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698475" cx="7589525"/>
  <p:notesSz cx="6858000" cy="9144000"/>
  <p:embeddedFontLst>
    <p:embeddedFont>
      <p:font typeface="Nunito"/>
      <p:regular r:id="rId8"/>
      <p:bold r:id="rId9"/>
      <p:italic r:id="rId10"/>
      <p:boldItalic r:id="rId11"/>
    </p:embeddedFont>
    <p:embeddedFont>
      <p:font typeface="Mada"/>
      <p:regular r:id="rId12"/>
      <p:bold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70">
          <p15:clr>
            <a:srgbClr val="A4A3A4"/>
          </p15:clr>
        </p15:guide>
        <p15:guide id="2" pos="239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70" orient="horz"/>
        <p:guide pos="239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Nunito-boldItalic.fntdata"/><Relationship Id="rId10" Type="http://schemas.openxmlformats.org/officeDocument/2006/relationships/font" Target="fonts/Nunito-italic.fntdata"/><Relationship Id="rId13" Type="http://schemas.openxmlformats.org/officeDocument/2006/relationships/font" Target="fonts/Mada-bold.fntdata"/><Relationship Id="rId12" Type="http://schemas.openxmlformats.org/officeDocument/2006/relationships/font" Target="fonts/Mada-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Nunito-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Nuni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3052"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8c5bba754b_1_122:notes"/>
          <p:cNvSpPr/>
          <p:nvPr>
            <p:ph idx="2" type="sldImg"/>
          </p:nvPr>
        </p:nvSpPr>
        <p:spPr>
          <a:xfrm>
            <a:off x="2213052" y="685800"/>
            <a:ext cx="24327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8c5bba754b_1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a7325d4360_0_15:notes"/>
          <p:cNvSpPr/>
          <p:nvPr>
            <p:ph idx="2" type="sldImg"/>
          </p:nvPr>
        </p:nvSpPr>
        <p:spPr>
          <a:xfrm>
            <a:off x="2213052" y="685800"/>
            <a:ext cx="24327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a7325d436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8718" y="1548715"/>
            <a:ext cx="7072200" cy="42693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8711" y="5894977"/>
            <a:ext cx="7072200" cy="1648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258711" y="2300739"/>
            <a:ext cx="7072200" cy="40842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258711" y="6556625"/>
            <a:ext cx="7072200" cy="2705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9" name="Google Shape;49;p11"/>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8711" y="4473766"/>
            <a:ext cx="7072200" cy="1750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8711" y="925652"/>
            <a:ext cx="7072200" cy="1191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8711" y="2397147"/>
            <a:ext cx="7072200" cy="71061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
        <p:nvSpPr>
          <p:cNvPr id="20" name="Google Shape;20;p4"/>
          <p:cNvSpPr/>
          <p:nvPr/>
        </p:nvSpPr>
        <p:spPr>
          <a:xfrm rot="10800000">
            <a:off x="-75" y="-9300"/>
            <a:ext cx="7591500" cy="237900"/>
          </a:xfrm>
          <a:prstGeom prst="round2SameRect">
            <a:avLst>
              <a:gd fmla="val 50000" name="adj1"/>
              <a:gd fmla="val 0" name="adj2"/>
            </a:avLst>
          </a:prstGeom>
          <a:solidFill>
            <a:srgbClr val="D0E0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75" y="9696450"/>
            <a:ext cx="7589400" cy="1002000"/>
          </a:xfrm>
          <a:prstGeom prst="rect">
            <a:avLst/>
          </a:prstGeom>
          <a:noFill/>
          <a:ln cap="flat" cmpd="sng" w="9525">
            <a:solidFill>
              <a:srgbClr val="45818E"/>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258711" y="925652"/>
            <a:ext cx="7072200" cy="1191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4" name="Google Shape;24;p5"/>
          <p:cNvSpPr txBox="1"/>
          <p:nvPr>
            <p:ph idx="1" type="body"/>
          </p:nvPr>
        </p:nvSpPr>
        <p:spPr>
          <a:xfrm>
            <a:off x="258711" y="2397147"/>
            <a:ext cx="3319800" cy="7106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2" type="body"/>
          </p:nvPr>
        </p:nvSpPr>
        <p:spPr>
          <a:xfrm>
            <a:off x="4010895" y="2397147"/>
            <a:ext cx="3319800" cy="7106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258711" y="925652"/>
            <a:ext cx="7072200" cy="1191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 name="Google Shape;29;p6"/>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258711" y="1155647"/>
            <a:ext cx="2330700" cy="15720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258711" y="2890367"/>
            <a:ext cx="2330700" cy="6613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7"/>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406908" y="936312"/>
            <a:ext cx="5285400" cy="85089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6" name="Google Shape;36;p8"/>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3794763" y="-260"/>
            <a:ext cx="3794700" cy="106986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9"/>
          <p:cNvSpPr txBox="1"/>
          <p:nvPr>
            <p:ph type="title"/>
          </p:nvPr>
        </p:nvSpPr>
        <p:spPr>
          <a:xfrm>
            <a:off x="220365" y="2565003"/>
            <a:ext cx="3357600" cy="30831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0" name="Google Shape;40;p9"/>
          <p:cNvSpPr txBox="1"/>
          <p:nvPr>
            <p:ph idx="1" type="subTitle"/>
          </p:nvPr>
        </p:nvSpPr>
        <p:spPr>
          <a:xfrm>
            <a:off x="220365" y="5830393"/>
            <a:ext cx="3357600" cy="25689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9"/>
          <p:cNvSpPr txBox="1"/>
          <p:nvPr>
            <p:ph idx="2" type="body"/>
          </p:nvPr>
        </p:nvSpPr>
        <p:spPr>
          <a:xfrm>
            <a:off x="4099788" y="1506075"/>
            <a:ext cx="3184800" cy="76857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2" name="Google Shape;42;p9"/>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258711" y="8799592"/>
            <a:ext cx="4979100" cy="1258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8711" y="925652"/>
            <a:ext cx="7072200" cy="11913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8711" y="2397147"/>
            <a:ext cx="7072200" cy="71061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32145" y="9699486"/>
            <a:ext cx="455400" cy="818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nvSpPr>
        <p:spPr>
          <a:xfrm>
            <a:off x="277805" y="312075"/>
            <a:ext cx="6846300" cy="632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2400">
                <a:solidFill>
                  <a:srgbClr val="134F5C"/>
                </a:solidFill>
                <a:latin typeface="Nunito"/>
                <a:ea typeface="Nunito"/>
                <a:cs typeface="Nunito"/>
                <a:sym typeface="Nunito"/>
              </a:rPr>
              <a:t>Work of WHO</a:t>
            </a:r>
            <a:endParaRPr b="1" sz="1300">
              <a:solidFill>
                <a:srgbClr val="76A5AF"/>
              </a:solidFill>
              <a:latin typeface="Mada"/>
              <a:ea typeface="Mada"/>
              <a:cs typeface="Mada"/>
              <a:sym typeface="Mada"/>
            </a:endParaRPr>
          </a:p>
        </p:txBody>
      </p:sp>
      <p:grpSp>
        <p:nvGrpSpPr>
          <p:cNvPr id="57" name="Google Shape;57;p13"/>
          <p:cNvGrpSpPr/>
          <p:nvPr/>
        </p:nvGrpSpPr>
        <p:grpSpPr>
          <a:xfrm>
            <a:off x="428806" y="1242077"/>
            <a:ext cx="428695" cy="644011"/>
            <a:chOff x="219906" y="1124884"/>
            <a:chExt cx="502455" cy="736349"/>
          </a:xfrm>
        </p:grpSpPr>
        <p:grpSp>
          <p:nvGrpSpPr>
            <p:cNvPr id="58" name="Google Shape;58;p13"/>
            <p:cNvGrpSpPr/>
            <p:nvPr/>
          </p:nvGrpSpPr>
          <p:grpSpPr>
            <a:xfrm>
              <a:off x="219906" y="1124884"/>
              <a:ext cx="502455" cy="736349"/>
              <a:chOff x="4041649" y="1707654"/>
              <a:chExt cx="1060704" cy="1429526"/>
            </a:xfrm>
          </p:grpSpPr>
          <p:sp>
            <p:nvSpPr>
              <p:cNvPr id="59" name="Google Shape;59;p13"/>
              <p:cNvSpPr/>
              <p:nvPr/>
            </p:nvSpPr>
            <p:spPr>
              <a:xfrm rot="10800000">
                <a:off x="4041649" y="1707654"/>
                <a:ext cx="1060704" cy="1429526"/>
              </a:xfrm>
              <a:custGeom>
                <a:rect b="b" l="l" r="r" t="t"/>
                <a:pathLst>
                  <a:path extrusionOk="0" h="1429526" w="1060704">
                    <a:moveTo>
                      <a:pt x="832104" y="1429526"/>
                    </a:moveTo>
                    <a:lnTo>
                      <a:pt x="228600" y="1429526"/>
                    </a:lnTo>
                    <a:lnTo>
                      <a:pt x="0" y="972326"/>
                    </a:lnTo>
                    <a:lnTo>
                      <a:pt x="543363" y="0"/>
                    </a:lnTo>
                    <a:lnTo>
                      <a:pt x="1060704" y="972326"/>
                    </a:lnTo>
                    <a:lnTo>
                      <a:pt x="832104" y="1429526"/>
                    </a:lnTo>
                    <a:close/>
                  </a:path>
                </a:pathLst>
              </a:custGeom>
              <a:solidFill>
                <a:srgbClr val="A2C4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sp>
            <p:nvSpPr>
              <p:cNvPr id="60" name="Google Shape;60;p13"/>
              <p:cNvSpPr/>
              <p:nvPr/>
            </p:nvSpPr>
            <p:spPr>
              <a:xfrm>
                <a:off x="4115403" y="1760695"/>
                <a:ext cx="913200" cy="794400"/>
              </a:xfrm>
              <a:prstGeom prst="hexagon">
                <a:avLst>
                  <a:gd fmla="val 25000" name="adj"/>
                  <a:gd fmla="val 115470" name="vf"/>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grpSp>
        <p:sp>
          <p:nvSpPr>
            <p:cNvPr id="61" name="Google Shape;61;p13"/>
            <p:cNvSpPr txBox="1"/>
            <p:nvPr/>
          </p:nvSpPr>
          <p:spPr>
            <a:xfrm>
              <a:off x="281109" y="1168959"/>
              <a:ext cx="270600" cy="319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700">
                  <a:solidFill>
                    <a:srgbClr val="666666"/>
                  </a:solidFill>
                  <a:latin typeface="Trebuchet MS"/>
                  <a:ea typeface="Trebuchet MS"/>
                  <a:cs typeface="Trebuchet MS"/>
                  <a:sym typeface="Trebuchet MS"/>
                </a:rPr>
                <a:t>1</a:t>
              </a:r>
              <a:endParaRPr b="1" sz="1700">
                <a:solidFill>
                  <a:srgbClr val="666666"/>
                </a:solidFill>
                <a:latin typeface="Trebuchet MS"/>
                <a:ea typeface="Trebuchet MS"/>
                <a:cs typeface="Trebuchet MS"/>
                <a:sym typeface="Trebuchet MS"/>
              </a:endParaRPr>
            </a:p>
          </p:txBody>
        </p:sp>
      </p:grpSp>
      <p:sp>
        <p:nvSpPr>
          <p:cNvPr id="62" name="Google Shape;62;p13"/>
          <p:cNvSpPr txBox="1"/>
          <p:nvPr/>
        </p:nvSpPr>
        <p:spPr>
          <a:xfrm>
            <a:off x="857500" y="1242050"/>
            <a:ext cx="6266700" cy="449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500">
                <a:solidFill>
                  <a:srgbClr val="45818E"/>
                </a:solidFill>
                <a:latin typeface="Mada"/>
                <a:ea typeface="Mada"/>
                <a:cs typeface="Mada"/>
                <a:sym typeface="Mada"/>
              </a:rPr>
              <a:t>Prevention and Control of Specific Diseases</a:t>
            </a:r>
            <a:endParaRPr b="1" sz="1500">
              <a:solidFill>
                <a:srgbClr val="45818E"/>
              </a:solidFill>
              <a:latin typeface="Mada"/>
              <a:ea typeface="Mada"/>
              <a:cs typeface="Mada"/>
              <a:sym typeface="Mada"/>
            </a:endParaRPr>
          </a:p>
          <a:p>
            <a:pPr indent="0" lvl="0" marL="0" rtl="0" algn="l">
              <a:spcBef>
                <a:spcPts val="0"/>
              </a:spcBef>
              <a:spcAft>
                <a:spcPts val="0"/>
              </a:spcAft>
              <a:buNone/>
            </a:pPr>
            <a:r>
              <a:t/>
            </a:r>
            <a:endParaRPr b="1" sz="1500">
              <a:solidFill>
                <a:srgbClr val="45818E"/>
              </a:solidFill>
              <a:latin typeface="Mada"/>
              <a:ea typeface="Mada"/>
              <a:cs typeface="Mada"/>
              <a:sym typeface="Mada"/>
            </a:endParaRPr>
          </a:p>
          <a:p>
            <a:pPr indent="0" lvl="0" marL="0" rtl="0" algn="l">
              <a:spcBef>
                <a:spcPts val="0"/>
              </a:spcBef>
              <a:spcAft>
                <a:spcPts val="0"/>
              </a:spcAft>
              <a:buNone/>
            </a:pPr>
            <a:r>
              <a:rPr lang="en-GB" sz="1200">
                <a:latin typeface="Mada"/>
                <a:ea typeface="Mada"/>
                <a:cs typeface="Mada"/>
                <a:sym typeface="Mada"/>
              </a:rPr>
              <a:t>Almost all communicable diseases are or have been at sometime the subject of WHO activities. The global eradication of smallpox is an outstanding example of international health cooperation. With the same energy and commitment with which WHO eradicated smallpox, it is now directing the global battle against poliomyelitis.</a:t>
            </a:r>
            <a:endParaRPr sz="1200">
              <a:latin typeface="Mada"/>
              <a:ea typeface="Mada"/>
              <a:cs typeface="Mada"/>
              <a:sym typeface="Mada"/>
            </a:endParaRPr>
          </a:p>
          <a:p>
            <a:pPr indent="0" lvl="0" marL="0" rtl="0" algn="l">
              <a:spcBef>
                <a:spcPts val="0"/>
              </a:spcBef>
              <a:spcAft>
                <a:spcPts val="0"/>
              </a:spcAft>
              <a:buNone/>
            </a:pPr>
            <a:r>
              <a:rPr lang="en-GB" sz="1200">
                <a:latin typeface="Mada"/>
                <a:ea typeface="Mada"/>
                <a:cs typeface="Mada"/>
                <a:sym typeface="Mada"/>
              </a:rPr>
              <a:t> An important activity, of WHO is epidemiological surveillance of communicable diseases. The WHO collects and disseminates epidemiological information on diseases subject to International Health Regulations and occasionally other communicable diseases of international importance through an Automatic Telex Reply Service (ATRS) and the "Weekly Epidemiological Record" (WER). · The latter contains more complete details and brief reviews of communicable diseases of international importance. Member States can also make use of the "WHO Emergency Scheme for Epidemics" whenever necessary. The aim of International Health Regulations is to ensure maximum security against international spread of diseases with the minimum interference with world traffic.</a:t>
            </a:r>
            <a:endParaRPr sz="1200">
              <a:latin typeface="Mada"/>
              <a:ea typeface="Mada"/>
              <a:cs typeface="Mada"/>
              <a:sym typeface="Mada"/>
            </a:endParaRPr>
          </a:p>
          <a:p>
            <a:pPr indent="0" lvl="0" marL="0" rtl="0" algn="l">
              <a:spcBef>
                <a:spcPts val="0"/>
              </a:spcBef>
              <a:spcAft>
                <a:spcPts val="0"/>
              </a:spcAft>
              <a:buNone/>
            </a:pPr>
            <a:r>
              <a:rPr lang="en-GB" sz="1200">
                <a:latin typeface="Mada"/>
                <a:ea typeface="Mada"/>
                <a:cs typeface="Mada"/>
                <a:sym typeface="Mada"/>
              </a:rPr>
              <a:t>The WHO has also paid attention in its programme of work to non-communicable disease problems such as cancer, cardiovascular diseases, genetic disorders, diabetes, blindness, mental ·disorders, drug addiction and dental diseases. </a:t>
            </a:r>
            <a:endParaRPr sz="1200">
              <a:latin typeface="Mada"/>
              <a:ea typeface="Mada"/>
              <a:cs typeface="Mada"/>
              <a:sym typeface="Mada"/>
            </a:endParaRPr>
          </a:p>
          <a:p>
            <a:pPr indent="0" lvl="0" marL="0" rtl="0" algn="l">
              <a:spcBef>
                <a:spcPts val="0"/>
              </a:spcBef>
              <a:spcAft>
                <a:spcPts val="0"/>
              </a:spcAft>
              <a:buNone/>
            </a:pPr>
            <a:r>
              <a:rPr lang="en-GB" sz="1200">
                <a:latin typeface="Mada"/>
                <a:ea typeface="Mada"/>
                <a:cs typeface="Mada"/>
                <a:sym typeface="Mada"/>
              </a:rPr>
              <a:t>The activities of WHO have also branched out into the fields of vector biology and control, immunology, quality control of drugs and biological products, drug evaluation and monitoring and health laboratory technology as these activities are relevant to the control of both communicable and non-communicable diseases. Immunization against common diseases of childhood (Expanded Programme on Immunization) is now a priority programme of the WHO.  </a:t>
            </a:r>
            <a:endParaRPr sz="1200">
              <a:latin typeface="Mada"/>
              <a:ea typeface="Mada"/>
              <a:cs typeface="Mada"/>
              <a:sym typeface="Mada"/>
            </a:endParaRPr>
          </a:p>
        </p:txBody>
      </p:sp>
      <p:grpSp>
        <p:nvGrpSpPr>
          <p:cNvPr id="63" name="Google Shape;63;p13"/>
          <p:cNvGrpSpPr/>
          <p:nvPr/>
        </p:nvGrpSpPr>
        <p:grpSpPr>
          <a:xfrm>
            <a:off x="428806" y="5737877"/>
            <a:ext cx="428695" cy="644011"/>
            <a:chOff x="219906" y="1124884"/>
            <a:chExt cx="502455" cy="736349"/>
          </a:xfrm>
        </p:grpSpPr>
        <p:grpSp>
          <p:nvGrpSpPr>
            <p:cNvPr id="64" name="Google Shape;64;p13"/>
            <p:cNvGrpSpPr/>
            <p:nvPr/>
          </p:nvGrpSpPr>
          <p:grpSpPr>
            <a:xfrm>
              <a:off x="219906" y="1124884"/>
              <a:ext cx="502455" cy="736349"/>
              <a:chOff x="4041649" y="1707654"/>
              <a:chExt cx="1060704" cy="1429526"/>
            </a:xfrm>
          </p:grpSpPr>
          <p:sp>
            <p:nvSpPr>
              <p:cNvPr id="65" name="Google Shape;65;p13"/>
              <p:cNvSpPr/>
              <p:nvPr/>
            </p:nvSpPr>
            <p:spPr>
              <a:xfrm rot="10800000">
                <a:off x="4041649" y="1707654"/>
                <a:ext cx="1060704" cy="1429526"/>
              </a:xfrm>
              <a:custGeom>
                <a:rect b="b" l="l" r="r" t="t"/>
                <a:pathLst>
                  <a:path extrusionOk="0" h="1429526" w="1060704">
                    <a:moveTo>
                      <a:pt x="832104" y="1429526"/>
                    </a:moveTo>
                    <a:lnTo>
                      <a:pt x="228600" y="1429526"/>
                    </a:lnTo>
                    <a:lnTo>
                      <a:pt x="0" y="972326"/>
                    </a:lnTo>
                    <a:lnTo>
                      <a:pt x="543363" y="0"/>
                    </a:lnTo>
                    <a:lnTo>
                      <a:pt x="1060704" y="972326"/>
                    </a:lnTo>
                    <a:lnTo>
                      <a:pt x="832104" y="1429526"/>
                    </a:lnTo>
                    <a:close/>
                  </a:path>
                </a:pathLst>
              </a:custGeom>
              <a:solidFill>
                <a:srgbClr val="A2C4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sp>
            <p:nvSpPr>
              <p:cNvPr id="66" name="Google Shape;66;p13"/>
              <p:cNvSpPr/>
              <p:nvPr/>
            </p:nvSpPr>
            <p:spPr>
              <a:xfrm>
                <a:off x="4115403" y="1760695"/>
                <a:ext cx="913200" cy="794400"/>
              </a:xfrm>
              <a:prstGeom prst="hexagon">
                <a:avLst>
                  <a:gd fmla="val 25000" name="adj"/>
                  <a:gd fmla="val 115470" name="vf"/>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grpSp>
        <p:sp>
          <p:nvSpPr>
            <p:cNvPr id="67" name="Google Shape;67;p13"/>
            <p:cNvSpPr txBox="1"/>
            <p:nvPr/>
          </p:nvSpPr>
          <p:spPr>
            <a:xfrm>
              <a:off x="281109" y="1168959"/>
              <a:ext cx="270600" cy="319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700">
                  <a:solidFill>
                    <a:srgbClr val="666666"/>
                  </a:solidFill>
                  <a:latin typeface="Trebuchet MS"/>
                  <a:ea typeface="Trebuchet MS"/>
                  <a:cs typeface="Trebuchet MS"/>
                  <a:sym typeface="Trebuchet MS"/>
                </a:rPr>
                <a:t>2</a:t>
              </a:r>
              <a:endParaRPr b="1" sz="1700">
                <a:solidFill>
                  <a:srgbClr val="666666"/>
                </a:solidFill>
                <a:latin typeface="Trebuchet MS"/>
                <a:ea typeface="Trebuchet MS"/>
                <a:cs typeface="Trebuchet MS"/>
                <a:sym typeface="Trebuchet MS"/>
              </a:endParaRPr>
            </a:p>
          </p:txBody>
        </p:sp>
      </p:grpSp>
      <p:sp>
        <p:nvSpPr>
          <p:cNvPr id="68" name="Google Shape;68;p13"/>
          <p:cNvSpPr txBox="1"/>
          <p:nvPr/>
        </p:nvSpPr>
        <p:spPr>
          <a:xfrm>
            <a:off x="857500" y="5737850"/>
            <a:ext cx="6266700" cy="228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500">
                <a:solidFill>
                  <a:srgbClr val="45818E"/>
                </a:solidFill>
                <a:latin typeface="Mada"/>
                <a:ea typeface="Mada"/>
                <a:cs typeface="Mada"/>
                <a:sym typeface="Mada"/>
              </a:rPr>
              <a:t>Development of Comprehensive Health Services</a:t>
            </a:r>
            <a:endParaRPr b="1" sz="1500">
              <a:solidFill>
                <a:srgbClr val="45818E"/>
              </a:solidFill>
              <a:latin typeface="Mada"/>
              <a:ea typeface="Mada"/>
              <a:cs typeface="Mada"/>
              <a:sym typeface="Mada"/>
            </a:endParaRPr>
          </a:p>
          <a:p>
            <a:pPr indent="0" lvl="0" marL="0" rtl="0" algn="l">
              <a:spcBef>
                <a:spcPts val="0"/>
              </a:spcBef>
              <a:spcAft>
                <a:spcPts val="0"/>
              </a:spcAft>
              <a:buNone/>
            </a:pPr>
            <a:r>
              <a:t/>
            </a:r>
            <a:endParaRPr b="1" sz="1500">
              <a:solidFill>
                <a:srgbClr val="45818E"/>
              </a:solidFill>
              <a:latin typeface="Mada"/>
              <a:ea typeface="Mada"/>
              <a:cs typeface="Mada"/>
              <a:sym typeface="Mada"/>
            </a:endParaRPr>
          </a:p>
          <a:p>
            <a:pPr indent="0" lvl="0" marL="0" rtl="0" algn="l">
              <a:spcBef>
                <a:spcPts val="0"/>
              </a:spcBef>
              <a:spcAft>
                <a:spcPts val="0"/>
              </a:spcAft>
              <a:buNone/>
            </a:pPr>
            <a:r>
              <a:rPr lang="en-GB" sz="1200">
                <a:latin typeface="Mada"/>
                <a:ea typeface="Mada"/>
                <a:cs typeface="Mada"/>
                <a:sym typeface="Mada"/>
              </a:rPr>
              <a:t>WHO's most important single function is to promote and support national health policy development and the development of comprehensive national health programmes. This broad field of endeavour encompasses a wide variety of activities such as organizing health systems based on primary health care, the development of health manpower and utilization, building of long-term national capability, particularly in the areas of health infrastructure development, and managerial capabilities (including monitoring and evaluation) and health services research. Appropriate Technology for Health (ATH) is another new programme launched by the WHO to encourage selfsufficiency in solving health problems. The new programme is part of WHO's efforts to build up primary health care. </a:t>
            </a:r>
            <a:r>
              <a:rPr lang="en-GB" sz="1200">
                <a:latin typeface="Mada"/>
                <a:ea typeface="Mada"/>
                <a:cs typeface="Mada"/>
                <a:sym typeface="Mada"/>
              </a:rPr>
              <a:t> </a:t>
            </a:r>
            <a:endParaRPr sz="1200">
              <a:latin typeface="Mada"/>
              <a:ea typeface="Mada"/>
              <a:cs typeface="Mada"/>
              <a:sym typeface="Mada"/>
            </a:endParaRPr>
          </a:p>
        </p:txBody>
      </p:sp>
      <p:grpSp>
        <p:nvGrpSpPr>
          <p:cNvPr id="69" name="Google Shape;69;p13"/>
          <p:cNvGrpSpPr/>
          <p:nvPr/>
        </p:nvGrpSpPr>
        <p:grpSpPr>
          <a:xfrm>
            <a:off x="430206" y="8016952"/>
            <a:ext cx="428695" cy="644011"/>
            <a:chOff x="219906" y="1124884"/>
            <a:chExt cx="502455" cy="736349"/>
          </a:xfrm>
        </p:grpSpPr>
        <p:grpSp>
          <p:nvGrpSpPr>
            <p:cNvPr id="70" name="Google Shape;70;p13"/>
            <p:cNvGrpSpPr/>
            <p:nvPr/>
          </p:nvGrpSpPr>
          <p:grpSpPr>
            <a:xfrm>
              <a:off x="219906" y="1124884"/>
              <a:ext cx="502455" cy="736349"/>
              <a:chOff x="4041649" y="1707654"/>
              <a:chExt cx="1060704" cy="1429526"/>
            </a:xfrm>
          </p:grpSpPr>
          <p:sp>
            <p:nvSpPr>
              <p:cNvPr id="71" name="Google Shape;71;p13"/>
              <p:cNvSpPr/>
              <p:nvPr/>
            </p:nvSpPr>
            <p:spPr>
              <a:xfrm rot="10800000">
                <a:off x="4041649" y="1707654"/>
                <a:ext cx="1060704" cy="1429526"/>
              </a:xfrm>
              <a:custGeom>
                <a:rect b="b" l="l" r="r" t="t"/>
                <a:pathLst>
                  <a:path extrusionOk="0" h="1429526" w="1060704">
                    <a:moveTo>
                      <a:pt x="832104" y="1429526"/>
                    </a:moveTo>
                    <a:lnTo>
                      <a:pt x="228600" y="1429526"/>
                    </a:lnTo>
                    <a:lnTo>
                      <a:pt x="0" y="972326"/>
                    </a:lnTo>
                    <a:lnTo>
                      <a:pt x="543363" y="0"/>
                    </a:lnTo>
                    <a:lnTo>
                      <a:pt x="1060704" y="972326"/>
                    </a:lnTo>
                    <a:lnTo>
                      <a:pt x="832104" y="1429526"/>
                    </a:lnTo>
                    <a:close/>
                  </a:path>
                </a:pathLst>
              </a:custGeom>
              <a:solidFill>
                <a:srgbClr val="A2C4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sp>
            <p:nvSpPr>
              <p:cNvPr id="72" name="Google Shape;72;p13"/>
              <p:cNvSpPr/>
              <p:nvPr/>
            </p:nvSpPr>
            <p:spPr>
              <a:xfrm>
                <a:off x="4115403" y="1760695"/>
                <a:ext cx="913200" cy="794400"/>
              </a:xfrm>
              <a:prstGeom prst="hexagon">
                <a:avLst>
                  <a:gd fmla="val 25000" name="adj"/>
                  <a:gd fmla="val 115470" name="vf"/>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grpSp>
        <p:sp>
          <p:nvSpPr>
            <p:cNvPr id="73" name="Google Shape;73;p13"/>
            <p:cNvSpPr txBox="1"/>
            <p:nvPr/>
          </p:nvSpPr>
          <p:spPr>
            <a:xfrm>
              <a:off x="281109" y="1168959"/>
              <a:ext cx="270600" cy="319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700">
                  <a:solidFill>
                    <a:srgbClr val="666666"/>
                  </a:solidFill>
                  <a:latin typeface="Trebuchet MS"/>
                  <a:ea typeface="Trebuchet MS"/>
                  <a:cs typeface="Trebuchet MS"/>
                  <a:sym typeface="Trebuchet MS"/>
                </a:rPr>
                <a:t>3</a:t>
              </a:r>
              <a:endParaRPr b="1" sz="1700">
                <a:solidFill>
                  <a:srgbClr val="666666"/>
                </a:solidFill>
                <a:latin typeface="Trebuchet MS"/>
                <a:ea typeface="Trebuchet MS"/>
                <a:cs typeface="Trebuchet MS"/>
                <a:sym typeface="Trebuchet MS"/>
              </a:endParaRPr>
            </a:p>
          </p:txBody>
        </p:sp>
      </p:grpSp>
      <p:sp>
        <p:nvSpPr>
          <p:cNvPr id="74" name="Google Shape;74;p13"/>
          <p:cNvSpPr txBox="1"/>
          <p:nvPr/>
        </p:nvSpPr>
        <p:spPr>
          <a:xfrm>
            <a:off x="858900" y="8016925"/>
            <a:ext cx="6266700" cy="130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500">
                <a:solidFill>
                  <a:srgbClr val="45818E"/>
                </a:solidFill>
                <a:latin typeface="Mada"/>
                <a:ea typeface="Mada"/>
                <a:cs typeface="Mada"/>
                <a:sym typeface="Mada"/>
              </a:rPr>
              <a:t>Family Health</a:t>
            </a:r>
            <a:endParaRPr b="1" sz="1500">
              <a:solidFill>
                <a:srgbClr val="45818E"/>
              </a:solidFill>
              <a:latin typeface="Mada"/>
              <a:ea typeface="Mada"/>
              <a:cs typeface="Mada"/>
              <a:sym typeface="Mada"/>
            </a:endParaRPr>
          </a:p>
          <a:p>
            <a:pPr indent="0" lvl="0" marL="0" rtl="0" algn="l">
              <a:spcBef>
                <a:spcPts val="0"/>
              </a:spcBef>
              <a:spcAft>
                <a:spcPts val="0"/>
              </a:spcAft>
              <a:buNone/>
            </a:pPr>
            <a:r>
              <a:t/>
            </a:r>
            <a:endParaRPr b="1" sz="1500">
              <a:solidFill>
                <a:srgbClr val="45818E"/>
              </a:solidFill>
              <a:latin typeface="Mada"/>
              <a:ea typeface="Mada"/>
              <a:cs typeface="Mada"/>
              <a:sym typeface="Mada"/>
            </a:endParaRPr>
          </a:p>
          <a:p>
            <a:pPr indent="0" lvl="0" marL="0" rtl="0" algn="l">
              <a:spcBef>
                <a:spcPts val="0"/>
              </a:spcBef>
              <a:spcAft>
                <a:spcPts val="0"/>
              </a:spcAft>
              <a:buNone/>
            </a:pPr>
            <a:r>
              <a:rPr lang="en-GB" sz="1200">
                <a:latin typeface="Mada"/>
                <a:ea typeface="Mada"/>
                <a:cs typeface="Mada"/>
                <a:sym typeface="Mada"/>
              </a:rPr>
              <a:t>Family health is one of the major programme activities of WHO since 1970, and is broadly subdivided into maternal and child health care, human reproduction, nutrition and health education. The chief concern is improvement of the quality of life of the family as a unit. </a:t>
            </a:r>
            <a:endParaRPr sz="1200">
              <a:latin typeface="Mada"/>
              <a:ea typeface="Mada"/>
              <a:cs typeface="Mada"/>
              <a:sym typeface="Mad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grpSp>
        <p:nvGrpSpPr>
          <p:cNvPr id="79" name="Google Shape;79;p14"/>
          <p:cNvGrpSpPr/>
          <p:nvPr/>
        </p:nvGrpSpPr>
        <p:grpSpPr>
          <a:xfrm>
            <a:off x="428806" y="327677"/>
            <a:ext cx="428695" cy="644011"/>
            <a:chOff x="219906" y="1124884"/>
            <a:chExt cx="502455" cy="736349"/>
          </a:xfrm>
        </p:grpSpPr>
        <p:grpSp>
          <p:nvGrpSpPr>
            <p:cNvPr id="80" name="Google Shape;80;p14"/>
            <p:cNvGrpSpPr/>
            <p:nvPr/>
          </p:nvGrpSpPr>
          <p:grpSpPr>
            <a:xfrm>
              <a:off x="219906" y="1124884"/>
              <a:ext cx="502455" cy="736349"/>
              <a:chOff x="4041649" y="1707654"/>
              <a:chExt cx="1060704" cy="1429526"/>
            </a:xfrm>
          </p:grpSpPr>
          <p:sp>
            <p:nvSpPr>
              <p:cNvPr id="81" name="Google Shape;81;p14"/>
              <p:cNvSpPr/>
              <p:nvPr/>
            </p:nvSpPr>
            <p:spPr>
              <a:xfrm rot="10800000">
                <a:off x="4041649" y="1707654"/>
                <a:ext cx="1060704" cy="1429526"/>
              </a:xfrm>
              <a:custGeom>
                <a:rect b="b" l="l" r="r" t="t"/>
                <a:pathLst>
                  <a:path extrusionOk="0" h="1429526" w="1060704">
                    <a:moveTo>
                      <a:pt x="832104" y="1429526"/>
                    </a:moveTo>
                    <a:lnTo>
                      <a:pt x="228600" y="1429526"/>
                    </a:lnTo>
                    <a:lnTo>
                      <a:pt x="0" y="972326"/>
                    </a:lnTo>
                    <a:lnTo>
                      <a:pt x="543363" y="0"/>
                    </a:lnTo>
                    <a:lnTo>
                      <a:pt x="1060704" y="972326"/>
                    </a:lnTo>
                    <a:lnTo>
                      <a:pt x="832104" y="1429526"/>
                    </a:lnTo>
                    <a:close/>
                  </a:path>
                </a:pathLst>
              </a:custGeom>
              <a:solidFill>
                <a:srgbClr val="A2C4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sp>
            <p:nvSpPr>
              <p:cNvPr id="82" name="Google Shape;82;p14"/>
              <p:cNvSpPr/>
              <p:nvPr/>
            </p:nvSpPr>
            <p:spPr>
              <a:xfrm>
                <a:off x="4115403" y="1760695"/>
                <a:ext cx="913200" cy="794400"/>
              </a:xfrm>
              <a:prstGeom prst="hexagon">
                <a:avLst>
                  <a:gd fmla="val 25000" name="adj"/>
                  <a:gd fmla="val 115470" name="vf"/>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grpSp>
        <p:sp>
          <p:nvSpPr>
            <p:cNvPr id="83" name="Google Shape;83;p14"/>
            <p:cNvSpPr txBox="1"/>
            <p:nvPr/>
          </p:nvSpPr>
          <p:spPr>
            <a:xfrm>
              <a:off x="281109" y="1168959"/>
              <a:ext cx="270600" cy="319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700">
                  <a:solidFill>
                    <a:srgbClr val="666666"/>
                  </a:solidFill>
                  <a:latin typeface="Trebuchet MS"/>
                  <a:ea typeface="Trebuchet MS"/>
                  <a:cs typeface="Trebuchet MS"/>
                  <a:sym typeface="Trebuchet MS"/>
                </a:rPr>
                <a:t>4</a:t>
              </a:r>
              <a:endParaRPr b="1" sz="1700">
                <a:solidFill>
                  <a:srgbClr val="666666"/>
                </a:solidFill>
                <a:latin typeface="Trebuchet MS"/>
                <a:ea typeface="Trebuchet MS"/>
                <a:cs typeface="Trebuchet MS"/>
                <a:sym typeface="Trebuchet MS"/>
              </a:endParaRPr>
            </a:p>
          </p:txBody>
        </p:sp>
      </p:grpSp>
      <p:sp>
        <p:nvSpPr>
          <p:cNvPr id="84" name="Google Shape;84;p14"/>
          <p:cNvSpPr txBox="1"/>
          <p:nvPr/>
        </p:nvSpPr>
        <p:spPr>
          <a:xfrm>
            <a:off x="857500" y="327650"/>
            <a:ext cx="6266700" cy="200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500">
                <a:solidFill>
                  <a:srgbClr val="45818E"/>
                </a:solidFill>
                <a:latin typeface="Mada"/>
                <a:ea typeface="Mada"/>
                <a:cs typeface="Mada"/>
                <a:sym typeface="Mada"/>
              </a:rPr>
              <a:t>Environmental Health</a:t>
            </a:r>
            <a:endParaRPr b="1" sz="1500">
              <a:solidFill>
                <a:srgbClr val="45818E"/>
              </a:solidFill>
              <a:latin typeface="Mada"/>
              <a:ea typeface="Mada"/>
              <a:cs typeface="Mada"/>
              <a:sym typeface="Mada"/>
            </a:endParaRPr>
          </a:p>
          <a:p>
            <a:pPr indent="0" lvl="0" marL="0" rtl="0" algn="l">
              <a:spcBef>
                <a:spcPts val="0"/>
              </a:spcBef>
              <a:spcAft>
                <a:spcPts val="0"/>
              </a:spcAft>
              <a:buNone/>
            </a:pPr>
            <a:r>
              <a:t/>
            </a:r>
            <a:endParaRPr b="1" sz="1500">
              <a:solidFill>
                <a:srgbClr val="45818E"/>
              </a:solidFill>
              <a:latin typeface="Mada"/>
              <a:ea typeface="Mada"/>
              <a:cs typeface="Mada"/>
              <a:sym typeface="Mada"/>
            </a:endParaRPr>
          </a:p>
          <a:p>
            <a:pPr indent="0" lvl="0" marL="0" rtl="0" algn="l">
              <a:spcBef>
                <a:spcPts val="0"/>
              </a:spcBef>
              <a:spcAft>
                <a:spcPts val="0"/>
              </a:spcAft>
              <a:buNone/>
            </a:pPr>
            <a:r>
              <a:rPr lang="en-GB" sz="1200">
                <a:latin typeface="Mada"/>
                <a:ea typeface="Mada"/>
                <a:cs typeface="Mada"/>
                <a:sym typeface="Mada"/>
              </a:rPr>
              <a:t>Promotion of environmental health has always been an important activity of WHO. WHO advises governments on national programmes for the provision of basic sanitary services. The activities are directed to protection of the quality of air, water and food; health conditions of work radiation protection and early identification of new hazard~ originating from new technological developments. A number of programmes have been developed such as the 'WHO Environmental Health Criteria Programme' and 'WHO Environmental Health Monitoring Programme' towards improving environmental health. </a:t>
            </a:r>
            <a:endParaRPr sz="1200">
              <a:latin typeface="Mada"/>
              <a:ea typeface="Mada"/>
              <a:cs typeface="Mada"/>
              <a:sym typeface="Mada"/>
            </a:endParaRPr>
          </a:p>
        </p:txBody>
      </p:sp>
      <p:grpSp>
        <p:nvGrpSpPr>
          <p:cNvPr id="85" name="Google Shape;85;p14"/>
          <p:cNvGrpSpPr/>
          <p:nvPr/>
        </p:nvGrpSpPr>
        <p:grpSpPr>
          <a:xfrm>
            <a:off x="428806" y="2156477"/>
            <a:ext cx="428695" cy="644011"/>
            <a:chOff x="219906" y="1124884"/>
            <a:chExt cx="502455" cy="736349"/>
          </a:xfrm>
        </p:grpSpPr>
        <p:grpSp>
          <p:nvGrpSpPr>
            <p:cNvPr id="86" name="Google Shape;86;p14"/>
            <p:cNvGrpSpPr/>
            <p:nvPr/>
          </p:nvGrpSpPr>
          <p:grpSpPr>
            <a:xfrm>
              <a:off x="219906" y="1124884"/>
              <a:ext cx="502455" cy="736349"/>
              <a:chOff x="4041649" y="1707654"/>
              <a:chExt cx="1060704" cy="1429526"/>
            </a:xfrm>
          </p:grpSpPr>
          <p:sp>
            <p:nvSpPr>
              <p:cNvPr id="87" name="Google Shape;87;p14"/>
              <p:cNvSpPr/>
              <p:nvPr/>
            </p:nvSpPr>
            <p:spPr>
              <a:xfrm rot="10800000">
                <a:off x="4041649" y="1707654"/>
                <a:ext cx="1060704" cy="1429526"/>
              </a:xfrm>
              <a:custGeom>
                <a:rect b="b" l="l" r="r" t="t"/>
                <a:pathLst>
                  <a:path extrusionOk="0" h="1429526" w="1060704">
                    <a:moveTo>
                      <a:pt x="832104" y="1429526"/>
                    </a:moveTo>
                    <a:lnTo>
                      <a:pt x="228600" y="1429526"/>
                    </a:lnTo>
                    <a:lnTo>
                      <a:pt x="0" y="972326"/>
                    </a:lnTo>
                    <a:lnTo>
                      <a:pt x="543363" y="0"/>
                    </a:lnTo>
                    <a:lnTo>
                      <a:pt x="1060704" y="972326"/>
                    </a:lnTo>
                    <a:lnTo>
                      <a:pt x="832104" y="1429526"/>
                    </a:lnTo>
                    <a:close/>
                  </a:path>
                </a:pathLst>
              </a:custGeom>
              <a:solidFill>
                <a:srgbClr val="A2C4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sp>
            <p:nvSpPr>
              <p:cNvPr id="88" name="Google Shape;88;p14"/>
              <p:cNvSpPr/>
              <p:nvPr/>
            </p:nvSpPr>
            <p:spPr>
              <a:xfrm>
                <a:off x="4115403" y="1760695"/>
                <a:ext cx="913200" cy="794400"/>
              </a:xfrm>
              <a:prstGeom prst="hexagon">
                <a:avLst>
                  <a:gd fmla="val 25000" name="adj"/>
                  <a:gd fmla="val 115470" name="vf"/>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grpSp>
        <p:sp>
          <p:nvSpPr>
            <p:cNvPr id="89" name="Google Shape;89;p14"/>
            <p:cNvSpPr txBox="1"/>
            <p:nvPr/>
          </p:nvSpPr>
          <p:spPr>
            <a:xfrm>
              <a:off x="281109" y="1168959"/>
              <a:ext cx="270600" cy="319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700">
                  <a:solidFill>
                    <a:srgbClr val="666666"/>
                  </a:solidFill>
                  <a:latin typeface="Trebuchet MS"/>
                  <a:ea typeface="Trebuchet MS"/>
                  <a:cs typeface="Trebuchet MS"/>
                  <a:sym typeface="Trebuchet MS"/>
                </a:rPr>
                <a:t>5</a:t>
              </a:r>
              <a:endParaRPr b="1" sz="1700">
                <a:solidFill>
                  <a:srgbClr val="666666"/>
                </a:solidFill>
                <a:latin typeface="Trebuchet MS"/>
                <a:ea typeface="Trebuchet MS"/>
                <a:cs typeface="Trebuchet MS"/>
                <a:sym typeface="Trebuchet MS"/>
              </a:endParaRPr>
            </a:p>
          </p:txBody>
        </p:sp>
      </p:grpSp>
      <p:sp>
        <p:nvSpPr>
          <p:cNvPr id="90" name="Google Shape;90;p14"/>
          <p:cNvSpPr txBox="1"/>
          <p:nvPr/>
        </p:nvSpPr>
        <p:spPr>
          <a:xfrm>
            <a:off x="857500" y="2156450"/>
            <a:ext cx="6266700" cy="228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500">
                <a:solidFill>
                  <a:srgbClr val="45818E"/>
                </a:solidFill>
                <a:latin typeface="Mada"/>
                <a:ea typeface="Mada"/>
                <a:cs typeface="Mada"/>
                <a:sym typeface="Mada"/>
              </a:rPr>
              <a:t>Health Statistics</a:t>
            </a:r>
            <a:endParaRPr b="1" sz="1500">
              <a:solidFill>
                <a:srgbClr val="45818E"/>
              </a:solidFill>
              <a:latin typeface="Mada"/>
              <a:ea typeface="Mada"/>
              <a:cs typeface="Mada"/>
              <a:sym typeface="Mada"/>
            </a:endParaRPr>
          </a:p>
          <a:p>
            <a:pPr indent="0" lvl="0" marL="0" rtl="0" algn="l">
              <a:spcBef>
                <a:spcPts val="0"/>
              </a:spcBef>
              <a:spcAft>
                <a:spcPts val="0"/>
              </a:spcAft>
              <a:buNone/>
            </a:pPr>
            <a:r>
              <a:t/>
            </a:r>
            <a:endParaRPr b="1" sz="1500">
              <a:solidFill>
                <a:srgbClr val="45818E"/>
              </a:solidFill>
              <a:latin typeface="Mada"/>
              <a:ea typeface="Mada"/>
              <a:cs typeface="Mada"/>
              <a:sym typeface="Mada"/>
            </a:endParaRPr>
          </a:p>
          <a:p>
            <a:pPr indent="0" lvl="0" marL="0" rtl="0" algn="l">
              <a:spcBef>
                <a:spcPts val="0"/>
              </a:spcBef>
              <a:spcAft>
                <a:spcPts val="0"/>
              </a:spcAft>
              <a:buNone/>
            </a:pPr>
            <a:r>
              <a:rPr lang="en-GB" sz="1200">
                <a:latin typeface="Mada"/>
                <a:ea typeface="Mada"/>
                <a:cs typeface="Mada"/>
                <a:sym typeface="Mada"/>
              </a:rPr>
              <a:t>From its earliest days in 1947, WHO has been concerned with the dissemination of a wide variety of morbidity and mortality statistics relating to health problems. The data is published in the</a:t>
            </a:r>
            <a:endParaRPr sz="1200">
              <a:latin typeface="Mada"/>
              <a:ea typeface="Mada"/>
              <a:cs typeface="Mada"/>
              <a:sym typeface="Mada"/>
            </a:endParaRPr>
          </a:p>
          <a:p>
            <a:pPr indent="0" lvl="0" marL="0" rtl="0" algn="l">
              <a:spcBef>
                <a:spcPts val="0"/>
              </a:spcBef>
              <a:spcAft>
                <a:spcPts val="0"/>
              </a:spcAft>
              <a:buNone/>
            </a:pPr>
            <a:r>
              <a:rPr lang="en-GB" sz="1200">
                <a:latin typeface="Mada"/>
                <a:ea typeface="Mada"/>
                <a:cs typeface="Mada"/>
                <a:sym typeface="Mada"/>
              </a:rPr>
              <a:t>(a) Weekly Epidemiological Record </a:t>
            </a:r>
            <a:endParaRPr sz="1200">
              <a:latin typeface="Mada"/>
              <a:ea typeface="Mada"/>
              <a:cs typeface="Mada"/>
              <a:sym typeface="Mada"/>
            </a:endParaRPr>
          </a:p>
          <a:p>
            <a:pPr indent="0" lvl="0" marL="0" rtl="0" algn="l">
              <a:spcBef>
                <a:spcPts val="0"/>
              </a:spcBef>
              <a:spcAft>
                <a:spcPts val="0"/>
              </a:spcAft>
              <a:buNone/>
            </a:pPr>
            <a:r>
              <a:rPr lang="en-GB" sz="1200">
                <a:latin typeface="Mada"/>
                <a:ea typeface="Mada"/>
                <a:cs typeface="Mada"/>
                <a:sym typeface="Mada"/>
              </a:rPr>
              <a:t>(b) World Health Statistics Quarterly and </a:t>
            </a:r>
            <a:endParaRPr sz="1200">
              <a:latin typeface="Mada"/>
              <a:ea typeface="Mada"/>
              <a:cs typeface="Mada"/>
              <a:sym typeface="Mada"/>
            </a:endParaRPr>
          </a:p>
          <a:p>
            <a:pPr indent="0" lvl="0" marL="0" rtl="0" algn="l">
              <a:spcBef>
                <a:spcPts val="0"/>
              </a:spcBef>
              <a:spcAft>
                <a:spcPts val="0"/>
              </a:spcAft>
              <a:buNone/>
            </a:pPr>
            <a:r>
              <a:rPr lang="en-GB" sz="1200">
                <a:latin typeface="Mada"/>
                <a:ea typeface="Mada"/>
                <a:cs typeface="Mada"/>
                <a:sym typeface="Mada"/>
              </a:rPr>
              <a:t>(c) World Health Statistics Annual. </a:t>
            </a:r>
            <a:endParaRPr sz="1200">
              <a:latin typeface="Mada"/>
              <a:ea typeface="Mada"/>
              <a:cs typeface="Mada"/>
              <a:sym typeface="Mada"/>
            </a:endParaRPr>
          </a:p>
          <a:p>
            <a:pPr indent="0" lvl="0" marL="0" rtl="0" algn="l">
              <a:spcBef>
                <a:spcPts val="0"/>
              </a:spcBef>
              <a:spcAft>
                <a:spcPts val="0"/>
              </a:spcAft>
              <a:buNone/>
            </a:pPr>
            <a:r>
              <a:rPr lang="en-GB" sz="1200">
                <a:latin typeface="Mada"/>
                <a:ea typeface="Mada"/>
                <a:cs typeface="Mada"/>
                <a:sym typeface="Mada"/>
              </a:rPr>
              <a:t>Readers interested in current data may obtain it from the Chief Statistician, Dissemination of Statistical Information, WHO, Geneva. In order that statistics from different countries may be comparable, WHO publishes 'International Classification of Diseases' which is updated every 10th year. The Tenth Revision of !CD came into effect from 1st January 1993. Assistance is also given to countries in the improvement of their medical records, and in the planning and operating national health information systems.</a:t>
            </a:r>
            <a:endParaRPr sz="1200">
              <a:latin typeface="Mada"/>
              <a:ea typeface="Mada"/>
              <a:cs typeface="Mada"/>
              <a:sym typeface="Mada"/>
            </a:endParaRPr>
          </a:p>
        </p:txBody>
      </p:sp>
      <p:grpSp>
        <p:nvGrpSpPr>
          <p:cNvPr id="91" name="Google Shape;91;p14"/>
          <p:cNvGrpSpPr/>
          <p:nvPr/>
        </p:nvGrpSpPr>
        <p:grpSpPr>
          <a:xfrm>
            <a:off x="430206" y="4740352"/>
            <a:ext cx="428695" cy="644011"/>
            <a:chOff x="219906" y="1124884"/>
            <a:chExt cx="502455" cy="736349"/>
          </a:xfrm>
        </p:grpSpPr>
        <p:grpSp>
          <p:nvGrpSpPr>
            <p:cNvPr id="92" name="Google Shape;92;p14"/>
            <p:cNvGrpSpPr/>
            <p:nvPr/>
          </p:nvGrpSpPr>
          <p:grpSpPr>
            <a:xfrm>
              <a:off x="219906" y="1124884"/>
              <a:ext cx="502455" cy="736349"/>
              <a:chOff x="4041649" y="1707654"/>
              <a:chExt cx="1060704" cy="1429526"/>
            </a:xfrm>
          </p:grpSpPr>
          <p:sp>
            <p:nvSpPr>
              <p:cNvPr id="93" name="Google Shape;93;p14"/>
              <p:cNvSpPr/>
              <p:nvPr/>
            </p:nvSpPr>
            <p:spPr>
              <a:xfrm rot="10800000">
                <a:off x="4041649" y="1707654"/>
                <a:ext cx="1060704" cy="1429526"/>
              </a:xfrm>
              <a:custGeom>
                <a:rect b="b" l="l" r="r" t="t"/>
                <a:pathLst>
                  <a:path extrusionOk="0" h="1429526" w="1060704">
                    <a:moveTo>
                      <a:pt x="832104" y="1429526"/>
                    </a:moveTo>
                    <a:lnTo>
                      <a:pt x="228600" y="1429526"/>
                    </a:lnTo>
                    <a:lnTo>
                      <a:pt x="0" y="972326"/>
                    </a:lnTo>
                    <a:lnTo>
                      <a:pt x="543363" y="0"/>
                    </a:lnTo>
                    <a:lnTo>
                      <a:pt x="1060704" y="972326"/>
                    </a:lnTo>
                    <a:lnTo>
                      <a:pt x="832104" y="1429526"/>
                    </a:lnTo>
                    <a:close/>
                  </a:path>
                </a:pathLst>
              </a:custGeom>
              <a:solidFill>
                <a:srgbClr val="A2C4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sp>
            <p:nvSpPr>
              <p:cNvPr id="94" name="Google Shape;94;p14"/>
              <p:cNvSpPr/>
              <p:nvPr/>
            </p:nvSpPr>
            <p:spPr>
              <a:xfrm>
                <a:off x="4115403" y="1760695"/>
                <a:ext cx="913200" cy="794400"/>
              </a:xfrm>
              <a:prstGeom prst="hexagon">
                <a:avLst>
                  <a:gd fmla="val 25000" name="adj"/>
                  <a:gd fmla="val 115470" name="vf"/>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grpSp>
        <p:sp>
          <p:nvSpPr>
            <p:cNvPr id="95" name="Google Shape;95;p14"/>
            <p:cNvSpPr txBox="1"/>
            <p:nvPr/>
          </p:nvSpPr>
          <p:spPr>
            <a:xfrm>
              <a:off x="281109" y="1168959"/>
              <a:ext cx="270600" cy="319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700">
                  <a:solidFill>
                    <a:srgbClr val="666666"/>
                  </a:solidFill>
                  <a:latin typeface="Trebuchet MS"/>
                  <a:ea typeface="Trebuchet MS"/>
                  <a:cs typeface="Trebuchet MS"/>
                  <a:sym typeface="Trebuchet MS"/>
                </a:rPr>
                <a:t>6</a:t>
              </a:r>
              <a:endParaRPr b="1" sz="1700">
                <a:solidFill>
                  <a:srgbClr val="666666"/>
                </a:solidFill>
                <a:latin typeface="Trebuchet MS"/>
                <a:ea typeface="Trebuchet MS"/>
                <a:cs typeface="Trebuchet MS"/>
                <a:sym typeface="Trebuchet MS"/>
              </a:endParaRPr>
            </a:p>
          </p:txBody>
        </p:sp>
      </p:grpSp>
      <p:sp>
        <p:nvSpPr>
          <p:cNvPr id="96" name="Google Shape;96;p14"/>
          <p:cNvSpPr txBox="1"/>
          <p:nvPr/>
        </p:nvSpPr>
        <p:spPr>
          <a:xfrm>
            <a:off x="858900" y="4740325"/>
            <a:ext cx="6266700" cy="228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500">
                <a:solidFill>
                  <a:srgbClr val="45818E"/>
                </a:solidFill>
                <a:latin typeface="Mada"/>
                <a:ea typeface="Mada"/>
                <a:cs typeface="Mada"/>
                <a:sym typeface="Mada"/>
              </a:rPr>
              <a:t>Biomedical Research</a:t>
            </a:r>
            <a:endParaRPr b="1" sz="1500">
              <a:solidFill>
                <a:srgbClr val="45818E"/>
              </a:solidFill>
              <a:latin typeface="Mada"/>
              <a:ea typeface="Mada"/>
              <a:cs typeface="Mada"/>
              <a:sym typeface="Mada"/>
            </a:endParaRPr>
          </a:p>
          <a:p>
            <a:pPr indent="0" lvl="0" marL="0" rtl="0" algn="l">
              <a:spcBef>
                <a:spcPts val="0"/>
              </a:spcBef>
              <a:spcAft>
                <a:spcPts val="0"/>
              </a:spcAft>
              <a:buNone/>
            </a:pPr>
            <a:r>
              <a:t/>
            </a:r>
            <a:endParaRPr b="1" sz="1500">
              <a:solidFill>
                <a:srgbClr val="45818E"/>
              </a:solidFill>
              <a:latin typeface="Mada"/>
              <a:ea typeface="Mada"/>
              <a:cs typeface="Mada"/>
              <a:sym typeface="Mada"/>
            </a:endParaRPr>
          </a:p>
          <a:p>
            <a:pPr indent="0" lvl="0" marL="0" rtl="0" algn="l">
              <a:spcBef>
                <a:spcPts val="0"/>
              </a:spcBef>
              <a:spcAft>
                <a:spcPts val="0"/>
              </a:spcAft>
              <a:buNone/>
            </a:pPr>
            <a:r>
              <a:rPr lang="en-GB" sz="1200">
                <a:latin typeface="Mada"/>
                <a:ea typeface="Mada"/>
                <a:cs typeface="Mada"/>
                <a:sym typeface="Mada"/>
              </a:rPr>
              <a:t>The WHO does not itself do research, but stimulates and coordinates research work. It has established a world-wide network ·of WHO collaborating centres, besides awarding grants to research workers and research institutions for promoting research. There are Regional Advisory Committees on health research which define regional health research priorities and a Global Advisory Committee which in close collaboration with the regional committee de~ls with policy issues of global import. Six tropical diseases (malaria, schistosomiasis, trypanosomiasis, filariasis, leishmaniasis and leprosy) are the target of the WHO Special Programme for Research and Training in Tropical Diseases to develop new tools, strengthen research institutions and training workers in the countries affected. </a:t>
            </a:r>
            <a:endParaRPr sz="1200">
              <a:latin typeface="Mada"/>
              <a:ea typeface="Mada"/>
              <a:cs typeface="Mada"/>
              <a:sym typeface="Mada"/>
            </a:endParaRPr>
          </a:p>
        </p:txBody>
      </p:sp>
      <p:grpSp>
        <p:nvGrpSpPr>
          <p:cNvPr id="97" name="Google Shape;97;p14"/>
          <p:cNvGrpSpPr/>
          <p:nvPr/>
        </p:nvGrpSpPr>
        <p:grpSpPr>
          <a:xfrm>
            <a:off x="430206" y="6950152"/>
            <a:ext cx="428695" cy="644011"/>
            <a:chOff x="219906" y="1124884"/>
            <a:chExt cx="502455" cy="736349"/>
          </a:xfrm>
        </p:grpSpPr>
        <p:grpSp>
          <p:nvGrpSpPr>
            <p:cNvPr id="98" name="Google Shape;98;p14"/>
            <p:cNvGrpSpPr/>
            <p:nvPr/>
          </p:nvGrpSpPr>
          <p:grpSpPr>
            <a:xfrm>
              <a:off x="219906" y="1124884"/>
              <a:ext cx="502455" cy="736349"/>
              <a:chOff x="4041649" y="1707654"/>
              <a:chExt cx="1060704" cy="1429526"/>
            </a:xfrm>
          </p:grpSpPr>
          <p:sp>
            <p:nvSpPr>
              <p:cNvPr id="99" name="Google Shape;99;p14"/>
              <p:cNvSpPr/>
              <p:nvPr/>
            </p:nvSpPr>
            <p:spPr>
              <a:xfrm rot="10800000">
                <a:off x="4041649" y="1707654"/>
                <a:ext cx="1060704" cy="1429526"/>
              </a:xfrm>
              <a:custGeom>
                <a:rect b="b" l="l" r="r" t="t"/>
                <a:pathLst>
                  <a:path extrusionOk="0" h="1429526" w="1060704">
                    <a:moveTo>
                      <a:pt x="832104" y="1429526"/>
                    </a:moveTo>
                    <a:lnTo>
                      <a:pt x="228600" y="1429526"/>
                    </a:lnTo>
                    <a:lnTo>
                      <a:pt x="0" y="972326"/>
                    </a:lnTo>
                    <a:lnTo>
                      <a:pt x="543363" y="0"/>
                    </a:lnTo>
                    <a:lnTo>
                      <a:pt x="1060704" y="972326"/>
                    </a:lnTo>
                    <a:lnTo>
                      <a:pt x="832104" y="1429526"/>
                    </a:lnTo>
                    <a:close/>
                  </a:path>
                </a:pathLst>
              </a:custGeom>
              <a:solidFill>
                <a:srgbClr val="A2C4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sp>
            <p:nvSpPr>
              <p:cNvPr id="100" name="Google Shape;100;p14"/>
              <p:cNvSpPr/>
              <p:nvPr/>
            </p:nvSpPr>
            <p:spPr>
              <a:xfrm>
                <a:off x="4115403" y="1760695"/>
                <a:ext cx="913200" cy="794400"/>
              </a:xfrm>
              <a:prstGeom prst="hexagon">
                <a:avLst>
                  <a:gd fmla="val 25000" name="adj"/>
                  <a:gd fmla="val 115470" name="vf"/>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grpSp>
        <p:sp>
          <p:nvSpPr>
            <p:cNvPr id="101" name="Google Shape;101;p14"/>
            <p:cNvSpPr txBox="1"/>
            <p:nvPr/>
          </p:nvSpPr>
          <p:spPr>
            <a:xfrm>
              <a:off x="281109" y="1168959"/>
              <a:ext cx="270600" cy="319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700">
                  <a:solidFill>
                    <a:srgbClr val="666666"/>
                  </a:solidFill>
                  <a:latin typeface="Trebuchet MS"/>
                  <a:ea typeface="Trebuchet MS"/>
                  <a:cs typeface="Trebuchet MS"/>
                  <a:sym typeface="Trebuchet MS"/>
                </a:rPr>
                <a:t>7</a:t>
              </a:r>
              <a:endParaRPr b="1" sz="1700">
                <a:solidFill>
                  <a:srgbClr val="666666"/>
                </a:solidFill>
                <a:latin typeface="Trebuchet MS"/>
                <a:ea typeface="Trebuchet MS"/>
                <a:cs typeface="Trebuchet MS"/>
                <a:sym typeface="Trebuchet MS"/>
              </a:endParaRPr>
            </a:p>
          </p:txBody>
        </p:sp>
      </p:grpSp>
      <p:sp>
        <p:nvSpPr>
          <p:cNvPr id="102" name="Google Shape;102;p14"/>
          <p:cNvSpPr txBox="1"/>
          <p:nvPr/>
        </p:nvSpPr>
        <p:spPr>
          <a:xfrm>
            <a:off x="858900" y="6950125"/>
            <a:ext cx="6266700" cy="1814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500">
                <a:solidFill>
                  <a:srgbClr val="45818E"/>
                </a:solidFill>
                <a:latin typeface="Mada"/>
                <a:ea typeface="Mada"/>
                <a:cs typeface="Mada"/>
                <a:sym typeface="Mada"/>
              </a:rPr>
              <a:t>Health Literature and Information</a:t>
            </a:r>
            <a:endParaRPr b="1" sz="1500">
              <a:solidFill>
                <a:srgbClr val="45818E"/>
              </a:solidFill>
              <a:latin typeface="Mada"/>
              <a:ea typeface="Mada"/>
              <a:cs typeface="Mada"/>
              <a:sym typeface="Mada"/>
            </a:endParaRPr>
          </a:p>
          <a:p>
            <a:pPr indent="0" lvl="0" marL="0" rtl="0" algn="l">
              <a:spcBef>
                <a:spcPts val="0"/>
              </a:spcBef>
              <a:spcAft>
                <a:spcPts val="0"/>
              </a:spcAft>
              <a:buNone/>
            </a:pPr>
            <a:r>
              <a:t/>
            </a:r>
            <a:endParaRPr b="1" sz="1500">
              <a:solidFill>
                <a:srgbClr val="45818E"/>
              </a:solidFill>
              <a:latin typeface="Mada"/>
              <a:ea typeface="Mada"/>
              <a:cs typeface="Mada"/>
              <a:sym typeface="Mada"/>
            </a:endParaRPr>
          </a:p>
          <a:p>
            <a:pPr indent="0" lvl="0" marL="0" rtl="0" algn="l">
              <a:spcBef>
                <a:spcPts val="0"/>
              </a:spcBef>
              <a:spcAft>
                <a:spcPts val="0"/>
              </a:spcAft>
              <a:buNone/>
            </a:pPr>
            <a:r>
              <a:rPr lang="en-GB" sz="1200">
                <a:latin typeface="Mada"/>
                <a:ea typeface="Mada"/>
                <a:cs typeface="Mada"/>
                <a:sym typeface="Mada"/>
              </a:rPr>
              <a:t>WHO acts as a clearing house for information on health problems. Its publications comprise hundreds of titles on a wide variety of health subjects. The WHO library is one of the satellite centres of the Medical Literature Analysis and Retrieval System (MEDLARS) of the U.S. National Library of Medicine. MEDLARS is fully computerised indexing system covering the whole of medicine on an international basis. The WHO has also a public information service both at headquarters and each of the six regional offices.</a:t>
            </a:r>
            <a:endParaRPr sz="1200">
              <a:latin typeface="Mada"/>
              <a:ea typeface="Mada"/>
              <a:cs typeface="Mada"/>
              <a:sym typeface="Mada"/>
            </a:endParaRPr>
          </a:p>
        </p:txBody>
      </p:sp>
      <p:grpSp>
        <p:nvGrpSpPr>
          <p:cNvPr id="103" name="Google Shape;103;p14"/>
          <p:cNvGrpSpPr/>
          <p:nvPr/>
        </p:nvGrpSpPr>
        <p:grpSpPr>
          <a:xfrm>
            <a:off x="430206" y="8626552"/>
            <a:ext cx="428695" cy="644011"/>
            <a:chOff x="219906" y="1124884"/>
            <a:chExt cx="502455" cy="736349"/>
          </a:xfrm>
        </p:grpSpPr>
        <p:grpSp>
          <p:nvGrpSpPr>
            <p:cNvPr id="104" name="Google Shape;104;p14"/>
            <p:cNvGrpSpPr/>
            <p:nvPr/>
          </p:nvGrpSpPr>
          <p:grpSpPr>
            <a:xfrm>
              <a:off x="219906" y="1124884"/>
              <a:ext cx="502455" cy="736349"/>
              <a:chOff x="4041649" y="1707654"/>
              <a:chExt cx="1060704" cy="1429526"/>
            </a:xfrm>
          </p:grpSpPr>
          <p:sp>
            <p:nvSpPr>
              <p:cNvPr id="105" name="Google Shape;105;p14"/>
              <p:cNvSpPr/>
              <p:nvPr/>
            </p:nvSpPr>
            <p:spPr>
              <a:xfrm rot="10800000">
                <a:off x="4041649" y="1707654"/>
                <a:ext cx="1060704" cy="1429526"/>
              </a:xfrm>
              <a:custGeom>
                <a:rect b="b" l="l" r="r" t="t"/>
                <a:pathLst>
                  <a:path extrusionOk="0" h="1429526" w="1060704">
                    <a:moveTo>
                      <a:pt x="832104" y="1429526"/>
                    </a:moveTo>
                    <a:lnTo>
                      <a:pt x="228600" y="1429526"/>
                    </a:lnTo>
                    <a:lnTo>
                      <a:pt x="0" y="972326"/>
                    </a:lnTo>
                    <a:lnTo>
                      <a:pt x="543363" y="0"/>
                    </a:lnTo>
                    <a:lnTo>
                      <a:pt x="1060704" y="972326"/>
                    </a:lnTo>
                    <a:lnTo>
                      <a:pt x="832104" y="1429526"/>
                    </a:lnTo>
                    <a:close/>
                  </a:path>
                </a:pathLst>
              </a:custGeom>
              <a:solidFill>
                <a:srgbClr val="A2C4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sp>
            <p:nvSpPr>
              <p:cNvPr id="106" name="Google Shape;106;p14"/>
              <p:cNvSpPr/>
              <p:nvPr/>
            </p:nvSpPr>
            <p:spPr>
              <a:xfrm>
                <a:off x="4115403" y="1760695"/>
                <a:ext cx="913200" cy="794400"/>
              </a:xfrm>
              <a:prstGeom prst="hexagon">
                <a:avLst>
                  <a:gd fmla="val 25000" name="adj"/>
                  <a:gd fmla="val 115470" name="vf"/>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grpSp>
        <p:sp>
          <p:nvSpPr>
            <p:cNvPr id="107" name="Google Shape;107;p14"/>
            <p:cNvSpPr txBox="1"/>
            <p:nvPr/>
          </p:nvSpPr>
          <p:spPr>
            <a:xfrm>
              <a:off x="281109" y="1168959"/>
              <a:ext cx="270600" cy="319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700">
                  <a:solidFill>
                    <a:srgbClr val="666666"/>
                  </a:solidFill>
                  <a:latin typeface="Trebuchet MS"/>
                  <a:ea typeface="Trebuchet MS"/>
                  <a:cs typeface="Trebuchet MS"/>
                  <a:sym typeface="Trebuchet MS"/>
                </a:rPr>
                <a:t>7</a:t>
              </a:r>
              <a:endParaRPr b="1" sz="1700">
                <a:solidFill>
                  <a:srgbClr val="666666"/>
                </a:solidFill>
                <a:latin typeface="Trebuchet MS"/>
                <a:ea typeface="Trebuchet MS"/>
                <a:cs typeface="Trebuchet MS"/>
                <a:sym typeface="Trebuchet MS"/>
              </a:endParaRPr>
            </a:p>
          </p:txBody>
        </p:sp>
      </p:grpSp>
      <p:sp>
        <p:nvSpPr>
          <p:cNvPr id="108" name="Google Shape;108;p14"/>
          <p:cNvSpPr txBox="1"/>
          <p:nvPr/>
        </p:nvSpPr>
        <p:spPr>
          <a:xfrm>
            <a:off x="858900" y="8626525"/>
            <a:ext cx="6266700" cy="111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500">
                <a:solidFill>
                  <a:srgbClr val="45818E"/>
                </a:solidFill>
                <a:latin typeface="Mada"/>
                <a:ea typeface="Mada"/>
                <a:cs typeface="Mada"/>
                <a:sym typeface="Mada"/>
              </a:rPr>
              <a:t>Cooperation with Other Organizations</a:t>
            </a:r>
            <a:endParaRPr b="1" sz="1500">
              <a:solidFill>
                <a:srgbClr val="45818E"/>
              </a:solidFill>
              <a:latin typeface="Mada"/>
              <a:ea typeface="Mada"/>
              <a:cs typeface="Mada"/>
              <a:sym typeface="Mada"/>
            </a:endParaRPr>
          </a:p>
          <a:p>
            <a:pPr indent="0" lvl="0" marL="0" rtl="0" algn="l">
              <a:spcBef>
                <a:spcPts val="0"/>
              </a:spcBef>
              <a:spcAft>
                <a:spcPts val="0"/>
              </a:spcAft>
              <a:buNone/>
            </a:pPr>
            <a:r>
              <a:t/>
            </a:r>
            <a:endParaRPr b="1" sz="1500">
              <a:solidFill>
                <a:srgbClr val="45818E"/>
              </a:solidFill>
              <a:latin typeface="Mada"/>
              <a:ea typeface="Mada"/>
              <a:cs typeface="Mada"/>
              <a:sym typeface="Mada"/>
            </a:endParaRPr>
          </a:p>
          <a:p>
            <a:pPr indent="0" lvl="0" marL="0" rtl="0" algn="l">
              <a:spcBef>
                <a:spcPts val="0"/>
              </a:spcBef>
              <a:spcAft>
                <a:spcPts val="0"/>
              </a:spcAft>
              <a:buNone/>
            </a:pPr>
            <a:r>
              <a:rPr lang="en-GB" sz="1200">
                <a:latin typeface="Mada"/>
                <a:ea typeface="Mada"/>
                <a:cs typeface="Mada"/>
                <a:sym typeface="Mada"/>
              </a:rPr>
              <a:t>WHO collaborates with the UN and with the other specialized agencies, and maintains various degrees of working relationships. Besides, WHO has also established relations with a number of international governmental organizations. </a:t>
            </a:r>
            <a:endParaRPr sz="1200">
              <a:latin typeface="Mada"/>
              <a:ea typeface="Mada"/>
              <a:cs typeface="Mada"/>
              <a:sym typeface="Mad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