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Lst>
  <p:sldSz cy="10698475" cx="7589525"/>
  <p:notesSz cx="6858000" cy="9144000"/>
  <p:embeddedFontLst>
    <p:embeddedFont>
      <p:font typeface="Roboto"/>
      <p:regular r:id="rId56"/>
      <p:bold r:id="rId57"/>
      <p:italic r:id="rId58"/>
      <p:boldItalic r:id="rId59"/>
    </p:embeddedFont>
    <p:embeddedFont>
      <p:font typeface="Nunito"/>
      <p:regular r:id="rId60"/>
      <p:bold r:id="rId61"/>
      <p:italic r:id="rId62"/>
      <p:boldItalic r:id="rId63"/>
    </p:embeddedFont>
    <p:embeddedFont>
      <p:font typeface="Mada"/>
      <p:regular r:id="rId64"/>
      <p:bold r:id="rId65"/>
    </p:embeddedFont>
    <p:embeddedFont>
      <p:font typeface="Fira Sans Extra Condensed Medium"/>
      <p:regular r:id="rId66"/>
      <p:bold r:id="rId67"/>
      <p:italic r:id="rId68"/>
      <p:boldItalic r:id="rId69"/>
    </p:embeddedFont>
    <p:embeddedFont>
      <p:font typeface="Changa"/>
      <p:regular r:id="rId70"/>
      <p:bold r:id="rId71"/>
    </p:embeddedFont>
    <p:embeddedFont>
      <p:font typeface="Exo Thin"/>
      <p:regular r:id="rId72"/>
      <p:bold r:id="rId73"/>
      <p:italic r:id="rId74"/>
      <p:boldItalic r:id="rId75"/>
    </p:embeddedFont>
    <p:embeddedFont>
      <p:font typeface="Exo"/>
      <p:regular r:id="rId76"/>
      <p:bold r:id="rId77"/>
      <p:italic r:id="rId78"/>
      <p:boldItalic r:id="rId79"/>
    </p:embeddedFont>
    <p:embeddedFont>
      <p:font typeface="Karla"/>
      <p:regular r:id="rId80"/>
      <p:bold r:id="rId81"/>
      <p:italic r:id="rId82"/>
      <p:boldItalic r:id="rId8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33F02701-F9A2-4432-8F73-A4790598A67E}">
  <a:tblStyle styleId="{33F02701-F9A2-4432-8F73-A4790598A67E}"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BB781C81-6FAC-48C8-8E8C-0B7DB0B3FAA4}" styleName="Table_1">
    <a:wholeTbl>
      <a:tcTxStyle>
        <a:font>
          <a:latin typeface="Arial"/>
          <a:ea typeface="Arial"/>
          <a:cs typeface="Arial"/>
        </a:font>
        <a:srgbClr val="000000"/>
      </a:tcTxStyle>
      <a:tcStyle>
        <a:tcBdr>
          <a:left>
            <a:ln cap="flat" cmpd="sng">
              <a:solidFill>
                <a:srgbClr val="000000"/>
              </a:solidFill>
              <a:prstDash val="solid"/>
              <a:round/>
              <a:headEnd len="sm" w="sm" type="none"/>
              <a:tailEnd len="sm" w="sm" type="none"/>
            </a:ln>
          </a:left>
          <a:right>
            <a:ln cap="flat" cmpd="sng">
              <a:solidFill>
                <a:srgbClr val="000000"/>
              </a:solidFill>
              <a:prstDash val="solid"/>
              <a:round/>
              <a:headEnd len="sm" w="sm" type="none"/>
              <a:tailEnd len="sm" w="sm" type="none"/>
            </a:ln>
          </a:right>
          <a:top>
            <a:ln cap="flat" cmpd="sng">
              <a:solidFill>
                <a:srgbClr val="000000"/>
              </a:solidFill>
              <a:prstDash val="solid"/>
              <a:round/>
              <a:headEnd len="sm" w="sm" type="none"/>
              <a:tailEnd len="sm" w="sm" type="none"/>
            </a:ln>
          </a:top>
          <a:bottom>
            <a:ln cap="flat" cmpd="sng">
              <a:solidFill>
                <a:srgbClr val="000000"/>
              </a:solidFill>
              <a:prstDash val="solid"/>
              <a:round/>
              <a:headEnd len="sm" w="sm" type="none"/>
              <a:tailEnd len="sm" w="sm" type="none"/>
            </a:ln>
          </a:bottom>
          <a:insideH>
            <a:ln cap="flat" cmpd="sng">
              <a:solidFill>
                <a:srgbClr val="000000"/>
              </a:solidFill>
              <a:prstDash val="solid"/>
              <a:round/>
              <a:headEnd len="sm" w="sm" type="none"/>
              <a:tailEnd len="sm" w="sm" type="none"/>
            </a:ln>
          </a:insideH>
          <a:insideV>
            <a:ln cap="flat" cmpd="sng">
              <a:solidFill>
                <a:srgbClr val="000000"/>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83" Type="http://schemas.openxmlformats.org/officeDocument/2006/relationships/font" Target="fonts/Karla-boldItalic.fntdata"/><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80" Type="http://schemas.openxmlformats.org/officeDocument/2006/relationships/font" Target="fonts/Karla-regular.fntdata"/><Relationship Id="rId82" Type="http://schemas.openxmlformats.org/officeDocument/2006/relationships/font" Target="fonts/Karla-italic.fntdata"/><Relationship Id="rId81" Type="http://schemas.openxmlformats.org/officeDocument/2006/relationships/font" Target="fonts/Karla-bold.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font" Target="fonts/ExoThin-bold.fntdata"/><Relationship Id="rId72" Type="http://schemas.openxmlformats.org/officeDocument/2006/relationships/font" Target="fonts/ExoThin-regular.fntdata"/><Relationship Id="rId31" Type="http://schemas.openxmlformats.org/officeDocument/2006/relationships/slide" Target="slides/slide26.xml"/><Relationship Id="rId75" Type="http://schemas.openxmlformats.org/officeDocument/2006/relationships/font" Target="fonts/ExoThin-boldItalic.fntdata"/><Relationship Id="rId30" Type="http://schemas.openxmlformats.org/officeDocument/2006/relationships/slide" Target="slides/slide25.xml"/><Relationship Id="rId74" Type="http://schemas.openxmlformats.org/officeDocument/2006/relationships/font" Target="fonts/ExoThin-italic.fntdata"/><Relationship Id="rId33" Type="http://schemas.openxmlformats.org/officeDocument/2006/relationships/slide" Target="slides/slide28.xml"/><Relationship Id="rId77" Type="http://schemas.openxmlformats.org/officeDocument/2006/relationships/font" Target="fonts/Exo-bold.fntdata"/><Relationship Id="rId32" Type="http://schemas.openxmlformats.org/officeDocument/2006/relationships/slide" Target="slides/slide27.xml"/><Relationship Id="rId76" Type="http://schemas.openxmlformats.org/officeDocument/2006/relationships/font" Target="fonts/Exo-regular.fntdata"/><Relationship Id="rId35" Type="http://schemas.openxmlformats.org/officeDocument/2006/relationships/slide" Target="slides/slide30.xml"/><Relationship Id="rId79" Type="http://schemas.openxmlformats.org/officeDocument/2006/relationships/font" Target="fonts/Exo-boldItalic.fntdata"/><Relationship Id="rId34" Type="http://schemas.openxmlformats.org/officeDocument/2006/relationships/slide" Target="slides/slide29.xml"/><Relationship Id="rId78" Type="http://schemas.openxmlformats.org/officeDocument/2006/relationships/font" Target="fonts/Exo-italic.fntdata"/><Relationship Id="rId71" Type="http://schemas.openxmlformats.org/officeDocument/2006/relationships/font" Target="fonts/Changa-bold.fntdata"/><Relationship Id="rId70" Type="http://schemas.openxmlformats.org/officeDocument/2006/relationships/font" Target="fonts/Changa-regular.fntdata"/><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font" Target="fonts/Nunito-italic.fntdata"/><Relationship Id="rId61" Type="http://schemas.openxmlformats.org/officeDocument/2006/relationships/font" Target="fonts/Nunito-bold.fntdata"/><Relationship Id="rId20" Type="http://schemas.openxmlformats.org/officeDocument/2006/relationships/slide" Target="slides/slide15.xml"/><Relationship Id="rId64" Type="http://schemas.openxmlformats.org/officeDocument/2006/relationships/font" Target="fonts/Mada-regular.fntdata"/><Relationship Id="rId63" Type="http://schemas.openxmlformats.org/officeDocument/2006/relationships/font" Target="fonts/Nunito-boldItalic.fntdata"/><Relationship Id="rId22" Type="http://schemas.openxmlformats.org/officeDocument/2006/relationships/slide" Target="slides/slide17.xml"/><Relationship Id="rId66" Type="http://schemas.openxmlformats.org/officeDocument/2006/relationships/font" Target="fonts/FiraSansExtraCondensedMedium-regular.fntdata"/><Relationship Id="rId21" Type="http://schemas.openxmlformats.org/officeDocument/2006/relationships/slide" Target="slides/slide16.xml"/><Relationship Id="rId65" Type="http://schemas.openxmlformats.org/officeDocument/2006/relationships/font" Target="fonts/Mada-bold.fntdata"/><Relationship Id="rId24" Type="http://schemas.openxmlformats.org/officeDocument/2006/relationships/slide" Target="slides/slide19.xml"/><Relationship Id="rId68" Type="http://schemas.openxmlformats.org/officeDocument/2006/relationships/font" Target="fonts/FiraSansExtraCondensedMedium-italic.fntdata"/><Relationship Id="rId23" Type="http://schemas.openxmlformats.org/officeDocument/2006/relationships/slide" Target="slides/slide18.xml"/><Relationship Id="rId67" Type="http://schemas.openxmlformats.org/officeDocument/2006/relationships/font" Target="fonts/FiraSansExtraCondensedMedium-bold.fntdata"/><Relationship Id="rId60" Type="http://schemas.openxmlformats.org/officeDocument/2006/relationships/font" Target="fonts/Nunito-regular.fntdata"/><Relationship Id="rId26" Type="http://schemas.openxmlformats.org/officeDocument/2006/relationships/slide" Target="slides/slide21.xml"/><Relationship Id="rId25" Type="http://schemas.openxmlformats.org/officeDocument/2006/relationships/slide" Target="slides/slide20.xml"/><Relationship Id="rId69" Type="http://schemas.openxmlformats.org/officeDocument/2006/relationships/font" Target="fonts/FiraSansExtraCondensedMedium-boldItalic.fntdata"/><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font" Target="fonts/Roboto-bold.fntdata"/><Relationship Id="rId12" Type="http://schemas.openxmlformats.org/officeDocument/2006/relationships/slide" Target="slides/slide7.xml"/><Relationship Id="rId56" Type="http://schemas.openxmlformats.org/officeDocument/2006/relationships/font" Target="fonts/Roboto-regular.fntdata"/><Relationship Id="rId15" Type="http://schemas.openxmlformats.org/officeDocument/2006/relationships/slide" Target="slides/slide10.xml"/><Relationship Id="rId59" Type="http://schemas.openxmlformats.org/officeDocument/2006/relationships/font" Target="fonts/Roboto-boldItalic.fntdata"/><Relationship Id="rId14" Type="http://schemas.openxmlformats.org/officeDocument/2006/relationships/slide" Target="slides/slide9.xml"/><Relationship Id="rId58" Type="http://schemas.openxmlformats.org/officeDocument/2006/relationships/font" Target="fonts/Roboto-italic.fnt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 name="Shape 270"/>
        <p:cNvGrpSpPr/>
        <p:nvPr/>
      </p:nvGrpSpPr>
      <p:grpSpPr>
        <a:xfrm>
          <a:off x="0" y="0"/>
          <a:ext cx="0" cy="0"/>
          <a:chOff x="0" y="0"/>
          <a:chExt cx="0" cy="0"/>
        </a:xfrm>
      </p:grpSpPr>
      <p:sp>
        <p:nvSpPr>
          <p:cNvPr id="271" name="Google Shape;271;g8ad464241c_0_63: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272" name="Google Shape;272;g8ad464241c_0_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g1d0ea0f960486734_3: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301" name="Google Shape;301;g1d0ea0f960486734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5" name="Shape 345"/>
        <p:cNvGrpSpPr/>
        <p:nvPr/>
      </p:nvGrpSpPr>
      <p:grpSpPr>
        <a:xfrm>
          <a:off x="0" y="0"/>
          <a:ext cx="0" cy="0"/>
          <a:chOff x="0" y="0"/>
          <a:chExt cx="0" cy="0"/>
        </a:xfrm>
      </p:grpSpPr>
      <p:sp>
        <p:nvSpPr>
          <p:cNvPr id="346" name="Google Shape;346;g51f4f3e81dfdca84_0: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347" name="Google Shape;347;g51f4f3e81dfdca84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 name="Shape 359"/>
        <p:cNvGrpSpPr/>
        <p:nvPr/>
      </p:nvGrpSpPr>
      <p:grpSpPr>
        <a:xfrm>
          <a:off x="0" y="0"/>
          <a:ext cx="0" cy="0"/>
          <a:chOff x="0" y="0"/>
          <a:chExt cx="0" cy="0"/>
        </a:xfrm>
      </p:grpSpPr>
      <p:sp>
        <p:nvSpPr>
          <p:cNvPr id="360" name="Google Shape;360;g51f4f3e81dfdca84_12: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361" name="Google Shape;361;g51f4f3e81dfdca84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1" name="Shape 371"/>
        <p:cNvGrpSpPr/>
        <p:nvPr/>
      </p:nvGrpSpPr>
      <p:grpSpPr>
        <a:xfrm>
          <a:off x="0" y="0"/>
          <a:ext cx="0" cy="0"/>
          <a:chOff x="0" y="0"/>
          <a:chExt cx="0" cy="0"/>
        </a:xfrm>
      </p:grpSpPr>
      <p:sp>
        <p:nvSpPr>
          <p:cNvPr id="372" name="Google Shape;372;g51f4f3e81dfdca84_22: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373" name="Google Shape;373;g51f4f3e81dfdca84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2" name="Shape 392"/>
        <p:cNvGrpSpPr/>
        <p:nvPr/>
      </p:nvGrpSpPr>
      <p:grpSpPr>
        <a:xfrm>
          <a:off x="0" y="0"/>
          <a:ext cx="0" cy="0"/>
          <a:chOff x="0" y="0"/>
          <a:chExt cx="0" cy="0"/>
        </a:xfrm>
      </p:grpSpPr>
      <p:sp>
        <p:nvSpPr>
          <p:cNvPr id="393" name="Google Shape;393;g51f4f3e81dfdca84_61: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394" name="Google Shape;394;g51f4f3e81dfdca84_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5" name="Shape 425"/>
        <p:cNvGrpSpPr/>
        <p:nvPr/>
      </p:nvGrpSpPr>
      <p:grpSpPr>
        <a:xfrm>
          <a:off x="0" y="0"/>
          <a:ext cx="0" cy="0"/>
          <a:chOff x="0" y="0"/>
          <a:chExt cx="0" cy="0"/>
        </a:xfrm>
      </p:grpSpPr>
      <p:sp>
        <p:nvSpPr>
          <p:cNvPr id="426" name="Google Shape;426;g123b647c2333191b_1: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427" name="Google Shape;427;g123b647c2333191b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6" name="Shape 486"/>
        <p:cNvGrpSpPr/>
        <p:nvPr/>
      </p:nvGrpSpPr>
      <p:grpSpPr>
        <a:xfrm>
          <a:off x="0" y="0"/>
          <a:ext cx="0" cy="0"/>
          <a:chOff x="0" y="0"/>
          <a:chExt cx="0" cy="0"/>
        </a:xfrm>
      </p:grpSpPr>
      <p:sp>
        <p:nvSpPr>
          <p:cNvPr id="487" name="Google Shape;487;gcadb8dd8c0_0_61: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488" name="Google Shape;488;gcadb8dd8c0_0_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4" name="Shape 494"/>
        <p:cNvGrpSpPr/>
        <p:nvPr/>
      </p:nvGrpSpPr>
      <p:grpSpPr>
        <a:xfrm>
          <a:off x="0" y="0"/>
          <a:ext cx="0" cy="0"/>
          <a:chOff x="0" y="0"/>
          <a:chExt cx="0" cy="0"/>
        </a:xfrm>
      </p:grpSpPr>
      <p:sp>
        <p:nvSpPr>
          <p:cNvPr id="495" name="Google Shape;495;gcadb8dd8c0_0_69: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496" name="Google Shape;496;gcadb8dd8c0_0_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5" name="Shape 575"/>
        <p:cNvGrpSpPr/>
        <p:nvPr/>
      </p:nvGrpSpPr>
      <p:grpSpPr>
        <a:xfrm>
          <a:off x="0" y="0"/>
          <a:ext cx="0" cy="0"/>
          <a:chOff x="0" y="0"/>
          <a:chExt cx="0" cy="0"/>
        </a:xfrm>
      </p:grpSpPr>
      <p:sp>
        <p:nvSpPr>
          <p:cNvPr id="576" name="Google Shape;576;g3b24b8f7a670a08_0: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577" name="Google Shape;577;g3b24b8f7a670a08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 name="Shape 72"/>
        <p:cNvGrpSpPr/>
        <p:nvPr/>
      </p:nvGrpSpPr>
      <p:grpSpPr>
        <a:xfrm>
          <a:off x="0" y="0"/>
          <a:ext cx="0" cy="0"/>
          <a:chOff x="0" y="0"/>
          <a:chExt cx="0" cy="0"/>
        </a:xfrm>
      </p:grpSpPr>
      <p:sp>
        <p:nvSpPr>
          <p:cNvPr id="73" name="Google Shape;73;gca6ddf91c9_0_0: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74" name="Google Shape;74;gca6ddf91c9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2" name="Shape 682"/>
        <p:cNvGrpSpPr/>
        <p:nvPr/>
      </p:nvGrpSpPr>
      <p:grpSpPr>
        <a:xfrm>
          <a:off x="0" y="0"/>
          <a:ext cx="0" cy="0"/>
          <a:chOff x="0" y="0"/>
          <a:chExt cx="0" cy="0"/>
        </a:xfrm>
      </p:grpSpPr>
      <p:sp>
        <p:nvSpPr>
          <p:cNvPr id="683" name="Google Shape;683;g820f5234aecd953_0: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684" name="Google Shape;684;g820f5234aecd953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1" name="Shape 731"/>
        <p:cNvGrpSpPr/>
        <p:nvPr/>
      </p:nvGrpSpPr>
      <p:grpSpPr>
        <a:xfrm>
          <a:off x="0" y="0"/>
          <a:ext cx="0" cy="0"/>
          <a:chOff x="0" y="0"/>
          <a:chExt cx="0" cy="0"/>
        </a:xfrm>
      </p:grpSpPr>
      <p:sp>
        <p:nvSpPr>
          <p:cNvPr id="732" name="Google Shape;732;g55ffef666ae0f102_0: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733" name="Google Shape;733;g55ffef666ae0f10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5" name="Shape 755"/>
        <p:cNvGrpSpPr/>
        <p:nvPr/>
      </p:nvGrpSpPr>
      <p:grpSpPr>
        <a:xfrm>
          <a:off x="0" y="0"/>
          <a:ext cx="0" cy="0"/>
          <a:chOff x="0" y="0"/>
          <a:chExt cx="0" cy="0"/>
        </a:xfrm>
      </p:grpSpPr>
      <p:sp>
        <p:nvSpPr>
          <p:cNvPr id="756" name="Google Shape;756;gf85f46f74d1b259_0: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757" name="Google Shape;757;gf85f46f74d1b259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3" name="Shape 793"/>
        <p:cNvGrpSpPr/>
        <p:nvPr/>
      </p:nvGrpSpPr>
      <p:grpSpPr>
        <a:xfrm>
          <a:off x="0" y="0"/>
          <a:ext cx="0" cy="0"/>
          <a:chOff x="0" y="0"/>
          <a:chExt cx="0" cy="0"/>
        </a:xfrm>
      </p:grpSpPr>
      <p:sp>
        <p:nvSpPr>
          <p:cNvPr id="794" name="Google Shape;794;gf85f46f74d1b259_37: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795" name="Google Shape;795;gf85f46f74d1b259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5" name="Shape 825"/>
        <p:cNvGrpSpPr/>
        <p:nvPr/>
      </p:nvGrpSpPr>
      <p:grpSpPr>
        <a:xfrm>
          <a:off x="0" y="0"/>
          <a:ext cx="0" cy="0"/>
          <a:chOff x="0" y="0"/>
          <a:chExt cx="0" cy="0"/>
        </a:xfrm>
      </p:grpSpPr>
      <p:sp>
        <p:nvSpPr>
          <p:cNvPr id="826" name="Google Shape;826;gf85f46f74d1b259_69: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827" name="Google Shape;827;gf85f46f74d1b259_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7" name="Shape 857"/>
        <p:cNvGrpSpPr/>
        <p:nvPr/>
      </p:nvGrpSpPr>
      <p:grpSpPr>
        <a:xfrm>
          <a:off x="0" y="0"/>
          <a:ext cx="0" cy="0"/>
          <a:chOff x="0" y="0"/>
          <a:chExt cx="0" cy="0"/>
        </a:xfrm>
      </p:grpSpPr>
      <p:sp>
        <p:nvSpPr>
          <p:cNvPr id="858" name="Google Shape;858;g13654db91b8f25f6_0: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859" name="Google Shape;859;g13654db91b8f25f6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9" name="Shape 899"/>
        <p:cNvGrpSpPr/>
        <p:nvPr/>
      </p:nvGrpSpPr>
      <p:grpSpPr>
        <a:xfrm>
          <a:off x="0" y="0"/>
          <a:ext cx="0" cy="0"/>
          <a:chOff x="0" y="0"/>
          <a:chExt cx="0" cy="0"/>
        </a:xfrm>
      </p:grpSpPr>
      <p:sp>
        <p:nvSpPr>
          <p:cNvPr id="900" name="Google Shape;900;g496d1e46648e70fc_0: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901" name="Google Shape;901;g496d1e46648e70fc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1" name="Shape 941"/>
        <p:cNvGrpSpPr/>
        <p:nvPr/>
      </p:nvGrpSpPr>
      <p:grpSpPr>
        <a:xfrm>
          <a:off x="0" y="0"/>
          <a:ext cx="0" cy="0"/>
          <a:chOff x="0" y="0"/>
          <a:chExt cx="0" cy="0"/>
        </a:xfrm>
      </p:grpSpPr>
      <p:sp>
        <p:nvSpPr>
          <p:cNvPr id="942" name="Google Shape;942;g6198d67567b58f5e_0: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943" name="Google Shape;943;g6198d67567b58f5e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9" name="Shape 949"/>
        <p:cNvGrpSpPr/>
        <p:nvPr/>
      </p:nvGrpSpPr>
      <p:grpSpPr>
        <a:xfrm>
          <a:off x="0" y="0"/>
          <a:ext cx="0" cy="0"/>
          <a:chOff x="0" y="0"/>
          <a:chExt cx="0" cy="0"/>
        </a:xfrm>
      </p:grpSpPr>
      <p:sp>
        <p:nvSpPr>
          <p:cNvPr id="950" name="Google Shape;950;gccd5b718ae_1_190: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951" name="Google Shape;951;gccd5b718ae_1_1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0" name="Shape 1020"/>
        <p:cNvGrpSpPr/>
        <p:nvPr/>
      </p:nvGrpSpPr>
      <p:grpSpPr>
        <a:xfrm>
          <a:off x="0" y="0"/>
          <a:ext cx="0" cy="0"/>
          <a:chOff x="0" y="0"/>
          <a:chExt cx="0" cy="0"/>
        </a:xfrm>
      </p:grpSpPr>
      <p:sp>
        <p:nvSpPr>
          <p:cNvPr id="1021" name="Google Shape;1021;g1bd333474ce469fd_31: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1022" name="Google Shape;1022;g1bd333474ce469fd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 name="Shape 104"/>
        <p:cNvGrpSpPr/>
        <p:nvPr/>
      </p:nvGrpSpPr>
      <p:grpSpPr>
        <a:xfrm>
          <a:off x="0" y="0"/>
          <a:ext cx="0" cy="0"/>
          <a:chOff x="0" y="0"/>
          <a:chExt cx="0" cy="0"/>
        </a:xfrm>
      </p:grpSpPr>
      <p:sp>
        <p:nvSpPr>
          <p:cNvPr id="105" name="Google Shape;105;gca6ddf91c9_0_38: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106" name="Google Shape;106;gca6ddf91c9_0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3" name="Shape 1043"/>
        <p:cNvGrpSpPr/>
        <p:nvPr/>
      </p:nvGrpSpPr>
      <p:grpSpPr>
        <a:xfrm>
          <a:off x="0" y="0"/>
          <a:ext cx="0" cy="0"/>
          <a:chOff x="0" y="0"/>
          <a:chExt cx="0" cy="0"/>
        </a:xfrm>
      </p:grpSpPr>
      <p:sp>
        <p:nvSpPr>
          <p:cNvPr id="1044" name="Google Shape;1044;gccd5b718ae_1_3: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1045" name="Google Shape;1045;gccd5b718ae_1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0" name="Shape 1060"/>
        <p:cNvGrpSpPr/>
        <p:nvPr/>
      </p:nvGrpSpPr>
      <p:grpSpPr>
        <a:xfrm>
          <a:off x="0" y="0"/>
          <a:ext cx="0" cy="0"/>
          <a:chOff x="0" y="0"/>
          <a:chExt cx="0" cy="0"/>
        </a:xfrm>
      </p:grpSpPr>
      <p:sp>
        <p:nvSpPr>
          <p:cNvPr id="1061" name="Google Shape;1061;gccd5b718ae_1_275: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1062" name="Google Shape;1062;gccd5b718ae_1_2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7" name="Shape 1067"/>
        <p:cNvGrpSpPr/>
        <p:nvPr/>
      </p:nvGrpSpPr>
      <p:grpSpPr>
        <a:xfrm>
          <a:off x="0" y="0"/>
          <a:ext cx="0" cy="0"/>
          <a:chOff x="0" y="0"/>
          <a:chExt cx="0" cy="0"/>
        </a:xfrm>
      </p:grpSpPr>
      <p:sp>
        <p:nvSpPr>
          <p:cNvPr id="1068" name="Google Shape;1068;g48b1e75b43d6a2a6_0: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1069" name="Google Shape;1069;g48b1e75b43d6a2a6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1" name="Shape 1081"/>
        <p:cNvGrpSpPr/>
        <p:nvPr/>
      </p:nvGrpSpPr>
      <p:grpSpPr>
        <a:xfrm>
          <a:off x="0" y="0"/>
          <a:ext cx="0" cy="0"/>
          <a:chOff x="0" y="0"/>
          <a:chExt cx="0" cy="0"/>
        </a:xfrm>
      </p:grpSpPr>
      <p:sp>
        <p:nvSpPr>
          <p:cNvPr id="1082" name="Google Shape;1082;g1bd333474ce469fd_36: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1083" name="Google Shape;1083;g1bd333474ce469fd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6" name="Shape 1146"/>
        <p:cNvGrpSpPr/>
        <p:nvPr/>
      </p:nvGrpSpPr>
      <p:grpSpPr>
        <a:xfrm>
          <a:off x="0" y="0"/>
          <a:ext cx="0" cy="0"/>
          <a:chOff x="0" y="0"/>
          <a:chExt cx="0" cy="0"/>
        </a:xfrm>
      </p:grpSpPr>
      <p:sp>
        <p:nvSpPr>
          <p:cNvPr id="1147" name="Google Shape;1147;gccd5b718ae_1_512: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1148" name="Google Shape;1148;gccd5b718ae_1_5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6" name="Shape 1176"/>
        <p:cNvGrpSpPr/>
        <p:nvPr/>
      </p:nvGrpSpPr>
      <p:grpSpPr>
        <a:xfrm>
          <a:off x="0" y="0"/>
          <a:ext cx="0" cy="0"/>
          <a:chOff x="0" y="0"/>
          <a:chExt cx="0" cy="0"/>
        </a:xfrm>
      </p:grpSpPr>
      <p:sp>
        <p:nvSpPr>
          <p:cNvPr id="1177" name="Google Shape;1177;gccd5b718ae_1_586: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1178" name="Google Shape;1178;gccd5b718ae_1_5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6" name="Shape 1196"/>
        <p:cNvGrpSpPr/>
        <p:nvPr/>
      </p:nvGrpSpPr>
      <p:grpSpPr>
        <a:xfrm>
          <a:off x="0" y="0"/>
          <a:ext cx="0" cy="0"/>
          <a:chOff x="0" y="0"/>
          <a:chExt cx="0" cy="0"/>
        </a:xfrm>
      </p:grpSpPr>
      <p:sp>
        <p:nvSpPr>
          <p:cNvPr id="1197" name="Google Shape;1197;gccd5b718ae_1_448: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1198" name="Google Shape;1198;gccd5b718ae_1_4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2" name="Shape 1202"/>
        <p:cNvGrpSpPr/>
        <p:nvPr/>
      </p:nvGrpSpPr>
      <p:grpSpPr>
        <a:xfrm>
          <a:off x="0" y="0"/>
          <a:ext cx="0" cy="0"/>
          <a:chOff x="0" y="0"/>
          <a:chExt cx="0" cy="0"/>
        </a:xfrm>
      </p:grpSpPr>
      <p:sp>
        <p:nvSpPr>
          <p:cNvPr id="1203" name="Google Shape;1203;gccd5b718ae_1_654: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1204" name="Google Shape;1204;gccd5b718ae_1_6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8" name="Shape 1208"/>
        <p:cNvGrpSpPr/>
        <p:nvPr/>
      </p:nvGrpSpPr>
      <p:grpSpPr>
        <a:xfrm>
          <a:off x="0" y="0"/>
          <a:ext cx="0" cy="0"/>
          <a:chOff x="0" y="0"/>
          <a:chExt cx="0" cy="0"/>
        </a:xfrm>
      </p:grpSpPr>
      <p:sp>
        <p:nvSpPr>
          <p:cNvPr id="1209" name="Google Shape;1209;g1bd333474ce469fd_41: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1210" name="Google Shape;1210;g1bd333474ce469fd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0" name="Shape 1270"/>
        <p:cNvGrpSpPr/>
        <p:nvPr/>
      </p:nvGrpSpPr>
      <p:grpSpPr>
        <a:xfrm>
          <a:off x="0" y="0"/>
          <a:ext cx="0" cy="0"/>
          <a:chOff x="0" y="0"/>
          <a:chExt cx="0" cy="0"/>
        </a:xfrm>
      </p:grpSpPr>
      <p:sp>
        <p:nvSpPr>
          <p:cNvPr id="1271" name="Google Shape;1271;gcce2e535e7_1_358: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1272" name="Google Shape;1272;gcce2e535e7_1_3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gca6ddf91c9_0_70: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118" name="Google Shape;118;gca6ddf91c9_0_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0" name="Shape 1280"/>
        <p:cNvGrpSpPr/>
        <p:nvPr/>
      </p:nvGrpSpPr>
      <p:grpSpPr>
        <a:xfrm>
          <a:off x="0" y="0"/>
          <a:ext cx="0" cy="0"/>
          <a:chOff x="0" y="0"/>
          <a:chExt cx="0" cy="0"/>
        </a:xfrm>
      </p:grpSpPr>
      <p:sp>
        <p:nvSpPr>
          <p:cNvPr id="1281" name="Google Shape;1281;gcce2e535e7_1_396: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1282" name="Google Shape;1282;gcce2e535e7_1_3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2" name="Shape 1302"/>
        <p:cNvGrpSpPr/>
        <p:nvPr/>
      </p:nvGrpSpPr>
      <p:grpSpPr>
        <a:xfrm>
          <a:off x="0" y="0"/>
          <a:ext cx="0" cy="0"/>
          <a:chOff x="0" y="0"/>
          <a:chExt cx="0" cy="0"/>
        </a:xfrm>
      </p:grpSpPr>
      <p:sp>
        <p:nvSpPr>
          <p:cNvPr id="1303" name="Google Shape;1303;gcce2e535e7_1_400: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1304" name="Google Shape;1304;gcce2e535e7_1_4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7" name="Shape 1397"/>
        <p:cNvGrpSpPr/>
        <p:nvPr/>
      </p:nvGrpSpPr>
      <p:grpSpPr>
        <a:xfrm>
          <a:off x="0" y="0"/>
          <a:ext cx="0" cy="0"/>
          <a:chOff x="0" y="0"/>
          <a:chExt cx="0" cy="0"/>
        </a:xfrm>
      </p:grpSpPr>
      <p:sp>
        <p:nvSpPr>
          <p:cNvPr id="1398" name="Google Shape;1398;gcce2e535e7_1_588: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1399" name="Google Shape;1399;gcce2e535e7_1_5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7" name="Shape 1407"/>
        <p:cNvGrpSpPr/>
        <p:nvPr/>
      </p:nvGrpSpPr>
      <p:grpSpPr>
        <a:xfrm>
          <a:off x="0" y="0"/>
          <a:ext cx="0" cy="0"/>
          <a:chOff x="0" y="0"/>
          <a:chExt cx="0" cy="0"/>
        </a:xfrm>
      </p:grpSpPr>
      <p:sp>
        <p:nvSpPr>
          <p:cNvPr id="1408" name="Google Shape;1408;g1bd333474ce469fd_46: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1409" name="Google Shape;1409;g1bd333474ce469fd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1" name="Shape 1431"/>
        <p:cNvGrpSpPr/>
        <p:nvPr/>
      </p:nvGrpSpPr>
      <p:grpSpPr>
        <a:xfrm>
          <a:off x="0" y="0"/>
          <a:ext cx="0" cy="0"/>
          <a:chOff x="0" y="0"/>
          <a:chExt cx="0" cy="0"/>
        </a:xfrm>
      </p:grpSpPr>
      <p:sp>
        <p:nvSpPr>
          <p:cNvPr id="1432" name="Google Shape;1432;g4040ffcd4666ec2a_0: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1433" name="Google Shape;1433;g4040ffcd4666ec2a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2" name="Shape 1462"/>
        <p:cNvGrpSpPr/>
        <p:nvPr/>
      </p:nvGrpSpPr>
      <p:grpSpPr>
        <a:xfrm>
          <a:off x="0" y="0"/>
          <a:ext cx="0" cy="0"/>
          <a:chOff x="0" y="0"/>
          <a:chExt cx="0" cy="0"/>
        </a:xfrm>
      </p:grpSpPr>
      <p:sp>
        <p:nvSpPr>
          <p:cNvPr id="1463" name="Google Shape;1463;g451066067ef4c549_0: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1464" name="Google Shape;1464;g451066067ef4c549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8" name="Shape 1488"/>
        <p:cNvGrpSpPr/>
        <p:nvPr/>
      </p:nvGrpSpPr>
      <p:grpSpPr>
        <a:xfrm>
          <a:off x="0" y="0"/>
          <a:ext cx="0" cy="0"/>
          <a:chOff x="0" y="0"/>
          <a:chExt cx="0" cy="0"/>
        </a:xfrm>
      </p:grpSpPr>
      <p:sp>
        <p:nvSpPr>
          <p:cNvPr id="1489" name="Google Shape;1489;gcce2e535e7_1_11: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1490" name="Google Shape;1490;gcce2e535e7_1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3" name="Shape 1513"/>
        <p:cNvGrpSpPr/>
        <p:nvPr/>
      </p:nvGrpSpPr>
      <p:grpSpPr>
        <a:xfrm>
          <a:off x="0" y="0"/>
          <a:ext cx="0" cy="0"/>
          <a:chOff x="0" y="0"/>
          <a:chExt cx="0" cy="0"/>
        </a:xfrm>
      </p:grpSpPr>
      <p:sp>
        <p:nvSpPr>
          <p:cNvPr id="1514" name="Google Shape;1514;gcce2e535e7_1_75: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1515" name="Google Shape;1515;gcce2e535e7_1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2" name="Shape 1532"/>
        <p:cNvGrpSpPr/>
        <p:nvPr/>
      </p:nvGrpSpPr>
      <p:grpSpPr>
        <a:xfrm>
          <a:off x="0" y="0"/>
          <a:ext cx="0" cy="0"/>
          <a:chOff x="0" y="0"/>
          <a:chExt cx="0" cy="0"/>
        </a:xfrm>
      </p:grpSpPr>
      <p:sp>
        <p:nvSpPr>
          <p:cNvPr id="1533" name="Google Shape;1533;gcce2e535e7_1_115: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1534" name="Google Shape;1534;gcce2e535e7_1_1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3" name="Shape 1583"/>
        <p:cNvGrpSpPr/>
        <p:nvPr/>
      </p:nvGrpSpPr>
      <p:grpSpPr>
        <a:xfrm>
          <a:off x="0" y="0"/>
          <a:ext cx="0" cy="0"/>
          <a:chOff x="0" y="0"/>
          <a:chExt cx="0" cy="0"/>
        </a:xfrm>
      </p:grpSpPr>
      <p:sp>
        <p:nvSpPr>
          <p:cNvPr id="1584" name="Google Shape;1584;gcce2e535e7_1_158: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1585" name="Google Shape;1585;gcce2e535e7_1_1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gca6ddf91c9_0_76: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149" name="Google Shape;149;gca6ddf91c9_0_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7" name="Shape 1607"/>
        <p:cNvGrpSpPr/>
        <p:nvPr/>
      </p:nvGrpSpPr>
      <p:grpSpPr>
        <a:xfrm>
          <a:off x="0" y="0"/>
          <a:ext cx="0" cy="0"/>
          <a:chOff x="0" y="0"/>
          <a:chExt cx="0" cy="0"/>
        </a:xfrm>
      </p:grpSpPr>
      <p:sp>
        <p:nvSpPr>
          <p:cNvPr id="1608" name="Google Shape;1608;gcce2e535e7_1_298: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1609" name="Google Shape;1609;gcce2e535e7_1_2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gcab632323c_0_38: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195" name="Google Shape;195;gcab632323c_0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g1bd333474ce469fd_0: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204" name="Google Shape;204;g1bd333474ce469fd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gccc7a880f7_0_117: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249" name="Google Shape;249;gccc7a880f7_0_1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gccc7a880f7_0_23: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266" name="Google Shape;266;gccc7a880f7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258718" y="1548715"/>
            <a:ext cx="7072200" cy="42693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258711" y="5894977"/>
            <a:ext cx="7072200" cy="16485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258711" y="2300739"/>
            <a:ext cx="7072200" cy="40842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258711" y="6556625"/>
            <a:ext cx="7072200" cy="27057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258711" y="4473766"/>
            <a:ext cx="7072200" cy="1750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258711" y="925652"/>
            <a:ext cx="7072200" cy="11913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258711" y="2397147"/>
            <a:ext cx="7072200" cy="71061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258711" y="925652"/>
            <a:ext cx="7072200" cy="11913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258711" y="2397147"/>
            <a:ext cx="3319800" cy="71061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010895" y="2397147"/>
            <a:ext cx="3319800" cy="71061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258711" y="925652"/>
            <a:ext cx="7072200" cy="11913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258711" y="1155647"/>
            <a:ext cx="2330700" cy="15720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258711" y="2890367"/>
            <a:ext cx="2330700" cy="66132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06908" y="936312"/>
            <a:ext cx="5285400" cy="85089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3794763" y="-260"/>
            <a:ext cx="3794700" cy="10698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20365" y="2565003"/>
            <a:ext cx="3357600" cy="30831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20365" y="5830393"/>
            <a:ext cx="3357600" cy="25689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099788" y="1506075"/>
            <a:ext cx="3184800" cy="76857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258711" y="8799592"/>
            <a:ext cx="4979100" cy="12585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258711" y="925652"/>
            <a:ext cx="7072200" cy="11913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258711" y="2397147"/>
            <a:ext cx="7072200" cy="71061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7032145" y="9699486"/>
            <a:ext cx="455400" cy="8187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7.png"/><Relationship Id="rId4" Type="http://schemas.openxmlformats.org/officeDocument/2006/relationships/image" Target="../media/image32.png"/><Relationship Id="rId5" Type="http://schemas.openxmlformats.org/officeDocument/2006/relationships/image" Target="../media/image63.png"/><Relationship Id="rId6" Type="http://schemas.openxmlformats.org/officeDocument/2006/relationships/hyperlink" Target="https://drive.google.com/open?id=1TKjgKmuF8-7aGjiAgt-2f6dUWPkTI7rnH1d3RF0xuIw" TargetMode="External"/><Relationship Id="rId7" Type="http://schemas.openxmlformats.org/officeDocument/2006/relationships/image" Target="../media/image10.png"/><Relationship Id="rId8"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9.png"/><Relationship Id="rId4" Type="http://schemas.openxmlformats.org/officeDocument/2006/relationships/image" Target="../media/image4.png"/><Relationship Id="rId11" Type="http://schemas.openxmlformats.org/officeDocument/2006/relationships/image" Target="../media/image64.png"/><Relationship Id="rId10" Type="http://schemas.openxmlformats.org/officeDocument/2006/relationships/hyperlink" Target="https://www.youtube.com/watch?v=esM_ePHn0aw" TargetMode="External"/><Relationship Id="rId9" Type="http://schemas.openxmlformats.org/officeDocument/2006/relationships/image" Target="../media/image20.png"/><Relationship Id="rId5" Type="http://schemas.openxmlformats.org/officeDocument/2006/relationships/image" Target="../media/image11.png"/><Relationship Id="rId6" Type="http://schemas.openxmlformats.org/officeDocument/2006/relationships/image" Target="../media/image1.png"/><Relationship Id="rId7" Type="http://schemas.openxmlformats.org/officeDocument/2006/relationships/image" Target="../media/image3.png"/><Relationship Id="rId8" Type="http://schemas.openxmlformats.org/officeDocument/2006/relationships/image" Target="../media/image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23.png"/><Relationship Id="rId4" Type="http://schemas.openxmlformats.org/officeDocument/2006/relationships/image" Target="../media/image27.png"/><Relationship Id="rId5" Type="http://schemas.openxmlformats.org/officeDocument/2006/relationships/image" Target="../media/image30.png"/><Relationship Id="rId6" Type="http://schemas.openxmlformats.org/officeDocument/2006/relationships/image" Target="../media/image2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2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16.png"/><Relationship Id="rId4" Type="http://schemas.openxmlformats.org/officeDocument/2006/relationships/image" Target="../media/image15.png"/><Relationship Id="rId5" Type="http://schemas.openxmlformats.org/officeDocument/2006/relationships/image" Target="../media/image8.png"/><Relationship Id="rId6"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31.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58.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37.png"/><Relationship Id="rId4" Type="http://schemas.openxmlformats.org/officeDocument/2006/relationships/image" Target="../media/image2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19.png"/><Relationship Id="rId4" Type="http://schemas.openxmlformats.org/officeDocument/2006/relationships/image" Target="../media/image28.png"/><Relationship Id="rId5" Type="http://schemas.openxmlformats.org/officeDocument/2006/relationships/image" Target="../media/image22.png"/><Relationship Id="rId6" Type="http://schemas.openxmlformats.org/officeDocument/2006/relationships/image" Target="../media/image26.png"/><Relationship Id="rId7" Type="http://schemas.openxmlformats.org/officeDocument/2006/relationships/image" Target="../media/image34.jpg"/><Relationship Id="rId8" Type="http://schemas.openxmlformats.org/officeDocument/2006/relationships/image" Target="../media/image33.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43.png"/><Relationship Id="rId4" Type="http://schemas.openxmlformats.org/officeDocument/2006/relationships/image" Target="../media/image45.png"/><Relationship Id="rId9" Type="http://schemas.openxmlformats.org/officeDocument/2006/relationships/image" Target="../media/image35.png"/><Relationship Id="rId5" Type="http://schemas.openxmlformats.org/officeDocument/2006/relationships/image" Target="../media/image51.png"/><Relationship Id="rId6" Type="http://schemas.openxmlformats.org/officeDocument/2006/relationships/image" Target="../media/image46.png"/><Relationship Id="rId7" Type="http://schemas.openxmlformats.org/officeDocument/2006/relationships/image" Target="../media/image40.png"/><Relationship Id="rId8" Type="http://schemas.openxmlformats.org/officeDocument/2006/relationships/image" Target="../media/image4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hyperlink" Target="https://www.moh.gov.sa/Ministry/Projects/TCP/Pages/default.aspx"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48.png"/><Relationship Id="rId4" Type="http://schemas.openxmlformats.org/officeDocument/2006/relationships/image" Target="../media/image36.png"/><Relationship Id="rId5" Type="http://schemas.openxmlformats.org/officeDocument/2006/relationships/image" Target="../media/image3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39.png"/><Relationship Id="rId4" Type="http://schemas.openxmlformats.org/officeDocument/2006/relationships/image" Target="../media/image49.png"/><Relationship Id="rId9" Type="http://schemas.openxmlformats.org/officeDocument/2006/relationships/image" Target="../media/image44.png"/><Relationship Id="rId5" Type="http://schemas.openxmlformats.org/officeDocument/2006/relationships/image" Target="../media/image42.png"/><Relationship Id="rId6" Type="http://schemas.openxmlformats.org/officeDocument/2006/relationships/image" Target="../media/image52.png"/><Relationship Id="rId7" Type="http://schemas.openxmlformats.org/officeDocument/2006/relationships/image" Target="../media/image50.png"/><Relationship Id="rId8" Type="http://schemas.openxmlformats.org/officeDocument/2006/relationships/image" Target="../media/image4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53.png"/><Relationship Id="rId4" Type="http://schemas.openxmlformats.org/officeDocument/2006/relationships/image" Target="../media/image5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image" Target="../media/image61.png"/><Relationship Id="rId4" Type="http://schemas.openxmlformats.org/officeDocument/2006/relationships/image" Target="../media/image57.png"/><Relationship Id="rId5" Type="http://schemas.openxmlformats.org/officeDocument/2006/relationships/image" Target="../media/image55.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 Id="rId3" Type="http://schemas.openxmlformats.org/officeDocument/2006/relationships/image" Target="../media/image65.png"/><Relationship Id="rId4" Type="http://schemas.openxmlformats.org/officeDocument/2006/relationships/hyperlink" Target="https://docs.google.com/document/d/1JSduhRCJtOgF-S_jpWEE-_Bm8sV39I7IkpENGfqQGu4/edit?usp=sharing" TargetMode="Externa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 Id="rId3" Type="http://schemas.openxmlformats.org/officeDocument/2006/relationships/image" Target="../media/image60.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 Id="rId3" Type="http://schemas.openxmlformats.org/officeDocument/2006/relationships/image" Target="../media/image56.png"/><Relationship Id="rId4" Type="http://schemas.openxmlformats.org/officeDocument/2006/relationships/image" Target="../media/image62.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 Id="rId3" Type="http://schemas.openxmlformats.org/officeDocument/2006/relationships/image" Target="../media/image5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2.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4.png"/><Relationship Id="rId4" Type="http://schemas.openxmlformats.org/officeDocument/2006/relationships/image" Target="../media/image17.png"/><Relationship Id="rId5" Type="http://schemas.openxmlformats.org/officeDocument/2006/relationships/image" Target="../media/image1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
        <p:nvSpPr>
          <p:cNvPr id="54" name="Google Shape;54;p13"/>
          <p:cNvSpPr/>
          <p:nvPr/>
        </p:nvSpPr>
        <p:spPr>
          <a:xfrm rot="10800000">
            <a:off x="-25" y="-9450"/>
            <a:ext cx="7586700" cy="1071300"/>
          </a:xfrm>
          <a:prstGeom prst="round2SameRect">
            <a:avLst>
              <a:gd fmla="val 50000" name="adj1"/>
              <a:gd fmla="val 0" name="adj2"/>
            </a:avLst>
          </a:prstGeom>
          <a:solidFill>
            <a:srgbClr val="EEF5F7">
              <a:alpha val="5195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5" name="Google Shape;55;p13"/>
          <p:cNvPicPr preferRelativeResize="0"/>
          <p:nvPr/>
        </p:nvPicPr>
        <p:blipFill>
          <a:blip r:embed="rId3">
            <a:alphaModFix/>
          </a:blip>
          <a:stretch>
            <a:fillRect/>
          </a:stretch>
        </p:blipFill>
        <p:spPr>
          <a:xfrm>
            <a:off x="3212375" y="188051"/>
            <a:ext cx="1114216" cy="730500"/>
          </a:xfrm>
          <a:prstGeom prst="rect">
            <a:avLst/>
          </a:prstGeom>
          <a:noFill/>
          <a:ln>
            <a:noFill/>
          </a:ln>
        </p:spPr>
      </p:pic>
      <p:sp>
        <p:nvSpPr>
          <p:cNvPr id="56" name="Google Shape;56;p13"/>
          <p:cNvSpPr/>
          <p:nvPr/>
        </p:nvSpPr>
        <p:spPr>
          <a:xfrm>
            <a:off x="1762150" y="2272775"/>
            <a:ext cx="5514966" cy="1838322"/>
          </a:xfrm>
          <a:prstGeom prst="flowChartTerminator">
            <a:avLst/>
          </a:prstGeom>
          <a:noFill/>
          <a:ln cap="flat" cmpd="sng" w="28575">
            <a:solidFill>
              <a:srgbClr val="134F5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p13"/>
          <p:cNvSpPr/>
          <p:nvPr/>
        </p:nvSpPr>
        <p:spPr>
          <a:xfrm>
            <a:off x="326071" y="1787062"/>
            <a:ext cx="2652531" cy="2600215"/>
          </a:xfrm>
          <a:custGeom>
            <a:rect b="b" l="l" r="r" t="t"/>
            <a:pathLst>
              <a:path extrusionOk="0" h="20766" w="17807">
                <a:moveTo>
                  <a:pt x="7893" y="0"/>
                </a:moveTo>
                <a:cubicBezTo>
                  <a:pt x="7050" y="0"/>
                  <a:pt x="5810" y="272"/>
                  <a:pt x="5023" y="992"/>
                </a:cubicBezTo>
                <a:cubicBezTo>
                  <a:pt x="4519" y="1456"/>
                  <a:pt x="4146" y="2060"/>
                  <a:pt x="3807" y="2655"/>
                </a:cubicBezTo>
                <a:cubicBezTo>
                  <a:pt x="2615" y="4724"/>
                  <a:pt x="1581" y="6908"/>
                  <a:pt x="1118" y="9250"/>
                </a:cubicBezTo>
                <a:cubicBezTo>
                  <a:pt x="654" y="11592"/>
                  <a:pt x="1" y="13188"/>
                  <a:pt x="1043" y="15340"/>
                </a:cubicBezTo>
                <a:cubicBezTo>
                  <a:pt x="1292" y="15844"/>
                  <a:pt x="2227" y="17201"/>
                  <a:pt x="2781" y="17640"/>
                </a:cubicBezTo>
                <a:cubicBezTo>
                  <a:pt x="3236" y="18021"/>
                  <a:pt x="3724" y="18360"/>
                  <a:pt x="4229" y="18658"/>
                </a:cubicBezTo>
                <a:cubicBezTo>
                  <a:pt x="5710" y="19518"/>
                  <a:pt x="7232" y="20404"/>
                  <a:pt x="8920" y="20685"/>
                </a:cubicBezTo>
                <a:cubicBezTo>
                  <a:pt x="9241" y="20738"/>
                  <a:pt x="9571" y="20766"/>
                  <a:pt x="9901" y="20766"/>
                </a:cubicBezTo>
                <a:cubicBezTo>
                  <a:pt x="11307" y="20766"/>
                  <a:pt x="12726" y="20268"/>
                  <a:pt x="13571" y="19162"/>
                </a:cubicBezTo>
                <a:cubicBezTo>
                  <a:pt x="14009" y="18575"/>
                  <a:pt x="14257" y="17872"/>
                  <a:pt x="14530" y="17185"/>
                </a:cubicBezTo>
                <a:cubicBezTo>
                  <a:pt x="15060" y="15811"/>
                  <a:pt x="15680" y="14471"/>
                  <a:pt x="16375" y="13172"/>
                </a:cubicBezTo>
                <a:cubicBezTo>
                  <a:pt x="16855" y="12287"/>
                  <a:pt x="17377" y="11410"/>
                  <a:pt x="17584" y="10425"/>
                </a:cubicBezTo>
                <a:cubicBezTo>
                  <a:pt x="17807" y="9291"/>
                  <a:pt x="17592" y="8100"/>
                  <a:pt x="17128" y="7049"/>
                </a:cubicBezTo>
                <a:cubicBezTo>
                  <a:pt x="16665" y="5990"/>
                  <a:pt x="15970" y="5047"/>
                  <a:pt x="15225" y="4170"/>
                </a:cubicBezTo>
                <a:cubicBezTo>
                  <a:pt x="14770" y="3615"/>
                  <a:pt x="14274" y="3086"/>
                  <a:pt x="13736" y="2606"/>
                </a:cubicBezTo>
                <a:cubicBezTo>
                  <a:pt x="12247" y="1274"/>
                  <a:pt x="10410" y="388"/>
                  <a:pt x="8440" y="49"/>
                </a:cubicBezTo>
                <a:cubicBezTo>
                  <a:pt x="8292" y="17"/>
                  <a:pt x="8105" y="0"/>
                  <a:pt x="7893" y="0"/>
                </a:cubicBezTo>
                <a:close/>
              </a:path>
            </a:pathLst>
          </a:cu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13"/>
          <p:cNvSpPr/>
          <p:nvPr/>
        </p:nvSpPr>
        <p:spPr>
          <a:xfrm>
            <a:off x="180775" y="1809598"/>
            <a:ext cx="2781508" cy="2630016"/>
          </a:xfrm>
          <a:custGeom>
            <a:rect b="b" l="l" r="r" t="t"/>
            <a:pathLst>
              <a:path extrusionOk="0" h="21004" w="17650">
                <a:moveTo>
                  <a:pt x="7538" y="237"/>
                </a:moveTo>
                <a:cubicBezTo>
                  <a:pt x="7742" y="237"/>
                  <a:pt x="7944" y="254"/>
                  <a:pt x="8140" y="290"/>
                </a:cubicBezTo>
                <a:lnTo>
                  <a:pt x="8140" y="290"/>
                </a:lnTo>
                <a:cubicBezTo>
                  <a:pt x="8141" y="291"/>
                  <a:pt x="8142" y="291"/>
                  <a:pt x="8143" y="291"/>
                </a:cubicBezTo>
                <a:cubicBezTo>
                  <a:pt x="10062" y="630"/>
                  <a:pt x="11858" y="1482"/>
                  <a:pt x="13330" y="2757"/>
                </a:cubicBezTo>
                <a:cubicBezTo>
                  <a:pt x="14803" y="4056"/>
                  <a:pt x="16235" y="5769"/>
                  <a:pt x="16921" y="7630"/>
                </a:cubicBezTo>
                <a:cubicBezTo>
                  <a:pt x="17302" y="8665"/>
                  <a:pt x="17418" y="9798"/>
                  <a:pt x="17120" y="10865"/>
                </a:cubicBezTo>
                <a:cubicBezTo>
                  <a:pt x="16847" y="11834"/>
                  <a:pt x="16293" y="12702"/>
                  <a:pt x="15829" y="13579"/>
                </a:cubicBezTo>
                <a:cubicBezTo>
                  <a:pt x="15374" y="14440"/>
                  <a:pt x="14961" y="15317"/>
                  <a:pt x="14580" y="16219"/>
                </a:cubicBezTo>
                <a:cubicBezTo>
                  <a:pt x="14199" y="17121"/>
                  <a:pt x="13926" y="18122"/>
                  <a:pt x="13397" y="18958"/>
                </a:cubicBezTo>
                <a:cubicBezTo>
                  <a:pt x="12576" y="20232"/>
                  <a:pt x="11100" y="20780"/>
                  <a:pt x="9640" y="20780"/>
                </a:cubicBezTo>
                <a:cubicBezTo>
                  <a:pt x="9288" y="20780"/>
                  <a:pt x="8938" y="20748"/>
                  <a:pt x="8598" y="20687"/>
                </a:cubicBezTo>
                <a:cubicBezTo>
                  <a:pt x="6761" y="20356"/>
                  <a:pt x="4932" y="19347"/>
                  <a:pt x="3410" y="18304"/>
                </a:cubicBezTo>
                <a:cubicBezTo>
                  <a:pt x="2185" y="17452"/>
                  <a:pt x="1109" y="16202"/>
                  <a:pt x="621" y="14771"/>
                </a:cubicBezTo>
                <a:cubicBezTo>
                  <a:pt x="1" y="12992"/>
                  <a:pt x="605" y="11172"/>
                  <a:pt x="969" y="9409"/>
                </a:cubicBezTo>
                <a:cubicBezTo>
                  <a:pt x="1440" y="7159"/>
                  <a:pt x="2375" y="5065"/>
                  <a:pt x="3509" y="3079"/>
                </a:cubicBezTo>
                <a:cubicBezTo>
                  <a:pt x="4039" y="2153"/>
                  <a:pt x="4601" y="1193"/>
                  <a:pt x="5602" y="705"/>
                </a:cubicBezTo>
                <a:cubicBezTo>
                  <a:pt x="6178" y="420"/>
                  <a:pt x="6870" y="237"/>
                  <a:pt x="7538" y="237"/>
                </a:cubicBezTo>
                <a:close/>
                <a:moveTo>
                  <a:pt x="7499" y="1"/>
                </a:moveTo>
                <a:cubicBezTo>
                  <a:pt x="6244" y="1"/>
                  <a:pt x="4960" y="599"/>
                  <a:pt x="4196" y="1565"/>
                </a:cubicBezTo>
                <a:cubicBezTo>
                  <a:pt x="3501" y="2451"/>
                  <a:pt x="2979" y="3501"/>
                  <a:pt x="2483" y="4503"/>
                </a:cubicBezTo>
                <a:cubicBezTo>
                  <a:pt x="2011" y="5438"/>
                  <a:pt x="1606" y="6406"/>
                  <a:pt x="1267" y="7407"/>
                </a:cubicBezTo>
                <a:cubicBezTo>
                  <a:pt x="911" y="8466"/>
                  <a:pt x="704" y="9566"/>
                  <a:pt x="464" y="10659"/>
                </a:cubicBezTo>
                <a:cubicBezTo>
                  <a:pt x="265" y="11560"/>
                  <a:pt x="67" y="12479"/>
                  <a:pt x="117" y="13406"/>
                </a:cubicBezTo>
                <a:cubicBezTo>
                  <a:pt x="199" y="15011"/>
                  <a:pt x="1101" y="16525"/>
                  <a:pt x="2218" y="17642"/>
                </a:cubicBezTo>
                <a:cubicBezTo>
                  <a:pt x="2773" y="18205"/>
                  <a:pt x="3476" y="18635"/>
                  <a:pt x="4146" y="19024"/>
                </a:cubicBezTo>
                <a:cubicBezTo>
                  <a:pt x="5081" y="19570"/>
                  <a:pt x="6033" y="20108"/>
                  <a:pt x="7042" y="20488"/>
                </a:cubicBezTo>
                <a:cubicBezTo>
                  <a:pt x="7886" y="20804"/>
                  <a:pt x="8802" y="21003"/>
                  <a:pt x="9706" y="21003"/>
                </a:cubicBezTo>
                <a:cubicBezTo>
                  <a:pt x="10601" y="21003"/>
                  <a:pt x="11485" y="20809"/>
                  <a:pt x="12280" y="20339"/>
                </a:cubicBezTo>
                <a:cubicBezTo>
                  <a:pt x="13024" y="19901"/>
                  <a:pt x="13554" y="19255"/>
                  <a:pt x="13910" y="18478"/>
                </a:cubicBezTo>
                <a:cubicBezTo>
                  <a:pt x="14406" y="17427"/>
                  <a:pt x="14770" y="16310"/>
                  <a:pt x="15267" y="15251"/>
                </a:cubicBezTo>
                <a:cubicBezTo>
                  <a:pt x="16144" y="13356"/>
                  <a:pt x="17650" y="11478"/>
                  <a:pt x="17517" y="9293"/>
                </a:cubicBezTo>
                <a:cubicBezTo>
                  <a:pt x="17368" y="6943"/>
                  <a:pt x="15780" y="4900"/>
                  <a:pt x="14208" y="3278"/>
                </a:cubicBezTo>
                <a:cubicBezTo>
                  <a:pt x="12602" y="1607"/>
                  <a:pt x="10514" y="493"/>
                  <a:pt x="8244" y="74"/>
                </a:cubicBezTo>
                <a:lnTo>
                  <a:pt x="8244" y="74"/>
                </a:lnTo>
                <a:cubicBezTo>
                  <a:pt x="8234" y="68"/>
                  <a:pt x="8223" y="63"/>
                  <a:pt x="8209" y="59"/>
                </a:cubicBezTo>
                <a:lnTo>
                  <a:pt x="8209" y="59"/>
                </a:lnTo>
                <a:lnTo>
                  <a:pt x="8209" y="68"/>
                </a:lnTo>
                <a:cubicBezTo>
                  <a:pt x="7976" y="23"/>
                  <a:pt x="7738" y="1"/>
                  <a:pt x="7499" y="1"/>
                </a:cubicBezTo>
                <a:close/>
              </a:path>
            </a:pathLst>
          </a:custGeom>
          <a:solidFill>
            <a:srgbClr val="134F5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9" name="Google Shape;59;p13"/>
          <p:cNvPicPr preferRelativeResize="0"/>
          <p:nvPr/>
        </p:nvPicPr>
        <p:blipFill>
          <a:blip r:embed="rId4">
            <a:alphaModFix/>
          </a:blip>
          <a:stretch>
            <a:fillRect/>
          </a:stretch>
        </p:blipFill>
        <p:spPr>
          <a:xfrm>
            <a:off x="6109400" y="89850"/>
            <a:ext cx="929599" cy="929577"/>
          </a:xfrm>
          <a:prstGeom prst="rect">
            <a:avLst/>
          </a:prstGeom>
          <a:noFill/>
          <a:ln>
            <a:noFill/>
          </a:ln>
        </p:spPr>
      </p:pic>
      <p:pic>
        <p:nvPicPr>
          <p:cNvPr id="60" name="Google Shape;60;p13"/>
          <p:cNvPicPr preferRelativeResize="0"/>
          <p:nvPr/>
        </p:nvPicPr>
        <p:blipFill>
          <a:blip r:embed="rId5">
            <a:alphaModFix/>
          </a:blip>
          <a:stretch>
            <a:fillRect/>
          </a:stretch>
        </p:blipFill>
        <p:spPr>
          <a:xfrm>
            <a:off x="549525" y="1981201"/>
            <a:ext cx="2137475" cy="2137475"/>
          </a:xfrm>
          <a:prstGeom prst="rect">
            <a:avLst/>
          </a:prstGeom>
          <a:noFill/>
          <a:ln>
            <a:noFill/>
          </a:ln>
        </p:spPr>
      </p:pic>
      <p:sp>
        <p:nvSpPr>
          <p:cNvPr id="61" name="Google Shape;61;p13"/>
          <p:cNvSpPr txBox="1"/>
          <p:nvPr/>
        </p:nvSpPr>
        <p:spPr>
          <a:xfrm>
            <a:off x="2590900" y="2371725"/>
            <a:ext cx="4524300" cy="1552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3200">
                <a:solidFill>
                  <a:srgbClr val="134F5C"/>
                </a:solidFill>
                <a:latin typeface="Nunito"/>
                <a:ea typeface="Nunito"/>
                <a:cs typeface="Nunito"/>
                <a:sym typeface="Nunito"/>
              </a:rPr>
              <a:t>Final Summary</a:t>
            </a:r>
            <a:endParaRPr sz="3200">
              <a:solidFill>
                <a:srgbClr val="134F5C"/>
              </a:solidFill>
              <a:latin typeface="Nunito"/>
              <a:ea typeface="Nunito"/>
              <a:cs typeface="Nunito"/>
              <a:sym typeface="Nunito"/>
            </a:endParaRPr>
          </a:p>
        </p:txBody>
      </p:sp>
      <p:sp>
        <p:nvSpPr>
          <p:cNvPr id="62" name="Google Shape;62;p13"/>
          <p:cNvSpPr txBox="1"/>
          <p:nvPr/>
        </p:nvSpPr>
        <p:spPr>
          <a:xfrm>
            <a:off x="9525" y="9667875"/>
            <a:ext cx="1790700" cy="7305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SzPts val="1200"/>
              <a:buFont typeface="Mada"/>
              <a:buChar char="●"/>
            </a:pPr>
            <a:r>
              <a:rPr lang="en-GB" sz="1200">
                <a:latin typeface="Mada"/>
                <a:ea typeface="Mada"/>
                <a:cs typeface="Mada"/>
                <a:sym typeface="Mada"/>
              </a:rPr>
              <a:t>Main text</a:t>
            </a:r>
            <a:endParaRPr sz="1200">
              <a:latin typeface="Mada"/>
              <a:ea typeface="Mada"/>
              <a:cs typeface="Mada"/>
              <a:sym typeface="Mada"/>
            </a:endParaRPr>
          </a:p>
          <a:p>
            <a:pPr indent="-304800" lvl="0" marL="457200" rtl="0" algn="l">
              <a:spcBef>
                <a:spcPts val="0"/>
              </a:spcBef>
              <a:spcAft>
                <a:spcPts val="0"/>
              </a:spcAft>
              <a:buClr>
                <a:srgbClr val="6D9EEB"/>
              </a:buClr>
              <a:buSzPts val="1200"/>
              <a:buFont typeface="Mada"/>
              <a:buChar char="●"/>
            </a:pPr>
            <a:r>
              <a:rPr lang="en-GB" sz="1200">
                <a:solidFill>
                  <a:srgbClr val="6D9EEB"/>
                </a:solidFill>
                <a:latin typeface="Mada"/>
                <a:ea typeface="Mada"/>
                <a:cs typeface="Mada"/>
                <a:sym typeface="Mada"/>
              </a:rPr>
              <a:t>Males slides</a:t>
            </a:r>
            <a:endParaRPr sz="1200">
              <a:solidFill>
                <a:srgbClr val="6D9EEB"/>
              </a:solidFill>
              <a:latin typeface="Mada"/>
              <a:ea typeface="Mada"/>
              <a:cs typeface="Mada"/>
              <a:sym typeface="Mada"/>
            </a:endParaRPr>
          </a:p>
          <a:p>
            <a:pPr indent="-304800" lvl="0" marL="457200" rtl="0" algn="l">
              <a:spcBef>
                <a:spcPts val="0"/>
              </a:spcBef>
              <a:spcAft>
                <a:spcPts val="0"/>
              </a:spcAft>
              <a:buClr>
                <a:srgbClr val="A64D79"/>
              </a:buClr>
              <a:buSzPts val="1200"/>
              <a:buFont typeface="Mada"/>
              <a:buChar char="●"/>
            </a:pPr>
            <a:r>
              <a:rPr lang="en-GB" sz="1200">
                <a:solidFill>
                  <a:srgbClr val="A64D79"/>
                </a:solidFill>
                <a:latin typeface="Mada"/>
                <a:ea typeface="Mada"/>
                <a:cs typeface="Mada"/>
                <a:sym typeface="Mada"/>
              </a:rPr>
              <a:t>Females slides</a:t>
            </a:r>
            <a:endParaRPr sz="1200">
              <a:solidFill>
                <a:srgbClr val="A64D79"/>
              </a:solidFill>
              <a:latin typeface="Mada"/>
              <a:ea typeface="Mada"/>
              <a:cs typeface="Mada"/>
              <a:sym typeface="Mada"/>
            </a:endParaRPr>
          </a:p>
          <a:p>
            <a:pPr indent="-304800" lvl="0" marL="457200" rtl="0" algn="l">
              <a:spcBef>
                <a:spcPts val="0"/>
              </a:spcBef>
              <a:spcAft>
                <a:spcPts val="0"/>
              </a:spcAft>
              <a:buClr>
                <a:srgbClr val="6AA84F"/>
              </a:buClr>
              <a:buSzPts val="1200"/>
              <a:buFont typeface="Mada"/>
              <a:buChar char="●"/>
            </a:pPr>
            <a:r>
              <a:rPr lang="en-GB" sz="1200">
                <a:solidFill>
                  <a:srgbClr val="6AA84F"/>
                </a:solidFill>
                <a:latin typeface="Mada"/>
                <a:ea typeface="Mada"/>
                <a:cs typeface="Mada"/>
                <a:sym typeface="Mada"/>
              </a:rPr>
              <a:t>Doctor notes</a:t>
            </a:r>
            <a:endParaRPr sz="1200">
              <a:solidFill>
                <a:srgbClr val="6AA84F"/>
              </a:solidFill>
              <a:latin typeface="Mada"/>
              <a:ea typeface="Mada"/>
              <a:cs typeface="Mada"/>
              <a:sym typeface="Mada"/>
            </a:endParaRPr>
          </a:p>
        </p:txBody>
      </p:sp>
      <p:sp>
        <p:nvSpPr>
          <p:cNvPr id="63" name="Google Shape;63;p13"/>
          <p:cNvSpPr txBox="1"/>
          <p:nvPr/>
        </p:nvSpPr>
        <p:spPr>
          <a:xfrm>
            <a:off x="1762125" y="9667875"/>
            <a:ext cx="1790700" cy="7305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Clr>
                <a:srgbClr val="CC0000"/>
              </a:buClr>
              <a:buSzPts val="1200"/>
              <a:buFont typeface="Mada"/>
              <a:buChar char="●"/>
            </a:pPr>
            <a:r>
              <a:rPr lang="en-GB" sz="1200">
                <a:solidFill>
                  <a:srgbClr val="CC0000"/>
                </a:solidFill>
                <a:latin typeface="Mada"/>
                <a:ea typeface="Mada"/>
                <a:cs typeface="Mada"/>
                <a:sym typeface="Mada"/>
              </a:rPr>
              <a:t>Important</a:t>
            </a:r>
            <a:endParaRPr sz="1200">
              <a:solidFill>
                <a:srgbClr val="CC0000"/>
              </a:solidFill>
              <a:latin typeface="Mada"/>
              <a:ea typeface="Mada"/>
              <a:cs typeface="Mada"/>
              <a:sym typeface="Mada"/>
            </a:endParaRPr>
          </a:p>
          <a:p>
            <a:pPr indent="-304800" lvl="0" marL="457200" rtl="0" algn="l">
              <a:spcBef>
                <a:spcPts val="0"/>
              </a:spcBef>
              <a:spcAft>
                <a:spcPts val="0"/>
              </a:spcAft>
              <a:buClr>
                <a:srgbClr val="0B5394"/>
              </a:buClr>
              <a:buSzPts val="1200"/>
              <a:buFont typeface="Mada"/>
              <a:buChar char="●"/>
            </a:pPr>
            <a:r>
              <a:rPr lang="en-GB" sz="1200">
                <a:solidFill>
                  <a:srgbClr val="0B5394"/>
                </a:solidFill>
                <a:latin typeface="Mada"/>
                <a:ea typeface="Mada"/>
                <a:cs typeface="Mada"/>
                <a:sym typeface="Mada"/>
              </a:rPr>
              <a:t>Textbook</a:t>
            </a:r>
            <a:endParaRPr sz="1200">
              <a:solidFill>
                <a:srgbClr val="0B5394"/>
              </a:solidFill>
              <a:latin typeface="Mada"/>
              <a:ea typeface="Mada"/>
              <a:cs typeface="Mada"/>
              <a:sym typeface="Mada"/>
            </a:endParaRPr>
          </a:p>
          <a:p>
            <a:pPr indent="-304800" lvl="0" marL="457200" rtl="0" algn="l">
              <a:spcBef>
                <a:spcPts val="0"/>
              </a:spcBef>
              <a:spcAft>
                <a:spcPts val="0"/>
              </a:spcAft>
              <a:buClr>
                <a:srgbClr val="BF9000"/>
              </a:buClr>
              <a:buSzPts val="1200"/>
              <a:buFont typeface="Mada"/>
              <a:buChar char="●"/>
            </a:pPr>
            <a:r>
              <a:rPr lang="en-GB" sz="1200">
                <a:solidFill>
                  <a:srgbClr val="BF9000"/>
                </a:solidFill>
                <a:latin typeface="Mada"/>
                <a:ea typeface="Mada"/>
                <a:cs typeface="Mada"/>
                <a:sym typeface="Mada"/>
              </a:rPr>
              <a:t>Golden notes</a:t>
            </a:r>
            <a:endParaRPr sz="1200">
              <a:solidFill>
                <a:srgbClr val="BF9000"/>
              </a:solidFill>
              <a:latin typeface="Mada"/>
              <a:ea typeface="Mada"/>
              <a:cs typeface="Mada"/>
              <a:sym typeface="Mada"/>
            </a:endParaRPr>
          </a:p>
          <a:p>
            <a:pPr indent="-304800" lvl="0" marL="457200" rtl="0" algn="l">
              <a:spcBef>
                <a:spcPts val="0"/>
              </a:spcBef>
              <a:spcAft>
                <a:spcPts val="0"/>
              </a:spcAft>
              <a:buClr>
                <a:srgbClr val="999999"/>
              </a:buClr>
              <a:buSzPts val="1200"/>
              <a:buFont typeface="Mada"/>
              <a:buChar char="●"/>
            </a:pPr>
            <a:r>
              <a:rPr lang="en-GB" sz="1200">
                <a:solidFill>
                  <a:srgbClr val="999999"/>
                </a:solidFill>
                <a:latin typeface="Mada"/>
                <a:ea typeface="Mada"/>
                <a:cs typeface="Mada"/>
                <a:sym typeface="Mada"/>
              </a:rPr>
              <a:t>Extra</a:t>
            </a:r>
            <a:endParaRPr sz="1200">
              <a:solidFill>
                <a:srgbClr val="999999"/>
              </a:solidFill>
              <a:latin typeface="Mada"/>
              <a:ea typeface="Mada"/>
              <a:cs typeface="Mada"/>
              <a:sym typeface="Mada"/>
            </a:endParaRPr>
          </a:p>
        </p:txBody>
      </p:sp>
      <p:cxnSp>
        <p:nvCxnSpPr>
          <p:cNvPr id="64" name="Google Shape;64;p13"/>
          <p:cNvCxnSpPr/>
          <p:nvPr/>
        </p:nvCxnSpPr>
        <p:spPr>
          <a:xfrm>
            <a:off x="1704975" y="9629775"/>
            <a:ext cx="0" cy="867000"/>
          </a:xfrm>
          <a:prstGeom prst="straightConnector1">
            <a:avLst/>
          </a:prstGeom>
          <a:noFill/>
          <a:ln cap="flat" cmpd="sng" w="9525">
            <a:solidFill>
              <a:srgbClr val="76A5AF"/>
            </a:solidFill>
            <a:prstDash val="solid"/>
            <a:round/>
            <a:headEnd len="med" w="med" type="oval"/>
            <a:tailEnd len="med" w="med" type="oval"/>
          </a:ln>
        </p:spPr>
      </p:cxnSp>
      <p:sp>
        <p:nvSpPr>
          <p:cNvPr id="65" name="Google Shape;65;p13"/>
          <p:cNvSpPr txBox="1"/>
          <p:nvPr/>
        </p:nvSpPr>
        <p:spPr>
          <a:xfrm>
            <a:off x="323850" y="9372600"/>
            <a:ext cx="1714500" cy="171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1800">
                <a:solidFill>
                  <a:srgbClr val="76A5AF"/>
                </a:solidFill>
                <a:latin typeface="Nunito"/>
                <a:ea typeface="Nunito"/>
                <a:cs typeface="Nunito"/>
                <a:sym typeface="Nunito"/>
              </a:rPr>
              <a:t>Color Index</a:t>
            </a:r>
            <a:endParaRPr sz="1800">
              <a:solidFill>
                <a:srgbClr val="76A5AF"/>
              </a:solidFill>
              <a:latin typeface="Nunito"/>
              <a:ea typeface="Nunito"/>
              <a:cs typeface="Nunito"/>
              <a:sym typeface="Nunito"/>
            </a:endParaRPr>
          </a:p>
        </p:txBody>
      </p:sp>
      <p:sp>
        <p:nvSpPr>
          <p:cNvPr id="66" name="Google Shape;66;p13"/>
          <p:cNvSpPr/>
          <p:nvPr/>
        </p:nvSpPr>
        <p:spPr>
          <a:xfrm>
            <a:off x="402275" y="5305425"/>
            <a:ext cx="6789000" cy="2630100"/>
          </a:xfrm>
          <a:prstGeom prst="round2SameRect">
            <a:avLst>
              <a:gd fmla="val 0" name="adj1"/>
              <a:gd fmla="val 13813" name="adj2"/>
            </a:avLst>
          </a:prstGeom>
          <a:noFill/>
          <a:ln cap="flat" cmpd="sng" w="28575">
            <a:solidFill>
              <a:srgbClr val="D0E0E3"/>
            </a:solidFill>
            <a:prstDash val="solid"/>
            <a:round/>
            <a:headEnd len="sm" w="sm" type="none"/>
            <a:tailEnd len="sm" w="sm" type="none"/>
          </a:ln>
        </p:spPr>
        <p:txBody>
          <a:bodyPr anchorCtr="0" anchor="ctr" bIns="91425" lIns="91425" spcFirstLastPara="1" rIns="91425" wrap="square" tIns="91425">
            <a:noAutofit/>
          </a:bodyPr>
          <a:lstStyle/>
          <a:p>
            <a:pPr indent="-304800" lvl="0" marL="457200" rtl="0" algn="l">
              <a:lnSpc>
                <a:spcPct val="115000"/>
              </a:lnSpc>
              <a:spcBef>
                <a:spcPts val="0"/>
              </a:spcBef>
              <a:spcAft>
                <a:spcPts val="0"/>
              </a:spcAft>
              <a:buSzPts val="1200"/>
              <a:buFont typeface="Mada"/>
              <a:buChar char="●"/>
            </a:pPr>
            <a:r>
              <a:rPr lang="en-GB" sz="1200">
                <a:latin typeface="Mada"/>
                <a:ea typeface="Mada"/>
                <a:cs typeface="Mada"/>
                <a:sym typeface="Mada"/>
              </a:rPr>
              <a:t>Deema AlMaziad</a:t>
            </a:r>
            <a:endParaRPr sz="1200">
              <a:latin typeface="Mada"/>
              <a:ea typeface="Mada"/>
              <a:cs typeface="Mada"/>
              <a:sym typeface="Mada"/>
            </a:endParaRPr>
          </a:p>
          <a:p>
            <a:pPr indent="-304800" lvl="0" marL="457200" rtl="0" algn="l">
              <a:lnSpc>
                <a:spcPct val="115000"/>
              </a:lnSpc>
              <a:spcBef>
                <a:spcPts val="0"/>
              </a:spcBef>
              <a:spcAft>
                <a:spcPts val="0"/>
              </a:spcAft>
              <a:buSzPts val="1200"/>
              <a:buFont typeface="Mada"/>
              <a:buChar char="●"/>
            </a:pPr>
            <a:r>
              <a:rPr lang="en-GB" sz="1200">
                <a:latin typeface="Mada"/>
                <a:ea typeface="Mada"/>
                <a:cs typeface="Mada"/>
                <a:sym typeface="Mada"/>
              </a:rPr>
              <a:t>Lama AlAssiri</a:t>
            </a:r>
            <a:endParaRPr sz="1200">
              <a:latin typeface="Mada"/>
              <a:ea typeface="Mada"/>
              <a:cs typeface="Mada"/>
              <a:sym typeface="Mada"/>
            </a:endParaRPr>
          </a:p>
          <a:p>
            <a:pPr indent="-304800" lvl="0" marL="457200" rtl="0" algn="l">
              <a:lnSpc>
                <a:spcPct val="115000"/>
              </a:lnSpc>
              <a:spcBef>
                <a:spcPts val="0"/>
              </a:spcBef>
              <a:spcAft>
                <a:spcPts val="0"/>
              </a:spcAft>
              <a:buSzPts val="1200"/>
              <a:buFont typeface="Mada"/>
              <a:buChar char="●"/>
            </a:pPr>
            <a:r>
              <a:rPr lang="en-GB" sz="1200">
                <a:latin typeface="Mada"/>
                <a:ea typeface="Mada"/>
                <a:cs typeface="Mada"/>
                <a:sym typeface="Mada"/>
              </a:rPr>
              <a:t>Leen AlMazroa</a:t>
            </a:r>
            <a:endParaRPr sz="1200">
              <a:latin typeface="Mada"/>
              <a:ea typeface="Mada"/>
              <a:cs typeface="Mada"/>
              <a:sym typeface="Mada"/>
            </a:endParaRPr>
          </a:p>
          <a:p>
            <a:pPr indent="-304800" lvl="0" marL="457200" rtl="0" algn="l">
              <a:lnSpc>
                <a:spcPct val="150000"/>
              </a:lnSpc>
              <a:spcBef>
                <a:spcPts val="0"/>
              </a:spcBef>
              <a:spcAft>
                <a:spcPts val="0"/>
              </a:spcAft>
              <a:buSzPts val="1200"/>
              <a:buFont typeface="Mada"/>
              <a:buChar char="●"/>
            </a:pPr>
            <a:r>
              <a:rPr lang="en-GB" sz="1200">
                <a:solidFill>
                  <a:schemeClr val="dk1"/>
                </a:solidFill>
                <a:latin typeface="Mada"/>
                <a:ea typeface="Mada"/>
                <a:cs typeface="Mada"/>
                <a:sym typeface="Mada"/>
              </a:rPr>
              <a:t>Muneera AlKhorayef</a:t>
            </a:r>
            <a:endParaRPr sz="1200">
              <a:latin typeface="Mada"/>
              <a:ea typeface="Mada"/>
              <a:cs typeface="Mada"/>
              <a:sym typeface="Mada"/>
            </a:endParaRPr>
          </a:p>
          <a:p>
            <a:pPr indent="-304800" lvl="0" marL="457200" rtl="0" algn="l">
              <a:lnSpc>
                <a:spcPct val="150000"/>
              </a:lnSpc>
              <a:spcBef>
                <a:spcPts val="0"/>
              </a:spcBef>
              <a:spcAft>
                <a:spcPts val="0"/>
              </a:spcAft>
              <a:buSzPts val="1200"/>
              <a:buFont typeface="Mada"/>
              <a:buChar char="●"/>
            </a:pPr>
            <a:r>
              <a:rPr lang="en-GB" sz="1200">
                <a:solidFill>
                  <a:schemeClr val="dk1"/>
                </a:solidFill>
                <a:latin typeface="Mada"/>
                <a:ea typeface="Mada"/>
                <a:cs typeface="Mada"/>
                <a:sym typeface="Mada"/>
              </a:rPr>
              <a:t>Nouf Alhussaini </a:t>
            </a:r>
            <a:endParaRPr sz="1200">
              <a:solidFill>
                <a:schemeClr val="dk1"/>
              </a:solidFill>
              <a:latin typeface="Mada"/>
              <a:ea typeface="Mada"/>
              <a:cs typeface="Mada"/>
              <a:sym typeface="Mada"/>
            </a:endParaRPr>
          </a:p>
          <a:p>
            <a:pPr indent="-304800" lvl="0" marL="457200" rtl="0" algn="l">
              <a:lnSpc>
                <a:spcPct val="150000"/>
              </a:lnSpc>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Reema AlMutawa</a:t>
            </a:r>
            <a:endParaRPr sz="1200">
              <a:solidFill>
                <a:schemeClr val="dk1"/>
              </a:solidFill>
              <a:latin typeface="Mada"/>
              <a:ea typeface="Mada"/>
              <a:cs typeface="Mada"/>
              <a:sym typeface="Mada"/>
            </a:endParaRPr>
          </a:p>
          <a:p>
            <a:pPr indent="-304800" lvl="0" marL="457200" rtl="0" algn="l">
              <a:lnSpc>
                <a:spcPct val="115000"/>
              </a:lnSpc>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Renad Alhaqbani</a:t>
            </a:r>
            <a:endParaRPr sz="1200">
              <a:solidFill>
                <a:schemeClr val="dk1"/>
              </a:solidFill>
              <a:latin typeface="Mada"/>
              <a:ea typeface="Mada"/>
              <a:cs typeface="Mada"/>
              <a:sym typeface="Mada"/>
            </a:endParaRPr>
          </a:p>
          <a:p>
            <a:pPr indent="-304800" lvl="0" marL="457200" rtl="0" algn="l">
              <a:lnSpc>
                <a:spcPct val="115000"/>
              </a:lnSpc>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Wejdan AlNufaie</a:t>
            </a:r>
            <a:endParaRPr sz="1200">
              <a:solidFill>
                <a:schemeClr val="dk1"/>
              </a:solidFill>
              <a:latin typeface="Mada"/>
              <a:ea typeface="Mada"/>
              <a:cs typeface="Mada"/>
              <a:sym typeface="Mada"/>
            </a:endParaRPr>
          </a:p>
        </p:txBody>
      </p:sp>
      <p:sp>
        <p:nvSpPr>
          <p:cNvPr id="67" name="Google Shape;67;p13"/>
          <p:cNvSpPr/>
          <p:nvPr/>
        </p:nvSpPr>
        <p:spPr>
          <a:xfrm>
            <a:off x="914150" y="5036275"/>
            <a:ext cx="1543320" cy="492102"/>
          </a:xfrm>
          <a:prstGeom prst="flowChartTerminator">
            <a:avLst/>
          </a:prstGeom>
          <a:solidFill>
            <a:srgbClr val="FFFFFF"/>
          </a:solidFill>
          <a:ln cap="flat" cmpd="sng" w="28575">
            <a:solidFill>
              <a:srgbClr val="76A5A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2000">
              <a:solidFill>
                <a:srgbClr val="134F5C"/>
              </a:solidFill>
              <a:latin typeface="Nunito"/>
              <a:ea typeface="Nunito"/>
              <a:cs typeface="Nunito"/>
              <a:sym typeface="Nunito"/>
            </a:endParaRPr>
          </a:p>
        </p:txBody>
      </p:sp>
      <p:sp>
        <p:nvSpPr>
          <p:cNvPr id="68" name="Google Shape;68;p13"/>
          <p:cNvSpPr/>
          <p:nvPr/>
        </p:nvSpPr>
        <p:spPr>
          <a:xfrm flipH="1" rot="-5400000">
            <a:off x="6609525" y="9364275"/>
            <a:ext cx="476100" cy="1484100"/>
          </a:xfrm>
          <a:prstGeom prst="round1Rect">
            <a:avLst>
              <a:gd fmla="val 50000" name="adj"/>
            </a:avLst>
          </a:prstGeom>
          <a:solidFill>
            <a:srgbClr val="A2C4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p13"/>
          <p:cNvSpPr txBox="1"/>
          <p:nvPr/>
        </p:nvSpPr>
        <p:spPr>
          <a:xfrm>
            <a:off x="6173850" y="10001250"/>
            <a:ext cx="1484100" cy="171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GB" sz="1800" u="sng">
                <a:solidFill>
                  <a:srgbClr val="134F5C"/>
                </a:solidFill>
                <a:latin typeface="Nunito"/>
                <a:ea typeface="Nunito"/>
                <a:cs typeface="Nunito"/>
                <a:sym typeface="Nunito"/>
                <a:hlinkClick r:id="rId6">
                  <a:extLst>
                    <a:ext uri="{A12FA001-AC4F-418D-AE19-62706E023703}">
                      <ahyp:hlinkClr val="tx"/>
                    </a:ext>
                  </a:extLst>
                </a:hlinkClick>
              </a:rPr>
              <a:t>Editing File</a:t>
            </a:r>
            <a:endParaRPr b="1" sz="1800" u="sng">
              <a:solidFill>
                <a:srgbClr val="134F5C"/>
              </a:solidFill>
              <a:latin typeface="Nunito"/>
              <a:ea typeface="Nunito"/>
              <a:cs typeface="Nunito"/>
              <a:sym typeface="Nunito"/>
            </a:endParaRPr>
          </a:p>
        </p:txBody>
      </p:sp>
      <p:pic>
        <p:nvPicPr>
          <p:cNvPr id="70" name="Google Shape;70;p13"/>
          <p:cNvPicPr preferRelativeResize="0"/>
          <p:nvPr/>
        </p:nvPicPr>
        <p:blipFill>
          <a:blip r:embed="rId7">
            <a:alphaModFix/>
          </a:blip>
          <a:stretch>
            <a:fillRect/>
          </a:stretch>
        </p:blipFill>
        <p:spPr>
          <a:xfrm>
            <a:off x="1439362" y="5069363"/>
            <a:ext cx="425949" cy="425925"/>
          </a:xfrm>
          <a:prstGeom prst="rect">
            <a:avLst/>
          </a:prstGeom>
          <a:noFill/>
          <a:ln>
            <a:noFill/>
          </a:ln>
        </p:spPr>
      </p:pic>
      <p:pic>
        <p:nvPicPr>
          <p:cNvPr id="71" name="Google Shape;71;p13"/>
          <p:cNvPicPr preferRelativeResize="0"/>
          <p:nvPr/>
        </p:nvPicPr>
        <p:blipFill>
          <a:blip r:embed="rId8">
            <a:alphaModFix/>
          </a:blip>
          <a:stretch>
            <a:fillRect/>
          </a:stretch>
        </p:blipFill>
        <p:spPr>
          <a:xfrm>
            <a:off x="476250" y="76800"/>
            <a:ext cx="867000" cy="8670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3" name="Shape 273"/>
        <p:cNvGrpSpPr/>
        <p:nvPr/>
      </p:nvGrpSpPr>
      <p:grpSpPr>
        <a:xfrm>
          <a:off x="0" y="0"/>
          <a:ext cx="0" cy="0"/>
          <a:chOff x="0" y="0"/>
          <a:chExt cx="0" cy="0"/>
        </a:xfrm>
      </p:grpSpPr>
      <p:sp>
        <p:nvSpPr>
          <p:cNvPr id="274" name="Google Shape;274;p22"/>
          <p:cNvSpPr/>
          <p:nvPr/>
        </p:nvSpPr>
        <p:spPr>
          <a:xfrm rot="10800000">
            <a:off x="-75" y="-9300"/>
            <a:ext cx="7591500" cy="237900"/>
          </a:xfrm>
          <a:prstGeom prst="round2SameRect">
            <a:avLst>
              <a:gd fmla="val 50000" name="adj1"/>
              <a:gd fmla="val 0" name="adj2"/>
            </a:avLst>
          </a:pr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p22"/>
          <p:cNvSpPr/>
          <p:nvPr/>
        </p:nvSpPr>
        <p:spPr>
          <a:xfrm>
            <a:off x="-75" y="9696450"/>
            <a:ext cx="7589400" cy="1002000"/>
          </a:xfrm>
          <a:prstGeom prst="rect">
            <a:avLst/>
          </a:prstGeom>
          <a:noFill/>
          <a:ln cap="flat" cmpd="sng" w="9525">
            <a:solidFill>
              <a:srgbClr val="45818E"/>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p22"/>
          <p:cNvSpPr txBox="1"/>
          <p:nvPr/>
        </p:nvSpPr>
        <p:spPr>
          <a:xfrm>
            <a:off x="1348200" y="259200"/>
            <a:ext cx="51381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3000">
                <a:solidFill>
                  <a:srgbClr val="134F5C"/>
                </a:solidFill>
                <a:latin typeface="Nunito"/>
                <a:ea typeface="Nunito"/>
                <a:cs typeface="Nunito"/>
                <a:sym typeface="Nunito"/>
              </a:rPr>
              <a:t>L18-</a:t>
            </a:r>
            <a:r>
              <a:rPr b="1" lang="en-GB" sz="3000">
                <a:latin typeface="Nunito"/>
                <a:ea typeface="Nunito"/>
                <a:cs typeface="Nunito"/>
                <a:sym typeface="Nunito"/>
              </a:rPr>
              <a:t> </a:t>
            </a:r>
            <a:r>
              <a:rPr b="1" lang="en-GB" sz="3000">
                <a:solidFill>
                  <a:srgbClr val="134F5C"/>
                </a:solidFill>
                <a:latin typeface="Nunito"/>
                <a:ea typeface="Nunito"/>
                <a:cs typeface="Nunito"/>
                <a:sym typeface="Nunito"/>
              </a:rPr>
              <a:t>COVID-19 Pandemic </a:t>
            </a:r>
            <a:endParaRPr b="1"/>
          </a:p>
        </p:txBody>
      </p:sp>
      <p:pic>
        <p:nvPicPr>
          <p:cNvPr id="277" name="Google Shape;277;p22"/>
          <p:cNvPicPr preferRelativeResize="0"/>
          <p:nvPr/>
        </p:nvPicPr>
        <p:blipFill>
          <a:blip r:embed="rId3">
            <a:alphaModFix/>
          </a:blip>
          <a:stretch>
            <a:fillRect/>
          </a:stretch>
        </p:blipFill>
        <p:spPr>
          <a:xfrm>
            <a:off x="86700" y="1086450"/>
            <a:ext cx="1561126" cy="886500"/>
          </a:xfrm>
          <a:prstGeom prst="rect">
            <a:avLst/>
          </a:prstGeom>
          <a:noFill/>
          <a:ln>
            <a:noFill/>
          </a:ln>
        </p:spPr>
      </p:pic>
      <p:sp>
        <p:nvSpPr>
          <p:cNvPr id="278" name="Google Shape;278;p22"/>
          <p:cNvSpPr txBox="1"/>
          <p:nvPr/>
        </p:nvSpPr>
        <p:spPr>
          <a:xfrm>
            <a:off x="1447800" y="1013600"/>
            <a:ext cx="2352600" cy="1126800"/>
          </a:xfrm>
          <a:prstGeom prst="rect">
            <a:avLst/>
          </a:prstGeom>
          <a:noFill/>
          <a:ln>
            <a:noFill/>
          </a:ln>
        </p:spPr>
        <p:txBody>
          <a:bodyPr anchorCtr="0" anchor="ctr" bIns="45700" lIns="91425" spcFirstLastPara="1" rIns="91425" wrap="square" tIns="45700">
            <a:spAutoFit/>
          </a:bodyPr>
          <a:lstStyle/>
          <a:p>
            <a:pPr indent="-304800" lvl="0" marL="457200" rtl="0" algn="l">
              <a:lnSpc>
                <a:spcPct val="115000"/>
              </a:lnSpc>
              <a:spcBef>
                <a:spcPts val="1200"/>
              </a:spcBef>
              <a:spcAft>
                <a:spcPts val="0"/>
              </a:spcAft>
              <a:buClr>
                <a:srgbClr val="6AA84F"/>
              </a:buClr>
              <a:buSzPts val="1200"/>
              <a:buFont typeface="Mada"/>
              <a:buChar char="●"/>
            </a:pPr>
            <a:r>
              <a:rPr lang="en-GB" sz="1200">
                <a:solidFill>
                  <a:srgbClr val="6AA84F"/>
                </a:solidFill>
                <a:highlight>
                  <a:srgbClr val="FFFFFF"/>
                </a:highlight>
                <a:latin typeface="Mada"/>
                <a:ea typeface="Mada"/>
                <a:cs typeface="Mada"/>
                <a:sym typeface="Mada"/>
              </a:rPr>
              <a:t>It entered a global level on March, 2020. The graph shows </a:t>
            </a:r>
            <a:r>
              <a:rPr b="1" lang="en-GB" sz="1200">
                <a:solidFill>
                  <a:srgbClr val="6AA84F"/>
                </a:solidFill>
                <a:highlight>
                  <a:srgbClr val="FFFFFF"/>
                </a:highlight>
                <a:latin typeface="Mada"/>
                <a:ea typeface="Mada"/>
                <a:cs typeface="Mada"/>
                <a:sym typeface="Mada"/>
              </a:rPr>
              <a:t>two major peaks</a:t>
            </a:r>
            <a:r>
              <a:rPr b="1" lang="en-GB" sz="1200">
                <a:solidFill>
                  <a:srgbClr val="6AA84F"/>
                </a:solidFill>
                <a:highlight>
                  <a:srgbClr val="FFFFFF"/>
                </a:highlight>
                <a:latin typeface="Mada"/>
                <a:ea typeface="Mada"/>
                <a:cs typeface="Mada"/>
                <a:sym typeface="Mada"/>
              </a:rPr>
              <a:t> (Mar &amp; Nov)</a:t>
            </a:r>
            <a:r>
              <a:rPr lang="en-GB" sz="1200">
                <a:solidFill>
                  <a:srgbClr val="6AA84F"/>
                </a:solidFill>
                <a:highlight>
                  <a:srgbClr val="FFFFFF"/>
                </a:highlight>
                <a:latin typeface="Mada"/>
                <a:ea typeface="Mada"/>
                <a:cs typeface="Mada"/>
                <a:sym typeface="Mada"/>
              </a:rPr>
              <a:t> with smaller peaks in between</a:t>
            </a:r>
            <a:r>
              <a:rPr lang="en-GB" sz="1200">
                <a:solidFill>
                  <a:srgbClr val="6AA84F"/>
                </a:solidFill>
                <a:highlight>
                  <a:srgbClr val="FFFFFF"/>
                </a:highlight>
                <a:latin typeface="Mada"/>
                <a:ea typeface="Mada"/>
                <a:cs typeface="Mada"/>
                <a:sym typeface="Mada"/>
              </a:rPr>
              <a:t>.</a:t>
            </a:r>
            <a:endParaRPr sz="1200">
              <a:latin typeface="Mada"/>
              <a:ea typeface="Mada"/>
              <a:cs typeface="Mada"/>
              <a:sym typeface="Mada"/>
            </a:endParaRPr>
          </a:p>
        </p:txBody>
      </p:sp>
      <p:pic>
        <p:nvPicPr>
          <p:cNvPr id="279" name="Google Shape;279;p22"/>
          <p:cNvPicPr preferRelativeResize="0"/>
          <p:nvPr/>
        </p:nvPicPr>
        <p:blipFill rotWithShape="1">
          <a:blip r:embed="rId4">
            <a:alphaModFix/>
          </a:blip>
          <a:srcRect b="0" l="0" r="0" t="9942"/>
          <a:stretch/>
        </p:blipFill>
        <p:spPr>
          <a:xfrm>
            <a:off x="3800475" y="1074450"/>
            <a:ext cx="1704974" cy="886500"/>
          </a:xfrm>
          <a:prstGeom prst="rect">
            <a:avLst/>
          </a:prstGeom>
          <a:noFill/>
          <a:ln>
            <a:noFill/>
          </a:ln>
        </p:spPr>
      </p:pic>
      <p:sp>
        <p:nvSpPr>
          <p:cNvPr id="280" name="Google Shape;280;p22"/>
          <p:cNvSpPr txBox="1"/>
          <p:nvPr/>
        </p:nvSpPr>
        <p:spPr>
          <a:xfrm>
            <a:off x="5466450" y="821825"/>
            <a:ext cx="2352600" cy="14532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b="1" lang="en-GB" sz="1200">
                <a:latin typeface="Mada"/>
                <a:ea typeface="Mada"/>
                <a:cs typeface="Mada"/>
                <a:sym typeface="Mada"/>
              </a:rPr>
              <a:t>Eastern Mediterenean regions </a:t>
            </a:r>
            <a:endParaRPr b="1" sz="1200">
              <a:latin typeface="Mada"/>
              <a:ea typeface="Mada"/>
              <a:cs typeface="Mada"/>
              <a:sym typeface="Mada"/>
            </a:endParaRPr>
          </a:p>
          <a:p>
            <a:pPr indent="-304800" lvl="0" marL="457200" rtl="0" algn="l">
              <a:spcBef>
                <a:spcPts val="0"/>
              </a:spcBef>
              <a:spcAft>
                <a:spcPts val="0"/>
              </a:spcAft>
              <a:buClr>
                <a:srgbClr val="6AA84F"/>
              </a:buClr>
              <a:buSzPts val="1200"/>
              <a:buFont typeface="Mada"/>
              <a:buChar char="●"/>
            </a:pPr>
            <a:r>
              <a:rPr lang="en-GB" sz="1200">
                <a:solidFill>
                  <a:srgbClr val="6AA84F"/>
                </a:solidFill>
                <a:latin typeface="Mada"/>
                <a:ea typeface="Mada"/>
                <a:cs typeface="Mada"/>
                <a:sym typeface="Mada"/>
              </a:rPr>
              <a:t>There are two peaks.</a:t>
            </a:r>
            <a:endParaRPr sz="1200">
              <a:solidFill>
                <a:srgbClr val="6AA84F"/>
              </a:solidFill>
              <a:latin typeface="Mada"/>
              <a:ea typeface="Mada"/>
              <a:cs typeface="Mada"/>
              <a:sym typeface="Mada"/>
            </a:endParaRPr>
          </a:p>
          <a:p>
            <a:pPr indent="0" lvl="0" marL="0" rtl="0" algn="l">
              <a:spcBef>
                <a:spcPts val="0"/>
              </a:spcBef>
              <a:spcAft>
                <a:spcPts val="0"/>
              </a:spcAft>
              <a:buNone/>
            </a:pPr>
            <a:r>
              <a:rPr lang="en-GB" sz="1200">
                <a:solidFill>
                  <a:srgbClr val="6AA84F"/>
                </a:solidFill>
                <a:latin typeface="Mada"/>
                <a:ea typeface="Mada"/>
                <a:cs typeface="Mada"/>
                <a:sym typeface="Mada"/>
              </a:rPr>
              <a:t> First was in May-June and the other peak was in November. </a:t>
            </a:r>
            <a:endParaRPr sz="1200">
              <a:solidFill>
                <a:srgbClr val="6AA84F"/>
              </a:solidFill>
              <a:latin typeface="Mada"/>
              <a:ea typeface="Mada"/>
              <a:cs typeface="Mada"/>
              <a:sym typeface="Mada"/>
            </a:endParaRPr>
          </a:p>
          <a:p>
            <a:pPr indent="-304800" lvl="0" marL="457200" rtl="0" algn="l">
              <a:spcBef>
                <a:spcPts val="0"/>
              </a:spcBef>
              <a:spcAft>
                <a:spcPts val="0"/>
              </a:spcAft>
              <a:buClr>
                <a:srgbClr val="6AA84F"/>
              </a:buClr>
              <a:buSzPts val="1200"/>
              <a:buFont typeface="Mada"/>
              <a:buChar char="●"/>
            </a:pPr>
            <a:r>
              <a:rPr lang="en-GB" sz="1200">
                <a:solidFill>
                  <a:srgbClr val="6AA84F"/>
                </a:solidFill>
                <a:latin typeface="Mada"/>
                <a:ea typeface="Mada"/>
                <a:cs typeface="Mada"/>
                <a:sym typeface="Mada"/>
              </a:rPr>
              <a:t>The graph also predicts </a:t>
            </a:r>
            <a:endParaRPr sz="1200">
              <a:solidFill>
                <a:srgbClr val="6AA84F"/>
              </a:solidFill>
              <a:latin typeface="Mada"/>
              <a:ea typeface="Mada"/>
              <a:cs typeface="Mada"/>
              <a:sym typeface="Mada"/>
            </a:endParaRPr>
          </a:p>
        </p:txBody>
      </p:sp>
      <p:sp>
        <p:nvSpPr>
          <p:cNvPr id="281" name="Google Shape;281;p22"/>
          <p:cNvSpPr txBox="1"/>
          <p:nvPr/>
        </p:nvSpPr>
        <p:spPr>
          <a:xfrm>
            <a:off x="258700" y="2625750"/>
            <a:ext cx="2655900" cy="566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000"/>
              </a:spcBef>
              <a:spcAft>
                <a:spcPts val="0"/>
              </a:spcAft>
              <a:buNone/>
            </a:pPr>
            <a:r>
              <a:rPr b="1" lang="en-GB" sz="1800">
                <a:solidFill>
                  <a:srgbClr val="76A5AF"/>
                </a:solidFill>
                <a:latin typeface="Nunito"/>
                <a:ea typeface="Nunito"/>
                <a:cs typeface="Nunito"/>
                <a:sym typeface="Nunito"/>
              </a:rPr>
              <a:t>Mode of Transmission:</a:t>
            </a:r>
            <a:endParaRPr b="1" sz="1200">
              <a:latin typeface="Mada"/>
              <a:ea typeface="Mada"/>
              <a:cs typeface="Mada"/>
              <a:sym typeface="Mada"/>
            </a:endParaRPr>
          </a:p>
        </p:txBody>
      </p:sp>
      <p:sp>
        <p:nvSpPr>
          <p:cNvPr id="282" name="Google Shape;282;p22"/>
          <p:cNvSpPr txBox="1"/>
          <p:nvPr/>
        </p:nvSpPr>
        <p:spPr>
          <a:xfrm>
            <a:off x="-122300" y="3006750"/>
            <a:ext cx="4618200" cy="1427400"/>
          </a:xfrm>
          <a:prstGeom prst="rect">
            <a:avLst/>
          </a:prstGeom>
          <a:noFill/>
          <a:ln>
            <a:noFill/>
          </a:ln>
        </p:spPr>
        <p:txBody>
          <a:bodyPr anchorCtr="0" anchor="t" bIns="91425" lIns="91425" spcFirstLastPara="1" rIns="91425" wrap="square" tIns="91425">
            <a:noAutofit/>
          </a:bodyPr>
          <a:lstStyle/>
          <a:p>
            <a:pPr indent="-304800" lvl="0" marL="457200" rtl="0" algn="l">
              <a:lnSpc>
                <a:spcPct val="115000"/>
              </a:lnSpc>
              <a:spcBef>
                <a:spcPts val="1000"/>
              </a:spcBef>
              <a:spcAft>
                <a:spcPts val="0"/>
              </a:spcAft>
              <a:buClr>
                <a:srgbClr val="6AA84F"/>
              </a:buClr>
              <a:buSzPts val="1200"/>
              <a:buFont typeface="Mada"/>
              <a:buChar char="●"/>
            </a:pPr>
            <a:r>
              <a:rPr lang="en-GB" sz="1200">
                <a:solidFill>
                  <a:srgbClr val="6AA84F"/>
                </a:solidFill>
                <a:latin typeface="Mada"/>
                <a:ea typeface="Mada"/>
                <a:cs typeface="Mada"/>
                <a:sym typeface="Mada"/>
              </a:rPr>
              <a:t>COVID-19 is mainly transmitted through droplet infection.</a:t>
            </a:r>
            <a:endParaRPr sz="1200">
              <a:solidFill>
                <a:srgbClr val="6AA84F"/>
              </a:solidFill>
              <a:latin typeface="Mada"/>
              <a:ea typeface="Mada"/>
              <a:cs typeface="Mada"/>
              <a:sym typeface="Mada"/>
            </a:endParaRPr>
          </a:p>
          <a:p>
            <a:pPr indent="-304800" lvl="0" marL="457200" rtl="0" algn="l">
              <a:lnSpc>
                <a:spcPct val="115000"/>
              </a:lnSpc>
              <a:spcBef>
                <a:spcPts val="0"/>
              </a:spcBef>
              <a:spcAft>
                <a:spcPts val="0"/>
              </a:spcAft>
              <a:buClr>
                <a:srgbClr val="6AA84F"/>
              </a:buClr>
              <a:buSzPts val="1200"/>
              <a:buFont typeface="Mada"/>
              <a:buChar char="●"/>
            </a:pPr>
            <a:r>
              <a:rPr lang="en-GB" sz="1200">
                <a:solidFill>
                  <a:srgbClr val="6AA84F"/>
                </a:solidFill>
                <a:latin typeface="Mada"/>
                <a:ea typeface="Mada"/>
                <a:cs typeface="Mada"/>
                <a:sym typeface="Mada"/>
              </a:rPr>
              <a:t>Whenever an infected person speaks or coughs, droplets are released and can be inhaled by a different person within 2 m</a:t>
            </a:r>
            <a:endParaRPr sz="1200">
              <a:solidFill>
                <a:srgbClr val="6AA84F"/>
              </a:solidFill>
              <a:latin typeface="Mada"/>
              <a:ea typeface="Mada"/>
              <a:cs typeface="Mada"/>
              <a:sym typeface="Mada"/>
            </a:endParaRPr>
          </a:p>
          <a:p>
            <a:pPr indent="-304800" lvl="0" marL="457200" rtl="0" algn="l">
              <a:lnSpc>
                <a:spcPct val="115000"/>
              </a:lnSpc>
              <a:spcBef>
                <a:spcPts val="0"/>
              </a:spcBef>
              <a:spcAft>
                <a:spcPts val="0"/>
              </a:spcAft>
              <a:buClr>
                <a:srgbClr val="6AA84F"/>
              </a:buClr>
              <a:buSzPts val="1200"/>
              <a:buFont typeface="Mada"/>
              <a:buChar char="●"/>
            </a:pPr>
            <a:r>
              <a:rPr lang="en-GB" sz="1200">
                <a:solidFill>
                  <a:srgbClr val="6AA84F"/>
                </a:solidFill>
                <a:latin typeface="Mada"/>
                <a:ea typeface="Mada"/>
                <a:cs typeface="Mada"/>
                <a:sym typeface="Mada"/>
              </a:rPr>
              <a:t>Moreover, droplets can be left on surfaces</a:t>
            </a:r>
            <a:r>
              <a:rPr baseline="30000" lang="en-GB" sz="1200">
                <a:solidFill>
                  <a:srgbClr val="6AA84F"/>
                </a:solidFill>
                <a:latin typeface="Mada"/>
                <a:ea typeface="Mada"/>
                <a:cs typeface="Mada"/>
                <a:sym typeface="Mada"/>
              </a:rPr>
              <a:t> 1</a:t>
            </a:r>
            <a:r>
              <a:rPr lang="en-GB" sz="1200">
                <a:solidFill>
                  <a:srgbClr val="6AA84F"/>
                </a:solidFill>
                <a:latin typeface="Mada"/>
                <a:ea typeface="Mada"/>
                <a:cs typeface="Mada"/>
                <a:sym typeface="Mada"/>
              </a:rPr>
              <a:t> for sometime before getting inactivated</a:t>
            </a:r>
            <a:endParaRPr sz="1200">
              <a:solidFill>
                <a:srgbClr val="6AA84F"/>
              </a:solidFill>
              <a:latin typeface="Mada"/>
              <a:ea typeface="Mada"/>
              <a:cs typeface="Mada"/>
              <a:sym typeface="Mada"/>
            </a:endParaRPr>
          </a:p>
          <a:p>
            <a:pPr indent="0" lvl="0" marL="0" rtl="0" algn="l">
              <a:lnSpc>
                <a:spcPct val="115000"/>
              </a:lnSpc>
              <a:spcBef>
                <a:spcPts val="1000"/>
              </a:spcBef>
              <a:spcAft>
                <a:spcPts val="0"/>
              </a:spcAft>
              <a:buNone/>
            </a:pPr>
            <a:r>
              <a:t/>
            </a:r>
            <a:endParaRPr b="1" sz="1800">
              <a:solidFill>
                <a:srgbClr val="76A5AF"/>
              </a:solidFill>
              <a:latin typeface="Nunito"/>
              <a:ea typeface="Nunito"/>
              <a:cs typeface="Nunito"/>
              <a:sym typeface="Nunito"/>
            </a:endParaRPr>
          </a:p>
        </p:txBody>
      </p:sp>
      <p:pic>
        <p:nvPicPr>
          <p:cNvPr id="283" name="Google Shape;283;p22"/>
          <p:cNvPicPr preferRelativeResize="0"/>
          <p:nvPr/>
        </p:nvPicPr>
        <p:blipFill>
          <a:blip r:embed="rId5">
            <a:alphaModFix/>
          </a:blip>
          <a:stretch>
            <a:fillRect/>
          </a:stretch>
        </p:blipFill>
        <p:spPr>
          <a:xfrm>
            <a:off x="4495800" y="2841575"/>
            <a:ext cx="2533650" cy="1603363"/>
          </a:xfrm>
          <a:prstGeom prst="rect">
            <a:avLst/>
          </a:prstGeom>
          <a:noFill/>
          <a:ln>
            <a:noFill/>
          </a:ln>
        </p:spPr>
      </p:pic>
      <p:sp>
        <p:nvSpPr>
          <p:cNvPr id="284" name="Google Shape;284;p22"/>
          <p:cNvSpPr txBox="1"/>
          <p:nvPr/>
        </p:nvSpPr>
        <p:spPr>
          <a:xfrm>
            <a:off x="258700" y="4378350"/>
            <a:ext cx="2655900" cy="566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000"/>
              </a:spcBef>
              <a:spcAft>
                <a:spcPts val="0"/>
              </a:spcAft>
              <a:buNone/>
            </a:pPr>
            <a:r>
              <a:rPr b="1" lang="en-GB" sz="1800">
                <a:solidFill>
                  <a:srgbClr val="76A5AF"/>
                </a:solidFill>
                <a:latin typeface="Nunito"/>
                <a:ea typeface="Nunito"/>
                <a:cs typeface="Nunito"/>
                <a:sym typeface="Nunito"/>
              </a:rPr>
              <a:t>Signs and Symptoms:</a:t>
            </a:r>
            <a:endParaRPr b="1" sz="1200">
              <a:latin typeface="Mada"/>
              <a:ea typeface="Mada"/>
              <a:cs typeface="Mada"/>
              <a:sym typeface="Mada"/>
            </a:endParaRPr>
          </a:p>
        </p:txBody>
      </p:sp>
      <p:graphicFrame>
        <p:nvGraphicFramePr>
          <p:cNvPr id="285" name="Google Shape;285;p22"/>
          <p:cNvGraphicFramePr/>
          <p:nvPr/>
        </p:nvGraphicFramePr>
        <p:xfrm>
          <a:off x="129838" y="5020938"/>
          <a:ext cx="3000000" cy="3000000"/>
        </p:xfrm>
        <a:graphic>
          <a:graphicData uri="http://schemas.openxmlformats.org/drawingml/2006/table">
            <a:tbl>
              <a:tblPr>
                <a:noFill/>
                <a:tableStyleId>{33F02701-F9A2-4432-8F73-A4790598A67E}</a:tableStyleId>
              </a:tblPr>
              <a:tblGrid>
                <a:gridCol w="3805950"/>
                <a:gridCol w="3505750"/>
              </a:tblGrid>
              <a:tr h="368325">
                <a:tc>
                  <a:txBody>
                    <a:bodyPr/>
                    <a:lstStyle/>
                    <a:p>
                      <a:pPr indent="0" lvl="0" marL="0" rtl="0" algn="ctr">
                        <a:spcBef>
                          <a:spcPts val="0"/>
                        </a:spcBef>
                        <a:spcAft>
                          <a:spcPts val="0"/>
                        </a:spcAft>
                        <a:buNone/>
                      </a:pPr>
                      <a:r>
                        <a:rPr b="1" lang="en-GB">
                          <a:solidFill>
                            <a:srgbClr val="FFFFFF"/>
                          </a:solidFill>
                          <a:latin typeface="Mada"/>
                          <a:ea typeface="Mada"/>
                          <a:cs typeface="Mada"/>
                          <a:sym typeface="Mada"/>
                        </a:rPr>
                        <a:t>Common symptoms</a:t>
                      </a:r>
                      <a:endParaRPr b="1">
                        <a:solidFill>
                          <a:srgbClr val="FFFFFF"/>
                        </a:solidFill>
                        <a:latin typeface="Mada"/>
                        <a:ea typeface="Mada"/>
                        <a:cs typeface="Mada"/>
                        <a:sym typeface="Mada"/>
                      </a:endParaRPr>
                    </a:p>
                  </a:txBody>
                  <a:tcPr marT="91425" marB="91425" marR="91425" marL="91425">
                    <a:solidFill>
                      <a:srgbClr val="134F5C"/>
                    </a:solidFill>
                  </a:tcPr>
                </a:tc>
                <a:tc>
                  <a:txBody>
                    <a:bodyPr/>
                    <a:lstStyle/>
                    <a:p>
                      <a:pPr indent="0" lvl="0" marL="0" rtl="0" algn="ctr">
                        <a:spcBef>
                          <a:spcPts val="0"/>
                        </a:spcBef>
                        <a:spcAft>
                          <a:spcPts val="0"/>
                        </a:spcAft>
                        <a:buNone/>
                      </a:pPr>
                      <a:r>
                        <a:rPr b="1" lang="en-GB">
                          <a:solidFill>
                            <a:srgbClr val="FFFFFF"/>
                          </a:solidFill>
                          <a:latin typeface="Mada"/>
                          <a:ea typeface="Mada"/>
                          <a:cs typeface="Mada"/>
                          <a:sym typeface="Mada"/>
                        </a:rPr>
                        <a:t>Serious/Severe Symptoms</a:t>
                      </a:r>
                      <a:endParaRPr b="1">
                        <a:solidFill>
                          <a:srgbClr val="FFFFFF"/>
                        </a:solidFill>
                        <a:latin typeface="Mada"/>
                        <a:ea typeface="Mada"/>
                        <a:cs typeface="Mada"/>
                        <a:sym typeface="Mada"/>
                      </a:endParaRPr>
                    </a:p>
                  </a:txBody>
                  <a:tcPr marT="91425" marB="91425" marR="91425" marL="91425">
                    <a:solidFill>
                      <a:srgbClr val="134F5C"/>
                    </a:solidFill>
                  </a:tcPr>
                </a:tc>
              </a:tr>
              <a:tr h="1178325">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r>
              <a:tr h="707875">
                <a:tc>
                  <a:txBody>
                    <a:bodyPr/>
                    <a:lstStyle/>
                    <a:p>
                      <a:pPr indent="-298450" lvl="0" marL="457200" rtl="0" algn="l">
                        <a:spcBef>
                          <a:spcPts val="0"/>
                        </a:spcBef>
                        <a:spcAft>
                          <a:spcPts val="0"/>
                        </a:spcAft>
                        <a:buClr>
                          <a:srgbClr val="6AA84F"/>
                        </a:buClr>
                        <a:buSzPts val="1100"/>
                        <a:buFont typeface="Mada"/>
                        <a:buChar char="●"/>
                      </a:pPr>
                      <a:r>
                        <a:rPr lang="en-GB" sz="1100">
                          <a:solidFill>
                            <a:srgbClr val="6AA84F"/>
                          </a:solidFill>
                          <a:latin typeface="Mada"/>
                          <a:ea typeface="Mada"/>
                          <a:cs typeface="Mada"/>
                          <a:sym typeface="Mada"/>
                        </a:rPr>
                        <a:t>The symptoms differ from the flu in their intensity.</a:t>
                      </a:r>
                      <a:endParaRPr sz="1100">
                        <a:solidFill>
                          <a:srgbClr val="6AA84F"/>
                        </a:solidFill>
                        <a:latin typeface="Mada"/>
                        <a:ea typeface="Mada"/>
                        <a:cs typeface="Mada"/>
                        <a:sym typeface="Mada"/>
                      </a:endParaRPr>
                    </a:p>
                    <a:p>
                      <a:pPr indent="-298450" lvl="0" marL="457200" rtl="0" algn="l">
                        <a:spcBef>
                          <a:spcPts val="0"/>
                        </a:spcBef>
                        <a:spcAft>
                          <a:spcPts val="0"/>
                        </a:spcAft>
                        <a:buClr>
                          <a:srgbClr val="6AA84F"/>
                        </a:buClr>
                        <a:buSzPts val="1100"/>
                        <a:buFont typeface="Mada"/>
                        <a:buChar char="●"/>
                      </a:pPr>
                      <a:r>
                        <a:rPr lang="en-GB" sz="1100">
                          <a:solidFill>
                            <a:srgbClr val="6AA84F"/>
                          </a:solidFill>
                          <a:latin typeface="Mada"/>
                          <a:ea typeface="Mada"/>
                          <a:cs typeface="Mada"/>
                          <a:sym typeface="Mada"/>
                        </a:rPr>
                        <a:t>Loss of taste or smell is particularly pathognomic and should rise high index of suspicion.</a:t>
                      </a:r>
                      <a:endParaRPr sz="1100">
                        <a:solidFill>
                          <a:srgbClr val="6AA84F"/>
                        </a:solidFill>
                        <a:latin typeface="Mada"/>
                        <a:ea typeface="Mada"/>
                        <a:cs typeface="Mada"/>
                        <a:sym typeface="Mada"/>
                      </a:endParaRPr>
                    </a:p>
                  </a:txBody>
                  <a:tcPr marT="91425" marB="91425" marR="91425" marL="91425"/>
                </a:tc>
                <a:tc>
                  <a:txBody>
                    <a:bodyPr/>
                    <a:lstStyle/>
                    <a:p>
                      <a:pPr indent="-298450" lvl="0" marL="457200" rtl="0" algn="l">
                        <a:spcBef>
                          <a:spcPts val="0"/>
                        </a:spcBef>
                        <a:spcAft>
                          <a:spcPts val="0"/>
                        </a:spcAft>
                        <a:buClr>
                          <a:srgbClr val="6AA84F"/>
                        </a:buClr>
                        <a:buSzPts val="1100"/>
                        <a:buFont typeface="Mada"/>
                        <a:buChar char="●"/>
                      </a:pPr>
                      <a:r>
                        <a:rPr lang="en-GB" sz="1100">
                          <a:solidFill>
                            <a:srgbClr val="6AA84F"/>
                          </a:solidFill>
                          <a:latin typeface="Mada"/>
                          <a:ea typeface="Mada"/>
                          <a:cs typeface="Mada"/>
                          <a:sym typeface="Mada"/>
                        </a:rPr>
                        <a:t>Any patient with any of the symptoms above should immediately seek healthcare and </a:t>
                      </a:r>
                      <a:r>
                        <a:rPr b="1" lang="en-GB" sz="1100">
                          <a:solidFill>
                            <a:srgbClr val="6AA84F"/>
                          </a:solidFill>
                          <a:latin typeface="Mada"/>
                          <a:ea typeface="Mada"/>
                          <a:cs typeface="Mada"/>
                          <a:sym typeface="Mada"/>
                        </a:rPr>
                        <a:t>MUST </a:t>
                      </a:r>
                      <a:r>
                        <a:rPr lang="en-GB" sz="1100">
                          <a:solidFill>
                            <a:srgbClr val="6AA84F"/>
                          </a:solidFill>
                          <a:latin typeface="Mada"/>
                          <a:ea typeface="Mada"/>
                          <a:cs typeface="Mada"/>
                          <a:sym typeface="Mada"/>
                        </a:rPr>
                        <a:t>be admitted to the hospital.</a:t>
                      </a:r>
                      <a:endParaRPr sz="1100">
                        <a:latin typeface="Mada"/>
                        <a:ea typeface="Mada"/>
                        <a:cs typeface="Mada"/>
                        <a:sym typeface="Mada"/>
                      </a:endParaRPr>
                    </a:p>
                  </a:txBody>
                  <a:tcPr marT="91425" marB="91425" marR="91425" marL="91425"/>
                </a:tc>
              </a:tr>
            </a:tbl>
          </a:graphicData>
        </a:graphic>
      </p:graphicFrame>
      <p:pic>
        <p:nvPicPr>
          <p:cNvPr id="286" name="Google Shape;286;p22"/>
          <p:cNvPicPr preferRelativeResize="0"/>
          <p:nvPr/>
        </p:nvPicPr>
        <p:blipFill>
          <a:blip r:embed="rId6">
            <a:alphaModFix/>
          </a:blip>
          <a:stretch>
            <a:fillRect/>
          </a:stretch>
        </p:blipFill>
        <p:spPr>
          <a:xfrm>
            <a:off x="129850" y="5417150"/>
            <a:ext cx="3810275" cy="1236725"/>
          </a:xfrm>
          <a:prstGeom prst="rect">
            <a:avLst/>
          </a:prstGeom>
          <a:noFill/>
          <a:ln>
            <a:noFill/>
          </a:ln>
        </p:spPr>
      </p:pic>
      <p:pic>
        <p:nvPicPr>
          <p:cNvPr id="287" name="Google Shape;287;p22"/>
          <p:cNvPicPr preferRelativeResize="0"/>
          <p:nvPr/>
        </p:nvPicPr>
        <p:blipFill>
          <a:blip r:embed="rId7">
            <a:alphaModFix/>
          </a:blip>
          <a:stretch>
            <a:fillRect/>
          </a:stretch>
        </p:blipFill>
        <p:spPr>
          <a:xfrm>
            <a:off x="3940125" y="5417150"/>
            <a:ext cx="3515724" cy="1236713"/>
          </a:xfrm>
          <a:prstGeom prst="rect">
            <a:avLst/>
          </a:prstGeom>
          <a:noFill/>
          <a:ln>
            <a:noFill/>
          </a:ln>
        </p:spPr>
      </p:pic>
      <p:sp>
        <p:nvSpPr>
          <p:cNvPr id="288" name="Google Shape;288;p22"/>
          <p:cNvSpPr txBox="1"/>
          <p:nvPr/>
        </p:nvSpPr>
        <p:spPr>
          <a:xfrm>
            <a:off x="0" y="2057400"/>
            <a:ext cx="3000000" cy="581700"/>
          </a:xfrm>
          <a:prstGeom prst="rect">
            <a:avLst/>
          </a:prstGeom>
          <a:noFill/>
          <a:ln>
            <a:noFill/>
          </a:ln>
        </p:spPr>
        <p:txBody>
          <a:bodyPr anchorCtr="0" anchor="t" bIns="91425" lIns="91425" spcFirstLastPara="1" rIns="91425" wrap="square" tIns="91425">
            <a:spAutoFit/>
          </a:bodyPr>
          <a:lstStyle/>
          <a:p>
            <a:pPr indent="-304800" lvl="0" marL="457200" rtl="0" algn="l">
              <a:lnSpc>
                <a:spcPct val="115000"/>
              </a:lnSpc>
              <a:spcBef>
                <a:spcPts val="1200"/>
              </a:spcBef>
              <a:spcAft>
                <a:spcPts val="0"/>
              </a:spcAft>
              <a:buClr>
                <a:srgbClr val="6AA84F"/>
              </a:buClr>
              <a:buSzPts val="1200"/>
              <a:buFont typeface="Mada"/>
              <a:buChar char="●"/>
            </a:pPr>
            <a:r>
              <a:rPr lang="en-GB" sz="1200">
                <a:solidFill>
                  <a:srgbClr val="6AA84F"/>
                </a:solidFill>
                <a:highlight>
                  <a:schemeClr val="lt1"/>
                </a:highlight>
                <a:latin typeface="Mada"/>
                <a:ea typeface="Mada"/>
                <a:cs typeface="Mada"/>
                <a:sym typeface="Mada"/>
              </a:rPr>
              <a:t>Americas region is where most of the cases are</a:t>
            </a:r>
            <a:r>
              <a:rPr lang="en-GB" sz="1200">
                <a:solidFill>
                  <a:srgbClr val="6AA84F"/>
                </a:solidFill>
                <a:highlight>
                  <a:schemeClr val="lt1"/>
                </a:highlight>
                <a:latin typeface="Mada"/>
                <a:ea typeface="Mada"/>
                <a:cs typeface="Mada"/>
                <a:sym typeface="Mada"/>
              </a:rPr>
              <a:t>.</a:t>
            </a:r>
            <a:endParaRPr sz="1200">
              <a:solidFill>
                <a:srgbClr val="6AA84F"/>
              </a:solidFill>
              <a:highlight>
                <a:schemeClr val="lt1"/>
              </a:highlight>
              <a:latin typeface="Mada"/>
              <a:ea typeface="Mada"/>
              <a:cs typeface="Mada"/>
              <a:sym typeface="Mada"/>
            </a:endParaRPr>
          </a:p>
        </p:txBody>
      </p:sp>
      <p:sp>
        <p:nvSpPr>
          <p:cNvPr id="289" name="Google Shape;289;p22"/>
          <p:cNvSpPr txBox="1"/>
          <p:nvPr/>
        </p:nvSpPr>
        <p:spPr>
          <a:xfrm>
            <a:off x="3829050" y="1977600"/>
            <a:ext cx="37602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200">
                <a:solidFill>
                  <a:srgbClr val="6AA84F"/>
                </a:solidFill>
                <a:latin typeface="Mada"/>
                <a:ea typeface="Mada"/>
                <a:cs typeface="Mada"/>
                <a:sym typeface="Mada"/>
              </a:rPr>
              <a:t>that there might be a rise </a:t>
            </a:r>
            <a:r>
              <a:rPr lang="en-GB" sz="1200">
                <a:solidFill>
                  <a:srgbClr val="6AA84F"/>
                </a:solidFill>
                <a:latin typeface="Mada"/>
                <a:ea typeface="Mada"/>
                <a:cs typeface="Mada"/>
                <a:sym typeface="Mada"/>
              </a:rPr>
              <a:t>in the cases if necessary precautions weren’t implemented.</a:t>
            </a:r>
            <a:endParaRPr sz="1200">
              <a:solidFill>
                <a:srgbClr val="6AA84F"/>
              </a:solidFill>
              <a:latin typeface="Mada"/>
              <a:ea typeface="Mada"/>
              <a:cs typeface="Mada"/>
              <a:sym typeface="Mada"/>
            </a:endParaRPr>
          </a:p>
        </p:txBody>
      </p:sp>
      <p:sp>
        <p:nvSpPr>
          <p:cNvPr id="290" name="Google Shape;290;p22"/>
          <p:cNvSpPr txBox="1"/>
          <p:nvPr/>
        </p:nvSpPr>
        <p:spPr>
          <a:xfrm>
            <a:off x="258700" y="7273950"/>
            <a:ext cx="5721900" cy="566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000"/>
              </a:spcBef>
              <a:spcAft>
                <a:spcPts val="0"/>
              </a:spcAft>
              <a:buNone/>
            </a:pPr>
            <a:r>
              <a:rPr b="1" lang="en-GB" sz="1800">
                <a:solidFill>
                  <a:srgbClr val="76A5AF"/>
                </a:solidFill>
                <a:latin typeface="Nunito"/>
                <a:ea typeface="Nunito"/>
                <a:cs typeface="Nunito"/>
                <a:sym typeface="Nunito"/>
              </a:rPr>
              <a:t>How to protect yourself and others? </a:t>
            </a:r>
            <a:r>
              <a:rPr b="1" baseline="30000" lang="en-GB" sz="1800">
                <a:solidFill>
                  <a:srgbClr val="76A5AF"/>
                </a:solidFill>
                <a:latin typeface="Nunito"/>
                <a:ea typeface="Nunito"/>
                <a:cs typeface="Nunito"/>
                <a:sym typeface="Nunito"/>
              </a:rPr>
              <a:t>2</a:t>
            </a:r>
            <a:r>
              <a:rPr b="1" baseline="30000" lang="en-GB" sz="1800">
                <a:solidFill>
                  <a:srgbClr val="76A5AF"/>
                </a:solidFill>
                <a:latin typeface="Nunito"/>
                <a:ea typeface="Nunito"/>
                <a:cs typeface="Nunito"/>
                <a:sym typeface="Nunito"/>
              </a:rPr>
              <a:t>,3</a:t>
            </a:r>
            <a:endParaRPr b="1" baseline="30000" sz="1200">
              <a:latin typeface="Mada"/>
              <a:ea typeface="Mada"/>
              <a:cs typeface="Mada"/>
              <a:sym typeface="Mada"/>
            </a:endParaRPr>
          </a:p>
        </p:txBody>
      </p:sp>
      <p:pic>
        <p:nvPicPr>
          <p:cNvPr id="291" name="Google Shape;291;p22"/>
          <p:cNvPicPr preferRelativeResize="0"/>
          <p:nvPr/>
        </p:nvPicPr>
        <p:blipFill>
          <a:blip r:embed="rId8">
            <a:alphaModFix/>
          </a:blip>
          <a:stretch>
            <a:fillRect/>
          </a:stretch>
        </p:blipFill>
        <p:spPr>
          <a:xfrm>
            <a:off x="501350" y="7868025"/>
            <a:ext cx="4232574" cy="1427400"/>
          </a:xfrm>
          <a:prstGeom prst="rect">
            <a:avLst/>
          </a:prstGeom>
          <a:noFill/>
          <a:ln>
            <a:noFill/>
          </a:ln>
        </p:spPr>
      </p:pic>
      <p:pic>
        <p:nvPicPr>
          <p:cNvPr id="292" name="Google Shape;292;p22"/>
          <p:cNvPicPr preferRelativeResize="0"/>
          <p:nvPr/>
        </p:nvPicPr>
        <p:blipFill>
          <a:blip r:embed="rId9">
            <a:alphaModFix/>
          </a:blip>
          <a:stretch>
            <a:fillRect/>
          </a:stretch>
        </p:blipFill>
        <p:spPr>
          <a:xfrm>
            <a:off x="4733925" y="7868025"/>
            <a:ext cx="2424351" cy="1427401"/>
          </a:xfrm>
          <a:prstGeom prst="rect">
            <a:avLst/>
          </a:prstGeom>
          <a:noFill/>
          <a:ln>
            <a:noFill/>
          </a:ln>
        </p:spPr>
      </p:pic>
      <p:sp>
        <p:nvSpPr>
          <p:cNvPr id="293" name="Google Shape;293;p22"/>
          <p:cNvSpPr/>
          <p:nvPr/>
        </p:nvSpPr>
        <p:spPr>
          <a:xfrm>
            <a:off x="2372538" y="8969625"/>
            <a:ext cx="490200" cy="74400"/>
          </a:xfrm>
          <a:prstGeom prst="rect">
            <a:avLst/>
          </a:prstGeom>
          <a:noFill/>
          <a:ln cap="flat" cmpd="sng" w="19050">
            <a:solidFill>
              <a:srgbClr val="CC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 name="Google Shape;294;p22"/>
          <p:cNvSpPr txBox="1"/>
          <p:nvPr/>
        </p:nvSpPr>
        <p:spPr>
          <a:xfrm>
            <a:off x="992275" y="9115800"/>
            <a:ext cx="3462300" cy="429600"/>
          </a:xfrm>
          <a:prstGeom prst="rect">
            <a:avLst/>
          </a:prstGeom>
          <a:noFill/>
          <a:ln>
            <a:noFill/>
          </a:ln>
        </p:spPr>
        <p:txBody>
          <a:bodyPr anchorCtr="0" anchor="ctr" bIns="91425" lIns="91425" spcFirstLastPara="1" rIns="91425" wrap="square" tIns="91425">
            <a:noAutofit/>
          </a:bodyPr>
          <a:lstStyle/>
          <a:p>
            <a:pPr indent="-304800" lvl="0" marL="457200" rtl="0" algn="l">
              <a:lnSpc>
                <a:spcPct val="115000"/>
              </a:lnSpc>
              <a:spcBef>
                <a:spcPts val="1000"/>
              </a:spcBef>
              <a:spcAft>
                <a:spcPts val="0"/>
              </a:spcAft>
              <a:buClr>
                <a:srgbClr val="6AA84F"/>
              </a:buClr>
              <a:buSzPts val="1200"/>
              <a:buFont typeface="Mada"/>
              <a:buChar char="●"/>
            </a:pPr>
            <a:r>
              <a:rPr lang="en-GB" sz="1200">
                <a:solidFill>
                  <a:srgbClr val="6AA84F"/>
                </a:solidFill>
                <a:latin typeface="Mada"/>
                <a:ea typeface="Mada"/>
                <a:cs typeface="Mada"/>
                <a:sym typeface="Mada"/>
              </a:rPr>
              <a:t>2 meters = 2 arm's length</a:t>
            </a:r>
            <a:endParaRPr b="1" sz="1800">
              <a:solidFill>
                <a:srgbClr val="76A5AF"/>
              </a:solidFill>
              <a:latin typeface="Nunito"/>
              <a:ea typeface="Nunito"/>
              <a:cs typeface="Nunito"/>
              <a:sym typeface="Nunito"/>
            </a:endParaRPr>
          </a:p>
        </p:txBody>
      </p:sp>
      <p:pic>
        <p:nvPicPr>
          <p:cNvPr id="295" name="Google Shape;295;p22">
            <a:hlinkClick r:id="rId10"/>
          </p:cNvPr>
          <p:cNvPicPr preferRelativeResize="0"/>
          <p:nvPr/>
        </p:nvPicPr>
        <p:blipFill>
          <a:blip r:embed="rId11">
            <a:alphaModFix/>
          </a:blip>
          <a:stretch>
            <a:fillRect/>
          </a:stretch>
        </p:blipFill>
        <p:spPr>
          <a:xfrm>
            <a:off x="5905500" y="7353300"/>
            <a:ext cx="562852" cy="517275"/>
          </a:xfrm>
          <a:prstGeom prst="rect">
            <a:avLst/>
          </a:prstGeom>
          <a:noFill/>
          <a:ln>
            <a:noFill/>
          </a:ln>
        </p:spPr>
      </p:pic>
      <p:sp>
        <p:nvSpPr>
          <p:cNvPr id="296" name="Google Shape;296;p22"/>
          <p:cNvSpPr txBox="1"/>
          <p:nvPr/>
        </p:nvSpPr>
        <p:spPr>
          <a:xfrm>
            <a:off x="6433825" y="7342350"/>
            <a:ext cx="1132800" cy="4296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1000"/>
              </a:spcBef>
              <a:spcAft>
                <a:spcPts val="0"/>
              </a:spcAft>
              <a:buNone/>
            </a:pPr>
            <a:r>
              <a:rPr b="1" lang="en-GB" sz="1100">
                <a:latin typeface="Mada"/>
                <a:ea typeface="Mada"/>
                <a:cs typeface="Mada"/>
                <a:sym typeface="Mada"/>
              </a:rPr>
              <a:t>Video is very important!!</a:t>
            </a:r>
            <a:endParaRPr b="1" sz="1700">
              <a:latin typeface="Nunito"/>
              <a:ea typeface="Nunito"/>
              <a:cs typeface="Nunito"/>
              <a:sym typeface="Nunito"/>
            </a:endParaRPr>
          </a:p>
        </p:txBody>
      </p:sp>
      <p:sp>
        <p:nvSpPr>
          <p:cNvPr id="297" name="Google Shape;297;p22"/>
          <p:cNvSpPr txBox="1"/>
          <p:nvPr/>
        </p:nvSpPr>
        <p:spPr>
          <a:xfrm>
            <a:off x="4287925" y="9124650"/>
            <a:ext cx="3462300" cy="429600"/>
          </a:xfrm>
          <a:prstGeom prst="rect">
            <a:avLst/>
          </a:prstGeom>
          <a:noFill/>
          <a:ln>
            <a:noFill/>
          </a:ln>
        </p:spPr>
        <p:txBody>
          <a:bodyPr anchorCtr="0" anchor="ctr" bIns="91425" lIns="91425" spcFirstLastPara="1" rIns="91425" wrap="square" tIns="91425">
            <a:noAutofit/>
          </a:bodyPr>
          <a:lstStyle/>
          <a:p>
            <a:pPr indent="-304800" lvl="0" marL="457200" rtl="0" algn="l">
              <a:lnSpc>
                <a:spcPct val="115000"/>
              </a:lnSpc>
              <a:spcBef>
                <a:spcPts val="1000"/>
              </a:spcBef>
              <a:spcAft>
                <a:spcPts val="0"/>
              </a:spcAft>
              <a:buClr>
                <a:srgbClr val="6AA84F"/>
              </a:buClr>
              <a:buSzPts val="1200"/>
              <a:buFont typeface="Mada"/>
              <a:buChar char="●"/>
            </a:pPr>
            <a:r>
              <a:rPr lang="en-GB" sz="1200">
                <a:solidFill>
                  <a:srgbClr val="6AA84F"/>
                </a:solidFill>
                <a:latin typeface="Mada"/>
                <a:ea typeface="Mada"/>
                <a:cs typeface="Mada"/>
                <a:sym typeface="Mada"/>
              </a:rPr>
              <a:t>Handwashing should be for </a:t>
            </a:r>
            <a:r>
              <a:rPr b="1" lang="en-GB" sz="1200">
                <a:solidFill>
                  <a:srgbClr val="CC0000"/>
                </a:solidFill>
                <a:latin typeface="Mada"/>
                <a:ea typeface="Mada"/>
                <a:cs typeface="Mada"/>
                <a:sym typeface="Mada"/>
              </a:rPr>
              <a:t>2 minutes</a:t>
            </a:r>
            <a:endParaRPr b="1" sz="1800">
              <a:solidFill>
                <a:srgbClr val="CC0000"/>
              </a:solidFill>
              <a:latin typeface="Nunito"/>
              <a:ea typeface="Nunito"/>
              <a:cs typeface="Nunito"/>
              <a:sym typeface="Nunito"/>
            </a:endParaRPr>
          </a:p>
        </p:txBody>
      </p:sp>
      <p:sp>
        <p:nvSpPr>
          <p:cNvPr id="298" name="Google Shape;298;p22"/>
          <p:cNvSpPr txBox="1"/>
          <p:nvPr/>
        </p:nvSpPr>
        <p:spPr>
          <a:xfrm>
            <a:off x="-75" y="9541075"/>
            <a:ext cx="7589400" cy="1126800"/>
          </a:xfrm>
          <a:prstGeom prst="rect">
            <a:avLst/>
          </a:prstGeom>
          <a:noFill/>
          <a:ln>
            <a:noFill/>
          </a:ln>
        </p:spPr>
        <p:txBody>
          <a:bodyPr anchorCtr="0" anchor="t" bIns="91425" lIns="91425" spcFirstLastPara="1" rIns="91425" wrap="square" tIns="91425">
            <a:noAutofit/>
          </a:bodyPr>
          <a:lstStyle/>
          <a:p>
            <a:pPr indent="-273050" lvl="0" marL="457200" rtl="0" algn="l">
              <a:lnSpc>
                <a:spcPct val="100000"/>
              </a:lnSpc>
              <a:spcBef>
                <a:spcPts val="1000"/>
              </a:spcBef>
              <a:spcAft>
                <a:spcPts val="0"/>
              </a:spcAft>
              <a:buClr>
                <a:srgbClr val="999999"/>
              </a:buClr>
              <a:buSzPts val="700"/>
              <a:buFont typeface="Mada"/>
              <a:buAutoNum type="arabicPeriod"/>
            </a:pPr>
            <a:r>
              <a:rPr lang="en-GB" sz="900">
                <a:solidFill>
                  <a:srgbClr val="999999"/>
                </a:solidFill>
                <a:latin typeface="Mada"/>
                <a:ea typeface="Mada"/>
                <a:cs typeface="Mada"/>
                <a:sym typeface="Mada"/>
              </a:rPr>
              <a:t>Recent research evaluated the survival of the COVID-19 virus on different surfaces and reported that the virus can remain viable for up to 72 hours on plastic and stainless steel, up to four hours on copper, and up to 24 hours on cardboard.</a:t>
            </a:r>
            <a:endParaRPr sz="900">
              <a:solidFill>
                <a:srgbClr val="999999"/>
              </a:solidFill>
              <a:latin typeface="Mada"/>
              <a:ea typeface="Mada"/>
              <a:cs typeface="Mada"/>
              <a:sym typeface="Mada"/>
            </a:endParaRPr>
          </a:p>
          <a:p>
            <a:pPr indent="-285750" lvl="0" marL="457200" rtl="0" algn="l">
              <a:lnSpc>
                <a:spcPct val="100000"/>
              </a:lnSpc>
              <a:spcBef>
                <a:spcPts val="0"/>
              </a:spcBef>
              <a:spcAft>
                <a:spcPts val="0"/>
              </a:spcAft>
              <a:buClr>
                <a:srgbClr val="6AA84F"/>
              </a:buClr>
              <a:buSzPts val="900"/>
              <a:buFont typeface="Mada"/>
              <a:buAutoNum type="arabicPeriod"/>
            </a:pPr>
            <a:r>
              <a:rPr lang="en-GB" sz="900">
                <a:solidFill>
                  <a:srgbClr val="6AA84F"/>
                </a:solidFill>
                <a:latin typeface="Mada"/>
                <a:ea typeface="Mada"/>
                <a:cs typeface="Mada"/>
                <a:sym typeface="Mada"/>
              </a:rPr>
              <a:t>Does a person, who had the infection, required to wear a mask? YES, all people should wear masks even if they got the infection since they’re still susceptible for reinfection.</a:t>
            </a:r>
            <a:endParaRPr sz="900">
              <a:solidFill>
                <a:srgbClr val="6AA84F"/>
              </a:solidFill>
              <a:latin typeface="Mada"/>
              <a:ea typeface="Mada"/>
              <a:cs typeface="Mada"/>
              <a:sym typeface="Mada"/>
            </a:endParaRPr>
          </a:p>
          <a:p>
            <a:pPr indent="-285750" lvl="0" marL="457200" rtl="0" algn="l">
              <a:lnSpc>
                <a:spcPct val="100000"/>
              </a:lnSpc>
              <a:spcBef>
                <a:spcPts val="0"/>
              </a:spcBef>
              <a:spcAft>
                <a:spcPts val="0"/>
              </a:spcAft>
              <a:buClr>
                <a:srgbClr val="6AA84F"/>
              </a:buClr>
              <a:buSzPts val="900"/>
              <a:buFont typeface="Mada"/>
              <a:buAutoNum type="arabicPeriod"/>
            </a:pPr>
            <a:r>
              <a:rPr lang="en-GB" sz="900">
                <a:solidFill>
                  <a:srgbClr val="6AA84F"/>
                </a:solidFill>
                <a:latin typeface="Mada"/>
                <a:ea typeface="Mada"/>
                <a:cs typeface="Mada"/>
                <a:sym typeface="Mada"/>
              </a:rPr>
              <a:t>Medical masks (surgical) should be worn by healthcare workers, COVID-19 infected people, people who takes care of infected people, people above the age of 60 and people with underlying conditions. Other than that, a fabric mask is enough.</a:t>
            </a:r>
            <a:endParaRPr sz="900">
              <a:solidFill>
                <a:srgbClr val="6AA84F"/>
              </a:solidFill>
              <a:latin typeface="Mada"/>
              <a:ea typeface="Mada"/>
              <a:cs typeface="Mada"/>
              <a:sym typeface="Mada"/>
            </a:endParaRPr>
          </a:p>
          <a:p>
            <a:pPr indent="0" lvl="0" marL="0" rtl="0" algn="l">
              <a:spcBef>
                <a:spcPts val="0"/>
              </a:spcBef>
              <a:spcAft>
                <a:spcPts val="0"/>
              </a:spcAft>
              <a:buNone/>
            </a:pPr>
            <a:r>
              <a:t/>
            </a:r>
            <a:endParaRPr sz="900">
              <a:solidFill>
                <a:srgbClr val="6AA84F"/>
              </a:solidFill>
              <a:latin typeface="Mada"/>
              <a:ea typeface="Mada"/>
              <a:cs typeface="Mada"/>
              <a:sym typeface="Mada"/>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2" name="Shape 302"/>
        <p:cNvGrpSpPr/>
        <p:nvPr/>
      </p:nvGrpSpPr>
      <p:grpSpPr>
        <a:xfrm>
          <a:off x="0" y="0"/>
          <a:ext cx="0" cy="0"/>
          <a:chOff x="0" y="0"/>
          <a:chExt cx="0" cy="0"/>
        </a:xfrm>
      </p:grpSpPr>
      <p:sp>
        <p:nvSpPr>
          <p:cNvPr id="303" name="Google Shape;303;p23"/>
          <p:cNvSpPr/>
          <p:nvPr/>
        </p:nvSpPr>
        <p:spPr>
          <a:xfrm rot="10800000">
            <a:off x="-75" y="-9300"/>
            <a:ext cx="7591500" cy="237900"/>
          </a:xfrm>
          <a:prstGeom prst="round2SameRect">
            <a:avLst>
              <a:gd fmla="val 50000" name="adj1"/>
              <a:gd fmla="val 0" name="adj2"/>
            </a:avLst>
          </a:pr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p23"/>
          <p:cNvSpPr txBox="1"/>
          <p:nvPr/>
        </p:nvSpPr>
        <p:spPr>
          <a:xfrm>
            <a:off x="258700" y="218575"/>
            <a:ext cx="3694200" cy="627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000"/>
              </a:spcBef>
              <a:spcAft>
                <a:spcPts val="0"/>
              </a:spcAft>
              <a:buNone/>
            </a:pPr>
            <a:r>
              <a:rPr b="1" lang="en-GB" sz="1800">
                <a:solidFill>
                  <a:srgbClr val="76A5AF"/>
                </a:solidFill>
                <a:latin typeface="Nunito"/>
                <a:ea typeface="Nunito"/>
                <a:cs typeface="Nunito"/>
                <a:sym typeface="Nunito"/>
              </a:rPr>
              <a:t>What Should I do if I Feel Sick?</a:t>
            </a:r>
            <a:endParaRPr b="1" sz="1200">
              <a:solidFill>
                <a:srgbClr val="000000"/>
              </a:solidFill>
              <a:latin typeface="Mada"/>
              <a:ea typeface="Mada"/>
              <a:cs typeface="Mada"/>
              <a:sym typeface="Mada"/>
            </a:endParaRPr>
          </a:p>
        </p:txBody>
      </p:sp>
      <p:pic>
        <p:nvPicPr>
          <p:cNvPr id="305" name="Google Shape;305;p23"/>
          <p:cNvPicPr preferRelativeResize="0"/>
          <p:nvPr/>
        </p:nvPicPr>
        <p:blipFill>
          <a:blip r:embed="rId3">
            <a:alphaModFix/>
          </a:blip>
          <a:stretch>
            <a:fillRect/>
          </a:stretch>
        </p:blipFill>
        <p:spPr>
          <a:xfrm>
            <a:off x="3794775" y="383050"/>
            <a:ext cx="339825" cy="257174"/>
          </a:xfrm>
          <a:prstGeom prst="rect">
            <a:avLst/>
          </a:prstGeom>
          <a:noFill/>
          <a:ln>
            <a:noFill/>
          </a:ln>
        </p:spPr>
      </p:pic>
      <p:sp>
        <p:nvSpPr>
          <p:cNvPr id="306" name="Google Shape;306;p23"/>
          <p:cNvSpPr txBox="1"/>
          <p:nvPr/>
        </p:nvSpPr>
        <p:spPr>
          <a:xfrm>
            <a:off x="4103474" y="342788"/>
            <a:ext cx="18342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100">
                <a:solidFill>
                  <a:srgbClr val="D25E5E"/>
                </a:solidFill>
                <a:latin typeface="Mada"/>
                <a:ea typeface="Mada"/>
                <a:cs typeface="Mada"/>
                <a:sym typeface="Mada"/>
              </a:rPr>
              <a:t>REPORT IMMEDIATELY!</a:t>
            </a:r>
            <a:endParaRPr b="1" sz="1100">
              <a:solidFill>
                <a:srgbClr val="D25E5E"/>
              </a:solidFill>
              <a:latin typeface="Mada"/>
              <a:ea typeface="Mada"/>
              <a:cs typeface="Mada"/>
              <a:sym typeface="Mada"/>
            </a:endParaRPr>
          </a:p>
        </p:txBody>
      </p:sp>
      <p:sp>
        <p:nvSpPr>
          <p:cNvPr id="307" name="Google Shape;307;p23"/>
          <p:cNvSpPr/>
          <p:nvPr/>
        </p:nvSpPr>
        <p:spPr>
          <a:xfrm>
            <a:off x="2895475" y="1033900"/>
            <a:ext cx="1382400" cy="644100"/>
          </a:xfrm>
          <a:prstGeom prst="snip2DiagRect">
            <a:avLst>
              <a:gd fmla="val 0" name="adj1"/>
              <a:gd fmla="val 16667" name="adj2"/>
            </a:avLst>
          </a:prstGeom>
          <a:solidFill>
            <a:srgbClr val="134F5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800">
                <a:solidFill>
                  <a:srgbClr val="FFFFFF"/>
                </a:solidFill>
                <a:latin typeface="Nunito"/>
                <a:ea typeface="Nunito"/>
                <a:cs typeface="Nunito"/>
                <a:sym typeface="Nunito"/>
              </a:rPr>
              <a:t>Who &amp; Where</a:t>
            </a:r>
            <a:endParaRPr sz="1800">
              <a:solidFill>
                <a:srgbClr val="FFFFFF"/>
              </a:solidFill>
              <a:latin typeface="Nunito"/>
              <a:ea typeface="Nunito"/>
              <a:cs typeface="Nunito"/>
              <a:sym typeface="Nunito"/>
            </a:endParaRPr>
          </a:p>
        </p:txBody>
      </p:sp>
      <p:sp>
        <p:nvSpPr>
          <p:cNvPr id="308" name="Google Shape;308;p23"/>
          <p:cNvSpPr txBox="1"/>
          <p:nvPr/>
        </p:nvSpPr>
        <p:spPr>
          <a:xfrm>
            <a:off x="4454575" y="853425"/>
            <a:ext cx="2965500" cy="1137300"/>
          </a:xfrm>
          <a:prstGeom prst="rect">
            <a:avLst/>
          </a:prstGeom>
          <a:noFill/>
          <a:ln cap="flat" cmpd="sng" w="9525">
            <a:solidFill>
              <a:srgbClr val="000000"/>
            </a:solidFill>
            <a:prstDash val="dot"/>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b="1" lang="en-GB" sz="1300">
                <a:solidFill>
                  <a:srgbClr val="000000"/>
                </a:solidFill>
                <a:latin typeface="Mada"/>
                <a:ea typeface="Mada"/>
                <a:cs typeface="Mada"/>
                <a:sym typeface="Mada"/>
              </a:rPr>
              <a:t>Come in  Close Contact:</a:t>
            </a:r>
            <a:endParaRPr b="1" sz="1300">
              <a:solidFill>
                <a:srgbClr val="000000"/>
              </a:solidFill>
              <a:latin typeface="Mada"/>
              <a:ea typeface="Mada"/>
              <a:cs typeface="Mada"/>
              <a:sym typeface="Mada"/>
            </a:endParaRPr>
          </a:p>
          <a:p>
            <a:pPr indent="0" lvl="0" marL="0" rtl="0" algn="ctr">
              <a:spcBef>
                <a:spcPts val="0"/>
              </a:spcBef>
              <a:spcAft>
                <a:spcPts val="0"/>
              </a:spcAft>
              <a:buClr>
                <a:srgbClr val="000000"/>
              </a:buClr>
              <a:buSzPts val="1100"/>
              <a:buFont typeface="Arial"/>
              <a:buNone/>
            </a:pPr>
            <a:r>
              <a:t/>
            </a:r>
            <a:endParaRPr sz="1200">
              <a:solidFill>
                <a:srgbClr val="000000"/>
              </a:solidFill>
              <a:latin typeface="Mada"/>
              <a:ea typeface="Mada"/>
              <a:cs typeface="Mada"/>
              <a:sym typeface="Mada"/>
            </a:endParaRPr>
          </a:p>
          <a:p>
            <a:pPr indent="-304800" lvl="0" marL="457200" rtl="0" algn="l">
              <a:spcBef>
                <a:spcPts val="0"/>
              </a:spcBef>
              <a:spcAft>
                <a:spcPts val="0"/>
              </a:spcAft>
              <a:buClr>
                <a:srgbClr val="000000"/>
              </a:buClr>
              <a:buSzPts val="1200"/>
              <a:buFont typeface="Mada"/>
              <a:buChar char="●"/>
            </a:pPr>
            <a:r>
              <a:rPr lang="en-GB" sz="1200">
                <a:solidFill>
                  <a:srgbClr val="000000"/>
                </a:solidFill>
                <a:latin typeface="Mada"/>
                <a:ea typeface="Mada"/>
                <a:cs typeface="Mada"/>
                <a:sym typeface="Mada"/>
              </a:rPr>
              <a:t>Report to the </a:t>
            </a:r>
            <a:r>
              <a:rPr b="1" lang="en-GB" sz="1200">
                <a:solidFill>
                  <a:srgbClr val="CC0000"/>
                </a:solidFill>
                <a:latin typeface="Mada"/>
                <a:ea typeface="Mada"/>
                <a:cs typeface="Mada"/>
                <a:sym typeface="Mada"/>
              </a:rPr>
              <a:t>occupational</a:t>
            </a:r>
            <a:r>
              <a:rPr b="1" lang="en-GB" sz="1200">
                <a:solidFill>
                  <a:srgbClr val="FF0000"/>
                </a:solidFill>
                <a:latin typeface="Mada"/>
                <a:ea typeface="Mada"/>
                <a:cs typeface="Mada"/>
                <a:sym typeface="Mada"/>
              </a:rPr>
              <a:t> </a:t>
            </a:r>
            <a:r>
              <a:rPr b="1" lang="en-GB" sz="1200">
                <a:solidFill>
                  <a:srgbClr val="CC0000"/>
                </a:solidFill>
                <a:latin typeface="Mada"/>
                <a:ea typeface="Mada"/>
                <a:cs typeface="Mada"/>
                <a:sym typeface="Mada"/>
              </a:rPr>
              <a:t>health clinics</a:t>
            </a:r>
            <a:endParaRPr b="1" sz="1200">
              <a:solidFill>
                <a:srgbClr val="CC0000"/>
              </a:solidFill>
              <a:latin typeface="Mada"/>
              <a:ea typeface="Mada"/>
              <a:cs typeface="Mada"/>
              <a:sym typeface="Mada"/>
            </a:endParaRPr>
          </a:p>
          <a:p>
            <a:pPr indent="-304800" lvl="0" marL="457200" rtl="0" algn="l">
              <a:spcBef>
                <a:spcPts val="0"/>
              </a:spcBef>
              <a:spcAft>
                <a:spcPts val="0"/>
              </a:spcAft>
              <a:buClr>
                <a:srgbClr val="000000"/>
              </a:buClr>
              <a:buSzPts val="1200"/>
              <a:buFont typeface="Mada"/>
              <a:buChar char="●"/>
            </a:pPr>
            <a:r>
              <a:rPr lang="en-GB" sz="1200">
                <a:solidFill>
                  <a:srgbClr val="000000"/>
                </a:solidFill>
                <a:latin typeface="Mada"/>
                <a:ea typeface="Mada"/>
                <a:cs typeface="Mada"/>
                <a:sym typeface="Mada"/>
              </a:rPr>
              <a:t>Fill in the link for contact tracing</a:t>
            </a:r>
            <a:endParaRPr sz="1200">
              <a:latin typeface="Mada"/>
              <a:ea typeface="Mada"/>
              <a:cs typeface="Mada"/>
              <a:sym typeface="Mada"/>
            </a:endParaRPr>
          </a:p>
        </p:txBody>
      </p:sp>
      <p:sp>
        <p:nvSpPr>
          <p:cNvPr id="309" name="Google Shape;309;p23"/>
          <p:cNvSpPr txBox="1"/>
          <p:nvPr/>
        </p:nvSpPr>
        <p:spPr>
          <a:xfrm>
            <a:off x="258700" y="714375"/>
            <a:ext cx="2229000" cy="944700"/>
          </a:xfrm>
          <a:prstGeom prst="rect">
            <a:avLst/>
          </a:prstGeom>
          <a:noFill/>
          <a:ln cap="flat" cmpd="sng" w="9525">
            <a:solidFill>
              <a:srgbClr val="000000"/>
            </a:solidFill>
            <a:prstDash val="dot"/>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en-GB" sz="1300">
                <a:latin typeface="Mada"/>
                <a:ea typeface="Mada"/>
                <a:cs typeface="Mada"/>
                <a:sym typeface="Mada"/>
              </a:rPr>
              <a:t>Flu-like symptoms:</a:t>
            </a:r>
            <a:endParaRPr b="1" sz="1300">
              <a:latin typeface="Mada"/>
              <a:ea typeface="Mada"/>
              <a:cs typeface="Mada"/>
              <a:sym typeface="Mada"/>
            </a:endParaRPr>
          </a:p>
          <a:p>
            <a:pPr indent="0" lvl="0" marL="0" rtl="0" algn="ctr">
              <a:spcBef>
                <a:spcPts val="0"/>
              </a:spcBef>
              <a:spcAft>
                <a:spcPts val="0"/>
              </a:spcAft>
              <a:buNone/>
            </a:pPr>
            <a:r>
              <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Report to the </a:t>
            </a:r>
            <a:r>
              <a:rPr b="1" lang="en-GB" sz="1200">
                <a:solidFill>
                  <a:srgbClr val="CC0000"/>
                </a:solidFill>
                <a:latin typeface="Mada"/>
                <a:ea typeface="Mada"/>
                <a:cs typeface="Mada"/>
                <a:sym typeface="Mada"/>
              </a:rPr>
              <a:t>flu clinic</a:t>
            </a:r>
            <a:endParaRPr b="1" sz="1200">
              <a:solidFill>
                <a:srgbClr val="CC0000"/>
              </a:solidFill>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Opens 24 hrs</a:t>
            </a:r>
            <a:endParaRPr sz="1200">
              <a:latin typeface="Mada"/>
              <a:ea typeface="Mada"/>
              <a:cs typeface="Mada"/>
              <a:sym typeface="Mada"/>
            </a:endParaRPr>
          </a:p>
        </p:txBody>
      </p:sp>
      <p:cxnSp>
        <p:nvCxnSpPr>
          <p:cNvPr id="310" name="Google Shape;310;p23"/>
          <p:cNvCxnSpPr>
            <a:stCxn id="307" idx="3"/>
            <a:endCxn id="308" idx="0"/>
          </p:cNvCxnSpPr>
          <p:nvPr/>
        </p:nvCxnSpPr>
        <p:spPr>
          <a:xfrm rot="-5400000">
            <a:off x="4671775" y="-231800"/>
            <a:ext cx="180600" cy="2350800"/>
          </a:xfrm>
          <a:prstGeom prst="bentConnector3">
            <a:avLst>
              <a:gd fmla="val 129457" name="adj1"/>
            </a:avLst>
          </a:prstGeom>
          <a:noFill/>
          <a:ln cap="flat" cmpd="sng" w="9525">
            <a:solidFill>
              <a:srgbClr val="595959"/>
            </a:solidFill>
            <a:prstDash val="solid"/>
            <a:round/>
            <a:headEnd len="med" w="med" type="none"/>
            <a:tailEnd len="med" w="med" type="triangle"/>
          </a:ln>
        </p:spPr>
      </p:cxnSp>
      <p:cxnSp>
        <p:nvCxnSpPr>
          <p:cNvPr id="311" name="Google Shape;311;p23"/>
          <p:cNvCxnSpPr>
            <a:stCxn id="307" idx="1"/>
            <a:endCxn id="309" idx="2"/>
          </p:cNvCxnSpPr>
          <p:nvPr/>
        </p:nvCxnSpPr>
        <p:spPr>
          <a:xfrm flipH="1" rot="5400000">
            <a:off x="2470525" y="561850"/>
            <a:ext cx="18900" cy="2213400"/>
          </a:xfrm>
          <a:prstGeom prst="bentConnector3">
            <a:avLst>
              <a:gd fmla="val -646693" name="adj1"/>
            </a:avLst>
          </a:prstGeom>
          <a:noFill/>
          <a:ln cap="flat" cmpd="sng" w="9525">
            <a:solidFill>
              <a:srgbClr val="595959"/>
            </a:solidFill>
            <a:prstDash val="solid"/>
            <a:round/>
            <a:headEnd len="med" w="med" type="none"/>
            <a:tailEnd len="med" w="med" type="triangle"/>
          </a:ln>
        </p:spPr>
      </p:cxnSp>
      <p:sp>
        <p:nvSpPr>
          <p:cNvPr id="312" name="Google Shape;312;p23"/>
          <p:cNvSpPr txBox="1"/>
          <p:nvPr/>
        </p:nvSpPr>
        <p:spPr>
          <a:xfrm>
            <a:off x="182038" y="2031626"/>
            <a:ext cx="6897600" cy="547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2400">
                <a:solidFill>
                  <a:srgbClr val="134F5C"/>
                </a:solidFill>
                <a:latin typeface="Nunito"/>
                <a:ea typeface="Nunito"/>
                <a:cs typeface="Nunito"/>
                <a:sym typeface="Nunito"/>
              </a:rPr>
              <a:t>Public Health and Social Measurements</a:t>
            </a:r>
            <a:endParaRPr sz="2400">
              <a:solidFill>
                <a:srgbClr val="134F5C"/>
              </a:solidFill>
              <a:latin typeface="Nunito"/>
              <a:ea typeface="Nunito"/>
              <a:cs typeface="Nunito"/>
              <a:sym typeface="Nunito"/>
            </a:endParaRPr>
          </a:p>
        </p:txBody>
      </p:sp>
      <p:sp>
        <p:nvSpPr>
          <p:cNvPr id="313" name="Google Shape;313;p23"/>
          <p:cNvSpPr txBox="1"/>
          <p:nvPr/>
        </p:nvSpPr>
        <p:spPr>
          <a:xfrm>
            <a:off x="258700" y="2397150"/>
            <a:ext cx="5721900" cy="566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000"/>
              </a:spcBef>
              <a:spcAft>
                <a:spcPts val="0"/>
              </a:spcAft>
              <a:buNone/>
            </a:pPr>
            <a:r>
              <a:rPr b="1" lang="en-GB" sz="1800">
                <a:solidFill>
                  <a:srgbClr val="76A5AF"/>
                </a:solidFill>
                <a:latin typeface="Nunito"/>
                <a:ea typeface="Nunito"/>
                <a:cs typeface="Nunito"/>
                <a:sym typeface="Nunito"/>
              </a:rPr>
              <a:t>Community Transmission</a:t>
            </a:r>
            <a:endParaRPr b="1" sz="1200">
              <a:latin typeface="Mada"/>
              <a:ea typeface="Mada"/>
              <a:cs typeface="Mada"/>
              <a:sym typeface="Mada"/>
            </a:endParaRPr>
          </a:p>
        </p:txBody>
      </p:sp>
      <p:pic>
        <p:nvPicPr>
          <p:cNvPr id="314" name="Google Shape;314;p23"/>
          <p:cNvPicPr preferRelativeResize="0"/>
          <p:nvPr/>
        </p:nvPicPr>
        <p:blipFill>
          <a:blip r:embed="rId4">
            <a:alphaModFix/>
          </a:blip>
          <a:stretch>
            <a:fillRect/>
          </a:stretch>
        </p:blipFill>
        <p:spPr>
          <a:xfrm>
            <a:off x="362300" y="2963550"/>
            <a:ext cx="3033299" cy="1477075"/>
          </a:xfrm>
          <a:prstGeom prst="rect">
            <a:avLst/>
          </a:prstGeom>
          <a:noFill/>
          <a:ln>
            <a:noFill/>
          </a:ln>
        </p:spPr>
      </p:pic>
      <p:pic>
        <p:nvPicPr>
          <p:cNvPr id="315" name="Google Shape;315;p23"/>
          <p:cNvPicPr preferRelativeResize="0"/>
          <p:nvPr/>
        </p:nvPicPr>
        <p:blipFill>
          <a:blip r:embed="rId5">
            <a:alphaModFix/>
          </a:blip>
          <a:stretch>
            <a:fillRect/>
          </a:stretch>
        </p:blipFill>
        <p:spPr>
          <a:xfrm>
            <a:off x="4167525" y="2736138"/>
            <a:ext cx="2738101" cy="1586087"/>
          </a:xfrm>
          <a:prstGeom prst="rect">
            <a:avLst/>
          </a:prstGeom>
          <a:noFill/>
          <a:ln>
            <a:noFill/>
          </a:ln>
        </p:spPr>
      </p:pic>
      <p:sp>
        <p:nvSpPr>
          <p:cNvPr id="316" name="Google Shape;316;p23"/>
          <p:cNvSpPr txBox="1"/>
          <p:nvPr/>
        </p:nvSpPr>
        <p:spPr>
          <a:xfrm>
            <a:off x="182038" y="6832226"/>
            <a:ext cx="6897600" cy="547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2400">
                <a:solidFill>
                  <a:srgbClr val="134F5C"/>
                </a:solidFill>
                <a:latin typeface="Nunito"/>
                <a:ea typeface="Nunito"/>
                <a:cs typeface="Nunito"/>
                <a:sym typeface="Nunito"/>
              </a:rPr>
              <a:t>COVID-19 in University Settings</a:t>
            </a:r>
            <a:endParaRPr sz="2400">
              <a:solidFill>
                <a:srgbClr val="134F5C"/>
              </a:solidFill>
              <a:latin typeface="Nunito"/>
              <a:ea typeface="Nunito"/>
              <a:cs typeface="Nunito"/>
              <a:sym typeface="Nunito"/>
            </a:endParaRPr>
          </a:p>
        </p:txBody>
      </p:sp>
      <p:sp>
        <p:nvSpPr>
          <p:cNvPr id="317" name="Google Shape;317;p23"/>
          <p:cNvSpPr/>
          <p:nvPr/>
        </p:nvSpPr>
        <p:spPr>
          <a:xfrm>
            <a:off x="333475" y="7367600"/>
            <a:ext cx="6065100" cy="1287000"/>
          </a:xfrm>
          <a:prstGeom prst="roundRect">
            <a:avLst>
              <a:gd fmla="val 16667" name="adj"/>
            </a:avLst>
          </a:prstGeom>
          <a:noFill/>
          <a:ln cap="flat" cmpd="sng" w="9525">
            <a:solidFill>
              <a:srgbClr val="999999"/>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GB" sz="1100">
                <a:latin typeface="Mada"/>
                <a:ea typeface="Mada"/>
                <a:cs typeface="Mada"/>
                <a:sym typeface="Mada"/>
              </a:rPr>
              <a:t>Risk transmission can be categorized as the following:</a:t>
            </a:r>
            <a:endParaRPr sz="1100">
              <a:latin typeface="Mada"/>
              <a:ea typeface="Mada"/>
              <a:cs typeface="Mada"/>
              <a:sym typeface="Mada"/>
            </a:endParaRPr>
          </a:p>
          <a:p>
            <a:pPr indent="-298450" lvl="0" marL="457200" rtl="0" algn="l">
              <a:spcBef>
                <a:spcPts val="0"/>
              </a:spcBef>
              <a:spcAft>
                <a:spcPts val="0"/>
              </a:spcAft>
              <a:buSzPts val="1100"/>
              <a:buFont typeface="Mada"/>
              <a:buChar char="●"/>
            </a:pPr>
            <a:r>
              <a:rPr b="1" lang="en-GB" sz="1100">
                <a:solidFill>
                  <a:srgbClr val="CC0000"/>
                </a:solidFill>
                <a:latin typeface="Mada"/>
                <a:ea typeface="Mada"/>
                <a:cs typeface="Mada"/>
                <a:sym typeface="Mada"/>
              </a:rPr>
              <a:t>Lowest risk:</a:t>
            </a:r>
            <a:r>
              <a:rPr b="1" lang="en-GB" sz="1100">
                <a:solidFill>
                  <a:srgbClr val="FF0000"/>
                </a:solidFill>
                <a:latin typeface="Mada"/>
                <a:ea typeface="Mada"/>
                <a:cs typeface="Mada"/>
                <a:sym typeface="Mada"/>
              </a:rPr>
              <a:t> </a:t>
            </a:r>
            <a:r>
              <a:rPr lang="en-GB" sz="1100">
                <a:latin typeface="Mada"/>
                <a:ea typeface="Mada"/>
                <a:cs typeface="Mada"/>
                <a:sym typeface="Mada"/>
              </a:rPr>
              <a:t>virtual learning, activities, and events.</a:t>
            </a:r>
            <a:endParaRPr sz="1100">
              <a:latin typeface="Mada"/>
              <a:ea typeface="Mada"/>
              <a:cs typeface="Mada"/>
              <a:sym typeface="Mada"/>
            </a:endParaRPr>
          </a:p>
          <a:p>
            <a:pPr indent="-304800" lvl="0" marL="457200" rtl="0" algn="l">
              <a:spcBef>
                <a:spcPts val="0"/>
              </a:spcBef>
              <a:spcAft>
                <a:spcPts val="0"/>
              </a:spcAft>
              <a:buSzPts val="1200"/>
              <a:buFont typeface="Mada"/>
              <a:buChar char="●"/>
            </a:pPr>
            <a:r>
              <a:rPr b="1" lang="en-GB" sz="1100">
                <a:solidFill>
                  <a:srgbClr val="CC0000"/>
                </a:solidFill>
                <a:latin typeface="Mada"/>
                <a:ea typeface="Mada"/>
                <a:cs typeface="Mada"/>
                <a:sym typeface="Mada"/>
              </a:rPr>
              <a:t>More risk:</a:t>
            </a:r>
            <a:r>
              <a:rPr lang="en-GB" sz="1100">
                <a:latin typeface="Mada"/>
                <a:ea typeface="Mada"/>
                <a:cs typeface="Mada"/>
                <a:sym typeface="Mada"/>
              </a:rPr>
              <a:t> small in-person classes, activities, and events.</a:t>
            </a:r>
            <a:r>
              <a:rPr lang="en-GB" sz="1200">
                <a:latin typeface="Mada"/>
                <a:ea typeface="Mada"/>
                <a:cs typeface="Mada"/>
                <a:sym typeface="Mada"/>
              </a:rPr>
              <a:t> </a:t>
            </a:r>
            <a:r>
              <a:rPr lang="en-GB" sz="1000">
                <a:latin typeface="Mada"/>
                <a:ea typeface="Mada"/>
                <a:cs typeface="Mada"/>
                <a:sym typeface="Mada"/>
              </a:rPr>
              <a:t>(eg. hybrid virtual and in-person class structures or staggered / rotated scheduling to accommodate smaller class sizes)</a:t>
            </a:r>
            <a:endParaRPr sz="1000">
              <a:latin typeface="Mada"/>
              <a:ea typeface="Mada"/>
              <a:cs typeface="Mada"/>
              <a:sym typeface="Mada"/>
            </a:endParaRPr>
          </a:p>
          <a:p>
            <a:pPr indent="-298450" lvl="0" marL="457200" rtl="0" algn="l">
              <a:spcBef>
                <a:spcPts val="0"/>
              </a:spcBef>
              <a:spcAft>
                <a:spcPts val="0"/>
              </a:spcAft>
              <a:buSzPts val="1100"/>
              <a:buFont typeface="Mada"/>
              <a:buChar char="-"/>
            </a:pPr>
            <a:r>
              <a:rPr lang="en-GB" sz="1100">
                <a:latin typeface="Mada"/>
                <a:ea typeface="Mada"/>
                <a:cs typeface="Mada"/>
                <a:sym typeface="Mada"/>
              </a:rPr>
              <a:t>Individuals are spaced at least 1.5-2 m apart and DO NOT share objects</a:t>
            </a:r>
            <a:endParaRPr sz="1100">
              <a:latin typeface="Mada"/>
              <a:ea typeface="Mada"/>
              <a:cs typeface="Mada"/>
              <a:sym typeface="Mada"/>
            </a:endParaRPr>
          </a:p>
          <a:p>
            <a:pPr indent="-298450" lvl="0" marL="457200" rtl="0" algn="l">
              <a:spcBef>
                <a:spcPts val="0"/>
              </a:spcBef>
              <a:spcAft>
                <a:spcPts val="0"/>
              </a:spcAft>
              <a:buSzPts val="1100"/>
              <a:buFont typeface="Mada"/>
              <a:buChar char="●"/>
            </a:pPr>
            <a:r>
              <a:rPr b="1" lang="en-GB" sz="1100">
                <a:solidFill>
                  <a:srgbClr val="CC0000"/>
                </a:solidFill>
                <a:latin typeface="Mada"/>
                <a:ea typeface="Mada"/>
                <a:cs typeface="Mada"/>
                <a:sym typeface="Mada"/>
              </a:rPr>
              <a:t>Highest risk:</a:t>
            </a:r>
            <a:r>
              <a:rPr lang="en-GB" sz="1100">
                <a:latin typeface="Mada"/>
                <a:ea typeface="Mada"/>
                <a:cs typeface="Mada"/>
                <a:sym typeface="Mada"/>
              </a:rPr>
              <a:t> Full-sized in-person classes, activities, and events. </a:t>
            </a:r>
            <a:endParaRPr sz="1100">
              <a:latin typeface="Mada"/>
              <a:ea typeface="Mada"/>
              <a:cs typeface="Mada"/>
              <a:sym typeface="Mada"/>
            </a:endParaRPr>
          </a:p>
          <a:p>
            <a:pPr indent="-298450" lvl="0" marL="457200" rtl="0" algn="l">
              <a:spcBef>
                <a:spcPts val="0"/>
              </a:spcBef>
              <a:spcAft>
                <a:spcPts val="0"/>
              </a:spcAft>
              <a:buSzPts val="1100"/>
              <a:buFont typeface="Mada"/>
              <a:buChar char="-"/>
            </a:pPr>
            <a:r>
              <a:rPr lang="en-GB" sz="1100">
                <a:latin typeface="Mada"/>
                <a:ea typeface="Mada"/>
                <a:cs typeface="Mada"/>
                <a:sym typeface="Mada"/>
              </a:rPr>
              <a:t>Individuals are not spaced apart and they share objects, materials and supplies</a:t>
            </a:r>
            <a:endParaRPr sz="1100">
              <a:latin typeface="Mada"/>
              <a:ea typeface="Mada"/>
              <a:cs typeface="Mada"/>
              <a:sym typeface="Mada"/>
            </a:endParaRPr>
          </a:p>
        </p:txBody>
      </p:sp>
      <p:pic>
        <p:nvPicPr>
          <p:cNvPr id="318" name="Google Shape;318;p23"/>
          <p:cNvPicPr preferRelativeResize="0"/>
          <p:nvPr/>
        </p:nvPicPr>
        <p:blipFill>
          <a:blip r:embed="rId6">
            <a:alphaModFix/>
          </a:blip>
          <a:stretch>
            <a:fillRect/>
          </a:stretch>
        </p:blipFill>
        <p:spPr>
          <a:xfrm>
            <a:off x="6089925" y="7248525"/>
            <a:ext cx="1330151" cy="1543049"/>
          </a:xfrm>
          <a:prstGeom prst="rect">
            <a:avLst/>
          </a:prstGeom>
          <a:noFill/>
          <a:ln cap="flat" cmpd="sng" w="9525">
            <a:solidFill>
              <a:srgbClr val="999999"/>
            </a:solidFill>
            <a:prstDash val="dash"/>
            <a:round/>
            <a:headEnd len="sm" w="sm" type="none"/>
            <a:tailEnd len="sm" w="sm" type="none"/>
          </a:ln>
        </p:spPr>
      </p:pic>
      <p:sp>
        <p:nvSpPr>
          <p:cNvPr id="319" name="Google Shape;319;p23"/>
          <p:cNvSpPr txBox="1"/>
          <p:nvPr/>
        </p:nvSpPr>
        <p:spPr>
          <a:xfrm>
            <a:off x="258700" y="8645550"/>
            <a:ext cx="5721900" cy="566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000"/>
              </a:spcBef>
              <a:spcAft>
                <a:spcPts val="0"/>
              </a:spcAft>
              <a:buNone/>
            </a:pPr>
            <a:r>
              <a:rPr b="1" lang="en-GB" sz="1800">
                <a:solidFill>
                  <a:srgbClr val="76A5AF"/>
                </a:solidFill>
                <a:latin typeface="Nunito"/>
                <a:ea typeface="Nunito"/>
                <a:cs typeface="Nunito"/>
                <a:sym typeface="Nunito"/>
              </a:rPr>
              <a:t>How do you protect yourself in the hospital?</a:t>
            </a:r>
            <a:endParaRPr b="1" sz="1200">
              <a:latin typeface="Mada"/>
              <a:ea typeface="Mada"/>
              <a:cs typeface="Mada"/>
              <a:sym typeface="Mada"/>
            </a:endParaRPr>
          </a:p>
        </p:txBody>
      </p:sp>
      <p:sp>
        <p:nvSpPr>
          <p:cNvPr id="320" name="Google Shape;320;p23"/>
          <p:cNvSpPr/>
          <p:nvPr/>
        </p:nvSpPr>
        <p:spPr>
          <a:xfrm>
            <a:off x="333475" y="9324300"/>
            <a:ext cx="6783900" cy="1245600"/>
          </a:xfrm>
          <a:prstGeom prst="roundRect">
            <a:avLst>
              <a:gd fmla="val 16667" name="adj"/>
            </a:avLst>
          </a:prstGeom>
          <a:noFill/>
          <a:ln cap="flat" cmpd="sng" w="9525">
            <a:solidFill>
              <a:srgbClr val="999999"/>
            </a:solidFill>
            <a:prstDash val="dash"/>
            <a:round/>
            <a:headEnd len="sm" w="sm" type="none"/>
            <a:tailEnd len="sm" w="sm" type="none"/>
          </a:ln>
        </p:spPr>
        <p:txBody>
          <a:bodyPr anchorCtr="0" anchor="ctr" bIns="91425" lIns="91425" spcFirstLastPara="1" rIns="91425" wrap="square" tIns="91425">
            <a:noAutofit/>
          </a:bodyPr>
          <a:lstStyle/>
          <a:p>
            <a:pPr indent="-304800" lvl="0" marL="457200" rtl="0" algn="l">
              <a:spcBef>
                <a:spcPts val="0"/>
              </a:spcBef>
              <a:spcAft>
                <a:spcPts val="0"/>
              </a:spcAft>
              <a:buSzPts val="1200"/>
              <a:buFont typeface="Mada"/>
              <a:buChar char="●"/>
            </a:pPr>
            <a:r>
              <a:rPr b="1" lang="en-GB" sz="1200">
                <a:solidFill>
                  <a:srgbClr val="CC0000"/>
                </a:solidFill>
                <a:latin typeface="Mada"/>
                <a:ea typeface="Mada"/>
                <a:cs typeface="Mada"/>
                <a:sym typeface="Mada"/>
              </a:rPr>
              <a:t>REMEMBER</a:t>
            </a:r>
            <a:r>
              <a:rPr lang="en-GB" sz="1200">
                <a:latin typeface="Mada"/>
                <a:ea typeface="Mada"/>
                <a:cs typeface="Mada"/>
                <a:sym typeface="Mada"/>
              </a:rPr>
              <a:t>: PPE, surgical masks, face shield &amp; gloves</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b="1" lang="en-GB" sz="1200">
                <a:solidFill>
                  <a:srgbClr val="CC0000"/>
                </a:solidFill>
                <a:latin typeface="Mada"/>
                <a:ea typeface="Mada"/>
                <a:cs typeface="Mada"/>
                <a:sym typeface="Mada"/>
              </a:rPr>
              <a:t>Always follow the guidelines</a:t>
            </a:r>
            <a:r>
              <a:rPr lang="en-GB" sz="1200">
                <a:latin typeface="Mada"/>
                <a:ea typeface="Mada"/>
                <a:cs typeface="Mada"/>
                <a:sym typeface="Mada"/>
              </a:rPr>
              <a:t> in the OR, ICU, ER</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b="1" lang="en-GB" sz="1200">
                <a:solidFill>
                  <a:srgbClr val="CC0000"/>
                </a:solidFill>
                <a:latin typeface="Mada"/>
                <a:ea typeface="Mada"/>
                <a:cs typeface="Mada"/>
                <a:sym typeface="Mada"/>
              </a:rPr>
              <a:t>Always report any signs of illness</a:t>
            </a:r>
            <a:r>
              <a:rPr lang="en-GB" sz="1200">
                <a:latin typeface="Mada"/>
                <a:ea typeface="Mada"/>
                <a:cs typeface="Mada"/>
                <a:sym typeface="Mada"/>
              </a:rPr>
              <a:t>, any one is deviating from the policies laid down</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b="1" lang="en-GB" sz="1200">
                <a:solidFill>
                  <a:srgbClr val="CC0000"/>
                </a:solidFill>
                <a:latin typeface="Mada"/>
                <a:ea typeface="Mada"/>
                <a:cs typeface="Mada"/>
                <a:sym typeface="Mada"/>
              </a:rPr>
              <a:t>Reduce congestion</a:t>
            </a:r>
            <a:r>
              <a:rPr lang="en-GB" sz="1200">
                <a:latin typeface="Mada"/>
                <a:ea typeface="Mada"/>
                <a:cs typeface="Mada"/>
                <a:sym typeface="Mada"/>
              </a:rPr>
              <a:t> in the health clinic</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Distance inside clinics has to be 1.5 meters </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Compensate the clinical training by enforcing CBD, or online courses</a:t>
            </a:r>
            <a:endParaRPr sz="1200">
              <a:latin typeface="Mada"/>
              <a:ea typeface="Mada"/>
              <a:cs typeface="Mada"/>
              <a:sym typeface="Mada"/>
            </a:endParaRPr>
          </a:p>
        </p:txBody>
      </p:sp>
      <p:sp>
        <p:nvSpPr>
          <p:cNvPr id="321" name="Google Shape;321;p23"/>
          <p:cNvSpPr txBox="1"/>
          <p:nvPr/>
        </p:nvSpPr>
        <p:spPr>
          <a:xfrm>
            <a:off x="688668" y="4664800"/>
            <a:ext cx="3033300" cy="4296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1000"/>
              </a:spcBef>
              <a:spcAft>
                <a:spcPts val="0"/>
              </a:spcAft>
              <a:buNone/>
            </a:pPr>
            <a:r>
              <a:rPr lang="en-GB" sz="1000">
                <a:latin typeface="Mada"/>
                <a:ea typeface="Mada"/>
                <a:cs typeface="Mada"/>
                <a:sym typeface="Mada"/>
              </a:rPr>
              <a:t>Public health and social measures (PHSM) have proven critical to limiting transmission of COVID19 and reducing deaths.</a:t>
            </a:r>
            <a:endParaRPr b="1" sz="1000">
              <a:latin typeface="Mada"/>
              <a:ea typeface="Mada"/>
              <a:cs typeface="Mada"/>
              <a:sym typeface="Mada"/>
            </a:endParaRPr>
          </a:p>
        </p:txBody>
      </p:sp>
      <p:grpSp>
        <p:nvGrpSpPr>
          <p:cNvPr id="322" name="Google Shape;322;p23"/>
          <p:cNvGrpSpPr/>
          <p:nvPr/>
        </p:nvGrpSpPr>
        <p:grpSpPr>
          <a:xfrm>
            <a:off x="75631" y="4557577"/>
            <a:ext cx="428695" cy="644011"/>
            <a:chOff x="219906" y="1124884"/>
            <a:chExt cx="502455" cy="736349"/>
          </a:xfrm>
        </p:grpSpPr>
        <p:grpSp>
          <p:nvGrpSpPr>
            <p:cNvPr id="323" name="Google Shape;323;p23"/>
            <p:cNvGrpSpPr/>
            <p:nvPr/>
          </p:nvGrpSpPr>
          <p:grpSpPr>
            <a:xfrm>
              <a:off x="219906" y="1124884"/>
              <a:ext cx="502455" cy="736349"/>
              <a:chOff x="4041649" y="1707654"/>
              <a:chExt cx="1060704" cy="1429526"/>
            </a:xfrm>
          </p:grpSpPr>
          <p:sp>
            <p:nvSpPr>
              <p:cNvPr id="324" name="Google Shape;324;p23"/>
              <p:cNvSpPr/>
              <p:nvPr/>
            </p:nvSpPr>
            <p:spPr>
              <a:xfrm rot="10800000">
                <a:off x="4041649" y="1707654"/>
                <a:ext cx="1060704" cy="1429526"/>
              </a:xfrm>
              <a:custGeom>
                <a:rect b="b" l="l" r="r" t="t"/>
                <a:pathLst>
                  <a:path extrusionOk="0" h="1429526" w="1060704">
                    <a:moveTo>
                      <a:pt x="832104" y="1429526"/>
                    </a:moveTo>
                    <a:lnTo>
                      <a:pt x="228600" y="1429526"/>
                    </a:lnTo>
                    <a:lnTo>
                      <a:pt x="0" y="972326"/>
                    </a:lnTo>
                    <a:lnTo>
                      <a:pt x="543363" y="0"/>
                    </a:lnTo>
                    <a:lnTo>
                      <a:pt x="1060704" y="972326"/>
                    </a:lnTo>
                    <a:lnTo>
                      <a:pt x="832104" y="1429526"/>
                    </a:lnTo>
                    <a:close/>
                  </a:path>
                </a:pathLst>
              </a:custGeom>
              <a:solidFill>
                <a:srgbClr val="A2C4C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3F3F3F"/>
                  </a:solidFill>
                  <a:latin typeface="Arial"/>
                  <a:ea typeface="Arial"/>
                  <a:cs typeface="Arial"/>
                  <a:sym typeface="Arial"/>
                </a:endParaRPr>
              </a:p>
            </p:txBody>
          </p:sp>
          <p:sp>
            <p:nvSpPr>
              <p:cNvPr id="325" name="Google Shape;325;p23"/>
              <p:cNvSpPr/>
              <p:nvPr/>
            </p:nvSpPr>
            <p:spPr>
              <a:xfrm>
                <a:off x="4115403" y="1760695"/>
                <a:ext cx="913200" cy="794400"/>
              </a:xfrm>
              <a:prstGeom prst="hexagon">
                <a:avLst>
                  <a:gd fmla="val 25000" name="adj"/>
                  <a:gd fmla="val 115470" name="vf"/>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3F3F3F"/>
                  </a:solidFill>
                  <a:latin typeface="Arial"/>
                  <a:ea typeface="Arial"/>
                  <a:cs typeface="Arial"/>
                  <a:sym typeface="Arial"/>
                </a:endParaRPr>
              </a:p>
            </p:txBody>
          </p:sp>
        </p:grpSp>
        <p:sp>
          <p:nvSpPr>
            <p:cNvPr id="326" name="Google Shape;326;p23"/>
            <p:cNvSpPr txBox="1"/>
            <p:nvPr/>
          </p:nvSpPr>
          <p:spPr>
            <a:xfrm>
              <a:off x="281109" y="1168959"/>
              <a:ext cx="270600" cy="3192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GB" sz="1700">
                  <a:latin typeface="Trebuchet MS"/>
                  <a:ea typeface="Trebuchet MS"/>
                  <a:cs typeface="Trebuchet MS"/>
                  <a:sym typeface="Trebuchet MS"/>
                </a:rPr>
                <a:t>1</a:t>
              </a:r>
              <a:endParaRPr b="1" sz="1700">
                <a:latin typeface="Trebuchet MS"/>
                <a:ea typeface="Trebuchet MS"/>
                <a:cs typeface="Trebuchet MS"/>
                <a:sym typeface="Trebuchet MS"/>
              </a:endParaRPr>
            </a:p>
          </p:txBody>
        </p:sp>
      </p:grpSp>
      <p:sp>
        <p:nvSpPr>
          <p:cNvPr id="327" name="Google Shape;327;p23"/>
          <p:cNvSpPr txBox="1"/>
          <p:nvPr/>
        </p:nvSpPr>
        <p:spPr>
          <a:xfrm>
            <a:off x="688675" y="5350600"/>
            <a:ext cx="2965500" cy="12870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1000"/>
              </a:spcBef>
              <a:spcAft>
                <a:spcPts val="0"/>
              </a:spcAft>
              <a:buNone/>
            </a:pPr>
            <a:r>
              <a:rPr lang="en-GB" sz="1000">
                <a:latin typeface="Mada"/>
                <a:ea typeface="Mada"/>
                <a:cs typeface="Mada"/>
                <a:sym typeface="Mada"/>
              </a:rPr>
              <a:t>The decision to introduce, adapt or lift PHSM should be based primarily </a:t>
            </a:r>
            <a:r>
              <a:rPr b="1" lang="en-GB" sz="1000">
                <a:solidFill>
                  <a:srgbClr val="CC0000"/>
                </a:solidFill>
                <a:latin typeface="Mada"/>
                <a:ea typeface="Mada"/>
                <a:cs typeface="Mada"/>
                <a:sym typeface="Mada"/>
              </a:rPr>
              <a:t>on a situational assessment of the intensity of transmission and the capacity of the health system to respond</a:t>
            </a:r>
            <a:r>
              <a:rPr lang="en-GB" sz="1000">
                <a:latin typeface="Mada"/>
                <a:ea typeface="Mada"/>
                <a:cs typeface="Mada"/>
                <a:sym typeface="Mada"/>
              </a:rPr>
              <a:t>, but must also be considered in light of the effects these measures may have on the general welfare of society and individuals  </a:t>
            </a:r>
            <a:endParaRPr b="1" sz="1000">
              <a:latin typeface="Mada"/>
              <a:ea typeface="Mada"/>
              <a:cs typeface="Mada"/>
              <a:sym typeface="Mada"/>
            </a:endParaRPr>
          </a:p>
        </p:txBody>
      </p:sp>
      <p:grpSp>
        <p:nvGrpSpPr>
          <p:cNvPr id="328" name="Google Shape;328;p23"/>
          <p:cNvGrpSpPr/>
          <p:nvPr/>
        </p:nvGrpSpPr>
        <p:grpSpPr>
          <a:xfrm>
            <a:off x="75631" y="5395777"/>
            <a:ext cx="428695" cy="644011"/>
            <a:chOff x="219906" y="1124884"/>
            <a:chExt cx="502455" cy="736349"/>
          </a:xfrm>
        </p:grpSpPr>
        <p:grpSp>
          <p:nvGrpSpPr>
            <p:cNvPr id="329" name="Google Shape;329;p23"/>
            <p:cNvGrpSpPr/>
            <p:nvPr/>
          </p:nvGrpSpPr>
          <p:grpSpPr>
            <a:xfrm>
              <a:off x="219906" y="1124884"/>
              <a:ext cx="502455" cy="736349"/>
              <a:chOff x="4041649" y="1707654"/>
              <a:chExt cx="1060704" cy="1429526"/>
            </a:xfrm>
          </p:grpSpPr>
          <p:sp>
            <p:nvSpPr>
              <p:cNvPr id="330" name="Google Shape;330;p23"/>
              <p:cNvSpPr/>
              <p:nvPr/>
            </p:nvSpPr>
            <p:spPr>
              <a:xfrm rot="10800000">
                <a:off x="4041649" y="1707654"/>
                <a:ext cx="1060704" cy="1429526"/>
              </a:xfrm>
              <a:custGeom>
                <a:rect b="b" l="l" r="r" t="t"/>
                <a:pathLst>
                  <a:path extrusionOk="0" h="1429526" w="1060704">
                    <a:moveTo>
                      <a:pt x="832104" y="1429526"/>
                    </a:moveTo>
                    <a:lnTo>
                      <a:pt x="228600" y="1429526"/>
                    </a:lnTo>
                    <a:lnTo>
                      <a:pt x="0" y="972326"/>
                    </a:lnTo>
                    <a:lnTo>
                      <a:pt x="543363" y="0"/>
                    </a:lnTo>
                    <a:lnTo>
                      <a:pt x="1060704" y="972326"/>
                    </a:lnTo>
                    <a:lnTo>
                      <a:pt x="832104" y="1429526"/>
                    </a:lnTo>
                    <a:close/>
                  </a:path>
                </a:pathLst>
              </a:custGeom>
              <a:solidFill>
                <a:srgbClr val="A2C4C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3F3F3F"/>
                  </a:solidFill>
                  <a:latin typeface="Arial"/>
                  <a:ea typeface="Arial"/>
                  <a:cs typeface="Arial"/>
                  <a:sym typeface="Arial"/>
                </a:endParaRPr>
              </a:p>
            </p:txBody>
          </p:sp>
          <p:sp>
            <p:nvSpPr>
              <p:cNvPr id="331" name="Google Shape;331;p23"/>
              <p:cNvSpPr/>
              <p:nvPr/>
            </p:nvSpPr>
            <p:spPr>
              <a:xfrm>
                <a:off x="4115403" y="1760695"/>
                <a:ext cx="913200" cy="794400"/>
              </a:xfrm>
              <a:prstGeom prst="hexagon">
                <a:avLst>
                  <a:gd fmla="val 25000" name="adj"/>
                  <a:gd fmla="val 115470" name="vf"/>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3F3F3F"/>
                  </a:solidFill>
                  <a:latin typeface="Arial"/>
                  <a:ea typeface="Arial"/>
                  <a:cs typeface="Arial"/>
                  <a:sym typeface="Arial"/>
                </a:endParaRPr>
              </a:p>
            </p:txBody>
          </p:sp>
        </p:grpSp>
        <p:sp>
          <p:nvSpPr>
            <p:cNvPr id="332" name="Google Shape;332;p23"/>
            <p:cNvSpPr txBox="1"/>
            <p:nvPr/>
          </p:nvSpPr>
          <p:spPr>
            <a:xfrm>
              <a:off x="281109" y="1168959"/>
              <a:ext cx="270600" cy="3192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GB" sz="1700">
                  <a:latin typeface="Trebuchet MS"/>
                  <a:ea typeface="Trebuchet MS"/>
                  <a:cs typeface="Trebuchet MS"/>
                  <a:sym typeface="Trebuchet MS"/>
                </a:rPr>
                <a:t>2</a:t>
              </a:r>
              <a:endParaRPr b="1" sz="1700">
                <a:latin typeface="Trebuchet MS"/>
                <a:ea typeface="Trebuchet MS"/>
                <a:cs typeface="Trebuchet MS"/>
                <a:sym typeface="Trebuchet MS"/>
              </a:endParaRPr>
            </a:p>
          </p:txBody>
        </p:sp>
      </p:grpSp>
      <p:sp>
        <p:nvSpPr>
          <p:cNvPr id="333" name="Google Shape;333;p23"/>
          <p:cNvSpPr txBox="1"/>
          <p:nvPr/>
        </p:nvSpPr>
        <p:spPr>
          <a:xfrm>
            <a:off x="4410075" y="5820625"/>
            <a:ext cx="3114600" cy="6942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1000"/>
              </a:spcBef>
              <a:spcAft>
                <a:spcPts val="0"/>
              </a:spcAft>
              <a:buNone/>
            </a:pPr>
            <a:r>
              <a:rPr lang="en-GB" sz="1000">
                <a:latin typeface="Mada"/>
                <a:ea typeface="Mada"/>
                <a:cs typeface="Mada"/>
                <a:sym typeface="Mada"/>
              </a:rPr>
              <a:t>PHSM must be </a:t>
            </a:r>
            <a:r>
              <a:rPr b="1" lang="en-GB" sz="1000">
                <a:solidFill>
                  <a:srgbClr val="CC0000"/>
                </a:solidFill>
                <a:latin typeface="Mada"/>
                <a:ea typeface="Mada"/>
                <a:cs typeface="Mada"/>
                <a:sym typeface="Mada"/>
              </a:rPr>
              <a:t>continuously adjusted to the intensity of transmission</a:t>
            </a:r>
            <a:r>
              <a:rPr lang="en-GB" sz="1000">
                <a:latin typeface="Mada"/>
                <a:ea typeface="Mada"/>
                <a:cs typeface="Mada"/>
                <a:sym typeface="Mada"/>
              </a:rPr>
              <a:t> and capacity of the health system in a country and at sub-national levels . When PHSM are adjusted, </a:t>
            </a:r>
            <a:r>
              <a:rPr b="1" lang="en-GB" sz="1000">
                <a:solidFill>
                  <a:srgbClr val="CC0000"/>
                </a:solidFill>
                <a:latin typeface="Mada"/>
                <a:ea typeface="Mada"/>
                <a:cs typeface="Mada"/>
                <a:sym typeface="Mada"/>
              </a:rPr>
              <a:t>communities should be fully consulted and engaged</a:t>
            </a:r>
            <a:r>
              <a:rPr lang="en-GB" sz="1000">
                <a:solidFill>
                  <a:srgbClr val="CC0000"/>
                </a:solidFill>
                <a:latin typeface="Mada"/>
                <a:ea typeface="Mada"/>
                <a:cs typeface="Mada"/>
                <a:sym typeface="Mada"/>
              </a:rPr>
              <a:t> </a:t>
            </a:r>
            <a:r>
              <a:rPr lang="en-GB" sz="1000">
                <a:latin typeface="Mada"/>
                <a:ea typeface="Mada"/>
                <a:cs typeface="Mada"/>
                <a:sym typeface="Mada"/>
              </a:rPr>
              <a:t>before changes are made</a:t>
            </a:r>
            <a:endParaRPr sz="1000">
              <a:latin typeface="Nunito"/>
              <a:ea typeface="Nunito"/>
              <a:cs typeface="Nunito"/>
              <a:sym typeface="Nunito"/>
            </a:endParaRPr>
          </a:p>
        </p:txBody>
      </p:sp>
      <p:grpSp>
        <p:nvGrpSpPr>
          <p:cNvPr id="334" name="Google Shape;334;p23"/>
          <p:cNvGrpSpPr/>
          <p:nvPr/>
        </p:nvGrpSpPr>
        <p:grpSpPr>
          <a:xfrm>
            <a:off x="3794769" y="5713402"/>
            <a:ext cx="428695" cy="644011"/>
            <a:chOff x="219906" y="1124884"/>
            <a:chExt cx="502455" cy="736349"/>
          </a:xfrm>
        </p:grpSpPr>
        <p:grpSp>
          <p:nvGrpSpPr>
            <p:cNvPr id="335" name="Google Shape;335;p23"/>
            <p:cNvGrpSpPr/>
            <p:nvPr/>
          </p:nvGrpSpPr>
          <p:grpSpPr>
            <a:xfrm>
              <a:off x="219906" y="1124884"/>
              <a:ext cx="502455" cy="736349"/>
              <a:chOff x="4041649" y="1707654"/>
              <a:chExt cx="1060704" cy="1429526"/>
            </a:xfrm>
          </p:grpSpPr>
          <p:sp>
            <p:nvSpPr>
              <p:cNvPr id="336" name="Google Shape;336;p23"/>
              <p:cNvSpPr/>
              <p:nvPr/>
            </p:nvSpPr>
            <p:spPr>
              <a:xfrm rot="10800000">
                <a:off x="4041649" y="1707654"/>
                <a:ext cx="1060704" cy="1429526"/>
              </a:xfrm>
              <a:custGeom>
                <a:rect b="b" l="l" r="r" t="t"/>
                <a:pathLst>
                  <a:path extrusionOk="0" h="1429526" w="1060704">
                    <a:moveTo>
                      <a:pt x="832104" y="1429526"/>
                    </a:moveTo>
                    <a:lnTo>
                      <a:pt x="228600" y="1429526"/>
                    </a:lnTo>
                    <a:lnTo>
                      <a:pt x="0" y="972326"/>
                    </a:lnTo>
                    <a:lnTo>
                      <a:pt x="543363" y="0"/>
                    </a:lnTo>
                    <a:lnTo>
                      <a:pt x="1060704" y="972326"/>
                    </a:lnTo>
                    <a:lnTo>
                      <a:pt x="832104" y="1429526"/>
                    </a:lnTo>
                    <a:close/>
                  </a:path>
                </a:pathLst>
              </a:custGeom>
              <a:solidFill>
                <a:srgbClr val="A2C4C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3F3F3F"/>
                  </a:solidFill>
                  <a:latin typeface="Arial"/>
                  <a:ea typeface="Arial"/>
                  <a:cs typeface="Arial"/>
                  <a:sym typeface="Arial"/>
                </a:endParaRPr>
              </a:p>
            </p:txBody>
          </p:sp>
          <p:sp>
            <p:nvSpPr>
              <p:cNvPr id="337" name="Google Shape;337;p23"/>
              <p:cNvSpPr/>
              <p:nvPr/>
            </p:nvSpPr>
            <p:spPr>
              <a:xfrm>
                <a:off x="4115403" y="1760695"/>
                <a:ext cx="913200" cy="794400"/>
              </a:xfrm>
              <a:prstGeom prst="hexagon">
                <a:avLst>
                  <a:gd fmla="val 25000" name="adj"/>
                  <a:gd fmla="val 115470" name="vf"/>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3F3F3F"/>
                  </a:solidFill>
                  <a:latin typeface="Arial"/>
                  <a:ea typeface="Arial"/>
                  <a:cs typeface="Arial"/>
                  <a:sym typeface="Arial"/>
                </a:endParaRPr>
              </a:p>
            </p:txBody>
          </p:sp>
        </p:grpSp>
        <p:sp>
          <p:nvSpPr>
            <p:cNvPr id="338" name="Google Shape;338;p23"/>
            <p:cNvSpPr txBox="1"/>
            <p:nvPr/>
          </p:nvSpPr>
          <p:spPr>
            <a:xfrm>
              <a:off x="281109" y="1168959"/>
              <a:ext cx="270600" cy="3192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GB" sz="1700">
                  <a:latin typeface="Trebuchet MS"/>
                  <a:ea typeface="Trebuchet MS"/>
                  <a:cs typeface="Trebuchet MS"/>
                  <a:sym typeface="Trebuchet MS"/>
                </a:rPr>
                <a:t>4</a:t>
              </a:r>
              <a:endParaRPr b="1" sz="1700">
                <a:latin typeface="Trebuchet MS"/>
                <a:ea typeface="Trebuchet MS"/>
                <a:cs typeface="Trebuchet MS"/>
                <a:sym typeface="Trebuchet MS"/>
              </a:endParaRPr>
            </a:p>
          </p:txBody>
        </p:sp>
      </p:grpSp>
      <p:sp>
        <p:nvSpPr>
          <p:cNvPr id="339" name="Google Shape;339;p23"/>
          <p:cNvSpPr txBox="1"/>
          <p:nvPr/>
        </p:nvSpPr>
        <p:spPr>
          <a:xfrm>
            <a:off x="4412650" y="4601425"/>
            <a:ext cx="3177000" cy="9447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1000"/>
              </a:spcBef>
              <a:spcAft>
                <a:spcPts val="0"/>
              </a:spcAft>
              <a:buNone/>
            </a:pPr>
            <a:r>
              <a:rPr b="1" lang="en-GB" sz="1000">
                <a:solidFill>
                  <a:srgbClr val="CC0000"/>
                </a:solidFill>
                <a:latin typeface="Mada"/>
                <a:ea typeface="Mada"/>
                <a:cs typeface="Mada"/>
                <a:sym typeface="Mada"/>
              </a:rPr>
              <a:t>Indicators and suggested thresholds are provided</a:t>
            </a:r>
            <a:r>
              <a:rPr lang="en-GB" sz="1000">
                <a:latin typeface="Mada"/>
                <a:ea typeface="Mada"/>
                <a:cs typeface="Mada"/>
                <a:sym typeface="Mada"/>
              </a:rPr>
              <a:t> to gauge both the intensity of transmission and the capacity of the health system to respond; taken together, these provide a basis for guiding the adjustment of PHSM. Measures are indicative and need to be tailored to local contexts.</a:t>
            </a:r>
            <a:endParaRPr b="1" sz="1000">
              <a:latin typeface="Mada"/>
              <a:ea typeface="Mada"/>
              <a:cs typeface="Mada"/>
              <a:sym typeface="Mada"/>
            </a:endParaRPr>
          </a:p>
        </p:txBody>
      </p:sp>
      <p:grpSp>
        <p:nvGrpSpPr>
          <p:cNvPr id="340" name="Google Shape;340;p23"/>
          <p:cNvGrpSpPr/>
          <p:nvPr/>
        </p:nvGrpSpPr>
        <p:grpSpPr>
          <a:xfrm>
            <a:off x="3794769" y="4570402"/>
            <a:ext cx="428695" cy="644011"/>
            <a:chOff x="219906" y="1124884"/>
            <a:chExt cx="502455" cy="736349"/>
          </a:xfrm>
        </p:grpSpPr>
        <p:grpSp>
          <p:nvGrpSpPr>
            <p:cNvPr id="341" name="Google Shape;341;p23"/>
            <p:cNvGrpSpPr/>
            <p:nvPr/>
          </p:nvGrpSpPr>
          <p:grpSpPr>
            <a:xfrm>
              <a:off x="219906" y="1124884"/>
              <a:ext cx="502455" cy="736349"/>
              <a:chOff x="4041649" y="1707654"/>
              <a:chExt cx="1060704" cy="1429526"/>
            </a:xfrm>
          </p:grpSpPr>
          <p:sp>
            <p:nvSpPr>
              <p:cNvPr id="342" name="Google Shape;342;p23"/>
              <p:cNvSpPr/>
              <p:nvPr/>
            </p:nvSpPr>
            <p:spPr>
              <a:xfrm rot="10800000">
                <a:off x="4041649" y="1707654"/>
                <a:ext cx="1060704" cy="1429526"/>
              </a:xfrm>
              <a:custGeom>
                <a:rect b="b" l="l" r="r" t="t"/>
                <a:pathLst>
                  <a:path extrusionOk="0" h="1429526" w="1060704">
                    <a:moveTo>
                      <a:pt x="832104" y="1429526"/>
                    </a:moveTo>
                    <a:lnTo>
                      <a:pt x="228600" y="1429526"/>
                    </a:lnTo>
                    <a:lnTo>
                      <a:pt x="0" y="972326"/>
                    </a:lnTo>
                    <a:lnTo>
                      <a:pt x="543363" y="0"/>
                    </a:lnTo>
                    <a:lnTo>
                      <a:pt x="1060704" y="972326"/>
                    </a:lnTo>
                    <a:lnTo>
                      <a:pt x="832104" y="1429526"/>
                    </a:lnTo>
                    <a:close/>
                  </a:path>
                </a:pathLst>
              </a:custGeom>
              <a:solidFill>
                <a:srgbClr val="A2C4C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3F3F3F"/>
                  </a:solidFill>
                  <a:latin typeface="Arial"/>
                  <a:ea typeface="Arial"/>
                  <a:cs typeface="Arial"/>
                  <a:sym typeface="Arial"/>
                </a:endParaRPr>
              </a:p>
            </p:txBody>
          </p:sp>
          <p:sp>
            <p:nvSpPr>
              <p:cNvPr id="343" name="Google Shape;343;p23"/>
              <p:cNvSpPr/>
              <p:nvPr/>
            </p:nvSpPr>
            <p:spPr>
              <a:xfrm>
                <a:off x="4115403" y="1760695"/>
                <a:ext cx="913200" cy="794400"/>
              </a:xfrm>
              <a:prstGeom prst="hexagon">
                <a:avLst>
                  <a:gd fmla="val 25000" name="adj"/>
                  <a:gd fmla="val 115470" name="vf"/>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3F3F3F"/>
                  </a:solidFill>
                  <a:latin typeface="Arial"/>
                  <a:ea typeface="Arial"/>
                  <a:cs typeface="Arial"/>
                  <a:sym typeface="Arial"/>
                </a:endParaRPr>
              </a:p>
            </p:txBody>
          </p:sp>
        </p:grpSp>
        <p:sp>
          <p:nvSpPr>
            <p:cNvPr id="344" name="Google Shape;344;p23"/>
            <p:cNvSpPr txBox="1"/>
            <p:nvPr/>
          </p:nvSpPr>
          <p:spPr>
            <a:xfrm>
              <a:off x="281109" y="1168959"/>
              <a:ext cx="270600" cy="3192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GB" sz="1700">
                  <a:latin typeface="Trebuchet MS"/>
                  <a:ea typeface="Trebuchet MS"/>
                  <a:cs typeface="Trebuchet MS"/>
                  <a:sym typeface="Trebuchet MS"/>
                </a:rPr>
                <a:t>3</a:t>
              </a:r>
              <a:endParaRPr b="1" sz="1700">
                <a:latin typeface="Trebuchet MS"/>
                <a:ea typeface="Trebuchet MS"/>
                <a:cs typeface="Trebuchet MS"/>
                <a:sym typeface="Trebuchet MS"/>
              </a:endParaRPr>
            </a:p>
          </p:txBody>
        </p:sp>
      </p:gr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8" name="Shape 348"/>
        <p:cNvGrpSpPr/>
        <p:nvPr/>
      </p:nvGrpSpPr>
      <p:grpSpPr>
        <a:xfrm>
          <a:off x="0" y="0"/>
          <a:ext cx="0" cy="0"/>
          <a:chOff x="0" y="0"/>
          <a:chExt cx="0" cy="0"/>
        </a:xfrm>
      </p:grpSpPr>
      <p:sp>
        <p:nvSpPr>
          <p:cNvPr id="349" name="Google Shape;349;p24"/>
          <p:cNvSpPr txBox="1"/>
          <p:nvPr/>
        </p:nvSpPr>
        <p:spPr>
          <a:xfrm>
            <a:off x="203650" y="735868"/>
            <a:ext cx="6381300" cy="2410200"/>
          </a:xfrm>
          <a:prstGeom prst="rect">
            <a:avLst/>
          </a:prstGeom>
          <a:noFill/>
          <a:ln>
            <a:noFill/>
          </a:ln>
        </p:spPr>
        <p:txBody>
          <a:bodyPr anchorCtr="0" anchor="t" bIns="91425" lIns="91425" spcFirstLastPara="1" rIns="91425" wrap="square" tIns="91425">
            <a:noAutofit/>
          </a:bodyPr>
          <a:lstStyle/>
          <a:p>
            <a:pPr indent="-304800" lvl="0" marL="457200" rtl="0" algn="l">
              <a:lnSpc>
                <a:spcPct val="115000"/>
              </a:lnSpc>
              <a:spcBef>
                <a:spcPts val="1000"/>
              </a:spcBef>
              <a:spcAft>
                <a:spcPts val="0"/>
              </a:spcAft>
              <a:buSzPts val="1200"/>
              <a:buFont typeface="Mada"/>
              <a:buChar char="●"/>
            </a:pPr>
            <a:r>
              <a:rPr lang="en-GB" sz="1200">
                <a:latin typeface="Mada"/>
                <a:ea typeface="Mada"/>
                <a:cs typeface="Mada"/>
                <a:sym typeface="Mada"/>
              </a:rPr>
              <a:t>The Hajj pilgrimage is one of the greatest </a:t>
            </a:r>
            <a:r>
              <a:rPr b="1" lang="en-GB" sz="1200">
                <a:solidFill>
                  <a:srgbClr val="CC0000"/>
                </a:solidFill>
                <a:latin typeface="Mada"/>
                <a:ea typeface="Mada"/>
                <a:cs typeface="Mada"/>
                <a:sym typeface="Mada"/>
              </a:rPr>
              <a:t>mass gatherings</a:t>
            </a:r>
            <a:r>
              <a:rPr lang="en-GB" sz="1200">
                <a:latin typeface="Mada"/>
                <a:ea typeface="Mada"/>
                <a:cs typeface="Mada"/>
                <a:sym typeface="Mada"/>
              </a:rPr>
              <a:t> in the world, and presents unique public health challenges.</a:t>
            </a:r>
            <a:endParaRPr sz="1200">
              <a:latin typeface="Mada"/>
              <a:ea typeface="Mada"/>
              <a:cs typeface="Mada"/>
              <a:sym typeface="Mada"/>
            </a:endParaRPr>
          </a:p>
          <a:p>
            <a:pPr indent="-304800" lvl="0" marL="457200" rtl="0" algn="l">
              <a:lnSpc>
                <a:spcPct val="115000"/>
              </a:lnSpc>
              <a:spcBef>
                <a:spcPts val="0"/>
              </a:spcBef>
              <a:spcAft>
                <a:spcPts val="0"/>
              </a:spcAft>
              <a:buSzPts val="1200"/>
              <a:buFont typeface="Mada"/>
              <a:buChar char="●"/>
            </a:pPr>
            <a:r>
              <a:rPr lang="en-GB" sz="1200">
                <a:latin typeface="Mada"/>
                <a:ea typeface="Mada"/>
                <a:cs typeface="Mada"/>
                <a:sym typeface="Mada"/>
              </a:rPr>
              <a:t>Mass gatherings can present important public health </a:t>
            </a:r>
            <a:r>
              <a:rPr b="1" lang="en-GB" sz="1200">
                <a:latin typeface="Mada"/>
                <a:ea typeface="Mada"/>
                <a:cs typeface="Mada"/>
                <a:sym typeface="Mada"/>
              </a:rPr>
              <a:t>challenges</a:t>
            </a:r>
            <a:r>
              <a:rPr lang="en-GB" sz="1200">
                <a:latin typeface="Mada"/>
                <a:ea typeface="Mada"/>
                <a:cs typeface="Mada"/>
                <a:sym typeface="Mada"/>
              </a:rPr>
              <a:t> related to the</a:t>
            </a:r>
            <a:r>
              <a:rPr lang="en-GB" sz="1200" u="sng">
                <a:latin typeface="Mada"/>
                <a:ea typeface="Mada"/>
                <a:cs typeface="Mada"/>
                <a:sym typeface="Mada"/>
              </a:rPr>
              <a:t> </a:t>
            </a:r>
            <a:r>
              <a:rPr b="1" lang="en-GB" sz="1200" u="sng">
                <a:solidFill>
                  <a:srgbClr val="CC0000"/>
                </a:solidFill>
                <a:latin typeface="Mada"/>
                <a:ea typeface="Mada"/>
                <a:cs typeface="Mada"/>
                <a:sym typeface="Mada"/>
              </a:rPr>
              <a:t>health of attendees </a:t>
            </a:r>
            <a:r>
              <a:rPr lang="en-GB" sz="1200">
                <a:latin typeface="Mada"/>
                <a:ea typeface="Mada"/>
                <a:cs typeface="Mada"/>
                <a:sym typeface="Mada"/>
              </a:rPr>
              <a:t>and of the </a:t>
            </a:r>
            <a:r>
              <a:rPr b="1" lang="en-GB" sz="1200" u="sng">
                <a:solidFill>
                  <a:srgbClr val="CC0000"/>
                </a:solidFill>
                <a:latin typeface="Mada"/>
                <a:ea typeface="Mada"/>
                <a:cs typeface="Mada"/>
                <a:sym typeface="Mada"/>
              </a:rPr>
              <a:t>host country population</a:t>
            </a:r>
            <a:r>
              <a:rPr lang="en-GB" sz="1200">
                <a:latin typeface="Mada"/>
                <a:ea typeface="Mada"/>
                <a:cs typeface="Mada"/>
                <a:sym typeface="Mada"/>
              </a:rPr>
              <a:t> and </a:t>
            </a:r>
            <a:r>
              <a:rPr b="1" lang="en-GB" sz="1200" u="sng">
                <a:solidFill>
                  <a:srgbClr val="CC0000"/>
                </a:solidFill>
                <a:latin typeface="Mada"/>
                <a:ea typeface="Mada"/>
                <a:cs typeface="Mada"/>
                <a:sym typeface="Mada"/>
              </a:rPr>
              <a:t>health services.</a:t>
            </a:r>
            <a:endParaRPr sz="1200" strike="sngStrike">
              <a:latin typeface="Mada"/>
              <a:ea typeface="Mada"/>
              <a:cs typeface="Mada"/>
              <a:sym typeface="Mada"/>
            </a:endParaRPr>
          </a:p>
        </p:txBody>
      </p:sp>
      <p:sp>
        <p:nvSpPr>
          <p:cNvPr id="350" name="Google Shape;350;p24"/>
          <p:cNvSpPr txBox="1"/>
          <p:nvPr/>
        </p:nvSpPr>
        <p:spPr>
          <a:xfrm>
            <a:off x="203625" y="1771555"/>
            <a:ext cx="7182300" cy="566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000"/>
              </a:spcBef>
              <a:spcAft>
                <a:spcPts val="0"/>
              </a:spcAft>
              <a:buNone/>
            </a:pPr>
            <a:r>
              <a:rPr b="1" lang="en-GB" sz="1800">
                <a:solidFill>
                  <a:srgbClr val="76A5AF"/>
                </a:solidFill>
                <a:latin typeface="Nunito"/>
                <a:ea typeface="Nunito"/>
                <a:cs typeface="Nunito"/>
                <a:sym typeface="Nunito"/>
              </a:rPr>
              <a:t>Diseases and Health risks associated with mass gathering </a:t>
            </a:r>
            <a:r>
              <a:rPr b="1" lang="en-GB" sz="1800" u="sng">
                <a:solidFill>
                  <a:srgbClr val="76A5AF"/>
                </a:solidFill>
                <a:latin typeface="Nunito"/>
                <a:ea typeface="Nunito"/>
                <a:cs typeface="Nunito"/>
                <a:sym typeface="Nunito"/>
              </a:rPr>
              <a:t>(Hajj)</a:t>
            </a:r>
            <a:endParaRPr b="1" sz="1800" u="sng">
              <a:solidFill>
                <a:srgbClr val="76A5AF"/>
              </a:solidFill>
              <a:latin typeface="Nunito"/>
              <a:ea typeface="Nunito"/>
              <a:cs typeface="Nunito"/>
              <a:sym typeface="Nunito"/>
            </a:endParaRPr>
          </a:p>
          <a:p>
            <a:pPr indent="0" lvl="0" marL="0" rtl="0" algn="l">
              <a:lnSpc>
                <a:spcPct val="115000"/>
              </a:lnSpc>
              <a:spcBef>
                <a:spcPts val="1000"/>
              </a:spcBef>
              <a:spcAft>
                <a:spcPts val="0"/>
              </a:spcAft>
              <a:buNone/>
            </a:pPr>
            <a:r>
              <a:t/>
            </a:r>
            <a:endParaRPr b="1" sz="1800">
              <a:solidFill>
                <a:srgbClr val="76A5AF"/>
              </a:solidFill>
              <a:latin typeface="Nunito"/>
              <a:ea typeface="Nunito"/>
              <a:cs typeface="Nunito"/>
              <a:sym typeface="Nunito"/>
            </a:endParaRPr>
          </a:p>
        </p:txBody>
      </p:sp>
      <p:sp>
        <p:nvSpPr>
          <p:cNvPr id="351" name="Google Shape;351;p24"/>
          <p:cNvSpPr txBox="1"/>
          <p:nvPr/>
        </p:nvSpPr>
        <p:spPr>
          <a:xfrm>
            <a:off x="203600" y="2140483"/>
            <a:ext cx="6543600" cy="1005600"/>
          </a:xfrm>
          <a:prstGeom prst="rect">
            <a:avLst/>
          </a:prstGeom>
          <a:noFill/>
          <a:ln>
            <a:noFill/>
          </a:ln>
        </p:spPr>
        <p:txBody>
          <a:bodyPr anchorCtr="0" anchor="t" bIns="91425" lIns="91425" spcFirstLastPara="1" rIns="91425" wrap="square" tIns="91425">
            <a:noAutofit/>
          </a:bodyPr>
          <a:lstStyle/>
          <a:p>
            <a:pPr indent="-304800" lvl="0" marL="457200" rtl="0" algn="l">
              <a:lnSpc>
                <a:spcPct val="115000"/>
              </a:lnSpc>
              <a:spcBef>
                <a:spcPts val="1000"/>
              </a:spcBef>
              <a:spcAft>
                <a:spcPts val="0"/>
              </a:spcAft>
              <a:buClr>
                <a:srgbClr val="CC0000"/>
              </a:buClr>
              <a:buSzPts val="1200"/>
              <a:buFont typeface="Mada"/>
              <a:buChar char="●"/>
            </a:pPr>
            <a:r>
              <a:rPr b="1" lang="en-GB" sz="1200">
                <a:solidFill>
                  <a:srgbClr val="CC0000"/>
                </a:solidFill>
                <a:latin typeface="Mada"/>
                <a:ea typeface="Mada"/>
                <a:cs typeface="Mada"/>
                <a:sym typeface="Mada"/>
              </a:rPr>
              <a:t>Transmission of communicable diseases, including antibiotic-resistant bacterial infections.</a:t>
            </a:r>
            <a:endParaRPr b="1" sz="1200">
              <a:solidFill>
                <a:srgbClr val="CC0000"/>
              </a:solidFill>
              <a:latin typeface="Mada"/>
              <a:ea typeface="Mada"/>
              <a:cs typeface="Mada"/>
              <a:sym typeface="Mada"/>
            </a:endParaRPr>
          </a:p>
          <a:p>
            <a:pPr indent="-304800" lvl="0" marL="457200" rtl="0" algn="l">
              <a:lnSpc>
                <a:spcPct val="115000"/>
              </a:lnSpc>
              <a:spcBef>
                <a:spcPts val="0"/>
              </a:spcBef>
              <a:spcAft>
                <a:spcPts val="0"/>
              </a:spcAft>
              <a:buSzPts val="1200"/>
              <a:buFont typeface="Mada"/>
              <a:buChar char="●"/>
            </a:pPr>
            <a:r>
              <a:rPr lang="en-GB" sz="1200">
                <a:latin typeface="Mada"/>
                <a:ea typeface="Mada"/>
                <a:cs typeface="Mada"/>
                <a:sym typeface="Mada"/>
              </a:rPr>
              <a:t>Non communicable diseases. </a:t>
            </a:r>
            <a:endParaRPr sz="1200">
              <a:latin typeface="Mada"/>
              <a:ea typeface="Mada"/>
              <a:cs typeface="Mada"/>
              <a:sym typeface="Mada"/>
            </a:endParaRPr>
          </a:p>
        </p:txBody>
      </p:sp>
      <p:sp>
        <p:nvSpPr>
          <p:cNvPr id="352" name="Google Shape;352;p24"/>
          <p:cNvSpPr txBox="1"/>
          <p:nvPr/>
        </p:nvSpPr>
        <p:spPr>
          <a:xfrm>
            <a:off x="286225" y="3140100"/>
            <a:ext cx="7072200" cy="716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400">
                <a:solidFill>
                  <a:srgbClr val="134F5C"/>
                </a:solidFill>
                <a:latin typeface="Nunito"/>
                <a:ea typeface="Nunito"/>
                <a:cs typeface="Nunito"/>
                <a:sym typeface="Nunito"/>
              </a:rPr>
              <a:t>Communicable diseases</a:t>
            </a:r>
            <a:endParaRPr b="1" sz="2400">
              <a:solidFill>
                <a:srgbClr val="134F5C"/>
              </a:solidFill>
              <a:latin typeface="Nunito"/>
              <a:ea typeface="Nunito"/>
              <a:cs typeface="Nunito"/>
              <a:sym typeface="Nunito"/>
            </a:endParaRPr>
          </a:p>
        </p:txBody>
      </p:sp>
      <p:sp>
        <p:nvSpPr>
          <p:cNvPr id="353" name="Google Shape;353;p24"/>
          <p:cNvSpPr txBox="1"/>
          <p:nvPr/>
        </p:nvSpPr>
        <p:spPr>
          <a:xfrm>
            <a:off x="231163" y="3495391"/>
            <a:ext cx="6673500" cy="1005600"/>
          </a:xfrm>
          <a:prstGeom prst="rect">
            <a:avLst/>
          </a:prstGeom>
          <a:noFill/>
          <a:ln>
            <a:noFill/>
          </a:ln>
        </p:spPr>
        <p:txBody>
          <a:bodyPr anchorCtr="0" anchor="t" bIns="91425" lIns="91425" spcFirstLastPara="1" rIns="91425" wrap="square" tIns="91425">
            <a:noAutofit/>
          </a:bodyPr>
          <a:lstStyle/>
          <a:p>
            <a:pPr indent="-304800" lvl="0" marL="457200" rtl="0" algn="l">
              <a:lnSpc>
                <a:spcPct val="115000"/>
              </a:lnSpc>
              <a:spcBef>
                <a:spcPts val="1000"/>
              </a:spcBef>
              <a:spcAft>
                <a:spcPts val="0"/>
              </a:spcAft>
              <a:buSzPts val="1200"/>
              <a:buFont typeface="Mada"/>
              <a:buChar char="●"/>
            </a:pPr>
            <a:r>
              <a:rPr b="1" lang="en-GB" sz="1200">
                <a:solidFill>
                  <a:srgbClr val="CC0000"/>
                </a:solidFill>
                <a:latin typeface="Mada"/>
                <a:ea typeface="Mada"/>
                <a:cs typeface="Mada"/>
                <a:sym typeface="Mada"/>
              </a:rPr>
              <a:t>Unhygienic practices </a:t>
            </a:r>
            <a:r>
              <a:rPr lang="en-GB" sz="1200">
                <a:latin typeface="Mada"/>
                <a:ea typeface="Mada"/>
                <a:cs typeface="Mada"/>
                <a:sym typeface="Mada"/>
              </a:rPr>
              <a:t>and close contacts between pilgrims in </a:t>
            </a:r>
            <a:r>
              <a:rPr b="1" lang="en-GB" sz="1200">
                <a:solidFill>
                  <a:srgbClr val="CC0000"/>
                </a:solidFill>
                <a:latin typeface="Mada"/>
                <a:ea typeface="Mada"/>
                <a:cs typeface="Mada"/>
                <a:sym typeface="Mada"/>
              </a:rPr>
              <a:t>overcrowded situations</a:t>
            </a:r>
            <a:r>
              <a:rPr lang="en-GB" sz="1200">
                <a:latin typeface="Mada"/>
                <a:ea typeface="Mada"/>
                <a:cs typeface="Mada"/>
                <a:sym typeface="Mada"/>
              </a:rPr>
              <a:t> during the Hajj rituals, as well as </a:t>
            </a:r>
            <a:r>
              <a:rPr b="1" lang="en-GB" sz="1200">
                <a:solidFill>
                  <a:srgbClr val="CC0000"/>
                </a:solidFill>
                <a:latin typeface="Mada"/>
                <a:ea typeface="Mada"/>
                <a:cs typeface="Mada"/>
                <a:sym typeface="Mada"/>
              </a:rPr>
              <a:t>international travel</a:t>
            </a:r>
            <a:r>
              <a:rPr lang="en-GB" sz="1200">
                <a:latin typeface="Mada"/>
                <a:ea typeface="Mada"/>
                <a:cs typeface="Mada"/>
                <a:sym typeface="Mada"/>
              </a:rPr>
              <a:t>, increase the risks of outbreaks and the spread of infectious diseases among pilgrims.</a:t>
            </a:r>
            <a:endParaRPr sz="1200">
              <a:latin typeface="Mada"/>
              <a:ea typeface="Mada"/>
              <a:cs typeface="Mada"/>
              <a:sym typeface="Mada"/>
            </a:endParaRPr>
          </a:p>
        </p:txBody>
      </p:sp>
      <p:sp>
        <p:nvSpPr>
          <p:cNvPr id="354" name="Google Shape;354;p24"/>
          <p:cNvSpPr txBox="1"/>
          <p:nvPr/>
        </p:nvSpPr>
        <p:spPr>
          <a:xfrm>
            <a:off x="371996" y="4410039"/>
            <a:ext cx="6673500" cy="566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000"/>
              </a:spcBef>
              <a:spcAft>
                <a:spcPts val="0"/>
              </a:spcAft>
              <a:buNone/>
            </a:pPr>
            <a:r>
              <a:rPr b="1" lang="en-GB" sz="2400">
                <a:solidFill>
                  <a:srgbClr val="76A5AF"/>
                </a:solidFill>
                <a:latin typeface="Nunito"/>
                <a:ea typeface="Nunito"/>
                <a:cs typeface="Nunito"/>
                <a:sym typeface="Nunito"/>
              </a:rPr>
              <a:t>Meningococcal disease</a:t>
            </a:r>
            <a:endParaRPr b="1" sz="2400">
              <a:solidFill>
                <a:srgbClr val="76A5AF"/>
              </a:solidFill>
              <a:latin typeface="Nunito"/>
              <a:ea typeface="Nunito"/>
              <a:cs typeface="Nunito"/>
              <a:sym typeface="Nunito"/>
            </a:endParaRPr>
          </a:p>
          <a:p>
            <a:pPr indent="0" lvl="0" marL="0" rtl="0" algn="l">
              <a:lnSpc>
                <a:spcPct val="115000"/>
              </a:lnSpc>
              <a:spcBef>
                <a:spcPts val="1000"/>
              </a:spcBef>
              <a:spcAft>
                <a:spcPts val="0"/>
              </a:spcAft>
              <a:buNone/>
            </a:pPr>
            <a:r>
              <a:t/>
            </a:r>
            <a:endParaRPr b="1" sz="1800">
              <a:solidFill>
                <a:srgbClr val="76A5AF"/>
              </a:solidFill>
              <a:latin typeface="Nunito"/>
              <a:ea typeface="Nunito"/>
              <a:cs typeface="Nunito"/>
              <a:sym typeface="Nunito"/>
            </a:endParaRPr>
          </a:p>
        </p:txBody>
      </p:sp>
      <p:sp>
        <p:nvSpPr>
          <p:cNvPr id="355" name="Google Shape;355;p24"/>
          <p:cNvSpPr txBox="1"/>
          <p:nvPr/>
        </p:nvSpPr>
        <p:spPr>
          <a:xfrm>
            <a:off x="371996" y="4950839"/>
            <a:ext cx="6592200" cy="7046100"/>
          </a:xfrm>
          <a:prstGeom prst="rect">
            <a:avLst/>
          </a:prstGeom>
          <a:noFill/>
          <a:ln>
            <a:noFill/>
          </a:ln>
        </p:spPr>
        <p:txBody>
          <a:bodyPr anchorCtr="0" anchor="t" bIns="91425" lIns="91425" spcFirstLastPara="1" rIns="91425" wrap="square" tIns="91425">
            <a:noAutofit/>
          </a:bodyPr>
          <a:lstStyle/>
          <a:p>
            <a:pPr indent="-304800" lvl="0" marL="457200" rtl="0" algn="l">
              <a:lnSpc>
                <a:spcPct val="115000"/>
              </a:lnSpc>
              <a:spcBef>
                <a:spcPts val="1000"/>
              </a:spcBef>
              <a:spcAft>
                <a:spcPts val="0"/>
              </a:spcAft>
              <a:buSzPts val="1200"/>
              <a:buFont typeface="Mada"/>
              <a:buChar char="●"/>
            </a:pPr>
            <a:r>
              <a:rPr lang="en-GB" sz="1200">
                <a:latin typeface="Mada"/>
                <a:ea typeface="Mada"/>
                <a:cs typeface="Mada"/>
                <a:sym typeface="Mada"/>
              </a:rPr>
              <a:t>Meningitis most commonly caused by </a:t>
            </a:r>
            <a:r>
              <a:rPr b="1" lang="en-GB" sz="1200">
                <a:solidFill>
                  <a:srgbClr val="CC0000"/>
                </a:solidFill>
                <a:latin typeface="Mada"/>
                <a:ea typeface="Mada"/>
                <a:cs typeface="Mada"/>
                <a:sym typeface="Mada"/>
              </a:rPr>
              <a:t>Neisseria meningitidis</a:t>
            </a:r>
            <a:r>
              <a:rPr b="1" lang="en-GB" sz="1200">
                <a:solidFill>
                  <a:srgbClr val="FF0000"/>
                </a:solidFill>
                <a:latin typeface="Mada"/>
                <a:ea typeface="Mada"/>
                <a:cs typeface="Mada"/>
                <a:sym typeface="Mada"/>
              </a:rPr>
              <a:t> </a:t>
            </a:r>
            <a:r>
              <a:rPr lang="en-GB" sz="1200">
                <a:latin typeface="Mada"/>
                <a:ea typeface="Mada"/>
                <a:cs typeface="Mada"/>
                <a:sym typeface="Mada"/>
              </a:rPr>
              <a:t>because of its </a:t>
            </a:r>
            <a:r>
              <a:rPr b="1" lang="en-GB" sz="1200">
                <a:solidFill>
                  <a:srgbClr val="CC0000"/>
                </a:solidFill>
                <a:latin typeface="Mada"/>
                <a:ea typeface="Mada"/>
                <a:cs typeface="Mada"/>
                <a:sym typeface="Mada"/>
              </a:rPr>
              <a:t>potential to cause epidemics.</a:t>
            </a:r>
            <a:endParaRPr b="1" sz="1200">
              <a:solidFill>
                <a:srgbClr val="CC0000"/>
              </a:solidFill>
              <a:latin typeface="Mada"/>
              <a:ea typeface="Mada"/>
              <a:cs typeface="Mada"/>
              <a:sym typeface="Mada"/>
            </a:endParaRPr>
          </a:p>
          <a:p>
            <a:pPr indent="0" lvl="0" marL="0" rtl="0" algn="l">
              <a:lnSpc>
                <a:spcPct val="115000"/>
              </a:lnSpc>
              <a:spcBef>
                <a:spcPts val="1600"/>
              </a:spcBef>
              <a:spcAft>
                <a:spcPts val="0"/>
              </a:spcAft>
              <a:buNone/>
            </a:pPr>
            <a:r>
              <a:rPr b="1" lang="en-GB">
                <a:solidFill>
                  <a:srgbClr val="134F5C"/>
                </a:solidFill>
                <a:latin typeface="Mada"/>
                <a:ea typeface="Mada"/>
                <a:cs typeface="Mada"/>
                <a:sym typeface="Mada"/>
              </a:rPr>
              <a:t>Epidemiology</a:t>
            </a:r>
            <a:endParaRPr b="1">
              <a:solidFill>
                <a:srgbClr val="134F5C"/>
              </a:solidFill>
              <a:latin typeface="Mada"/>
              <a:ea typeface="Mada"/>
              <a:cs typeface="Mada"/>
              <a:sym typeface="Mada"/>
            </a:endParaRPr>
          </a:p>
          <a:p>
            <a:pPr indent="-304800" lvl="0" marL="457200" rtl="0" algn="l">
              <a:lnSpc>
                <a:spcPct val="115000"/>
              </a:lnSpc>
              <a:spcBef>
                <a:spcPts val="1600"/>
              </a:spcBef>
              <a:spcAft>
                <a:spcPts val="0"/>
              </a:spcAft>
              <a:buSzPts val="1200"/>
              <a:buFont typeface="Mada"/>
              <a:buChar char="●"/>
            </a:pPr>
            <a:r>
              <a:rPr b="1" lang="en-GB" sz="1200">
                <a:solidFill>
                  <a:srgbClr val="CC0000"/>
                </a:solidFill>
                <a:latin typeface="Mada"/>
                <a:ea typeface="Mada"/>
                <a:cs typeface="Mada"/>
                <a:sym typeface="Mada"/>
              </a:rPr>
              <a:t>Crowded conditions</a:t>
            </a:r>
            <a:r>
              <a:rPr lang="en-GB" sz="1200">
                <a:latin typeface="Mada"/>
                <a:ea typeface="Mada"/>
                <a:cs typeface="Mada"/>
                <a:sym typeface="Mada"/>
              </a:rPr>
              <a:t> are a risk factor for the carriage and transmission</a:t>
            </a:r>
            <a:r>
              <a:rPr lang="en-GB" sz="1200" strike="sngStrike">
                <a:latin typeface="Mada"/>
                <a:ea typeface="Mada"/>
                <a:cs typeface="Mada"/>
                <a:sym typeface="Mada"/>
              </a:rPr>
              <a:t> </a:t>
            </a:r>
            <a:endParaRPr sz="1200" u="sng" strike="sngStrike">
              <a:latin typeface="Mada"/>
              <a:ea typeface="Mada"/>
              <a:cs typeface="Mada"/>
              <a:sym typeface="Mada"/>
            </a:endParaRPr>
          </a:p>
          <a:p>
            <a:pPr indent="-304800" lvl="0" marL="457200" rtl="0" algn="l">
              <a:lnSpc>
                <a:spcPct val="115000"/>
              </a:lnSpc>
              <a:spcBef>
                <a:spcPts val="0"/>
              </a:spcBef>
              <a:spcAft>
                <a:spcPts val="0"/>
              </a:spcAft>
              <a:buClr>
                <a:srgbClr val="CC0000"/>
              </a:buClr>
              <a:buSzPts val="1200"/>
              <a:buFont typeface="Mada"/>
              <a:buChar char="●"/>
            </a:pPr>
            <a:r>
              <a:rPr b="1" lang="en-GB" sz="1200">
                <a:solidFill>
                  <a:srgbClr val="CC0000"/>
                </a:solidFill>
                <a:latin typeface="Mada"/>
                <a:ea typeface="Mada"/>
                <a:cs typeface="Mada"/>
                <a:sym typeface="Mada"/>
              </a:rPr>
              <a:t>Hajj has been associated with outbreaks of invasive meningococcal disease. </a:t>
            </a:r>
            <a:r>
              <a:rPr lang="en-GB" sz="1200">
                <a:solidFill>
                  <a:srgbClr val="6AA84F"/>
                </a:solidFill>
                <a:latin typeface="Mada"/>
                <a:ea typeface="Mada"/>
                <a:cs typeface="Mada"/>
                <a:sym typeface="Mada"/>
              </a:rPr>
              <a:t>Most cause of epidemics</a:t>
            </a:r>
            <a:endParaRPr b="1" sz="1200">
              <a:solidFill>
                <a:srgbClr val="CC0000"/>
              </a:solidFill>
              <a:latin typeface="Mada"/>
              <a:ea typeface="Mada"/>
              <a:cs typeface="Mada"/>
              <a:sym typeface="Mada"/>
            </a:endParaRPr>
          </a:p>
          <a:p>
            <a:pPr indent="-304800" lvl="0" marL="809999" rtl="0" algn="l">
              <a:lnSpc>
                <a:spcPct val="115000"/>
              </a:lnSpc>
              <a:spcBef>
                <a:spcPts val="0"/>
              </a:spcBef>
              <a:spcAft>
                <a:spcPts val="0"/>
              </a:spcAft>
              <a:buClr>
                <a:srgbClr val="CC0000"/>
              </a:buClr>
              <a:buSzPts val="1200"/>
              <a:buFont typeface="Mada"/>
              <a:buChar char="○"/>
            </a:pPr>
            <a:r>
              <a:rPr b="1" lang="en-GB" sz="1200">
                <a:solidFill>
                  <a:srgbClr val="CC0000"/>
                </a:solidFill>
                <a:latin typeface="Mada"/>
                <a:ea typeface="Mada"/>
                <a:cs typeface="Mada"/>
                <a:sym typeface="Mada"/>
              </a:rPr>
              <a:t>Outbreaks have high fatality rates. </a:t>
            </a:r>
            <a:r>
              <a:rPr lang="en-GB" sz="1200">
                <a:solidFill>
                  <a:srgbClr val="6AA84F"/>
                </a:solidFill>
                <a:latin typeface="Mada"/>
                <a:ea typeface="Mada"/>
                <a:cs typeface="Mada"/>
                <a:sym typeface="Mada"/>
              </a:rPr>
              <a:t> </a:t>
            </a:r>
            <a:endParaRPr sz="1200">
              <a:solidFill>
                <a:srgbClr val="6AA84F"/>
              </a:solidFill>
              <a:latin typeface="Mada"/>
              <a:ea typeface="Mada"/>
              <a:cs typeface="Mada"/>
              <a:sym typeface="Mada"/>
            </a:endParaRPr>
          </a:p>
          <a:p>
            <a:pPr indent="-304800" lvl="0" marL="809999" rtl="0" algn="l">
              <a:lnSpc>
                <a:spcPct val="115000"/>
              </a:lnSpc>
              <a:spcBef>
                <a:spcPts val="0"/>
              </a:spcBef>
              <a:spcAft>
                <a:spcPts val="0"/>
              </a:spcAft>
              <a:buClr>
                <a:srgbClr val="CC0000"/>
              </a:buClr>
              <a:buSzPts val="1200"/>
              <a:buFont typeface="Mada"/>
              <a:buChar char="○"/>
            </a:pPr>
            <a:r>
              <a:rPr b="1" lang="en-GB" sz="1200">
                <a:solidFill>
                  <a:srgbClr val="CC0000"/>
                </a:solidFill>
                <a:latin typeface="Mada"/>
                <a:ea typeface="Mada"/>
                <a:cs typeface="Mada"/>
                <a:sym typeface="Mada"/>
              </a:rPr>
              <a:t>Associated with medical costs.</a:t>
            </a:r>
            <a:endParaRPr sz="1200" strike="sngStrike">
              <a:latin typeface="Mada"/>
              <a:ea typeface="Mada"/>
              <a:cs typeface="Mada"/>
              <a:sym typeface="Mada"/>
            </a:endParaRPr>
          </a:p>
          <a:p>
            <a:pPr indent="-304800" lvl="0" marL="457200" rtl="0" algn="l">
              <a:lnSpc>
                <a:spcPct val="115000"/>
              </a:lnSpc>
              <a:spcBef>
                <a:spcPts val="0"/>
              </a:spcBef>
              <a:spcAft>
                <a:spcPts val="0"/>
              </a:spcAft>
              <a:buSzPts val="1200"/>
              <a:buFont typeface="Mada"/>
              <a:buChar char="●"/>
            </a:pPr>
            <a:r>
              <a:rPr lang="en-GB" sz="1200">
                <a:latin typeface="Mada"/>
                <a:ea typeface="Mada"/>
                <a:cs typeface="Mada"/>
                <a:sym typeface="Mada"/>
              </a:rPr>
              <a:t>During the </a:t>
            </a:r>
            <a:r>
              <a:rPr b="1" lang="en-GB" sz="1200">
                <a:latin typeface="Mada"/>
                <a:ea typeface="Mada"/>
                <a:cs typeface="Mada"/>
                <a:sym typeface="Mada"/>
              </a:rPr>
              <a:t>2000</a:t>
            </a:r>
            <a:r>
              <a:rPr lang="en-GB" sz="1200">
                <a:latin typeface="Mada"/>
                <a:ea typeface="Mada"/>
                <a:cs typeface="Mada"/>
                <a:sym typeface="Mada"/>
              </a:rPr>
              <a:t> and </a:t>
            </a:r>
            <a:r>
              <a:rPr b="1" lang="en-GB" sz="1200">
                <a:latin typeface="Mada"/>
                <a:ea typeface="Mada"/>
                <a:cs typeface="Mada"/>
                <a:sym typeface="Mada"/>
              </a:rPr>
              <a:t>2001</a:t>
            </a:r>
            <a:r>
              <a:rPr lang="en-GB" sz="1200">
                <a:latin typeface="Mada"/>
                <a:ea typeface="Mada"/>
                <a:cs typeface="Mada"/>
                <a:sym typeface="Mada"/>
              </a:rPr>
              <a:t> Hajj pilgrimages, Saudi Arabia experienced 2 large outbreaks of invasive meningococcal disease that led to global spread of N. meningitidis serogroup </a:t>
            </a:r>
            <a:r>
              <a:rPr b="1" lang="en-GB" sz="1200">
                <a:solidFill>
                  <a:srgbClr val="CC0000"/>
                </a:solidFill>
                <a:latin typeface="Mada"/>
                <a:ea typeface="Mada"/>
                <a:cs typeface="Mada"/>
                <a:sym typeface="Mada"/>
              </a:rPr>
              <a:t>W-135 </a:t>
            </a:r>
            <a:r>
              <a:rPr lang="en-GB" sz="1200">
                <a:solidFill>
                  <a:srgbClr val="6AA84F"/>
                </a:solidFill>
                <a:latin typeface="Mada"/>
                <a:ea typeface="Mada"/>
                <a:cs typeface="Mada"/>
                <a:sym typeface="Mada"/>
              </a:rPr>
              <a:t>This happened during hajj before that this strain wasn’t known.</a:t>
            </a:r>
            <a:endParaRPr b="1" sz="1200">
              <a:solidFill>
                <a:srgbClr val="CC0000"/>
              </a:solidFill>
              <a:latin typeface="Mada"/>
              <a:ea typeface="Mada"/>
              <a:cs typeface="Mada"/>
              <a:sym typeface="Mada"/>
            </a:endParaRPr>
          </a:p>
          <a:p>
            <a:pPr indent="0" lvl="0" marL="0" rtl="0" algn="l">
              <a:lnSpc>
                <a:spcPct val="115000"/>
              </a:lnSpc>
              <a:spcBef>
                <a:spcPts val="1600"/>
              </a:spcBef>
              <a:spcAft>
                <a:spcPts val="0"/>
              </a:spcAft>
              <a:buNone/>
            </a:pPr>
            <a:r>
              <a:rPr b="1" lang="en-GB">
                <a:solidFill>
                  <a:srgbClr val="134F5C"/>
                </a:solidFill>
                <a:latin typeface="Mada"/>
                <a:ea typeface="Mada"/>
                <a:cs typeface="Mada"/>
                <a:sym typeface="Mada"/>
              </a:rPr>
              <a:t>Neisseria meningitidis</a:t>
            </a:r>
            <a:endParaRPr b="1">
              <a:solidFill>
                <a:srgbClr val="134F5C"/>
              </a:solidFill>
              <a:latin typeface="Mada"/>
              <a:ea typeface="Mada"/>
              <a:cs typeface="Mada"/>
              <a:sym typeface="Mada"/>
            </a:endParaRPr>
          </a:p>
          <a:p>
            <a:pPr indent="-304800" lvl="0" marL="457200" rtl="0" algn="l">
              <a:lnSpc>
                <a:spcPct val="115000"/>
              </a:lnSpc>
              <a:spcBef>
                <a:spcPts val="1600"/>
              </a:spcBef>
              <a:spcAft>
                <a:spcPts val="0"/>
              </a:spcAft>
              <a:buSzPts val="1200"/>
              <a:buFont typeface="Mada"/>
              <a:buChar char="●"/>
            </a:pPr>
            <a:r>
              <a:rPr lang="en-GB" sz="1200">
                <a:solidFill>
                  <a:schemeClr val="dk1"/>
                </a:solidFill>
                <a:latin typeface="Mada"/>
                <a:ea typeface="Mada"/>
                <a:cs typeface="Mada"/>
                <a:sym typeface="Mada"/>
              </a:rPr>
              <a:t>Pathogenic meningococci are enveloped by a </a:t>
            </a:r>
            <a:r>
              <a:rPr b="1" lang="en-GB" sz="1200">
                <a:solidFill>
                  <a:schemeClr val="dk1"/>
                </a:solidFill>
                <a:latin typeface="Mada"/>
                <a:ea typeface="Mada"/>
                <a:cs typeface="Mada"/>
                <a:sym typeface="Mada"/>
              </a:rPr>
              <a:t>polysaccharide capsule </a:t>
            </a:r>
            <a:r>
              <a:rPr lang="en-GB" sz="1200">
                <a:solidFill>
                  <a:srgbClr val="6AA84F"/>
                </a:solidFill>
                <a:latin typeface="Mada"/>
                <a:ea typeface="Mada"/>
                <a:cs typeface="Mada"/>
                <a:sym typeface="Mada"/>
              </a:rPr>
              <a:t>the capsule identifies the valurince</a:t>
            </a:r>
            <a:endParaRPr b="1">
              <a:solidFill>
                <a:srgbClr val="134F5C"/>
              </a:solidFill>
              <a:latin typeface="Mada"/>
              <a:ea typeface="Mada"/>
              <a:cs typeface="Mada"/>
              <a:sym typeface="Mada"/>
            </a:endParaRPr>
          </a:p>
          <a:p>
            <a:pPr indent="-304800" lvl="0" marL="457200" rtl="0" algn="l">
              <a:lnSpc>
                <a:spcPct val="115000"/>
              </a:lnSpc>
              <a:spcBef>
                <a:spcPts val="0"/>
              </a:spcBef>
              <a:spcAft>
                <a:spcPts val="0"/>
              </a:spcAft>
              <a:buSzPts val="1200"/>
              <a:buFont typeface="Mada"/>
              <a:buChar char="●"/>
            </a:pPr>
            <a:r>
              <a:rPr b="1" lang="en-GB" sz="1200">
                <a:latin typeface="Mada"/>
                <a:ea typeface="Mada"/>
                <a:cs typeface="Mada"/>
                <a:sym typeface="Mada"/>
              </a:rPr>
              <a:t>Humans are the only reservoir.</a:t>
            </a:r>
            <a:endParaRPr b="1" sz="1200">
              <a:latin typeface="Mada"/>
              <a:ea typeface="Mada"/>
              <a:cs typeface="Mada"/>
              <a:sym typeface="Mada"/>
            </a:endParaRPr>
          </a:p>
          <a:p>
            <a:pPr indent="-304800" lvl="0" marL="457200" rtl="0" algn="l">
              <a:lnSpc>
                <a:spcPct val="115000"/>
              </a:lnSpc>
              <a:spcBef>
                <a:spcPts val="0"/>
              </a:spcBef>
              <a:spcAft>
                <a:spcPts val="0"/>
              </a:spcAft>
              <a:buSzPts val="1200"/>
              <a:buFont typeface="Mada"/>
              <a:buChar char="●"/>
            </a:pPr>
            <a:r>
              <a:rPr b="1" lang="en-GB" sz="1200">
                <a:latin typeface="Mada"/>
                <a:ea typeface="Mada"/>
                <a:cs typeface="Mada"/>
                <a:sym typeface="Mada"/>
              </a:rPr>
              <a:t>Nasopharynx</a:t>
            </a:r>
            <a:r>
              <a:rPr lang="en-GB" sz="1200">
                <a:latin typeface="Mada"/>
                <a:ea typeface="Mada"/>
                <a:cs typeface="Mada"/>
                <a:sym typeface="Mada"/>
              </a:rPr>
              <a:t> is the natural habitat and reservoir, in most cases colonization of </a:t>
            </a:r>
            <a:r>
              <a:rPr lang="en-GB" sz="1200">
                <a:solidFill>
                  <a:schemeClr val="dk1"/>
                </a:solidFill>
                <a:latin typeface="Mada"/>
                <a:ea typeface="Mada"/>
                <a:cs typeface="Mada"/>
                <a:sym typeface="Mada"/>
              </a:rPr>
              <a:t>Nasopharynx is asymptomatic. </a:t>
            </a:r>
            <a:endParaRPr sz="1200" strike="sngStrike">
              <a:solidFill>
                <a:schemeClr val="dk1"/>
              </a:solidFill>
              <a:latin typeface="Mada"/>
              <a:ea typeface="Mada"/>
              <a:cs typeface="Mada"/>
              <a:sym typeface="Mada"/>
            </a:endParaRPr>
          </a:p>
          <a:p>
            <a:pPr indent="-304800" lvl="0" marL="457200" rtl="0" algn="l">
              <a:lnSpc>
                <a:spcPct val="115000"/>
              </a:lnSpc>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Even with adequate chemotherapy, meningococcal meningitis has a </a:t>
            </a:r>
            <a:r>
              <a:rPr b="1" lang="en-GB" sz="1200">
                <a:solidFill>
                  <a:schemeClr val="dk1"/>
                </a:solidFill>
                <a:latin typeface="Mada"/>
                <a:ea typeface="Mada"/>
                <a:cs typeface="Mada"/>
                <a:sym typeface="Mada"/>
              </a:rPr>
              <a:t>fatality rate of about 10% </a:t>
            </a:r>
            <a:r>
              <a:rPr lang="en-GB" sz="1200">
                <a:solidFill>
                  <a:schemeClr val="dk1"/>
                </a:solidFill>
                <a:latin typeface="Mada"/>
                <a:ea typeface="Mada"/>
                <a:cs typeface="Mada"/>
                <a:sym typeface="Mada"/>
              </a:rPr>
              <a:t>and about 15% of the survivors have residual (CNS) damage </a:t>
            </a:r>
            <a:r>
              <a:rPr lang="en-GB" sz="1200">
                <a:solidFill>
                  <a:srgbClr val="6AA84F"/>
                </a:solidFill>
                <a:latin typeface="Mada"/>
                <a:ea typeface="Mada"/>
                <a:cs typeface="Mada"/>
                <a:sym typeface="Mada"/>
              </a:rPr>
              <a:t>hearing loss, vision loss, and preeminent damage </a:t>
            </a:r>
            <a:endParaRPr sz="1200">
              <a:solidFill>
                <a:srgbClr val="6AA84F"/>
              </a:solidFill>
              <a:latin typeface="Mada"/>
              <a:ea typeface="Mada"/>
              <a:cs typeface="Mada"/>
              <a:sym typeface="Mada"/>
            </a:endParaRPr>
          </a:p>
          <a:p>
            <a:pPr indent="0" lvl="0" marL="0" rtl="0" algn="l">
              <a:lnSpc>
                <a:spcPct val="115000"/>
              </a:lnSpc>
              <a:spcBef>
                <a:spcPts val="1600"/>
              </a:spcBef>
              <a:spcAft>
                <a:spcPts val="1600"/>
              </a:spcAft>
              <a:buNone/>
            </a:pPr>
            <a:r>
              <a:t/>
            </a:r>
            <a:endParaRPr sz="1200">
              <a:latin typeface="Mada"/>
              <a:ea typeface="Mada"/>
              <a:cs typeface="Mada"/>
              <a:sym typeface="Mada"/>
            </a:endParaRPr>
          </a:p>
        </p:txBody>
      </p:sp>
      <p:sp>
        <p:nvSpPr>
          <p:cNvPr id="356" name="Google Shape;356;p24"/>
          <p:cNvSpPr/>
          <p:nvPr/>
        </p:nvSpPr>
        <p:spPr>
          <a:xfrm>
            <a:off x="3843262" y="4571161"/>
            <a:ext cx="453000" cy="405300"/>
          </a:xfrm>
          <a:prstGeom prst="star5">
            <a:avLst>
              <a:gd fmla="val 19098" name="adj"/>
              <a:gd fmla="val 105146" name="hf"/>
              <a:gd fmla="val 110557" name="vf"/>
            </a:avLst>
          </a:prstGeom>
          <a:solidFill>
            <a:srgbClr val="CC0000"/>
          </a:solidFill>
          <a:ln cap="flat" cmpd="sng" w="9525">
            <a:solidFill>
              <a:srgbClr val="CC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p24"/>
          <p:cNvSpPr txBox="1"/>
          <p:nvPr/>
        </p:nvSpPr>
        <p:spPr>
          <a:xfrm>
            <a:off x="1889220" y="228600"/>
            <a:ext cx="39930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3000">
                <a:solidFill>
                  <a:srgbClr val="134F5C"/>
                </a:solidFill>
                <a:latin typeface="Nunito"/>
                <a:ea typeface="Nunito"/>
                <a:cs typeface="Nunito"/>
                <a:sym typeface="Nunito"/>
              </a:rPr>
              <a:t>L19-</a:t>
            </a:r>
            <a:r>
              <a:rPr b="1" lang="en-GB" sz="3000">
                <a:latin typeface="Nunito"/>
                <a:ea typeface="Nunito"/>
                <a:cs typeface="Nunito"/>
                <a:sym typeface="Nunito"/>
              </a:rPr>
              <a:t> </a:t>
            </a:r>
            <a:r>
              <a:rPr b="1" lang="en-GB" sz="3000">
                <a:solidFill>
                  <a:srgbClr val="134F5C"/>
                </a:solidFill>
                <a:latin typeface="Nunito"/>
                <a:ea typeface="Nunito"/>
                <a:cs typeface="Nunito"/>
                <a:sym typeface="Nunito"/>
              </a:rPr>
              <a:t>Hajj and Health</a:t>
            </a:r>
            <a:endParaRPr b="1"/>
          </a:p>
        </p:txBody>
      </p:sp>
      <p:sp>
        <p:nvSpPr>
          <p:cNvPr id="358" name="Google Shape;358;p24"/>
          <p:cNvSpPr/>
          <p:nvPr/>
        </p:nvSpPr>
        <p:spPr>
          <a:xfrm rot="10800000">
            <a:off x="-75" y="-9300"/>
            <a:ext cx="7591500" cy="237900"/>
          </a:xfrm>
          <a:prstGeom prst="round2SameRect">
            <a:avLst>
              <a:gd fmla="val 50000" name="adj1"/>
              <a:gd fmla="val 0" name="adj2"/>
            </a:avLst>
          </a:pr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2" name="Shape 362"/>
        <p:cNvGrpSpPr/>
        <p:nvPr/>
      </p:nvGrpSpPr>
      <p:grpSpPr>
        <a:xfrm>
          <a:off x="0" y="0"/>
          <a:ext cx="0" cy="0"/>
          <a:chOff x="0" y="0"/>
          <a:chExt cx="0" cy="0"/>
        </a:xfrm>
      </p:grpSpPr>
      <p:sp>
        <p:nvSpPr>
          <p:cNvPr id="363" name="Google Shape;363;p25"/>
          <p:cNvSpPr txBox="1"/>
          <p:nvPr/>
        </p:nvSpPr>
        <p:spPr>
          <a:xfrm>
            <a:off x="258675" y="476350"/>
            <a:ext cx="6592200" cy="7128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000"/>
              </a:spcBef>
              <a:spcAft>
                <a:spcPts val="0"/>
              </a:spcAft>
              <a:buNone/>
            </a:pPr>
            <a:r>
              <a:rPr b="1" lang="en-GB">
                <a:solidFill>
                  <a:srgbClr val="134F5C"/>
                </a:solidFill>
                <a:latin typeface="Mada"/>
                <a:ea typeface="Mada"/>
                <a:cs typeface="Mada"/>
                <a:sym typeface="Mada"/>
              </a:rPr>
              <a:t>Host</a:t>
            </a:r>
            <a:endParaRPr b="1">
              <a:solidFill>
                <a:srgbClr val="134F5C"/>
              </a:solidFill>
              <a:latin typeface="Mada"/>
              <a:ea typeface="Mada"/>
              <a:cs typeface="Mada"/>
              <a:sym typeface="Mada"/>
            </a:endParaRPr>
          </a:p>
          <a:p>
            <a:pPr indent="-304800" lvl="0" marL="457200" rtl="0" algn="l">
              <a:lnSpc>
                <a:spcPct val="115000"/>
              </a:lnSpc>
              <a:spcBef>
                <a:spcPts val="1600"/>
              </a:spcBef>
              <a:spcAft>
                <a:spcPts val="0"/>
              </a:spcAft>
              <a:buClr>
                <a:srgbClr val="CC0000"/>
              </a:buClr>
              <a:buSzPts val="1200"/>
              <a:buFont typeface="Mada"/>
              <a:buChar char="●"/>
            </a:pPr>
            <a:r>
              <a:rPr b="1" lang="en-GB" sz="1200">
                <a:solidFill>
                  <a:srgbClr val="CC0000"/>
                </a:solidFill>
                <a:latin typeface="Mada"/>
                <a:ea typeface="Mada"/>
                <a:cs typeface="Mada"/>
                <a:sym typeface="Mada"/>
              </a:rPr>
              <a:t>Maternal antibodies offer protection against invasive disease till the age of six months.</a:t>
            </a:r>
            <a:endParaRPr b="1" sz="1200" u="sng">
              <a:solidFill>
                <a:srgbClr val="CC0000"/>
              </a:solidFill>
              <a:latin typeface="Mada"/>
              <a:ea typeface="Mada"/>
              <a:cs typeface="Mada"/>
              <a:sym typeface="Mada"/>
            </a:endParaRPr>
          </a:p>
          <a:p>
            <a:pPr indent="-304800" lvl="0" marL="457200" rtl="0" algn="l">
              <a:lnSpc>
                <a:spcPct val="115000"/>
              </a:lnSpc>
              <a:spcBef>
                <a:spcPts val="0"/>
              </a:spcBef>
              <a:spcAft>
                <a:spcPts val="0"/>
              </a:spcAft>
              <a:buSzPts val="1200"/>
              <a:buFont typeface="Mada"/>
              <a:buChar char="●"/>
            </a:pPr>
            <a:r>
              <a:rPr lang="en-GB" sz="1200">
                <a:latin typeface="Mada"/>
                <a:ea typeface="Mada"/>
                <a:cs typeface="Mada"/>
                <a:sym typeface="Mada"/>
              </a:rPr>
              <a:t>Susceptibility </a:t>
            </a:r>
            <a:r>
              <a:rPr b="1" lang="en-GB" sz="1200">
                <a:latin typeface="Mada"/>
                <a:ea typeface="Mada"/>
                <a:cs typeface="Mada"/>
                <a:sym typeface="Mada"/>
              </a:rPr>
              <a:t>peaks at age 6 - 12 months</a:t>
            </a:r>
            <a:r>
              <a:rPr lang="en-GB" sz="1200">
                <a:latin typeface="Mada"/>
                <a:ea typeface="Mada"/>
                <a:cs typeface="Mada"/>
                <a:sym typeface="Mada"/>
              </a:rPr>
              <a:t> and decreases again after colonization of closely related non-pathogenic bacteria.</a:t>
            </a:r>
            <a:endParaRPr sz="1200">
              <a:latin typeface="Mada"/>
              <a:ea typeface="Mada"/>
              <a:cs typeface="Mada"/>
              <a:sym typeface="Mada"/>
            </a:endParaRPr>
          </a:p>
          <a:p>
            <a:pPr indent="-304800" lvl="0" marL="457200" rtl="0" algn="l">
              <a:lnSpc>
                <a:spcPct val="115000"/>
              </a:lnSpc>
              <a:spcBef>
                <a:spcPts val="0"/>
              </a:spcBef>
              <a:spcAft>
                <a:spcPts val="0"/>
              </a:spcAft>
              <a:buClr>
                <a:srgbClr val="CC0000"/>
              </a:buClr>
              <a:buSzPts val="1200"/>
              <a:buFont typeface="Mada"/>
              <a:buChar char="●"/>
            </a:pPr>
            <a:r>
              <a:rPr b="1" lang="en-GB" sz="1200">
                <a:solidFill>
                  <a:srgbClr val="CC0000"/>
                </a:solidFill>
                <a:latin typeface="Mada"/>
                <a:ea typeface="Mada"/>
                <a:cs typeface="Mada"/>
                <a:sym typeface="Mada"/>
              </a:rPr>
              <a:t>Invasive disease occurs if no protective bactericidal antibodies are mounted against the infecting strain.</a:t>
            </a:r>
            <a:endParaRPr sz="1200">
              <a:solidFill>
                <a:srgbClr val="6AA84F"/>
              </a:solidFill>
              <a:latin typeface="Mada"/>
              <a:ea typeface="Mada"/>
              <a:cs typeface="Mada"/>
              <a:sym typeface="Mada"/>
            </a:endParaRPr>
          </a:p>
          <a:p>
            <a:pPr indent="0" lvl="0" marL="0" rtl="0" algn="l">
              <a:lnSpc>
                <a:spcPct val="115000"/>
              </a:lnSpc>
              <a:spcBef>
                <a:spcPts val="1600"/>
              </a:spcBef>
              <a:spcAft>
                <a:spcPts val="0"/>
              </a:spcAft>
              <a:buNone/>
            </a:pPr>
            <a:r>
              <a:rPr b="1" lang="en-GB">
                <a:solidFill>
                  <a:srgbClr val="134F5C"/>
                </a:solidFill>
                <a:latin typeface="Mada"/>
                <a:ea typeface="Mada"/>
                <a:cs typeface="Mada"/>
                <a:sym typeface="Mada"/>
              </a:rPr>
              <a:t>Environment</a:t>
            </a:r>
            <a:endParaRPr sz="1200" strike="sngStrike">
              <a:latin typeface="Mada"/>
              <a:ea typeface="Mada"/>
              <a:cs typeface="Mada"/>
              <a:sym typeface="Mada"/>
            </a:endParaRPr>
          </a:p>
          <a:p>
            <a:pPr indent="-304800" lvl="0" marL="457200" rtl="0" algn="l">
              <a:lnSpc>
                <a:spcPct val="115000"/>
              </a:lnSpc>
              <a:spcBef>
                <a:spcPts val="1600"/>
              </a:spcBef>
              <a:spcAft>
                <a:spcPts val="0"/>
              </a:spcAft>
              <a:buSzPts val="1200"/>
              <a:buFont typeface="Mada"/>
              <a:buChar char="●"/>
            </a:pPr>
            <a:r>
              <a:rPr b="1" lang="en-GB" sz="1200">
                <a:solidFill>
                  <a:srgbClr val="CC0000"/>
                </a:solidFill>
                <a:latin typeface="Mada"/>
                <a:ea typeface="Mada"/>
                <a:cs typeface="Mada"/>
                <a:sym typeface="Mada"/>
              </a:rPr>
              <a:t>Crowded living conditions</a:t>
            </a:r>
            <a:r>
              <a:rPr lang="en-GB" sz="1200">
                <a:latin typeface="Mada"/>
                <a:ea typeface="Mada"/>
                <a:cs typeface="Mada"/>
                <a:sym typeface="Mada"/>
              </a:rPr>
              <a:t> also facilitate disease spread, since individuals from different areas have different strains of meningococci.</a:t>
            </a:r>
            <a:endParaRPr sz="1200">
              <a:latin typeface="Mada"/>
              <a:ea typeface="Mada"/>
              <a:cs typeface="Mada"/>
              <a:sym typeface="Mada"/>
            </a:endParaRPr>
          </a:p>
          <a:p>
            <a:pPr indent="-304800" lvl="0" marL="457200" rtl="0" algn="l">
              <a:lnSpc>
                <a:spcPct val="115000"/>
              </a:lnSpc>
              <a:spcBef>
                <a:spcPts val="0"/>
              </a:spcBef>
              <a:spcAft>
                <a:spcPts val="0"/>
              </a:spcAft>
              <a:buSzPts val="1200"/>
              <a:buFont typeface="Mada"/>
              <a:buChar char="●"/>
            </a:pPr>
            <a:r>
              <a:rPr lang="en-GB" sz="1200">
                <a:latin typeface="Mada"/>
                <a:ea typeface="Mada"/>
                <a:cs typeface="Mada"/>
                <a:sym typeface="Mada"/>
              </a:rPr>
              <a:t>The </a:t>
            </a:r>
            <a:r>
              <a:rPr b="1" lang="en-GB" sz="1200">
                <a:solidFill>
                  <a:srgbClr val="CC0000"/>
                </a:solidFill>
                <a:latin typeface="Mada"/>
                <a:ea typeface="Mada"/>
                <a:cs typeface="Mada"/>
                <a:sym typeface="Mada"/>
              </a:rPr>
              <a:t>risk of invasive disease</a:t>
            </a:r>
            <a:r>
              <a:rPr lang="en-GB" sz="1200">
                <a:latin typeface="Mada"/>
                <a:ea typeface="Mada"/>
                <a:cs typeface="Mada"/>
                <a:sym typeface="Mada"/>
              </a:rPr>
              <a:t> is higher in the first </a:t>
            </a:r>
            <a:r>
              <a:rPr b="1" lang="en-GB" sz="1200">
                <a:solidFill>
                  <a:srgbClr val="CC0000"/>
                </a:solidFill>
                <a:latin typeface="Mada"/>
                <a:ea typeface="Mada"/>
                <a:cs typeface="Mada"/>
                <a:sym typeface="Mada"/>
              </a:rPr>
              <a:t>few days</a:t>
            </a:r>
            <a:r>
              <a:rPr b="1" lang="en-GB" sz="1200">
                <a:latin typeface="Mada"/>
                <a:ea typeface="Mada"/>
                <a:cs typeface="Mada"/>
                <a:sym typeface="Mada"/>
              </a:rPr>
              <a:t> after exposure to a new strain.</a:t>
            </a:r>
            <a:endParaRPr b="1" sz="1200">
              <a:latin typeface="Mada"/>
              <a:ea typeface="Mada"/>
              <a:cs typeface="Mada"/>
              <a:sym typeface="Mada"/>
            </a:endParaRPr>
          </a:p>
          <a:p>
            <a:pPr indent="-304800" lvl="0" marL="457200" rtl="0" algn="l">
              <a:lnSpc>
                <a:spcPct val="115000"/>
              </a:lnSpc>
              <a:spcBef>
                <a:spcPts val="0"/>
              </a:spcBef>
              <a:spcAft>
                <a:spcPts val="0"/>
              </a:spcAft>
              <a:buClr>
                <a:srgbClr val="6AA84F"/>
              </a:buClr>
              <a:buSzPts val="1200"/>
              <a:buFont typeface="Mada"/>
              <a:buChar char="●"/>
            </a:pPr>
            <a:r>
              <a:rPr b="1" lang="en-GB" sz="1200">
                <a:solidFill>
                  <a:srgbClr val="6AA84F"/>
                </a:solidFill>
                <a:latin typeface="Mada"/>
                <a:ea typeface="Mada"/>
                <a:cs typeface="Mada"/>
                <a:sym typeface="Mada"/>
              </a:rPr>
              <a:t>Smokers</a:t>
            </a:r>
            <a:endParaRPr b="1" sz="1200">
              <a:solidFill>
                <a:srgbClr val="6AA84F"/>
              </a:solidFill>
              <a:latin typeface="Mada"/>
              <a:ea typeface="Mada"/>
              <a:cs typeface="Mada"/>
              <a:sym typeface="Mada"/>
            </a:endParaRPr>
          </a:p>
          <a:p>
            <a:pPr indent="0" lvl="0" marL="0" rtl="0" algn="l">
              <a:lnSpc>
                <a:spcPct val="115000"/>
              </a:lnSpc>
              <a:spcBef>
                <a:spcPts val="1600"/>
              </a:spcBef>
              <a:spcAft>
                <a:spcPts val="0"/>
              </a:spcAft>
              <a:buNone/>
            </a:pPr>
            <a:r>
              <a:rPr b="1" lang="en-GB">
                <a:solidFill>
                  <a:srgbClr val="134F5C"/>
                </a:solidFill>
                <a:latin typeface="Mada"/>
                <a:ea typeface="Mada"/>
                <a:cs typeface="Mada"/>
                <a:sym typeface="Mada"/>
              </a:rPr>
              <a:t>Mode of Transmission </a:t>
            </a:r>
            <a:endParaRPr b="1">
              <a:solidFill>
                <a:srgbClr val="134F5C"/>
              </a:solidFill>
              <a:latin typeface="Mada"/>
              <a:ea typeface="Mada"/>
              <a:cs typeface="Mada"/>
              <a:sym typeface="Mada"/>
            </a:endParaRPr>
          </a:p>
          <a:p>
            <a:pPr indent="-304800" lvl="0" marL="457200" rtl="0" algn="l">
              <a:lnSpc>
                <a:spcPct val="115000"/>
              </a:lnSpc>
              <a:spcBef>
                <a:spcPts val="1600"/>
              </a:spcBef>
              <a:spcAft>
                <a:spcPts val="0"/>
              </a:spcAft>
              <a:buSzPts val="1200"/>
              <a:buFont typeface="Mada"/>
              <a:buChar char="●"/>
            </a:pPr>
            <a:r>
              <a:rPr b="1" lang="en-GB" sz="1200">
                <a:latin typeface="Mada"/>
                <a:ea typeface="Mada"/>
                <a:cs typeface="Mada"/>
                <a:sym typeface="Mada"/>
              </a:rPr>
              <a:t>Direct contact.</a:t>
            </a:r>
            <a:endParaRPr b="1" sz="1200">
              <a:latin typeface="Mada"/>
              <a:ea typeface="Mada"/>
              <a:cs typeface="Mada"/>
              <a:sym typeface="Mada"/>
            </a:endParaRPr>
          </a:p>
          <a:p>
            <a:pPr indent="-304800" lvl="0" marL="457200" rtl="0" algn="l">
              <a:lnSpc>
                <a:spcPct val="115000"/>
              </a:lnSpc>
              <a:spcBef>
                <a:spcPts val="0"/>
              </a:spcBef>
              <a:spcAft>
                <a:spcPts val="0"/>
              </a:spcAft>
              <a:buSzPts val="1200"/>
              <a:buFont typeface="Mada"/>
              <a:buChar char="●"/>
            </a:pPr>
            <a:r>
              <a:rPr b="1" lang="en-GB" sz="1200">
                <a:latin typeface="Mada"/>
                <a:ea typeface="Mada"/>
                <a:cs typeface="Mada"/>
                <a:sym typeface="Mada"/>
              </a:rPr>
              <a:t>Respiratory droplets</a:t>
            </a:r>
            <a:endParaRPr sz="1200" strike="sngStrike">
              <a:latin typeface="Mada"/>
              <a:ea typeface="Mada"/>
              <a:cs typeface="Mada"/>
              <a:sym typeface="Mada"/>
            </a:endParaRPr>
          </a:p>
          <a:p>
            <a:pPr indent="-304800" lvl="0" marL="457200" rtl="0" algn="l">
              <a:lnSpc>
                <a:spcPct val="115000"/>
              </a:lnSpc>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The average </a:t>
            </a:r>
            <a:r>
              <a:rPr b="1" lang="en-GB" sz="1200">
                <a:solidFill>
                  <a:srgbClr val="CC0000"/>
                </a:solidFill>
                <a:latin typeface="Mada"/>
                <a:ea typeface="Mada"/>
                <a:cs typeface="Mada"/>
                <a:sym typeface="Mada"/>
              </a:rPr>
              <a:t>incubation period is 3 - 4 days</a:t>
            </a:r>
            <a:r>
              <a:rPr lang="en-GB" sz="1200">
                <a:solidFill>
                  <a:schemeClr val="dk1"/>
                </a:solidFill>
                <a:latin typeface="Mada"/>
                <a:ea typeface="Mada"/>
                <a:cs typeface="Mada"/>
                <a:sym typeface="Mada"/>
              </a:rPr>
              <a:t> with a range of 2 to 10 days, this is also the period of communicability.</a:t>
            </a:r>
            <a:endParaRPr sz="1200" strike="sngStrike">
              <a:solidFill>
                <a:schemeClr val="dk1"/>
              </a:solidFill>
              <a:latin typeface="Mada"/>
              <a:ea typeface="Mada"/>
              <a:cs typeface="Mada"/>
              <a:sym typeface="Mada"/>
            </a:endParaRPr>
          </a:p>
          <a:p>
            <a:pPr indent="0" lvl="0" marL="0" rtl="0" algn="l">
              <a:lnSpc>
                <a:spcPct val="115000"/>
              </a:lnSpc>
              <a:spcBef>
                <a:spcPts val="1600"/>
              </a:spcBef>
              <a:spcAft>
                <a:spcPts val="0"/>
              </a:spcAft>
              <a:buNone/>
            </a:pPr>
            <a:r>
              <a:rPr b="1" lang="en-GB">
                <a:solidFill>
                  <a:srgbClr val="134F5C"/>
                </a:solidFill>
                <a:latin typeface="Mada"/>
                <a:ea typeface="Mada"/>
                <a:cs typeface="Mada"/>
                <a:sym typeface="Mada"/>
              </a:rPr>
              <a:t>Diagnosis</a:t>
            </a:r>
            <a:endParaRPr b="1">
              <a:solidFill>
                <a:srgbClr val="134F5C"/>
              </a:solidFill>
              <a:latin typeface="Mada"/>
              <a:ea typeface="Mada"/>
              <a:cs typeface="Mada"/>
              <a:sym typeface="Mada"/>
            </a:endParaRPr>
          </a:p>
          <a:p>
            <a:pPr indent="-304800" lvl="0" marL="457200" rtl="0" algn="l">
              <a:lnSpc>
                <a:spcPct val="115000"/>
              </a:lnSpc>
              <a:spcBef>
                <a:spcPts val="1600"/>
              </a:spcBef>
              <a:spcAft>
                <a:spcPts val="0"/>
              </a:spcAft>
              <a:buSzPts val="1200"/>
              <a:buFont typeface="Mada"/>
              <a:buChar char="●"/>
            </a:pPr>
            <a:r>
              <a:rPr lang="en-GB" sz="1200">
                <a:latin typeface="Mada"/>
                <a:ea typeface="Mada"/>
                <a:cs typeface="Mada"/>
                <a:sym typeface="Mada"/>
              </a:rPr>
              <a:t>by the </a:t>
            </a:r>
            <a:r>
              <a:rPr b="1" lang="en-GB" sz="1200">
                <a:latin typeface="Mada"/>
                <a:ea typeface="Mada"/>
                <a:cs typeface="Mada"/>
                <a:sym typeface="Mada"/>
              </a:rPr>
              <a:t>clinical presentation</a:t>
            </a:r>
            <a:r>
              <a:rPr lang="en-GB" sz="1200">
                <a:latin typeface="Mada"/>
                <a:ea typeface="Mada"/>
                <a:cs typeface="Mada"/>
                <a:sym typeface="Mada"/>
              </a:rPr>
              <a:t> and a </a:t>
            </a:r>
            <a:r>
              <a:rPr b="1" lang="en-GB" sz="1200">
                <a:latin typeface="Mada"/>
                <a:ea typeface="Mada"/>
                <a:cs typeface="Mada"/>
                <a:sym typeface="Mada"/>
              </a:rPr>
              <a:t>lumbar puncture</a:t>
            </a:r>
            <a:r>
              <a:rPr lang="en-GB" sz="1200">
                <a:latin typeface="Mada"/>
                <a:ea typeface="Mada"/>
                <a:cs typeface="Mada"/>
                <a:sym typeface="Mada"/>
              </a:rPr>
              <a:t> showing a </a:t>
            </a:r>
            <a:r>
              <a:rPr b="1" lang="en-GB" sz="1200">
                <a:latin typeface="Mada"/>
                <a:ea typeface="Mada"/>
                <a:cs typeface="Mada"/>
                <a:sym typeface="Mada"/>
              </a:rPr>
              <a:t>purulent spinal fluid.</a:t>
            </a:r>
            <a:endParaRPr b="1" sz="1200">
              <a:latin typeface="Mada"/>
              <a:ea typeface="Mada"/>
              <a:cs typeface="Mada"/>
              <a:sym typeface="Mada"/>
            </a:endParaRPr>
          </a:p>
          <a:p>
            <a:pPr indent="-304800" lvl="0" marL="457200" rtl="0" algn="l">
              <a:lnSpc>
                <a:spcPct val="115000"/>
              </a:lnSpc>
              <a:spcBef>
                <a:spcPts val="0"/>
              </a:spcBef>
              <a:spcAft>
                <a:spcPts val="0"/>
              </a:spcAft>
              <a:buClr>
                <a:srgbClr val="CC0000"/>
              </a:buClr>
              <a:buSzPts val="1200"/>
              <a:buFont typeface="Mada"/>
              <a:buChar char="●"/>
            </a:pPr>
            <a:r>
              <a:rPr b="1" lang="en-GB" sz="1200">
                <a:solidFill>
                  <a:srgbClr val="CC0000"/>
                </a:solidFill>
                <a:latin typeface="Mada"/>
                <a:ea typeface="Mada"/>
                <a:cs typeface="Mada"/>
                <a:sym typeface="Mada"/>
              </a:rPr>
              <a:t>Typical CSF abnormalities in meningitis include:</a:t>
            </a:r>
            <a:endParaRPr b="1" sz="1200">
              <a:solidFill>
                <a:srgbClr val="CC0000"/>
              </a:solidFill>
              <a:latin typeface="Mada"/>
              <a:ea typeface="Mada"/>
              <a:cs typeface="Mada"/>
              <a:sym typeface="Mada"/>
            </a:endParaRPr>
          </a:p>
          <a:p>
            <a:pPr indent="-304800" lvl="0" marL="719999" rtl="0" algn="l">
              <a:lnSpc>
                <a:spcPct val="115000"/>
              </a:lnSpc>
              <a:spcBef>
                <a:spcPts val="0"/>
              </a:spcBef>
              <a:spcAft>
                <a:spcPts val="0"/>
              </a:spcAft>
              <a:buSzPts val="1200"/>
              <a:buFont typeface="Mada"/>
              <a:buChar char="○"/>
            </a:pPr>
            <a:r>
              <a:rPr b="1" lang="en-GB" sz="1200">
                <a:latin typeface="Mada"/>
                <a:ea typeface="Mada"/>
                <a:cs typeface="Mada"/>
                <a:sym typeface="Mada"/>
              </a:rPr>
              <a:t>Increased pressure (&gt;180 mm water)</a:t>
            </a:r>
            <a:endParaRPr b="1" sz="1200">
              <a:latin typeface="Mada"/>
              <a:ea typeface="Mada"/>
              <a:cs typeface="Mada"/>
              <a:sym typeface="Mada"/>
            </a:endParaRPr>
          </a:p>
          <a:p>
            <a:pPr indent="-304800" lvl="0" marL="719999" rtl="0" algn="l">
              <a:lnSpc>
                <a:spcPct val="115000"/>
              </a:lnSpc>
              <a:spcBef>
                <a:spcPts val="0"/>
              </a:spcBef>
              <a:spcAft>
                <a:spcPts val="0"/>
              </a:spcAft>
              <a:buSzPts val="1200"/>
              <a:buFont typeface="Mada"/>
              <a:buChar char="○"/>
            </a:pPr>
            <a:r>
              <a:rPr b="1" lang="en-GB" sz="1200">
                <a:latin typeface="Mada"/>
                <a:ea typeface="Mada"/>
                <a:cs typeface="Mada"/>
                <a:sym typeface="Mada"/>
              </a:rPr>
              <a:t>WBC counts between 10 and 10,000 cells/μL, (predominantly neutrophils)</a:t>
            </a:r>
            <a:endParaRPr b="1" sz="1200">
              <a:latin typeface="Mada"/>
              <a:ea typeface="Mada"/>
              <a:cs typeface="Mada"/>
              <a:sym typeface="Mada"/>
            </a:endParaRPr>
          </a:p>
          <a:p>
            <a:pPr indent="-304800" lvl="0" marL="719999" rtl="0" algn="l">
              <a:lnSpc>
                <a:spcPct val="115000"/>
              </a:lnSpc>
              <a:spcBef>
                <a:spcPts val="0"/>
              </a:spcBef>
              <a:spcAft>
                <a:spcPts val="0"/>
              </a:spcAft>
              <a:buSzPts val="1200"/>
              <a:buFont typeface="Mada"/>
              <a:buChar char="○"/>
            </a:pPr>
            <a:r>
              <a:rPr b="1" lang="en-GB" sz="1200">
                <a:latin typeface="Mada"/>
                <a:ea typeface="Mada"/>
                <a:cs typeface="Mada"/>
                <a:sym typeface="Mada"/>
              </a:rPr>
              <a:t>Decreased glucose concentration (&lt;45 mg/dL)</a:t>
            </a:r>
            <a:endParaRPr b="1" sz="1200">
              <a:latin typeface="Mada"/>
              <a:ea typeface="Mada"/>
              <a:cs typeface="Mada"/>
              <a:sym typeface="Mada"/>
            </a:endParaRPr>
          </a:p>
          <a:p>
            <a:pPr indent="-304800" lvl="0" marL="719999" rtl="0" algn="l">
              <a:lnSpc>
                <a:spcPct val="115000"/>
              </a:lnSpc>
              <a:spcBef>
                <a:spcPts val="0"/>
              </a:spcBef>
              <a:spcAft>
                <a:spcPts val="0"/>
              </a:spcAft>
              <a:buSzPts val="1200"/>
              <a:buFont typeface="Mada"/>
              <a:buChar char="○"/>
            </a:pPr>
            <a:r>
              <a:rPr b="1" lang="en-GB" sz="1200">
                <a:latin typeface="Mada"/>
                <a:ea typeface="Mada"/>
                <a:cs typeface="Mada"/>
                <a:sym typeface="Mada"/>
              </a:rPr>
              <a:t>Increased protein concentration (&gt;45 mg/dL)</a:t>
            </a:r>
            <a:endParaRPr b="1" sz="1200">
              <a:latin typeface="Mada"/>
              <a:ea typeface="Mada"/>
              <a:cs typeface="Mada"/>
              <a:sym typeface="Mada"/>
            </a:endParaRPr>
          </a:p>
          <a:p>
            <a:pPr indent="0" lvl="0" marL="0" rtl="0" algn="l">
              <a:lnSpc>
                <a:spcPct val="115000"/>
              </a:lnSpc>
              <a:spcBef>
                <a:spcPts val="1600"/>
              </a:spcBef>
              <a:spcAft>
                <a:spcPts val="0"/>
              </a:spcAft>
              <a:buNone/>
            </a:pPr>
            <a:r>
              <a:t/>
            </a:r>
            <a:endParaRPr sz="1200">
              <a:solidFill>
                <a:schemeClr val="dk1"/>
              </a:solidFill>
              <a:latin typeface="Mada"/>
              <a:ea typeface="Mada"/>
              <a:cs typeface="Mada"/>
              <a:sym typeface="Mada"/>
            </a:endParaRPr>
          </a:p>
          <a:p>
            <a:pPr indent="0" lvl="0" marL="0" rtl="0" algn="l">
              <a:lnSpc>
                <a:spcPct val="115000"/>
              </a:lnSpc>
              <a:spcBef>
                <a:spcPts val="1600"/>
              </a:spcBef>
              <a:spcAft>
                <a:spcPts val="1600"/>
              </a:spcAft>
              <a:buNone/>
            </a:pPr>
            <a:r>
              <a:t/>
            </a:r>
            <a:endParaRPr sz="1200">
              <a:latin typeface="Mada"/>
              <a:ea typeface="Mada"/>
              <a:cs typeface="Mada"/>
              <a:sym typeface="Mada"/>
            </a:endParaRPr>
          </a:p>
        </p:txBody>
      </p:sp>
      <p:sp>
        <p:nvSpPr>
          <p:cNvPr id="364" name="Google Shape;364;p25"/>
          <p:cNvSpPr txBox="1"/>
          <p:nvPr/>
        </p:nvSpPr>
        <p:spPr>
          <a:xfrm>
            <a:off x="303488" y="7253412"/>
            <a:ext cx="6592200" cy="3215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000"/>
              </a:spcBef>
              <a:spcAft>
                <a:spcPts val="0"/>
              </a:spcAft>
              <a:buNone/>
            </a:pPr>
            <a:r>
              <a:rPr b="1" lang="en-GB">
                <a:solidFill>
                  <a:srgbClr val="134F5C"/>
                </a:solidFill>
                <a:latin typeface="Mada"/>
                <a:ea typeface="Mada"/>
                <a:cs typeface="Mada"/>
                <a:sym typeface="Mada"/>
              </a:rPr>
              <a:t>Clinical Features</a:t>
            </a:r>
            <a:endParaRPr sz="1200">
              <a:latin typeface="Mada"/>
              <a:ea typeface="Mada"/>
              <a:cs typeface="Mada"/>
              <a:sym typeface="Mada"/>
            </a:endParaRPr>
          </a:p>
          <a:p>
            <a:pPr indent="-304800" lvl="0" marL="457200" rtl="0" algn="l">
              <a:lnSpc>
                <a:spcPct val="115000"/>
              </a:lnSpc>
              <a:spcBef>
                <a:spcPts val="1600"/>
              </a:spcBef>
              <a:spcAft>
                <a:spcPts val="0"/>
              </a:spcAft>
              <a:buSzPts val="1200"/>
              <a:buFont typeface="Mada"/>
              <a:buChar char="●"/>
            </a:pPr>
            <a:r>
              <a:t/>
            </a:r>
            <a:endParaRPr sz="1200">
              <a:latin typeface="Mada"/>
              <a:ea typeface="Mada"/>
              <a:cs typeface="Mada"/>
              <a:sym typeface="Mada"/>
            </a:endParaRPr>
          </a:p>
        </p:txBody>
      </p:sp>
      <p:sp>
        <p:nvSpPr>
          <p:cNvPr id="365" name="Google Shape;365;p25"/>
          <p:cNvSpPr txBox="1"/>
          <p:nvPr/>
        </p:nvSpPr>
        <p:spPr>
          <a:xfrm>
            <a:off x="4092846" y="7881162"/>
            <a:ext cx="3172800" cy="539700"/>
          </a:xfrm>
          <a:prstGeom prst="rect">
            <a:avLst/>
          </a:prstGeom>
          <a:solidFill>
            <a:srgbClr val="D0E0E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GB" sz="1200">
                <a:solidFill>
                  <a:srgbClr val="FFFFFF"/>
                </a:solidFill>
                <a:latin typeface="Nunito"/>
                <a:ea typeface="Nunito"/>
                <a:cs typeface="Nunito"/>
                <a:sym typeface="Nunito"/>
              </a:rPr>
              <a:t>In infants and young children</a:t>
            </a:r>
            <a:endParaRPr b="1" sz="1200">
              <a:solidFill>
                <a:srgbClr val="FFFFFF"/>
              </a:solidFill>
              <a:latin typeface="Nunito"/>
              <a:ea typeface="Nunito"/>
              <a:cs typeface="Nunito"/>
              <a:sym typeface="Nunito"/>
            </a:endParaRPr>
          </a:p>
        </p:txBody>
      </p:sp>
      <p:sp>
        <p:nvSpPr>
          <p:cNvPr id="366" name="Google Shape;366;p25"/>
          <p:cNvSpPr/>
          <p:nvPr/>
        </p:nvSpPr>
        <p:spPr>
          <a:xfrm>
            <a:off x="4092850" y="8365600"/>
            <a:ext cx="3193200" cy="2037900"/>
          </a:xfrm>
          <a:prstGeom prst="rect">
            <a:avLst/>
          </a:prstGeom>
          <a:solidFill>
            <a:srgbClr val="F2F2F2"/>
          </a:solidFill>
          <a:ln>
            <a:noFill/>
          </a:ln>
        </p:spPr>
        <p:txBody>
          <a:bodyPr anchorCtr="0" anchor="t" bIns="45700" lIns="91425" spcFirstLastPara="1" rIns="91425" wrap="square" tIns="45700">
            <a:noAutofit/>
          </a:bodyPr>
          <a:lstStyle/>
          <a:p>
            <a:pPr indent="0" lvl="0" marL="0" rtl="0" algn="l">
              <a:lnSpc>
                <a:spcPct val="115000"/>
              </a:lnSpc>
              <a:spcBef>
                <a:spcPts val="240"/>
              </a:spcBef>
              <a:spcAft>
                <a:spcPts val="0"/>
              </a:spcAft>
              <a:buNone/>
            </a:pPr>
            <a:r>
              <a:rPr lang="en-GB" sz="1200">
                <a:latin typeface="Mada"/>
                <a:ea typeface="Mada"/>
                <a:cs typeface="Mada"/>
                <a:sym typeface="Mada"/>
              </a:rPr>
              <a:t>- </a:t>
            </a:r>
            <a:r>
              <a:rPr b="1" lang="en-GB" sz="1200">
                <a:solidFill>
                  <a:srgbClr val="CC0000"/>
                </a:solidFill>
                <a:latin typeface="Mada"/>
                <a:ea typeface="Mada"/>
                <a:cs typeface="Mada"/>
                <a:sym typeface="Mada"/>
              </a:rPr>
              <a:t>Subacute infection that progresses over several days.</a:t>
            </a:r>
            <a:endParaRPr sz="1200" strike="sngStrike">
              <a:latin typeface="Mada"/>
              <a:ea typeface="Mada"/>
              <a:cs typeface="Mada"/>
              <a:sym typeface="Mada"/>
            </a:endParaRPr>
          </a:p>
          <a:p>
            <a:pPr indent="0" lvl="0" marL="0" rtl="0" algn="l">
              <a:lnSpc>
                <a:spcPct val="115000"/>
              </a:lnSpc>
              <a:spcBef>
                <a:spcPts val="240"/>
              </a:spcBef>
              <a:spcAft>
                <a:spcPts val="0"/>
              </a:spcAft>
              <a:buNone/>
            </a:pPr>
            <a:r>
              <a:rPr lang="en-GB" sz="1200">
                <a:latin typeface="Mada"/>
                <a:ea typeface="Mada"/>
                <a:cs typeface="Mada"/>
                <a:sym typeface="Mada"/>
              </a:rPr>
              <a:t>- Irritability and </a:t>
            </a:r>
            <a:r>
              <a:rPr b="1" lang="en-GB" sz="1200">
                <a:solidFill>
                  <a:srgbClr val="CC0000"/>
                </a:solidFill>
                <a:latin typeface="Mada"/>
                <a:ea typeface="Mada"/>
                <a:cs typeface="Mada"/>
                <a:sym typeface="Mada"/>
              </a:rPr>
              <a:t>projectile vomiting</a:t>
            </a:r>
            <a:r>
              <a:rPr lang="en-GB" sz="1200">
                <a:solidFill>
                  <a:srgbClr val="CC0000"/>
                </a:solidFill>
                <a:latin typeface="Mada"/>
                <a:ea typeface="Mada"/>
                <a:cs typeface="Mada"/>
                <a:sym typeface="Mada"/>
              </a:rPr>
              <a:t> </a:t>
            </a:r>
            <a:r>
              <a:rPr lang="en-GB" sz="1200">
                <a:latin typeface="Mada"/>
                <a:ea typeface="Mada"/>
                <a:cs typeface="Mada"/>
                <a:sym typeface="Mada"/>
              </a:rPr>
              <a:t>may be the presenting features in this age group.</a:t>
            </a:r>
            <a:endParaRPr sz="1200">
              <a:latin typeface="Mada"/>
              <a:ea typeface="Mada"/>
              <a:cs typeface="Mada"/>
              <a:sym typeface="Mada"/>
            </a:endParaRPr>
          </a:p>
          <a:p>
            <a:pPr indent="0" lvl="0" marL="0" rtl="0" algn="l">
              <a:lnSpc>
                <a:spcPct val="115000"/>
              </a:lnSpc>
              <a:spcBef>
                <a:spcPts val="240"/>
              </a:spcBef>
              <a:spcAft>
                <a:spcPts val="0"/>
              </a:spcAft>
              <a:buNone/>
            </a:pPr>
            <a:r>
              <a:rPr lang="en-GB" sz="1200">
                <a:latin typeface="Mada"/>
                <a:ea typeface="Mada"/>
                <a:cs typeface="Mada"/>
                <a:sym typeface="Mada"/>
              </a:rPr>
              <a:t>- </a:t>
            </a:r>
            <a:r>
              <a:rPr b="1" lang="en-GB" sz="1200">
                <a:latin typeface="Mada"/>
                <a:ea typeface="Mada"/>
                <a:cs typeface="Mada"/>
                <a:sym typeface="Mada"/>
              </a:rPr>
              <a:t>Seizures</a:t>
            </a:r>
            <a:r>
              <a:rPr lang="en-GB" sz="1200">
                <a:latin typeface="Mada"/>
                <a:ea typeface="Mada"/>
                <a:cs typeface="Mada"/>
                <a:sym typeface="Mada"/>
              </a:rPr>
              <a:t> occur in 40% of children with meningitis.</a:t>
            </a:r>
            <a:endParaRPr sz="1200">
              <a:latin typeface="Mada"/>
              <a:ea typeface="Mada"/>
              <a:cs typeface="Mada"/>
              <a:sym typeface="Mada"/>
            </a:endParaRPr>
          </a:p>
          <a:p>
            <a:pPr indent="0" lvl="0" marL="0" rtl="0" algn="l">
              <a:lnSpc>
                <a:spcPct val="115000"/>
              </a:lnSpc>
              <a:spcBef>
                <a:spcPts val="240"/>
              </a:spcBef>
              <a:spcAft>
                <a:spcPts val="0"/>
              </a:spcAft>
              <a:buNone/>
            </a:pPr>
            <a:r>
              <a:rPr lang="en-GB" sz="1200">
                <a:solidFill>
                  <a:srgbClr val="6AA84F"/>
                </a:solidFill>
                <a:latin typeface="Mada"/>
                <a:ea typeface="Mada"/>
                <a:cs typeface="Mada"/>
                <a:sym typeface="Mada"/>
              </a:rPr>
              <a:t>- Neck stiffness can be absent in children so a high fever in children meningitis unless proven otherwise </a:t>
            </a:r>
            <a:endParaRPr sz="1200">
              <a:solidFill>
                <a:srgbClr val="6AA84F"/>
              </a:solidFill>
              <a:latin typeface="Mada"/>
              <a:ea typeface="Mada"/>
              <a:cs typeface="Mada"/>
              <a:sym typeface="Mada"/>
            </a:endParaRPr>
          </a:p>
        </p:txBody>
      </p:sp>
      <p:sp>
        <p:nvSpPr>
          <p:cNvPr id="367" name="Google Shape;367;p25"/>
          <p:cNvSpPr txBox="1"/>
          <p:nvPr/>
        </p:nvSpPr>
        <p:spPr>
          <a:xfrm>
            <a:off x="379491" y="7881162"/>
            <a:ext cx="3172800" cy="539700"/>
          </a:xfrm>
          <a:prstGeom prst="rect">
            <a:avLst/>
          </a:prstGeom>
          <a:solidFill>
            <a:srgbClr val="76A5A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GB" sz="1200">
                <a:solidFill>
                  <a:srgbClr val="FFFFFF"/>
                </a:solidFill>
                <a:latin typeface="Nunito"/>
                <a:ea typeface="Nunito"/>
                <a:cs typeface="Nunito"/>
                <a:sym typeface="Nunito"/>
              </a:rPr>
              <a:t>Most Common symptoms </a:t>
            </a:r>
            <a:endParaRPr b="1" sz="1200">
              <a:solidFill>
                <a:srgbClr val="FFFFFF"/>
              </a:solidFill>
              <a:latin typeface="Nunito"/>
              <a:ea typeface="Nunito"/>
              <a:cs typeface="Nunito"/>
              <a:sym typeface="Nunito"/>
            </a:endParaRPr>
          </a:p>
        </p:txBody>
      </p:sp>
      <p:sp>
        <p:nvSpPr>
          <p:cNvPr id="368" name="Google Shape;368;p25"/>
          <p:cNvSpPr/>
          <p:nvPr/>
        </p:nvSpPr>
        <p:spPr>
          <a:xfrm>
            <a:off x="369150" y="8365625"/>
            <a:ext cx="3193200" cy="2037900"/>
          </a:xfrm>
          <a:prstGeom prst="rect">
            <a:avLst/>
          </a:prstGeom>
          <a:solidFill>
            <a:srgbClr val="F2F2F2"/>
          </a:solidFill>
          <a:ln>
            <a:noFill/>
          </a:ln>
        </p:spPr>
        <p:txBody>
          <a:bodyPr anchorCtr="0" anchor="t" bIns="45700" lIns="91425" spcFirstLastPara="1" rIns="91425" wrap="square" tIns="45700">
            <a:noAutofit/>
          </a:bodyPr>
          <a:lstStyle/>
          <a:p>
            <a:pPr indent="0" lvl="0" marL="0" rtl="0" algn="l">
              <a:lnSpc>
                <a:spcPct val="115000"/>
              </a:lnSpc>
              <a:spcBef>
                <a:spcPts val="240"/>
              </a:spcBef>
              <a:spcAft>
                <a:spcPts val="0"/>
              </a:spcAft>
              <a:buNone/>
            </a:pPr>
            <a:r>
              <a:rPr b="1" lang="en-GB" sz="1200">
                <a:solidFill>
                  <a:srgbClr val="CC0000"/>
                </a:solidFill>
                <a:latin typeface="Mada"/>
                <a:ea typeface="Mada"/>
                <a:cs typeface="Mada"/>
                <a:sym typeface="Mada"/>
              </a:rPr>
              <a:t>- Acute onset of intense headache</a:t>
            </a:r>
            <a:endParaRPr b="1" sz="1200">
              <a:solidFill>
                <a:srgbClr val="CC0000"/>
              </a:solidFill>
              <a:latin typeface="Mada"/>
              <a:ea typeface="Mada"/>
              <a:cs typeface="Mada"/>
              <a:sym typeface="Mada"/>
            </a:endParaRPr>
          </a:p>
          <a:p>
            <a:pPr indent="0" lvl="0" marL="0" rtl="0" algn="l">
              <a:lnSpc>
                <a:spcPct val="115000"/>
              </a:lnSpc>
              <a:spcBef>
                <a:spcPts val="240"/>
              </a:spcBef>
              <a:spcAft>
                <a:spcPts val="0"/>
              </a:spcAft>
              <a:buNone/>
            </a:pPr>
            <a:r>
              <a:rPr b="1" lang="en-GB" sz="1200">
                <a:solidFill>
                  <a:srgbClr val="CC0000"/>
                </a:solidFill>
                <a:latin typeface="Mada"/>
                <a:ea typeface="Mada"/>
                <a:cs typeface="Mada"/>
                <a:sym typeface="Mada"/>
              </a:rPr>
              <a:t>- High fever </a:t>
            </a:r>
            <a:r>
              <a:rPr lang="en-GB" sz="1200">
                <a:solidFill>
                  <a:srgbClr val="6AA84F"/>
                </a:solidFill>
                <a:latin typeface="Mada"/>
                <a:ea typeface="Mada"/>
                <a:cs typeface="Mada"/>
                <a:sym typeface="Mada"/>
              </a:rPr>
              <a:t>can reach to 40</a:t>
            </a:r>
            <a:endParaRPr sz="1200" strike="sngStrike">
              <a:latin typeface="Mada"/>
              <a:ea typeface="Mada"/>
              <a:cs typeface="Mada"/>
              <a:sym typeface="Mada"/>
            </a:endParaRPr>
          </a:p>
          <a:p>
            <a:pPr indent="0" lvl="0" marL="0" rtl="0" algn="l">
              <a:lnSpc>
                <a:spcPct val="115000"/>
              </a:lnSpc>
              <a:spcBef>
                <a:spcPts val="240"/>
              </a:spcBef>
              <a:spcAft>
                <a:spcPts val="0"/>
              </a:spcAft>
              <a:buNone/>
            </a:pPr>
            <a:r>
              <a:rPr b="1" lang="en-GB" sz="1200">
                <a:solidFill>
                  <a:srgbClr val="CC0000"/>
                </a:solidFill>
                <a:latin typeface="Mada"/>
                <a:ea typeface="Mada"/>
                <a:cs typeface="Mada"/>
                <a:sym typeface="Mada"/>
              </a:rPr>
              <a:t>- Sensitivity to light (photophobia) </a:t>
            </a:r>
            <a:endParaRPr b="1" sz="1200">
              <a:solidFill>
                <a:srgbClr val="CC0000"/>
              </a:solidFill>
              <a:latin typeface="Mada"/>
              <a:ea typeface="Mada"/>
              <a:cs typeface="Mada"/>
              <a:sym typeface="Mada"/>
            </a:endParaRPr>
          </a:p>
          <a:p>
            <a:pPr indent="0" lvl="0" marL="0" rtl="0" algn="l">
              <a:lnSpc>
                <a:spcPct val="115000"/>
              </a:lnSpc>
              <a:spcBef>
                <a:spcPts val="240"/>
              </a:spcBef>
              <a:spcAft>
                <a:spcPts val="0"/>
              </a:spcAft>
              <a:buNone/>
            </a:pPr>
            <a:r>
              <a:rPr b="1" lang="en-GB" sz="1200">
                <a:solidFill>
                  <a:srgbClr val="CC0000"/>
                </a:solidFill>
                <a:latin typeface="Mada"/>
                <a:ea typeface="Mada"/>
                <a:cs typeface="Mada"/>
                <a:sym typeface="Mada"/>
              </a:rPr>
              <a:t>- Stiff neck.</a:t>
            </a:r>
            <a:endParaRPr sz="1200" strike="sngStrike">
              <a:latin typeface="Mada"/>
              <a:ea typeface="Mada"/>
              <a:cs typeface="Mada"/>
              <a:sym typeface="Mada"/>
            </a:endParaRPr>
          </a:p>
          <a:p>
            <a:pPr indent="0" lvl="0" marL="0" rtl="0" algn="l">
              <a:lnSpc>
                <a:spcPct val="115000"/>
              </a:lnSpc>
              <a:spcBef>
                <a:spcPts val="240"/>
              </a:spcBef>
              <a:spcAft>
                <a:spcPts val="0"/>
              </a:spcAft>
              <a:buNone/>
            </a:pPr>
            <a:r>
              <a:rPr lang="en-GB" sz="1200">
                <a:latin typeface="Mada"/>
                <a:ea typeface="Mada"/>
                <a:cs typeface="Mada"/>
                <a:sym typeface="Mada"/>
              </a:rPr>
              <a:t>- </a:t>
            </a:r>
            <a:r>
              <a:rPr b="1" lang="en-GB" sz="1200">
                <a:latin typeface="Mada"/>
                <a:ea typeface="Mada"/>
                <a:cs typeface="Mada"/>
                <a:sym typeface="Mada"/>
              </a:rPr>
              <a:t>Meningococcal septicaemia:</a:t>
            </a:r>
            <a:r>
              <a:rPr lang="en-GB" sz="1200">
                <a:latin typeface="Mada"/>
                <a:ea typeface="Mada"/>
                <a:cs typeface="Mada"/>
                <a:sym typeface="Mada"/>
              </a:rPr>
              <a:t> which is characterized by a </a:t>
            </a:r>
            <a:r>
              <a:rPr b="1" lang="en-GB" sz="1200">
                <a:solidFill>
                  <a:srgbClr val="CC0000"/>
                </a:solidFill>
                <a:latin typeface="Mada"/>
                <a:ea typeface="Mada"/>
                <a:cs typeface="Mada"/>
                <a:sym typeface="Mada"/>
              </a:rPr>
              <a:t>haemorrhagic rash</a:t>
            </a:r>
            <a:r>
              <a:rPr lang="en-GB" sz="1200">
                <a:latin typeface="Mada"/>
                <a:ea typeface="Mada"/>
                <a:cs typeface="Mada"/>
                <a:sym typeface="Mada"/>
              </a:rPr>
              <a:t> which usually indicates disease progression and rapid circulatory collapse</a:t>
            </a:r>
            <a:endParaRPr sz="1200">
              <a:latin typeface="Mada"/>
              <a:ea typeface="Mada"/>
              <a:cs typeface="Mada"/>
              <a:sym typeface="Mada"/>
            </a:endParaRPr>
          </a:p>
        </p:txBody>
      </p:sp>
      <p:sp>
        <p:nvSpPr>
          <p:cNvPr id="369" name="Google Shape;369;p25"/>
          <p:cNvSpPr/>
          <p:nvPr/>
        </p:nvSpPr>
        <p:spPr>
          <a:xfrm rot="10800000">
            <a:off x="-75" y="-9300"/>
            <a:ext cx="7591500" cy="237900"/>
          </a:xfrm>
          <a:prstGeom prst="round2SameRect">
            <a:avLst>
              <a:gd fmla="val 50000" name="adj1"/>
              <a:gd fmla="val 0" name="adj2"/>
            </a:avLst>
          </a:pr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 name="Google Shape;370;p25"/>
          <p:cNvSpPr txBox="1"/>
          <p:nvPr/>
        </p:nvSpPr>
        <p:spPr>
          <a:xfrm>
            <a:off x="258663" y="253106"/>
            <a:ext cx="7072200" cy="638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3000">
                <a:solidFill>
                  <a:srgbClr val="134F5C"/>
                </a:solidFill>
                <a:latin typeface="Nunito"/>
                <a:ea typeface="Nunito"/>
                <a:cs typeface="Nunito"/>
                <a:sym typeface="Nunito"/>
              </a:rPr>
              <a:t>Meningococcal disease</a:t>
            </a:r>
            <a:endParaRPr b="1" sz="3000">
              <a:solidFill>
                <a:srgbClr val="134F5C"/>
              </a:solidFill>
              <a:latin typeface="Nunito"/>
              <a:ea typeface="Nunito"/>
              <a:cs typeface="Nunito"/>
              <a:sym typeface="Nunito"/>
            </a:endParaRPr>
          </a:p>
          <a:p>
            <a:pPr indent="0" lvl="0" marL="0" rtl="0" algn="ctr">
              <a:spcBef>
                <a:spcPts val="0"/>
              </a:spcBef>
              <a:spcAft>
                <a:spcPts val="0"/>
              </a:spcAft>
              <a:buNone/>
            </a:pPr>
            <a:r>
              <a:t/>
            </a:r>
            <a:endParaRPr b="1" sz="3000">
              <a:solidFill>
                <a:srgbClr val="134F5C"/>
              </a:solidFill>
              <a:latin typeface="Nunito"/>
              <a:ea typeface="Nunito"/>
              <a:cs typeface="Nunito"/>
              <a:sym typeface="Nunito"/>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4" name="Shape 374"/>
        <p:cNvGrpSpPr/>
        <p:nvPr/>
      </p:nvGrpSpPr>
      <p:grpSpPr>
        <a:xfrm>
          <a:off x="0" y="0"/>
          <a:ext cx="0" cy="0"/>
          <a:chOff x="0" y="0"/>
          <a:chExt cx="0" cy="0"/>
        </a:xfrm>
      </p:grpSpPr>
      <p:sp>
        <p:nvSpPr>
          <p:cNvPr id="375" name="Google Shape;375;p26"/>
          <p:cNvSpPr txBox="1"/>
          <p:nvPr/>
        </p:nvSpPr>
        <p:spPr>
          <a:xfrm>
            <a:off x="258675" y="495797"/>
            <a:ext cx="6592200" cy="1810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000"/>
              </a:spcBef>
              <a:spcAft>
                <a:spcPts val="0"/>
              </a:spcAft>
              <a:buNone/>
            </a:pPr>
            <a:r>
              <a:rPr b="1" lang="en-GB">
                <a:solidFill>
                  <a:srgbClr val="134F5C"/>
                </a:solidFill>
                <a:latin typeface="Mada"/>
                <a:ea typeface="Mada"/>
                <a:cs typeface="Mada"/>
                <a:sym typeface="Mada"/>
              </a:rPr>
              <a:t>Management</a:t>
            </a:r>
            <a:endParaRPr b="1">
              <a:solidFill>
                <a:srgbClr val="134F5C"/>
              </a:solidFill>
              <a:latin typeface="Mada"/>
              <a:ea typeface="Mada"/>
              <a:cs typeface="Mada"/>
              <a:sym typeface="Mada"/>
            </a:endParaRPr>
          </a:p>
          <a:p>
            <a:pPr indent="-304800" lvl="0" marL="457200" rtl="0" algn="l">
              <a:lnSpc>
                <a:spcPct val="115000"/>
              </a:lnSpc>
              <a:spcBef>
                <a:spcPts val="1600"/>
              </a:spcBef>
              <a:spcAft>
                <a:spcPts val="0"/>
              </a:spcAft>
              <a:buSzPts val="1200"/>
              <a:buFont typeface="Mada"/>
              <a:buChar char="●"/>
            </a:pPr>
            <a:r>
              <a:rPr lang="en-GB" sz="1200">
                <a:latin typeface="Mada"/>
                <a:ea typeface="Mada"/>
                <a:cs typeface="Mada"/>
                <a:sym typeface="Mada"/>
              </a:rPr>
              <a:t>fatal and should always be viewed as </a:t>
            </a:r>
            <a:r>
              <a:rPr b="1" lang="en-GB" sz="1200">
                <a:latin typeface="Mada"/>
                <a:ea typeface="Mada"/>
                <a:cs typeface="Mada"/>
                <a:sym typeface="Mada"/>
              </a:rPr>
              <a:t>medical emergency.</a:t>
            </a:r>
            <a:endParaRPr b="1" sz="1200">
              <a:latin typeface="Mada"/>
              <a:ea typeface="Mada"/>
              <a:cs typeface="Mada"/>
              <a:sym typeface="Mada"/>
            </a:endParaRPr>
          </a:p>
          <a:p>
            <a:pPr indent="-304800" lvl="0" marL="457200" rtl="0" algn="l">
              <a:lnSpc>
                <a:spcPct val="115000"/>
              </a:lnSpc>
              <a:spcBef>
                <a:spcPts val="0"/>
              </a:spcBef>
              <a:spcAft>
                <a:spcPts val="0"/>
              </a:spcAft>
              <a:buSzPts val="1200"/>
              <a:buFont typeface="Mada"/>
              <a:buChar char="●"/>
            </a:pPr>
            <a:r>
              <a:rPr lang="en-GB" sz="1200">
                <a:latin typeface="Mada"/>
                <a:ea typeface="Mada"/>
                <a:cs typeface="Mada"/>
                <a:sym typeface="Mada"/>
              </a:rPr>
              <a:t>requires </a:t>
            </a:r>
            <a:r>
              <a:rPr b="1" lang="en-GB" sz="1200">
                <a:latin typeface="Mada"/>
                <a:ea typeface="Mada"/>
                <a:cs typeface="Mada"/>
                <a:sym typeface="Mada"/>
              </a:rPr>
              <a:t>early recognition</a:t>
            </a:r>
            <a:r>
              <a:rPr lang="en-GB" sz="1200">
                <a:latin typeface="Mada"/>
                <a:ea typeface="Mada"/>
                <a:cs typeface="Mada"/>
                <a:sym typeface="Mada"/>
              </a:rPr>
              <a:t>, prompt </a:t>
            </a:r>
            <a:r>
              <a:rPr b="1" lang="en-GB" sz="1200">
                <a:latin typeface="Mada"/>
                <a:ea typeface="Mada"/>
                <a:cs typeface="Mada"/>
                <a:sym typeface="Mada"/>
              </a:rPr>
              <a:t>initial parenteral antibiotic</a:t>
            </a:r>
            <a:r>
              <a:rPr lang="en-GB" sz="1200">
                <a:latin typeface="Mada"/>
                <a:ea typeface="Mada"/>
                <a:cs typeface="Mada"/>
                <a:sym typeface="Mada"/>
              </a:rPr>
              <a:t> therapy and close monitoring.</a:t>
            </a:r>
            <a:endParaRPr b="1" strike="sngStrike">
              <a:solidFill>
                <a:srgbClr val="CC0000"/>
              </a:solidFill>
              <a:latin typeface="Mada"/>
              <a:ea typeface="Mada"/>
              <a:cs typeface="Mada"/>
              <a:sym typeface="Mada"/>
            </a:endParaRPr>
          </a:p>
          <a:p>
            <a:pPr indent="0" lvl="0" marL="0" rtl="0" algn="l">
              <a:lnSpc>
                <a:spcPct val="115000"/>
              </a:lnSpc>
              <a:spcBef>
                <a:spcPts val="1600"/>
              </a:spcBef>
              <a:spcAft>
                <a:spcPts val="1600"/>
              </a:spcAft>
              <a:buNone/>
            </a:pPr>
            <a:r>
              <a:rPr b="1" lang="en-GB">
                <a:solidFill>
                  <a:srgbClr val="CC0000"/>
                </a:solidFill>
                <a:latin typeface="Mada"/>
                <a:ea typeface="Mada"/>
                <a:cs typeface="Mada"/>
                <a:sym typeface="Mada"/>
              </a:rPr>
              <a:t>Preventive measures for Meningococcal diseases</a:t>
            </a:r>
            <a:endParaRPr sz="1200">
              <a:latin typeface="Mada"/>
              <a:ea typeface="Mada"/>
              <a:cs typeface="Mada"/>
              <a:sym typeface="Mada"/>
            </a:endParaRPr>
          </a:p>
        </p:txBody>
      </p:sp>
      <p:sp>
        <p:nvSpPr>
          <p:cNvPr id="376" name="Google Shape;376;p26"/>
          <p:cNvSpPr/>
          <p:nvPr/>
        </p:nvSpPr>
        <p:spPr>
          <a:xfrm>
            <a:off x="89588" y="2306095"/>
            <a:ext cx="1723200" cy="638400"/>
          </a:xfrm>
          <a:prstGeom prst="roundRect">
            <a:avLst>
              <a:gd fmla="val 6755" name="adj"/>
            </a:avLst>
          </a:prstGeom>
          <a:solidFill>
            <a:srgbClr val="EFEFEF"/>
          </a:solidFill>
          <a:ln>
            <a:noFill/>
          </a:ln>
        </p:spPr>
        <p:txBody>
          <a:bodyPr anchorCtr="0" anchor="ctr" bIns="91425" lIns="182875" spcFirstLastPara="1" rIns="182875" wrap="square" tIns="91425">
            <a:noAutofit/>
          </a:bodyPr>
          <a:lstStyle/>
          <a:p>
            <a:pPr indent="0" lvl="0" marL="0" rtl="0" algn="ctr">
              <a:spcBef>
                <a:spcPts val="0"/>
              </a:spcBef>
              <a:spcAft>
                <a:spcPts val="0"/>
              </a:spcAft>
              <a:buClr>
                <a:srgbClr val="000000"/>
              </a:buClr>
              <a:buSzPts val="1100"/>
              <a:buFont typeface="Arial"/>
              <a:buNone/>
            </a:pPr>
            <a:r>
              <a:rPr lang="en-GB" sz="1200">
                <a:latin typeface="Mada"/>
                <a:ea typeface="Mada"/>
                <a:cs typeface="Mada"/>
                <a:sym typeface="Mada"/>
              </a:rPr>
              <a:t>Chemoprophylaxis</a:t>
            </a:r>
            <a:endParaRPr sz="1200">
              <a:latin typeface="Mada"/>
              <a:ea typeface="Mada"/>
              <a:cs typeface="Mada"/>
              <a:sym typeface="Mada"/>
            </a:endParaRPr>
          </a:p>
        </p:txBody>
      </p:sp>
      <p:sp>
        <p:nvSpPr>
          <p:cNvPr id="377" name="Google Shape;377;p26"/>
          <p:cNvSpPr/>
          <p:nvPr/>
        </p:nvSpPr>
        <p:spPr>
          <a:xfrm>
            <a:off x="1985318" y="2306091"/>
            <a:ext cx="1723200" cy="638400"/>
          </a:xfrm>
          <a:prstGeom prst="roundRect">
            <a:avLst>
              <a:gd fmla="val 6755" name="adj"/>
            </a:avLst>
          </a:prstGeom>
          <a:solidFill>
            <a:srgbClr val="EFEFEF"/>
          </a:solidFill>
          <a:ln>
            <a:noFill/>
          </a:ln>
        </p:spPr>
        <p:txBody>
          <a:bodyPr anchorCtr="0" anchor="ctr" bIns="91425" lIns="182875" spcFirstLastPara="1" rIns="182875" wrap="square" tIns="91425">
            <a:noAutofit/>
          </a:bodyPr>
          <a:lstStyle/>
          <a:p>
            <a:pPr indent="0" lvl="0" marL="0" rtl="0" algn="ctr">
              <a:spcBef>
                <a:spcPts val="0"/>
              </a:spcBef>
              <a:spcAft>
                <a:spcPts val="0"/>
              </a:spcAft>
              <a:buNone/>
            </a:pPr>
            <a:r>
              <a:rPr lang="en-GB" sz="1200">
                <a:latin typeface="Mada"/>
                <a:ea typeface="Mada"/>
                <a:cs typeface="Mada"/>
                <a:sym typeface="Mada"/>
              </a:rPr>
              <a:t>Use of vaccination</a:t>
            </a:r>
            <a:endParaRPr sz="1200">
              <a:latin typeface="Mada"/>
              <a:ea typeface="Mada"/>
              <a:cs typeface="Mada"/>
              <a:sym typeface="Mada"/>
            </a:endParaRPr>
          </a:p>
        </p:txBody>
      </p:sp>
      <p:sp>
        <p:nvSpPr>
          <p:cNvPr id="378" name="Google Shape;378;p26"/>
          <p:cNvSpPr/>
          <p:nvPr/>
        </p:nvSpPr>
        <p:spPr>
          <a:xfrm>
            <a:off x="3881047" y="2306091"/>
            <a:ext cx="1723200" cy="638400"/>
          </a:xfrm>
          <a:prstGeom prst="roundRect">
            <a:avLst>
              <a:gd fmla="val 6755" name="adj"/>
            </a:avLst>
          </a:prstGeom>
          <a:solidFill>
            <a:srgbClr val="EFEFEF"/>
          </a:solidFill>
          <a:ln>
            <a:noFill/>
          </a:ln>
        </p:spPr>
        <p:txBody>
          <a:bodyPr anchorCtr="0" anchor="ctr" bIns="91425" lIns="182875" spcFirstLastPara="1" rIns="182875" wrap="square" tIns="91425">
            <a:noAutofit/>
          </a:bodyPr>
          <a:lstStyle/>
          <a:p>
            <a:pPr indent="0" lvl="0" marL="0" rtl="0" algn="ctr">
              <a:spcBef>
                <a:spcPts val="0"/>
              </a:spcBef>
              <a:spcAft>
                <a:spcPts val="0"/>
              </a:spcAft>
              <a:buNone/>
            </a:pPr>
            <a:r>
              <a:rPr lang="en-GB" sz="1200">
                <a:latin typeface="Mada"/>
                <a:ea typeface="Mada"/>
                <a:cs typeface="Mada"/>
                <a:sym typeface="Mada"/>
              </a:rPr>
              <a:t>Health awareness and educational campaigns</a:t>
            </a:r>
            <a:endParaRPr sz="1200">
              <a:latin typeface="Mada"/>
              <a:ea typeface="Mada"/>
              <a:cs typeface="Mada"/>
              <a:sym typeface="Mada"/>
            </a:endParaRPr>
          </a:p>
        </p:txBody>
      </p:sp>
      <p:sp>
        <p:nvSpPr>
          <p:cNvPr id="379" name="Google Shape;379;p26"/>
          <p:cNvSpPr/>
          <p:nvPr/>
        </p:nvSpPr>
        <p:spPr>
          <a:xfrm>
            <a:off x="5776764" y="2306091"/>
            <a:ext cx="1723200" cy="638400"/>
          </a:xfrm>
          <a:prstGeom prst="roundRect">
            <a:avLst>
              <a:gd fmla="val 6755" name="adj"/>
            </a:avLst>
          </a:prstGeom>
          <a:solidFill>
            <a:srgbClr val="EFEFEF"/>
          </a:solidFill>
          <a:ln>
            <a:noFill/>
          </a:ln>
        </p:spPr>
        <p:txBody>
          <a:bodyPr anchorCtr="0" anchor="ctr" bIns="91425" lIns="182875" spcFirstLastPara="1" rIns="182875" wrap="square" tIns="91425">
            <a:noAutofit/>
          </a:bodyPr>
          <a:lstStyle/>
          <a:p>
            <a:pPr indent="0" lvl="0" marL="0" rtl="0" algn="ctr">
              <a:spcBef>
                <a:spcPts val="0"/>
              </a:spcBef>
              <a:spcAft>
                <a:spcPts val="0"/>
              </a:spcAft>
              <a:buNone/>
            </a:pPr>
            <a:r>
              <a:rPr lang="en-GB" sz="1200">
                <a:latin typeface="Mada"/>
                <a:ea typeface="Mada"/>
                <a:cs typeface="Mada"/>
                <a:sym typeface="Mada"/>
              </a:rPr>
              <a:t>Efficient disease surveillance and response systems</a:t>
            </a:r>
            <a:endParaRPr sz="1200">
              <a:latin typeface="Mada"/>
              <a:ea typeface="Mada"/>
              <a:cs typeface="Mada"/>
              <a:sym typeface="Mada"/>
            </a:endParaRPr>
          </a:p>
        </p:txBody>
      </p:sp>
      <p:sp>
        <p:nvSpPr>
          <p:cNvPr id="380" name="Google Shape;380;p26"/>
          <p:cNvSpPr txBox="1"/>
          <p:nvPr/>
        </p:nvSpPr>
        <p:spPr>
          <a:xfrm>
            <a:off x="498675" y="2831311"/>
            <a:ext cx="6592200" cy="1095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000"/>
              </a:spcBef>
              <a:spcAft>
                <a:spcPts val="0"/>
              </a:spcAft>
              <a:buNone/>
            </a:pPr>
            <a:r>
              <a:rPr b="1" lang="en-GB">
                <a:solidFill>
                  <a:srgbClr val="134F5C"/>
                </a:solidFill>
                <a:latin typeface="Mada"/>
                <a:ea typeface="Mada"/>
                <a:cs typeface="Mada"/>
                <a:sym typeface="Mada"/>
              </a:rPr>
              <a:t>1- Chemoprophylaxis:</a:t>
            </a:r>
            <a:endParaRPr b="1">
              <a:solidFill>
                <a:srgbClr val="134F5C"/>
              </a:solidFill>
              <a:latin typeface="Mada"/>
              <a:ea typeface="Mada"/>
              <a:cs typeface="Mada"/>
              <a:sym typeface="Mada"/>
            </a:endParaRPr>
          </a:p>
          <a:p>
            <a:pPr indent="-304800" lvl="0" marL="457200" rtl="0" algn="l">
              <a:lnSpc>
                <a:spcPct val="115000"/>
              </a:lnSpc>
              <a:spcBef>
                <a:spcPts val="1600"/>
              </a:spcBef>
              <a:spcAft>
                <a:spcPts val="0"/>
              </a:spcAft>
              <a:buSzPts val="1200"/>
              <a:buFont typeface="Mada"/>
              <a:buChar char="●"/>
            </a:pPr>
            <a:r>
              <a:rPr lang="en-GB" sz="1200">
                <a:latin typeface="Mada"/>
                <a:ea typeface="Mada"/>
                <a:cs typeface="Mada"/>
                <a:sym typeface="Mada"/>
              </a:rPr>
              <a:t>Is the preferred means of prevention of disease among close contacts </a:t>
            </a:r>
            <a:r>
              <a:rPr lang="en-GB" sz="1200">
                <a:latin typeface="Mada"/>
                <a:ea typeface="Mada"/>
                <a:cs typeface="Mada"/>
                <a:sym typeface="Mada"/>
              </a:rPr>
              <a:t>of sporadic </a:t>
            </a:r>
            <a:endParaRPr sz="1200">
              <a:latin typeface="Mada"/>
              <a:ea typeface="Mada"/>
              <a:cs typeface="Mada"/>
              <a:sym typeface="Mada"/>
            </a:endParaRPr>
          </a:p>
          <a:p>
            <a:pPr indent="0" lvl="0" marL="0" rtl="0" algn="l">
              <a:lnSpc>
                <a:spcPct val="115000"/>
              </a:lnSpc>
              <a:spcBef>
                <a:spcPts val="1600"/>
              </a:spcBef>
              <a:spcAft>
                <a:spcPts val="1600"/>
              </a:spcAft>
              <a:buNone/>
            </a:pPr>
            <a:r>
              <a:t/>
            </a:r>
            <a:endParaRPr sz="1200">
              <a:latin typeface="Mada"/>
              <a:ea typeface="Mada"/>
              <a:cs typeface="Mada"/>
              <a:sym typeface="Mada"/>
            </a:endParaRPr>
          </a:p>
        </p:txBody>
      </p:sp>
      <p:sp>
        <p:nvSpPr>
          <p:cNvPr id="381" name="Google Shape;381;p26"/>
          <p:cNvSpPr/>
          <p:nvPr/>
        </p:nvSpPr>
        <p:spPr>
          <a:xfrm rot="10800000">
            <a:off x="-75" y="-9300"/>
            <a:ext cx="7591500" cy="237900"/>
          </a:xfrm>
          <a:prstGeom prst="round2SameRect">
            <a:avLst>
              <a:gd fmla="val 50000" name="adj1"/>
              <a:gd fmla="val 0" name="adj2"/>
            </a:avLst>
          </a:pr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 name="Google Shape;382;p26"/>
          <p:cNvSpPr txBox="1"/>
          <p:nvPr/>
        </p:nvSpPr>
        <p:spPr>
          <a:xfrm>
            <a:off x="258663" y="253106"/>
            <a:ext cx="7072200" cy="638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3000">
                <a:solidFill>
                  <a:srgbClr val="134F5C"/>
                </a:solidFill>
                <a:latin typeface="Nunito"/>
                <a:ea typeface="Nunito"/>
                <a:cs typeface="Nunito"/>
                <a:sym typeface="Nunito"/>
              </a:rPr>
              <a:t>Meningococcal disease</a:t>
            </a:r>
            <a:endParaRPr b="1" sz="3000">
              <a:solidFill>
                <a:srgbClr val="134F5C"/>
              </a:solidFill>
              <a:latin typeface="Nunito"/>
              <a:ea typeface="Nunito"/>
              <a:cs typeface="Nunito"/>
              <a:sym typeface="Nunito"/>
            </a:endParaRPr>
          </a:p>
          <a:p>
            <a:pPr indent="0" lvl="0" marL="0" rtl="0" algn="ctr">
              <a:spcBef>
                <a:spcPts val="0"/>
              </a:spcBef>
              <a:spcAft>
                <a:spcPts val="0"/>
              </a:spcAft>
              <a:buNone/>
            </a:pPr>
            <a:r>
              <a:t/>
            </a:r>
            <a:endParaRPr b="1" sz="3000">
              <a:solidFill>
                <a:srgbClr val="134F5C"/>
              </a:solidFill>
              <a:latin typeface="Nunito"/>
              <a:ea typeface="Nunito"/>
              <a:cs typeface="Nunito"/>
              <a:sym typeface="Nunito"/>
            </a:endParaRPr>
          </a:p>
        </p:txBody>
      </p:sp>
      <p:sp>
        <p:nvSpPr>
          <p:cNvPr id="383" name="Google Shape;383;p26"/>
          <p:cNvSpPr txBox="1"/>
          <p:nvPr/>
        </p:nvSpPr>
        <p:spPr>
          <a:xfrm>
            <a:off x="415500" y="3813843"/>
            <a:ext cx="7009500" cy="2337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000"/>
              </a:spcBef>
              <a:spcAft>
                <a:spcPts val="0"/>
              </a:spcAft>
              <a:buNone/>
            </a:pPr>
            <a:r>
              <a:rPr b="1" lang="en-GB">
                <a:solidFill>
                  <a:srgbClr val="134F5C"/>
                </a:solidFill>
                <a:latin typeface="Mada"/>
                <a:ea typeface="Mada"/>
                <a:cs typeface="Mada"/>
                <a:sym typeface="Mada"/>
              </a:rPr>
              <a:t>2- Meningococcal Vaccines:</a:t>
            </a:r>
            <a:endParaRPr b="1">
              <a:solidFill>
                <a:srgbClr val="134F5C"/>
              </a:solidFill>
              <a:latin typeface="Mada"/>
              <a:ea typeface="Mada"/>
              <a:cs typeface="Mada"/>
              <a:sym typeface="Mada"/>
            </a:endParaRPr>
          </a:p>
          <a:p>
            <a:pPr indent="-304800" lvl="0" marL="457200" rtl="0" algn="l">
              <a:lnSpc>
                <a:spcPct val="115000"/>
              </a:lnSpc>
              <a:spcBef>
                <a:spcPts val="1600"/>
              </a:spcBef>
              <a:spcAft>
                <a:spcPts val="0"/>
              </a:spcAft>
              <a:buSzPts val="1200"/>
              <a:buFont typeface="Mada"/>
              <a:buChar char="●"/>
            </a:pPr>
            <a:r>
              <a:rPr lang="en-GB" sz="1200">
                <a:latin typeface="Mada"/>
                <a:ea typeface="Mada"/>
                <a:cs typeface="Mada"/>
                <a:sym typeface="Mada"/>
              </a:rPr>
              <a:t>More than 90% of meningococcal disease, </a:t>
            </a:r>
            <a:r>
              <a:rPr b="1" lang="en-GB" sz="1200">
                <a:solidFill>
                  <a:srgbClr val="BF9000"/>
                </a:solidFill>
                <a:latin typeface="Mada"/>
                <a:ea typeface="Mada"/>
                <a:cs typeface="Mada"/>
                <a:sym typeface="Mada"/>
              </a:rPr>
              <a:t>vaccines are available for group A, C, Y and W - 135</a:t>
            </a:r>
            <a:endParaRPr b="1" sz="1200" u="sng">
              <a:solidFill>
                <a:srgbClr val="BF9000"/>
              </a:solidFill>
              <a:latin typeface="Mada"/>
              <a:ea typeface="Mada"/>
              <a:cs typeface="Mada"/>
              <a:sym typeface="Mada"/>
            </a:endParaRPr>
          </a:p>
          <a:p>
            <a:pPr indent="-304800" lvl="0" marL="457200" rtl="0" algn="l">
              <a:lnSpc>
                <a:spcPct val="115000"/>
              </a:lnSpc>
              <a:spcBef>
                <a:spcPts val="0"/>
              </a:spcBef>
              <a:spcAft>
                <a:spcPts val="0"/>
              </a:spcAft>
              <a:buSzPts val="1200"/>
              <a:buFont typeface="Mada"/>
              <a:buChar char="●"/>
            </a:pPr>
            <a:r>
              <a:rPr lang="en-GB" sz="1200">
                <a:latin typeface="Mada"/>
                <a:ea typeface="Mada"/>
                <a:cs typeface="Mada"/>
                <a:sym typeface="Mada"/>
              </a:rPr>
              <a:t>At present </a:t>
            </a:r>
            <a:r>
              <a:rPr b="1" lang="en-GB" sz="1200">
                <a:latin typeface="Mada"/>
                <a:ea typeface="Mada"/>
                <a:cs typeface="Mada"/>
                <a:sym typeface="Mada"/>
              </a:rPr>
              <a:t>two types </a:t>
            </a:r>
            <a:r>
              <a:rPr lang="en-GB" sz="1200">
                <a:latin typeface="Mada"/>
                <a:ea typeface="Mada"/>
                <a:cs typeface="Mada"/>
                <a:sym typeface="Mada"/>
              </a:rPr>
              <a:t>of meningococcal vaccines are licensed; </a:t>
            </a:r>
            <a:endParaRPr sz="1200">
              <a:latin typeface="Mada"/>
              <a:ea typeface="Mada"/>
              <a:cs typeface="Mada"/>
              <a:sym typeface="Mada"/>
            </a:endParaRPr>
          </a:p>
          <a:p>
            <a:pPr indent="-304800" lvl="0" marL="457200" rtl="0" algn="l">
              <a:lnSpc>
                <a:spcPct val="115000"/>
              </a:lnSpc>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Meningococcal</a:t>
            </a:r>
            <a:r>
              <a:rPr b="1" lang="en-GB" sz="1200" u="sng">
                <a:solidFill>
                  <a:schemeClr val="dk1"/>
                </a:solidFill>
                <a:latin typeface="Mada"/>
                <a:ea typeface="Mada"/>
                <a:cs typeface="Mada"/>
                <a:sym typeface="Mada"/>
              </a:rPr>
              <a:t> polysaccharide vaccines</a:t>
            </a:r>
            <a:r>
              <a:rPr lang="en-GB" sz="1200">
                <a:solidFill>
                  <a:schemeClr val="dk1"/>
                </a:solidFill>
                <a:latin typeface="Mada"/>
                <a:ea typeface="Mada"/>
                <a:cs typeface="Mada"/>
                <a:sym typeface="Mada"/>
              </a:rPr>
              <a:t>:</a:t>
            </a:r>
            <a:endParaRPr sz="1200">
              <a:solidFill>
                <a:schemeClr val="dk1"/>
              </a:solidFill>
              <a:latin typeface="Mada"/>
              <a:ea typeface="Mada"/>
              <a:cs typeface="Mada"/>
              <a:sym typeface="Mada"/>
            </a:endParaRPr>
          </a:p>
          <a:p>
            <a:pPr indent="-304799" lvl="0" marL="990000" rtl="0" algn="l">
              <a:lnSpc>
                <a:spcPct val="115000"/>
              </a:lnSpc>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Bivalent → protection against serogroups A and C.</a:t>
            </a:r>
            <a:endParaRPr sz="1200">
              <a:solidFill>
                <a:schemeClr val="dk1"/>
              </a:solidFill>
              <a:latin typeface="Mada"/>
              <a:ea typeface="Mada"/>
              <a:cs typeface="Mada"/>
              <a:sym typeface="Mada"/>
            </a:endParaRPr>
          </a:p>
          <a:p>
            <a:pPr indent="-304799" lvl="0" marL="990000" rtl="0" algn="l">
              <a:lnSpc>
                <a:spcPct val="115000"/>
              </a:lnSpc>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Quadrivalent → protection against serogroups A, C, Y and W - 135 </a:t>
            </a:r>
            <a:r>
              <a:rPr lang="en-GB" sz="1200">
                <a:solidFill>
                  <a:srgbClr val="6AA84F"/>
                </a:solidFill>
                <a:latin typeface="Mada"/>
                <a:ea typeface="Mada"/>
                <a:cs typeface="Mada"/>
                <a:sym typeface="Mada"/>
              </a:rPr>
              <a:t>commonly used </a:t>
            </a:r>
            <a:endParaRPr sz="1200">
              <a:solidFill>
                <a:schemeClr val="dk1"/>
              </a:solidFill>
              <a:latin typeface="Mada"/>
              <a:ea typeface="Mada"/>
              <a:cs typeface="Mada"/>
              <a:sym typeface="Mada"/>
            </a:endParaRPr>
          </a:p>
          <a:p>
            <a:pPr indent="-304800" lvl="0" marL="457200" rtl="0" algn="l">
              <a:lnSpc>
                <a:spcPct val="115000"/>
              </a:lnSpc>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Meningococcal conjugated polysaccharide vaccine.</a:t>
            </a:r>
            <a:endParaRPr sz="1200">
              <a:latin typeface="Mada"/>
              <a:ea typeface="Mada"/>
              <a:cs typeface="Mada"/>
              <a:sym typeface="Mada"/>
            </a:endParaRPr>
          </a:p>
          <a:p>
            <a:pPr indent="-304800" lvl="0" marL="457200" rtl="0" algn="l">
              <a:lnSpc>
                <a:spcPct val="115000"/>
              </a:lnSpc>
              <a:spcBef>
                <a:spcPts val="0"/>
              </a:spcBef>
              <a:spcAft>
                <a:spcPts val="0"/>
              </a:spcAft>
              <a:buSzPts val="1200"/>
              <a:buFont typeface="Mada"/>
              <a:buChar char="●"/>
            </a:pPr>
            <a:r>
              <a:rPr b="1" lang="en-GB" sz="1200">
                <a:latin typeface="Mada"/>
                <a:ea typeface="Mada"/>
                <a:cs typeface="Mada"/>
                <a:sym typeface="Mada"/>
              </a:rPr>
              <a:t>Recommendations for use of meningococcal vaccine:</a:t>
            </a:r>
            <a:endParaRPr b="1" sz="1200">
              <a:latin typeface="Mada"/>
              <a:ea typeface="Mada"/>
              <a:cs typeface="Mada"/>
              <a:sym typeface="Mada"/>
            </a:endParaRPr>
          </a:p>
          <a:p>
            <a:pPr indent="0" lvl="0" marL="0" rtl="0" algn="l">
              <a:lnSpc>
                <a:spcPct val="115000"/>
              </a:lnSpc>
              <a:spcBef>
                <a:spcPts val="1600"/>
              </a:spcBef>
              <a:spcAft>
                <a:spcPts val="0"/>
              </a:spcAft>
              <a:buNone/>
            </a:pPr>
            <a:r>
              <a:t/>
            </a:r>
            <a:endParaRPr sz="1200">
              <a:solidFill>
                <a:srgbClr val="000000"/>
              </a:solidFill>
              <a:latin typeface="Mada"/>
              <a:ea typeface="Mada"/>
              <a:cs typeface="Mada"/>
              <a:sym typeface="Mada"/>
            </a:endParaRPr>
          </a:p>
          <a:p>
            <a:pPr indent="0" lvl="0" marL="0" rtl="0" algn="l">
              <a:lnSpc>
                <a:spcPct val="115000"/>
              </a:lnSpc>
              <a:spcBef>
                <a:spcPts val="1600"/>
              </a:spcBef>
              <a:spcAft>
                <a:spcPts val="1600"/>
              </a:spcAft>
              <a:buNone/>
            </a:pPr>
            <a:r>
              <a:t/>
            </a:r>
            <a:endParaRPr sz="1200">
              <a:latin typeface="Mada"/>
              <a:ea typeface="Mada"/>
              <a:cs typeface="Mada"/>
              <a:sym typeface="Mada"/>
            </a:endParaRPr>
          </a:p>
        </p:txBody>
      </p:sp>
      <p:grpSp>
        <p:nvGrpSpPr>
          <p:cNvPr id="384" name="Google Shape;384;p26"/>
          <p:cNvGrpSpPr/>
          <p:nvPr/>
        </p:nvGrpSpPr>
        <p:grpSpPr>
          <a:xfrm>
            <a:off x="547788" y="6264500"/>
            <a:ext cx="6495763" cy="904800"/>
            <a:chOff x="367663" y="4015576"/>
            <a:chExt cx="6495763" cy="904800"/>
          </a:xfrm>
        </p:grpSpPr>
        <p:sp>
          <p:nvSpPr>
            <p:cNvPr id="385" name="Google Shape;385;p26"/>
            <p:cNvSpPr/>
            <p:nvPr/>
          </p:nvSpPr>
          <p:spPr>
            <a:xfrm>
              <a:off x="968638" y="4423038"/>
              <a:ext cx="737600" cy="25"/>
            </a:xfrm>
            <a:custGeom>
              <a:rect b="b" l="l" r="r" t="t"/>
              <a:pathLst>
                <a:path extrusionOk="0" fill="none" h="1" w="29504">
                  <a:moveTo>
                    <a:pt x="0" y="1"/>
                  </a:moveTo>
                  <a:lnTo>
                    <a:pt x="29504" y="1"/>
                  </a:lnTo>
                </a:path>
              </a:pathLst>
            </a:custGeom>
            <a:noFill/>
            <a:ln cap="rnd" cmpd="sng" w="33625">
              <a:solidFill>
                <a:srgbClr val="76A5AF"/>
              </a:solidFill>
              <a:prstDash val="solid"/>
              <a:miter lim="11906"/>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 name="Google Shape;386;p26"/>
            <p:cNvSpPr/>
            <p:nvPr/>
          </p:nvSpPr>
          <p:spPr>
            <a:xfrm>
              <a:off x="367663" y="4039663"/>
              <a:ext cx="656350" cy="757850"/>
            </a:xfrm>
            <a:custGeom>
              <a:rect b="b" l="l" r="r" t="t"/>
              <a:pathLst>
                <a:path extrusionOk="0" h="30314" w="26254">
                  <a:moveTo>
                    <a:pt x="13133" y="1"/>
                  </a:moveTo>
                  <a:lnTo>
                    <a:pt x="1" y="7585"/>
                  </a:lnTo>
                  <a:lnTo>
                    <a:pt x="1" y="22742"/>
                  </a:lnTo>
                  <a:lnTo>
                    <a:pt x="13133" y="30314"/>
                  </a:lnTo>
                  <a:lnTo>
                    <a:pt x="26254" y="22742"/>
                  </a:lnTo>
                  <a:lnTo>
                    <a:pt x="26254" y="7585"/>
                  </a:lnTo>
                  <a:lnTo>
                    <a:pt x="13133" y="1"/>
                  </a:lnTo>
                  <a:close/>
                </a:path>
              </a:pathLst>
            </a:custGeom>
            <a:solidFill>
              <a:srgbClr val="FFFFFF"/>
            </a:solidFill>
            <a:ln cap="flat" cmpd="sng" w="9525">
              <a:solidFill>
                <a:srgbClr val="76A5A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 name="Google Shape;387;p26"/>
            <p:cNvSpPr/>
            <p:nvPr/>
          </p:nvSpPr>
          <p:spPr>
            <a:xfrm>
              <a:off x="429288" y="4110813"/>
              <a:ext cx="533425" cy="615875"/>
            </a:xfrm>
            <a:custGeom>
              <a:rect b="b" l="l" r="r" t="t"/>
              <a:pathLst>
                <a:path extrusionOk="0" h="24635" w="21337">
                  <a:moveTo>
                    <a:pt x="10668" y="0"/>
                  </a:moveTo>
                  <a:lnTo>
                    <a:pt x="0" y="6156"/>
                  </a:lnTo>
                  <a:lnTo>
                    <a:pt x="0" y="18467"/>
                  </a:lnTo>
                  <a:lnTo>
                    <a:pt x="10668" y="24634"/>
                  </a:lnTo>
                  <a:lnTo>
                    <a:pt x="21336" y="18467"/>
                  </a:lnTo>
                  <a:lnTo>
                    <a:pt x="21336" y="6156"/>
                  </a:lnTo>
                  <a:lnTo>
                    <a:pt x="10668" y="0"/>
                  </a:lnTo>
                  <a:close/>
                </a:path>
              </a:pathLst>
            </a:custGeom>
            <a:solidFill>
              <a:srgbClr val="76A5A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 name="Google Shape;388;p26"/>
            <p:cNvSpPr/>
            <p:nvPr/>
          </p:nvSpPr>
          <p:spPr>
            <a:xfrm>
              <a:off x="1275625" y="4015576"/>
              <a:ext cx="5587800" cy="904800"/>
            </a:xfrm>
            <a:prstGeom prst="homePlate">
              <a:avLst>
                <a:gd fmla="val 50000" name="adj"/>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1200">
                  <a:latin typeface="Mada"/>
                  <a:ea typeface="Mada"/>
                  <a:cs typeface="Mada"/>
                  <a:sym typeface="Mada"/>
                </a:rPr>
                <a:t>Vaccination with a single dose of polysaccharide vaccine is recommended for travelers above 18 months of age going to an area experiencing an epidemic of meningococcal disease or to areas with a high rate of endemic meningococcal disease.</a:t>
              </a:r>
              <a:endParaRPr sz="1200">
                <a:latin typeface="Mada"/>
                <a:ea typeface="Mada"/>
                <a:cs typeface="Mada"/>
                <a:sym typeface="Mada"/>
              </a:endParaRPr>
            </a:p>
          </p:txBody>
        </p:sp>
      </p:grpSp>
      <p:pic>
        <p:nvPicPr>
          <p:cNvPr id="389" name="Google Shape;389;p26"/>
          <p:cNvPicPr preferRelativeResize="0"/>
          <p:nvPr/>
        </p:nvPicPr>
        <p:blipFill>
          <a:blip r:embed="rId3">
            <a:alphaModFix/>
          </a:blip>
          <a:stretch>
            <a:fillRect/>
          </a:stretch>
        </p:blipFill>
        <p:spPr>
          <a:xfrm>
            <a:off x="636836" y="6438712"/>
            <a:ext cx="439100" cy="439075"/>
          </a:xfrm>
          <a:prstGeom prst="rect">
            <a:avLst/>
          </a:prstGeom>
          <a:noFill/>
          <a:ln>
            <a:noFill/>
          </a:ln>
        </p:spPr>
      </p:pic>
      <p:sp>
        <p:nvSpPr>
          <p:cNvPr id="390" name="Google Shape;390;p26"/>
          <p:cNvSpPr txBox="1"/>
          <p:nvPr/>
        </p:nvSpPr>
        <p:spPr>
          <a:xfrm>
            <a:off x="258664" y="7419085"/>
            <a:ext cx="6673500" cy="566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1000"/>
              </a:spcBef>
              <a:spcAft>
                <a:spcPts val="0"/>
              </a:spcAft>
              <a:buNone/>
            </a:pPr>
            <a:r>
              <a:rPr b="1" lang="en-GB" sz="3000">
                <a:solidFill>
                  <a:srgbClr val="134F5C"/>
                </a:solidFill>
                <a:latin typeface="Nunito"/>
                <a:ea typeface="Nunito"/>
                <a:cs typeface="Nunito"/>
                <a:sym typeface="Nunito"/>
              </a:rPr>
              <a:t>Diarrhoeal diseases</a:t>
            </a:r>
            <a:endParaRPr b="1" sz="3000">
              <a:solidFill>
                <a:srgbClr val="134F5C"/>
              </a:solidFill>
              <a:latin typeface="Nunito"/>
              <a:ea typeface="Nunito"/>
              <a:cs typeface="Nunito"/>
              <a:sym typeface="Nunito"/>
            </a:endParaRPr>
          </a:p>
          <a:p>
            <a:pPr indent="0" lvl="0" marL="0" rtl="0" algn="ctr">
              <a:lnSpc>
                <a:spcPct val="115000"/>
              </a:lnSpc>
              <a:spcBef>
                <a:spcPts val="1000"/>
              </a:spcBef>
              <a:spcAft>
                <a:spcPts val="0"/>
              </a:spcAft>
              <a:buNone/>
            </a:pPr>
            <a:r>
              <a:t/>
            </a:r>
            <a:endParaRPr b="1" sz="3000">
              <a:solidFill>
                <a:srgbClr val="134F5C"/>
              </a:solidFill>
              <a:latin typeface="Nunito"/>
              <a:ea typeface="Nunito"/>
              <a:cs typeface="Nunito"/>
              <a:sym typeface="Nunito"/>
            </a:endParaRPr>
          </a:p>
        </p:txBody>
      </p:sp>
      <p:sp>
        <p:nvSpPr>
          <p:cNvPr id="391" name="Google Shape;391;p26"/>
          <p:cNvSpPr txBox="1"/>
          <p:nvPr/>
        </p:nvSpPr>
        <p:spPr>
          <a:xfrm>
            <a:off x="258675" y="7985483"/>
            <a:ext cx="6381300" cy="566400"/>
          </a:xfrm>
          <a:prstGeom prst="rect">
            <a:avLst/>
          </a:prstGeom>
          <a:noFill/>
          <a:ln>
            <a:noFill/>
          </a:ln>
        </p:spPr>
        <p:txBody>
          <a:bodyPr anchorCtr="0" anchor="t" bIns="91425" lIns="91425" spcFirstLastPara="1" rIns="91425" wrap="square" tIns="91425">
            <a:noAutofit/>
          </a:bodyPr>
          <a:lstStyle/>
          <a:p>
            <a:pPr indent="-304800" lvl="0" marL="457200" rtl="0" algn="l">
              <a:lnSpc>
                <a:spcPct val="115000"/>
              </a:lnSpc>
              <a:spcBef>
                <a:spcPts val="1000"/>
              </a:spcBef>
              <a:spcAft>
                <a:spcPts val="0"/>
              </a:spcAft>
              <a:buSzPts val="1200"/>
              <a:buFont typeface="Mada"/>
              <a:buChar char="●"/>
            </a:pPr>
            <a:r>
              <a:rPr b="1" lang="en-GB" sz="1200">
                <a:latin typeface="Mada"/>
                <a:ea typeface="Mada"/>
                <a:cs typeface="Mada"/>
                <a:sym typeface="Mada"/>
              </a:rPr>
              <a:t>Cholera </a:t>
            </a:r>
            <a:r>
              <a:rPr b="1" lang="en-GB" sz="1200">
                <a:solidFill>
                  <a:srgbClr val="6AA84F"/>
                </a:solidFill>
                <a:latin typeface="Mada"/>
                <a:ea typeface="Mada"/>
                <a:cs typeface="Mada"/>
                <a:sym typeface="Mada"/>
              </a:rPr>
              <a:t>(especially from Yemen) </a:t>
            </a:r>
            <a:r>
              <a:rPr lang="en-GB" sz="1200">
                <a:latin typeface="Mada"/>
                <a:ea typeface="Mada"/>
                <a:cs typeface="Mada"/>
                <a:sym typeface="Mada"/>
              </a:rPr>
              <a:t>and</a:t>
            </a:r>
            <a:r>
              <a:rPr b="1" lang="en-GB" sz="1200">
                <a:latin typeface="Mada"/>
                <a:ea typeface="Mada"/>
                <a:cs typeface="Mada"/>
                <a:sym typeface="Mada"/>
              </a:rPr>
              <a:t> traveller’s diarrhoea</a:t>
            </a:r>
            <a:r>
              <a:rPr lang="en-GB" sz="1200">
                <a:latin typeface="Mada"/>
                <a:ea typeface="Mada"/>
                <a:cs typeface="Mada"/>
                <a:sym typeface="Mada"/>
              </a:rPr>
              <a:t> are common during the Hajj.</a:t>
            </a:r>
            <a:endParaRPr sz="1200">
              <a:latin typeface="Mada"/>
              <a:ea typeface="Mada"/>
              <a:cs typeface="Mada"/>
              <a:sym typeface="Mada"/>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5" name="Shape 395"/>
        <p:cNvGrpSpPr/>
        <p:nvPr/>
      </p:nvGrpSpPr>
      <p:grpSpPr>
        <a:xfrm>
          <a:off x="0" y="0"/>
          <a:ext cx="0" cy="0"/>
          <a:chOff x="0" y="0"/>
          <a:chExt cx="0" cy="0"/>
        </a:xfrm>
      </p:grpSpPr>
      <p:sp>
        <p:nvSpPr>
          <p:cNvPr id="396" name="Google Shape;396;p27"/>
          <p:cNvSpPr txBox="1"/>
          <p:nvPr/>
        </p:nvSpPr>
        <p:spPr>
          <a:xfrm>
            <a:off x="259575" y="5447652"/>
            <a:ext cx="7072200" cy="638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400">
                <a:solidFill>
                  <a:srgbClr val="134F5C"/>
                </a:solidFill>
                <a:latin typeface="Nunito"/>
                <a:ea typeface="Nunito"/>
                <a:cs typeface="Nunito"/>
                <a:sym typeface="Nunito"/>
              </a:rPr>
              <a:t>KSA’s Efforts for a Healthy Hajj</a:t>
            </a:r>
            <a:endParaRPr b="1" sz="2400">
              <a:solidFill>
                <a:srgbClr val="134F5C"/>
              </a:solidFill>
              <a:latin typeface="Nunito"/>
              <a:ea typeface="Nunito"/>
              <a:cs typeface="Nunito"/>
              <a:sym typeface="Nunito"/>
            </a:endParaRPr>
          </a:p>
          <a:p>
            <a:pPr indent="0" lvl="0" marL="0" rtl="0" algn="ctr">
              <a:spcBef>
                <a:spcPts val="0"/>
              </a:spcBef>
              <a:spcAft>
                <a:spcPts val="0"/>
              </a:spcAft>
              <a:buNone/>
            </a:pPr>
            <a:r>
              <a:t/>
            </a:r>
            <a:endParaRPr b="1" sz="2400">
              <a:solidFill>
                <a:srgbClr val="134F5C"/>
              </a:solidFill>
              <a:latin typeface="Nunito"/>
              <a:ea typeface="Nunito"/>
              <a:cs typeface="Nunito"/>
              <a:sym typeface="Nunito"/>
            </a:endParaRPr>
          </a:p>
        </p:txBody>
      </p:sp>
      <p:sp>
        <p:nvSpPr>
          <p:cNvPr id="397" name="Google Shape;397;p27"/>
          <p:cNvSpPr txBox="1"/>
          <p:nvPr/>
        </p:nvSpPr>
        <p:spPr>
          <a:xfrm>
            <a:off x="338938" y="5850455"/>
            <a:ext cx="6673500" cy="566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000"/>
              </a:spcBef>
              <a:spcAft>
                <a:spcPts val="0"/>
              </a:spcAft>
              <a:buNone/>
            </a:pPr>
            <a:r>
              <a:rPr b="1" lang="en-GB" sz="1800">
                <a:solidFill>
                  <a:srgbClr val="76A5AF"/>
                </a:solidFill>
                <a:latin typeface="Nunito"/>
                <a:ea typeface="Nunito"/>
                <a:cs typeface="Nunito"/>
                <a:sym typeface="Nunito"/>
              </a:rPr>
              <a:t>KSA’s Healthcare System during Hajj</a:t>
            </a:r>
            <a:endParaRPr b="1" sz="1800">
              <a:solidFill>
                <a:srgbClr val="76A5AF"/>
              </a:solidFill>
              <a:latin typeface="Nunito"/>
              <a:ea typeface="Nunito"/>
              <a:cs typeface="Nunito"/>
              <a:sym typeface="Nunito"/>
            </a:endParaRPr>
          </a:p>
          <a:p>
            <a:pPr indent="0" lvl="0" marL="0" rtl="0" algn="l">
              <a:lnSpc>
                <a:spcPct val="115000"/>
              </a:lnSpc>
              <a:spcBef>
                <a:spcPts val="1000"/>
              </a:spcBef>
              <a:spcAft>
                <a:spcPts val="0"/>
              </a:spcAft>
              <a:buNone/>
            </a:pPr>
            <a:r>
              <a:t/>
            </a:r>
            <a:endParaRPr b="1" sz="1800">
              <a:solidFill>
                <a:srgbClr val="76A5AF"/>
              </a:solidFill>
              <a:latin typeface="Nunito"/>
              <a:ea typeface="Nunito"/>
              <a:cs typeface="Nunito"/>
              <a:sym typeface="Nunito"/>
            </a:endParaRPr>
          </a:p>
        </p:txBody>
      </p:sp>
      <p:sp>
        <p:nvSpPr>
          <p:cNvPr id="398" name="Google Shape;398;p27"/>
          <p:cNvSpPr txBox="1"/>
          <p:nvPr/>
        </p:nvSpPr>
        <p:spPr>
          <a:xfrm>
            <a:off x="338938" y="6290103"/>
            <a:ext cx="6673500" cy="1504200"/>
          </a:xfrm>
          <a:prstGeom prst="rect">
            <a:avLst/>
          </a:prstGeom>
          <a:noFill/>
          <a:ln>
            <a:noFill/>
          </a:ln>
        </p:spPr>
        <p:txBody>
          <a:bodyPr anchorCtr="0" anchor="t" bIns="91425" lIns="91425" spcFirstLastPara="1" rIns="91425" wrap="square" tIns="91425">
            <a:noAutofit/>
          </a:bodyPr>
          <a:lstStyle/>
          <a:p>
            <a:pPr indent="-304800" lvl="0" marL="457200" rtl="0" algn="l">
              <a:lnSpc>
                <a:spcPct val="115000"/>
              </a:lnSpc>
              <a:spcBef>
                <a:spcPts val="1000"/>
              </a:spcBef>
              <a:spcAft>
                <a:spcPts val="0"/>
              </a:spcAft>
              <a:buSzPts val="1200"/>
              <a:buFont typeface="Mada"/>
              <a:buChar char="●"/>
            </a:pPr>
            <a:r>
              <a:rPr lang="en-GB" sz="1200">
                <a:latin typeface="Mada"/>
                <a:ea typeface="Mada"/>
                <a:cs typeface="Mada"/>
                <a:sym typeface="Mada"/>
              </a:rPr>
              <a:t>The Saudi government provides </a:t>
            </a:r>
            <a:r>
              <a:rPr b="1" lang="en-GB" sz="1200">
                <a:latin typeface="Mada"/>
                <a:ea typeface="Mada"/>
                <a:cs typeface="Mada"/>
                <a:sym typeface="Mada"/>
              </a:rPr>
              <a:t>free healthcare services</a:t>
            </a:r>
            <a:r>
              <a:rPr lang="en-GB" sz="1200">
                <a:latin typeface="Mada"/>
                <a:ea typeface="Mada"/>
                <a:cs typeface="Mada"/>
                <a:sym typeface="Mada"/>
              </a:rPr>
              <a:t> for all pilgrims.</a:t>
            </a:r>
            <a:endParaRPr sz="1200">
              <a:latin typeface="Mada"/>
              <a:ea typeface="Mada"/>
              <a:cs typeface="Mada"/>
              <a:sym typeface="Mada"/>
            </a:endParaRPr>
          </a:p>
          <a:p>
            <a:pPr indent="-304800" lvl="0" marL="457200" rtl="0" algn="l">
              <a:lnSpc>
                <a:spcPct val="115000"/>
              </a:lnSpc>
              <a:spcBef>
                <a:spcPts val="0"/>
              </a:spcBef>
              <a:spcAft>
                <a:spcPts val="0"/>
              </a:spcAft>
              <a:buSzPts val="1200"/>
              <a:buFont typeface="Mada"/>
              <a:buChar char="●"/>
            </a:pPr>
            <a:r>
              <a:rPr lang="en-GB" sz="1200">
                <a:latin typeface="Mada"/>
                <a:ea typeface="Mada"/>
                <a:cs typeface="Mada"/>
                <a:sym typeface="Mada"/>
              </a:rPr>
              <a:t>The </a:t>
            </a:r>
            <a:r>
              <a:rPr b="1" lang="en-GB" sz="1200">
                <a:latin typeface="Mada"/>
                <a:ea typeface="Mada"/>
                <a:cs typeface="Mada"/>
                <a:sym typeface="Mada"/>
              </a:rPr>
              <a:t>healthcare system</a:t>
            </a:r>
            <a:r>
              <a:rPr lang="en-GB" sz="1200">
                <a:latin typeface="Mada"/>
                <a:ea typeface="Mada"/>
                <a:cs typeface="Mada"/>
                <a:sym typeface="Mada"/>
              </a:rPr>
              <a:t>, which is operated by 26 421 domestic employees in addition to international visiting healthcare practitioners, provides </a:t>
            </a:r>
            <a:r>
              <a:rPr b="1" lang="en-GB" sz="1200">
                <a:solidFill>
                  <a:srgbClr val="CC0000"/>
                </a:solidFill>
                <a:latin typeface="Mada"/>
                <a:ea typeface="Mada"/>
                <a:cs typeface="Mada"/>
                <a:sym typeface="Mada"/>
              </a:rPr>
              <a:t>curative</a:t>
            </a:r>
            <a:r>
              <a:rPr lang="en-GB" sz="1200">
                <a:latin typeface="Mada"/>
                <a:ea typeface="Mada"/>
                <a:cs typeface="Mada"/>
                <a:sym typeface="Mada"/>
              </a:rPr>
              <a:t> and </a:t>
            </a:r>
            <a:r>
              <a:rPr b="1" lang="en-GB" sz="1200">
                <a:solidFill>
                  <a:srgbClr val="CC0000"/>
                </a:solidFill>
                <a:latin typeface="Mada"/>
                <a:ea typeface="Mada"/>
                <a:cs typeface="Mada"/>
                <a:sym typeface="Mada"/>
              </a:rPr>
              <a:t>preventive services.</a:t>
            </a:r>
            <a:endParaRPr b="1" sz="1200">
              <a:solidFill>
                <a:srgbClr val="CC0000"/>
              </a:solidFill>
              <a:latin typeface="Mada"/>
              <a:ea typeface="Mada"/>
              <a:cs typeface="Mada"/>
              <a:sym typeface="Mada"/>
            </a:endParaRPr>
          </a:p>
        </p:txBody>
      </p:sp>
      <p:sp>
        <p:nvSpPr>
          <p:cNvPr id="399" name="Google Shape;399;p27"/>
          <p:cNvSpPr txBox="1"/>
          <p:nvPr/>
        </p:nvSpPr>
        <p:spPr>
          <a:xfrm>
            <a:off x="338940" y="7155073"/>
            <a:ext cx="6673500" cy="566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000"/>
              </a:spcBef>
              <a:spcAft>
                <a:spcPts val="0"/>
              </a:spcAft>
              <a:buNone/>
            </a:pPr>
            <a:r>
              <a:rPr b="1" lang="en-GB" sz="1800">
                <a:solidFill>
                  <a:srgbClr val="76A5AF"/>
                </a:solidFill>
                <a:latin typeface="Nunito"/>
                <a:ea typeface="Nunito"/>
                <a:cs typeface="Nunito"/>
                <a:sym typeface="Nunito"/>
              </a:rPr>
              <a:t>Travel immunisation recommendations </a:t>
            </a:r>
            <a:endParaRPr b="1" sz="1800">
              <a:solidFill>
                <a:srgbClr val="76A5AF"/>
              </a:solidFill>
              <a:latin typeface="Nunito"/>
              <a:ea typeface="Nunito"/>
              <a:cs typeface="Nunito"/>
              <a:sym typeface="Nunito"/>
            </a:endParaRPr>
          </a:p>
          <a:p>
            <a:pPr indent="0" lvl="0" marL="0" rtl="0" algn="l">
              <a:lnSpc>
                <a:spcPct val="115000"/>
              </a:lnSpc>
              <a:spcBef>
                <a:spcPts val="1000"/>
              </a:spcBef>
              <a:spcAft>
                <a:spcPts val="0"/>
              </a:spcAft>
              <a:buNone/>
            </a:pPr>
            <a:r>
              <a:t/>
            </a:r>
            <a:endParaRPr b="1" sz="1800">
              <a:solidFill>
                <a:srgbClr val="76A5AF"/>
              </a:solidFill>
              <a:latin typeface="Nunito"/>
              <a:ea typeface="Nunito"/>
              <a:cs typeface="Nunito"/>
              <a:sym typeface="Nunito"/>
            </a:endParaRPr>
          </a:p>
        </p:txBody>
      </p:sp>
      <p:sp>
        <p:nvSpPr>
          <p:cNvPr id="400" name="Google Shape;400;p27"/>
          <p:cNvSpPr txBox="1"/>
          <p:nvPr/>
        </p:nvSpPr>
        <p:spPr>
          <a:xfrm>
            <a:off x="338950" y="7538155"/>
            <a:ext cx="6673500" cy="2532600"/>
          </a:xfrm>
          <a:prstGeom prst="rect">
            <a:avLst/>
          </a:prstGeom>
          <a:noFill/>
          <a:ln>
            <a:noFill/>
          </a:ln>
        </p:spPr>
        <p:txBody>
          <a:bodyPr anchorCtr="0" anchor="t" bIns="91425" lIns="91425" spcFirstLastPara="1" rIns="91425" wrap="square" tIns="91425">
            <a:noAutofit/>
          </a:bodyPr>
          <a:lstStyle/>
          <a:p>
            <a:pPr indent="-304800" lvl="0" marL="457200" rtl="0" algn="l">
              <a:lnSpc>
                <a:spcPct val="115000"/>
              </a:lnSpc>
              <a:spcBef>
                <a:spcPts val="1000"/>
              </a:spcBef>
              <a:spcAft>
                <a:spcPts val="0"/>
              </a:spcAft>
              <a:buSzPts val="1200"/>
              <a:buFont typeface="Mada"/>
              <a:buChar char="●"/>
            </a:pPr>
            <a:r>
              <a:rPr lang="en-GB" sz="1200">
                <a:latin typeface="Mada"/>
                <a:ea typeface="Mada"/>
                <a:cs typeface="Mada"/>
                <a:sym typeface="Mada"/>
              </a:rPr>
              <a:t>They are classified as: </a:t>
            </a:r>
            <a:endParaRPr sz="1200">
              <a:latin typeface="Mada"/>
              <a:ea typeface="Mada"/>
              <a:cs typeface="Mada"/>
              <a:sym typeface="Mada"/>
            </a:endParaRPr>
          </a:p>
          <a:p>
            <a:pPr indent="-304800" lvl="0" marL="809999" rtl="0" algn="l">
              <a:lnSpc>
                <a:spcPct val="115000"/>
              </a:lnSpc>
              <a:spcBef>
                <a:spcPts val="0"/>
              </a:spcBef>
              <a:spcAft>
                <a:spcPts val="0"/>
              </a:spcAft>
              <a:buSzPts val="1200"/>
              <a:buFont typeface="Mada"/>
              <a:buChar char="○"/>
            </a:pPr>
            <a:r>
              <a:rPr b="1" lang="en-GB" sz="1200">
                <a:latin typeface="Mada"/>
                <a:ea typeface="Mada"/>
                <a:cs typeface="Mada"/>
                <a:sym typeface="Mada"/>
              </a:rPr>
              <a:t>Mandatory</a:t>
            </a:r>
            <a:r>
              <a:rPr lang="en-GB" sz="1200">
                <a:latin typeface="Mada"/>
                <a:ea typeface="Mada"/>
                <a:cs typeface="Mada"/>
                <a:sym typeface="Mada"/>
              </a:rPr>
              <a:t> (required)</a:t>
            </a:r>
            <a:endParaRPr sz="1200">
              <a:latin typeface="Mada"/>
              <a:ea typeface="Mada"/>
              <a:cs typeface="Mada"/>
              <a:sym typeface="Mada"/>
            </a:endParaRPr>
          </a:p>
          <a:p>
            <a:pPr indent="-304800" lvl="0" marL="809999" rtl="0" algn="l">
              <a:lnSpc>
                <a:spcPct val="115000"/>
              </a:lnSpc>
              <a:spcBef>
                <a:spcPts val="0"/>
              </a:spcBef>
              <a:spcAft>
                <a:spcPts val="0"/>
              </a:spcAft>
              <a:buSzPts val="1200"/>
              <a:buFont typeface="Mada"/>
              <a:buChar char="○"/>
            </a:pPr>
            <a:r>
              <a:rPr b="1" lang="en-GB" sz="1200">
                <a:latin typeface="Mada"/>
                <a:ea typeface="Mada"/>
                <a:cs typeface="Mada"/>
                <a:sym typeface="Mada"/>
              </a:rPr>
              <a:t>Voluntary</a:t>
            </a:r>
            <a:r>
              <a:rPr lang="en-GB" sz="1200">
                <a:latin typeface="Mada"/>
                <a:ea typeface="Mada"/>
                <a:cs typeface="Mada"/>
                <a:sym typeface="Mada"/>
              </a:rPr>
              <a:t> (recommended) before performing Hajj</a:t>
            </a:r>
            <a:endParaRPr sz="1200">
              <a:latin typeface="Mada"/>
              <a:ea typeface="Mada"/>
              <a:cs typeface="Mada"/>
              <a:sym typeface="Mada"/>
            </a:endParaRPr>
          </a:p>
          <a:p>
            <a:pPr indent="-304800" lvl="0" marL="457200" rtl="0" algn="l">
              <a:lnSpc>
                <a:spcPct val="115000"/>
              </a:lnSpc>
              <a:spcBef>
                <a:spcPts val="0"/>
              </a:spcBef>
              <a:spcAft>
                <a:spcPts val="0"/>
              </a:spcAft>
              <a:buSzPts val="1200"/>
              <a:buFont typeface="Mada"/>
              <a:buChar char="●"/>
            </a:pPr>
            <a:r>
              <a:rPr lang="en-GB" sz="1200">
                <a:latin typeface="Mada"/>
                <a:ea typeface="Mada"/>
                <a:cs typeface="Mada"/>
                <a:sym typeface="Mada"/>
              </a:rPr>
              <a:t>The three </a:t>
            </a:r>
            <a:r>
              <a:rPr b="1" lang="en-GB" sz="1200">
                <a:solidFill>
                  <a:srgbClr val="CC0000"/>
                </a:solidFill>
                <a:latin typeface="Mada"/>
                <a:ea typeface="Mada"/>
                <a:cs typeface="Mada"/>
                <a:sym typeface="Mada"/>
              </a:rPr>
              <a:t>mandatory</a:t>
            </a:r>
            <a:r>
              <a:rPr lang="en-GB" sz="1200">
                <a:latin typeface="Mada"/>
                <a:ea typeface="Mada"/>
                <a:cs typeface="Mada"/>
                <a:sym typeface="Mada"/>
              </a:rPr>
              <a:t> vaccines are:</a:t>
            </a:r>
            <a:endParaRPr sz="1200">
              <a:latin typeface="Mada"/>
              <a:ea typeface="Mada"/>
              <a:cs typeface="Mada"/>
              <a:sym typeface="Mada"/>
            </a:endParaRPr>
          </a:p>
          <a:p>
            <a:pPr indent="-304800" lvl="0" marL="809999" rtl="0" algn="l">
              <a:lnSpc>
                <a:spcPct val="115000"/>
              </a:lnSpc>
              <a:spcBef>
                <a:spcPts val="0"/>
              </a:spcBef>
              <a:spcAft>
                <a:spcPts val="0"/>
              </a:spcAft>
              <a:buSzPts val="1200"/>
              <a:buFont typeface="Mada"/>
              <a:buChar char="○"/>
            </a:pPr>
            <a:r>
              <a:rPr lang="en-GB" sz="1200">
                <a:latin typeface="Mada"/>
                <a:ea typeface="Mada"/>
                <a:cs typeface="Mada"/>
                <a:sym typeface="Mada"/>
              </a:rPr>
              <a:t>quadrivalent meningococcal vaccine for all pilgrims</a:t>
            </a:r>
            <a:endParaRPr sz="1200">
              <a:latin typeface="Mada"/>
              <a:ea typeface="Mada"/>
              <a:cs typeface="Mada"/>
              <a:sym typeface="Mada"/>
            </a:endParaRPr>
          </a:p>
          <a:p>
            <a:pPr indent="-304800" lvl="0" marL="809999" rtl="0" algn="l">
              <a:lnSpc>
                <a:spcPct val="115000"/>
              </a:lnSpc>
              <a:spcBef>
                <a:spcPts val="0"/>
              </a:spcBef>
              <a:spcAft>
                <a:spcPts val="0"/>
              </a:spcAft>
              <a:buSzPts val="1200"/>
              <a:buFont typeface="Mada"/>
              <a:buChar char="○"/>
            </a:pPr>
            <a:r>
              <a:rPr lang="en-GB" sz="1200">
                <a:latin typeface="Mada"/>
                <a:ea typeface="Mada"/>
                <a:cs typeface="Mada"/>
                <a:sym typeface="Mada"/>
              </a:rPr>
              <a:t>Yellow fever</a:t>
            </a:r>
            <a:endParaRPr sz="1200">
              <a:latin typeface="Mada"/>
              <a:ea typeface="Mada"/>
              <a:cs typeface="Mada"/>
              <a:sym typeface="Mada"/>
            </a:endParaRPr>
          </a:p>
          <a:p>
            <a:pPr indent="-304800" lvl="0" marL="809999" rtl="0" algn="l">
              <a:lnSpc>
                <a:spcPct val="115000"/>
              </a:lnSpc>
              <a:spcBef>
                <a:spcPts val="0"/>
              </a:spcBef>
              <a:spcAft>
                <a:spcPts val="0"/>
              </a:spcAft>
              <a:buSzPts val="1200"/>
              <a:buFont typeface="Mada"/>
              <a:buChar char="○"/>
            </a:pPr>
            <a:r>
              <a:rPr lang="en-GB" sz="1200">
                <a:latin typeface="Mada"/>
                <a:ea typeface="Mada"/>
                <a:cs typeface="Mada"/>
                <a:sym typeface="Mada"/>
              </a:rPr>
              <a:t>Polio vaccines for pilgrims coming from countries with active polio transmission.</a:t>
            </a:r>
            <a:endParaRPr sz="1200">
              <a:latin typeface="Mada"/>
              <a:ea typeface="Mada"/>
              <a:cs typeface="Mada"/>
              <a:sym typeface="Mada"/>
            </a:endParaRPr>
          </a:p>
          <a:p>
            <a:pPr indent="-304800" lvl="0" marL="457200" rtl="0" algn="l">
              <a:lnSpc>
                <a:spcPct val="115000"/>
              </a:lnSpc>
              <a:spcBef>
                <a:spcPts val="0"/>
              </a:spcBef>
              <a:spcAft>
                <a:spcPts val="0"/>
              </a:spcAft>
              <a:buSzPts val="1200"/>
              <a:buFont typeface="Mada"/>
              <a:buChar char="●"/>
            </a:pPr>
            <a:r>
              <a:rPr b="1" lang="en-GB" sz="1200">
                <a:solidFill>
                  <a:srgbClr val="CC0000"/>
                </a:solidFill>
                <a:latin typeface="Mada"/>
                <a:ea typeface="Mada"/>
                <a:cs typeface="Mada"/>
                <a:sym typeface="Mada"/>
              </a:rPr>
              <a:t>Recommended</a:t>
            </a:r>
            <a:r>
              <a:rPr lang="en-GB" sz="1200">
                <a:latin typeface="Mada"/>
                <a:ea typeface="Mada"/>
                <a:cs typeface="Mada"/>
                <a:sym typeface="Mada"/>
              </a:rPr>
              <a:t> vaccines include:</a:t>
            </a:r>
            <a:endParaRPr sz="1200">
              <a:latin typeface="Mada"/>
              <a:ea typeface="Mada"/>
              <a:cs typeface="Mada"/>
              <a:sym typeface="Mada"/>
            </a:endParaRPr>
          </a:p>
          <a:p>
            <a:pPr indent="-304800" lvl="0" marL="809999" rtl="0" algn="l">
              <a:lnSpc>
                <a:spcPct val="115000"/>
              </a:lnSpc>
              <a:spcBef>
                <a:spcPts val="0"/>
              </a:spcBef>
              <a:spcAft>
                <a:spcPts val="0"/>
              </a:spcAft>
              <a:buSzPts val="1200"/>
              <a:buFont typeface="Mada"/>
              <a:buChar char="○"/>
            </a:pPr>
            <a:r>
              <a:rPr lang="en-GB" sz="1200">
                <a:latin typeface="Mada"/>
                <a:ea typeface="Mada"/>
                <a:cs typeface="Mada"/>
                <a:sym typeface="Mada"/>
              </a:rPr>
              <a:t>influenza vaccine</a:t>
            </a:r>
            <a:endParaRPr sz="1200">
              <a:latin typeface="Mada"/>
              <a:ea typeface="Mada"/>
              <a:cs typeface="Mada"/>
              <a:sym typeface="Mada"/>
            </a:endParaRPr>
          </a:p>
          <a:p>
            <a:pPr indent="-304800" lvl="0" marL="809999" rtl="0" algn="l">
              <a:lnSpc>
                <a:spcPct val="115000"/>
              </a:lnSpc>
              <a:spcBef>
                <a:spcPts val="0"/>
              </a:spcBef>
              <a:spcAft>
                <a:spcPts val="0"/>
              </a:spcAft>
              <a:buSzPts val="1200"/>
              <a:buFont typeface="Mada"/>
              <a:buChar char="○"/>
            </a:pPr>
            <a:r>
              <a:rPr lang="en-GB" sz="1200">
                <a:latin typeface="Mada"/>
                <a:ea typeface="Mada"/>
                <a:cs typeface="Mada"/>
                <a:sym typeface="Mada"/>
              </a:rPr>
              <a:t>pneumococcal vaccine</a:t>
            </a:r>
            <a:endParaRPr sz="1200">
              <a:latin typeface="Mada"/>
              <a:ea typeface="Mada"/>
              <a:cs typeface="Mada"/>
              <a:sym typeface="Mada"/>
            </a:endParaRPr>
          </a:p>
        </p:txBody>
      </p:sp>
      <p:sp>
        <p:nvSpPr>
          <p:cNvPr id="401" name="Google Shape;401;p27"/>
          <p:cNvSpPr/>
          <p:nvPr/>
        </p:nvSpPr>
        <p:spPr>
          <a:xfrm rot="10800000">
            <a:off x="-75" y="-9300"/>
            <a:ext cx="7591500" cy="237900"/>
          </a:xfrm>
          <a:prstGeom prst="round2SameRect">
            <a:avLst>
              <a:gd fmla="val 50000" name="adj1"/>
              <a:gd fmla="val 0" name="adj2"/>
            </a:avLst>
          </a:pr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 name="Google Shape;402;p27"/>
          <p:cNvSpPr txBox="1"/>
          <p:nvPr/>
        </p:nvSpPr>
        <p:spPr>
          <a:xfrm>
            <a:off x="967" y="129825"/>
            <a:ext cx="7589400" cy="638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3000">
                <a:solidFill>
                  <a:srgbClr val="134F5C"/>
                </a:solidFill>
                <a:latin typeface="Nunito"/>
                <a:ea typeface="Nunito"/>
                <a:cs typeface="Nunito"/>
                <a:sym typeface="Nunito"/>
              </a:rPr>
              <a:t>Respiratory tract infections</a:t>
            </a:r>
            <a:endParaRPr b="1" sz="3000">
              <a:solidFill>
                <a:srgbClr val="134F5C"/>
              </a:solidFill>
              <a:latin typeface="Nunito"/>
              <a:ea typeface="Nunito"/>
              <a:cs typeface="Nunito"/>
              <a:sym typeface="Nunito"/>
            </a:endParaRPr>
          </a:p>
        </p:txBody>
      </p:sp>
      <p:sp>
        <p:nvSpPr>
          <p:cNvPr id="403" name="Google Shape;403;p27"/>
          <p:cNvSpPr txBox="1"/>
          <p:nvPr/>
        </p:nvSpPr>
        <p:spPr>
          <a:xfrm>
            <a:off x="498666" y="554625"/>
            <a:ext cx="6832200" cy="1202100"/>
          </a:xfrm>
          <a:prstGeom prst="rect">
            <a:avLst/>
          </a:prstGeom>
          <a:noFill/>
          <a:ln>
            <a:noFill/>
          </a:ln>
        </p:spPr>
        <p:txBody>
          <a:bodyPr anchorCtr="0" anchor="t" bIns="91425" lIns="91425" spcFirstLastPara="1" rIns="91425" wrap="square" tIns="91425">
            <a:noAutofit/>
          </a:bodyPr>
          <a:lstStyle/>
          <a:p>
            <a:pPr indent="-304800" lvl="0" marL="457200" rtl="0" algn="l">
              <a:lnSpc>
                <a:spcPct val="115000"/>
              </a:lnSpc>
              <a:spcBef>
                <a:spcPts val="1000"/>
              </a:spcBef>
              <a:spcAft>
                <a:spcPts val="0"/>
              </a:spcAft>
              <a:buSzPts val="1200"/>
              <a:buFont typeface="Mada"/>
              <a:buChar char="●"/>
            </a:pPr>
            <a:r>
              <a:rPr lang="en-GB" sz="1200">
                <a:latin typeface="Mada"/>
                <a:ea typeface="Mada"/>
                <a:cs typeface="Mada"/>
                <a:sym typeface="Mada"/>
              </a:rPr>
              <a:t>Upper respiratory tract infections (URTIs), including </a:t>
            </a:r>
            <a:r>
              <a:rPr b="1" lang="en-GB" sz="1200">
                <a:latin typeface="Mada"/>
                <a:ea typeface="Mada"/>
                <a:cs typeface="Mada"/>
                <a:sym typeface="Mada"/>
              </a:rPr>
              <a:t>pharyngitis</a:t>
            </a:r>
            <a:r>
              <a:rPr lang="en-GB" sz="1200">
                <a:latin typeface="Mada"/>
                <a:ea typeface="Mada"/>
                <a:cs typeface="Mada"/>
                <a:sym typeface="Mada"/>
              </a:rPr>
              <a:t>, </a:t>
            </a:r>
            <a:r>
              <a:rPr b="1" lang="en-GB" sz="1200">
                <a:latin typeface="Mada"/>
                <a:ea typeface="Mada"/>
                <a:cs typeface="Mada"/>
                <a:sym typeface="Mada"/>
              </a:rPr>
              <a:t>viral URTI,</a:t>
            </a:r>
            <a:r>
              <a:rPr lang="en-GB" sz="1200">
                <a:latin typeface="Mada"/>
                <a:ea typeface="Mada"/>
                <a:cs typeface="Mada"/>
                <a:sym typeface="Mada"/>
              </a:rPr>
              <a:t> and </a:t>
            </a:r>
            <a:r>
              <a:rPr b="1" lang="en-GB" sz="1200">
                <a:latin typeface="Mada"/>
                <a:ea typeface="Mada"/>
                <a:cs typeface="Mada"/>
                <a:sym typeface="Mada"/>
              </a:rPr>
              <a:t>tonsillitis </a:t>
            </a:r>
            <a:r>
              <a:rPr lang="en-GB" sz="1200">
                <a:solidFill>
                  <a:schemeClr val="dk1"/>
                </a:solidFill>
                <a:latin typeface="Mada"/>
                <a:ea typeface="Mada"/>
                <a:cs typeface="Mada"/>
                <a:sym typeface="Mada"/>
              </a:rPr>
              <a:t>are the most common cause of outpatient department visits during the Hajj</a:t>
            </a:r>
            <a:endParaRPr sz="1200" strike="sngStrike">
              <a:latin typeface="Mada"/>
              <a:ea typeface="Mada"/>
              <a:cs typeface="Mada"/>
              <a:sym typeface="Mada"/>
            </a:endParaRPr>
          </a:p>
        </p:txBody>
      </p:sp>
      <p:sp>
        <p:nvSpPr>
          <p:cNvPr id="404" name="Google Shape;404;p27"/>
          <p:cNvSpPr/>
          <p:nvPr/>
        </p:nvSpPr>
        <p:spPr>
          <a:xfrm>
            <a:off x="551016" y="1281600"/>
            <a:ext cx="839100" cy="698525"/>
          </a:xfrm>
          <a:custGeom>
            <a:rect b="b" l="l" r="r" t="t"/>
            <a:pathLst>
              <a:path extrusionOk="0" h="27941" w="33564">
                <a:moveTo>
                  <a:pt x="6111" y="1"/>
                </a:moveTo>
                <a:cubicBezTo>
                  <a:pt x="3455" y="1"/>
                  <a:pt x="0" y="300"/>
                  <a:pt x="0" y="4593"/>
                </a:cubicBezTo>
                <a:lnTo>
                  <a:pt x="0" y="6200"/>
                </a:lnTo>
                <a:lnTo>
                  <a:pt x="0" y="27941"/>
                </a:lnTo>
                <a:cubicBezTo>
                  <a:pt x="0" y="23649"/>
                  <a:pt x="3455" y="23349"/>
                  <a:pt x="6111" y="23349"/>
                </a:cubicBezTo>
                <a:cubicBezTo>
                  <a:pt x="6542" y="23349"/>
                  <a:pt x="6952" y="23357"/>
                  <a:pt x="7323" y="23357"/>
                </a:cubicBezTo>
                <a:lnTo>
                  <a:pt x="7323" y="23345"/>
                </a:lnTo>
                <a:lnTo>
                  <a:pt x="21896" y="23345"/>
                </a:lnTo>
                <a:cubicBezTo>
                  <a:pt x="28337" y="23345"/>
                  <a:pt x="33564" y="18130"/>
                  <a:pt x="33564" y="11677"/>
                </a:cubicBezTo>
                <a:cubicBezTo>
                  <a:pt x="33564" y="5235"/>
                  <a:pt x="28337" y="9"/>
                  <a:pt x="21896" y="9"/>
                </a:cubicBezTo>
                <a:lnTo>
                  <a:pt x="7323" y="9"/>
                </a:lnTo>
                <a:cubicBezTo>
                  <a:pt x="6952" y="9"/>
                  <a:pt x="6542" y="1"/>
                  <a:pt x="611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434343"/>
              </a:solidFill>
              <a:latin typeface="Fira Sans Extra Condensed Medium"/>
              <a:ea typeface="Fira Sans Extra Condensed Medium"/>
              <a:cs typeface="Fira Sans Extra Condensed Medium"/>
              <a:sym typeface="Fira Sans Extra Condensed Medium"/>
            </a:endParaRPr>
          </a:p>
        </p:txBody>
      </p:sp>
      <p:sp>
        <p:nvSpPr>
          <p:cNvPr id="405" name="Google Shape;405;p27"/>
          <p:cNvSpPr/>
          <p:nvPr/>
        </p:nvSpPr>
        <p:spPr>
          <a:xfrm>
            <a:off x="551029" y="1392825"/>
            <a:ext cx="3126947" cy="698925"/>
          </a:xfrm>
          <a:custGeom>
            <a:rect b="b" l="l" r="r" t="t"/>
            <a:pathLst>
              <a:path extrusionOk="0" h="27957" w="116265">
                <a:moveTo>
                  <a:pt x="0" y="1"/>
                </a:moveTo>
                <a:lnTo>
                  <a:pt x="0" y="21741"/>
                </a:lnTo>
                <a:lnTo>
                  <a:pt x="0" y="23361"/>
                </a:lnTo>
                <a:cubicBezTo>
                  <a:pt x="0" y="27653"/>
                  <a:pt x="3455" y="27952"/>
                  <a:pt x="6111" y="27952"/>
                </a:cubicBezTo>
                <a:cubicBezTo>
                  <a:pt x="6542" y="27952"/>
                  <a:pt x="6952" y="27945"/>
                  <a:pt x="7323" y="27945"/>
                </a:cubicBezTo>
                <a:lnTo>
                  <a:pt x="7323" y="27956"/>
                </a:lnTo>
                <a:lnTo>
                  <a:pt x="104597" y="27956"/>
                </a:lnTo>
                <a:cubicBezTo>
                  <a:pt x="111038" y="27956"/>
                  <a:pt x="116265" y="22730"/>
                  <a:pt x="116265" y="16276"/>
                </a:cubicBezTo>
                <a:cubicBezTo>
                  <a:pt x="116265" y="9835"/>
                  <a:pt x="111038" y="4608"/>
                  <a:pt x="104597" y="4608"/>
                </a:cubicBezTo>
                <a:lnTo>
                  <a:pt x="7323" y="4608"/>
                </a:lnTo>
                <a:lnTo>
                  <a:pt x="7323" y="4596"/>
                </a:lnTo>
                <a:cubicBezTo>
                  <a:pt x="6961" y="4596"/>
                  <a:pt x="6563" y="4604"/>
                  <a:pt x="6144" y="4604"/>
                </a:cubicBezTo>
                <a:cubicBezTo>
                  <a:pt x="3484" y="4604"/>
                  <a:pt x="0" y="4310"/>
                  <a:pt x="0" y="1"/>
                </a:cubicBezTo>
                <a:close/>
              </a:path>
            </a:pathLst>
          </a:custGeom>
          <a:solidFill>
            <a:srgbClr val="45818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434343"/>
              </a:solidFill>
              <a:latin typeface="Fira Sans Extra Condensed Medium"/>
              <a:ea typeface="Fira Sans Extra Condensed Medium"/>
              <a:cs typeface="Fira Sans Extra Condensed Medium"/>
              <a:sym typeface="Fira Sans Extra Condensed Medium"/>
            </a:endParaRPr>
          </a:p>
        </p:txBody>
      </p:sp>
      <p:sp>
        <p:nvSpPr>
          <p:cNvPr id="406" name="Google Shape;406;p27"/>
          <p:cNvSpPr/>
          <p:nvPr/>
        </p:nvSpPr>
        <p:spPr>
          <a:xfrm>
            <a:off x="551016" y="1431225"/>
            <a:ext cx="863225" cy="583725"/>
          </a:xfrm>
          <a:custGeom>
            <a:rect b="b" l="l" r="r" t="t"/>
            <a:pathLst>
              <a:path extrusionOk="0" h="23349" w="34529">
                <a:moveTo>
                  <a:pt x="179" y="1"/>
                </a:moveTo>
                <a:cubicBezTo>
                  <a:pt x="60" y="441"/>
                  <a:pt x="0" y="929"/>
                  <a:pt x="0" y="1513"/>
                </a:cubicBezTo>
                <a:lnTo>
                  <a:pt x="0" y="3120"/>
                </a:lnTo>
                <a:lnTo>
                  <a:pt x="0" y="20205"/>
                </a:lnTo>
                <a:lnTo>
                  <a:pt x="0" y="21825"/>
                </a:lnTo>
                <a:cubicBezTo>
                  <a:pt x="0" y="22396"/>
                  <a:pt x="60" y="22908"/>
                  <a:pt x="179" y="23349"/>
                </a:cubicBezTo>
                <a:cubicBezTo>
                  <a:pt x="934" y="20479"/>
                  <a:pt x="3946" y="20258"/>
                  <a:pt x="6319" y="20258"/>
                </a:cubicBezTo>
                <a:cubicBezTo>
                  <a:pt x="6752" y="20258"/>
                  <a:pt x="7164" y="20265"/>
                  <a:pt x="7537" y="20265"/>
                </a:cubicBezTo>
                <a:lnTo>
                  <a:pt x="22527" y="20265"/>
                </a:lnTo>
                <a:cubicBezTo>
                  <a:pt x="29159" y="20265"/>
                  <a:pt x="34528" y="15038"/>
                  <a:pt x="34528" y="8597"/>
                </a:cubicBezTo>
                <a:cubicBezTo>
                  <a:pt x="34528" y="6597"/>
                  <a:pt x="34016" y="4715"/>
                  <a:pt x="33112" y="3072"/>
                </a:cubicBezTo>
                <a:lnTo>
                  <a:pt x="7323" y="3072"/>
                </a:lnTo>
                <a:lnTo>
                  <a:pt x="7323" y="3060"/>
                </a:lnTo>
                <a:cubicBezTo>
                  <a:pt x="6959" y="3060"/>
                  <a:pt x="6557" y="3068"/>
                  <a:pt x="6134" y="3068"/>
                </a:cubicBezTo>
                <a:cubicBezTo>
                  <a:pt x="3834" y="3068"/>
                  <a:pt x="923" y="2847"/>
                  <a:pt x="179" y="1"/>
                </a:cubicBezTo>
                <a:close/>
              </a:path>
            </a:pathLst>
          </a:custGeom>
          <a:solidFill>
            <a:srgbClr val="134F5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434343"/>
              </a:solidFill>
              <a:latin typeface="Fira Sans Extra Condensed Medium"/>
              <a:ea typeface="Fira Sans Extra Condensed Medium"/>
              <a:cs typeface="Fira Sans Extra Condensed Medium"/>
              <a:sym typeface="Fira Sans Extra Condensed Medium"/>
            </a:endParaRPr>
          </a:p>
        </p:txBody>
      </p:sp>
      <p:sp>
        <p:nvSpPr>
          <p:cNvPr id="407" name="Google Shape;407;p27"/>
          <p:cNvSpPr/>
          <p:nvPr/>
        </p:nvSpPr>
        <p:spPr>
          <a:xfrm>
            <a:off x="551016" y="1293525"/>
            <a:ext cx="839100" cy="698800"/>
          </a:xfrm>
          <a:custGeom>
            <a:rect b="b" l="l" r="r" t="t"/>
            <a:pathLst>
              <a:path extrusionOk="0" h="27952" w="33564">
                <a:moveTo>
                  <a:pt x="6144" y="1"/>
                </a:moveTo>
                <a:cubicBezTo>
                  <a:pt x="3484" y="1"/>
                  <a:pt x="0" y="294"/>
                  <a:pt x="0" y="4604"/>
                </a:cubicBezTo>
                <a:lnTo>
                  <a:pt x="0" y="6211"/>
                </a:lnTo>
                <a:lnTo>
                  <a:pt x="0" y="27952"/>
                </a:lnTo>
                <a:cubicBezTo>
                  <a:pt x="0" y="23660"/>
                  <a:pt x="3455" y="23360"/>
                  <a:pt x="6111" y="23360"/>
                </a:cubicBezTo>
                <a:cubicBezTo>
                  <a:pt x="6542" y="23360"/>
                  <a:pt x="6952" y="23368"/>
                  <a:pt x="7323" y="23368"/>
                </a:cubicBezTo>
                <a:lnTo>
                  <a:pt x="7323" y="23356"/>
                </a:lnTo>
                <a:lnTo>
                  <a:pt x="21896" y="23356"/>
                </a:lnTo>
                <a:cubicBezTo>
                  <a:pt x="28337" y="23356"/>
                  <a:pt x="33564" y="18129"/>
                  <a:pt x="33564" y="11688"/>
                </a:cubicBezTo>
                <a:cubicBezTo>
                  <a:pt x="33564" y="5235"/>
                  <a:pt x="28337" y="8"/>
                  <a:pt x="21896" y="8"/>
                </a:cubicBezTo>
                <a:lnTo>
                  <a:pt x="7323" y="8"/>
                </a:lnTo>
                <a:cubicBezTo>
                  <a:pt x="6961" y="8"/>
                  <a:pt x="6563" y="1"/>
                  <a:pt x="6144" y="1"/>
                </a:cubicBezTo>
                <a:close/>
              </a:path>
            </a:pathLst>
          </a:custGeom>
          <a:solidFill>
            <a:srgbClr val="CCCCC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434343"/>
              </a:solidFill>
              <a:latin typeface="Fira Sans Extra Condensed Medium"/>
              <a:ea typeface="Fira Sans Extra Condensed Medium"/>
              <a:cs typeface="Fira Sans Extra Condensed Medium"/>
              <a:sym typeface="Fira Sans Extra Condensed Medium"/>
            </a:endParaRPr>
          </a:p>
        </p:txBody>
      </p:sp>
      <p:sp>
        <p:nvSpPr>
          <p:cNvPr id="408" name="Google Shape;408;p27"/>
          <p:cNvSpPr/>
          <p:nvPr/>
        </p:nvSpPr>
        <p:spPr>
          <a:xfrm>
            <a:off x="4361016" y="1281600"/>
            <a:ext cx="839100" cy="698525"/>
          </a:xfrm>
          <a:custGeom>
            <a:rect b="b" l="l" r="r" t="t"/>
            <a:pathLst>
              <a:path extrusionOk="0" h="27941" w="33564">
                <a:moveTo>
                  <a:pt x="6111" y="1"/>
                </a:moveTo>
                <a:cubicBezTo>
                  <a:pt x="3455" y="1"/>
                  <a:pt x="0" y="300"/>
                  <a:pt x="0" y="4593"/>
                </a:cubicBezTo>
                <a:lnTo>
                  <a:pt x="0" y="6200"/>
                </a:lnTo>
                <a:lnTo>
                  <a:pt x="0" y="27941"/>
                </a:lnTo>
                <a:cubicBezTo>
                  <a:pt x="0" y="23649"/>
                  <a:pt x="3455" y="23349"/>
                  <a:pt x="6111" y="23349"/>
                </a:cubicBezTo>
                <a:cubicBezTo>
                  <a:pt x="6542" y="23349"/>
                  <a:pt x="6952" y="23357"/>
                  <a:pt x="7323" y="23357"/>
                </a:cubicBezTo>
                <a:lnTo>
                  <a:pt x="7323" y="23345"/>
                </a:lnTo>
                <a:lnTo>
                  <a:pt x="21896" y="23345"/>
                </a:lnTo>
                <a:cubicBezTo>
                  <a:pt x="28337" y="23345"/>
                  <a:pt x="33564" y="18130"/>
                  <a:pt x="33564" y="11677"/>
                </a:cubicBezTo>
                <a:cubicBezTo>
                  <a:pt x="33564" y="5235"/>
                  <a:pt x="28337" y="9"/>
                  <a:pt x="21896" y="9"/>
                </a:cubicBezTo>
                <a:lnTo>
                  <a:pt x="7323" y="9"/>
                </a:lnTo>
                <a:cubicBezTo>
                  <a:pt x="6952" y="9"/>
                  <a:pt x="6542" y="1"/>
                  <a:pt x="611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434343"/>
              </a:solidFill>
              <a:latin typeface="Fira Sans Extra Condensed Medium"/>
              <a:ea typeface="Fira Sans Extra Condensed Medium"/>
              <a:cs typeface="Fira Sans Extra Condensed Medium"/>
              <a:sym typeface="Fira Sans Extra Condensed Medium"/>
            </a:endParaRPr>
          </a:p>
        </p:txBody>
      </p:sp>
      <p:sp>
        <p:nvSpPr>
          <p:cNvPr id="409" name="Google Shape;409;p27"/>
          <p:cNvSpPr/>
          <p:nvPr/>
        </p:nvSpPr>
        <p:spPr>
          <a:xfrm>
            <a:off x="4361029" y="1392825"/>
            <a:ext cx="3126947" cy="698925"/>
          </a:xfrm>
          <a:custGeom>
            <a:rect b="b" l="l" r="r" t="t"/>
            <a:pathLst>
              <a:path extrusionOk="0" h="27957" w="116265">
                <a:moveTo>
                  <a:pt x="0" y="1"/>
                </a:moveTo>
                <a:lnTo>
                  <a:pt x="0" y="21741"/>
                </a:lnTo>
                <a:lnTo>
                  <a:pt x="0" y="23361"/>
                </a:lnTo>
                <a:cubicBezTo>
                  <a:pt x="0" y="27653"/>
                  <a:pt x="3455" y="27952"/>
                  <a:pt x="6111" y="27952"/>
                </a:cubicBezTo>
                <a:cubicBezTo>
                  <a:pt x="6542" y="27952"/>
                  <a:pt x="6952" y="27945"/>
                  <a:pt x="7323" y="27945"/>
                </a:cubicBezTo>
                <a:lnTo>
                  <a:pt x="7323" y="27956"/>
                </a:lnTo>
                <a:lnTo>
                  <a:pt x="104597" y="27956"/>
                </a:lnTo>
                <a:cubicBezTo>
                  <a:pt x="111038" y="27956"/>
                  <a:pt x="116265" y="22730"/>
                  <a:pt x="116265" y="16276"/>
                </a:cubicBezTo>
                <a:cubicBezTo>
                  <a:pt x="116265" y="9835"/>
                  <a:pt x="111038" y="4608"/>
                  <a:pt x="104597" y="4608"/>
                </a:cubicBezTo>
                <a:lnTo>
                  <a:pt x="7323" y="4608"/>
                </a:lnTo>
                <a:lnTo>
                  <a:pt x="7323" y="4596"/>
                </a:lnTo>
                <a:cubicBezTo>
                  <a:pt x="6961" y="4596"/>
                  <a:pt x="6563" y="4604"/>
                  <a:pt x="6144" y="4604"/>
                </a:cubicBezTo>
                <a:cubicBezTo>
                  <a:pt x="3484" y="4604"/>
                  <a:pt x="0" y="4310"/>
                  <a:pt x="0" y="1"/>
                </a:cubicBezTo>
                <a:close/>
              </a:path>
            </a:pathLst>
          </a:custGeom>
          <a:solidFill>
            <a:srgbClr val="A2C4C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434343"/>
              </a:solidFill>
              <a:latin typeface="Fira Sans Extra Condensed Medium"/>
              <a:ea typeface="Fira Sans Extra Condensed Medium"/>
              <a:cs typeface="Fira Sans Extra Condensed Medium"/>
              <a:sym typeface="Fira Sans Extra Condensed Medium"/>
            </a:endParaRPr>
          </a:p>
        </p:txBody>
      </p:sp>
      <p:sp>
        <p:nvSpPr>
          <p:cNvPr id="410" name="Google Shape;410;p27"/>
          <p:cNvSpPr/>
          <p:nvPr/>
        </p:nvSpPr>
        <p:spPr>
          <a:xfrm>
            <a:off x="4361016" y="1431225"/>
            <a:ext cx="863225" cy="583725"/>
          </a:xfrm>
          <a:custGeom>
            <a:rect b="b" l="l" r="r" t="t"/>
            <a:pathLst>
              <a:path extrusionOk="0" h="23349" w="34529">
                <a:moveTo>
                  <a:pt x="179" y="1"/>
                </a:moveTo>
                <a:cubicBezTo>
                  <a:pt x="60" y="441"/>
                  <a:pt x="0" y="929"/>
                  <a:pt x="0" y="1513"/>
                </a:cubicBezTo>
                <a:lnTo>
                  <a:pt x="0" y="3120"/>
                </a:lnTo>
                <a:lnTo>
                  <a:pt x="0" y="20205"/>
                </a:lnTo>
                <a:lnTo>
                  <a:pt x="0" y="21825"/>
                </a:lnTo>
                <a:cubicBezTo>
                  <a:pt x="0" y="22396"/>
                  <a:pt x="60" y="22908"/>
                  <a:pt x="179" y="23349"/>
                </a:cubicBezTo>
                <a:cubicBezTo>
                  <a:pt x="934" y="20479"/>
                  <a:pt x="3946" y="20258"/>
                  <a:pt x="6319" y="20258"/>
                </a:cubicBezTo>
                <a:cubicBezTo>
                  <a:pt x="6752" y="20258"/>
                  <a:pt x="7164" y="20265"/>
                  <a:pt x="7537" y="20265"/>
                </a:cubicBezTo>
                <a:lnTo>
                  <a:pt x="22527" y="20265"/>
                </a:lnTo>
                <a:cubicBezTo>
                  <a:pt x="29159" y="20265"/>
                  <a:pt x="34528" y="15038"/>
                  <a:pt x="34528" y="8597"/>
                </a:cubicBezTo>
                <a:cubicBezTo>
                  <a:pt x="34528" y="6597"/>
                  <a:pt x="34016" y="4715"/>
                  <a:pt x="33112" y="3072"/>
                </a:cubicBezTo>
                <a:lnTo>
                  <a:pt x="7323" y="3072"/>
                </a:lnTo>
                <a:lnTo>
                  <a:pt x="7323" y="3060"/>
                </a:lnTo>
                <a:cubicBezTo>
                  <a:pt x="6959" y="3060"/>
                  <a:pt x="6557" y="3068"/>
                  <a:pt x="6134" y="3068"/>
                </a:cubicBezTo>
                <a:cubicBezTo>
                  <a:pt x="3834" y="3068"/>
                  <a:pt x="923" y="2847"/>
                  <a:pt x="179" y="1"/>
                </a:cubicBezTo>
                <a:close/>
              </a:path>
            </a:pathLst>
          </a:custGeom>
          <a:solidFill>
            <a:srgbClr val="76A5A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434343"/>
              </a:solidFill>
              <a:latin typeface="Fira Sans Extra Condensed Medium"/>
              <a:ea typeface="Fira Sans Extra Condensed Medium"/>
              <a:cs typeface="Fira Sans Extra Condensed Medium"/>
              <a:sym typeface="Fira Sans Extra Condensed Medium"/>
            </a:endParaRPr>
          </a:p>
        </p:txBody>
      </p:sp>
      <p:sp>
        <p:nvSpPr>
          <p:cNvPr id="411" name="Google Shape;411;p27"/>
          <p:cNvSpPr/>
          <p:nvPr/>
        </p:nvSpPr>
        <p:spPr>
          <a:xfrm>
            <a:off x="4361016" y="1293525"/>
            <a:ext cx="839100" cy="698800"/>
          </a:xfrm>
          <a:custGeom>
            <a:rect b="b" l="l" r="r" t="t"/>
            <a:pathLst>
              <a:path extrusionOk="0" h="27952" w="33564">
                <a:moveTo>
                  <a:pt x="6144" y="1"/>
                </a:moveTo>
                <a:cubicBezTo>
                  <a:pt x="3484" y="1"/>
                  <a:pt x="0" y="294"/>
                  <a:pt x="0" y="4604"/>
                </a:cubicBezTo>
                <a:lnTo>
                  <a:pt x="0" y="6211"/>
                </a:lnTo>
                <a:lnTo>
                  <a:pt x="0" y="27952"/>
                </a:lnTo>
                <a:cubicBezTo>
                  <a:pt x="0" y="23660"/>
                  <a:pt x="3455" y="23360"/>
                  <a:pt x="6111" y="23360"/>
                </a:cubicBezTo>
                <a:cubicBezTo>
                  <a:pt x="6542" y="23360"/>
                  <a:pt x="6952" y="23368"/>
                  <a:pt x="7323" y="23368"/>
                </a:cubicBezTo>
                <a:lnTo>
                  <a:pt x="7323" y="23356"/>
                </a:lnTo>
                <a:lnTo>
                  <a:pt x="21896" y="23356"/>
                </a:lnTo>
                <a:cubicBezTo>
                  <a:pt x="28337" y="23356"/>
                  <a:pt x="33564" y="18129"/>
                  <a:pt x="33564" y="11688"/>
                </a:cubicBezTo>
                <a:cubicBezTo>
                  <a:pt x="33564" y="5235"/>
                  <a:pt x="28337" y="8"/>
                  <a:pt x="21896" y="8"/>
                </a:cubicBezTo>
                <a:lnTo>
                  <a:pt x="7323" y="8"/>
                </a:lnTo>
                <a:cubicBezTo>
                  <a:pt x="6961" y="8"/>
                  <a:pt x="6563" y="1"/>
                  <a:pt x="6144" y="1"/>
                </a:cubicBezTo>
                <a:close/>
              </a:path>
            </a:pathLst>
          </a:custGeom>
          <a:solidFill>
            <a:srgbClr val="CCCCC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434343"/>
              </a:solidFill>
              <a:latin typeface="Fira Sans Extra Condensed Medium"/>
              <a:ea typeface="Fira Sans Extra Condensed Medium"/>
              <a:cs typeface="Fira Sans Extra Condensed Medium"/>
              <a:sym typeface="Fira Sans Extra Condensed Medium"/>
            </a:endParaRPr>
          </a:p>
        </p:txBody>
      </p:sp>
      <p:sp>
        <p:nvSpPr>
          <p:cNvPr id="412" name="Google Shape;412;p27"/>
          <p:cNvSpPr txBox="1"/>
          <p:nvPr/>
        </p:nvSpPr>
        <p:spPr>
          <a:xfrm>
            <a:off x="1390129" y="1557450"/>
            <a:ext cx="1952700" cy="400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800">
                <a:solidFill>
                  <a:srgbClr val="FFFFFF"/>
                </a:solidFill>
                <a:latin typeface="Mada"/>
                <a:ea typeface="Mada"/>
                <a:cs typeface="Mada"/>
                <a:sym typeface="Mada"/>
              </a:rPr>
              <a:t>Pneumonia</a:t>
            </a:r>
            <a:endParaRPr b="1" sz="1800">
              <a:solidFill>
                <a:srgbClr val="FFFFFF"/>
              </a:solidFill>
              <a:latin typeface="Mada"/>
              <a:ea typeface="Mada"/>
              <a:cs typeface="Mada"/>
              <a:sym typeface="Mada"/>
            </a:endParaRPr>
          </a:p>
        </p:txBody>
      </p:sp>
      <p:sp>
        <p:nvSpPr>
          <p:cNvPr id="413" name="Google Shape;413;p27"/>
          <p:cNvSpPr txBox="1"/>
          <p:nvPr/>
        </p:nvSpPr>
        <p:spPr>
          <a:xfrm>
            <a:off x="5244904" y="1557450"/>
            <a:ext cx="1952700" cy="400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800">
                <a:solidFill>
                  <a:srgbClr val="FFFFFF"/>
                </a:solidFill>
                <a:latin typeface="Mada"/>
                <a:ea typeface="Mada"/>
                <a:cs typeface="Mada"/>
                <a:sym typeface="Mada"/>
              </a:rPr>
              <a:t>Tuberculosis</a:t>
            </a:r>
            <a:endParaRPr b="1" sz="1800">
              <a:solidFill>
                <a:srgbClr val="FFFFFF"/>
              </a:solidFill>
              <a:latin typeface="Mada"/>
              <a:ea typeface="Mada"/>
              <a:cs typeface="Mada"/>
              <a:sym typeface="Mada"/>
            </a:endParaRPr>
          </a:p>
        </p:txBody>
      </p:sp>
      <p:sp>
        <p:nvSpPr>
          <p:cNvPr id="414" name="Google Shape;414;p27"/>
          <p:cNvSpPr txBox="1"/>
          <p:nvPr/>
        </p:nvSpPr>
        <p:spPr>
          <a:xfrm>
            <a:off x="596704" y="2167050"/>
            <a:ext cx="3081300" cy="1404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GB" sz="1200">
                <a:latin typeface="Mada"/>
                <a:ea typeface="Mada"/>
                <a:cs typeface="Mada"/>
                <a:sym typeface="Mada"/>
              </a:rPr>
              <a:t>-One of the leading causes of </a:t>
            </a:r>
            <a:r>
              <a:rPr b="1" lang="en-GB" sz="1200">
                <a:solidFill>
                  <a:srgbClr val="CC0000"/>
                </a:solidFill>
                <a:latin typeface="Mada"/>
                <a:ea typeface="Mada"/>
                <a:cs typeface="Mada"/>
                <a:sym typeface="Mada"/>
              </a:rPr>
              <a:t>hospitalization</a:t>
            </a:r>
            <a:r>
              <a:rPr lang="en-GB" sz="1200">
                <a:latin typeface="Mada"/>
                <a:ea typeface="Mada"/>
                <a:cs typeface="Mada"/>
                <a:sym typeface="Mada"/>
              </a:rPr>
              <a:t> of pilgrims in Mecca, especially</a:t>
            </a:r>
            <a:endParaRPr sz="1200">
              <a:latin typeface="Mada"/>
              <a:ea typeface="Mada"/>
              <a:cs typeface="Mada"/>
              <a:sym typeface="Mada"/>
            </a:endParaRPr>
          </a:p>
          <a:p>
            <a:pPr indent="0" lvl="0" marL="0" rtl="0" algn="l">
              <a:lnSpc>
                <a:spcPct val="115000"/>
              </a:lnSpc>
              <a:spcBef>
                <a:spcPts val="0"/>
              </a:spcBef>
              <a:spcAft>
                <a:spcPts val="0"/>
              </a:spcAft>
              <a:buNone/>
            </a:pPr>
            <a:r>
              <a:rPr lang="en-GB" sz="1200">
                <a:latin typeface="Mada"/>
                <a:ea typeface="Mada"/>
                <a:cs typeface="Mada"/>
                <a:sym typeface="Mada"/>
              </a:rPr>
              <a:t>among elderly people</a:t>
            </a:r>
            <a:endParaRPr sz="1200">
              <a:latin typeface="Mada"/>
              <a:ea typeface="Mada"/>
              <a:cs typeface="Mada"/>
              <a:sym typeface="Mada"/>
            </a:endParaRPr>
          </a:p>
          <a:p>
            <a:pPr indent="0" lvl="0" marL="0" rtl="0" algn="l">
              <a:lnSpc>
                <a:spcPct val="115000"/>
              </a:lnSpc>
              <a:spcBef>
                <a:spcPts val="0"/>
              </a:spcBef>
              <a:spcAft>
                <a:spcPts val="0"/>
              </a:spcAft>
              <a:buNone/>
            </a:pPr>
            <a:r>
              <a:rPr lang="en-GB" sz="1200">
                <a:latin typeface="Mada"/>
                <a:ea typeface="Mada"/>
                <a:cs typeface="Mada"/>
                <a:sym typeface="Mada"/>
              </a:rPr>
              <a:t>- The leading cause of severe </a:t>
            </a:r>
            <a:r>
              <a:rPr b="1" lang="en-GB" sz="1200">
                <a:solidFill>
                  <a:srgbClr val="CC0000"/>
                </a:solidFill>
                <a:latin typeface="Mada"/>
                <a:ea typeface="Mada"/>
                <a:cs typeface="Mada"/>
                <a:sym typeface="Mada"/>
              </a:rPr>
              <a:t>sepsis</a:t>
            </a:r>
            <a:r>
              <a:rPr lang="en-GB" sz="1200">
                <a:latin typeface="Mada"/>
                <a:ea typeface="Mada"/>
                <a:cs typeface="Mada"/>
                <a:sym typeface="Mada"/>
              </a:rPr>
              <a:t> and </a:t>
            </a:r>
            <a:r>
              <a:rPr b="1" lang="en-GB" sz="1200">
                <a:solidFill>
                  <a:srgbClr val="CC0000"/>
                </a:solidFill>
                <a:latin typeface="Mada"/>
                <a:ea typeface="Mada"/>
                <a:cs typeface="Mada"/>
                <a:sym typeface="Mada"/>
              </a:rPr>
              <a:t>septic shock</a:t>
            </a:r>
            <a:r>
              <a:rPr lang="en-GB" sz="1200">
                <a:latin typeface="Mada"/>
                <a:ea typeface="Mada"/>
                <a:cs typeface="Mada"/>
                <a:sym typeface="Mada"/>
              </a:rPr>
              <a:t> among pilgrims admitted to the ICU.</a:t>
            </a:r>
            <a:endParaRPr sz="1200">
              <a:latin typeface="Mada"/>
              <a:ea typeface="Mada"/>
              <a:cs typeface="Mada"/>
              <a:sym typeface="Mada"/>
            </a:endParaRPr>
          </a:p>
          <a:p>
            <a:pPr indent="0" lvl="0" marL="0" rtl="0" algn="l">
              <a:lnSpc>
                <a:spcPct val="115000"/>
              </a:lnSpc>
              <a:spcBef>
                <a:spcPts val="0"/>
              </a:spcBef>
              <a:spcAft>
                <a:spcPts val="0"/>
              </a:spcAft>
              <a:buNone/>
            </a:pPr>
            <a:r>
              <a:rPr lang="en-GB" sz="1200">
                <a:latin typeface="Mada"/>
                <a:ea typeface="Mada"/>
                <a:cs typeface="Mada"/>
                <a:sym typeface="Mada"/>
              </a:rPr>
              <a:t> </a:t>
            </a:r>
            <a:endParaRPr sz="1200">
              <a:latin typeface="Mada"/>
              <a:ea typeface="Mada"/>
              <a:cs typeface="Mada"/>
              <a:sym typeface="Mada"/>
            </a:endParaRPr>
          </a:p>
        </p:txBody>
      </p:sp>
      <p:sp>
        <p:nvSpPr>
          <p:cNvPr id="415" name="Google Shape;415;p27"/>
          <p:cNvSpPr txBox="1"/>
          <p:nvPr/>
        </p:nvSpPr>
        <p:spPr>
          <a:xfrm>
            <a:off x="4406704" y="2167050"/>
            <a:ext cx="3081300" cy="583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GB" sz="1200">
                <a:latin typeface="Mada"/>
                <a:ea typeface="Mada"/>
                <a:cs typeface="Mada"/>
                <a:sym typeface="Mada"/>
              </a:rPr>
              <a:t>- The annual risk is </a:t>
            </a:r>
            <a:r>
              <a:rPr b="1" lang="en-GB" sz="1200">
                <a:latin typeface="Mada"/>
                <a:ea typeface="Mada"/>
                <a:cs typeface="Mada"/>
                <a:sym typeface="Mada"/>
              </a:rPr>
              <a:t>3 times higher</a:t>
            </a:r>
            <a:r>
              <a:rPr lang="en-GB" sz="1200">
                <a:latin typeface="Mada"/>
                <a:ea typeface="Mada"/>
                <a:cs typeface="Mada"/>
                <a:sym typeface="Mada"/>
              </a:rPr>
              <a:t> in Mecca than the national average in Saudi Arabia.</a:t>
            </a:r>
            <a:endParaRPr sz="1200">
              <a:latin typeface="Mada"/>
              <a:ea typeface="Mada"/>
              <a:cs typeface="Mada"/>
              <a:sym typeface="Mada"/>
            </a:endParaRPr>
          </a:p>
          <a:p>
            <a:pPr indent="0" lvl="0" marL="0" rtl="0" algn="l">
              <a:lnSpc>
                <a:spcPct val="115000"/>
              </a:lnSpc>
              <a:spcBef>
                <a:spcPts val="0"/>
              </a:spcBef>
              <a:spcAft>
                <a:spcPts val="0"/>
              </a:spcAft>
              <a:buNone/>
            </a:pPr>
            <a:r>
              <a:t/>
            </a:r>
            <a:endParaRPr sz="1200">
              <a:latin typeface="Mada"/>
              <a:ea typeface="Mada"/>
              <a:cs typeface="Mada"/>
              <a:sym typeface="Mada"/>
            </a:endParaRPr>
          </a:p>
        </p:txBody>
      </p:sp>
      <p:sp>
        <p:nvSpPr>
          <p:cNvPr id="416" name="Google Shape;416;p27"/>
          <p:cNvSpPr txBox="1"/>
          <p:nvPr/>
        </p:nvSpPr>
        <p:spPr>
          <a:xfrm>
            <a:off x="1542439" y="3368350"/>
            <a:ext cx="1390800" cy="4365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b="1" lang="en-GB" sz="1200">
                <a:solidFill>
                  <a:srgbClr val="134F5C"/>
                </a:solidFill>
                <a:latin typeface="Mada"/>
                <a:ea typeface="Mada"/>
                <a:cs typeface="Mada"/>
                <a:sym typeface="Mada"/>
              </a:rPr>
              <a:t>Pathogens</a:t>
            </a:r>
            <a:r>
              <a:rPr lang="en-GB" sz="3000">
                <a:solidFill>
                  <a:srgbClr val="134F5C"/>
                </a:solidFill>
                <a:latin typeface="Nunito"/>
                <a:ea typeface="Nunito"/>
                <a:cs typeface="Nunito"/>
                <a:sym typeface="Nunito"/>
              </a:rPr>
              <a:t> </a:t>
            </a:r>
            <a:endParaRPr sz="3000">
              <a:solidFill>
                <a:srgbClr val="134F5C"/>
              </a:solidFill>
              <a:latin typeface="Nunito"/>
              <a:ea typeface="Nunito"/>
              <a:cs typeface="Nunito"/>
              <a:sym typeface="Nunito"/>
            </a:endParaRPr>
          </a:p>
        </p:txBody>
      </p:sp>
      <p:sp>
        <p:nvSpPr>
          <p:cNvPr id="417" name="Google Shape;417;p27"/>
          <p:cNvSpPr/>
          <p:nvPr/>
        </p:nvSpPr>
        <p:spPr>
          <a:xfrm>
            <a:off x="101486" y="3944275"/>
            <a:ext cx="1822200" cy="3630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GB" sz="1200">
                <a:latin typeface="Mada"/>
                <a:ea typeface="Mada"/>
                <a:cs typeface="Mada"/>
                <a:sym typeface="Mada"/>
              </a:rPr>
              <a:t>Candida albicans 28% </a:t>
            </a:r>
            <a:endParaRPr b="1" sz="1200">
              <a:latin typeface="Mada"/>
              <a:ea typeface="Mada"/>
              <a:cs typeface="Mada"/>
              <a:sym typeface="Mada"/>
            </a:endParaRPr>
          </a:p>
        </p:txBody>
      </p:sp>
      <p:sp>
        <p:nvSpPr>
          <p:cNvPr id="418" name="Google Shape;418;p27"/>
          <p:cNvSpPr/>
          <p:nvPr/>
        </p:nvSpPr>
        <p:spPr>
          <a:xfrm>
            <a:off x="415499" y="4580275"/>
            <a:ext cx="1590900" cy="3630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GB" sz="1200">
                <a:latin typeface="Mada"/>
                <a:ea typeface="Mada"/>
                <a:cs typeface="Mada"/>
                <a:sym typeface="Mada"/>
              </a:rPr>
              <a:t>Legionella pneumophila 14.9%</a:t>
            </a:r>
            <a:endParaRPr b="1" sz="1200">
              <a:latin typeface="Mada"/>
              <a:ea typeface="Mada"/>
              <a:cs typeface="Mada"/>
              <a:sym typeface="Mada"/>
            </a:endParaRPr>
          </a:p>
        </p:txBody>
      </p:sp>
      <p:sp>
        <p:nvSpPr>
          <p:cNvPr id="419" name="Google Shape;419;p27"/>
          <p:cNvSpPr/>
          <p:nvPr/>
        </p:nvSpPr>
        <p:spPr>
          <a:xfrm>
            <a:off x="2208993" y="4749234"/>
            <a:ext cx="3100800" cy="36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GB" sz="1200">
                <a:latin typeface="Mada"/>
                <a:ea typeface="Mada"/>
                <a:cs typeface="Mada"/>
                <a:sym typeface="Mada"/>
              </a:rPr>
              <a:t>Klebsiella pneumoniae</a:t>
            </a:r>
            <a:endParaRPr b="1" sz="1200">
              <a:latin typeface="Mada"/>
              <a:ea typeface="Mada"/>
              <a:cs typeface="Mada"/>
              <a:sym typeface="Mada"/>
            </a:endParaRPr>
          </a:p>
        </p:txBody>
      </p:sp>
      <p:sp>
        <p:nvSpPr>
          <p:cNvPr id="420" name="Google Shape;420;p27"/>
          <p:cNvSpPr/>
          <p:nvPr/>
        </p:nvSpPr>
        <p:spPr>
          <a:xfrm>
            <a:off x="2471511" y="4085250"/>
            <a:ext cx="1656000" cy="528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GB" sz="1200">
                <a:latin typeface="Mada"/>
                <a:ea typeface="Mada"/>
                <a:cs typeface="Mada"/>
                <a:sym typeface="Mada"/>
              </a:rPr>
              <a:t>Pseudomonas aeruginosa 21.8%</a:t>
            </a:r>
            <a:endParaRPr b="1" sz="1200">
              <a:latin typeface="Mada"/>
              <a:ea typeface="Mada"/>
              <a:cs typeface="Mada"/>
              <a:sym typeface="Mada"/>
            </a:endParaRPr>
          </a:p>
        </p:txBody>
      </p:sp>
      <p:cxnSp>
        <p:nvCxnSpPr>
          <p:cNvPr id="421" name="Google Shape;421;p27"/>
          <p:cNvCxnSpPr>
            <a:stCxn id="416" idx="2"/>
            <a:endCxn id="420" idx="1"/>
          </p:cNvCxnSpPr>
          <p:nvPr/>
        </p:nvCxnSpPr>
        <p:spPr>
          <a:xfrm flipH="1" rot="-5400000">
            <a:off x="2082439" y="3960250"/>
            <a:ext cx="544500" cy="233700"/>
          </a:xfrm>
          <a:prstGeom prst="bentConnector2">
            <a:avLst/>
          </a:prstGeom>
          <a:noFill/>
          <a:ln cap="flat" cmpd="sng" w="9525">
            <a:solidFill>
              <a:srgbClr val="76A5AF"/>
            </a:solidFill>
            <a:prstDash val="solid"/>
            <a:round/>
            <a:headEnd len="med" w="med" type="none"/>
            <a:tailEnd len="med" w="med" type="oval"/>
          </a:ln>
        </p:spPr>
      </p:cxnSp>
      <p:cxnSp>
        <p:nvCxnSpPr>
          <p:cNvPr id="422" name="Google Shape;422;p27"/>
          <p:cNvCxnSpPr>
            <a:stCxn id="416" idx="2"/>
            <a:endCxn id="417" idx="3"/>
          </p:cNvCxnSpPr>
          <p:nvPr/>
        </p:nvCxnSpPr>
        <p:spPr>
          <a:xfrm rot="5400000">
            <a:off x="1920289" y="3808300"/>
            <a:ext cx="321000" cy="314100"/>
          </a:xfrm>
          <a:prstGeom prst="bentConnector2">
            <a:avLst/>
          </a:prstGeom>
          <a:noFill/>
          <a:ln cap="flat" cmpd="sng" w="9525">
            <a:solidFill>
              <a:srgbClr val="76A5AF"/>
            </a:solidFill>
            <a:prstDash val="solid"/>
            <a:round/>
            <a:headEnd len="med" w="med" type="oval"/>
            <a:tailEnd len="med" w="med" type="oval"/>
          </a:ln>
        </p:spPr>
      </p:cxnSp>
      <p:cxnSp>
        <p:nvCxnSpPr>
          <p:cNvPr id="423" name="Google Shape;423;p27"/>
          <p:cNvCxnSpPr>
            <a:stCxn id="416" idx="2"/>
            <a:endCxn id="419" idx="1"/>
          </p:cNvCxnSpPr>
          <p:nvPr/>
        </p:nvCxnSpPr>
        <p:spPr>
          <a:xfrm rot="5400000">
            <a:off x="1660489" y="4353400"/>
            <a:ext cx="1125900" cy="28800"/>
          </a:xfrm>
          <a:prstGeom prst="bentConnector4">
            <a:avLst>
              <a:gd fmla="val 41939" name="adj1"/>
              <a:gd fmla="val 926984" name="adj2"/>
            </a:avLst>
          </a:prstGeom>
          <a:noFill/>
          <a:ln cap="flat" cmpd="sng" w="9525">
            <a:solidFill>
              <a:srgbClr val="76A5AF"/>
            </a:solidFill>
            <a:prstDash val="solid"/>
            <a:round/>
            <a:headEnd len="med" w="med" type="none"/>
            <a:tailEnd len="med" w="med" type="oval"/>
          </a:ln>
        </p:spPr>
      </p:cxnSp>
      <p:cxnSp>
        <p:nvCxnSpPr>
          <p:cNvPr id="424" name="Google Shape;424;p27"/>
          <p:cNvCxnSpPr>
            <a:stCxn id="416" idx="2"/>
            <a:endCxn id="418" idx="3"/>
          </p:cNvCxnSpPr>
          <p:nvPr/>
        </p:nvCxnSpPr>
        <p:spPr>
          <a:xfrm rot="5400000">
            <a:off x="1643689" y="4167700"/>
            <a:ext cx="957000" cy="231300"/>
          </a:xfrm>
          <a:prstGeom prst="bentConnector2">
            <a:avLst/>
          </a:prstGeom>
          <a:noFill/>
          <a:ln cap="flat" cmpd="sng" w="9525">
            <a:solidFill>
              <a:srgbClr val="76A5AF"/>
            </a:solidFill>
            <a:prstDash val="solid"/>
            <a:round/>
            <a:headEnd len="med" w="med" type="none"/>
            <a:tailEnd len="med" w="med" type="oval"/>
          </a:ln>
        </p:spPr>
      </p:cxn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8" name="Shape 428"/>
        <p:cNvGrpSpPr/>
        <p:nvPr/>
      </p:nvGrpSpPr>
      <p:grpSpPr>
        <a:xfrm>
          <a:off x="0" y="0"/>
          <a:ext cx="0" cy="0"/>
          <a:chOff x="0" y="0"/>
          <a:chExt cx="0" cy="0"/>
        </a:xfrm>
      </p:grpSpPr>
      <p:sp>
        <p:nvSpPr>
          <p:cNvPr id="429" name="Google Shape;429;p28"/>
          <p:cNvSpPr/>
          <p:nvPr/>
        </p:nvSpPr>
        <p:spPr>
          <a:xfrm rot="10800000">
            <a:off x="-75" y="-9300"/>
            <a:ext cx="7591500" cy="237900"/>
          </a:xfrm>
          <a:prstGeom prst="round2SameRect">
            <a:avLst>
              <a:gd fmla="val 50000" name="adj1"/>
              <a:gd fmla="val 0" name="adj2"/>
            </a:avLst>
          </a:pr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 name="Google Shape;430;p28"/>
          <p:cNvSpPr txBox="1"/>
          <p:nvPr/>
        </p:nvSpPr>
        <p:spPr>
          <a:xfrm>
            <a:off x="1044184" y="228600"/>
            <a:ext cx="57198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3000">
                <a:solidFill>
                  <a:srgbClr val="134F5C"/>
                </a:solidFill>
                <a:latin typeface="Nunito"/>
                <a:ea typeface="Nunito"/>
                <a:cs typeface="Nunito"/>
                <a:sym typeface="Nunito"/>
              </a:rPr>
              <a:t>L20-</a:t>
            </a:r>
            <a:r>
              <a:rPr b="1" lang="en-GB" sz="3000">
                <a:latin typeface="Nunito"/>
                <a:ea typeface="Nunito"/>
                <a:cs typeface="Nunito"/>
                <a:sym typeface="Nunito"/>
              </a:rPr>
              <a:t> </a:t>
            </a:r>
            <a:r>
              <a:rPr b="1" lang="en-GB" sz="3000">
                <a:solidFill>
                  <a:srgbClr val="134F5C"/>
                </a:solidFill>
                <a:latin typeface="Nunito"/>
                <a:ea typeface="Nunito"/>
                <a:cs typeface="Nunito"/>
                <a:sym typeface="Nunito"/>
              </a:rPr>
              <a:t>Reporting &amp; Surveillance </a:t>
            </a:r>
            <a:endParaRPr b="1"/>
          </a:p>
        </p:txBody>
      </p:sp>
      <p:sp>
        <p:nvSpPr>
          <p:cNvPr id="431" name="Google Shape;431;p28"/>
          <p:cNvSpPr/>
          <p:nvPr/>
        </p:nvSpPr>
        <p:spPr>
          <a:xfrm>
            <a:off x="333475" y="866100"/>
            <a:ext cx="7004400" cy="1824300"/>
          </a:xfrm>
          <a:prstGeom prst="roundRect">
            <a:avLst>
              <a:gd fmla="val 16667" name="adj"/>
            </a:avLst>
          </a:prstGeom>
          <a:noFill/>
          <a:ln cap="flat" cmpd="sng" w="9525">
            <a:solidFill>
              <a:srgbClr val="999999"/>
            </a:solidFill>
            <a:prstDash val="dash"/>
            <a:round/>
            <a:headEnd len="sm" w="sm" type="none"/>
            <a:tailEnd len="sm" w="sm" type="none"/>
          </a:ln>
        </p:spPr>
        <p:txBody>
          <a:bodyPr anchorCtr="0" anchor="ctr" bIns="91425" lIns="91425" spcFirstLastPara="1" rIns="91425" wrap="square" tIns="91425">
            <a:noAutofit/>
          </a:bodyPr>
          <a:lstStyle/>
          <a:p>
            <a:pPr indent="-301625" lvl="0" marL="457200" rtl="0" algn="l">
              <a:spcBef>
                <a:spcPts val="0"/>
              </a:spcBef>
              <a:spcAft>
                <a:spcPts val="0"/>
              </a:spcAft>
              <a:buSzPts val="1150"/>
              <a:buFont typeface="Mada"/>
              <a:buChar char="●"/>
            </a:pPr>
            <a:r>
              <a:rPr lang="en-GB" sz="1150">
                <a:latin typeface="Mada"/>
                <a:ea typeface="Mada"/>
                <a:cs typeface="Mada"/>
                <a:sym typeface="Mada"/>
              </a:rPr>
              <a:t>The Centres for Disease Control and Prevention (CDC) defined </a:t>
            </a:r>
            <a:r>
              <a:rPr b="1" lang="en-GB" sz="1150">
                <a:latin typeface="Mada"/>
                <a:ea typeface="Mada"/>
                <a:cs typeface="Mada"/>
                <a:sym typeface="Mada"/>
              </a:rPr>
              <a:t>Public Health Surveillance</a:t>
            </a:r>
            <a:r>
              <a:rPr lang="en-GB" sz="1150">
                <a:latin typeface="Mada"/>
                <a:ea typeface="Mada"/>
                <a:cs typeface="Mada"/>
                <a:sym typeface="Mada"/>
              </a:rPr>
              <a:t> as: “</a:t>
            </a:r>
            <a:r>
              <a:rPr b="1" lang="en-GB" sz="1150">
                <a:solidFill>
                  <a:srgbClr val="CC0000"/>
                </a:solidFill>
                <a:latin typeface="Mada"/>
                <a:ea typeface="Mada"/>
                <a:cs typeface="Mada"/>
                <a:sym typeface="Mada"/>
              </a:rPr>
              <a:t>Ongoing</a:t>
            </a:r>
            <a:r>
              <a:rPr lang="en-GB" sz="1150">
                <a:latin typeface="Mada"/>
                <a:ea typeface="Mada"/>
                <a:cs typeface="Mada"/>
                <a:sym typeface="Mada"/>
              </a:rPr>
              <a:t> </a:t>
            </a:r>
            <a:r>
              <a:rPr b="1" lang="en-GB" sz="1150">
                <a:solidFill>
                  <a:srgbClr val="CC0000"/>
                </a:solidFill>
                <a:latin typeface="Mada"/>
                <a:ea typeface="Mada"/>
                <a:cs typeface="Mada"/>
                <a:sym typeface="Mada"/>
              </a:rPr>
              <a:t>systematic</a:t>
            </a:r>
            <a:r>
              <a:rPr lang="en-GB" sz="1150">
                <a:latin typeface="Mada"/>
                <a:ea typeface="Mada"/>
                <a:cs typeface="Mada"/>
                <a:sym typeface="Mada"/>
              </a:rPr>
              <a:t> </a:t>
            </a:r>
            <a:r>
              <a:rPr b="1" lang="en-GB" sz="1150">
                <a:latin typeface="Mada"/>
                <a:ea typeface="Mada"/>
                <a:cs typeface="Mada"/>
                <a:sym typeface="Mada"/>
              </a:rPr>
              <a:t>collection</a:t>
            </a:r>
            <a:r>
              <a:rPr lang="en-GB" sz="1150">
                <a:latin typeface="Mada"/>
                <a:ea typeface="Mada"/>
                <a:cs typeface="Mada"/>
                <a:sym typeface="Mada"/>
              </a:rPr>
              <a:t>, </a:t>
            </a:r>
            <a:r>
              <a:rPr b="1" lang="en-GB" sz="1150">
                <a:latin typeface="Mada"/>
                <a:ea typeface="Mada"/>
                <a:cs typeface="Mada"/>
                <a:sym typeface="Mada"/>
              </a:rPr>
              <a:t>analysis</a:t>
            </a:r>
            <a:r>
              <a:rPr lang="en-GB" sz="1150">
                <a:latin typeface="Mada"/>
                <a:ea typeface="Mada"/>
                <a:cs typeface="Mada"/>
                <a:sym typeface="Mada"/>
              </a:rPr>
              <a:t>, </a:t>
            </a:r>
            <a:r>
              <a:rPr b="1" lang="en-GB" sz="1150">
                <a:latin typeface="Mada"/>
                <a:ea typeface="Mada"/>
                <a:cs typeface="Mada"/>
                <a:sym typeface="Mada"/>
              </a:rPr>
              <a:t>interpretation </a:t>
            </a:r>
            <a:r>
              <a:rPr lang="en-GB" sz="1150">
                <a:latin typeface="Mada"/>
                <a:ea typeface="Mada"/>
                <a:cs typeface="Mada"/>
                <a:sym typeface="Mada"/>
              </a:rPr>
              <a:t>and </a:t>
            </a:r>
            <a:r>
              <a:rPr b="1" lang="en-GB" sz="1150">
                <a:latin typeface="Mada"/>
                <a:ea typeface="Mada"/>
                <a:cs typeface="Mada"/>
                <a:sym typeface="Mada"/>
              </a:rPr>
              <a:t>dissemination </a:t>
            </a:r>
            <a:r>
              <a:rPr lang="en-GB" sz="1150">
                <a:latin typeface="Mada"/>
                <a:ea typeface="Mada"/>
                <a:cs typeface="Mada"/>
                <a:sym typeface="Mada"/>
              </a:rPr>
              <a:t>of data regarding a health related event for use in public health </a:t>
            </a:r>
            <a:r>
              <a:rPr b="1" lang="en-GB" sz="1150">
                <a:solidFill>
                  <a:srgbClr val="CC0000"/>
                </a:solidFill>
                <a:latin typeface="Mada"/>
                <a:ea typeface="Mada"/>
                <a:cs typeface="Mada"/>
                <a:sym typeface="Mada"/>
              </a:rPr>
              <a:t>action</a:t>
            </a:r>
            <a:r>
              <a:rPr lang="en-GB" sz="1150">
                <a:latin typeface="Mada"/>
                <a:ea typeface="Mada"/>
                <a:cs typeface="Mada"/>
                <a:sym typeface="Mada"/>
              </a:rPr>
              <a:t> to reduce </a:t>
            </a:r>
            <a:r>
              <a:rPr lang="en-GB" sz="1150" u="sng">
                <a:latin typeface="Mada"/>
                <a:ea typeface="Mada"/>
                <a:cs typeface="Mada"/>
                <a:sym typeface="Mada"/>
              </a:rPr>
              <a:t>morbidity</a:t>
            </a:r>
            <a:r>
              <a:rPr lang="en-GB" sz="1150">
                <a:latin typeface="Mada"/>
                <a:ea typeface="Mada"/>
                <a:cs typeface="Mada"/>
                <a:sym typeface="Mada"/>
              </a:rPr>
              <a:t> and </a:t>
            </a:r>
            <a:r>
              <a:rPr lang="en-GB" sz="1150" u="sng">
                <a:latin typeface="Mada"/>
                <a:ea typeface="Mada"/>
                <a:cs typeface="Mada"/>
                <a:sym typeface="Mada"/>
              </a:rPr>
              <a:t>mortality</a:t>
            </a:r>
            <a:r>
              <a:rPr lang="en-GB" sz="1150">
                <a:latin typeface="Mada"/>
                <a:ea typeface="Mada"/>
                <a:cs typeface="Mada"/>
                <a:sym typeface="Mada"/>
              </a:rPr>
              <a:t> and to </a:t>
            </a:r>
            <a:r>
              <a:rPr lang="en-GB" sz="1150" u="sng">
                <a:latin typeface="Mada"/>
                <a:ea typeface="Mada"/>
                <a:cs typeface="Mada"/>
                <a:sym typeface="Mada"/>
              </a:rPr>
              <a:t>improve health</a:t>
            </a:r>
            <a:r>
              <a:rPr lang="en-GB" sz="1150">
                <a:latin typeface="Mada"/>
                <a:ea typeface="Mada"/>
                <a:cs typeface="Mada"/>
                <a:sym typeface="Mada"/>
              </a:rPr>
              <a:t>”.</a:t>
            </a:r>
            <a:endParaRPr sz="1150">
              <a:latin typeface="Mada"/>
              <a:ea typeface="Mada"/>
              <a:cs typeface="Mada"/>
              <a:sym typeface="Mada"/>
            </a:endParaRPr>
          </a:p>
          <a:p>
            <a:pPr indent="-301625" lvl="0" marL="457200" rtl="0" algn="l">
              <a:spcBef>
                <a:spcPts val="0"/>
              </a:spcBef>
              <a:spcAft>
                <a:spcPts val="0"/>
              </a:spcAft>
              <a:buSzPts val="1150"/>
              <a:buFont typeface="Mada"/>
              <a:buChar char="●"/>
            </a:pPr>
            <a:r>
              <a:rPr lang="en-GB" sz="1150">
                <a:latin typeface="Mada"/>
                <a:ea typeface="Mada"/>
                <a:cs typeface="Mada"/>
                <a:sym typeface="Mada"/>
              </a:rPr>
              <a:t>In other words, it means “</a:t>
            </a:r>
            <a:r>
              <a:rPr b="1" lang="en-GB" sz="1150">
                <a:solidFill>
                  <a:srgbClr val="CC0000"/>
                </a:solidFill>
                <a:latin typeface="Mada"/>
                <a:ea typeface="Mada"/>
                <a:cs typeface="Mada"/>
                <a:sym typeface="Mada"/>
              </a:rPr>
              <a:t>information for action</a:t>
            </a:r>
            <a:r>
              <a:rPr lang="en-GB" sz="1150">
                <a:latin typeface="Mada"/>
                <a:ea typeface="Mada"/>
                <a:cs typeface="Mada"/>
                <a:sym typeface="Mada"/>
              </a:rPr>
              <a:t>”.</a:t>
            </a:r>
            <a:endParaRPr sz="1150">
              <a:latin typeface="Mada"/>
              <a:ea typeface="Mada"/>
              <a:cs typeface="Mada"/>
              <a:sym typeface="Mada"/>
            </a:endParaRPr>
          </a:p>
          <a:p>
            <a:pPr indent="-301625" lvl="0" marL="457200" rtl="0" algn="l">
              <a:spcBef>
                <a:spcPts val="0"/>
              </a:spcBef>
              <a:spcAft>
                <a:spcPts val="0"/>
              </a:spcAft>
              <a:buSzPts val="1150"/>
              <a:buFont typeface="Mada"/>
              <a:buChar char="●"/>
            </a:pPr>
            <a:r>
              <a:rPr lang="en-GB" sz="1150">
                <a:latin typeface="Mada"/>
                <a:ea typeface="Mada"/>
                <a:cs typeface="Mada"/>
                <a:sym typeface="Mada"/>
              </a:rPr>
              <a:t>It is the eyes and ears of public health.</a:t>
            </a:r>
            <a:endParaRPr sz="1150">
              <a:latin typeface="Mada"/>
              <a:ea typeface="Mada"/>
              <a:cs typeface="Mada"/>
              <a:sym typeface="Mada"/>
            </a:endParaRPr>
          </a:p>
          <a:p>
            <a:pPr indent="-301625" lvl="0" marL="457200" rtl="0" algn="l">
              <a:spcBef>
                <a:spcPts val="0"/>
              </a:spcBef>
              <a:spcAft>
                <a:spcPts val="0"/>
              </a:spcAft>
              <a:buSzPts val="1150"/>
              <a:buFont typeface="Mada"/>
              <a:buChar char="●"/>
            </a:pPr>
            <a:r>
              <a:rPr lang="en-GB" sz="1150">
                <a:latin typeface="Mada"/>
                <a:ea typeface="Mada"/>
                <a:cs typeface="Mada"/>
                <a:sym typeface="Mada"/>
              </a:rPr>
              <a:t>It a very</a:t>
            </a:r>
            <a:r>
              <a:rPr b="1" lang="en-GB" sz="1150">
                <a:solidFill>
                  <a:srgbClr val="CC0000"/>
                </a:solidFill>
                <a:latin typeface="Mada"/>
                <a:ea typeface="Mada"/>
                <a:cs typeface="Mada"/>
                <a:sym typeface="Mada"/>
              </a:rPr>
              <a:t> important tool</a:t>
            </a:r>
            <a:r>
              <a:rPr lang="en-GB" sz="1150">
                <a:latin typeface="Mada"/>
                <a:ea typeface="Mada"/>
                <a:cs typeface="Mada"/>
                <a:sym typeface="Mada"/>
              </a:rPr>
              <a:t> for public health</a:t>
            </a:r>
            <a:endParaRPr sz="1150">
              <a:latin typeface="Mada"/>
              <a:ea typeface="Mada"/>
              <a:cs typeface="Mada"/>
              <a:sym typeface="Mada"/>
            </a:endParaRPr>
          </a:p>
          <a:p>
            <a:pPr indent="-301625" lvl="0" marL="457200" rtl="0" algn="l">
              <a:spcBef>
                <a:spcPts val="0"/>
              </a:spcBef>
              <a:spcAft>
                <a:spcPts val="0"/>
              </a:spcAft>
              <a:buSzPts val="1150"/>
              <a:buFont typeface="Mada"/>
              <a:buChar char="●"/>
            </a:pPr>
            <a:r>
              <a:rPr lang="en-GB" sz="1150">
                <a:latin typeface="Mada"/>
                <a:ea typeface="Mada"/>
                <a:cs typeface="Mada"/>
                <a:sym typeface="Mada"/>
              </a:rPr>
              <a:t>It is a network of people and activities to keep this process.</a:t>
            </a:r>
            <a:endParaRPr sz="1150">
              <a:latin typeface="Mada"/>
              <a:ea typeface="Mada"/>
              <a:cs typeface="Mada"/>
              <a:sym typeface="Mada"/>
            </a:endParaRPr>
          </a:p>
          <a:p>
            <a:pPr indent="-301625" lvl="0" marL="457200" rtl="0" algn="l">
              <a:spcBef>
                <a:spcPts val="0"/>
              </a:spcBef>
              <a:spcAft>
                <a:spcPts val="0"/>
              </a:spcAft>
              <a:buSzPts val="1150"/>
              <a:buFont typeface="Mada"/>
              <a:buChar char="●"/>
            </a:pPr>
            <a:r>
              <a:rPr lang="en-GB" sz="1150">
                <a:latin typeface="Mada"/>
                <a:ea typeface="Mada"/>
                <a:cs typeface="Mada"/>
                <a:sym typeface="Mada"/>
              </a:rPr>
              <a:t>Functions at local to international levels and is available in regular reports routinely.</a:t>
            </a:r>
            <a:endParaRPr sz="1150">
              <a:latin typeface="Mada"/>
              <a:ea typeface="Mada"/>
              <a:cs typeface="Mada"/>
              <a:sym typeface="Mada"/>
            </a:endParaRPr>
          </a:p>
        </p:txBody>
      </p:sp>
      <p:sp>
        <p:nvSpPr>
          <p:cNvPr id="432" name="Google Shape;432;p28"/>
          <p:cNvSpPr txBox="1"/>
          <p:nvPr/>
        </p:nvSpPr>
        <p:spPr>
          <a:xfrm>
            <a:off x="258700" y="2625750"/>
            <a:ext cx="5721900" cy="566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000"/>
              </a:spcBef>
              <a:spcAft>
                <a:spcPts val="0"/>
              </a:spcAft>
              <a:buNone/>
            </a:pPr>
            <a:r>
              <a:rPr b="1" lang="en-GB" sz="1800">
                <a:solidFill>
                  <a:srgbClr val="CC0000"/>
                </a:solidFill>
                <a:latin typeface="Nunito"/>
                <a:ea typeface="Nunito"/>
                <a:cs typeface="Nunito"/>
                <a:sym typeface="Nunito"/>
              </a:rPr>
              <a:t>Objectives of Public Health Surveillance</a:t>
            </a:r>
            <a:endParaRPr b="1" baseline="30000" sz="1200">
              <a:solidFill>
                <a:srgbClr val="CC0000"/>
              </a:solidFill>
              <a:latin typeface="Mada"/>
              <a:ea typeface="Mada"/>
              <a:cs typeface="Mada"/>
              <a:sym typeface="Mada"/>
            </a:endParaRPr>
          </a:p>
        </p:txBody>
      </p:sp>
      <p:grpSp>
        <p:nvGrpSpPr>
          <p:cNvPr id="433" name="Google Shape;433;p28"/>
          <p:cNvGrpSpPr/>
          <p:nvPr/>
        </p:nvGrpSpPr>
        <p:grpSpPr>
          <a:xfrm>
            <a:off x="326736" y="3190826"/>
            <a:ext cx="249902" cy="400553"/>
            <a:chOff x="4041649" y="1707654"/>
            <a:chExt cx="1060704" cy="1429526"/>
          </a:xfrm>
        </p:grpSpPr>
        <p:sp>
          <p:nvSpPr>
            <p:cNvPr id="434" name="Google Shape;434;p28"/>
            <p:cNvSpPr/>
            <p:nvPr/>
          </p:nvSpPr>
          <p:spPr>
            <a:xfrm rot="10800000">
              <a:off x="4041649" y="1707654"/>
              <a:ext cx="1060704" cy="1429526"/>
            </a:xfrm>
            <a:custGeom>
              <a:rect b="b" l="l" r="r" t="t"/>
              <a:pathLst>
                <a:path extrusionOk="0" h="1429526" w="1060704">
                  <a:moveTo>
                    <a:pt x="832104" y="1429526"/>
                  </a:moveTo>
                  <a:lnTo>
                    <a:pt x="228600" y="1429526"/>
                  </a:lnTo>
                  <a:lnTo>
                    <a:pt x="0" y="972326"/>
                  </a:lnTo>
                  <a:lnTo>
                    <a:pt x="543363" y="0"/>
                  </a:lnTo>
                  <a:lnTo>
                    <a:pt x="1060704" y="972326"/>
                  </a:lnTo>
                  <a:lnTo>
                    <a:pt x="832104" y="1429526"/>
                  </a:lnTo>
                  <a:close/>
                </a:path>
              </a:pathLst>
            </a:custGeom>
            <a:solidFill>
              <a:srgbClr val="A2C4C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3F3F3F"/>
                </a:solidFill>
                <a:latin typeface="Arial"/>
                <a:ea typeface="Arial"/>
                <a:cs typeface="Arial"/>
                <a:sym typeface="Arial"/>
              </a:endParaRPr>
            </a:p>
          </p:txBody>
        </p:sp>
        <p:sp>
          <p:nvSpPr>
            <p:cNvPr id="435" name="Google Shape;435;p28"/>
            <p:cNvSpPr/>
            <p:nvPr/>
          </p:nvSpPr>
          <p:spPr>
            <a:xfrm>
              <a:off x="4115403" y="1760695"/>
              <a:ext cx="913200" cy="794400"/>
            </a:xfrm>
            <a:prstGeom prst="hexagon">
              <a:avLst>
                <a:gd fmla="val 25000" name="adj"/>
                <a:gd fmla="val 115470" name="vf"/>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3F3F3F"/>
                </a:solidFill>
                <a:latin typeface="Arial"/>
                <a:ea typeface="Arial"/>
                <a:cs typeface="Arial"/>
                <a:sym typeface="Arial"/>
              </a:endParaRPr>
            </a:p>
          </p:txBody>
        </p:sp>
      </p:grpSp>
      <p:sp>
        <p:nvSpPr>
          <p:cNvPr id="436" name="Google Shape;436;p28"/>
          <p:cNvSpPr txBox="1"/>
          <p:nvPr/>
        </p:nvSpPr>
        <p:spPr>
          <a:xfrm>
            <a:off x="554712" y="3190775"/>
            <a:ext cx="3240000" cy="30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1100">
                <a:latin typeface="Mada"/>
                <a:ea typeface="Mada"/>
                <a:cs typeface="Mada"/>
                <a:sym typeface="Mada"/>
              </a:rPr>
              <a:t>To study the trends of disease </a:t>
            </a:r>
            <a:endParaRPr sz="1100">
              <a:latin typeface="Mada"/>
              <a:ea typeface="Mada"/>
              <a:cs typeface="Mada"/>
              <a:sym typeface="Mada"/>
            </a:endParaRPr>
          </a:p>
        </p:txBody>
      </p:sp>
      <p:sp>
        <p:nvSpPr>
          <p:cNvPr id="437" name="Google Shape;437;p28"/>
          <p:cNvSpPr txBox="1"/>
          <p:nvPr/>
        </p:nvSpPr>
        <p:spPr>
          <a:xfrm>
            <a:off x="304788" y="3213738"/>
            <a:ext cx="294000" cy="2082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1" lang="en-GB">
                <a:solidFill>
                  <a:srgbClr val="666666"/>
                </a:solidFill>
                <a:latin typeface="Trebuchet MS"/>
                <a:ea typeface="Trebuchet MS"/>
                <a:cs typeface="Trebuchet MS"/>
                <a:sym typeface="Trebuchet MS"/>
              </a:rPr>
              <a:t>1</a:t>
            </a:r>
            <a:endParaRPr b="1">
              <a:solidFill>
                <a:srgbClr val="666666"/>
              </a:solidFill>
              <a:latin typeface="Trebuchet MS"/>
              <a:ea typeface="Trebuchet MS"/>
              <a:cs typeface="Trebuchet MS"/>
              <a:sym typeface="Trebuchet MS"/>
            </a:endParaRPr>
          </a:p>
        </p:txBody>
      </p:sp>
      <p:grpSp>
        <p:nvGrpSpPr>
          <p:cNvPr id="438" name="Google Shape;438;p28"/>
          <p:cNvGrpSpPr/>
          <p:nvPr/>
        </p:nvGrpSpPr>
        <p:grpSpPr>
          <a:xfrm>
            <a:off x="316686" y="3642388"/>
            <a:ext cx="249902" cy="400553"/>
            <a:chOff x="4041649" y="1707654"/>
            <a:chExt cx="1060704" cy="1429526"/>
          </a:xfrm>
        </p:grpSpPr>
        <p:sp>
          <p:nvSpPr>
            <p:cNvPr id="439" name="Google Shape;439;p28"/>
            <p:cNvSpPr/>
            <p:nvPr/>
          </p:nvSpPr>
          <p:spPr>
            <a:xfrm rot="10800000">
              <a:off x="4041649" y="1707654"/>
              <a:ext cx="1060704" cy="1429526"/>
            </a:xfrm>
            <a:custGeom>
              <a:rect b="b" l="l" r="r" t="t"/>
              <a:pathLst>
                <a:path extrusionOk="0" h="1429526" w="1060704">
                  <a:moveTo>
                    <a:pt x="832104" y="1429526"/>
                  </a:moveTo>
                  <a:lnTo>
                    <a:pt x="228600" y="1429526"/>
                  </a:lnTo>
                  <a:lnTo>
                    <a:pt x="0" y="972326"/>
                  </a:lnTo>
                  <a:lnTo>
                    <a:pt x="543363" y="0"/>
                  </a:lnTo>
                  <a:lnTo>
                    <a:pt x="1060704" y="972326"/>
                  </a:lnTo>
                  <a:lnTo>
                    <a:pt x="832104" y="1429526"/>
                  </a:lnTo>
                  <a:close/>
                </a:path>
              </a:pathLst>
            </a:custGeom>
            <a:solidFill>
              <a:srgbClr val="A2C4C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3F3F3F"/>
                </a:solidFill>
                <a:latin typeface="Arial"/>
                <a:ea typeface="Arial"/>
                <a:cs typeface="Arial"/>
                <a:sym typeface="Arial"/>
              </a:endParaRPr>
            </a:p>
          </p:txBody>
        </p:sp>
        <p:sp>
          <p:nvSpPr>
            <p:cNvPr id="440" name="Google Shape;440;p28"/>
            <p:cNvSpPr/>
            <p:nvPr/>
          </p:nvSpPr>
          <p:spPr>
            <a:xfrm>
              <a:off x="4115403" y="1760695"/>
              <a:ext cx="913200" cy="794400"/>
            </a:xfrm>
            <a:prstGeom prst="hexagon">
              <a:avLst>
                <a:gd fmla="val 25000" name="adj"/>
                <a:gd fmla="val 115470" name="vf"/>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3F3F3F"/>
                </a:solidFill>
                <a:latin typeface="Arial"/>
                <a:ea typeface="Arial"/>
                <a:cs typeface="Arial"/>
                <a:sym typeface="Arial"/>
              </a:endParaRPr>
            </a:p>
          </p:txBody>
        </p:sp>
      </p:grpSp>
      <p:sp>
        <p:nvSpPr>
          <p:cNvPr id="441" name="Google Shape;441;p28"/>
          <p:cNvSpPr txBox="1"/>
          <p:nvPr/>
        </p:nvSpPr>
        <p:spPr>
          <a:xfrm>
            <a:off x="540775" y="3642350"/>
            <a:ext cx="3240000" cy="30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1100">
                <a:latin typeface="Mada"/>
                <a:ea typeface="Mada"/>
                <a:cs typeface="Mada"/>
                <a:sym typeface="Mada"/>
              </a:rPr>
              <a:t>Early warning of epidemics  </a:t>
            </a:r>
            <a:endParaRPr sz="1100">
              <a:latin typeface="Mada"/>
              <a:ea typeface="Mada"/>
              <a:cs typeface="Mada"/>
              <a:sym typeface="Mada"/>
            </a:endParaRPr>
          </a:p>
        </p:txBody>
      </p:sp>
      <p:sp>
        <p:nvSpPr>
          <p:cNvPr id="442" name="Google Shape;442;p28"/>
          <p:cNvSpPr txBox="1"/>
          <p:nvPr/>
        </p:nvSpPr>
        <p:spPr>
          <a:xfrm>
            <a:off x="294738" y="3665300"/>
            <a:ext cx="294000" cy="2082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1" lang="en-GB">
                <a:solidFill>
                  <a:srgbClr val="666666"/>
                </a:solidFill>
                <a:latin typeface="Trebuchet MS"/>
                <a:ea typeface="Trebuchet MS"/>
                <a:cs typeface="Trebuchet MS"/>
                <a:sym typeface="Trebuchet MS"/>
              </a:rPr>
              <a:t>2</a:t>
            </a:r>
            <a:endParaRPr b="1">
              <a:solidFill>
                <a:srgbClr val="666666"/>
              </a:solidFill>
              <a:latin typeface="Trebuchet MS"/>
              <a:ea typeface="Trebuchet MS"/>
              <a:cs typeface="Trebuchet MS"/>
              <a:sym typeface="Trebuchet MS"/>
            </a:endParaRPr>
          </a:p>
        </p:txBody>
      </p:sp>
      <p:grpSp>
        <p:nvGrpSpPr>
          <p:cNvPr id="443" name="Google Shape;443;p28"/>
          <p:cNvGrpSpPr/>
          <p:nvPr/>
        </p:nvGrpSpPr>
        <p:grpSpPr>
          <a:xfrm>
            <a:off x="331318" y="4088338"/>
            <a:ext cx="249902" cy="400553"/>
            <a:chOff x="4041649" y="1707654"/>
            <a:chExt cx="1060704" cy="1429526"/>
          </a:xfrm>
        </p:grpSpPr>
        <p:sp>
          <p:nvSpPr>
            <p:cNvPr id="444" name="Google Shape;444;p28"/>
            <p:cNvSpPr/>
            <p:nvPr/>
          </p:nvSpPr>
          <p:spPr>
            <a:xfrm rot="10800000">
              <a:off x="4041649" y="1707654"/>
              <a:ext cx="1060704" cy="1429526"/>
            </a:xfrm>
            <a:custGeom>
              <a:rect b="b" l="l" r="r" t="t"/>
              <a:pathLst>
                <a:path extrusionOk="0" h="1429526" w="1060704">
                  <a:moveTo>
                    <a:pt x="832104" y="1429526"/>
                  </a:moveTo>
                  <a:lnTo>
                    <a:pt x="228600" y="1429526"/>
                  </a:lnTo>
                  <a:lnTo>
                    <a:pt x="0" y="972326"/>
                  </a:lnTo>
                  <a:lnTo>
                    <a:pt x="543363" y="0"/>
                  </a:lnTo>
                  <a:lnTo>
                    <a:pt x="1060704" y="972326"/>
                  </a:lnTo>
                  <a:lnTo>
                    <a:pt x="832104" y="1429526"/>
                  </a:lnTo>
                  <a:close/>
                </a:path>
              </a:pathLst>
            </a:custGeom>
            <a:solidFill>
              <a:srgbClr val="A2C4C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3F3F3F"/>
                </a:solidFill>
                <a:latin typeface="Arial"/>
                <a:ea typeface="Arial"/>
                <a:cs typeface="Arial"/>
                <a:sym typeface="Arial"/>
              </a:endParaRPr>
            </a:p>
          </p:txBody>
        </p:sp>
        <p:sp>
          <p:nvSpPr>
            <p:cNvPr id="445" name="Google Shape;445;p28"/>
            <p:cNvSpPr/>
            <p:nvPr/>
          </p:nvSpPr>
          <p:spPr>
            <a:xfrm>
              <a:off x="4115403" y="1760695"/>
              <a:ext cx="913200" cy="794400"/>
            </a:xfrm>
            <a:prstGeom prst="hexagon">
              <a:avLst>
                <a:gd fmla="val 25000" name="adj"/>
                <a:gd fmla="val 115470" name="vf"/>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3F3F3F"/>
                </a:solidFill>
                <a:latin typeface="Arial"/>
                <a:ea typeface="Arial"/>
                <a:cs typeface="Arial"/>
                <a:sym typeface="Arial"/>
              </a:endParaRPr>
            </a:p>
          </p:txBody>
        </p:sp>
      </p:grpSp>
      <p:sp>
        <p:nvSpPr>
          <p:cNvPr id="446" name="Google Shape;446;p28"/>
          <p:cNvSpPr txBox="1"/>
          <p:nvPr/>
        </p:nvSpPr>
        <p:spPr>
          <a:xfrm>
            <a:off x="561020" y="4088275"/>
            <a:ext cx="3240000" cy="30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1100">
                <a:latin typeface="Mada"/>
                <a:ea typeface="Mada"/>
                <a:cs typeface="Mada"/>
                <a:sym typeface="Mada"/>
              </a:rPr>
              <a:t>To provide quantitative estimates of magnitude of health problem</a:t>
            </a:r>
            <a:endParaRPr sz="1100">
              <a:latin typeface="Mada"/>
              <a:ea typeface="Mada"/>
              <a:cs typeface="Mada"/>
              <a:sym typeface="Mada"/>
            </a:endParaRPr>
          </a:p>
        </p:txBody>
      </p:sp>
      <p:sp>
        <p:nvSpPr>
          <p:cNvPr id="447" name="Google Shape;447;p28"/>
          <p:cNvSpPr txBox="1"/>
          <p:nvPr/>
        </p:nvSpPr>
        <p:spPr>
          <a:xfrm>
            <a:off x="309370" y="4111250"/>
            <a:ext cx="294000" cy="2082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1" lang="en-GB">
                <a:solidFill>
                  <a:srgbClr val="666666"/>
                </a:solidFill>
                <a:latin typeface="Trebuchet MS"/>
                <a:ea typeface="Trebuchet MS"/>
                <a:cs typeface="Trebuchet MS"/>
                <a:sym typeface="Trebuchet MS"/>
              </a:rPr>
              <a:t>3</a:t>
            </a:r>
            <a:endParaRPr b="1">
              <a:solidFill>
                <a:srgbClr val="666666"/>
              </a:solidFill>
              <a:latin typeface="Trebuchet MS"/>
              <a:ea typeface="Trebuchet MS"/>
              <a:cs typeface="Trebuchet MS"/>
              <a:sym typeface="Trebuchet MS"/>
            </a:endParaRPr>
          </a:p>
        </p:txBody>
      </p:sp>
      <p:grpSp>
        <p:nvGrpSpPr>
          <p:cNvPr id="448" name="Google Shape;448;p28"/>
          <p:cNvGrpSpPr/>
          <p:nvPr/>
        </p:nvGrpSpPr>
        <p:grpSpPr>
          <a:xfrm>
            <a:off x="338617" y="4548726"/>
            <a:ext cx="249902" cy="400553"/>
            <a:chOff x="4041649" y="1707654"/>
            <a:chExt cx="1060704" cy="1429526"/>
          </a:xfrm>
        </p:grpSpPr>
        <p:sp>
          <p:nvSpPr>
            <p:cNvPr id="449" name="Google Shape;449;p28"/>
            <p:cNvSpPr/>
            <p:nvPr/>
          </p:nvSpPr>
          <p:spPr>
            <a:xfrm rot="10800000">
              <a:off x="4041649" y="1707654"/>
              <a:ext cx="1060704" cy="1429526"/>
            </a:xfrm>
            <a:custGeom>
              <a:rect b="b" l="l" r="r" t="t"/>
              <a:pathLst>
                <a:path extrusionOk="0" h="1429526" w="1060704">
                  <a:moveTo>
                    <a:pt x="832104" y="1429526"/>
                  </a:moveTo>
                  <a:lnTo>
                    <a:pt x="228600" y="1429526"/>
                  </a:lnTo>
                  <a:lnTo>
                    <a:pt x="0" y="972326"/>
                  </a:lnTo>
                  <a:lnTo>
                    <a:pt x="543363" y="0"/>
                  </a:lnTo>
                  <a:lnTo>
                    <a:pt x="1060704" y="972326"/>
                  </a:lnTo>
                  <a:lnTo>
                    <a:pt x="832104" y="1429526"/>
                  </a:lnTo>
                  <a:close/>
                </a:path>
              </a:pathLst>
            </a:custGeom>
            <a:solidFill>
              <a:srgbClr val="A2C4C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3F3F3F"/>
                </a:solidFill>
                <a:latin typeface="Arial"/>
                <a:ea typeface="Arial"/>
                <a:cs typeface="Arial"/>
                <a:sym typeface="Arial"/>
              </a:endParaRPr>
            </a:p>
          </p:txBody>
        </p:sp>
        <p:sp>
          <p:nvSpPr>
            <p:cNvPr id="450" name="Google Shape;450;p28"/>
            <p:cNvSpPr/>
            <p:nvPr/>
          </p:nvSpPr>
          <p:spPr>
            <a:xfrm>
              <a:off x="4115403" y="1760695"/>
              <a:ext cx="913200" cy="794400"/>
            </a:xfrm>
            <a:prstGeom prst="hexagon">
              <a:avLst>
                <a:gd fmla="val 25000" name="adj"/>
                <a:gd fmla="val 115470" name="vf"/>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3F3F3F"/>
                </a:solidFill>
                <a:latin typeface="Arial"/>
                <a:ea typeface="Arial"/>
                <a:cs typeface="Arial"/>
                <a:sym typeface="Arial"/>
              </a:endParaRPr>
            </a:p>
          </p:txBody>
        </p:sp>
      </p:grpSp>
      <p:sp>
        <p:nvSpPr>
          <p:cNvPr id="451" name="Google Shape;451;p28"/>
          <p:cNvSpPr txBox="1"/>
          <p:nvPr/>
        </p:nvSpPr>
        <p:spPr>
          <a:xfrm>
            <a:off x="571105" y="4548675"/>
            <a:ext cx="3209700" cy="30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1100">
                <a:latin typeface="Mada"/>
                <a:ea typeface="Mada"/>
                <a:cs typeface="Mada"/>
                <a:sym typeface="Mada"/>
              </a:rPr>
              <a:t>To study the natural history of disease</a:t>
            </a:r>
            <a:endParaRPr sz="1100">
              <a:latin typeface="Mada"/>
              <a:ea typeface="Mada"/>
              <a:cs typeface="Mada"/>
              <a:sym typeface="Mada"/>
            </a:endParaRPr>
          </a:p>
        </p:txBody>
      </p:sp>
      <p:sp>
        <p:nvSpPr>
          <p:cNvPr id="452" name="Google Shape;452;p28"/>
          <p:cNvSpPr txBox="1"/>
          <p:nvPr/>
        </p:nvSpPr>
        <p:spPr>
          <a:xfrm>
            <a:off x="316669" y="4571638"/>
            <a:ext cx="294000" cy="2082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1" lang="en-GB">
                <a:solidFill>
                  <a:srgbClr val="666666"/>
                </a:solidFill>
                <a:latin typeface="Trebuchet MS"/>
                <a:ea typeface="Trebuchet MS"/>
                <a:cs typeface="Trebuchet MS"/>
                <a:sym typeface="Trebuchet MS"/>
              </a:rPr>
              <a:t>4</a:t>
            </a:r>
            <a:endParaRPr b="1">
              <a:solidFill>
                <a:srgbClr val="666666"/>
              </a:solidFill>
              <a:latin typeface="Trebuchet MS"/>
              <a:ea typeface="Trebuchet MS"/>
              <a:cs typeface="Trebuchet MS"/>
              <a:sym typeface="Trebuchet MS"/>
            </a:endParaRPr>
          </a:p>
        </p:txBody>
      </p:sp>
      <p:sp>
        <p:nvSpPr>
          <p:cNvPr id="453" name="Google Shape;453;p28"/>
          <p:cNvSpPr txBox="1"/>
          <p:nvPr/>
        </p:nvSpPr>
        <p:spPr>
          <a:xfrm>
            <a:off x="559264" y="4991500"/>
            <a:ext cx="3348600" cy="332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1100">
                <a:latin typeface="Mada"/>
                <a:ea typeface="Mada"/>
                <a:cs typeface="Mada"/>
                <a:sym typeface="Mada"/>
              </a:rPr>
              <a:t>Demonstrating the spread of a disease in time and Place</a:t>
            </a:r>
            <a:endParaRPr sz="1100">
              <a:latin typeface="Mada"/>
              <a:ea typeface="Mada"/>
              <a:cs typeface="Mada"/>
              <a:sym typeface="Mada"/>
            </a:endParaRPr>
          </a:p>
        </p:txBody>
      </p:sp>
      <p:grpSp>
        <p:nvGrpSpPr>
          <p:cNvPr id="454" name="Google Shape;454;p28"/>
          <p:cNvGrpSpPr/>
          <p:nvPr/>
        </p:nvGrpSpPr>
        <p:grpSpPr>
          <a:xfrm>
            <a:off x="329942" y="5000426"/>
            <a:ext cx="249902" cy="400553"/>
            <a:chOff x="4041649" y="1707654"/>
            <a:chExt cx="1060704" cy="1429526"/>
          </a:xfrm>
        </p:grpSpPr>
        <p:sp>
          <p:nvSpPr>
            <p:cNvPr id="455" name="Google Shape;455;p28"/>
            <p:cNvSpPr/>
            <p:nvPr/>
          </p:nvSpPr>
          <p:spPr>
            <a:xfrm rot="10800000">
              <a:off x="4041649" y="1707654"/>
              <a:ext cx="1060704" cy="1429526"/>
            </a:xfrm>
            <a:custGeom>
              <a:rect b="b" l="l" r="r" t="t"/>
              <a:pathLst>
                <a:path extrusionOk="0" h="1429526" w="1060704">
                  <a:moveTo>
                    <a:pt x="832104" y="1429526"/>
                  </a:moveTo>
                  <a:lnTo>
                    <a:pt x="228600" y="1429526"/>
                  </a:lnTo>
                  <a:lnTo>
                    <a:pt x="0" y="972326"/>
                  </a:lnTo>
                  <a:lnTo>
                    <a:pt x="543363" y="0"/>
                  </a:lnTo>
                  <a:lnTo>
                    <a:pt x="1060704" y="972326"/>
                  </a:lnTo>
                  <a:lnTo>
                    <a:pt x="832104" y="1429526"/>
                  </a:lnTo>
                  <a:close/>
                </a:path>
              </a:pathLst>
            </a:custGeom>
            <a:solidFill>
              <a:srgbClr val="A2C4C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3F3F3F"/>
                </a:solidFill>
                <a:latin typeface="Arial"/>
                <a:ea typeface="Arial"/>
                <a:cs typeface="Arial"/>
                <a:sym typeface="Arial"/>
              </a:endParaRPr>
            </a:p>
          </p:txBody>
        </p:sp>
        <p:sp>
          <p:nvSpPr>
            <p:cNvPr id="456" name="Google Shape;456;p28"/>
            <p:cNvSpPr/>
            <p:nvPr/>
          </p:nvSpPr>
          <p:spPr>
            <a:xfrm>
              <a:off x="4115403" y="1760695"/>
              <a:ext cx="913200" cy="794400"/>
            </a:xfrm>
            <a:prstGeom prst="hexagon">
              <a:avLst>
                <a:gd fmla="val 25000" name="adj"/>
                <a:gd fmla="val 115470" name="vf"/>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3F3F3F"/>
                </a:solidFill>
                <a:latin typeface="Arial"/>
                <a:ea typeface="Arial"/>
                <a:cs typeface="Arial"/>
                <a:sym typeface="Arial"/>
              </a:endParaRPr>
            </a:p>
          </p:txBody>
        </p:sp>
      </p:grpSp>
      <p:sp>
        <p:nvSpPr>
          <p:cNvPr id="457" name="Google Shape;457;p28"/>
          <p:cNvSpPr txBox="1"/>
          <p:nvPr/>
        </p:nvSpPr>
        <p:spPr>
          <a:xfrm>
            <a:off x="307994" y="5023338"/>
            <a:ext cx="294000" cy="2082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1" lang="en-GB">
                <a:solidFill>
                  <a:srgbClr val="666666"/>
                </a:solidFill>
                <a:latin typeface="Trebuchet MS"/>
                <a:ea typeface="Trebuchet MS"/>
                <a:cs typeface="Trebuchet MS"/>
                <a:sym typeface="Trebuchet MS"/>
              </a:rPr>
              <a:t>5</a:t>
            </a:r>
            <a:endParaRPr b="1">
              <a:solidFill>
                <a:srgbClr val="666666"/>
              </a:solidFill>
              <a:latin typeface="Trebuchet MS"/>
              <a:ea typeface="Trebuchet MS"/>
              <a:cs typeface="Trebuchet MS"/>
              <a:sym typeface="Trebuchet MS"/>
            </a:endParaRPr>
          </a:p>
        </p:txBody>
      </p:sp>
      <p:grpSp>
        <p:nvGrpSpPr>
          <p:cNvPr id="458" name="Google Shape;458;p28"/>
          <p:cNvGrpSpPr/>
          <p:nvPr/>
        </p:nvGrpSpPr>
        <p:grpSpPr>
          <a:xfrm>
            <a:off x="3984336" y="3190826"/>
            <a:ext cx="249902" cy="400553"/>
            <a:chOff x="4041649" y="1707654"/>
            <a:chExt cx="1060704" cy="1429526"/>
          </a:xfrm>
        </p:grpSpPr>
        <p:sp>
          <p:nvSpPr>
            <p:cNvPr id="459" name="Google Shape;459;p28"/>
            <p:cNvSpPr/>
            <p:nvPr/>
          </p:nvSpPr>
          <p:spPr>
            <a:xfrm rot="10800000">
              <a:off x="4041649" y="1707654"/>
              <a:ext cx="1060704" cy="1429526"/>
            </a:xfrm>
            <a:custGeom>
              <a:rect b="b" l="l" r="r" t="t"/>
              <a:pathLst>
                <a:path extrusionOk="0" h="1429526" w="1060704">
                  <a:moveTo>
                    <a:pt x="832104" y="1429526"/>
                  </a:moveTo>
                  <a:lnTo>
                    <a:pt x="228600" y="1429526"/>
                  </a:lnTo>
                  <a:lnTo>
                    <a:pt x="0" y="972326"/>
                  </a:lnTo>
                  <a:lnTo>
                    <a:pt x="543363" y="0"/>
                  </a:lnTo>
                  <a:lnTo>
                    <a:pt x="1060704" y="972326"/>
                  </a:lnTo>
                  <a:lnTo>
                    <a:pt x="832104" y="1429526"/>
                  </a:lnTo>
                  <a:close/>
                </a:path>
              </a:pathLst>
            </a:custGeom>
            <a:solidFill>
              <a:srgbClr val="A2C4C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3F3F3F"/>
                </a:solidFill>
                <a:latin typeface="Arial"/>
                <a:ea typeface="Arial"/>
                <a:cs typeface="Arial"/>
                <a:sym typeface="Arial"/>
              </a:endParaRPr>
            </a:p>
          </p:txBody>
        </p:sp>
        <p:sp>
          <p:nvSpPr>
            <p:cNvPr id="460" name="Google Shape;460;p28"/>
            <p:cNvSpPr/>
            <p:nvPr/>
          </p:nvSpPr>
          <p:spPr>
            <a:xfrm>
              <a:off x="4115403" y="1760695"/>
              <a:ext cx="913200" cy="794400"/>
            </a:xfrm>
            <a:prstGeom prst="hexagon">
              <a:avLst>
                <a:gd fmla="val 25000" name="adj"/>
                <a:gd fmla="val 115470" name="vf"/>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3F3F3F"/>
                </a:solidFill>
                <a:latin typeface="Arial"/>
                <a:ea typeface="Arial"/>
                <a:cs typeface="Arial"/>
                <a:sym typeface="Arial"/>
              </a:endParaRPr>
            </a:p>
          </p:txBody>
        </p:sp>
      </p:grpSp>
      <p:sp>
        <p:nvSpPr>
          <p:cNvPr id="461" name="Google Shape;461;p28"/>
          <p:cNvSpPr txBox="1"/>
          <p:nvPr/>
        </p:nvSpPr>
        <p:spPr>
          <a:xfrm>
            <a:off x="4212312" y="3190775"/>
            <a:ext cx="3240000" cy="30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1100">
                <a:latin typeface="Mada"/>
                <a:ea typeface="Mada"/>
                <a:cs typeface="Mada"/>
                <a:sym typeface="Mada"/>
              </a:rPr>
              <a:t>To develop epidemiologic research questions</a:t>
            </a:r>
            <a:endParaRPr sz="1100">
              <a:latin typeface="Mada"/>
              <a:ea typeface="Mada"/>
              <a:cs typeface="Mada"/>
              <a:sym typeface="Mada"/>
            </a:endParaRPr>
          </a:p>
        </p:txBody>
      </p:sp>
      <p:sp>
        <p:nvSpPr>
          <p:cNvPr id="462" name="Google Shape;462;p28"/>
          <p:cNvSpPr txBox="1"/>
          <p:nvPr/>
        </p:nvSpPr>
        <p:spPr>
          <a:xfrm>
            <a:off x="3962388" y="3213738"/>
            <a:ext cx="294000" cy="2082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1" lang="en-GB">
                <a:solidFill>
                  <a:srgbClr val="666666"/>
                </a:solidFill>
                <a:latin typeface="Trebuchet MS"/>
                <a:ea typeface="Trebuchet MS"/>
                <a:cs typeface="Trebuchet MS"/>
                <a:sym typeface="Trebuchet MS"/>
              </a:rPr>
              <a:t>6</a:t>
            </a:r>
            <a:endParaRPr b="1">
              <a:solidFill>
                <a:srgbClr val="666666"/>
              </a:solidFill>
              <a:latin typeface="Trebuchet MS"/>
              <a:ea typeface="Trebuchet MS"/>
              <a:cs typeface="Trebuchet MS"/>
              <a:sym typeface="Trebuchet MS"/>
            </a:endParaRPr>
          </a:p>
        </p:txBody>
      </p:sp>
      <p:grpSp>
        <p:nvGrpSpPr>
          <p:cNvPr id="463" name="Google Shape;463;p28"/>
          <p:cNvGrpSpPr/>
          <p:nvPr/>
        </p:nvGrpSpPr>
        <p:grpSpPr>
          <a:xfrm>
            <a:off x="3974286" y="3642388"/>
            <a:ext cx="249902" cy="400553"/>
            <a:chOff x="4041649" y="1707654"/>
            <a:chExt cx="1060704" cy="1429526"/>
          </a:xfrm>
        </p:grpSpPr>
        <p:sp>
          <p:nvSpPr>
            <p:cNvPr id="464" name="Google Shape;464;p28"/>
            <p:cNvSpPr/>
            <p:nvPr/>
          </p:nvSpPr>
          <p:spPr>
            <a:xfrm rot="10800000">
              <a:off x="4041649" y="1707654"/>
              <a:ext cx="1060704" cy="1429526"/>
            </a:xfrm>
            <a:custGeom>
              <a:rect b="b" l="l" r="r" t="t"/>
              <a:pathLst>
                <a:path extrusionOk="0" h="1429526" w="1060704">
                  <a:moveTo>
                    <a:pt x="832104" y="1429526"/>
                  </a:moveTo>
                  <a:lnTo>
                    <a:pt x="228600" y="1429526"/>
                  </a:lnTo>
                  <a:lnTo>
                    <a:pt x="0" y="972326"/>
                  </a:lnTo>
                  <a:lnTo>
                    <a:pt x="543363" y="0"/>
                  </a:lnTo>
                  <a:lnTo>
                    <a:pt x="1060704" y="972326"/>
                  </a:lnTo>
                  <a:lnTo>
                    <a:pt x="832104" y="1429526"/>
                  </a:lnTo>
                  <a:close/>
                </a:path>
              </a:pathLst>
            </a:custGeom>
            <a:solidFill>
              <a:srgbClr val="A2C4C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3F3F3F"/>
                </a:solidFill>
                <a:latin typeface="Arial"/>
                <a:ea typeface="Arial"/>
                <a:cs typeface="Arial"/>
                <a:sym typeface="Arial"/>
              </a:endParaRPr>
            </a:p>
          </p:txBody>
        </p:sp>
        <p:sp>
          <p:nvSpPr>
            <p:cNvPr id="465" name="Google Shape;465;p28"/>
            <p:cNvSpPr/>
            <p:nvPr/>
          </p:nvSpPr>
          <p:spPr>
            <a:xfrm>
              <a:off x="4115403" y="1760695"/>
              <a:ext cx="913200" cy="794400"/>
            </a:xfrm>
            <a:prstGeom prst="hexagon">
              <a:avLst>
                <a:gd fmla="val 25000" name="adj"/>
                <a:gd fmla="val 115470" name="vf"/>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3F3F3F"/>
                </a:solidFill>
                <a:latin typeface="Arial"/>
                <a:ea typeface="Arial"/>
                <a:cs typeface="Arial"/>
                <a:sym typeface="Arial"/>
              </a:endParaRPr>
            </a:p>
          </p:txBody>
        </p:sp>
      </p:grpSp>
      <p:sp>
        <p:nvSpPr>
          <p:cNvPr id="466" name="Google Shape;466;p28"/>
          <p:cNvSpPr txBox="1"/>
          <p:nvPr/>
        </p:nvSpPr>
        <p:spPr>
          <a:xfrm>
            <a:off x="4198375" y="3642350"/>
            <a:ext cx="3240000" cy="30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1100">
                <a:latin typeface="Mada"/>
                <a:ea typeface="Mada"/>
                <a:cs typeface="Mada"/>
                <a:sym typeface="Mada"/>
              </a:rPr>
              <a:t>To test epidemiologic hypothesis </a:t>
            </a:r>
            <a:endParaRPr sz="1100">
              <a:latin typeface="Mada"/>
              <a:ea typeface="Mada"/>
              <a:cs typeface="Mada"/>
              <a:sym typeface="Mada"/>
            </a:endParaRPr>
          </a:p>
        </p:txBody>
      </p:sp>
      <p:sp>
        <p:nvSpPr>
          <p:cNvPr id="467" name="Google Shape;467;p28"/>
          <p:cNvSpPr txBox="1"/>
          <p:nvPr/>
        </p:nvSpPr>
        <p:spPr>
          <a:xfrm>
            <a:off x="3952338" y="3665300"/>
            <a:ext cx="294000" cy="2082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1" lang="en-GB">
                <a:solidFill>
                  <a:srgbClr val="666666"/>
                </a:solidFill>
                <a:latin typeface="Trebuchet MS"/>
                <a:ea typeface="Trebuchet MS"/>
                <a:cs typeface="Trebuchet MS"/>
                <a:sym typeface="Trebuchet MS"/>
              </a:rPr>
              <a:t>7</a:t>
            </a:r>
            <a:endParaRPr b="1">
              <a:solidFill>
                <a:srgbClr val="666666"/>
              </a:solidFill>
              <a:latin typeface="Trebuchet MS"/>
              <a:ea typeface="Trebuchet MS"/>
              <a:cs typeface="Trebuchet MS"/>
              <a:sym typeface="Trebuchet MS"/>
            </a:endParaRPr>
          </a:p>
        </p:txBody>
      </p:sp>
      <p:grpSp>
        <p:nvGrpSpPr>
          <p:cNvPr id="468" name="Google Shape;468;p28"/>
          <p:cNvGrpSpPr/>
          <p:nvPr/>
        </p:nvGrpSpPr>
        <p:grpSpPr>
          <a:xfrm>
            <a:off x="3988918" y="4088338"/>
            <a:ext cx="249902" cy="400553"/>
            <a:chOff x="4041649" y="1707654"/>
            <a:chExt cx="1060704" cy="1429526"/>
          </a:xfrm>
        </p:grpSpPr>
        <p:sp>
          <p:nvSpPr>
            <p:cNvPr id="469" name="Google Shape;469;p28"/>
            <p:cNvSpPr/>
            <p:nvPr/>
          </p:nvSpPr>
          <p:spPr>
            <a:xfrm rot="10800000">
              <a:off x="4041649" y="1707654"/>
              <a:ext cx="1060704" cy="1429526"/>
            </a:xfrm>
            <a:custGeom>
              <a:rect b="b" l="l" r="r" t="t"/>
              <a:pathLst>
                <a:path extrusionOk="0" h="1429526" w="1060704">
                  <a:moveTo>
                    <a:pt x="832104" y="1429526"/>
                  </a:moveTo>
                  <a:lnTo>
                    <a:pt x="228600" y="1429526"/>
                  </a:lnTo>
                  <a:lnTo>
                    <a:pt x="0" y="972326"/>
                  </a:lnTo>
                  <a:lnTo>
                    <a:pt x="543363" y="0"/>
                  </a:lnTo>
                  <a:lnTo>
                    <a:pt x="1060704" y="972326"/>
                  </a:lnTo>
                  <a:lnTo>
                    <a:pt x="832104" y="1429526"/>
                  </a:lnTo>
                  <a:close/>
                </a:path>
              </a:pathLst>
            </a:custGeom>
            <a:solidFill>
              <a:srgbClr val="A2C4C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3F3F3F"/>
                </a:solidFill>
                <a:latin typeface="Arial"/>
                <a:ea typeface="Arial"/>
                <a:cs typeface="Arial"/>
                <a:sym typeface="Arial"/>
              </a:endParaRPr>
            </a:p>
          </p:txBody>
        </p:sp>
        <p:sp>
          <p:nvSpPr>
            <p:cNvPr id="470" name="Google Shape;470;p28"/>
            <p:cNvSpPr/>
            <p:nvPr/>
          </p:nvSpPr>
          <p:spPr>
            <a:xfrm>
              <a:off x="4115403" y="1760695"/>
              <a:ext cx="913200" cy="794400"/>
            </a:xfrm>
            <a:prstGeom prst="hexagon">
              <a:avLst>
                <a:gd fmla="val 25000" name="adj"/>
                <a:gd fmla="val 115470" name="vf"/>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3F3F3F"/>
                </a:solidFill>
                <a:latin typeface="Arial"/>
                <a:ea typeface="Arial"/>
                <a:cs typeface="Arial"/>
                <a:sym typeface="Arial"/>
              </a:endParaRPr>
            </a:p>
          </p:txBody>
        </p:sp>
      </p:grpSp>
      <p:sp>
        <p:nvSpPr>
          <p:cNvPr id="471" name="Google Shape;471;p28"/>
          <p:cNvSpPr txBox="1"/>
          <p:nvPr/>
        </p:nvSpPr>
        <p:spPr>
          <a:xfrm>
            <a:off x="4218620" y="4088275"/>
            <a:ext cx="3240000" cy="30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1100">
                <a:latin typeface="Mada"/>
                <a:ea typeface="Mada"/>
                <a:cs typeface="Mada"/>
                <a:sym typeface="Mada"/>
              </a:rPr>
              <a:t>Evaluation of control and preventive measures </a:t>
            </a:r>
            <a:r>
              <a:rPr lang="en-GB" sz="800">
                <a:solidFill>
                  <a:srgbClr val="6AA84F"/>
                </a:solidFill>
                <a:latin typeface="Mada"/>
                <a:ea typeface="Mada"/>
                <a:cs typeface="Mada"/>
                <a:sym typeface="Mada"/>
              </a:rPr>
              <a:t>Breast cancer screening </a:t>
            </a:r>
            <a:endParaRPr sz="800">
              <a:solidFill>
                <a:srgbClr val="6AA84F"/>
              </a:solidFill>
              <a:latin typeface="Mada"/>
              <a:ea typeface="Mada"/>
              <a:cs typeface="Mada"/>
              <a:sym typeface="Mada"/>
            </a:endParaRPr>
          </a:p>
        </p:txBody>
      </p:sp>
      <p:sp>
        <p:nvSpPr>
          <p:cNvPr id="472" name="Google Shape;472;p28"/>
          <p:cNvSpPr txBox="1"/>
          <p:nvPr/>
        </p:nvSpPr>
        <p:spPr>
          <a:xfrm>
            <a:off x="3966970" y="4111250"/>
            <a:ext cx="294000" cy="2082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1" lang="en-GB">
                <a:solidFill>
                  <a:srgbClr val="666666"/>
                </a:solidFill>
                <a:latin typeface="Trebuchet MS"/>
                <a:ea typeface="Trebuchet MS"/>
                <a:cs typeface="Trebuchet MS"/>
                <a:sym typeface="Trebuchet MS"/>
              </a:rPr>
              <a:t>8</a:t>
            </a:r>
            <a:endParaRPr b="1">
              <a:solidFill>
                <a:srgbClr val="666666"/>
              </a:solidFill>
              <a:latin typeface="Trebuchet MS"/>
              <a:ea typeface="Trebuchet MS"/>
              <a:cs typeface="Trebuchet MS"/>
              <a:sym typeface="Trebuchet MS"/>
            </a:endParaRPr>
          </a:p>
        </p:txBody>
      </p:sp>
      <p:grpSp>
        <p:nvGrpSpPr>
          <p:cNvPr id="473" name="Google Shape;473;p28"/>
          <p:cNvGrpSpPr/>
          <p:nvPr/>
        </p:nvGrpSpPr>
        <p:grpSpPr>
          <a:xfrm>
            <a:off x="3996217" y="4548726"/>
            <a:ext cx="249902" cy="400553"/>
            <a:chOff x="4041649" y="1707654"/>
            <a:chExt cx="1060704" cy="1429526"/>
          </a:xfrm>
        </p:grpSpPr>
        <p:sp>
          <p:nvSpPr>
            <p:cNvPr id="474" name="Google Shape;474;p28"/>
            <p:cNvSpPr/>
            <p:nvPr/>
          </p:nvSpPr>
          <p:spPr>
            <a:xfrm rot="10800000">
              <a:off x="4041649" y="1707654"/>
              <a:ext cx="1060704" cy="1429526"/>
            </a:xfrm>
            <a:custGeom>
              <a:rect b="b" l="l" r="r" t="t"/>
              <a:pathLst>
                <a:path extrusionOk="0" h="1429526" w="1060704">
                  <a:moveTo>
                    <a:pt x="832104" y="1429526"/>
                  </a:moveTo>
                  <a:lnTo>
                    <a:pt x="228600" y="1429526"/>
                  </a:lnTo>
                  <a:lnTo>
                    <a:pt x="0" y="972326"/>
                  </a:lnTo>
                  <a:lnTo>
                    <a:pt x="543363" y="0"/>
                  </a:lnTo>
                  <a:lnTo>
                    <a:pt x="1060704" y="972326"/>
                  </a:lnTo>
                  <a:lnTo>
                    <a:pt x="832104" y="1429526"/>
                  </a:lnTo>
                  <a:close/>
                </a:path>
              </a:pathLst>
            </a:custGeom>
            <a:solidFill>
              <a:srgbClr val="A2C4C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3F3F3F"/>
                </a:solidFill>
                <a:latin typeface="Arial"/>
                <a:ea typeface="Arial"/>
                <a:cs typeface="Arial"/>
                <a:sym typeface="Arial"/>
              </a:endParaRPr>
            </a:p>
          </p:txBody>
        </p:sp>
        <p:sp>
          <p:nvSpPr>
            <p:cNvPr id="475" name="Google Shape;475;p28"/>
            <p:cNvSpPr/>
            <p:nvPr/>
          </p:nvSpPr>
          <p:spPr>
            <a:xfrm>
              <a:off x="4115403" y="1760695"/>
              <a:ext cx="913200" cy="794400"/>
            </a:xfrm>
            <a:prstGeom prst="hexagon">
              <a:avLst>
                <a:gd fmla="val 25000" name="adj"/>
                <a:gd fmla="val 115470" name="vf"/>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3F3F3F"/>
                </a:solidFill>
                <a:latin typeface="Arial"/>
                <a:ea typeface="Arial"/>
                <a:cs typeface="Arial"/>
                <a:sym typeface="Arial"/>
              </a:endParaRPr>
            </a:p>
          </p:txBody>
        </p:sp>
      </p:grpSp>
      <p:sp>
        <p:nvSpPr>
          <p:cNvPr id="476" name="Google Shape;476;p28"/>
          <p:cNvSpPr txBox="1"/>
          <p:nvPr/>
        </p:nvSpPr>
        <p:spPr>
          <a:xfrm>
            <a:off x="4228705" y="4548675"/>
            <a:ext cx="3209700" cy="30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1100">
                <a:latin typeface="Mada"/>
                <a:ea typeface="Mada"/>
                <a:cs typeface="Mada"/>
                <a:sym typeface="Mada"/>
              </a:rPr>
              <a:t>Monitoring of change in infectious agent </a:t>
            </a:r>
            <a:r>
              <a:rPr lang="en-GB" sz="800">
                <a:solidFill>
                  <a:srgbClr val="6AA84F"/>
                </a:solidFill>
                <a:latin typeface="Mada"/>
                <a:ea typeface="Mada"/>
                <a:cs typeface="Mada"/>
                <a:sym typeface="Mada"/>
              </a:rPr>
              <a:t>like changes in malaria species </a:t>
            </a:r>
            <a:endParaRPr sz="800">
              <a:solidFill>
                <a:srgbClr val="6AA84F"/>
              </a:solidFill>
              <a:latin typeface="Mada"/>
              <a:ea typeface="Mada"/>
              <a:cs typeface="Mada"/>
              <a:sym typeface="Mada"/>
            </a:endParaRPr>
          </a:p>
        </p:txBody>
      </p:sp>
      <p:sp>
        <p:nvSpPr>
          <p:cNvPr id="477" name="Google Shape;477;p28"/>
          <p:cNvSpPr txBox="1"/>
          <p:nvPr/>
        </p:nvSpPr>
        <p:spPr>
          <a:xfrm>
            <a:off x="3974269" y="4571638"/>
            <a:ext cx="294000" cy="2082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1" lang="en-GB">
                <a:solidFill>
                  <a:srgbClr val="666666"/>
                </a:solidFill>
                <a:latin typeface="Trebuchet MS"/>
                <a:ea typeface="Trebuchet MS"/>
                <a:cs typeface="Trebuchet MS"/>
                <a:sym typeface="Trebuchet MS"/>
              </a:rPr>
              <a:t>9</a:t>
            </a:r>
            <a:endParaRPr b="1">
              <a:solidFill>
                <a:srgbClr val="666666"/>
              </a:solidFill>
              <a:latin typeface="Trebuchet MS"/>
              <a:ea typeface="Trebuchet MS"/>
              <a:cs typeface="Trebuchet MS"/>
              <a:sym typeface="Trebuchet MS"/>
            </a:endParaRPr>
          </a:p>
        </p:txBody>
      </p:sp>
      <p:sp>
        <p:nvSpPr>
          <p:cNvPr id="478" name="Google Shape;478;p28"/>
          <p:cNvSpPr txBox="1"/>
          <p:nvPr/>
        </p:nvSpPr>
        <p:spPr>
          <a:xfrm>
            <a:off x="4216864" y="4991500"/>
            <a:ext cx="3348600" cy="332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1100">
                <a:latin typeface="Mada"/>
                <a:ea typeface="Mada"/>
                <a:cs typeface="Mada"/>
                <a:sym typeface="Mada"/>
              </a:rPr>
              <a:t>Detecting changes in health practices  </a:t>
            </a:r>
            <a:endParaRPr sz="1100">
              <a:latin typeface="Mada"/>
              <a:ea typeface="Mada"/>
              <a:cs typeface="Mada"/>
              <a:sym typeface="Mada"/>
            </a:endParaRPr>
          </a:p>
        </p:txBody>
      </p:sp>
      <p:grpSp>
        <p:nvGrpSpPr>
          <p:cNvPr id="479" name="Google Shape;479;p28"/>
          <p:cNvGrpSpPr/>
          <p:nvPr/>
        </p:nvGrpSpPr>
        <p:grpSpPr>
          <a:xfrm>
            <a:off x="3987542" y="5000426"/>
            <a:ext cx="249902" cy="400553"/>
            <a:chOff x="4041649" y="1707654"/>
            <a:chExt cx="1060704" cy="1429526"/>
          </a:xfrm>
        </p:grpSpPr>
        <p:sp>
          <p:nvSpPr>
            <p:cNvPr id="480" name="Google Shape;480;p28"/>
            <p:cNvSpPr/>
            <p:nvPr/>
          </p:nvSpPr>
          <p:spPr>
            <a:xfrm rot="10800000">
              <a:off x="4041649" y="1707654"/>
              <a:ext cx="1060704" cy="1429526"/>
            </a:xfrm>
            <a:custGeom>
              <a:rect b="b" l="l" r="r" t="t"/>
              <a:pathLst>
                <a:path extrusionOk="0" h="1429526" w="1060704">
                  <a:moveTo>
                    <a:pt x="832104" y="1429526"/>
                  </a:moveTo>
                  <a:lnTo>
                    <a:pt x="228600" y="1429526"/>
                  </a:lnTo>
                  <a:lnTo>
                    <a:pt x="0" y="972326"/>
                  </a:lnTo>
                  <a:lnTo>
                    <a:pt x="543363" y="0"/>
                  </a:lnTo>
                  <a:lnTo>
                    <a:pt x="1060704" y="972326"/>
                  </a:lnTo>
                  <a:lnTo>
                    <a:pt x="832104" y="1429526"/>
                  </a:lnTo>
                  <a:close/>
                </a:path>
              </a:pathLst>
            </a:custGeom>
            <a:solidFill>
              <a:srgbClr val="A2C4C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3F3F3F"/>
                </a:solidFill>
                <a:latin typeface="Arial"/>
                <a:ea typeface="Arial"/>
                <a:cs typeface="Arial"/>
                <a:sym typeface="Arial"/>
              </a:endParaRPr>
            </a:p>
          </p:txBody>
        </p:sp>
        <p:sp>
          <p:nvSpPr>
            <p:cNvPr id="481" name="Google Shape;481;p28"/>
            <p:cNvSpPr/>
            <p:nvPr/>
          </p:nvSpPr>
          <p:spPr>
            <a:xfrm>
              <a:off x="4115403" y="1760695"/>
              <a:ext cx="913200" cy="794400"/>
            </a:xfrm>
            <a:prstGeom prst="hexagon">
              <a:avLst>
                <a:gd fmla="val 25000" name="adj"/>
                <a:gd fmla="val 115470" name="vf"/>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3F3F3F"/>
                </a:solidFill>
                <a:latin typeface="Arial"/>
                <a:ea typeface="Arial"/>
                <a:cs typeface="Arial"/>
                <a:sym typeface="Arial"/>
              </a:endParaRPr>
            </a:p>
          </p:txBody>
        </p:sp>
      </p:grpSp>
      <p:sp>
        <p:nvSpPr>
          <p:cNvPr id="482" name="Google Shape;482;p28"/>
          <p:cNvSpPr txBox="1"/>
          <p:nvPr/>
        </p:nvSpPr>
        <p:spPr>
          <a:xfrm>
            <a:off x="3908000" y="5023350"/>
            <a:ext cx="444000" cy="2082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1" lang="en-GB">
                <a:solidFill>
                  <a:srgbClr val="666666"/>
                </a:solidFill>
                <a:latin typeface="Trebuchet MS"/>
                <a:ea typeface="Trebuchet MS"/>
                <a:cs typeface="Trebuchet MS"/>
                <a:sym typeface="Trebuchet MS"/>
              </a:rPr>
              <a:t>10</a:t>
            </a:r>
            <a:endParaRPr b="1">
              <a:solidFill>
                <a:srgbClr val="666666"/>
              </a:solidFill>
              <a:latin typeface="Trebuchet MS"/>
              <a:ea typeface="Trebuchet MS"/>
              <a:cs typeface="Trebuchet MS"/>
              <a:sym typeface="Trebuchet MS"/>
            </a:endParaRPr>
          </a:p>
        </p:txBody>
      </p:sp>
      <p:sp>
        <p:nvSpPr>
          <p:cNvPr id="483" name="Google Shape;483;p28"/>
          <p:cNvSpPr txBox="1"/>
          <p:nvPr/>
        </p:nvSpPr>
        <p:spPr>
          <a:xfrm>
            <a:off x="5029675" y="2685813"/>
            <a:ext cx="2408700" cy="4005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rPr b="1" lang="en-GB" sz="1200">
                <a:solidFill>
                  <a:srgbClr val="CC0000"/>
                </a:solidFill>
                <a:latin typeface="Mada"/>
                <a:ea typeface="Mada"/>
                <a:cs typeface="Mada"/>
                <a:sym typeface="Mada"/>
              </a:rPr>
              <a:t>Main aim: </a:t>
            </a:r>
            <a:endParaRPr b="1" sz="1200">
              <a:solidFill>
                <a:srgbClr val="CC0000"/>
              </a:solidFill>
              <a:latin typeface="Mada"/>
              <a:ea typeface="Mada"/>
              <a:cs typeface="Mada"/>
              <a:sym typeface="Mada"/>
            </a:endParaRPr>
          </a:p>
          <a:p>
            <a:pPr indent="0" lvl="0" marL="0" rtl="0" algn="ctr">
              <a:lnSpc>
                <a:spcPct val="100000"/>
              </a:lnSpc>
              <a:spcBef>
                <a:spcPts val="0"/>
              </a:spcBef>
              <a:spcAft>
                <a:spcPts val="0"/>
              </a:spcAft>
              <a:buNone/>
            </a:pPr>
            <a:r>
              <a:rPr b="1" lang="en-GB" sz="1200">
                <a:solidFill>
                  <a:srgbClr val="CC0000"/>
                </a:solidFill>
                <a:latin typeface="Mada"/>
                <a:ea typeface="Mada"/>
                <a:cs typeface="Mada"/>
                <a:sym typeface="Mada"/>
              </a:rPr>
              <a:t>Disease control and prevention</a:t>
            </a:r>
            <a:endParaRPr b="1" sz="1200">
              <a:solidFill>
                <a:srgbClr val="CC0000"/>
              </a:solidFill>
              <a:latin typeface="Mada"/>
              <a:ea typeface="Mada"/>
              <a:cs typeface="Mada"/>
              <a:sym typeface="Mada"/>
            </a:endParaRPr>
          </a:p>
        </p:txBody>
      </p:sp>
      <p:sp>
        <p:nvSpPr>
          <p:cNvPr id="484" name="Google Shape;484;p28"/>
          <p:cNvSpPr txBox="1"/>
          <p:nvPr/>
        </p:nvSpPr>
        <p:spPr>
          <a:xfrm>
            <a:off x="182050" y="5384425"/>
            <a:ext cx="7155900" cy="547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2400">
                <a:solidFill>
                  <a:srgbClr val="134F5C"/>
                </a:solidFill>
                <a:latin typeface="Nunito"/>
                <a:ea typeface="Nunito"/>
                <a:cs typeface="Nunito"/>
                <a:sym typeface="Nunito"/>
              </a:rPr>
              <a:t>Types of Surveillance</a:t>
            </a:r>
            <a:endParaRPr sz="2400">
              <a:solidFill>
                <a:srgbClr val="134F5C"/>
              </a:solidFill>
              <a:latin typeface="Nunito"/>
              <a:ea typeface="Nunito"/>
              <a:cs typeface="Nunito"/>
              <a:sym typeface="Nunito"/>
            </a:endParaRPr>
          </a:p>
        </p:txBody>
      </p:sp>
      <p:graphicFrame>
        <p:nvGraphicFramePr>
          <p:cNvPr id="485" name="Google Shape;485;p28"/>
          <p:cNvGraphicFramePr/>
          <p:nvPr/>
        </p:nvGraphicFramePr>
        <p:xfrm>
          <a:off x="174238" y="5912488"/>
          <a:ext cx="3000000" cy="3000000"/>
        </p:xfrm>
        <a:graphic>
          <a:graphicData uri="http://schemas.openxmlformats.org/drawingml/2006/table">
            <a:tbl>
              <a:tblPr>
                <a:noFill/>
                <a:tableStyleId>{33F02701-F9A2-4432-8F73-A4790598A67E}</a:tableStyleId>
              </a:tblPr>
              <a:tblGrid>
                <a:gridCol w="1018125"/>
                <a:gridCol w="1076875"/>
                <a:gridCol w="5147875"/>
              </a:tblGrid>
              <a:tr h="365725">
                <a:tc>
                  <a:txBody>
                    <a:bodyPr/>
                    <a:lstStyle/>
                    <a:p>
                      <a:pPr indent="0" lvl="0" marL="0" rtl="0" algn="ctr">
                        <a:spcBef>
                          <a:spcPts val="0"/>
                        </a:spcBef>
                        <a:spcAft>
                          <a:spcPts val="0"/>
                        </a:spcAft>
                        <a:buNone/>
                      </a:pPr>
                      <a:r>
                        <a:rPr b="1" lang="en-GB" sz="1200">
                          <a:solidFill>
                            <a:srgbClr val="FFFFFF"/>
                          </a:solidFill>
                          <a:latin typeface="Mada"/>
                          <a:ea typeface="Mada"/>
                          <a:cs typeface="Mada"/>
                          <a:sym typeface="Mada"/>
                        </a:rPr>
                        <a:t>Types</a:t>
                      </a:r>
                      <a:endParaRPr b="1" sz="1200">
                        <a:solidFill>
                          <a:srgbClr val="FFFFFF"/>
                        </a:solidFill>
                        <a:latin typeface="Mada"/>
                        <a:ea typeface="Mada"/>
                        <a:cs typeface="Mada"/>
                        <a:sym typeface="Mada"/>
                      </a:endParaRPr>
                    </a:p>
                  </a:txBody>
                  <a:tcPr marT="91425" marB="91425" marR="91425" marL="9142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rgbClr val="134F5C"/>
                    </a:solidFill>
                  </a:tcPr>
                </a:tc>
                <a:tc>
                  <a:txBody>
                    <a:bodyPr/>
                    <a:lstStyle/>
                    <a:p>
                      <a:pPr indent="0" lvl="0" marL="0" rtl="0" algn="ctr">
                        <a:spcBef>
                          <a:spcPts val="0"/>
                        </a:spcBef>
                        <a:spcAft>
                          <a:spcPts val="0"/>
                        </a:spcAft>
                        <a:buNone/>
                      </a:pPr>
                      <a:r>
                        <a:rPr b="1" lang="en-GB" sz="1200">
                          <a:solidFill>
                            <a:srgbClr val="FFFFFF"/>
                          </a:solidFill>
                          <a:latin typeface="Mada"/>
                          <a:ea typeface="Mada"/>
                          <a:cs typeface="Mada"/>
                          <a:sym typeface="Mada"/>
                        </a:rPr>
                        <a:t>Item</a:t>
                      </a:r>
                      <a:endParaRPr b="1" sz="1200">
                        <a:solidFill>
                          <a:srgbClr val="FFFFFF"/>
                        </a:solidFill>
                        <a:latin typeface="Mada"/>
                        <a:ea typeface="Mada"/>
                        <a:cs typeface="Mada"/>
                        <a:sym typeface="Mada"/>
                      </a:endParaRPr>
                    </a:p>
                  </a:txBody>
                  <a:tcPr marT="91425" marB="91425" marR="91425" marL="9142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rgbClr val="134F5C"/>
                    </a:solidFill>
                  </a:tcPr>
                </a:tc>
                <a:tc>
                  <a:txBody>
                    <a:bodyPr/>
                    <a:lstStyle/>
                    <a:p>
                      <a:pPr indent="0" lvl="0" marL="0" rtl="0" algn="ctr">
                        <a:spcBef>
                          <a:spcPts val="0"/>
                        </a:spcBef>
                        <a:spcAft>
                          <a:spcPts val="0"/>
                        </a:spcAft>
                        <a:buNone/>
                      </a:pPr>
                      <a:r>
                        <a:rPr b="1" lang="en-GB" sz="1200">
                          <a:solidFill>
                            <a:srgbClr val="FFFFFF"/>
                          </a:solidFill>
                          <a:latin typeface="Mada"/>
                          <a:ea typeface="Mada"/>
                          <a:cs typeface="Mada"/>
                          <a:sym typeface="Mada"/>
                        </a:rPr>
                        <a:t>Description</a:t>
                      </a:r>
                      <a:endParaRPr b="1" sz="1200">
                        <a:solidFill>
                          <a:srgbClr val="FFFFFF"/>
                        </a:solidFill>
                        <a:latin typeface="Mada"/>
                        <a:ea typeface="Mada"/>
                        <a:cs typeface="Mada"/>
                        <a:sym typeface="Mada"/>
                      </a:endParaRPr>
                    </a:p>
                  </a:txBody>
                  <a:tcPr marT="91425" marB="91425" marR="91425" marL="9142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rgbClr val="134F5C"/>
                    </a:solidFill>
                  </a:tcPr>
                </a:tc>
              </a:tr>
              <a:tr h="1463000">
                <a:tc rowSpan="4">
                  <a:txBody>
                    <a:bodyPr/>
                    <a:lstStyle/>
                    <a:p>
                      <a:pPr indent="0" lvl="0" marL="0" rtl="0" algn="ctr">
                        <a:spcBef>
                          <a:spcPts val="0"/>
                        </a:spcBef>
                        <a:spcAft>
                          <a:spcPts val="0"/>
                        </a:spcAft>
                        <a:buNone/>
                      </a:pPr>
                      <a:r>
                        <a:rPr b="1" lang="en-GB" sz="1200">
                          <a:latin typeface="Mada"/>
                          <a:ea typeface="Mada"/>
                          <a:cs typeface="Mada"/>
                          <a:sym typeface="Mada"/>
                        </a:rPr>
                        <a:t>Passive </a:t>
                      </a:r>
                      <a:endParaRPr b="1" sz="1200">
                        <a:latin typeface="Mada"/>
                        <a:ea typeface="Mada"/>
                        <a:cs typeface="Mada"/>
                        <a:sym typeface="Mada"/>
                      </a:endParaRPr>
                    </a:p>
                  </a:txBody>
                  <a:tcPr marT="91425" marB="91425" marR="91425" marL="9142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rgbClr val="76A5AF"/>
                    </a:solidFill>
                  </a:tcPr>
                </a:tc>
                <a:tc>
                  <a:txBody>
                    <a:bodyPr/>
                    <a:lstStyle/>
                    <a:p>
                      <a:pPr indent="0" lvl="0" marL="0" rtl="0" algn="ctr">
                        <a:spcBef>
                          <a:spcPts val="0"/>
                        </a:spcBef>
                        <a:spcAft>
                          <a:spcPts val="0"/>
                        </a:spcAft>
                        <a:buNone/>
                      </a:pPr>
                      <a:r>
                        <a:rPr lang="en-GB" sz="1200">
                          <a:latin typeface="Mada"/>
                          <a:ea typeface="Mada"/>
                          <a:cs typeface="Mada"/>
                          <a:sym typeface="Mada"/>
                        </a:rPr>
                        <a:t>Definition</a:t>
                      </a:r>
                      <a:endParaRPr sz="1200">
                        <a:latin typeface="Mada"/>
                        <a:ea typeface="Mada"/>
                        <a:cs typeface="Mada"/>
                        <a:sym typeface="Mada"/>
                      </a:endParaRPr>
                    </a:p>
                  </a:txBody>
                  <a:tcPr marT="91425" marB="91425" marR="91425" marL="9142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rgbClr val="D0E0E3"/>
                    </a:solidFill>
                  </a:tcPr>
                </a:tc>
                <a:tc>
                  <a:txBody>
                    <a:bodyPr/>
                    <a:lstStyle/>
                    <a:p>
                      <a:pPr indent="-166199" lvl="0" marL="179999" rtl="0" algn="l">
                        <a:spcBef>
                          <a:spcPts val="0"/>
                        </a:spcBef>
                        <a:spcAft>
                          <a:spcPts val="0"/>
                        </a:spcAft>
                        <a:buClr>
                          <a:srgbClr val="000000"/>
                        </a:buClr>
                        <a:buSzPts val="1200"/>
                        <a:buFont typeface="Mada"/>
                        <a:buChar char="●"/>
                      </a:pPr>
                      <a:r>
                        <a:rPr lang="en-GB" sz="1200">
                          <a:solidFill>
                            <a:srgbClr val="000000"/>
                          </a:solidFill>
                          <a:latin typeface="Mada"/>
                          <a:ea typeface="Mada"/>
                          <a:cs typeface="Mada"/>
                          <a:sym typeface="Mada"/>
                        </a:rPr>
                        <a:t>Regular reporting of disease data by all institutions that see patients (or test specimens) and are part of a reporting network.</a:t>
                      </a:r>
                      <a:endParaRPr sz="1200">
                        <a:solidFill>
                          <a:srgbClr val="000000"/>
                        </a:solidFill>
                        <a:latin typeface="Mada"/>
                        <a:ea typeface="Mada"/>
                        <a:cs typeface="Mada"/>
                        <a:sym typeface="Mada"/>
                      </a:endParaRPr>
                    </a:p>
                    <a:p>
                      <a:pPr indent="-166199" lvl="0" marL="179999" rtl="0" algn="l">
                        <a:spcBef>
                          <a:spcPts val="0"/>
                        </a:spcBef>
                        <a:spcAft>
                          <a:spcPts val="0"/>
                        </a:spcAft>
                        <a:buClr>
                          <a:srgbClr val="000000"/>
                        </a:buClr>
                        <a:buSzPts val="1200"/>
                        <a:buFont typeface="Mada"/>
                        <a:buChar char="●"/>
                      </a:pPr>
                      <a:r>
                        <a:rPr lang="en-GB" sz="1200">
                          <a:solidFill>
                            <a:srgbClr val="000000"/>
                          </a:solidFill>
                          <a:latin typeface="Mada"/>
                          <a:ea typeface="Mada"/>
                          <a:cs typeface="Mada"/>
                          <a:sym typeface="Mada"/>
                        </a:rPr>
                        <a:t>There is </a:t>
                      </a:r>
                      <a:r>
                        <a:rPr b="1" lang="en-GB" sz="1200">
                          <a:solidFill>
                            <a:srgbClr val="CC0000"/>
                          </a:solidFill>
                          <a:latin typeface="Mada"/>
                          <a:ea typeface="Mada"/>
                          <a:cs typeface="Mada"/>
                          <a:sym typeface="Mada"/>
                        </a:rPr>
                        <a:t>no active search for cases</a:t>
                      </a:r>
                      <a:r>
                        <a:rPr lang="en-GB" sz="1200">
                          <a:solidFill>
                            <a:srgbClr val="000000"/>
                          </a:solidFill>
                          <a:latin typeface="Mada"/>
                          <a:ea typeface="Mada"/>
                          <a:cs typeface="Mada"/>
                          <a:sym typeface="Mada"/>
                        </a:rPr>
                        <a:t>.</a:t>
                      </a:r>
                      <a:endParaRPr sz="1200">
                        <a:solidFill>
                          <a:srgbClr val="000000"/>
                        </a:solidFill>
                        <a:latin typeface="Mada"/>
                        <a:ea typeface="Mada"/>
                        <a:cs typeface="Mada"/>
                        <a:sym typeface="Mada"/>
                      </a:endParaRPr>
                    </a:p>
                    <a:p>
                      <a:pPr indent="-166199" lvl="0" marL="179999" rtl="0" algn="l">
                        <a:spcBef>
                          <a:spcPts val="0"/>
                        </a:spcBef>
                        <a:spcAft>
                          <a:spcPts val="0"/>
                        </a:spcAft>
                        <a:buClr>
                          <a:srgbClr val="000000"/>
                        </a:buClr>
                        <a:buSzPts val="1200"/>
                        <a:buFont typeface="Mada"/>
                        <a:buChar char="●"/>
                      </a:pPr>
                      <a:r>
                        <a:rPr lang="en-GB" sz="1200">
                          <a:solidFill>
                            <a:srgbClr val="000000"/>
                          </a:solidFill>
                          <a:latin typeface="Mada"/>
                          <a:ea typeface="Mada"/>
                          <a:cs typeface="Mada"/>
                          <a:sym typeface="Mada"/>
                        </a:rPr>
                        <a:t>Relies on the cooperation of health-care providers — laboratories, hospitals, health facilities and private practitioners.</a:t>
                      </a:r>
                      <a:endParaRPr sz="1200">
                        <a:solidFill>
                          <a:srgbClr val="000000"/>
                        </a:solidFill>
                        <a:latin typeface="Mada"/>
                        <a:ea typeface="Mada"/>
                        <a:cs typeface="Mada"/>
                        <a:sym typeface="Mada"/>
                      </a:endParaRPr>
                    </a:p>
                    <a:p>
                      <a:pPr indent="-166199" lvl="0" marL="179999" rtl="0" algn="l">
                        <a:spcBef>
                          <a:spcPts val="0"/>
                        </a:spcBef>
                        <a:spcAft>
                          <a:spcPts val="0"/>
                        </a:spcAft>
                        <a:buClr>
                          <a:srgbClr val="000000"/>
                        </a:buClr>
                        <a:buSzPts val="1200"/>
                        <a:buFont typeface="Mada"/>
                        <a:buChar char="●"/>
                      </a:pPr>
                      <a:r>
                        <a:rPr lang="en-GB" sz="1200">
                          <a:solidFill>
                            <a:srgbClr val="000000"/>
                          </a:solidFill>
                          <a:latin typeface="Mada"/>
                          <a:ea typeface="Mada"/>
                          <a:cs typeface="Mada"/>
                          <a:sym typeface="Mada"/>
                        </a:rPr>
                        <a:t>This is the </a:t>
                      </a:r>
                      <a:r>
                        <a:rPr b="1" lang="en-GB" sz="1200">
                          <a:solidFill>
                            <a:srgbClr val="CC0000"/>
                          </a:solidFill>
                          <a:latin typeface="Mada"/>
                          <a:ea typeface="Mada"/>
                          <a:cs typeface="Mada"/>
                          <a:sym typeface="Mada"/>
                        </a:rPr>
                        <a:t>most common type</a:t>
                      </a:r>
                      <a:r>
                        <a:rPr lang="en-GB" sz="1200">
                          <a:solidFill>
                            <a:srgbClr val="000000"/>
                          </a:solidFill>
                          <a:latin typeface="Mada"/>
                          <a:ea typeface="Mada"/>
                          <a:cs typeface="Mada"/>
                          <a:sym typeface="Mada"/>
                        </a:rPr>
                        <a:t> of surveillance.</a:t>
                      </a:r>
                      <a:endParaRPr sz="1200">
                        <a:solidFill>
                          <a:srgbClr val="000000"/>
                        </a:solidFill>
                        <a:latin typeface="Mada"/>
                        <a:ea typeface="Mada"/>
                        <a:cs typeface="Mada"/>
                        <a:sym typeface="Mada"/>
                      </a:endParaRPr>
                    </a:p>
                    <a:p>
                      <a:pPr indent="0" lvl="0" marL="0" rtl="0" algn="l">
                        <a:spcBef>
                          <a:spcPts val="0"/>
                        </a:spcBef>
                        <a:spcAft>
                          <a:spcPts val="0"/>
                        </a:spcAft>
                        <a:buNone/>
                      </a:pPr>
                      <a:r>
                        <a:rPr lang="en-GB" sz="1200">
                          <a:solidFill>
                            <a:srgbClr val="000000"/>
                          </a:solidFill>
                          <a:latin typeface="Mada"/>
                          <a:ea typeface="Mada"/>
                          <a:cs typeface="Mada"/>
                          <a:sym typeface="Mada"/>
                        </a:rPr>
                        <a:t> </a:t>
                      </a:r>
                      <a:r>
                        <a:rPr lang="en-GB" sz="1200" u="sng">
                          <a:solidFill>
                            <a:srgbClr val="000000"/>
                          </a:solidFill>
                          <a:highlight>
                            <a:srgbClr val="CFE2F3"/>
                          </a:highlight>
                          <a:latin typeface="Mada"/>
                          <a:ea typeface="Mada"/>
                          <a:cs typeface="Mada"/>
                          <a:sym typeface="Mada"/>
                        </a:rPr>
                        <a:t>Example:</a:t>
                      </a:r>
                      <a:r>
                        <a:rPr lang="en-GB" sz="1200">
                          <a:solidFill>
                            <a:srgbClr val="000000"/>
                          </a:solidFill>
                          <a:latin typeface="Mada"/>
                          <a:ea typeface="Mada"/>
                          <a:cs typeface="Mada"/>
                          <a:sym typeface="Mada"/>
                        </a:rPr>
                        <a:t> </a:t>
                      </a:r>
                      <a:r>
                        <a:rPr lang="en-GB" sz="1200">
                          <a:solidFill>
                            <a:srgbClr val="6AA84F"/>
                          </a:solidFill>
                          <a:latin typeface="Mada"/>
                          <a:ea typeface="Mada"/>
                          <a:cs typeface="Mada"/>
                          <a:sym typeface="Mada"/>
                        </a:rPr>
                        <a:t>Reported cases of COVID-19 by hospitals.  </a:t>
                      </a:r>
                      <a:endParaRPr sz="1200">
                        <a:solidFill>
                          <a:srgbClr val="000000"/>
                        </a:solidFill>
                        <a:latin typeface="Mada"/>
                        <a:ea typeface="Mada"/>
                        <a:cs typeface="Mada"/>
                        <a:sym typeface="Mada"/>
                      </a:endParaRPr>
                    </a:p>
                  </a:txBody>
                  <a:tcPr marT="91425" marB="91425" marR="91425" marL="91425">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tcPr>
                </a:tc>
              </a:tr>
              <a:tr h="1463000">
                <a:tc vMerge="1"/>
                <a:tc>
                  <a:txBody>
                    <a:bodyPr/>
                    <a:lstStyle/>
                    <a:p>
                      <a:pPr indent="0" lvl="0" marL="0" rtl="0" algn="ctr">
                        <a:spcBef>
                          <a:spcPts val="0"/>
                        </a:spcBef>
                        <a:spcAft>
                          <a:spcPts val="0"/>
                        </a:spcAft>
                        <a:buNone/>
                      </a:pPr>
                      <a:r>
                        <a:rPr lang="en-GB" sz="1200">
                          <a:latin typeface="Mada"/>
                          <a:ea typeface="Mada"/>
                          <a:cs typeface="Mada"/>
                          <a:sym typeface="Mada"/>
                        </a:rPr>
                        <a:t>Uses</a:t>
                      </a:r>
                      <a:endParaRPr sz="1200">
                        <a:latin typeface="Mada"/>
                        <a:ea typeface="Mada"/>
                        <a:cs typeface="Mada"/>
                        <a:sym typeface="Mada"/>
                      </a:endParaRPr>
                    </a:p>
                  </a:txBody>
                  <a:tcPr marT="91425" marB="91425" marR="91425" marL="9142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rgbClr val="D0E0E3"/>
                    </a:solidFill>
                  </a:tcPr>
                </a:tc>
                <a:tc>
                  <a:txBody>
                    <a:bodyPr/>
                    <a:lstStyle/>
                    <a:p>
                      <a:pPr indent="-166199" lvl="0" marL="179999" rtl="0" algn="l">
                        <a:spcBef>
                          <a:spcPts val="0"/>
                        </a:spcBef>
                        <a:spcAft>
                          <a:spcPts val="0"/>
                        </a:spcAft>
                        <a:buClr>
                          <a:srgbClr val="000000"/>
                        </a:buClr>
                        <a:buSzPts val="1200"/>
                        <a:buFont typeface="Mada"/>
                        <a:buChar char="●"/>
                      </a:pPr>
                      <a:r>
                        <a:rPr lang="en-GB" sz="1200">
                          <a:solidFill>
                            <a:srgbClr val="000000"/>
                          </a:solidFill>
                          <a:latin typeface="Mada"/>
                          <a:ea typeface="Mada"/>
                          <a:cs typeface="Mada"/>
                          <a:sym typeface="Mada"/>
                        </a:rPr>
                        <a:t> In this type of surveillance criteria are established for </a:t>
                      </a:r>
                      <a:r>
                        <a:rPr b="1" lang="en-GB" sz="1200">
                          <a:solidFill>
                            <a:srgbClr val="CC0000"/>
                          </a:solidFill>
                          <a:latin typeface="Mada"/>
                          <a:ea typeface="Mada"/>
                          <a:cs typeface="Mada"/>
                          <a:sym typeface="Mada"/>
                        </a:rPr>
                        <a:t>reporting diseases, risk factors or health-related events</a:t>
                      </a:r>
                      <a:r>
                        <a:rPr lang="en-GB" sz="1200">
                          <a:solidFill>
                            <a:srgbClr val="000000"/>
                          </a:solidFill>
                          <a:latin typeface="Mada"/>
                          <a:ea typeface="Mada"/>
                          <a:cs typeface="Mada"/>
                          <a:sym typeface="Mada"/>
                        </a:rPr>
                        <a:t> then health practitioners are notified of the requirements and they report events as they come to their attention.</a:t>
                      </a:r>
                      <a:endParaRPr sz="1200">
                        <a:solidFill>
                          <a:srgbClr val="000000"/>
                        </a:solidFill>
                        <a:latin typeface="Mada"/>
                        <a:ea typeface="Mada"/>
                        <a:cs typeface="Mada"/>
                        <a:sym typeface="Mada"/>
                      </a:endParaRPr>
                    </a:p>
                    <a:p>
                      <a:pPr indent="-166199" lvl="0" marL="179999" rtl="0" algn="l">
                        <a:spcBef>
                          <a:spcPts val="0"/>
                        </a:spcBef>
                        <a:spcAft>
                          <a:spcPts val="0"/>
                        </a:spcAft>
                        <a:buClr>
                          <a:srgbClr val="000000"/>
                        </a:buClr>
                        <a:buSzPts val="1200"/>
                        <a:buFont typeface="Mada"/>
                        <a:buChar char="●"/>
                      </a:pPr>
                      <a:r>
                        <a:rPr lang="en-GB" sz="1200">
                          <a:solidFill>
                            <a:srgbClr val="000000"/>
                          </a:solidFill>
                          <a:latin typeface="Mada"/>
                          <a:ea typeface="Mada"/>
                          <a:cs typeface="Mada"/>
                          <a:sym typeface="Mada"/>
                        </a:rPr>
                        <a:t>The data recipient has to wait for the data providers to report.</a:t>
                      </a:r>
                      <a:endParaRPr sz="1200">
                        <a:solidFill>
                          <a:srgbClr val="000000"/>
                        </a:solidFill>
                        <a:latin typeface="Mada"/>
                        <a:ea typeface="Mada"/>
                        <a:cs typeface="Mada"/>
                        <a:sym typeface="Mada"/>
                      </a:endParaRPr>
                    </a:p>
                    <a:p>
                      <a:pPr indent="-166199" lvl="0" marL="179999" rtl="0" algn="l">
                        <a:spcBef>
                          <a:spcPts val="0"/>
                        </a:spcBef>
                        <a:spcAft>
                          <a:spcPts val="0"/>
                        </a:spcAft>
                        <a:buClr>
                          <a:srgbClr val="000000"/>
                        </a:buClr>
                        <a:buSzPts val="1200"/>
                        <a:buFont typeface="Mada"/>
                        <a:buChar char="●"/>
                      </a:pPr>
                      <a:r>
                        <a:rPr lang="en-GB" sz="1200">
                          <a:solidFill>
                            <a:srgbClr val="000000"/>
                          </a:solidFill>
                          <a:latin typeface="Mada"/>
                          <a:ea typeface="Mada"/>
                          <a:cs typeface="Mada"/>
                          <a:sym typeface="Mada"/>
                        </a:rPr>
                        <a:t>In most countries with a passive surveillance system, </a:t>
                      </a:r>
                      <a:r>
                        <a:rPr b="1" lang="en-GB" sz="1200">
                          <a:solidFill>
                            <a:srgbClr val="CC0000"/>
                          </a:solidFill>
                          <a:latin typeface="Mada"/>
                          <a:ea typeface="Mada"/>
                          <a:cs typeface="Mada"/>
                          <a:sym typeface="Mada"/>
                        </a:rPr>
                        <a:t>every health facility is required to send a monthly (sometimes weekly/daily)</a:t>
                      </a:r>
                      <a:r>
                        <a:rPr lang="en-GB" sz="1200">
                          <a:solidFill>
                            <a:srgbClr val="000000"/>
                          </a:solidFill>
                          <a:latin typeface="Mada"/>
                          <a:ea typeface="Mada"/>
                          <a:cs typeface="Mada"/>
                          <a:sym typeface="Mada"/>
                        </a:rPr>
                        <a:t> report of all cases on a standard form. </a:t>
                      </a:r>
                      <a:endParaRPr sz="1200">
                        <a:latin typeface="Mada"/>
                        <a:ea typeface="Mada"/>
                        <a:cs typeface="Mada"/>
                        <a:sym typeface="Mada"/>
                      </a:endParaRPr>
                    </a:p>
                  </a:txBody>
                  <a:tcPr marT="91425" marB="91425" marR="91425" marL="91425">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tcPr>
                </a:tc>
              </a:tr>
              <a:tr h="731500">
                <a:tc vMerge="1"/>
                <a:tc>
                  <a:txBody>
                    <a:bodyPr/>
                    <a:lstStyle/>
                    <a:p>
                      <a:pPr indent="0" lvl="0" marL="0" rtl="0" algn="ctr">
                        <a:spcBef>
                          <a:spcPts val="0"/>
                        </a:spcBef>
                        <a:spcAft>
                          <a:spcPts val="0"/>
                        </a:spcAft>
                        <a:buNone/>
                      </a:pPr>
                      <a:r>
                        <a:rPr lang="en-GB" sz="1200">
                          <a:latin typeface="Mada"/>
                          <a:ea typeface="Mada"/>
                          <a:cs typeface="Mada"/>
                          <a:sym typeface="Mada"/>
                        </a:rPr>
                        <a:t>Advantage</a:t>
                      </a:r>
                      <a:endParaRPr sz="1200">
                        <a:latin typeface="Mada"/>
                        <a:ea typeface="Mada"/>
                        <a:cs typeface="Mada"/>
                        <a:sym typeface="Mada"/>
                      </a:endParaRPr>
                    </a:p>
                  </a:txBody>
                  <a:tcPr marT="91425" marB="91425" marR="91425" marL="9142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rgbClr val="D0E0E3"/>
                    </a:solidFill>
                  </a:tcPr>
                </a:tc>
                <a:tc>
                  <a:txBody>
                    <a:bodyPr/>
                    <a:lstStyle/>
                    <a:p>
                      <a:pPr indent="-166199" lvl="0" marL="179999" rtl="0" algn="l">
                        <a:spcBef>
                          <a:spcPts val="0"/>
                        </a:spcBef>
                        <a:spcAft>
                          <a:spcPts val="0"/>
                        </a:spcAft>
                        <a:buClr>
                          <a:srgbClr val="000000"/>
                        </a:buClr>
                        <a:buSzPts val="1200"/>
                        <a:buFont typeface="Mada"/>
                        <a:buChar char="●"/>
                      </a:pPr>
                      <a:r>
                        <a:rPr lang="en-GB" sz="1200">
                          <a:solidFill>
                            <a:srgbClr val="000000"/>
                          </a:solidFill>
                          <a:latin typeface="Mada"/>
                          <a:ea typeface="Mada"/>
                          <a:cs typeface="Mada"/>
                          <a:sym typeface="Mada"/>
                        </a:rPr>
                        <a:t>Simple to conduct</a:t>
                      </a:r>
                      <a:endParaRPr sz="1200">
                        <a:solidFill>
                          <a:srgbClr val="000000"/>
                        </a:solidFill>
                        <a:latin typeface="Mada"/>
                        <a:ea typeface="Mada"/>
                        <a:cs typeface="Mada"/>
                        <a:sym typeface="Mada"/>
                      </a:endParaRPr>
                    </a:p>
                    <a:p>
                      <a:pPr indent="-166199" lvl="0" marL="179999" rtl="0" algn="l">
                        <a:spcBef>
                          <a:spcPts val="0"/>
                        </a:spcBef>
                        <a:spcAft>
                          <a:spcPts val="0"/>
                        </a:spcAft>
                        <a:buClr>
                          <a:srgbClr val="000000"/>
                        </a:buClr>
                        <a:buSzPts val="1200"/>
                        <a:buFont typeface="Mada"/>
                        <a:buChar char="●"/>
                      </a:pPr>
                      <a:r>
                        <a:rPr lang="en-GB" sz="1200">
                          <a:solidFill>
                            <a:srgbClr val="000000"/>
                          </a:solidFill>
                          <a:latin typeface="Mada"/>
                          <a:ea typeface="Mada"/>
                          <a:cs typeface="Mada"/>
                          <a:sym typeface="Mada"/>
                        </a:rPr>
                        <a:t>Inexpensive</a:t>
                      </a:r>
                      <a:endParaRPr sz="1200">
                        <a:solidFill>
                          <a:srgbClr val="000000"/>
                        </a:solidFill>
                        <a:latin typeface="Mada"/>
                        <a:ea typeface="Mada"/>
                        <a:cs typeface="Mada"/>
                        <a:sym typeface="Mada"/>
                      </a:endParaRPr>
                    </a:p>
                    <a:p>
                      <a:pPr indent="-166199" lvl="0" marL="179999" rtl="0" algn="l">
                        <a:spcBef>
                          <a:spcPts val="0"/>
                        </a:spcBef>
                        <a:spcAft>
                          <a:spcPts val="0"/>
                        </a:spcAft>
                        <a:buClr>
                          <a:srgbClr val="000000"/>
                        </a:buClr>
                        <a:buSzPts val="1200"/>
                        <a:buFont typeface="Mada"/>
                        <a:buChar char="●"/>
                      </a:pPr>
                      <a:r>
                        <a:rPr lang="en-GB" sz="1200">
                          <a:solidFill>
                            <a:srgbClr val="000000"/>
                          </a:solidFill>
                          <a:latin typeface="Mada"/>
                          <a:ea typeface="Mada"/>
                          <a:cs typeface="Mada"/>
                          <a:sym typeface="Mada"/>
                        </a:rPr>
                        <a:t>Covers wide areas (whole countries or provinces)</a:t>
                      </a:r>
                      <a:endParaRPr sz="1200">
                        <a:latin typeface="Mada"/>
                        <a:ea typeface="Mada"/>
                        <a:cs typeface="Mada"/>
                        <a:sym typeface="Mada"/>
                      </a:endParaRPr>
                    </a:p>
                  </a:txBody>
                  <a:tcPr marT="91425" marB="91425" marR="91425" marL="91425">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tcPr>
                </a:tc>
              </a:tr>
              <a:tr h="731500">
                <a:tc vMerge="1"/>
                <a:tc>
                  <a:txBody>
                    <a:bodyPr/>
                    <a:lstStyle/>
                    <a:p>
                      <a:pPr indent="0" lvl="0" marL="0" rtl="0" algn="ctr">
                        <a:spcBef>
                          <a:spcPts val="0"/>
                        </a:spcBef>
                        <a:spcAft>
                          <a:spcPts val="0"/>
                        </a:spcAft>
                        <a:buNone/>
                      </a:pPr>
                      <a:r>
                        <a:rPr lang="en-GB" sz="1200">
                          <a:latin typeface="Mada"/>
                          <a:ea typeface="Mada"/>
                          <a:cs typeface="Mada"/>
                          <a:sym typeface="Mada"/>
                        </a:rPr>
                        <a:t>Disadvantage</a:t>
                      </a:r>
                      <a:endParaRPr sz="1200">
                        <a:latin typeface="Mada"/>
                        <a:ea typeface="Mada"/>
                        <a:cs typeface="Mada"/>
                        <a:sym typeface="Mada"/>
                      </a:endParaRPr>
                    </a:p>
                  </a:txBody>
                  <a:tcPr marT="91425" marB="91425" marR="91425" marL="9142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rgbClr val="D0E0E3"/>
                    </a:solidFill>
                  </a:tcPr>
                </a:tc>
                <a:tc>
                  <a:txBody>
                    <a:bodyPr/>
                    <a:lstStyle/>
                    <a:p>
                      <a:pPr indent="-166199" lvl="0" marL="179999" rtl="0" algn="l">
                        <a:spcBef>
                          <a:spcPts val="0"/>
                        </a:spcBef>
                        <a:spcAft>
                          <a:spcPts val="0"/>
                        </a:spcAft>
                        <a:buClr>
                          <a:srgbClr val="000000"/>
                        </a:buClr>
                        <a:buSzPts val="1200"/>
                        <a:buFont typeface="Mada"/>
                        <a:buChar char="●"/>
                      </a:pPr>
                      <a:r>
                        <a:rPr lang="en-GB" sz="1200">
                          <a:solidFill>
                            <a:srgbClr val="000000"/>
                          </a:solidFill>
                          <a:latin typeface="Mada"/>
                          <a:ea typeface="Mada"/>
                          <a:cs typeface="Mada"/>
                          <a:sym typeface="Mada"/>
                        </a:rPr>
                        <a:t>It can be difficult to ensure completeness and timeliness of data.</a:t>
                      </a:r>
                      <a:endParaRPr sz="1200">
                        <a:solidFill>
                          <a:srgbClr val="000000"/>
                        </a:solidFill>
                        <a:latin typeface="Mada"/>
                        <a:ea typeface="Mada"/>
                        <a:cs typeface="Mada"/>
                        <a:sym typeface="Mada"/>
                      </a:endParaRPr>
                    </a:p>
                    <a:p>
                      <a:pPr indent="-166199" lvl="0" marL="179999" rtl="0" algn="l">
                        <a:spcBef>
                          <a:spcPts val="0"/>
                        </a:spcBef>
                        <a:spcAft>
                          <a:spcPts val="0"/>
                        </a:spcAft>
                        <a:buClr>
                          <a:srgbClr val="000000"/>
                        </a:buClr>
                        <a:buSzPts val="1200"/>
                        <a:buFont typeface="Mada"/>
                        <a:buChar char="-"/>
                      </a:pPr>
                      <a:r>
                        <a:rPr lang="en-GB" sz="1200">
                          <a:solidFill>
                            <a:srgbClr val="000000"/>
                          </a:solidFill>
                          <a:latin typeface="Mada"/>
                          <a:ea typeface="Mada"/>
                          <a:cs typeface="Mada"/>
                          <a:sym typeface="Mada"/>
                        </a:rPr>
                        <a:t>Because it relies on an extensive network of health workers.</a:t>
                      </a:r>
                      <a:endParaRPr sz="1200">
                        <a:solidFill>
                          <a:srgbClr val="000000"/>
                        </a:solidFill>
                        <a:latin typeface="Mada"/>
                        <a:ea typeface="Mada"/>
                        <a:cs typeface="Mada"/>
                        <a:sym typeface="Mada"/>
                      </a:endParaRPr>
                    </a:p>
                    <a:p>
                      <a:pPr indent="-166199" lvl="0" marL="179999" rtl="0" algn="l">
                        <a:spcBef>
                          <a:spcPts val="0"/>
                        </a:spcBef>
                        <a:spcAft>
                          <a:spcPts val="0"/>
                        </a:spcAft>
                        <a:buClr>
                          <a:srgbClr val="000000"/>
                        </a:buClr>
                        <a:buSzPts val="1200"/>
                        <a:buFont typeface="Mada"/>
                        <a:buChar char="●"/>
                      </a:pPr>
                      <a:r>
                        <a:rPr lang="en-GB" sz="1200">
                          <a:solidFill>
                            <a:srgbClr val="000000"/>
                          </a:solidFill>
                          <a:latin typeface="Mada"/>
                          <a:ea typeface="Mada"/>
                          <a:cs typeface="Mada"/>
                          <a:sym typeface="Mada"/>
                        </a:rPr>
                        <a:t>Usually underestimate the true illness burden.</a:t>
                      </a:r>
                      <a:endParaRPr sz="1200">
                        <a:latin typeface="Mada"/>
                        <a:ea typeface="Mada"/>
                        <a:cs typeface="Mada"/>
                        <a:sym typeface="Mada"/>
                      </a:endParaRPr>
                    </a:p>
                  </a:txBody>
                  <a:tcPr marT="91425" marB="91425" marR="91425" marL="91425">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tcPr>
                </a:tc>
              </a:tr>
            </a:tbl>
          </a:graphicData>
        </a:graphic>
      </p:graphicFrame>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9" name="Shape 489"/>
        <p:cNvGrpSpPr/>
        <p:nvPr/>
      </p:nvGrpSpPr>
      <p:grpSpPr>
        <a:xfrm>
          <a:off x="0" y="0"/>
          <a:ext cx="0" cy="0"/>
          <a:chOff x="0" y="0"/>
          <a:chExt cx="0" cy="0"/>
        </a:xfrm>
      </p:grpSpPr>
      <p:sp>
        <p:nvSpPr>
          <p:cNvPr id="490" name="Google Shape;490;p29"/>
          <p:cNvSpPr/>
          <p:nvPr/>
        </p:nvSpPr>
        <p:spPr>
          <a:xfrm rot="10800000">
            <a:off x="-75" y="-9300"/>
            <a:ext cx="7591500" cy="237900"/>
          </a:xfrm>
          <a:prstGeom prst="round2SameRect">
            <a:avLst>
              <a:gd fmla="val 50000" name="adj1"/>
              <a:gd fmla="val 0" name="adj2"/>
            </a:avLst>
          </a:pr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 name="Google Shape;491;p29"/>
          <p:cNvSpPr/>
          <p:nvPr/>
        </p:nvSpPr>
        <p:spPr>
          <a:xfrm>
            <a:off x="-75" y="9696450"/>
            <a:ext cx="7589400" cy="1002000"/>
          </a:xfrm>
          <a:prstGeom prst="rect">
            <a:avLst/>
          </a:prstGeom>
          <a:noFill/>
          <a:ln cap="flat" cmpd="sng" w="9525">
            <a:solidFill>
              <a:srgbClr val="45818E"/>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aphicFrame>
        <p:nvGraphicFramePr>
          <p:cNvPr id="492" name="Google Shape;492;p29"/>
          <p:cNvGraphicFramePr/>
          <p:nvPr/>
        </p:nvGraphicFramePr>
        <p:xfrm>
          <a:off x="165363" y="445813"/>
          <a:ext cx="3000000" cy="3000000"/>
        </p:xfrm>
        <a:graphic>
          <a:graphicData uri="http://schemas.openxmlformats.org/drawingml/2006/table">
            <a:tbl>
              <a:tblPr>
                <a:noFill/>
                <a:tableStyleId>{33F02701-F9A2-4432-8F73-A4790598A67E}</a:tableStyleId>
              </a:tblPr>
              <a:tblGrid>
                <a:gridCol w="1020325"/>
                <a:gridCol w="1079200"/>
                <a:gridCol w="5159000"/>
              </a:tblGrid>
              <a:tr h="340025">
                <a:tc>
                  <a:txBody>
                    <a:bodyPr/>
                    <a:lstStyle/>
                    <a:p>
                      <a:pPr indent="0" lvl="0" marL="0" rtl="0" algn="ctr">
                        <a:spcBef>
                          <a:spcPts val="0"/>
                        </a:spcBef>
                        <a:spcAft>
                          <a:spcPts val="0"/>
                        </a:spcAft>
                        <a:buNone/>
                      </a:pPr>
                      <a:r>
                        <a:rPr b="1" lang="en-GB" sz="1200">
                          <a:solidFill>
                            <a:srgbClr val="FFFFFF"/>
                          </a:solidFill>
                          <a:latin typeface="Mada"/>
                          <a:ea typeface="Mada"/>
                          <a:cs typeface="Mada"/>
                          <a:sym typeface="Mada"/>
                        </a:rPr>
                        <a:t>Types</a:t>
                      </a:r>
                      <a:endParaRPr b="1" sz="1200">
                        <a:solidFill>
                          <a:srgbClr val="FFFFFF"/>
                        </a:solidFill>
                        <a:latin typeface="Mada"/>
                        <a:ea typeface="Mada"/>
                        <a:cs typeface="Mada"/>
                        <a:sym typeface="Mada"/>
                      </a:endParaRPr>
                    </a:p>
                  </a:txBody>
                  <a:tcPr marT="91425" marB="91425" marR="91425" marL="9142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rgbClr val="134F5C"/>
                    </a:solidFill>
                  </a:tcPr>
                </a:tc>
                <a:tc>
                  <a:txBody>
                    <a:bodyPr/>
                    <a:lstStyle/>
                    <a:p>
                      <a:pPr indent="0" lvl="0" marL="0" rtl="0" algn="ctr">
                        <a:spcBef>
                          <a:spcPts val="0"/>
                        </a:spcBef>
                        <a:spcAft>
                          <a:spcPts val="0"/>
                        </a:spcAft>
                        <a:buNone/>
                      </a:pPr>
                      <a:r>
                        <a:rPr b="1" lang="en-GB" sz="1200">
                          <a:solidFill>
                            <a:srgbClr val="FFFFFF"/>
                          </a:solidFill>
                          <a:latin typeface="Mada"/>
                          <a:ea typeface="Mada"/>
                          <a:cs typeface="Mada"/>
                          <a:sym typeface="Mada"/>
                        </a:rPr>
                        <a:t>Item</a:t>
                      </a:r>
                      <a:endParaRPr b="1" sz="1200">
                        <a:solidFill>
                          <a:srgbClr val="FFFFFF"/>
                        </a:solidFill>
                        <a:latin typeface="Mada"/>
                        <a:ea typeface="Mada"/>
                        <a:cs typeface="Mada"/>
                        <a:sym typeface="Mada"/>
                      </a:endParaRPr>
                    </a:p>
                  </a:txBody>
                  <a:tcPr marT="91425" marB="91425" marR="91425" marL="9142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rgbClr val="134F5C"/>
                    </a:solidFill>
                  </a:tcPr>
                </a:tc>
                <a:tc>
                  <a:txBody>
                    <a:bodyPr/>
                    <a:lstStyle/>
                    <a:p>
                      <a:pPr indent="0" lvl="0" marL="0" rtl="0" algn="ctr">
                        <a:spcBef>
                          <a:spcPts val="0"/>
                        </a:spcBef>
                        <a:spcAft>
                          <a:spcPts val="0"/>
                        </a:spcAft>
                        <a:buNone/>
                      </a:pPr>
                      <a:r>
                        <a:rPr b="1" lang="en-GB" sz="1200">
                          <a:solidFill>
                            <a:srgbClr val="FFFFFF"/>
                          </a:solidFill>
                          <a:latin typeface="Mada"/>
                          <a:ea typeface="Mada"/>
                          <a:cs typeface="Mada"/>
                          <a:sym typeface="Mada"/>
                        </a:rPr>
                        <a:t>Description</a:t>
                      </a:r>
                      <a:endParaRPr b="1" sz="1200">
                        <a:solidFill>
                          <a:srgbClr val="FFFFFF"/>
                        </a:solidFill>
                        <a:latin typeface="Mada"/>
                        <a:ea typeface="Mada"/>
                        <a:cs typeface="Mada"/>
                        <a:sym typeface="Mada"/>
                      </a:endParaRPr>
                    </a:p>
                  </a:txBody>
                  <a:tcPr marT="91425" marB="91425" marR="91425" marL="9142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rgbClr val="134F5C"/>
                    </a:solidFill>
                  </a:tcPr>
                </a:tc>
              </a:tr>
              <a:tr h="1530225">
                <a:tc rowSpan="4">
                  <a:txBody>
                    <a:bodyPr/>
                    <a:lstStyle/>
                    <a:p>
                      <a:pPr indent="0" lvl="0" marL="0" rtl="0" algn="ctr">
                        <a:spcBef>
                          <a:spcPts val="0"/>
                        </a:spcBef>
                        <a:spcAft>
                          <a:spcPts val="0"/>
                        </a:spcAft>
                        <a:buNone/>
                      </a:pPr>
                      <a:r>
                        <a:rPr b="1" lang="en-GB" sz="1200">
                          <a:latin typeface="Mada"/>
                          <a:ea typeface="Mada"/>
                          <a:cs typeface="Mada"/>
                          <a:sym typeface="Mada"/>
                        </a:rPr>
                        <a:t>Active</a:t>
                      </a:r>
                      <a:endParaRPr b="1" sz="1200">
                        <a:latin typeface="Mada"/>
                        <a:ea typeface="Mada"/>
                        <a:cs typeface="Mada"/>
                        <a:sym typeface="Mada"/>
                      </a:endParaRPr>
                    </a:p>
                  </a:txBody>
                  <a:tcPr marT="91425" marB="91425" marR="91425" marL="9142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rgbClr val="76A5AF"/>
                    </a:solidFill>
                  </a:tcPr>
                </a:tc>
                <a:tc>
                  <a:txBody>
                    <a:bodyPr/>
                    <a:lstStyle/>
                    <a:p>
                      <a:pPr indent="0" lvl="0" marL="0" rtl="0" algn="ctr">
                        <a:spcBef>
                          <a:spcPts val="0"/>
                        </a:spcBef>
                        <a:spcAft>
                          <a:spcPts val="0"/>
                        </a:spcAft>
                        <a:buNone/>
                      </a:pPr>
                      <a:r>
                        <a:rPr lang="en-GB" sz="1200">
                          <a:latin typeface="Mada"/>
                          <a:ea typeface="Mada"/>
                          <a:cs typeface="Mada"/>
                          <a:sym typeface="Mada"/>
                        </a:rPr>
                        <a:t>Definition</a:t>
                      </a:r>
                      <a:endParaRPr sz="1200">
                        <a:latin typeface="Mada"/>
                        <a:ea typeface="Mada"/>
                        <a:cs typeface="Mada"/>
                        <a:sym typeface="Mada"/>
                      </a:endParaRPr>
                    </a:p>
                  </a:txBody>
                  <a:tcPr marT="91425" marB="91425" marR="91425" marL="9142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rgbClr val="D0E0E3"/>
                    </a:solidFill>
                  </a:tcPr>
                </a:tc>
                <a:tc>
                  <a:txBody>
                    <a:bodyPr/>
                    <a:lstStyle/>
                    <a:p>
                      <a:pPr indent="-166199" lvl="0" marL="179999" rtl="0" algn="l">
                        <a:spcBef>
                          <a:spcPts val="0"/>
                        </a:spcBef>
                        <a:spcAft>
                          <a:spcPts val="0"/>
                        </a:spcAft>
                        <a:buSzPts val="1200"/>
                        <a:buFont typeface="Mada"/>
                        <a:buChar char="●"/>
                      </a:pPr>
                      <a:r>
                        <a:rPr lang="en-GB" sz="1200">
                          <a:latin typeface="Mada"/>
                          <a:ea typeface="Mada"/>
                          <a:cs typeface="Mada"/>
                          <a:sym typeface="Mada"/>
                        </a:rPr>
                        <a:t>In active surveillance the organization conducting the surveillance </a:t>
                      </a:r>
                      <a:r>
                        <a:rPr b="1" lang="en-GB" sz="1200">
                          <a:solidFill>
                            <a:srgbClr val="CC0000"/>
                          </a:solidFill>
                          <a:latin typeface="Mada"/>
                          <a:ea typeface="Mada"/>
                          <a:cs typeface="Mada"/>
                          <a:sym typeface="Mada"/>
                        </a:rPr>
                        <a:t>actively seeks the relevant information</a:t>
                      </a:r>
                      <a:r>
                        <a:rPr lang="en-GB" sz="1200">
                          <a:latin typeface="Mada"/>
                          <a:ea typeface="Mada"/>
                          <a:cs typeface="Mada"/>
                          <a:sym typeface="Mada"/>
                        </a:rPr>
                        <a:t> (healthcare providers are contacted and asked to provide details of any cases they have seen).</a:t>
                      </a:r>
                      <a:endParaRPr sz="1200">
                        <a:latin typeface="Mada"/>
                        <a:ea typeface="Mada"/>
                        <a:cs typeface="Mada"/>
                        <a:sym typeface="Mada"/>
                      </a:endParaRPr>
                    </a:p>
                    <a:p>
                      <a:pPr indent="-166199" lvl="0" marL="179999" rtl="0" algn="l">
                        <a:spcBef>
                          <a:spcPts val="0"/>
                        </a:spcBef>
                        <a:spcAft>
                          <a:spcPts val="0"/>
                        </a:spcAft>
                        <a:buSzPts val="1200"/>
                        <a:buFont typeface="Mada"/>
                        <a:buChar char="●"/>
                      </a:pPr>
                      <a:r>
                        <a:rPr lang="en-GB" sz="1200">
                          <a:latin typeface="Mada"/>
                          <a:ea typeface="Mada"/>
                          <a:cs typeface="Mada"/>
                          <a:sym typeface="Mada"/>
                        </a:rPr>
                        <a:t>Data must be obtained by searching for cases, and also by periodically contacting those who may know of cases.</a:t>
                      </a:r>
                      <a:endParaRPr sz="1200">
                        <a:latin typeface="Mada"/>
                        <a:ea typeface="Mada"/>
                        <a:cs typeface="Mada"/>
                        <a:sym typeface="Mada"/>
                      </a:endParaRPr>
                    </a:p>
                    <a:p>
                      <a:pPr indent="0" lvl="0" marL="0" rtl="0" algn="l">
                        <a:spcBef>
                          <a:spcPts val="0"/>
                        </a:spcBef>
                        <a:spcAft>
                          <a:spcPts val="0"/>
                        </a:spcAft>
                        <a:buNone/>
                      </a:pPr>
                      <a:r>
                        <a:rPr lang="en-GB" sz="1200">
                          <a:solidFill>
                            <a:srgbClr val="000000"/>
                          </a:solidFill>
                          <a:latin typeface="Mada"/>
                          <a:ea typeface="Mada"/>
                          <a:cs typeface="Mada"/>
                          <a:sym typeface="Mada"/>
                        </a:rPr>
                        <a:t> </a:t>
                      </a:r>
                      <a:r>
                        <a:rPr lang="en-GB" sz="1200" u="sng">
                          <a:solidFill>
                            <a:srgbClr val="000000"/>
                          </a:solidFill>
                          <a:highlight>
                            <a:srgbClr val="CFE2F3"/>
                          </a:highlight>
                          <a:latin typeface="Mada"/>
                          <a:ea typeface="Mada"/>
                          <a:cs typeface="Mada"/>
                          <a:sym typeface="Mada"/>
                        </a:rPr>
                        <a:t>Example:</a:t>
                      </a:r>
                      <a:r>
                        <a:rPr lang="en-GB" sz="1200">
                          <a:latin typeface="Mada"/>
                          <a:ea typeface="Mada"/>
                          <a:cs typeface="Mada"/>
                          <a:sym typeface="Mada"/>
                        </a:rPr>
                        <a:t> </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solidFill>
                            <a:srgbClr val="000000"/>
                          </a:solidFill>
                          <a:latin typeface="Mada"/>
                          <a:ea typeface="Mada"/>
                          <a:cs typeface="Mada"/>
                          <a:sym typeface="Mada"/>
                        </a:rPr>
                        <a:t>Health workers go into the community, search for cases of fever and take their blood slide for malarial parasite</a:t>
                      </a:r>
                      <a:endParaRPr sz="1200">
                        <a:solidFill>
                          <a:srgbClr val="000000"/>
                        </a:solidFill>
                        <a:latin typeface="Mada"/>
                        <a:ea typeface="Mada"/>
                        <a:cs typeface="Mada"/>
                        <a:sym typeface="Mada"/>
                      </a:endParaRPr>
                    </a:p>
                    <a:p>
                      <a:pPr indent="-304800" lvl="0" marL="457200" rtl="0" algn="l">
                        <a:spcBef>
                          <a:spcPts val="0"/>
                        </a:spcBef>
                        <a:spcAft>
                          <a:spcPts val="0"/>
                        </a:spcAft>
                        <a:buSzPts val="1200"/>
                        <a:buFont typeface="Mada"/>
                        <a:buChar char="-"/>
                      </a:pPr>
                      <a:r>
                        <a:rPr lang="en-GB" sz="1200">
                          <a:solidFill>
                            <a:srgbClr val="6AA84F"/>
                          </a:solidFill>
                          <a:latin typeface="Mada"/>
                          <a:ea typeface="Mada"/>
                          <a:cs typeface="Mada"/>
                          <a:sym typeface="Mada"/>
                        </a:rPr>
                        <a:t>Screening for people arriving from a certain country.</a:t>
                      </a:r>
                      <a:endParaRPr sz="1200">
                        <a:solidFill>
                          <a:srgbClr val="6AA84F"/>
                        </a:solidFill>
                        <a:latin typeface="Mada"/>
                        <a:ea typeface="Mada"/>
                        <a:cs typeface="Mada"/>
                        <a:sym typeface="Mada"/>
                      </a:endParaRPr>
                    </a:p>
                    <a:p>
                      <a:pPr indent="-304800" lvl="0" marL="457200" rtl="0" algn="l">
                        <a:spcBef>
                          <a:spcPts val="0"/>
                        </a:spcBef>
                        <a:spcAft>
                          <a:spcPts val="0"/>
                        </a:spcAft>
                        <a:buSzPts val="1200"/>
                        <a:buFont typeface="Mada"/>
                        <a:buChar char="-"/>
                      </a:pPr>
                      <a:r>
                        <a:rPr lang="en-GB" sz="1200">
                          <a:solidFill>
                            <a:srgbClr val="6AA84F"/>
                          </a:solidFill>
                          <a:latin typeface="Mada"/>
                          <a:ea typeface="Mada"/>
                          <a:cs typeface="Mada"/>
                          <a:sym typeface="Mada"/>
                        </a:rPr>
                        <a:t>Actively visiting and screening individuals in high risk areas.</a:t>
                      </a:r>
                      <a:endParaRPr sz="1200">
                        <a:solidFill>
                          <a:srgbClr val="6AA84F"/>
                        </a:solidFill>
                        <a:latin typeface="Mada"/>
                        <a:ea typeface="Mada"/>
                        <a:cs typeface="Mada"/>
                        <a:sym typeface="Mada"/>
                      </a:endParaRPr>
                    </a:p>
                  </a:txBody>
                  <a:tcPr marT="91425" marB="91425" marR="91425" marL="91425">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tcPr>
                </a:tc>
              </a:tr>
              <a:tr h="1360200">
                <a:tc vMerge="1"/>
                <a:tc>
                  <a:txBody>
                    <a:bodyPr/>
                    <a:lstStyle/>
                    <a:p>
                      <a:pPr indent="0" lvl="0" marL="0" rtl="0" algn="ctr">
                        <a:spcBef>
                          <a:spcPts val="0"/>
                        </a:spcBef>
                        <a:spcAft>
                          <a:spcPts val="0"/>
                        </a:spcAft>
                        <a:buNone/>
                      </a:pPr>
                      <a:r>
                        <a:rPr lang="en-GB" sz="1200">
                          <a:latin typeface="Mada"/>
                          <a:ea typeface="Mada"/>
                          <a:cs typeface="Mada"/>
                          <a:sym typeface="Mada"/>
                        </a:rPr>
                        <a:t>Uses </a:t>
                      </a:r>
                      <a:r>
                        <a:rPr baseline="30000" lang="en-GB" sz="1200">
                          <a:latin typeface="Mada"/>
                          <a:ea typeface="Mada"/>
                          <a:cs typeface="Mada"/>
                          <a:sym typeface="Mada"/>
                        </a:rPr>
                        <a:t>1</a:t>
                      </a:r>
                      <a:endParaRPr baseline="30000" sz="1200">
                        <a:latin typeface="Mada"/>
                        <a:ea typeface="Mada"/>
                        <a:cs typeface="Mada"/>
                        <a:sym typeface="Mada"/>
                      </a:endParaRPr>
                    </a:p>
                  </a:txBody>
                  <a:tcPr marT="91425" marB="91425" marR="91425" marL="9142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rgbClr val="D0E0E3"/>
                    </a:solidFill>
                  </a:tcPr>
                </a:tc>
                <a:tc>
                  <a:txBody>
                    <a:bodyPr/>
                    <a:lstStyle/>
                    <a:p>
                      <a:pPr indent="0" lvl="0" marL="0" rtl="0" algn="l">
                        <a:spcBef>
                          <a:spcPts val="0"/>
                        </a:spcBef>
                        <a:spcAft>
                          <a:spcPts val="0"/>
                        </a:spcAft>
                        <a:buNone/>
                      </a:pPr>
                      <a:r>
                        <a:rPr lang="en-GB" sz="1200">
                          <a:latin typeface="Mada"/>
                          <a:ea typeface="Mada"/>
                          <a:cs typeface="Mada"/>
                          <a:sym typeface="Mada"/>
                        </a:rPr>
                        <a:t>Active surveillance is used when there is an indication that </a:t>
                      </a:r>
                      <a:r>
                        <a:rPr b="1" lang="en-GB" sz="1200">
                          <a:solidFill>
                            <a:srgbClr val="CC0000"/>
                          </a:solidFill>
                          <a:latin typeface="Mada"/>
                          <a:ea typeface="Mada"/>
                          <a:cs typeface="Mada"/>
                          <a:sym typeface="Mada"/>
                        </a:rPr>
                        <a:t>something unusual is occurring</a:t>
                      </a:r>
                      <a:r>
                        <a:rPr lang="en-GB" sz="1200">
                          <a:latin typeface="Mada"/>
                          <a:ea typeface="Mada"/>
                          <a:cs typeface="Mada"/>
                          <a:sym typeface="Mada"/>
                        </a:rPr>
                        <a:t>: </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Rare disease</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Disease on way to eradication </a:t>
                      </a:r>
                      <a:r>
                        <a:rPr lang="en-GB" sz="1200">
                          <a:solidFill>
                            <a:srgbClr val="6AA84F"/>
                          </a:solidFill>
                          <a:latin typeface="Mada"/>
                          <a:ea typeface="Mada"/>
                          <a:cs typeface="Mada"/>
                          <a:sym typeface="Mada"/>
                        </a:rPr>
                        <a:t>e.g. polio</a:t>
                      </a:r>
                      <a:endParaRPr sz="1200">
                        <a:solidFill>
                          <a:srgbClr val="6AA84F"/>
                        </a:solidFill>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During outbreaks </a:t>
                      </a:r>
                      <a:r>
                        <a:rPr lang="en-GB" sz="1200">
                          <a:solidFill>
                            <a:srgbClr val="6AA84F"/>
                          </a:solidFill>
                          <a:latin typeface="Mada"/>
                          <a:ea typeface="Mada"/>
                          <a:cs typeface="Mada"/>
                          <a:sym typeface="Mada"/>
                        </a:rPr>
                        <a:t>(very good indication)</a:t>
                      </a:r>
                      <a:r>
                        <a:rPr lang="en-GB" sz="1200">
                          <a:latin typeface="Mada"/>
                          <a:ea typeface="Mada"/>
                          <a:cs typeface="Mada"/>
                          <a:sym typeface="Mada"/>
                        </a:rPr>
                        <a:t> </a:t>
                      </a:r>
                      <a:endParaRPr sz="1200">
                        <a:latin typeface="Mada"/>
                        <a:ea typeface="Mada"/>
                        <a:cs typeface="Mada"/>
                        <a:sym typeface="Mada"/>
                      </a:endParaRPr>
                    </a:p>
                    <a:p>
                      <a:pPr indent="0" lvl="0" marL="0" rtl="0" algn="l">
                        <a:spcBef>
                          <a:spcPts val="0"/>
                        </a:spcBef>
                        <a:spcAft>
                          <a:spcPts val="0"/>
                        </a:spcAft>
                        <a:buNone/>
                      </a:pPr>
                      <a:r>
                        <a:rPr lang="en-GB" sz="1200">
                          <a:latin typeface="Mada"/>
                          <a:ea typeface="Mada"/>
                          <a:cs typeface="Mada"/>
                          <a:sym typeface="Mada"/>
                        </a:rPr>
                        <a:t>Regular outreach to potential reporters, to stimulate the reporting of specific diseases or injuries. </a:t>
                      </a:r>
                      <a:endParaRPr sz="1200">
                        <a:latin typeface="Mada"/>
                        <a:ea typeface="Mada"/>
                        <a:cs typeface="Mada"/>
                        <a:sym typeface="Mada"/>
                      </a:endParaRPr>
                    </a:p>
                  </a:txBody>
                  <a:tcPr marT="91425" marB="91425" marR="91425" marL="91425">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tcPr>
                </a:tc>
              </a:tr>
              <a:tr h="340025">
                <a:tc vMerge="1"/>
                <a:tc>
                  <a:txBody>
                    <a:bodyPr/>
                    <a:lstStyle/>
                    <a:p>
                      <a:pPr indent="0" lvl="0" marL="0" rtl="0" algn="ctr">
                        <a:spcBef>
                          <a:spcPts val="0"/>
                        </a:spcBef>
                        <a:spcAft>
                          <a:spcPts val="0"/>
                        </a:spcAft>
                        <a:buNone/>
                      </a:pPr>
                      <a:r>
                        <a:rPr lang="en-GB" sz="1200">
                          <a:latin typeface="Mada"/>
                          <a:ea typeface="Mada"/>
                          <a:cs typeface="Mada"/>
                          <a:sym typeface="Mada"/>
                        </a:rPr>
                        <a:t>Advantage</a:t>
                      </a:r>
                      <a:endParaRPr sz="1200">
                        <a:latin typeface="Mada"/>
                        <a:ea typeface="Mada"/>
                        <a:cs typeface="Mada"/>
                        <a:sym typeface="Mada"/>
                      </a:endParaRPr>
                    </a:p>
                  </a:txBody>
                  <a:tcPr marT="91425" marB="91425" marR="91425" marL="9142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rgbClr val="D0E0E3"/>
                    </a:solidFill>
                  </a:tcPr>
                </a:tc>
                <a:tc>
                  <a:txBody>
                    <a:bodyPr/>
                    <a:lstStyle/>
                    <a:p>
                      <a:pPr indent="-166199" lvl="0" marL="179999" rtl="0" algn="l">
                        <a:spcBef>
                          <a:spcPts val="0"/>
                        </a:spcBef>
                        <a:spcAft>
                          <a:spcPts val="0"/>
                        </a:spcAft>
                        <a:buClr>
                          <a:srgbClr val="000000"/>
                        </a:buClr>
                        <a:buSzPts val="1200"/>
                        <a:buFont typeface="Mada"/>
                        <a:buChar char="●"/>
                      </a:pPr>
                      <a:r>
                        <a:rPr lang="en-GB" sz="1200">
                          <a:solidFill>
                            <a:srgbClr val="000000"/>
                          </a:solidFill>
                          <a:latin typeface="Mada"/>
                          <a:ea typeface="Mada"/>
                          <a:cs typeface="Mada"/>
                          <a:sym typeface="Mada"/>
                        </a:rPr>
                        <a:t>Produce complete data of a </a:t>
                      </a:r>
                      <a:r>
                        <a:rPr b="1" lang="en-GB" sz="1200">
                          <a:solidFill>
                            <a:srgbClr val="CC0000"/>
                          </a:solidFill>
                          <a:latin typeface="Mada"/>
                          <a:ea typeface="Mada"/>
                          <a:cs typeface="Mada"/>
                          <a:sym typeface="Mada"/>
                        </a:rPr>
                        <a:t>good quality</a:t>
                      </a:r>
                      <a:endParaRPr b="1" sz="1200">
                        <a:solidFill>
                          <a:srgbClr val="CC0000"/>
                        </a:solidFill>
                        <a:latin typeface="Mada"/>
                        <a:ea typeface="Mada"/>
                        <a:cs typeface="Mada"/>
                        <a:sym typeface="Mada"/>
                      </a:endParaRPr>
                    </a:p>
                  </a:txBody>
                  <a:tcPr marT="91425" marB="91425" marR="91425" marL="91425">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tcPr>
                </a:tc>
              </a:tr>
              <a:tr h="680100">
                <a:tc vMerge="1"/>
                <a:tc>
                  <a:txBody>
                    <a:bodyPr/>
                    <a:lstStyle/>
                    <a:p>
                      <a:pPr indent="0" lvl="0" marL="0" rtl="0" algn="ctr">
                        <a:spcBef>
                          <a:spcPts val="0"/>
                        </a:spcBef>
                        <a:spcAft>
                          <a:spcPts val="0"/>
                        </a:spcAft>
                        <a:buNone/>
                      </a:pPr>
                      <a:r>
                        <a:rPr lang="en-GB" sz="1200">
                          <a:latin typeface="Mada"/>
                          <a:ea typeface="Mada"/>
                          <a:cs typeface="Mada"/>
                          <a:sym typeface="Mada"/>
                        </a:rPr>
                        <a:t>Disadvantage</a:t>
                      </a:r>
                      <a:endParaRPr sz="1200">
                        <a:latin typeface="Mada"/>
                        <a:ea typeface="Mada"/>
                        <a:cs typeface="Mada"/>
                        <a:sym typeface="Mada"/>
                      </a:endParaRPr>
                    </a:p>
                  </a:txBody>
                  <a:tcPr marT="91425" marB="91425" marR="91425" marL="9142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rgbClr val="D0E0E3"/>
                    </a:solidFill>
                  </a:tcPr>
                </a:tc>
                <a:tc>
                  <a:txBody>
                    <a:bodyPr/>
                    <a:lstStyle/>
                    <a:p>
                      <a:pPr indent="-166199" lvl="0" marL="179999" rtl="0" algn="l">
                        <a:spcBef>
                          <a:spcPts val="0"/>
                        </a:spcBef>
                        <a:spcAft>
                          <a:spcPts val="0"/>
                        </a:spcAft>
                        <a:buClr>
                          <a:srgbClr val="000000"/>
                        </a:buClr>
                        <a:buSzPts val="1200"/>
                        <a:buFont typeface="Mada"/>
                        <a:buChar char="●"/>
                      </a:pPr>
                      <a:r>
                        <a:rPr lang="en-GB" sz="1200">
                          <a:solidFill>
                            <a:srgbClr val="000000"/>
                          </a:solidFill>
                          <a:latin typeface="Mada"/>
                          <a:ea typeface="Mada"/>
                          <a:cs typeface="Mada"/>
                          <a:sym typeface="Mada"/>
                        </a:rPr>
                        <a:t>Expensive </a:t>
                      </a:r>
                      <a:endParaRPr sz="1200">
                        <a:solidFill>
                          <a:srgbClr val="000000"/>
                        </a:solidFill>
                        <a:latin typeface="Mada"/>
                        <a:ea typeface="Mada"/>
                        <a:cs typeface="Mada"/>
                        <a:sym typeface="Mada"/>
                      </a:endParaRPr>
                    </a:p>
                    <a:p>
                      <a:pPr indent="-166199" lvl="0" marL="179999" rtl="0" algn="l">
                        <a:spcBef>
                          <a:spcPts val="0"/>
                        </a:spcBef>
                        <a:spcAft>
                          <a:spcPts val="0"/>
                        </a:spcAft>
                        <a:buClr>
                          <a:srgbClr val="000000"/>
                        </a:buClr>
                        <a:buSzPts val="1200"/>
                        <a:buFont typeface="Mada"/>
                        <a:buChar char="●"/>
                      </a:pPr>
                      <a:r>
                        <a:rPr lang="en-GB" sz="1200">
                          <a:solidFill>
                            <a:srgbClr val="000000"/>
                          </a:solidFill>
                          <a:latin typeface="Mada"/>
                          <a:ea typeface="Mada"/>
                          <a:cs typeface="Mada"/>
                          <a:sym typeface="Mada"/>
                        </a:rPr>
                        <a:t>high use of resources </a:t>
                      </a:r>
                      <a:endParaRPr sz="1200">
                        <a:solidFill>
                          <a:srgbClr val="000000"/>
                        </a:solidFill>
                        <a:latin typeface="Mada"/>
                        <a:ea typeface="Mada"/>
                        <a:cs typeface="Mada"/>
                        <a:sym typeface="Mada"/>
                      </a:endParaRPr>
                    </a:p>
                    <a:p>
                      <a:pPr indent="-166199" lvl="0" marL="179999" rtl="0" algn="l">
                        <a:spcBef>
                          <a:spcPts val="0"/>
                        </a:spcBef>
                        <a:spcAft>
                          <a:spcPts val="0"/>
                        </a:spcAft>
                        <a:buClr>
                          <a:srgbClr val="000000"/>
                        </a:buClr>
                        <a:buSzPts val="1200"/>
                        <a:buFont typeface="Mada"/>
                        <a:buChar char="-"/>
                      </a:pPr>
                      <a:r>
                        <a:rPr lang="en-GB" sz="1200">
                          <a:solidFill>
                            <a:srgbClr val="000000"/>
                          </a:solidFill>
                          <a:latin typeface="Mada"/>
                          <a:ea typeface="Mada"/>
                          <a:cs typeface="Mada"/>
                          <a:sym typeface="Mada"/>
                        </a:rPr>
                        <a:t>For this reason, when it is used, it is for a limited time period.</a:t>
                      </a:r>
                      <a:endParaRPr sz="1200">
                        <a:latin typeface="Mada"/>
                        <a:ea typeface="Mada"/>
                        <a:cs typeface="Mada"/>
                        <a:sym typeface="Mada"/>
                      </a:endParaRPr>
                    </a:p>
                  </a:txBody>
                  <a:tcPr marT="91425" marB="91425" marR="91425" marL="91425">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tcPr>
                </a:tc>
              </a:tr>
              <a:tr h="340025">
                <a:tc rowSpan="4">
                  <a:txBody>
                    <a:bodyPr/>
                    <a:lstStyle/>
                    <a:p>
                      <a:pPr indent="0" lvl="0" marL="0" rtl="0" algn="ctr">
                        <a:spcBef>
                          <a:spcPts val="0"/>
                        </a:spcBef>
                        <a:spcAft>
                          <a:spcPts val="0"/>
                        </a:spcAft>
                        <a:buNone/>
                      </a:pPr>
                      <a:r>
                        <a:rPr b="1" lang="en-GB" sz="1200">
                          <a:solidFill>
                            <a:srgbClr val="000000"/>
                          </a:solidFill>
                          <a:latin typeface="Mada"/>
                          <a:ea typeface="Mada"/>
                          <a:cs typeface="Mada"/>
                          <a:sym typeface="Mada"/>
                        </a:rPr>
                        <a:t>Sentinel </a:t>
                      </a:r>
                      <a:r>
                        <a:rPr b="1" baseline="30000" lang="en-GB" sz="1200">
                          <a:solidFill>
                            <a:srgbClr val="000000"/>
                          </a:solidFill>
                          <a:latin typeface="Mada"/>
                          <a:ea typeface="Mada"/>
                          <a:cs typeface="Mada"/>
                          <a:sym typeface="Mada"/>
                        </a:rPr>
                        <a:t>2</a:t>
                      </a:r>
                      <a:endParaRPr b="1" baseline="30000" sz="1200">
                        <a:latin typeface="Mada"/>
                        <a:ea typeface="Mada"/>
                        <a:cs typeface="Mada"/>
                        <a:sym typeface="Mada"/>
                      </a:endParaRPr>
                    </a:p>
                  </a:txBody>
                  <a:tcPr marT="91425" marB="91425" marR="91425" marL="9142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rgbClr val="76A5AF"/>
                    </a:solidFill>
                  </a:tcPr>
                </a:tc>
                <a:tc>
                  <a:txBody>
                    <a:bodyPr/>
                    <a:lstStyle/>
                    <a:p>
                      <a:pPr indent="0" lvl="0" marL="0" rtl="0" algn="ctr">
                        <a:spcBef>
                          <a:spcPts val="0"/>
                        </a:spcBef>
                        <a:spcAft>
                          <a:spcPts val="0"/>
                        </a:spcAft>
                        <a:buNone/>
                      </a:pPr>
                      <a:r>
                        <a:rPr lang="en-GB" sz="1200">
                          <a:latin typeface="Mada"/>
                          <a:ea typeface="Mada"/>
                          <a:cs typeface="Mada"/>
                          <a:sym typeface="Mada"/>
                        </a:rPr>
                        <a:t>Definition</a:t>
                      </a:r>
                      <a:endParaRPr sz="1200">
                        <a:latin typeface="Mada"/>
                        <a:ea typeface="Mada"/>
                        <a:cs typeface="Mada"/>
                        <a:sym typeface="Mada"/>
                      </a:endParaRPr>
                    </a:p>
                  </a:txBody>
                  <a:tcPr marT="91425" marB="91425" marR="91425" marL="9142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rgbClr val="D0E0E3"/>
                    </a:solidFill>
                  </a:tcPr>
                </a:tc>
                <a:tc>
                  <a:txBody>
                    <a:bodyPr/>
                    <a:lstStyle/>
                    <a:p>
                      <a:pPr indent="-166199" lvl="0" marL="179999" rtl="0" algn="l">
                        <a:spcBef>
                          <a:spcPts val="0"/>
                        </a:spcBef>
                        <a:spcAft>
                          <a:spcPts val="0"/>
                        </a:spcAft>
                        <a:buClr>
                          <a:srgbClr val="000000"/>
                        </a:buClr>
                        <a:buSzPts val="1200"/>
                        <a:buFont typeface="Mada"/>
                        <a:buChar char="●"/>
                      </a:pPr>
                      <a:r>
                        <a:rPr lang="en-GB" sz="1200">
                          <a:solidFill>
                            <a:srgbClr val="000000"/>
                          </a:solidFill>
                          <a:latin typeface="Mada"/>
                          <a:ea typeface="Mada"/>
                          <a:cs typeface="Mada"/>
                          <a:sym typeface="Mada"/>
                        </a:rPr>
                        <a:t>Reporting of cases of </a:t>
                      </a:r>
                      <a:r>
                        <a:rPr b="1" lang="en-GB" sz="1200">
                          <a:solidFill>
                            <a:srgbClr val="CC0000"/>
                          </a:solidFill>
                          <a:latin typeface="Mada"/>
                          <a:ea typeface="Mada"/>
                          <a:cs typeface="Mada"/>
                          <a:sym typeface="Mada"/>
                        </a:rPr>
                        <a:t>specific diseases </a:t>
                      </a:r>
                      <a:r>
                        <a:rPr b="1" baseline="30000" lang="en-GB" sz="1200">
                          <a:solidFill>
                            <a:srgbClr val="CC0000"/>
                          </a:solidFill>
                          <a:latin typeface="Mada"/>
                          <a:ea typeface="Mada"/>
                          <a:cs typeface="Mada"/>
                          <a:sym typeface="Mada"/>
                        </a:rPr>
                        <a:t>3</a:t>
                      </a:r>
                      <a:r>
                        <a:rPr lang="en-GB" sz="1200">
                          <a:solidFill>
                            <a:srgbClr val="000000"/>
                          </a:solidFill>
                          <a:latin typeface="Mada"/>
                          <a:ea typeface="Mada"/>
                          <a:cs typeface="Mada"/>
                          <a:sym typeface="Mada"/>
                        </a:rPr>
                        <a:t> or risk factors that may indicate that a particular preventive or therapeutic activity is not working as planned.</a:t>
                      </a:r>
                      <a:endParaRPr sz="1200">
                        <a:solidFill>
                          <a:srgbClr val="000000"/>
                        </a:solidFill>
                        <a:latin typeface="Mada"/>
                        <a:ea typeface="Mada"/>
                        <a:cs typeface="Mada"/>
                        <a:sym typeface="Mada"/>
                      </a:endParaRPr>
                    </a:p>
                    <a:p>
                      <a:pPr indent="0" lvl="0" marL="0" rtl="0" algn="l">
                        <a:spcBef>
                          <a:spcPts val="0"/>
                        </a:spcBef>
                        <a:spcAft>
                          <a:spcPts val="0"/>
                        </a:spcAft>
                        <a:buNone/>
                      </a:pPr>
                      <a:r>
                        <a:rPr lang="en-GB" sz="1200">
                          <a:solidFill>
                            <a:srgbClr val="000000"/>
                          </a:solidFill>
                          <a:latin typeface="Mada"/>
                          <a:ea typeface="Mada"/>
                          <a:cs typeface="Mada"/>
                          <a:sym typeface="Mada"/>
                        </a:rPr>
                        <a:t> </a:t>
                      </a:r>
                      <a:r>
                        <a:rPr lang="en-GB" sz="1200" u="sng">
                          <a:solidFill>
                            <a:srgbClr val="000000"/>
                          </a:solidFill>
                          <a:highlight>
                            <a:srgbClr val="CFE2F3"/>
                          </a:highlight>
                          <a:latin typeface="Mada"/>
                          <a:ea typeface="Mada"/>
                          <a:cs typeface="Mada"/>
                          <a:sym typeface="Mada"/>
                        </a:rPr>
                        <a:t>Example:</a:t>
                      </a:r>
                      <a:r>
                        <a:rPr lang="en-GB" sz="1200">
                          <a:solidFill>
                            <a:srgbClr val="000000"/>
                          </a:solidFill>
                          <a:latin typeface="Mada"/>
                          <a:ea typeface="Mada"/>
                          <a:cs typeface="Mada"/>
                          <a:sym typeface="Mada"/>
                        </a:rPr>
                        <a:t> </a:t>
                      </a:r>
                      <a:r>
                        <a:rPr lang="en-GB" sz="1200">
                          <a:solidFill>
                            <a:srgbClr val="6AA84F"/>
                          </a:solidFill>
                          <a:latin typeface="Mada"/>
                          <a:ea typeface="Mada"/>
                          <a:cs typeface="Mada"/>
                          <a:sym typeface="Mada"/>
                        </a:rPr>
                        <a:t>a measles outbreak in kids who were supposedly vaccinated.</a:t>
                      </a:r>
                      <a:endParaRPr sz="1200">
                        <a:solidFill>
                          <a:srgbClr val="000000"/>
                        </a:solidFill>
                        <a:latin typeface="Mada"/>
                        <a:ea typeface="Mada"/>
                        <a:cs typeface="Mada"/>
                        <a:sym typeface="Mada"/>
                      </a:endParaRPr>
                    </a:p>
                  </a:txBody>
                  <a:tcPr marT="91425" marB="91425" marR="91425" marL="91425">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tcPr>
                </a:tc>
              </a:tr>
              <a:tr h="340025">
                <a:tc vMerge="1"/>
                <a:tc>
                  <a:txBody>
                    <a:bodyPr/>
                    <a:lstStyle/>
                    <a:p>
                      <a:pPr indent="0" lvl="0" marL="0" rtl="0" algn="ctr">
                        <a:spcBef>
                          <a:spcPts val="0"/>
                        </a:spcBef>
                        <a:spcAft>
                          <a:spcPts val="0"/>
                        </a:spcAft>
                        <a:buNone/>
                      </a:pPr>
                      <a:r>
                        <a:rPr lang="en-GB" sz="1200">
                          <a:latin typeface="Mada"/>
                          <a:ea typeface="Mada"/>
                          <a:cs typeface="Mada"/>
                          <a:sym typeface="Mada"/>
                        </a:rPr>
                        <a:t>Uses</a:t>
                      </a:r>
                      <a:endParaRPr sz="1200">
                        <a:latin typeface="Mada"/>
                        <a:ea typeface="Mada"/>
                        <a:cs typeface="Mada"/>
                        <a:sym typeface="Mada"/>
                      </a:endParaRPr>
                    </a:p>
                  </a:txBody>
                  <a:tcPr marT="91425" marB="91425" marR="91425" marL="9142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rgbClr val="D0E0E3"/>
                    </a:solidFill>
                  </a:tcPr>
                </a:tc>
                <a:tc>
                  <a:txBody>
                    <a:bodyPr/>
                    <a:lstStyle/>
                    <a:p>
                      <a:pPr indent="-89999" lvl="0" marL="179999" rtl="0" algn="l">
                        <a:spcBef>
                          <a:spcPts val="0"/>
                        </a:spcBef>
                        <a:spcAft>
                          <a:spcPts val="0"/>
                        </a:spcAft>
                        <a:buNone/>
                      </a:pPr>
                      <a:r>
                        <a:rPr lang="en-GB" sz="1200">
                          <a:solidFill>
                            <a:srgbClr val="000000"/>
                          </a:solidFill>
                          <a:latin typeface="Mada"/>
                          <a:ea typeface="Mada"/>
                          <a:cs typeface="Mada"/>
                          <a:sym typeface="Mada"/>
                        </a:rPr>
                        <a:t>It is </a:t>
                      </a:r>
                      <a:r>
                        <a:rPr b="1" lang="en-GB" sz="1200">
                          <a:solidFill>
                            <a:srgbClr val="CC0000"/>
                          </a:solidFill>
                          <a:latin typeface="Mada"/>
                          <a:ea typeface="Mada"/>
                          <a:cs typeface="Mada"/>
                          <a:sym typeface="Mada"/>
                        </a:rPr>
                        <a:t>used when high-quality data are needed</a:t>
                      </a:r>
                      <a:r>
                        <a:rPr lang="en-GB" sz="1200">
                          <a:solidFill>
                            <a:srgbClr val="000000"/>
                          </a:solidFill>
                          <a:latin typeface="Mada"/>
                          <a:ea typeface="Mada"/>
                          <a:cs typeface="Mada"/>
                          <a:sym typeface="Mada"/>
                        </a:rPr>
                        <a:t> about a particular disease that cannot be obtained through a passive system. </a:t>
                      </a:r>
                      <a:endParaRPr sz="1200">
                        <a:solidFill>
                          <a:srgbClr val="000000"/>
                        </a:solidFill>
                        <a:latin typeface="Mada"/>
                        <a:ea typeface="Mada"/>
                        <a:cs typeface="Mada"/>
                        <a:sym typeface="Mada"/>
                      </a:endParaRPr>
                    </a:p>
                    <a:p>
                      <a:pPr indent="-166199" lvl="0" marL="179999" rtl="0" algn="l">
                        <a:spcBef>
                          <a:spcPts val="0"/>
                        </a:spcBef>
                        <a:spcAft>
                          <a:spcPts val="0"/>
                        </a:spcAft>
                        <a:buClr>
                          <a:srgbClr val="000000"/>
                        </a:buClr>
                        <a:buSzPts val="1200"/>
                        <a:buFont typeface="Mada"/>
                        <a:buChar char="-"/>
                      </a:pPr>
                      <a:r>
                        <a:rPr lang="en-GB" sz="1200">
                          <a:solidFill>
                            <a:srgbClr val="000000"/>
                          </a:solidFill>
                          <a:latin typeface="Mada"/>
                          <a:ea typeface="Mada"/>
                          <a:cs typeface="Mada"/>
                          <a:sym typeface="Mada"/>
                        </a:rPr>
                        <a:t>It involves only a limited network of carefully selected reporting sites</a:t>
                      </a:r>
                      <a:endParaRPr sz="1200">
                        <a:solidFill>
                          <a:srgbClr val="000000"/>
                        </a:solidFill>
                        <a:latin typeface="Mada"/>
                        <a:ea typeface="Mada"/>
                        <a:cs typeface="Mada"/>
                        <a:sym typeface="Mada"/>
                      </a:endParaRPr>
                    </a:p>
                    <a:p>
                      <a:pPr indent="-166199" lvl="0" marL="179999" rtl="0" algn="l">
                        <a:spcBef>
                          <a:spcPts val="0"/>
                        </a:spcBef>
                        <a:spcAft>
                          <a:spcPts val="0"/>
                        </a:spcAft>
                        <a:buClr>
                          <a:srgbClr val="000000"/>
                        </a:buClr>
                        <a:buSzPts val="1200"/>
                        <a:buFont typeface="Mada"/>
                        <a:buChar char="-"/>
                      </a:pPr>
                      <a:r>
                        <a:rPr lang="en-GB" sz="1200">
                          <a:solidFill>
                            <a:srgbClr val="000000"/>
                          </a:solidFill>
                          <a:latin typeface="Mada"/>
                          <a:ea typeface="Mada"/>
                          <a:cs typeface="Mada"/>
                          <a:sym typeface="Mada"/>
                        </a:rPr>
                        <a:t>Data is obtained from selected hospitals who agree to report all cases of the disease.</a:t>
                      </a:r>
                      <a:endParaRPr sz="1200">
                        <a:solidFill>
                          <a:srgbClr val="000000"/>
                        </a:solidFill>
                        <a:latin typeface="Mada"/>
                        <a:ea typeface="Mada"/>
                        <a:cs typeface="Mada"/>
                        <a:sym typeface="Mada"/>
                      </a:endParaRPr>
                    </a:p>
                    <a:p>
                      <a:pPr indent="-89999" lvl="0" marL="179999" rtl="0" algn="l">
                        <a:spcBef>
                          <a:spcPts val="0"/>
                        </a:spcBef>
                        <a:spcAft>
                          <a:spcPts val="0"/>
                        </a:spcAft>
                        <a:buNone/>
                      </a:pPr>
                      <a:r>
                        <a:rPr lang="en-GB" sz="1200">
                          <a:solidFill>
                            <a:srgbClr val="000000"/>
                          </a:solidFill>
                          <a:latin typeface="Mada"/>
                          <a:ea typeface="Mada"/>
                          <a:cs typeface="Mada"/>
                          <a:sym typeface="Mada"/>
                        </a:rPr>
                        <a:t>Data collected in a well-designed sentinel system can be used to: </a:t>
                      </a:r>
                      <a:endParaRPr sz="1200">
                        <a:solidFill>
                          <a:srgbClr val="000000"/>
                        </a:solidFill>
                        <a:latin typeface="Mada"/>
                        <a:ea typeface="Mada"/>
                        <a:cs typeface="Mada"/>
                        <a:sym typeface="Mada"/>
                      </a:endParaRPr>
                    </a:p>
                    <a:p>
                      <a:pPr indent="-166199" lvl="0" marL="179999" rtl="0" algn="l">
                        <a:spcBef>
                          <a:spcPts val="0"/>
                        </a:spcBef>
                        <a:spcAft>
                          <a:spcPts val="0"/>
                        </a:spcAft>
                        <a:buClr>
                          <a:srgbClr val="000000"/>
                        </a:buClr>
                        <a:buSzPts val="1200"/>
                        <a:buFont typeface="Mada"/>
                        <a:buChar char="●"/>
                      </a:pPr>
                      <a:r>
                        <a:rPr lang="en-GB" sz="1200">
                          <a:solidFill>
                            <a:srgbClr val="000000"/>
                          </a:solidFill>
                          <a:latin typeface="Mada"/>
                          <a:ea typeface="Mada"/>
                          <a:cs typeface="Mada"/>
                          <a:sym typeface="Mada"/>
                        </a:rPr>
                        <a:t>Signal trends.</a:t>
                      </a:r>
                      <a:endParaRPr sz="1200">
                        <a:solidFill>
                          <a:srgbClr val="000000"/>
                        </a:solidFill>
                        <a:latin typeface="Mada"/>
                        <a:ea typeface="Mada"/>
                        <a:cs typeface="Mada"/>
                        <a:sym typeface="Mada"/>
                      </a:endParaRPr>
                    </a:p>
                    <a:p>
                      <a:pPr indent="-166199" lvl="0" marL="179999" rtl="0" algn="l">
                        <a:spcBef>
                          <a:spcPts val="0"/>
                        </a:spcBef>
                        <a:spcAft>
                          <a:spcPts val="0"/>
                        </a:spcAft>
                        <a:buClr>
                          <a:srgbClr val="000000"/>
                        </a:buClr>
                        <a:buSzPts val="1200"/>
                        <a:buFont typeface="Mada"/>
                        <a:buChar char="●"/>
                      </a:pPr>
                      <a:r>
                        <a:rPr lang="en-GB" sz="1200">
                          <a:solidFill>
                            <a:srgbClr val="000000"/>
                          </a:solidFill>
                          <a:latin typeface="Mada"/>
                          <a:ea typeface="Mada"/>
                          <a:cs typeface="Mada"/>
                          <a:sym typeface="Mada"/>
                        </a:rPr>
                        <a:t>Identify outbreaks.</a:t>
                      </a:r>
                      <a:endParaRPr sz="1200">
                        <a:solidFill>
                          <a:srgbClr val="000000"/>
                        </a:solidFill>
                        <a:latin typeface="Mada"/>
                        <a:ea typeface="Mada"/>
                        <a:cs typeface="Mada"/>
                        <a:sym typeface="Mada"/>
                      </a:endParaRPr>
                    </a:p>
                    <a:p>
                      <a:pPr indent="-166199" lvl="0" marL="179999" rtl="0" algn="l">
                        <a:spcBef>
                          <a:spcPts val="0"/>
                        </a:spcBef>
                        <a:spcAft>
                          <a:spcPts val="0"/>
                        </a:spcAft>
                        <a:buClr>
                          <a:srgbClr val="000000"/>
                        </a:buClr>
                        <a:buSzPts val="1200"/>
                        <a:buFont typeface="Mada"/>
                        <a:buChar char="●"/>
                      </a:pPr>
                      <a:r>
                        <a:rPr lang="en-GB" sz="1200">
                          <a:solidFill>
                            <a:srgbClr val="000000"/>
                          </a:solidFill>
                          <a:latin typeface="Mada"/>
                          <a:ea typeface="Mada"/>
                          <a:cs typeface="Mada"/>
                          <a:sym typeface="Mada"/>
                        </a:rPr>
                        <a:t>Monitor the burden of disease in a community.</a:t>
                      </a:r>
                      <a:endParaRPr sz="1200">
                        <a:solidFill>
                          <a:srgbClr val="000000"/>
                        </a:solidFill>
                        <a:latin typeface="Mada"/>
                        <a:ea typeface="Mada"/>
                        <a:cs typeface="Mada"/>
                        <a:sym typeface="Mada"/>
                      </a:endParaRPr>
                    </a:p>
                  </a:txBody>
                  <a:tcPr marT="91425" marB="91425" marR="91425" marL="91425">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tcPr>
                </a:tc>
              </a:tr>
              <a:tr h="680100">
                <a:tc vMerge="1"/>
                <a:tc>
                  <a:txBody>
                    <a:bodyPr/>
                    <a:lstStyle/>
                    <a:p>
                      <a:pPr indent="0" lvl="0" marL="0" rtl="0" algn="ctr">
                        <a:spcBef>
                          <a:spcPts val="0"/>
                        </a:spcBef>
                        <a:spcAft>
                          <a:spcPts val="0"/>
                        </a:spcAft>
                        <a:buNone/>
                      </a:pPr>
                      <a:r>
                        <a:rPr lang="en-GB" sz="1200">
                          <a:latin typeface="Mada"/>
                          <a:ea typeface="Mada"/>
                          <a:cs typeface="Mada"/>
                          <a:sym typeface="Mada"/>
                        </a:rPr>
                        <a:t>Advantage</a:t>
                      </a:r>
                      <a:endParaRPr sz="1200">
                        <a:latin typeface="Mada"/>
                        <a:ea typeface="Mada"/>
                        <a:cs typeface="Mada"/>
                        <a:sym typeface="Mada"/>
                      </a:endParaRPr>
                    </a:p>
                  </a:txBody>
                  <a:tcPr marT="91425" marB="91425" marR="91425" marL="9142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rgbClr val="D0E0E3"/>
                    </a:solidFill>
                  </a:tcPr>
                </a:tc>
                <a:tc>
                  <a:txBody>
                    <a:bodyPr/>
                    <a:lstStyle/>
                    <a:p>
                      <a:pPr indent="-166199" lvl="0" marL="179999" rtl="0" algn="l">
                        <a:spcBef>
                          <a:spcPts val="0"/>
                        </a:spcBef>
                        <a:spcAft>
                          <a:spcPts val="0"/>
                        </a:spcAft>
                        <a:buClr>
                          <a:srgbClr val="000000"/>
                        </a:buClr>
                        <a:buSzPts val="1200"/>
                        <a:buFont typeface="Mada"/>
                        <a:buChar char="●"/>
                      </a:pPr>
                      <a:r>
                        <a:rPr lang="en-GB" sz="1200">
                          <a:solidFill>
                            <a:srgbClr val="000000"/>
                          </a:solidFill>
                          <a:latin typeface="Mada"/>
                          <a:ea typeface="Mada"/>
                          <a:cs typeface="Mada"/>
                          <a:sym typeface="Mada"/>
                        </a:rPr>
                        <a:t>Rapid</a:t>
                      </a:r>
                      <a:endParaRPr sz="1200">
                        <a:solidFill>
                          <a:srgbClr val="000000"/>
                        </a:solidFill>
                        <a:latin typeface="Mada"/>
                        <a:ea typeface="Mada"/>
                        <a:cs typeface="Mada"/>
                        <a:sym typeface="Mada"/>
                      </a:endParaRPr>
                    </a:p>
                    <a:p>
                      <a:pPr indent="-166199" lvl="0" marL="179999" rtl="0" algn="l">
                        <a:spcBef>
                          <a:spcPts val="0"/>
                        </a:spcBef>
                        <a:spcAft>
                          <a:spcPts val="0"/>
                        </a:spcAft>
                        <a:buClr>
                          <a:srgbClr val="000000"/>
                        </a:buClr>
                        <a:buSzPts val="1200"/>
                        <a:buFont typeface="Mada"/>
                        <a:buChar char="●"/>
                      </a:pPr>
                      <a:r>
                        <a:rPr lang="en-GB" sz="1200">
                          <a:solidFill>
                            <a:srgbClr val="000000"/>
                          </a:solidFill>
                          <a:latin typeface="Mada"/>
                          <a:ea typeface="Mada"/>
                          <a:cs typeface="Mada"/>
                          <a:sym typeface="Mada"/>
                        </a:rPr>
                        <a:t>Economical alternative to other surveillance methods.</a:t>
                      </a:r>
                      <a:endParaRPr sz="1200">
                        <a:solidFill>
                          <a:srgbClr val="000000"/>
                        </a:solidFill>
                        <a:latin typeface="Mada"/>
                        <a:ea typeface="Mada"/>
                        <a:cs typeface="Mada"/>
                        <a:sym typeface="Mada"/>
                      </a:endParaRPr>
                    </a:p>
                    <a:p>
                      <a:pPr indent="-166199" lvl="0" marL="179999" rtl="0" algn="l">
                        <a:spcBef>
                          <a:spcPts val="0"/>
                        </a:spcBef>
                        <a:spcAft>
                          <a:spcPts val="0"/>
                        </a:spcAft>
                        <a:buClr>
                          <a:srgbClr val="000000"/>
                        </a:buClr>
                        <a:buSzPts val="1200"/>
                        <a:buFont typeface="Mada"/>
                        <a:buChar char="-"/>
                      </a:pPr>
                      <a:r>
                        <a:rPr lang="en-GB" sz="1200">
                          <a:solidFill>
                            <a:srgbClr val="000000"/>
                          </a:solidFill>
                          <a:latin typeface="Mada"/>
                          <a:ea typeface="Mada"/>
                          <a:cs typeface="Mada"/>
                          <a:sym typeface="Mada"/>
                        </a:rPr>
                        <a:t>Because it is conducted</a:t>
                      </a:r>
                      <a:r>
                        <a:rPr b="1" lang="en-GB" sz="1200">
                          <a:solidFill>
                            <a:srgbClr val="CC0000"/>
                          </a:solidFill>
                          <a:latin typeface="Mada"/>
                          <a:ea typeface="Mada"/>
                          <a:cs typeface="Mada"/>
                          <a:sym typeface="Mada"/>
                        </a:rPr>
                        <a:t> only in selected locations</a:t>
                      </a:r>
                      <a:r>
                        <a:rPr lang="en-GB" sz="1200">
                          <a:solidFill>
                            <a:srgbClr val="000000"/>
                          </a:solidFill>
                          <a:latin typeface="Mada"/>
                          <a:ea typeface="Mada"/>
                          <a:cs typeface="Mada"/>
                          <a:sym typeface="Mada"/>
                        </a:rPr>
                        <a:t>.</a:t>
                      </a:r>
                      <a:endParaRPr sz="1200">
                        <a:solidFill>
                          <a:srgbClr val="000000"/>
                        </a:solidFill>
                        <a:latin typeface="Mada"/>
                        <a:ea typeface="Mada"/>
                        <a:cs typeface="Mada"/>
                        <a:sym typeface="Mada"/>
                      </a:endParaRPr>
                    </a:p>
                  </a:txBody>
                  <a:tcPr marT="91425" marB="91425" marR="91425" marL="91425">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tcPr>
                </a:tc>
              </a:tr>
              <a:tr h="510050">
                <a:tc vMerge="1"/>
                <a:tc>
                  <a:txBody>
                    <a:bodyPr/>
                    <a:lstStyle/>
                    <a:p>
                      <a:pPr indent="0" lvl="0" marL="0" rtl="0" algn="ctr">
                        <a:spcBef>
                          <a:spcPts val="0"/>
                        </a:spcBef>
                        <a:spcAft>
                          <a:spcPts val="0"/>
                        </a:spcAft>
                        <a:buNone/>
                      </a:pPr>
                      <a:r>
                        <a:rPr lang="en-GB" sz="1200">
                          <a:latin typeface="Mada"/>
                          <a:ea typeface="Mada"/>
                          <a:cs typeface="Mada"/>
                          <a:sym typeface="Mada"/>
                        </a:rPr>
                        <a:t>Disadvantage</a:t>
                      </a:r>
                      <a:endParaRPr sz="1200">
                        <a:latin typeface="Mada"/>
                        <a:ea typeface="Mada"/>
                        <a:cs typeface="Mada"/>
                        <a:sym typeface="Mada"/>
                      </a:endParaRPr>
                    </a:p>
                  </a:txBody>
                  <a:tcPr marT="91425" marB="91425" marR="91425" marL="9142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rgbClr val="D0E0E3"/>
                    </a:solidFill>
                  </a:tcPr>
                </a:tc>
                <a:tc>
                  <a:txBody>
                    <a:bodyPr/>
                    <a:lstStyle/>
                    <a:p>
                      <a:pPr indent="-166199" lvl="0" marL="179999" rtl="0" algn="l">
                        <a:spcBef>
                          <a:spcPts val="0"/>
                        </a:spcBef>
                        <a:spcAft>
                          <a:spcPts val="0"/>
                        </a:spcAft>
                        <a:buClr>
                          <a:srgbClr val="000000"/>
                        </a:buClr>
                        <a:buSzPts val="1200"/>
                        <a:buFont typeface="Mada"/>
                        <a:buChar char="●"/>
                      </a:pPr>
                      <a:r>
                        <a:rPr lang="en-GB" sz="1200">
                          <a:solidFill>
                            <a:srgbClr val="000000"/>
                          </a:solidFill>
                          <a:latin typeface="Mada"/>
                          <a:ea typeface="Mada"/>
                          <a:cs typeface="Mada"/>
                          <a:sym typeface="Mada"/>
                        </a:rPr>
                        <a:t>May not be as effective for detecting rare diseases or diseases that occur outside the catchment areas.</a:t>
                      </a:r>
                      <a:endParaRPr sz="1200">
                        <a:solidFill>
                          <a:srgbClr val="000000"/>
                        </a:solidFill>
                        <a:latin typeface="Mada"/>
                        <a:ea typeface="Mada"/>
                        <a:cs typeface="Mada"/>
                        <a:sym typeface="Mada"/>
                      </a:endParaRPr>
                    </a:p>
                  </a:txBody>
                  <a:tcPr marT="91425" marB="91425" marR="91425" marL="91425">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tcPr>
                </a:tc>
              </a:tr>
            </a:tbl>
          </a:graphicData>
        </a:graphic>
      </p:graphicFrame>
      <p:sp>
        <p:nvSpPr>
          <p:cNvPr id="493" name="Google Shape;493;p29"/>
          <p:cNvSpPr txBox="1"/>
          <p:nvPr/>
        </p:nvSpPr>
        <p:spPr>
          <a:xfrm>
            <a:off x="-75" y="9684300"/>
            <a:ext cx="7589400" cy="831300"/>
          </a:xfrm>
          <a:prstGeom prst="rect">
            <a:avLst/>
          </a:prstGeom>
          <a:noFill/>
          <a:ln>
            <a:noFill/>
          </a:ln>
        </p:spPr>
        <p:txBody>
          <a:bodyPr anchorCtr="0" anchor="t" bIns="91425" lIns="91425" spcFirstLastPara="1" rIns="91425" wrap="square" tIns="91425">
            <a:noAutofit/>
          </a:bodyPr>
          <a:lstStyle/>
          <a:p>
            <a:pPr indent="-292100" lvl="0" marL="457200" rtl="0" algn="l">
              <a:lnSpc>
                <a:spcPct val="100000"/>
              </a:lnSpc>
              <a:spcBef>
                <a:spcPts val="1000"/>
              </a:spcBef>
              <a:spcAft>
                <a:spcPts val="0"/>
              </a:spcAft>
              <a:buClr>
                <a:srgbClr val="6AA84F"/>
              </a:buClr>
              <a:buSzPts val="1000"/>
              <a:buFont typeface="Mada"/>
              <a:buAutoNum type="arabicPeriod"/>
            </a:pPr>
            <a:r>
              <a:rPr lang="en-GB" sz="1000">
                <a:solidFill>
                  <a:srgbClr val="6AA84F"/>
                </a:solidFill>
                <a:latin typeface="Mada"/>
                <a:ea typeface="Mada"/>
                <a:cs typeface="Mada"/>
                <a:sym typeface="Mada"/>
              </a:rPr>
              <a:t>This type of surveillance is not effective in all types of diseases. </a:t>
            </a:r>
            <a:endParaRPr sz="1000">
              <a:solidFill>
                <a:srgbClr val="6AA84F"/>
              </a:solidFill>
              <a:latin typeface="Mada"/>
              <a:ea typeface="Mada"/>
              <a:cs typeface="Mada"/>
              <a:sym typeface="Mada"/>
            </a:endParaRPr>
          </a:p>
          <a:p>
            <a:pPr indent="-292100" lvl="0" marL="457200" rtl="0" algn="l">
              <a:lnSpc>
                <a:spcPct val="100000"/>
              </a:lnSpc>
              <a:spcBef>
                <a:spcPts val="0"/>
              </a:spcBef>
              <a:spcAft>
                <a:spcPts val="0"/>
              </a:spcAft>
              <a:buClr>
                <a:srgbClr val="6AA84F"/>
              </a:buClr>
              <a:buSzPts val="1000"/>
              <a:buFont typeface="Mada"/>
              <a:buAutoNum type="arabicPeriod"/>
            </a:pPr>
            <a:r>
              <a:rPr lang="en-GB" sz="1000">
                <a:solidFill>
                  <a:srgbClr val="6AA84F"/>
                </a:solidFill>
                <a:latin typeface="Mada"/>
                <a:ea typeface="Mada"/>
                <a:cs typeface="Mada"/>
                <a:sym typeface="Mada"/>
              </a:rPr>
              <a:t>Similar to passive but more detailed and is not considered a main type of surveillance.</a:t>
            </a:r>
            <a:endParaRPr sz="1000">
              <a:solidFill>
                <a:srgbClr val="6AA84F"/>
              </a:solidFill>
              <a:latin typeface="Mada"/>
              <a:ea typeface="Mada"/>
              <a:cs typeface="Mada"/>
              <a:sym typeface="Mada"/>
            </a:endParaRPr>
          </a:p>
          <a:p>
            <a:pPr indent="-292100" lvl="0" marL="457200" rtl="0" algn="l">
              <a:lnSpc>
                <a:spcPct val="100000"/>
              </a:lnSpc>
              <a:spcBef>
                <a:spcPts val="0"/>
              </a:spcBef>
              <a:spcAft>
                <a:spcPts val="0"/>
              </a:spcAft>
              <a:buClr>
                <a:srgbClr val="6AA84F"/>
              </a:buClr>
              <a:buSzPts val="1000"/>
              <a:buFont typeface="Mada"/>
              <a:buAutoNum type="arabicPeriod"/>
            </a:pPr>
            <a:r>
              <a:rPr lang="en-GB" sz="1000">
                <a:solidFill>
                  <a:srgbClr val="6AA84F"/>
                </a:solidFill>
                <a:latin typeface="Mada"/>
                <a:ea typeface="Mada"/>
                <a:cs typeface="Mada"/>
                <a:sym typeface="Mada"/>
              </a:rPr>
              <a:t>E.g. Myocardial Infarction</a:t>
            </a:r>
            <a:endParaRPr sz="1000">
              <a:solidFill>
                <a:srgbClr val="6AA84F"/>
              </a:solidFill>
              <a:latin typeface="Mada"/>
              <a:ea typeface="Mada"/>
              <a:cs typeface="Mada"/>
              <a:sym typeface="Mada"/>
            </a:endParaRPr>
          </a:p>
          <a:p>
            <a:pPr indent="0" lvl="0" marL="0" rtl="0" algn="l">
              <a:spcBef>
                <a:spcPts val="0"/>
              </a:spcBef>
              <a:spcAft>
                <a:spcPts val="0"/>
              </a:spcAft>
              <a:buNone/>
            </a:pPr>
            <a:r>
              <a:t/>
            </a:r>
            <a:endParaRPr sz="1000">
              <a:solidFill>
                <a:srgbClr val="6AA84F"/>
              </a:solidFill>
              <a:latin typeface="Mada"/>
              <a:ea typeface="Mada"/>
              <a:cs typeface="Mada"/>
              <a:sym typeface="Mada"/>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7" name="Shape 497"/>
        <p:cNvGrpSpPr/>
        <p:nvPr/>
      </p:nvGrpSpPr>
      <p:grpSpPr>
        <a:xfrm>
          <a:off x="0" y="0"/>
          <a:ext cx="0" cy="0"/>
          <a:chOff x="0" y="0"/>
          <a:chExt cx="0" cy="0"/>
        </a:xfrm>
      </p:grpSpPr>
      <p:sp>
        <p:nvSpPr>
          <p:cNvPr id="498" name="Google Shape;498;p30"/>
          <p:cNvSpPr/>
          <p:nvPr/>
        </p:nvSpPr>
        <p:spPr>
          <a:xfrm rot="10800000">
            <a:off x="-75" y="-9300"/>
            <a:ext cx="7591500" cy="237900"/>
          </a:xfrm>
          <a:prstGeom prst="round2SameRect">
            <a:avLst>
              <a:gd fmla="val 50000" name="adj1"/>
              <a:gd fmla="val 0" name="adj2"/>
            </a:avLst>
          </a:pr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 name="Google Shape;499;p30"/>
          <p:cNvSpPr txBox="1"/>
          <p:nvPr/>
        </p:nvSpPr>
        <p:spPr>
          <a:xfrm>
            <a:off x="106288" y="72175"/>
            <a:ext cx="5967600" cy="566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000"/>
              </a:spcBef>
              <a:spcAft>
                <a:spcPts val="0"/>
              </a:spcAft>
              <a:buNone/>
            </a:pPr>
            <a:r>
              <a:rPr b="1" lang="en-GB" sz="1800">
                <a:solidFill>
                  <a:srgbClr val="76A5AF"/>
                </a:solidFill>
                <a:latin typeface="Nunito"/>
                <a:ea typeface="Nunito"/>
                <a:cs typeface="Nunito"/>
                <a:sym typeface="Nunito"/>
              </a:rPr>
              <a:t>Steps in Establishing a Surveillance System</a:t>
            </a:r>
            <a:endParaRPr b="1" sz="1200">
              <a:latin typeface="Mada"/>
              <a:ea typeface="Mada"/>
              <a:cs typeface="Mada"/>
              <a:sym typeface="Mada"/>
            </a:endParaRPr>
          </a:p>
        </p:txBody>
      </p:sp>
      <p:sp>
        <p:nvSpPr>
          <p:cNvPr id="500" name="Google Shape;500;p30"/>
          <p:cNvSpPr/>
          <p:nvPr/>
        </p:nvSpPr>
        <p:spPr>
          <a:xfrm rot="-5400000">
            <a:off x="716679" y="313927"/>
            <a:ext cx="455366" cy="1366091"/>
          </a:xfrm>
          <a:custGeom>
            <a:rect b="b" l="l" r="r" t="t"/>
            <a:pathLst>
              <a:path extrusionOk="0" h="195505" w="84210">
                <a:moveTo>
                  <a:pt x="42105" y="1"/>
                </a:moveTo>
                <a:cubicBezTo>
                  <a:pt x="18889" y="1"/>
                  <a:pt x="1" y="18888"/>
                  <a:pt x="1" y="42104"/>
                </a:cubicBezTo>
                <a:lnTo>
                  <a:pt x="1" y="153401"/>
                </a:lnTo>
                <a:cubicBezTo>
                  <a:pt x="1" y="176617"/>
                  <a:pt x="18889" y="195505"/>
                  <a:pt x="42105" y="195505"/>
                </a:cubicBezTo>
                <a:cubicBezTo>
                  <a:pt x="65321" y="195505"/>
                  <a:pt x="84209" y="176618"/>
                  <a:pt x="84209" y="153401"/>
                </a:cubicBezTo>
                <a:lnTo>
                  <a:pt x="84209" y="42104"/>
                </a:lnTo>
                <a:cubicBezTo>
                  <a:pt x="84209" y="18888"/>
                  <a:pt x="65321" y="1"/>
                  <a:pt x="42105" y="1"/>
                </a:cubicBezTo>
                <a:close/>
              </a:path>
            </a:pathLst>
          </a:cu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01" name="Google Shape;501;p30"/>
          <p:cNvGrpSpPr/>
          <p:nvPr/>
        </p:nvGrpSpPr>
        <p:grpSpPr>
          <a:xfrm rot="-5400000">
            <a:off x="670548" y="256679"/>
            <a:ext cx="547776" cy="1463964"/>
            <a:chOff x="1178187" y="1392018"/>
            <a:chExt cx="1478878" cy="3058846"/>
          </a:xfrm>
        </p:grpSpPr>
        <p:sp>
          <p:nvSpPr>
            <p:cNvPr id="502" name="Google Shape;502;p30"/>
            <p:cNvSpPr/>
            <p:nvPr/>
          </p:nvSpPr>
          <p:spPr>
            <a:xfrm>
              <a:off x="1178187" y="1392018"/>
              <a:ext cx="1433924" cy="3058846"/>
            </a:xfrm>
            <a:custGeom>
              <a:rect b="b" l="l" r="r" t="t"/>
              <a:pathLst>
                <a:path extrusionOk="0" h="209510" w="98214">
                  <a:moveTo>
                    <a:pt x="49107" y="0"/>
                  </a:moveTo>
                  <a:cubicBezTo>
                    <a:pt x="22030" y="0"/>
                    <a:pt x="0" y="22029"/>
                    <a:pt x="0" y="49106"/>
                  </a:cubicBezTo>
                  <a:lnTo>
                    <a:pt x="0" y="160403"/>
                  </a:lnTo>
                  <a:cubicBezTo>
                    <a:pt x="0" y="187480"/>
                    <a:pt x="22030" y="209509"/>
                    <a:pt x="49107" y="209509"/>
                  </a:cubicBezTo>
                  <a:cubicBezTo>
                    <a:pt x="76185" y="209509"/>
                    <a:pt x="98214" y="187480"/>
                    <a:pt x="98214" y="160403"/>
                  </a:cubicBezTo>
                  <a:lnTo>
                    <a:pt x="98214" y="105856"/>
                  </a:lnTo>
                  <a:cubicBezTo>
                    <a:pt x="98214" y="105394"/>
                    <a:pt x="97840" y="105020"/>
                    <a:pt x="97378" y="105020"/>
                  </a:cubicBezTo>
                  <a:cubicBezTo>
                    <a:pt x="96917" y="105020"/>
                    <a:pt x="96543" y="105394"/>
                    <a:pt x="96543" y="105856"/>
                  </a:cubicBezTo>
                  <a:lnTo>
                    <a:pt x="96543" y="160403"/>
                  </a:lnTo>
                  <a:cubicBezTo>
                    <a:pt x="96543" y="186559"/>
                    <a:pt x="75263" y="207838"/>
                    <a:pt x="49107" y="207838"/>
                  </a:cubicBezTo>
                  <a:cubicBezTo>
                    <a:pt x="22951" y="207838"/>
                    <a:pt x="1671" y="186560"/>
                    <a:pt x="1671" y="160403"/>
                  </a:cubicBezTo>
                  <a:lnTo>
                    <a:pt x="1671" y="49106"/>
                  </a:lnTo>
                  <a:cubicBezTo>
                    <a:pt x="1671" y="22951"/>
                    <a:pt x="22952" y="1671"/>
                    <a:pt x="49107" y="1671"/>
                  </a:cubicBezTo>
                  <a:cubicBezTo>
                    <a:pt x="75263" y="1671"/>
                    <a:pt x="96543" y="22951"/>
                    <a:pt x="96543" y="49106"/>
                  </a:cubicBezTo>
                  <a:cubicBezTo>
                    <a:pt x="96543" y="49567"/>
                    <a:pt x="96917" y="49942"/>
                    <a:pt x="97378" y="49942"/>
                  </a:cubicBezTo>
                  <a:cubicBezTo>
                    <a:pt x="97840" y="49942"/>
                    <a:pt x="98214" y="49567"/>
                    <a:pt x="98214" y="49106"/>
                  </a:cubicBezTo>
                  <a:cubicBezTo>
                    <a:pt x="98214" y="22029"/>
                    <a:pt x="76185" y="0"/>
                    <a:pt x="49107" y="0"/>
                  </a:cubicBezTo>
                  <a:close/>
                </a:path>
              </a:pathLst>
            </a:custGeom>
            <a:solidFill>
              <a:srgbClr val="45818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3" name="Google Shape;503;p30"/>
            <p:cNvSpPr/>
            <p:nvPr/>
          </p:nvSpPr>
          <p:spPr>
            <a:xfrm>
              <a:off x="2547798" y="2068378"/>
              <a:ext cx="109266" cy="109281"/>
            </a:xfrm>
            <a:custGeom>
              <a:rect b="b" l="l" r="r" t="t"/>
              <a:pathLst>
                <a:path extrusionOk="0" h="7485" w="7484">
                  <a:moveTo>
                    <a:pt x="3742" y="0"/>
                  </a:moveTo>
                  <a:cubicBezTo>
                    <a:pt x="1675" y="0"/>
                    <a:pt x="1" y="1676"/>
                    <a:pt x="1" y="3742"/>
                  </a:cubicBezTo>
                  <a:cubicBezTo>
                    <a:pt x="1" y="5809"/>
                    <a:pt x="1677" y="7484"/>
                    <a:pt x="3742" y="7484"/>
                  </a:cubicBezTo>
                  <a:cubicBezTo>
                    <a:pt x="5808" y="7484"/>
                    <a:pt x="7484" y="5809"/>
                    <a:pt x="7484" y="3742"/>
                  </a:cubicBezTo>
                  <a:cubicBezTo>
                    <a:pt x="7484" y="1676"/>
                    <a:pt x="5809" y="0"/>
                    <a:pt x="3742" y="0"/>
                  </a:cubicBezTo>
                  <a:close/>
                </a:path>
              </a:pathLst>
            </a:custGeom>
            <a:solidFill>
              <a:srgbClr val="45818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04" name="Google Shape;504;p30"/>
          <p:cNvSpPr txBox="1"/>
          <p:nvPr/>
        </p:nvSpPr>
        <p:spPr>
          <a:xfrm>
            <a:off x="85834" y="798319"/>
            <a:ext cx="1763700" cy="302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800">
                <a:latin typeface="Nunito"/>
                <a:ea typeface="Nunito"/>
                <a:cs typeface="Nunito"/>
                <a:sym typeface="Nunito"/>
              </a:rPr>
              <a:t>Step 1</a:t>
            </a:r>
            <a:endParaRPr sz="1800">
              <a:latin typeface="Nunito"/>
              <a:ea typeface="Nunito"/>
              <a:cs typeface="Nunito"/>
              <a:sym typeface="Nunito"/>
            </a:endParaRPr>
          </a:p>
        </p:txBody>
      </p:sp>
      <p:sp>
        <p:nvSpPr>
          <p:cNvPr id="505" name="Google Shape;505;p30"/>
          <p:cNvSpPr txBox="1"/>
          <p:nvPr/>
        </p:nvSpPr>
        <p:spPr>
          <a:xfrm>
            <a:off x="-358850" y="1090213"/>
            <a:ext cx="2783100" cy="7113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1000"/>
              </a:spcBef>
              <a:spcAft>
                <a:spcPts val="1600"/>
              </a:spcAft>
              <a:buNone/>
            </a:pPr>
            <a:r>
              <a:rPr b="1" lang="en-GB" sz="1150">
                <a:solidFill>
                  <a:srgbClr val="CC0000"/>
                </a:solidFill>
                <a:latin typeface="Mada"/>
                <a:ea typeface="Mada"/>
                <a:cs typeface="Mada"/>
                <a:sym typeface="Mada"/>
              </a:rPr>
              <a:t>Is it Justifiable to Establish a Surveillance System? </a:t>
            </a:r>
            <a:endParaRPr sz="1150">
              <a:latin typeface="Mada"/>
              <a:ea typeface="Mada"/>
              <a:cs typeface="Mada"/>
              <a:sym typeface="Mada"/>
            </a:endParaRPr>
          </a:p>
        </p:txBody>
      </p:sp>
      <p:sp>
        <p:nvSpPr>
          <p:cNvPr id="506" name="Google Shape;506;p30"/>
          <p:cNvSpPr txBox="1"/>
          <p:nvPr/>
        </p:nvSpPr>
        <p:spPr>
          <a:xfrm>
            <a:off x="2465025" y="1076600"/>
            <a:ext cx="2440500" cy="566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1000"/>
              </a:spcBef>
              <a:spcAft>
                <a:spcPts val="0"/>
              </a:spcAft>
              <a:buNone/>
            </a:pPr>
            <a:r>
              <a:rPr b="1" lang="en-GB" sz="1150">
                <a:solidFill>
                  <a:srgbClr val="CC0000"/>
                </a:solidFill>
                <a:latin typeface="Mada"/>
                <a:ea typeface="Mada"/>
                <a:cs typeface="Mada"/>
                <a:sym typeface="Mada"/>
              </a:rPr>
              <a:t>Spell out the objectives of surveillance system</a:t>
            </a:r>
            <a:endParaRPr b="1" sz="1150">
              <a:solidFill>
                <a:srgbClr val="CC0000"/>
              </a:solidFill>
              <a:latin typeface="Mada"/>
              <a:ea typeface="Mada"/>
              <a:cs typeface="Mada"/>
              <a:sym typeface="Mada"/>
            </a:endParaRPr>
          </a:p>
          <a:p>
            <a:pPr indent="0" lvl="0" marL="0" rtl="0" algn="l">
              <a:lnSpc>
                <a:spcPct val="115000"/>
              </a:lnSpc>
              <a:spcBef>
                <a:spcPts val="1600"/>
              </a:spcBef>
              <a:spcAft>
                <a:spcPts val="1600"/>
              </a:spcAft>
              <a:buNone/>
            </a:pPr>
            <a:r>
              <a:t/>
            </a:r>
            <a:endParaRPr sz="1200">
              <a:latin typeface="Mada"/>
              <a:ea typeface="Mada"/>
              <a:cs typeface="Mada"/>
              <a:sym typeface="Mada"/>
            </a:endParaRPr>
          </a:p>
        </p:txBody>
      </p:sp>
      <p:sp>
        <p:nvSpPr>
          <p:cNvPr id="507" name="Google Shape;507;p30"/>
          <p:cNvSpPr/>
          <p:nvPr/>
        </p:nvSpPr>
        <p:spPr>
          <a:xfrm rot="-5400000">
            <a:off x="3459879" y="313927"/>
            <a:ext cx="455366" cy="1366091"/>
          </a:xfrm>
          <a:custGeom>
            <a:rect b="b" l="l" r="r" t="t"/>
            <a:pathLst>
              <a:path extrusionOk="0" h="195505" w="84210">
                <a:moveTo>
                  <a:pt x="42105" y="1"/>
                </a:moveTo>
                <a:cubicBezTo>
                  <a:pt x="18889" y="1"/>
                  <a:pt x="1" y="18888"/>
                  <a:pt x="1" y="42104"/>
                </a:cubicBezTo>
                <a:lnTo>
                  <a:pt x="1" y="153401"/>
                </a:lnTo>
                <a:cubicBezTo>
                  <a:pt x="1" y="176617"/>
                  <a:pt x="18889" y="195505"/>
                  <a:pt x="42105" y="195505"/>
                </a:cubicBezTo>
                <a:cubicBezTo>
                  <a:pt x="65321" y="195505"/>
                  <a:pt x="84209" y="176618"/>
                  <a:pt x="84209" y="153401"/>
                </a:cubicBezTo>
                <a:lnTo>
                  <a:pt x="84209" y="42104"/>
                </a:lnTo>
                <a:cubicBezTo>
                  <a:pt x="84209" y="18888"/>
                  <a:pt x="65321" y="1"/>
                  <a:pt x="42105" y="1"/>
                </a:cubicBezTo>
                <a:close/>
              </a:path>
            </a:pathLst>
          </a:cu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08" name="Google Shape;508;p30"/>
          <p:cNvGrpSpPr/>
          <p:nvPr/>
        </p:nvGrpSpPr>
        <p:grpSpPr>
          <a:xfrm rot="-5400000">
            <a:off x="3413748" y="256679"/>
            <a:ext cx="547776" cy="1463964"/>
            <a:chOff x="1178187" y="1392018"/>
            <a:chExt cx="1478878" cy="3058846"/>
          </a:xfrm>
        </p:grpSpPr>
        <p:sp>
          <p:nvSpPr>
            <p:cNvPr id="509" name="Google Shape;509;p30"/>
            <p:cNvSpPr/>
            <p:nvPr/>
          </p:nvSpPr>
          <p:spPr>
            <a:xfrm>
              <a:off x="1178187" y="1392018"/>
              <a:ext cx="1433924" cy="3058846"/>
            </a:xfrm>
            <a:custGeom>
              <a:rect b="b" l="l" r="r" t="t"/>
              <a:pathLst>
                <a:path extrusionOk="0" h="209510" w="98214">
                  <a:moveTo>
                    <a:pt x="49107" y="0"/>
                  </a:moveTo>
                  <a:cubicBezTo>
                    <a:pt x="22030" y="0"/>
                    <a:pt x="0" y="22029"/>
                    <a:pt x="0" y="49106"/>
                  </a:cubicBezTo>
                  <a:lnTo>
                    <a:pt x="0" y="160403"/>
                  </a:lnTo>
                  <a:cubicBezTo>
                    <a:pt x="0" y="187480"/>
                    <a:pt x="22030" y="209509"/>
                    <a:pt x="49107" y="209509"/>
                  </a:cubicBezTo>
                  <a:cubicBezTo>
                    <a:pt x="76185" y="209509"/>
                    <a:pt x="98214" y="187480"/>
                    <a:pt x="98214" y="160403"/>
                  </a:cubicBezTo>
                  <a:lnTo>
                    <a:pt x="98214" y="105856"/>
                  </a:lnTo>
                  <a:cubicBezTo>
                    <a:pt x="98214" y="105394"/>
                    <a:pt x="97840" y="105020"/>
                    <a:pt x="97378" y="105020"/>
                  </a:cubicBezTo>
                  <a:cubicBezTo>
                    <a:pt x="96917" y="105020"/>
                    <a:pt x="96543" y="105394"/>
                    <a:pt x="96543" y="105856"/>
                  </a:cubicBezTo>
                  <a:lnTo>
                    <a:pt x="96543" y="160403"/>
                  </a:lnTo>
                  <a:cubicBezTo>
                    <a:pt x="96543" y="186559"/>
                    <a:pt x="75263" y="207838"/>
                    <a:pt x="49107" y="207838"/>
                  </a:cubicBezTo>
                  <a:cubicBezTo>
                    <a:pt x="22951" y="207838"/>
                    <a:pt x="1671" y="186560"/>
                    <a:pt x="1671" y="160403"/>
                  </a:cubicBezTo>
                  <a:lnTo>
                    <a:pt x="1671" y="49106"/>
                  </a:lnTo>
                  <a:cubicBezTo>
                    <a:pt x="1671" y="22951"/>
                    <a:pt x="22952" y="1671"/>
                    <a:pt x="49107" y="1671"/>
                  </a:cubicBezTo>
                  <a:cubicBezTo>
                    <a:pt x="75263" y="1671"/>
                    <a:pt x="96543" y="22951"/>
                    <a:pt x="96543" y="49106"/>
                  </a:cubicBezTo>
                  <a:cubicBezTo>
                    <a:pt x="96543" y="49567"/>
                    <a:pt x="96917" y="49942"/>
                    <a:pt x="97378" y="49942"/>
                  </a:cubicBezTo>
                  <a:cubicBezTo>
                    <a:pt x="97840" y="49942"/>
                    <a:pt x="98214" y="49567"/>
                    <a:pt x="98214" y="49106"/>
                  </a:cubicBezTo>
                  <a:cubicBezTo>
                    <a:pt x="98214" y="22029"/>
                    <a:pt x="76185" y="0"/>
                    <a:pt x="49107" y="0"/>
                  </a:cubicBezTo>
                  <a:close/>
                </a:path>
              </a:pathLst>
            </a:custGeom>
            <a:solidFill>
              <a:srgbClr val="45818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 name="Google Shape;510;p30"/>
            <p:cNvSpPr/>
            <p:nvPr/>
          </p:nvSpPr>
          <p:spPr>
            <a:xfrm>
              <a:off x="2547798" y="2068378"/>
              <a:ext cx="109266" cy="109281"/>
            </a:xfrm>
            <a:custGeom>
              <a:rect b="b" l="l" r="r" t="t"/>
              <a:pathLst>
                <a:path extrusionOk="0" h="7485" w="7484">
                  <a:moveTo>
                    <a:pt x="3742" y="0"/>
                  </a:moveTo>
                  <a:cubicBezTo>
                    <a:pt x="1675" y="0"/>
                    <a:pt x="1" y="1676"/>
                    <a:pt x="1" y="3742"/>
                  </a:cubicBezTo>
                  <a:cubicBezTo>
                    <a:pt x="1" y="5809"/>
                    <a:pt x="1677" y="7484"/>
                    <a:pt x="3742" y="7484"/>
                  </a:cubicBezTo>
                  <a:cubicBezTo>
                    <a:pt x="5808" y="7484"/>
                    <a:pt x="7484" y="5809"/>
                    <a:pt x="7484" y="3742"/>
                  </a:cubicBezTo>
                  <a:cubicBezTo>
                    <a:pt x="7484" y="1676"/>
                    <a:pt x="5809" y="0"/>
                    <a:pt x="3742" y="0"/>
                  </a:cubicBezTo>
                  <a:close/>
                </a:path>
              </a:pathLst>
            </a:custGeom>
            <a:solidFill>
              <a:srgbClr val="45818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11" name="Google Shape;511;p30"/>
          <p:cNvSpPr txBox="1"/>
          <p:nvPr/>
        </p:nvSpPr>
        <p:spPr>
          <a:xfrm>
            <a:off x="2829034" y="798319"/>
            <a:ext cx="1763700" cy="302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800">
                <a:latin typeface="Nunito"/>
                <a:ea typeface="Nunito"/>
                <a:cs typeface="Nunito"/>
                <a:sym typeface="Nunito"/>
              </a:rPr>
              <a:t>Step 2</a:t>
            </a:r>
            <a:endParaRPr sz="1800">
              <a:latin typeface="Nunito"/>
              <a:ea typeface="Nunito"/>
              <a:cs typeface="Nunito"/>
              <a:sym typeface="Nunito"/>
            </a:endParaRPr>
          </a:p>
        </p:txBody>
      </p:sp>
      <p:sp>
        <p:nvSpPr>
          <p:cNvPr id="512" name="Google Shape;512;p30"/>
          <p:cNvSpPr/>
          <p:nvPr/>
        </p:nvSpPr>
        <p:spPr>
          <a:xfrm rot="-5400000">
            <a:off x="6203079" y="313927"/>
            <a:ext cx="455366" cy="1366091"/>
          </a:xfrm>
          <a:custGeom>
            <a:rect b="b" l="l" r="r" t="t"/>
            <a:pathLst>
              <a:path extrusionOk="0" h="195505" w="84210">
                <a:moveTo>
                  <a:pt x="42105" y="1"/>
                </a:moveTo>
                <a:cubicBezTo>
                  <a:pt x="18889" y="1"/>
                  <a:pt x="1" y="18888"/>
                  <a:pt x="1" y="42104"/>
                </a:cubicBezTo>
                <a:lnTo>
                  <a:pt x="1" y="153401"/>
                </a:lnTo>
                <a:cubicBezTo>
                  <a:pt x="1" y="176617"/>
                  <a:pt x="18889" y="195505"/>
                  <a:pt x="42105" y="195505"/>
                </a:cubicBezTo>
                <a:cubicBezTo>
                  <a:pt x="65321" y="195505"/>
                  <a:pt x="84209" y="176618"/>
                  <a:pt x="84209" y="153401"/>
                </a:cubicBezTo>
                <a:lnTo>
                  <a:pt x="84209" y="42104"/>
                </a:lnTo>
                <a:cubicBezTo>
                  <a:pt x="84209" y="18888"/>
                  <a:pt x="65321" y="1"/>
                  <a:pt x="42105" y="1"/>
                </a:cubicBezTo>
                <a:close/>
              </a:path>
            </a:pathLst>
          </a:cu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13" name="Google Shape;513;p30"/>
          <p:cNvGrpSpPr/>
          <p:nvPr/>
        </p:nvGrpSpPr>
        <p:grpSpPr>
          <a:xfrm rot="-5400000">
            <a:off x="6156948" y="256679"/>
            <a:ext cx="547776" cy="1463964"/>
            <a:chOff x="1178187" y="1392018"/>
            <a:chExt cx="1478878" cy="3058846"/>
          </a:xfrm>
        </p:grpSpPr>
        <p:sp>
          <p:nvSpPr>
            <p:cNvPr id="514" name="Google Shape;514;p30"/>
            <p:cNvSpPr/>
            <p:nvPr/>
          </p:nvSpPr>
          <p:spPr>
            <a:xfrm>
              <a:off x="1178187" y="1392018"/>
              <a:ext cx="1433924" cy="3058846"/>
            </a:xfrm>
            <a:custGeom>
              <a:rect b="b" l="l" r="r" t="t"/>
              <a:pathLst>
                <a:path extrusionOk="0" h="209510" w="98214">
                  <a:moveTo>
                    <a:pt x="49107" y="0"/>
                  </a:moveTo>
                  <a:cubicBezTo>
                    <a:pt x="22030" y="0"/>
                    <a:pt x="0" y="22029"/>
                    <a:pt x="0" y="49106"/>
                  </a:cubicBezTo>
                  <a:lnTo>
                    <a:pt x="0" y="160403"/>
                  </a:lnTo>
                  <a:cubicBezTo>
                    <a:pt x="0" y="187480"/>
                    <a:pt x="22030" y="209509"/>
                    <a:pt x="49107" y="209509"/>
                  </a:cubicBezTo>
                  <a:cubicBezTo>
                    <a:pt x="76185" y="209509"/>
                    <a:pt x="98214" y="187480"/>
                    <a:pt x="98214" y="160403"/>
                  </a:cubicBezTo>
                  <a:lnTo>
                    <a:pt x="98214" y="105856"/>
                  </a:lnTo>
                  <a:cubicBezTo>
                    <a:pt x="98214" y="105394"/>
                    <a:pt x="97840" y="105020"/>
                    <a:pt x="97378" y="105020"/>
                  </a:cubicBezTo>
                  <a:cubicBezTo>
                    <a:pt x="96917" y="105020"/>
                    <a:pt x="96543" y="105394"/>
                    <a:pt x="96543" y="105856"/>
                  </a:cubicBezTo>
                  <a:lnTo>
                    <a:pt x="96543" y="160403"/>
                  </a:lnTo>
                  <a:cubicBezTo>
                    <a:pt x="96543" y="186559"/>
                    <a:pt x="75263" y="207838"/>
                    <a:pt x="49107" y="207838"/>
                  </a:cubicBezTo>
                  <a:cubicBezTo>
                    <a:pt x="22951" y="207838"/>
                    <a:pt x="1671" y="186560"/>
                    <a:pt x="1671" y="160403"/>
                  </a:cubicBezTo>
                  <a:lnTo>
                    <a:pt x="1671" y="49106"/>
                  </a:lnTo>
                  <a:cubicBezTo>
                    <a:pt x="1671" y="22951"/>
                    <a:pt x="22952" y="1671"/>
                    <a:pt x="49107" y="1671"/>
                  </a:cubicBezTo>
                  <a:cubicBezTo>
                    <a:pt x="75263" y="1671"/>
                    <a:pt x="96543" y="22951"/>
                    <a:pt x="96543" y="49106"/>
                  </a:cubicBezTo>
                  <a:cubicBezTo>
                    <a:pt x="96543" y="49567"/>
                    <a:pt x="96917" y="49942"/>
                    <a:pt x="97378" y="49942"/>
                  </a:cubicBezTo>
                  <a:cubicBezTo>
                    <a:pt x="97840" y="49942"/>
                    <a:pt x="98214" y="49567"/>
                    <a:pt x="98214" y="49106"/>
                  </a:cubicBezTo>
                  <a:cubicBezTo>
                    <a:pt x="98214" y="22029"/>
                    <a:pt x="76185" y="0"/>
                    <a:pt x="49107" y="0"/>
                  </a:cubicBezTo>
                  <a:close/>
                </a:path>
              </a:pathLst>
            </a:custGeom>
            <a:solidFill>
              <a:srgbClr val="45818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 name="Google Shape;515;p30"/>
            <p:cNvSpPr/>
            <p:nvPr/>
          </p:nvSpPr>
          <p:spPr>
            <a:xfrm>
              <a:off x="2547798" y="2068378"/>
              <a:ext cx="109266" cy="109281"/>
            </a:xfrm>
            <a:custGeom>
              <a:rect b="b" l="l" r="r" t="t"/>
              <a:pathLst>
                <a:path extrusionOk="0" h="7485" w="7484">
                  <a:moveTo>
                    <a:pt x="3742" y="0"/>
                  </a:moveTo>
                  <a:cubicBezTo>
                    <a:pt x="1675" y="0"/>
                    <a:pt x="1" y="1676"/>
                    <a:pt x="1" y="3742"/>
                  </a:cubicBezTo>
                  <a:cubicBezTo>
                    <a:pt x="1" y="5809"/>
                    <a:pt x="1677" y="7484"/>
                    <a:pt x="3742" y="7484"/>
                  </a:cubicBezTo>
                  <a:cubicBezTo>
                    <a:pt x="5808" y="7484"/>
                    <a:pt x="7484" y="5809"/>
                    <a:pt x="7484" y="3742"/>
                  </a:cubicBezTo>
                  <a:cubicBezTo>
                    <a:pt x="7484" y="1676"/>
                    <a:pt x="5809" y="0"/>
                    <a:pt x="3742" y="0"/>
                  </a:cubicBezTo>
                  <a:close/>
                </a:path>
              </a:pathLst>
            </a:custGeom>
            <a:solidFill>
              <a:srgbClr val="45818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16" name="Google Shape;516;p30"/>
          <p:cNvSpPr txBox="1"/>
          <p:nvPr/>
        </p:nvSpPr>
        <p:spPr>
          <a:xfrm>
            <a:off x="5572234" y="798319"/>
            <a:ext cx="1763700" cy="302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800">
                <a:latin typeface="Nunito"/>
                <a:ea typeface="Nunito"/>
                <a:cs typeface="Nunito"/>
                <a:sym typeface="Nunito"/>
              </a:rPr>
              <a:t>Step 3</a:t>
            </a:r>
            <a:endParaRPr sz="1800">
              <a:latin typeface="Nunito"/>
              <a:ea typeface="Nunito"/>
              <a:cs typeface="Nunito"/>
              <a:sym typeface="Nunito"/>
            </a:endParaRPr>
          </a:p>
        </p:txBody>
      </p:sp>
      <p:sp>
        <p:nvSpPr>
          <p:cNvPr id="517" name="Google Shape;517;p30"/>
          <p:cNvSpPr/>
          <p:nvPr/>
        </p:nvSpPr>
        <p:spPr>
          <a:xfrm rot="-5400000">
            <a:off x="716679" y="1380727"/>
            <a:ext cx="455366" cy="1366091"/>
          </a:xfrm>
          <a:custGeom>
            <a:rect b="b" l="l" r="r" t="t"/>
            <a:pathLst>
              <a:path extrusionOk="0" h="195505" w="84210">
                <a:moveTo>
                  <a:pt x="42105" y="1"/>
                </a:moveTo>
                <a:cubicBezTo>
                  <a:pt x="18889" y="1"/>
                  <a:pt x="1" y="18888"/>
                  <a:pt x="1" y="42104"/>
                </a:cubicBezTo>
                <a:lnTo>
                  <a:pt x="1" y="153401"/>
                </a:lnTo>
                <a:cubicBezTo>
                  <a:pt x="1" y="176617"/>
                  <a:pt x="18889" y="195505"/>
                  <a:pt x="42105" y="195505"/>
                </a:cubicBezTo>
                <a:cubicBezTo>
                  <a:pt x="65321" y="195505"/>
                  <a:pt x="84209" y="176618"/>
                  <a:pt x="84209" y="153401"/>
                </a:cubicBezTo>
                <a:lnTo>
                  <a:pt x="84209" y="42104"/>
                </a:lnTo>
                <a:cubicBezTo>
                  <a:pt x="84209" y="18888"/>
                  <a:pt x="65321" y="1"/>
                  <a:pt x="42105" y="1"/>
                </a:cubicBezTo>
                <a:close/>
              </a:path>
            </a:pathLst>
          </a:cu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18" name="Google Shape;518;p30"/>
          <p:cNvGrpSpPr/>
          <p:nvPr/>
        </p:nvGrpSpPr>
        <p:grpSpPr>
          <a:xfrm rot="-5400000">
            <a:off x="670548" y="1323479"/>
            <a:ext cx="547776" cy="1463964"/>
            <a:chOff x="1178187" y="1392018"/>
            <a:chExt cx="1478878" cy="3058846"/>
          </a:xfrm>
        </p:grpSpPr>
        <p:sp>
          <p:nvSpPr>
            <p:cNvPr id="519" name="Google Shape;519;p30"/>
            <p:cNvSpPr/>
            <p:nvPr/>
          </p:nvSpPr>
          <p:spPr>
            <a:xfrm>
              <a:off x="1178187" y="1392018"/>
              <a:ext cx="1433924" cy="3058846"/>
            </a:xfrm>
            <a:custGeom>
              <a:rect b="b" l="l" r="r" t="t"/>
              <a:pathLst>
                <a:path extrusionOk="0" h="209510" w="98214">
                  <a:moveTo>
                    <a:pt x="49107" y="0"/>
                  </a:moveTo>
                  <a:cubicBezTo>
                    <a:pt x="22030" y="0"/>
                    <a:pt x="0" y="22029"/>
                    <a:pt x="0" y="49106"/>
                  </a:cubicBezTo>
                  <a:lnTo>
                    <a:pt x="0" y="160403"/>
                  </a:lnTo>
                  <a:cubicBezTo>
                    <a:pt x="0" y="187480"/>
                    <a:pt x="22030" y="209509"/>
                    <a:pt x="49107" y="209509"/>
                  </a:cubicBezTo>
                  <a:cubicBezTo>
                    <a:pt x="76185" y="209509"/>
                    <a:pt x="98214" y="187480"/>
                    <a:pt x="98214" y="160403"/>
                  </a:cubicBezTo>
                  <a:lnTo>
                    <a:pt x="98214" y="105856"/>
                  </a:lnTo>
                  <a:cubicBezTo>
                    <a:pt x="98214" y="105394"/>
                    <a:pt x="97840" y="105020"/>
                    <a:pt x="97378" y="105020"/>
                  </a:cubicBezTo>
                  <a:cubicBezTo>
                    <a:pt x="96917" y="105020"/>
                    <a:pt x="96543" y="105394"/>
                    <a:pt x="96543" y="105856"/>
                  </a:cubicBezTo>
                  <a:lnTo>
                    <a:pt x="96543" y="160403"/>
                  </a:lnTo>
                  <a:cubicBezTo>
                    <a:pt x="96543" y="186559"/>
                    <a:pt x="75263" y="207838"/>
                    <a:pt x="49107" y="207838"/>
                  </a:cubicBezTo>
                  <a:cubicBezTo>
                    <a:pt x="22951" y="207838"/>
                    <a:pt x="1671" y="186560"/>
                    <a:pt x="1671" y="160403"/>
                  </a:cubicBezTo>
                  <a:lnTo>
                    <a:pt x="1671" y="49106"/>
                  </a:lnTo>
                  <a:cubicBezTo>
                    <a:pt x="1671" y="22951"/>
                    <a:pt x="22952" y="1671"/>
                    <a:pt x="49107" y="1671"/>
                  </a:cubicBezTo>
                  <a:cubicBezTo>
                    <a:pt x="75263" y="1671"/>
                    <a:pt x="96543" y="22951"/>
                    <a:pt x="96543" y="49106"/>
                  </a:cubicBezTo>
                  <a:cubicBezTo>
                    <a:pt x="96543" y="49567"/>
                    <a:pt x="96917" y="49942"/>
                    <a:pt x="97378" y="49942"/>
                  </a:cubicBezTo>
                  <a:cubicBezTo>
                    <a:pt x="97840" y="49942"/>
                    <a:pt x="98214" y="49567"/>
                    <a:pt x="98214" y="49106"/>
                  </a:cubicBezTo>
                  <a:cubicBezTo>
                    <a:pt x="98214" y="22029"/>
                    <a:pt x="76185" y="0"/>
                    <a:pt x="49107" y="0"/>
                  </a:cubicBezTo>
                  <a:close/>
                </a:path>
              </a:pathLst>
            </a:custGeom>
            <a:solidFill>
              <a:srgbClr val="45818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0" name="Google Shape;520;p30"/>
            <p:cNvSpPr/>
            <p:nvPr/>
          </p:nvSpPr>
          <p:spPr>
            <a:xfrm>
              <a:off x="2547798" y="2068378"/>
              <a:ext cx="109266" cy="109281"/>
            </a:xfrm>
            <a:custGeom>
              <a:rect b="b" l="l" r="r" t="t"/>
              <a:pathLst>
                <a:path extrusionOk="0" h="7485" w="7484">
                  <a:moveTo>
                    <a:pt x="3742" y="0"/>
                  </a:moveTo>
                  <a:cubicBezTo>
                    <a:pt x="1675" y="0"/>
                    <a:pt x="1" y="1676"/>
                    <a:pt x="1" y="3742"/>
                  </a:cubicBezTo>
                  <a:cubicBezTo>
                    <a:pt x="1" y="5809"/>
                    <a:pt x="1677" y="7484"/>
                    <a:pt x="3742" y="7484"/>
                  </a:cubicBezTo>
                  <a:cubicBezTo>
                    <a:pt x="5808" y="7484"/>
                    <a:pt x="7484" y="5809"/>
                    <a:pt x="7484" y="3742"/>
                  </a:cubicBezTo>
                  <a:cubicBezTo>
                    <a:pt x="7484" y="1676"/>
                    <a:pt x="5809" y="0"/>
                    <a:pt x="3742" y="0"/>
                  </a:cubicBezTo>
                  <a:close/>
                </a:path>
              </a:pathLst>
            </a:custGeom>
            <a:solidFill>
              <a:srgbClr val="45818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21" name="Google Shape;521;p30"/>
          <p:cNvSpPr txBox="1"/>
          <p:nvPr/>
        </p:nvSpPr>
        <p:spPr>
          <a:xfrm>
            <a:off x="85834" y="1865119"/>
            <a:ext cx="1763700" cy="302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800">
                <a:latin typeface="Nunito"/>
                <a:ea typeface="Nunito"/>
                <a:cs typeface="Nunito"/>
                <a:sym typeface="Nunito"/>
              </a:rPr>
              <a:t>Step 4</a:t>
            </a:r>
            <a:endParaRPr sz="1800">
              <a:latin typeface="Nunito"/>
              <a:ea typeface="Nunito"/>
              <a:cs typeface="Nunito"/>
              <a:sym typeface="Nunito"/>
            </a:endParaRPr>
          </a:p>
        </p:txBody>
      </p:sp>
      <p:sp>
        <p:nvSpPr>
          <p:cNvPr id="522" name="Google Shape;522;p30"/>
          <p:cNvSpPr/>
          <p:nvPr/>
        </p:nvSpPr>
        <p:spPr>
          <a:xfrm rot="-5400000">
            <a:off x="688104" y="6295627"/>
            <a:ext cx="455366" cy="1366091"/>
          </a:xfrm>
          <a:custGeom>
            <a:rect b="b" l="l" r="r" t="t"/>
            <a:pathLst>
              <a:path extrusionOk="0" h="195505" w="84210">
                <a:moveTo>
                  <a:pt x="42105" y="1"/>
                </a:moveTo>
                <a:cubicBezTo>
                  <a:pt x="18889" y="1"/>
                  <a:pt x="1" y="18888"/>
                  <a:pt x="1" y="42104"/>
                </a:cubicBezTo>
                <a:lnTo>
                  <a:pt x="1" y="153401"/>
                </a:lnTo>
                <a:cubicBezTo>
                  <a:pt x="1" y="176617"/>
                  <a:pt x="18889" y="195505"/>
                  <a:pt x="42105" y="195505"/>
                </a:cubicBezTo>
                <a:cubicBezTo>
                  <a:pt x="65321" y="195505"/>
                  <a:pt x="84209" y="176618"/>
                  <a:pt x="84209" y="153401"/>
                </a:cubicBezTo>
                <a:lnTo>
                  <a:pt x="84209" y="42104"/>
                </a:lnTo>
                <a:cubicBezTo>
                  <a:pt x="84209" y="18888"/>
                  <a:pt x="65321" y="1"/>
                  <a:pt x="42105" y="1"/>
                </a:cubicBezTo>
                <a:close/>
              </a:path>
            </a:pathLst>
          </a:cu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23" name="Google Shape;523;p30"/>
          <p:cNvGrpSpPr/>
          <p:nvPr/>
        </p:nvGrpSpPr>
        <p:grpSpPr>
          <a:xfrm rot="-5400000">
            <a:off x="641973" y="6238379"/>
            <a:ext cx="547776" cy="1463964"/>
            <a:chOff x="1178187" y="1392018"/>
            <a:chExt cx="1478878" cy="3058846"/>
          </a:xfrm>
        </p:grpSpPr>
        <p:sp>
          <p:nvSpPr>
            <p:cNvPr id="524" name="Google Shape;524;p30"/>
            <p:cNvSpPr/>
            <p:nvPr/>
          </p:nvSpPr>
          <p:spPr>
            <a:xfrm>
              <a:off x="1178187" y="1392018"/>
              <a:ext cx="1433924" cy="3058846"/>
            </a:xfrm>
            <a:custGeom>
              <a:rect b="b" l="l" r="r" t="t"/>
              <a:pathLst>
                <a:path extrusionOk="0" h="209510" w="98214">
                  <a:moveTo>
                    <a:pt x="49107" y="0"/>
                  </a:moveTo>
                  <a:cubicBezTo>
                    <a:pt x="22030" y="0"/>
                    <a:pt x="0" y="22029"/>
                    <a:pt x="0" y="49106"/>
                  </a:cubicBezTo>
                  <a:lnTo>
                    <a:pt x="0" y="160403"/>
                  </a:lnTo>
                  <a:cubicBezTo>
                    <a:pt x="0" y="187480"/>
                    <a:pt x="22030" y="209509"/>
                    <a:pt x="49107" y="209509"/>
                  </a:cubicBezTo>
                  <a:cubicBezTo>
                    <a:pt x="76185" y="209509"/>
                    <a:pt x="98214" y="187480"/>
                    <a:pt x="98214" y="160403"/>
                  </a:cubicBezTo>
                  <a:lnTo>
                    <a:pt x="98214" y="105856"/>
                  </a:lnTo>
                  <a:cubicBezTo>
                    <a:pt x="98214" y="105394"/>
                    <a:pt x="97840" y="105020"/>
                    <a:pt x="97378" y="105020"/>
                  </a:cubicBezTo>
                  <a:cubicBezTo>
                    <a:pt x="96917" y="105020"/>
                    <a:pt x="96543" y="105394"/>
                    <a:pt x="96543" y="105856"/>
                  </a:cubicBezTo>
                  <a:lnTo>
                    <a:pt x="96543" y="160403"/>
                  </a:lnTo>
                  <a:cubicBezTo>
                    <a:pt x="96543" y="186559"/>
                    <a:pt x="75263" y="207838"/>
                    <a:pt x="49107" y="207838"/>
                  </a:cubicBezTo>
                  <a:cubicBezTo>
                    <a:pt x="22951" y="207838"/>
                    <a:pt x="1671" y="186560"/>
                    <a:pt x="1671" y="160403"/>
                  </a:cubicBezTo>
                  <a:lnTo>
                    <a:pt x="1671" y="49106"/>
                  </a:lnTo>
                  <a:cubicBezTo>
                    <a:pt x="1671" y="22951"/>
                    <a:pt x="22952" y="1671"/>
                    <a:pt x="49107" y="1671"/>
                  </a:cubicBezTo>
                  <a:cubicBezTo>
                    <a:pt x="75263" y="1671"/>
                    <a:pt x="96543" y="22951"/>
                    <a:pt x="96543" y="49106"/>
                  </a:cubicBezTo>
                  <a:cubicBezTo>
                    <a:pt x="96543" y="49567"/>
                    <a:pt x="96917" y="49942"/>
                    <a:pt x="97378" y="49942"/>
                  </a:cubicBezTo>
                  <a:cubicBezTo>
                    <a:pt x="97840" y="49942"/>
                    <a:pt x="98214" y="49567"/>
                    <a:pt x="98214" y="49106"/>
                  </a:cubicBezTo>
                  <a:cubicBezTo>
                    <a:pt x="98214" y="22029"/>
                    <a:pt x="76185" y="0"/>
                    <a:pt x="49107" y="0"/>
                  </a:cubicBezTo>
                  <a:close/>
                </a:path>
              </a:pathLst>
            </a:custGeom>
            <a:solidFill>
              <a:srgbClr val="45818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 name="Google Shape;525;p30"/>
            <p:cNvSpPr/>
            <p:nvPr/>
          </p:nvSpPr>
          <p:spPr>
            <a:xfrm>
              <a:off x="2547798" y="2068378"/>
              <a:ext cx="109266" cy="109281"/>
            </a:xfrm>
            <a:custGeom>
              <a:rect b="b" l="l" r="r" t="t"/>
              <a:pathLst>
                <a:path extrusionOk="0" h="7485" w="7484">
                  <a:moveTo>
                    <a:pt x="3742" y="0"/>
                  </a:moveTo>
                  <a:cubicBezTo>
                    <a:pt x="1675" y="0"/>
                    <a:pt x="1" y="1676"/>
                    <a:pt x="1" y="3742"/>
                  </a:cubicBezTo>
                  <a:cubicBezTo>
                    <a:pt x="1" y="5809"/>
                    <a:pt x="1677" y="7484"/>
                    <a:pt x="3742" y="7484"/>
                  </a:cubicBezTo>
                  <a:cubicBezTo>
                    <a:pt x="5808" y="7484"/>
                    <a:pt x="7484" y="5809"/>
                    <a:pt x="7484" y="3742"/>
                  </a:cubicBezTo>
                  <a:cubicBezTo>
                    <a:pt x="7484" y="1676"/>
                    <a:pt x="5809" y="0"/>
                    <a:pt x="3742" y="0"/>
                  </a:cubicBezTo>
                  <a:close/>
                </a:path>
              </a:pathLst>
            </a:custGeom>
            <a:solidFill>
              <a:srgbClr val="45818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26" name="Google Shape;526;p30"/>
          <p:cNvSpPr txBox="1"/>
          <p:nvPr/>
        </p:nvSpPr>
        <p:spPr>
          <a:xfrm>
            <a:off x="57259" y="6780019"/>
            <a:ext cx="1763700" cy="302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800">
                <a:latin typeface="Nunito"/>
                <a:ea typeface="Nunito"/>
                <a:cs typeface="Nunito"/>
                <a:sym typeface="Nunito"/>
              </a:rPr>
              <a:t>Step 5</a:t>
            </a:r>
            <a:endParaRPr sz="1800">
              <a:latin typeface="Nunito"/>
              <a:ea typeface="Nunito"/>
              <a:cs typeface="Nunito"/>
              <a:sym typeface="Nunito"/>
            </a:endParaRPr>
          </a:p>
        </p:txBody>
      </p:sp>
      <p:sp>
        <p:nvSpPr>
          <p:cNvPr id="527" name="Google Shape;527;p30"/>
          <p:cNvSpPr txBox="1"/>
          <p:nvPr/>
        </p:nvSpPr>
        <p:spPr>
          <a:xfrm>
            <a:off x="5208225" y="1067075"/>
            <a:ext cx="2545200" cy="566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1000"/>
              </a:spcBef>
              <a:spcAft>
                <a:spcPts val="1600"/>
              </a:spcAft>
              <a:buNone/>
            </a:pPr>
            <a:r>
              <a:rPr b="1" lang="en-GB" sz="1150">
                <a:solidFill>
                  <a:srgbClr val="CC0000"/>
                </a:solidFill>
                <a:latin typeface="Mada"/>
                <a:ea typeface="Mada"/>
                <a:cs typeface="Mada"/>
                <a:sym typeface="Mada"/>
              </a:rPr>
              <a:t>Specify the organization and structure of the surveillance?</a:t>
            </a:r>
            <a:endParaRPr sz="1150">
              <a:latin typeface="Mada"/>
              <a:ea typeface="Mada"/>
              <a:cs typeface="Mada"/>
              <a:sym typeface="Mada"/>
            </a:endParaRPr>
          </a:p>
        </p:txBody>
      </p:sp>
      <p:sp>
        <p:nvSpPr>
          <p:cNvPr id="528" name="Google Shape;528;p30"/>
          <p:cNvSpPr txBox="1"/>
          <p:nvPr/>
        </p:nvSpPr>
        <p:spPr>
          <a:xfrm>
            <a:off x="1626825" y="1911400"/>
            <a:ext cx="5107500" cy="369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000"/>
              </a:spcBef>
              <a:spcAft>
                <a:spcPts val="1600"/>
              </a:spcAft>
              <a:buNone/>
            </a:pPr>
            <a:r>
              <a:rPr b="1" lang="en-GB" sz="1200">
                <a:solidFill>
                  <a:srgbClr val="CC0000"/>
                </a:solidFill>
                <a:latin typeface="Mada"/>
                <a:ea typeface="Mada"/>
                <a:cs typeface="Mada"/>
                <a:sym typeface="Mada"/>
              </a:rPr>
              <a:t>Clearly define the disease(s) being considered for surveillance? </a:t>
            </a:r>
            <a:endParaRPr/>
          </a:p>
        </p:txBody>
      </p:sp>
      <p:sp>
        <p:nvSpPr>
          <p:cNvPr id="529" name="Google Shape;529;p30"/>
          <p:cNvSpPr txBox="1"/>
          <p:nvPr/>
        </p:nvSpPr>
        <p:spPr>
          <a:xfrm>
            <a:off x="30088" y="2205775"/>
            <a:ext cx="5967600" cy="566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000"/>
              </a:spcBef>
              <a:spcAft>
                <a:spcPts val="0"/>
              </a:spcAft>
              <a:buNone/>
            </a:pPr>
            <a:r>
              <a:rPr b="1" lang="en-GB" sz="1800">
                <a:solidFill>
                  <a:srgbClr val="76A5AF"/>
                </a:solidFill>
                <a:latin typeface="Nunito"/>
                <a:ea typeface="Nunito"/>
                <a:cs typeface="Nunito"/>
                <a:sym typeface="Nunito"/>
              </a:rPr>
              <a:t>Case Definition:</a:t>
            </a:r>
            <a:endParaRPr b="1" sz="1200">
              <a:latin typeface="Mada"/>
              <a:ea typeface="Mada"/>
              <a:cs typeface="Mada"/>
              <a:sym typeface="Mada"/>
            </a:endParaRPr>
          </a:p>
        </p:txBody>
      </p:sp>
      <p:sp>
        <p:nvSpPr>
          <p:cNvPr id="530" name="Google Shape;530;p30"/>
          <p:cNvSpPr txBox="1"/>
          <p:nvPr/>
        </p:nvSpPr>
        <p:spPr>
          <a:xfrm>
            <a:off x="102825" y="2667275"/>
            <a:ext cx="7650600" cy="566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1600"/>
              </a:spcAft>
              <a:buNone/>
            </a:pPr>
            <a:r>
              <a:rPr b="1" lang="en-GB" sz="1150">
                <a:latin typeface="Mada"/>
                <a:ea typeface="Mada"/>
                <a:cs typeface="Mada"/>
                <a:sym typeface="Mada"/>
              </a:rPr>
              <a:t>A set of uniform criteria used to define a disease for public health surveillance (possible, probable, confirmed).</a:t>
            </a:r>
            <a:endParaRPr sz="1150">
              <a:latin typeface="Mada"/>
              <a:ea typeface="Mada"/>
              <a:cs typeface="Mada"/>
              <a:sym typeface="Mada"/>
            </a:endParaRPr>
          </a:p>
        </p:txBody>
      </p:sp>
      <p:sp>
        <p:nvSpPr>
          <p:cNvPr id="531" name="Google Shape;531;p30"/>
          <p:cNvSpPr/>
          <p:nvPr/>
        </p:nvSpPr>
        <p:spPr>
          <a:xfrm>
            <a:off x="1805000" y="2364800"/>
            <a:ext cx="323700" cy="302400"/>
          </a:xfrm>
          <a:prstGeom prst="star5">
            <a:avLst>
              <a:gd fmla="val 19098" name="adj"/>
              <a:gd fmla="val 105146" name="hf"/>
              <a:gd fmla="val 110557" name="vf"/>
            </a:avLst>
          </a:prstGeom>
          <a:solidFill>
            <a:srgbClr val="BF9000"/>
          </a:solidFill>
          <a:ln cap="flat" cmpd="sng" w="9525">
            <a:solidFill>
              <a:srgbClr val="BF9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32" name="Google Shape;532;p30"/>
          <p:cNvPicPr preferRelativeResize="0"/>
          <p:nvPr/>
        </p:nvPicPr>
        <p:blipFill>
          <a:blip r:embed="rId3">
            <a:alphaModFix/>
          </a:blip>
          <a:stretch>
            <a:fillRect/>
          </a:stretch>
        </p:blipFill>
        <p:spPr>
          <a:xfrm>
            <a:off x="1070475" y="3414963"/>
            <a:ext cx="5448300" cy="95250"/>
          </a:xfrm>
          <a:prstGeom prst="rect">
            <a:avLst/>
          </a:prstGeom>
          <a:noFill/>
          <a:ln>
            <a:noFill/>
          </a:ln>
        </p:spPr>
      </p:pic>
      <p:sp>
        <p:nvSpPr>
          <p:cNvPr id="533" name="Google Shape;533;p30"/>
          <p:cNvSpPr txBox="1"/>
          <p:nvPr/>
        </p:nvSpPr>
        <p:spPr>
          <a:xfrm>
            <a:off x="33625" y="3154788"/>
            <a:ext cx="1002000" cy="615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200">
                <a:latin typeface="Mada"/>
                <a:ea typeface="Mada"/>
                <a:cs typeface="Mada"/>
                <a:sym typeface="Mada"/>
              </a:rPr>
              <a:t>Low specificity</a:t>
            </a:r>
            <a:endParaRPr sz="1200">
              <a:latin typeface="Mada"/>
              <a:ea typeface="Mada"/>
              <a:cs typeface="Mada"/>
              <a:sym typeface="Mada"/>
            </a:endParaRPr>
          </a:p>
        </p:txBody>
      </p:sp>
      <p:sp>
        <p:nvSpPr>
          <p:cNvPr id="534" name="Google Shape;534;p30"/>
          <p:cNvSpPr txBox="1"/>
          <p:nvPr/>
        </p:nvSpPr>
        <p:spPr>
          <a:xfrm>
            <a:off x="6510625" y="3154788"/>
            <a:ext cx="1002000" cy="615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200">
                <a:latin typeface="Mada"/>
                <a:ea typeface="Mada"/>
                <a:cs typeface="Mada"/>
                <a:sym typeface="Mada"/>
              </a:rPr>
              <a:t>High specificity</a:t>
            </a:r>
            <a:endParaRPr sz="1200">
              <a:latin typeface="Mada"/>
              <a:ea typeface="Mada"/>
              <a:cs typeface="Mada"/>
              <a:sym typeface="Mada"/>
            </a:endParaRPr>
          </a:p>
        </p:txBody>
      </p:sp>
      <p:sp>
        <p:nvSpPr>
          <p:cNvPr id="535" name="Google Shape;535;p30"/>
          <p:cNvSpPr txBox="1"/>
          <p:nvPr/>
        </p:nvSpPr>
        <p:spPr>
          <a:xfrm>
            <a:off x="1695850" y="3014775"/>
            <a:ext cx="1045200" cy="38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rgbClr val="000000"/>
              </a:buClr>
              <a:buSzPts val="1100"/>
              <a:buFont typeface="Arial"/>
              <a:buNone/>
            </a:pPr>
            <a:r>
              <a:rPr b="1" lang="en-GB" sz="1300">
                <a:solidFill>
                  <a:srgbClr val="000000"/>
                </a:solidFill>
                <a:latin typeface="Mada"/>
                <a:ea typeface="Mada"/>
                <a:cs typeface="Mada"/>
                <a:sym typeface="Mada"/>
              </a:rPr>
              <a:t>Suspected</a:t>
            </a:r>
            <a:endParaRPr b="1" sz="1300">
              <a:latin typeface="Mada"/>
              <a:ea typeface="Mada"/>
              <a:cs typeface="Mada"/>
              <a:sym typeface="Mada"/>
            </a:endParaRPr>
          </a:p>
        </p:txBody>
      </p:sp>
      <p:sp>
        <p:nvSpPr>
          <p:cNvPr id="536" name="Google Shape;536;p30"/>
          <p:cNvSpPr txBox="1"/>
          <p:nvPr/>
        </p:nvSpPr>
        <p:spPr>
          <a:xfrm>
            <a:off x="3981850" y="3014775"/>
            <a:ext cx="1045200" cy="38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300">
                <a:solidFill>
                  <a:srgbClr val="000000"/>
                </a:solidFill>
                <a:latin typeface="Mada"/>
                <a:ea typeface="Mada"/>
                <a:cs typeface="Mada"/>
                <a:sym typeface="Mada"/>
              </a:rPr>
              <a:t>Probable</a:t>
            </a:r>
            <a:endParaRPr b="1" sz="1300">
              <a:latin typeface="Mada"/>
              <a:ea typeface="Mada"/>
              <a:cs typeface="Mada"/>
              <a:sym typeface="Mada"/>
            </a:endParaRPr>
          </a:p>
        </p:txBody>
      </p:sp>
      <p:sp>
        <p:nvSpPr>
          <p:cNvPr id="537" name="Google Shape;537;p30"/>
          <p:cNvSpPr txBox="1"/>
          <p:nvPr/>
        </p:nvSpPr>
        <p:spPr>
          <a:xfrm>
            <a:off x="5465425" y="3014775"/>
            <a:ext cx="1045200" cy="38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300">
                <a:solidFill>
                  <a:srgbClr val="000000"/>
                </a:solidFill>
                <a:latin typeface="Mada"/>
                <a:ea typeface="Mada"/>
                <a:cs typeface="Mada"/>
                <a:sym typeface="Mada"/>
              </a:rPr>
              <a:t>Confirmed</a:t>
            </a:r>
            <a:endParaRPr b="1" sz="1300">
              <a:latin typeface="Mada"/>
              <a:ea typeface="Mada"/>
              <a:cs typeface="Mada"/>
              <a:sym typeface="Mada"/>
            </a:endParaRPr>
          </a:p>
        </p:txBody>
      </p:sp>
      <p:graphicFrame>
        <p:nvGraphicFramePr>
          <p:cNvPr id="538" name="Google Shape;538;p30"/>
          <p:cNvGraphicFramePr/>
          <p:nvPr/>
        </p:nvGraphicFramePr>
        <p:xfrm>
          <a:off x="179013" y="3800188"/>
          <a:ext cx="3000000" cy="3000000"/>
        </p:xfrm>
        <a:graphic>
          <a:graphicData uri="http://schemas.openxmlformats.org/drawingml/2006/table">
            <a:tbl>
              <a:tblPr>
                <a:noFill/>
                <a:tableStyleId>{33F02701-F9A2-4432-8F73-A4790598A67E}</a:tableStyleId>
              </a:tblPr>
              <a:tblGrid>
                <a:gridCol w="1011825"/>
                <a:gridCol w="1070375"/>
                <a:gridCol w="5149000"/>
              </a:tblGrid>
              <a:tr h="294975">
                <a:tc>
                  <a:txBody>
                    <a:bodyPr/>
                    <a:lstStyle/>
                    <a:p>
                      <a:pPr indent="0" lvl="0" marL="0" rtl="0" algn="ctr">
                        <a:spcBef>
                          <a:spcPts val="0"/>
                        </a:spcBef>
                        <a:spcAft>
                          <a:spcPts val="0"/>
                        </a:spcAft>
                        <a:buNone/>
                      </a:pPr>
                      <a:r>
                        <a:rPr b="1" lang="en-GB" sz="1200">
                          <a:solidFill>
                            <a:srgbClr val="FFFFFF"/>
                          </a:solidFill>
                          <a:latin typeface="Mada"/>
                          <a:ea typeface="Mada"/>
                          <a:cs typeface="Mada"/>
                          <a:sym typeface="Mada"/>
                        </a:rPr>
                        <a:t>Example</a:t>
                      </a:r>
                      <a:endParaRPr b="1" sz="1200">
                        <a:solidFill>
                          <a:srgbClr val="FFFFFF"/>
                        </a:solidFill>
                        <a:latin typeface="Mada"/>
                        <a:ea typeface="Mada"/>
                        <a:cs typeface="Mada"/>
                        <a:sym typeface="Mada"/>
                      </a:endParaRPr>
                    </a:p>
                  </a:txBody>
                  <a:tcPr marT="91425" marB="91425" marR="91425" marL="9142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rgbClr val="134F5C"/>
                    </a:solidFill>
                  </a:tcPr>
                </a:tc>
                <a:tc>
                  <a:txBody>
                    <a:bodyPr/>
                    <a:lstStyle/>
                    <a:p>
                      <a:pPr indent="0" lvl="0" marL="0" rtl="0" algn="ctr">
                        <a:spcBef>
                          <a:spcPts val="0"/>
                        </a:spcBef>
                        <a:spcAft>
                          <a:spcPts val="0"/>
                        </a:spcAft>
                        <a:buNone/>
                      </a:pPr>
                      <a:r>
                        <a:rPr b="1" lang="en-GB" sz="1200">
                          <a:solidFill>
                            <a:srgbClr val="FFFFFF"/>
                          </a:solidFill>
                          <a:latin typeface="Mada"/>
                          <a:ea typeface="Mada"/>
                          <a:cs typeface="Mada"/>
                          <a:sym typeface="Mada"/>
                        </a:rPr>
                        <a:t>Item</a:t>
                      </a:r>
                      <a:endParaRPr b="1" sz="1200">
                        <a:solidFill>
                          <a:srgbClr val="FFFFFF"/>
                        </a:solidFill>
                        <a:latin typeface="Mada"/>
                        <a:ea typeface="Mada"/>
                        <a:cs typeface="Mada"/>
                        <a:sym typeface="Mada"/>
                      </a:endParaRPr>
                    </a:p>
                  </a:txBody>
                  <a:tcPr marT="91425" marB="91425" marR="91425" marL="9142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rgbClr val="134F5C"/>
                    </a:solidFill>
                  </a:tcPr>
                </a:tc>
                <a:tc>
                  <a:txBody>
                    <a:bodyPr/>
                    <a:lstStyle/>
                    <a:p>
                      <a:pPr indent="0" lvl="0" marL="0" rtl="0" algn="ctr">
                        <a:spcBef>
                          <a:spcPts val="0"/>
                        </a:spcBef>
                        <a:spcAft>
                          <a:spcPts val="0"/>
                        </a:spcAft>
                        <a:buNone/>
                      </a:pPr>
                      <a:r>
                        <a:rPr b="1" lang="en-GB" sz="1200">
                          <a:solidFill>
                            <a:srgbClr val="FFFFFF"/>
                          </a:solidFill>
                          <a:latin typeface="Mada"/>
                          <a:ea typeface="Mada"/>
                          <a:cs typeface="Mada"/>
                          <a:sym typeface="Mada"/>
                        </a:rPr>
                        <a:t>Description</a:t>
                      </a:r>
                      <a:endParaRPr b="1" sz="1200">
                        <a:solidFill>
                          <a:srgbClr val="FFFFFF"/>
                        </a:solidFill>
                        <a:latin typeface="Mada"/>
                        <a:ea typeface="Mada"/>
                        <a:cs typeface="Mada"/>
                        <a:sym typeface="Mada"/>
                      </a:endParaRPr>
                    </a:p>
                  </a:txBody>
                  <a:tcPr marT="91425" marB="91425" marR="91425" marL="9142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rgbClr val="134F5C"/>
                    </a:solidFill>
                  </a:tcPr>
                </a:tc>
              </a:tr>
              <a:tr h="688300">
                <a:tc rowSpan="2">
                  <a:txBody>
                    <a:bodyPr/>
                    <a:lstStyle/>
                    <a:p>
                      <a:pPr indent="0" lvl="0" marL="0" rtl="0" algn="ctr">
                        <a:spcBef>
                          <a:spcPts val="0"/>
                        </a:spcBef>
                        <a:spcAft>
                          <a:spcPts val="0"/>
                        </a:spcAft>
                        <a:buNone/>
                      </a:pPr>
                      <a:r>
                        <a:rPr lang="en-GB" sz="1100">
                          <a:solidFill>
                            <a:srgbClr val="000000"/>
                          </a:solidFill>
                          <a:latin typeface="Mada"/>
                          <a:ea typeface="Mada"/>
                          <a:cs typeface="Mada"/>
                          <a:sym typeface="Mada"/>
                        </a:rPr>
                        <a:t>Beginning of COVID-19</a:t>
                      </a:r>
                      <a:endParaRPr sz="1100">
                        <a:solidFill>
                          <a:srgbClr val="000000"/>
                        </a:solidFill>
                        <a:latin typeface="Mada"/>
                        <a:ea typeface="Mada"/>
                        <a:cs typeface="Mada"/>
                        <a:sym typeface="Mada"/>
                      </a:endParaRPr>
                    </a:p>
                    <a:p>
                      <a:pPr indent="0" lvl="0" marL="0" rtl="0" algn="ctr">
                        <a:spcBef>
                          <a:spcPts val="0"/>
                        </a:spcBef>
                        <a:spcAft>
                          <a:spcPts val="0"/>
                        </a:spcAft>
                        <a:buClr>
                          <a:srgbClr val="000000"/>
                        </a:buClr>
                        <a:buSzPts val="1100"/>
                        <a:buFont typeface="Arial"/>
                        <a:buNone/>
                      </a:pPr>
                      <a:r>
                        <a:rPr lang="en-GB" sz="1100">
                          <a:solidFill>
                            <a:srgbClr val="000000"/>
                          </a:solidFill>
                          <a:latin typeface="Mada"/>
                          <a:ea typeface="Mada"/>
                          <a:cs typeface="Mada"/>
                          <a:sym typeface="Mada"/>
                        </a:rPr>
                        <a:t>(2019-nCoV)</a:t>
                      </a:r>
                      <a:endParaRPr sz="1100">
                        <a:latin typeface="Mada"/>
                        <a:ea typeface="Mada"/>
                        <a:cs typeface="Mada"/>
                        <a:sym typeface="Mada"/>
                      </a:endParaRPr>
                    </a:p>
                  </a:txBody>
                  <a:tcPr marT="91425" marB="91425" marR="91425" marL="9142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tcPr>
                </a:tc>
                <a:tc>
                  <a:txBody>
                    <a:bodyPr/>
                    <a:lstStyle/>
                    <a:p>
                      <a:pPr indent="0" lvl="0" marL="0" rtl="0" algn="ctr">
                        <a:spcBef>
                          <a:spcPts val="0"/>
                        </a:spcBef>
                        <a:spcAft>
                          <a:spcPts val="0"/>
                        </a:spcAft>
                        <a:buNone/>
                      </a:pPr>
                      <a:r>
                        <a:rPr lang="en-GB" sz="1100">
                          <a:latin typeface="Mada"/>
                          <a:ea typeface="Mada"/>
                          <a:cs typeface="Mada"/>
                          <a:sym typeface="Mada"/>
                        </a:rPr>
                        <a:t>Suspected case</a:t>
                      </a:r>
                      <a:endParaRPr sz="1100">
                        <a:latin typeface="Mada"/>
                        <a:ea typeface="Mada"/>
                        <a:cs typeface="Mada"/>
                        <a:sym typeface="Mada"/>
                      </a:endParaRPr>
                    </a:p>
                  </a:txBody>
                  <a:tcPr marT="91425" marB="91425" marR="91425" marL="9142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tcPr>
                </a:tc>
                <a:tc>
                  <a:txBody>
                    <a:bodyPr/>
                    <a:lstStyle/>
                    <a:p>
                      <a:pPr indent="0" lvl="0" marL="0" rtl="0" algn="l">
                        <a:spcBef>
                          <a:spcPts val="0"/>
                        </a:spcBef>
                        <a:spcAft>
                          <a:spcPts val="0"/>
                        </a:spcAft>
                        <a:buNone/>
                      </a:pPr>
                      <a:r>
                        <a:rPr lang="en-GB" sz="1100">
                          <a:latin typeface="Mada"/>
                          <a:ea typeface="Mada"/>
                          <a:cs typeface="Mada"/>
                          <a:sym typeface="Mada"/>
                        </a:rPr>
                        <a:t>A person with acute respiratory illness (fever with cough and/or shortness of breath) AND and of the following: </a:t>
                      </a:r>
                      <a:endParaRPr sz="1100">
                        <a:latin typeface="Mada"/>
                        <a:ea typeface="Mada"/>
                        <a:cs typeface="Mada"/>
                        <a:sym typeface="Mada"/>
                      </a:endParaRPr>
                    </a:p>
                    <a:p>
                      <a:pPr indent="0" lvl="0" marL="0" rtl="0" algn="l">
                        <a:spcBef>
                          <a:spcPts val="0"/>
                        </a:spcBef>
                        <a:spcAft>
                          <a:spcPts val="0"/>
                        </a:spcAft>
                        <a:buNone/>
                      </a:pPr>
                      <a:r>
                        <a:rPr lang="en-GB" sz="1100">
                          <a:latin typeface="Mada"/>
                          <a:ea typeface="Mada"/>
                          <a:cs typeface="Mada"/>
                          <a:sym typeface="Mada"/>
                        </a:rPr>
                        <a:t>1. A history of travel to China in the 14 days prior to the symptom onset. </a:t>
                      </a:r>
                      <a:endParaRPr sz="1100">
                        <a:latin typeface="Mada"/>
                        <a:ea typeface="Mada"/>
                        <a:cs typeface="Mada"/>
                        <a:sym typeface="Mada"/>
                      </a:endParaRPr>
                    </a:p>
                    <a:p>
                      <a:pPr indent="0" lvl="0" marL="0" rtl="0" algn="l">
                        <a:spcBef>
                          <a:spcPts val="0"/>
                        </a:spcBef>
                        <a:spcAft>
                          <a:spcPts val="0"/>
                        </a:spcAft>
                        <a:buNone/>
                      </a:pPr>
                      <a:r>
                        <a:rPr lang="en-GB" sz="1100">
                          <a:latin typeface="Mada"/>
                          <a:ea typeface="Mada"/>
                          <a:cs typeface="Mada"/>
                          <a:sym typeface="Mada"/>
                        </a:rPr>
                        <a:t>2. A close physical contact in the past 14 days with a confirmed case of COVID</a:t>
                      </a:r>
                      <a:endParaRPr sz="1100">
                        <a:latin typeface="Mada"/>
                        <a:ea typeface="Mada"/>
                        <a:cs typeface="Mada"/>
                        <a:sym typeface="Mada"/>
                      </a:endParaRPr>
                    </a:p>
                  </a:txBody>
                  <a:tcPr marT="91425" marB="91425" marR="91425" marL="9142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tcPr>
                </a:tc>
              </a:tr>
              <a:tr h="417875">
                <a:tc vMerge="1"/>
                <a:tc>
                  <a:txBody>
                    <a:bodyPr/>
                    <a:lstStyle/>
                    <a:p>
                      <a:pPr indent="0" lvl="0" marL="0" rtl="0" algn="ctr">
                        <a:spcBef>
                          <a:spcPts val="0"/>
                        </a:spcBef>
                        <a:spcAft>
                          <a:spcPts val="0"/>
                        </a:spcAft>
                        <a:buNone/>
                      </a:pPr>
                      <a:r>
                        <a:rPr lang="en-GB" sz="1100">
                          <a:latin typeface="Mada"/>
                          <a:ea typeface="Mada"/>
                          <a:cs typeface="Mada"/>
                          <a:sym typeface="Mada"/>
                        </a:rPr>
                        <a:t>Confirmed case</a:t>
                      </a:r>
                      <a:endParaRPr sz="1100">
                        <a:latin typeface="Mada"/>
                        <a:ea typeface="Mada"/>
                        <a:cs typeface="Mada"/>
                        <a:sym typeface="Mada"/>
                      </a:endParaRPr>
                    </a:p>
                  </a:txBody>
                  <a:tcPr marT="91425" marB="91425" marR="91425" marL="9142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tcPr>
                </a:tc>
                <a:tc>
                  <a:txBody>
                    <a:bodyPr/>
                    <a:lstStyle/>
                    <a:p>
                      <a:pPr indent="0" lvl="0" marL="0" rtl="0" algn="l">
                        <a:spcBef>
                          <a:spcPts val="0"/>
                        </a:spcBef>
                        <a:spcAft>
                          <a:spcPts val="0"/>
                        </a:spcAft>
                        <a:buNone/>
                      </a:pPr>
                      <a:r>
                        <a:rPr lang="en-GB" sz="1200">
                          <a:latin typeface="Mada"/>
                          <a:ea typeface="Mada"/>
                          <a:cs typeface="Mada"/>
                          <a:sym typeface="Mada"/>
                        </a:rPr>
                        <a:t> </a:t>
                      </a:r>
                      <a:r>
                        <a:rPr lang="en-GB" sz="1100">
                          <a:latin typeface="Mada"/>
                          <a:ea typeface="Mada"/>
                          <a:cs typeface="Mada"/>
                          <a:sym typeface="Mada"/>
                        </a:rPr>
                        <a:t>Suspected case with laboratory confirmation of 2019-nCoV infection</a:t>
                      </a:r>
                      <a:endParaRPr sz="1100">
                        <a:latin typeface="Mada"/>
                        <a:ea typeface="Mada"/>
                        <a:cs typeface="Mada"/>
                        <a:sym typeface="Mada"/>
                      </a:endParaRPr>
                    </a:p>
                  </a:txBody>
                  <a:tcPr marT="91425" marB="91425" marR="91425" marL="9142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tcPr>
                </a:tc>
              </a:tr>
              <a:tr h="417875">
                <a:tc rowSpan="2">
                  <a:txBody>
                    <a:bodyPr/>
                    <a:lstStyle/>
                    <a:p>
                      <a:pPr indent="0" lvl="0" marL="0" rtl="0" algn="ctr">
                        <a:spcBef>
                          <a:spcPts val="0"/>
                        </a:spcBef>
                        <a:spcAft>
                          <a:spcPts val="0"/>
                        </a:spcAft>
                        <a:buNone/>
                      </a:pPr>
                      <a:r>
                        <a:rPr lang="en-GB" sz="1100">
                          <a:solidFill>
                            <a:srgbClr val="000000"/>
                          </a:solidFill>
                          <a:latin typeface="Mada"/>
                          <a:ea typeface="Mada"/>
                          <a:cs typeface="Mada"/>
                          <a:sym typeface="Mada"/>
                        </a:rPr>
                        <a:t>Smallpox</a:t>
                      </a:r>
                      <a:endParaRPr sz="1100">
                        <a:latin typeface="Mada"/>
                        <a:ea typeface="Mada"/>
                        <a:cs typeface="Mada"/>
                        <a:sym typeface="Mada"/>
                      </a:endParaRPr>
                    </a:p>
                  </a:txBody>
                  <a:tcPr marT="91425" marB="91425" marR="91425" marL="9142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tcPr>
                </a:tc>
                <a:tc>
                  <a:txBody>
                    <a:bodyPr/>
                    <a:lstStyle/>
                    <a:p>
                      <a:pPr indent="0" lvl="0" marL="0" rtl="0" algn="ctr">
                        <a:spcBef>
                          <a:spcPts val="0"/>
                        </a:spcBef>
                        <a:spcAft>
                          <a:spcPts val="0"/>
                        </a:spcAft>
                        <a:buNone/>
                      </a:pPr>
                      <a:r>
                        <a:rPr lang="en-GB" sz="1100">
                          <a:latin typeface="Mada"/>
                          <a:ea typeface="Mada"/>
                          <a:cs typeface="Mada"/>
                          <a:sym typeface="Mada"/>
                        </a:rPr>
                        <a:t>Probable case</a:t>
                      </a:r>
                      <a:endParaRPr sz="1100">
                        <a:latin typeface="Mada"/>
                        <a:ea typeface="Mada"/>
                        <a:cs typeface="Mada"/>
                        <a:sym typeface="Mada"/>
                      </a:endParaRPr>
                    </a:p>
                  </a:txBody>
                  <a:tcPr marT="91425" marB="91425" marR="91425" marL="9142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tcPr>
                </a:tc>
                <a:tc>
                  <a:txBody>
                    <a:bodyPr/>
                    <a:lstStyle/>
                    <a:p>
                      <a:pPr indent="0" lvl="0" marL="0" rtl="0" algn="l">
                        <a:spcBef>
                          <a:spcPts val="0"/>
                        </a:spcBef>
                        <a:spcAft>
                          <a:spcPts val="0"/>
                        </a:spcAft>
                        <a:buNone/>
                      </a:pPr>
                      <a:r>
                        <a:rPr lang="en-GB" sz="1100">
                          <a:latin typeface="Mada"/>
                          <a:ea typeface="Mada"/>
                          <a:cs typeface="Mada"/>
                          <a:sym typeface="Mada"/>
                        </a:rPr>
                        <a:t>A case that meets the clinical case definition that is not laboratory confirmed but has an</a:t>
                      </a:r>
                      <a:r>
                        <a:rPr b="1" lang="en-GB" sz="1100">
                          <a:solidFill>
                            <a:srgbClr val="CC0000"/>
                          </a:solidFill>
                          <a:latin typeface="Mada"/>
                          <a:ea typeface="Mada"/>
                          <a:cs typeface="Mada"/>
                          <a:sym typeface="Mada"/>
                        </a:rPr>
                        <a:t> epidemiological link</a:t>
                      </a:r>
                      <a:r>
                        <a:rPr lang="en-GB" sz="1100">
                          <a:latin typeface="Mada"/>
                          <a:ea typeface="Mada"/>
                          <a:cs typeface="Mada"/>
                          <a:sym typeface="Mada"/>
                        </a:rPr>
                        <a:t> to another confirmed or probable case. </a:t>
                      </a:r>
                      <a:endParaRPr sz="1100">
                        <a:latin typeface="Mada"/>
                        <a:ea typeface="Mada"/>
                        <a:cs typeface="Mada"/>
                        <a:sym typeface="Mada"/>
                      </a:endParaRPr>
                    </a:p>
                  </a:txBody>
                  <a:tcPr marT="91425" marB="91425" marR="91425" marL="9142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tcPr>
                </a:tc>
              </a:tr>
              <a:tr h="417875">
                <a:tc vMerge="1"/>
                <a:tc>
                  <a:txBody>
                    <a:bodyPr/>
                    <a:lstStyle/>
                    <a:p>
                      <a:pPr indent="0" lvl="0" marL="0" rtl="0" algn="ctr">
                        <a:spcBef>
                          <a:spcPts val="0"/>
                        </a:spcBef>
                        <a:spcAft>
                          <a:spcPts val="0"/>
                        </a:spcAft>
                        <a:buNone/>
                      </a:pPr>
                      <a:r>
                        <a:rPr lang="en-GB" sz="1100">
                          <a:latin typeface="Mada"/>
                          <a:ea typeface="Mada"/>
                          <a:cs typeface="Mada"/>
                          <a:sym typeface="Mada"/>
                        </a:rPr>
                        <a:t>Confirmed case</a:t>
                      </a:r>
                      <a:endParaRPr sz="1100">
                        <a:latin typeface="Mada"/>
                        <a:ea typeface="Mada"/>
                        <a:cs typeface="Mada"/>
                        <a:sym typeface="Mada"/>
                      </a:endParaRPr>
                    </a:p>
                  </a:txBody>
                  <a:tcPr marT="91425" marB="91425" marR="91425" marL="9142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tcPr>
                </a:tc>
                <a:tc>
                  <a:txBody>
                    <a:bodyPr/>
                    <a:lstStyle/>
                    <a:p>
                      <a:pPr indent="0" lvl="0" marL="0" rtl="0" algn="l">
                        <a:spcBef>
                          <a:spcPts val="0"/>
                        </a:spcBef>
                        <a:spcAft>
                          <a:spcPts val="0"/>
                        </a:spcAft>
                        <a:buNone/>
                      </a:pPr>
                      <a:r>
                        <a:rPr lang="en-GB" sz="1100">
                          <a:latin typeface="Mada"/>
                          <a:ea typeface="Mada"/>
                          <a:cs typeface="Mada"/>
                          <a:sym typeface="Mada"/>
                        </a:rPr>
                        <a:t>case of smallpox that is laboratory confirmed.</a:t>
                      </a:r>
                      <a:endParaRPr sz="1100">
                        <a:latin typeface="Mada"/>
                        <a:ea typeface="Mada"/>
                        <a:cs typeface="Mada"/>
                        <a:sym typeface="Mada"/>
                      </a:endParaRPr>
                    </a:p>
                  </a:txBody>
                  <a:tcPr marT="91425" marB="91425" marR="91425" marL="9142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tcPr>
                </a:tc>
              </a:tr>
            </a:tbl>
          </a:graphicData>
        </a:graphic>
      </p:graphicFrame>
      <p:sp>
        <p:nvSpPr>
          <p:cNvPr id="539" name="Google Shape;539;p30"/>
          <p:cNvSpPr txBox="1"/>
          <p:nvPr/>
        </p:nvSpPr>
        <p:spPr>
          <a:xfrm>
            <a:off x="-152400" y="7182025"/>
            <a:ext cx="2078100" cy="5652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1000"/>
              </a:spcBef>
              <a:spcAft>
                <a:spcPts val="1600"/>
              </a:spcAft>
              <a:buNone/>
            </a:pPr>
            <a:r>
              <a:rPr b="1" lang="en-GB" sz="1150">
                <a:solidFill>
                  <a:srgbClr val="CC0000"/>
                </a:solidFill>
                <a:latin typeface="Mada"/>
                <a:ea typeface="Mada"/>
                <a:cs typeface="Mada"/>
                <a:sym typeface="Mada"/>
              </a:rPr>
              <a:t>Specify the Details of Collection of Information</a:t>
            </a:r>
            <a:endParaRPr b="1" sz="1150">
              <a:solidFill>
                <a:srgbClr val="CC0000"/>
              </a:solidFill>
              <a:latin typeface="Mada"/>
              <a:ea typeface="Mada"/>
              <a:cs typeface="Mada"/>
              <a:sym typeface="Mada"/>
            </a:endParaRPr>
          </a:p>
        </p:txBody>
      </p:sp>
      <p:sp>
        <p:nvSpPr>
          <p:cNvPr id="540" name="Google Shape;540;p30"/>
          <p:cNvSpPr/>
          <p:nvPr/>
        </p:nvSpPr>
        <p:spPr>
          <a:xfrm rot="-5400000">
            <a:off x="3459879" y="6303940"/>
            <a:ext cx="455366" cy="1366091"/>
          </a:xfrm>
          <a:custGeom>
            <a:rect b="b" l="l" r="r" t="t"/>
            <a:pathLst>
              <a:path extrusionOk="0" h="195505" w="84210">
                <a:moveTo>
                  <a:pt x="42105" y="1"/>
                </a:moveTo>
                <a:cubicBezTo>
                  <a:pt x="18889" y="1"/>
                  <a:pt x="1" y="18888"/>
                  <a:pt x="1" y="42104"/>
                </a:cubicBezTo>
                <a:lnTo>
                  <a:pt x="1" y="153401"/>
                </a:lnTo>
                <a:cubicBezTo>
                  <a:pt x="1" y="176617"/>
                  <a:pt x="18889" y="195505"/>
                  <a:pt x="42105" y="195505"/>
                </a:cubicBezTo>
                <a:cubicBezTo>
                  <a:pt x="65321" y="195505"/>
                  <a:pt x="84209" y="176618"/>
                  <a:pt x="84209" y="153401"/>
                </a:cubicBezTo>
                <a:lnTo>
                  <a:pt x="84209" y="42104"/>
                </a:lnTo>
                <a:cubicBezTo>
                  <a:pt x="84209" y="18888"/>
                  <a:pt x="65321" y="1"/>
                  <a:pt x="42105" y="1"/>
                </a:cubicBezTo>
                <a:close/>
              </a:path>
            </a:pathLst>
          </a:cu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41" name="Google Shape;541;p30"/>
          <p:cNvGrpSpPr/>
          <p:nvPr/>
        </p:nvGrpSpPr>
        <p:grpSpPr>
          <a:xfrm rot="-5400000">
            <a:off x="3413748" y="6246691"/>
            <a:ext cx="547776" cy="1463964"/>
            <a:chOff x="1178187" y="1392018"/>
            <a:chExt cx="1478878" cy="3058846"/>
          </a:xfrm>
        </p:grpSpPr>
        <p:sp>
          <p:nvSpPr>
            <p:cNvPr id="542" name="Google Shape;542;p30"/>
            <p:cNvSpPr/>
            <p:nvPr/>
          </p:nvSpPr>
          <p:spPr>
            <a:xfrm>
              <a:off x="1178187" y="1392018"/>
              <a:ext cx="1433924" cy="3058846"/>
            </a:xfrm>
            <a:custGeom>
              <a:rect b="b" l="l" r="r" t="t"/>
              <a:pathLst>
                <a:path extrusionOk="0" h="209510" w="98214">
                  <a:moveTo>
                    <a:pt x="49107" y="0"/>
                  </a:moveTo>
                  <a:cubicBezTo>
                    <a:pt x="22030" y="0"/>
                    <a:pt x="0" y="22029"/>
                    <a:pt x="0" y="49106"/>
                  </a:cubicBezTo>
                  <a:lnTo>
                    <a:pt x="0" y="160403"/>
                  </a:lnTo>
                  <a:cubicBezTo>
                    <a:pt x="0" y="187480"/>
                    <a:pt x="22030" y="209509"/>
                    <a:pt x="49107" y="209509"/>
                  </a:cubicBezTo>
                  <a:cubicBezTo>
                    <a:pt x="76185" y="209509"/>
                    <a:pt x="98214" y="187480"/>
                    <a:pt x="98214" y="160403"/>
                  </a:cubicBezTo>
                  <a:lnTo>
                    <a:pt x="98214" y="105856"/>
                  </a:lnTo>
                  <a:cubicBezTo>
                    <a:pt x="98214" y="105394"/>
                    <a:pt x="97840" y="105020"/>
                    <a:pt x="97378" y="105020"/>
                  </a:cubicBezTo>
                  <a:cubicBezTo>
                    <a:pt x="96917" y="105020"/>
                    <a:pt x="96543" y="105394"/>
                    <a:pt x="96543" y="105856"/>
                  </a:cubicBezTo>
                  <a:lnTo>
                    <a:pt x="96543" y="160403"/>
                  </a:lnTo>
                  <a:cubicBezTo>
                    <a:pt x="96543" y="186559"/>
                    <a:pt x="75263" y="207838"/>
                    <a:pt x="49107" y="207838"/>
                  </a:cubicBezTo>
                  <a:cubicBezTo>
                    <a:pt x="22951" y="207838"/>
                    <a:pt x="1671" y="186560"/>
                    <a:pt x="1671" y="160403"/>
                  </a:cubicBezTo>
                  <a:lnTo>
                    <a:pt x="1671" y="49106"/>
                  </a:lnTo>
                  <a:cubicBezTo>
                    <a:pt x="1671" y="22951"/>
                    <a:pt x="22952" y="1671"/>
                    <a:pt x="49107" y="1671"/>
                  </a:cubicBezTo>
                  <a:cubicBezTo>
                    <a:pt x="75263" y="1671"/>
                    <a:pt x="96543" y="22951"/>
                    <a:pt x="96543" y="49106"/>
                  </a:cubicBezTo>
                  <a:cubicBezTo>
                    <a:pt x="96543" y="49567"/>
                    <a:pt x="96917" y="49942"/>
                    <a:pt x="97378" y="49942"/>
                  </a:cubicBezTo>
                  <a:cubicBezTo>
                    <a:pt x="97840" y="49942"/>
                    <a:pt x="98214" y="49567"/>
                    <a:pt x="98214" y="49106"/>
                  </a:cubicBezTo>
                  <a:cubicBezTo>
                    <a:pt x="98214" y="22029"/>
                    <a:pt x="76185" y="0"/>
                    <a:pt x="49107" y="0"/>
                  </a:cubicBezTo>
                  <a:close/>
                </a:path>
              </a:pathLst>
            </a:custGeom>
            <a:solidFill>
              <a:srgbClr val="45818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3" name="Google Shape;543;p30"/>
            <p:cNvSpPr/>
            <p:nvPr/>
          </p:nvSpPr>
          <p:spPr>
            <a:xfrm>
              <a:off x="2547798" y="2068378"/>
              <a:ext cx="109266" cy="109281"/>
            </a:xfrm>
            <a:custGeom>
              <a:rect b="b" l="l" r="r" t="t"/>
              <a:pathLst>
                <a:path extrusionOk="0" h="7485" w="7484">
                  <a:moveTo>
                    <a:pt x="3742" y="0"/>
                  </a:moveTo>
                  <a:cubicBezTo>
                    <a:pt x="1675" y="0"/>
                    <a:pt x="1" y="1676"/>
                    <a:pt x="1" y="3742"/>
                  </a:cubicBezTo>
                  <a:cubicBezTo>
                    <a:pt x="1" y="5809"/>
                    <a:pt x="1677" y="7484"/>
                    <a:pt x="3742" y="7484"/>
                  </a:cubicBezTo>
                  <a:cubicBezTo>
                    <a:pt x="5808" y="7484"/>
                    <a:pt x="7484" y="5809"/>
                    <a:pt x="7484" y="3742"/>
                  </a:cubicBezTo>
                  <a:cubicBezTo>
                    <a:pt x="7484" y="1676"/>
                    <a:pt x="5809" y="0"/>
                    <a:pt x="3742" y="0"/>
                  </a:cubicBezTo>
                  <a:close/>
                </a:path>
              </a:pathLst>
            </a:custGeom>
            <a:solidFill>
              <a:srgbClr val="45818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44" name="Google Shape;544;p30"/>
          <p:cNvSpPr txBox="1"/>
          <p:nvPr/>
        </p:nvSpPr>
        <p:spPr>
          <a:xfrm>
            <a:off x="2829034" y="6788332"/>
            <a:ext cx="1763700" cy="302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800">
                <a:latin typeface="Nunito"/>
                <a:ea typeface="Nunito"/>
                <a:cs typeface="Nunito"/>
                <a:sym typeface="Nunito"/>
              </a:rPr>
              <a:t>Step 6</a:t>
            </a:r>
            <a:endParaRPr sz="1800">
              <a:latin typeface="Nunito"/>
              <a:ea typeface="Nunito"/>
              <a:cs typeface="Nunito"/>
              <a:sym typeface="Nunito"/>
            </a:endParaRPr>
          </a:p>
        </p:txBody>
      </p:sp>
      <p:sp>
        <p:nvSpPr>
          <p:cNvPr id="545" name="Google Shape;545;p30"/>
          <p:cNvSpPr/>
          <p:nvPr/>
        </p:nvSpPr>
        <p:spPr>
          <a:xfrm rot="-5400000">
            <a:off x="6203644" y="6303940"/>
            <a:ext cx="455366" cy="1366091"/>
          </a:xfrm>
          <a:custGeom>
            <a:rect b="b" l="l" r="r" t="t"/>
            <a:pathLst>
              <a:path extrusionOk="0" h="195505" w="84210">
                <a:moveTo>
                  <a:pt x="42105" y="1"/>
                </a:moveTo>
                <a:cubicBezTo>
                  <a:pt x="18889" y="1"/>
                  <a:pt x="1" y="18888"/>
                  <a:pt x="1" y="42104"/>
                </a:cubicBezTo>
                <a:lnTo>
                  <a:pt x="1" y="153401"/>
                </a:lnTo>
                <a:cubicBezTo>
                  <a:pt x="1" y="176617"/>
                  <a:pt x="18889" y="195505"/>
                  <a:pt x="42105" y="195505"/>
                </a:cubicBezTo>
                <a:cubicBezTo>
                  <a:pt x="65321" y="195505"/>
                  <a:pt x="84209" y="176618"/>
                  <a:pt x="84209" y="153401"/>
                </a:cubicBezTo>
                <a:lnTo>
                  <a:pt x="84209" y="42104"/>
                </a:lnTo>
                <a:cubicBezTo>
                  <a:pt x="84209" y="18888"/>
                  <a:pt x="65321" y="1"/>
                  <a:pt x="42105" y="1"/>
                </a:cubicBezTo>
                <a:close/>
              </a:path>
            </a:pathLst>
          </a:cu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46" name="Google Shape;546;p30"/>
          <p:cNvGrpSpPr/>
          <p:nvPr/>
        </p:nvGrpSpPr>
        <p:grpSpPr>
          <a:xfrm rot="-5400000">
            <a:off x="6157513" y="6246691"/>
            <a:ext cx="547776" cy="1463964"/>
            <a:chOff x="1178187" y="1392018"/>
            <a:chExt cx="1478878" cy="3058846"/>
          </a:xfrm>
        </p:grpSpPr>
        <p:sp>
          <p:nvSpPr>
            <p:cNvPr id="547" name="Google Shape;547;p30"/>
            <p:cNvSpPr/>
            <p:nvPr/>
          </p:nvSpPr>
          <p:spPr>
            <a:xfrm>
              <a:off x="1178187" y="1392018"/>
              <a:ext cx="1433924" cy="3058846"/>
            </a:xfrm>
            <a:custGeom>
              <a:rect b="b" l="l" r="r" t="t"/>
              <a:pathLst>
                <a:path extrusionOk="0" h="209510" w="98214">
                  <a:moveTo>
                    <a:pt x="49107" y="0"/>
                  </a:moveTo>
                  <a:cubicBezTo>
                    <a:pt x="22030" y="0"/>
                    <a:pt x="0" y="22029"/>
                    <a:pt x="0" y="49106"/>
                  </a:cubicBezTo>
                  <a:lnTo>
                    <a:pt x="0" y="160403"/>
                  </a:lnTo>
                  <a:cubicBezTo>
                    <a:pt x="0" y="187480"/>
                    <a:pt x="22030" y="209509"/>
                    <a:pt x="49107" y="209509"/>
                  </a:cubicBezTo>
                  <a:cubicBezTo>
                    <a:pt x="76185" y="209509"/>
                    <a:pt x="98214" y="187480"/>
                    <a:pt x="98214" y="160403"/>
                  </a:cubicBezTo>
                  <a:lnTo>
                    <a:pt x="98214" y="105856"/>
                  </a:lnTo>
                  <a:cubicBezTo>
                    <a:pt x="98214" y="105394"/>
                    <a:pt x="97840" y="105020"/>
                    <a:pt x="97378" y="105020"/>
                  </a:cubicBezTo>
                  <a:cubicBezTo>
                    <a:pt x="96917" y="105020"/>
                    <a:pt x="96543" y="105394"/>
                    <a:pt x="96543" y="105856"/>
                  </a:cubicBezTo>
                  <a:lnTo>
                    <a:pt x="96543" y="160403"/>
                  </a:lnTo>
                  <a:cubicBezTo>
                    <a:pt x="96543" y="186559"/>
                    <a:pt x="75263" y="207838"/>
                    <a:pt x="49107" y="207838"/>
                  </a:cubicBezTo>
                  <a:cubicBezTo>
                    <a:pt x="22951" y="207838"/>
                    <a:pt x="1671" y="186560"/>
                    <a:pt x="1671" y="160403"/>
                  </a:cubicBezTo>
                  <a:lnTo>
                    <a:pt x="1671" y="49106"/>
                  </a:lnTo>
                  <a:cubicBezTo>
                    <a:pt x="1671" y="22951"/>
                    <a:pt x="22952" y="1671"/>
                    <a:pt x="49107" y="1671"/>
                  </a:cubicBezTo>
                  <a:cubicBezTo>
                    <a:pt x="75263" y="1671"/>
                    <a:pt x="96543" y="22951"/>
                    <a:pt x="96543" y="49106"/>
                  </a:cubicBezTo>
                  <a:cubicBezTo>
                    <a:pt x="96543" y="49567"/>
                    <a:pt x="96917" y="49942"/>
                    <a:pt x="97378" y="49942"/>
                  </a:cubicBezTo>
                  <a:cubicBezTo>
                    <a:pt x="97840" y="49942"/>
                    <a:pt x="98214" y="49567"/>
                    <a:pt x="98214" y="49106"/>
                  </a:cubicBezTo>
                  <a:cubicBezTo>
                    <a:pt x="98214" y="22029"/>
                    <a:pt x="76185" y="0"/>
                    <a:pt x="49107" y="0"/>
                  </a:cubicBezTo>
                  <a:close/>
                </a:path>
              </a:pathLst>
            </a:custGeom>
            <a:solidFill>
              <a:srgbClr val="45818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8" name="Google Shape;548;p30"/>
            <p:cNvSpPr/>
            <p:nvPr/>
          </p:nvSpPr>
          <p:spPr>
            <a:xfrm>
              <a:off x="2547798" y="2068378"/>
              <a:ext cx="109266" cy="109281"/>
            </a:xfrm>
            <a:custGeom>
              <a:rect b="b" l="l" r="r" t="t"/>
              <a:pathLst>
                <a:path extrusionOk="0" h="7485" w="7484">
                  <a:moveTo>
                    <a:pt x="3742" y="0"/>
                  </a:moveTo>
                  <a:cubicBezTo>
                    <a:pt x="1675" y="0"/>
                    <a:pt x="1" y="1676"/>
                    <a:pt x="1" y="3742"/>
                  </a:cubicBezTo>
                  <a:cubicBezTo>
                    <a:pt x="1" y="5809"/>
                    <a:pt x="1677" y="7484"/>
                    <a:pt x="3742" y="7484"/>
                  </a:cubicBezTo>
                  <a:cubicBezTo>
                    <a:pt x="5808" y="7484"/>
                    <a:pt x="7484" y="5809"/>
                    <a:pt x="7484" y="3742"/>
                  </a:cubicBezTo>
                  <a:cubicBezTo>
                    <a:pt x="7484" y="1676"/>
                    <a:pt x="5809" y="0"/>
                    <a:pt x="3742" y="0"/>
                  </a:cubicBezTo>
                  <a:close/>
                </a:path>
              </a:pathLst>
            </a:custGeom>
            <a:solidFill>
              <a:srgbClr val="45818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49" name="Google Shape;549;p30"/>
          <p:cNvSpPr txBox="1"/>
          <p:nvPr/>
        </p:nvSpPr>
        <p:spPr>
          <a:xfrm>
            <a:off x="5572800" y="6788332"/>
            <a:ext cx="1763700" cy="302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800">
                <a:latin typeface="Nunito"/>
                <a:ea typeface="Nunito"/>
                <a:cs typeface="Nunito"/>
                <a:sym typeface="Nunito"/>
              </a:rPr>
              <a:t>Step 7</a:t>
            </a:r>
            <a:endParaRPr sz="1800">
              <a:latin typeface="Nunito"/>
              <a:ea typeface="Nunito"/>
              <a:cs typeface="Nunito"/>
              <a:sym typeface="Nunito"/>
            </a:endParaRPr>
          </a:p>
        </p:txBody>
      </p:sp>
      <p:sp>
        <p:nvSpPr>
          <p:cNvPr id="550" name="Google Shape;550;p30"/>
          <p:cNvSpPr txBox="1"/>
          <p:nvPr/>
        </p:nvSpPr>
        <p:spPr>
          <a:xfrm>
            <a:off x="2574925" y="7171663"/>
            <a:ext cx="2271900" cy="5652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1000"/>
              </a:spcBef>
              <a:spcAft>
                <a:spcPts val="1600"/>
              </a:spcAft>
              <a:buNone/>
            </a:pPr>
            <a:r>
              <a:rPr b="1" lang="en-GB" sz="1150">
                <a:solidFill>
                  <a:srgbClr val="CC0000"/>
                </a:solidFill>
                <a:latin typeface="Mada"/>
                <a:ea typeface="Mada"/>
                <a:cs typeface="Mada"/>
                <a:sym typeface="Mada"/>
              </a:rPr>
              <a:t>The Organization and procedures of data analysis</a:t>
            </a:r>
            <a:endParaRPr b="1" sz="1150">
              <a:solidFill>
                <a:srgbClr val="CC0000"/>
              </a:solidFill>
              <a:latin typeface="Mada"/>
              <a:ea typeface="Mada"/>
              <a:cs typeface="Mada"/>
              <a:sym typeface="Mada"/>
            </a:endParaRPr>
          </a:p>
        </p:txBody>
      </p:sp>
      <p:sp>
        <p:nvSpPr>
          <p:cNvPr id="551" name="Google Shape;551;p30"/>
          <p:cNvSpPr txBox="1"/>
          <p:nvPr/>
        </p:nvSpPr>
        <p:spPr>
          <a:xfrm>
            <a:off x="5126750" y="7186175"/>
            <a:ext cx="2440500" cy="5652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1000"/>
              </a:spcBef>
              <a:spcAft>
                <a:spcPts val="1600"/>
              </a:spcAft>
              <a:buNone/>
            </a:pPr>
            <a:r>
              <a:rPr b="1" lang="en-GB" sz="1150">
                <a:solidFill>
                  <a:srgbClr val="CC0000"/>
                </a:solidFill>
                <a:latin typeface="Mada"/>
                <a:ea typeface="Mada"/>
                <a:cs typeface="Mada"/>
                <a:sym typeface="Mada"/>
              </a:rPr>
              <a:t>Making Scientific interpretations out of the results </a:t>
            </a:r>
            <a:endParaRPr b="1" sz="1150">
              <a:solidFill>
                <a:srgbClr val="CC0000"/>
              </a:solidFill>
              <a:latin typeface="Mada"/>
              <a:ea typeface="Mada"/>
              <a:cs typeface="Mada"/>
              <a:sym typeface="Mada"/>
            </a:endParaRPr>
          </a:p>
        </p:txBody>
      </p:sp>
      <p:sp>
        <p:nvSpPr>
          <p:cNvPr id="552" name="Google Shape;552;p30"/>
          <p:cNvSpPr txBox="1"/>
          <p:nvPr/>
        </p:nvSpPr>
        <p:spPr>
          <a:xfrm>
            <a:off x="1295400" y="8229600"/>
            <a:ext cx="1990800" cy="5817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1000"/>
              </a:spcBef>
              <a:spcAft>
                <a:spcPts val="1600"/>
              </a:spcAft>
              <a:buNone/>
            </a:pPr>
            <a:r>
              <a:rPr b="1" lang="en-GB" sz="1200">
                <a:solidFill>
                  <a:srgbClr val="CC0000"/>
                </a:solidFill>
                <a:latin typeface="Mada"/>
                <a:ea typeface="Mada"/>
                <a:cs typeface="Mada"/>
                <a:sym typeface="Mada"/>
              </a:rPr>
              <a:t>Ensure proper feedback to all concerned</a:t>
            </a:r>
            <a:endParaRPr b="1" sz="1200">
              <a:solidFill>
                <a:srgbClr val="CC0000"/>
              </a:solidFill>
              <a:latin typeface="Mada"/>
              <a:ea typeface="Mada"/>
              <a:cs typeface="Mada"/>
              <a:sym typeface="Mada"/>
            </a:endParaRPr>
          </a:p>
        </p:txBody>
      </p:sp>
      <p:sp>
        <p:nvSpPr>
          <p:cNvPr id="553" name="Google Shape;553;p30"/>
          <p:cNvSpPr/>
          <p:nvPr/>
        </p:nvSpPr>
        <p:spPr>
          <a:xfrm rot="-5400000">
            <a:off x="2059704" y="7362427"/>
            <a:ext cx="455366" cy="1366091"/>
          </a:xfrm>
          <a:custGeom>
            <a:rect b="b" l="l" r="r" t="t"/>
            <a:pathLst>
              <a:path extrusionOk="0" h="195505" w="84210">
                <a:moveTo>
                  <a:pt x="42105" y="1"/>
                </a:moveTo>
                <a:cubicBezTo>
                  <a:pt x="18889" y="1"/>
                  <a:pt x="1" y="18888"/>
                  <a:pt x="1" y="42104"/>
                </a:cubicBezTo>
                <a:lnTo>
                  <a:pt x="1" y="153401"/>
                </a:lnTo>
                <a:cubicBezTo>
                  <a:pt x="1" y="176617"/>
                  <a:pt x="18889" y="195505"/>
                  <a:pt x="42105" y="195505"/>
                </a:cubicBezTo>
                <a:cubicBezTo>
                  <a:pt x="65321" y="195505"/>
                  <a:pt x="84209" y="176618"/>
                  <a:pt x="84209" y="153401"/>
                </a:cubicBezTo>
                <a:lnTo>
                  <a:pt x="84209" y="42104"/>
                </a:lnTo>
                <a:cubicBezTo>
                  <a:pt x="84209" y="18888"/>
                  <a:pt x="65321" y="1"/>
                  <a:pt x="42105" y="1"/>
                </a:cubicBezTo>
                <a:close/>
              </a:path>
            </a:pathLst>
          </a:cu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54" name="Google Shape;554;p30"/>
          <p:cNvGrpSpPr/>
          <p:nvPr/>
        </p:nvGrpSpPr>
        <p:grpSpPr>
          <a:xfrm rot="-5400000">
            <a:off x="2013573" y="7305179"/>
            <a:ext cx="547776" cy="1463964"/>
            <a:chOff x="1178187" y="1392018"/>
            <a:chExt cx="1478878" cy="3058846"/>
          </a:xfrm>
        </p:grpSpPr>
        <p:sp>
          <p:nvSpPr>
            <p:cNvPr id="555" name="Google Shape;555;p30"/>
            <p:cNvSpPr/>
            <p:nvPr/>
          </p:nvSpPr>
          <p:spPr>
            <a:xfrm>
              <a:off x="1178187" y="1392018"/>
              <a:ext cx="1433924" cy="3058846"/>
            </a:xfrm>
            <a:custGeom>
              <a:rect b="b" l="l" r="r" t="t"/>
              <a:pathLst>
                <a:path extrusionOk="0" h="209510" w="98214">
                  <a:moveTo>
                    <a:pt x="49107" y="0"/>
                  </a:moveTo>
                  <a:cubicBezTo>
                    <a:pt x="22030" y="0"/>
                    <a:pt x="0" y="22029"/>
                    <a:pt x="0" y="49106"/>
                  </a:cubicBezTo>
                  <a:lnTo>
                    <a:pt x="0" y="160403"/>
                  </a:lnTo>
                  <a:cubicBezTo>
                    <a:pt x="0" y="187480"/>
                    <a:pt x="22030" y="209509"/>
                    <a:pt x="49107" y="209509"/>
                  </a:cubicBezTo>
                  <a:cubicBezTo>
                    <a:pt x="76185" y="209509"/>
                    <a:pt x="98214" y="187480"/>
                    <a:pt x="98214" y="160403"/>
                  </a:cubicBezTo>
                  <a:lnTo>
                    <a:pt x="98214" y="105856"/>
                  </a:lnTo>
                  <a:cubicBezTo>
                    <a:pt x="98214" y="105394"/>
                    <a:pt x="97840" y="105020"/>
                    <a:pt x="97378" y="105020"/>
                  </a:cubicBezTo>
                  <a:cubicBezTo>
                    <a:pt x="96917" y="105020"/>
                    <a:pt x="96543" y="105394"/>
                    <a:pt x="96543" y="105856"/>
                  </a:cubicBezTo>
                  <a:lnTo>
                    <a:pt x="96543" y="160403"/>
                  </a:lnTo>
                  <a:cubicBezTo>
                    <a:pt x="96543" y="186559"/>
                    <a:pt x="75263" y="207838"/>
                    <a:pt x="49107" y="207838"/>
                  </a:cubicBezTo>
                  <a:cubicBezTo>
                    <a:pt x="22951" y="207838"/>
                    <a:pt x="1671" y="186560"/>
                    <a:pt x="1671" y="160403"/>
                  </a:cubicBezTo>
                  <a:lnTo>
                    <a:pt x="1671" y="49106"/>
                  </a:lnTo>
                  <a:cubicBezTo>
                    <a:pt x="1671" y="22951"/>
                    <a:pt x="22952" y="1671"/>
                    <a:pt x="49107" y="1671"/>
                  </a:cubicBezTo>
                  <a:cubicBezTo>
                    <a:pt x="75263" y="1671"/>
                    <a:pt x="96543" y="22951"/>
                    <a:pt x="96543" y="49106"/>
                  </a:cubicBezTo>
                  <a:cubicBezTo>
                    <a:pt x="96543" y="49567"/>
                    <a:pt x="96917" y="49942"/>
                    <a:pt x="97378" y="49942"/>
                  </a:cubicBezTo>
                  <a:cubicBezTo>
                    <a:pt x="97840" y="49942"/>
                    <a:pt x="98214" y="49567"/>
                    <a:pt x="98214" y="49106"/>
                  </a:cubicBezTo>
                  <a:cubicBezTo>
                    <a:pt x="98214" y="22029"/>
                    <a:pt x="76185" y="0"/>
                    <a:pt x="49107" y="0"/>
                  </a:cubicBezTo>
                  <a:close/>
                </a:path>
              </a:pathLst>
            </a:custGeom>
            <a:solidFill>
              <a:srgbClr val="45818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 name="Google Shape;556;p30"/>
            <p:cNvSpPr/>
            <p:nvPr/>
          </p:nvSpPr>
          <p:spPr>
            <a:xfrm>
              <a:off x="2547798" y="2068378"/>
              <a:ext cx="109266" cy="109281"/>
            </a:xfrm>
            <a:custGeom>
              <a:rect b="b" l="l" r="r" t="t"/>
              <a:pathLst>
                <a:path extrusionOk="0" h="7485" w="7484">
                  <a:moveTo>
                    <a:pt x="3742" y="0"/>
                  </a:moveTo>
                  <a:cubicBezTo>
                    <a:pt x="1675" y="0"/>
                    <a:pt x="1" y="1676"/>
                    <a:pt x="1" y="3742"/>
                  </a:cubicBezTo>
                  <a:cubicBezTo>
                    <a:pt x="1" y="5809"/>
                    <a:pt x="1677" y="7484"/>
                    <a:pt x="3742" y="7484"/>
                  </a:cubicBezTo>
                  <a:cubicBezTo>
                    <a:pt x="5808" y="7484"/>
                    <a:pt x="7484" y="5809"/>
                    <a:pt x="7484" y="3742"/>
                  </a:cubicBezTo>
                  <a:cubicBezTo>
                    <a:pt x="7484" y="1676"/>
                    <a:pt x="5809" y="0"/>
                    <a:pt x="3742" y="0"/>
                  </a:cubicBezTo>
                  <a:close/>
                </a:path>
              </a:pathLst>
            </a:custGeom>
            <a:solidFill>
              <a:srgbClr val="45818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57" name="Google Shape;557;p30"/>
          <p:cNvSpPr txBox="1"/>
          <p:nvPr/>
        </p:nvSpPr>
        <p:spPr>
          <a:xfrm>
            <a:off x="1428859" y="7846819"/>
            <a:ext cx="1763700" cy="302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800">
                <a:latin typeface="Nunito"/>
                <a:ea typeface="Nunito"/>
                <a:cs typeface="Nunito"/>
                <a:sym typeface="Nunito"/>
              </a:rPr>
              <a:t>Step 8</a:t>
            </a:r>
            <a:endParaRPr sz="1800">
              <a:latin typeface="Nunito"/>
              <a:ea typeface="Nunito"/>
              <a:cs typeface="Nunito"/>
              <a:sym typeface="Nunito"/>
            </a:endParaRPr>
          </a:p>
        </p:txBody>
      </p:sp>
      <p:sp>
        <p:nvSpPr>
          <p:cNvPr id="558" name="Google Shape;558;p30"/>
          <p:cNvSpPr/>
          <p:nvPr/>
        </p:nvSpPr>
        <p:spPr>
          <a:xfrm rot="-5400000">
            <a:off x="4879104" y="7362427"/>
            <a:ext cx="455366" cy="1366091"/>
          </a:xfrm>
          <a:custGeom>
            <a:rect b="b" l="l" r="r" t="t"/>
            <a:pathLst>
              <a:path extrusionOk="0" h="195505" w="84210">
                <a:moveTo>
                  <a:pt x="42105" y="1"/>
                </a:moveTo>
                <a:cubicBezTo>
                  <a:pt x="18889" y="1"/>
                  <a:pt x="1" y="18888"/>
                  <a:pt x="1" y="42104"/>
                </a:cubicBezTo>
                <a:lnTo>
                  <a:pt x="1" y="153401"/>
                </a:lnTo>
                <a:cubicBezTo>
                  <a:pt x="1" y="176617"/>
                  <a:pt x="18889" y="195505"/>
                  <a:pt x="42105" y="195505"/>
                </a:cubicBezTo>
                <a:cubicBezTo>
                  <a:pt x="65321" y="195505"/>
                  <a:pt x="84209" y="176618"/>
                  <a:pt x="84209" y="153401"/>
                </a:cubicBezTo>
                <a:lnTo>
                  <a:pt x="84209" y="42104"/>
                </a:lnTo>
                <a:cubicBezTo>
                  <a:pt x="84209" y="18888"/>
                  <a:pt x="65321" y="1"/>
                  <a:pt x="42105" y="1"/>
                </a:cubicBezTo>
                <a:close/>
              </a:path>
            </a:pathLst>
          </a:cu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59" name="Google Shape;559;p30"/>
          <p:cNvGrpSpPr/>
          <p:nvPr/>
        </p:nvGrpSpPr>
        <p:grpSpPr>
          <a:xfrm rot="-5400000">
            <a:off x="4832973" y="7305179"/>
            <a:ext cx="547776" cy="1463964"/>
            <a:chOff x="1178187" y="1392018"/>
            <a:chExt cx="1478878" cy="3058846"/>
          </a:xfrm>
        </p:grpSpPr>
        <p:sp>
          <p:nvSpPr>
            <p:cNvPr id="560" name="Google Shape;560;p30"/>
            <p:cNvSpPr/>
            <p:nvPr/>
          </p:nvSpPr>
          <p:spPr>
            <a:xfrm>
              <a:off x="1178187" y="1392018"/>
              <a:ext cx="1433924" cy="3058846"/>
            </a:xfrm>
            <a:custGeom>
              <a:rect b="b" l="l" r="r" t="t"/>
              <a:pathLst>
                <a:path extrusionOk="0" h="209510" w="98214">
                  <a:moveTo>
                    <a:pt x="49107" y="0"/>
                  </a:moveTo>
                  <a:cubicBezTo>
                    <a:pt x="22030" y="0"/>
                    <a:pt x="0" y="22029"/>
                    <a:pt x="0" y="49106"/>
                  </a:cubicBezTo>
                  <a:lnTo>
                    <a:pt x="0" y="160403"/>
                  </a:lnTo>
                  <a:cubicBezTo>
                    <a:pt x="0" y="187480"/>
                    <a:pt x="22030" y="209509"/>
                    <a:pt x="49107" y="209509"/>
                  </a:cubicBezTo>
                  <a:cubicBezTo>
                    <a:pt x="76185" y="209509"/>
                    <a:pt x="98214" y="187480"/>
                    <a:pt x="98214" y="160403"/>
                  </a:cubicBezTo>
                  <a:lnTo>
                    <a:pt x="98214" y="105856"/>
                  </a:lnTo>
                  <a:cubicBezTo>
                    <a:pt x="98214" y="105394"/>
                    <a:pt x="97840" y="105020"/>
                    <a:pt x="97378" y="105020"/>
                  </a:cubicBezTo>
                  <a:cubicBezTo>
                    <a:pt x="96917" y="105020"/>
                    <a:pt x="96543" y="105394"/>
                    <a:pt x="96543" y="105856"/>
                  </a:cubicBezTo>
                  <a:lnTo>
                    <a:pt x="96543" y="160403"/>
                  </a:lnTo>
                  <a:cubicBezTo>
                    <a:pt x="96543" y="186559"/>
                    <a:pt x="75263" y="207838"/>
                    <a:pt x="49107" y="207838"/>
                  </a:cubicBezTo>
                  <a:cubicBezTo>
                    <a:pt x="22951" y="207838"/>
                    <a:pt x="1671" y="186560"/>
                    <a:pt x="1671" y="160403"/>
                  </a:cubicBezTo>
                  <a:lnTo>
                    <a:pt x="1671" y="49106"/>
                  </a:lnTo>
                  <a:cubicBezTo>
                    <a:pt x="1671" y="22951"/>
                    <a:pt x="22952" y="1671"/>
                    <a:pt x="49107" y="1671"/>
                  </a:cubicBezTo>
                  <a:cubicBezTo>
                    <a:pt x="75263" y="1671"/>
                    <a:pt x="96543" y="22951"/>
                    <a:pt x="96543" y="49106"/>
                  </a:cubicBezTo>
                  <a:cubicBezTo>
                    <a:pt x="96543" y="49567"/>
                    <a:pt x="96917" y="49942"/>
                    <a:pt x="97378" y="49942"/>
                  </a:cubicBezTo>
                  <a:cubicBezTo>
                    <a:pt x="97840" y="49942"/>
                    <a:pt x="98214" y="49567"/>
                    <a:pt x="98214" y="49106"/>
                  </a:cubicBezTo>
                  <a:cubicBezTo>
                    <a:pt x="98214" y="22029"/>
                    <a:pt x="76185" y="0"/>
                    <a:pt x="49107" y="0"/>
                  </a:cubicBezTo>
                  <a:close/>
                </a:path>
              </a:pathLst>
            </a:custGeom>
            <a:solidFill>
              <a:srgbClr val="45818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 name="Google Shape;561;p30"/>
            <p:cNvSpPr/>
            <p:nvPr/>
          </p:nvSpPr>
          <p:spPr>
            <a:xfrm>
              <a:off x="2547798" y="2068378"/>
              <a:ext cx="109266" cy="109281"/>
            </a:xfrm>
            <a:custGeom>
              <a:rect b="b" l="l" r="r" t="t"/>
              <a:pathLst>
                <a:path extrusionOk="0" h="7485" w="7484">
                  <a:moveTo>
                    <a:pt x="3742" y="0"/>
                  </a:moveTo>
                  <a:cubicBezTo>
                    <a:pt x="1675" y="0"/>
                    <a:pt x="1" y="1676"/>
                    <a:pt x="1" y="3742"/>
                  </a:cubicBezTo>
                  <a:cubicBezTo>
                    <a:pt x="1" y="5809"/>
                    <a:pt x="1677" y="7484"/>
                    <a:pt x="3742" y="7484"/>
                  </a:cubicBezTo>
                  <a:cubicBezTo>
                    <a:pt x="5808" y="7484"/>
                    <a:pt x="7484" y="5809"/>
                    <a:pt x="7484" y="3742"/>
                  </a:cubicBezTo>
                  <a:cubicBezTo>
                    <a:pt x="7484" y="1676"/>
                    <a:pt x="5809" y="0"/>
                    <a:pt x="3742" y="0"/>
                  </a:cubicBezTo>
                  <a:close/>
                </a:path>
              </a:pathLst>
            </a:custGeom>
            <a:solidFill>
              <a:srgbClr val="45818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62" name="Google Shape;562;p30"/>
          <p:cNvSpPr txBox="1"/>
          <p:nvPr/>
        </p:nvSpPr>
        <p:spPr>
          <a:xfrm>
            <a:off x="4248259" y="7846819"/>
            <a:ext cx="1763700" cy="302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800">
                <a:latin typeface="Nunito"/>
                <a:ea typeface="Nunito"/>
                <a:cs typeface="Nunito"/>
                <a:sym typeface="Nunito"/>
              </a:rPr>
              <a:t>Step 9</a:t>
            </a:r>
            <a:endParaRPr sz="1800">
              <a:latin typeface="Nunito"/>
              <a:ea typeface="Nunito"/>
              <a:cs typeface="Nunito"/>
              <a:sym typeface="Nunito"/>
            </a:endParaRPr>
          </a:p>
        </p:txBody>
      </p:sp>
      <p:sp>
        <p:nvSpPr>
          <p:cNvPr id="563" name="Google Shape;563;p30"/>
          <p:cNvSpPr txBox="1"/>
          <p:nvPr/>
        </p:nvSpPr>
        <p:spPr>
          <a:xfrm>
            <a:off x="3657600" y="8244675"/>
            <a:ext cx="3000000" cy="5817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1000"/>
              </a:spcBef>
              <a:spcAft>
                <a:spcPts val="1600"/>
              </a:spcAft>
              <a:buNone/>
            </a:pPr>
            <a:r>
              <a:rPr b="1" lang="en-GB" sz="1200">
                <a:solidFill>
                  <a:srgbClr val="CC0000"/>
                </a:solidFill>
                <a:latin typeface="Mada"/>
                <a:ea typeface="Mada"/>
                <a:cs typeface="Mada"/>
                <a:sym typeface="Mada"/>
              </a:rPr>
              <a:t> Periodically evaluate / review the surveillance system</a:t>
            </a:r>
            <a:endParaRPr b="1" sz="1200">
              <a:solidFill>
                <a:srgbClr val="CC0000"/>
              </a:solidFill>
              <a:latin typeface="Mada"/>
              <a:ea typeface="Mada"/>
              <a:cs typeface="Mada"/>
              <a:sym typeface="Mada"/>
            </a:endParaRPr>
          </a:p>
        </p:txBody>
      </p:sp>
      <p:sp>
        <p:nvSpPr>
          <p:cNvPr id="564" name="Google Shape;564;p30"/>
          <p:cNvSpPr txBox="1"/>
          <p:nvPr/>
        </p:nvSpPr>
        <p:spPr>
          <a:xfrm>
            <a:off x="76125" y="8845625"/>
            <a:ext cx="64356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2400">
                <a:solidFill>
                  <a:srgbClr val="134F5C"/>
                </a:solidFill>
                <a:latin typeface="Nunito"/>
                <a:ea typeface="Nunito"/>
                <a:cs typeface="Nunito"/>
                <a:sym typeface="Nunito"/>
              </a:rPr>
              <a:t>Examples of National Surveillance Systems</a:t>
            </a:r>
            <a:endParaRPr sz="2400">
              <a:solidFill>
                <a:srgbClr val="134F5C"/>
              </a:solidFill>
              <a:latin typeface="Nunito"/>
              <a:ea typeface="Nunito"/>
              <a:cs typeface="Nunito"/>
              <a:sym typeface="Nunito"/>
            </a:endParaRPr>
          </a:p>
        </p:txBody>
      </p:sp>
      <p:grpSp>
        <p:nvGrpSpPr>
          <p:cNvPr id="565" name="Google Shape;565;p30"/>
          <p:cNvGrpSpPr/>
          <p:nvPr/>
        </p:nvGrpSpPr>
        <p:grpSpPr>
          <a:xfrm rot="2606840">
            <a:off x="520843" y="8801376"/>
            <a:ext cx="1608524" cy="1662556"/>
            <a:chOff x="5123977" y="1258050"/>
            <a:chExt cx="2547000" cy="2547000"/>
          </a:xfrm>
        </p:grpSpPr>
        <p:sp>
          <p:nvSpPr>
            <p:cNvPr id="566" name="Google Shape;566;p30"/>
            <p:cNvSpPr/>
            <p:nvPr/>
          </p:nvSpPr>
          <p:spPr>
            <a:xfrm rot="2700000">
              <a:off x="6116614" y="1011412"/>
              <a:ext cx="561726" cy="3040276"/>
            </a:xfrm>
            <a:prstGeom prst="roundRect">
              <a:avLst>
                <a:gd fmla="val 50000" name="adj"/>
              </a:avLst>
            </a:prstGeom>
            <a:solidFill>
              <a:srgbClr val="45818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i="0" sz="1400" u="none" cap="none" strike="noStrike">
                <a:solidFill>
                  <a:srgbClr val="000000"/>
                </a:solidFill>
                <a:latin typeface="Changa"/>
                <a:ea typeface="Changa"/>
                <a:cs typeface="Changa"/>
                <a:sym typeface="Changa"/>
              </a:endParaRPr>
            </a:p>
          </p:txBody>
        </p:sp>
        <p:sp>
          <p:nvSpPr>
            <p:cNvPr id="567" name="Google Shape;567;p30"/>
            <p:cNvSpPr/>
            <p:nvPr/>
          </p:nvSpPr>
          <p:spPr>
            <a:xfrm rot="-2700000">
              <a:off x="5341020" y="3205399"/>
              <a:ext cx="374201" cy="374201"/>
            </a:xfrm>
            <a:prstGeom prst="ellipse">
              <a:avLst/>
            </a:prstGeom>
            <a:solidFill>
              <a:srgbClr val="FFFFFF"/>
            </a:solidFill>
            <a:ln>
              <a:noFill/>
            </a:ln>
            <a:effectLst>
              <a:outerShdw blurRad="228600" rotWithShape="0" algn="tl" dir="5400000" dist="50800">
                <a:srgbClr val="000000">
                  <a:alpha val="5450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rPr b="1" lang="en-GB" sz="1200">
                  <a:solidFill>
                    <a:srgbClr val="45818E"/>
                  </a:solidFill>
                  <a:latin typeface="Changa"/>
                  <a:ea typeface="Changa"/>
                  <a:cs typeface="Changa"/>
                  <a:sym typeface="Changa"/>
                </a:rPr>
                <a:t>1</a:t>
              </a:r>
              <a:endParaRPr b="1" i="0" sz="1200" u="none" cap="none" strike="noStrike">
                <a:solidFill>
                  <a:srgbClr val="45818E"/>
                </a:solidFill>
                <a:latin typeface="Changa"/>
                <a:ea typeface="Changa"/>
                <a:cs typeface="Changa"/>
                <a:sym typeface="Changa"/>
              </a:endParaRPr>
            </a:p>
          </p:txBody>
        </p:sp>
        <p:sp>
          <p:nvSpPr>
            <p:cNvPr id="568" name="Google Shape;568;p30"/>
            <p:cNvSpPr txBox="1"/>
            <p:nvPr/>
          </p:nvSpPr>
          <p:spPr>
            <a:xfrm rot="-2700000">
              <a:off x="5323969" y="2238203"/>
              <a:ext cx="2341513" cy="393293"/>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1200"/>
                <a:buFont typeface="Arial"/>
                <a:buNone/>
              </a:pPr>
              <a:r>
                <a:rPr lang="en-GB" sz="1800">
                  <a:solidFill>
                    <a:srgbClr val="FFFFFF"/>
                  </a:solidFill>
                  <a:latin typeface="Nunito"/>
                  <a:ea typeface="Nunito"/>
                  <a:cs typeface="Nunito"/>
                  <a:sym typeface="Nunito"/>
                </a:rPr>
                <a:t>HESN</a:t>
              </a:r>
              <a:endParaRPr i="0" sz="1800" u="none" cap="none" strike="noStrike">
                <a:solidFill>
                  <a:srgbClr val="FFFFFF"/>
                </a:solidFill>
                <a:latin typeface="Nunito"/>
                <a:ea typeface="Nunito"/>
                <a:cs typeface="Nunito"/>
                <a:sym typeface="Nunito"/>
              </a:endParaRPr>
            </a:p>
          </p:txBody>
        </p:sp>
      </p:grpSp>
      <p:sp>
        <p:nvSpPr>
          <p:cNvPr id="569" name="Google Shape;569;p30"/>
          <p:cNvSpPr/>
          <p:nvPr/>
        </p:nvSpPr>
        <p:spPr>
          <a:xfrm>
            <a:off x="82413" y="9972200"/>
            <a:ext cx="3486000" cy="591000"/>
          </a:xfrm>
          <a:prstGeom prst="roundRect">
            <a:avLst>
              <a:gd fmla="val 16667" name="adj"/>
            </a:avLst>
          </a:prstGeom>
          <a:noFill/>
          <a:ln cap="flat" cmpd="sng" w="9525">
            <a:solidFill>
              <a:srgbClr val="999999"/>
            </a:solidFill>
            <a:prstDash val="dash"/>
            <a:round/>
            <a:headEnd len="sm" w="sm" type="none"/>
            <a:tailEnd len="sm" w="sm" type="none"/>
          </a:ln>
        </p:spPr>
        <p:txBody>
          <a:bodyPr anchorCtr="0" anchor="ctr" bIns="91425" lIns="91425" spcFirstLastPara="1" rIns="91425" wrap="square" tIns="91425">
            <a:noAutofit/>
          </a:bodyPr>
          <a:lstStyle/>
          <a:p>
            <a:pPr indent="-298450" lvl="0" marL="457200" rtl="0" algn="l">
              <a:spcBef>
                <a:spcPts val="0"/>
              </a:spcBef>
              <a:spcAft>
                <a:spcPts val="0"/>
              </a:spcAft>
              <a:buSzPts val="1100"/>
              <a:buFont typeface="Mada"/>
              <a:buChar char="●"/>
            </a:pPr>
            <a:r>
              <a:rPr b="1" lang="en-GB" sz="1100">
                <a:solidFill>
                  <a:srgbClr val="000000"/>
                </a:solidFill>
                <a:latin typeface="Mada"/>
                <a:ea typeface="Mada"/>
                <a:cs typeface="Mada"/>
                <a:sym typeface="Mada"/>
              </a:rPr>
              <a:t>Health Electronic Surveillance Network</a:t>
            </a:r>
            <a:r>
              <a:rPr lang="en-GB" sz="1100">
                <a:solidFill>
                  <a:srgbClr val="000000"/>
                </a:solidFill>
                <a:latin typeface="Mada"/>
                <a:ea typeface="Mada"/>
                <a:cs typeface="Mada"/>
                <a:sym typeface="Mada"/>
              </a:rPr>
              <a:t> (HESN) is used to control and manage infectious diseases and epidemics online.</a:t>
            </a:r>
            <a:endParaRPr sz="1100">
              <a:latin typeface="Mada"/>
              <a:ea typeface="Mada"/>
              <a:cs typeface="Mada"/>
              <a:sym typeface="Mada"/>
            </a:endParaRPr>
          </a:p>
        </p:txBody>
      </p:sp>
      <p:sp>
        <p:nvSpPr>
          <p:cNvPr id="570" name="Google Shape;570;p30"/>
          <p:cNvSpPr/>
          <p:nvPr/>
        </p:nvSpPr>
        <p:spPr>
          <a:xfrm>
            <a:off x="3981850" y="9959350"/>
            <a:ext cx="3486000" cy="455400"/>
          </a:xfrm>
          <a:prstGeom prst="roundRect">
            <a:avLst>
              <a:gd fmla="val 16667" name="adj"/>
            </a:avLst>
          </a:prstGeom>
          <a:noFill/>
          <a:ln cap="flat" cmpd="sng" w="9525">
            <a:solidFill>
              <a:srgbClr val="999999"/>
            </a:solidFill>
            <a:prstDash val="dash"/>
            <a:round/>
            <a:headEnd len="sm" w="sm" type="none"/>
            <a:tailEnd len="sm" w="sm" type="none"/>
          </a:ln>
        </p:spPr>
        <p:txBody>
          <a:bodyPr anchorCtr="0" anchor="ctr" bIns="91425" lIns="91425" spcFirstLastPara="1" rIns="91425" wrap="square" tIns="91425">
            <a:noAutofit/>
          </a:bodyPr>
          <a:lstStyle/>
          <a:p>
            <a:pPr indent="-298450" lvl="0" marL="457200" rtl="0" algn="l">
              <a:spcBef>
                <a:spcPts val="0"/>
              </a:spcBef>
              <a:spcAft>
                <a:spcPts val="0"/>
              </a:spcAft>
              <a:buSzPts val="1100"/>
              <a:buFont typeface="Mada"/>
              <a:buChar char="●"/>
            </a:pPr>
            <a:r>
              <a:rPr b="1" lang="en-GB" sz="1100">
                <a:solidFill>
                  <a:srgbClr val="000000"/>
                </a:solidFill>
                <a:latin typeface="Mada"/>
                <a:ea typeface="Mada"/>
                <a:cs typeface="Mada"/>
                <a:sym typeface="Mada"/>
              </a:rPr>
              <a:t>Influenza Surveillance In Saudi Arabia </a:t>
            </a:r>
            <a:r>
              <a:rPr lang="en-GB" sz="1100">
                <a:solidFill>
                  <a:srgbClr val="000000"/>
                </a:solidFill>
                <a:latin typeface="Mada"/>
                <a:ea typeface="Mada"/>
                <a:cs typeface="Mada"/>
                <a:sym typeface="Mada"/>
              </a:rPr>
              <a:t>(ISSA) </a:t>
            </a:r>
            <a:endParaRPr sz="1100">
              <a:latin typeface="Mada"/>
              <a:ea typeface="Mada"/>
              <a:cs typeface="Mada"/>
              <a:sym typeface="Mada"/>
            </a:endParaRPr>
          </a:p>
        </p:txBody>
      </p:sp>
      <p:grpSp>
        <p:nvGrpSpPr>
          <p:cNvPr id="571" name="Google Shape;571;p30"/>
          <p:cNvGrpSpPr/>
          <p:nvPr/>
        </p:nvGrpSpPr>
        <p:grpSpPr>
          <a:xfrm rot="2606840">
            <a:off x="5169043" y="8801376"/>
            <a:ext cx="1608524" cy="1662556"/>
            <a:chOff x="5123977" y="1258050"/>
            <a:chExt cx="2547000" cy="2547000"/>
          </a:xfrm>
        </p:grpSpPr>
        <p:sp>
          <p:nvSpPr>
            <p:cNvPr id="572" name="Google Shape;572;p30"/>
            <p:cNvSpPr/>
            <p:nvPr/>
          </p:nvSpPr>
          <p:spPr>
            <a:xfrm rot="2700000">
              <a:off x="6116614" y="1011412"/>
              <a:ext cx="561726" cy="3040276"/>
            </a:xfrm>
            <a:prstGeom prst="roundRect">
              <a:avLst>
                <a:gd fmla="val 50000" name="adj"/>
              </a:avLst>
            </a:prstGeom>
            <a:solidFill>
              <a:srgbClr val="45818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i="0" sz="1400" u="none" cap="none" strike="noStrike">
                <a:solidFill>
                  <a:srgbClr val="000000"/>
                </a:solidFill>
                <a:latin typeface="Changa"/>
                <a:ea typeface="Changa"/>
                <a:cs typeface="Changa"/>
                <a:sym typeface="Changa"/>
              </a:endParaRPr>
            </a:p>
          </p:txBody>
        </p:sp>
        <p:sp>
          <p:nvSpPr>
            <p:cNvPr id="573" name="Google Shape;573;p30"/>
            <p:cNvSpPr/>
            <p:nvPr/>
          </p:nvSpPr>
          <p:spPr>
            <a:xfrm rot="-2700000">
              <a:off x="5341020" y="3205399"/>
              <a:ext cx="374201" cy="374201"/>
            </a:xfrm>
            <a:prstGeom prst="ellipse">
              <a:avLst/>
            </a:prstGeom>
            <a:solidFill>
              <a:srgbClr val="FFFFFF"/>
            </a:solidFill>
            <a:ln>
              <a:noFill/>
            </a:ln>
            <a:effectLst>
              <a:outerShdw blurRad="228600" rotWithShape="0" algn="tl" dir="5400000" dist="50800">
                <a:srgbClr val="000000">
                  <a:alpha val="5450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rPr b="1" lang="en-GB" sz="1200">
                  <a:solidFill>
                    <a:srgbClr val="45818E"/>
                  </a:solidFill>
                  <a:latin typeface="Changa"/>
                  <a:ea typeface="Changa"/>
                  <a:cs typeface="Changa"/>
                  <a:sym typeface="Changa"/>
                </a:rPr>
                <a:t>2</a:t>
              </a:r>
              <a:endParaRPr b="1" i="0" sz="1200" u="none" cap="none" strike="noStrike">
                <a:solidFill>
                  <a:srgbClr val="45818E"/>
                </a:solidFill>
                <a:latin typeface="Changa"/>
                <a:ea typeface="Changa"/>
                <a:cs typeface="Changa"/>
                <a:sym typeface="Changa"/>
              </a:endParaRPr>
            </a:p>
          </p:txBody>
        </p:sp>
        <p:sp>
          <p:nvSpPr>
            <p:cNvPr id="574" name="Google Shape;574;p30"/>
            <p:cNvSpPr txBox="1"/>
            <p:nvPr/>
          </p:nvSpPr>
          <p:spPr>
            <a:xfrm rot="-2700000">
              <a:off x="5323969" y="2238203"/>
              <a:ext cx="2341513" cy="393293"/>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1200"/>
                <a:buFont typeface="Arial"/>
                <a:buNone/>
              </a:pPr>
              <a:r>
                <a:rPr lang="en-GB" sz="1800">
                  <a:solidFill>
                    <a:srgbClr val="FFFFFF"/>
                  </a:solidFill>
                  <a:latin typeface="Nunito"/>
                  <a:ea typeface="Nunito"/>
                  <a:cs typeface="Nunito"/>
                  <a:sym typeface="Nunito"/>
                </a:rPr>
                <a:t>ISSA</a:t>
              </a:r>
              <a:endParaRPr i="0" sz="1800" u="none" cap="none" strike="noStrike">
                <a:solidFill>
                  <a:srgbClr val="FFFFFF"/>
                </a:solidFill>
                <a:latin typeface="Nunito"/>
                <a:ea typeface="Nunito"/>
                <a:cs typeface="Nunito"/>
                <a:sym typeface="Nunito"/>
              </a:endParaRPr>
            </a:p>
          </p:txBody>
        </p:sp>
      </p:gr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8" name="Shape 578"/>
        <p:cNvGrpSpPr/>
        <p:nvPr/>
      </p:nvGrpSpPr>
      <p:grpSpPr>
        <a:xfrm>
          <a:off x="0" y="0"/>
          <a:ext cx="0" cy="0"/>
          <a:chOff x="0" y="0"/>
          <a:chExt cx="0" cy="0"/>
        </a:xfrm>
      </p:grpSpPr>
      <p:grpSp>
        <p:nvGrpSpPr>
          <p:cNvPr id="579" name="Google Shape;579;p31"/>
          <p:cNvGrpSpPr/>
          <p:nvPr/>
        </p:nvGrpSpPr>
        <p:grpSpPr>
          <a:xfrm>
            <a:off x="21985" y="3687126"/>
            <a:ext cx="249902" cy="400553"/>
            <a:chOff x="4041649" y="1707654"/>
            <a:chExt cx="1060704" cy="1429526"/>
          </a:xfrm>
        </p:grpSpPr>
        <p:sp>
          <p:nvSpPr>
            <p:cNvPr id="580" name="Google Shape;580;p31"/>
            <p:cNvSpPr/>
            <p:nvPr/>
          </p:nvSpPr>
          <p:spPr>
            <a:xfrm rot="10800000">
              <a:off x="4041649" y="1707654"/>
              <a:ext cx="1060704" cy="1429526"/>
            </a:xfrm>
            <a:custGeom>
              <a:rect b="b" l="l" r="r" t="t"/>
              <a:pathLst>
                <a:path extrusionOk="0" h="1429526" w="1060704">
                  <a:moveTo>
                    <a:pt x="832104" y="1429526"/>
                  </a:moveTo>
                  <a:lnTo>
                    <a:pt x="228600" y="1429526"/>
                  </a:lnTo>
                  <a:lnTo>
                    <a:pt x="0" y="972326"/>
                  </a:lnTo>
                  <a:lnTo>
                    <a:pt x="543363" y="0"/>
                  </a:lnTo>
                  <a:lnTo>
                    <a:pt x="1060704" y="972326"/>
                  </a:lnTo>
                  <a:lnTo>
                    <a:pt x="832104" y="1429526"/>
                  </a:lnTo>
                  <a:close/>
                </a:path>
              </a:pathLst>
            </a:custGeom>
            <a:solidFill>
              <a:srgbClr val="A2C4C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3F3F3F"/>
                </a:solidFill>
                <a:latin typeface="Arial"/>
                <a:ea typeface="Arial"/>
                <a:cs typeface="Arial"/>
                <a:sym typeface="Arial"/>
              </a:endParaRPr>
            </a:p>
          </p:txBody>
        </p:sp>
        <p:sp>
          <p:nvSpPr>
            <p:cNvPr id="581" name="Google Shape;581;p31"/>
            <p:cNvSpPr/>
            <p:nvPr/>
          </p:nvSpPr>
          <p:spPr>
            <a:xfrm>
              <a:off x="4115403" y="1760695"/>
              <a:ext cx="913200" cy="794400"/>
            </a:xfrm>
            <a:prstGeom prst="hexagon">
              <a:avLst>
                <a:gd fmla="val 25000" name="adj"/>
                <a:gd fmla="val 115470" name="vf"/>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3F3F3F"/>
                </a:solidFill>
                <a:latin typeface="Arial"/>
                <a:ea typeface="Arial"/>
                <a:cs typeface="Arial"/>
                <a:sym typeface="Arial"/>
              </a:endParaRPr>
            </a:p>
          </p:txBody>
        </p:sp>
      </p:grpSp>
      <p:grpSp>
        <p:nvGrpSpPr>
          <p:cNvPr id="582" name="Google Shape;582;p31"/>
          <p:cNvGrpSpPr/>
          <p:nvPr/>
        </p:nvGrpSpPr>
        <p:grpSpPr>
          <a:xfrm>
            <a:off x="1307315" y="3074138"/>
            <a:ext cx="249902" cy="400553"/>
            <a:chOff x="4041649" y="1707654"/>
            <a:chExt cx="1060704" cy="1429526"/>
          </a:xfrm>
        </p:grpSpPr>
        <p:sp>
          <p:nvSpPr>
            <p:cNvPr id="583" name="Google Shape;583;p31"/>
            <p:cNvSpPr/>
            <p:nvPr/>
          </p:nvSpPr>
          <p:spPr>
            <a:xfrm rot="10800000">
              <a:off x="4041649" y="1707654"/>
              <a:ext cx="1060704" cy="1429526"/>
            </a:xfrm>
            <a:custGeom>
              <a:rect b="b" l="l" r="r" t="t"/>
              <a:pathLst>
                <a:path extrusionOk="0" h="1429526" w="1060704">
                  <a:moveTo>
                    <a:pt x="832104" y="1429526"/>
                  </a:moveTo>
                  <a:lnTo>
                    <a:pt x="228600" y="1429526"/>
                  </a:lnTo>
                  <a:lnTo>
                    <a:pt x="0" y="972326"/>
                  </a:lnTo>
                  <a:lnTo>
                    <a:pt x="543363" y="0"/>
                  </a:lnTo>
                  <a:lnTo>
                    <a:pt x="1060704" y="972326"/>
                  </a:lnTo>
                  <a:lnTo>
                    <a:pt x="832104" y="1429526"/>
                  </a:lnTo>
                  <a:close/>
                </a:path>
              </a:pathLst>
            </a:custGeom>
            <a:solidFill>
              <a:srgbClr val="A2C4C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3F3F3F"/>
                </a:solidFill>
                <a:latin typeface="Arial"/>
                <a:ea typeface="Arial"/>
                <a:cs typeface="Arial"/>
                <a:sym typeface="Arial"/>
              </a:endParaRPr>
            </a:p>
          </p:txBody>
        </p:sp>
        <p:sp>
          <p:nvSpPr>
            <p:cNvPr id="584" name="Google Shape;584;p31"/>
            <p:cNvSpPr/>
            <p:nvPr/>
          </p:nvSpPr>
          <p:spPr>
            <a:xfrm>
              <a:off x="4115403" y="1760695"/>
              <a:ext cx="913200" cy="794400"/>
            </a:xfrm>
            <a:prstGeom prst="hexagon">
              <a:avLst>
                <a:gd fmla="val 25000" name="adj"/>
                <a:gd fmla="val 115470" name="vf"/>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3F3F3F"/>
                </a:solidFill>
                <a:latin typeface="Arial"/>
                <a:ea typeface="Arial"/>
                <a:cs typeface="Arial"/>
                <a:sym typeface="Arial"/>
              </a:endParaRPr>
            </a:p>
          </p:txBody>
        </p:sp>
      </p:grpSp>
      <p:grpSp>
        <p:nvGrpSpPr>
          <p:cNvPr id="585" name="Google Shape;585;p31"/>
          <p:cNvGrpSpPr/>
          <p:nvPr/>
        </p:nvGrpSpPr>
        <p:grpSpPr>
          <a:xfrm>
            <a:off x="1329385" y="3624526"/>
            <a:ext cx="249902" cy="400553"/>
            <a:chOff x="4041649" y="1707654"/>
            <a:chExt cx="1060704" cy="1429526"/>
          </a:xfrm>
        </p:grpSpPr>
        <p:sp>
          <p:nvSpPr>
            <p:cNvPr id="586" name="Google Shape;586;p31"/>
            <p:cNvSpPr/>
            <p:nvPr/>
          </p:nvSpPr>
          <p:spPr>
            <a:xfrm rot="10800000">
              <a:off x="4041649" y="1707654"/>
              <a:ext cx="1060704" cy="1429526"/>
            </a:xfrm>
            <a:custGeom>
              <a:rect b="b" l="l" r="r" t="t"/>
              <a:pathLst>
                <a:path extrusionOk="0" h="1429526" w="1060704">
                  <a:moveTo>
                    <a:pt x="832104" y="1429526"/>
                  </a:moveTo>
                  <a:lnTo>
                    <a:pt x="228600" y="1429526"/>
                  </a:lnTo>
                  <a:lnTo>
                    <a:pt x="0" y="972326"/>
                  </a:lnTo>
                  <a:lnTo>
                    <a:pt x="543363" y="0"/>
                  </a:lnTo>
                  <a:lnTo>
                    <a:pt x="1060704" y="972326"/>
                  </a:lnTo>
                  <a:lnTo>
                    <a:pt x="832104" y="1429526"/>
                  </a:lnTo>
                  <a:close/>
                </a:path>
              </a:pathLst>
            </a:custGeom>
            <a:solidFill>
              <a:srgbClr val="A2C4C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3F3F3F"/>
                </a:solidFill>
                <a:latin typeface="Arial"/>
                <a:ea typeface="Arial"/>
                <a:cs typeface="Arial"/>
                <a:sym typeface="Arial"/>
              </a:endParaRPr>
            </a:p>
          </p:txBody>
        </p:sp>
        <p:sp>
          <p:nvSpPr>
            <p:cNvPr id="587" name="Google Shape;587;p31"/>
            <p:cNvSpPr/>
            <p:nvPr/>
          </p:nvSpPr>
          <p:spPr>
            <a:xfrm>
              <a:off x="4115403" y="1760695"/>
              <a:ext cx="913200" cy="794400"/>
            </a:xfrm>
            <a:prstGeom prst="hexagon">
              <a:avLst>
                <a:gd fmla="val 25000" name="adj"/>
                <a:gd fmla="val 115470" name="vf"/>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3F3F3F"/>
                </a:solidFill>
                <a:latin typeface="Arial"/>
                <a:ea typeface="Arial"/>
                <a:cs typeface="Arial"/>
                <a:sym typeface="Arial"/>
              </a:endParaRPr>
            </a:p>
          </p:txBody>
        </p:sp>
      </p:grpSp>
      <p:grpSp>
        <p:nvGrpSpPr>
          <p:cNvPr id="588" name="Google Shape;588;p31"/>
          <p:cNvGrpSpPr/>
          <p:nvPr/>
        </p:nvGrpSpPr>
        <p:grpSpPr>
          <a:xfrm>
            <a:off x="2845922" y="3057004"/>
            <a:ext cx="249902" cy="400553"/>
            <a:chOff x="4041649" y="1707654"/>
            <a:chExt cx="1060704" cy="1429526"/>
          </a:xfrm>
        </p:grpSpPr>
        <p:sp>
          <p:nvSpPr>
            <p:cNvPr id="589" name="Google Shape;589;p31"/>
            <p:cNvSpPr/>
            <p:nvPr/>
          </p:nvSpPr>
          <p:spPr>
            <a:xfrm rot="10800000">
              <a:off x="4041649" y="1707654"/>
              <a:ext cx="1060704" cy="1429526"/>
            </a:xfrm>
            <a:custGeom>
              <a:rect b="b" l="l" r="r" t="t"/>
              <a:pathLst>
                <a:path extrusionOk="0" h="1429526" w="1060704">
                  <a:moveTo>
                    <a:pt x="832104" y="1429526"/>
                  </a:moveTo>
                  <a:lnTo>
                    <a:pt x="228600" y="1429526"/>
                  </a:lnTo>
                  <a:lnTo>
                    <a:pt x="0" y="972326"/>
                  </a:lnTo>
                  <a:lnTo>
                    <a:pt x="543363" y="0"/>
                  </a:lnTo>
                  <a:lnTo>
                    <a:pt x="1060704" y="972326"/>
                  </a:lnTo>
                  <a:lnTo>
                    <a:pt x="832104" y="1429526"/>
                  </a:lnTo>
                  <a:close/>
                </a:path>
              </a:pathLst>
            </a:custGeom>
            <a:solidFill>
              <a:srgbClr val="A2C4C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3F3F3F"/>
                </a:solidFill>
                <a:latin typeface="Arial"/>
                <a:ea typeface="Arial"/>
                <a:cs typeface="Arial"/>
                <a:sym typeface="Arial"/>
              </a:endParaRPr>
            </a:p>
          </p:txBody>
        </p:sp>
        <p:sp>
          <p:nvSpPr>
            <p:cNvPr id="590" name="Google Shape;590;p31"/>
            <p:cNvSpPr/>
            <p:nvPr/>
          </p:nvSpPr>
          <p:spPr>
            <a:xfrm>
              <a:off x="4115403" y="1760695"/>
              <a:ext cx="913200" cy="794400"/>
            </a:xfrm>
            <a:prstGeom prst="hexagon">
              <a:avLst>
                <a:gd fmla="val 25000" name="adj"/>
                <a:gd fmla="val 115470" name="vf"/>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3F3F3F"/>
                </a:solidFill>
                <a:latin typeface="Arial"/>
                <a:ea typeface="Arial"/>
                <a:cs typeface="Arial"/>
                <a:sym typeface="Arial"/>
              </a:endParaRPr>
            </a:p>
          </p:txBody>
        </p:sp>
      </p:grpSp>
      <p:grpSp>
        <p:nvGrpSpPr>
          <p:cNvPr id="591" name="Google Shape;591;p31"/>
          <p:cNvGrpSpPr/>
          <p:nvPr/>
        </p:nvGrpSpPr>
        <p:grpSpPr>
          <a:xfrm>
            <a:off x="21978" y="3093951"/>
            <a:ext cx="249902" cy="400553"/>
            <a:chOff x="4041649" y="1707654"/>
            <a:chExt cx="1060704" cy="1429526"/>
          </a:xfrm>
        </p:grpSpPr>
        <p:sp>
          <p:nvSpPr>
            <p:cNvPr id="592" name="Google Shape;592;p31"/>
            <p:cNvSpPr/>
            <p:nvPr/>
          </p:nvSpPr>
          <p:spPr>
            <a:xfrm rot="10800000">
              <a:off x="4041649" y="1707654"/>
              <a:ext cx="1060704" cy="1429526"/>
            </a:xfrm>
            <a:custGeom>
              <a:rect b="b" l="l" r="r" t="t"/>
              <a:pathLst>
                <a:path extrusionOk="0" h="1429526" w="1060704">
                  <a:moveTo>
                    <a:pt x="832104" y="1429526"/>
                  </a:moveTo>
                  <a:lnTo>
                    <a:pt x="228600" y="1429526"/>
                  </a:lnTo>
                  <a:lnTo>
                    <a:pt x="0" y="972326"/>
                  </a:lnTo>
                  <a:lnTo>
                    <a:pt x="543363" y="0"/>
                  </a:lnTo>
                  <a:lnTo>
                    <a:pt x="1060704" y="972326"/>
                  </a:lnTo>
                  <a:lnTo>
                    <a:pt x="832104" y="1429526"/>
                  </a:lnTo>
                  <a:close/>
                </a:path>
              </a:pathLst>
            </a:custGeom>
            <a:solidFill>
              <a:srgbClr val="A2C4C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3F3F3F"/>
                </a:solidFill>
                <a:latin typeface="Arial"/>
                <a:ea typeface="Arial"/>
                <a:cs typeface="Arial"/>
                <a:sym typeface="Arial"/>
              </a:endParaRPr>
            </a:p>
          </p:txBody>
        </p:sp>
        <p:sp>
          <p:nvSpPr>
            <p:cNvPr id="593" name="Google Shape;593;p31"/>
            <p:cNvSpPr/>
            <p:nvPr/>
          </p:nvSpPr>
          <p:spPr>
            <a:xfrm>
              <a:off x="4115403" y="1760695"/>
              <a:ext cx="913200" cy="794400"/>
            </a:xfrm>
            <a:prstGeom prst="hexagon">
              <a:avLst>
                <a:gd fmla="val 25000" name="adj"/>
                <a:gd fmla="val 115470" name="vf"/>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3F3F3F"/>
                </a:solidFill>
                <a:latin typeface="Arial"/>
                <a:ea typeface="Arial"/>
                <a:cs typeface="Arial"/>
                <a:sym typeface="Arial"/>
              </a:endParaRPr>
            </a:p>
          </p:txBody>
        </p:sp>
      </p:grpSp>
      <p:grpSp>
        <p:nvGrpSpPr>
          <p:cNvPr id="594" name="Google Shape;594;p31"/>
          <p:cNvGrpSpPr/>
          <p:nvPr/>
        </p:nvGrpSpPr>
        <p:grpSpPr>
          <a:xfrm>
            <a:off x="2868697" y="3617176"/>
            <a:ext cx="249902" cy="400553"/>
            <a:chOff x="4041649" y="1707654"/>
            <a:chExt cx="1060704" cy="1429526"/>
          </a:xfrm>
        </p:grpSpPr>
        <p:sp>
          <p:nvSpPr>
            <p:cNvPr id="595" name="Google Shape;595;p31"/>
            <p:cNvSpPr/>
            <p:nvPr/>
          </p:nvSpPr>
          <p:spPr>
            <a:xfrm rot="10800000">
              <a:off x="4041649" y="1707654"/>
              <a:ext cx="1060704" cy="1429526"/>
            </a:xfrm>
            <a:custGeom>
              <a:rect b="b" l="l" r="r" t="t"/>
              <a:pathLst>
                <a:path extrusionOk="0" h="1429526" w="1060704">
                  <a:moveTo>
                    <a:pt x="832104" y="1429526"/>
                  </a:moveTo>
                  <a:lnTo>
                    <a:pt x="228600" y="1429526"/>
                  </a:lnTo>
                  <a:lnTo>
                    <a:pt x="0" y="972326"/>
                  </a:lnTo>
                  <a:lnTo>
                    <a:pt x="543363" y="0"/>
                  </a:lnTo>
                  <a:lnTo>
                    <a:pt x="1060704" y="972326"/>
                  </a:lnTo>
                  <a:lnTo>
                    <a:pt x="832104" y="1429526"/>
                  </a:lnTo>
                  <a:close/>
                </a:path>
              </a:pathLst>
            </a:custGeom>
            <a:solidFill>
              <a:srgbClr val="A2C4C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3F3F3F"/>
                </a:solidFill>
                <a:latin typeface="Arial"/>
                <a:ea typeface="Arial"/>
                <a:cs typeface="Arial"/>
                <a:sym typeface="Arial"/>
              </a:endParaRPr>
            </a:p>
          </p:txBody>
        </p:sp>
        <p:sp>
          <p:nvSpPr>
            <p:cNvPr id="596" name="Google Shape;596;p31"/>
            <p:cNvSpPr/>
            <p:nvPr/>
          </p:nvSpPr>
          <p:spPr>
            <a:xfrm>
              <a:off x="4115403" y="1760695"/>
              <a:ext cx="913200" cy="794400"/>
            </a:xfrm>
            <a:prstGeom prst="hexagon">
              <a:avLst>
                <a:gd fmla="val 25000" name="adj"/>
                <a:gd fmla="val 115470" name="vf"/>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3F3F3F"/>
                </a:solidFill>
                <a:latin typeface="Arial"/>
                <a:ea typeface="Arial"/>
                <a:cs typeface="Arial"/>
                <a:sym typeface="Arial"/>
              </a:endParaRPr>
            </a:p>
          </p:txBody>
        </p:sp>
      </p:grpSp>
      <p:grpSp>
        <p:nvGrpSpPr>
          <p:cNvPr id="597" name="Google Shape;597;p31"/>
          <p:cNvGrpSpPr/>
          <p:nvPr/>
        </p:nvGrpSpPr>
        <p:grpSpPr>
          <a:xfrm>
            <a:off x="4184060" y="3098351"/>
            <a:ext cx="249902" cy="400553"/>
            <a:chOff x="4041649" y="1707654"/>
            <a:chExt cx="1060704" cy="1429526"/>
          </a:xfrm>
        </p:grpSpPr>
        <p:sp>
          <p:nvSpPr>
            <p:cNvPr id="598" name="Google Shape;598;p31"/>
            <p:cNvSpPr/>
            <p:nvPr/>
          </p:nvSpPr>
          <p:spPr>
            <a:xfrm rot="10800000">
              <a:off x="4041649" y="1707654"/>
              <a:ext cx="1060704" cy="1429526"/>
            </a:xfrm>
            <a:custGeom>
              <a:rect b="b" l="l" r="r" t="t"/>
              <a:pathLst>
                <a:path extrusionOk="0" h="1429526" w="1060704">
                  <a:moveTo>
                    <a:pt x="832104" y="1429526"/>
                  </a:moveTo>
                  <a:lnTo>
                    <a:pt x="228600" y="1429526"/>
                  </a:lnTo>
                  <a:lnTo>
                    <a:pt x="0" y="972326"/>
                  </a:lnTo>
                  <a:lnTo>
                    <a:pt x="543363" y="0"/>
                  </a:lnTo>
                  <a:lnTo>
                    <a:pt x="1060704" y="972326"/>
                  </a:lnTo>
                  <a:lnTo>
                    <a:pt x="832104" y="1429526"/>
                  </a:lnTo>
                  <a:close/>
                </a:path>
              </a:pathLst>
            </a:custGeom>
            <a:solidFill>
              <a:srgbClr val="A2C4C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3F3F3F"/>
                </a:solidFill>
                <a:latin typeface="Arial"/>
                <a:ea typeface="Arial"/>
                <a:cs typeface="Arial"/>
                <a:sym typeface="Arial"/>
              </a:endParaRPr>
            </a:p>
          </p:txBody>
        </p:sp>
        <p:sp>
          <p:nvSpPr>
            <p:cNvPr id="599" name="Google Shape;599;p31"/>
            <p:cNvSpPr/>
            <p:nvPr/>
          </p:nvSpPr>
          <p:spPr>
            <a:xfrm>
              <a:off x="4115403" y="1760695"/>
              <a:ext cx="913200" cy="794400"/>
            </a:xfrm>
            <a:prstGeom prst="hexagon">
              <a:avLst>
                <a:gd fmla="val 25000" name="adj"/>
                <a:gd fmla="val 115470" name="vf"/>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3F3F3F"/>
                </a:solidFill>
                <a:latin typeface="Arial"/>
                <a:ea typeface="Arial"/>
                <a:cs typeface="Arial"/>
                <a:sym typeface="Arial"/>
              </a:endParaRPr>
            </a:p>
          </p:txBody>
        </p:sp>
      </p:grpSp>
      <p:grpSp>
        <p:nvGrpSpPr>
          <p:cNvPr id="600" name="Google Shape;600;p31"/>
          <p:cNvGrpSpPr/>
          <p:nvPr/>
        </p:nvGrpSpPr>
        <p:grpSpPr>
          <a:xfrm>
            <a:off x="5221685" y="3662401"/>
            <a:ext cx="249902" cy="400553"/>
            <a:chOff x="4041649" y="1707654"/>
            <a:chExt cx="1060704" cy="1429526"/>
          </a:xfrm>
        </p:grpSpPr>
        <p:sp>
          <p:nvSpPr>
            <p:cNvPr id="601" name="Google Shape;601;p31"/>
            <p:cNvSpPr/>
            <p:nvPr/>
          </p:nvSpPr>
          <p:spPr>
            <a:xfrm rot="10800000">
              <a:off x="4041649" y="1707654"/>
              <a:ext cx="1060704" cy="1429526"/>
            </a:xfrm>
            <a:custGeom>
              <a:rect b="b" l="l" r="r" t="t"/>
              <a:pathLst>
                <a:path extrusionOk="0" h="1429526" w="1060704">
                  <a:moveTo>
                    <a:pt x="832104" y="1429526"/>
                  </a:moveTo>
                  <a:lnTo>
                    <a:pt x="228600" y="1429526"/>
                  </a:lnTo>
                  <a:lnTo>
                    <a:pt x="0" y="972326"/>
                  </a:lnTo>
                  <a:lnTo>
                    <a:pt x="543363" y="0"/>
                  </a:lnTo>
                  <a:lnTo>
                    <a:pt x="1060704" y="972326"/>
                  </a:lnTo>
                  <a:lnTo>
                    <a:pt x="832104" y="1429526"/>
                  </a:lnTo>
                  <a:close/>
                </a:path>
              </a:pathLst>
            </a:custGeom>
            <a:solidFill>
              <a:srgbClr val="A2C4C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3F3F3F"/>
                </a:solidFill>
                <a:latin typeface="Arial"/>
                <a:ea typeface="Arial"/>
                <a:cs typeface="Arial"/>
                <a:sym typeface="Arial"/>
              </a:endParaRPr>
            </a:p>
          </p:txBody>
        </p:sp>
        <p:sp>
          <p:nvSpPr>
            <p:cNvPr id="602" name="Google Shape;602;p31"/>
            <p:cNvSpPr/>
            <p:nvPr/>
          </p:nvSpPr>
          <p:spPr>
            <a:xfrm>
              <a:off x="4115403" y="1760695"/>
              <a:ext cx="913200" cy="794400"/>
            </a:xfrm>
            <a:prstGeom prst="hexagon">
              <a:avLst>
                <a:gd fmla="val 25000" name="adj"/>
                <a:gd fmla="val 115470" name="vf"/>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3F3F3F"/>
                </a:solidFill>
                <a:latin typeface="Arial"/>
                <a:ea typeface="Arial"/>
                <a:cs typeface="Arial"/>
                <a:sym typeface="Arial"/>
              </a:endParaRPr>
            </a:p>
          </p:txBody>
        </p:sp>
      </p:grpSp>
      <p:sp>
        <p:nvSpPr>
          <p:cNvPr id="603" name="Google Shape;603;p31"/>
          <p:cNvSpPr/>
          <p:nvPr/>
        </p:nvSpPr>
        <p:spPr>
          <a:xfrm rot="10800000">
            <a:off x="-75" y="-9300"/>
            <a:ext cx="7591500" cy="237900"/>
          </a:xfrm>
          <a:prstGeom prst="round2SameRect">
            <a:avLst>
              <a:gd fmla="val 50000" name="adj1"/>
              <a:gd fmla="val 0" name="adj2"/>
            </a:avLst>
          </a:pr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4" name="Google Shape;604;p31"/>
          <p:cNvSpPr/>
          <p:nvPr/>
        </p:nvSpPr>
        <p:spPr>
          <a:xfrm>
            <a:off x="-75" y="9934050"/>
            <a:ext cx="7589400" cy="764400"/>
          </a:xfrm>
          <a:prstGeom prst="rect">
            <a:avLst/>
          </a:prstGeom>
          <a:noFill/>
          <a:ln cap="flat" cmpd="sng" w="9525">
            <a:solidFill>
              <a:srgbClr val="45818E"/>
            </a:solidFill>
            <a:prstDash val="dash"/>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sz="800">
              <a:solidFill>
                <a:srgbClr val="6AA84F"/>
              </a:solidFill>
              <a:latin typeface="Mada"/>
              <a:ea typeface="Mada"/>
              <a:cs typeface="Mada"/>
              <a:sym typeface="Mada"/>
            </a:endParaRPr>
          </a:p>
        </p:txBody>
      </p:sp>
      <p:sp>
        <p:nvSpPr>
          <p:cNvPr id="605" name="Google Shape;605;p31"/>
          <p:cNvSpPr txBox="1"/>
          <p:nvPr/>
        </p:nvSpPr>
        <p:spPr>
          <a:xfrm>
            <a:off x="314400" y="3957438"/>
            <a:ext cx="573600" cy="295200"/>
          </a:xfrm>
          <a:prstGeom prst="rect">
            <a:avLst/>
          </a:prstGeom>
          <a:noFill/>
          <a:ln>
            <a:noFill/>
          </a:ln>
        </p:spPr>
        <p:txBody>
          <a:bodyPr anchorCtr="0" anchor="ctr" bIns="91425" lIns="91425" spcFirstLastPara="1" rIns="120100" wrap="square" tIns="91425">
            <a:noAutofit/>
          </a:bodyPr>
          <a:lstStyle/>
          <a:p>
            <a:pPr indent="0" lvl="0" marL="0" rtl="0" algn="ctr">
              <a:spcBef>
                <a:spcPts val="0"/>
              </a:spcBef>
              <a:spcAft>
                <a:spcPts val="0"/>
              </a:spcAft>
              <a:buNone/>
            </a:pPr>
            <a:r>
              <a:rPr b="1" lang="en-GB">
                <a:solidFill>
                  <a:srgbClr val="FFFFFF"/>
                </a:solidFill>
                <a:latin typeface="Exo"/>
                <a:ea typeface="Exo"/>
                <a:cs typeface="Exo"/>
                <a:sym typeface="Exo"/>
              </a:rPr>
              <a:t>4</a:t>
            </a:r>
            <a:endParaRPr b="1">
              <a:solidFill>
                <a:srgbClr val="FFFFFF"/>
              </a:solidFill>
              <a:latin typeface="Exo"/>
              <a:ea typeface="Exo"/>
              <a:cs typeface="Exo"/>
              <a:sym typeface="Exo"/>
            </a:endParaRPr>
          </a:p>
        </p:txBody>
      </p:sp>
      <p:grpSp>
        <p:nvGrpSpPr>
          <p:cNvPr id="606" name="Google Shape;606;p31"/>
          <p:cNvGrpSpPr/>
          <p:nvPr/>
        </p:nvGrpSpPr>
        <p:grpSpPr>
          <a:xfrm>
            <a:off x="314400" y="787470"/>
            <a:ext cx="1916700" cy="332707"/>
            <a:chOff x="2846550" y="320345"/>
            <a:chExt cx="1916700" cy="332707"/>
          </a:xfrm>
        </p:grpSpPr>
        <p:sp>
          <p:nvSpPr>
            <p:cNvPr id="607" name="Google Shape;607;p31"/>
            <p:cNvSpPr txBox="1"/>
            <p:nvPr/>
          </p:nvSpPr>
          <p:spPr>
            <a:xfrm>
              <a:off x="2854750" y="320345"/>
              <a:ext cx="1907400" cy="276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GB">
                  <a:solidFill>
                    <a:srgbClr val="134F5C"/>
                  </a:solidFill>
                  <a:latin typeface="Nunito"/>
                  <a:ea typeface="Nunito"/>
                  <a:cs typeface="Nunito"/>
                  <a:sym typeface="Nunito"/>
                </a:rPr>
                <a:t>Definition of NCDs</a:t>
              </a:r>
              <a:endParaRPr>
                <a:latin typeface="Nunito"/>
                <a:ea typeface="Nunito"/>
                <a:cs typeface="Nunito"/>
                <a:sym typeface="Nunito"/>
              </a:endParaRPr>
            </a:p>
          </p:txBody>
        </p:sp>
        <p:sp>
          <p:nvSpPr>
            <p:cNvPr id="608" name="Google Shape;608;p31"/>
            <p:cNvSpPr/>
            <p:nvPr/>
          </p:nvSpPr>
          <p:spPr>
            <a:xfrm>
              <a:off x="2846550" y="596653"/>
              <a:ext cx="1916700" cy="56400"/>
            </a:xfrm>
            <a:prstGeom prst="rect">
              <a:avLst/>
            </a:prstGeom>
            <a:solidFill>
              <a:srgbClr val="134F5C"/>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2000" u="none" cap="none" strike="noStrike">
                <a:latin typeface="Arial"/>
                <a:ea typeface="Arial"/>
                <a:cs typeface="Arial"/>
                <a:sym typeface="Arial"/>
              </a:endParaRPr>
            </a:p>
          </p:txBody>
        </p:sp>
      </p:grpSp>
      <p:sp>
        <p:nvSpPr>
          <p:cNvPr id="609" name="Google Shape;609;p31"/>
          <p:cNvSpPr txBox="1"/>
          <p:nvPr/>
        </p:nvSpPr>
        <p:spPr>
          <a:xfrm>
            <a:off x="75063" y="1128838"/>
            <a:ext cx="7248600" cy="583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200">
                <a:solidFill>
                  <a:schemeClr val="dk1"/>
                </a:solidFill>
                <a:latin typeface="Mada"/>
                <a:ea typeface="Mada"/>
                <a:cs typeface="Mada"/>
                <a:sym typeface="Mada"/>
              </a:rPr>
              <a:t>● </a:t>
            </a:r>
            <a:r>
              <a:rPr lang="en-GB" sz="1200">
                <a:latin typeface="Mada"/>
                <a:ea typeface="Mada"/>
                <a:cs typeface="Mada"/>
                <a:sym typeface="Mada"/>
              </a:rPr>
              <a:t>Non-communicable diseases are all impairments or deviations from the normal, which have one or more of the following characteristics;</a:t>
            </a:r>
            <a:endParaRPr sz="1200">
              <a:latin typeface="Mada"/>
              <a:ea typeface="Mada"/>
              <a:cs typeface="Mada"/>
              <a:sym typeface="Mada"/>
            </a:endParaRPr>
          </a:p>
          <a:p>
            <a:pPr indent="0" lvl="0" marL="0" rtl="0" algn="l">
              <a:spcBef>
                <a:spcPts val="0"/>
              </a:spcBef>
              <a:spcAft>
                <a:spcPts val="0"/>
              </a:spcAft>
              <a:buNone/>
            </a:pPr>
            <a:r>
              <a:t/>
            </a:r>
            <a:endParaRPr sz="1200">
              <a:latin typeface="Mada"/>
              <a:ea typeface="Mada"/>
              <a:cs typeface="Mada"/>
              <a:sym typeface="Mada"/>
            </a:endParaRPr>
          </a:p>
        </p:txBody>
      </p:sp>
      <p:sp>
        <p:nvSpPr>
          <p:cNvPr id="610" name="Google Shape;610;p31"/>
          <p:cNvSpPr txBox="1"/>
          <p:nvPr/>
        </p:nvSpPr>
        <p:spPr>
          <a:xfrm>
            <a:off x="-80937" y="228600"/>
            <a:ext cx="7751100" cy="601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2400">
                <a:solidFill>
                  <a:srgbClr val="134F5C"/>
                </a:solidFill>
                <a:latin typeface="Nunito"/>
                <a:ea typeface="Nunito"/>
                <a:cs typeface="Nunito"/>
                <a:sym typeface="Nunito"/>
              </a:rPr>
              <a:t>L21-Introduction to Non-Communicable Diseases</a:t>
            </a:r>
            <a:r>
              <a:rPr b="1" lang="en-GB" sz="2400">
                <a:latin typeface="Nunito"/>
                <a:ea typeface="Nunito"/>
                <a:cs typeface="Nunito"/>
                <a:sym typeface="Nunito"/>
              </a:rPr>
              <a:t> </a:t>
            </a:r>
            <a:endParaRPr b="1" sz="2400">
              <a:solidFill>
                <a:srgbClr val="134F5C"/>
              </a:solidFill>
              <a:latin typeface="Nunito"/>
              <a:ea typeface="Nunito"/>
              <a:cs typeface="Nunito"/>
              <a:sym typeface="Nunito"/>
            </a:endParaRPr>
          </a:p>
        </p:txBody>
      </p:sp>
      <p:grpSp>
        <p:nvGrpSpPr>
          <p:cNvPr id="611" name="Google Shape;611;p31"/>
          <p:cNvGrpSpPr/>
          <p:nvPr/>
        </p:nvGrpSpPr>
        <p:grpSpPr>
          <a:xfrm>
            <a:off x="76100" y="1742817"/>
            <a:ext cx="7439125" cy="700415"/>
            <a:chOff x="71525" y="1271755"/>
            <a:chExt cx="7439125" cy="700415"/>
          </a:xfrm>
        </p:grpSpPr>
        <p:sp>
          <p:nvSpPr>
            <p:cNvPr id="612" name="Google Shape;612;p31"/>
            <p:cNvSpPr/>
            <p:nvPr/>
          </p:nvSpPr>
          <p:spPr>
            <a:xfrm>
              <a:off x="1606039" y="1272500"/>
              <a:ext cx="2891372" cy="699670"/>
            </a:xfrm>
            <a:custGeom>
              <a:rect b="b" l="l" r="r" t="t"/>
              <a:pathLst>
                <a:path extrusionOk="0" h="2013439" w="4299438">
                  <a:moveTo>
                    <a:pt x="0" y="1099040"/>
                  </a:moveTo>
                  <a:lnTo>
                    <a:pt x="501161" y="2013439"/>
                  </a:lnTo>
                  <a:lnTo>
                    <a:pt x="1547446" y="1995854"/>
                  </a:lnTo>
                  <a:lnTo>
                    <a:pt x="2699238" y="0"/>
                  </a:lnTo>
                  <a:lnTo>
                    <a:pt x="3815861" y="8792"/>
                  </a:lnTo>
                  <a:lnTo>
                    <a:pt x="4299438" y="800100"/>
                  </a:lnTo>
                </a:path>
              </a:pathLst>
            </a:custGeom>
            <a:noFill/>
            <a:ln cap="flat" cmpd="sng" w="76200">
              <a:solidFill>
                <a:srgbClr val="45818E"/>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Arial"/>
                <a:ea typeface="Arial"/>
                <a:cs typeface="Arial"/>
                <a:sym typeface="Arial"/>
              </a:endParaRPr>
            </a:p>
          </p:txBody>
        </p:sp>
        <p:grpSp>
          <p:nvGrpSpPr>
            <p:cNvPr id="613" name="Google Shape;613;p31"/>
            <p:cNvGrpSpPr/>
            <p:nvPr/>
          </p:nvGrpSpPr>
          <p:grpSpPr>
            <a:xfrm>
              <a:off x="71525" y="1271755"/>
              <a:ext cx="7439125" cy="700415"/>
              <a:chOff x="71525" y="1271755"/>
              <a:chExt cx="7439125" cy="700415"/>
            </a:xfrm>
          </p:grpSpPr>
          <p:sp>
            <p:nvSpPr>
              <p:cNvPr id="614" name="Google Shape;614;p31"/>
              <p:cNvSpPr/>
              <p:nvPr/>
            </p:nvSpPr>
            <p:spPr>
              <a:xfrm>
                <a:off x="3102665" y="1272500"/>
                <a:ext cx="2891372" cy="699670"/>
              </a:xfrm>
              <a:custGeom>
                <a:rect b="b" l="l" r="r" t="t"/>
                <a:pathLst>
                  <a:path extrusionOk="0" h="2013439" w="4299438">
                    <a:moveTo>
                      <a:pt x="0" y="1099040"/>
                    </a:moveTo>
                    <a:lnTo>
                      <a:pt x="501161" y="2013439"/>
                    </a:lnTo>
                    <a:lnTo>
                      <a:pt x="1547446" y="1995854"/>
                    </a:lnTo>
                    <a:lnTo>
                      <a:pt x="2699238" y="0"/>
                    </a:lnTo>
                    <a:lnTo>
                      <a:pt x="3815861" y="8792"/>
                    </a:lnTo>
                    <a:lnTo>
                      <a:pt x="4299438" y="800100"/>
                    </a:lnTo>
                  </a:path>
                </a:pathLst>
              </a:custGeom>
              <a:noFill/>
              <a:ln cap="flat" cmpd="sng" w="76200">
                <a:solidFill>
                  <a:srgbClr val="A2C4C9"/>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Arial"/>
                  <a:ea typeface="Arial"/>
                  <a:cs typeface="Arial"/>
                  <a:sym typeface="Arial"/>
                </a:endParaRPr>
              </a:p>
            </p:txBody>
          </p:sp>
          <p:sp>
            <p:nvSpPr>
              <p:cNvPr id="615" name="Google Shape;615;p31"/>
              <p:cNvSpPr/>
              <p:nvPr/>
            </p:nvSpPr>
            <p:spPr>
              <a:xfrm rot="10800000">
                <a:off x="4581153" y="1271755"/>
                <a:ext cx="2929497" cy="699670"/>
              </a:xfrm>
              <a:custGeom>
                <a:rect b="b" l="l" r="r" t="t"/>
                <a:pathLst>
                  <a:path extrusionOk="0" h="2013439" w="4356129">
                    <a:moveTo>
                      <a:pt x="2068988" y="754584"/>
                    </a:moveTo>
                    <a:lnTo>
                      <a:pt x="1679987" y="13518"/>
                    </a:lnTo>
                    <a:lnTo>
                      <a:pt x="567695" y="10105"/>
                    </a:lnTo>
                    <a:lnTo>
                      <a:pt x="0" y="964661"/>
                    </a:lnTo>
                    <a:lnTo>
                      <a:pt x="557852" y="2013439"/>
                    </a:lnTo>
                    <a:lnTo>
                      <a:pt x="1604137" y="1995854"/>
                    </a:lnTo>
                    <a:lnTo>
                      <a:pt x="2755929" y="0"/>
                    </a:lnTo>
                    <a:lnTo>
                      <a:pt x="3872552" y="8792"/>
                    </a:lnTo>
                    <a:lnTo>
                      <a:pt x="4356129" y="800100"/>
                    </a:lnTo>
                  </a:path>
                </a:pathLst>
              </a:custGeom>
              <a:noFill/>
              <a:ln cap="flat" cmpd="sng" w="76200">
                <a:solidFill>
                  <a:srgbClr val="D9D9D9"/>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Arial"/>
                  <a:ea typeface="Arial"/>
                  <a:cs typeface="Arial"/>
                  <a:sym typeface="Arial"/>
                </a:endParaRPr>
              </a:p>
            </p:txBody>
          </p:sp>
          <p:grpSp>
            <p:nvGrpSpPr>
              <p:cNvPr id="616" name="Google Shape;616;p31"/>
              <p:cNvGrpSpPr/>
              <p:nvPr/>
            </p:nvGrpSpPr>
            <p:grpSpPr>
              <a:xfrm>
                <a:off x="71525" y="1272500"/>
                <a:ext cx="7316390" cy="699670"/>
                <a:chOff x="71525" y="1272500"/>
                <a:chExt cx="7316390" cy="699670"/>
              </a:xfrm>
            </p:grpSpPr>
            <p:sp>
              <p:nvSpPr>
                <p:cNvPr id="617" name="Google Shape;617;p31"/>
                <p:cNvSpPr/>
                <p:nvPr/>
              </p:nvSpPr>
              <p:spPr>
                <a:xfrm>
                  <a:off x="71525" y="1272500"/>
                  <a:ext cx="2929497" cy="699670"/>
                </a:xfrm>
                <a:custGeom>
                  <a:rect b="b" l="l" r="r" t="t"/>
                  <a:pathLst>
                    <a:path extrusionOk="0" h="2013439" w="4356129">
                      <a:moveTo>
                        <a:pt x="2119229" y="714391"/>
                      </a:moveTo>
                      <a:lnTo>
                        <a:pt x="1679987" y="13518"/>
                      </a:lnTo>
                      <a:lnTo>
                        <a:pt x="567695" y="10105"/>
                      </a:lnTo>
                      <a:lnTo>
                        <a:pt x="0" y="964661"/>
                      </a:lnTo>
                      <a:lnTo>
                        <a:pt x="557852" y="2013439"/>
                      </a:lnTo>
                      <a:lnTo>
                        <a:pt x="1604137" y="1995854"/>
                      </a:lnTo>
                      <a:lnTo>
                        <a:pt x="2755929" y="0"/>
                      </a:lnTo>
                      <a:lnTo>
                        <a:pt x="3872552" y="8792"/>
                      </a:lnTo>
                      <a:lnTo>
                        <a:pt x="4356129" y="800100"/>
                      </a:lnTo>
                    </a:path>
                  </a:pathLst>
                </a:custGeom>
                <a:noFill/>
                <a:ln cap="flat" cmpd="sng" w="76200">
                  <a:solidFill>
                    <a:srgbClr val="134F5C"/>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Arial"/>
                    <a:ea typeface="Arial"/>
                    <a:cs typeface="Arial"/>
                    <a:sym typeface="Arial"/>
                  </a:endParaRPr>
                </a:p>
              </p:txBody>
            </p:sp>
            <p:sp>
              <p:nvSpPr>
                <p:cNvPr id="618" name="Google Shape;618;p31"/>
                <p:cNvSpPr txBox="1"/>
                <p:nvPr/>
              </p:nvSpPr>
              <p:spPr>
                <a:xfrm>
                  <a:off x="241588" y="1316541"/>
                  <a:ext cx="1125000" cy="6213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rgbClr val="000000"/>
                    </a:buClr>
                    <a:buSzPts val="1100"/>
                    <a:buFont typeface="Arial"/>
                    <a:buNone/>
                  </a:pPr>
                  <a:r>
                    <a:rPr lang="en-GB" sz="1100">
                      <a:solidFill>
                        <a:srgbClr val="000000"/>
                      </a:solidFill>
                      <a:latin typeface="Mada"/>
                      <a:ea typeface="Mada"/>
                      <a:cs typeface="Mada"/>
                      <a:sym typeface="Mada"/>
                    </a:rPr>
                    <a:t>Are permanent</a:t>
                  </a:r>
                  <a:endParaRPr sz="1100">
                    <a:latin typeface="Mada"/>
                    <a:ea typeface="Mada"/>
                    <a:cs typeface="Mada"/>
                    <a:sym typeface="Mada"/>
                  </a:endParaRPr>
                </a:p>
              </p:txBody>
            </p:sp>
            <p:sp>
              <p:nvSpPr>
                <p:cNvPr id="619" name="Google Shape;619;p31"/>
                <p:cNvSpPr txBox="1"/>
                <p:nvPr/>
              </p:nvSpPr>
              <p:spPr>
                <a:xfrm>
                  <a:off x="3242388" y="1311303"/>
                  <a:ext cx="1125000" cy="6213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SzPts val="1100"/>
                    <a:buNone/>
                  </a:pPr>
                  <a:r>
                    <a:rPr lang="en-GB" sz="1100">
                      <a:solidFill>
                        <a:srgbClr val="000000"/>
                      </a:solidFill>
                      <a:latin typeface="Mada"/>
                      <a:ea typeface="Mada"/>
                      <a:cs typeface="Mada"/>
                      <a:sym typeface="Mada"/>
                    </a:rPr>
                    <a:t>Leave residual disability</a:t>
                  </a:r>
                  <a:endParaRPr sz="1100">
                    <a:latin typeface="Mada"/>
                    <a:ea typeface="Mada"/>
                    <a:cs typeface="Mada"/>
                    <a:sym typeface="Mada"/>
                  </a:endParaRPr>
                </a:p>
              </p:txBody>
            </p:sp>
            <p:sp>
              <p:nvSpPr>
                <p:cNvPr id="620" name="Google Shape;620;p31"/>
                <p:cNvSpPr txBox="1"/>
                <p:nvPr/>
              </p:nvSpPr>
              <p:spPr>
                <a:xfrm>
                  <a:off x="1741988" y="1311303"/>
                  <a:ext cx="1125000" cy="6213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SzPts val="1100"/>
                    <a:buNone/>
                  </a:pPr>
                  <a:r>
                    <a:rPr lang="en-GB" sz="1000">
                      <a:solidFill>
                        <a:srgbClr val="000000"/>
                      </a:solidFill>
                      <a:latin typeface="Mada"/>
                      <a:ea typeface="Mada"/>
                      <a:cs typeface="Mada"/>
                      <a:sym typeface="Mada"/>
                    </a:rPr>
                    <a:t>Caused by non-reversible pathological alterations</a:t>
                  </a:r>
                  <a:endParaRPr baseline="30000" sz="1000">
                    <a:solidFill>
                      <a:srgbClr val="6AA84F"/>
                    </a:solidFill>
                    <a:latin typeface="Mada"/>
                    <a:ea typeface="Mada"/>
                    <a:cs typeface="Mada"/>
                    <a:sym typeface="Mada"/>
                  </a:endParaRPr>
                </a:p>
              </p:txBody>
            </p:sp>
            <p:sp>
              <p:nvSpPr>
                <p:cNvPr id="621" name="Google Shape;621;p31"/>
                <p:cNvSpPr txBox="1"/>
                <p:nvPr/>
              </p:nvSpPr>
              <p:spPr>
                <a:xfrm>
                  <a:off x="4736863" y="1311303"/>
                  <a:ext cx="1125000" cy="6213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SzPts val="1100"/>
                    <a:buNone/>
                  </a:pPr>
                  <a:r>
                    <a:rPr lang="en-GB" sz="1000">
                      <a:solidFill>
                        <a:srgbClr val="000000"/>
                      </a:solidFill>
                      <a:latin typeface="Mada"/>
                      <a:ea typeface="Mada"/>
                      <a:cs typeface="Mada"/>
                      <a:sym typeface="Mada"/>
                    </a:rPr>
                    <a:t>Require special training of the patient for rehabilitation</a:t>
                  </a:r>
                  <a:endParaRPr baseline="30000" sz="1000">
                    <a:solidFill>
                      <a:srgbClr val="6AA84F"/>
                    </a:solidFill>
                    <a:latin typeface="Mada"/>
                    <a:ea typeface="Mada"/>
                    <a:cs typeface="Mada"/>
                    <a:sym typeface="Mada"/>
                  </a:endParaRPr>
                </a:p>
              </p:txBody>
            </p:sp>
            <p:sp>
              <p:nvSpPr>
                <p:cNvPr id="622" name="Google Shape;622;p31"/>
                <p:cNvSpPr txBox="1"/>
                <p:nvPr/>
              </p:nvSpPr>
              <p:spPr>
                <a:xfrm>
                  <a:off x="6198715" y="1310135"/>
                  <a:ext cx="1189200" cy="6213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SzPts val="1100"/>
                    <a:buNone/>
                  </a:pPr>
                  <a:r>
                    <a:rPr lang="en-GB" sz="1000">
                      <a:solidFill>
                        <a:srgbClr val="000000"/>
                      </a:solidFill>
                      <a:latin typeface="Mada"/>
                      <a:ea typeface="Mada"/>
                      <a:cs typeface="Mada"/>
                      <a:sym typeface="Mada"/>
                    </a:rPr>
                    <a:t>May be expected to require a long term supervision</a:t>
                  </a:r>
                  <a:endParaRPr sz="1000">
                    <a:latin typeface="Mada"/>
                    <a:ea typeface="Mada"/>
                    <a:cs typeface="Mada"/>
                    <a:sym typeface="Mada"/>
                  </a:endParaRPr>
                </a:p>
              </p:txBody>
            </p:sp>
          </p:grpSp>
        </p:grpSp>
      </p:grpSp>
      <p:sp>
        <p:nvSpPr>
          <p:cNvPr id="623" name="Google Shape;623;p31"/>
          <p:cNvSpPr txBox="1"/>
          <p:nvPr/>
        </p:nvSpPr>
        <p:spPr>
          <a:xfrm>
            <a:off x="245938" y="3103963"/>
            <a:ext cx="1217400" cy="30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1100">
                <a:latin typeface="Mada"/>
                <a:ea typeface="Mada"/>
                <a:cs typeface="Mada"/>
                <a:sym typeface="Mada"/>
              </a:rPr>
              <a:t>Hypertensive Heart Diseases</a:t>
            </a:r>
            <a:endParaRPr sz="1100">
              <a:latin typeface="Mada"/>
              <a:ea typeface="Mada"/>
              <a:cs typeface="Mada"/>
              <a:sym typeface="Mada"/>
            </a:endParaRPr>
          </a:p>
        </p:txBody>
      </p:sp>
      <p:sp>
        <p:nvSpPr>
          <p:cNvPr id="624" name="Google Shape;624;p31"/>
          <p:cNvSpPr txBox="1"/>
          <p:nvPr/>
        </p:nvSpPr>
        <p:spPr>
          <a:xfrm>
            <a:off x="-87" y="3126938"/>
            <a:ext cx="294000" cy="2082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1" lang="en-GB">
                <a:solidFill>
                  <a:srgbClr val="666666"/>
                </a:solidFill>
                <a:latin typeface="Trebuchet MS"/>
                <a:ea typeface="Trebuchet MS"/>
                <a:cs typeface="Trebuchet MS"/>
                <a:sym typeface="Trebuchet MS"/>
              </a:rPr>
              <a:t>1</a:t>
            </a:r>
            <a:endParaRPr b="1">
              <a:solidFill>
                <a:srgbClr val="666666"/>
              </a:solidFill>
              <a:latin typeface="Trebuchet MS"/>
              <a:ea typeface="Trebuchet MS"/>
              <a:cs typeface="Trebuchet MS"/>
              <a:sym typeface="Trebuchet MS"/>
            </a:endParaRPr>
          </a:p>
        </p:txBody>
      </p:sp>
      <p:sp>
        <p:nvSpPr>
          <p:cNvPr id="625" name="Google Shape;625;p31"/>
          <p:cNvSpPr txBox="1"/>
          <p:nvPr/>
        </p:nvSpPr>
        <p:spPr>
          <a:xfrm>
            <a:off x="1531288" y="3098338"/>
            <a:ext cx="1518600" cy="30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1100">
                <a:latin typeface="Mada"/>
                <a:ea typeface="Mada"/>
                <a:cs typeface="Mada"/>
                <a:sym typeface="Mada"/>
              </a:rPr>
              <a:t>Chronic Obstructive diseases</a:t>
            </a:r>
            <a:endParaRPr sz="1100">
              <a:latin typeface="Mada"/>
              <a:ea typeface="Mada"/>
              <a:cs typeface="Mada"/>
              <a:sym typeface="Mada"/>
            </a:endParaRPr>
          </a:p>
        </p:txBody>
      </p:sp>
      <p:sp>
        <p:nvSpPr>
          <p:cNvPr id="626" name="Google Shape;626;p31"/>
          <p:cNvSpPr txBox="1"/>
          <p:nvPr/>
        </p:nvSpPr>
        <p:spPr>
          <a:xfrm>
            <a:off x="1285263" y="3121300"/>
            <a:ext cx="294000" cy="2082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1" lang="en-GB">
                <a:solidFill>
                  <a:srgbClr val="666666"/>
                </a:solidFill>
                <a:latin typeface="Trebuchet MS"/>
                <a:ea typeface="Trebuchet MS"/>
                <a:cs typeface="Trebuchet MS"/>
                <a:sym typeface="Trebuchet MS"/>
              </a:rPr>
              <a:t>2</a:t>
            </a:r>
            <a:endParaRPr b="1">
              <a:solidFill>
                <a:srgbClr val="666666"/>
              </a:solidFill>
              <a:latin typeface="Trebuchet MS"/>
              <a:ea typeface="Trebuchet MS"/>
              <a:cs typeface="Trebuchet MS"/>
              <a:sym typeface="Trebuchet MS"/>
            </a:endParaRPr>
          </a:p>
        </p:txBody>
      </p:sp>
      <p:sp>
        <p:nvSpPr>
          <p:cNvPr id="627" name="Google Shape;627;p31"/>
          <p:cNvSpPr txBox="1"/>
          <p:nvPr/>
        </p:nvSpPr>
        <p:spPr>
          <a:xfrm>
            <a:off x="3069920" y="3087075"/>
            <a:ext cx="1217400" cy="30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1100">
                <a:latin typeface="Mada"/>
                <a:ea typeface="Mada"/>
                <a:cs typeface="Mada"/>
                <a:sym typeface="Mada"/>
              </a:rPr>
              <a:t>Coronary Heart Diseases</a:t>
            </a:r>
            <a:endParaRPr sz="1100">
              <a:latin typeface="Mada"/>
              <a:ea typeface="Mada"/>
              <a:cs typeface="Mada"/>
              <a:sym typeface="Mada"/>
            </a:endParaRPr>
          </a:p>
        </p:txBody>
      </p:sp>
      <p:sp>
        <p:nvSpPr>
          <p:cNvPr id="628" name="Google Shape;628;p31"/>
          <p:cNvSpPr txBox="1"/>
          <p:nvPr/>
        </p:nvSpPr>
        <p:spPr>
          <a:xfrm>
            <a:off x="2823895" y="3110050"/>
            <a:ext cx="294000" cy="2082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1" lang="en-GB">
                <a:solidFill>
                  <a:srgbClr val="666666"/>
                </a:solidFill>
                <a:latin typeface="Trebuchet MS"/>
                <a:ea typeface="Trebuchet MS"/>
                <a:cs typeface="Trebuchet MS"/>
                <a:sym typeface="Trebuchet MS"/>
              </a:rPr>
              <a:t>3</a:t>
            </a:r>
            <a:endParaRPr b="1">
              <a:solidFill>
                <a:srgbClr val="666666"/>
              </a:solidFill>
              <a:latin typeface="Trebuchet MS"/>
              <a:ea typeface="Trebuchet MS"/>
              <a:cs typeface="Trebuchet MS"/>
              <a:sym typeface="Trebuchet MS"/>
            </a:endParaRPr>
          </a:p>
        </p:txBody>
      </p:sp>
      <p:sp>
        <p:nvSpPr>
          <p:cNvPr id="629" name="Google Shape;629;p31"/>
          <p:cNvSpPr txBox="1"/>
          <p:nvPr/>
        </p:nvSpPr>
        <p:spPr>
          <a:xfrm>
            <a:off x="4408019" y="3080238"/>
            <a:ext cx="1217400" cy="30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1100">
                <a:latin typeface="Mada"/>
                <a:ea typeface="Mada"/>
                <a:cs typeface="Mada"/>
                <a:sym typeface="Mada"/>
              </a:rPr>
              <a:t>Mental Retardation</a:t>
            </a:r>
            <a:endParaRPr sz="1100">
              <a:latin typeface="Mada"/>
              <a:ea typeface="Mada"/>
              <a:cs typeface="Mada"/>
              <a:sym typeface="Mada"/>
            </a:endParaRPr>
          </a:p>
        </p:txBody>
      </p:sp>
      <p:sp>
        <p:nvSpPr>
          <p:cNvPr id="630" name="Google Shape;630;p31"/>
          <p:cNvSpPr txBox="1"/>
          <p:nvPr/>
        </p:nvSpPr>
        <p:spPr>
          <a:xfrm>
            <a:off x="4161994" y="3103213"/>
            <a:ext cx="294000" cy="2082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1" lang="en-GB">
                <a:solidFill>
                  <a:srgbClr val="666666"/>
                </a:solidFill>
                <a:latin typeface="Trebuchet MS"/>
                <a:ea typeface="Trebuchet MS"/>
                <a:cs typeface="Trebuchet MS"/>
                <a:sym typeface="Trebuchet MS"/>
              </a:rPr>
              <a:t>4</a:t>
            </a:r>
            <a:endParaRPr b="1">
              <a:solidFill>
                <a:srgbClr val="666666"/>
              </a:solidFill>
              <a:latin typeface="Trebuchet MS"/>
              <a:ea typeface="Trebuchet MS"/>
              <a:cs typeface="Trebuchet MS"/>
              <a:sym typeface="Trebuchet MS"/>
            </a:endParaRPr>
          </a:p>
        </p:txBody>
      </p:sp>
      <p:sp>
        <p:nvSpPr>
          <p:cNvPr id="631" name="Google Shape;631;p31"/>
          <p:cNvSpPr txBox="1"/>
          <p:nvPr/>
        </p:nvSpPr>
        <p:spPr>
          <a:xfrm>
            <a:off x="5466250" y="3065875"/>
            <a:ext cx="2418000" cy="332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1100">
                <a:solidFill>
                  <a:srgbClr val="6AA84F"/>
                </a:solidFill>
                <a:latin typeface="Mada"/>
                <a:ea typeface="Mada"/>
                <a:cs typeface="Mada"/>
                <a:sym typeface="Mada"/>
              </a:rPr>
              <a:t>Mental disorders: </a:t>
            </a:r>
            <a:r>
              <a:rPr lang="en-GB" sz="1100">
                <a:latin typeface="Mada"/>
                <a:ea typeface="Mada"/>
                <a:cs typeface="Mada"/>
                <a:sym typeface="Mada"/>
              </a:rPr>
              <a:t>Schizophrenia, </a:t>
            </a:r>
            <a:r>
              <a:rPr lang="en-GB" sz="1100">
                <a:solidFill>
                  <a:srgbClr val="6AA84F"/>
                </a:solidFill>
                <a:latin typeface="Mada"/>
                <a:ea typeface="Mada"/>
                <a:cs typeface="Mada"/>
                <a:sym typeface="Mada"/>
              </a:rPr>
              <a:t>anxiety and depression </a:t>
            </a:r>
            <a:endParaRPr sz="1100">
              <a:solidFill>
                <a:srgbClr val="6AA84F"/>
              </a:solidFill>
              <a:latin typeface="Mada"/>
              <a:ea typeface="Mada"/>
              <a:cs typeface="Mada"/>
              <a:sym typeface="Mada"/>
            </a:endParaRPr>
          </a:p>
        </p:txBody>
      </p:sp>
      <p:sp>
        <p:nvSpPr>
          <p:cNvPr id="632" name="Google Shape;632;p31"/>
          <p:cNvSpPr txBox="1"/>
          <p:nvPr/>
        </p:nvSpPr>
        <p:spPr>
          <a:xfrm>
            <a:off x="245939" y="3664138"/>
            <a:ext cx="1217400" cy="30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1200">
                <a:latin typeface="Mada"/>
                <a:ea typeface="Mada"/>
                <a:cs typeface="Mada"/>
                <a:sym typeface="Mada"/>
              </a:rPr>
              <a:t>Peptic Ulcer</a:t>
            </a:r>
            <a:endParaRPr sz="1200">
              <a:latin typeface="Mada"/>
              <a:ea typeface="Mada"/>
              <a:cs typeface="Mada"/>
              <a:sym typeface="Mada"/>
            </a:endParaRPr>
          </a:p>
        </p:txBody>
      </p:sp>
      <p:sp>
        <p:nvSpPr>
          <p:cNvPr id="633" name="Google Shape;633;p31"/>
          <p:cNvSpPr txBox="1"/>
          <p:nvPr/>
        </p:nvSpPr>
        <p:spPr>
          <a:xfrm>
            <a:off x="-86" y="3687113"/>
            <a:ext cx="294000" cy="2082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1" lang="en-GB">
                <a:solidFill>
                  <a:srgbClr val="666666"/>
                </a:solidFill>
                <a:latin typeface="Trebuchet MS"/>
                <a:ea typeface="Trebuchet MS"/>
                <a:cs typeface="Trebuchet MS"/>
                <a:sym typeface="Trebuchet MS"/>
              </a:rPr>
              <a:t>6</a:t>
            </a:r>
            <a:endParaRPr b="1">
              <a:solidFill>
                <a:srgbClr val="666666"/>
              </a:solidFill>
              <a:latin typeface="Trebuchet MS"/>
              <a:ea typeface="Trebuchet MS"/>
              <a:cs typeface="Trebuchet MS"/>
              <a:sym typeface="Trebuchet MS"/>
            </a:endParaRPr>
          </a:p>
        </p:txBody>
      </p:sp>
      <p:sp>
        <p:nvSpPr>
          <p:cNvPr id="634" name="Google Shape;634;p31"/>
          <p:cNvSpPr txBox="1"/>
          <p:nvPr/>
        </p:nvSpPr>
        <p:spPr>
          <a:xfrm>
            <a:off x="1531279" y="3653450"/>
            <a:ext cx="1217400" cy="30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1200">
                <a:latin typeface="Mada"/>
                <a:ea typeface="Mada"/>
                <a:cs typeface="Mada"/>
                <a:sym typeface="Mada"/>
              </a:rPr>
              <a:t>Blindness</a:t>
            </a:r>
            <a:endParaRPr sz="1200">
              <a:latin typeface="Mada"/>
              <a:ea typeface="Mada"/>
              <a:cs typeface="Mada"/>
              <a:sym typeface="Mada"/>
            </a:endParaRPr>
          </a:p>
        </p:txBody>
      </p:sp>
      <p:sp>
        <p:nvSpPr>
          <p:cNvPr id="635" name="Google Shape;635;p31"/>
          <p:cNvSpPr txBox="1"/>
          <p:nvPr/>
        </p:nvSpPr>
        <p:spPr>
          <a:xfrm>
            <a:off x="1285254" y="3676425"/>
            <a:ext cx="294000" cy="2082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1" lang="en-GB">
                <a:solidFill>
                  <a:srgbClr val="666666"/>
                </a:solidFill>
                <a:latin typeface="Trebuchet MS"/>
                <a:ea typeface="Trebuchet MS"/>
                <a:cs typeface="Trebuchet MS"/>
                <a:sym typeface="Trebuchet MS"/>
              </a:rPr>
              <a:t>7</a:t>
            </a:r>
            <a:endParaRPr b="1">
              <a:solidFill>
                <a:srgbClr val="666666"/>
              </a:solidFill>
              <a:latin typeface="Trebuchet MS"/>
              <a:ea typeface="Trebuchet MS"/>
              <a:cs typeface="Trebuchet MS"/>
              <a:sym typeface="Trebuchet MS"/>
            </a:endParaRPr>
          </a:p>
        </p:txBody>
      </p:sp>
      <p:sp>
        <p:nvSpPr>
          <p:cNvPr id="636" name="Google Shape;636;p31"/>
          <p:cNvSpPr txBox="1"/>
          <p:nvPr/>
        </p:nvSpPr>
        <p:spPr>
          <a:xfrm>
            <a:off x="3069901" y="3642163"/>
            <a:ext cx="1217400" cy="30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1200">
                <a:latin typeface="Mada"/>
                <a:ea typeface="Mada"/>
                <a:cs typeface="Mada"/>
                <a:sym typeface="Mada"/>
              </a:rPr>
              <a:t>Diabetes</a:t>
            </a:r>
            <a:endParaRPr sz="1200">
              <a:latin typeface="Mada"/>
              <a:ea typeface="Mada"/>
              <a:cs typeface="Mada"/>
              <a:sym typeface="Mada"/>
            </a:endParaRPr>
          </a:p>
        </p:txBody>
      </p:sp>
      <p:sp>
        <p:nvSpPr>
          <p:cNvPr id="637" name="Google Shape;637;p31"/>
          <p:cNvSpPr txBox="1"/>
          <p:nvPr/>
        </p:nvSpPr>
        <p:spPr>
          <a:xfrm>
            <a:off x="2823876" y="3665138"/>
            <a:ext cx="294000" cy="2082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1" lang="en-GB">
                <a:solidFill>
                  <a:srgbClr val="666666"/>
                </a:solidFill>
                <a:latin typeface="Trebuchet MS"/>
                <a:ea typeface="Trebuchet MS"/>
                <a:cs typeface="Trebuchet MS"/>
                <a:sym typeface="Trebuchet MS"/>
              </a:rPr>
              <a:t>8</a:t>
            </a:r>
            <a:endParaRPr b="1">
              <a:solidFill>
                <a:srgbClr val="666666"/>
              </a:solidFill>
              <a:latin typeface="Trebuchet MS"/>
              <a:ea typeface="Trebuchet MS"/>
              <a:cs typeface="Trebuchet MS"/>
              <a:sym typeface="Trebuchet MS"/>
            </a:endParaRPr>
          </a:p>
        </p:txBody>
      </p:sp>
      <p:sp>
        <p:nvSpPr>
          <p:cNvPr id="638" name="Google Shape;638;p31"/>
          <p:cNvSpPr txBox="1"/>
          <p:nvPr/>
        </p:nvSpPr>
        <p:spPr>
          <a:xfrm>
            <a:off x="4408025" y="3647825"/>
            <a:ext cx="757800" cy="30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1200">
                <a:latin typeface="Mada"/>
                <a:ea typeface="Mada"/>
                <a:cs typeface="Mada"/>
                <a:sym typeface="Mada"/>
              </a:rPr>
              <a:t>Arthritis</a:t>
            </a:r>
            <a:endParaRPr sz="1200">
              <a:latin typeface="Mada"/>
              <a:ea typeface="Mada"/>
              <a:cs typeface="Mada"/>
              <a:sym typeface="Mada"/>
            </a:endParaRPr>
          </a:p>
        </p:txBody>
      </p:sp>
      <p:sp>
        <p:nvSpPr>
          <p:cNvPr id="639" name="Google Shape;639;p31"/>
          <p:cNvSpPr txBox="1"/>
          <p:nvPr/>
        </p:nvSpPr>
        <p:spPr>
          <a:xfrm>
            <a:off x="5466242" y="3626650"/>
            <a:ext cx="1217400" cy="30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1200">
                <a:latin typeface="Mada"/>
                <a:ea typeface="Mada"/>
                <a:cs typeface="Mada"/>
                <a:sym typeface="Mada"/>
              </a:rPr>
              <a:t>Cancer</a:t>
            </a:r>
            <a:endParaRPr sz="1200">
              <a:latin typeface="Mada"/>
              <a:ea typeface="Mada"/>
              <a:cs typeface="Mada"/>
              <a:sym typeface="Mada"/>
            </a:endParaRPr>
          </a:p>
        </p:txBody>
      </p:sp>
      <p:sp>
        <p:nvSpPr>
          <p:cNvPr id="640" name="Google Shape;640;p31"/>
          <p:cNvSpPr txBox="1"/>
          <p:nvPr/>
        </p:nvSpPr>
        <p:spPr>
          <a:xfrm>
            <a:off x="5146400" y="3676425"/>
            <a:ext cx="411000" cy="2082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1" lang="en-GB">
                <a:solidFill>
                  <a:srgbClr val="666666"/>
                </a:solidFill>
                <a:latin typeface="Trebuchet MS"/>
                <a:ea typeface="Trebuchet MS"/>
                <a:cs typeface="Trebuchet MS"/>
                <a:sym typeface="Trebuchet MS"/>
              </a:rPr>
              <a:t>10</a:t>
            </a:r>
            <a:endParaRPr b="1">
              <a:solidFill>
                <a:srgbClr val="666666"/>
              </a:solidFill>
              <a:latin typeface="Trebuchet MS"/>
              <a:ea typeface="Trebuchet MS"/>
              <a:cs typeface="Trebuchet MS"/>
              <a:sym typeface="Trebuchet MS"/>
            </a:endParaRPr>
          </a:p>
        </p:txBody>
      </p:sp>
      <p:grpSp>
        <p:nvGrpSpPr>
          <p:cNvPr id="641" name="Google Shape;641;p31"/>
          <p:cNvGrpSpPr/>
          <p:nvPr/>
        </p:nvGrpSpPr>
        <p:grpSpPr>
          <a:xfrm>
            <a:off x="6237274" y="3624526"/>
            <a:ext cx="249902" cy="400553"/>
            <a:chOff x="4041649" y="1707654"/>
            <a:chExt cx="1060704" cy="1429526"/>
          </a:xfrm>
        </p:grpSpPr>
        <p:sp>
          <p:nvSpPr>
            <p:cNvPr id="642" name="Google Shape;642;p31"/>
            <p:cNvSpPr/>
            <p:nvPr/>
          </p:nvSpPr>
          <p:spPr>
            <a:xfrm rot="10800000">
              <a:off x="4041649" y="1707654"/>
              <a:ext cx="1060704" cy="1429526"/>
            </a:xfrm>
            <a:custGeom>
              <a:rect b="b" l="l" r="r" t="t"/>
              <a:pathLst>
                <a:path extrusionOk="0" h="1429526" w="1060704">
                  <a:moveTo>
                    <a:pt x="832104" y="1429526"/>
                  </a:moveTo>
                  <a:lnTo>
                    <a:pt x="228600" y="1429526"/>
                  </a:lnTo>
                  <a:lnTo>
                    <a:pt x="0" y="972326"/>
                  </a:lnTo>
                  <a:lnTo>
                    <a:pt x="543363" y="0"/>
                  </a:lnTo>
                  <a:lnTo>
                    <a:pt x="1060704" y="972326"/>
                  </a:lnTo>
                  <a:lnTo>
                    <a:pt x="832104" y="1429526"/>
                  </a:lnTo>
                  <a:close/>
                </a:path>
              </a:pathLst>
            </a:custGeom>
            <a:solidFill>
              <a:srgbClr val="A2C4C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3F3F3F"/>
                </a:solidFill>
                <a:latin typeface="Arial"/>
                <a:ea typeface="Arial"/>
                <a:cs typeface="Arial"/>
                <a:sym typeface="Arial"/>
              </a:endParaRPr>
            </a:p>
          </p:txBody>
        </p:sp>
        <p:sp>
          <p:nvSpPr>
            <p:cNvPr id="643" name="Google Shape;643;p31"/>
            <p:cNvSpPr/>
            <p:nvPr/>
          </p:nvSpPr>
          <p:spPr>
            <a:xfrm>
              <a:off x="4115403" y="1760695"/>
              <a:ext cx="913200" cy="794400"/>
            </a:xfrm>
            <a:prstGeom prst="hexagon">
              <a:avLst>
                <a:gd fmla="val 25000" name="adj"/>
                <a:gd fmla="val 115470" name="vf"/>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3F3F3F"/>
                </a:solidFill>
                <a:latin typeface="Arial"/>
                <a:ea typeface="Arial"/>
                <a:cs typeface="Arial"/>
                <a:sym typeface="Arial"/>
              </a:endParaRPr>
            </a:p>
          </p:txBody>
        </p:sp>
      </p:grpSp>
      <p:sp>
        <p:nvSpPr>
          <p:cNvPr id="644" name="Google Shape;644;p31"/>
          <p:cNvSpPr txBox="1"/>
          <p:nvPr/>
        </p:nvSpPr>
        <p:spPr>
          <a:xfrm>
            <a:off x="6155026" y="3647438"/>
            <a:ext cx="400500" cy="2082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1" lang="en-GB">
                <a:solidFill>
                  <a:srgbClr val="666666"/>
                </a:solidFill>
                <a:latin typeface="Trebuchet MS"/>
                <a:ea typeface="Trebuchet MS"/>
                <a:cs typeface="Trebuchet MS"/>
                <a:sym typeface="Trebuchet MS"/>
              </a:rPr>
              <a:t>11</a:t>
            </a:r>
            <a:endParaRPr b="1">
              <a:solidFill>
                <a:srgbClr val="666666"/>
              </a:solidFill>
              <a:latin typeface="Trebuchet MS"/>
              <a:ea typeface="Trebuchet MS"/>
              <a:cs typeface="Trebuchet MS"/>
              <a:sym typeface="Trebuchet MS"/>
            </a:endParaRPr>
          </a:p>
        </p:txBody>
      </p:sp>
      <p:grpSp>
        <p:nvGrpSpPr>
          <p:cNvPr id="645" name="Google Shape;645;p31"/>
          <p:cNvGrpSpPr/>
          <p:nvPr/>
        </p:nvGrpSpPr>
        <p:grpSpPr>
          <a:xfrm>
            <a:off x="76100" y="2584800"/>
            <a:ext cx="2695051" cy="339512"/>
            <a:chOff x="2346850" y="1440975"/>
            <a:chExt cx="2695051" cy="339512"/>
          </a:xfrm>
        </p:grpSpPr>
        <p:sp>
          <p:nvSpPr>
            <p:cNvPr id="646" name="Google Shape;646;p31"/>
            <p:cNvSpPr txBox="1"/>
            <p:nvPr/>
          </p:nvSpPr>
          <p:spPr>
            <a:xfrm>
              <a:off x="2346850" y="1440975"/>
              <a:ext cx="2681400" cy="276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a:solidFill>
                    <a:srgbClr val="134F5C"/>
                  </a:solidFill>
                  <a:latin typeface="Nunito"/>
                  <a:ea typeface="Nunito"/>
                  <a:cs typeface="Nunito"/>
                  <a:sym typeface="Nunito"/>
                </a:rPr>
                <a:t>Non-Communicable Diseases</a:t>
              </a:r>
              <a:endParaRPr b="1" baseline="30000">
                <a:solidFill>
                  <a:srgbClr val="6AA84F"/>
                </a:solidFill>
                <a:latin typeface="Nunito"/>
                <a:ea typeface="Nunito"/>
                <a:cs typeface="Nunito"/>
                <a:sym typeface="Nunito"/>
              </a:endParaRPr>
            </a:p>
          </p:txBody>
        </p:sp>
        <p:sp>
          <p:nvSpPr>
            <p:cNvPr id="647" name="Google Shape;647;p31"/>
            <p:cNvSpPr/>
            <p:nvPr/>
          </p:nvSpPr>
          <p:spPr>
            <a:xfrm>
              <a:off x="2445101" y="1724087"/>
              <a:ext cx="2596800" cy="56400"/>
            </a:xfrm>
            <a:prstGeom prst="rect">
              <a:avLst/>
            </a:prstGeom>
            <a:solidFill>
              <a:srgbClr val="134F5C"/>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2000" u="none" cap="none" strike="noStrike">
                <a:latin typeface="Arial"/>
                <a:ea typeface="Arial"/>
                <a:cs typeface="Arial"/>
                <a:sym typeface="Arial"/>
              </a:endParaRPr>
            </a:p>
          </p:txBody>
        </p:sp>
      </p:grpSp>
      <p:grpSp>
        <p:nvGrpSpPr>
          <p:cNvPr id="648" name="Google Shape;648;p31"/>
          <p:cNvGrpSpPr/>
          <p:nvPr/>
        </p:nvGrpSpPr>
        <p:grpSpPr>
          <a:xfrm>
            <a:off x="4216635" y="3662401"/>
            <a:ext cx="249902" cy="400553"/>
            <a:chOff x="4041649" y="1707654"/>
            <a:chExt cx="1060704" cy="1429526"/>
          </a:xfrm>
        </p:grpSpPr>
        <p:sp>
          <p:nvSpPr>
            <p:cNvPr id="649" name="Google Shape;649;p31"/>
            <p:cNvSpPr/>
            <p:nvPr/>
          </p:nvSpPr>
          <p:spPr>
            <a:xfrm rot="10800000">
              <a:off x="4041649" y="1707654"/>
              <a:ext cx="1060704" cy="1429526"/>
            </a:xfrm>
            <a:custGeom>
              <a:rect b="b" l="l" r="r" t="t"/>
              <a:pathLst>
                <a:path extrusionOk="0" h="1429526" w="1060704">
                  <a:moveTo>
                    <a:pt x="832104" y="1429526"/>
                  </a:moveTo>
                  <a:lnTo>
                    <a:pt x="228600" y="1429526"/>
                  </a:lnTo>
                  <a:lnTo>
                    <a:pt x="0" y="972326"/>
                  </a:lnTo>
                  <a:lnTo>
                    <a:pt x="543363" y="0"/>
                  </a:lnTo>
                  <a:lnTo>
                    <a:pt x="1060704" y="972326"/>
                  </a:lnTo>
                  <a:lnTo>
                    <a:pt x="832104" y="1429526"/>
                  </a:lnTo>
                  <a:close/>
                </a:path>
              </a:pathLst>
            </a:custGeom>
            <a:solidFill>
              <a:srgbClr val="A2C4C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3F3F3F"/>
                </a:solidFill>
                <a:latin typeface="Arial"/>
                <a:ea typeface="Arial"/>
                <a:cs typeface="Arial"/>
                <a:sym typeface="Arial"/>
              </a:endParaRPr>
            </a:p>
          </p:txBody>
        </p:sp>
        <p:sp>
          <p:nvSpPr>
            <p:cNvPr id="650" name="Google Shape;650;p31"/>
            <p:cNvSpPr/>
            <p:nvPr/>
          </p:nvSpPr>
          <p:spPr>
            <a:xfrm>
              <a:off x="4115403" y="1760695"/>
              <a:ext cx="913200" cy="794400"/>
            </a:xfrm>
            <a:prstGeom prst="hexagon">
              <a:avLst>
                <a:gd fmla="val 25000" name="adj"/>
                <a:gd fmla="val 115470" name="vf"/>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3F3F3F"/>
                </a:solidFill>
                <a:latin typeface="Arial"/>
                <a:ea typeface="Arial"/>
                <a:cs typeface="Arial"/>
                <a:sym typeface="Arial"/>
              </a:endParaRPr>
            </a:p>
          </p:txBody>
        </p:sp>
      </p:grpSp>
      <p:sp>
        <p:nvSpPr>
          <p:cNvPr id="651" name="Google Shape;651;p31"/>
          <p:cNvSpPr txBox="1"/>
          <p:nvPr/>
        </p:nvSpPr>
        <p:spPr>
          <a:xfrm>
            <a:off x="4161994" y="3670788"/>
            <a:ext cx="294000" cy="2082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1" lang="en-GB">
                <a:solidFill>
                  <a:srgbClr val="666666"/>
                </a:solidFill>
                <a:latin typeface="Trebuchet MS"/>
                <a:ea typeface="Trebuchet MS"/>
                <a:cs typeface="Trebuchet MS"/>
                <a:sym typeface="Trebuchet MS"/>
              </a:rPr>
              <a:t>9</a:t>
            </a:r>
            <a:endParaRPr b="1">
              <a:solidFill>
                <a:srgbClr val="666666"/>
              </a:solidFill>
              <a:latin typeface="Trebuchet MS"/>
              <a:ea typeface="Trebuchet MS"/>
              <a:cs typeface="Trebuchet MS"/>
              <a:sym typeface="Trebuchet MS"/>
            </a:endParaRPr>
          </a:p>
        </p:txBody>
      </p:sp>
      <p:grpSp>
        <p:nvGrpSpPr>
          <p:cNvPr id="652" name="Google Shape;652;p31"/>
          <p:cNvGrpSpPr/>
          <p:nvPr/>
        </p:nvGrpSpPr>
        <p:grpSpPr>
          <a:xfrm>
            <a:off x="5283202" y="3057001"/>
            <a:ext cx="249902" cy="400553"/>
            <a:chOff x="4041649" y="1707654"/>
            <a:chExt cx="1060704" cy="1429526"/>
          </a:xfrm>
        </p:grpSpPr>
        <p:sp>
          <p:nvSpPr>
            <p:cNvPr id="653" name="Google Shape;653;p31"/>
            <p:cNvSpPr/>
            <p:nvPr/>
          </p:nvSpPr>
          <p:spPr>
            <a:xfrm rot="10800000">
              <a:off x="4041649" y="1707654"/>
              <a:ext cx="1060704" cy="1429526"/>
            </a:xfrm>
            <a:custGeom>
              <a:rect b="b" l="l" r="r" t="t"/>
              <a:pathLst>
                <a:path extrusionOk="0" h="1429526" w="1060704">
                  <a:moveTo>
                    <a:pt x="832104" y="1429526"/>
                  </a:moveTo>
                  <a:lnTo>
                    <a:pt x="228600" y="1429526"/>
                  </a:lnTo>
                  <a:lnTo>
                    <a:pt x="0" y="972326"/>
                  </a:lnTo>
                  <a:lnTo>
                    <a:pt x="543363" y="0"/>
                  </a:lnTo>
                  <a:lnTo>
                    <a:pt x="1060704" y="972326"/>
                  </a:lnTo>
                  <a:lnTo>
                    <a:pt x="832104" y="1429526"/>
                  </a:lnTo>
                  <a:close/>
                </a:path>
              </a:pathLst>
            </a:custGeom>
            <a:solidFill>
              <a:srgbClr val="A2C4C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3F3F3F"/>
                </a:solidFill>
                <a:latin typeface="Arial"/>
                <a:ea typeface="Arial"/>
                <a:cs typeface="Arial"/>
                <a:sym typeface="Arial"/>
              </a:endParaRPr>
            </a:p>
          </p:txBody>
        </p:sp>
        <p:sp>
          <p:nvSpPr>
            <p:cNvPr id="654" name="Google Shape;654;p31"/>
            <p:cNvSpPr/>
            <p:nvPr/>
          </p:nvSpPr>
          <p:spPr>
            <a:xfrm>
              <a:off x="4115403" y="1760695"/>
              <a:ext cx="913200" cy="794400"/>
            </a:xfrm>
            <a:prstGeom prst="hexagon">
              <a:avLst>
                <a:gd fmla="val 25000" name="adj"/>
                <a:gd fmla="val 115470" name="vf"/>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3F3F3F"/>
                </a:solidFill>
                <a:latin typeface="Arial"/>
                <a:ea typeface="Arial"/>
                <a:cs typeface="Arial"/>
                <a:sym typeface="Arial"/>
              </a:endParaRPr>
            </a:p>
          </p:txBody>
        </p:sp>
      </p:grpSp>
      <p:sp>
        <p:nvSpPr>
          <p:cNvPr id="655" name="Google Shape;655;p31"/>
          <p:cNvSpPr txBox="1"/>
          <p:nvPr/>
        </p:nvSpPr>
        <p:spPr>
          <a:xfrm>
            <a:off x="5248564" y="3065875"/>
            <a:ext cx="249900" cy="2082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1" lang="en-GB">
                <a:solidFill>
                  <a:srgbClr val="666666"/>
                </a:solidFill>
                <a:latin typeface="Trebuchet MS"/>
                <a:ea typeface="Trebuchet MS"/>
                <a:cs typeface="Trebuchet MS"/>
                <a:sym typeface="Trebuchet MS"/>
              </a:rPr>
              <a:t>5</a:t>
            </a:r>
            <a:endParaRPr b="1">
              <a:solidFill>
                <a:srgbClr val="666666"/>
              </a:solidFill>
              <a:latin typeface="Trebuchet MS"/>
              <a:ea typeface="Trebuchet MS"/>
              <a:cs typeface="Trebuchet MS"/>
              <a:sym typeface="Trebuchet MS"/>
            </a:endParaRPr>
          </a:p>
        </p:txBody>
      </p:sp>
      <p:sp>
        <p:nvSpPr>
          <p:cNvPr id="656" name="Google Shape;656;p31"/>
          <p:cNvSpPr txBox="1"/>
          <p:nvPr/>
        </p:nvSpPr>
        <p:spPr>
          <a:xfrm>
            <a:off x="6522454" y="3627226"/>
            <a:ext cx="1217400" cy="30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1200">
                <a:latin typeface="Mada"/>
                <a:ea typeface="Mada"/>
                <a:cs typeface="Mada"/>
                <a:sym typeface="Mada"/>
              </a:rPr>
              <a:t>Stroke</a:t>
            </a:r>
            <a:endParaRPr sz="1200">
              <a:latin typeface="Mada"/>
              <a:ea typeface="Mada"/>
              <a:cs typeface="Mada"/>
              <a:sym typeface="Mada"/>
            </a:endParaRPr>
          </a:p>
        </p:txBody>
      </p:sp>
      <p:grpSp>
        <p:nvGrpSpPr>
          <p:cNvPr id="657" name="Google Shape;657;p31"/>
          <p:cNvGrpSpPr/>
          <p:nvPr/>
        </p:nvGrpSpPr>
        <p:grpSpPr>
          <a:xfrm>
            <a:off x="75075" y="4239025"/>
            <a:ext cx="3644700" cy="297295"/>
            <a:chOff x="1914200" y="2899700"/>
            <a:chExt cx="3644700" cy="297295"/>
          </a:xfrm>
        </p:grpSpPr>
        <p:sp>
          <p:nvSpPr>
            <p:cNvPr id="658" name="Google Shape;658;p31"/>
            <p:cNvSpPr txBox="1"/>
            <p:nvPr/>
          </p:nvSpPr>
          <p:spPr>
            <a:xfrm>
              <a:off x="1914200" y="2899700"/>
              <a:ext cx="3644700" cy="246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a:solidFill>
                    <a:srgbClr val="CC0000"/>
                  </a:solidFill>
                  <a:latin typeface="Nunito"/>
                  <a:ea typeface="Nunito"/>
                  <a:cs typeface="Nunito"/>
                  <a:sym typeface="Nunito"/>
                </a:rPr>
                <a:t>Causes of non-communicable diseases</a:t>
              </a:r>
              <a:endParaRPr b="1" baseline="30000">
                <a:solidFill>
                  <a:srgbClr val="38761D"/>
                </a:solidFill>
                <a:latin typeface="Nunito"/>
                <a:ea typeface="Nunito"/>
                <a:cs typeface="Nunito"/>
                <a:sym typeface="Nunito"/>
              </a:endParaRPr>
            </a:p>
          </p:txBody>
        </p:sp>
        <p:sp>
          <p:nvSpPr>
            <p:cNvPr id="659" name="Google Shape;659;p31"/>
            <p:cNvSpPr/>
            <p:nvPr/>
          </p:nvSpPr>
          <p:spPr>
            <a:xfrm>
              <a:off x="2042924" y="3146595"/>
              <a:ext cx="3377100" cy="50400"/>
            </a:xfrm>
            <a:prstGeom prst="rect">
              <a:avLst/>
            </a:prstGeom>
            <a:solidFill>
              <a:srgbClr val="134F5C"/>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2000" u="none" cap="none" strike="noStrike">
                <a:latin typeface="Arial"/>
                <a:ea typeface="Arial"/>
                <a:cs typeface="Arial"/>
                <a:sym typeface="Arial"/>
              </a:endParaRPr>
            </a:p>
          </p:txBody>
        </p:sp>
      </p:grpSp>
      <p:sp>
        <p:nvSpPr>
          <p:cNvPr id="660" name="Google Shape;660;p31"/>
          <p:cNvSpPr/>
          <p:nvPr/>
        </p:nvSpPr>
        <p:spPr>
          <a:xfrm>
            <a:off x="553186" y="5194160"/>
            <a:ext cx="54000" cy="236100"/>
          </a:xfrm>
          <a:prstGeom prst="rect">
            <a:avLst/>
          </a:prstGeom>
          <a:solidFill>
            <a:srgbClr val="B7B7B7"/>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Arial"/>
              <a:ea typeface="Arial"/>
              <a:cs typeface="Arial"/>
              <a:sym typeface="Arial"/>
            </a:endParaRPr>
          </a:p>
        </p:txBody>
      </p:sp>
      <p:sp>
        <p:nvSpPr>
          <p:cNvPr id="661" name="Google Shape;661;p31"/>
          <p:cNvSpPr/>
          <p:nvPr/>
        </p:nvSpPr>
        <p:spPr>
          <a:xfrm>
            <a:off x="553186" y="5701024"/>
            <a:ext cx="54000" cy="236100"/>
          </a:xfrm>
          <a:prstGeom prst="rect">
            <a:avLst/>
          </a:prstGeom>
          <a:solidFill>
            <a:srgbClr val="B7B7B7"/>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Arial"/>
              <a:ea typeface="Arial"/>
              <a:cs typeface="Arial"/>
              <a:sym typeface="Arial"/>
            </a:endParaRPr>
          </a:p>
        </p:txBody>
      </p:sp>
      <p:sp>
        <p:nvSpPr>
          <p:cNvPr id="662" name="Google Shape;662;p31"/>
          <p:cNvSpPr txBox="1"/>
          <p:nvPr/>
        </p:nvSpPr>
        <p:spPr>
          <a:xfrm>
            <a:off x="30287" y="4657291"/>
            <a:ext cx="432000" cy="3636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b="1" i="0" lang="en-GB" sz="3000" u="none" cap="none" strike="noStrike">
                <a:solidFill>
                  <a:srgbClr val="134F5C"/>
                </a:solidFill>
                <a:latin typeface="Georgia"/>
                <a:ea typeface="Georgia"/>
                <a:cs typeface="Georgia"/>
                <a:sym typeface="Georgia"/>
              </a:rPr>
              <a:t>1</a:t>
            </a:r>
            <a:endParaRPr b="1" sz="3000">
              <a:solidFill>
                <a:srgbClr val="134F5C"/>
              </a:solidFill>
              <a:latin typeface="Georgia"/>
              <a:ea typeface="Georgia"/>
              <a:cs typeface="Georgia"/>
              <a:sym typeface="Georgia"/>
            </a:endParaRPr>
          </a:p>
        </p:txBody>
      </p:sp>
      <p:sp>
        <p:nvSpPr>
          <p:cNvPr id="663" name="Google Shape;663;p31"/>
          <p:cNvSpPr/>
          <p:nvPr/>
        </p:nvSpPr>
        <p:spPr>
          <a:xfrm>
            <a:off x="553186" y="4753984"/>
            <a:ext cx="54000" cy="236100"/>
          </a:xfrm>
          <a:prstGeom prst="rect">
            <a:avLst/>
          </a:prstGeom>
          <a:solidFill>
            <a:srgbClr val="B7B7B7"/>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Arial"/>
              <a:ea typeface="Arial"/>
              <a:cs typeface="Arial"/>
              <a:sym typeface="Arial"/>
            </a:endParaRPr>
          </a:p>
        </p:txBody>
      </p:sp>
      <p:sp>
        <p:nvSpPr>
          <p:cNvPr id="664" name="Google Shape;664;p31"/>
          <p:cNvSpPr txBox="1"/>
          <p:nvPr/>
        </p:nvSpPr>
        <p:spPr>
          <a:xfrm>
            <a:off x="30287" y="5097467"/>
            <a:ext cx="432000" cy="3636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GB" sz="3000">
                <a:solidFill>
                  <a:srgbClr val="D0E0E3"/>
                </a:solidFill>
                <a:latin typeface="Georgia"/>
                <a:ea typeface="Georgia"/>
                <a:cs typeface="Georgia"/>
                <a:sym typeface="Georgia"/>
              </a:rPr>
              <a:t>2</a:t>
            </a:r>
            <a:endParaRPr b="1" sz="3000">
              <a:solidFill>
                <a:srgbClr val="D0E0E3"/>
              </a:solidFill>
              <a:latin typeface="Georgia"/>
              <a:ea typeface="Georgia"/>
              <a:cs typeface="Georgia"/>
              <a:sym typeface="Georgia"/>
            </a:endParaRPr>
          </a:p>
        </p:txBody>
      </p:sp>
      <p:sp>
        <p:nvSpPr>
          <p:cNvPr id="665" name="Google Shape;665;p31"/>
          <p:cNvSpPr txBox="1"/>
          <p:nvPr/>
        </p:nvSpPr>
        <p:spPr>
          <a:xfrm>
            <a:off x="30287" y="5561563"/>
            <a:ext cx="432000" cy="3636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GB" sz="3000">
                <a:solidFill>
                  <a:srgbClr val="45818E"/>
                </a:solidFill>
                <a:latin typeface="Georgia"/>
                <a:ea typeface="Georgia"/>
                <a:cs typeface="Georgia"/>
                <a:sym typeface="Georgia"/>
              </a:rPr>
              <a:t>3</a:t>
            </a:r>
            <a:endParaRPr b="1" sz="3000">
              <a:solidFill>
                <a:srgbClr val="45818E"/>
              </a:solidFill>
              <a:latin typeface="Georgia"/>
              <a:ea typeface="Georgia"/>
              <a:cs typeface="Georgia"/>
              <a:sym typeface="Georgia"/>
            </a:endParaRPr>
          </a:p>
        </p:txBody>
      </p:sp>
      <p:sp>
        <p:nvSpPr>
          <p:cNvPr id="666" name="Google Shape;666;p31"/>
          <p:cNvSpPr txBox="1"/>
          <p:nvPr/>
        </p:nvSpPr>
        <p:spPr>
          <a:xfrm>
            <a:off x="-75" y="6131777"/>
            <a:ext cx="432000" cy="3636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GB" sz="3000">
                <a:solidFill>
                  <a:srgbClr val="999999"/>
                </a:solidFill>
                <a:latin typeface="Georgia"/>
                <a:ea typeface="Georgia"/>
                <a:cs typeface="Georgia"/>
                <a:sym typeface="Georgia"/>
              </a:rPr>
              <a:t>4</a:t>
            </a:r>
            <a:endParaRPr b="1" sz="3000">
              <a:solidFill>
                <a:srgbClr val="999999"/>
              </a:solidFill>
              <a:latin typeface="Georgia"/>
              <a:ea typeface="Georgia"/>
              <a:cs typeface="Georgia"/>
              <a:sym typeface="Georgia"/>
            </a:endParaRPr>
          </a:p>
        </p:txBody>
      </p:sp>
      <p:sp>
        <p:nvSpPr>
          <p:cNvPr id="667" name="Google Shape;667;p31"/>
          <p:cNvSpPr/>
          <p:nvPr/>
        </p:nvSpPr>
        <p:spPr>
          <a:xfrm>
            <a:off x="553186" y="6207887"/>
            <a:ext cx="54000" cy="236100"/>
          </a:xfrm>
          <a:prstGeom prst="rect">
            <a:avLst/>
          </a:prstGeom>
          <a:solidFill>
            <a:srgbClr val="B7B7B7"/>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Arial"/>
              <a:ea typeface="Arial"/>
              <a:cs typeface="Arial"/>
              <a:sym typeface="Arial"/>
            </a:endParaRPr>
          </a:p>
        </p:txBody>
      </p:sp>
      <p:sp>
        <p:nvSpPr>
          <p:cNvPr id="668" name="Google Shape;668;p31"/>
          <p:cNvSpPr txBox="1"/>
          <p:nvPr/>
        </p:nvSpPr>
        <p:spPr>
          <a:xfrm>
            <a:off x="642125" y="4758513"/>
            <a:ext cx="5935500" cy="2307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GB" sz="1200">
                <a:latin typeface="Mada"/>
                <a:ea typeface="Mada"/>
                <a:cs typeface="Mada"/>
                <a:sym typeface="Mada"/>
              </a:rPr>
              <a:t>Underlying socioeconomic, cultural, political and environmental determinants:</a:t>
            </a:r>
            <a:endParaRPr sz="1200">
              <a:latin typeface="Mada"/>
              <a:ea typeface="Mada"/>
              <a:cs typeface="Mada"/>
              <a:sym typeface="Mada"/>
            </a:endParaRPr>
          </a:p>
          <a:p>
            <a:pPr indent="0" lvl="0" marL="0" rtl="0" algn="l">
              <a:spcBef>
                <a:spcPts val="0"/>
              </a:spcBef>
              <a:spcAft>
                <a:spcPts val="0"/>
              </a:spcAft>
              <a:buSzPts val="1100"/>
              <a:buNone/>
            </a:pPr>
            <a:r>
              <a:rPr lang="en-GB" sz="1200">
                <a:solidFill>
                  <a:schemeClr val="dk1"/>
                </a:solidFill>
                <a:latin typeface="Mada"/>
                <a:ea typeface="Mada"/>
                <a:cs typeface="Mada"/>
                <a:sym typeface="Mada"/>
              </a:rPr>
              <a:t>● Globalization    ● Urbanization  ● Population ageing </a:t>
            </a:r>
            <a:endParaRPr sz="1200">
              <a:latin typeface="Mada"/>
              <a:ea typeface="Mada"/>
              <a:cs typeface="Mada"/>
              <a:sym typeface="Mada"/>
            </a:endParaRPr>
          </a:p>
        </p:txBody>
      </p:sp>
      <p:sp>
        <p:nvSpPr>
          <p:cNvPr id="669" name="Google Shape;669;p31"/>
          <p:cNvSpPr txBox="1"/>
          <p:nvPr/>
        </p:nvSpPr>
        <p:spPr>
          <a:xfrm>
            <a:off x="607176" y="5196921"/>
            <a:ext cx="5970300" cy="2307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GB" sz="1200">
                <a:latin typeface="Mada"/>
                <a:ea typeface="Mada"/>
                <a:cs typeface="Mada"/>
                <a:sym typeface="Mada"/>
              </a:rPr>
              <a:t>Common modifiable risk factors: </a:t>
            </a:r>
            <a:endParaRPr sz="1200">
              <a:latin typeface="Mada"/>
              <a:ea typeface="Mada"/>
              <a:cs typeface="Mada"/>
              <a:sym typeface="Mada"/>
            </a:endParaRPr>
          </a:p>
          <a:p>
            <a:pPr indent="0" lvl="0" marL="0" rtl="0" algn="l">
              <a:spcBef>
                <a:spcPts val="0"/>
              </a:spcBef>
              <a:spcAft>
                <a:spcPts val="0"/>
              </a:spcAft>
              <a:buSzPts val="1100"/>
              <a:buNone/>
            </a:pPr>
            <a:r>
              <a:rPr lang="en-GB" sz="1200">
                <a:solidFill>
                  <a:schemeClr val="dk1"/>
                </a:solidFill>
                <a:latin typeface="Mada"/>
                <a:ea typeface="Mada"/>
                <a:cs typeface="Mada"/>
                <a:sym typeface="Mada"/>
              </a:rPr>
              <a:t>● Unhealthy diet    ● Physical inactivity    ● Tobacco use</a:t>
            </a:r>
            <a:endParaRPr sz="1200">
              <a:latin typeface="Mada"/>
              <a:ea typeface="Mada"/>
              <a:cs typeface="Mada"/>
              <a:sym typeface="Mada"/>
            </a:endParaRPr>
          </a:p>
        </p:txBody>
      </p:sp>
      <p:sp>
        <p:nvSpPr>
          <p:cNvPr id="670" name="Google Shape;670;p31"/>
          <p:cNvSpPr txBox="1"/>
          <p:nvPr/>
        </p:nvSpPr>
        <p:spPr>
          <a:xfrm>
            <a:off x="607176" y="5702401"/>
            <a:ext cx="5970300" cy="2307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GB" sz="1200">
                <a:latin typeface="Mada"/>
                <a:ea typeface="Mada"/>
                <a:cs typeface="Mada"/>
                <a:sym typeface="Mada"/>
              </a:rPr>
              <a:t>Non-modifiable risk factors: </a:t>
            </a:r>
            <a:endParaRPr sz="1200">
              <a:latin typeface="Mada"/>
              <a:ea typeface="Mada"/>
              <a:cs typeface="Mada"/>
              <a:sym typeface="Mada"/>
            </a:endParaRPr>
          </a:p>
          <a:p>
            <a:pPr indent="0" lvl="0" marL="0" rtl="0" algn="l">
              <a:spcBef>
                <a:spcPts val="0"/>
              </a:spcBef>
              <a:spcAft>
                <a:spcPts val="0"/>
              </a:spcAft>
              <a:buSzPts val="1100"/>
              <a:buNone/>
            </a:pPr>
            <a:r>
              <a:rPr lang="en-GB" sz="1200">
                <a:solidFill>
                  <a:schemeClr val="dk1"/>
                </a:solidFill>
                <a:latin typeface="Mada"/>
                <a:ea typeface="Mada"/>
                <a:cs typeface="Mada"/>
                <a:sym typeface="Mada"/>
              </a:rPr>
              <a:t>● Age    ● Heredity   </a:t>
            </a:r>
            <a:r>
              <a:rPr lang="en-GB" sz="1200">
                <a:solidFill>
                  <a:srgbClr val="6AA84F"/>
                </a:solidFill>
                <a:latin typeface="Mada"/>
                <a:ea typeface="Mada"/>
                <a:cs typeface="Mada"/>
                <a:sym typeface="Mada"/>
              </a:rPr>
              <a:t>● Gender</a:t>
            </a:r>
            <a:r>
              <a:rPr lang="en-GB" sz="1200">
                <a:solidFill>
                  <a:schemeClr val="dk1"/>
                </a:solidFill>
                <a:latin typeface="Mada"/>
                <a:ea typeface="Mada"/>
                <a:cs typeface="Mada"/>
                <a:sym typeface="Mada"/>
              </a:rPr>
              <a:t> </a:t>
            </a:r>
            <a:endParaRPr sz="1200">
              <a:latin typeface="Mada"/>
              <a:ea typeface="Mada"/>
              <a:cs typeface="Mada"/>
              <a:sym typeface="Mada"/>
            </a:endParaRPr>
          </a:p>
        </p:txBody>
      </p:sp>
      <p:sp>
        <p:nvSpPr>
          <p:cNvPr id="671" name="Google Shape;671;p31"/>
          <p:cNvSpPr txBox="1"/>
          <p:nvPr/>
        </p:nvSpPr>
        <p:spPr>
          <a:xfrm>
            <a:off x="607176" y="6207893"/>
            <a:ext cx="6601800" cy="2307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GB" sz="1200">
                <a:latin typeface="Mada"/>
                <a:ea typeface="Mada"/>
                <a:cs typeface="Mada"/>
                <a:sym typeface="Mada"/>
              </a:rPr>
              <a:t>Intermediate risk factors: </a:t>
            </a:r>
            <a:endParaRPr sz="1200">
              <a:latin typeface="Mada"/>
              <a:ea typeface="Mada"/>
              <a:cs typeface="Mada"/>
              <a:sym typeface="Mada"/>
            </a:endParaRPr>
          </a:p>
          <a:p>
            <a:pPr indent="0" lvl="0" marL="0" rtl="0" algn="l">
              <a:spcBef>
                <a:spcPts val="0"/>
              </a:spcBef>
              <a:spcAft>
                <a:spcPts val="0"/>
              </a:spcAft>
              <a:buSzPts val="1100"/>
              <a:buNone/>
            </a:pPr>
            <a:r>
              <a:rPr lang="en-GB" sz="1200">
                <a:solidFill>
                  <a:schemeClr val="dk1"/>
                </a:solidFill>
                <a:latin typeface="Mada"/>
                <a:ea typeface="Mada"/>
                <a:cs typeface="Mada"/>
                <a:sym typeface="Mada"/>
              </a:rPr>
              <a:t>● Raised blood pressure     ● Raised blood glucose    ● Abnormal blood lipids    ● Overweight/obesity</a:t>
            </a:r>
            <a:endParaRPr sz="1200">
              <a:latin typeface="Mada"/>
              <a:ea typeface="Mada"/>
              <a:cs typeface="Mada"/>
              <a:sym typeface="Mada"/>
            </a:endParaRPr>
          </a:p>
        </p:txBody>
      </p:sp>
      <p:sp>
        <p:nvSpPr>
          <p:cNvPr id="672" name="Google Shape;672;p31"/>
          <p:cNvSpPr txBox="1"/>
          <p:nvPr/>
        </p:nvSpPr>
        <p:spPr>
          <a:xfrm>
            <a:off x="30287" y="6596500"/>
            <a:ext cx="432000" cy="3636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GB" sz="3000">
                <a:solidFill>
                  <a:schemeClr val="dk2"/>
                </a:solidFill>
                <a:latin typeface="Georgia"/>
                <a:ea typeface="Georgia"/>
                <a:cs typeface="Georgia"/>
                <a:sym typeface="Georgia"/>
              </a:rPr>
              <a:t>5</a:t>
            </a:r>
            <a:endParaRPr b="1" sz="3000">
              <a:solidFill>
                <a:schemeClr val="dk2"/>
              </a:solidFill>
              <a:latin typeface="Georgia"/>
              <a:ea typeface="Georgia"/>
              <a:cs typeface="Georgia"/>
              <a:sym typeface="Georgia"/>
            </a:endParaRPr>
          </a:p>
        </p:txBody>
      </p:sp>
      <p:sp>
        <p:nvSpPr>
          <p:cNvPr id="673" name="Google Shape;673;p31"/>
          <p:cNvSpPr/>
          <p:nvPr/>
        </p:nvSpPr>
        <p:spPr>
          <a:xfrm>
            <a:off x="553186" y="6717768"/>
            <a:ext cx="54000" cy="236100"/>
          </a:xfrm>
          <a:prstGeom prst="rect">
            <a:avLst/>
          </a:prstGeom>
          <a:solidFill>
            <a:srgbClr val="B7B7B7"/>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701">
              <a:solidFill>
                <a:srgbClr val="FFFFFF"/>
              </a:solidFill>
              <a:latin typeface="Arial"/>
              <a:ea typeface="Arial"/>
              <a:cs typeface="Arial"/>
              <a:sym typeface="Arial"/>
            </a:endParaRPr>
          </a:p>
        </p:txBody>
      </p:sp>
      <p:sp>
        <p:nvSpPr>
          <p:cNvPr id="674" name="Google Shape;674;p31"/>
          <p:cNvSpPr txBox="1"/>
          <p:nvPr/>
        </p:nvSpPr>
        <p:spPr>
          <a:xfrm>
            <a:off x="698076" y="6758705"/>
            <a:ext cx="5970300" cy="2307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GB" sz="1200">
                <a:latin typeface="Mada"/>
                <a:ea typeface="Mada"/>
                <a:cs typeface="Mada"/>
                <a:sym typeface="Mada"/>
              </a:rPr>
              <a:t>Main Chronic Diseases: </a:t>
            </a:r>
            <a:endParaRPr sz="1200">
              <a:latin typeface="Mada"/>
              <a:ea typeface="Mada"/>
              <a:cs typeface="Mada"/>
              <a:sym typeface="Mada"/>
            </a:endParaRPr>
          </a:p>
          <a:p>
            <a:pPr indent="0" lvl="0" marL="0" rtl="0" algn="l">
              <a:spcBef>
                <a:spcPts val="0"/>
              </a:spcBef>
              <a:spcAft>
                <a:spcPts val="0"/>
              </a:spcAft>
              <a:buSzPts val="1100"/>
              <a:buNone/>
            </a:pPr>
            <a:r>
              <a:rPr lang="en-GB" sz="1200">
                <a:solidFill>
                  <a:schemeClr val="dk1"/>
                </a:solidFill>
                <a:latin typeface="Mada"/>
                <a:ea typeface="Mada"/>
                <a:cs typeface="Mada"/>
                <a:sym typeface="Mada"/>
              </a:rPr>
              <a:t>● Heart Disease    ● Stroke    ● Cancer     ● Chronic Respiratory Disease   ● Diabetes</a:t>
            </a:r>
            <a:endParaRPr sz="1200">
              <a:latin typeface="Mada"/>
              <a:ea typeface="Mada"/>
              <a:cs typeface="Mada"/>
              <a:sym typeface="Mada"/>
            </a:endParaRPr>
          </a:p>
        </p:txBody>
      </p:sp>
      <p:cxnSp>
        <p:nvCxnSpPr>
          <p:cNvPr id="675" name="Google Shape;675;p31"/>
          <p:cNvCxnSpPr/>
          <p:nvPr/>
        </p:nvCxnSpPr>
        <p:spPr>
          <a:xfrm>
            <a:off x="448033" y="7969995"/>
            <a:ext cx="6323700" cy="0"/>
          </a:xfrm>
          <a:prstGeom prst="straightConnector1">
            <a:avLst/>
          </a:prstGeom>
          <a:noFill/>
          <a:ln cap="flat" cmpd="sng" w="28575">
            <a:solidFill>
              <a:srgbClr val="CCCCCC"/>
            </a:solidFill>
            <a:prstDash val="solid"/>
            <a:round/>
            <a:headEnd len="med" w="med" type="oval"/>
            <a:tailEnd len="med" w="med" type="oval"/>
          </a:ln>
        </p:spPr>
      </p:cxnSp>
      <p:grpSp>
        <p:nvGrpSpPr>
          <p:cNvPr id="676" name="Google Shape;676;p31"/>
          <p:cNvGrpSpPr/>
          <p:nvPr/>
        </p:nvGrpSpPr>
        <p:grpSpPr>
          <a:xfrm>
            <a:off x="430575" y="7376497"/>
            <a:ext cx="6323500" cy="2170441"/>
            <a:chOff x="632775" y="281109"/>
            <a:chExt cx="6323500" cy="2170441"/>
          </a:xfrm>
        </p:grpSpPr>
        <p:sp>
          <p:nvSpPr>
            <p:cNvPr id="677" name="Google Shape;677;p31"/>
            <p:cNvSpPr txBox="1"/>
            <p:nvPr/>
          </p:nvSpPr>
          <p:spPr>
            <a:xfrm>
              <a:off x="632775" y="384550"/>
              <a:ext cx="2587500" cy="457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800">
                  <a:latin typeface="Mada"/>
                  <a:ea typeface="Mada"/>
                  <a:cs typeface="Mada"/>
                  <a:sym typeface="Mada"/>
                </a:rPr>
                <a:t>Modifiable risk factors</a:t>
              </a:r>
              <a:endParaRPr sz="1800">
                <a:latin typeface="Mada"/>
                <a:ea typeface="Mada"/>
                <a:cs typeface="Mada"/>
                <a:sym typeface="Mada"/>
              </a:endParaRPr>
            </a:p>
          </p:txBody>
        </p:sp>
        <p:sp>
          <p:nvSpPr>
            <p:cNvPr id="678" name="Google Shape;678;p31"/>
            <p:cNvSpPr txBox="1"/>
            <p:nvPr/>
          </p:nvSpPr>
          <p:spPr>
            <a:xfrm>
              <a:off x="4172875" y="384550"/>
              <a:ext cx="2783400" cy="457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800">
                  <a:latin typeface="Mada"/>
                  <a:ea typeface="Mada"/>
                  <a:cs typeface="Mada"/>
                  <a:sym typeface="Mada"/>
                </a:rPr>
                <a:t>Non Modifiable risk factors </a:t>
              </a:r>
              <a:endParaRPr sz="1800">
                <a:latin typeface="Mada"/>
                <a:ea typeface="Mada"/>
                <a:cs typeface="Mada"/>
                <a:sym typeface="Mada"/>
              </a:endParaRPr>
            </a:p>
          </p:txBody>
        </p:sp>
        <p:sp>
          <p:nvSpPr>
            <p:cNvPr id="679" name="Google Shape;679;p31"/>
            <p:cNvSpPr txBox="1"/>
            <p:nvPr/>
          </p:nvSpPr>
          <p:spPr>
            <a:xfrm>
              <a:off x="632775" y="841750"/>
              <a:ext cx="2587500" cy="16098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SzPts val="1200"/>
                <a:buFont typeface="Mada"/>
                <a:buChar char="●"/>
              </a:pPr>
              <a:r>
                <a:rPr lang="en-GB" sz="1200">
                  <a:latin typeface="Mada"/>
                  <a:ea typeface="Mada"/>
                  <a:cs typeface="Mada"/>
                  <a:sym typeface="Mada"/>
                </a:rPr>
                <a:t>Cigarette smoking</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High Blood pressure</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Elevated serum Cholesterol</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Diabetes</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Lifestyle changes (dietary patterns,physical activity)</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Stress factors</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Alcohol abuse</a:t>
              </a:r>
              <a:endParaRPr sz="1200">
                <a:latin typeface="Mada"/>
                <a:ea typeface="Mada"/>
                <a:cs typeface="Mada"/>
                <a:sym typeface="Mada"/>
              </a:endParaRPr>
            </a:p>
          </p:txBody>
        </p:sp>
        <p:sp>
          <p:nvSpPr>
            <p:cNvPr id="680" name="Google Shape;680;p31"/>
            <p:cNvSpPr txBox="1"/>
            <p:nvPr/>
          </p:nvSpPr>
          <p:spPr>
            <a:xfrm>
              <a:off x="4172875" y="841750"/>
              <a:ext cx="2587500" cy="16098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SzPts val="1200"/>
                <a:buFont typeface="Mada"/>
                <a:buChar char="●"/>
              </a:pPr>
              <a:r>
                <a:rPr lang="en-GB" sz="1200">
                  <a:latin typeface="Mada"/>
                  <a:ea typeface="Mada"/>
                  <a:cs typeface="Mada"/>
                  <a:sym typeface="Mada"/>
                </a:rPr>
                <a:t>Age</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Sex</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Family Hx</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Genetic factors</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Personality</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Race</a:t>
              </a:r>
              <a:endParaRPr sz="1200">
                <a:latin typeface="Mada"/>
                <a:ea typeface="Mada"/>
                <a:cs typeface="Mada"/>
                <a:sym typeface="Mada"/>
              </a:endParaRPr>
            </a:p>
          </p:txBody>
        </p:sp>
        <p:sp>
          <p:nvSpPr>
            <p:cNvPr id="681" name="Google Shape;681;p31"/>
            <p:cNvSpPr/>
            <p:nvPr/>
          </p:nvSpPr>
          <p:spPr>
            <a:xfrm>
              <a:off x="3220370" y="281109"/>
              <a:ext cx="952500" cy="952500"/>
            </a:xfrm>
            <a:prstGeom prst="ellipse">
              <a:avLst/>
            </a:prstGeom>
            <a:solidFill>
              <a:srgbClr val="A2C4C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2400">
                  <a:solidFill>
                    <a:srgbClr val="FFFFFF"/>
                  </a:solidFill>
                  <a:latin typeface="Nunito"/>
                  <a:ea typeface="Nunito"/>
                  <a:cs typeface="Nunito"/>
                  <a:sym typeface="Nunito"/>
                </a:rPr>
                <a:t>VS</a:t>
              </a:r>
              <a:endParaRPr b="1" sz="2400">
                <a:solidFill>
                  <a:srgbClr val="FFFFFF"/>
                </a:solidFill>
                <a:latin typeface="Nunito"/>
                <a:ea typeface="Nunito"/>
                <a:cs typeface="Nunito"/>
                <a:sym typeface="Nunito"/>
              </a:endParaRPr>
            </a:p>
          </p:txBody>
        </p:sp>
      </p:gr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 name="Shape 75"/>
        <p:cNvGrpSpPr/>
        <p:nvPr/>
      </p:nvGrpSpPr>
      <p:grpSpPr>
        <a:xfrm>
          <a:off x="0" y="0"/>
          <a:ext cx="0" cy="0"/>
          <a:chOff x="0" y="0"/>
          <a:chExt cx="0" cy="0"/>
        </a:xfrm>
      </p:grpSpPr>
      <p:sp>
        <p:nvSpPr>
          <p:cNvPr id="76" name="Google Shape;76;p14"/>
          <p:cNvSpPr/>
          <p:nvPr/>
        </p:nvSpPr>
        <p:spPr>
          <a:xfrm rot="10800000">
            <a:off x="-75" y="-9300"/>
            <a:ext cx="7591500" cy="237900"/>
          </a:xfrm>
          <a:prstGeom prst="round2SameRect">
            <a:avLst>
              <a:gd fmla="val 50000" name="adj1"/>
              <a:gd fmla="val 0" name="adj2"/>
            </a:avLst>
          </a:pr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p14"/>
          <p:cNvSpPr txBox="1"/>
          <p:nvPr/>
        </p:nvSpPr>
        <p:spPr>
          <a:xfrm>
            <a:off x="180839" y="879405"/>
            <a:ext cx="7591500" cy="581700"/>
          </a:xfrm>
          <a:prstGeom prst="rect">
            <a:avLst/>
          </a:prstGeom>
          <a:noFill/>
          <a:ln>
            <a:noFill/>
          </a:ln>
        </p:spPr>
        <p:txBody>
          <a:bodyPr anchorCtr="0" anchor="t" bIns="91425" lIns="91425" spcFirstLastPara="1" rIns="91425" wrap="square" tIns="91425">
            <a:spAutoFit/>
          </a:bodyPr>
          <a:lstStyle/>
          <a:p>
            <a:pPr indent="-304800" lvl="0" marL="457200" rtl="0" algn="l">
              <a:lnSpc>
                <a:spcPct val="115000"/>
              </a:lnSpc>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a life threatening febrile illness  caused by infection with the protozoan parasite </a:t>
            </a:r>
            <a:r>
              <a:rPr b="1" lang="en-GB" sz="1200">
                <a:solidFill>
                  <a:schemeClr val="dk1"/>
                </a:solidFill>
                <a:latin typeface="Mada"/>
                <a:ea typeface="Mada"/>
                <a:cs typeface="Mada"/>
                <a:sym typeface="Mada"/>
              </a:rPr>
              <a:t>Plasmodium</a:t>
            </a:r>
            <a:r>
              <a:rPr lang="en-GB" sz="1200">
                <a:solidFill>
                  <a:schemeClr val="dk1"/>
                </a:solidFill>
                <a:latin typeface="Mada"/>
                <a:ea typeface="Mada"/>
                <a:cs typeface="Mada"/>
                <a:sym typeface="Mada"/>
              </a:rPr>
              <a:t>. </a:t>
            </a:r>
            <a:endParaRPr sz="1200">
              <a:solidFill>
                <a:schemeClr val="dk1"/>
              </a:solidFill>
              <a:latin typeface="Mada"/>
              <a:ea typeface="Mada"/>
              <a:cs typeface="Mada"/>
              <a:sym typeface="Mada"/>
            </a:endParaRPr>
          </a:p>
          <a:p>
            <a:pPr indent="-304800" lvl="0" marL="457200" rtl="0" algn="l">
              <a:lnSpc>
                <a:spcPct val="115000"/>
              </a:lnSpc>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It is transmitted to humans by </a:t>
            </a:r>
            <a:r>
              <a:rPr b="1" lang="en-GB" sz="1200">
                <a:solidFill>
                  <a:srgbClr val="BF9000"/>
                </a:solidFill>
                <a:latin typeface="Mada"/>
                <a:ea typeface="Mada"/>
                <a:cs typeface="Mada"/>
                <a:sym typeface="Mada"/>
              </a:rPr>
              <a:t>the bite of the female</a:t>
            </a:r>
            <a:r>
              <a:rPr lang="en-GB" sz="1200">
                <a:solidFill>
                  <a:srgbClr val="BF9000"/>
                </a:solidFill>
                <a:latin typeface="Mada"/>
                <a:ea typeface="Mada"/>
                <a:cs typeface="Mada"/>
                <a:sym typeface="Mada"/>
              </a:rPr>
              <a:t> </a:t>
            </a:r>
            <a:r>
              <a:rPr b="1" lang="en-GB" sz="1200">
                <a:solidFill>
                  <a:srgbClr val="BF9000"/>
                </a:solidFill>
                <a:latin typeface="Mada"/>
                <a:ea typeface="Mada"/>
                <a:cs typeface="Mada"/>
                <a:sym typeface="Mada"/>
              </a:rPr>
              <a:t>Anopheles mosquito</a:t>
            </a:r>
            <a:endParaRPr/>
          </a:p>
        </p:txBody>
      </p:sp>
      <p:sp>
        <p:nvSpPr>
          <p:cNvPr id="78" name="Google Shape;78;p14"/>
          <p:cNvSpPr txBox="1"/>
          <p:nvPr/>
        </p:nvSpPr>
        <p:spPr>
          <a:xfrm>
            <a:off x="148051" y="1573161"/>
            <a:ext cx="7231200" cy="2299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GB" sz="1800">
                <a:solidFill>
                  <a:srgbClr val="76A5AF"/>
                </a:solidFill>
                <a:latin typeface="Nunito"/>
                <a:ea typeface="Nunito"/>
                <a:cs typeface="Nunito"/>
                <a:sym typeface="Nunito"/>
              </a:rPr>
              <a:t>Epidemiology</a:t>
            </a:r>
            <a:endParaRPr sz="1200">
              <a:solidFill>
                <a:srgbClr val="000000"/>
              </a:solidFill>
              <a:latin typeface="Mada"/>
              <a:ea typeface="Mada"/>
              <a:cs typeface="Mada"/>
              <a:sym typeface="Mada"/>
            </a:endParaRPr>
          </a:p>
          <a:p>
            <a:pPr indent="0" lvl="0" marL="0" rtl="0" algn="l">
              <a:lnSpc>
                <a:spcPct val="115000"/>
              </a:lnSpc>
              <a:spcBef>
                <a:spcPts val="1000"/>
              </a:spcBef>
              <a:spcAft>
                <a:spcPts val="0"/>
              </a:spcAft>
              <a:buNone/>
            </a:pPr>
            <a:r>
              <a:rPr lang="en-GB" sz="1200">
                <a:solidFill>
                  <a:srgbClr val="000000"/>
                </a:solidFill>
                <a:latin typeface="Mada"/>
                <a:ea typeface="Mada"/>
                <a:cs typeface="Mada"/>
                <a:sym typeface="Mada"/>
              </a:rPr>
              <a:t>predominantly affecting</a:t>
            </a:r>
            <a:r>
              <a:rPr b="1" lang="en-GB" sz="1200">
                <a:solidFill>
                  <a:srgbClr val="000000"/>
                </a:solidFill>
                <a:latin typeface="Mada"/>
                <a:ea typeface="Mada"/>
                <a:cs typeface="Mada"/>
                <a:sym typeface="Mada"/>
              </a:rPr>
              <a:t> :</a:t>
            </a:r>
            <a:endParaRPr b="1" sz="1200">
              <a:solidFill>
                <a:srgbClr val="000000"/>
              </a:solidFill>
              <a:latin typeface="Mada"/>
              <a:ea typeface="Mada"/>
              <a:cs typeface="Mada"/>
              <a:sym typeface="Mada"/>
            </a:endParaRPr>
          </a:p>
          <a:p>
            <a:pPr indent="-304800" lvl="0" marL="914400" rtl="0" algn="l">
              <a:lnSpc>
                <a:spcPct val="115000"/>
              </a:lnSpc>
              <a:spcBef>
                <a:spcPts val="1600"/>
              </a:spcBef>
              <a:spcAft>
                <a:spcPts val="0"/>
              </a:spcAft>
              <a:buClr>
                <a:srgbClr val="000000"/>
              </a:buClr>
              <a:buSzPts val="1200"/>
              <a:buFont typeface="Mada"/>
              <a:buChar char="●"/>
            </a:pPr>
            <a:r>
              <a:rPr b="1" lang="en-GB" sz="1200">
                <a:solidFill>
                  <a:srgbClr val="CC0000"/>
                </a:solidFill>
                <a:latin typeface="Mada"/>
                <a:ea typeface="Mada"/>
                <a:cs typeface="Mada"/>
                <a:sym typeface="Mada"/>
              </a:rPr>
              <a:t>young children </a:t>
            </a:r>
            <a:r>
              <a:rPr lang="en-GB" sz="1200">
                <a:solidFill>
                  <a:srgbClr val="6AA84F"/>
                </a:solidFill>
                <a:latin typeface="Mada"/>
                <a:ea typeface="Mada"/>
                <a:cs typeface="Mada"/>
                <a:sym typeface="Mada"/>
              </a:rPr>
              <a:t>(Especially those who are less than 5 years)</a:t>
            </a:r>
            <a:r>
              <a:rPr lang="en-GB" sz="1200">
                <a:solidFill>
                  <a:srgbClr val="000000"/>
                </a:solidFill>
                <a:latin typeface="Mada"/>
                <a:ea typeface="Mada"/>
                <a:cs typeface="Mada"/>
                <a:sym typeface="Mada"/>
              </a:rPr>
              <a:t> </a:t>
            </a:r>
            <a:endParaRPr sz="1200">
              <a:latin typeface="Mada"/>
              <a:ea typeface="Mada"/>
              <a:cs typeface="Mada"/>
              <a:sym typeface="Mada"/>
            </a:endParaRPr>
          </a:p>
          <a:p>
            <a:pPr indent="-304800" lvl="0" marL="914400" rtl="0" algn="l">
              <a:lnSpc>
                <a:spcPct val="115000"/>
              </a:lnSpc>
              <a:spcBef>
                <a:spcPts val="0"/>
              </a:spcBef>
              <a:spcAft>
                <a:spcPts val="0"/>
              </a:spcAft>
              <a:buClr>
                <a:srgbClr val="000000"/>
              </a:buClr>
              <a:buSzPts val="1200"/>
              <a:buFont typeface="Mada"/>
              <a:buChar char="●"/>
            </a:pPr>
            <a:r>
              <a:rPr b="1" lang="en-GB" sz="1200">
                <a:solidFill>
                  <a:srgbClr val="CC0000"/>
                </a:solidFill>
                <a:latin typeface="Mada"/>
                <a:ea typeface="Mada"/>
                <a:cs typeface="Mada"/>
                <a:sym typeface="Mada"/>
              </a:rPr>
              <a:t>pregnant women.</a:t>
            </a:r>
            <a:endParaRPr b="1" sz="1200">
              <a:solidFill>
                <a:srgbClr val="CC0000"/>
              </a:solidFill>
              <a:latin typeface="Mada"/>
              <a:ea typeface="Mada"/>
              <a:cs typeface="Mada"/>
              <a:sym typeface="Mada"/>
            </a:endParaRPr>
          </a:p>
          <a:p>
            <a:pPr indent="0" lvl="0" marL="0" rtl="0" algn="l">
              <a:lnSpc>
                <a:spcPct val="115000"/>
              </a:lnSpc>
              <a:spcBef>
                <a:spcPts val="1600"/>
              </a:spcBef>
              <a:spcAft>
                <a:spcPts val="0"/>
              </a:spcAft>
              <a:buNone/>
            </a:pPr>
            <a:r>
              <a:rPr lang="en-GB" sz="1200">
                <a:solidFill>
                  <a:srgbClr val="000000"/>
                </a:solidFill>
                <a:latin typeface="Mada"/>
                <a:ea typeface="Mada"/>
                <a:cs typeface="Mada"/>
                <a:sym typeface="Mada"/>
              </a:rPr>
              <a:t>In </a:t>
            </a:r>
            <a:r>
              <a:rPr b="1" lang="en-GB" sz="1200">
                <a:solidFill>
                  <a:srgbClr val="000000"/>
                </a:solidFill>
                <a:latin typeface="Mada"/>
                <a:ea typeface="Mada"/>
                <a:cs typeface="Mada"/>
                <a:sym typeface="Mada"/>
              </a:rPr>
              <a:t>2019</a:t>
            </a:r>
            <a:r>
              <a:rPr lang="en-GB" sz="1200">
                <a:solidFill>
                  <a:srgbClr val="000000"/>
                </a:solidFill>
                <a:latin typeface="Mada"/>
                <a:ea typeface="Mada"/>
                <a:cs typeface="Mada"/>
                <a:sym typeface="Mada"/>
              </a:rPr>
              <a:t>, there were 229 million cases and, 409,000 deaths caused by malaria worldwide (WHO 2020)</a:t>
            </a:r>
            <a:endParaRPr sz="1200">
              <a:solidFill>
                <a:srgbClr val="000000"/>
              </a:solidFill>
              <a:latin typeface="Mada"/>
              <a:ea typeface="Mada"/>
              <a:cs typeface="Mada"/>
              <a:sym typeface="Mada"/>
            </a:endParaRPr>
          </a:p>
          <a:p>
            <a:pPr indent="-304800" lvl="0" marL="630000" rtl="0" algn="l">
              <a:lnSpc>
                <a:spcPct val="115000"/>
              </a:lnSpc>
              <a:spcBef>
                <a:spcPts val="1600"/>
              </a:spcBef>
              <a:spcAft>
                <a:spcPts val="0"/>
              </a:spcAft>
              <a:buClr>
                <a:srgbClr val="000000"/>
              </a:buClr>
              <a:buSzPts val="1200"/>
              <a:buFont typeface="Mada"/>
              <a:buChar char="○"/>
            </a:pPr>
            <a:r>
              <a:rPr b="1" lang="en-GB" sz="1200">
                <a:solidFill>
                  <a:srgbClr val="000000"/>
                </a:solidFill>
                <a:latin typeface="Mada"/>
                <a:ea typeface="Mada"/>
                <a:cs typeface="Mada"/>
                <a:sym typeface="Mada"/>
              </a:rPr>
              <a:t>67% of deaths were in children aged </a:t>
            </a:r>
            <a:r>
              <a:rPr b="1" lang="en-GB" sz="1200">
                <a:solidFill>
                  <a:srgbClr val="CC0000"/>
                </a:solidFill>
                <a:latin typeface="Mada"/>
                <a:ea typeface="Mada"/>
                <a:cs typeface="Mada"/>
                <a:sym typeface="Mada"/>
              </a:rPr>
              <a:t>less than five years.</a:t>
            </a:r>
            <a:endParaRPr b="1" sz="1200">
              <a:solidFill>
                <a:srgbClr val="CC0000"/>
              </a:solidFill>
              <a:latin typeface="Mada"/>
              <a:ea typeface="Mada"/>
              <a:cs typeface="Mada"/>
              <a:sym typeface="Mada"/>
            </a:endParaRPr>
          </a:p>
          <a:p>
            <a:pPr indent="-304800" lvl="0" marL="630000" rtl="0" algn="l">
              <a:lnSpc>
                <a:spcPct val="115000"/>
              </a:lnSpc>
              <a:spcBef>
                <a:spcPts val="0"/>
              </a:spcBef>
              <a:spcAft>
                <a:spcPts val="0"/>
              </a:spcAft>
              <a:buClr>
                <a:srgbClr val="000000"/>
              </a:buClr>
              <a:buSzPts val="1200"/>
              <a:buFont typeface="Mada"/>
              <a:buChar char="○"/>
            </a:pPr>
            <a:r>
              <a:rPr b="1" lang="en-GB" sz="1200">
                <a:solidFill>
                  <a:srgbClr val="000000"/>
                </a:solidFill>
                <a:latin typeface="Mada"/>
                <a:ea typeface="Mada"/>
                <a:cs typeface="Mada"/>
                <a:sym typeface="Mada"/>
              </a:rPr>
              <a:t>94% of cases and deaths occurred in </a:t>
            </a:r>
            <a:r>
              <a:rPr b="1" lang="en-GB" sz="1200">
                <a:solidFill>
                  <a:srgbClr val="CC0000"/>
                </a:solidFill>
                <a:latin typeface="Mada"/>
                <a:ea typeface="Mada"/>
                <a:cs typeface="Mada"/>
                <a:sym typeface="Mada"/>
              </a:rPr>
              <a:t>Africa</a:t>
            </a:r>
            <a:r>
              <a:rPr b="1" lang="en-GB" sz="1200">
                <a:solidFill>
                  <a:srgbClr val="000000"/>
                </a:solidFill>
                <a:latin typeface="Mada"/>
                <a:ea typeface="Mada"/>
                <a:cs typeface="Mada"/>
                <a:sym typeface="Mada"/>
              </a:rPr>
              <a:t>.</a:t>
            </a:r>
            <a:endParaRPr b="1" sz="1200">
              <a:solidFill>
                <a:srgbClr val="000000"/>
              </a:solidFill>
              <a:latin typeface="Mada"/>
              <a:ea typeface="Mada"/>
              <a:cs typeface="Mada"/>
              <a:sym typeface="Mada"/>
            </a:endParaRPr>
          </a:p>
          <a:p>
            <a:pPr indent="0" lvl="0" marL="0" rtl="0" algn="l">
              <a:lnSpc>
                <a:spcPct val="115000"/>
              </a:lnSpc>
              <a:spcBef>
                <a:spcPts val="1600"/>
              </a:spcBef>
              <a:spcAft>
                <a:spcPts val="0"/>
              </a:spcAft>
              <a:buNone/>
            </a:pPr>
            <a:r>
              <a:rPr lang="en-GB" sz="1200">
                <a:solidFill>
                  <a:srgbClr val="000000"/>
                </a:solidFill>
                <a:latin typeface="Mada"/>
                <a:ea typeface="Mada"/>
                <a:cs typeface="Mada"/>
                <a:sym typeface="Mada"/>
              </a:rPr>
              <a:t>Multidrug resistance is prevalent in many areas around the world, particularly in </a:t>
            </a:r>
            <a:r>
              <a:rPr b="1" lang="en-GB" sz="1200" u="sng">
                <a:solidFill>
                  <a:srgbClr val="CC0000"/>
                </a:solidFill>
                <a:latin typeface="Mada"/>
                <a:ea typeface="Mada"/>
                <a:cs typeface="Mada"/>
                <a:sym typeface="Mada"/>
              </a:rPr>
              <a:t>South East Asia</a:t>
            </a:r>
            <a:r>
              <a:rPr lang="en-GB" sz="1200">
                <a:solidFill>
                  <a:srgbClr val="000000"/>
                </a:solidFill>
                <a:latin typeface="Mada"/>
                <a:ea typeface="Mada"/>
                <a:cs typeface="Mada"/>
                <a:sym typeface="Mada"/>
              </a:rPr>
              <a:t> </a:t>
            </a:r>
            <a:r>
              <a:rPr lang="en-GB" sz="1200">
                <a:solidFill>
                  <a:srgbClr val="999999"/>
                </a:solidFill>
                <a:latin typeface="Mada"/>
                <a:ea typeface="Mada"/>
                <a:cs typeface="Mada"/>
                <a:sym typeface="Mada"/>
              </a:rPr>
              <a:t>(</a:t>
            </a:r>
            <a:r>
              <a:rPr b="1" lang="en-GB" sz="1200">
                <a:solidFill>
                  <a:srgbClr val="6AA84F"/>
                </a:solidFill>
                <a:latin typeface="Mada"/>
                <a:ea typeface="Mada"/>
                <a:cs typeface="Mada"/>
                <a:sym typeface="Mada"/>
              </a:rPr>
              <a:t>Cambodia, Thailand, </a:t>
            </a:r>
            <a:r>
              <a:rPr lang="en-GB" sz="1200">
                <a:solidFill>
                  <a:srgbClr val="999999"/>
                </a:solidFill>
                <a:latin typeface="Mada"/>
                <a:ea typeface="Mada"/>
                <a:cs typeface="Mada"/>
                <a:sym typeface="Mada"/>
              </a:rPr>
              <a:t>Brunei, Burma (Myanmar), Timor-Leste, Indonesia, Laos, Malaysia, Philippines, Singapore and Vietnam.)</a:t>
            </a:r>
            <a:endParaRPr sz="1200">
              <a:solidFill>
                <a:srgbClr val="999999"/>
              </a:solidFill>
              <a:latin typeface="Mada"/>
              <a:ea typeface="Mada"/>
              <a:cs typeface="Mada"/>
              <a:sym typeface="Mada"/>
            </a:endParaRPr>
          </a:p>
          <a:p>
            <a:pPr indent="0" lvl="0" marL="0" rtl="0" algn="l">
              <a:spcBef>
                <a:spcPts val="1600"/>
              </a:spcBef>
              <a:spcAft>
                <a:spcPts val="0"/>
              </a:spcAft>
              <a:buNone/>
            </a:pPr>
            <a:r>
              <a:rPr b="1" lang="en-GB" sz="1200">
                <a:solidFill>
                  <a:srgbClr val="CC0000"/>
                </a:solidFill>
                <a:latin typeface="Mada"/>
                <a:ea typeface="Mada"/>
                <a:cs typeface="Mada"/>
                <a:sym typeface="Mada"/>
              </a:rPr>
              <a:t>Cases are  increasing </a:t>
            </a:r>
            <a:endParaRPr b="1" sz="1200">
              <a:solidFill>
                <a:srgbClr val="CC0000"/>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en-GB" sz="1200">
                <a:solidFill>
                  <a:srgbClr val="CC0000"/>
                </a:solidFill>
                <a:latin typeface="Mada"/>
                <a:ea typeface="Mada"/>
                <a:cs typeface="Mada"/>
                <a:sym typeface="Mada"/>
              </a:rPr>
              <a:t>Usually due to  political reasons (like wars) more than health reasons. Poverty, war, etc can increase the chance of disease incidence and this will also cause the death percentages to increase</a:t>
            </a:r>
            <a:r>
              <a:rPr lang="en-GB" sz="1200">
                <a:solidFill>
                  <a:srgbClr val="6AA84F"/>
                </a:solidFill>
                <a:latin typeface="Mada"/>
                <a:ea typeface="Mada"/>
                <a:cs typeface="Mada"/>
                <a:sym typeface="Mada"/>
              </a:rPr>
              <a:t> </a:t>
            </a:r>
            <a:endParaRPr sz="1200">
              <a:solidFill>
                <a:srgbClr val="6AA84F"/>
              </a:solidFill>
              <a:latin typeface="Mada"/>
              <a:ea typeface="Mada"/>
              <a:cs typeface="Mada"/>
              <a:sym typeface="Mada"/>
            </a:endParaRPr>
          </a:p>
          <a:p>
            <a:pPr indent="0" lvl="0" marL="0" rtl="0" algn="l">
              <a:lnSpc>
                <a:spcPct val="115000"/>
              </a:lnSpc>
              <a:spcBef>
                <a:spcPts val="1000"/>
              </a:spcBef>
              <a:spcAft>
                <a:spcPts val="1600"/>
              </a:spcAft>
              <a:buNone/>
            </a:pPr>
            <a:r>
              <a:t/>
            </a:r>
            <a:endParaRPr sz="1200">
              <a:solidFill>
                <a:srgbClr val="999999"/>
              </a:solidFill>
              <a:latin typeface="Mada"/>
              <a:ea typeface="Mada"/>
              <a:cs typeface="Mada"/>
              <a:sym typeface="Mada"/>
            </a:endParaRPr>
          </a:p>
        </p:txBody>
      </p:sp>
      <p:sp>
        <p:nvSpPr>
          <p:cNvPr id="79" name="Google Shape;79;p14"/>
          <p:cNvSpPr txBox="1"/>
          <p:nvPr/>
        </p:nvSpPr>
        <p:spPr>
          <a:xfrm>
            <a:off x="134775" y="5832137"/>
            <a:ext cx="7454700" cy="2135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000"/>
              </a:spcBef>
              <a:spcAft>
                <a:spcPts val="0"/>
              </a:spcAft>
              <a:buNone/>
            </a:pPr>
            <a:r>
              <a:rPr b="1" lang="en-GB" sz="1800">
                <a:solidFill>
                  <a:srgbClr val="76A5AF"/>
                </a:solidFill>
                <a:latin typeface="Nunito"/>
                <a:ea typeface="Nunito"/>
                <a:cs typeface="Nunito"/>
                <a:sym typeface="Nunito"/>
              </a:rPr>
              <a:t>Epidemiology in Saudi Arabia</a:t>
            </a:r>
            <a:endParaRPr b="1" sz="1800">
              <a:solidFill>
                <a:srgbClr val="76A5AF"/>
              </a:solidFill>
              <a:latin typeface="Nunito"/>
              <a:ea typeface="Nunito"/>
              <a:cs typeface="Nunito"/>
              <a:sym typeface="Nunito"/>
            </a:endParaRPr>
          </a:p>
          <a:p>
            <a:pPr indent="-304800" lvl="0" marL="457200" rtl="0" algn="l">
              <a:lnSpc>
                <a:spcPct val="115000"/>
              </a:lnSpc>
              <a:spcBef>
                <a:spcPts val="1000"/>
              </a:spcBef>
              <a:spcAft>
                <a:spcPts val="0"/>
              </a:spcAft>
              <a:buClr>
                <a:srgbClr val="000000"/>
              </a:buClr>
              <a:buSzPts val="1200"/>
              <a:buFont typeface="Mada"/>
              <a:buChar char="●"/>
            </a:pPr>
            <a:r>
              <a:rPr lang="en-GB" sz="1200">
                <a:solidFill>
                  <a:srgbClr val="000000"/>
                </a:solidFill>
                <a:latin typeface="Mada"/>
                <a:ea typeface="Mada"/>
                <a:cs typeface="Mada"/>
                <a:sym typeface="Mada"/>
              </a:rPr>
              <a:t>Dominant species in indigenous cases: </a:t>
            </a:r>
            <a:r>
              <a:rPr b="1" lang="en-GB" sz="1200">
                <a:solidFill>
                  <a:srgbClr val="CC0000"/>
                </a:solidFill>
                <a:latin typeface="Mada"/>
                <a:ea typeface="Mada"/>
                <a:cs typeface="Mada"/>
                <a:sym typeface="Mada"/>
              </a:rPr>
              <a:t>P. Falciparum</a:t>
            </a:r>
            <a:r>
              <a:rPr b="1" lang="en-GB" sz="1200">
                <a:solidFill>
                  <a:srgbClr val="FF0000"/>
                </a:solidFill>
                <a:latin typeface="Mada"/>
                <a:ea typeface="Mada"/>
                <a:cs typeface="Mada"/>
                <a:sym typeface="Mada"/>
              </a:rPr>
              <a:t> </a:t>
            </a:r>
            <a:r>
              <a:rPr lang="en-GB" sz="1200">
                <a:solidFill>
                  <a:srgbClr val="000000"/>
                </a:solidFill>
                <a:latin typeface="Mada"/>
                <a:ea typeface="Mada"/>
                <a:cs typeface="Mada"/>
                <a:sym typeface="Mada"/>
              </a:rPr>
              <a:t>(93%), mainly transmitted by </a:t>
            </a:r>
            <a:r>
              <a:rPr b="1" lang="en-GB" sz="1200">
                <a:solidFill>
                  <a:srgbClr val="000000"/>
                </a:solidFill>
                <a:latin typeface="Mada"/>
                <a:ea typeface="Mada"/>
                <a:cs typeface="Mada"/>
                <a:sym typeface="Mada"/>
              </a:rPr>
              <a:t>Anopheles Arabiensis</a:t>
            </a:r>
            <a:r>
              <a:rPr lang="en-GB" sz="1200">
                <a:solidFill>
                  <a:srgbClr val="000000"/>
                </a:solidFill>
                <a:latin typeface="Mada"/>
                <a:ea typeface="Mada"/>
                <a:cs typeface="Mada"/>
                <a:sym typeface="Mada"/>
              </a:rPr>
              <a:t> (MOH 2019; WHO 2019)</a:t>
            </a:r>
            <a:endParaRPr b="1" sz="1200">
              <a:solidFill>
                <a:srgbClr val="FF0000"/>
              </a:solidFill>
              <a:latin typeface="Mada"/>
              <a:ea typeface="Mada"/>
              <a:cs typeface="Mada"/>
              <a:sym typeface="Mada"/>
            </a:endParaRPr>
          </a:p>
          <a:p>
            <a:pPr indent="-304800" lvl="0" marL="457200" rtl="0" algn="l">
              <a:lnSpc>
                <a:spcPct val="115000"/>
              </a:lnSpc>
              <a:spcBef>
                <a:spcPts val="0"/>
              </a:spcBef>
              <a:spcAft>
                <a:spcPts val="0"/>
              </a:spcAft>
              <a:buClr>
                <a:srgbClr val="000000"/>
              </a:buClr>
              <a:buSzPts val="1200"/>
              <a:buFont typeface="Mada"/>
              <a:buChar char="●"/>
            </a:pPr>
            <a:r>
              <a:rPr lang="en-GB" sz="1200">
                <a:latin typeface="Mada"/>
                <a:ea typeface="Mada"/>
                <a:cs typeface="Mada"/>
                <a:sym typeface="Mada"/>
              </a:rPr>
              <a:t>In 2018, number of confirmed cases was 2711, of which: </a:t>
            </a:r>
            <a:endParaRPr sz="1200">
              <a:latin typeface="Mada"/>
              <a:ea typeface="Mada"/>
              <a:cs typeface="Mada"/>
              <a:sym typeface="Mada"/>
            </a:endParaRPr>
          </a:p>
          <a:p>
            <a:pPr indent="-304800" lvl="0" marL="630000" rtl="0" algn="l">
              <a:lnSpc>
                <a:spcPct val="115000"/>
              </a:lnSpc>
              <a:spcBef>
                <a:spcPts val="0"/>
              </a:spcBef>
              <a:spcAft>
                <a:spcPts val="0"/>
              </a:spcAft>
              <a:buClr>
                <a:srgbClr val="000000"/>
              </a:buClr>
              <a:buSzPts val="1200"/>
              <a:buFont typeface="Mada"/>
              <a:buChar char="○"/>
            </a:pPr>
            <a:r>
              <a:rPr lang="en-GB" sz="1200">
                <a:latin typeface="Mada"/>
                <a:ea typeface="Mada"/>
                <a:cs typeface="Mada"/>
                <a:sym typeface="Mada"/>
              </a:rPr>
              <a:t>2650 (97.7%) were either </a:t>
            </a:r>
            <a:r>
              <a:rPr b="1" lang="en-GB" sz="1200">
                <a:latin typeface="Mada"/>
                <a:ea typeface="Mada"/>
                <a:cs typeface="Mada"/>
                <a:sym typeface="Mada"/>
              </a:rPr>
              <a:t>imported</a:t>
            </a:r>
            <a:r>
              <a:rPr lang="en-GB" sz="1200">
                <a:latin typeface="Mada"/>
                <a:ea typeface="Mada"/>
                <a:cs typeface="Mada"/>
                <a:sym typeface="Mada"/>
              </a:rPr>
              <a:t> or </a:t>
            </a:r>
            <a:r>
              <a:rPr b="1" lang="en-GB" sz="1200">
                <a:latin typeface="Mada"/>
                <a:ea typeface="Mada"/>
                <a:cs typeface="Mada"/>
                <a:sym typeface="Mada"/>
              </a:rPr>
              <a:t>introduced</a:t>
            </a:r>
            <a:r>
              <a:rPr lang="en-GB" sz="1200">
                <a:latin typeface="Mada"/>
                <a:ea typeface="Mada"/>
                <a:cs typeface="Mada"/>
                <a:sym typeface="Mada"/>
              </a:rPr>
              <a:t>.</a:t>
            </a:r>
            <a:endParaRPr sz="1200">
              <a:latin typeface="Mada"/>
              <a:ea typeface="Mada"/>
              <a:cs typeface="Mada"/>
              <a:sym typeface="Mada"/>
            </a:endParaRPr>
          </a:p>
          <a:p>
            <a:pPr indent="-304800" lvl="0" marL="630000" rtl="0" algn="l">
              <a:lnSpc>
                <a:spcPct val="115000"/>
              </a:lnSpc>
              <a:spcBef>
                <a:spcPts val="0"/>
              </a:spcBef>
              <a:spcAft>
                <a:spcPts val="0"/>
              </a:spcAft>
              <a:buClr>
                <a:srgbClr val="000000"/>
              </a:buClr>
              <a:buSzPts val="1200"/>
              <a:buFont typeface="Mada"/>
              <a:buChar char="○"/>
            </a:pPr>
            <a:r>
              <a:rPr lang="en-GB" sz="1200">
                <a:latin typeface="Mada"/>
                <a:ea typeface="Mada"/>
                <a:cs typeface="Mada"/>
                <a:sym typeface="Mada"/>
              </a:rPr>
              <a:t>only 61 cases were </a:t>
            </a:r>
            <a:r>
              <a:rPr b="1" lang="en-GB" sz="1200">
                <a:latin typeface="Mada"/>
                <a:ea typeface="Mada"/>
                <a:cs typeface="Mada"/>
                <a:sym typeface="Mada"/>
              </a:rPr>
              <a:t>indigenous.</a:t>
            </a:r>
            <a:endParaRPr b="1" sz="1200">
              <a:solidFill>
                <a:srgbClr val="FF0000"/>
              </a:solidFill>
              <a:latin typeface="Mada"/>
              <a:ea typeface="Mada"/>
              <a:cs typeface="Mada"/>
              <a:sym typeface="Mada"/>
            </a:endParaRPr>
          </a:p>
          <a:p>
            <a:pPr indent="-304800" lvl="0" marL="457200" rtl="0" algn="l">
              <a:lnSpc>
                <a:spcPct val="115000"/>
              </a:lnSpc>
              <a:spcBef>
                <a:spcPts val="0"/>
              </a:spcBef>
              <a:spcAft>
                <a:spcPts val="0"/>
              </a:spcAft>
              <a:buClr>
                <a:srgbClr val="000000"/>
              </a:buClr>
              <a:buSzPts val="1200"/>
              <a:buFont typeface="Mada"/>
              <a:buChar char="●"/>
            </a:pPr>
            <a:r>
              <a:rPr b="1" lang="en-GB" sz="1200">
                <a:solidFill>
                  <a:srgbClr val="CC0000"/>
                </a:solidFill>
                <a:latin typeface="Mada"/>
                <a:ea typeface="Mada"/>
                <a:cs typeface="Mada"/>
                <a:sym typeface="Mada"/>
              </a:rPr>
              <a:t>Zero indigenous deaths </a:t>
            </a:r>
            <a:r>
              <a:rPr lang="en-GB" sz="1200">
                <a:latin typeface="Mada"/>
                <a:ea typeface="Mada"/>
                <a:cs typeface="Mada"/>
                <a:sym typeface="Mada"/>
              </a:rPr>
              <a:t>from 2010 to 2018.</a:t>
            </a:r>
            <a:endParaRPr sz="1200">
              <a:latin typeface="Mada"/>
              <a:ea typeface="Mada"/>
              <a:cs typeface="Mada"/>
              <a:sym typeface="Mada"/>
            </a:endParaRPr>
          </a:p>
        </p:txBody>
      </p:sp>
      <p:pic>
        <p:nvPicPr>
          <p:cNvPr id="80" name="Google Shape;80;p14"/>
          <p:cNvPicPr preferRelativeResize="0"/>
          <p:nvPr/>
        </p:nvPicPr>
        <p:blipFill>
          <a:blip r:embed="rId3">
            <a:alphaModFix/>
          </a:blip>
          <a:stretch>
            <a:fillRect/>
          </a:stretch>
        </p:blipFill>
        <p:spPr>
          <a:xfrm>
            <a:off x="4396099" y="6789913"/>
            <a:ext cx="3055599" cy="1575125"/>
          </a:xfrm>
          <a:prstGeom prst="rect">
            <a:avLst/>
          </a:prstGeom>
          <a:noFill/>
          <a:ln>
            <a:noFill/>
          </a:ln>
        </p:spPr>
      </p:pic>
      <p:sp>
        <p:nvSpPr>
          <p:cNvPr id="81" name="Google Shape;81;p14"/>
          <p:cNvSpPr txBox="1"/>
          <p:nvPr/>
        </p:nvSpPr>
        <p:spPr>
          <a:xfrm>
            <a:off x="152400" y="8286348"/>
            <a:ext cx="4574400" cy="461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000"/>
              </a:spcBef>
              <a:spcAft>
                <a:spcPts val="0"/>
              </a:spcAft>
              <a:buNone/>
            </a:pPr>
            <a:r>
              <a:rPr b="1" lang="en-GB" sz="1800">
                <a:solidFill>
                  <a:srgbClr val="76A5AF"/>
                </a:solidFill>
                <a:latin typeface="Nunito"/>
                <a:ea typeface="Nunito"/>
                <a:cs typeface="Nunito"/>
                <a:sym typeface="Nunito"/>
              </a:rPr>
              <a:t>High-risk populations in KSA</a:t>
            </a:r>
            <a:endParaRPr b="1" sz="1800">
              <a:solidFill>
                <a:srgbClr val="76A5AF"/>
              </a:solidFill>
              <a:latin typeface="Nunito"/>
              <a:ea typeface="Nunito"/>
              <a:cs typeface="Nunito"/>
              <a:sym typeface="Nunito"/>
            </a:endParaRPr>
          </a:p>
        </p:txBody>
      </p:sp>
      <p:sp>
        <p:nvSpPr>
          <p:cNvPr id="82" name="Google Shape;82;p14"/>
          <p:cNvSpPr/>
          <p:nvPr/>
        </p:nvSpPr>
        <p:spPr>
          <a:xfrm>
            <a:off x="263612" y="8809009"/>
            <a:ext cx="587370" cy="549949"/>
          </a:xfrm>
          <a:custGeom>
            <a:rect b="b" l="l" r="r" t="t"/>
            <a:pathLst>
              <a:path extrusionOk="0" h="27941" w="33564">
                <a:moveTo>
                  <a:pt x="6111" y="1"/>
                </a:moveTo>
                <a:cubicBezTo>
                  <a:pt x="3455" y="1"/>
                  <a:pt x="0" y="300"/>
                  <a:pt x="0" y="4593"/>
                </a:cubicBezTo>
                <a:lnTo>
                  <a:pt x="0" y="6200"/>
                </a:lnTo>
                <a:lnTo>
                  <a:pt x="0" y="27941"/>
                </a:lnTo>
                <a:cubicBezTo>
                  <a:pt x="0" y="23649"/>
                  <a:pt x="3455" y="23349"/>
                  <a:pt x="6111" y="23349"/>
                </a:cubicBezTo>
                <a:cubicBezTo>
                  <a:pt x="6542" y="23349"/>
                  <a:pt x="6952" y="23357"/>
                  <a:pt x="7323" y="23357"/>
                </a:cubicBezTo>
                <a:lnTo>
                  <a:pt x="7323" y="23345"/>
                </a:lnTo>
                <a:lnTo>
                  <a:pt x="21896" y="23345"/>
                </a:lnTo>
                <a:cubicBezTo>
                  <a:pt x="28337" y="23345"/>
                  <a:pt x="33564" y="18130"/>
                  <a:pt x="33564" y="11677"/>
                </a:cubicBezTo>
                <a:cubicBezTo>
                  <a:pt x="33564" y="5235"/>
                  <a:pt x="28337" y="9"/>
                  <a:pt x="21896" y="9"/>
                </a:cubicBezTo>
                <a:lnTo>
                  <a:pt x="7323" y="9"/>
                </a:lnTo>
                <a:cubicBezTo>
                  <a:pt x="6952" y="9"/>
                  <a:pt x="6542" y="1"/>
                  <a:pt x="611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434343"/>
              </a:solidFill>
              <a:latin typeface="Fira Sans Extra Condensed Medium"/>
              <a:ea typeface="Fira Sans Extra Condensed Medium"/>
              <a:cs typeface="Fira Sans Extra Condensed Medium"/>
              <a:sym typeface="Fira Sans Extra Condensed Medium"/>
            </a:endParaRPr>
          </a:p>
        </p:txBody>
      </p:sp>
      <p:sp>
        <p:nvSpPr>
          <p:cNvPr id="83" name="Google Shape;83;p14"/>
          <p:cNvSpPr/>
          <p:nvPr/>
        </p:nvSpPr>
        <p:spPr>
          <a:xfrm>
            <a:off x="263621" y="8896574"/>
            <a:ext cx="2188689" cy="550264"/>
          </a:xfrm>
          <a:custGeom>
            <a:rect b="b" l="l" r="r" t="t"/>
            <a:pathLst>
              <a:path extrusionOk="0" h="27957" w="116265">
                <a:moveTo>
                  <a:pt x="0" y="1"/>
                </a:moveTo>
                <a:lnTo>
                  <a:pt x="0" y="21741"/>
                </a:lnTo>
                <a:lnTo>
                  <a:pt x="0" y="23361"/>
                </a:lnTo>
                <a:cubicBezTo>
                  <a:pt x="0" y="27653"/>
                  <a:pt x="3455" y="27952"/>
                  <a:pt x="6111" y="27952"/>
                </a:cubicBezTo>
                <a:cubicBezTo>
                  <a:pt x="6542" y="27952"/>
                  <a:pt x="6952" y="27945"/>
                  <a:pt x="7323" y="27945"/>
                </a:cubicBezTo>
                <a:lnTo>
                  <a:pt x="7323" y="27956"/>
                </a:lnTo>
                <a:lnTo>
                  <a:pt x="104597" y="27956"/>
                </a:lnTo>
                <a:cubicBezTo>
                  <a:pt x="111038" y="27956"/>
                  <a:pt x="116265" y="22730"/>
                  <a:pt x="116265" y="16276"/>
                </a:cubicBezTo>
                <a:cubicBezTo>
                  <a:pt x="116265" y="9835"/>
                  <a:pt x="111038" y="4608"/>
                  <a:pt x="104597" y="4608"/>
                </a:cubicBezTo>
                <a:lnTo>
                  <a:pt x="7323" y="4608"/>
                </a:lnTo>
                <a:lnTo>
                  <a:pt x="7323" y="4596"/>
                </a:lnTo>
                <a:cubicBezTo>
                  <a:pt x="6961" y="4596"/>
                  <a:pt x="6563" y="4604"/>
                  <a:pt x="6144" y="4604"/>
                </a:cubicBezTo>
                <a:cubicBezTo>
                  <a:pt x="3484" y="4604"/>
                  <a:pt x="0" y="4310"/>
                  <a:pt x="0" y="1"/>
                </a:cubicBezTo>
                <a:close/>
              </a:path>
            </a:pathLst>
          </a:custGeom>
          <a:solidFill>
            <a:srgbClr val="45818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434343"/>
              </a:solidFill>
              <a:latin typeface="Fira Sans Extra Condensed Medium"/>
              <a:ea typeface="Fira Sans Extra Condensed Medium"/>
              <a:cs typeface="Fira Sans Extra Condensed Medium"/>
              <a:sym typeface="Fira Sans Extra Condensed Medium"/>
            </a:endParaRPr>
          </a:p>
        </p:txBody>
      </p:sp>
      <p:sp>
        <p:nvSpPr>
          <p:cNvPr id="84" name="Google Shape;84;p14"/>
          <p:cNvSpPr/>
          <p:nvPr/>
        </p:nvSpPr>
        <p:spPr>
          <a:xfrm>
            <a:off x="263612" y="8926806"/>
            <a:ext cx="604258" cy="459567"/>
          </a:xfrm>
          <a:custGeom>
            <a:rect b="b" l="l" r="r" t="t"/>
            <a:pathLst>
              <a:path extrusionOk="0" h="23349" w="34529">
                <a:moveTo>
                  <a:pt x="179" y="1"/>
                </a:moveTo>
                <a:cubicBezTo>
                  <a:pt x="60" y="441"/>
                  <a:pt x="0" y="929"/>
                  <a:pt x="0" y="1513"/>
                </a:cubicBezTo>
                <a:lnTo>
                  <a:pt x="0" y="3120"/>
                </a:lnTo>
                <a:lnTo>
                  <a:pt x="0" y="20205"/>
                </a:lnTo>
                <a:lnTo>
                  <a:pt x="0" y="21825"/>
                </a:lnTo>
                <a:cubicBezTo>
                  <a:pt x="0" y="22396"/>
                  <a:pt x="60" y="22908"/>
                  <a:pt x="179" y="23349"/>
                </a:cubicBezTo>
                <a:cubicBezTo>
                  <a:pt x="934" y="20479"/>
                  <a:pt x="3946" y="20258"/>
                  <a:pt x="6319" y="20258"/>
                </a:cubicBezTo>
                <a:cubicBezTo>
                  <a:pt x="6752" y="20258"/>
                  <a:pt x="7164" y="20265"/>
                  <a:pt x="7537" y="20265"/>
                </a:cubicBezTo>
                <a:lnTo>
                  <a:pt x="22527" y="20265"/>
                </a:lnTo>
                <a:cubicBezTo>
                  <a:pt x="29159" y="20265"/>
                  <a:pt x="34528" y="15038"/>
                  <a:pt x="34528" y="8597"/>
                </a:cubicBezTo>
                <a:cubicBezTo>
                  <a:pt x="34528" y="6597"/>
                  <a:pt x="34016" y="4715"/>
                  <a:pt x="33112" y="3072"/>
                </a:cubicBezTo>
                <a:lnTo>
                  <a:pt x="7323" y="3072"/>
                </a:lnTo>
                <a:lnTo>
                  <a:pt x="7323" y="3060"/>
                </a:lnTo>
                <a:cubicBezTo>
                  <a:pt x="6959" y="3060"/>
                  <a:pt x="6557" y="3068"/>
                  <a:pt x="6134" y="3068"/>
                </a:cubicBezTo>
                <a:cubicBezTo>
                  <a:pt x="3834" y="3068"/>
                  <a:pt x="923" y="2847"/>
                  <a:pt x="179" y="1"/>
                </a:cubicBezTo>
                <a:close/>
              </a:path>
            </a:pathLst>
          </a:custGeom>
          <a:solidFill>
            <a:srgbClr val="134F5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434343"/>
              </a:solidFill>
              <a:latin typeface="Fira Sans Extra Condensed Medium"/>
              <a:ea typeface="Fira Sans Extra Condensed Medium"/>
              <a:cs typeface="Fira Sans Extra Condensed Medium"/>
              <a:sym typeface="Fira Sans Extra Condensed Medium"/>
            </a:endParaRPr>
          </a:p>
        </p:txBody>
      </p:sp>
      <p:sp>
        <p:nvSpPr>
          <p:cNvPr id="85" name="Google Shape;85;p14"/>
          <p:cNvSpPr/>
          <p:nvPr/>
        </p:nvSpPr>
        <p:spPr>
          <a:xfrm>
            <a:off x="263612" y="8818397"/>
            <a:ext cx="587370" cy="550165"/>
          </a:xfrm>
          <a:custGeom>
            <a:rect b="b" l="l" r="r" t="t"/>
            <a:pathLst>
              <a:path extrusionOk="0" h="27952" w="33564">
                <a:moveTo>
                  <a:pt x="6144" y="1"/>
                </a:moveTo>
                <a:cubicBezTo>
                  <a:pt x="3484" y="1"/>
                  <a:pt x="0" y="294"/>
                  <a:pt x="0" y="4604"/>
                </a:cubicBezTo>
                <a:lnTo>
                  <a:pt x="0" y="6211"/>
                </a:lnTo>
                <a:lnTo>
                  <a:pt x="0" y="27952"/>
                </a:lnTo>
                <a:cubicBezTo>
                  <a:pt x="0" y="23660"/>
                  <a:pt x="3455" y="23360"/>
                  <a:pt x="6111" y="23360"/>
                </a:cubicBezTo>
                <a:cubicBezTo>
                  <a:pt x="6542" y="23360"/>
                  <a:pt x="6952" y="23368"/>
                  <a:pt x="7323" y="23368"/>
                </a:cubicBezTo>
                <a:lnTo>
                  <a:pt x="7323" y="23356"/>
                </a:lnTo>
                <a:lnTo>
                  <a:pt x="21896" y="23356"/>
                </a:lnTo>
                <a:cubicBezTo>
                  <a:pt x="28337" y="23356"/>
                  <a:pt x="33564" y="18129"/>
                  <a:pt x="33564" y="11688"/>
                </a:cubicBezTo>
                <a:cubicBezTo>
                  <a:pt x="33564" y="5235"/>
                  <a:pt x="28337" y="8"/>
                  <a:pt x="21896" y="8"/>
                </a:cubicBezTo>
                <a:lnTo>
                  <a:pt x="7323" y="8"/>
                </a:lnTo>
                <a:cubicBezTo>
                  <a:pt x="6961" y="8"/>
                  <a:pt x="6563" y="1"/>
                  <a:pt x="6144" y="1"/>
                </a:cubicBezTo>
                <a:close/>
              </a:path>
            </a:pathLst>
          </a:custGeom>
          <a:solidFill>
            <a:srgbClr val="CCCCC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434343"/>
              </a:solidFill>
              <a:latin typeface="Fira Sans Extra Condensed Medium"/>
              <a:ea typeface="Fira Sans Extra Condensed Medium"/>
              <a:cs typeface="Fira Sans Extra Condensed Medium"/>
              <a:sym typeface="Fira Sans Extra Condensed Medium"/>
            </a:endParaRPr>
          </a:p>
        </p:txBody>
      </p:sp>
      <p:sp>
        <p:nvSpPr>
          <p:cNvPr id="86" name="Google Shape;86;p14"/>
          <p:cNvSpPr/>
          <p:nvPr/>
        </p:nvSpPr>
        <p:spPr>
          <a:xfrm>
            <a:off x="2702046" y="8809009"/>
            <a:ext cx="587370" cy="549949"/>
          </a:xfrm>
          <a:custGeom>
            <a:rect b="b" l="l" r="r" t="t"/>
            <a:pathLst>
              <a:path extrusionOk="0" h="27941" w="33564">
                <a:moveTo>
                  <a:pt x="6111" y="1"/>
                </a:moveTo>
                <a:cubicBezTo>
                  <a:pt x="3455" y="1"/>
                  <a:pt x="0" y="300"/>
                  <a:pt x="0" y="4593"/>
                </a:cubicBezTo>
                <a:lnTo>
                  <a:pt x="0" y="6200"/>
                </a:lnTo>
                <a:lnTo>
                  <a:pt x="0" y="27941"/>
                </a:lnTo>
                <a:cubicBezTo>
                  <a:pt x="0" y="23649"/>
                  <a:pt x="3455" y="23349"/>
                  <a:pt x="6111" y="23349"/>
                </a:cubicBezTo>
                <a:cubicBezTo>
                  <a:pt x="6542" y="23349"/>
                  <a:pt x="6952" y="23357"/>
                  <a:pt x="7323" y="23357"/>
                </a:cubicBezTo>
                <a:lnTo>
                  <a:pt x="7323" y="23345"/>
                </a:lnTo>
                <a:lnTo>
                  <a:pt x="21896" y="23345"/>
                </a:lnTo>
                <a:cubicBezTo>
                  <a:pt x="28337" y="23345"/>
                  <a:pt x="33564" y="18130"/>
                  <a:pt x="33564" y="11677"/>
                </a:cubicBezTo>
                <a:cubicBezTo>
                  <a:pt x="33564" y="5235"/>
                  <a:pt x="28337" y="9"/>
                  <a:pt x="21896" y="9"/>
                </a:cubicBezTo>
                <a:lnTo>
                  <a:pt x="7323" y="9"/>
                </a:lnTo>
                <a:cubicBezTo>
                  <a:pt x="6952" y="9"/>
                  <a:pt x="6542" y="1"/>
                  <a:pt x="611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434343"/>
              </a:solidFill>
              <a:latin typeface="Fira Sans Extra Condensed Medium"/>
              <a:ea typeface="Fira Sans Extra Condensed Medium"/>
              <a:cs typeface="Fira Sans Extra Condensed Medium"/>
              <a:sym typeface="Fira Sans Extra Condensed Medium"/>
            </a:endParaRPr>
          </a:p>
        </p:txBody>
      </p:sp>
      <p:sp>
        <p:nvSpPr>
          <p:cNvPr id="87" name="Google Shape;87;p14"/>
          <p:cNvSpPr/>
          <p:nvPr/>
        </p:nvSpPr>
        <p:spPr>
          <a:xfrm>
            <a:off x="2702054" y="8896574"/>
            <a:ext cx="2188689" cy="550264"/>
          </a:xfrm>
          <a:custGeom>
            <a:rect b="b" l="l" r="r" t="t"/>
            <a:pathLst>
              <a:path extrusionOk="0" h="27957" w="116265">
                <a:moveTo>
                  <a:pt x="0" y="1"/>
                </a:moveTo>
                <a:lnTo>
                  <a:pt x="0" y="21741"/>
                </a:lnTo>
                <a:lnTo>
                  <a:pt x="0" y="23361"/>
                </a:lnTo>
                <a:cubicBezTo>
                  <a:pt x="0" y="27653"/>
                  <a:pt x="3455" y="27952"/>
                  <a:pt x="6111" y="27952"/>
                </a:cubicBezTo>
                <a:cubicBezTo>
                  <a:pt x="6542" y="27952"/>
                  <a:pt x="6952" y="27945"/>
                  <a:pt x="7323" y="27945"/>
                </a:cubicBezTo>
                <a:lnTo>
                  <a:pt x="7323" y="27956"/>
                </a:lnTo>
                <a:lnTo>
                  <a:pt x="104597" y="27956"/>
                </a:lnTo>
                <a:cubicBezTo>
                  <a:pt x="111038" y="27956"/>
                  <a:pt x="116265" y="22730"/>
                  <a:pt x="116265" y="16276"/>
                </a:cubicBezTo>
                <a:cubicBezTo>
                  <a:pt x="116265" y="9835"/>
                  <a:pt x="111038" y="4608"/>
                  <a:pt x="104597" y="4608"/>
                </a:cubicBezTo>
                <a:lnTo>
                  <a:pt x="7323" y="4608"/>
                </a:lnTo>
                <a:lnTo>
                  <a:pt x="7323" y="4596"/>
                </a:lnTo>
                <a:cubicBezTo>
                  <a:pt x="6961" y="4596"/>
                  <a:pt x="6563" y="4604"/>
                  <a:pt x="6144" y="4604"/>
                </a:cubicBezTo>
                <a:cubicBezTo>
                  <a:pt x="3484" y="4604"/>
                  <a:pt x="0" y="4310"/>
                  <a:pt x="0" y="1"/>
                </a:cubicBezTo>
                <a:close/>
              </a:path>
            </a:pathLst>
          </a:custGeom>
          <a:solidFill>
            <a:srgbClr val="A2C4C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434343"/>
              </a:solidFill>
              <a:latin typeface="Fira Sans Extra Condensed Medium"/>
              <a:ea typeface="Fira Sans Extra Condensed Medium"/>
              <a:cs typeface="Fira Sans Extra Condensed Medium"/>
              <a:sym typeface="Fira Sans Extra Condensed Medium"/>
            </a:endParaRPr>
          </a:p>
        </p:txBody>
      </p:sp>
      <p:sp>
        <p:nvSpPr>
          <p:cNvPr id="88" name="Google Shape;88;p14"/>
          <p:cNvSpPr/>
          <p:nvPr/>
        </p:nvSpPr>
        <p:spPr>
          <a:xfrm>
            <a:off x="2702046" y="8926806"/>
            <a:ext cx="604258" cy="459567"/>
          </a:xfrm>
          <a:custGeom>
            <a:rect b="b" l="l" r="r" t="t"/>
            <a:pathLst>
              <a:path extrusionOk="0" h="23349" w="34529">
                <a:moveTo>
                  <a:pt x="179" y="1"/>
                </a:moveTo>
                <a:cubicBezTo>
                  <a:pt x="60" y="441"/>
                  <a:pt x="0" y="929"/>
                  <a:pt x="0" y="1513"/>
                </a:cubicBezTo>
                <a:lnTo>
                  <a:pt x="0" y="3120"/>
                </a:lnTo>
                <a:lnTo>
                  <a:pt x="0" y="20205"/>
                </a:lnTo>
                <a:lnTo>
                  <a:pt x="0" y="21825"/>
                </a:lnTo>
                <a:cubicBezTo>
                  <a:pt x="0" y="22396"/>
                  <a:pt x="60" y="22908"/>
                  <a:pt x="179" y="23349"/>
                </a:cubicBezTo>
                <a:cubicBezTo>
                  <a:pt x="934" y="20479"/>
                  <a:pt x="3946" y="20258"/>
                  <a:pt x="6319" y="20258"/>
                </a:cubicBezTo>
                <a:cubicBezTo>
                  <a:pt x="6752" y="20258"/>
                  <a:pt x="7164" y="20265"/>
                  <a:pt x="7537" y="20265"/>
                </a:cubicBezTo>
                <a:lnTo>
                  <a:pt x="22527" y="20265"/>
                </a:lnTo>
                <a:cubicBezTo>
                  <a:pt x="29159" y="20265"/>
                  <a:pt x="34528" y="15038"/>
                  <a:pt x="34528" y="8597"/>
                </a:cubicBezTo>
                <a:cubicBezTo>
                  <a:pt x="34528" y="6597"/>
                  <a:pt x="34016" y="4715"/>
                  <a:pt x="33112" y="3072"/>
                </a:cubicBezTo>
                <a:lnTo>
                  <a:pt x="7323" y="3072"/>
                </a:lnTo>
                <a:lnTo>
                  <a:pt x="7323" y="3060"/>
                </a:lnTo>
                <a:cubicBezTo>
                  <a:pt x="6959" y="3060"/>
                  <a:pt x="6557" y="3068"/>
                  <a:pt x="6134" y="3068"/>
                </a:cubicBezTo>
                <a:cubicBezTo>
                  <a:pt x="3834" y="3068"/>
                  <a:pt x="923" y="2847"/>
                  <a:pt x="179" y="1"/>
                </a:cubicBezTo>
                <a:close/>
              </a:path>
            </a:pathLst>
          </a:custGeom>
          <a:solidFill>
            <a:srgbClr val="76A5A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434343"/>
              </a:solidFill>
              <a:latin typeface="Fira Sans Extra Condensed Medium"/>
              <a:ea typeface="Fira Sans Extra Condensed Medium"/>
              <a:cs typeface="Fira Sans Extra Condensed Medium"/>
              <a:sym typeface="Fira Sans Extra Condensed Medium"/>
            </a:endParaRPr>
          </a:p>
        </p:txBody>
      </p:sp>
      <p:sp>
        <p:nvSpPr>
          <p:cNvPr id="89" name="Google Shape;89;p14"/>
          <p:cNvSpPr/>
          <p:nvPr/>
        </p:nvSpPr>
        <p:spPr>
          <a:xfrm>
            <a:off x="2702046" y="8818397"/>
            <a:ext cx="587370" cy="550165"/>
          </a:xfrm>
          <a:custGeom>
            <a:rect b="b" l="l" r="r" t="t"/>
            <a:pathLst>
              <a:path extrusionOk="0" h="27952" w="33564">
                <a:moveTo>
                  <a:pt x="6144" y="1"/>
                </a:moveTo>
                <a:cubicBezTo>
                  <a:pt x="3484" y="1"/>
                  <a:pt x="0" y="294"/>
                  <a:pt x="0" y="4604"/>
                </a:cubicBezTo>
                <a:lnTo>
                  <a:pt x="0" y="6211"/>
                </a:lnTo>
                <a:lnTo>
                  <a:pt x="0" y="27952"/>
                </a:lnTo>
                <a:cubicBezTo>
                  <a:pt x="0" y="23660"/>
                  <a:pt x="3455" y="23360"/>
                  <a:pt x="6111" y="23360"/>
                </a:cubicBezTo>
                <a:cubicBezTo>
                  <a:pt x="6542" y="23360"/>
                  <a:pt x="6952" y="23368"/>
                  <a:pt x="7323" y="23368"/>
                </a:cubicBezTo>
                <a:lnTo>
                  <a:pt x="7323" y="23356"/>
                </a:lnTo>
                <a:lnTo>
                  <a:pt x="21896" y="23356"/>
                </a:lnTo>
                <a:cubicBezTo>
                  <a:pt x="28337" y="23356"/>
                  <a:pt x="33564" y="18129"/>
                  <a:pt x="33564" y="11688"/>
                </a:cubicBezTo>
                <a:cubicBezTo>
                  <a:pt x="33564" y="5235"/>
                  <a:pt x="28337" y="8"/>
                  <a:pt x="21896" y="8"/>
                </a:cubicBezTo>
                <a:lnTo>
                  <a:pt x="7323" y="8"/>
                </a:lnTo>
                <a:cubicBezTo>
                  <a:pt x="6961" y="8"/>
                  <a:pt x="6563" y="1"/>
                  <a:pt x="6144" y="1"/>
                </a:cubicBezTo>
                <a:close/>
              </a:path>
            </a:pathLst>
          </a:custGeom>
          <a:solidFill>
            <a:srgbClr val="CCCCC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434343"/>
              </a:solidFill>
              <a:latin typeface="Fira Sans Extra Condensed Medium"/>
              <a:ea typeface="Fira Sans Extra Condensed Medium"/>
              <a:cs typeface="Fira Sans Extra Condensed Medium"/>
              <a:sym typeface="Fira Sans Extra Condensed Medium"/>
            </a:endParaRPr>
          </a:p>
        </p:txBody>
      </p:sp>
      <p:sp>
        <p:nvSpPr>
          <p:cNvPr id="90" name="Google Shape;90;p14"/>
          <p:cNvSpPr txBox="1"/>
          <p:nvPr/>
        </p:nvSpPr>
        <p:spPr>
          <a:xfrm>
            <a:off x="694011" y="9071084"/>
            <a:ext cx="1758300" cy="315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900">
                <a:solidFill>
                  <a:srgbClr val="FFFFFF"/>
                </a:solidFill>
                <a:latin typeface="Nunito"/>
                <a:ea typeface="Nunito"/>
                <a:cs typeface="Nunito"/>
                <a:sym typeface="Nunito"/>
              </a:rPr>
              <a:t>Southern and South-</a:t>
            </a:r>
            <a:endParaRPr sz="900">
              <a:solidFill>
                <a:srgbClr val="FFFFFF"/>
              </a:solidFill>
              <a:latin typeface="Nunito"/>
              <a:ea typeface="Nunito"/>
              <a:cs typeface="Nunito"/>
              <a:sym typeface="Nunito"/>
            </a:endParaRPr>
          </a:p>
          <a:p>
            <a:pPr indent="0" lvl="0" marL="0" rtl="0" algn="ctr">
              <a:spcBef>
                <a:spcPts val="0"/>
              </a:spcBef>
              <a:spcAft>
                <a:spcPts val="0"/>
              </a:spcAft>
              <a:buNone/>
            </a:pPr>
            <a:r>
              <a:rPr lang="en-GB" sz="900">
                <a:solidFill>
                  <a:srgbClr val="FFFFFF"/>
                </a:solidFill>
                <a:latin typeface="Nunito"/>
                <a:ea typeface="Nunito"/>
                <a:cs typeface="Nunito"/>
                <a:sym typeface="Nunito"/>
              </a:rPr>
              <a:t>Western populations</a:t>
            </a:r>
            <a:endParaRPr sz="900">
              <a:solidFill>
                <a:srgbClr val="FFFFFF"/>
              </a:solidFill>
              <a:latin typeface="Nunito"/>
              <a:ea typeface="Nunito"/>
              <a:cs typeface="Nunito"/>
              <a:sym typeface="Nunito"/>
            </a:endParaRPr>
          </a:p>
        </p:txBody>
      </p:sp>
      <p:sp>
        <p:nvSpPr>
          <p:cNvPr id="91" name="Google Shape;91;p14"/>
          <p:cNvSpPr txBox="1"/>
          <p:nvPr/>
        </p:nvSpPr>
        <p:spPr>
          <a:xfrm>
            <a:off x="3324115" y="9071081"/>
            <a:ext cx="1367100" cy="315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600">
                <a:solidFill>
                  <a:srgbClr val="FFFFFF"/>
                </a:solidFill>
                <a:latin typeface="Nunito"/>
                <a:ea typeface="Nunito"/>
                <a:cs typeface="Nunito"/>
                <a:sym typeface="Nunito"/>
              </a:rPr>
              <a:t>Immigrants</a:t>
            </a:r>
            <a:endParaRPr sz="1600">
              <a:solidFill>
                <a:srgbClr val="FFFFFF"/>
              </a:solidFill>
              <a:latin typeface="Nunito"/>
              <a:ea typeface="Nunito"/>
              <a:cs typeface="Nunito"/>
              <a:sym typeface="Nunito"/>
            </a:endParaRPr>
          </a:p>
        </p:txBody>
      </p:sp>
      <p:sp>
        <p:nvSpPr>
          <p:cNvPr id="92" name="Google Shape;92;p14"/>
          <p:cNvSpPr/>
          <p:nvPr/>
        </p:nvSpPr>
        <p:spPr>
          <a:xfrm>
            <a:off x="5140496" y="8808996"/>
            <a:ext cx="587370" cy="549949"/>
          </a:xfrm>
          <a:custGeom>
            <a:rect b="b" l="l" r="r" t="t"/>
            <a:pathLst>
              <a:path extrusionOk="0" h="27941" w="33564">
                <a:moveTo>
                  <a:pt x="6111" y="1"/>
                </a:moveTo>
                <a:cubicBezTo>
                  <a:pt x="3455" y="1"/>
                  <a:pt x="0" y="300"/>
                  <a:pt x="0" y="4593"/>
                </a:cubicBezTo>
                <a:lnTo>
                  <a:pt x="0" y="6200"/>
                </a:lnTo>
                <a:lnTo>
                  <a:pt x="0" y="27941"/>
                </a:lnTo>
                <a:cubicBezTo>
                  <a:pt x="0" y="23649"/>
                  <a:pt x="3455" y="23349"/>
                  <a:pt x="6111" y="23349"/>
                </a:cubicBezTo>
                <a:cubicBezTo>
                  <a:pt x="6542" y="23349"/>
                  <a:pt x="6952" y="23357"/>
                  <a:pt x="7323" y="23357"/>
                </a:cubicBezTo>
                <a:lnTo>
                  <a:pt x="7323" y="23345"/>
                </a:lnTo>
                <a:lnTo>
                  <a:pt x="21896" y="23345"/>
                </a:lnTo>
                <a:cubicBezTo>
                  <a:pt x="28337" y="23345"/>
                  <a:pt x="33564" y="18130"/>
                  <a:pt x="33564" y="11677"/>
                </a:cubicBezTo>
                <a:cubicBezTo>
                  <a:pt x="33564" y="5235"/>
                  <a:pt x="28337" y="9"/>
                  <a:pt x="21896" y="9"/>
                </a:cubicBezTo>
                <a:lnTo>
                  <a:pt x="7323" y="9"/>
                </a:lnTo>
                <a:cubicBezTo>
                  <a:pt x="6952" y="9"/>
                  <a:pt x="6542" y="1"/>
                  <a:pt x="611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434343"/>
              </a:solidFill>
              <a:latin typeface="Fira Sans Extra Condensed Medium"/>
              <a:ea typeface="Fira Sans Extra Condensed Medium"/>
              <a:cs typeface="Fira Sans Extra Condensed Medium"/>
              <a:sym typeface="Fira Sans Extra Condensed Medium"/>
            </a:endParaRPr>
          </a:p>
        </p:txBody>
      </p:sp>
      <p:sp>
        <p:nvSpPr>
          <p:cNvPr id="93" name="Google Shape;93;p14"/>
          <p:cNvSpPr/>
          <p:nvPr/>
        </p:nvSpPr>
        <p:spPr>
          <a:xfrm>
            <a:off x="5140504" y="8896562"/>
            <a:ext cx="2188689" cy="550264"/>
          </a:xfrm>
          <a:custGeom>
            <a:rect b="b" l="l" r="r" t="t"/>
            <a:pathLst>
              <a:path extrusionOk="0" h="27957" w="116265">
                <a:moveTo>
                  <a:pt x="0" y="1"/>
                </a:moveTo>
                <a:lnTo>
                  <a:pt x="0" y="21741"/>
                </a:lnTo>
                <a:lnTo>
                  <a:pt x="0" y="23361"/>
                </a:lnTo>
                <a:cubicBezTo>
                  <a:pt x="0" y="27653"/>
                  <a:pt x="3455" y="27952"/>
                  <a:pt x="6111" y="27952"/>
                </a:cubicBezTo>
                <a:cubicBezTo>
                  <a:pt x="6542" y="27952"/>
                  <a:pt x="6952" y="27945"/>
                  <a:pt x="7323" y="27945"/>
                </a:cubicBezTo>
                <a:lnTo>
                  <a:pt x="7323" y="27956"/>
                </a:lnTo>
                <a:lnTo>
                  <a:pt x="104597" y="27956"/>
                </a:lnTo>
                <a:cubicBezTo>
                  <a:pt x="111038" y="27956"/>
                  <a:pt x="116265" y="22730"/>
                  <a:pt x="116265" y="16276"/>
                </a:cubicBezTo>
                <a:cubicBezTo>
                  <a:pt x="116265" y="9835"/>
                  <a:pt x="111038" y="4608"/>
                  <a:pt x="104597" y="4608"/>
                </a:cubicBezTo>
                <a:lnTo>
                  <a:pt x="7323" y="4608"/>
                </a:lnTo>
                <a:lnTo>
                  <a:pt x="7323" y="4596"/>
                </a:lnTo>
                <a:cubicBezTo>
                  <a:pt x="6961" y="4596"/>
                  <a:pt x="6563" y="4604"/>
                  <a:pt x="6144" y="4604"/>
                </a:cubicBezTo>
                <a:cubicBezTo>
                  <a:pt x="3484" y="4604"/>
                  <a:pt x="0" y="4310"/>
                  <a:pt x="0" y="1"/>
                </a:cubicBezTo>
                <a:close/>
              </a:path>
            </a:pathLst>
          </a:custGeom>
          <a:solidFill>
            <a:srgbClr val="A2C4C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434343"/>
              </a:solidFill>
              <a:latin typeface="Fira Sans Extra Condensed Medium"/>
              <a:ea typeface="Fira Sans Extra Condensed Medium"/>
              <a:cs typeface="Fira Sans Extra Condensed Medium"/>
              <a:sym typeface="Fira Sans Extra Condensed Medium"/>
            </a:endParaRPr>
          </a:p>
        </p:txBody>
      </p:sp>
      <p:sp>
        <p:nvSpPr>
          <p:cNvPr id="94" name="Google Shape;94;p14"/>
          <p:cNvSpPr/>
          <p:nvPr/>
        </p:nvSpPr>
        <p:spPr>
          <a:xfrm>
            <a:off x="5140496" y="8926793"/>
            <a:ext cx="604257" cy="459567"/>
          </a:xfrm>
          <a:custGeom>
            <a:rect b="b" l="l" r="r" t="t"/>
            <a:pathLst>
              <a:path extrusionOk="0" h="23349" w="34529">
                <a:moveTo>
                  <a:pt x="179" y="1"/>
                </a:moveTo>
                <a:cubicBezTo>
                  <a:pt x="60" y="441"/>
                  <a:pt x="0" y="929"/>
                  <a:pt x="0" y="1513"/>
                </a:cubicBezTo>
                <a:lnTo>
                  <a:pt x="0" y="3120"/>
                </a:lnTo>
                <a:lnTo>
                  <a:pt x="0" y="20205"/>
                </a:lnTo>
                <a:lnTo>
                  <a:pt x="0" y="21825"/>
                </a:lnTo>
                <a:cubicBezTo>
                  <a:pt x="0" y="22396"/>
                  <a:pt x="60" y="22908"/>
                  <a:pt x="179" y="23349"/>
                </a:cubicBezTo>
                <a:cubicBezTo>
                  <a:pt x="934" y="20479"/>
                  <a:pt x="3946" y="20258"/>
                  <a:pt x="6319" y="20258"/>
                </a:cubicBezTo>
                <a:cubicBezTo>
                  <a:pt x="6752" y="20258"/>
                  <a:pt x="7164" y="20265"/>
                  <a:pt x="7537" y="20265"/>
                </a:cubicBezTo>
                <a:lnTo>
                  <a:pt x="22527" y="20265"/>
                </a:lnTo>
                <a:cubicBezTo>
                  <a:pt x="29159" y="20265"/>
                  <a:pt x="34528" y="15038"/>
                  <a:pt x="34528" y="8597"/>
                </a:cubicBezTo>
                <a:cubicBezTo>
                  <a:pt x="34528" y="6597"/>
                  <a:pt x="34016" y="4715"/>
                  <a:pt x="33112" y="3072"/>
                </a:cubicBezTo>
                <a:lnTo>
                  <a:pt x="7323" y="3072"/>
                </a:lnTo>
                <a:lnTo>
                  <a:pt x="7323" y="3060"/>
                </a:lnTo>
                <a:cubicBezTo>
                  <a:pt x="6959" y="3060"/>
                  <a:pt x="6557" y="3068"/>
                  <a:pt x="6134" y="3068"/>
                </a:cubicBezTo>
                <a:cubicBezTo>
                  <a:pt x="3834" y="3068"/>
                  <a:pt x="923" y="2847"/>
                  <a:pt x="179" y="1"/>
                </a:cubicBezTo>
                <a:close/>
              </a:path>
            </a:pathLst>
          </a:custGeom>
          <a:solidFill>
            <a:srgbClr val="76A5A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434343"/>
              </a:solidFill>
              <a:latin typeface="Fira Sans Extra Condensed Medium"/>
              <a:ea typeface="Fira Sans Extra Condensed Medium"/>
              <a:cs typeface="Fira Sans Extra Condensed Medium"/>
              <a:sym typeface="Fira Sans Extra Condensed Medium"/>
            </a:endParaRPr>
          </a:p>
        </p:txBody>
      </p:sp>
      <p:sp>
        <p:nvSpPr>
          <p:cNvPr id="95" name="Google Shape;95;p14"/>
          <p:cNvSpPr/>
          <p:nvPr/>
        </p:nvSpPr>
        <p:spPr>
          <a:xfrm>
            <a:off x="5140496" y="8818384"/>
            <a:ext cx="587370" cy="550165"/>
          </a:xfrm>
          <a:custGeom>
            <a:rect b="b" l="l" r="r" t="t"/>
            <a:pathLst>
              <a:path extrusionOk="0" h="27952" w="33564">
                <a:moveTo>
                  <a:pt x="6144" y="1"/>
                </a:moveTo>
                <a:cubicBezTo>
                  <a:pt x="3484" y="1"/>
                  <a:pt x="0" y="294"/>
                  <a:pt x="0" y="4604"/>
                </a:cubicBezTo>
                <a:lnTo>
                  <a:pt x="0" y="6211"/>
                </a:lnTo>
                <a:lnTo>
                  <a:pt x="0" y="27952"/>
                </a:lnTo>
                <a:cubicBezTo>
                  <a:pt x="0" y="23660"/>
                  <a:pt x="3455" y="23360"/>
                  <a:pt x="6111" y="23360"/>
                </a:cubicBezTo>
                <a:cubicBezTo>
                  <a:pt x="6542" y="23360"/>
                  <a:pt x="6952" y="23368"/>
                  <a:pt x="7323" y="23368"/>
                </a:cubicBezTo>
                <a:lnTo>
                  <a:pt x="7323" y="23356"/>
                </a:lnTo>
                <a:lnTo>
                  <a:pt x="21896" y="23356"/>
                </a:lnTo>
                <a:cubicBezTo>
                  <a:pt x="28337" y="23356"/>
                  <a:pt x="33564" y="18129"/>
                  <a:pt x="33564" y="11688"/>
                </a:cubicBezTo>
                <a:cubicBezTo>
                  <a:pt x="33564" y="5235"/>
                  <a:pt x="28337" y="8"/>
                  <a:pt x="21896" y="8"/>
                </a:cubicBezTo>
                <a:lnTo>
                  <a:pt x="7323" y="8"/>
                </a:lnTo>
                <a:cubicBezTo>
                  <a:pt x="6961" y="8"/>
                  <a:pt x="6563" y="1"/>
                  <a:pt x="6144" y="1"/>
                </a:cubicBezTo>
                <a:close/>
              </a:path>
            </a:pathLst>
          </a:custGeom>
          <a:solidFill>
            <a:srgbClr val="CCCCC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434343"/>
              </a:solidFill>
              <a:latin typeface="Fira Sans Extra Condensed Medium"/>
              <a:ea typeface="Fira Sans Extra Condensed Medium"/>
              <a:cs typeface="Fira Sans Extra Condensed Medium"/>
              <a:sym typeface="Fira Sans Extra Condensed Medium"/>
            </a:endParaRPr>
          </a:p>
        </p:txBody>
      </p:sp>
      <p:sp>
        <p:nvSpPr>
          <p:cNvPr id="96" name="Google Shape;96;p14"/>
          <p:cNvSpPr txBox="1"/>
          <p:nvPr/>
        </p:nvSpPr>
        <p:spPr>
          <a:xfrm>
            <a:off x="5812565" y="9071093"/>
            <a:ext cx="1367100" cy="315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600">
                <a:solidFill>
                  <a:srgbClr val="FFFFFF"/>
                </a:solidFill>
                <a:latin typeface="Nunito"/>
                <a:ea typeface="Nunito"/>
                <a:cs typeface="Nunito"/>
                <a:sym typeface="Nunito"/>
              </a:rPr>
              <a:t>Pilgrims</a:t>
            </a:r>
            <a:endParaRPr sz="1600">
              <a:solidFill>
                <a:srgbClr val="FFFFFF"/>
              </a:solidFill>
              <a:latin typeface="Nunito"/>
              <a:ea typeface="Nunito"/>
              <a:cs typeface="Nunito"/>
              <a:sym typeface="Nunito"/>
            </a:endParaRPr>
          </a:p>
        </p:txBody>
      </p:sp>
      <p:pic>
        <p:nvPicPr>
          <p:cNvPr id="97" name="Google Shape;97;p14"/>
          <p:cNvPicPr preferRelativeResize="0"/>
          <p:nvPr/>
        </p:nvPicPr>
        <p:blipFill>
          <a:blip r:embed="rId4">
            <a:alphaModFix/>
          </a:blip>
          <a:stretch>
            <a:fillRect/>
          </a:stretch>
        </p:blipFill>
        <p:spPr>
          <a:xfrm>
            <a:off x="327501" y="8854172"/>
            <a:ext cx="459575" cy="459575"/>
          </a:xfrm>
          <a:prstGeom prst="rect">
            <a:avLst/>
          </a:prstGeom>
          <a:noFill/>
          <a:ln>
            <a:noFill/>
          </a:ln>
        </p:spPr>
      </p:pic>
      <p:pic>
        <p:nvPicPr>
          <p:cNvPr id="98" name="Google Shape;98;p14"/>
          <p:cNvPicPr preferRelativeResize="0"/>
          <p:nvPr/>
        </p:nvPicPr>
        <p:blipFill>
          <a:blip r:embed="rId5">
            <a:alphaModFix/>
          </a:blip>
          <a:stretch>
            <a:fillRect/>
          </a:stretch>
        </p:blipFill>
        <p:spPr>
          <a:xfrm>
            <a:off x="2846540" y="8926323"/>
            <a:ext cx="315300" cy="315300"/>
          </a:xfrm>
          <a:prstGeom prst="rect">
            <a:avLst/>
          </a:prstGeom>
          <a:noFill/>
          <a:ln>
            <a:noFill/>
          </a:ln>
        </p:spPr>
      </p:pic>
      <p:pic>
        <p:nvPicPr>
          <p:cNvPr id="99" name="Google Shape;99;p14"/>
          <p:cNvPicPr preferRelativeResize="0"/>
          <p:nvPr/>
        </p:nvPicPr>
        <p:blipFill>
          <a:blip r:embed="rId6">
            <a:alphaModFix/>
          </a:blip>
          <a:stretch>
            <a:fillRect/>
          </a:stretch>
        </p:blipFill>
        <p:spPr>
          <a:xfrm>
            <a:off x="5246537" y="8912171"/>
            <a:ext cx="362625" cy="362625"/>
          </a:xfrm>
          <a:prstGeom prst="rect">
            <a:avLst/>
          </a:prstGeom>
          <a:noFill/>
          <a:ln>
            <a:noFill/>
          </a:ln>
        </p:spPr>
      </p:pic>
      <p:sp>
        <p:nvSpPr>
          <p:cNvPr id="100" name="Google Shape;100;p14"/>
          <p:cNvSpPr txBox="1"/>
          <p:nvPr/>
        </p:nvSpPr>
        <p:spPr>
          <a:xfrm>
            <a:off x="-155625" y="9429350"/>
            <a:ext cx="2762400" cy="794100"/>
          </a:xfrm>
          <a:prstGeom prst="rect">
            <a:avLst/>
          </a:prstGeom>
          <a:noFill/>
          <a:ln>
            <a:noFill/>
          </a:ln>
        </p:spPr>
        <p:txBody>
          <a:bodyPr anchorCtr="0" anchor="t" bIns="91425" lIns="91425" spcFirstLastPara="1" rIns="91425" wrap="square" tIns="91425">
            <a:spAutoFit/>
          </a:bodyPr>
          <a:lstStyle/>
          <a:p>
            <a:pPr indent="-304800" lvl="0" marL="630000" rtl="0" algn="l">
              <a:lnSpc>
                <a:spcPct val="115000"/>
              </a:lnSpc>
              <a:spcBef>
                <a:spcPts val="1000"/>
              </a:spcBef>
              <a:spcAft>
                <a:spcPts val="0"/>
              </a:spcAft>
              <a:buClr>
                <a:schemeClr val="dk1"/>
              </a:buClr>
              <a:buSzPts val="1200"/>
              <a:buFont typeface="Mada"/>
              <a:buChar char="○"/>
            </a:pPr>
            <a:r>
              <a:rPr b="1" lang="en-GB" sz="1200">
                <a:solidFill>
                  <a:srgbClr val="CC0000"/>
                </a:solidFill>
                <a:latin typeface="Mada"/>
                <a:ea typeface="Mada"/>
                <a:cs typeface="Mada"/>
                <a:sym typeface="Mada"/>
              </a:rPr>
              <a:t>Jazan and Aseer</a:t>
            </a:r>
            <a:endParaRPr b="1" sz="1200">
              <a:solidFill>
                <a:srgbClr val="CC0000"/>
              </a:solidFill>
              <a:latin typeface="Mada"/>
              <a:ea typeface="Mada"/>
              <a:cs typeface="Mada"/>
              <a:sym typeface="Mada"/>
            </a:endParaRPr>
          </a:p>
          <a:p>
            <a:pPr indent="-304800" lvl="0" marL="630000" rtl="0" algn="l">
              <a:lnSpc>
                <a:spcPct val="115000"/>
              </a:lnSpc>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ue to seasonal anomalies (i.e., unusual high annual rainfall)</a:t>
            </a:r>
            <a:endParaRPr b="1" sz="1200">
              <a:solidFill>
                <a:srgbClr val="CC0000"/>
              </a:solidFill>
              <a:latin typeface="Mada"/>
              <a:ea typeface="Mada"/>
              <a:cs typeface="Mada"/>
              <a:sym typeface="Mada"/>
            </a:endParaRPr>
          </a:p>
        </p:txBody>
      </p:sp>
      <p:sp>
        <p:nvSpPr>
          <p:cNvPr id="101" name="Google Shape;101;p14"/>
          <p:cNvSpPr txBox="1"/>
          <p:nvPr/>
        </p:nvSpPr>
        <p:spPr>
          <a:xfrm>
            <a:off x="2481075" y="9444900"/>
            <a:ext cx="2762400" cy="581700"/>
          </a:xfrm>
          <a:prstGeom prst="rect">
            <a:avLst/>
          </a:prstGeom>
          <a:noFill/>
          <a:ln>
            <a:noFill/>
          </a:ln>
        </p:spPr>
        <p:txBody>
          <a:bodyPr anchorCtr="0" anchor="t" bIns="91425" lIns="91425" spcFirstLastPara="1" rIns="91425" wrap="square" tIns="91425">
            <a:spAutoFit/>
          </a:bodyPr>
          <a:lstStyle/>
          <a:p>
            <a:pPr indent="-304800" lvl="0" marL="630000" rtl="0" algn="l">
              <a:lnSpc>
                <a:spcPct val="115000"/>
              </a:lnSpc>
              <a:spcBef>
                <a:spcPts val="1000"/>
              </a:spcBef>
              <a:spcAft>
                <a:spcPts val="0"/>
              </a:spcAft>
              <a:buClr>
                <a:schemeClr val="dk1"/>
              </a:buClr>
              <a:buSzPts val="1200"/>
              <a:buFont typeface="Mada"/>
              <a:buChar char="○"/>
            </a:pPr>
            <a:r>
              <a:rPr lang="en-GB" sz="1200">
                <a:solidFill>
                  <a:schemeClr val="dk1"/>
                </a:solidFill>
                <a:latin typeface="Mada"/>
                <a:ea typeface="Mada"/>
                <a:cs typeface="Mada"/>
                <a:sym typeface="Mada"/>
              </a:rPr>
              <a:t>from Yemen and its neighbouring countries</a:t>
            </a:r>
            <a:endParaRPr/>
          </a:p>
        </p:txBody>
      </p:sp>
      <p:sp>
        <p:nvSpPr>
          <p:cNvPr id="102" name="Google Shape;102;p14"/>
          <p:cNvSpPr txBox="1"/>
          <p:nvPr/>
        </p:nvSpPr>
        <p:spPr>
          <a:xfrm>
            <a:off x="4893641" y="9446850"/>
            <a:ext cx="2762400" cy="369300"/>
          </a:xfrm>
          <a:prstGeom prst="rect">
            <a:avLst/>
          </a:prstGeom>
          <a:noFill/>
          <a:ln>
            <a:noFill/>
          </a:ln>
        </p:spPr>
        <p:txBody>
          <a:bodyPr anchorCtr="0" anchor="t" bIns="91425" lIns="91425" spcFirstLastPara="1" rIns="91425" wrap="square" tIns="91425">
            <a:spAutoFit/>
          </a:bodyPr>
          <a:lstStyle/>
          <a:p>
            <a:pPr indent="-304800" lvl="0" marL="630000" rtl="0" algn="l">
              <a:lnSpc>
                <a:spcPct val="115000"/>
              </a:lnSpc>
              <a:spcBef>
                <a:spcPts val="1000"/>
              </a:spcBef>
              <a:spcAft>
                <a:spcPts val="0"/>
              </a:spcAft>
              <a:buClr>
                <a:schemeClr val="dk1"/>
              </a:buClr>
              <a:buSzPts val="1200"/>
              <a:buFont typeface="Mada"/>
              <a:buChar char="○"/>
            </a:pPr>
            <a:r>
              <a:rPr lang="en-GB" sz="1200">
                <a:solidFill>
                  <a:schemeClr val="dk1"/>
                </a:solidFill>
                <a:latin typeface="Mada"/>
                <a:ea typeface="Mada"/>
                <a:cs typeface="Mada"/>
                <a:sym typeface="Mada"/>
              </a:rPr>
              <a:t>from endemic countries.</a:t>
            </a:r>
            <a:endParaRPr sz="1200">
              <a:solidFill>
                <a:schemeClr val="dk1"/>
              </a:solidFill>
              <a:latin typeface="Mada"/>
              <a:ea typeface="Mada"/>
              <a:cs typeface="Mada"/>
              <a:sym typeface="Mada"/>
            </a:endParaRPr>
          </a:p>
        </p:txBody>
      </p:sp>
      <p:sp>
        <p:nvSpPr>
          <p:cNvPr id="103" name="Google Shape;103;p14"/>
          <p:cNvSpPr txBox="1"/>
          <p:nvPr/>
        </p:nvSpPr>
        <p:spPr>
          <a:xfrm>
            <a:off x="1889220" y="248052"/>
            <a:ext cx="39930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3000">
                <a:solidFill>
                  <a:srgbClr val="134F5C"/>
                </a:solidFill>
                <a:latin typeface="Nunito"/>
                <a:ea typeface="Nunito"/>
                <a:cs typeface="Nunito"/>
                <a:sym typeface="Nunito"/>
              </a:rPr>
              <a:t>L16-</a:t>
            </a:r>
            <a:r>
              <a:rPr b="1" lang="en-GB" sz="3000">
                <a:latin typeface="Nunito"/>
                <a:ea typeface="Nunito"/>
                <a:cs typeface="Nunito"/>
                <a:sym typeface="Nunito"/>
              </a:rPr>
              <a:t> </a:t>
            </a:r>
            <a:r>
              <a:rPr b="1" lang="en-GB" sz="3000">
                <a:solidFill>
                  <a:srgbClr val="134F5C"/>
                </a:solidFill>
                <a:latin typeface="Nunito"/>
                <a:ea typeface="Nunito"/>
                <a:cs typeface="Nunito"/>
                <a:sym typeface="Nunito"/>
              </a:rPr>
              <a:t>Malaria</a:t>
            </a:r>
            <a:endParaRPr b="1" sz="3000">
              <a:solidFill>
                <a:srgbClr val="134F5C"/>
              </a:solidFill>
              <a:latin typeface="Nunito"/>
              <a:ea typeface="Nunito"/>
              <a:cs typeface="Nunito"/>
              <a:sym typeface="Nunito"/>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5" name="Shape 685"/>
        <p:cNvGrpSpPr/>
        <p:nvPr/>
      </p:nvGrpSpPr>
      <p:grpSpPr>
        <a:xfrm>
          <a:off x="0" y="0"/>
          <a:ext cx="0" cy="0"/>
          <a:chOff x="0" y="0"/>
          <a:chExt cx="0" cy="0"/>
        </a:xfrm>
      </p:grpSpPr>
      <p:sp>
        <p:nvSpPr>
          <p:cNvPr id="686" name="Google Shape;686;p32"/>
          <p:cNvSpPr/>
          <p:nvPr/>
        </p:nvSpPr>
        <p:spPr>
          <a:xfrm rot="10800000">
            <a:off x="-75" y="-9300"/>
            <a:ext cx="7591500" cy="237900"/>
          </a:xfrm>
          <a:prstGeom prst="round2SameRect">
            <a:avLst>
              <a:gd fmla="val 50000" name="adj1"/>
              <a:gd fmla="val 0" name="adj2"/>
            </a:avLst>
          </a:pr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7" name="Google Shape;687;p32"/>
          <p:cNvSpPr/>
          <p:nvPr/>
        </p:nvSpPr>
        <p:spPr>
          <a:xfrm>
            <a:off x="-75" y="9934050"/>
            <a:ext cx="7589400" cy="764400"/>
          </a:xfrm>
          <a:prstGeom prst="rect">
            <a:avLst/>
          </a:prstGeom>
          <a:noFill/>
          <a:ln cap="flat" cmpd="sng" w="9525">
            <a:solidFill>
              <a:srgbClr val="45818E"/>
            </a:solidFill>
            <a:prstDash val="dash"/>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sz="800">
              <a:solidFill>
                <a:srgbClr val="6AA84F"/>
              </a:solidFill>
              <a:latin typeface="Mada"/>
              <a:ea typeface="Mada"/>
              <a:cs typeface="Mada"/>
              <a:sym typeface="Mada"/>
            </a:endParaRPr>
          </a:p>
        </p:txBody>
      </p:sp>
      <p:sp>
        <p:nvSpPr>
          <p:cNvPr id="688" name="Google Shape;688;p32"/>
          <p:cNvSpPr txBox="1"/>
          <p:nvPr/>
        </p:nvSpPr>
        <p:spPr>
          <a:xfrm>
            <a:off x="314400" y="3957438"/>
            <a:ext cx="573600" cy="295200"/>
          </a:xfrm>
          <a:prstGeom prst="rect">
            <a:avLst/>
          </a:prstGeom>
          <a:noFill/>
          <a:ln>
            <a:noFill/>
          </a:ln>
        </p:spPr>
        <p:txBody>
          <a:bodyPr anchorCtr="0" anchor="ctr" bIns="91425" lIns="91425" spcFirstLastPara="1" rIns="120100" wrap="square" tIns="91425">
            <a:noAutofit/>
          </a:bodyPr>
          <a:lstStyle/>
          <a:p>
            <a:pPr indent="0" lvl="0" marL="0" rtl="0" algn="ctr">
              <a:spcBef>
                <a:spcPts val="0"/>
              </a:spcBef>
              <a:spcAft>
                <a:spcPts val="0"/>
              </a:spcAft>
              <a:buNone/>
            </a:pPr>
            <a:r>
              <a:rPr b="1" lang="en-GB">
                <a:solidFill>
                  <a:srgbClr val="FFFFFF"/>
                </a:solidFill>
                <a:latin typeface="Exo"/>
                <a:ea typeface="Exo"/>
                <a:cs typeface="Exo"/>
                <a:sym typeface="Exo"/>
              </a:rPr>
              <a:t>4</a:t>
            </a:r>
            <a:endParaRPr b="1">
              <a:solidFill>
                <a:srgbClr val="FFFFFF"/>
              </a:solidFill>
              <a:latin typeface="Exo"/>
              <a:ea typeface="Exo"/>
              <a:cs typeface="Exo"/>
              <a:sym typeface="Exo"/>
            </a:endParaRPr>
          </a:p>
        </p:txBody>
      </p:sp>
      <p:grpSp>
        <p:nvGrpSpPr>
          <p:cNvPr id="689" name="Google Shape;689;p32"/>
          <p:cNvGrpSpPr/>
          <p:nvPr/>
        </p:nvGrpSpPr>
        <p:grpSpPr>
          <a:xfrm>
            <a:off x="314410" y="228591"/>
            <a:ext cx="6712581" cy="4908339"/>
            <a:chOff x="465950" y="4655977"/>
            <a:chExt cx="6657325" cy="5055452"/>
          </a:xfrm>
        </p:grpSpPr>
        <p:grpSp>
          <p:nvGrpSpPr>
            <p:cNvPr id="690" name="Google Shape;690;p32"/>
            <p:cNvGrpSpPr/>
            <p:nvPr/>
          </p:nvGrpSpPr>
          <p:grpSpPr>
            <a:xfrm>
              <a:off x="902167" y="4915304"/>
              <a:ext cx="5784897" cy="2048900"/>
              <a:chOff x="-311228" y="880921"/>
              <a:chExt cx="7555043" cy="2932027"/>
            </a:xfrm>
          </p:grpSpPr>
          <p:grpSp>
            <p:nvGrpSpPr>
              <p:cNvPr id="691" name="Google Shape;691;p32"/>
              <p:cNvGrpSpPr/>
              <p:nvPr/>
            </p:nvGrpSpPr>
            <p:grpSpPr>
              <a:xfrm>
                <a:off x="-311228" y="1270763"/>
                <a:ext cx="7555043" cy="2470052"/>
                <a:chOff x="-311228" y="1270763"/>
                <a:chExt cx="7555043" cy="2470052"/>
              </a:xfrm>
            </p:grpSpPr>
            <p:grpSp>
              <p:nvGrpSpPr>
                <p:cNvPr id="692" name="Google Shape;692;p32"/>
                <p:cNvGrpSpPr/>
                <p:nvPr/>
              </p:nvGrpSpPr>
              <p:grpSpPr>
                <a:xfrm>
                  <a:off x="-311228" y="1798575"/>
                  <a:ext cx="2751110" cy="1121962"/>
                  <a:chOff x="-330011" y="1922714"/>
                  <a:chExt cx="3605649" cy="1450500"/>
                </a:xfrm>
              </p:grpSpPr>
              <p:sp>
                <p:nvSpPr>
                  <p:cNvPr id="693" name="Google Shape;693;p32"/>
                  <p:cNvSpPr txBox="1"/>
                  <p:nvPr/>
                </p:nvSpPr>
                <p:spPr>
                  <a:xfrm>
                    <a:off x="-330011" y="1922714"/>
                    <a:ext cx="3384900" cy="145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800"/>
                      <a:buFont typeface="Arial"/>
                      <a:buNone/>
                    </a:pPr>
                    <a:r>
                      <a:rPr b="1" lang="en-GB" sz="1200">
                        <a:latin typeface="Mada"/>
                        <a:ea typeface="Mada"/>
                        <a:cs typeface="Mada"/>
                        <a:sym typeface="Mada"/>
                      </a:rPr>
                      <a:t>Primary prevention </a:t>
                    </a:r>
                    <a:endParaRPr b="1" sz="1200">
                      <a:latin typeface="Mada"/>
                      <a:ea typeface="Mada"/>
                      <a:cs typeface="Mada"/>
                      <a:sym typeface="Mada"/>
                    </a:endParaRPr>
                  </a:p>
                  <a:p>
                    <a:pPr indent="-292100" lvl="0" marL="457200" rtl="0" algn="l">
                      <a:spcBef>
                        <a:spcPts val="0"/>
                      </a:spcBef>
                      <a:spcAft>
                        <a:spcPts val="0"/>
                      </a:spcAft>
                      <a:buSzPts val="1000"/>
                      <a:buFont typeface="Mada"/>
                      <a:buChar char="●"/>
                    </a:pPr>
                    <a:r>
                      <a:rPr lang="en-GB" sz="1000">
                        <a:latin typeface="Mada"/>
                        <a:ea typeface="Mada"/>
                        <a:cs typeface="Mada"/>
                        <a:sym typeface="Mada"/>
                      </a:rPr>
                      <a:t>Population Strategy</a:t>
                    </a:r>
                    <a:endParaRPr b="1" baseline="30000" sz="1100">
                      <a:solidFill>
                        <a:srgbClr val="6AA84F"/>
                      </a:solidFill>
                      <a:latin typeface="Mada"/>
                      <a:ea typeface="Mada"/>
                      <a:cs typeface="Mada"/>
                      <a:sym typeface="Mada"/>
                    </a:endParaRPr>
                  </a:p>
                  <a:p>
                    <a:pPr indent="-292100" lvl="0" marL="457200" rtl="0" algn="l">
                      <a:spcBef>
                        <a:spcPts val="0"/>
                      </a:spcBef>
                      <a:spcAft>
                        <a:spcPts val="0"/>
                      </a:spcAft>
                      <a:buSzPts val="1000"/>
                      <a:buFont typeface="Mada"/>
                      <a:buChar char="●"/>
                    </a:pPr>
                    <a:r>
                      <a:rPr lang="en-GB" sz="1000">
                        <a:latin typeface="Mada"/>
                        <a:ea typeface="Mada"/>
                        <a:cs typeface="Mada"/>
                        <a:sym typeface="Mada"/>
                      </a:rPr>
                      <a:t>High Risk strategy</a:t>
                    </a:r>
                    <a:endParaRPr b="1" sz="1100">
                      <a:latin typeface="Mada"/>
                      <a:ea typeface="Mada"/>
                      <a:cs typeface="Mada"/>
                      <a:sym typeface="Mada"/>
                    </a:endParaRPr>
                  </a:p>
                </p:txBody>
              </p:sp>
              <p:cxnSp>
                <p:nvCxnSpPr>
                  <p:cNvPr id="694" name="Google Shape;694;p32"/>
                  <p:cNvCxnSpPr/>
                  <p:nvPr/>
                </p:nvCxnSpPr>
                <p:spPr>
                  <a:xfrm rot="10800000">
                    <a:off x="2642038" y="2647950"/>
                    <a:ext cx="633600" cy="0"/>
                  </a:xfrm>
                  <a:prstGeom prst="straightConnector1">
                    <a:avLst/>
                  </a:prstGeom>
                  <a:noFill/>
                  <a:ln cap="flat" cmpd="sng" w="9525">
                    <a:solidFill>
                      <a:srgbClr val="134F5C"/>
                    </a:solidFill>
                    <a:prstDash val="solid"/>
                    <a:round/>
                    <a:headEnd len="sm" w="sm" type="none"/>
                    <a:tailEnd len="med" w="med" type="oval"/>
                  </a:ln>
                </p:spPr>
              </p:cxnSp>
            </p:grpSp>
            <p:sp>
              <p:nvSpPr>
                <p:cNvPr id="695" name="Google Shape;695;p32"/>
                <p:cNvSpPr txBox="1"/>
                <p:nvPr/>
              </p:nvSpPr>
              <p:spPr>
                <a:xfrm>
                  <a:off x="4953915" y="1270763"/>
                  <a:ext cx="2289900" cy="9975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1600"/>
                    </a:spcAft>
                    <a:buClr>
                      <a:srgbClr val="000000"/>
                    </a:buClr>
                    <a:buSzPts val="800"/>
                    <a:buFont typeface="Arial"/>
                    <a:buNone/>
                  </a:pPr>
                  <a:r>
                    <a:rPr b="1" lang="en-GB" sz="1200">
                      <a:latin typeface="Mada"/>
                      <a:ea typeface="Mada"/>
                      <a:cs typeface="Mada"/>
                      <a:sym typeface="Mada"/>
                    </a:rPr>
                    <a:t>Secondary prevention</a:t>
                  </a:r>
                  <a:endParaRPr b="1" baseline="30000" i="0" sz="1200" u="none" cap="none" strike="noStrike">
                    <a:solidFill>
                      <a:srgbClr val="6AA84F"/>
                    </a:solidFill>
                    <a:latin typeface="Mada"/>
                    <a:ea typeface="Mada"/>
                    <a:cs typeface="Mada"/>
                    <a:sym typeface="Mada"/>
                  </a:endParaRPr>
                </a:p>
              </p:txBody>
            </p:sp>
            <p:cxnSp>
              <p:nvCxnSpPr>
                <p:cNvPr id="696" name="Google Shape;696;p32"/>
                <p:cNvCxnSpPr/>
                <p:nvPr/>
              </p:nvCxnSpPr>
              <p:spPr>
                <a:xfrm>
                  <a:off x="3915676" y="1630328"/>
                  <a:ext cx="981900" cy="0"/>
                </a:xfrm>
                <a:prstGeom prst="straightConnector1">
                  <a:avLst/>
                </a:prstGeom>
                <a:noFill/>
                <a:ln cap="flat" cmpd="sng" w="9525">
                  <a:solidFill>
                    <a:srgbClr val="A2C4C9"/>
                  </a:solidFill>
                  <a:prstDash val="solid"/>
                  <a:round/>
                  <a:headEnd len="sm" w="sm" type="none"/>
                  <a:tailEnd len="med" w="med" type="oval"/>
                </a:ln>
              </p:spPr>
            </p:cxnSp>
            <p:grpSp>
              <p:nvGrpSpPr>
                <p:cNvPr id="697" name="Google Shape;697;p32"/>
                <p:cNvGrpSpPr/>
                <p:nvPr/>
              </p:nvGrpSpPr>
              <p:grpSpPr>
                <a:xfrm>
                  <a:off x="3915676" y="2743232"/>
                  <a:ext cx="3082793" cy="997583"/>
                  <a:chOff x="5209838" y="3143990"/>
                  <a:chExt cx="4040358" cy="1289700"/>
                </a:xfrm>
              </p:grpSpPr>
              <p:sp>
                <p:nvSpPr>
                  <p:cNvPr id="698" name="Google Shape;698;p32"/>
                  <p:cNvSpPr txBox="1"/>
                  <p:nvPr/>
                </p:nvSpPr>
                <p:spPr>
                  <a:xfrm>
                    <a:off x="6570596" y="3143990"/>
                    <a:ext cx="2679600" cy="1289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1600"/>
                      </a:spcAft>
                      <a:buClr>
                        <a:srgbClr val="000000"/>
                      </a:buClr>
                      <a:buSzPts val="800"/>
                      <a:buFont typeface="Arial"/>
                      <a:buNone/>
                    </a:pPr>
                    <a:r>
                      <a:rPr b="1" lang="en-GB" sz="1200">
                        <a:latin typeface="Mada"/>
                        <a:ea typeface="Mada"/>
                        <a:cs typeface="Mada"/>
                        <a:sym typeface="Mada"/>
                      </a:rPr>
                      <a:t>Tertiary prevention</a:t>
                    </a:r>
                    <a:endParaRPr b="1" baseline="30000" i="0" sz="1200" u="none" cap="none" strike="noStrike">
                      <a:solidFill>
                        <a:srgbClr val="6AA84F"/>
                      </a:solidFill>
                      <a:latin typeface="Mada"/>
                      <a:ea typeface="Mada"/>
                      <a:cs typeface="Mada"/>
                      <a:sym typeface="Mada"/>
                    </a:endParaRPr>
                  </a:p>
                </p:txBody>
              </p:sp>
              <p:cxnSp>
                <p:nvCxnSpPr>
                  <p:cNvPr id="699" name="Google Shape;699;p32"/>
                  <p:cNvCxnSpPr/>
                  <p:nvPr/>
                </p:nvCxnSpPr>
                <p:spPr>
                  <a:xfrm>
                    <a:off x="5209838" y="3648300"/>
                    <a:ext cx="1286700" cy="0"/>
                  </a:xfrm>
                  <a:prstGeom prst="straightConnector1">
                    <a:avLst/>
                  </a:prstGeom>
                  <a:noFill/>
                  <a:ln cap="flat" cmpd="sng" w="9525">
                    <a:solidFill>
                      <a:srgbClr val="D9D9D9"/>
                    </a:solidFill>
                    <a:prstDash val="solid"/>
                    <a:round/>
                    <a:headEnd len="sm" w="sm" type="none"/>
                    <a:tailEnd len="med" w="med" type="oval"/>
                  </a:ln>
                </p:spPr>
              </p:cxnSp>
            </p:grpSp>
          </p:grpSp>
          <p:grpSp>
            <p:nvGrpSpPr>
              <p:cNvPr id="700" name="Google Shape;700;p32"/>
              <p:cNvGrpSpPr/>
              <p:nvPr/>
            </p:nvGrpSpPr>
            <p:grpSpPr>
              <a:xfrm>
                <a:off x="1973638" y="880921"/>
                <a:ext cx="2910719" cy="2932027"/>
                <a:chOff x="2662213" y="676343"/>
                <a:chExt cx="3814835" cy="3790597"/>
              </a:xfrm>
            </p:grpSpPr>
            <p:sp>
              <p:nvSpPr>
                <p:cNvPr id="701" name="Google Shape;701;p32"/>
                <p:cNvSpPr/>
                <p:nvPr/>
              </p:nvSpPr>
              <p:spPr>
                <a:xfrm rot="3600185">
                  <a:off x="3169983" y="1184511"/>
                  <a:ext cx="2774659" cy="2774659"/>
                </a:xfrm>
                <a:prstGeom prst="blockArc">
                  <a:avLst>
                    <a:gd fmla="val 12622480" name="adj1"/>
                    <a:gd fmla="val 19781569" name="adj2"/>
                    <a:gd fmla="val 20773" name="adj3"/>
                  </a:avLst>
                </a:prstGeom>
                <a:solidFill>
                  <a:srgbClr val="A2C4C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i="0" sz="1400" u="none" cap="none" strike="noStrike">
                    <a:solidFill>
                      <a:srgbClr val="000000"/>
                    </a:solidFill>
                    <a:latin typeface="Changa"/>
                    <a:ea typeface="Changa"/>
                    <a:cs typeface="Changa"/>
                    <a:sym typeface="Changa"/>
                  </a:endParaRPr>
                </a:p>
              </p:txBody>
            </p:sp>
            <p:sp>
              <p:nvSpPr>
                <p:cNvPr id="702" name="Google Shape;702;p32"/>
                <p:cNvSpPr/>
                <p:nvPr/>
              </p:nvSpPr>
              <p:spPr>
                <a:xfrm rot="10800000">
                  <a:off x="3183490" y="1163229"/>
                  <a:ext cx="2774700" cy="2774700"/>
                </a:xfrm>
                <a:prstGeom prst="blockArc">
                  <a:avLst>
                    <a:gd fmla="val 12622480" name="adj1"/>
                    <a:gd fmla="val 19662822" name="adj2"/>
                    <a:gd fmla="val 20729" name="adj3"/>
                  </a:avLst>
                </a:prstGeom>
                <a:solidFill>
                  <a:srgbClr val="D9D9D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i="0" sz="1400" u="none" cap="none" strike="noStrike">
                    <a:solidFill>
                      <a:srgbClr val="000000"/>
                    </a:solidFill>
                    <a:latin typeface="Changa"/>
                    <a:ea typeface="Changa"/>
                    <a:cs typeface="Changa"/>
                    <a:sym typeface="Changa"/>
                  </a:endParaRPr>
                </a:p>
              </p:txBody>
            </p:sp>
            <p:sp>
              <p:nvSpPr>
                <p:cNvPr id="703" name="Google Shape;703;p32"/>
                <p:cNvSpPr/>
                <p:nvPr/>
              </p:nvSpPr>
              <p:spPr>
                <a:xfrm rot="-3600185">
                  <a:off x="3194618" y="1184114"/>
                  <a:ext cx="2774659" cy="2774659"/>
                </a:xfrm>
                <a:prstGeom prst="blockArc">
                  <a:avLst>
                    <a:gd fmla="val 12622480" name="adj1"/>
                    <a:gd fmla="val 19703271" name="adj2"/>
                    <a:gd fmla="val 20851" name="adj3"/>
                  </a:avLst>
                </a:prstGeom>
                <a:solidFill>
                  <a:srgbClr val="134F5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i="0" sz="1400" u="none" cap="none" strike="noStrike">
                    <a:solidFill>
                      <a:srgbClr val="000000"/>
                    </a:solidFill>
                    <a:latin typeface="Changa"/>
                    <a:ea typeface="Changa"/>
                    <a:cs typeface="Changa"/>
                    <a:sym typeface="Changa"/>
                  </a:endParaRPr>
                </a:p>
              </p:txBody>
            </p:sp>
            <p:grpSp>
              <p:nvGrpSpPr>
                <p:cNvPr id="704" name="Google Shape;704;p32"/>
                <p:cNvGrpSpPr/>
                <p:nvPr/>
              </p:nvGrpSpPr>
              <p:grpSpPr>
                <a:xfrm>
                  <a:off x="4264097" y="1180331"/>
                  <a:ext cx="585001" cy="585530"/>
                  <a:chOff x="1970048" y="811613"/>
                  <a:chExt cx="588000" cy="588000"/>
                </a:xfrm>
              </p:grpSpPr>
              <p:sp>
                <p:nvSpPr>
                  <p:cNvPr id="705" name="Google Shape;705;p32"/>
                  <p:cNvSpPr/>
                  <p:nvPr/>
                </p:nvSpPr>
                <p:spPr>
                  <a:xfrm rot="39023">
                    <a:off x="1973329" y="814894"/>
                    <a:ext cx="581437" cy="581437"/>
                  </a:xfrm>
                  <a:prstGeom prst="pie">
                    <a:avLst>
                      <a:gd fmla="val 6190354" name="adj1"/>
                      <a:gd fmla="val 14996165" name="adj2"/>
                    </a:avLst>
                  </a:prstGeom>
                  <a:solidFill>
                    <a:srgbClr val="A2C4C9"/>
                  </a:solidFill>
                  <a:ln>
                    <a:noFill/>
                  </a:ln>
                  <a:effectLst>
                    <a:outerShdw blurRad="142875" rotWithShape="0" algn="bl">
                      <a:srgbClr val="000000">
                        <a:alpha val="4275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i="0" sz="1400" u="none" cap="none" strike="noStrike">
                      <a:solidFill>
                        <a:srgbClr val="000000"/>
                      </a:solidFill>
                      <a:latin typeface="Changa"/>
                      <a:ea typeface="Changa"/>
                      <a:cs typeface="Changa"/>
                      <a:sym typeface="Changa"/>
                    </a:endParaRPr>
                  </a:p>
                </p:txBody>
              </p:sp>
              <p:sp>
                <p:nvSpPr>
                  <p:cNvPr id="706" name="Google Shape;706;p32"/>
                  <p:cNvSpPr/>
                  <p:nvPr/>
                </p:nvSpPr>
                <p:spPr>
                  <a:xfrm rot="10800000">
                    <a:off x="1973295" y="814927"/>
                    <a:ext cx="581400" cy="581400"/>
                  </a:xfrm>
                  <a:prstGeom prst="pie">
                    <a:avLst>
                      <a:gd fmla="val 4028252" name="adj1"/>
                      <a:gd fmla="val 17183677" name="adj2"/>
                    </a:avLst>
                  </a:prstGeom>
                  <a:solidFill>
                    <a:srgbClr val="A2C4C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i="0" sz="1400" u="none" cap="none" strike="noStrike">
                      <a:solidFill>
                        <a:srgbClr val="000000"/>
                      </a:solidFill>
                      <a:latin typeface="Changa"/>
                      <a:ea typeface="Changa"/>
                      <a:cs typeface="Changa"/>
                      <a:sym typeface="Changa"/>
                    </a:endParaRPr>
                  </a:p>
                </p:txBody>
              </p:sp>
            </p:grpSp>
            <p:grpSp>
              <p:nvGrpSpPr>
                <p:cNvPr id="707" name="Google Shape;707;p32"/>
                <p:cNvGrpSpPr/>
                <p:nvPr/>
              </p:nvGrpSpPr>
              <p:grpSpPr>
                <a:xfrm rot="7200165">
                  <a:off x="5229899" y="2804769"/>
                  <a:ext cx="585011" cy="585536"/>
                  <a:chOff x="1977085" y="811649"/>
                  <a:chExt cx="588000" cy="588000"/>
                </a:xfrm>
              </p:grpSpPr>
              <p:sp>
                <p:nvSpPr>
                  <p:cNvPr id="708" name="Google Shape;708;p32"/>
                  <p:cNvSpPr/>
                  <p:nvPr/>
                </p:nvSpPr>
                <p:spPr>
                  <a:xfrm rot="39023">
                    <a:off x="1980366" y="814930"/>
                    <a:ext cx="581437" cy="581437"/>
                  </a:xfrm>
                  <a:prstGeom prst="pie">
                    <a:avLst>
                      <a:gd fmla="val 6190354" name="adj1"/>
                      <a:gd fmla="val 14996165" name="adj2"/>
                    </a:avLst>
                  </a:prstGeom>
                  <a:solidFill>
                    <a:srgbClr val="D9D9D9"/>
                  </a:solidFill>
                  <a:ln>
                    <a:noFill/>
                  </a:ln>
                  <a:effectLst>
                    <a:outerShdw blurRad="142875" rotWithShape="0" algn="bl">
                      <a:srgbClr val="000000">
                        <a:alpha val="4275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i="0" sz="1400" u="none" cap="none" strike="noStrike">
                      <a:solidFill>
                        <a:srgbClr val="000000"/>
                      </a:solidFill>
                      <a:latin typeface="Changa"/>
                      <a:ea typeface="Changa"/>
                      <a:cs typeface="Changa"/>
                      <a:sym typeface="Changa"/>
                    </a:endParaRPr>
                  </a:p>
                </p:txBody>
              </p:sp>
              <p:sp>
                <p:nvSpPr>
                  <p:cNvPr id="709" name="Google Shape;709;p32"/>
                  <p:cNvSpPr/>
                  <p:nvPr/>
                </p:nvSpPr>
                <p:spPr>
                  <a:xfrm rot="10800000">
                    <a:off x="1980332" y="814963"/>
                    <a:ext cx="581400" cy="581400"/>
                  </a:xfrm>
                  <a:prstGeom prst="pie">
                    <a:avLst>
                      <a:gd fmla="val 4028252" name="adj1"/>
                      <a:gd fmla="val 17183677" name="adj2"/>
                    </a:avLst>
                  </a:prstGeom>
                  <a:solidFill>
                    <a:srgbClr val="D9D9D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i="0" sz="1400" u="none" cap="none" strike="noStrike">
                      <a:solidFill>
                        <a:srgbClr val="000000"/>
                      </a:solidFill>
                      <a:latin typeface="Changa"/>
                      <a:ea typeface="Changa"/>
                      <a:cs typeface="Changa"/>
                      <a:sym typeface="Changa"/>
                    </a:endParaRPr>
                  </a:p>
                </p:txBody>
              </p:sp>
            </p:grpSp>
            <p:sp>
              <p:nvSpPr>
                <p:cNvPr id="710" name="Google Shape;710;p32"/>
                <p:cNvSpPr txBox="1"/>
                <p:nvPr/>
              </p:nvSpPr>
              <p:spPr>
                <a:xfrm>
                  <a:off x="3292258" y="2819222"/>
                  <a:ext cx="675900" cy="403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i="0" lang="en-GB" sz="1600" u="none" cap="none" strike="noStrike">
                      <a:solidFill>
                        <a:srgbClr val="FFFFFF"/>
                      </a:solidFill>
                      <a:latin typeface="Changa"/>
                      <a:ea typeface="Changa"/>
                      <a:cs typeface="Changa"/>
                      <a:sym typeface="Changa"/>
                    </a:rPr>
                    <a:t>01 </a:t>
                  </a:r>
                  <a:endParaRPr i="0" sz="1600" u="none" cap="none" strike="noStrike">
                    <a:solidFill>
                      <a:srgbClr val="FFFFFF"/>
                    </a:solidFill>
                    <a:latin typeface="Changa"/>
                    <a:ea typeface="Changa"/>
                    <a:cs typeface="Changa"/>
                    <a:sym typeface="Changa"/>
                  </a:endParaRPr>
                </a:p>
              </p:txBody>
            </p:sp>
            <p:grpSp>
              <p:nvGrpSpPr>
                <p:cNvPr id="711" name="Google Shape;711;p32"/>
                <p:cNvGrpSpPr/>
                <p:nvPr/>
              </p:nvGrpSpPr>
              <p:grpSpPr>
                <a:xfrm rot="-7200165">
                  <a:off x="3337708" y="2826834"/>
                  <a:ext cx="585011" cy="585536"/>
                  <a:chOff x="1967628" y="812211"/>
                  <a:chExt cx="588000" cy="588000"/>
                </a:xfrm>
              </p:grpSpPr>
              <p:sp>
                <p:nvSpPr>
                  <p:cNvPr id="712" name="Google Shape;712;p32"/>
                  <p:cNvSpPr/>
                  <p:nvPr/>
                </p:nvSpPr>
                <p:spPr>
                  <a:xfrm rot="39023">
                    <a:off x="1970909" y="815492"/>
                    <a:ext cx="581437" cy="581437"/>
                  </a:xfrm>
                  <a:prstGeom prst="pie">
                    <a:avLst>
                      <a:gd fmla="val 6190354" name="adj1"/>
                      <a:gd fmla="val 14996165" name="adj2"/>
                    </a:avLst>
                  </a:prstGeom>
                  <a:solidFill>
                    <a:srgbClr val="134F5C"/>
                  </a:solidFill>
                  <a:ln>
                    <a:noFill/>
                  </a:ln>
                  <a:effectLst>
                    <a:outerShdw blurRad="142875" rotWithShape="0" algn="bl">
                      <a:srgbClr val="000000">
                        <a:alpha val="4275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i="0" sz="1400" u="none" cap="none" strike="noStrike">
                      <a:solidFill>
                        <a:srgbClr val="000000"/>
                      </a:solidFill>
                      <a:latin typeface="Changa"/>
                      <a:ea typeface="Changa"/>
                      <a:cs typeface="Changa"/>
                      <a:sym typeface="Changa"/>
                    </a:endParaRPr>
                  </a:p>
                </p:txBody>
              </p:sp>
              <p:sp>
                <p:nvSpPr>
                  <p:cNvPr id="713" name="Google Shape;713;p32"/>
                  <p:cNvSpPr/>
                  <p:nvPr/>
                </p:nvSpPr>
                <p:spPr>
                  <a:xfrm rot="10800000">
                    <a:off x="1970875" y="815525"/>
                    <a:ext cx="581400" cy="581400"/>
                  </a:xfrm>
                  <a:prstGeom prst="pie">
                    <a:avLst>
                      <a:gd fmla="val 4028252" name="adj1"/>
                      <a:gd fmla="val 17183677" name="adj2"/>
                    </a:avLst>
                  </a:prstGeom>
                  <a:solidFill>
                    <a:srgbClr val="134F5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i="0" sz="1400" u="none" cap="none" strike="noStrike">
                      <a:solidFill>
                        <a:srgbClr val="000000"/>
                      </a:solidFill>
                      <a:latin typeface="Changa"/>
                      <a:ea typeface="Changa"/>
                      <a:cs typeface="Changa"/>
                      <a:sym typeface="Changa"/>
                    </a:endParaRPr>
                  </a:p>
                </p:txBody>
              </p:sp>
            </p:grpSp>
          </p:grpSp>
        </p:grpSp>
        <p:sp>
          <p:nvSpPr>
            <p:cNvPr id="714" name="Google Shape;714;p32"/>
            <p:cNvSpPr txBox="1"/>
            <p:nvPr/>
          </p:nvSpPr>
          <p:spPr>
            <a:xfrm>
              <a:off x="3620106" y="5125138"/>
              <a:ext cx="328200" cy="172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2000">
                  <a:solidFill>
                    <a:srgbClr val="FFFFFF"/>
                  </a:solidFill>
                  <a:latin typeface="Nunito"/>
                  <a:ea typeface="Nunito"/>
                  <a:cs typeface="Nunito"/>
                  <a:sym typeface="Nunito"/>
                </a:rPr>
                <a:t>2</a:t>
              </a:r>
              <a:endParaRPr b="1" sz="2000">
                <a:solidFill>
                  <a:srgbClr val="FFFFFF"/>
                </a:solidFill>
                <a:latin typeface="Nunito"/>
                <a:ea typeface="Nunito"/>
                <a:cs typeface="Nunito"/>
                <a:sym typeface="Nunito"/>
              </a:endParaRPr>
            </a:p>
          </p:txBody>
        </p:sp>
        <p:sp>
          <p:nvSpPr>
            <p:cNvPr id="715" name="Google Shape;715;p32"/>
            <p:cNvSpPr txBox="1"/>
            <p:nvPr/>
          </p:nvSpPr>
          <p:spPr>
            <a:xfrm>
              <a:off x="3240050" y="5815000"/>
              <a:ext cx="1076100" cy="3228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1600"/>
                </a:spcAft>
                <a:buClr>
                  <a:srgbClr val="000000"/>
                </a:buClr>
                <a:buSzPts val="800"/>
                <a:buFont typeface="Arial"/>
                <a:buNone/>
              </a:pPr>
              <a:r>
                <a:rPr b="1" lang="en-GB">
                  <a:solidFill>
                    <a:schemeClr val="accent5"/>
                  </a:solidFill>
                  <a:latin typeface="Mada"/>
                  <a:ea typeface="Mada"/>
                  <a:cs typeface="Mada"/>
                  <a:sym typeface="Mada"/>
                </a:rPr>
                <a:t>Prevention</a:t>
              </a:r>
              <a:endParaRPr b="1">
                <a:solidFill>
                  <a:schemeClr val="accent5"/>
                </a:solidFill>
                <a:latin typeface="Mada"/>
                <a:ea typeface="Mada"/>
                <a:cs typeface="Mada"/>
                <a:sym typeface="Mada"/>
              </a:endParaRPr>
            </a:p>
          </p:txBody>
        </p:sp>
        <p:sp>
          <p:nvSpPr>
            <p:cNvPr id="716" name="Google Shape;716;p32"/>
            <p:cNvSpPr/>
            <p:nvPr/>
          </p:nvSpPr>
          <p:spPr>
            <a:xfrm>
              <a:off x="465950" y="6974800"/>
              <a:ext cx="2085900" cy="2736600"/>
            </a:xfrm>
            <a:prstGeom prst="roundRect">
              <a:avLst>
                <a:gd fmla="val 16667" name="adj"/>
              </a:avLst>
            </a:prstGeom>
            <a:noFill/>
            <a:ln cap="flat" cmpd="sng" w="9525">
              <a:solidFill>
                <a:srgbClr val="999999"/>
              </a:solidFill>
              <a:prstDash val="dash"/>
              <a:round/>
              <a:headEnd len="sm" w="sm" type="none"/>
              <a:tailEnd len="sm" w="sm" type="none"/>
            </a:ln>
          </p:spPr>
          <p:txBody>
            <a:bodyPr anchorCtr="0" anchor="b" bIns="91425" lIns="91425" spcFirstLastPara="1" rIns="91425" wrap="square" tIns="91425">
              <a:noAutofit/>
            </a:bodyPr>
            <a:lstStyle/>
            <a:p>
              <a:pPr indent="-304800" lvl="0" marL="457200" rtl="0" algn="l">
                <a:spcBef>
                  <a:spcPts val="0"/>
                </a:spcBef>
                <a:spcAft>
                  <a:spcPts val="0"/>
                </a:spcAft>
                <a:buSzPts val="1200"/>
                <a:buFont typeface="Mada"/>
                <a:buChar char="●"/>
              </a:pPr>
              <a:r>
                <a:rPr lang="en-GB" sz="1200">
                  <a:latin typeface="Mada"/>
                  <a:ea typeface="Mada"/>
                  <a:cs typeface="Mada"/>
                  <a:sym typeface="Mada"/>
                </a:rPr>
                <a:t>Dietary Changes</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Blood pressure control</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Physical activity</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(weight reduction)- specially children</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Behavioral change reduction of stress &amp; Smoking cessation</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Self care</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Health education</a:t>
              </a:r>
              <a:endParaRPr sz="1200">
                <a:latin typeface="Mada"/>
                <a:ea typeface="Mada"/>
                <a:cs typeface="Mada"/>
                <a:sym typeface="Mada"/>
              </a:endParaRPr>
            </a:p>
          </p:txBody>
        </p:sp>
        <p:sp>
          <p:nvSpPr>
            <p:cNvPr id="717" name="Google Shape;717;p32"/>
            <p:cNvSpPr/>
            <p:nvPr/>
          </p:nvSpPr>
          <p:spPr>
            <a:xfrm>
              <a:off x="803675" y="6875375"/>
              <a:ext cx="1434300" cy="400500"/>
            </a:xfrm>
            <a:prstGeom prst="roundRect">
              <a:avLst>
                <a:gd fmla="val 16667" name="adj"/>
              </a:avLst>
            </a:prstGeom>
            <a:solidFill>
              <a:srgbClr val="134F5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300">
                  <a:solidFill>
                    <a:srgbClr val="FFFFFF"/>
                  </a:solidFill>
                  <a:latin typeface="Nunito"/>
                  <a:ea typeface="Nunito"/>
                  <a:cs typeface="Nunito"/>
                  <a:sym typeface="Nunito"/>
                </a:rPr>
                <a:t>Population Strategy</a:t>
              </a:r>
              <a:endParaRPr b="1" baseline="30000">
                <a:solidFill>
                  <a:srgbClr val="6AA84F"/>
                </a:solidFill>
                <a:latin typeface="Nunito"/>
                <a:ea typeface="Nunito"/>
                <a:cs typeface="Nunito"/>
                <a:sym typeface="Nunito"/>
              </a:endParaRPr>
            </a:p>
          </p:txBody>
        </p:sp>
        <p:sp>
          <p:nvSpPr>
            <p:cNvPr id="718" name="Google Shape;718;p32"/>
            <p:cNvSpPr/>
            <p:nvPr/>
          </p:nvSpPr>
          <p:spPr>
            <a:xfrm>
              <a:off x="2751375" y="7008729"/>
              <a:ext cx="2085900" cy="2702700"/>
            </a:xfrm>
            <a:prstGeom prst="roundRect">
              <a:avLst>
                <a:gd fmla="val 16667" name="adj"/>
              </a:avLst>
            </a:prstGeom>
            <a:noFill/>
            <a:ln cap="flat" cmpd="sng" w="9525">
              <a:solidFill>
                <a:srgbClr val="999999"/>
              </a:solidFill>
              <a:prstDash val="dash"/>
              <a:round/>
              <a:headEnd len="sm" w="sm" type="none"/>
              <a:tailEnd len="sm" w="sm" type="none"/>
            </a:ln>
          </p:spPr>
          <p:txBody>
            <a:bodyPr anchorCtr="0" anchor="b" bIns="91425" lIns="91425" spcFirstLastPara="1" rIns="91425" wrap="square" tIns="91425">
              <a:noAutofit/>
            </a:bodyPr>
            <a:lstStyle/>
            <a:p>
              <a:pPr indent="-304800" lvl="0" marL="457200" rtl="0" algn="l">
                <a:spcBef>
                  <a:spcPts val="0"/>
                </a:spcBef>
                <a:spcAft>
                  <a:spcPts val="0"/>
                </a:spcAft>
                <a:buSzPts val="1200"/>
                <a:buFont typeface="Mada"/>
                <a:buChar char="●"/>
              </a:pPr>
              <a:r>
                <a:rPr lang="en-GB" sz="1200">
                  <a:latin typeface="Mada"/>
                  <a:ea typeface="Mada"/>
                  <a:cs typeface="Mada"/>
                  <a:sym typeface="Mada"/>
                </a:rPr>
                <a:t>Identify Risk: Identify high risk people and families eg those who smoke, and have high serum cholesterol.</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Specific Advice: helping them to stop smoking and exercise and diet control ect</a:t>
              </a:r>
              <a:endParaRPr sz="1200">
                <a:latin typeface="Mada"/>
                <a:ea typeface="Mada"/>
                <a:cs typeface="Mada"/>
                <a:sym typeface="Mada"/>
              </a:endParaRPr>
            </a:p>
          </p:txBody>
        </p:sp>
        <p:sp>
          <p:nvSpPr>
            <p:cNvPr id="719" name="Google Shape;719;p32"/>
            <p:cNvSpPr/>
            <p:nvPr/>
          </p:nvSpPr>
          <p:spPr>
            <a:xfrm>
              <a:off x="3064675" y="6875376"/>
              <a:ext cx="1434300" cy="400500"/>
            </a:xfrm>
            <a:prstGeom prst="roundRect">
              <a:avLst>
                <a:gd fmla="val 16667" name="adj"/>
              </a:avLst>
            </a:prstGeom>
            <a:solidFill>
              <a:srgbClr val="76A5A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300">
                  <a:solidFill>
                    <a:srgbClr val="FFFFFF"/>
                  </a:solidFill>
                  <a:latin typeface="Nunito"/>
                  <a:ea typeface="Nunito"/>
                  <a:cs typeface="Nunito"/>
                  <a:sym typeface="Nunito"/>
                </a:rPr>
                <a:t>High risk approach</a:t>
              </a:r>
              <a:endParaRPr b="1" baseline="30000" sz="1300">
                <a:solidFill>
                  <a:srgbClr val="38761D"/>
                </a:solidFill>
                <a:latin typeface="Nunito"/>
                <a:ea typeface="Nunito"/>
                <a:cs typeface="Nunito"/>
                <a:sym typeface="Nunito"/>
              </a:endParaRPr>
            </a:p>
          </p:txBody>
        </p:sp>
        <p:sp>
          <p:nvSpPr>
            <p:cNvPr id="720" name="Google Shape;720;p32"/>
            <p:cNvSpPr/>
            <p:nvPr/>
          </p:nvSpPr>
          <p:spPr>
            <a:xfrm>
              <a:off x="5037375" y="7008729"/>
              <a:ext cx="2085900" cy="2702700"/>
            </a:xfrm>
            <a:prstGeom prst="roundRect">
              <a:avLst>
                <a:gd fmla="val 16667" name="adj"/>
              </a:avLst>
            </a:prstGeom>
            <a:noFill/>
            <a:ln cap="flat" cmpd="sng" w="9525">
              <a:solidFill>
                <a:srgbClr val="999999"/>
              </a:solidFill>
              <a:prstDash val="dash"/>
              <a:round/>
              <a:headEnd len="sm" w="sm" type="none"/>
              <a:tailEnd len="sm" w="sm" type="none"/>
            </a:ln>
          </p:spPr>
          <p:txBody>
            <a:bodyPr anchorCtr="0" anchor="b" bIns="91425" lIns="91425" spcFirstLastPara="1" rIns="91425" wrap="square" tIns="91425">
              <a:noAutofit/>
            </a:bodyPr>
            <a:lstStyle/>
            <a:p>
              <a:pPr indent="0" lvl="0" marL="0" rtl="0" algn="l">
                <a:spcBef>
                  <a:spcPts val="0"/>
                </a:spcBef>
                <a:spcAft>
                  <a:spcPts val="0"/>
                </a:spcAft>
                <a:buNone/>
              </a:pPr>
              <a:r>
                <a:rPr lang="en-GB" sz="1200">
                  <a:latin typeface="Mada"/>
                  <a:ea typeface="Mada"/>
                  <a:cs typeface="Mada"/>
                  <a:sym typeface="Mada"/>
                </a:rPr>
                <a:t>Continuation of primary care.</a:t>
              </a:r>
              <a:endParaRPr sz="1200">
                <a:latin typeface="Mada"/>
                <a:ea typeface="Mada"/>
                <a:cs typeface="Mada"/>
                <a:sym typeface="Mada"/>
              </a:endParaRPr>
            </a:p>
            <a:p>
              <a:pPr indent="0" lvl="0" marL="0" rtl="0" algn="l">
                <a:spcBef>
                  <a:spcPts val="0"/>
                </a:spcBef>
                <a:spcAft>
                  <a:spcPts val="0"/>
                </a:spcAft>
                <a:buNone/>
              </a:pPr>
              <a:r>
                <a:rPr lang="en-GB" sz="1200">
                  <a:latin typeface="Mada"/>
                  <a:ea typeface="Mada"/>
                  <a:cs typeface="Mada"/>
                  <a:sym typeface="Mada"/>
                </a:rPr>
                <a:t>Early case detection</a:t>
              </a:r>
              <a:endParaRPr sz="1200">
                <a:latin typeface="Mada"/>
                <a:ea typeface="Mada"/>
                <a:cs typeface="Mada"/>
                <a:sym typeface="Mada"/>
              </a:endParaRPr>
            </a:p>
            <a:p>
              <a:pPr indent="0" lvl="0" marL="0" rtl="0" algn="l">
                <a:spcBef>
                  <a:spcPts val="0"/>
                </a:spcBef>
                <a:spcAft>
                  <a:spcPts val="0"/>
                </a:spcAft>
                <a:buNone/>
              </a:pPr>
              <a:r>
                <a:rPr lang="en-GB" sz="1200">
                  <a:latin typeface="Mada"/>
                  <a:ea typeface="Mada"/>
                  <a:cs typeface="Mada"/>
                  <a:sym typeface="Mada"/>
                </a:rPr>
                <a:t>and treatment. </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Eg: CHD</a:t>
              </a:r>
              <a:endParaRPr sz="1200">
                <a:latin typeface="Mada"/>
                <a:ea typeface="Mada"/>
                <a:cs typeface="Mada"/>
                <a:sym typeface="Mada"/>
              </a:endParaRPr>
            </a:p>
            <a:p>
              <a:pPr indent="-304800" lvl="1" marL="914400" rtl="0" algn="l">
                <a:spcBef>
                  <a:spcPts val="0"/>
                </a:spcBef>
                <a:spcAft>
                  <a:spcPts val="0"/>
                </a:spcAft>
                <a:buSzPts val="1200"/>
                <a:buFont typeface="Mada"/>
                <a:buChar char="○"/>
              </a:pPr>
              <a:r>
                <a:rPr lang="en-GB" sz="1200">
                  <a:latin typeface="Mada"/>
                  <a:ea typeface="Mada"/>
                  <a:cs typeface="Mada"/>
                  <a:sym typeface="Mada"/>
                </a:rPr>
                <a:t>Cessation of smoking </a:t>
              </a:r>
              <a:endParaRPr sz="1200">
                <a:latin typeface="Mada"/>
                <a:ea typeface="Mada"/>
                <a:cs typeface="Mada"/>
                <a:sym typeface="Mada"/>
              </a:endParaRPr>
            </a:p>
            <a:p>
              <a:pPr indent="-304800" lvl="1" marL="914400" rtl="0" algn="l">
                <a:spcBef>
                  <a:spcPts val="0"/>
                </a:spcBef>
                <a:spcAft>
                  <a:spcPts val="0"/>
                </a:spcAft>
                <a:buSzPts val="1200"/>
                <a:buFont typeface="Mada"/>
                <a:buChar char="○"/>
              </a:pPr>
              <a:r>
                <a:rPr lang="en-GB" sz="1200">
                  <a:latin typeface="Mada"/>
                  <a:ea typeface="Mada"/>
                  <a:cs typeface="Mada"/>
                  <a:sym typeface="Mada"/>
                </a:rPr>
                <a:t>Reduction of serum cholesterol level </a:t>
              </a:r>
              <a:endParaRPr sz="1200">
                <a:latin typeface="Mada"/>
                <a:ea typeface="Mada"/>
                <a:cs typeface="Mada"/>
                <a:sym typeface="Mada"/>
              </a:endParaRPr>
            </a:p>
            <a:p>
              <a:pPr indent="-304800" lvl="1" marL="914400" rtl="0" algn="l">
                <a:spcBef>
                  <a:spcPts val="0"/>
                </a:spcBef>
                <a:spcAft>
                  <a:spcPts val="0"/>
                </a:spcAft>
                <a:buSzPts val="1200"/>
                <a:buFont typeface="Mada"/>
                <a:buChar char="○"/>
              </a:pPr>
              <a:r>
                <a:rPr lang="en-GB" sz="1200">
                  <a:latin typeface="Mada"/>
                  <a:ea typeface="Mada"/>
                  <a:cs typeface="Mada"/>
                  <a:sym typeface="Mada"/>
                </a:rPr>
                <a:t>Compliance </a:t>
              </a:r>
              <a:endParaRPr sz="1200">
                <a:latin typeface="Mada"/>
                <a:ea typeface="Mada"/>
                <a:cs typeface="Mada"/>
                <a:sym typeface="Mada"/>
              </a:endParaRPr>
            </a:p>
          </p:txBody>
        </p:sp>
        <p:sp>
          <p:nvSpPr>
            <p:cNvPr id="721" name="Google Shape;721;p32"/>
            <p:cNvSpPr/>
            <p:nvPr/>
          </p:nvSpPr>
          <p:spPr>
            <a:xfrm>
              <a:off x="5350675" y="6875375"/>
              <a:ext cx="1434300" cy="400500"/>
            </a:xfrm>
            <a:prstGeom prst="roundRect">
              <a:avLst>
                <a:gd fmla="val 16667" name="adj"/>
              </a:avLst>
            </a:prstGeom>
            <a:solidFill>
              <a:srgbClr val="D0E0E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300">
                  <a:solidFill>
                    <a:srgbClr val="FFFFFF"/>
                  </a:solidFill>
                  <a:latin typeface="Nunito"/>
                  <a:ea typeface="Nunito"/>
                  <a:cs typeface="Nunito"/>
                  <a:sym typeface="Nunito"/>
                </a:rPr>
                <a:t>Secondary approach</a:t>
              </a:r>
              <a:endParaRPr b="1" baseline="30000" sz="1300">
                <a:solidFill>
                  <a:srgbClr val="6AA84F"/>
                </a:solidFill>
                <a:latin typeface="Nunito"/>
                <a:ea typeface="Nunito"/>
                <a:cs typeface="Nunito"/>
                <a:sym typeface="Nunito"/>
              </a:endParaRPr>
            </a:p>
          </p:txBody>
        </p:sp>
        <p:sp>
          <p:nvSpPr>
            <p:cNvPr id="722" name="Google Shape;722;p32"/>
            <p:cNvSpPr txBox="1"/>
            <p:nvPr/>
          </p:nvSpPr>
          <p:spPr>
            <a:xfrm>
              <a:off x="2327438" y="4752500"/>
              <a:ext cx="2901300" cy="276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a:solidFill>
                    <a:srgbClr val="134F5C"/>
                  </a:solidFill>
                  <a:latin typeface="Nunito"/>
                  <a:ea typeface="Nunito"/>
                  <a:cs typeface="Nunito"/>
                  <a:sym typeface="Nunito"/>
                </a:rPr>
                <a:t>Framework for NCD prevention</a:t>
              </a:r>
              <a:endParaRPr b="1">
                <a:solidFill>
                  <a:srgbClr val="134F5C"/>
                </a:solidFill>
                <a:latin typeface="Nunito"/>
                <a:ea typeface="Nunito"/>
                <a:cs typeface="Nunito"/>
                <a:sym typeface="Nunito"/>
              </a:endParaRPr>
            </a:p>
          </p:txBody>
        </p:sp>
        <p:sp>
          <p:nvSpPr>
            <p:cNvPr id="723" name="Google Shape;723;p32"/>
            <p:cNvSpPr/>
            <p:nvPr/>
          </p:nvSpPr>
          <p:spPr>
            <a:xfrm>
              <a:off x="2319238" y="5028825"/>
              <a:ext cx="2930400" cy="48600"/>
            </a:xfrm>
            <a:prstGeom prst="rect">
              <a:avLst/>
            </a:prstGeom>
            <a:solidFill>
              <a:srgbClr val="134F5C"/>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2000" u="none" cap="none" strike="noStrike">
                <a:latin typeface="Arial"/>
                <a:ea typeface="Arial"/>
                <a:cs typeface="Arial"/>
                <a:sym typeface="Arial"/>
              </a:endParaRPr>
            </a:p>
          </p:txBody>
        </p:sp>
        <p:sp>
          <p:nvSpPr>
            <p:cNvPr id="724" name="Google Shape;724;p32"/>
            <p:cNvSpPr/>
            <p:nvPr/>
          </p:nvSpPr>
          <p:spPr>
            <a:xfrm>
              <a:off x="1860049" y="4655977"/>
              <a:ext cx="419700" cy="457200"/>
            </a:xfrm>
            <a:prstGeom prst="star5">
              <a:avLst>
                <a:gd fmla="val 19098" name="adj"/>
                <a:gd fmla="val 105146" name="hf"/>
                <a:gd fmla="val 110557" name="vf"/>
              </a:avLst>
            </a:prstGeom>
            <a:solidFill>
              <a:srgbClr val="BF9000"/>
            </a:solidFill>
            <a:ln cap="flat" cmpd="sng" w="9525">
              <a:solidFill>
                <a:srgbClr val="BF9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25" name="Google Shape;725;p32"/>
          <p:cNvSpPr txBox="1"/>
          <p:nvPr/>
        </p:nvSpPr>
        <p:spPr>
          <a:xfrm>
            <a:off x="92625" y="5858650"/>
            <a:ext cx="4420500" cy="2103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100">
                <a:solidFill>
                  <a:srgbClr val="6AA84F"/>
                </a:solidFill>
                <a:latin typeface="Mada"/>
                <a:ea typeface="Mada"/>
                <a:cs typeface="Mada"/>
                <a:sym typeface="Mada"/>
              </a:rPr>
              <a:t>Step 1→Data</a:t>
            </a:r>
            <a:r>
              <a:rPr lang="en-GB" sz="1100">
                <a:solidFill>
                  <a:srgbClr val="6AA84F"/>
                </a:solidFill>
                <a:latin typeface="Mada"/>
                <a:ea typeface="Mada"/>
                <a:cs typeface="Mada"/>
                <a:sym typeface="Mada"/>
              </a:rPr>
              <a:t>, data will give us how many male and female diabetics we have, how many people died of stroke and how many people need secondary or tertiary prevention due to stroke.</a:t>
            </a:r>
            <a:endParaRPr sz="1100">
              <a:solidFill>
                <a:srgbClr val="6AA84F"/>
              </a:solidFill>
              <a:latin typeface="Mada"/>
              <a:ea typeface="Mada"/>
              <a:cs typeface="Mada"/>
              <a:sym typeface="Mada"/>
            </a:endParaRPr>
          </a:p>
          <a:p>
            <a:pPr indent="0" lvl="0" marL="0" rtl="0" algn="l">
              <a:spcBef>
                <a:spcPts val="0"/>
              </a:spcBef>
              <a:spcAft>
                <a:spcPts val="0"/>
              </a:spcAft>
              <a:buNone/>
            </a:pPr>
            <a:r>
              <a:rPr b="1" lang="en-GB" sz="1100">
                <a:solidFill>
                  <a:srgbClr val="6AA84F"/>
                </a:solidFill>
                <a:latin typeface="Mada"/>
                <a:ea typeface="Mada"/>
                <a:cs typeface="Mada"/>
                <a:sym typeface="Mada"/>
              </a:rPr>
              <a:t>Step 2→Policy, </a:t>
            </a:r>
            <a:r>
              <a:rPr lang="en-GB" sz="1100">
                <a:solidFill>
                  <a:srgbClr val="6AA84F"/>
                </a:solidFill>
                <a:latin typeface="Mada"/>
                <a:ea typeface="Mada"/>
                <a:cs typeface="Mada"/>
                <a:sym typeface="Mada"/>
              </a:rPr>
              <a:t>for ex. adaptation of tobacco free areas and taxation of tobacco products.</a:t>
            </a:r>
            <a:endParaRPr sz="1100">
              <a:solidFill>
                <a:srgbClr val="6AA84F"/>
              </a:solidFill>
              <a:latin typeface="Mada"/>
              <a:ea typeface="Mada"/>
              <a:cs typeface="Mada"/>
              <a:sym typeface="Mada"/>
            </a:endParaRPr>
          </a:p>
          <a:p>
            <a:pPr indent="0" lvl="0" marL="0" rtl="0" algn="l">
              <a:spcBef>
                <a:spcPts val="0"/>
              </a:spcBef>
              <a:spcAft>
                <a:spcPts val="0"/>
              </a:spcAft>
              <a:buNone/>
            </a:pPr>
            <a:r>
              <a:rPr b="1" lang="en-GB" sz="1100">
                <a:solidFill>
                  <a:srgbClr val="6AA84F"/>
                </a:solidFill>
                <a:latin typeface="Mada"/>
                <a:ea typeface="Mada"/>
                <a:cs typeface="Mada"/>
                <a:sym typeface="Mada"/>
              </a:rPr>
              <a:t>Step 3→Implementation:</a:t>
            </a:r>
            <a:endParaRPr b="1" sz="1100">
              <a:solidFill>
                <a:srgbClr val="6AA84F"/>
              </a:solidFill>
              <a:latin typeface="Mada"/>
              <a:ea typeface="Mada"/>
              <a:cs typeface="Mada"/>
              <a:sym typeface="Mada"/>
            </a:endParaRPr>
          </a:p>
          <a:p>
            <a:pPr indent="0" lvl="0" marL="0" rtl="0" algn="l">
              <a:spcBef>
                <a:spcPts val="0"/>
              </a:spcBef>
              <a:spcAft>
                <a:spcPts val="0"/>
              </a:spcAft>
              <a:buNone/>
            </a:pPr>
            <a:r>
              <a:rPr lang="en-GB" sz="1100">
                <a:solidFill>
                  <a:srgbClr val="6AA84F"/>
                </a:solidFill>
                <a:latin typeface="Mada"/>
                <a:ea typeface="Mada"/>
                <a:cs typeface="Mada"/>
                <a:sym typeface="Mada"/>
              </a:rPr>
              <a:t>A.</a:t>
            </a:r>
            <a:r>
              <a:rPr lang="en-GB" sz="1100" u="sng">
                <a:solidFill>
                  <a:srgbClr val="6AA84F"/>
                </a:solidFill>
                <a:latin typeface="Mada"/>
                <a:ea typeface="Mada"/>
                <a:cs typeface="Mada"/>
                <a:sym typeface="Mada"/>
              </a:rPr>
              <a:t>National level</a:t>
            </a:r>
            <a:r>
              <a:rPr lang="en-GB" sz="1100">
                <a:solidFill>
                  <a:srgbClr val="6AA84F"/>
                </a:solidFill>
                <a:latin typeface="Mada"/>
                <a:ea typeface="Mada"/>
                <a:cs typeface="Mada"/>
                <a:sym typeface="Mada"/>
              </a:rPr>
              <a:t>: not selling tobacco products to anyone under 18.</a:t>
            </a:r>
            <a:endParaRPr sz="1100">
              <a:solidFill>
                <a:srgbClr val="6AA84F"/>
              </a:solidFill>
              <a:latin typeface="Mada"/>
              <a:ea typeface="Mada"/>
              <a:cs typeface="Mada"/>
              <a:sym typeface="Mada"/>
            </a:endParaRPr>
          </a:p>
          <a:p>
            <a:pPr indent="0" lvl="0" marL="0" rtl="0" algn="l">
              <a:spcBef>
                <a:spcPts val="0"/>
              </a:spcBef>
              <a:spcAft>
                <a:spcPts val="0"/>
              </a:spcAft>
              <a:buNone/>
            </a:pPr>
            <a:r>
              <a:rPr lang="en-GB" sz="1100">
                <a:solidFill>
                  <a:srgbClr val="6AA84F"/>
                </a:solidFill>
                <a:latin typeface="Mada"/>
                <a:ea typeface="Mada"/>
                <a:cs typeface="Mada"/>
                <a:sym typeface="Mada"/>
              </a:rPr>
              <a:t>B.</a:t>
            </a:r>
            <a:r>
              <a:rPr lang="en-GB" sz="1100" u="sng">
                <a:solidFill>
                  <a:srgbClr val="6AA84F"/>
                </a:solidFill>
                <a:latin typeface="Mada"/>
                <a:ea typeface="Mada"/>
                <a:cs typeface="Mada"/>
                <a:sym typeface="Mada"/>
              </a:rPr>
              <a:t>Sub-national level</a:t>
            </a:r>
            <a:r>
              <a:rPr lang="en-GB" sz="1100">
                <a:solidFill>
                  <a:srgbClr val="6AA84F"/>
                </a:solidFill>
                <a:latin typeface="Mada"/>
                <a:ea typeface="Mada"/>
                <a:cs typeface="Mada"/>
                <a:sym typeface="Mada"/>
              </a:rPr>
              <a:t>: labeling zones and neighborhoods that are smoke free.</a:t>
            </a:r>
            <a:endParaRPr sz="1100">
              <a:solidFill>
                <a:srgbClr val="6AA84F"/>
              </a:solidFill>
              <a:latin typeface="Mada"/>
              <a:ea typeface="Mada"/>
              <a:cs typeface="Mada"/>
              <a:sym typeface="Mada"/>
            </a:endParaRPr>
          </a:p>
          <a:p>
            <a:pPr indent="0" lvl="0" marL="0" rtl="0" algn="l">
              <a:spcBef>
                <a:spcPts val="0"/>
              </a:spcBef>
              <a:spcAft>
                <a:spcPts val="0"/>
              </a:spcAft>
              <a:buNone/>
            </a:pPr>
            <a:r>
              <a:rPr lang="en-GB" sz="1100">
                <a:solidFill>
                  <a:srgbClr val="6AA84F"/>
                </a:solidFill>
                <a:latin typeface="Mada"/>
                <a:ea typeface="Mada"/>
                <a:cs typeface="Mada"/>
                <a:sym typeface="Mada"/>
              </a:rPr>
              <a:t>C.I</a:t>
            </a:r>
            <a:r>
              <a:rPr lang="en-GB" sz="1100" u="sng">
                <a:solidFill>
                  <a:srgbClr val="6AA84F"/>
                </a:solidFill>
                <a:latin typeface="Mada"/>
                <a:ea typeface="Mada"/>
                <a:cs typeface="Mada"/>
                <a:sym typeface="Mada"/>
              </a:rPr>
              <a:t>ndividuals level</a:t>
            </a:r>
            <a:r>
              <a:rPr lang="en-GB" sz="1100">
                <a:solidFill>
                  <a:srgbClr val="6AA84F"/>
                </a:solidFill>
                <a:latin typeface="Mada"/>
                <a:ea typeface="Mada"/>
                <a:cs typeface="Mada"/>
                <a:sym typeface="Mada"/>
              </a:rPr>
              <a:t>: fines/penalties for anyone who smokes in a smoke free area. </a:t>
            </a:r>
            <a:endParaRPr sz="1100">
              <a:solidFill>
                <a:srgbClr val="6AA84F"/>
              </a:solidFill>
              <a:latin typeface="Mada"/>
              <a:ea typeface="Mada"/>
              <a:cs typeface="Mada"/>
              <a:sym typeface="Mada"/>
            </a:endParaRPr>
          </a:p>
        </p:txBody>
      </p:sp>
      <p:pic>
        <p:nvPicPr>
          <p:cNvPr id="726" name="Google Shape;726;p32"/>
          <p:cNvPicPr preferRelativeResize="0"/>
          <p:nvPr/>
        </p:nvPicPr>
        <p:blipFill>
          <a:blip r:embed="rId3">
            <a:alphaModFix/>
          </a:blip>
          <a:stretch>
            <a:fillRect/>
          </a:stretch>
        </p:blipFill>
        <p:spPr>
          <a:xfrm>
            <a:off x="4679725" y="5584975"/>
            <a:ext cx="2768175" cy="2089499"/>
          </a:xfrm>
          <a:prstGeom prst="rect">
            <a:avLst/>
          </a:prstGeom>
          <a:noFill/>
          <a:ln>
            <a:noFill/>
          </a:ln>
        </p:spPr>
      </p:pic>
      <p:grpSp>
        <p:nvGrpSpPr>
          <p:cNvPr id="727" name="Google Shape;727;p32"/>
          <p:cNvGrpSpPr/>
          <p:nvPr/>
        </p:nvGrpSpPr>
        <p:grpSpPr>
          <a:xfrm>
            <a:off x="92613" y="5349155"/>
            <a:ext cx="2884416" cy="297265"/>
            <a:chOff x="1914200" y="2899700"/>
            <a:chExt cx="3644700" cy="297295"/>
          </a:xfrm>
        </p:grpSpPr>
        <p:sp>
          <p:nvSpPr>
            <p:cNvPr id="728" name="Google Shape;728;p32"/>
            <p:cNvSpPr txBox="1"/>
            <p:nvPr/>
          </p:nvSpPr>
          <p:spPr>
            <a:xfrm>
              <a:off x="1914200" y="2899700"/>
              <a:ext cx="3644700" cy="246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baseline="30000">
                <a:solidFill>
                  <a:srgbClr val="0C343D"/>
                </a:solidFill>
                <a:latin typeface="Nunito"/>
                <a:ea typeface="Nunito"/>
                <a:cs typeface="Nunito"/>
                <a:sym typeface="Nunito"/>
              </a:endParaRPr>
            </a:p>
          </p:txBody>
        </p:sp>
        <p:sp>
          <p:nvSpPr>
            <p:cNvPr id="729" name="Google Shape;729;p32"/>
            <p:cNvSpPr/>
            <p:nvPr/>
          </p:nvSpPr>
          <p:spPr>
            <a:xfrm>
              <a:off x="2042924" y="3146595"/>
              <a:ext cx="3377100" cy="50400"/>
            </a:xfrm>
            <a:prstGeom prst="rect">
              <a:avLst/>
            </a:prstGeom>
            <a:solidFill>
              <a:srgbClr val="134F5C"/>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2000"/>
            </a:p>
          </p:txBody>
        </p:sp>
      </p:grpSp>
      <p:sp>
        <p:nvSpPr>
          <p:cNvPr id="730" name="Google Shape;730;p32"/>
          <p:cNvSpPr txBox="1"/>
          <p:nvPr/>
        </p:nvSpPr>
        <p:spPr>
          <a:xfrm>
            <a:off x="-172830" y="5316787"/>
            <a:ext cx="2925300" cy="268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a:solidFill>
                  <a:srgbClr val="134F5C"/>
                </a:solidFill>
                <a:latin typeface="Nunito"/>
                <a:ea typeface="Nunito"/>
                <a:cs typeface="Nunito"/>
                <a:sym typeface="Nunito"/>
              </a:rPr>
              <a:t>The stepwise framework </a:t>
            </a:r>
            <a:endParaRPr b="1">
              <a:solidFill>
                <a:srgbClr val="134F5C"/>
              </a:solidFill>
              <a:latin typeface="Nunito"/>
              <a:ea typeface="Nunito"/>
              <a:cs typeface="Nunito"/>
              <a:sym typeface="Nunito"/>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4" name="Shape 734"/>
        <p:cNvGrpSpPr/>
        <p:nvPr/>
      </p:nvGrpSpPr>
      <p:grpSpPr>
        <a:xfrm>
          <a:off x="0" y="0"/>
          <a:ext cx="0" cy="0"/>
          <a:chOff x="0" y="0"/>
          <a:chExt cx="0" cy="0"/>
        </a:xfrm>
      </p:grpSpPr>
      <p:sp>
        <p:nvSpPr>
          <p:cNvPr id="735" name="Google Shape;735;p33"/>
          <p:cNvSpPr/>
          <p:nvPr/>
        </p:nvSpPr>
        <p:spPr>
          <a:xfrm rot="10800000">
            <a:off x="-75" y="-9300"/>
            <a:ext cx="7591500" cy="237900"/>
          </a:xfrm>
          <a:prstGeom prst="round2SameRect">
            <a:avLst>
              <a:gd fmla="val 50000" name="adj1"/>
              <a:gd fmla="val 0" name="adj2"/>
            </a:avLst>
          </a:pr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6" name="Google Shape;736;p33"/>
          <p:cNvSpPr txBox="1"/>
          <p:nvPr/>
        </p:nvSpPr>
        <p:spPr>
          <a:xfrm>
            <a:off x="314400" y="3957438"/>
            <a:ext cx="573600" cy="295200"/>
          </a:xfrm>
          <a:prstGeom prst="rect">
            <a:avLst/>
          </a:prstGeom>
          <a:noFill/>
          <a:ln>
            <a:noFill/>
          </a:ln>
        </p:spPr>
        <p:txBody>
          <a:bodyPr anchorCtr="0" anchor="ctr" bIns="91425" lIns="91425" spcFirstLastPara="1" rIns="120100" wrap="square" tIns="91425">
            <a:noAutofit/>
          </a:bodyPr>
          <a:lstStyle/>
          <a:p>
            <a:pPr indent="0" lvl="0" marL="0" rtl="0" algn="ctr">
              <a:spcBef>
                <a:spcPts val="0"/>
              </a:spcBef>
              <a:spcAft>
                <a:spcPts val="0"/>
              </a:spcAft>
              <a:buNone/>
            </a:pPr>
            <a:r>
              <a:rPr b="1" lang="en-GB">
                <a:solidFill>
                  <a:srgbClr val="FFFFFF"/>
                </a:solidFill>
                <a:latin typeface="Exo"/>
                <a:ea typeface="Exo"/>
                <a:cs typeface="Exo"/>
                <a:sym typeface="Exo"/>
              </a:rPr>
              <a:t>4</a:t>
            </a:r>
            <a:endParaRPr b="1">
              <a:solidFill>
                <a:srgbClr val="FFFFFF"/>
              </a:solidFill>
              <a:latin typeface="Exo"/>
              <a:ea typeface="Exo"/>
              <a:cs typeface="Exo"/>
              <a:sym typeface="Exo"/>
            </a:endParaRPr>
          </a:p>
        </p:txBody>
      </p:sp>
      <p:sp>
        <p:nvSpPr>
          <p:cNvPr id="737" name="Google Shape;737;p33"/>
          <p:cNvSpPr txBox="1"/>
          <p:nvPr/>
        </p:nvSpPr>
        <p:spPr>
          <a:xfrm>
            <a:off x="-336600" y="699775"/>
            <a:ext cx="4165800" cy="550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2400">
                <a:solidFill>
                  <a:srgbClr val="134F5C"/>
                </a:solidFill>
                <a:latin typeface="Nunito"/>
                <a:ea typeface="Nunito"/>
                <a:cs typeface="Nunito"/>
                <a:sym typeface="Nunito"/>
              </a:rPr>
              <a:t>Cardiovascular Disease</a:t>
            </a:r>
            <a:endParaRPr sz="2400">
              <a:solidFill>
                <a:srgbClr val="134F5C"/>
              </a:solidFill>
              <a:latin typeface="Nunito"/>
              <a:ea typeface="Nunito"/>
              <a:cs typeface="Nunito"/>
              <a:sym typeface="Nunito"/>
            </a:endParaRPr>
          </a:p>
        </p:txBody>
      </p:sp>
      <p:sp>
        <p:nvSpPr>
          <p:cNvPr id="738" name="Google Shape;738;p33"/>
          <p:cNvSpPr/>
          <p:nvPr/>
        </p:nvSpPr>
        <p:spPr>
          <a:xfrm>
            <a:off x="94475" y="1454801"/>
            <a:ext cx="7235700" cy="676200"/>
          </a:xfrm>
          <a:prstGeom prst="roundRect">
            <a:avLst>
              <a:gd fmla="val 16667" name="adj"/>
            </a:avLst>
          </a:prstGeom>
          <a:noFill/>
          <a:ln cap="flat" cmpd="sng" w="9525">
            <a:solidFill>
              <a:srgbClr val="999999"/>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GB" sz="1200">
                <a:solidFill>
                  <a:schemeClr val="dk1"/>
                </a:solidFill>
                <a:latin typeface="Mada"/>
                <a:ea typeface="Mada"/>
                <a:cs typeface="Mada"/>
                <a:sym typeface="Mada"/>
              </a:rPr>
              <a:t>CVDs are the </a:t>
            </a:r>
            <a:r>
              <a:rPr b="1" lang="en-GB" sz="1200">
                <a:solidFill>
                  <a:schemeClr val="dk1"/>
                </a:solidFill>
                <a:latin typeface="Mada"/>
                <a:ea typeface="Mada"/>
                <a:cs typeface="Mada"/>
                <a:sym typeface="Mada"/>
              </a:rPr>
              <a:t>#1 cause of death globally.</a:t>
            </a:r>
            <a:endParaRPr b="1" sz="1200">
              <a:solidFill>
                <a:schemeClr val="dk1"/>
              </a:solidFill>
              <a:latin typeface="Mada"/>
              <a:ea typeface="Mada"/>
              <a:cs typeface="Mada"/>
              <a:sym typeface="Mada"/>
            </a:endParaRPr>
          </a:p>
          <a:p>
            <a:pPr indent="0" lvl="0" marL="0" rtl="0" algn="l">
              <a:spcBef>
                <a:spcPts val="0"/>
              </a:spcBef>
              <a:spcAft>
                <a:spcPts val="0"/>
              </a:spcAft>
              <a:buNone/>
            </a:pPr>
            <a:r>
              <a:rPr lang="en-GB" sz="1200">
                <a:latin typeface="Mada"/>
                <a:ea typeface="Mada"/>
                <a:cs typeface="Mada"/>
                <a:sym typeface="Mada"/>
              </a:rPr>
              <a:t>Cardiovascular disease (CVD) is a group of disorders of the heart and blood vessels,and may include:</a:t>
            </a:r>
            <a:endParaRPr sz="1200">
              <a:latin typeface="Mada"/>
              <a:ea typeface="Mada"/>
              <a:cs typeface="Mada"/>
              <a:sym typeface="Mada"/>
            </a:endParaRPr>
          </a:p>
        </p:txBody>
      </p:sp>
      <p:sp>
        <p:nvSpPr>
          <p:cNvPr id="739" name="Google Shape;739;p33"/>
          <p:cNvSpPr txBox="1"/>
          <p:nvPr/>
        </p:nvSpPr>
        <p:spPr>
          <a:xfrm>
            <a:off x="175625" y="966792"/>
            <a:ext cx="5967600" cy="566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000"/>
              </a:spcBef>
              <a:spcAft>
                <a:spcPts val="0"/>
              </a:spcAft>
              <a:buNone/>
            </a:pPr>
            <a:r>
              <a:rPr b="1" lang="en-GB" sz="1800">
                <a:solidFill>
                  <a:srgbClr val="76A5AF"/>
                </a:solidFill>
                <a:latin typeface="Nunito"/>
                <a:ea typeface="Nunito"/>
                <a:cs typeface="Nunito"/>
                <a:sym typeface="Nunito"/>
              </a:rPr>
              <a:t>Definition:</a:t>
            </a:r>
            <a:endParaRPr b="1" sz="1200">
              <a:latin typeface="Mada"/>
              <a:ea typeface="Mada"/>
              <a:cs typeface="Mada"/>
              <a:sym typeface="Mada"/>
            </a:endParaRPr>
          </a:p>
        </p:txBody>
      </p:sp>
      <p:sp>
        <p:nvSpPr>
          <p:cNvPr id="740" name="Google Shape;740;p33"/>
          <p:cNvSpPr/>
          <p:nvPr/>
        </p:nvSpPr>
        <p:spPr>
          <a:xfrm>
            <a:off x="147975" y="2709875"/>
            <a:ext cx="1659600" cy="990900"/>
          </a:xfrm>
          <a:prstGeom prst="roundRect">
            <a:avLst>
              <a:gd fmla="val 6755" name="adj"/>
            </a:avLst>
          </a:prstGeom>
          <a:solidFill>
            <a:srgbClr val="EFEFEF"/>
          </a:solidFill>
          <a:ln>
            <a:noFill/>
          </a:ln>
        </p:spPr>
        <p:txBody>
          <a:bodyPr anchorCtr="0" anchor="ctr" bIns="91425" lIns="182875" spcFirstLastPara="1" rIns="182875" wrap="square" tIns="91425">
            <a:noAutofit/>
          </a:bodyPr>
          <a:lstStyle/>
          <a:p>
            <a:pPr indent="0" lvl="0" marL="0" rtl="0" algn="ctr">
              <a:spcBef>
                <a:spcPts val="0"/>
              </a:spcBef>
              <a:spcAft>
                <a:spcPts val="0"/>
              </a:spcAft>
              <a:buClr>
                <a:srgbClr val="000000"/>
              </a:buClr>
              <a:buSzPts val="1100"/>
              <a:buFont typeface="Arial"/>
              <a:buNone/>
            </a:pPr>
            <a:r>
              <a:rPr lang="en-GB" sz="1100">
                <a:latin typeface="Mada"/>
                <a:ea typeface="Mada"/>
                <a:cs typeface="Mada"/>
                <a:sym typeface="Mada"/>
              </a:rPr>
              <a:t>Disease of the blood vessels supplying the heart muscle. </a:t>
            </a:r>
            <a:endParaRPr sz="1100">
              <a:latin typeface="Mada"/>
              <a:ea typeface="Mada"/>
              <a:cs typeface="Mada"/>
              <a:sym typeface="Mada"/>
            </a:endParaRPr>
          </a:p>
        </p:txBody>
      </p:sp>
      <p:sp>
        <p:nvSpPr>
          <p:cNvPr id="741" name="Google Shape;741;p33"/>
          <p:cNvSpPr/>
          <p:nvPr/>
        </p:nvSpPr>
        <p:spPr>
          <a:xfrm>
            <a:off x="1946310" y="2709875"/>
            <a:ext cx="1659600" cy="990900"/>
          </a:xfrm>
          <a:prstGeom prst="roundRect">
            <a:avLst>
              <a:gd fmla="val 6755" name="adj"/>
            </a:avLst>
          </a:prstGeom>
          <a:solidFill>
            <a:srgbClr val="EFEFEF"/>
          </a:solidFill>
          <a:ln>
            <a:noFill/>
          </a:ln>
        </p:spPr>
        <p:txBody>
          <a:bodyPr anchorCtr="0" anchor="b" bIns="91425" lIns="182875" spcFirstLastPara="1" rIns="182875" wrap="square" tIns="91425">
            <a:noAutofit/>
          </a:bodyPr>
          <a:lstStyle/>
          <a:p>
            <a:pPr indent="0" lvl="0" marL="0" rtl="0" algn="ctr">
              <a:spcBef>
                <a:spcPts val="0"/>
              </a:spcBef>
              <a:spcAft>
                <a:spcPts val="0"/>
              </a:spcAft>
              <a:buNone/>
            </a:pPr>
            <a:r>
              <a:rPr lang="en-GB" sz="1100">
                <a:latin typeface="Mada"/>
                <a:ea typeface="Mada"/>
                <a:cs typeface="Mada"/>
                <a:sym typeface="Mada"/>
              </a:rPr>
              <a:t>Disease of the blood vessels supplying the brain. </a:t>
            </a:r>
            <a:endParaRPr sz="1100">
              <a:latin typeface="Mada"/>
              <a:ea typeface="Mada"/>
              <a:cs typeface="Mada"/>
              <a:sym typeface="Mada"/>
            </a:endParaRPr>
          </a:p>
          <a:p>
            <a:pPr indent="0" lvl="0" marL="0" rtl="0" algn="ctr">
              <a:spcBef>
                <a:spcPts val="0"/>
              </a:spcBef>
              <a:spcAft>
                <a:spcPts val="0"/>
              </a:spcAft>
              <a:buNone/>
            </a:pPr>
            <a:r>
              <a:rPr lang="en-GB" sz="1100">
                <a:latin typeface="Mada"/>
                <a:ea typeface="Mada"/>
                <a:cs typeface="Mada"/>
                <a:sym typeface="Mada"/>
              </a:rPr>
              <a:t>(Stroke)</a:t>
            </a:r>
            <a:endParaRPr sz="1100">
              <a:latin typeface="Mada"/>
              <a:ea typeface="Mada"/>
              <a:cs typeface="Mada"/>
              <a:sym typeface="Mada"/>
            </a:endParaRPr>
          </a:p>
        </p:txBody>
      </p:sp>
      <p:sp>
        <p:nvSpPr>
          <p:cNvPr id="742" name="Google Shape;742;p33"/>
          <p:cNvSpPr/>
          <p:nvPr/>
        </p:nvSpPr>
        <p:spPr>
          <a:xfrm>
            <a:off x="2304938" y="2186475"/>
            <a:ext cx="865567" cy="717956"/>
          </a:xfrm>
          <a:custGeom>
            <a:rect b="b" l="l" r="r" t="t"/>
            <a:pathLst>
              <a:path extrusionOk="0" h="30695" w="30683">
                <a:moveTo>
                  <a:pt x="15348" y="1"/>
                </a:moveTo>
                <a:cubicBezTo>
                  <a:pt x="6871" y="1"/>
                  <a:pt x="1" y="6871"/>
                  <a:pt x="1" y="15348"/>
                </a:cubicBezTo>
                <a:cubicBezTo>
                  <a:pt x="1" y="23825"/>
                  <a:pt x="6871" y="30695"/>
                  <a:pt x="15348" y="30695"/>
                </a:cubicBezTo>
                <a:cubicBezTo>
                  <a:pt x="23813" y="30695"/>
                  <a:pt x="30683" y="23825"/>
                  <a:pt x="30683" y="15348"/>
                </a:cubicBezTo>
                <a:cubicBezTo>
                  <a:pt x="30683" y="6871"/>
                  <a:pt x="23813" y="1"/>
                  <a:pt x="15348" y="1"/>
                </a:cubicBezTo>
                <a:close/>
              </a:path>
            </a:pathLst>
          </a:custGeom>
          <a:solidFill>
            <a:srgbClr val="FFFFFF"/>
          </a:solidFill>
          <a:ln cap="flat" cmpd="sng" w="19050">
            <a:solidFill>
              <a:srgbClr val="134F5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sz="1200">
                <a:latin typeface="Mada"/>
                <a:ea typeface="Mada"/>
                <a:cs typeface="Mada"/>
                <a:sym typeface="Mada"/>
              </a:rPr>
              <a:t>Cerebro- vascular disease</a:t>
            </a:r>
            <a:endParaRPr sz="1200">
              <a:latin typeface="Mada"/>
              <a:ea typeface="Mada"/>
              <a:cs typeface="Mada"/>
              <a:sym typeface="Mada"/>
            </a:endParaRPr>
          </a:p>
        </p:txBody>
      </p:sp>
      <p:sp>
        <p:nvSpPr>
          <p:cNvPr id="743" name="Google Shape;743;p33"/>
          <p:cNvSpPr/>
          <p:nvPr/>
        </p:nvSpPr>
        <p:spPr>
          <a:xfrm>
            <a:off x="3744644" y="2709875"/>
            <a:ext cx="1659600" cy="990900"/>
          </a:xfrm>
          <a:prstGeom prst="roundRect">
            <a:avLst>
              <a:gd fmla="val 6755" name="adj"/>
            </a:avLst>
          </a:prstGeom>
          <a:solidFill>
            <a:srgbClr val="EFEFEF"/>
          </a:solidFill>
          <a:ln>
            <a:noFill/>
          </a:ln>
        </p:spPr>
        <p:txBody>
          <a:bodyPr anchorCtr="0" anchor="ctr" bIns="91425" lIns="182875" spcFirstLastPara="1" rIns="182875" wrap="square" tIns="91425">
            <a:noAutofit/>
          </a:bodyPr>
          <a:lstStyle/>
          <a:p>
            <a:pPr indent="0" lvl="0" marL="0" rtl="0" algn="ctr">
              <a:spcBef>
                <a:spcPts val="0"/>
              </a:spcBef>
              <a:spcAft>
                <a:spcPts val="0"/>
              </a:spcAft>
              <a:buNone/>
            </a:pPr>
            <a:r>
              <a:rPr lang="en-GB" sz="1200">
                <a:latin typeface="Mada"/>
                <a:ea typeface="Mada"/>
                <a:cs typeface="Mada"/>
                <a:sym typeface="Mada"/>
              </a:rPr>
              <a:t>Disease of blood vessels supplying the arms and legs.</a:t>
            </a:r>
            <a:endParaRPr sz="1200">
              <a:latin typeface="Mada"/>
              <a:ea typeface="Mada"/>
              <a:cs typeface="Mada"/>
              <a:sym typeface="Mada"/>
            </a:endParaRPr>
          </a:p>
        </p:txBody>
      </p:sp>
      <p:sp>
        <p:nvSpPr>
          <p:cNvPr id="744" name="Google Shape;744;p33"/>
          <p:cNvSpPr/>
          <p:nvPr/>
        </p:nvSpPr>
        <p:spPr>
          <a:xfrm>
            <a:off x="5542976" y="2709883"/>
            <a:ext cx="1733700" cy="990900"/>
          </a:xfrm>
          <a:prstGeom prst="roundRect">
            <a:avLst>
              <a:gd fmla="val 6755" name="adj"/>
            </a:avLst>
          </a:prstGeom>
          <a:solidFill>
            <a:srgbClr val="EFEFEF"/>
          </a:solidFill>
          <a:ln>
            <a:noFill/>
          </a:ln>
        </p:spPr>
        <p:txBody>
          <a:bodyPr anchorCtr="0" anchor="ctr" bIns="91425" lIns="182875" spcFirstLastPara="1" rIns="182875" wrap="square" tIns="91425">
            <a:noAutofit/>
          </a:bodyPr>
          <a:lstStyle/>
          <a:p>
            <a:pPr indent="0" lvl="0" marL="0" rtl="0" algn="l">
              <a:spcBef>
                <a:spcPts val="0"/>
              </a:spcBef>
              <a:spcAft>
                <a:spcPts val="0"/>
              </a:spcAft>
              <a:buNone/>
            </a:pPr>
            <a:r>
              <a:t/>
            </a:r>
            <a:endParaRPr sz="1200">
              <a:latin typeface="Mada"/>
              <a:ea typeface="Mada"/>
              <a:cs typeface="Mada"/>
              <a:sym typeface="Mada"/>
            </a:endParaRPr>
          </a:p>
          <a:p>
            <a:pPr indent="0" lvl="0" marL="0" rtl="0" algn="ctr">
              <a:spcBef>
                <a:spcPts val="0"/>
              </a:spcBef>
              <a:spcAft>
                <a:spcPts val="0"/>
              </a:spcAft>
              <a:buNone/>
            </a:pPr>
            <a:r>
              <a:rPr lang="en-GB" sz="1200">
                <a:latin typeface="Mada"/>
                <a:ea typeface="Mada"/>
                <a:cs typeface="Mada"/>
                <a:sym typeface="Mada"/>
              </a:rPr>
              <a:t>Malformations of heart structure existing at birth </a:t>
            </a:r>
            <a:endParaRPr sz="1200">
              <a:latin typeface="Mada"/>
              <a:ea typeface="Mada"/>
              <a:cs typeface="Mada"/>
              <a:sym typeface="Mada"/>
            </a:endParaRPr>
          </a:p>
          <a:p>
            <a:pPr indent="0" lvl="0" marL="0" rtl="0" algn="ctr">
              <a:spcBef>
                <a:spcPts val="0"/>
              </a:spcBef>
              <a:spcAft>
                <a:spcPts val="0"/>
              </a:spcAft>
              <a:buNone/>
            </a:pPr>
            <a:r>
              <a:rPr lang="en-GB" sz="1200">
                <a:solidFill>
                  <a:srgbClr val="93C47D"/>
                </a:solidFill>
                <a:latin typeface="Mada"/>
                <a:ea typeface="Mada"/>
                <a:cs typeface="Mada"/>
                <a:sym typeface="Mada"/>
              </a:rPr>
              <a:t>not of main focus.</a:t>
            </a:r>
            <a:endParaRPr sz="1200">
              <a:solidFill>
                <a:srgbClr val="93C47D"/>
              </a:solidFill>
              <a:latin typeface="Mada"/>
              <a:ea typeface="Mada"/>
              <a:cs typeface="Mada"/>
              <a:sym typeface="Mada"/>
            </a:endParaRPr>
          </a:p>
        </p:txBody>
      </p:sp>
      <p:sp>
        <p:nvSpPr>
          <p:cNvPr id="745" name="Google Shape;745;p33"/>
          <p:cNvSpPr/>
          <p:nvPr/>
        </p:nvSpPr>
        <p:spPr>
          <a:xfrm>
            <a:off x="543745" y="2186475"/>
            <a:ext cx="865567" cy="717956"/>
          </a:xfrm>
          <a:custGeom>
            <a:rect b="b" l="l" r="r" t="t"/>
            <a:pathLst>
              <a:path extrusionOk="0" h="30695" w="30683">
                <a:moveTo>
                  <a:pt x="15348" y="1"/>
                </a:moveTo>
                <a:cubicBezTo>
                  <a:pt x="6871" y="1"/>
                  <a:pt x="1" y="6871"/>
                  <a:pt x="1" y="15348"/>
                </a:cubicBezTo>
                <a:cubicBezTo>
                  <a:pt x="1" y="23825"/>
                  <a:pt x="6871" y="30695"/>
                  <a:pt x="15348" y="30695"/>
                </a:cubicBezTo>
                <a:cubicBezTo>
                  <a:pt x="23813" y="30695"/>
                  <a:pt x="30683" y="23825"/>
                  <a:pt x="30683" y="15348"/>
                </a:cubicBezTo>
                <a:cubicBezTo>
                  <a:pt x="30683" y="6871"/>
                  <a:pt x="23813" y="1"/>
                  <a:pt x="15348" y="1"/>
                </a:cubicBezTo>
                <a:close/>
              </a:path>
            </a:pathLst>
          </a:custGeom>
          <a:solidFill>
            <a:srgbClr val="FFFFFF"/>
          </a:solidFill>
          <a:ln cap="flat" cmpd="sng" w="19050">
            <a:solidFill>
              <a:srgbClr val="134F5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sz="1200">
                <a:solidFill>
                  <a:schemeClr val="dk1"/>
                </a:solidFill>
                <a:latin typeface="Mada"/>
                <a:ea typeface="Mada"/>
                <a:cs typeface="Mada"/>
                <a:sym typeface="Mada"/>
              </a:rPr>
              <a:t>Coronary heart disease</a:t>
            </a:r>
            <a:endParaRPr sz="1200">
              <a:latin typeface="Mada"/>
              <a:ea typeface="Mada"/>
              <a:cs typeface="Mada"/>
              <a:sym typeface="Mada"/>
            </a:endParaRPr>
          </a:p>
        </p:txBody>
      </p:sp>
      <p:sp>
        <p:nvSpPr>
          <p:cNvPr id="746" name="Google Shape;746;p33"/>
          <p:cNvSpPr/>
          <p:nvPr/>
        </p:nvSpPr>
        <p:spPr>
          <a:xfrm>
            <a:off x="4212896" y="2186475"/>
            <a:ext cx="865567" cy="717956"/>
          </a:xfrm>
          <a:custGeom>
            <a:rect b="b" l="l" r="r" t="t"/>
            <a:pathLst>
              <a:path extrusionOk="0" h="30695" w="30683">
                <a:moveTo>
                  <a:pt x="15348" y="1"/>
                </a:moveTo>
                <a:cubicBezTo>
                  <a:pt x="6871" y="1"/>
                  <a:pt x="1" y="6871"/>
                  <a:pt x="1" y="15348"/>
                </a:cubicBezTo>
                <a:cubicBezTo>
                  <a:pt x="1" y="23825"/>
                  <a:pt x="6871" y="30695"/>
                  <a:pt x="15348" y="30695"/>
                </a:cubicBezTo>
                <a:cubicBezTo>
                  <a:pt x="23813" y="30695"/>
                  <a:pt x="30683" y="23825"/>
                  <a:pt x="30683" y="15348"/>
                </a:cubicBezTo>
                <a:cubicBezTo>
                  <a:pt x="30683" y="6871"/>
                  <a:pt x="23813" y="1"/>
                  <a:pt x="15348" y="1"/>
                </a:cubicBezTo>
                <a:close/>
              </a:path>
            </a:pathLst>
          </a:custGeom>
          <a:solidFill>
            <a:srgbClr val="FFFFFF"/>
          </a:solidFill>
          <a:ln cap="flat" cmpd="sng" w="19050">
            <a:solidFill>
              <a:srgbClr val="134F5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sz="1200">
                <a:latin typeface="Mada"/>
                <a:ea typeface="Mada"/>
                <a:cs typeface="Mada"/>
                <a:sym typeface="Mada"/>
              </a:rPr>
              <a:t>Peripheral arterial disease</a:t>
            </a:r>
            <a:endParaRPr sz="1200">
              <a:latin typeface="Mada"/>
              <a:ea typeface="Mada"/>
              <a:cs typeface="Mada"/>
              <a:sym typeface="Mada"/>
            </a:endParaRPr>
          </a:p>
        </p:txBody>
      </p:sp>
      <p:sp>
        <p:nvSpPr>
          <p:cNvPr id="747" name="Google Shape;747;p33"/>
          <p:cNvSpPr/>
          <p:nvPr/>
        </p:nvSpPr>
        <p:spPr>
          <a:xfrm>
            <a:off x="6003185" y="2186475"/>
            <a:ext cx="910441" cy="717956"/>
          </a:xfrm>
          <a:custGeom>
            <a:rect b="b" l="l" r="r" t="t"/>
            <a:pathLst>
              <a:path extrusionOk="0" h="30695" w="30683">
                <a:moveTo>
                  <a:pt x="15348" y="1"/>
                </a:moveTo>
                <a:cubicBezTo>
                  <a:pt x="6871" y="1"/>
                  <a:pt x="1" y="6871"/>
                  <a:pt x="1" y="15348"/>
                </a:cubicBezTo>
                <a:cubicBezTo>
                  <a:pt x="1" y="23825"/>
                  <a:pt x="6871" y="30695"/>
                  <a:pt x="15348" y="30695"/>
                </a:cubicBezTo>
                <a:cubicBezTo>
                  <a:pt x="23813" y="30695"/>
                  <a:pt x="30683" y="23825"/>
                  <a:pt x="30683" y="15348"/>
                </a:cubicBezTo>
                <a:cubicBezTo>
                  <a:pt x="30683" y="6871"/>
                  <a:pt x="23813" y="1"/>
                  <a:pt x="15348" y="1"/>
                </a:cubicBezTo>
                <a:close/>
              </a:path>
            </a:pathLst>
          </a:custGeom>
          <a:solidFill>
            <a:srgbClr val="FFFFFF"/>
          </a:solidFill>
          <a:ln cap="flat" cmpd="sng" w="19050">
            <a:solidFill>
              <a:srgbClr val="134F5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sz="1200">
                <a:latin typeface="Mada"/>
                <a:ea typeface="Mada"/>
                <a:cs typeface="Mada"/>
                <a:sym typeface="Mada"/>
              </a:rPr>
              <a:t>Congenital heart disease</a:t>
            </a:r>
            <a:endParaRPr sz="1200">
              <a:latin typeface="Mada"/>
              <a:ea typeface="Mada"/>
              <a:cs typeface="Mada"/>
              <a:sym typeface="Mada"/>
            </a:endParaRPr>
          </a:p>
        </p:txBody>
      </p:sp>
      <p:sp>
        <p:nvSpPr>
          <p:cNvPr id="748" name="Google Shape;748;p33"/>
          <p:cNvSpPr txBox="1"/>
          <p:nvPr/>
        </p:nvSpPr>
        <p:spPr>
          <a:xfrm>
            <a:off x="-336593" y="228600"/>
            <a:ext cx="7751100" cy="601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2400">
                <a:solidFill>
                  <a:srgbClr val="134F5C"/>
                </a:solidFill>
                <a:latin typeface="Nunito"/>
                <a:ea typeface="Nunito"/>
                <a:cs typeface="Nunito"/>
                <a:sym typeface="Nunito"/>
              </a:rPr>
              <a:t>L22-Introduction to Non-Communicable Diseases</a:t>
            </a:r>
            <a:r>
              <a:rPr b="1" lang="en-GB" sz="2400">
                <a:latin typeface="Nunito"/>
                <a:ea typeface="Nunito"/>
                <a:cs typeface="Nunito"/>
                <a:sym typeface="Nunito"/>
              </a:rPr>
              <a:t> </a:t>
            </a:r>
            <a:endParaRPr b="1" sz="2400">
              <a:solidFill>
                <a:srgbClr val="134F5C"/>
              </a:solidFill>
              <a:latin typeface="Nunito"/>
              <a:ea typeface="Nunito"/>
              <a:cs typeface="Nunito"/>
              <a:sym typeface="Nunito"/>
            </a:endParaRPr>
          </a:p>
        </p:txBody>
      </p:sp>
      <p:sp>
        <p:nvSpPr>
          <p:cNvPr id="749" name="Google Shape;749;p33"/>
          <p:cNvSpPr txBox="1"/>
          <p:nvPr/>
        </p:nvSpPr>
        <p:spPr>
          <a:xfrm>
            <a:off x="-1528586" y="3557700"/>
            <a:ext cx="4383900" cy="550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2400">
                <a:solidFill>
                  <a:srgbClr val="134F5C"/>
                </a:solidFill>
                <a:latin typeface="Nunito"/>
                <a:ea typeface="Nunito"/>
                <a:cs typeface="Nunito"/>
                <a:sym typeface="Nunito"/>
              </a:rPr>
              <a:t>Diabetes</a:t>
            </a:r>
            <a:endParaRPr sz="2400">
              <a:solidFill>
                <a:srgbClr val="134F5C"/>
              </a:solidFill>
              <a:latin typeface="Nunito"/>
              <a:ea typeface="Nunito"/>
              <a:cs typeface="Nunito"/>
              <a:sym typeface="Nunito"/>
            </a:endParaRPr>
          </a:p>
        </p:txBody>
      </p:sp>
      <p:sp>
        <p:nvSpPr>
          <p:cNvPr id="750" name="Google Shape;750;p33"/>
          <p:cNvSpPr/>
          <p:nvPr/>
        </p:nvSpPr>
        <p:spPr>
          <a:xfrm>
            <a:off x="90950" y="4179027"/>
            <a:ext cx="7235700" cy="2127900"/>
          </a:xfrm>
          <a:prstGeom prst="roundRect">
            <a:avLst>
              <a:gd fmla="val 6809" name="adj"/>
            </a:avLst>
          </a:prstGeom>
          <a:noFill/>
          <a:ln cap="flat" cmpd="sng" w="9525">
            <a:solidFill>
              <a:srgbClr val="999999"/>
            </a:solidFill>
            <a:prstDash val="dash"/>
            <a:round/>
            <a:headEnd len="sm" w="sm" type="none"/>
            <a:tailEnd len="sm" w="sm" type="none"/>
          </a:ln>
        </p:spPr>
        <p:txBody>
          <a:bodyPr anchorCtr="0" anchor="ctr" bIns="91425" lIns="91425" spcFirstLastPara="1" rIns="91425" wrap="square" tIns="91425">
            <a:noAutofit/>
          </a:bodyPr>
          <a:lstStyle/>
          <a:p>
            <a:pPr indent="-162600" lvl="0" marL="316800" rtl="0" algn="l">
              <a:spcBef>
                <a:spcPts val="0"/>
              </a:spcBef>
              <a:spcAft>
                <a:spcPts val="0"/>
              </a:spcAft>
              <a:buSzPts val="1200"/>
              <a:buFont typeface="Mada"/>
              <a:buChar char="●"/>
            </a:pPr>
            <a:r>
              <a:rPr lang="en-GB" sz="1200">
                <a:latin typeface="Mada"/>
                <a:ea typeface="Mada"/>
                <a:cs typeface="Mada"/>
                <a:sym typeface="Mada"/>
              </a:rPr>
              <a:t>Diabetes is a</a:t>
            </a:r>
            <a:r>
              <a:rPr b="1" lang="en-GB" sz="1200">
                <a:solidFill>
                  <a:srgbClr val="CC0000"/>
                </a:solidFill>
                <a:latin typeface="Mada"/>
                <a:ea typeface="Mada"/>
                <a:cs typeface="Mada"/>
                <a:sym typeface="Mada"/>
              </a:rPr>
              <a:t> disorder of metabolism</a:t>
            </a:r>
            <a:r>
              <a:rPr lang="en-GB" sz="1200">
                <a:latin typeface="Mada"/>
                <a:ea typeface="Mada"/>
                <a:cs typeface="Mada"/>
                <a:sym typeface="Mada"/>
              </a:rPr>
              <a:t> — the way the body uses digested food for growth and energy.</a:t>
            </a:r>
            <a:endParaRPr sz="1200">
              <a:latin typeface="Mada"/>
              <a:ea typeface="Mada"/>
              <a:cs typeface="Mada"/>
              <a:sym typeface="Mada"/>
            </a:endParaRPr>
          </a:p>
          <a:p>
            <a:pPr indent="-162600" lvl="0" marL="316800" rtl="0" algn="l">
              <a:spcBef>
                <a:spcPts val="0"/>
              </a:spcBef>
              <a:spcAft>
                <a:spcPts val="0"/>
              </a:spcAft>
              <a:buSzPts val="1200"/>
              <a:buFont typeface="Mada"/>
              <a:buChar char="●"/>
            </a:pPr>
            <a:r>
              <a:rPr lang="en-GB" sz="1200">
                <a:latin typeface="Mada"/>
                <a:ea typeface="Mada"/>
                <a:cs typeface="Mada"/>
                <a:sym typeface="Mada"/>
              </a:rPr>
              <a:t>There are 4 types:</a:t>
            </a:r>
            <a:endParaRPr sz="1200">
              <a:latin typeface="Mada"/>
              <a:ea typeface="Mada"/>
              <a:cs typeface="Mada"/>
              <a:sym typeface="Mada"/>
            </a:endParaRPr>
          </a:p>
          <a:p>
            <a:pPr indent="0" lvl="0" marL="457200" rtl="0" algn="l">
              <a:spcBef>
                <a:spcPts val="0"/>
              </a:spcBef>
              <a:spcAft>
                <a:spcPts val="0"/>
              </a:spcAft>
              <a:buNone/>
            </a:pPr>
            <a:r>
              <a:rPr lang="en-GB" sz="1200">
                <a:latin typeface="Mada"/>
                <a:ea typeface="Mada"/>
                <a:cs typeface="Mada"/>
                <a:sym typeface="Mada"/>
              </a:rPr>
              <a:t>1- Type 1</a:t>
            </a:r>
            <a:r>
              <a:rPr lang="en-GB" sz="1000">
                <a:solidFill>
                  <a:srgbClr val="6AA84F"/>
                </a:solidFill>
                <a:latin typeface="Mada"/>
                <a:ea typeface="Mada"/>
                <a:cs typeface="Mada"/>
                <a:sym typeface="Mada"/>
              </a:rPr>
              <a:t> an autoimmune attack against insulin secreting cells in the pancreas</a:t>
            </a:r>
            <a:r>
              <a:rPr lang="en-GB" sz="1200">
                <a:latin typeface="Mada"/>
                <a:ea typeface="Mada"/>
                <a:cs typeface="Mada"/>
                <a:sym typeface="Mada"/>
              </a:rPr>
              <a:t> </a:t>
            </a:r>
            <a:endParaRPr baseline="30000" sz="1200">
              <a:solidFill>
                <a:srgbClr val="6AA84F"/>
              </a:solidFill>
              <a:latin typeface="Mada"/>
              <a:ea typeface="Mada"/>
              <a:cs typeface="Mada"/>
              <a:sym typeface="Mada"/>
            </a:endParaRPr>
          </a:p>
          <a:p>
            <a:pPr indent="0" lvl="0" marL="457200" rtl="0" algn="l">
              <a:spcBef>
                <a:spcPts val="0"/>
              </a:spcBef>
              <a:spcAft>
                <a:spcPts val="0"/>
              </a:spcAft>
              <a:buNone/>
            </a:pPr>
            <a:r>
              <a:rPr lang="en-GB" sz="1200">
                <a:latin typeface="Mada"/>
                <a:ea typeface="Mada"/>
                <a:cs typeface="Mada"/>
                <a:sym typeface="Mada"/>
              </a:rPr>
              <a:t>2- Type 2 </a:t>
            </a:r>
            <a:r>
              <a:rPr lang="en-GB" sz="1000">
                <a:solidFill>
                  <a:srgbClr val="6AA84F"/>
                </a:solidFill>
                <a:latin typeface="Mada"/>
                <a:ea typeface="Mada"/>
                <a:cs typeface="Mada"/>
                <a:sym typeface="Mada"/>
              </a:rPr>
              <a:t>insulin resistance combined with decreased insulin secretion</a:t>
            </a:r>
            <a:endParaRPr sz="1200">
              <a:solidFill>
                <a:srgbClr val="6AA84F"/>
              </a:solidFill>
              <a:latin typeface="Mada"/>
              <a:ea typeface="Mada"/>
              <a:cs typeface="Mada"/>
              <a:sym typeface="Mada"/>
            </a:endParaRPr>
          </a:p>
          <a:p>
            <a:pPr indent="0" lvl="0" marL="457200" rtl="0" algn="l">
              <a:spcBef>
                <a:spcPts val="0"/>
              </a:spcBef>
              <a:spcAft>
                <a:spcPts val="0"/>
              </a:spcAft>
              <a:buNone/>
            </a:pPr>
            <a:r>
              <a:rPr lang="en-GB" sz="1200">
                <a:latin typeface="Mada"/>
                <a:ea typeface="Mada"/>
                <a:cs typeface="Mada"/>
                <a:sym typeface="Mada"/>
              </a:rPr>
              <a:t>3- Gestational </a:t>
            </a:r>
            <a:r>
              <a:rPr lang="en-GB" sz="1000">
                <a:solidFill>
                  <a:srgbClr val="6AA84F"/>
                </a:solidFill>
                <a:latin typeface="Mada"/>
                <a:ea typeface="Mada"/>
                <a:cs typeface="Mada"/>
                <a:sym typeface="Mada"/>
              </a:rPr>
              <a:t>diabetes first diagnosed during pregnancy that usually resolves after labor.</a:t>
            </a:r>
            <a:endParaRPr sz="1200">
              <a:solidFill>
                <a:srgbClr val="6AA84F"/>
              </a:solidFill>
              <a:latin typeface="Mada"/>
              <a:ea typeface="Mada"/>
              <a:cs typeface="Mada"/>
              <a:sym typeface="Mada"/>
            </a:endParaRPr>
          </a:p>
          <a:p>
            <a:pPr indent="0" lvl="0" marL="457200" rtl="0" algn="l">
              <a:spcBef>
                <a:spcPts val="0"/>
              </a:spcBef>
              <a:spcAft>
                <a:spcPts val="0"/>
              </a:spcAft>
              <a:buNone/>
            </a:pPr>
            <a:r>
              <a:rPr lang="en-GB" sz="1200">
                <a:latin typeface="Mada"/>
                <a:ea typeface="Mada"/>
                <a:cs typeface="Mada"/>
                <a:sym typeface="Mada"/>
              </a:rPr>
              <a:t>4- Prediabetes </a:t>
            </a:r>
            <a:r>
              <a:rPr lang="en-GB" sz="1000">
                <a:solidFill>
                  <a:srgbClr val="6AA84F"/>
                </a:solidFill>
                <a:latin typeface="Mada"/>
                <a:ea typeface="Mada"/>
                <a:cs typeface="Mada"/>
                <a:sym typeface="Mada"/>
              </a:rPr>
              <a:t>elevated blood sugar but doesn’t meet the clinical definition of diabetes.</a:t>
            </a:r>
            <a:endParaRPr sz="1200">
              <a:solidFill>
                <a:srgbClr val="6AA84F"/>
              </a:solidFill>
              <a:latin typeface="Mada"/>
              <a:ea typeface="Mada"/>
              <a:cs typeface="Mada"/>
              <a:sym typeface="Mada"/>
            </a:endParaRPr>
          </a:p>
          <a:p>
            <a:pPr indent="-162600" lvl="0" marL="316800" rtl="0" algn="l">
              <a:spcBef>
                <a:spcPts val="0"/>
              </a:spcBef>
              <a:spcAft>
                <a:spcPts val="0"/>
              </a:spcAft>
              <a:buSzPts val="1200"/>
              <a:buFont typeface="Mada"/>
              <a:buChar char="●"/>
            </a:pPr>
            <a:r>
              <a:rPr lang="en-GB" sz="1200">
                <a:latin typeface="Mada"/>
                <a:ea typeface="Mada"/>
                <a:cs typeface="Mada"/>
                <a:sym typeface="Mada"/>
              </a:rPr>
              <a:t>Type 2 is mainly caused by modifiable risk factors and is the </a:t>
            </a:r>
            <a:r>
              <a:rPr b="1" lang="en-GB" sz="1200">
                <a:solidFill>
                  <a:srgbClr val="CC0000"/>
                </a:solidFill>
                <a:latin typeface="Mada"/>
                <a:ea typeface="Mada"/>
                <a:cs typeface="Mada"/>
                <a:sym typeface="Mada"/>
              </a:rPr>
              <a:t>most</a:t>
            </a:r>
            <a:endParaRPr b="1" sz="1200">
              <a:solidFill>
                <a:srgbClr val="CC0000"/>
              </a:solidFill>
              <a:latin typeface="Mada"/>
              <a:ea typeface="Mada"/>
              <a:cs typeface="Mada"/>
              <a:sym typeface="Mada"/>
            </a:endParaRPr>
          </a:p>
          <a:p>
            <a:pPr indent="0" lvl="0" marL="457200" rtl="0" algn="l">
              <a:spcBef>
                <a:spcPts val="0"/>
              </a:spcBef>
              <a:spcAft>
                <a:spcPts val="0"/>
              </a:spcAft>
              <a:buNone/>
            </a:pPr>
            <a:r>
              <a:rPr b="1" lang="en-GB" sz="1200">
                <a:solidFill>
                  <a:srgbClr val="CC0000"/>
                </a:solidFill>
                <a:latin typeface="Mada"/>
                <a:ea typeface="Mada"/>
                <a:cs typeface="Mada"/>
                <a:sym typeface="Mada"/>
              </a:rPr>
              <a:t>common</a:t>
            </a:r>
            <a:r>
              <a:rPr lang="en-GB" sz="1200">
                <a:latin typeface="Mada"/>
                <a:ea typeface="Mada"/>
                <a:cs typeface="Mada"/>
                <a:sym typeface="Mada"/>
              </a:rPr>
              <a:t> world wide.</a:t>
            </a:r>
            <a:endParaRPr sz="1200">
              <a:latin typeface="Mada"/>
              <a:ea typeface="Mada"/>
              <a:cs typeface="Mada"/>
              <a:sym typeface="Mada"/>
            </a:endParaRPr>
          </a:p>
          <a:p>
            <a:pPr indent="-162600" lvl="0" marL="316800" rtl="0" algn="l">
              <a:spcBef>
                <a:spcPts val="0"/>
              </a:spcBef>
              <a:spcAft>
                <a:spcPts val="0"/>
              </a:spcAft>
              <a:buSzPts val="1200"/>
              <a:buFont typeface="Mada"/>
              <a:buChar char="●"/>
            </a:pPr>
            <a:r>
              <a:rPr lang="en-GB" sz="1200">
                <a:latin typeface="Mada"/>
                <a:ea typeface="Mada"/>
                <a:cs typeface="Mada"/>
                <a:sym typeface="Mada"/>
              </a:rPr>
              <a:t>&gt;90% of all adult diabetes cases are type 2.</a:t>
            </a:r>
            <a:endParaRPr sz="1200">
              <a:latin typeface="Mada"/>
              <a:ea typeface="Mada"/>
              <a:cs typeface="Mada"/>
              <a:sym typeface="Mada"/>
            </a:endParaRPr>
          </a:p>
          <a:p>
            <a:pPr indent="-162600" lvl="0" marL="316800" rtl="0" algn="l">
              <a:spcBef>
                <a:spcPts val="0"/>
              </a:spcBef>
              <a:spcAft>
                <a:spcPts val="0"/>
              </a:spcAft>
              <a:buSzPts val="1200"/>
              <a:buFont typeface="Mada"/>
              <a:buChar char="●"/>
            </a:pPr>
            <a:r>
              <a:rPr lang="en-GB" sz="1200">
                <a:latin typeface="Mada"/>
                <a:ea typeface="Mada"/>
                <a:cs typeface="Mada"/>
                <a:sym typeface="Mada"/>
              </a:rPr>
              <a:t>Healthy diet, regular physical activity, normal body weight and avoiding tobacco use can prevent or delay the onset of type 2 diabetes.</a:t>
            </a:r>
            <a:endParaRPr sz="1200">
              <a:latin typeface="Mada"/>
              <a:ea typeface="Mada"/>
              <a:cs typeface="Mada"/>
              <a:sym typeface="Mada"/>
            </a:endParaRPr>
          </a:p>
        </p:txBody>
      </p:sp>
      <p:sp>
        <p:nvSpPr>
          <p:cNvPr id="751" name="Google Shape;751;p33"/>
          <p:cNvSpPr txBox="1"/>
          <p:nvPr/>
        </p:nvSpPr>
        <p:spPr>
          <a:xfrm>
            <a:off x="119549" y="3781662"/>
            <a:ext cx="3253500" cy="471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000"/>
              </a:spcBef>
              <a:spcAft>
                <a:spcPts val="0"/>
              </a:spcAft>
              <a:buNone/>
            </a:pPr>
            <a:r>
              <a:rPr b="1" lang="en-GB" sz="1200">
                <a:solidFill>
                  <a:srgbClr val="76A5AF"/>
                </a:solidFill>
                <a:latin typeface="Nunito"/>
                <a:ea typeface="Nunito"/>
                <a:cs typeface="Nunito"/>
                <a:sym typeface="Nunito"/>
              </a:rPr>
              <a:t>Definition:</a:t>
            </a:r>
            <a:endParaRPr b="1" sz="1200">
              <a:latin typeface="Mada"/>
              <a:ea typeface="Mada"/>
              <a:cs typeface="Mada"/>
              <a:sym typeface="Mada"/>
            </a:endParaRPr>
          </a:p>
        </p:txBody>
      </p:sp>
      <p:sp>
        <p:nvSpPr>
          <p:cNvPr id="752" name="Google Shape;752;p33"/>
          <p:cNvSpPr txBox="1"/>
          <p:nvPr/>
        </p:nvSpPr>
        <p:spPr>
          <a:xfrm>
            <a:off x="56588" y="6182050"/>
            <a:ext cx="5967600" cy="566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000"/>
              </a:spcBef>
              <a:spcAft>
                <a:spcPts val="0"/>
              </a:spcAft>
              <a:buNone/>
            </a:pPr>
            <a:r>
              <a:rPr b="1" lang="en-GB" sz="1800">
                <a:solidFill>
                  <a:srgbClr val="76A5AF"/>
                </a:solidFill>
                <a:latin typeface="Nunito"/>
                <a:ea typeface="Nunito"/>
                <a:cs typeface="Nunito"/>
                <a:sym typeface="Nunito"/>
              </a:rPr>
              <a:t>Risk Factors:</a:t>
            </a:r>
            <a:endParaRPr b="1" sz="1200">
              <a:latin typeface="Mada"/>
              <a:ea typeface="Mada"/>
              <a:cs typeface="Mada"/>
              <a:sym typeface="Mada"/>
            </a:endParaRPr>
          </a:p>
        </p:txBody>
      </p:sp>
      <p:graphicFrame>
        <p:nvGraphicFramePr>
          <p:cNvPr id="753" name="Google Shape;753;p33"/>
          <p:cNvGraphicFramePr/>
          <p:nvPr/>
        </p:nvGraphicFramePr>
        <p:xfrm>
          <a:off x="198100" y="6815313"/>
          <a:ext cx="3000000" cy="3000000"/>
        </p:xfrm>
        <a:graphic>
          <a:graphicData uri="http://schemas.openxmlformats.org/drawingml/2006/table">
            <a:tbl>
              <a:tblPr>
                <a:noFill/>
                <a:tableStyleId>{33F02701-F9A2-4432-8F73-A4790598A67E}</a:tableStyleId>
              </a:tblPr>
              <a:tblGrid>
                <a:gridCol w="3584975"/>
                <a:gridCol w="3584975"/>
              </a:tblGrid>
              <a:tr h="387550">
                <a:tc>
                  <a:txBody>
                    <a:bodyPr/>
                    <a:lstStyle/>
                    <a:p>
                      <a:pPr indent="0" lvl="0" marL="0" rtl="0" algn="ctr">
                        <a:spcBef>
                          <a:spcPts val="0"/>
                        </a:spcBef>
                        <a:spcAft>
                          <a:spcPts val="0"/>
                        </a:spcAft>
                        <a:buNone/>
                      </a:pPr>
                      <a:r>
                        <a:rPr b="1" lang="en-GB" sz="1200">
                          <a:solidFill>
                            <a:srgbClr val="FFFFFF"/>
                          </a:solidFill>
                          <a:latin typeface="Mada"/>
                          <a:ea typeface="Mada"/>
                          <a:cs typeface="Mada"/>
                          <a:sym typeface="Mada"/>
                        </a:rPr>
                        <a:t>Major Modifiable </a:t>
                      </a:r>
                      <a:endParaRPr b="1" sz="1200">
                        <a:solidFill>
                          <a:srgbClr val="FFFFFF"/>
                        </a:solidFill>
                        <a:latin typeface="Mada"/>
                        <a:ea typeface="Mada"/>
                        <a:cs typeface="Mada"/>
                        <a:sym typeface="Mada"/>
                      </a:endParaRPr>
                    </a:p>
                  </a:txBody>
                  <a:tcPr marT="91425" marB="91425" marR="91425" marL="91425" anchor="ctr">
                    <a:solidFill>
                      <a:srgbClr val="134F5C"/>
                    </a:solidFill>
                  </a:tcPr>
                </a:tc>
                <a:tc>
                  <a:txBody>
                    <a:bodyPr/>
                    <a:lstStyle/>
                    <a:p>
                      <a:pPr indent="0" lvl="0" marL="0" rtl="0" algn="ctr">
                        <a:spcBef>
                          <a:spcPts val="0"/>
                        </a:spcBef>
                        <a:spcAft>
                          <a:spcPts val="0"/>
                        </a:spcAft>
                        <a:buNone/>
                      </a:pPr>
                      <a:r>
                        <a:rPr b="1" lang="en-GB" sz="1200">
                          <a:solidFill>
                            <a:srgbClr val="FFFFFF"/>
                          </a:solidFill>
                          <a:latin typeface="Mada"/>
                          <a:ea typeface="Mada"/>
                          <a:cs typeface="Mada"/>
                          <a:sym typeface="Mada"/>
                        </a:rPr>
                        <a:t>Other Modifiable </a:t>
                      </a:r>
                      <a:endParaRPr b="1" sz="1200">
                        <a:solidFill>
                          <a:srgbClr val="FFFFFF"/>
                        </a:solidFill>
                        <a:latin typeface="Mada"/>
                        <a:ea typeface="Mada"/>
                        <a:cs typeface="Mada"/>
                        <a:sym typeface="Mada"/>
                      </a:endParaRPr>
                    </a:p>
                  </a:txBody>
                  <a:tcPr marT="91425" marB="91425" marR="91425" marL="91425" anchor="ctr">
                    <a:solidFill>
                      <a:srgbClr val="134F5C"/>
                    </a:solidFill>
                  </a:tcPr>
                </a:tc>
              </a:tr>
              <a:tr h="683125">
                <a:tc>
                  <a:txBody>
                    <a:bodyPr/>
                    <a:lstStyle/>
                    <a:p>
                      <a:pPr indent="-304800" lvl="0" marL="457200" rtl="0" algn="l">
                        <a:spcBef>
                          <a:spcPts val="0"/>
                        </a:spcBef>
                        <a:spcAft>
                          <a:spcPts val="0"/>
                        </a:spcAft>
                        <a:buSzPts val="1200"/>
                        <a:buFont typeface="Mada"/>
                        <a:buChar char="●"/>
                      </a:pPr>
                      <a:r>
                        <a:rPr lang="en-GB" sz="1200">
                          <a:latin typeface="Mada"/>
                          <a:ea typeface="Mada"/>
                          <a:cs typeface="Mada"/>
                          <a:sym typeface="Mada"/>
                        </a:rPr>
                        <a:t>Unhealthy diets</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Physical Inactivity</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Obesity or Overweight</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High Blood Pressure </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High Cholesterol </a:t>
                      </a:r>
                      <a:endParaRPr sz="1200">
                        <a:latin typeface="Mada"/>
                        <a:ea typeface="Mada"/>
                        <a:cs typeface="Mada"/>
                        <a:sym typeface="Mada"/>
                      </a:endParaRPr>
                    </a:p>
                  </a:txBody>
                  <a:tcPr marT="91425" marB="91425" marR="91425" marL="91425" anchor="ctr"/>
                </a:tc>
                <a:tc>
                  <a:txBody>
                    <a:bodyPr/>
                    <a:lstStyle/>
                    <a:p>
                      <a:pPr indent="-304800" lvl="0" marL="457200" rtl="0" algn="l">
                        <a:spcBef>
                          <a:spcPts val="0"/>
                        </a:spcBef>
                        <a:spcAft>
                          <a:spcPts val="0"/>
                        </a:spcAft>
                        <a:buSzPts val="1200"/>
                        <a:buFont typeface="Mada"/>
                        <a:buChar char="●"/>
                      </a:pPr>
                      <a:r>
                        <a:rPr lang="en-GB" sz="1200">
                          <a:latin typeface="Mada"/>
                          <a:ea typeface="Mada"/>
                          <a:cs typeface="Mada"/>
                          <a:sym typeface="Mada"/>
                        </a:rPr>
                        <a:t>Low socioeconomic status</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Heavy alcohol use</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Psychological stress</a:t>
                      </a:r>
                      <a:endParaRPr sz="1200">
                        <a:latin typeface="Mada"/>
                        <a:ea typeface="Mada"/>
                        <a:cs typeface="Mada"/>
                        <a:sym typeface="Mada"/>
                      </a:endParaRPr>
                    </a:p>
                    <a:p>
                      <a:pPr indent="-304800" lvl="0" marL="457200" rtl="0" algn="l">
                        <a:spcBef>
                          <a:spcPts val="0"/>
                        </a:spcBef>
                        <a:spcAft>
                          <a:spcPts val="0"/>
                        </a:spcAft>
                        <a:buClr>
                          <a:srgbClr val="CC0000"/>
                        </a:buClr>
                        <a:buSzPts val="1200"/>
                        <a:buFont typeface="Mada"/>
                        <a:buChar char="●"/>
                      </a:pPr>
                      <a:r>
                        <a:rPr b="1" lang="en-GB" sz="1200">
                          <a:solidFill>
                            <a:srgbClr val="CC0000"/>
                          </a:solidFill>
                          <a:latin typeface="Mada"/>
                          <a:ea typeface="Mada"/>
                          <a:cs typeface="Mada"/>
                          <a:sym typeface="Mada"/>
                        </a:rPr>
                        <a:t>High consumption of sugar sweetened beverages</a:t>
                      </a:r>
                      <a:endParaRPr b="1" sz="1200">
                        <a:solidFill>
                          <a:srgbClr val="CC0000"/>
                        </a:solidFill>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Low consumption of fiber</a:t>
                      </a:r>
                      <a:endParaRPr sz="1200">
                        <a:latin typeface="Mada"/>
                        <a:ea typeface="Mada"/>
                        <a:cs typeface="Mada"/>
                        <a:sym typeface="Mada"/>
                      </a:endParaRPr>
                    </a:p>
                  </a:txBody>
                  <a:tcPr marT="91425" marB="91425" marR="91425" marL="91425" anchor="ctr"/>
                </a:tc>
              </a:tr>
              <a:tr h="416375">
                <a:tc>
                  <a:txBody>
                    <a:bodyPr/>
                    <a:lstStyle/>
                    <a:p>
                      <a:pPr indent="0" lvl="0" marL="0" rtl="0" algn="ctr">
                        <a:spcBef>
                          <a:spcPts val="0"/>
                        </a:spcBef>
                        <a:spcAft>
                          <a:spcPts val="0"/>
                        </a:spcAft>
                        <a:buNone/>
                      </a:pPr>
                      <a:r>
                        <a:rPr b="1" lang="en-GB" sz="1200">
                          <a:solidFill>
                            <a:srgbClr val="FFFFFF"/>
                          </a:solidFill>
                          <a:latin typeface="Mada"/>
                          <a:ea typeface="Mada"/>
                          <a:cs typeface="Mada"/>
                          <a:sym typeface="Mada"/>
                        </a:rPr>
                        <a:t>Non-Modifiable</a:t>
                      </a:r>
                      <a:endParaRPr b="1" sz="1200">
                        <a:solidFill>
                          <a:srgbClr val="FFFFFF"/>
                        </a:solidFill>
                        <a:latin typeface="Mada"/>
                        <a:ea typeface="Mada"/>
                        <a:cs typeface="Mada"/>
                        <a:sym typeface="Mada"/>
                      </a:endParaRPr>
                    </a:p>
                  </a:txBody>
                  <a:tcPr marT="91425" marB="91425" marR="91425" marL="91425" anchor="ctr">
                    <a:solidFill>
                      <a:srgbClr val="134F5C"/>
                    </a:solidFill>
                  </a:tcPr>
                </a:tc>
                <a:tc>
                  <a:txBody>
                    <a:bodyPr/>
                    <a:lstStyle/>
                    <a:p>
                      <a:pPr indent="0" lvl="0" marL="0" rtl="0" algn="ctr">
                        <a:spcBef>
                          <a:spcPts val="0"/>
                        </a:spcBef>
                        <a:spcAft>
                          <a:spcPts val="0"/>
                        </a:spcAft>
                        <a:buNone/>
                      </a:pPr>
                      <a:r>
                        <a:rPr b="1" lang="en-GB" sz="1200">
                          <a:solidFill>
                            <a:srgbClr val="FFFFFF"/>
                          </a:solidFill>
                          <a:latin typeface="Mada"/>
                          <a:ea typeface="Mada"/>
                          <a:cs typeface="Mada"/>
                          <a:sym typeface="Mada"/>
                        </a:rPr>
                        <a:t>Other</a:t>
                      </a:r>
                      <a:endParaRPr b="1" sz="1200">
                        <a:solidFill>
                          <a:srgbClr val="FFFFFF"/>
                        </a:solidFill>
                        <a:latin typeface="Mada"/>
                        <a:ea typeface="Mada"/>
                        <a:cs typeface="Mada"/>
                        <a:sym typeface="Mada"/>
                      </a:endParaRPr>
                    </a:p>
                  </a:txBody>
                  <a:tcPr marT="91425" marB="91425" marR="91425" marL="91425" anchor="ctr">
                    <a:solidFill>
                      <a:srgbClr val="134F5C"/>
                    </a:solidFill>
                  </a:tcPr>
                </a:tc>
              </a:tr>
              <a:tr h="683125">
                <a:tc>
                  <a:txBody>
                    <a:bodyPr/>
                    <a:lstStyle/>
                    <a:p>
                      <a:pPr indent="-304800" lvl="0" marL="457200" rtl="0" algn="l">
                        <a:spcBef>
                          <a:spcPts val="0"/>
                        </a:spcBef>
                        <a:spcAft>
                          <a:spcPts val="0"/>
                        </a:spcAft>
                        <a:buSzPts val="1200"/>
                        <a:buFont typeface="Mada"/>
                        <a:buChar char="●"/>
                      </a:pPr>
                      <a:r>
                        <a:rPr lang="en-GB" sz="1200">
                          <a:latin typeface="Mada"/>
                          <a:ea typeface="Mada"/>
                          <a:cs typeface="Mada"/>
                          <a:sym typeface="Mada"/>
                        </a:rPr>
                        <a:t>Increased age</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Family history/genetics</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Race</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Distribution of fat </a:t>
                      </a:r>
                      <a:endParaRPr sz="1200">
                        <a:latin typeface="Mada"/>
                        <a:ea typeface="Mada"/>
                        <a:cs typeface="Mada"/>
                        <a:sym typeface="Mada"/>
                      </a:endParaRPr>
                    </a:p>
                  </a:txBody>
                  <a:tcPr marT="91425" marB="91425" marR="91425" marL="91425" anchor="ctr"/>
                </a:tc>
                <a:tc>
                  <a:txBody>
                    <a:bodyPr/>
                    <a:lstStyle/>
                    <a:p>
                      <a:pPr indent="-304800" lvl="0" marL="457200" rtl="0" algn="l">
                        <a:spcBef>
                          <a:spcPts val="0"/>
                        </a:spcBef>
                        <a:spcAft>
                          <a:spcPts val="0"/>
                        </a:spcAft>
                        <a:buSzPts val="1200"/>
                        <a:buFont typeface="Mada"/>
                        <a:buChar char="●"/>
                      </a:pPr>
                      <a:r>
                        <a:rPr lang="en-GB" sz="1200">
                          <a:latin typeface="Mada"/>
                          <a:ea typeface="Mada"/>
                          <a:cs typeface="Mada"/>
                          <a:sym typeface="Mada"/>
                        </a:rPr>
                        <a:t>Low birth weight</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Presence of autoantibodies</a:t>
                      </a:r>
                      <a:endParaRPr sz="1200">
                        <a:latin typeface="Mada"/>
                        <a:ea typeface="Mada"/>
                        <a:cs typeface="Mada"/>
                        <a:sym typeface="Mada"/>
                      </a:endParaRPr>
                    </a:p>
                  </a:txBody>
                  <a:tcPr marT="91425" marB="91425" marR="91425" marL="91425" anchor="ctr"/>
                </a:tc>
              </a:tr>
            </a:tbl>
          </a:graphicData>
        </a:graphic>
      </p:graphicFrame>
      <p:sp>
        <p:nvSpPr>
          <p:cNvPr id="754" name="Google Shape;754;p33"/>
          <p:cNvSpPr/>
          <p:nvPr/>
        </p:nvSpPr>
        <p:spPr>
          <a:xfrm>
            <a:off x="1528825" y="6306850"/>
            <a:ext cx="417600" cy="381000"/>
          </a:xfrm>
          <a:prstGeom prst="star5">
            <a:avLst>
              <a:gd fmla="val 19098" name="adj"/>
              <a:gd fmla="val 105146" name="hf"/>
              <a:gd fmla="val 110557" name="vf"/>
            </a:avLst>
          </a:prstGeom>
          <a:solidFill>
            <a:srgbClr val="BF9000"/>
          </a:solidFill>
          <a:ln cap="flat" cmpd="sng" w="9525">
            <a:solidFill>
              <a:srgbClr val="BF9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8" name="Shape 758"/>
        <p:cNvGrpSpPr/>
        <p:nvPr/>
      </p:nvGrpSpPr>
      <p:grpSpPr>
        <a:xfrm>
          <a:off x="0" y="0"/>
          <a:ext cx="0" cy="0"/>
          <a:chOff x="0" y="0"/>
          <a:chExt cx="0" cy="0"/>
        </a:xfrm>
      </p:grpSpPr>
      <p:cxnSp>
        <p:nvCxnSpPr>
          <p:cNvPr id="759" name="Google Shape;759;p34"/>
          <p:cNvCxnSpPr/>
          <p:nvPr/>
        </p:nvCxnSpPr>
        <p:spPr>
          <a:xfrm flipH="1" rot="10800000">
            <a:off x="174593" y="5658203"/>
            <a:ext cx="2489100" cy="1500"/>
          </a:xfrm>
          <a:prstGeom prst="straightConnector1">
            <a:avLst/>
          </a:prstGeom>
          <a:noFill/>
          <a:ln cap="flat" cmpd="sng" w="9525">
            <a:solidFill>
              <a:srgbClr val="B7B7B7"/>
            </a:solidFill>
            <a:prstDash val="solid"/>
            <a:round/>
            <a:headEnd len="med" w="med" type="none"/>
            <a:tailEnd len="med" w="med" type="none"/>
          </a:ln>
        </p:spPr>
      </p:cxnSp>
      <p:sp>
        <p:nvSpPr>
          <p:cNvPr id="760" name="Google Shape;760;p34"/>
          <p:cNvSpPr txBox="1"/>
          <p:nvPr/>
        </p:nvSpPr>
        <p:spPr>
          <a:xfrm>
            <a:off x="42250" y="3753775"/>
            <a:ext cx="2202900" cy="408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600">
                <a:latin typeface="Mada"/>
                <a:ea typeface="Mada"/>
                <a:cs typeface="Mada"/>
                <a:sym typeface="Mada"/>
              </a:rPr>
              <a:t>Breast Cancer </a:t>
            </a:r>
            <a:endParaRPr b="1" baseline="30000" sz="1600">
              <a:latin typeface="Mada"/>
              <a:ea typeface="Mada"/>
              <a:cs typeface="Mada"/>
              <a:sym typeface="Mada"/>
            </a:endParaRPr>
          </a:p>
        </p:txBody>
      </p:sp>
      <p:sp>
        <p:nvSpPr>
          <p:cNvPr id="761" name="Google Shape;761;p34"/>
          <p:cNvSpPr/>
          <p:nvPr/>
        </p:nvSpPr>
        <p:spPr>
          <a:xfrm rot="10800000">
            <a:off x="-75" y="-9300"/>
            <a:ext cx="7591500" cy="237900"/>
          </a:xfrm>
          <a:prstGeom prst="round2SameRect">
            <a:avLst>
              <a:gd fmla="val 50000" name="adj1"/>
              <a:gd fmla="val 0" name="adj2"/>
            </a:avLst>
          </a:pr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2" name="Google Shape;762;p34"/>
          <p:cNvSpPr/>
          <p:nvPr/>
        </p:nvSpPr>
        <p:spPr>
          <a:xfrm>
            <a:off x="-75" y="9934050"/>
            <a:ext cx="7589400" cy="764400"/>
          </a:xfrm>
          <a:prstGeom prst="rect">
            <a:avLst/>
          </a:prstGeom>
          <a:noFill/>
          <a:ln cap="flat" cmpd="sng" w="9525">
            <a:solidFill>
              <a:srgbClr val="45818E"/>
            </a:solidFill>
            <a:prstDash val="dash"/>
            <a:round/>
            <a:headEnd len="sm" w="sm" type="none"/>
            <a:tailEnd len="sm" w="sm" type="none"/>
          </a:ln>
        </p:spPr>
        <p:txBody>
          <a:bodyPr anchorCtr="0" anchor="ctr" bIns="91425" lIns="91425" spcFirstLastPara="1" rIns="91425" wrap="square" tIns="91425">
            <a:noAutofit/>
          </a:bodyPr>
          <a:lstStyle/>
          <a:p>
            <a:pPr indent="-273050" lvl="0" marL="457200" rtl="0" algn="l">
              <a:spcBef>
                <a:spcPts val="1000"/>
              </a:spcBef>
              <a:spcAft>
                <a:spcPts val="0"/>
              </a:spcAft>
              <a:buClr>
                <a:srgbClr val="6AA84F"/>
              </a:buClr>
              <a:buSzPts val="700"/>
              <a:buFont typeface="Mada"/>
              <a:buAutoNum type="arabicPeriod"/>
            </a:pPr>
            <a:r>
              <a:rPr lang="en-GB" sz="700">
                <a:solidFill>
                  <a:srgbClr val="6AA84F"/>
                </a:solidFill>
                <a:latin typeface="Mada"/>
                <a:ea typeface="Mada"/>
                <a:cs typeface="Mada"/>
                <a:sym typeface="Mada"/>
              </a:rPr>
              <a:t>Estrogen is formed in the ovaries and in adipose tissue. Obesity can increase the aromatization of androgens and increase the levels of estrogen leading to an increased risk for breast cancer</a:t>
            </a:r>
            <a:endParaRPr sz="700">
              <a:solidFill>
                <a:srgbClr val="6AA84F"/>
              </a:solidFill>
              <a:latin typeface="Mada"/>
              <a:ea typeface="Mada"/>
              <a:cs typeface="Mada"/>
              <a:sym typeface="Mada"/>
            </a:endParaRPr>
          </a:p>
          <a:p>
            <a:pPr indent="-273050" lvl="0" marL="457200" rtl="0" algn="l">
              <a:spcBef>
                <a:spcPts val="0"/>
              </a:spcBef>
              <a:spcAft>
                <a:spcPts val="0"/>
              </a:spcAft>
              <a:buClr>
                <a:srgbClr val="6AA84F"/>
              </a:buClr>
              <a:buSzPts val="700"/>
              <a:buFont typeface="Mada"/>
              <a:buAutoNum type="arabicPeriod"/>
            </a:pPr>
            <a:r>
              <a:rPr lang="en-GB" sz="700">
                <a:solidFill>
                  <a:srgbClr val="6AA84F"/>
                </a:solidFill>
                <a:latin typeface="Mada"/>
                <a:ea typeface="Mada"/>
                <a:cs typeface="Mada"/>
                <a:sym typeface="Mada"/>
              </a:rPr>
              <a:t>Women with positive family history should start screening prior to this age</a:t>
            </a:r>
            <a:endParaRPr sz="700">
              <a:solidFill>
                <a:srgbClr val="6AA84F"/>
              </a:solidFill>
              <a:latin typeface="Mada"/>
              <a:ea typeface="Mada"/>
              <a:cs typeface="Mada"/>
              <a:sym typeface="Mada"/>
            </a:endParaRPr>
          </a:p>
          <a:p>
            <a:pPr indent="-273050" lvl="0" marL="457200" rtl="0" algn="l">
              <a:lnSpc>
                <a:spcPct val="115000"/>
              </a:lnSpc>
              <a:spcBef>
                <a:spcPts val="0"/>
              </a:spcBef>
              <a:spcAft>
                <a:spcPts val="0"/>
              </a:spcAft>
              <a:buClr>
                <a:srgbClr val="6AA84F"/>
              </a:buClr>
              <a:buSzPts val="700"/>
              <a:buFont typeface="Mada"/>
              <a:buAutoNum type="arabicPeriod"/>
            </a:pPr>
            <a:r>
              <a:rPr lang="en-GB" sz="700">
                <a:solidFill>
                  <a:schemeClr val="dk1"/>
                </a:solidFill>
                <a:latin typeface="Mada"/>
                <a:ea typeface="Mada"/>
                <a:cs typeface="Mada"/>
                <a:sym typeface="Mada"/>
              </a:rPr>
              <a:t>Two main types: 1- small cell cancer ‘more aggressive’ 2- non-small cell cancer.</a:t>
            </a:r>
            <a:r>
              <a:rPr lang="en-GB" sz="700">
                <a:solidFill>
                  <a:srgbClr val="6AA84F"/>
                </a:solidFill>
                <a:latin typeface="Mada"/>
                <a:ea typeface="Mada"/>
                <a:cs typeface="Mada"/>
                <a:sym typeface="Mada"/>
              </a:rPr>
              <a:t> It is important to differentiate between the 2 types because the two have different management options; SCC can not be treated by surgery.                  </a:t>
            </a:r>
            <a:endParaRPr sz="700">
              <a:solidFill>
                <a:srgbClr val="6AA84F"/>
              </a:solidFill>
              <a:latin typeface="Mada"/>
              <a:ea typeface="Mada"/>
              <a:cs typeface="Mada"/>
              <a:sym typeface="Mada"/>
            </a:endParaRPr>
          </a:p>
          <a:p>
            <a:pPr indent="-273050" lvl="0" marL="457200" rtl="0" algn="l">
              <a:lnSpc>
                <a:spcPct val="115000"/>
              </a:lnSpc>
              <a:spcBef>
                <a:spcPts val="0"/>
              </a:spcBef>
              <a:spcAft>
                <a:spcPts val="0"/>
              </a:spcAft>
              <a:buClr>
                <a:srgbClr val="6AA84F"/>
              </a:buClr>
              <a:buSzPts val="700"/>
              <a:buFont typeface="Mada"/>
              <a:buAutoNum type="arabicPeriod"/>
            </a:pPr>
            <a:r>
              <a:rPr lang="en-GB" sz="700">
                <a:solidFill>
                  <a:srgbClr val="6AA84F"/>
                </a:solidFill>
                <a:latin typeface="Mada"/>
                <a:ea typeface="Mada"/>
                <a:cs typeface="Mada"/>
                <a:sym typeface="Mada"/>
              </a:rPr>
              <a:t>There’s a vaccine for this virus that decreased the incidence of cervical cancer</a:t>
            </a:r>
            <a:r>
              <a:rPr lang="en-GB" sz="700">
                <a:solidFill>
                  <a:srgbClr val="6AA84F"/>
                </a:solidFill>
                <a:latin typeface="Mada"/>
                <a:ea typeface="Mada"/>
                <a:cs typeface="Mada"/>
                <a:sym typeface="Mada"/>
              </a:rPr>
              <a:t>                </a:t>
            </a:r>
            <a:r>
              <a:rPr lang="en-GB" sz="700">
                <a:solidFill>
                  <a:schemeClr val="dk1"/>
                </a:solidFill>
                <a:latin typeface="Mada"/>
                <a:ea typeface="Mada"/>
                <a:cs typeface="Mada"/>
                <a:sym typeface="Mada"/>
              </a:rPr>
              <a:t>   </a:t>
            </a:r>
            <a:endParaRPr sz="700">
              <a:solidFill>
                <a:srgbClr val="6AA84F"/>
              </a:solidFill>
              <a:latin typeface="Mada"/>
              <a:ea typeface="Mada"/>
              <a:cs typeface="Mada"/>
              <a:sym typeface="Mada"/>
            </a:endParaRPr>
          </a:p>
          <a:p>
            <a:pPr indent="0" lvl="0" marL="0" rtl="0" algn="l">
              <a:spcBef>
                <a:spcPts val="1600"/>
              </a:spcBef>
              <a:spcAft>
                <a:spcPts val="0"/>
              </a:spcAft>
              <a:buNone/>
            </a:pPr>
            <a:r>
              <a:t/>
            </a:r>
            <a:endParaRPr sz="800">
              <a:solidFill>
                <a:srgbClr val="6AA84F"/>
              </a:solidFill>
              <a:latin typeface="Mada"/>
              <a:ea typeface="Mada"/>
              <a:cs typeface="Mada"/>
              <a:sym typeface="Mada"/>
            </a:endParaRPr>
          </a:p>
        </p:txBody>
      </p:sp>
      <p:sp>
        <p:nvSpPr>
          <p:cNvPr id="763" name="Google Shape;763;p34"/>
          <p:cNvSpPr txBox="1"/>
          <p:nvPr/>
        </p:nvSpPr>
        <p:spPr>
          <a:xfrm>
            <a:off x="314400" y="3957438"/>
            <a:ext cx="573600" cy="295200"/>
          </a:xfrm>
          <a:prstGeom prst="rect">
            <a:avLst/>
          </a:prstGeom>
          <a:noFill/>
          <a:ln>
            <a:noFill/>
          </a:ln>
        </p:spPr>
        <p:txBody>
          <a:bodyPr anchorCtr="0" anchor="ctr" bIns="91425" lIns="91425" spcFirstLastPara="1" rIns="120100" wrap="square" tIns="91425">
            <a:noAutofit/>
          </a:bodyPr>
          <a:lstStyle/>
          <a:p>
            <a:pPr indent="0" lvl="0" marL="0" rtl="0" algn="ctr">
              <a:spcBef>
                <a:spcPts val="0"/>
              </a:spcBef>
              <a:spcAft>
                <a:spcPts val="0"/>
              </a:spcAft>
              <a:buNone/>
            </a:pPr>
            <a:r>
              <a:rPr b="1" lang="en-GB">
                <a:solidFill>
                  <a:srgbClr val="FFFFFF"/>
                </a:solidFill>
                <a:latin typeface="Exo"/>
                <a:ea typeface="Exo"/>
                <a:cs typeface="Exo"/>
                <a:sym typeface="Exo"/>
              </a:rPr>
              <a:t>4</a:t>
            </a:r>
            <a:endParaRPr b="1">
              <a:solidFill>
                <a:srgbClr val="FFFFFF"/>
              </a:solidFill>
              <a:latin typeface="Exo"/>
              <a:ea typeface="Exo"/>
              <a:cs typeface="Exo"/>
              <a:sym typeface="Exo"/>
            </a:endParaRPr>
          </a:p>
        </p:txBody>
      </p:sp>
      <p:grpSp>
        <p:nvGrpSpPr>
          <p:cNvPr id="764" name="Google Shape;764;p34"/>
          <p:cNvGrpSpPr/>
          <p:nvPr/>
        </p:nvGrpSpPr>
        <p:grpSpPr>
          <a:xfrm>
            <a:off x="106300" y="492193"/>
            <a:ext cx="7947650" cy="1432999"/>
            <a:chOff x="106300" y="492150"/>
            <a:chExt cx="5967600" cy="1615375"/>
          </a:xfrm>
        </p:grpSpPr>
        <p:sp>
          <p:nvSpPr>
            <p:cNvPr id="765" name="Google Shape;765;p34"/>
            <p:cNvSpPr txBox="1"/>
            <p:nvPr/>
          </p:nvSpPr>
          <p:spPr>
            <a:xfrm>
              <a:off x="106300" y="492150"/>
              <a:ext cx="5967600" cy="5664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1000"/>
                </a:spcBef>
                <a:spcAft>
                  <a:spcPts val="0"/>
                </a:spcAft>
                <a:buNone/>
              </a:pPr>
              <a:r>
                <a:rPr b="1" lang="en-GB" sz="1800">
                  <a:solidFill>
                    <a:srgbClr val="76A5AF"/>
                  </a:solidFill>
                  <a:latin typeface="Nunito"/>
                  <a:ea typeface="Nunito"/>
                  <a:cs typeface="Nunito"/>
                  <a:sym typeface="Nunito"/>
                </a:rPr>
                <a:t>Definition:</a:t>
              </a:r>
              <a:endParaRPr b="1" sz="1200">
                <a:latin typeface="Mada"/>
                <a:ea typeface="Mada"/>
                <a:cs typeface="Mada"/>
                <a:sym typeface="Mada"/>
              </a:endParaRPr>
            </a:p>
          </p:txBody>
        </p:sp>
        <p:sp>
          <p:nvSpPr>
            <p:cNvPr id="766" name="Google Shape;766;p34"/>
            <p:cNvSpPr/>
            <p:nvPr/>
          </p:nvSpPr>
          <p:spPr>
            <a:xfrm>
              <a:off x="182050" y="1055425"/>
              <a:ext cx="5190000" cy="1052100"/>
            </a:xfrm>
            <a:prstGeom prst="roundRect">
              <a:avLst>
                <a:gd fmla="val 16667" name="adj"/>
              </a:avLst>
            </a:prstGeom>
            <a:noFill/>
            <a:ln cap="flat" cmpd="sng" w="9525">
              <a:solidFill>
                <a:srgbClr val="999999"/>
              </a:solidFill>
              <a:prstDash val="dash"/>
              <a:round/>
              <a:headEnd len="sm" w="sm" type="none"/>
              <a:tailEnd len="sm" w="sm" type="none"/>
            </a:ln>
          </p:spPr>
          <p:txBody>
            <a:bodyPr anchorCtr="0" anchor="t" bIns="91425" lIns="91425" spcFirstLastPara="1" rIns="91425" wrap="square" tIns="91425">
              <a:noAutofit/>
            </a:bodyPr>
            <a:lstStyle/>
            <a:p>
              <a:pPr indent="-298450" lvl="0" marL="457200" rtl="0" algn="l">
                <a:spcBef>
                  <a:spcPts val="0"/>
                </a:spcBef>
                <a:spcAft>
                  <a:spcPts val="0"/>
                </a:spcAft>
                <a:buSzPts val="1100"/>
                <a:buFont typeface="Mada"/>
                <a:buChar char="●"/>
              </a:pPr>
              <a:r>
                <a:rPr lang="en-GB" sz="1100">
                  <a:latin typeface="Mada"/>
                  <a:ea typeface="Mada"/>
                  <a:cs typeface="Mada"/>
                  <a:sym typeface="Mada"/>
                </a:rPr>
                <a:t>Generic term for a large group of diseases that can affect any part of the body.</a:t>
              </a:r>
              <a:endParaRPr sz="1100">
                <a:latin typeface="Mada"/>
                <a:ea typeface="Mada"/>
                <a:cs typeface="Mada"/>
                <a:sym typeface="Mada"/>
              </a:endParaRPr>
            </a:p>
            <a:p>
              <a:pPr indent="-298450" lvl="0" marL="457200" rtl="0" algn="l">
                <a:spcBef>
                  <a:spcPts val="0"/>
                </a:spcBef>
                <a:spcAft>
                  <a:spcPts val="0"/>
                </a:spcAft>
                <a:buSzPts val="1100"/>
                <a:buFont typeface="Mada"/>
                <a:buChar char="●"/>
              </a:pPr>
              <a:r>
                <a:rPr lang="en-GB" sz="1100">
                  <a:latin typeface="Mada"/>
                  <a:ea typeface="Mada"/>
                  <a:cs typeface="Mada"/>
                  <a:sym typeface="Mada"/>
                </a:rPr>
                <a:t>“Rapid creation of abnormal cells that grow beyond their usual boundaries, and which can then invade adjoining parts of the body and spread to other organs.” (WHO, 2012)  </a:t>
              </a:r>
              <a:endParaRPr sz="1100">
                <a:latin typeface="Mada"/>
                <a:ea typeface="Mada"/>
                <a:cs typeface="Mada"/>
                <a:sym typeface="Mada"/>
              </a:endParaRPr>
            </a:p>
            <a:p>
              <a:pPr indent="-298450" lvl="0" marL="457200" rtl="0" algn="l">
                <a:lnSpc>
                  <a:spcPct val="115000"/>
                </a:lnSpc>
                <a:spcBef>
                  <a:spcPts val="0"/>
                </a:spcBef>
                <a:spcAft>
                  <a:spcPts val="0"/>
                </a:spcAft>
                <a:buSzPts val="1100"/>
                <a:buFont typeface="Mada"/>
                <a:buChar char="●"/>
              </a:pPr>
              <a:r>
                <a:rPr lang="en-GB" sz="1100">
                  <a:solidFill>
                    <a:schemeClr val="dk1"/>
                  </a:solidFill>
                  <a:latin typeface="Mada"/>
                  <a:ea typeface="Mada"/>
                  <a:cs typeface="Mada"/>
                  <a:sym typeface="Mada"/>
                </a:rPr>
                <a:t>About 30% of cancers are </a:t>
              </a:r>
              <a:r>
                <a:rPr b="1" lang="en-GB" sz="1100">
                  <a:solidFill>
                    <a:srgbClr val="CC0000"/>
                  </a:solidFill>
                  <a:latin typeface="Mada"/>
                  <a:ea typeface="Mada"/>
                  <a:cs typeface="Mada"/>
                  <a:sym typeface="Mada"/>
                </a:rPr>
                <a:t>attributable to behavior risk factors.</a:t>
              </a:r>
              <a:endParaRPr sz="1100">
                <a:latin typeface="Mada"/>
                <a:ea typeface="Mada"/>
                <a:cs typeface="Mada"/>
                <a:sym typeface="Mada"/>
              </a:endParaRPr>
            </a:p>
          </p:txBody>
        </p:sp>
      </p:grpSp>
      <p:sp>
        <p:nvSpPr>
          <p:cNvPr id="767" name="Google Shape;767;p34"/>
          <p:cNvSpPr txBox="1"/>
          <p:nvPr/>
        </p:nvSpPr>
        <p:spPr>
          <a:xfrm>
            <a:off x="-2847605" y="228607"/>
            <a:ext cx="6897600" cy="547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2400">
                <a:solidFill>
                  <a:srgbClr val="134F5C"/>
                </a:solidFill>
                <a:latin typeface="Nunito"/>
                <a:ea typeface="Nunito"/>
                <a:cs typeface="Nunito"/>
                <a:sym typeface="Nunito"/>
              </a:rPr>
              <a:t>Cancer</a:t>
            </a:r>
            <a:endParaRPr sz="2400">
              <a:solidFill>
                <a:srgbClr val="134F5C"/>
              </a:solidFill>
              <a:latin typeface="Nunito"/>
              <a:ea typeface="Nunito"/>
              <a:cs typeface="Nunito"/>
              <a:sym typeface="Nunito"/>
            </a:endParaRPr>
          </a:p>
        </p:txBody>
      </p:sp>
      <p:sp>
        <p:nvSpPr>
          <p:cNvPr id="768" name="Google Shape;768;p34"/>
          <p:cNvSpPr txBox="1"/>
          <p:nvPr/>
        </p:nvSpPr>
        <p:spPr>
          <a:xfrm>
            <a:off x="179025" y="1986360"/>
            <a:ext cx="2202900" cy="408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600">
                <a:latin typeface="Mada"/>
                <a:ea typeface="Mada"/>
                <a:cs typeface="Mada"/>
                <a:sym typeface="Mada"/>
              </a:rPr>
              <a:t>Cervical Cancer</a:t>
            </a:r>
            <a:endParaRPr b="1" sz="1600">
              <a:latin typeface="Mada"/>
              <a:ea typeface="Mada"/>
              <a:cs typeface="Mada"/>
              <a:sym typeface="Mada"/>
            </a:endParaRPr>
          </a:p>
        </p:txBody>
      </p:sp>
      <p:sp>
        <p:nvSpPr>
          <p:cNvPr id="769" name="Google Shape;769;p34"/>
          <p:cNvSpPr/>
          <p:nvPr/>
        </p:nvSpPr>
        <p:spPr>
          <a:xfrm>
            <a:off x="172999" y="2564210"/>
            <a:ext cx="1434300" cy="307800"/>
          </a:xfrm>
          <a:prstGeom prst="roundRect">
            <a:avLst>
              <a:gd fmla="val 16667" name="adj"/>
            </a:avLst>
          </a:prstGeom>
          <a:solidFill>
            <a:srgbClr val="134F5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a:solidFill>
                  <a:srgbClr val="FFFFFF"/>
                </a:solidFill>
                <a:latin typeface="Nunito"/>
                <a:ea typeface="Nunito"/>
                <a:cs typeface="Nunito"/>
                <a:sym typeface="Nunito"/>
              </a:rPr>
              <a:t>Risk Factors:</a:t>
            </a:r>
            <a:endParaRPr>
              <a:solidFill>
                <a:srgbClr val="FFFFFF"/>
              </a:solidFill>
              <a:latin typeface="Nunito"/>
              <a:ea typeface="Nunito"/>
              <a:cs typeface="Nunito"/>
              <a:sym typeface="Nunito"/>
            </a:endParaRPr>
          </a:p>
        </p:txBody>
      </p:sp>
      <p:sp>
        <p:nvSpPr>
          <p:cNvPr id="770" name="Google Shape;770;p34"/>
          <p:cNvSpPr txBox="1"/>
          <p:nvPr/>
        </p:nvSpPr>
        <p:spPr>
          <a:xfrm>
            <a:off x="106300" y="2872010"/>
            <a:ext cx="3589500" cy="916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GB" sz="1200">
                <a:latin typeface="Mada"/>
                <a:ea typeface="Mada"/>
                <a:cs typeface="Mada"/>
                <a:sym typeface="Mada"/>
              </a:rPr>
              <a:t>1. 	Human Papillomavirus (HPV) </a:t>
            </a:r>
            <a:r>
              <a:rPr baseline="30000" lang="en-GB" sz="1200">
                <a:latin typeface="Mada"/>
                <a:ea typeface="Mada"/>
                <a:cs typeface="Mada"/>
                <a:sym typeface="Mada"/>
              </a:rPr>
              <a:t>4</a:t>
            </a:r>
            <a:endParaRPr baseline="30000" sz="1200">
              <a:latin typeface="Mada"/>
              <a:ea typeface="Mada"/>
              <a:cs typeface="Mada"/>
              <a:sym typeface="Mada"/>
            </a:endParaRPr>
          </a:p>
          <a:p>
            <a:pPr indent="0" lvl="0" marL="0" rtl="0" algn="l">
              <a:lnSpc>
                <a:spcPct val="100000"/>
              </a:lnSpc>
              <a:spcBef>
                <a:spcPts val="0"/>
              </a:spcBef>
              <a:spcAft>
                <a:spcPts val="0"/>
              </a:spcAft>
              <a:buNone/>
            </a:pPr>
            <a:r>
              <a:rPr lang="en-GB" sz="1200">
                <a:latin typeface="Mada"/>
                <a:ea typeface="Mada"/>
                <a:cs typeface="Mada"/>
                <a:sym typeface="Mada"/>
              </a:rPr>
              <a:t>2.	Smoking</a:t>
            </a:r>
            <a:endParaRPr sz="1200">
              <a:latin typeface="Mada"/>
              <a:ea typeface="Mada"/>
              <a:cs typeface="Mada"/>
              <a:sym typeface="Mada"/>
            </a:endParaRPr>
          </a:p>
          <a:p>
            <a:pPr indent="0" lvl="0" marL="0" rtl="0" algn="l">
              <a:lnSpc>
                <a:spcPct val="100000"/>
              </a:lnSpc>
              <a:spcBef>
                <a:spcPts val="0"/>
              </a:spcBef>
              <a:spcAft>
                <a:spcPts val="0"/>
              </a:spcAft>
              <a:buNone/>
            </a:pPr>
            <a:r>
              <a:rPr lang="en-GB" sz="1200">
                <a:latin typeface="Mada"/>
                <a:ea typeface="Mada"/>
                <a:cs typeface="Mada"/>
                <a:sym typeface="Mada"/>
              </a:rPr>
              <a:t>3.	Immunodeficiency Disorders (e.g. HIV)</a:t>
            </a:r>
            <a:endParaRPr sz="1200">
              <a:latin typeface="Mada"/>
              <a:ea typeface="Mada"/>
              <a:cs typeface="Mada"/>
              <a:sym typeface="Mada"/>
            </a:endParaRPr>
          </a:p>
          <a:p>
            <a:pPr indent="0" lvl="0" marL="0" rtl="0" algn="l">
              <a:lnSpc>
                <a:spcPct val="115000"/>
              </a:lnSpc>
              <a:spcBef>
                <a:spcPts val="1000"/>
              </a:spcBef>
              <a:spcAft>
                <a:spcPts val="0"/>
              </a:spcAft>
              <a:buNone/>
            </a:pPr>
            <a:r>
              <a:t/>
            </a:r>
            <a:endParaRPr sz="1200">
              <a:latin typeface="Mada"/>
              <a:ea typeface="Mada"/>
              <a:cs typeface="Mada"/>
              <a:sym typeface="Mada"/>
            </a:endParaRPr>
          </a:p>
          <a:p>
            <a:pPr indent="0" lvl="0" marL="0" rtl="0" algn="l">
              <a:lnSpc>
                <a:spcPct val="115000"/>
              </a:lnSpc>
              <a:spcBef>
                <a:spcPts val="1600"/>
              </a:spcBef>
              <a:spcAft>
                <a:spcPts val="1600"/>
              </a:spcAft>
              <a:buNone/>
            </a:pPr>
            <a:r>
              <a:t/>
            </a:r>
            <a:endParaRPr sz="1200">
              <a:latin typeface="Mada"/>
              <a:ea typeface="Mada"/>
              <a:cs typeface="Mada"/>
              <a:sym typeface="Mada"/>
            </a:endParaRPr>
          </a:p>
        </p:txBody>
      </p:sp>
      <p:sp>
        <p:nvSpPr>
          <p:cNvPr id="771" name="Google Shape;771;p34"/>
          <p:cNvSpPr txBox="1"/>
          <p:nvPr/>
        </p:nvSpPr>
        <p:spPr>
          <a:xfrm>
            <a:off x="3687700" y="2872010"/>
            <a:ext cx="3589500" cy="916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GB" sz="1200">
                <a:latin typeface="Mada"/>
                <a:ea typeface="Mada"/>
                <a:cs typeface="Mada"/>
                <a:sym typeface="Mada"/>
              </a:rPr>
              <a:t>4. 	</a:t>
            </a:r>
            <a:r>
              <a:rPr lang="en-GB" sz="1200">
                <a:solidFill>
                  <a:schemeClr val="dk1"/>
                </a:solidFill>
                <a:latin typeface="Mada"/>
                <a:ea typeface="Mada"/>
                <a:cs typeface="Mada"/>
                <a:sym typeface="Mada"/>
              </a:rPr>
              <a:t>Poverty</a:t>
            </a:r>
            <a:endParaRPr sz="1200">
              <a:latin typeface="Mada"/>
              <a:ea typeface="Mada"/>
              <a:cs typeface="Mada"/>
              <a:sym typeface="Mada"/>
            </a:endParaRPr>
          </a:p>
          <a:p>
            <a:pPr indent="0" lvl="0" marL="0" rtl="0" algn="l">
              <a:lnSpc>
                <a:spcPct val="100000"/>
              </a:lnSpc>
              <a:spcBef>
                <a:spcPts val="0"/>
              </a:spcBef>
              <a:spcAft>
                <a:spcPts val="0"/>
              </a:spcAft>
              <a:buNone/>
            </a:pPr>
            <a:r>
              <a:rPr lang="en-GB" sz="1200">
                <a:latin typeface="Mada"/>
                <a:ea typeface="Mada"/>
                <a:cs typeface="Mada"/>
                <a:sym typeface="Mada"/>
              </a:rPr>
              <a:t>5.	</a:t>
            </a:r>
            <a:r>
              <a:rPr lang="en-GB" sz="1200">
                <a:solidFill>
                  <a:schemeClr val="dk1"/>
                </a:solidFill>
                <a:latin typeface="Mada"/>
                <a:ea typeface="Mada"/>
                <a:cs typeface="Mada"/>
                <a:sym typeface="Mada"/>
              </a:rPr>
              <a:t>No access to PAP screening</a:t>
            </a:r>
            <a:endParaRPr sz="1200">
              <a:latin typeface="Mada"/>
              <a:ea typeface="Mada"/>
              <a:cs typeface="Mada"/>
              <a:sym typeface="Mada"/>
            </a:endParaRPr>
          </a:p>
          <a:p>
            <a:pPr indent="0" lvl="0" marL="0" rtl="0" algn="l">
              <a:lnSpc>
                <a:spcPct val="100000"/>
              </a:lnSpc>
              <a:spcBef>
                <a:spcPts val="0"/>
              </a:spcBef>
              <a:spcAft>
                <a:spcPts val="0"/>
              </a:spcAft>
              <a:buNone/>
            </a:pPr>
            <a:r>
              <a:rPr lang="en-GB" sz="1200">
                <a:latin typeface="Mada"/>
                <a:ea typeface="Mada"/>
                <a:cs typeface="Mada"/>
                <a:sym typeface="Mada"/>
              </a:rPr>
              <a:t>6.	</a:t>
            </a:r>
            <a:r>
              <a:rPr lang="en-GB" sz="1200">
                <a:solidFill>
                  <a:schemeClr val="dk1"/>
                </a:solidFill>
                <a:latin typeface="Mada"/>
                <a:ea typeface="Mada"/>
                <a:cs typeface="Mada"/>
                <a:sym typeface="Mada"/>
              </a:rPr>
              <a:t>Family history of cervical cancer</a:t>
            </a:r>
            <a:endParaRPr sz="1200">
              <a:latin typeface="Mada"/>
              <a:ea typeface="Mada"/>
              <a:cs typeface="Mada"/>
              <a:sym typeface="Mada"/>
            </a:endParaRPr>
          </a:p>
          <a:p>
            <a:pPr indent="0" lvl="0" marL="0" rtl="0" algn="l">
              <a:lnSpc>
                <a:spcPct val="115000"/>
              </a:lnSpc>
              <a:spcBef>
                <a:spcPts val="1000"/>
              </a:spcBef>
              <a:spcAft>
                <a:spcPts val="0"/>
              </a:spcAft>
              <a:buNone/>
            </a:pPr>
            <a:r>
              <a:t/>
            </a:r>
            <a:endParaRPr sz="1200">
              <a:latin typeface="Mada"/>
              <a:ea typeface="Mada"/>
              <a:cs typeface="Mada"/>
              <a:sym typeface="Mada"/>
            </a:endParaRPr>
          </a:p>
          <a:p>
            <a:pPr indent="0" lvl="0" marL="0" rtl="0" algn="l">
              <a:lnSpc>
                <a:spcPct val="115000"/>
              </a:lnSpc>
              <a:spcBef>
                <a:spcPts val="1600"/>
              </a:spcBef>
              <a:spcAft>
                <a:spcPts val="1600"/>
              </a:spcAft>
              <a:buNone/>
            </a:pPr>
            <a:r>
              <a:t/>
            </a:r>
            <a:endParaRPr sz="1200">
              <a:latin typeface="Mada"/>
              <a:ea typeface="Mada"/>
              <a:cs typeface="Mada"/>
              <a:sym typeface="Mada"/>
            </a:endParaRPr>
          </a:p>
        </p:txBody>
      </p:sp>
      <p:cxnSp>
        <p:nvCxnSpPr>
          <p:cNvPr id="772" name="Google Shape;772;p34"/>
          <p:cNvCxnSpPr>
            <a:stCxn id="773" idx="3"/>
          </p:cNvCxnSpPr>
          <p:nvPr/>
        </p:nvCxnSpPr>
        <p:spPr>
          <a:xfrm flipH="1" rot="10800000">
            <a:off x="174607" y="2431415"/>
            <a:ext cx="2489100" cy="1500"/>
          </a:xfrm>
          <a:prstGeom prst="straightConnector1">
            <a:avLst/>
          </a:prstGeom>
          <a:noFill/>
          <a:ln cap="flat" cmpd="sng" w="9525">
            <a:solidFill>
              <a:srgbClr val="B7B7B7"/>
            </a:solidFill>
            <a:prstDash val="solid"/>
            <a:round/>
            <a:headEnd len="med" w="med" type="none"/>
            <a:tailEnd len="med" w="med" type="none"/>
          </a:ln>
        </p:spPr>
      </p:cxnSp>
      <p:sp>
        <p:nvSpPr>
          <p:cNvPr id="773" name="Google Shape;773;p34"/>
          <p:cNvSpPr/>
          <p:nvPr/>
        </p:nvSpPr>
        <p:spPr>
          <a:xfrm>
            <a:off x="42249" y="1948413"/>
            <a:ext cx="477000" cy="484500"/>
          </a:xfrm>
          <a:prstGeom prst="heptagon">
            <a:avLst>
              <a:gd fmla="val 102572" name="hf"/>
              <a:gd fmla="val 105210" name="vf"/>
            </a:avLst>
          </a:prstGeom>
          <a:solidFill>
            <a:srgbClr val="76A5A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2600">
                <a:solidFill>
                  <a:srgbClr val="FFFFFF"/>
                </a:solidFill>
                <a:latin typeface="Trebuchet MS"/>
                <a:ea typeface="Trebuchet MS"/>
                <a:cs typeface="Trebuchet MS"/>
                <a:sym typeface="Trebuchet MS"/>
              </a:rPr>
              <a:t>1</a:t>
            </a:r>
            <a:endParaRPr b="1" sz="2600">
              <a:solidFill>
                <a:srgbClr val="FFFFFF"/>
              </a:solidFill>
              <a:latin typeface="Trebuchet MS"/>
              <a:ea typeface="Trebuchet MS"/>
              <a:cs typeface="Trebuchet MS"/>
              <a:sym typeface="Trebuchet MS"/>
            </a:endParaRPr>
          </a:p>
        </p:txBody>
      </p:sp>
      <p:sp>
        <p:nvSpPr>
          <p:cNvPr id="774" name="Google Shape;774;p34"/>
          <p:cNvSpPr/>
          <p:nvPr/>
        </p:nvSpPr>
        <p:spPr>
          <a:xfrm>
            <a:off x="7900" y="3677638"/>
            <a:ext cx="477000" cy="484500"/>
          </a:xfrm>
          <a:prstGeom prst="heptagon">
            <a:avLst>
              <a:gd fmla="val 102572" name="hf"/>
              <a:gd fmla="val 105210" name="vf"/>
            </a:avLst>
          </a:prstGeom>
          <a:solidFill>
            <a:srgbClr val="76A5A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2600">
                <a:solidFill>
                  <a:srgbClr val="FFFFFF"/>
                </a:solidFill>
                <a:latin typeface="Trebuchet MS"/>
                <a:ea typeface="Trebuchet MS"/>
                <a:cs typeface="Trebuchet MS"/>
                <a:sym typeface="Trebuchet MS"/>
              </a:rPr>
              <a:t>2</a:t>
            </a:r>
            <a:endParaRPr b="1" sz="2600">
              <a:solidFill>
                <a:srgbClr val="FFFFFF"/>
              </a:solidFill>
              <a:latin typeface="Trebuchet MS"/>
              <a:ea typeface="Trebuchet MS"/>
              <a:cs typeface="Trebuchet MS"/>
              <a:sym typeface="Trebuchet MS"/>
            </a:endParaRPr>
          </a:p>
        </p:txBody>
      </p:sp>
      <p:sp>
        <p:nvSpPr>
          <p:cNvPr id="775" name="Google Shape;775;p34"/>
          <p:cNvSpPr/>
          <p:nvPr/>
        </p:nvSpPr>
        <p:spPr>
          <a:xfrm>
            <a:off x="74599" y="4227263"/>
            <a:ext cx="1434300" cy="307800"/>
          </a:xfrm>
          <a:prstGeom prst="roundRect">
            <a:avLst>
              <a:gd fmla="val 16667" name="adj"/>
            </a:avLst>
          </a:prstGeom>
          <a:solidFill>
            <a:srgbClr val="134F5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a:solidFill>
                  <a:srgbClr val="FFFFFF"/>
                </a:solidFill>
                <a:latin typeface="Nunito"/>
                <a:ea typeface="Nunito"/>
                <a:cs typeface="Nunito"/>
                <a:sym typeface="Nunito"/>
              </a:rPr>
              <a:t>Risk Factors:</a:t>
            </a:r>
            <a:endParaRPr>
              <a:solidFill>
                <a:srgbClr val="FFFFFF"/>
              </a:solidFill>
              <a:latin typeface="Nunito"/>
              <a:ea typeface="Nunito"/>
              <a:cs typeface="Nunito"/>
              <a:sym typeface="Nunito"/>
            </a:endParaRPr>
          </a:p>
        </p:txBody>
      </p:sp>
      <p:sp>
        <p:nvSpPr>
          <p:cNvPr id="776" name="Google Shape;776;p34"/>
          <p:cNvSpPr txBox="1"/>
          <p:nvPr/>
        </p:nvSpPr>
        <p:spPr>
          <a:xfrm>
            <a:off x="7900" y="4535063"/>
            <a:ext cx="3589500" cy="916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GB" sz="1200">
                <a:latin typeface="Mada"/>
                <a:ea typeface="Mada"/>
                <a:cs typeface="Mada"/>
                <a:sym typeface="Mada"/>
              </a:rPr>
              <a:t>1. 	</a:t>
            </a:r>
            <a:r>
              <a:rPr lang="en-GB" sz="1200">
                <a:solidFill>
                  <a:schemeClr val="dk1"/>
                </a:solidFill>
                <a:latin typeface="Mada"/>
                <a:ea typeface="Mada"/>
                <a:cs typeface="Mada"/>
                <a:sym typeface="Mada"/>
              </a:rPr>
              <a:t>Hormonal therapy</a:t>
            </a:r>
            <a:endParaRPr sz="1200">
              <a:latin typeface="Mada"/>
              <a:ea typeface="Mada"/>
              <a:cs typeface="Mada"/>
              <a:sym typeface="Mada"/>
            </a:endParaRPr>
          </a:p>
          <a:p>
            <a:pPr indent="0" lvl="0" marL="0" rtl="0" algn="l">
              <a:lnSpc>
                <a:spcPct val="100000"/>
              </a:lnSpc>
              <a:spcBef>
                <a:spcPts val="0"/>
              </a:spcBef>
              <a:spcAft>
                <a:spcPts val="0"/>
              </a:spcAft>
              <a:buNone/>
            </a:pPr>
            <a:r>
              <a:rPr lang="en-GB" sz="1200">
                <a:latin typeface="Mada"/>
                <a:ea typeface="Mada"/>
                <a:cs typeface="Mada"/>
                <a:sym typeface="Mada"/>
              </a:rPr>
              <a:t>2.	</a:t>
            </a:r>
            <a:r>
              <a:rPr lang="en-GB" sz="1200">
                <a:solidFill>
                  <a:schemeClr val="dk1"/>
                </a:solidFill>
                <a:latin typeface="Mada"/>
                <a:ea typeface="Mada"/>
                <a:cs typeface="Mada"/>
                <a:sym typeface="Mada"/>
              </a:rPr>
              <a:t>Weight and physical activity</a:t>
            </a:r>
            <a:r>
              <a:rPr baseline="30000" lang="en-GB" sz="1200">
                <a:solidFill>
                  <a:schemeClr val="dk1"/>
                </a:solidFill>
                <a:latin typeface="Mada"/>
                <a:ea typeface="Mada"/>
                <a:cs typeface="Mada"/>
                <a:sym typeface="Mada"/>
              </a:rPr>
              <a:t>1</a:t>
            </a:r>
            <a:endParaRPr baseline="30000" sz="1200">
              <a:latin typeface="Mada"/>
              <a:ea typeface="Mada"/>
              <a:cs typeface="Mada"/>
              <a:sym typeface="Mada"/>
            </a:endParaRPr>
          </a:p>
          <a:p>
            <a:pPr indent="0" lvl="0" marL="0" rtl="0" algn="l">
              <a:lnSpc>
                <a:spcPct val="100000"/>
              </a:lnSpc>
              <a:spcBef>
                <a:spcPts val="0"/>
              </a:spcBef>
              <a:spcAft>
                <a:spcPts val="0"/>
              </a:spcAft>
              <a:buNone/>
            </a:pPr>
            <a:r>
              <a:rPr lang="en-GB" sz="1200">
                <a:latin typeface="Mada"/>
                <a:ea typeface="Mada"/>
                <a:cs typeface="Mada"/>
                <a:sym typeface="Mada"/>
              </a:rPr>
              <a:t>3.	</a:t>
            </a:r>
            <a:r>
              <a:rPr lang="en-GB" sz="1200">
                <a:solidFill>
                  <a:schemeClr val="dk1"/>
                </a:solidFill>
                <a:latin typeface="Mada"/>
                <a:ea typeface="Mada"/>
                <a:cs typeface="Mada"/>
                <a:sym typeface="Mada"/>
              </a:rPr>
              <a:t>Race</a:t>
            </a:r>
            <a:endParaRPr sz="1200">
              <a:latin typeface="Mada"/>
              <a:ea typeface="Mada"/>
              <a:cs typeface="Mada"/>
              <a:sym typeface="Mada"/>
            </a:endParaRPr>
          </a:p>
          <a:p>
            <a:pPr indent="0" lvl="0" marL="0" rtl="0" algn="l">
              <a:lnSpc>
                <a:spcPct val="115000"/>
              </a:lnSpc>
              <a:spcBef>
                <a:spcPts val="1000"/>
              </a:spcBef>
              <a:spcAft>
                <a:spcPts val="0"/>
              </a:spcAft>
              <a:buNone/>
            </a:pPr>
            <a:r>
              <a:t/>
            </a:r>
            <a:endParaRPr sz="1200">
              <a:latin typeface="Mada"/>
              <a:ea typeface="Mada"/>
              <a:cs typeface="Mada"/>
              <a:sym typeface="Mada"/>
            </a:endParaRPr>
          </a:p>
          <a:p>
            <a:pPr indent="0" lvl="0" marL="0" rtl="0" algn="l">
              <a:lnSpc>
                <a:spcPct val="115000"/>
              </a:lnSpc>
              <a:spcBef>
                <a:spcPts val="1600"/>
              </a:spcBef>
              <a:spcAft>
                <a:spcPts val="1600"/>
              </a:spcAft>
              <a:buNone/>
            </a:pPr>
            <a:r>
              <a:t/>
            </a:r>
            <a:endParaRPr sz="1200">
              <a:latin typeface="Mada"/>
              <a:ea typeface="Mada"/>
              <a:cs typeface="Mada"/>
              <a:sym typeface="Mada"/>
            </a:endParaRPr>
          </a:p>
        </p:txBody>
      </p:sp>
      <p:sp>
        <p:nvSpPr>
          <p:cNvPr id="777" name="Google Shape;777;p34"/>
          <p:cNvSpPr txBox="1"/>
          <p:nvPr/>
        </p:nvSpPr>
        <p:spPr>
          <a:xfrm>
            <a:off x="3589300" y="4535063"/>
            <a:ext cx="3589500" cy="916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GB" sz="1200">
                <a:latin typeface="Mada"/>
                <a:ea typeface="Mada"/>
                <a:cs typeface="Mada"/>
                <a:sym typeface="Mada"/>
              </a:rPr>
              <a:t>4. 	</a:t>
            </a:r>
            <a:r>
              <a:rPr lang="en-GB" sz="1200">
                <a:solidFill>
                  <a:schemeClr val="dk1"/>
                </a:solidFill>
                <a:latin typeface="Mada"/>
                <a:ea typeface="Mada"/>
                <a:cs typeface="Mada"/>
                <a:sym typeface="Mada"/>
              </a:rPr>
              <a:t>Age is the most reliable risk factor</a:t>
            </a:r>
            <a:endParaRPr sz="1200">
              <a:solidFill>
                <a:schemeClr val="dk1"/>
              </a:solidFill>
              <a:latin typeface="Mada"/>
              <a:ea typeface="Mada"/>
              <a:cs typeface="Mada"/>
              <a:sym typeface="Mada"/>
            </a:endParaRPr>
          </a:p>
          <a:p>
            <a:pPr indent="-304800" lvl="0" marL="457200" rtl="0" algn="l">
              <a:lnSpc>
                <a:spcPct val="100000"/>
              </a:lnSpc>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Screening should start after 45.</a:t>
            </a:r>
            <a:r>
              <a:rPr baseline="30000" lang="en-GB" sz="1200">
                <a:solidFill>
                  <a:schemeClr val="dk1"/>
                </a:solidFill>
                <a:latin typeface="Mada"/>
                <a:ea typeface="Mada"/>
                <a:cs typeface="Mada"/>
                <a:sym typeface="Mada"/>
              </a:rPr>
              <a:t>2</a:t>
            </a:r>
            <a:endParaRPr baseline="30000" sz="1200">
              <a:solidFill>
                <a:schemeClr val="dk1"/>
              </a:solidFill>
              <a:latin typeface="Mada"/>
              <a:ea typeface="Mada"/>
              <a:cs typeface="Mada"/>
              <a:sym typeface="Mada"/>
            </a:endParaRPr>
          </a:p>
          <a:p>
            <a:pPr indent="0" lvl="0" marL="0" rtl="0" algn="l">
              <a:lnSpc>
                <a:spcPct val="100000"/>
              </a:lnSpc>
              <a:spcBef>
                <a:spcPts val="0"/>
              </a:spcBef>
              <a:spcAft>
                <a:spcPts val="0"/>
              </a:spcAft>
              <a:buNone/>
            </a:pPr>
            <a:r>
              <a:rPr lang="en-GB" sz="1200">
                <a:latin typeface="Mada"/>
                <a:ea typeface="Mada"/>
                <a:cs typeface="Mada"/>
                <a:sym typeface="Mada"/>
              </a:rPr>
              <a:t>5.	</a:t>
            </a:r>
            <a:r>
              <a:rPr lang="en-GB" sz="1200">
                <a:solidFill>
                  <a:schemeClr val="dk1"/>
                </a:solidFill>
                <a:latin typeface="Mada"/>
                <a:ea typeface="Mada"/>
                <a:cs typeface="Mada"/>
                <a:sym typeface="Mada"/>
              </a:rPr>
              <a:t>Genetics (e.g. BRCA1, BRCA2)</a:t>
            </a:r>
            <a:endParaRPr sz="1200">
              <a:solidFill>
                <a:schemeClr val="dk1"/>
              </a:solidFill>
              <a:latin typeface="Mada"/>
              <a:ea typeface="Mada"/>
              <a:cs typeface="Mada"/>
              <a:sym typeface="Mada"/>
            </a:endParaRPr>
          </a:p>
          <a:p>
            <a:pPr indent="0" lvl="0" marL="0" rtl="0" algn="l">
              <a:lnSpc>
                <a:spcPct val="100000"/>
              </a:lnSpc>
              <a:spcBef>
                <a:spcPts val="0"/>
              </a:spcBef>
              <a:spcAft>
                <a:spcPts val="0"/>
              </a:spcAft>
              <a:buNone/>
            </a:pPr>
            <a:r>
              <a:t/>
            </a:r>
            <a:endParaRPr sz="1200">
              <a:latin typeface="Mada"/>
              <a:ea typeface="Mada"/>
              <a:cs typeface="Mada"/>
              <a:sym typeface="Mada"/>
            </a:endParaRPr>
          </a:p>
          <a:p>
            <a:pPr indent="0" lvl="0" marL="0" rtl="0" algn="l">
              <a:lnSpc>
                <a:spcPct val="115000"/>
              </a:lnSpc>
              <a:spcBef>
                <a:spcPts val="1000"/>
              </a:spcBef>
              <a:spcAft>
                <a:spcPts val="0"/>
              </a:spcAft>
              <a:buNone/>
            </a:pPr>
            <a:r>
              <a:t/>
            </a:r>
            <a:endParaRPr sz="1200">
              <a:latin typeface="Mada"/>
              <a:ea typeface="Mada"/>
              <a:cs typeface="Mada"/>
              <a:sym typeface="Mada"/>
            </a:endParaRPr>
          </a:p>
          <a:p>
            <a:pPr indent="0" lvl="0" marL="0" rtl="0" algn="l">
              <a:lnSpc>
                <a:spcPct val="115000"/>
              </a:lnSpc>
              <a:spcBef>
                <a:spcPts val="1600"/>
              </a:spcBef>
              <a:spcAft>
                <a:spcPts val="1600"/>
              </a:spcAft>
              <a:buNone/>
            </a:pPr>
            <a:r>
              <a:t/>
            </a:r>
            <a:endParaRPr sz="1200">
              <a:latin typeface="Mada"/>
              <a:ea typeface="Mada"/>
              <a:cs typeface="Mada"/>
              <a:sym typeface="Mada"/>
            </a:endParaRPr>
          </a:p>
        </p:txBody>
      </p:sp>
      <p:cxnSp>
        <p:nvCxnSpPr>
          <p:cNvPr id="778" name="Google Shape;778;p34"/>
          <p:cNvCxnSpPr/>
          <p:nvPr/>
        </p:nvCxnSpPr>
        <p:spPr>
          <a:xfrm flipH="1" rot="10800000">
            <a:off x="174593" y="4160878"/>
            <a:ext cx="2489100" cy="1500"/>
          </a:xfrm>
          <a:prstGeom prst="straightConnector1">
            <a:avLst/>
          </a:prstGeom>
          <a:noFill/>
          <a:ln cap="flat" cmpd="sng" w="9525">
            <a:solidFill>
              <a:srgbClr val="B7B7B7"/>
            </a:solidFill>
            <a:prstDash val="solid"/>
            <a:round/>
            <a:headEnd len="med" w="med" type="none"/>
            <a:tailEnd len="med" w="med" type="none"/>
          </a:ln>
        </p:spPr>
      </p:cxnSp>
      <p:sp>
        <p:nvSpPr>
          <p:cNvPr id="779" name="Google Shape;779;p34"/>
          <p:cNvSpPr/>
          <p:nvPr/>
        </p:nvSpPr>
        <p:spPr>
          <a:xfrm>
            <a:off x="50225" y="5207588"/>
            <a:ext cx="477000" cy="484500"/>
          </a:xfrm>
          <a:prstGeom prst="heptagon">
            <a:avLst>
              <a:gd fmla="val 102572" name="hf"/>
              <a:gd fmla="val 105210" name="vf"/>
            </a:avLst>
          </a:prstGeom>
          <a:solidFill>
            <a:srgbClr val="76A5A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2600">
                <a:solidFill>
                  <a:srgbClr val="FFFFFF"/>
                </a:solidFill>
                <a:latin typeface="Trebuchet MS"/>
                <a:ea typeface="Trebuchet MS"/>
                <a:cs typeface="Trebuchet MS"/>
                <a:sym typeface="Trebuchet MS"/>
              </a:rPr>
              <a:t>3</a:t>
            </a:r>
            <a:endParaRPr b="1" sz="2600">
              <a:solidFill>
                <a:srgbClr val="FFFFFF"/>
              </a:solidFill>
              <a:latin typeface="Trebuchet MS"/>
              <a:ea typeface="Trebuchet MS"/>
              <a:cs typeface="Trebuchet MS"/>
              <a:sym typeface="Trebuchet MS"/>
            </a:endParaRPr>
          </a:p>
        </p:txBody>
      </p:sp>
      <p:sp>
        <p:nvSpPr>
          <p:cNvPr id="780" name="Google Shape;780;p34"/>
          <p:cNvSpPr txBox="1"/>
          <p:nvPr/>
        </p:nvSpPr>
        <p:spPr>
          <a:xfrm>
            <a:off x="42250" y="5207600"/>
            <a:ext cx="2202900" cy="408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600">
                <a:latin typeface="Mada"/>
                <a:ea typeface="Mada"/>
                <a:cs typeface="Mada"/>
                <a:sym typeface="Mada"/>
              </a:rPr>
              <a:t>Lung Cancer </a:t>
            </a:r>
            <a:r>
              <a:rPr baseline="30000" lang="en-GB" sz="1600">
                <a:latin typeface="Mada"/>
                <a:ea typeface="Mada"/>
                <a:cs typeface="Mada"/>
                <a:sym typeface="Mada"/>
              </a:rPr>
              <a:t>3</a:t>
            </a:r>
            <a:endParaRPr baseline="30000" sz="1600">
              <a:latin typeface="Mada"/>
              <a:ea typeface="Mada"/>
              <a:cs typeface="Mada"/>
              <a:sym typeface="Mada"/>
            </a:endParaRPr>
          </a:p>
        </p:txBody>
      </p:sp>
      <p:sp>
        <p:nvSpPr>
          <p:cNvPr id="781" name="Google Shape;781;p34"/>
          <p:cNvSpPr/>
          <p:nvPr/>
        </p:nvSpPr>
        <p:spPr>
          <a:xfrm>
            <a:off x="141299" y="5858513"/>
            <a:ext cx="1434300" cy="307800"/>
          </a:xfrm>
          <a:prstGeom prst="roundRect">
            <a:avLst>
              <a:gd fmla="val 16667" name="adj"/>
            </a:avLst>
          </a:prstGeom>
          <a:solidFill>
            <a:srgbClr val="134F5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a:solidFill>
                  <a:srgbClr val="FFFFFF"/>
                </a:solidFill>
                <a:latin typeface="Nunito"/>
                <a:ea typeface="Nunito"/>
                <a:cs typeface="Nunito"/>
                <a:sym typeface="Nunito"/>
              </a:rPr>
              <a:t>Risk Factors:</a:t>
            </a:r>
            <a:endParaRPr>
              <a:solidFill>
                <a:srgbClr val="FFFFFF"/>
              </a:solidFill>
              <a:latin typeface="Nunito"/>
              <a:ea typeface="Nunito"/>
              <a:cs typeface="Nunito"/>
              <a:sym typeface="Nunito"/>
            </a:endParaRPr>
          </a:p>
        </p:txBody>
      </p:sp>
      <p:sp>
        <p:nvSpPr>
          <p:cNvPr id="782" name="Google Shape;782;p34"/>
          <p:cNvSpPr txBox="1"/>
          <p:nvPr/>
        </p:nvSpPr>
        <p:spPr>
          <a:xfrm>
            <a:off x="74600" y="6202038"/>
            <a:ext cx="3589500" cy="916200"/>
          </a:xfrm>
          <a:prstGeom prst="rect">
            <a:avLst/>
          </a:prstGeom>
          <a:noFill/>
          <a:ln>
            <a:noFill/>
          </a:ln>
        </p:spPr>
        <p:txBody>
          <a:bodyPr anchorCtr="0" anchor="t" bIns="91425" lIns="91425" spcFirstLastPara="1" rIns="91425" wrap="square" tIns="91425">
            <a:noAutofit/>
          </a:bodyPr>
          <a:lstStyle/>
          <a:p>
            <a:pPr indent="-304800" lvl="0" marL="457200" rtl="0" algn="l">
              <a:lnSpc>
                <a:spcPct val="100000"/>
              </a:lnSpc>
              <a:spcBef>
                <a:spcPts val="0"/>
              </a:spcBef>
              <a:spcAft>
                <a:spcPts val="0"/>
              </a:spcAft>
              <a:buSzPts val="1200"/>
              <a:buFont typeface="Mada"/>
              <a:buAutoNum type="arabicPeriod"/>
            </a:pPr>
            <a:r>
              <a:rPr b="1" lang="en-GB" sz="1200">
                <a:solidFill>
                  <a:srgbClr val="CC0000"/>
                </a:solidFill>
                <a:latin typeface="Mada"/>
                <a:ea typeface="Mada"/>
                <a:cs typeface="Mada"/>
                <a:sym typeface="Mada"/>
              </a:rPr>
              <a:t>Smoking </a:t>
            </a:r>
            <a:r>
              <a:rPr lang="en-GB" sz="1200">
                <a:latin typeface="Mada"/>
                <a:ea typeface="Mada"/>
                <a:cs typeface="Mada"/>
                <a:sym typeface="Mada"/>
              </a:rPr>
              <a:t>cigarettes, pipes, or cigars now or in the past.</a:t>
            </a:r>
            <a:endParaRPr sz="1200">
              <a:latin typeface="Mada"/>
              <a:ea typeface="Mada"/>
              <a:cs typeface="Mada"/>
              <a:sym typeface="Mada"/>
            </a:endParaRPr>
          </a:p>
          <a:p>
            <a:pPr indent="-304800" lvl="0" marL="457200" rtl="0" algn="l">
              <a:lnSpc>
                <a:spcPct val="100000"/>
              </a:lnSpc>
              <a:spcBef>
                <a:spcPts val="0"/>
              </a:spcBef>
              <a:spcAft>
                <a:spcPts val="0"/>
              </a:spcAft>
              <a:buSzPts val="1200"/>
              <a:buFont typeface="Mada"/>
              <a:buAutoNum type="arabicPeriod"/>
            </a:pPr>
            <a:r>
              <a:rPr lang="en-GB" sz="1200">
                <a:latin typeface="Mada"/>
                <a:ea typeface="Mada"/>
                <a:cs typeface="Mada"/>
                <a:sym typeface="Mada"/>
              </a:rPr>
              <a:t>Being exposed to secondhand smoke</a:t>
            </a:r>
            <a:endParaRPr sz="1200">
              <a:latin typeface="Mada"/>
              <a:ea typeface="Mada"/>
              <a:cs typeface="Mada"/>
              <a:sym typeface="Mada"/>
            </a:endParaRPr>
          </a:p>
          <a:p>
            <a:pPr indent="-304800" lvl="0" marL="457200" rtl="0" algn="l">
              <a:lnSpc>
                <a:spcPct val="100000"/>
              </a:lnSpc>
              <a:spcBef>
                <a:spcPts val="0"/>
              </a:spcBef>
              <a:spcAft>
                <a:spcPts val="0"/>
              </a:spcAft>
              <a:buSzPts val="1200"/>
              <a:buFont typeface="Mada"/>
              <a:buAutoNum type="arabicPeriod"/>
            </a:pPr>
            <a:r>
              <a:rPr lang="en-GB" sz="1200">
                <a:latin typeface="Mada"/>
                <a:ea typeface="Mada"/>
                <a:cs typeface="Mada"/>
                <a:sym typeface="Mada"/>
              </a:rPr>
              <a:t>Being exposed to asbestos, </a:t>
            </a:r>
            <a:r>
              <a:rPr lang="en-GB" sz="1200">
                <a:solidFill>
                  <a:srgbClr val="BF9000"/>
                </a:solidFill>
                <a:latin typeface="Mada"/>
                <a:ea typeface="Mada"/>
                <a:cs typeface="Mada"/>
                <a:sym typeface="Mada"/>
              </a:rPr>
              <a:t>radon</a:t>
            </a:r>
            <a:r>
              <a:rPr lang="en-GB" sz="1200">
                <a:latin typeface="Mada"/>
                <a:ea typeface="Mada"/>
                <a:cs typeface="Mada"/>
                <a:sym typeface="Mada"/>
              </a:rPr>
              <a:t>, chromium, nickel, arsenic, soot, or tar.</a:t>
            </a:r>
            <a:endParaRPr sz="1200">
              <a:latin typeface="Mada"/>
              <a:ea typeface="Mada"/>
              <a:cs typeface="Mada"/>
              <a:sym typeface="Mada"/>
            </a:endParaRPr>
          </a:p>
        </p:txBody>
      </p:sp>
      <p:sp>
        <p:nvSpPr>
          <p:cNvPr id="783" name="Google Shape;783;p34"/>
          <p:cNvSpPr txBox="1"/>
          <p:nvPr/>
        </p:nvSpPr>
        <p:spPr>
          <a:xfrm>
            <a:off x="3656000" y="6202038"/>
            <a:ext cx="3710400" cy="916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GB" sz="1200">
                <a:latin typeface="Mada"/>
                <a:ea typeface="Mada"/>
                <a:cs typeface="Mada"/>
                <a:sym typeface="Mada"/>
              </a:rPr>
              <a:t>4.	</a:t>
            </a:r>
            <a:r>
              <a:rPr lang="en-GB" sz="1200">
                <a:solidFill>
                  <a:srgbClr val="BF9000"/>
                </a:solidFill>
                <a:latin typeface="Mada"/>
                <a:ea typeface="Mada"/>
                <a:cs typeface="Mada"/>
                <a:sym typeface="Mada"/>
              </a:rPr>
              <a:t>Being treated with radiation therapy </a:t>
            </a:r>
            <a:endParaRPr sz="1200">
              <a:solidFill>
                <a:srgbClr val="BF9000"/>
              </a:solidFill>
              <a:latin typeface="Mada"/>
              <a:ea typeface="Mada"/>
              <a:cs typeface="Mada"/>
              <a:sym typeface="Mada"/>
            </a:endParaRPr>
          </a:p>
          <a:p>
            <a:pPr indent="-304800" lvl="0" marL="457200" rtl="0" algn="l">
              <a:lnSpc>
                <a:spcPct val="100000"/>
              </a:lnSpc>
              <a:spcBef>
                <a:spcPts val="0"/>
              </a:spcBef>
              <a:spcAft>
                <a:spcPts val="0"/>
              </a:spcAft>
              <a:buClr>
                <a:srgbClr val="BF9000"/>
              </a:buClr>
              <a:buSzPts val="1200"/>
              <a:buFont typeface="Mada"/>
              <a:buChar char="-"/>
            </a:pPr>
            <a:r>
              <a:rPr lang="en-GB" sz="1200">
                <a:solidFill>
                  <a:srgbClr val="BF9000"/>
                </a:solidFill>
                <a:latin typeface="Mada"/>
                <a:ea typeface="Mada"/>
                <a:cs typeface="Mada"/>
                <a:sym typeface="Mada"/>
              </a:rPr>
              <a:t> To the breast or chest</a:t>
            </a:r>
            <a:endParaRPr sz="1200">
              <a:solidFill>
                <a:srgbClr val="BF9000"/>
              </a:solidFill>
              <a:latin typeface="Mada"/>
              <a:ea typeface="Mada"/>
              <a:cs typeface="Mada"/>
              <a:sym typeface="Mada"/>
            </a:endParaRPr>
          </a:p>
          <a:p>
            <a:pPr indent="0" lvl="0" marL="0" rtl="0" algn="l">
              <a:lnSpc>
                <a:spcPct val="100000"/>
              </a:lnSpc>
              <a:spcBef>
                <a:spcPts val="0"/>
              </a:spcBef>
              <a:spcAft>
                <a:spcPts val="0"/>
              </a:spcAft>
              <a:buNone/>
            </a:pPr>
            <a:r>
              <a:rPr lang="en-GB" sz="1200">
                <a:latin typeface="Mada"/>
                <a:ea typeface="Mada"/>
                <a:cs typeface="Mada"/>
                <a:sym typeface="Mada"/>
              </a:rPr>
              <a:t>5.	</a:t>
            </a:r>
            <a:r>
              <a:rPr lang="en-GB" sz="1200">
                <a:solidFill>
                  <a:schemeClr val="dk1"/>
                </a:solidFill>
                <a:latin typeface="Mada"/>
                <a:ea typeface="Mada"/>
                <a:cs typeface="Mada"/>
                <a:sym typeface="Mada"/>
              </a:rPr>
              <a:t>Living where there is air pollution.</a:t>
            </a:r>
            <a:endParaRPr sz="1200">
              <a:latin typeface="Mada"/>
              <a:ea typeface="Mada"/>
              <a:cs typeface="Mada"/>
              <a:sym typeface="Mada"/>
            </a:endParaRPr>
          </a:p>
          <a:p>
            <a:pPr indent="0" lvl="0" marL="0" rtl="0" algn="l">
              <a:lnSpc>
                <a:spcPct val="115000"/>
              </a:lnSpc>
              <a:spcBef>
                <a:spcPts val="1000"/>
              </a:spcBef>
              <a:spcAft>
                <a:spcPts val="1600"/>
              </a:spcAft>
              <a:buNone/>
            </a:pPr>
            <a:r>
              <a:t/>
            </a:r>
            <a:endParaRPr sz="1200">
              <a:latin typeface="Mada"/>
              <a:ea typeface="Mada"/>
              <a:cs typeface="Mada"/>
              <a:sym typeface="Mada"/>
            </a:endParaRPr>
          </a:p>
        </p:txBody>
      </p:sp>
      <p:sp>
        <p:nvSpPr>
          <p:cNvPr id="784" name="Google Shape;784;p34"/>
          <p:cNvSpPr/>
          <p:nvPr/>
        </p:nvSpPr>
        <p:spPr>
          <a:xfrm>
            <a:off x="1686253" y="5733712"/>
            <a:ext cx="458100" cy="405000"/>
          </a:xfrm>
          <a:prstGeom prst="star5">
            <a:avLst>
              <a:gd fmla="val 19098" name="adj"/>
              <a:gd fmla="val 105146" name="hf"/>
              <a:gd fmla="val 110557" name="vf"/>
            </a:avLst>
          </a:prstGeom>
          <a:solidFill>
            <a:srgbClr val="BF9000"/>
          </a:solidFill>
          <a:ln cap="flat" cmpd="sng" w="9525">
            <a:solidFill>
              <a:srgbClr val="BF9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85" name="Google Shape;785;p34"/>
          <p:cNvGrpSpPr/>
          <p:nvPr/>
        </p:nvGrpSpPr>
        <p:grpSpPr>
          <a:xfrm>
            <a:off x="50219" y="7400675"/>
            <a:ext cx="4389856" cy="1414100"/>
            <a:chOff x="73744" y="7192250"/>
            <a:chExt cx="4389856" cy="1414100"/>
          </a:xfrm>
        </p:grpSpPr>
        <p:sp>
          <p:nvSpPr>
            <p:cNvPr id="786" name="Google Shape;786;p34"/>
            <p:cNvSpPr txBox="1"/>
            <p:nvPr/>
          </p:nvSpPr>
          <p:spPr>
            <a:xfrm>
              <a:off x="239235" y="7235750"/>
              <a:ext cx="2202900" cy="408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600">
                  <a:latin typeface="Mada"/>
                  <a:ea typeface="Mada"/>
                  <a:cs typeface="Mada"/>
                  <a:sym typeface="Mada"/>
                </a:rPr>
                <a:t>Prostate Cancer</a:t>
              </a:r>
              <a:endParaRPr b="1" sz="1600">
                <a:latin typeface="Mada"/>
                <a:ea typeface="Mada"/>
                <a:cs typeface="Mada"/>
                <a:sym typeface="Mada"/>
              </a:endParaRPr>
            </a:p>
          </p:txBody>
        </p:sp>
        <p:sp>
          <p:nvSpPr>
            <p:cNvPr id="787" name="Google Shape;787;p34"/>
            <p:cNvSpPr txBox="1"/>
            <p:nvPr/>
          </p:nvSpPr>
          <p:spPr>
            <a:xfrm>
              <a:off x="1508900" y="7365013"/>
              <a:ext cx="2954700" cy="547800"/>
            </a:xfrm>
            <a:prstGeom prst="rect">
              <a:avLst/>
            </a:prstGeom>
            <a:noFill/>
            <a:ln>
              <a:noFill/>
            </a:ln>
          </p:spPr>
          <p:txBody>
            <a:bodyPr anchorCtr="0" anchor="t" bIns="91425" lIns="91425" spcFirstLastPara="1" rIns="91425" wrap="square" tIns="91425">
              <a:noAutofit/>
            </a:bodyPr>
            <a:lstStyle/>
            <a:p>
              <a:pPr indent="0" lvl="0" marL="457200" rtl="0" algn="l">
                <a:spcBef>
                  <a:spcPts val="0"/>
                </a:spcBef>
                <a:spcAft>
                  <a:spcPts val="0"/>
                </a:spcAft>
                <a:buNone/>
              </a:pPr>
              <a:r>
                <a:rPr lang="en-GB" sz="1000">
                  <a:solidFill>
                    <a:schemeClr val="dk1"/>
                  </a:solidFill>
                  <a:latin typeface="Mada"/>
                  <a:ea typeface="Mada"/>
                  <a:cs typeface="Mada"/>
                  <a:sym typeface="Mada"/>
                </a:rPr>
                <a:t>(2nd most common cancer among men)</a:t>
              </a:r>
              <a:endParaRPr sz="1000">
                <a:latin typeface="Mada"/>
                <a:ea typeface="Mada"/>
                <a:cs typeface="Mada"/>
                <a:sym typeface="Mada"/>
              </a:endParaRPr>
            </a:p>
            <a:p>
              <a:pPr indent="0" lvl="0" marL="0" rtl="0" algn="l">
                <a:lnSpc>
                  <a:spcPct val="115000"/>
                </a:lnSpc>
                <a:spcBef>
                  <a:spcPts val="1000"/>
                </a:spcBef>
                <a:spcAft>
                  <a:spcPts val="1600"/>
                </a:spcAft>
                <a:buNone/>
              </a:pPr>
              <a:r>
                <a:t/>
              </a:r>
              <a:endParaRPr sz="1200">
                <a:latin typeface="Mada"/>
                <a:ea typeface="Mada"/>
                <a:cs typeface="Mada"/>
                <a:sym typeface="Mada"/>
              </a:endParaRPr>
            </a:p>
          </p:txBody>
        </p:sp>
        <p:sp>
          <p:nvSpPr>
            <p:cNvPr id="788" name="Google Shape;788;p34"/>
            <p:cNvSpPr/>
            <p:nvPr/>
          </p:nvSpPr>
          <p:spPr>
            <a:xfrm>
              <a:off x="140442" y="7750750"/>
              <a:ext cx="1434300" cy="307800"/>
            </a:xfrm>
            <a:prstGeom prst="roundRect">
              <a:avLst>
                <a:gd fmla="val 16667" name="adj"/>
              </a:avLst>
            </a:prstGeom>
            <a:solidFill>
              <a:srgbClr val="134F5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a:solidFill>
                    <a:srgbClr val="FFFFFF"/>
                  </a:solidFill>
                  <a:latin typeface="Nunito"/>
                  <a:ea typeface="Nunito"/>
                  <a:cs typeface="Nunito"/>
                  <a:sym typeface="Nunito"/>
                </a:rPr>
                <a:t>Risk Factors:</a:t>
              </a:r>
              <a:endParaRPr>
                <a:solidFill>
                  <a:srgbClr val="FFFFFF"/>
                </a:solidFill>
                <a:latin typeface="Nunito"/>
                <a:ea typeface="Nunito"/>
                <a:cs typeface="Nunito"/>
                <a:sym typeface="Nunito"/>
              </a:endParaRPr>
            </a:p>
          </p:txBody>
        </p:sp>
        <p:sp>
          <p:nvSpPr>
            <p:cNvPr id="789" name="Google Shape;789;p34"/>
            <p:cNvSpPr txBox="1"/>
            <p:nvPr/>
          </p:nvSpPr>
          <p:spPr>
            <a:xfrm>
              <a:off x="73744" y="8058550"/>
              <a:ext cx="3337200" cy="547800"/>
            </a:xfrm>
            <a:prstGeom prst="rect">
              <a:avLst/>
            </a:prstGeom>
            <a:noFill/>
            <a:ln>
              <a:noFill/>
            </a:ln>
          </p:spPr>
          <p:txBody>
            <a:bodyPr anchorCtr="0" anchor="t" bIns="91425" lIns="91425" spcFirstLastPara="1" rIns="91425" wrap="square" tIns="91425">
              <a:noAutofit/>
            </a:bodyPr>
            <a:lstStyle/>
            <a:p>
              <a:pPr indent="-304800" lvl="0" marL="457200" rtl="0" algn="l">
                <a:lnSpc>
                  <a:spcPct val="100000"/>
                </a:lnSpc>
                <a:spcBef>
                  <a:spcPts val="0"/>
                </a:spcBef>
                <a:spcAft>
                  <a:spcPts val="0"/>
                </a:spcAft>
                <a:buSzPts val="1200"/>
                <a:buFont typeface="Mada"/>
                <a:buAutoNum type="arabicPeriod"/>
              </a:pPr>
              <a:r>
                <a:rPr lang="en-GB" sz="1200">
                  <a:latin typeface="Mada"/>
                  <a:ea typeface="Mada"/>
                  <a:cs typeface="Mada"/>
                  <a:sym typeface="Mada"/>
                </a:rPr>
                <a:t>Age </a:t>
              </a:r>
              <a:endParaRPr sz="1200">
                <a:latin typeface="Mada"/>
                <a:ea typeface="Mada"/>
                <a:cs typeface="Mada"/>
                <a:sym typeface="Mada"/>
              </a:endParaRPr>
            </a:p>
            <a:p>
              <a:pPr indent="-304800" lvl="0" marL="457200" rtl="0" algn="l">
                <a:lnSpc>
                  <a:spcPct val="100000"/>
                </a:lnSpc>
                <a:spcBef>
                  <a:spcPts val="0"/>
                </a:spcBef>
                <a:spcAft>
                  <a:spcPts val="0"/>
                </a:spcAft>
                <a:buClr>
                  <a:schemeClr val="dk1"/>
                </a:buClr>
                <a:buSzPts val="1200"/>
                <a:buFont typeface="Mada"/>
                <a:buAutoNum type="arabicPeriod"/>
              </a:pPr>
              <a:r>
                <a:rPr lang="en-GB" sz="1200">
                  <a:solidFill>
                    <a:schemeClr val="dk1"/>
                  </a:solidFill>
                  <a:latin typeface="Mada"/>
                  <a:ea typeface="Mada"/>
                  <a:cs typeface="Mada"/>
                  <a:sym typeface="Mada"/>
                </a:rPr>
                <a:t>Weight gain</a:t>
              </a:r>
              <a:endParaRPr sz="1200">
                <a:solidFill>
                  <a:schemeClr val="dk1"/>
                </a:solidFill>
                <a:latin typeface="Mada"/>
                <a:ea typeface="Mada"/>
                <a:cs typeface="Mada"/>
                <a:sym typeface="Mada"/>
              </a:endParaRPr>
            </a:p>
            <a:p>
              <a:pPr indent="-304800" lvl="0" marL="457200" rtl="0" algn="l">
                <a:lnSpc>
                  <a:spcPct val="100000"/>
                </a:lnSpc>
                <a:spcBef>
                  <a:spcPts val="0"/>
                </a:spcBef>
                <a:spcAft>
                  <a:spcPts val="0"/>
                </a:spcAft>
                <a:buClr>
                  <a:schemeClr val="dk1"/>
                </a:buClr>
                <a:buSzPts val="1200"/>
                <a:buFont typeface="Mada"/>
                <a:buAutoNum type="arabicPeriod"/>
              </a:pPr>
              <a:r>
                <a:rPr lang="en-GB" sz="1200">
                  <a:solidFill>
                    <a:schemeClr val="dk1"/>
                  </a:solidFill>
                  <a:latin typeface="Mada"/>
                  <a:ea typeface="Mada"/>
                  <a:cs typeface="Mada"/>
                  <a:sym typeface="Mada"/>
                </a:rPr>
                <a:t>Obesity </a:t>
              </a:r>
              <a:endParaRPr sz="1200">
                <a:solidFill>
                  <a:schemeClr val="dk1"/>
                </a:solidFill>
                <a:latin typeface="Mada"/>
                <a:ea typeface="Mada"/>
                <a:cs typeface="Mada"/>
                <a:sym typeface="Mada"/>
              </a:endParaRPr>
            </a:p>
            <a:p>
              <a:pPr indent="-304800" lvl="0" marL="457200" rtl="0" algn="l">
                <a:lnSpc>
                  <a:spcPct val="100000"/>
                </a:lnSpc>
                <a:spcBef>
                  <a:spcPts val="0"/>
                </a:spcBef>
                <a:spcAft>
                  <a:spcPts val="0"/>
                </a:spcAft>
                <a:buClr>
                  <a:schemeClr val="dk1"/>
                </a:buClr>
                <a:buSzPts val="1200"/>
                <a:buFont typeface="Mada"/>
                <a:buAutoNum type="arabicPeriod"/>
              </a:pPr>
              <a:r>
                <a:rPr lang="en-GB" sz="1200">
                  <a:solidFill>
                    <a:schemeClr val="dk1"/>
                  </a:solidFill>
                  <a:latin typeface="Mada"/>
                  <a:ea typeface="Mada"/>
                  <a:cs typeface="Mada"/>
                  <a:sym typeface="Mada"/>
                </a:rPr>
                <a:t>Race </a:t>
              </a:r>
              <a:endParaRPr sz="1200">
                <a:latin typeface="Mada"/>
                <a:ea typeface="Mada"/>
                <a:cs typeface="Mada"/>
                <a:sym typeface="Mada"/>
              </a:endParaRPr>
            </a:p>
          </p:txBody>
        </p:sp>
        <p:grpSp>
          <p:nvGrpSpPr>
            <p:cNvPr id="790" name="Google Shape;790;p34"/>
            <p:cNvGrpSpPr/>
            <p:nvPr/>
          </p:nvGrpSpPr>
          <p:grpSpPr>
            <a:xfrm>
              <a:off x="108425" y="7192250"/>
              <a:ext cx="2621458" cy="484503"/>
              <a:chOff x="187000" y="3773750"/>
              <a:chExt cx="2621458" cy="484503"/>
            </a:xfrm>
          </p:grpSpPr>
          <p:cxnSp>
            <p:nvCxnSpPr>
              <p:cNvPr id="791" name="Google Shape;791;p34"/>
              <p:cNvCxnSpPr>
                <a:stCxn id="792" idx="3"/>
              </p:cNvCxnSpPr>
              <p:nvPr/>
            </p:nvCxnSpPr>
            <p:spPr>
              <a:xfrm flipH="1" rot="10800000">
                <a:off x="319358" y="4256753"/>
                <a:ext cx="2489100" cy="1500"/>
              </a:xfrm>
              <a:prstGeom prst="straightConnector1">
                <a:avLst/>
              </a:prstGeom>
              <a:noFill/>
              <a:ln cap="flat" cmpd="sng" w="9525">
                <a:solidFill>
                  <a:srgbClr val="B7B7B7"/>
                </a:solidFill>
                <a:prstDash val="solid"/>
                <a:round/>
                <a:headEnd len="med" w="med" type="none"/>
                <a:tailEnd len="med" w="med" type="none"/>
              </a:ln>
            </p:spPr>
          </p:cxnSp>
          <p:sp>
            <p:nvSpPr>
              <p:cNvPr id="792" name="Google Shape;792;p34"/>
              <p:cNvSpPr/>
              <p:nvPr/>
            </p:nvSpPr>
            <p:spPr>
              <a:xfrm>
                <a:off x="187000" y="3773750"/>
                <a:ext cx="477000" cy="484500"/>
              </a:xfrm>
              <a:prstGeom prst="heptagon">
                <a:avLst>
                  <a:gd fmla="val 102572" name="hf"/>
                  <a:gd fmla="val 105210" name="vf"/>
                </a:avLst>
              </a:prstGeom>
              <a:solidFill>
                <a:srgbClr val="76A5A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2600">
                    <a:solidFill>
                      <a:srgbClr val="FFFFFF"/>
                    </a:solidFill>
                    <a:latin typeface="Trebuchet MS"/>
                    <a:ea typeface="Trebuchet MS"/>
                    <a:cs typeface="Trebuchet MS"/>
                    <a:sym typeface="Trebuchet MS"/>
                  </a:rPr>
                  <a:t>4</a:t>
                </a:r>
                <a:endParaRPr b="1" sz="2600">
                  <a:solidFill>
                    <a:srgbClr val="FFFFFF"/>
                  </a:solidFill>
                  <a:latin typeface="Trebuchet MS"/>
                  <a:ea typeface="Trebuchet MS"/>
                  <a:cs typeface="Trebuchet MS"/>
                  <a:sym typeface="Trebuchet MS"/>
                </a:endParaRPr>
              </a:p>
            </p:txBody>
          </p:sp>
        </p:grpSp>
      </p:gr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6" name="Shape 796"/>
        <p:cNvGrpSpPr/>
        <p:nvPr/>
      </p:nvGrpSpPr>
      <p:grpSpPr>
        <a:xfrm>
          <a:off x="0" y="0"/>
          <a:ext cx="0" cy="0"/>
          <a:chOff x="0" y="0"/>
          <a:chExt cx="0" cy="0"/>
        </a:xfrm>
      </p:grpSpPr>
      <p:cxnSp>
        <p:nvCxnSpPr>
          <p:cNvPr id="797" name="Google Shape;797;p35"/>
          <p:cNvCxnSpPr/>
          <p:nvPr/>
        </p:nvCxnSpPr>
        <p:spPr>
          <a:xfrm flipH="1" rot="10800000">
            <a:off x="407845" y="835336"/>
            <a:ext cx="2489100" cy="1500"/>
          </a:xfrm>
          <a:prstGeom prst="straightConnector1">
            <a:avLst/>
          </a:prstGeom>
          <a:noFill/>
          <a:ln cap="flat" cmpd="sng" w="9525">
            <a:solidFill>
              <a:srgbClr val="B7B7B7"/>
            </a:solidFill>
            <a:prstDash val="solid"/>
            <a:round/>
            <a:headEnd len="med" w="med" type="none"/>
            <a:tailEnd len="med" w="med" type="none"/>
          </a:ln>
        </p:spPr>
      </p:cxnSp>
      <p:sp>
        <p:nvSpPr>
          <p:cNvPr id="798" name="Google Shape;798;p35"/>
          <p:cNvSpPr/>
          <p:nvPr/>
        </p:nvSpPr>
        <p:spPr>
          <a:xfrm rot="10800000">
            <a:off x="-75" y="-9300"/>
            <a:ext cx="7591500" cy="237900"/>
          </a:xfrm>
          <a:prstGeom prst="round2SameRect">
            <a:avLst>
              <a:gd fmla="val 50000" name="adj1"/>
              <a:gd fmla="val 0" name="adj2"/>
            </a:avLst>
          </a:pr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9" name="Google Shape;799;p35"/>
          <p:cNvSpPr txBox="1"/>
          <p:nvPr/>
        </p:nvSpPr>
        <p:spPr>
          <a:xfrm>
            <a:off x="314400" y="3957438"/>
            <a:ext cx="573600" cy="295200"/>
          </a:xfrm>
          <a:prstGeom prst="rect">
            <a:avLst/>
          </a:prstGeom>
          <a:noFill/>
          <a:ln>
            <a:noFill/>
          </a:ln>
        </p:spPr>
        <p:txBody>
          <a:bodyPr anchorCtr="0" anchor="ctr" bIns="91425" lIns="91425" spcFirstLastPara="1" rIns="120100" wrap="square" tIns="91425">
            <a:noAutofit/>
          </a:bodyPr>
          <a:lstStyle/>
          <a:p>
            <a:pPr indent="0" lvl="0" marL="0" rtl="0" algn="ctr">
              <a:spcBef>
                <a:spcPts val="0"/>
              </a:spcBef>
              <a:spcAft>
                <a:spcPts val="0"/>
              </a:spcAft>
              <a:buNone/>
            </a:pPr>
            <a:r>
              <a:rPr b="1" lang="en-GB">
                <a:solidFill>
                  <a:srgbClr val="FFFFFF"/>
                </a:solidFill>
                <a:latin typeface="Exo"/>
                <a:ea typeface="Exo"/>
                <a:cs typeface="Exo"/>
                <a:sym typeface="Exo"/>
              </a:rPr>
              <a:t>4</a:t>
            </a:r>
            <a:endParaRPr b="1">
              <a:solidFill>
                <a:srgbClr val="FFFFFF"/>
              </a:solidFill>
              <a:latin typeface="Exo"/>
              <a:ea typeface="Exo"/>
              <a:cs typeface="Exo"/>
              <a:sym typeface="Exo"/>
            </a:endParaRPr>
          </a:p>
        </p:txBody>
      </p:sp>
      <p:sp>
        <p:nvSpPr>
          <p:cNvPr id="800" name="Google Shape;800;p35"/>
          <p:cNvSpPr/>
          <p:nvPr/>
        </p:nvSpPr>
        <p:spPr>
          <a:xfrm>
            <a:off x="107916" y="355192"/>
            <a:ext cx="477000" cy="484500"/>
          </a:xfrm>
          <a:prstGeom prst="heptagon">
            <a:avLst>
              <a:gd fmla="val 102572" name="hf"/>
              <a:gd fmla="val 105210" name="vf"/>
            </a:avLst>
          </a:prstGeom>
          <a:solidFill>
            <a:srgbClr val="76A5A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2600">
                <a:solidFill>
                  <a:srgbClr val="FFFFFF"/>
                </a:solidFill>
                <a:latin typeface="Trebuchet MS"/>
                <a:ea typeface="Trebuchet MS"/>
                <a:cs typeface="Trebuchet MS"/>
                <a:sym typeface="Trebuchet MS"/>
              </a:rPr>
              <a:t>5</a:t>
            </a:r>
            <a:endParaRPr b="1" sz="2600">
              <a:solidFill>
                <a:srgbClr val="FFFFFF"/>
              </a:solidFill>
              <a:latin typeface="Trebuchet MS"/>
              <a:ea typeface="Trebuchet MS"/>
              <a:cs typeface="Trebuchet MS"/>
              <a:sym typeface="Trebuchet MS"/>
            </a:endParaRPr>
          </a:p>
        </p:txBody>
      </p:sp>
      <p:sp>
        <p:nvSpPr>
          <p:cNvPr id="801" name="Google Shape;801;p35"/>
          <p:cNvSpPr txBox="1"/>
          <p:nvPr/>
        </p:nvSpPr>
        <p:spPr>
          <a:xfrm>
            <a:off x="314391" y="428217"/>
            <a:ext cx="2202900" cy="408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600">
                <a:latin typeface="Mada"/>
                <a:ea typeface="Mada"/>
                <a:cs typeface="Mada"/>
                <a:sym typeface="Mada"/>
              </a:rPr>
              <a:t>Colorectal Cancer</a:t>
            </a:r>
            <a:endParaRPr b="1" sz="1600">
              <a:latin typeface="Mada"/>
              <a:ea typeface="Mada"/>
              <a:cs typeface="Mada"/>
              <a:sym typeface="Mada"/>
            </a:endParaRPr>
          </a:p>
        </p:txBody>
      </p:sp>
      <p:sp>
        <p:nvSpPr>
          <p:cNvPr id="802" name="Google Shape;802;p35"/>
          <p:cNvSpPr txBox="1"/>
          <p:nvPr/>
        </p:nvSpPr>
        <p:spPr>
          <a:xfrm>
            <a:off x="99941" y="772717"/>
            <a:ext cx="7231200" cy="1094400"/>
          </a:xfrm>
          <a:prstGeom prst="rect">
            <a:avLst/>
          </a:prstGeom>
          <a:noFill/>
          <a:ln>
            <a:noFill/>
          </a:ln>
        </p:spPr>
        <p:txBody>
          <a:bodyPr anchorCtr="0" anchor="t" bIns="91425" lIns="91425" spcFirstLastPara="1" rIns="91425" wrap="square" tIns="91425">
            <a:noAutofit/>
          </a:bodyPr>
          <a:lstStyle/>
          <a:p>
            <a:pPr indent="-304800" lvl="0" marL="457200" rtl="0" algn="l">
              <a:lnSpc>
                <a:spcPct val="115000"/>
              </a:lnSpc>
              <a:spcBef>
                <a:spcPts val="1000"/>
              </a:spcBef>
              <a:spcAft>
                <a:spcPts val="0"/>
              </a:spcAft>
              <a:buSzPts val="1200"/>
              <a:buFont typeface="Mada"/>
              <a:buChar char="●"/>
            </a:pPr>
            <a:r>
              <a:rPr lang="en-GB" sz="1200">
                <a:latin typeface="Mada"/>
                <a:ea typeface="Mada"/>
                <a:cs typeface="Mada"/>
                <a:sym typeface="Mada"/>
              </a:rPr>
              <a:t>3rd most common type of cancer </a:t>
            </a:r>
            <a:r>
              <a:rPr lang="en-GB" sz="1200">
                <a:solidFill>
                  <a:srgbClr val="6AA84F"/>
                </a:solidFill>
                <a:latin typeface="Mada"/>
                <a:ea typeface="Mada"/>
                <a:cs typeface="Mada"/>
                <a:sym typeface="Mada"/>
              </a:rPr>
              <a:t>(most common in men in KSA) </a:t>
            </a:r>
            <a:endParaRPr sz="1200">
              <a:solidFill>
                <a:srgbClr val="6AA84F"/>
              </a:solidFill>
              <a:latin typeface="Mada"/>
              <a:ea typeface="Mada"/>
              <a:cs typeface="Mada"/>
              <a:sym typeface="Mada"/>
            </a:endParaRPr>
          </a:p>
          <a:p>
            <a:pPr indent="-304800" lvl="0" marL="457200" rtl="0" algn="l">
              <a:lnSpc>
                <a:spcPct val="115000"/>
              </a:lnSpc>
              <a:spcBef>
                <a:spcPts val="0"/>
              </a:spcBef>
              <a:spcAft>
                <a:spcPts val="0"/>
              </a:spcAft>
              <a:buSzPts val="1200"/>
              <a:buFont typeface="Mada"/>
              <a:buChar char="●"/>
            </a:pPr>
            <a:r>
              <a:rPr lang="en-GB" sz="1200">
                <a:latin typeface="Mada"/>
                <a:ea typeface="Mada"/>
                <a:cs typeface="Mada"/>
                <a:sym typeface="Mada"/>
              </a:rPr>
              <a:t>Forms in the lower part of the digestive system (large intestine)</a:t>
            </a:r>
            <a:endParaRPr sz="1200">
              <a:latin typeface="Mada"/>
              <a:ea typeface="Mada"/>
              <a:cs typeface="Mada"/>
              <a:sym typeface="Mada"/>
            </a:endParaRPr>
          </a:p>
          <a:p>
            <a:pPr indent="-304800" lvl="0" marL="457200" rtl="0" algn="l">
              <a:lnSpc>
                <a:spcPct val="115000"/>
              </a:lnSpc>
              <a:spcBef>
                <a:spcPts val="0"/>
              </a:spcBef>
              <a:spcAft>
                <a:spcPts val="0"/>
              </a:spcAft>
              <a:buClr>
                <a:srgbClr val="BF9000"/>
              </a:buClr>
              <a:buSzPts val="1200"/>
              <a:buFont typeface="Mada"/>
              <a:buChar char="●"/>
            </a:pPr>
            <a:r>
              <a:rPr lang="en-GB" sz="1200">
                <a:solidFill>
                  <a:srgbClr val="BF9000"/>
                </a:solidFill>
                <a:latin typeface="Mada"/>
                <a:ea typeface="Mada"/>
                <a:cs typeface="Mada"/>
                <a:sym typeface="Mada"/>
              </a:rPr>
              <a:t>Most preventable cancer among  men in KSA</a:t>
            </a:r>
            <a:endParaRPr sz="1200">
              <a:solidFill>
                <a:srgbClr val="BF9000"/>
              </a:solidFill>
              <a:latin typeface="Mada"/>
              <a:ea typeface="Mada"/>
              <a:cs typeface="Mada"/>
              <a:sym typeface="Mada"/>
            </a:endParaRPr>
          </a:p>
          <a:p>
            <a:pPr indent="-304800" lvl="0" marL="457200" rtl="0" algn="l">
              <a:lnSpc>
                <a:spcPct val="115000"/>
              </a:lnSpc>
              <a:spcBef>
                <a:spcPts val="0"/>
              </a:spcBef>
              <a:spcAft>
                <a:spcPts val="0"/>
              </a:spcAft>
              <a:buClr>
                <a:srgbClr val="BF9000"/>
              </a:buClr>
              <a:buSzPts val="1200"/>
              <a:buFont typeface="Mada"/>
              <a:buChar char="●"/>
            </a:pPr>
            <a:r>
              <a:rPr lang="en-GB" sz="1200">
                <a:solidFill>
                  <a:srgbClr val="BF9000"/>
                </a:solidFill>
                <a:latin typeface="Mada"/>
                <a:ea typeface="Mada"/>
                <a:cs typeface="Mada"/>
                <a:sym typeface="Mada"/>
              </a:rPr>
              <a:t>Most common death cause of cancer among men in KSA</a:t>
            </a:r>
            <a:endParaRPr sz="1200">
              <a:solidFill>
                <a:srgbClr val="BF9000"/>
              </a:solidFill>
              <a:latin typeface="Mada"/>
              <a:ea typeface="Mada"/>
              <a:cs typeface="Mada"/>
              <a:sym typeface="Mada"/>
            </a:endParaRPr>
          </a:p>
          <a:p>
            <a:pPr indent="0" lvl="0" marL="0" rtl="0" algn="l">
              <a:lnSpc>
                <a:spcPct val="115000"/>
              </a:lnSpc>
              <a:spcBef>
                <a:spcPts val="1600"/>
              </a:spcBef>
              <a:spcAft>
                <a:spcPts val="1600"/>
              </a:spcAft>
              <a:buNone/>
            </a:pPr>
            <a:r>
              <a:t/>
            </a:r>
            <a:endParaRPr sz="1200">
              <a:latin typeface="Mada"/>
              <a:ea typeface="Mada"/>
              <a:cs typeface="Mada"/>
              <a:sym typeface="Mada"/>
            </a:endParaRPr>
          </a:p>
        </p:txBody>
      </p:sp>
      <p:sp>
        <p:nvSpPr>
          <p:cNvPr id="803" name="Google Shape;803;p35"/>
          <p:cNvSpPr/>
          <p:nvPr/>
        </p:nvSpPr>
        <p:spPr>
          <a:xfrm>
            <a:off x="166640" y="1938567"/>
            <a:ext cx="1434300" cy="307800"/>
          </a:xfrm>
          <a:prstGeom prst="roundRect">
            <a:avLst>
              <a:gd fmla="val 16667" name="adj"/>
            </a:avLst>
          </a:prstGeom>
          <a:solidFill>
            <a:srgbClr val="134F5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a:solidFill>
                  <a:srgbClr val="FFFFFF"/>
                </a:solidFill>
                <a:latin typeface="Nunito"/>
                <a:ea typeface="Nunito"/>
                <a:cs typeface="Nunito"/>
                <a:sym typeface="Nunito"/>
              </a:rPr>
              <a:t>Risk Factors:</a:t>
            </a:r>
            <a:endParaRPr>
              <a:solidFill>
                <a:srgbClr val="FFFFFF"/>
              </a:solidFill>
              <a:latin typeface="Nunito"/>
              <a:ea typeface="Nunito"/>
              <a:cs typeface="Nunito"/>
              <a:sym typeface="Nunito"/>
            </a:endParaRPr>
          </a:p>
        </p:txBody>
      </p:sp>
      <p:sp>
        <p:nvSpPr>
          <p:cNvPr id="804" name="Google Shape;804;p35"/>
          <p:cNvSpPr txBox="1"/>
          <p:nvPr/>
        </p:nvSpPr>
        <p:spPr>
          <a:xfrm>
            <a:off x="99941" y="2246367"/>
            <a:ext cx="3589500" cy="916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GB" sz="1200">
                <a:latin typeface="Mada"/>
                <a:ea typeface="Mada"/>
                <a:cs typeface="Mada"/>
                <a:sym typeface="Mada"/>
              </a:rPr>
              <a:t>1. 	</a:t>
            </a:r>
            <a:r>
              <a:rPr lang="en-GB" sz="1200">
                <a:solidFill>
                  <a:schemeClr val="dk1"/>
                </a:solidFill>
                <a:latin typeface="Mada"/>
                <a:ea typeface="Mada"/>
                <a:cs typeface="Mada"/>
                <a:sym typeface="Mada"/>
              </a:rPr>
              <a:t>Age </a:t>
            </a:r>
            <a:endParaRPr sz="1200">
              <a:latin typeface="Mada"/>
              <a:ea typeface="Mada"/>
              <a:cs typeface="Mada"/>
              <a:sym typeface="Mada"/>
            </a:endParaRPr>
          </a:p>
          <a:p>
            <a:pPr indent="0" lvl="0" marL="0" rtl="0" algn="l">
              <a:lnSpc>
                <a:spcPct val="100000"/>
              </a:lnSpc>
              <a:spcBef>
                <a:spcPts val="0"/>
              </a:spcBef>
              <a:spcAft>
                <a:spcPts val="0"/>
              </a:spcAft>
              <a:buNone/>
            </a:pPr>
            <a:r>
              <a:rPr lang="en-GB" sz="1200">
                <a:latin typeface="Mada"/>
                <a:ea typeface="Mada"/>
                <a:cs typeface="Mada"/>
                <a:sym typeface="Mada"/>
              </a:rPr>
              <a:t>2.	</a:t>
            </a:r>
            <a:r>
              <a:rPr lang="en-GB" sz="1200">
                <a:solidFill>
                  <a:schemeClr val="dk1"/>
                </a:solidFill>
                <a:latin typeface="Mada"/>
                <a:ea typeface="Mada"/>
                <a:cs typeface="Mada"/>
                <a:sym typeface="Mada"/>
              </a:rPr>
              <a:t>Unhealthy diet and low exercise</a:t>
            </a:r>
            <a:endParaRPr sz="1200">
              <a:latin typeface="Mada"/>
              <a:ea typeface="Mada"/>
              <a:cs typeface="Mada"/>
              <a:sym typeface="Mada"/>
            </a:endParaRPr>
          </a:p>
          <a:p>
            <a:pPr indent="0" lvl="0" marL="0" rtl="0" algn="l">
              <a:lnSpc>
                <a:spcPct val="100000"/>
              </a:lnSpc>
              <a:spcBef>
                <a:spcPts val="0"/>
              </a:spcBef>
              <a:spcAft>
                <a:spcPts val="0"/>
              </a:spcAft>
              <a:buNone/>
            </a:pPr>
            <a:r>
              <a:rPr lang="en-GB" sz="1200">
                <a:latin typeface="Mada"/>
                <a:ea typeface="Mada"/>
                <a:cs typeface="Mada"/>
                <a:sym typeface="Mada"/>
              </a:rPr>
              <a:t>3.	Black </a:t>
            </a:r>
            <a:r>
              <a:rPr lang="en-GB" sz="1200">
                <a:solidFill>
                  <a:schemeClr val="dk1"/>
                </a:solidFill>
                <a:latin typeface="Mada"/>
                <a:ea typeface="Mada"/>
                <a:cs typeface="Mada"/>
                <a:sym typeface="Mada"/>
              </a:rPr>
              <a:t>Race</a:t>
            </a:r>
            <a:endParaRPr sz="1200">
              <a:latin typeface="Mada"/>
              <a:ea typeface="Mada"/>
              <a:cs typeface="Mada"/>
              <a:sym typeface="Mada"/>
            </a:endParaRPr>
          </a:p>
          <a:p>
            <a:pPr indent="0" lvl="0" marL="0" rtl="0" algn="l">
              <a:lnSpc>
                <a:spcPct val="115000"/>
              </a:lnSpc>
              <a:spcBef>
                <a:spcPts val="1000"/>
              </a:spcBef>
              <a:spcAft>
                <a:spcPts val="0"/>
              </a:spcAft>
              <a:buNone/>
            </a:pPr>
            <a:r>
              <a:t/>
            </a:r>
            <a:endParaRPr sz="1200">
              <a:latin typeface="Mada"/>
              <a:ea typeface="Mada"/>
              <a:cs typeface="Mada"/>
              <a:sym typeface="Mada"/>
            </a:endParaRPr>
          </a:p>
          <a:p>
            <a:pPr indent="0" lvl="0" marL="0" rtl="0" algn="l">
              <a:lnSpc>
                <a:spcPct val="115000"/>
              </a:lnSpc>
              <a:spcBef>
                <a:spcPts val="1600"/>
              </a:spcBef>
              <a:spcAft>
                <a:spcPts val="1600"/>
              </a:spcAft>
              <a:buNone/>
            </a:pPr>
            <a:r>
              <a:t/>
            </a:r>
            <a:endParaRPr sz="1200">
              <a:latin typeface="Mada"/>
              <a:ea typeface="Mada"/>
              <a:cs typeface="Mada"/>
              <a:sym typeface="Mada"/>
            </a:endParaRPr>
          </a:p>
        </p:txBody>
      </p:sp>
      <p:sp>
        <p:nvSpPr>
          <p:cNvPr id="805" name="Google Shape;805;p35"/>
          <p:cNvSpPr txBox="1"/>
          <p:nvPr/>
        </p:nvSpPr>
        <p:spPr>
          <a:xfrm>
            <a:off x="3681341" y="2246367"/>
            <a:ext cx="3589500" cy="916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GB" sz="1200">
                <a:latin typeface="Mada"/>
                <a:ea typeface="Mada"/>
                <a:cs typeface="Mada"/>
                <a:sym typeface="Mada"/>
              </a:rPr>
              <a:t>4. 	</a:t>
            </a:r>
            <a:r>
              <a:rPr lang="en-GB" sz="1200">
                <a:solidFill>
                  <a:schemeClr val="dk1"/>
                </a:solidFill>
                <a:latin typeface="Mada"/>
                <a:ea typeface="Mada"/>
                <a:cs typeface="Mada"/>
                <a:sym typeface="Mada"/>
              </a:rPr>
              <a:t>Diabetes </a:t>
            </a:r>
            <a:endParaRPr sz="1200">
              <a:solidFill>
                <a:schemeClr val="dk1"/>
              </a:solidFill>
              <a:latin typeface="Mada"/>
              <a:ea typeface="Mada"/>
              <a:cs typeface="Mada"/>
              <a:sym typeface="Mada"/>
            </a:endParaRPr>
          </a:p>
          <a:p>
            <a:pPr indent="0" lvl="0" marL="0" rtl="0" algn="l">
              <a:lnSpc>
                <a:spcPct val="100000"/>
              </a:lnSpc>
              <a:spcBef>
                <a:spcPts val="0"/>
              </a:spcBef>
              <a:spcAft>
                <a:spcPts val="0"/>
              </a:spcAft>
              <a:buNone/>
            </a:pPr>
            <a:r>
              <a:rPr lang="en-GB" sz="1200">
                <a:latin typeface="Mada"/>
                <a:ea typeface="Mada"/>
                <a:cs typeface="Mada"/>
                <a:sym typeface="Mada"/>
              </a:rPr>
              <a:t>5.	</a:t>
            </a:r>
            <a:r>
              <a:rPr lang="en-GB" sz="1200">
                <a:solidFill>
                  <a:schemeClr val="dk1"/>
                </a:solidFill>
                <a:latin typeface="Mada"/>
                <a:ea typeface="Mada"/>
                <a:cs typeface="Mada"/>
                <a:sym typeface="Mada"/>
              </a:rPr>
              <a:t>Family history of colorectal cancer </a:t>
            </a:r>
            <a:endParaRPr sz="1200">
              <a:solidFill>
                <a:schemeClr val="dk1"/>
              </a:solidFill>
              <a:latin typeface="Mada"/>
              <a:ea typeface="Mada"/>
              <a:cs typeface="Mada"/>
              <a:sym typeface="Mada"/>
            </a:endParaRPr>
          </a:p>
          <a:p>
            <a:pPr indent="0" lvl="0" marL="0" rtl="0" algn="l">
              <a:lnSpc>
                <a:spcPct val="100000"/>
              </a:lnSpc>
              <a:spcBef>
                <a:spcPts val="0"/>
              </a:spcBef>
              <a:spcAft>
                <a:spcPts val="0"/>
              </a:spcAft>
              <a:buNone/>
            </a:pPr>
            <a:r>
              <a:t/>
            </a:r>
            <a:endParaRPr sz="1200">
              <a:latin typeface="Mada"/>
              <a:ea typeface="Mada"/>
              <a:cs typeface="Mada"/>
              <a:sym typeface="Mada"/>
            </a:endParaRPr>
          </a:p>
          <a:p>
            <a:pPr indent="0" lvl="0" marL="0" rtl="0" algn="l">
              <a:lnSpc>
                <a:spcPct val="115000"/>
              </a:lnSpc>
              <a:spcBef>
                <a:spcPts val="1000"/>
              </a:spcBef>
              <a:spcAft>
                <a:spcPts val="0"/>
              </a:spcAft>
              <a:buNone/>
            </a:pPr>
            <a:r>
              <a:t/>
            </a:r>
            <a:endParaRPr sz="1200">
              <a:latin typeface="Mada"/>
              <a:ea typeface="Mada"/>
              <a:cs typeface="Mada"/>
              <a:sym typeface="Mada"/>
            </a:endParaRPr>
          </a:p>
          <a:p>
            <a:pPr indent="0" lvl="0" marL="0" rtl="0" algn="l">
              <a:lnSpc>
                <a:spcPct val="115000"/>
              </a:lnSpc>
              <a:spcBef>
                <a:spcPts val="1600"/>
              </a:spcBef>
              <a:spcAft>
                <a:spcPts val="1600"/>
              </a:spcAft>
              <a:buNone/>
            </a:pPr>
            <a:r>
              <a:t/>
            </a:r>
            <a:endParaRPr sz="1200">
              <a:latin typeface="Mada"/>
              <a:ea typeface="Mada"/>
              <a:cs typeface="Mada"/>
              <a:sym typeface="Mada"/>
            </a:endParaRPr>
          </a:p>
        </p:txBody>
      </p:sp>
      <p:sp>
        <p:nvSpPr>
          <p:cNvPr id="806" name="Google Shape;806;p35"/>
          <p:cNvSpPr txBox="1"/>
          <p:nvPr/>
        </p:nvSpPr>
        <p:spPr>
          <a:xfrm>
            <a:off x="-77" y="2818901"/>
            <a:ext cx="5547600" cy="547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2400">
                <a:solidFill>
                  <a:srgbClr val="134F5C"/>
                </a:solidFill>
                <a:latin typeface="Nunito"/>
                <a:ea typeface="Nunito"/>
                <a:cs typeface="Nunito"/>
                <a:sym typeface="Nunito"/>
              </a:rPr>
              <a:t>Chronic Respiratory Disease</a:t>
            </a:r>
            <a:endParaRPr sz="2400">
              <a:solidFill>
                <a:srgbClr val="134F5C"/>
              </a:solidFill>
              <a:latin typeface="Nunito"/>
              <a:ea typeface="Nunito"/>
              <a:cs typeface="Nunito"/>
              <a:sym typeface="Nunito"/>
            </a:endParaRPr>
          </a:p>
        </p:txBody>
      </p:sp>
      <p:grpSp>
        <p:nvGrpSpPr>
          <p:cNvPr id="807" name="Google Shape;807;p35"/>
          <p:cNvGrpSpPr/>
          <p:nvPr/>
        </p:nvGrpSpPr>
        <p:grpSpPr>
          <a:xfrm>
            <a:off x="93738" y="3146150"/>
            <a:ext cx="7243625" cy="1440775"/>
            <a:chOff x="106300" y="3159150"/>
            <a:chExt cx="7243625" cy="1440775"/>
          </a:xfrm>
        </p:grpSpPr>
        <p:sp>
          <p:nvSpPr>
            <p:cNvPr id="808" name="Google Shape;808;p35"/>
            <p:cNvSpPr txBox="1"/>
            <p:nvPr/>
          </p:nvSpPr>
          <p:spPr>
            <a:xfrm>
              <a:off x="106300" y="3159150"/>
              <a:ext cx="5967600" cy="566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000"/>
                </a:spcBef>
                <a:spcAft>
                  <a:spcPts val="0"/>
                </a:spcAft>
                <a:buNone/>
              </a:pPr>
              <a:r>
                <a:rPr b="1" lang="en-GB" sz="1800">
                  <a:solidFill>
                    <a:srgbClr val="76A5AF"/>
                  </a:solidFill>
                  <a:latin typeface="Nunito"/>
                  <a:ea typeface="Nunito"/>
                  <a:cs typeface="Nunito"/>
                  <a:sym typeface="Nunito"/>
                </a:rPr>
                <a:t>Risk Factors</a:t>
              </a:r>
              <a:endParaRPr b="1" sz="1200">
                <a:latin typeface="Mada"/>
                <a:ea typeface="Mada"/>
                <a:cs typeface="Mada"/>
                <a:sym typeface="Mada"/>
              </a:endParaRPr>
            </a:p>
          </p:txBody>
        </p:sp>
        <p:sp>
          <p:nvSpPr>
            <p:cNvPr id="809" name="Google Shape;809;p35"/>
            <p:cNvSpPr txBox="1"/>
            <p:nvPr/>
          </p:nvSpPr>
          <p:spPr>
            <a:xfrm>
              <a:off x="179025" y="3683725"/>
              <a:ext cx="3589500" cy="916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GB" sz="1200">
                  <a:latin typeface="Mada"/>
                  <a:ea typeface="Mada"/>
                  <a:cs typeface="Mada"/>
                  <a:sym typeface="Mada"/>
                </a:rPr>
                <a:t>1. 	</a:t>
              </a:r>
              <a:r>
                <a:rPr b="1" lang="en-GB" sz="1200">
                  <a:solidFill>
                    <a:srgbClr val="CC0000"/>
                  </a:solidFill>
                  <a:latin typeface="Mada"/>
                  <a:ea typeface="Mada"/>
                  <a:cs typeface="Mada"/>
                  <a:sym typeface="Mada"/>
                </a:rPr>
                <a:t>Cigarette smoke</a:t>
              </a:r>
              <a:endParaRPr b="1" sz="1200">
                <a:solidFill>
                  <a:srgbClr val="CC0000"/>
                </a:solidFill>
                <a:latin typeface="Mada"/>
                <a:ea typeface="Mada"/>
                <a:cs typeface="Mada"/>
                <a:sym typeface="Mada"/>
              </a:endParaRPr>
            </a:p>
            <a:p>
              <a:pPr indent="0" lvl="0" marL="0" rtl="0" algn="l">
                <a:lnSpc>
                  <a:spcPct val="100000"/>
                </a:lnSpc>
                <a:spcBef>
                  <a:spcPts val="0"/>
                </a:spcBef>
                <a:spcAft>
                  <a:spcPts val="0"/>
                </a:spcAft>
                <a:buNone/>
              </a:pPr>
              <a:r>
                <a:rPr lang="en-GB" sz="1200">
                  <a:latin typeface="Mada"/>
                  <a:ea typeface="Mada"/>
                  <a:cs typeface="Mada"/>
                  <a:sym typeface="Mada"/>
                </a:rPr>
                <a:t>2.	Occupational dust and chemicals</a:t>
              </a:r>
              <a:endParaRPr sz="1200">
                <a:latin typeface="Mada"/>
                <a:ea typeface="Mada"/>
                <a:cs typeface="Mada"/>
                <a:sym typeface="Mada"/>
              </a:endParaRPr>
            </a:p>
            <a:p>
              <a:pPr indent="0" lvl="0" marL="0" rtl="0" algn="l">
                <a:lnSpc>
                  <a:spcPct val="100000"/>
                </a:lnSpc>
                <a:spcBef>
                  <a:spcPts val="0"/>
                </a:spcBef>
                <a:spcAft>
                  <a:spcPts val="0"/>
                </a:spcAft>
                <a:buNone/>
              </a:pPr>
              <a:r>
                <a:rPr lang="en-GB" sz="1200">
                  <a:latin typeface="Mada"/>
                  <a:ea typeface="Mada"/>
                  <a:cs typeface="Mada"/>
                  <a:sym typeface="Mada"/>
                </a:rPr>
                <a:t>3.	Environmental Tobacco Smoke (ETS)</a:t>
              </a:r>
              <a:endParaRPr sz="1200">
                <a:latin typeface="Mada"/>
                <a:ea typeface="Mada"/>
                <a:cs typeface="Mada"/>
                <a:sym typeface="Mada"/>
              </a:endParaRPr>
            </a:p>
            <a:p>
              <a:pPr indent="0" lvl="0" marL="0" rtl="0" algn="l">
                <a:lnSpc>
                  <a:spcPct val="100000"/>
                </a:lnSpc>
                <a:spcBef>
                  <a:spcPts val="0"/>
                </a:spcBef>
                <a:spcAft>
                  <a:spcPts val="0"/>
                </a:spcAft>
                <a:buNone/>
              </a:pPr>
              <a:r>
                <a:rPr lang="en-GB" sz="1200">
                  <a:latin typeface="Mada"/>
                  <a:ea typeface="Mada"/>
                  <a:cs typeface="Mada"/>
                  <a:sym typeface="Mada"/>
                </a:rPr>
                <a:t>4.	Indoor and outdoor air pollution</a:t>
              </a:r>
              <a:endParaRPr sz="1200">
                <a:latin typeface="Mada"/>
                <a:ea typeface="Mada"/>
                <a:cs typeface="Mada"/>
                <a:sym typeface="Mada"/>
              </a:endParaRPr>
            </a:p>
            <a:p>
              <a:pPr indent="0" lvl="0" marL="0" rtl="0" algn="l">
                <a:lnSpc>
                  <a:spcPct val="115000"/>
                </a:lnSpc>
                <a:spcBef>
                  <a:spcPts val="1000"/>
                </a:spcBef>
                <a:spcAft>
                  <a:spcPts val="0"/>
                </a:spcAft>
                <a:buNone/>
              </a:pPr>
              <a:r>
                <a:t/>
              </a:r>
              <a:endParaRPr sz="1200">
                <a:latin typeface="Mada"/>
                <a:ea typeface="Mada"/>
                <a:cs typeface="Mada"/>
                <a:sym typeface="Mada"/>
              </a:endParaRPr>
            </a:p>
            <a:p>
              <a:pPr indent="0" lvl="0" marL="0" rtl="0" algn="l">
                <a:lnSpc>
                  <a:spcPct val="115000"/>
                </a:lnSpc>
                <a:spcBef>
                  <a:spcPts val="1600"/>
                </a:spcBef>
                <a:spcAft>
                  <a:spcPts val="1600"/>
                </a:spcAft>
                <a:buNone/>
              </a:pPr>
              <a:r>
                <a:t/>
              </a:r>
              <a:endParaRPr sz="1200">
                <a:latin typeface="Mada"/>
                <a:ea typeface="Mada"/>
                <a:cs typeface="Mada"/>
                <a:sym typeface="Mada"/>
              </a:endParaRPr>
            </a:p>
          </p:txBody>
        </p:sp>
        <p:sp>
          <p:nvSpPr>
            <p:cNvPr id="810" name="Google Shape;810;p35"/>
            <p:cNvSpPr txBox="1"/>
            <p:nvPr/>
          </p:nvSpPr>
          <p:spPr>
            <a:xfrm>
              <a:off x="3760425" y="3683725"/>
              <a:ext cx="3589500" cy="916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GB" sz="1200">
                  <a:latin typeface="Mada"/>
                  <a:ea typeface="Mada"/>
                  <a:cs typeface="Mada"/>
                  <a:sym typeface="Mada"/>
                </a:rPr>
                <a:t>5. 	</a:t>
              </a:r>
              <a:r>
                <a:rPr lang="en-GB" sz="1200">
                  <a:solidFill>
                    <a:schemeClr val="dk1"/>
                  </a:solidFill>
                  <a:latin typeface="Mada"/>
                  <a:ea typeface="Mada"/>
                  <a:cs typeface="Mada"/>
                  <a:sym typeface="Mada"/>
                </a:rPr>
                <a:t>Genes</a:t>
              </a:r>
              <a:endParaRPr sz="1200">
                <a:latin typeface="Mada"/>
                <a:ea typeface="Mada"/>
                <a:cs typeface="Mada"/>
                <a:sym typeface="Mada"/>
              </a:endParaRPr>
            </a:p>
            <a:p>
              <a:pPr indent="0" lvl="0" marL="0" rtl="0" algn="l">
                <a:lnSpc>
                  <a:spcPct val="100000"/>
                </a:lnSpc>
                <a:spcBef>
                  <a:spcPts val="0"/>
                </a:spcBef>
                <a:spcAft>
                  <a:spcPts val="0"/>
                </a:spcAft>
                <a:buNone/>
              </a:pPr>
              <a:r>
                <a:rPr lang="en-GB" sz="1200">
                  <a:latin typeface="Mada"/>
                  <a:ea typeface="Mada"/>
                  <a:cs typeface="Mada"/>
                  <a:sym typeface="Mada"/>
                </a:rPr>
                <a:t>6.	</a:t>
              </a:r>
              <a:r>
                <a:rPr lang="en-GB" sz="1200">
                  <a:solidFill>
                    <a:schemeClr val="dk1"/>
                  </a:solidFill>
                  <a:latin typeface="Mada"/>
                  <a:ea typeface="Mada"/>
                  <a:cs typeface="Mada"/>
                  <a:sym typeface="Mada"/>
                </a:rPr>
                <a:t>Infections </a:t>
              </a:r>
              <a:r>
                <a:rPr lang="en-GB" sz="1200">
                  <a:solidFill>
                    <a:srgbClr val="6AA84F"/>
                  </a:solidFill>
                  <a:latin typeface="Mada"/>
                  <a:ea typeface="Mada"/>
                  <a:cs typeface="Mada"/>
                  <a:sym typeface="Mada"/>
                </a:rPr>
                <a:t>(frequent respiratory infections)</a:t>
              </a:r>
              <a:endParaRPr sz="1200">
                <a:solidFill>
                  <a:srgbClr val="6AA84F"/>
                </a:solidFill>
                <a:latin typeface="Mada"/>
                <a:ea typeface="Mada"/>
                <a:cs typeface="Mada"/>
                <a:sym typeface="Mada"/>
              </a:endParaRPr>
            </a:p>
            <a:p>
              <a:pPr indent="0" lvl="0" marL="0" rtl="0" algn="l">
                <a:lnSpc>
                  <a:spcPct val="100000"/>
                </a:lnSpc>
                <a:spcBef>
                  <a:spcPts val="0"/>
                </a:spcBef>
                <a:spcAft>
                  <a:spcPts val="0"/>
                </a:spcAft>
                <a:buNone/>
              </a:pPr>
              <a:r>
                <a:rPr lang="en-GB" sz="1200">
                  <a:latin typeface="Mada"/>
                  <a:ea typeface="Mada"/>
                  <a:cs typeface="Mada"/>
                  <a:sym typeface="Mada"/>
                </a:rPr>
                <a:t>7.	</a:t>
              </a:r>
              <a:r>
                <a:rPr lang="en-GB" sz="1200">
                  <a:solidFill>
                    <a:schemeClr val="dk1"/>
                  </a:solidFill>
                  <a:latin typeface="Mada"/>
                  <a:ea typeface="Mada"/>
                  <a:cs typeface="Mada"/>
                  <a:sym typeface="Mada"/>
                </a:rPr>
                <a:t>Socio-economic status</a:t>
              </a:r>
              <a:endParaRPr sz="1200">
                <a:solidFill>
                  <a:schemeClr val="dk1"/>
                </a:solidFill>
                <a:latin typeface="Mada"/>
                <a:ea typeface="Mada"/>
                <a:cs typeface="Mada"/>
                <a:sym typeface="Mada"/>
              </a:endParaRPr>
            </a:p>
            <a:p>
              <a:pPr indent="0" lvl="0" marL="0" rtl="0" algn="l">
                <a:lnSpc>
                  <a:spcPct val="100000"/>
                </a:lnSpc>
                <a:spcBef>
                  <a:spcPts val="0"/>
                </a:spcBef>
                <a:spcAft>
                  <a:spcPts val="0"/>
                </a:spcAft>
                <a:buNone/>
              </a:pPr>
              <a:r>
                <a:rPr lang="en-GB" sz="1200">
                  <a:solidFill>
                    <a:schemeClr val="dk1"/>
                  </a:solidFill>
                  <a:latin typeface="Mada"/>
                  <a:ea typeface="Mada"/>
                  <a:cs typeface="Mada"/>
                  <a:sym typeface="Mada"/>
                </a:rPr>
                <a:t>8.	Aging populations</a:t>
              </a:r>
              <a:endParaRPr sz="1200">
                <a:solidFill>
                  <a:schemeClr val="dk1"/>
                </a:solidFill>
                <a:latin typeface="Mada"/>
                <a:ea typeface="Mada"/>
                <a:cs typeface="Mada"/>
                <a:sym typeface="Mada"/>
              </a:endParaRPr>
            </a:p>
            <a:p>
              <a:pPr indent="0" lvl="0" marL="0" rtl="0" algn="l">
                <a:lnSpc>
                  <a:spcPct val="115000"/>
                </a:lnSpc>
                <a:spcBef>
                  <a:spcPts val="1000"/>
                </a:spcBef>
                <a:spcAft>
                  <a:spcPts val="0"/>
                </a:spcAft>
                <a:buNone/>
              </a:pPr>
              <a:r>
                <a:t/>
              </a:r>
              <a:endParaRPr sz="1200">
                <a:latin typeface="Mada"/>
                <a:ea typeface="Mada"/>
                <a:cs typeface="Mada"/>
                <a:sym typeface="Mada"/>
              </a:endParaRPr>
            </a:p>
            <a:p>
              <a:pPr indent="0" lvl="0" marL="0" rtl="0" algn="l">
                <a:lnSpc>
                  <a:spcPct val="115000"/>
                </a:lnSpc>
                <a:spcBef>
                  <a:spcPts val="1600"/>
                </a:spcBef>
                <a:spcAft>
                  <a:spcPts val="1600"/>
                </a:spcAft>
                <a:buNone/>
              </a:pPr>
              <a:r>
                <a:t/>
              </a:r>
              <a:endParaRPr sz="1200">
                <a:latin typeface="Mada"/>
                <a:ea typeface="Mada"/>
                <a:cs typeface="Mada"/>
                <a:sym typeface="Mada"/>
              </a:endParaRPr>
            </a:p>
          </p:txBody>
        </p:sp>
      </p:grpSp>
      <p:sp>
        <p:nvSpPr>
          <p:cNvPr id="811" name="Google Shape;811;p35"/>
          <p:cNvSpPr txBox="1"/>
          <p:nvPr/>
        </p:nvSpPr>
        <p:spPr>
          <a:xfrm>
            <a:off x="32508" y="4419785"/>
            <a:ext cx="7003200" cy="547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900">
                <a:solidFill>
                  <a:srgbClr val="134F5C"/>
                </a:solidFill>
                <a:latin typeface="Nunito"/>
                <a:ea typeface="Nunito"/>
                <a:cs typeface="Nunito"/>
                <a:sym typeface="Nunito"/>
              </a:rPr>
              <a:t>Why Risk Factors?</a:t>
            </a:r>
            <a:endParaRPr b="1" sz="1900">
              <a:solidFill>
                <a:srgbClr val="134F5C"/>
              </a:solidFill>
              <a:latin typeface="Nunito"/>
              <a:ea typeface="Nunito"/>
              <a:cs typeface="Nunito"/>
              <a:sym typeface="Nunito"/>
            </a:endParaRPr>
          </a:p>
        </p:txBody>
      </p:sp>
      <p:sp>
        <p:nvSpPr>
          <p:cNvPr id="812" name="Google Shape;812;p35"/>
          <p:cNvSpPr/>
          <p:nvPr/>
        </p:nvSpPr>
        <p:spPr>
          <a:xfrm>
            <a:off x="32500" y="4859375"/>
            <a:ext cx="6868200" cy="1052100"/>
          </a:xfrm>
          <a:prstGeom prst="roundRect">
            <a:avLst>
              <a:gd fmla="val 16667" name="adj"/>
            </a:avLst>
          </a:prstGeom>
          <a:noFill/>
          <a:ln cap="flat" cmpd="sng" w="9525">
            <a:solidFill>
              <a:srgbClr val="999999"/>
            </a:solidFill>
            <a:prstDash val="dash"/>
            <a:round/>
            <a:headEnd len="sm" w="sm" type="none"/>
            <a:tailEnd len="sm" w="sm" type="none"/>
          </a:ln>
        </p:spPr>
        <p:txBody>
          <a:bodyPr anchorCtr="0" anchor="ctr" bIns="91425" lIns="91425" spcFirstLastPara="1" rIns="91425" wrap="square" tIns="91425">
            <a:noAutofit/>
          </a:bodyPr>
          <a:lstStyle/>
          <a:p>
            <a:pPr indent="-298450" lvl="0" marL="457200" rtl="0" algn="l">
              <a:spcBef>
                <a:spcPts val="0"/>
              </a:spcBef>
              <a:spcAft>
                <a:spcPts val="0"/>
              </a:spcAft>
              <a:buSzPts val="1100"/>
              <a:buFont typeface="Mada"/>
              <a:buChar char="●"/>
            </a:pPr>
            <a:r>
              <a:rPr lang="en-GB" sz="1100">
                <a:latin typeface="Mada"/>
                <a:ea typeface="Mada"/>
                <a:cs typeface="Mada"/>
                <a:sym typeface="Mada"/>
              </a:rPr>
              <a:t>Surveillance for non-communicable disease can be difficult because of: </a:t>
            </a:r>
            <a:endParaRPr sz="1100">
              <a:latin typeface="Mada"/>
              <a:ea typeface="Mada"/>
              <a:cs typeface="Mada"/>
              <a:sym typeface="Mada"/>
            </a:endParaRPr>
          </a:p>
          <a:p>
            <a:pPr indent="-165100" lvl="0" marL="630000" rtl="0" algn="l">
              <a:spcBef>
                <a:spcPts val="0"/>
              </a:spcBef>
              <a:spcAft>
                <a:spcPts val="0"/>
              </a:spcAft>
              <a:buSzPts val="1100"/>
              <a:buFont typeface="Mada"/>
              <a:buChar char="-"/>
            </a:pPr>
            <a:r>
              <a:rPr lang="en-GB" sz="1100">
                <a:latin typeface="Mada"/>
                <a:ea typeface="Mada"/>
                <a:cs typeface="Mada"/>
                <a:sym typeface="Mada"/>
              </a:rPr>
              <a:t>Lag time between exposure and health condition</a:t>
            </a:r>
            <a:r>
              <a:rPr lang="en-GB" sz="1100">
                <a:solidFill>
                  <a:srgbClr val="6AA84F"/>
                </a:solidFill>
                <a:latin typeface="Mada"/>
                <a:ea typeface="Mada"/>
                <a:cs typeface="Mada"/>
                <a:sym typeface="Mada"/>
              </a:rPr>
              <a:t> (e.g. smoking and COPD)</a:t>
            </a:r>
            <a:endParaRPr sz="1100">
              <a:solidFill>
                <a:srgbClr val="6AA84F"/>
              </a:solidFill>
              <a:latin typeface="Mada"/>
              <a:ea typeface="Mada"/>
              <a:cs typeface="Mada"/>
              <a:sym typeface="Mada"/>
            </a:endParaRPr>
          </a:p>
          <a:p>
            <a:pPr indent="-165100" lvl="0" marL="630000" rtl="0" algn="l">
              <a:spcBef>
                <a:spcPts val="0"/>
              </a:spcBef>
              <a:spcAft>
                <a:spcPts val="0"/>
              </a:spcAft>
              <a:buSzPts val="1100"/>
              <a:buFont typeface="Mada"/>
              <a:buChar char="-"/>
            </a:pPr>
            <a:r>
              <a:rPr lang="en-GB" sz="1100">
                <a:latin typeface="Mada"/>
                <a:ea typeface="Mada"/>
                <a:cs typeface="Mada"/>
                <a:sym typeface="Mada"/>
              </a:rPr>
              <a:t>More than one exposure for a health condition</a:t>
            </a:r>
            <a:endParaRPr sz="1100">
              <a:latin typeface="Mada"/>
              <a:ea typeface="Mada"/>
              <a:cs typeface="Mada"/>
              <a:sym typeface="Mada"/>
            </a:endParaRPr>
          </a:p>
          <a:p>
            <a:pPr indent="-165100" lvl="0" marL="630000" rtl="0" algn="l">
              <a:spcBef>
                <a:spcPts val="0"/>
              </a:spcBef>
              <a:spcAft>
                <a:spcPts val="0"/>
              </a:spcAft>
              <a:buSzPts val="1100"/>
              <a:buFont typeface="Mada"/>
              <a:buChar char="-"/>
            </a:pPr>
            <a:r>
              <a:rPr lang="en-GB" sz="1100">
                <a:latin typeface="Mada"/>
                <a:ea typeface="Mada"/>
                <a:cs typeface="Mada"/>
                <a:sym typeface="Mada"/>
              </a:rPr>
              <a:t>Exposure linked to more than one health condition</a:t>
            </a:r>
            <a:endParaRPr sz="1100">
              <a:latin typeface="Mada"/>
              <a:ea typeface="Mada"/>
              <a:cs typeface="Mada"/>
              <a:sym typeface="Mada"/>
            </a:endParaRPr>
          </a:p>
          <a:p>
            <a:pPr indent="-298450" lvl="0" marL="457200" rtl="0" algn="l">
              <a:spcBef>
                <a:spcPts val="0"/>
              </a:spcBef>
              <a:spcAft>
                <a:spcPts val="0"/>
              </a:spcAft>
              <a:buSzPts val="1100"/>
              <a:buFont typeface="Mada"/>
              <a:buChar char="●"/>
            </a:pPr>
            <a:r>
              <a:rPr lang="en-GB" sz="1100">
                <a:latin typeface="Mada"/>
                <a:ea typeface="Mada"/>
                <a:cs typeface="Mada"/>
                <a:sym typeface="Mada"/>
              </a:rPr>
              <a:t>Interventions that target risk factors are needed to prevent disease. </a:t>
            </a:r>
            <a:endParaRPr sz="1100">
              <a:latin typeface="Mada"/>
              <a:ea typeface="Mada"/>
              <a:cs typeface="Mada"/>
              <a:sym typeface="Mada"/>
            </a:endParaRPr>
          </a:p>
        </p:txBody>
      </p:sp>
      <p:sp>
        <p:nvSpPr>
          <p:cNvPr id="813" name="Google Shape;813;p35"/>
          <p:cNvSpPr txBox="1"/>
          <p:nvPr/>
        </p:nvSpPr>
        <p:spPr>
          <a:xfrm>
            <a:off x="79956" y="5963593"/>
            <a:ext cx="7190700" cy="547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2400">
                <a:solidFill>
                  <a:srgbClr val="134F5C"/>
                </a:solidFill>
                <a:latin typeface="Nunito"/>
                <a:ea typeface="Nunito"/>
                <a:cs typeface="Nunito"/>
                <a:sym typeface="Nunito"/>
              </a:rPr>
              <a:t>Metabolic </a:t>
            </a:r>
            <a:r>
              <a:rPr b="1" lang="en-GB" sz="2400">
                <a:solidFill>
                  <a:srgbClr val="134F5C"/>
                </a:solidFill>
                <a:latin typeface="Nunito"/>
                <a:ea typeface="Nunito"/>
                <a:cs typeface="Nunito"/>
                <a:sym typeface="Nunito"/>
              </a:rPr>
              <a:t>Risk Factors</a:t>
            </a:r>
            <a:endParaRPr b="1" sz="2400">
              <a:solidFill>
                <a:srgbClr val="134F5C"/>
              </a:solidFill>
              <a:latin typeface="Nunito"/>
              <a:ea typeface="Nunito"/>
              <a:cs typeface="Nunito"/>
              <a:sym typeface="Nunito"/>
            </a:endParaRPr>
          </a:p>
          <a:p>
            <a:pPr indent="0" lvl="0" marL="0" rtl="0" algn="l">
              <a:spcBef>
                <a:spcPts val="0"/>
              </a:spcBef>
              <a:spcAft>
                <a:spcPts val="0"/>
              </a:spcAft>
              <a:buNone/>
            </a:pPr>
            <a:r>
              <a:t/>
            </a:r>
            <a:endParaRPr sz="2400">
              <a:solidFill>
                <a:srgbClr val="134F5C"/>
              </a:solidFill>
              <a:latin typeface="Nunito"/>
              <a:ea typeface="Nunito"/>
              <a:cs typeface="Nunito"/>
              <a:sym typeface="Nunito"/>
            </a:endParaRPr>
          </a:p>
        </p:txBody>
      </p:sp>
      <p:sp>
        <p:nvSpPr>
          <p:cNvPr id="814" name="Google Shape;814;p35"/>
          <p:cNvSpPr txBox="1"/>
          <p:nvPr/>
        </p:nvSpPr>
        <p:spPr>
          <a:xfrm>
            <a:off x="118130" y="6437824"/>
            <a:ext cx="456600" cy="4251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GB" sz="3100">
                <a:solidFill>
                  <a:srgbClr val="134F5C"/>
                </a:solidFill>
                <a:latin typeface="Exo"/>
                <a:ea typeface="Exo"/>
                <a:cs typeface="Exo"/>
                <a:sym typeface="Exo"/>
              </a:rPr>
              <a:t>1</a:t>
            </a:r>
            <a:endParaRPr b="1" i="0" sz="3100" cap="none" strike="noStrike">
              <a:solidFill>
                <a:srgbClr val="134F5C"/>
              </a:solidFill>
              <a:latin typeface="Exo"/>
              <a:ea typeface="Exo"/>
              <a:cs typeface="Exo"/>
              <a:sym typeface="Exo"/>
            </a:endParaRPr>
          </a:p>
        </p:txBody>
      </p:sp>
      <p:sp>
        <p:nvSpPr>
          <p:cNvPr id="815" name="Google Shape;815;p35"/>
          <p:cNvSpPr txBox="1"/>
          <p:nvPr/>
        </p:nvSpPr>
        <p:spPr>
          <a:xfrm>
            <a:off x="699550" y="6484293"/>
            <a:ext cx="2253900" cy="438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600">
                <a:latin typeface="Mada"/>
                <a:ea typeface="Mada"/>
                <a:cs typeface="Mada"/>
                <a:sym typeface="Mada"/>
              </a:rPr>
              <a:t>Raised Blood Pressure:</a:t>
            </a:r>
            <a:endParaRPr b="1" sz="1600">
              <a:latin typeface="Mada"/>
              <a:ea typeface="Mada"/>
              <a:cs typeface="Mada"/>
              <a:sym typeface="Mada"/>
            </a:endParaRPr>
          </a:p>
        </p:txBody>
      </p:sp>
      <p:grpSp>
        <p:nvGrpSpPr>
          <p:cNvPr id="816" name="Google Shape;816;p35"/>
          <p:cNvGrpSpPr/>
          <p:nvPr/>
        </p:nvGrpSpPr>
        <p:grpSpPr>
          <a:xfrm>
            <a:off x="407843" y="6457730"/>
            <a:ext cx="259315" cy="487847"/>
            <a:chOff x="4136752" y="1733232"/>
            <a:chExt cx="723738" cy="1422708"/>
          </a:xfrm>
        </p:grpSpPr>
        <p:sp>
          <p:nvSpPr>
            <p:cNvPr id="817" name="Google Shape;817;p35"/>
            <p:cNvSpPr/>
            <p:nvPr/>
          </p:nvSpPr>
          <p:spPr>
            <a:xfrm>
              <a:off x="4149190" y="1733232"/>
              <a:ext cx="711300" cy="1422600"/>
            </a:xfrm>
            <a:prstGeom prst="chevron">
              <a:avLst>
                <a:gd fmla="val 52989" name="adj"/>
              </a:avLst>
            </a:prstGeom>
            <a:solidFill>
              <a:srgbClr val="134F5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000000"/>
                </a:solidFill>
                <a:latin typeface="Arial"/>
                <a:ea typeface="Arial"/>
                <a:cs typeface="Arial"/>
                <a:sym typeface="Arial"/>
              </a:endParaRPr>
            </a:p>
          </p:txBody>
        </p:sp>
        <p:sp>
          <p:nvSpPr>
            <p:cNvPr id="818" name="Google Shape;818;p35"/>
            <p:cNvSpPr/>
            <p:nvPr/>
          </p:nvSpPr>
          <p:spPr>
            <a:xfrm rot="10800000">
              <a:off x="4136752" y="2819640"/>
              <a:ext cx="288000" cy="336300"/>
            </a:xfrm>
            <a:prstGeom prst="rect">
              <a:avLst/>
            </a:prstGeom>
            <a:solidFill>
              <a:srgbClr val="134F5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Arial"/>
                <a:ea typeface="Arial"/>
                <a:cs typeface="Arial"/>
                <a:sym typeface="Arial"/>
              </a:endParaRPr>
            </a:p>
          </p:txBody>
        </p:sp>
        <p:sp>
          <p:nvSpPr>
            <p:cNvPr id="819" name="Google Shape;819;p35"/>
            <p:cNvSpPr/>
            <p:nvPr/>
          </p:nvSpPr>
          <p:spPr>
            <a:xfrm rot="10800000">
              <a:off x="4136752" y="1733274"/>
              <a:ext cx="288000" cy="336300"/>
            </a:xfrm>
            <a:prstGeom prst="rect">
              <a:avLst/>
            </a:prstGeom>
            <a:solidFill>
              <a:srgbClr val="134F5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Arial"/>
                <a:ea typeface="Arial"/>
                <a:cs typeface="Arial"/>
                <a:sym typeface="Arial"/>
              </a:endParaRPr>
            </a:p>
          </p:txBody>
        </p:sp>
      </p:grpSp>
      <p:sp>
        <p:nvSpPr>
          <p:cNvPr id="820" name="Google Shape;820;p35"/>
          <p:cNvSpPr txBox="1"/>
          <p:nvPr/>
        </p:nvSpPr>
        <p:spPr>
          <a:xfrm>
            <a:off x="-81500" y="7140974"/>
            <a:ext cx="7231200" cy="1899900"/>
          </a:xfrm>
          <a:prstGeom prst="rect">
            <a:avLst/>
          </a:prstGeom>
          <a:noFill/>
          <a:ln>
            <a:noFill/>
          </a:ln>
        </p:spPr>
        <p:txBody>
          <a:bodyPr anchorCtr="0" anchor="t" bIns="91425" lIns="91425" spcFirstLastPara="1" rIns="91425" wrap="square" tIns="91425">
            <a:noAutofit/>
          </a:bodyPr>
          <a:lstStyle/>
          <a:p>
            <a:pPr indent="-304800" lvl="0" marL="457200" rtl="0" algn="l">
              <a:lnSpc>
                <a:spcPct val="115000"/>
              </a:lnSpc>
              <a:spcBef>
                <a:spcPts val="1000"/>
              </a:spcBef>
              <a:spcAft>
                <a:spcPts val="0"/>
              </a:spcAft>
              <a:buSzPts val="1200"/>
              <a:buFont typeface="Mada"/>
              <a:buChar char="●"/>
            </a:pPr>
            <a:r>
              <a:rPr lang="en-GB" sz="1200">
                <a:latin typeface="Mada"/>
                <a:ea typeface="Mada"/>
                <a:cs typeface="Mada"/>
                <a:sym typeface="Mada"/>
              </a:rPr>
              <a:t>Leading risk factor for </a:t>
            </a:r>
            <a:r>
              <a:rPr b="1" lang="en-GB" sz="1200">
                <a:solidFill>
                  <a:srgbClr val="CC0000"/>
                </a:solidFill>
                <a:latin typeface="Mada"/>
                <a:ea typeface="Mada"/>
                <a:cs typeface="Mada"/>
                <a:sym typeface="Mada"/>
              </a:rPr>
              <a:t>stroke </a:t>
            </a:r>
            <a:r>
              <a:rPr lang="en-GB" sz="1200">
                <a:latin typeface="Mada"/>
                <a:ea typeface="Mada"/>
                <a:cs typeface="Mada"/>
                <a:sym typeface="Mada"/>
              </a:rPr>
              <a:t>and </a:t>
            </a:r>
            <a:r>
              <a:rPr b="1" lang="en-GB" sz="1200">
                <a:solidFill>
                  <a:srgbClr val="CC0000"/>
                </a:solidFill>
                <a:latin typeface="Mada"/>
                <a:ea typeface="Mada"/>
                <a:cs typeface="Mada"/>
                <a:sym typeface="Mada"/>
              </a:rPr>
              <a:t>coronary heart disease (CHD)</a:t>
            </a:r>
            <a:r>
              <a:rPr lang="en-GB" sz="1200">
                <a:latin typeface="Mada"/>
                <a:ea typeface="Mada"/>
                <a:cs typeface="Mada"/>
                <a:sym typeface="Mada"/>
              </a:rPr>
              <a:t>.</a:t>
            </a:r>
            <a:endParaRPr sz="1200">
              <a:latin typeface="Mada"/>
              <a:ea typeface="Mada"/>
              <a:cs typeface="Mada"/>
              <a:sym typeface="Mada"/>
            </a:endParaRPr>
          </a:p>
          <a:p>
            <a:pPr indent="-304800" lvl="0" marL="457200" rtl="0" algn="l">
              <a:lnSpc>
                <a:spcPct val="115000"/>
              </a:lnSpc>
              <a:spcBef>
                <a:spcPts val="0"/>
              </a:spcBef>
              <a:spcAft>
                <a:spcPts val="0"/>
              </a:spcAft>
              <a:buSzPts val="1200"/>
              <a:buFont typeface="Mada"/>
              <a:buChar char="●"/>
            </a:pPr>
            <a:r>
              <a:rPr lang="en-GB" sz="1200">
                <a:latin typeface="Mada"/>
                <a:ea typeface="Mada"/>
                <a:cs typeface="Mada"/>
                <a:sym typeface="Mada"/>
              </a:rPr>
              <a:t>In some age groups, the risk of CVD doubles for each increment of 20/10 mmHg of blood pressure.</a:t>
            </a:r>
            <a:endParaRPr sz="1200">
              <a:latin typeface="Mada"/>
              <a:ea typeface="Mada"/>
              <a:cs typeface="Mada"/>
              <a:sym typeface="Mada"/>
            </a:endParaRPr>
          </a:p>
          <a:p>
            <a:pPr indent="-304800" lvl="0" marL="457200" rtl="0" algn="l">
              <a:lnSpc>
                <a:spcPct val="115000"/>
              </a:lnSpc>
              <a:spcBef>
                <a:spcPts val="0"/>
              </a:spcBef>
              <a:spcAft>
                <a:spcPts val="0"/>
              </a:spcAft>
              <a:buSzPts val="1200"/>
              <a:buFont typeface="Mada"/>
              <a:buChar char="●"/>
            </a:pPr>
            <a:r>
              <a:rPr lang="en-GB" sz="1200">
                <a:solidFill>
                  <a:schemeClr val="dk1"/>
                </a:solidFill>
                <a:latin typeface="Mada"/>
                <a:ea typeface="Mada"/>
                <a:cs typeface="Mada"/>
                <a:sym typeface="Mada"/>
              </a:rPr>
              <a:t>In the U.S. 75% of sodium consumed comes from </a:t>
            </a:r>
            <a:r>
              <a:rPr b="1" lang="en-GB" sz="1200">
                <a:solidFill>
                  <a:srgbClr val="CC0000"/>
                </a:solidFill>
                <a:latin typeface="Mada"/>
                <a:ea typeface="Mada"/>
                <a:cs typeface="Mada"/>
                <a:sym typeface="Mada"/>
              </a:rPr>
              <a:t>processed and restaurant foods.</a:t>
            </a:r>
            <a:endParaRPr b="1" sz="1200">
              <a:solidFill>
                <a:srgbClr val="CC0000"/>
              </a:solidFill>
              <a:latin typeface="Mada"/>
              <a:ea typeface="Mada"/>
              <a:cs typeface="Mada"/>
              <a:sym typeface="Mada"/>
            </a:endParaRPr>
          </a:p>
          <a:p>
            <a:pPr indent="-304800" lvl="0" marL="457200" rtl="0" algn="l">
              <a:lnSpc>
                <a:spcPct val="115000"/>
              </a:lnSpc>
              <a:spcBef>
                <a:spcPts val="0"/>
              </a:spcBef>
              <a:spcAft>
                <a:spcPts val="0"/>
              </a:spcAft>
              <a:buSzPts val="1200"/>
              <a:buFont typeface="Mada"/>
              <a:buChar char="●"/>
            </a:pPr>
            <a:r>
              <a:rPr lang="en-GB" sz="1200">
                <a:solidFill>
                  <a:schemeClr val="dk1"/>
                </a:solidFill>
                <a:latin typeface="Mada"/>
                <a:ea typeface="Mada"/>
                <a:cs typeface="Mada"/>
                <a:sym typeface="Mada"/>
              </a:rPr>
              <a:t>In China and Japan, 75% of sodium consumed comes from cooking with </a:t>
            </a:r>
            <a:r>
              <a:rPr b="1" lang="en-GB" sz="1200">
                <a:solidFill>
                  <a:srgbClr val="CC0000"/>
                </a:solidFill>
                <a:latin typeface="Mada"/>
                <a:ea typeface="Mada"/>
                <a:cs typeface="Mada"/>
                <a:sym typeface="Mada"/>
              </a:rPr>
              <a:t>high sodium products</a:t>
            </a:r>
            <a:r>
              <a:rPr lang="en-GB" sz="1200">
                <a:solidFill>
                  <a:schemeClr val="dk1"/>
                </a:solidFill>
                <a:latin typeface="Mada"/>
                <a:ea typeface="Mada"/>
                <a:cs typeface="Mada"/>
                <a:sym typeface="Mada"/>
              </a:rPr>
              <a:t>. </a:t>
            </a:r>
            <a:endParaRPr sz="1200">
              <a:latin typeface="Mada"/>
              <a:ea typeface="Mada"/>
              <a:cs typeface="Mada"/>
              <a:sym typeface="Mada"/>
            </a:endParaRPr>
          </a:p>
          <a:p>
            <a:pPr indent="0" lvl="0" marL="0" rtl="0" algn="l">
              <a:lnSpc>
                <a:spcPct val="115000"/>
              </a:lnSpc>
              <a:spcBef>
                <a:spcPts val="1600"/>
              </a:spcBef>
              <a:spcAft>
                <a:spcPts val="0"/>
              </a:spcAft>
              <a:buNone/>
            </a:pPr>
            <a:r>
              <a:t/>
            </a:r>
            <a:endParaRPr sz="1200">
              <a:latin typeface="Mada"/>
              <a:ea typeface="Mada"/>
              <a:cs typeface="Mada"/>
              <a:sym typeface="Mada"/>
            </a:endParaRPr>
          </a:p>
          <a:p>
            <a:pPr indent="-95249" lvl="0" marL="179999" rtl="0" algn="l">
              <a:lnSpc>
                <a:spcPct val="115000"/>
              </a:lnSpc>
              <a:spcBef>
                <a:spcPts val="1600"/>
              </a:spcBef>
              <a:spcAft>
                <a:spcPts val="1600"/>
              </a:spcAft>
              <a:buNone/>
            </a:pPr>
            <a:r>
              <a:t/>
            </a:r>
            <a:endParaRPr sz="1200">
              <a:latin typeface="Mada"/>
              <a:ea typeface="Mada"/>
              <a:cs typeface="Mada"/>
              <a:sym typeface="Mada"/>
            </a:endParaRPr>
          </a:p>
        </p:txBody>
      </p:sp>
      <p:sp>
        <p:nvSpPr>
          <p:cNvPr id="821" name="Google Shape;821;p35"/>
          <p:cNvSpPr txBox="1"/>
          <p:nvPr/>
        </p:nvSpPr>
        <p:spPr>
          <a:xfrm>
            <a:off x="-75" y="7978813"/>
            <a:ext cx="7231200" cy="487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000"/>
              </a:spcBef>
              <a:spcAft>
                <a:spcPts val="0"/>
              </a:spcAft>
              <a:buNone/>
            </a:pPr>
            <a:r>
              <a:rPr b="1" lang="en-GB" sz="1200" u="sng">
                <a:highlight>
                  <a:srgbClr val="CFE2F3"/>
                </a:highlight>
                <a:latin typeface="Mada"/>
                <a:ea typeface="Mada"/>
                <a:cs typeface="Mada"/>
                <a:sym typeface="Mada"/>
              </a:rPr>
              <a:t>Recommendations and Actual Intakes WHO/PAHO:</a:t>
            </a:r>
            <a:endParaRPr b="1" sz="1200" u="sng">
              <a:highlight>
                <a:srgbClr val="CFE2F3"/>
              </a:highlight>
              <a:latin typeface="Mada"/>
              <a:ea typeface="Mada"/>
              <a:cs typeface="Mada"/>
              <a:sym typeface="Mada"/>
            </a:endParaRPr>
          </a:p>
          <a:p>
            <a:pPr indent="0" lvl="0" marL="0" rtl="0" algn="l">
              <a:lnSpc>
                <a:spcPct val="115000"/>
              </a:lnSpc>
              <a:spcBef>
                <a:spcPts val="1600"/>
              </a:spcBef>
              <a:spcAft>
                <a:spcPts val="0"/>
              </a:spcAft>
              <a:buNone/>
            </a:pPr>
            <a:r>
              <a:t/>
            </a:r>
            <a:endParaRPr sz="1200">
              <a:latin typeface="Mada"/>
              <a:ea typeface="Mada"/>
              <a:cs typeface="Mada"/>
              <a:sym typeface="Mada"/>
            </a:endParaRPr>
          </a:p>
          <a:p>
            <a:pPr indent="0" lvl="0" marL="0" rtl="0" algn="l">
              <a:lnSpc>
                <a:spcPct val="115000"/>
              </a:lnSpc>
              <a:spcBef>
                <a:spcPts val="1600"/>
              </a:spcBef>
              <a:spcAft>
                <a:spcPts val="0"/>
              </a:spcAft>
              <a:buNone/>
            </a:pPr>
            <a:r>
              <a:t/>
            </a:r>
            <a:endParaRPr sz="1200">
              <a:latin typeface="Mada"/>
              <a:ea typeface="Mada"/>
              <a:cs typeface="Mada"/>
              <a:sym typeface="Mada"/>
            </a:endParaRPr>
          </a:p>
          <a:p>
            <a:pPr indent="-95249" lvl="0" marL="179999" rtl="0" algn="l">
              <a:lnSpc>
                <a:spcPct val="115000"/>
              </a:lnSpc>
              <a:spcBef>
                <a:spcPts val="1600"/>
              </a:spcBef>
              <a:spcAft>
                <a:spcPts val="1600"/>
              </a:spcAft>
              <a:buNone/>
            </a:pPr>
            <a:r>
              <a:t/>
            </a:r>
            <a:endParaRPr sz="1200">
              <a:latin typeface="Mada"/>
              <a:ea typeface="Mada"/>
              <a:cs typeface="Mada"/>
              <a:sym typeface="Mada"/>
            </a:endParaRPr>
          </a:p>
        </p:txBody>
      </p:sp>
      <p:sp>
        <p:nvSpPr>
          <p:cNvPr id="822" name="Google Shape;822;p35"/>
          <p:cNvSpPr txBox="1"/>
          <p:nvPr/>
        </p:nvSpPr>
        <p:spPr>
          <a:xfrm>
            <a:off x="-140672" y="8333174"/>
            <a:ext cx="6839100" cy="1587300"/>
          </a:xfrm>
          <a:prstGeom prst="rect">
            <a:avLst/>
          </a:prstGeom>
          <a:noFill/>
          <a:ln>
            <a:noFill/>
          </a:ln>
        </p:spPr>
        <p:txBody>
          <a:bodyPr anchorCtr="0" anchor="t" bIns="91425" lIns="91425" spcFirstLastPara="1" rIns="91425" wrap="square" tIns="91425">
            <a:spAutoFit/>
          </a:bodyPr>
          <a:lstStyle/>
          <a:p>
            <a:pPr indent="-304800" lvl="0" marL="457200" rtl="0" algn="l">
              <a:lnSpc>
                <a:spcPct val="115000"/>
              </a:lnSpc>
              <a:spcBef>
                <a:spcPts val="1000"/>
              </a:spcBef>
              <a:spcAft>
                <a:spcPts val="0"/>
              </a:spcAft>
              <a:buClr>
                <a:schemeClr val="dk1"/>
              </a:buClr>
              <a:buSzPts val="1200"/>
              <a:buFont typeface="Mada"/>
              <a:buChar char="●"/>
            </a:pPr>
            <a:r>
              <a:rPr lang="en-GB" sz="1200">
                <a:solidFill>
                  <a:schemeClr val="dk1"/>
                </a:solidFill>
                <a:latin typeface="Mada"/>
                <a:ea typeface="Mada"/>
                <a:cs typeface="Mada"/>
                <a:sym typeface="Mada"/>
              </a:rPr>
              <a:t>A population salt intake of less than </a:t>
            </a:r>
            <a:r>
              <a:rPr b="1" lang="en-GB" sz="1200">
                <a:solidFill>
                  <a:srgbClr val="CC0000"/>
                </a:solidFill>
                <a:latin typeface="Mada"/>
                <a:ea typeface="Mada"/>
                <a:cs typeface="Mada"/>
                <a:sym typeface="Mada"/>
              </a:rPr>
              <a:t>5 grams or approximately 2,000 milligrams of sodium</a:t>
            </a:r>
            <a:r>
              <a:rPr lang="en-GB" sz="1200">
                <a:solidFill>
                  <a:schemeClr val="dk1"/>
                </a:solidFill>
                <a:latin typeface="Mada"/>
                <a:ea typeface="Mada"/>
                <a:cs typeface="Mada"/>
                <a:sym typeface="Mada"/>
              </a:rPr>
              <a:t>, per person per day is recommended to reach national targets or in their absence. This level was recommended for the prevention of cardiovascular diseases.</a:t>
            </a:r>
            <a:endParaRPr sz="1200">
              <a:solidFill>
                <a:schemeClr val="dk1"/>
              </a:solidFill>
              <a:latin typeface="Mada"/>
              <a:ea typeface="Mada"/>
              <a:cs typeface="Mada"/>
              <a:sym typeface="Mada"/>
            </a:endParaRPr>
          </a:p>
          <a:p>
            <a:pPr indent="-304800" lvl="0" marL="457200" rtl="0" algn="l">
              <a:lnSpc>
                <a:spcPct val="115000"/>
              </a:lnSpc>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Actual intake: Latest global estimates show that average sodium intake varies from 2,000 to 7,200 milligrams of sodium per person per day</a:t>
            </a:r>
            <a:endParaRPr sz="1200">
              <a:solidFill>
                <a:schemeClr val="dk1"/>
              </a:solidFill>
              <a:latin typeface="Mada"/>
              <a:ea typeface="Mada"/>
              <a:cs typeface="Mada"/>
              <a:sym typeface="Mada"/>
            </a:endParaRPr>
          </a:p>
        </p:txBody>
      </p:sp>
      <p:sp>
        <p:nvSpPr>
          <p:cNvPr id="823" name="Google Shape;823;p35"/>
          <p:cNvSpPr txBox="1"/>
          <p:nvPr/>
        </p:nvSpPr>
        <p:spPr>
          <a:xfrm>
            <a:off x="93745" y="6810150"/>
            <a:ext cx="5967600" cy="5664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1000"/>
              </a:spcBef>
              <a:spcAft>
                <a:spcPts val="0"/>
              </a:spcAft>
              <a:buNone/>
            </a:pPr>
            <a:r>
              <a:rPr b="1" lang="en-GB" sz="1800">
                <a:solidFill>
                  <a:srgbClr val="76A5AF"/>
                </a:solidFill>
                <a:latin typeface="Nunito"/>
                <a:ea typeface="Nunito"/>
                <a:cs typeface="Nunito"/>
                <a:sym typeface="Nunito"/>
              </a:rPr>
              <a:t>Health Effects:</a:t>
            </a:r>
            <a:endParaRPr b="1" sz="1200">
              <a:latin typeface="Mada"/>
              <a:ea typeface="Mada"/>
              <a:cs typeface="Mada"/>
              <a:sym typeface="Mada"/>
            </a:endParaRPr>
          </a:p>
        </p:txBody>
      </p:sp>
      <p:sp>
        <p:nvSpPr>
          <p:cNvPr id="824" name="Google Shape;824;p35"/>
          <p:cNvSpPr/>
          <p:nvPr/>
        </p:nvSpPr>
        <p:spPr>
          <a:xfrm>
            <a:off x="3386478" y="6080387"/>
            <a:ext cx="458100" cy="405000"/>
          </a:xfrm>
          <a:prstGeom prst="star5">
            <a:avLst>
              <a:gd fmla="val 19098" name="adj"/>
              <a:gd fmla="val 105146" name="hf"/>
              <a:gd fmla="val 110557" name="vf"/>
            </a:avLst>
          </a:prstGeom>
          <a:solidFill>
            <a:srgbClr val="BF9000"/>
          </a:solidFill>
          <a:ln cap="flat" cmpd="sng" w="9525">
            <a:solidFill>
              <a:srgbClr val="BF9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8" name="Shape 828"/>
        <p:cNvGrpSpPr/>
        <p:nvPr/>
      </p:nvGrpSpPr>
      <p:grpSpPr>
        <a:xfrm>
          <a:off x="0" y="0"/>
          <a:ext cx="0" cy="0"/>
          <a:chOff x="0" y="0"/>
          <a:chExt cx="0" cy="0"/>
        </a:xfrm>
      </p:grpSpPr>
      <p:sp>
        <p:nvSpPr>
          <p:cNvPr id="829" name="Google Shape;829;p36"/>
          <p:cNvSpPr/>
          <p:nvPr/>
        </p:nvSpPr>
        <p:spPr>
          <a:xfrm rot="10800000">
            <a:off x="-75" y="-9300"/>
            <a:ext cx="7591500" cy="237900"/>
          </a:xfrm>
          <a:prstGeom prst="round2SameRect">
            <a:avLst>
              <a:gd fmla="val 50000" name="adj1"/>
              <a:gd fmla="val 0" name="adj2"/>
            </a:avLst>
          </a:pr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0" name="Google Shape;830;p36"/>
          <p:cNvSpPr txBox="1"/>
          <p:nvPr/>
        </p:nvSpPr>
        <p:spPr>
          <a:xfrm>
            <a:off x="314400" y="3957438"/>
            <a:ext cx="573600" cy="295200"/>
          </a:xfrm>
          <a:prstGeom prst="rect">
            <a:avLst/>
          </a:prstGeom>
          <a:noFill/>
          <a:ln>
            <a:noFill/>
          </a:ln>
        </p:spPr>
        <p:txBody>
          <a:bodyPr anchorCtr="0" anchor="ctr" bIns="91425" lIns="91425" spcFirstLastPara="1" rIns="120100" wrap="square" tIns="91425">
            <a:noAutofit/>
          </a:bodyPr>
          <a:lstStyle/>
          <a:p>
            <a:pPr indent="0" lvl="0" marL="0" rtl="0" algn="ctr">
              <a:spcBef>
                <a:spcPts val="0"/>
              </a:spcBef>
              <a:spcAft>
                <a:spcPts val="0"/>
              </a:spcAft>
              <a:buNone/>
            </a:pPr>
            <a:r>
              <a:rPr b="1" lang="en-GB">
                <a:solidFill>
                  <a:srgbClr val="FFFFFF"/>
                </a:solidFill>
                <a:latin typeface="Exo"/>
                <a:ea typeface="Exo"/>
                <a:cs typeface="Exo"/>
                <a:sym typeface="Exo"/>
              </a:rPr>
              <a:t>4</a:t>
            </a:r>
            <a:endParaRPr b="1">
              <a:solidFill>
                <a:srgbClr val="FFFFFF"/>
              </a:solidFill>
              <a:latin typeface="Exo"/>
              <a:ea typeface="Exo"/>
              <a:cs typeface="Exo"/>
              <a:sym typeface="Exo"/>
            </a:endParaRPr>
          </a:p>
        </p:txBody>
      </p:sp>
      <p:grpSp>
        <p:nvGrpSpPr>
          <p:cNvPr id="831" name="Google Shape;831;p36"/>
          <p:cNvGrpSpPr/>
          <p:nvPr/>
        </p:nvGrpSpPr>
        <p:grpSpPr>
          <a:xfrm>
            <a:off x="110057" y="318002"/>
            <a:ext cx="3413650" cy="487847"/>
            <a:chOff x="102025" y="872202"/>
            <a:chExt cx="3413650" cy="487847"/>
          </a:xfrm>
        </p:grpSpPr>
        <p:grpSp>
          <p:nvGrpSpPr>
            <p:cNvPr id="832" name="Google Shape;832;p36"/>
            <p:cNvGrpSpPr/>
            <p:nvPr/>
          </p:nvGrpSpPr>
          <p:grpSpPr>
            <a:xfrm>
              <a:off x="493731" y="872202"/>
              <a:ext cx="259315" cy="487847"/>
              <a:chOff x="4136752" y="1733232"/>
              <a:chExt cx="723738" cy="1422708"/>
            </a:xfrm>
          </p:grpSpPr>
          <p:sp>
            <p:nvSpPr>
              <p:cNvPr id="833" name="Google Shape;833;p36"/>
              <p:cNvSpPr/>
              <p:nvPr/>
            </p:nvSpPr>
            <p:spPr>
              <a:xfrm>
                <a:off x="4149190" y="1733232"/>
                <a:ext cx="711300" cy="1422600"/>
              </a:xfrm>
              <a:prstGeom prst="chevron">
                <a:avLst>
                  <a:gd fmla="val 52989" name="adj"/>
                </a:avLst>
              </a:prstGeom>
              <a:solidFill>
                <a:srgbClr val="134F5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000000"/>
                  </a:solidFill>
                  <a:latin typeface="Arial"/>
                  <a:ea typeface="Arial"/>
                  <a:cs typeface="Arial"/>
                  <a:sym typeface="Arial"/>
                </a:endParaRPr>
              </a:p>
            </p:txBody>
          </p:sp>
          <p:sp>
            <p:nvSpPr>
              <p:cNvPr id="834" name="Google Shape;834;p36"/>
              <p:cNvSpPr/>
              <p:nvPr/>
            </p:nvSpPr>
            <p:spPr>
              <a:xfrm rot="10800000">
                <a:off x="4136752" y="2819640"/>
                <a:ext cx="288000" cy="336300"/>
              </a:xfrm>
              <a:prstGeom prst="rect">
                <a:avLst/>
              </a:prstGeom>
              <a:solidFill>
                <a:srgbClr val="134F5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Arial"/>
                  <a:ea typeface="Arial"/>
                  <a:cs typeface="Arial"/>
                  <a:sym typeface="Arial"/>
                </a:endParaRPr>
              </a:p>
            </p:txBody>
          </p:sp>
          <p:sp>
            <p:nvSpPr>
              <p:cNvPr id="835" name="Google Shape;835;p36"/>
              <p:cNvSpPr/>
              <p:nvPr/>
            </p:nvSpPr>
            <p:spPr>
              <a:xfrm rot="10800000">
                <a:off x="4136752" y="1733274"/>
                <a:ext cx="288000" cy="336300"/>
              </a:xfrm>
              <a:prstGeom prst="rect">
                <a:avLst/>
              </a:prstGeom>
              <a:solidFill>
                <a:srgbClr val="134F5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Arial"/>
                  <a:ea typeface="Arial"/>
                  <a:cs typeface="Arial"/>
                  <a:sym typeface="Arial"/>
                </a:endParaRPr>
              </a:p>
            </p:txBody>
          </p:sp>
        </p:grpSp>
        <p:sp>
          <p:nvSpPr>
            <p:cNvPr id="836" name="Google Shape;836;p36"/>
            <p:cNvSpPr txBox="1"/>
            <p:nvPr/>
          </p:nvSpPr>
          <p:spPr>
            <a:xfrm>
              <a:off x="102025" y="872206"/>
              <a:ext cx="456600" cy="4251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GB" sz="3100">
                  <a:solidFill>
                    <a:srgbClr val="134F5C"/>
                  </a:solidFill>
                  <a:latin typeface="Exo"/>
                  <a:ea typeface="Exo"/>
                  <a:cs typeface="Exo"/>
                  <a:sym typeface="Exo"/>
                </a:rPr>
                <a:t>2</a:t>
              </a:r>
              <a:endParaRPr b="1" i="0" sz="3100" cap="none" strike="noStrike">
                <a:solidFill>
                  <a:srgbClr val="134F5C"/>
                </a:solidFill>
                <a:latin typeface="Exo"/>
                <a:ea typeface="Exo"/>
                <a:cs typeface="Exo"/>
                <a:sym typeface="Exo"/>
              </a:endParaRPr>
            </a:p>
          </p:txBody>
        </p:sp>
        <p:sp>
          <p:nvSpPr>
            <p:cNvPr id="837" name="Google Shape;837;p36"/>
            <p:cNvSpPr txBox="1"/>
            <p:nvPr/>
          </p:nvSpPr>
          <p:spPr>
            <a:xfrm>
              <a:off x="851975" y="884650"/>
              <a:ext cx="2663700" cy="438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600">
                  <a:latin typeface="Mada"/>
                  <a:ea typeface="Mada"/>
                  <a:cs typeface="Mada"/>
                  <a:sym typeface="Mada"/>
                </a:rPr>
                <a:t>Raised Blood Cholesterol:</a:t>
              </a:r>
              <a:endParaRPr b="1" sz="1600">
                <a:latin typeface="Mada"/>
                <a:ea typeface="Mada"/>
                <a:cs typeface="Mada"/>
                <a:sym typeface="Mada"/>
              </a:endParaRPr>
            </a:p>
          </p:txBody>
        </p:sp>
      </p:grpSp>
      <p:grpSp>
        <p:nvGrpSpPr>
          <p:cNvPr id="838" name="Google Shape;838;p36"/>
          <p:cNvGrpSpPr/>
          <p:nvPr/>
        </p:nvGrpSpPr>
        <p:grpSpPr>
          <a:xfrm>
            <a:off x="110050" y="614134"/>
            <a:ext cx="7057325" cy="1307825"/>
            <a:chOff x="106300" y="4683150"/>
            <a:chExt cx="7057325" cy="1307825"/>
          </a:xfrm>
        </p:grpSpPr>
        <p:sp>
          <p:nvSpPr>
            <p:cNvPr id="839" name="Google Shape;839;p36"/>
            <p:cNvSpPr txBox="1"/>
            <p:nvPr/>
          </p:nvSpPr>
          <p:spPr>
            <a:xfrm>
              <a:off x="106300" y="4683150"/>
              <a:ext cx="5967600" cy="566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000"/>
                </a:spcBef>
                <a:spcAft>
                  <a:spcPts val="0"/>
                </a:spcAft>
                <a:buNone/>
              </a:pPr>
              <a:r>
                <a:rPr b="1" lang="en-GB" sz="1800">
                  <a:solidFill>
                    <a:srgbClr val="76A5AF"/>
                  </a:solidFill>
                  <a:latin typeface="Nunito"/>
                  <a:ea typeface="Nunito"/>
                  <a:cs typeface="Nunito"/>
                  <a:sym typeface="Nunito"/>
                </a:rPr>
                <a:t>Health Effects</a:t>
              </a:r>
              <a:endParaRPr b="1" sz="1200">
                <a:latin typeface="Mada"/>
                <a:ea typeface="Mada"/>
                <a:cs typeface="Mada"/>
                <a:sym typeface="Mada"/>
              </a:endParaRPr>
            </a:p>
          </p:txBody>
        </p:sp>
        <p:sp>
          <p:nvSpPr>
            <p:cNvPr id="840" name="Google Shape;840;p36"/>
            <p:cNvSpPr txBox="1"/>
            <p:nvPr/>
          </p:nvSpPr>
          <p:spPr>
            <a:xfrm>
              <a:off x="179025" y="5105675"/>
              <a:ext cx="6984600" cy="885300"/>
            </a:xfrm>
            <a:prstGeom prst="rect">
              <a:avLst/>
            </a:prstGeom>
            <a:noFill/>
            <a:ln>
              <a:noFill/>
            </a:ln>
          </p:spPr>
          <p:txBody>
            <a:bodyPr anchorCtr="0" anchor="t" bIns="91425" lIns="91425" spcFirstLastPara="1" rIns="91425" wrap="square" tIns="91425">
              <a:noAutofit/>
            </a:bodyPr>
            <a:lstStyle/>
            <a:p>
              <a:pPr indent="-171450" lvl="0" marL="179999" rtl="0" algn="l">
                <a:lnSpc>
                  <a:spcPct val="115000"/>
                </a:lnSpc>
                <a:spcBef>
                  <a:spcPts val="1000"/>
                </a:spcBef>
                <a:spcAft>
                  <a:spcPts val="0"/>
                </a:spcAft>
                <a:buClr>
                  <a:srgbClr val="CC0000"/>
                </a:buClr>
                <a:buSzPts val="1200"/>
                <a:buFont typeface="Mada"/>
                <a:buChar char="●"/>
              </a:pPr>
              <a:r>
                <a:rPr b="1" lang="en-GB" sz="1200">
                  <a:solidFill>
                    <a:srgbClr val="CC0000"/>
                  </a:solidFill>
                  <a:latin typeface="Mada"/>
                  <a:ea typeface="Mada"/>
                  <a:cs typeface="Mada"/>
                  <a:sym typeface="Mada"/>
                </a:rPr>
                <a:t>Increases risks of heart disease and stroke</a:t>
              </a:r>
              <a:endParaRPr b="1" sz="1200">
                <a:solidFill>
                  <a:srgbClr val="CC0000"/>
                </a:solidFill>
                <a:latin typeface="Mada"/>
                <a:ea typeface="Mada"/>
                <a:cs typeface="Mada"/>
                <a:sym typeface="Mada"/>
              </a:endParaRPr>
            </a:p>
            <a:p>
              <a:pPr indent="-234600" lvl="0" marL="388800" rtl="0" algn="l">
                <a:lnSpc>
                  <a:spcPct val="115000"/>
                </a:lnSpc>
                <a:spcBef>
                  <a:spcPts val="0"/>
                </a:spcBef>
                <a:spcAft>
                  <a:spcPts val="0"/>
                </a:spcAft>
                <a:buSzPts val="1200"/>
                <a:buFont typeface="Mada"/>
                <a:buChar char="-"/>
              </a:pPr>
              <a:r>
                <a:rPr lang="en-GB" sz="1200">
                  <a:latin typeface="Mada"/>
                  <a:ea typeface="Mada"/>
                  <a:cs typeface="Mada"/>
                  <a:sym typeface="Mada"/>
                </a:rPr>
                <a:t>Globally, ⅓ of ischaemic heart disease is attributable to high cholesterol.</a:t>
              </a:r>
              <a:endParaRPr sz="1200">
                <a:latin typeface="Mada"/>
                <a:ea typeface="Mada"/>
                <a:cs typeface="Mada"/>
                <a:sym typeface="Mada"/>
              </a:endParaRPr>
            </a:p>
            <a:p>
              <a:pPr indent="-234600" lvl="0" marL="388800" rtl="0" algn="l">
                <a:lnSpc>
                  <a:spcPct val="115000"/>
                </a:lnSpc>
                <a:spcBef>
                  <a:spcPts val="0"/>
                </a:spcBef>
                <a:spcAft>
                  <a:spcPts val="0"/>
                </a:spcAft>
                <a:buSzPts val="1200"/>
                <a:buFont typeface="Mada"/>
                <a:buChar char="-"/>
              </a:pPr>
              <a:r>
                <a:rPr lang="en-GB" sz="1200">
                  <a:latin typeface="Mada"/>
                  <a:ea typeface="Mada"/>
                  <a:cs typeface="Mada"/>
                  <a:sym typeface="Mada"/>
                </a:rPr>
                <a:t>A 10% reduction in serum cholesterol in men aged 40 has been reported to result in a 50% reduction in heart disease within 5 years.</a:t>
              </a:r>
              <a:endParaRPr sz="1200">
                <a:latin typeface="Mada"/>
                <a:ea typeface="Mada"/>
                <a:cs typeface="Mada"/>
                <a:sym typeface="Mada"/>
              </a:endParaRPr>
            </a:p>
            <a:p>
              <a:pPr indent="-234600" lvl="0" marL="388800" rtl="0" algn="l">
                <a:lnSpc>
                  <a:spcPct val="115000"/>
                </a:lnSpc>
                <a:spcBef>
                  <a:spcPts val="0"/>
                </a:spcBef>
                <a:spcAft>
                  <a:spcPts val="0"/>
                </a:spcAft>
                <a:buSzPts val="1200"/>
                <a:buFont typeface="Mada"/>
                <a:buChar char="-"/>
              </a:pPr>
              <a:r>
                <a:rPr lang="en-GB" sz="1200">
                  <a:latin typeface="Mada"/>
                  <a:ea typeface="Mada"/>
                  <a:cs typeface="Mada"/>
                  <a:sym typeface="Mada"/>
                </a:rPr>
                <a:t>A 10% reduction in serum cholesterol in men aged 70 years can result in an average 20% reduction in heart disease occurrence in the next 5 years </a:t>
              </a:r>
              <a:endParaRPr sz="1200">
                <a:latin typeface="Mada"/>
                <a:ea typeface="Mada"/>
                <a:cs typeface="Mada"/>
                <a:sym typeface="Mada"/>
              </a:endParaRPr>
            </a:p>
            <a:p>
              <a:pPr indent="0" lvl="0" marL="0" rtl="0" algn="l">
                <a:lnSpc>
                  <a:spcPct val="115000"/>
                </a:lnSpc>
                <a:spcBef>
                  <a:spcPts val="1600"/>
                </a:spcBef>
                <a:spcAft>
                  <a:spcPts val="0"/>
                </a:spcAft>
                <a:buNone/>
              </a:pPr>
              <a:r>
                <a:t/>
              </a:r>
              <a:endParaRPr sz="1200">
                <a:latin typeface="Mada"/>
                <a:ea typeface="Mada"/>
                <a:cs typeface="Mada"/>
                <a:sym typeface="Mada"/>
              </a:endParaRPr>
            </a:p>
            <a:p>
              <a:pPr indent="-95249" lvl="0" marL="179999" rtl="0" algn="l">
                <a:lnSpc>
                  <a:spcPct val="115000"/>
                </a:lnSpc>
                <a:spcBef>
                  <a:spcPts val="1600"/>
                </a:spcBef>
                <a:spcAft>
                  <a:spcPts val="1600"/>
                </a:spcAft>
                <a:buNone/>
              </a:pPr>
              <a:r>
                <a:t/>
              </a:r>
              <a:endParaRPr sz="1200">
                <a:latin typeface="Mada"/>
                <a:ea typeface="Mada"/>
                <a:cs typeface="Mada"/>
                <a:sym typeface="Mada"/>
              </a:endParaRPr>
            </a:p>
          </p:txBody>
        </p:sp>
      </p:grpSp>
      <p:sp>
        <p:nvSpPr>
          <p:cNvPr id="841" name="Google Shape;841;p36"/>
          <p:cNvSpPr txBox="1"/>
          <p:nvPr/>
        </p:nvSpPr>
        <p:spPr>
          <a:xfrm>
            <a:off x="107906" y="2446710"/>
            <a:ext cx="456600" cy="4251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GB" sz="3100">
                <a:solidFill>
                  <a:srgbClr val="134F5C"/>
                </a:solidFill>
                <a:latin typeface="Exo"/>
                <a:ea typeface="Exo"/>
                <a:cs typeface="Exo"/>
                <a:sym typeface="Exo"/>
              </a:rPr>
              <a:t>3</a:t>
            </a:r>
            <a:endParaRPr b="1" i="0" sz="3100" cap="none" strike="noStrike">
              <a:solidFill>
                <a:srgbClr val="134F5C"/>
              </a:solidFill>
              <a:latin typeface="Exo"/>
              <a:ea typeface="Exo"/>
              <a:cs typeface="Exo"/>
              <a:sym typeface="Exo"/>
            </a:endParaRPr>
          </a:p>
        </p:txBody>
      </p:sp>
      <p:sp>
        <p:nvSpPr>
          <p:cNvPr id="842" name="Google Shape;842;p36"/>
          <p:cNvSpPr txBox="1"/>
          <p:nvPr/>
        </p:nvSpPr>
        <p:spPr>
          <a:xfrm>
            <a:off x="730857" y="2608704"/>
            <a:ext cx="2663700" cy="438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600">
                <a:latin typeface="Mada"/>
                <a:ea typeface="Mada"/>
                <a:cs typeface="Mada"/>
                <a:sym typeface="Mada"/>
              </a:rPr>
              <a:t>Raised Blood Glucose:</a:t>
            </a:r>
            <a:endParaRPr b="1" sz="1600">
              <a:latin typeface="Mada"/>
              <a:ea typeface="Mada"/>
              <a:cs typeface="Mada"/>
              <a:sym typeface="Mada"/>
            </a:endParaRPr>
          </a:p>
        </p:txBody>
      </p:sp>
      <p:sp>
        <p:nvSpPr>
          <p:cNvPr id="843" name="Google Shape;843;p36"/>
          <p:cNvSpPr txBox="1"/>
          <p:nvPr/>
        </p:nvSpPr>
        <p:spPr>
          <a:xfrm>
            <a:off x="146419" y="3275666"/>
            <a:ext cx="6984600" cy="1216800"/>
          </a:xfrm>
          <a:prstGeom prst="rect">
            <a:avLst/>
          </a:prstGeom>
          <a:noFill/>
          <a:ln>
            <a:noFill/>
          </a:ln>
        </p:spPr>
        <p:txBody>
          <a:bodyPr anchorCtr="0" anchor="t" bIns="91425" lIns="91425" spcFirstLastPara="1" rIns="91425" wrap="square" tIns="91425">
            <a:noAutofit/>
          </a:bodyPr>
          <a:lstStyle/>
          <a:p>
            <a:pPr indent="-171450" lvl="0" marL="179999" rtl="0" algn="l">
              <a:lnSpc>
                <a:spcPct val="115000"/>
              </a:lnSpc>
              <a:spcBef>
                <a:spcPts val="1000"/>
              </a:spcBef>
              <a:spcAft>
                <a:spcPts val="0"/>
              </a:spcAft>
              <a:buSzPts val="1200"/>
              <a:buFont typeface="Mada"/>
              <a:buChar char="●"/>
            </a:pPr>
            <a:r>
              <a:rPr lang="en-GB" sz="1200">
                <a:latin typeface="Mada"/>
                <a:ea typeface="Mada"/>
                <a:cs typeface="Mada"/>
                <a:sym typeface="Mada"/>
              </a:rPr>
              <a:t>Elevated glucose levels can lead to type 2 diabetes.</a:t>
            </a:r>
            <a:endParaRPr sz="1200">
              <a:latin typeface="Mada"/>
              <a:ea typeface="Mada"/>
              <a:cs typeface="Mada"/>
              <a:sym typeface="Mada"/>
            </a:endParaRPr>
          </a:p>
          <a:p>
            <a:pPr indent="-171450" lvl="0" marL="179999" rtl="0" algn="l">
              <a:lnSpc>
                <a:spcPct val="115000"/>
              </a:lnSpc>
              <a:spcBef>
                <a:spcPts val="0"/>
              </a:spcBef>
              <a:spcAft>
                <a:spcPts val="0"/>
              </a:spcAft>
              <a:buSzPts val="1200"/>
              <a:buFont typeface="Mada"/>
              <a:buChar char="●"/>
            </a:pPr>
            <a:r>
              <a:rPr lang="en-GB" sz="1200">
                <a:latin typeface="Mada"/>
                <a:ea typeface="Mada"/>
                <a:cs typeface="Mada"/>
                <a:sym typeface="Mada"/>
              </a:rPr>
              <a:t>Diabetes is the leading cause of renal failure.</a:t>
            </a:r>
            <a:endParaRPr sz="1200">
              <a:latin typeface="Mada"/>
              <a:ea typeface="Mada"/>
              <a:cs typeface="Mada"/>
              <a:sym typeface="Mada"/>
            </a:endParaRPr>
          </a:p>
          <a:p>
            <a:pPr indent="-171450" lvl="0" marL="179999" rtl="0" algn="l">
              <a:lnSpc>
                <a:spcPct val="115000"/>
              </a:lnSpc>
              <a:spcBef>
                <a:spcPts val="0"/>
              </a:spcBef>
              <a:spcAft>
                <a:spcPts val="0"/>
              </a:spcAft>
              <a:buSzPts val="1200"/>
              <a:buFont typeface="Mada"/>
              <a:buChar char="●"/>
            </a:pPr>
            <a:r>
              <a:rPr lang="en-GB" sz="1200">
                <a:latin typeface="Mada"/>
                <a:ea typeface="Mada"/>
                <a:cs typeface="Mada"/>
                <a:sym typeface="Mada"/>
              </a:rPr>
              <a:t>Lower limb amputations are at least 10 times more common in people with diabetes</a:t>
            </a:r>
            <a:endParaRPr sz="1200">
              <a:latin typeface="Mada"/>
              <a:ea typeface="Mada"/>
              <a:cs typeface="Mada"/>
              <a:sym typeface="Mada"/>
            </a:endParaRPr>
          </a:p>
          <a:p>
            <a:pPr indent="-171450" lvl="0" marL="179999" rtl="0" algn="l">
              <a:lnSpc>
                <a:spcPct val="115000"/>
              </a:lnSpc>
              <a:spcBef>
                <a:spcPts val="0"/>
              </a:spcBef>
              <a:spcAft>
                <a:spcPts val="0"/>
              </a:spcAft>
              <a:buSzPts val="1200"/>
              <a:buFont typeface="Mada"/>
              <a:buChar char="●"/>
            </a:pPr>
            <a:r>
              <a:rPr lang="en-GB" sz="1200">
                <a:latin typeface="Mada"/>
                <a:ea typeface="Mada"/>
                <a:cs typeface="Mada"/>
                <a:sym typeface="Mada"/>
              </a:rPr>
              <a:t>Raised glucose is a major cause of heart disease and renal disease.</a:t>
            </a:r>
            <a:endParaRPr sz="1200">
              <a:latin typeface="Mada"/>
              <a:ea typeface="Mada"/>
              <a:cs typeface="Mada"/>
              <a:sym typeface="Mada"/>
            </a:endParaRPr>
          </a:p>
          <a:p>
            <a:pPr indent="-171450" lvl="0" marL="179999" rtl="0" algn="l">
              <a:lnSpc>
                <a:spcPct val="115000"/>
              </a:lnSpc>
              <a:spcBef>
                <a:spcPts val="0"/>
              </a:spcBef>
              <a:spcAft>
                <a:spcPts val="0"/>
              </a:spcAft>
              <a:buClr>
                <a:srgbClr val="6AA84F"/>
              </a:buClr>
              <a:buSzPts val="1200"/>
              <a:buFont typeface="Mada"/>
              <a:buChar char="●"/>
            </a:pPr>
            <a:r>
              <a:rPr lang="en-GB" sz="1200">
                <a:solidFill>
                  <a:srgbClr val="6AA84F"/>
                </a:solidFill>
                <a:latin typeface="Mada"/>
                <a:ea typeface="Mada"/>
                <a:cs typeface="Mada"/>
                <a:sym typeface="Mada"/>
              </a:rPr>
              <a:t>Retinal damage</a:t>
            </a:r>
            <a:endParaRPr sz="1200">
              <a:solidFill>
                <a:srgbClr val="6AA84F"/>
              </a:solidFill>
              <a:latin typeface="Mada"/>
              <a:ea typeface="Mada"/>
              <a:cs typeface="Mada"/>
              <a:sym typeface="Mada"/>
            </a:endParaRPr>
          </a:p>
          <a:p>
            <a:pPr indent="-95249" lvl="0" marL="179999" rtl="0" algn="l">
              <a:lnSpc>
                <a:spcPct val="115000"/>
              </a:lnSpc>
              <a:spcBef>
                <a:spcPts val="1600"/>
              </a:spcBef>
              <a:spcAft>
                <a:spcPts val="1600"/>
              </a:spcAft>
              <a:buNone/>
            </a:pPr>
            <a:r>
              <a:t/>
            </a:r>
            <a:endParaRPr sz="1200">
              <a:latin typeface="Mada"/>
              <a:ea typeface="Mada"/>
              <a:cs typeface="Mada"/>
              <a:sym typeface="Mada"/>
            </a:endParaRPr>
          </a:p>
        </p:txBody>
      </p:sp>
      <p:grpSp>
        <p:nvGrpSpPr>
          <p:cNvPr id="844" name="Google Shape;844;p36"/>
          <p:cNvGrpSpPr/>
          <p:nvPr/>
        </p:nvGrpSpPr>
        <p:grpSpPr>
          <a:xfrm>
            <a:off x="471540" y="2519898"/>
            <a:ext cx="259315" cy="487847"/>
            <a:chOff x="4136752" y="1733232"/>
            <a:chExt cx="723738" cy="1422708"/>
          </a:xfrm>
        </p:grpSpPr>
        <p:sp>
          <p:nvSpPr>
            <p:cNvPr id="845" name="Google Shape;845;p36"/>
            <p:cNvSpPr/>
            <p:nvPr/>
          </p:nvSpPr>
          <p:spPr>
            <a:xfrm>
              <a:off x="4149190" y="1733232"/>
              <a:ext cx="711300" cy="1422600"/>
            </a:xfrm>
            <a:prstGeom prst="chevron">
              <a:avLst>
                <a:gd fmla="val 52989" name="adj"/>
              </a:avLst>
            </a:prstGeom>
            <a:solidFill>
              <a:srgbClr val="134F5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000000"/>
                </a:solidFill>
                <a:latin typeface="Arial"/>
                <a:ea typeface="Arial"/>
                <a:cs typeface="Arial"/>
                <a:sym typeface="Arial"/>
              </a:endParaRPr>
            </a:p>
          </p:txBody>
        </p:sp>
        <p:sp>
          <p:nvSpPr>
            <p:cNvPr id="846" name="Google Shape;846;p36"/>
            <p:cNvSpPr/>
            <p:nvPr/>
          </p:nvSpPr>
          <p:spPr>
            <a:xfrm rot="10800000">
              <a:off x="4136752" y="2819640"/>
              <a:ext cx="288000" cy="336300"/>
            </a:xfrm>
            <a:prstGeom prst="rect">
              <a:avLst/>
            </a:prstGeom>
            <a:solidFill>
              <a:srgbClr val="134F5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Arial"/>
                <a:ea typeface="Arial"/>
                <a:cs typeface="Arial"/>
                <a:sym typeface="Arial"/>
              </a:endParaRPr>
            </a:p>
          </p:txBody>
        </p:sp>
        <p:sp>
          <p:nvSpPr>
            <p:cNvPr id="847" name="Google Shape;847;p36"/>
            <p:cNvSpPr/>
            <p:nvPr/>
          </p:nvSpPr>
          <p:spPr>
            <a:xfrm rot="10800000">
              <a:off x="4136752" y="1733274"/>
              <a:ext cx="288000" cy="336300"/>
            </a:xfrm>
            <a:prstGeom prst="rect">
              <a:avLst/>
            </a:prstGeom>
            <a:solidFill>
              <a:srgbClr val="134F5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Arial"/>
                <a:ea typeface="Arial"/>
                <a:cs typeface="Arial"/>
                <a:sym typeface="Arial"/>
              </a:endParaRPr>
            </a:p>
          </p:txBody>
        </p:sp>
      </p:grpSp>
      <p:sp>
        <p:nvSpPr>
          <p:cNvPr id="848" name="Google Shape;848;p36"/>
          <p:cNvSpPr txBox="1"/>
          <p:nvPr/>
        </p:nvSpPr>
        <p:spPr>
          <a:xfrm>
            <a:off x="146425" y="2893850"/>
            <a:ext cx="5967600" cy="566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000"/>
              </a:spcBef>
              <a:spcAft>
                <a:spcPts val="0"/>
              </a:spcAft>
              <a:buNone/>
            </a:pPr>
            <a:r>
              <a:rPr b="1" lang="en-GB" sz="1800">
                <a:solidFill>
                  <a:srgbClr val="76A5AF"/>
                </a:solidFill>
                <a:latin typeface="Nunito"/>
                <a:ea typeface="Nunito"/>
                <a:cs typeface="Nunito"/>
                <a:sym typeface="Nunito"/>
              </a:rPr>
              <a:t>Health Effects</a:t>
            </a:r>
            <a:endParaRPr b="1" sz="1200">
              <a:latin typeface="Mada"/>
              <a:ea typeface="Mada"/>
              <a:cs typeface="Mada"/>
              <a:sym typeface="Mada"/>
            </a:endParaRPr>
          </a:p>
        </p:txBody>
      </p:sp>
      <p:sp>
        <p:nvSpPr>
          <p:cNvPr id="849" name="Google Shape;849;p36"/>
          <p:cNvSpPr txBox="1"/>
          <p:nvPr/>
        </p:nvSpPr>
        <p:spPr>
          <a:xfrm>
            <a:off x="82225" y="4696368"/>
            <a:ext cx="456600" cy="4251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GB" sz="3100">
                <a:solidFill>
                  <a:srgbClr val="134F5C"/>
                </a:solidFill>
                <a:latin typeface="Exo"/>
                <a:ea typeface="Exo"/>
                <a:cs typeface="Exo"/>
                <a:sym typeface="Exo"/>
              </a:rPr>
              <a:t>4</a:t>
            </a:r>
            <a:endParaRPr b="1" i="0" sz="3100" cap="none" strike="noStrike">
              <a:solidFill>
                <a:srgbClr val="134F5C"/>
              </a:solidFill>
              <a:latin typeface="Exo"/>
              <a:ea typeface="Exo"/>
              <a:cs typeface="Exo"/>
              <a:sym typeface="Exo"/>
            </a:endParaRPr>
          </a:p>
        </p:txBody>
      </p:sp>
      <p:sp>
        <p:nvSpPr>
          <p:cNvPr id="850" name="Google Shape;850;p36"/>
          <p:cNvSpPr txBox="1"/>
          <p:nvPr/>
        </p:nvSpPr>
        <p:spPr>
          <a:xfrm>
            <a:off x="730846" y="4846238"/>
            <a:ext cx="2663700" cy="438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600">
                <a:latin typeface="Mada"/>
                <a:ea typeface="Mada"/>
                <a:cs typeface="Mada"/>
                <a:sym typeface="Mada"/>
              </a:rPr>
              <a:t>Overweight and Obesity:</a:t>
            </a:r>
            <a:endParaRPr b="1" sz="1600">
              <a:latin typeface="Mada"/>
              <a:ea typeface="Mada"/>
              <a:cs typeface="Mada"/>
              <a:sym typeface="Mada"/>
            </a:endParaRPr>
          </a:p>
        </p:txBody>
      </p:sp>
      <p:sp>
        <p:nvSpPr>
          <p:cNvPr id="851" name="Google Shape;851;p36"/>
          <p:cNvSpPr txBox="1"/>
          <p:nvPr/>
        </p:nvSpPr>
        <p:spPr>
          <a:xfrm>
            <a:off x="82225" y="5252338"/>
            <a:ext cx="6622200" cy="558000"/>
          </a:xfrm>
          <a:prstGeom prst="rect">
            <a:avLst/>
          </a:prstGeom>
          <a:noFill/>
          <a:ln>
            <a:noFill/>
          </a:ln>
        </p:spPr>
        <p:txBody>
          <a:bodyPr anchorCtr="0" anchor="t" bIns="91425" lIns="91425" spcFirstLastPara="1" rIns="91425" wrap="square" tIns="91425">
            <a:spAutoFit/>
          </a:bodyPr>
          <a:lstStyle/>
          <a:p>
            <a:pPr indent="-304800" lvl="0" marL="457200" rtl="0" algn="l">
              <a:spcBef>
                <a:spcPts val="0"/>
              </a:spcBef>
              <a:spcAft>
                <a:spcPts val="0"/>
              </a:spcAft>
              <a:buSzPts val="1200"/>
              <a:buFont typeface="Mada"/>
              <a:buChar char="●"/>
            </a:pPr>
            <a:r>
              <a:rPr lang="en-GB" sz="1200">
                <a:latin typeface="Mada"/>
                <a:ea typeface="Mada"/>
                <a:cs typeface="Mada"/>
                <a:sym typeface="Mada"/>
              </a:rPr>
              <a:t>Overweight and obesity are defined as </a:t>
            </a:r>
            <a:endParaRPr sz="1200">
              <a:latin typeface="Mada"/>
              <a:ea typeface="Mada"/>
              <a:cs typeface="Mada"/>
              <a:sym typeface="Mada"/>
            </a:endParaRPr>
          </a:p>
          <a:p>
            <a:pPr indent="0" lvl="0" marL="457200" rtl="0" algn="ctr">
              <a:spcBef>
                <a:spcPts val="0"/>
              </a:spcBef>
              <a:spcAft>
                <a:spcPts val="0"/>
              </a:spcAft>
              <a:buNone/>
            </a:pPr>
            <a:r>
              <a:rPr b="1" lang="en-GB" sz="1200">
                <a:latin typeface="Mada"/>
                <a:ea typeface="Mada"/>
                <a:cs typeface="Mada"/>
                <a:sym typeface="Mada"/>
              </a:rPr>
              <a:t>''abnormal or excessive fat accumulation that presents a risk to health.”</a:t>
            </a:r>
            <a:endParaRPr b="1" sz="1200">
              <a:latin typeface="Mada"/>
              <a:ea typeface="Mada"/>
              <a:cs typeface="Mada"/>
              <a:sym typeface="Mada"/>
            </a:endParaRPr>
          </a:p>
        </p:txBody>
      </p:sp>
      <p:graphicFrame>
        <p:nvGraphicFramePr>
          <p:cNvPr id="852" name="Google Shape;852;p36"/>
          <p:cNvGraphicFramePr/>
          <p:nvPr/>
        </p:nvGraphicFramePr>
        <p:xfrm>
          <a:off x="298288" y="5874550"/>
          <a:ext cx="3000000" cy="3000000"/>
        </p:xfrm>
        <a:graphic>
          <a:graphicData uri="http://schemas.openxmlformats.org/drawingml/2006/table">
            <a:tbl>
              <a:tblPr>
                <a:noFill/>
                <a:tableStyleId>{33F02701-F9A2-4432-8F73-A4790598A67E}</a:tableStyleId>
              </a:tblPr>
              <a:tblGrid>
                <a:gridCol w="3448450"/>
                <a:gridCol w="3448450"/>
              </a:tblGrid>
              <a:tr h="396200">
                <a:tc gridSpan="2">
                  <a:txBody>
                    <a:bodyPr/>
                    <a:lstStyle/>
                    <a:p>
                      <a:pPr indent="0" lvl="0" marL="0" rtl="0" algn="ctr">
                        <a:spcBef>
                          <a:spcPts val="0"/>
                        </a:spcBef>
                        <a:spcAft>
                          <a:spcPts val="0"/>
                        </a:spcAft>
                        <a:buNone/>
                      </a:pPr>
                      <a:r>
                        <a:rPr b="1" lang="en-GB">
                          <a:solidFill>
                            <a:srgbClr val="FFFFFF"/>
                          </a:solidFill>
                          <a:latin typeface="Mada"/>
                          <a:ea typeface="Mada"/>
                          <a:cs typeface="Mada"/>
                          <a:sym typeface="Mada"/>
                        </a:rPr>
                        <a:t>Body Mass Index</a:t>
                      </a:r>
                      <a:endParaRPr b="1">
                        <a:solidFill>
                          <a:srgbClr val="FFFFFF"/>
                        </a:solidFill>
                        <a:latin typeface="Mada"/>
                        <a:ea typeface="Mada"/>
                        <a:cs typeface="Mada"/>
                        <a:sym typeface="Mada"/>
                      </a:endParaRPr>
                    </a:p>
                  </a:txBody>
                  <a:tcPr marT="91425" marB="91425" marR="91425" marL="91425" anchor="ctr">
                    <a:solidFill>
                      <a:srgbClr val="134F5C"/>
                    </a:solidFill>
                  </a:tcPr>
                </a:tc>
                <a:tc hMerge="1"/>
              </a:tr>
              <a:tr h="381000">
                <a:tc gridSpan="2">
                  <a:txBody>
                    <a:bodyPr/>
                    <a:lstStyle/>
                    <a:p>
                      <a:pPr indent="0" lvl="0" marL="457200" rtl="0" algn="ctr">
                        <a:spcBef>
                          <a:spcPts val="0"/>
                        </a:spcBef>
                        <a:spcAft>
                          <a:spcPts val="0"/>
                        </a:spcAft>
                        <a:buNone/>
                      </a:pPr>
                      <a:r>
                        <a:rPr lang="en-GB" sz="1200">
                          <a:solidFill>
                            <a:srgbClr val="000000"/>
                          </a:solidFill>
                          <a:latin typeface="Mada"/>
                          <a:ea typeface="Mada"/>
                          <a:cs typeface="Mada"/>
                          <a:sym typeface="Mada"/>
                        </a:rPr>
                        <a:t>BMI (Body Mass Index) = Weight (kg) / Height</a:t>
                      </a:r>
                      <a:r>
                        <a:rPr baseline="30000" lang="en-GB" sz="1200">
                          <a:solidFill>
                            <a:srgbClr val="000000"/>
                          </a:solidFill>
                          <a:latin typeface="Mada"/>
                          <a:ea typeface="Mada"/>
                          <a:cs typeface="Mada"/>
                          <a:sym typeface="Mada"/>
                        </a:rPr>
                        <a:t>2</a:t>
                      </a:r>
                      <a:r>
                        <a:rPr lang="en-GB" sz="1200">
                          <a:solidFill>
                            <a:srgbClr val="000000"/>
                          </a:solidFill>
                          <a:latin typeface="Mada"/>
                          <a:ea typeface="Mada"/>
                          <a:cs typeface="Mada"/>
                          <a:sym typeface="Mada"/>
                        </a:rPr>
                        <a:t> (m)</a:t>
                      </a:r>
                      <a:endParaRPr sz="1200">
                        <a:latin typeface="Mada"/>
                        <a:ea typeface="Mada"/>
                        <a:cs typeface="Mada"/>
                        <a:sym typeface="Mada"/>
                      </a:endParaRPr>
                    </a:p>
                  </a:txBody>
                  <a:tcPr marT="91425" marB="91425" marR="91425" marL="91425" anchor="ctr"/>
                </a:tc>
                <a:tc hMerge="1"/>
              </a:tr>
              <a:tr h="381000">
                <a:tc>
                  <a:txBody>
                    <a:bodyPr/>
                    <a:lstStyle/>
                    <a:p>
                      <a:pPr indent="0" lvl="0" marL="0" rtl="0" algn="ctr">
                        <a:spcBef>
                          <a:spcPts val="0"/>
                        </a:spcBef>
                        <a:spcAft>
                          <a:spcPts val="0"/>
                        </a:spcAft>
                        <a:buNone/>
                      </a:pPr>
                      <a:r>
                        <a:rPr b="1" lang="en-GB" sz="1200">
                          <a:latin typeface="Mada"/>
                          <a:ea typeface="Mada"/>
                          <a:cs typeface="Mada"/>
                          <a:sym typeface="Mada"/>
                        </a:rPr>
                        <a:t>Underweight</a:t>
                      </a:r>
                      <a:endParaRPr b="1" sz="1200">
                        <a:latin typeface="Mada"/>
                        <a:ea typeface="Mada"/>
                        <a:cs typeface="Mada"/>
                        <a:sym typeface="Mada"/>
                      </a:endParaRPr>
                    </a:p>
                  </a:txBody>
                  <a:tcPr marT="91425" marB="91425" marR="91425" marL="91425" anchor="ctr">
                    <a:solidFill>
                      <a:srgbClr val="D0E0E3"/>
                    </a:solidFill>
                  </a:tcPr>
                </a:tc>
                <a:tc>
                  <a:txBody>
                    <a:bodyPr/>
                    <a:lstStyle/>
                    <a:p>
                      <a:pPr indent="0" lvl="0" marL="0" rtl="0" algn="ctr">
                        <a:spcBef>
                          <a:spcPts val="0"/>
                        </a:spcBef>
                        <a:spcAft>
                          <a:spcPts val="0"/>
                        </a:spcAft>
                        <a:buNone/>
                      </a:pPr>
                      <a:r>
                        <a:rPr lang="en-GB" sz="1200">
                          <a:latin typeface="Mada"/>
                          <a:ea typeface="Mada"/>
                          <a:cs typeface="Mada"/>
                          <a:sym typeface="Mada"/>
                        </a:rPr>
                        <a:t>&lt;18.5</a:t>
                      </a:r>
                      <a:endParaRPr sz="1200">
                        <a:latin typeface="Mada"/>
                        <a:ea typeface="Mada"/>
                        <a:cs typeface="Mada"/>
                        <a:sym typeface="Mada"/>
                      </a:endParaRPr>
                    </a:p>
                  </a:txBody>
                  <a:tcPr marT="91425" marB="91425" marR="91425" marL="91425" anchor="ctr"/>
                </a:tc>
              </a:tr>
              <a:tr h="381000">
                <a:tc>
                  <a:txBody>
                    <a:bodyPr/>
                    <a:lstStyle/>
                    <a:p>
                      <a:pPr indent="0" lvl="0" marL="0" rtl="0" algn="ctr">
                        <a:spcBef>
                          <a:spcPts val="0"/>
                        </a:spcBef>
                        <a:spcAft>
                          <a:spcPts val="0"/>
                        </a:spcAft>
                        <a:buNone/>
                      </a:pPr>
                      <a:r>
                        <a:rPr b="1" lang="en-GB" sz="1200">
                          <a:latin typeface="Mada"/>
                          <a:ea typeface="Mada"/>
                          <a:cs typeface="Mada"/>
                          <a:sym typeface="Mada"/>
                        </a:rPr>
                        <a:t>Normal</a:t>
                      </a:r>
                      <a:endParaRPr b="1" sz="1200">
                        <a:latin typeface="Mada"/>
                        <a:ea typeface="Mada"/>
                        <a:cs typeface="Mada"/>
                        <a:sym typeface="Mada"/>
                      </a:endParaRPr>
                    </a:p>
                  </a:txBody>
                  <a:tcPr marT="91425" marB="91425" marR="91425" marL="91425" anchor="ctr">
                    <a:solidFill>
                      <a:srgbClr val="D0E0E3"/>
                    </a:solidFill>
                  </a:tcPr>
                </a:tc>
                <a:tc>
                  <a:txBody>
                    <a:bodyPr/>
                    <a:lstStyle/>
                    <a:p>
                      <a:pPr indent="0" lvl="0" marL="0" rtl="0" algn="ctr">
                        <a:spcBef>
                          <a:spcPts val="0"/>
                        </a:spcBef>
                        <a:spcAft>
                          <a:spcPts val="0"/>
                        </a:spcAft>
                        <a:buNone/>
                      </a:pPr>
                      <a:r>
                        <a:rPr lang="en-GB" sz="1200">
                          <a:latin typeface="Mada"/>
                          <a:ea typeface="Mada"/>
                          <a:cs typeface="Mada"/>
                          <a:sym typeface="Mada"/>
                        </a:rPr>
                        <a:t>18.5-24.9</a:t>
                      </a:r>
                      <a:endParaRPr sz="1200">
                        <a:latin typeface="Mada"/>
                        <a:ea typeface="Mada"/>
                        <a:cs typeface="Mada"/>
                        <a:sym typeface="Mada"/>
                      </a:endParaRPr>
                    </a:p>
                  </a:txBody>
                  <a:tcPr marT="91425" marB="91425" marR="91425" marL="91425" anchor="ctr"/>
                </a:tc>
              </a:tr>
              <a:tr h="381000">
                <a:tc>
                  <a:txBody>
                    <a:bodyPr/>
                    <a:lstStyle/>
                    <a:p>
                      <a:pPr indent="0" lvl="0" marL="0" rtl="0" algn="ctr">
                        <a:spcBef>
                          <a:spcPts val="0"/>
                        </a:spcBef>
                        <a:spcAft>
                          <a:spcPts val="0"/>
                        </a:spcAft>
                        <a:buNone/>
                      </a:pPr>
                      <a:r>
                        <a:rPr b="1" lang="en-GB" sz="1200">
                          <a:latin typeface="Mada"/>
                          <a:ea typeface="Mada"/>
                          <a:cs typeface="Mada"/>
                          <a:sym typeface="Mada"/>
                        </a:rPr>
                        <a:t>Overweight</a:t>
                      </a:r>
                      <a:endParaRPr b="1" sz="1200">
                        <a:latin typeface="Mada"/>
                        <a:ea typeface="Mada"/>
                        <a:cs typeface="Mada"/>
                        <a:sym typeface="Mada"/>
                      </a:endParaRPr>
                    </a:p>
                  </a:txBody>
                  <a:tcPr marT="91425" marB="91425" marR="91425" marL="91425" anchor="ctr">
                    <a:solidFill>
                      <a:srgbClr val="D0E0E3"/>
                    </a:solidFill>
                  </a:tcPr>
                </a:tc>
                <a:tc>
                  <a:txBody>
                    <a:bodyPr/>
                    <a:lstStyle/>
                    <a:p>
                      <a:pPr indent="0" lvl="0" marL="0" rtl="0" algn="ctr">
                        <a:spcBef>
                          <a:spcPts val="0"/>
                        </a:spcBef>
                        <a:spcAft>
                          <a:spcPts val="0"/>
                        </a:spcAft>
                        <a:buNone/>
                      </a:pPr>
                      <a:r>
                        <a:rPr lang="en-GB" sz="1200">
                          <a:latin typeface="Mada"/>
                          <a:ea typeface="Mada"/>
                          <a:cs typeface="Mada"/>
                          <a:sym typeface="Mada"/>
                        </a:rPr>
                        <a:t>25-29.9</a:t>
                      </a:r>
                      <a:endParaRPr sz="1200">
                        <a:latin typeface="Mada"/>
                        <a:ea typeface="Mada"/>
                        <a:cs typeface="Mada"/>
                        <a:sym typeface="Mada"/>
                      </a:endParaRPr>
                    </a:p>
                  </a:txBody>
                  <a:tcPr marT="91425" marB="91425" marR="91425" marL="91425" anchor="ctr"/>
                </a:tc>
              </a:tr>
              <a:tr h="381000">
                <a:tc>
                  <a:txBody>
                    <a:bodyPr/>
                    <a:lstStyle/>
                    <a:p>
                      <a:pPr indent="0" lvl="0" marL="0" rtl="0" algn="ctr">
                        <a:spcBef>
                          <a:spcPts val="0"/>
                        </a:spcBef>
                        <a:spcAft>
                          <a:spcPts val="0"/>
                        </a:spcAft>
                        <a:buNone/>
                      </a:pPr>
                      <a:r>
                        <a:rPr b="1" lang="en-GB" sz="1200">
                          <a:latin typeface="Mada"/>
                          <a:ea typeface="Mada"/>
                          <a:cs typeface="Mada"/>
                          <a:sym typeface="Mada"/>
                        </a:rPr>
                        <a:t>Obese</a:t>
                      </a:r>
                      <a:endParaRPr b="1" sz="1200">
                        <a:latin typeface="Mada"/>
                        <a:ea typeface="Mada"/>
                        <a:cs typeface="Mada"/>
                        <a:sym typeface="Mada"/>
                      </a:endParaRPr>
                    </a:p>
                  </a:txBody>
                  <a:tcPr marT="91425" marB="91425" marR="91425" marL="91425" anchor="ctr">
                    <a:solidFill>
                      <a:srgbClr val="D0E0E3"/>
                    </a:solidFill>
                  </a:tcPr>
                </a:tc>
                <a:tc>
                  <a:txBody>
                    <a:bodyPr/>
                    <a:lstStyle/>
                    <a:p>
                      <a:pPr indent="0" lvl="0" marL="0" rtl="0" algn="ctr">
                        <a:spcBef>
                          <a:spcPts val="0"/>
                        </a:spcBef>
                        <a:spcAft>
                          <a:spcPts val="0"/>
                        </a:spcAft>
                        <a:buNone/>
                      </a:pPr>
                      <a:r>
                        <a:rPr lang="en-GB" sz="1200">
                          <a:latin typeface="Mada"/>
                          <a:ea typeface="Mada"/>
                          <a:cs typeface="Mada"/>
                          <a:sym typeface="Mada"/>
                        </a:rPr>
                        <a:t>&gt;30</a:t>
                      </a:r>
                      <a:endParaRPr sz="1200">
                        <a:latin typeface="Mada"/>
                        <a:ea typeface="Mada"/>
                        <a:cs typeface="Mada"/>
                        <a:sym typeface="Mada"/>
                      </a:endParaRPr>
                    </a:p>
                  </a:txBody>
                  <a:tcPr marT="91425" marB="91425" marR="91425" marL="91425" anchor="ctr"/>
                </a:tc>
              </a:tr>
              <a:tr h="396200">
                <a:tc gridSpan="2">
                  <a:txBody>
                    <a:bodyPr/>
                    <a:lstStyle/>
                    <a:p>
                      <a:pPr indent="0" lvl="0" marL="0" marR="0" rtl="0" algn="ctr">
                        <a:lnSpc>
                          <a:spcPct val="100000"/>
                        </a:lnSpc>
                        <a:spcBef>
                          <a:spcPts val="0"/>
                        </a:spcBef>
                        <a:spcAft>
                          <a:spcPts val="0"/>
                        </a:spcAft>
                        <a:buNone/>
                      </a:pPr>
                      <a:r>
                        <a:rPr b="1" lang="en-GB">
                          <a:solidFill>
                            <a:srgbClr val="FFFFFF"/>
                          </a:solidFill>
                          <a:latin typeface="Mada"/>
                          <a:ea typeface="Mada"/>
                          <a:cs typeface="Mada"/>
                          <a:sym typeface="Mada"/>
                        </a:rPr>
                        <a:t>Skinfold Thickness Test</a:t>
                      </a:r>
                      <a:endParaRPr b="1">
                        <a:solidFill>
                          <a:srgbClr val="FFFFFF"/>
                        </a:solidFill>
                        <a:latin typeface="Mada"/>
                        <a:ea typeface="Mada"/>
                        <a:cs typeface="Mada"/>
                        <a:sym typeface="Mada"/>
                      </a:endParaRPr>
                    </a:p>
                  </a:txBody>
                  <a:tcPr marT="91425" marB="91425" marR="91425" marL="91425" anchor="ctr">
                    <a:solidFill>
                      <a:srgbClr val="134F5C"/>
                    </a:solidFill>
                  </a:tcPr>
                </a:tc>
                <a:tc hMerge="1"/>
              </a:tr>
              <a:tr h="396200">
                <a:tc gridSpan="2">
                  <a:txBody>
                    <a:bodyPr/>
                    <a:lstStyle/>
                    <a:p>
                      <a:pPr indent="0" lvl="0" marL="0" marR="0" rtl="0" algn="ctr">
                        <a:lnSpc>
                          <a:spcPct val="100000"/>
                        </a:lnSpc>
                        <a:spcBef>
                          <a:spcPts val="0"/>
                        </a:spcBef>
                        <a:spcAft>
                          <a:spcPts val="0"/>
                        </a:spcAft>
                        <a:buNone/>
                      </a:pPr>
                      <a:r>
                        <a:rPr b="1" lang="en-GB">
                          <a:solidFill>
                            <a:srgbClr val="FFFFFF"/>
                          </a:solidFill>
                          <a:latin typeface="Mada"/>
                          <a:ea typeface="Mada"/>
                          <a:cs typeface="Mada"/>
                          <a:sym typeface="Mada"/>
                        </a:rPr>
                        <a:t>Waist-to-Hip Circumference Ratio</a:t>
                      </a:r>
                      <a:endParaRPr b="1">
                        <a:solidFill>
                          <a:srgbClr val="FFFFFF"/>
                        </a:solidFill>
                        <a:latin typeface="Mada"/>
                        <a:ea typeface="Mada"/>
                        <a:cs typeface="Mada"/>
                        <a:sym typeface="Mada"/>
                      </a:endParaRPr>
                    </a:p>
                  </a:txBody>
                  <a:tcPr marT="91425" marB="91425" marR="91425" marL="91425" anchor="ctr">
                    <a:solidFill>
                      <a:srgbClr val="134F5C"/>
                    </a:solidFill>
                  </a:tcPr>
                </a:tc>
                <a:tc hMerge="1"/>
              </a:tr>
              <a:tr h="381000">
                <a:tc>
                  <a:txBody>
                    <a:bodyPr/>
                    <a:lstStyle/>
                    <a:p>
                      <a:pPr indent="0" lvl="0" marL="0" rtl="0" algn="ctr">
                        <a:spcBef>
                          <a:spcPts val="0"/>
                        </a:spcBef>
                        <a:spcAft>
                          <a:spcPts val="0"/>
                        </a:spcAft>
                        <a:buNone/>
                      </a:pPr>
                      <a:r>
                        <a:rPr b="1" lang="en-GB" sz="1200">
                          <a:solidFill>
                            <a:srgbClr val="000000"/>
                          </a:solidFill>
                          <a:latin typeface="Mada"/>
                          <a:ea typeface="Mada"/>
                          <a:cs typeface="Mada"/>
                          <a:sym typeface="Mada"/>
                        </a:rPr>
                        <a:t>Men</a:t>
                      </a:r>
                      <a:endParaRPr b="1" sz="1200">
                        <a:latin typeface="Mada"/>
                        <a:ea typeface="Mada"/>
                        <a:cs typeface="Mada"/>
                        <a:sym typeface="Mada"/>
                      </a:endParaRPr>
                    </a:p>
                  </a:txBody>
                  <a:tcPr marT="91425" marB="91425" marR="91425" marL="91425" anchor="ctr">
                    <a:solidFill>
                      <a:srgbClr val="D0E0E3"/>
                    </a:solidFill>
                  </a:tcPr>
                </a:tc>
                <a:tc>
                  <a:txBody>
                    <a:bodyPr/>
                    <a:lstStyle/>
                    <a:p>
                      <a:pPr indent="0" lvl="0" marL="0" rtl="0" algn="ctr">
                        <a:spcBef>
                          <a:spcPts val="0"/>
                        </a:spcBef>
                        <a:spcAft>
                          <a:spcPts val="0"/>
                        </a:spcAft>
                        <a:buNone/>
                      </a:pPr>
                      <a:r>
                        <a:rPr lang="en-GB" sz="1200">
                          <a:solidFill>
                            <a:srgbClr val="000000"/>
                          </a:solidFill>
                          <a:latin typeface="Mada"/>
                          <a:ea typeface="Mada"/>
                          <a:cs typeface="Mada"/>
                          <a:sym typeface="Mada"/>
                        </a:rPr>
                        <a:t>&gt; 102 cm are considered high risk</a:t>
                      </a:r>
                      <a:endParaRPr sz="1200">
                        <a:latin typeface="Mada"/>
                        <a:ea typeface="Mada"/>
                        <a:cs typeface="Mada"/>
                        <a:sym typeface="Mada"/>
                      </a:endParaRPr>
                    </a:p>
                  </a:txBody>
                  <a:tcPr marT="91425" marB="91425" marR="91425" marL="91425" anchor="ctr"/>
                </a:tc>
              </a:tr>
              <a:tr h="381000">
                <a:tc>
                  <a:txBody>
                    <a:bodyPr/>
                    <a:lstStyle/>
                    <a:p>
                      <a:pPr indent="0" lvl="0" marL="0" rtl="0" algn="ctr">
                        <a:spcBef>
                          <a:spcPts val="0"/>
                        </a:spcBef>
                        <a:spcAft>
                          <a:spcPts val="0"/>
                        </a:spcAft>
                        <a:buNone/>
                      </a:pPr>
                      <a:r>
                        <a:rPr b="1" lang="en-GB" sz="1200">
                          <a:latin typeface="Mada"/>
                          <a:ea typeface="Mada"/>
                          <a:cs typeface="Mada"/>
                          <a:sym typeface="Mada"/>
                        </a:rPr>
                        <a:t>Women</a:t>
                      </a:r>
                      <a:endParaRPr b="1" sz="1200">
                        <a:latin typeface="Mada"/>
                        <a:ea typeface="Mada"/>
                        <a:cs typeface="Mada"/>
                        <a:sym typeface="Mada"/>
                      </a:endParaRPr>
                    </a:p>
                  </a:txBody>
                  <a:tcPr marT="91425" marB="91425" marR="91425" marL="91425" anchor="ctr">
                    <a:solidFill>
                      <a:srgbClr val="D0E0E3"/>
                    </a:solidFill>
                  </a:tcPr>
                </a:tc>
                <a:tc>
                  <a:txBody>
                    <a:bodyPr/>
                    <a:lstStyle/>
                    <a:p>
                      <a:pPr indent="0" lvl="0" marL="0" rtl="0" algn="ctr">
                        <a:spcBef>
                          <a:spcPts val="0"/>
                        </a:spcBef>
                        <a:spcAft>
                          <a:spcPts val="0"/>
                        </a:spcAft>
                        <a:buNone/>
                      </a:pPr>
                      <a:r>
                        <a:rPr lang="en-GB" sz="1200">
                          <a:solidFill>
                            <a:srgbClr val="000000"/>
                          </a:solidFill>
                          <a:latin typeface="Mada"/>
                          <a:ea typeface="Mada"/>
                          <a:cs typeface="Mada"/>
                          <a:sym typeface="Mada"/>
                        </a:rPr>
                        <a:t>&gt; 88 cm are considered high risk</a:t>
                      </a:r>
                      <a:endParaRPr sz="1200">
                        <a:latin typeface="Mada"/>
                        <a:ea typeface="Mada"/>
                        <a:cs typeface="Mada"/>
                        <a:sym typeface="Mada"/>
                      </a:endParaRPr>
                    </a:p>
                  </a:txBody>
                  <a:tcPr marT="91425" marB="91425" marR="91425" marL="91425" anchor="ctr"/>
                </a:tc>
              </a:tr>
            </a:tbl>
          </a:graphicData>
        </a:graphic>
      </p:graphicFrame>
      <p:grpSp>
        <p:nvGrpSpPr>
          <p:cNvPr id="853" name="Google Shape;853;p36"/>
          <p:cNvGrpSpPr/>
          <p:nvPr/>
        </p:nvGrpSpPr>
        <p:grpSpPr>
          <a:xfrm>
            <a:off x="471540" y="4760398"/>
            <a:ext cx="259315" cy="487847"/>
            <a:chOff x="4136752" y="1733232"/>
            <a:chExt cx="723738" cy="1422708"/>
          </a:xfrm>
        </p:grpSpPr>
        <p:sp>
          <p:nvSpPr>
            <p:cNvPr id="854" name="Google Shape;854;p36"/>
            <p:cNvSpPr/>
            <p:nvPr/>
          </p:nvSpPr>
          <p:spPr>
            <a:xfrm>
              <a:off x="4149190" y="1733232"/>
              <a:ext cx="711300" cy="1422600"/>
            </a:xfrm>
            <a:prstGeom prst="chevron">
              <a:avLst>
                <a:gd fmla="val 52989" name="adj"/>
              </a:avLst>
            </a:prstGeom>
            <a:solidFill>
              <a:srgbClr val="134F5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000000"/>
                </a:solidFill>
                <a:latin typeface="Arial"/>
                <a:ea typeface="Arial"/>
                <a:cs typeface="Arial"/>
                <a:sym typeface="Arial"/>
              </a:endParaRPr>
            </a:p>
          </p:txBody>
        </p:sp>
        <p:sp>
          <p:nvSpPr>
            <p:cNvPr id="855" name="Google Shape;855;p36"/>
            <p:cNvSpPr/>
            <p:nvPr/>
          </p:nvSpPr>
          <p:spPr>
            <a:xfrm rot="10800000">
              <a:off x="4136752" y="2819640"/>
              <a:ext cx="288000" cy="336300"/>
            </a:xfrm>
            <a:prstGeom prst="rect">
              <a:avLst/>
            </a:prstGeom>
            <a:solidFill>
              <a:srgbClr val="134F5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Arial"/>
                <a:ea typeface="Arial"/>
                <a:cs typeface="Arial"/>
                <a:sym typeface="Arial"/>
              </a:endParaRPr>
            </a:p>
          </p:txBody>
        </p:sp>
        <p:sp>
          <p:nvSpPr>
            <p:cNvPr id="856" name="Google Shape;856;p36"/>
            <p:cNvSpPr/>
            <p:nvPr/>
          </p:nvSpPr>
          <p:spPr>
            <a:xfrm rot="10800000">
              <a:off x="4136752" y="1733274"/>
              <a:ext cx="288000" cy="336300"/>
            </a:xfrm>
            <a:prstGeom prst="rect">
              <a:avLst/>
            </a:prstGeom>
            <a:solidFill>
              <a:srgbClr val="134F5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Arial"/>
                <a:ea typeface="Arial"/>
                <a:cs typeface="Arial"/>
                <a:sym typeface="Arial"/>
              </a:endParaRPr>
            </a:p>
          </p:txBody>
        </p:sp>
      </p:gr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0" name="Shape 860"/>
        <p:cNvGrpSpPr/>
        <p:nvPr/>
      </p:nvGrpSpPr>
      <p:grpSpPr>
        <a:xfrm>
          <a:off x="0" y="0"/>
          <a:ext cx="0" cy="0"/>
          <a:chOff x="0" y="0"/>
          <a:chExt cx="0" cy="0"/>
        </a:xfrm>
      </p:grpSpPr>
      <p:sp>
        <p:nvSpPr>
          <p:cNvPr id="861" name="Google Shape;861;p37"/>
          <p:cNvSpPr/>
          <p:nvPr/>
        </p:nvSpPr>
        <p:spPr>
          <a:xfrm rot="10800000">
            <a:off x="-75" y="-9300"/>
            <a:ext cx="7591500" cy="237900"/>
          </a:xfrm>
          <a:prstGeom prst="round2SameRect">
            <a:avLst>
              <a:gd fmla="val 50000" name="adj1"/>
              <a:gd fmla="val 0" name="adj2"/>
            </a:avLst>
          </a:pr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2" name="Google Shape;862;p37"/>
          <p:cNvSpPr/>
          <p:nvPr/>
        </p:nvSpPr>
        <p:spPr>
          <a:xfrm>
            <a:off x="-75" y="9696450"/>
            <a:ext cx="7589400" cy="1002000"/>
          </a:xfrm>
          <a:prstGeom prst="rect">
            <a:avLst/>
          </a:prstGeom>
          <a:noFill/>
          <a:ln cap="flat" cmpd="sng" w="9525">
            <a:solidFill>
              <a:srgbClr val="45818E"/>
            </a:solidFill>
            <a:prstDash val="dash"/>
            <a:round/>
            <a:headEnd len="sm" w="sm" type="none"/>
            <a:tailEnd len="sm" w="sm" type="none"/>
          </a:ln>
        </p:spPr>
        <p:txBody>
          <a:bodyPr anchorCtr="0" anchor="ctr" bIns="91425" lIns="91425" spcFirstLastPara="1" rIns="91425" wrap="square" tIns="91425">
            <a:noAutofit/>
          </a:bodyPr>
          <a:lstStyle/>
          <a:p>
            <a:pPr indent="-292100" lvl="0" marL="457200" rtl="0" algn="l">
              <a:spcBef>
                <a:spcPts val="0"/>
              </a:spcBef>
              <a:spcAft>
                <a:spcPts val="0"/>
              </a:spcAft>
              <a:buClr>
                <a:srgbClr val="6AA84F"/>
              </a:buClr>
              <a:buSzPts val="1000"/>
              <a:buFont typeface="Mada"/>
              <a:buAutoNum type="arabicPeriod"/>
            </a:pPr>
            <a:r>
              <a:rPr lang="en-GB" sz="1000">
                <a:solidFill>
                  <a:srgbClr val="6AA84F"/>
                </a:solidFill>
                <a:latin typeface="Mada"/>
                <a:ea typeface="Mada"/>
                <a:cs typeface="Mada"/>
                <a:sym typeface="Mada"/>
              </a:rPr>
              <a:t>More common in the clinic</a:t>
            </a:r>
            <a:endParaRPr sz="1000">
              <a:solidFill>
                <a:srgbClr val="6AA84F"/>
              </a:solidFill>
              <a:latin typeface="Mada"/>
              <a:ea typeface="Mada"/>
              <a:cs typeface="Mada"/>
              <a:sym typeface="Mada"/>
            </a:endParaRPr>
          </a:p>
          <a:p>
            <a:pPr indent="-292100" lvl="0" marL="457200" rtl="0" algn="l">
              <a:spcBef>
                <a:spcPts val="0"/>
              </a:spcBef>
              <a:spcAft>
                <a:spcPts val="0"/>
              </a:spcAft>
              <a:buClr>
                <a:srgbClr val="6AA84F"/>
              </a:buClr>
              <a:buSzPts val="1000"/>
              <a:buFont typeface="Mada"/>
              <a:buAutoNum type="arabicPeriod"/>
            </a:pPr>
            <a:r>
              <a:rPr lang="en-GB" sz="1000">
                <a:solidFill>
                  <a:srgbClr val="6AA84F"/>
                </a:solidFill>
                <a:latin typeface="Mada"/>
                <a:ea typeface="Mada"/>
                <a:cs typeface="Mada"/>
                <a:sym typeface="Mada"/>
              </a:rPr>
              <a:t>Especially among obese patient</a:t>
            </a:r>
            <a:endParaRPr sz="1000">
              <a:solidFill>
                <a:srgbClr val="6AA84F"/>
              </a:solidFill>
              <a:latin typeface="Mada"/>
              <a:ea typeface="Mada"/>
              <a:cs typeface="Mada"/>
              <a:sym typeface="Mada"/>
            </a:endParaRPr>
          </a:p>
          <a:p>
            <a:pPr indent="-292100" lvl="0" marL="457200" rtl="0" algn="l">
              <a:spcBef>
                <a:spcPts val="0"/>
              </a:spcBef>
              <a:spcAft>
                <a:spcPts val="0"/>
              </a:spcAft>
              <a:buClr>
                <a:srgbClr val="6AA84F"/>
              </a:buClr>
              <a:buSzPts val="1000"/>
              <a:buFont typeface="Mada"/>
              <a:buAutoNum type="arabicPeriod"/>
            </a:pPr>
            <a:r>
              <a:rPr lang="en-GB" sz="1000">
                <a:solidFill>
                  <a:srgbClr val="6AA84F"/>
                </a:solidFill>
                <a:latin typeface="Mada"/>
                <a:ea typeface="Mada"/>
                <a:cs typeface="Mada"/>
                <a:sym typeface="Mada"/>
              </a:rPr>
              <a:t>To get in mmol/L divide by 18 and vice versa.</a:t>
            </a:r>
            <a:endParaRPr sz="1000">
              <a:solidFill>
                <a:srgbClr val="6AA84F"/>
              </a:solidFill>
              <a:latin typeface="Mada"/>
              <a:ea typeface="Mada"/>
              <a:cs typeface="Mada"/>
              <a:sym typeface="Mada"/>
            </a:endParaRPr>
          </a:p>
          <a:p>
            <a:pPr indent="-292100" lvl="0" marL="457200" rtl="0" algn="l">
              <a:spcBef>
                <a:spcPts val="0"/>
              </a:spcBef>
              <a:spcAft>
                <a:spcPts val="0"/>
              </a:spcAft>
              <a:buClr>
                <a:srgbClr val="6AA84F"/>
              </a:buClr>
              <a:buSzPts val="1000"/>
              <a:buFont typeface="Mada"/>
              <a:buAutoNum type="arabicPeriod"/>
            </a:pPr>
            <a:r>
              <a:rPr lang="en-GB" sz="1000">
                <a:solidFill>
                  <a:srgbClr val="6AA84F"/>
                </a:solidFill>
                <a:latin typeface="Mada"/>
                <a:ea typeface="Mada"/>
                <a:cs typeface="Mada"/>
                <a:sym typeface="Mada"/>
              </a:rPr>
              <a:t>In symptomatic patients one random plasma glucose reading  is sufficient to diagnose diabetes.</a:t>
            </a:r>
            <a:endParaRPr sz="1000">
              <a:solidFill>
                <a:srgbClr val="6AA84F"/>
              </a:solidFill>
              <a:latin typeface="Mada"/>
              <a:ea typeface="Mada"/>
              <a:cs typeface="Mada"/>
              <a:sym typeface="Mada"/>
            </a:endParaRPr>
          </a:p>
        </p:txBody>
      </p:sp>
      <p:grpSp>
        <p:nvGrpSpPr>
          <p:cNvPr id="863" name="Google Shape;863;p37"/>
          <p:cNvGrpSpPr/>
          <p:nvPr/>
        </p:nvGrpSpPr>
        <p:grpSpPr>
          <a:xfrm>
            <a:off x="223575" y="1368497"/>
            <a:ext cx="7142100" cy="2795628"/>
            <a:chOff x="312468" y="108543"/>
            <a:chExt cx="7142100" cy="2795628"/>
          </a:xfrm>
        </p:grpSpPr>
        <p:sp>
          <p:nvSpPr>
            <p:cNvPr id="864" name="Google Shape;864;p37"/>
            <p:cNvSpPr/>
            <p:nvPr/>
          </p:nvSpPr>
          <p:spPr>
            <a:xfrm>
              <a:off x="2942125" y="966688"/>
              <a:ext cx="1695600" cy="838200"/>
            </a:xfrm>
            <a:prstGeom prst="roundRect">
              <a:avLst>
                <a:gd fmla="val 24569" name="adj"/>
              </a:avLst>
            </a:prstGeom>
            <a:solidFill>
              <a:srgbClr val="134F5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800">
                  <a:solidFill>
                    <a:srgbClr val="FFFFFF"/>
                  </a:solidFill>
                  <a:latin typeface="Nunito"/>
                  <a:ea typeface="Nunito"/>
                  <a:cs typeface="Nunito"/>
                  <a:sym typeface="Nunito"/>
                </a:rPr>
                <a:t>Classification of diabetes</a:t>
              </a:r>
              <a:endParaRPr sz="1800">
                <a:solidFill>
                  <a:srgbClr val="FFFFFF"/>
                </a:solidFill>
                <a:latin typeface="Nunito"/>
                <a:ea typeface="Nunito"/>
                <a:cs typeface="Nunito"/>
                <a:sym typeface="Nunito"/>
              </a:endParaRPr>
            </a:p>
          </p:txBody>
        </p:sp>
        <p:sp>
          <p:nvSpPr>
            <p:cNvPr id="865" name="Google Shape;865;p37"/>
            <p:cNvSpPr/>
            <p:nvPr/>
          </p:nvSpPr>
          <p:spPr>
            <a:xfrm>
              <a:off x="5571768" y="108543"/>
              <a:ext cx="1882800" cy="1153200"/>
            </a:xfrm>
            <a:prstGeom prst="roundRect">
              <a:avLst>
                <a:gd fmla="val 16667" name="adj"/>
              </a:avLst>
            </a:prstGeom>
            <a:solidFill>
              <a:srgbClr val="EFEFEF"/>
            </a:solidFill>
            <a:ln>
              <a:noFill/>
            </a:ln>
          </p:spPr>
          <p:txBody>
            <a:bodyPr anchorCtr="0" anchor="ctr" bIns="121950" lIns="121950" spcFirstLastPara="1" rIns="121950" wrap="square" tIns="121950">
              <a:noAutofit/>
            </a:bodyPr>
            <a:lstStyle/>
            <a:p>
              <a:pPr indent="0" lvl="0" marL="0" rtl="0" algn="ctr">
                <a:spcBef>
                  <a:spcPts val="0"/>
                </a:spcBef>
                <a:spcAft>
                  <a:spcPts val="0"/>
                </a:spcAft>
                <a:buClr>
                  <a:srgbClr val="000000"/>
                </a:buClr>
                <a:buSzPts val="1500"/>
                <a:buFont typeface="Arial"/>
                <a:buNone/>
              </a:pPr>
              <a:r>
                <a:rPr b="1" lang="en-GB" sz="1100">
                  <a:latin typeface="Mada"/>
                  <a:ea typeface="Mada"/>
                  <a:cs typeface="Mada"/>
                  <a:sym typeface="Mada"/>
                </a:rPr>
                <a:t>Gestational diabetes mellitus (GDM):</a:t>
              </a:r>
              <a:r>
                <a:rPr lang="en-GB" sz="1100">
                  <a:latin typeface="Mada"/>
                  <a:ea typeface="Mada"/>
                  <a:cs typeface="Mada"/>
                  <a:sym typeface="Mada"/>
                </a:rPr>
                <a:t> diabetes diagnosed in the second or third trimester of pregnancy that was not present prior to gestation</a:t>
              </a:r>
              <a:endParaRPr sz="1100">
                <a:latin typeface="Mada"/>
                <a:ea typeface="Mada"/>
                <a:cs typeface="Mada"/>
                <a:sym typeface="Mada"/>
              </a:endParaRPr>
            </a:p>
          </p:txBody>
        </p:sp>
        <p:sp>
          <p:nvSpPr>
            <p:cNvPr id="866" name="Google Shape;866;p37"/>
            <p:cNvSpPr/>
            <p:nvPr/>
          </p:nvSpPr>
          <p:spPr>
            <a:xfrm>
              <a:off x="5571768" y="1448571"/>
              <a:ext cx="1882800" cy="1455600"/>
            </a:xfrm>
            <a:prstGeom prst="roundRect">
              <a:avLst>
                <a:gd fmla="val 16667" name="adj"/>
              </a:avLst>
            </a:prstGeom>
            <a:solidFill>
              <a:srgbClr val="EFEFEF"/>
            </a:solidFill>
            <a:ln>
              <a:noFill/>
            </a:ln>
          </p:spPr>
          <p:txBody>
            <a:bodyPr anchorCtr="0" anchor="ctr" bIns="121950" lIns="121950" spcFirstLastPara="1" rIns="121950" wrap="square" tIns="121950">
              <a:noAutofit/>
            </a:bodyPr>
            <a:lstStyle/>
            <a:p>
              <a:pPr indent="0" lvl="0" marL="0" rtl="0" algn="ctr">
                <a:spcBef>
                  <a:spcPts val="0"/>
                </a:spcBef>
                <a:spcAft>
                  <a:spcPts val="0"/>
                </a:spcAft>
                <a:buClr>
                  <a:srgbClr val="000000"/>
                </a:buClr>
                <a:buSzPts val="1500"/>
                <a:buFont typeface="Arial"/>
                <a:buNone/>
              </a:pPr>
              <a:r>
                <a:rPr b="1" lang="en-GB" sz="1100">
                  <a:latin typeface="Mada"/>
                  <a:ea typeface="Mada"/>
                  <a:cs typeface="Mada"/>
                  <a:sym typeface="Mada"/>
                </a:rPr>
                <a:t>Specific types of diabetes due to other causes</a:t>
              </a:r>
              <a:r>
                <a:rPr lang="en-GB" sz="1100">
                  <a:latin typeface="Mada"/>
                  <a:ea typeface="Mada"/>
                  <a:cs typeface="Mada"/>
                  <a:sym typeface="Mada"/>
                </a:rPr>
                <a:t>, e.g. maturity-onset diabetes of the young [MODY], and drug induced diabetes (such as with glucocorticoid use,)</a:t>
              </a:r>
              <a:endParaRPr sz="1100">
                <a:latin typeface="Mada"/>
                <a:ea typeface="Mada"/>
                <a:cs typeface="Mada"/>
                <a:sym typeface="Mada"/>
              </a:endParaRPr>
            </a:p>
          </p:txBody>
        </p:sp>
        <p:sp>
          <p:nvSpPr>
            <p:cNvPr id="867" name="Google Shape;867;p37"/>
            <p:cNvSpPr/>
            <p:nvPr/>
          </p:nvSpPr>
          <p:spPr>
            <a:xfrm>
              <a:off x="312468" y="180843"/>
              <a:ext cx="1695600" cy="1008600"/>
            </a:xfrm>
            <a:prstGeom prst="roundRect">
              <a:avLst>
                <a:gd fmla="val 16667" name="adj"/>
              </a:avLst>
            </a:prstGeom>
            <a:solidFill>
              <a:srgbClr val="EFEFEF"/>
            </a:solidFill>
            <a:ln>
              <a:noFill/>
            </a:ln>
          </p:spPr>
          <p:txBody>
            <a:bodyPr anchorCtr="0" anchor="ctr" bIns="121950" lIns="121950" spcFirstLastPara="1" rIns="121950" wrap="square" tIns="121950">
              <a:noAutofit/>
            </a:bodyPr>
            <a:lstStyle/>
            <a:p>
              <a:pPr indent="0" lvl="0" marL="0" rtl="0" algn="ctr">
                <a:spcBef>
                  <a:spcPts val="0"/>
                </a:spcBef>
                <a:spcAft>
                  <a:spcPts val="0"/>
                </a:spcAft>
                <a:buClr>
                  <a:srgbClr val="000000"/>
                </a:buClr>
                <a:buSzPts val="1500"/>
                <a:buFont typeface="Arial"/>
                <a:buNone/>
              </a:pPr>
              <a:r>
                <a:rPr b="1" lang="en-GB" sz="1100">
                  <a:latin typeface="Mada"/>
                  <a:ea typeface="Mada"/>
                  <a:cs typeface="Mada"/>
                  <a:sym typeface="Mada"/>
                </a:rPr>
                <a:t>Type 1 diabetes:</a:t>
              </a:r>
              <a:endParaRPr b="1" sz="1100">
                <a:latin typeface="Mada"/>
                <a:ea typeface="Mada"/>
                <a:cs typeface="Mada"/>
                <a:sym typeface="Mada"/>
              </a:endParaRPr>
            </a:p>
            <a:p>
              <a:pPr indent="0" lvl="0" marL="0" rtl="0" algn="ctr">
                <a:spcBef>
                  <a:spcPts val="0"/>
                </a:spcBef>
                <a:spcAft>
                  <a:spcPts val="0"/>
                </a:spcAft>
                <a:buClr>
                  <a:srgbClr val="000000"/>
                </a:buClr>
                <a:buSzPts val="1500"/>
                <a:buFont typeface="Arial"/>
                <a:buNone/>
              </a:pPr>
              <a:r>
                <a:rPr lang="en-GB" sz="1100">
                  <a:latin typeface="Mada"/>
                  <a:ea typeface="Mada"/>
                  <a:cs typeface="Mada"/>
                  <a:sym typeface="Mada"/>
                </a:rPr>
                <a:t>due to autoimmune β-cell destruction, usually leading to absolute insulin deficiency</a:t>
              </a:r>
              <a:endParaRPr sz="1100">
                <a:latin typeface="Mada"/>
                <a:ea typeface="Mada"/>
                <a:cs typeface="Mada"/>
                <a:sym typeface="Mada"/>
              </a:endParaRPr>
            </a:p>
          </p:txBody>
        </p:sp>
        <p:cxnSp>
          <p:nvCxnSpPr>
            <p:cNvPr id="868" name="Google Shape;868;p37"/>
            <p:cNvCxnSpPr>
              <a:stCxn id="864" idx="3"/>
              <a:endCxn id="865" idx="1"/>
            </p:cNvCxnSpPr>
            <p:nvPr/>
          </p:nvCxnSpPr>
          <p:spPr>
            <a:xfrm flipH="1" rot="10800000">
              <a:off x="4637725" y="685288"/>
              <a:ext cx="933900" cy="700500"/>
            </a:xfrm>
            <a:prstGeom prst="curvedConnector3">
              <a:avLst>
                <a:gd fmla="val 50008" name="adj1"/>
              </a:avLst>
            </a:prstGeom>
            <a:noFill/>
            <a:ln cap="flat" cmpd="sng" w="9525">
              <a:solidFill>
                <a:srgbClr val="595959"/>
              </a:solidFill>
              <a:prstDash val="solid"/>
              <a:round/>
              <a:headEnd len="med" w="med" type="none"/>
              <a:tailEnd len="med" w="med" type="none"/>
            </a:ln>
          </p:spPr>
        </p:cxnSp>
        <p:cxnSp>
          <p:nvCxnSpPr>
            <p:cNvPr id="869" name="Google Shape;869;p37"/>
            <p:cNvCxnSpPr>
              <a:stCxn id="864" idx="3"/>
              <a:endCxn id="866" idx="1"/>
            </p:cNvCxnSpPr>
            <p:nvPr/>
          </p:nvCxnSpPr>
          <p:spPr>
            <a:xfrm>
              <a:off x="4637725" y="1385788"/>
              <a:ext cx="933900" cy="790500"/>
            </a:xfrm>
            <a:prstGeom prst="curvedConnector3">
              <a:avLst>
                <a:gd fmla="val 50008" name="adj1"/>
              </a:avLst>
            </a:prstGeom>
            <a:noFill/>
            <a:ln cap="flat" cmpd="sng" w="9525">
              <a:solidFill>
                <a:srgbClr val="595959"/>
              </a:solidFill>
              <a:prstDash val="solid"/>
              <a:round/>
              <a:headEnd len="med" w="med" type="none"/>
              <a:tailEnd len="med" w="med" type="none"/>
            </a:ln>
          </p:spPr>
        </p:cxnSp>
        <p:cxnSp>
          <p:nvCxnSpPr>
            <p:cNvPr id="870" name="Google Shape;870;p37"/>
            <p:cNvCxnSpPr>
              <a:stCxn id="864" idx="1"/>
              <a:endCxn id="867" idx="3"/>
            </p:cNvCxnSpPr>
            <p:nvPr/>
          </p:nvCxnSpPr>
          <p:spPr>
            <a:xfrm rot="10800000">
              <a:off x="2007925" y="685288"/>
              <a:ext cx="934200" cy="700500"/>
            </a:xfrm>
            <a:prstGeom prst="curvedConnector3">
              <a:avLst>
                <a:gd fmla="val 49992" name="adj1"/>
              </a:avLst>
            </a:prstGeom>
            <a:noFill/>
            <a:ln cap="flat" cmpd="sng" w="9525">
              <a:solidFill>
                <a:srgbClr val="595959"/>
              </a:solidFill>
              <a:prstDash val="solid"/>
              <a:round/>
              <a:headEnd len="med" w="med" type="none"/>
              <a:tailEnd len="med" w="med" type="none"/>
            </a:ln>
          </p:spPr>
        </p:cxnSp>
        <p:cxnSp>
          <p:nvCxnSpPr>
            <p:cNvPr id="871" name="Google Shape;871;p37"/>
            <p:cNvCxnSpPr>
              <a:stCxn id="864" idx="1"/>
              <a:endCxn id="872" idx="3"/>
            </p:cNvCxnSpPr>
            <p:nvPr/>
          </p:nvCxnSpPr>
          <p:spPr>
            <a:xfrm flipH="1">
              <a:off x="2007925" y="1385788"/>
              <a:ext cx="934200" cy="843300"/>
            </a:xfrm>
            <a:prstGeom prst="curvedConnector3">
              <a:avLst>
                <a:gd fmla="val 49992" name="adj1"/>
              </a:avLst>
            </a:prstGeom>
            <a:noFill/>
            <a:ln cap="flat" cmpd="sng" w="9525">
              <a:solidFill>
                <a:srgbClr val="595959"/>
              </a:solidFill>
              <a:prstDash val="solid"/>
              <a:round/>
              <a:headEnd len="med" w="med" type="none"/>
              <a:tailEnd len="med" w="med" type="none"/>
            </a:ln>
          </p:spPr>
        </p:cxnSp>
        <p:sp>
          <p:nvSpPr>
            <p:cNvPr id="872" name="Google Shape;872;p37"/>
            <p:cNvSpPr/>
            <p:nvPr/>
          </p:nvSpPr>
          <p:spPr>
            <a:xfrm>
              <a:off x="312468" y="1606440"/>
              <a:ext cx="1695600" cy="1245000"/>
            </a:xfrm>
            <a:prstGeom prst="roundRect">
              <a:avLst>
                <a:gd fmla="val 16667" name="adj"/>
              </a:avLst>
            </a:prstGeom>
            <a:solidFill>
              <a:srgbClr val="EFEFEF"/>
            </a:solidFill>
            <a:ln>
              <a:noFill/>
            </a:ln>
          </p:spPr>
          <p:txBody>
            <a:bodyPr anchorCtr="0" anchor="ctr" bIns="121950" lIns="121950" spcFirstLastPara="1" rIns="121950" wrap="square" tIns="121950">
              <a:noAutofit/>
            </a:bodyPr>
            <a:lstStyle/>
            <a:p>
              <a:pPr indent="0" lvl="0" marL="0" rtl="0" algn="ctr">
                <a:spcBef>
                  <a:spcPts val="0"/>
                </a:spcBef>
                <a:spcAft>
                  <a:spcPts val="0"/>
                </a:spcAft>
                <a:buClr>
                  <a:srgbClr val="000000"/>
                </a:buClr>
                <a:buSzPts val="1500"/>
                <a:buFont typeface="Arial"/>
                <a:buNone/>
              </a:pPr>
              <a:r>
                <a:rPr b="1" lang="en-GB" sz="1100">
                  <a:latin typeface="Mada"/>
                  <a:ea typeface="Mada"/>
                  <a:cs typeface="Mada"/>
                  <a:sym typeface="Mada"/>
                </a:rPr>
                <a:t>Type 2 diabetes</a:t>
              </a:r>
              <a:r>
                <a:rPr b="1" baseline="30000" lang="en-GB" sz="1100">
                  <a:latin typeface="Mada"/>
                  <a:ea typeface="Mada"/>
                  <a:cs typeface="Mada"/>
                  <a:sym typeface="Mada"/>
                </a:rPr>
                <a:t>1</a:t>
              </a:r>
              <a:r>
                <a:rPr b="1" lang="en-GB" sz="1100">
                  <a:latin typeface="Mada"/>
                  <a:ea typeface="Mada"/>
                  <a:cs typeface="Mada"/>
                  <a:sym typeface="Mada"/>
                </a:rPr>
                <a:t>:</a:t>
              </a:r>
              <a:endParaRPr b="1" sz="1100">
                <a:latin typeface="Mada"/>
                <a:ea typeface="Mada"/>
                <a:cs typeface="Mada"/>
                <a:sym typeface="Mada"/>
              </a:endParaRPr>
            </a:p>
            <a:p>
              <a:pPr indent="0" lvl="0" marL="0" rtl="0" algn="ctr">
                <a:spcBef>
                  <a:spcPts val="0"/>
                </a:spcBef>
                <a:spcAft>
                  <a:spcPts val="0"/>
                </a:spcAft>
                <a:buClr>
                  <a:srgbClr val="000000"/>
                </a:buClr>
                <a:buSzPts val="1500"/>
                <a:buFont typeface="Arial"/>
                <a:buNone/>
              </a:pPr>
              <a:r>
                <a:rPr lang="en-GB" sz="1100">
                  <a:latin typeface="Mada"/>
                  <a:ea typeface="Mada"/>
                  <a:cs typeface="Mada"/>
                  <a:sym typeface="Mada"/>
                </a:rPr>
                <a:t>due to a progressive loss of β-cell insulin secretion frequently on the background of insulin resistance</a:t>
              </a:r>
              <a:r>
                <a:rPr baseline="30000" lang="en-GB" sz="1100">
                  <a:latin typeface="Mada"/>
                  <a:ea typeface="Mada"/>
                  <a:cs typeface="Mada"/>
                  <a:sym typeface="Mada"/>
                </a:rPr>
                <a:t>2</a:t>
              </a:r>
              <a:endParaRPr baseline="30000" sz="1100">
                <a:latin typeface="Mada"/>
                <a:ea typeface="Mada"/>
                <a:cs typeface="Mada"/>
                <a:sym typeface="Mada"/>
              </a:endParaRPr>
            </a:p>
          </p:txBody>
        </p:sp>
      </p:grpSp>
      <p:sp>
        <p:nvSpPr>
          <p:cNvPr id="873" name="Google Shape;873;p37"/>
          <p:cNvSpPr txBox="1"/>
          <p:nvPr/>
        </p:nvSpPr>
        <p:spPr>
          <a:xfrm>
            <a:off x="-92342" y="4887905"/>
            <a:ext cx="6071700" cy="708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2400">
                <a:solidFill>
                  <a:srgbClr val="76A5AF"/>
                </a:solidFill>
                <a:latin typeface="Nunito"/>
                <a:ea typeface="Nunito"/>
                <a:cs typeface="Nunito"/>
                <a:sym typeface="Nunito"/>
              </a:rPr>
              <a:t>Criteria for the diagnosis</a:t>
            </a:r>
            <a:endParaRPr sz="2400">
              <a:solidFill>
                <a:srgbClr val="76A5AF"/>
              </a:solidFill>
              <a:latin typeface="Nunito"/>
              <a:ea typeface="Nunito"/>
              <a:cs typeface="Nunito"/>
              <a:sym typeface="Nunito"/>
            </a:endParaRPr>
          </a:p>
        </p:txBody>
      </p:sp>
      <p:cxnSp>
        <p:nvCxnSpPr>
          <p:cNvPr id="874" name="Google Shape;874;p37"/>
          <p:cNvCxnSpPr/>
          <p:nvPr/>
        </p:nvCxnSpPr>
        <p:spPr>
          <a:xfrm>
            <a:off x="-45991" y="5375119"/>
            <a:ext cx="3470400" cy="9900"/>
          </a:xfrm>
          <a:prstGeom prst="straightConnector1">
            <a:avLst/>
          </a:prstGeom>
          <a:noFill/>
          <a:ln cap="flat" cmpd="sng" w="38100">
            <a:solidFill>
              <a:srgbClr val="76A5AF"/>
            </a:solidFill>
            <a:prstDash val="solid"/>
            <a:round/>
            <a:headEnd len="med" w="med" type="none"/>
            <a:tailEnd len="med" w="med" type="none"/>
          </a:ln>
        </p:spPr>
      </p:cxnSp>
      <p:grpSp>
        <p:nvGrpSpPr>
          <p:cNvPr id="875" name="Google Shape;875;p37"/>
          <p:cNvGrpSpPr/>
          <p:nvPr/>
        </p:nvGrpSpPr>
        <p:grpSpPr>
          <a:xfrm>
            <a:off x="-46005" y="5775012"/>
            <a:ext cx="7681280" cy="3711488"/>
            <a:chOff x="-89855" y="5447456"/>
            <a:chExt cx="7681280" cy="3711488"/>
          </a:xfrm>
        </p:grpSpPr>
        <p:sp>
          <p:nvSpPr>
            <p:cNvPr id="876" name="Google Shape;876;p37"/>
            <p:cNvSpPr txBox="1"/>
            <p:nvPr/>
          </p:nvSpPr>
          <p:spPr>
            <a:xfrm>
              <a:off x="5188725" y="5614900"/>
              <a:ext cx="2402700" cy="2058900"/>
            </a:xfrm>
            <a:prstGeom prst="rect">
              <a:avLst/>
            </a:prstGeom>
            <a:noFill/>
            <a:ln>
              <a:noFill/>
            </a:ln>
          </p:spPr>
          <p:txBody>
            <a:bodyPr anchorCtr="0" anchor="t" bIns="91425" lIns="91425" spcFirstLastPara="1" rIns="91425" wrap="square" tIns="91425">
              <a:noAutofit/>
            </a:bodyPr>
            <a:lstStyle/>
            <a:p>
              <a:pPr indent="-198600" lvl="0" marL="352799" rtl="0" algn="l">
                <a:spcBef>
                  <a:spcPts val="0"/>
                </a:spcBef>
                <a:spcAft>
                  <a:spcPts val="0"/>
                </a:spcAft>
                <a:buSzPts val="1200"/>
                <a:buFont typeface="Mada"/>
                <a:buChar char="➢"/>
              </a:pPr>
              <a:r>
                <a:rPr b="1" lang="en-GB" sz="1200">
                  <a:latin typeface="Mada"/>
                  <a:ea typeface="Mada"/>
                  <a:cs typeface="Mada"/>
                  <a:sym typeface="Mada"/>
                </a:rPr>
                <a:t>Normal Fasting Plasma Glucose: </a:t>
              </a:r>
              <a:r>
                <a:rPr lang="en-GB" sz="1200">
                  <a:latin typeface="Mada"/>
                  <a:ea typeface="Mada"/>
                  <a:cs typeface="Mada"/>
                  <a:sym typeface="Mada"/>
                </a:rPr>
                <a:t>5.5 mmol/L (99 mg/dL)</a:t>
              </a:r>
              <a:endParaRPr sz="1200">
                <a:latin typeface="Mada"/>
                <a:ea typeface="Mada"/>
                <a:cs typeface="Mada"/>
                <a:sym typeface="Mada"/>
              </a:endParaRPr>
            </a:p>
            <a:p>
              <a:pPr indent="-198600" lvl="0" marL="352799" rtl="0" algn="l">
                <a:spcBef>
                  <a:spcPts val="0"/>
                </a:spcBef>
                <a:spcAft>
                  <a:spcPts val="0"/>
                </a:spcAft>
                <a:buClr>
                  <a:srgbClr val="6AA84F"/>
                </a:buClr>
                <a:buSzPts val="1200"/>
                <a:buFont typeface="Mada"/>
                <a:buChar char="➢"/>
              </a:pPr>
              <a:r>
                <a:rPr b="1" lang="en-GB" sz="1200">
                  <a:solidFill>
                    <a:srgbClr val="6AA84F"/>
                  </a:solidFill>
                  <a:latin typeface="Mada"/>
                  <a:ea typeface="Mada"/>
                  <a:cs typeface="Mada"/>
                  <a:sym typeface="Mada"/>
                </a:rPr>
                <a:t>Normal 2-h PP:</a:t>
              </a:r>
              <a:r>
                <a:rPr lang="en-GB" sz="1200">
                  <a:solidFill>
                    <a:srgbClr val="6AA84F"/>
                  </a:solidFill>
                  <a:latin typeface="Mada"/>
                  <a:ea typeface="Mada"/>
                  <a:cs typeface="Mada"/>
                  <a:sym typeface="Mada"/>
                </a:rPr>
                <a:t> &lt; 140 mg/dl (7.8 mmol/L)</a:t>
              </a:r>
              <a:endParaRPr sz="1200">
                <a:solidFill>
                  <a:srgbClr val="6AA84F"/>
                </a:solidFill>
                <a:latin typeface="Mada"/>
                <a:ea typeface="Mada"/>
                <a:cs typeface="Mada"/>
                <a:sym typeface="Mada"/>
              </a:endParaRPr>
            </a:p>
            <a:p>
              <a:pPr indent="-198600" lvl="0" marL="352799" rtl="0" algn="l">
                <a:spcBef>
                  <a:spcPts val="0"/>
                </a:spcBef>
                <a:spcAft>
                  <a:spcPts val="0"/>
                </a:spcAft>
                <a:buSzPts val="1200"/>
                <a:buFont typeface="Mada"/>
                <a:buChar char="➢"/>
              </a:pPr>
              <a:r>
                <a:rPr b="1" lang="en-GB" sz="1200">
                  <a:latin typeface="Mada"/>
                  <a:ea typeface="Mada"/>
                  <a:cs typeface="Mada"/>
                  <a:sym typeface="Mada"/>
                </a:rPr>
                <a:t>Prediabetes;</a:t>
              </a:r>
              <a:r>
                <a:rPr lang="en-GB" sz="1200">
                  <a:latin typeface="Mada"/>
                  <a:ea typeface="Mada"/>
                  <a:cs typeface="Mada"/>
                  <a:sym typeface="Mada"/>
                </a:rPr>
                <a:t> Fasting Plasma Glucose: 5.6 – 6.9 mmol/L (100 - 125 mg/dL)</a:t>
              </a:r>
              <a:endParaRPr sz="1200">
                <a:latin typeface="Mada"/>
                <a:ea typeface="Mada"/>
                <a:cs typeface="Mada"/>
                <a:sym typeface="Mada"/>
              </a:endParaRPr>
            </a:p>
            <a:p>
              <a:pPr indent="-198600" lvl="0" marL="352799" rtl="0" algn="l">
                <a:spcBef>
                  <a:spcPts val="0"/>
                </a:spcBef>
                <a:spcAft>
                  <a:spcPts val="0"/>
                </a:spcAft>
                <a:buSzPts val="1200"/>
                <a:buFont typeface="Mada"/>
                <a:buChar char="➢"/>
              </a:pPr>
              <a:r>
                <a:rPr b="1" lang="en-GB" sz="1200">
                  <a:solidFill>
                    <a:srgbClr val="6AA84F"/>
                  </a:solidFill>
                  <a:latin typeface="Mada"/>
                  <a:ea typeface="Mada"/>
                  <a:cs typeface="Mada"/>
                  <a:sym typeface="Mada"/>
                </a:rPr>
                <a:t>Prediabetes 2-h PP: </a:t>
              </a:r>
              <a:r>
                <a:rPr lang="en-GB" sz="1200">
                  <a:solidFill>
                    <a:srgbClr val="6AA84F"/>
                  </a:solidFill>
                  <a:latin typeface="Mada"/>
                  <a:ea typeface="Mada"/>
                  <a:cs typeface="Mada"/>
                  <a:sym typeface="Mada"/>
                </a:rPr>
                <a:t>140- 199 mg/dl (7.8-11 mmol/L)</a:t>
              </a:r>
              <a:endParaRPr sz="1200">
                <a:latin typeface="Mada"/>
                <a:ea typeface="Mada"/>
                <a:cs typeface="Mada"/>
                <a:sym typeface="Mada"/>
              </a:endParaRPr>
            </a:p>
            <a:p>
              <a:pPr indent="-198600" lvl="0" marL="352799" rtl="0" algn="l">
                <a:spcBef>
                  <a:spcPts val="0"/>
                </a:spcBef>
                <a:spcAft>
                  <a:spcPts val="0"/>
                </a:spcAft>
                <a:buSzPts val="1200"/>
                <a:buFont typeface="Mada"/>
                <a:buChar char="➢"/>
              </a:pPr>
              <a:r>
                <a:rPr b="1" lang="en-GB" sz="1200">
                  <a:latin typeface="Mada"/>
                  <a:ea typeface="Mada"/>
                  <a:cs typeface="Mada"/>
                  <a:sym typeface="Mada"/>
                </a:rPr>
                <a:t>Prediabetes; </a:t>
              </a:r>
              <a:r>
                <a:rPr lang="en-GB" sz="1200">
                  <a:latin typeface="Mada"/>
                  <a:ea typeface="Mada"/>
                  <a:cs typeface="Mada"/>
                  <a:sym typeface="Mada"/>
                </a:rPr>
                <a:t>A1C: 5.7 – 6.4%</a:t>
              </a:r>
              <a:endParaRPr sz="1200">
                <a:latin typeface="Mada"/>
                <a:ea typeface="Mada"/>
                <a:cs typeface="Mada"/>
                <a:sym typeface="Mada"/>
              </a:endParaRPr>
            </a:p>
            <a:p>
              <a:pPr indent="-198600" lvl="0" marL="352799" rtl="0" algn="l">
                <a:spcBef>
                  <a:spcPts val="0"/>
                </a:spcBef>
                <a:spcAft>
                  <a:spcPts val="0"/>
                </a:spcAft>
                <a:buSzPts val="1200"/>
                <a:buFont typeface="Mada"/>
                <a:buChar char="➢"/>
              </a:pPr>
              <a:r>
                <a:rPr lang="en-GB" sz="1200">
                  <a:latin typeface="Mada"/>
                  <a:ea typeface="Mada"/>
                  <a:cs typeface="Mada"/>
                  <a:sym typeface="Mada"/>
                </a:rPr>
                <a:t>The person is at risk to develop diabetes mellitus</a:t>
              </a:r>
              <a:endParaRPr sz="1200">
                <a:latin typeface="Mada"/>
                <a:ea typeface="Mada"/>
                <a:cs typeface="Mada"/>
                <a:sym typeface="Mada"/>
              </a:endParaRPr>
            </a:p>
          </p:txBody>
        </p:sp>
        <p:sp>
          <p:nvSpPr>
            <p:cNvPr id="877" name="Google Shape;877;p37"/>
            <p:cNvSpPr txBox="1"/>
            <p:nvPr/>
          </p:nvSpPr>
          <p:spPr>
            <a:xfrm>
              <a:off x="-89855" y="5558044"/>
              <a:ext cx="2707200" cy="3600900"/>
            </a:xfrm>
            <a:prstGeom prst="rect">
              <a:avLst/>
            </a:prstGeom>
            <a:noFill/>
            <a:ln>
              <a:noFill/>
            </a:ln>
          </p:spPr>
          <p:txBody>
            <a:bodyPr anchorCtr="0" anchor="t" bIns="91425" lIns="91425" spcFirstLastPara="1" rIns="91425" wrap="square" tIns="91425">
              <a:noAutofit/>
            </a:bodyPr>
            <a:lstStyle/>
            <a:p>
              <a:pPr indent="-198600" lvl="0" marL="352799" rtl="0" algn="l">
                <a:spcBef>
                  <a:spcPts val="0"/>
                </a:spcBef>
                <a:spcAft>
                  <a:spcPts val="0"/>
                </a:spcAft>
                <a:buSzPts val="1200"/>
                <a:buFont typeface="Mada"/>
                <a:buChar char="➢"/>
              </a:pPr>
              <a:r>
                <a:rPr b="1" lang="en-GB" sz="1200">
                  <a:latin typeface="Mada"/>
                  <a:ea typeface="Mada"/>
                  <a:cs typeface="Mada"/>
                  <a:sym typeface="Mada"/>
                </a:rPr>
                <a:t>FPG: </a:t>
              </a:r>
              <a:r>
                <a:rPr lang="en-GB" sz="1200">
                  <a:latin typeface="Mada"/>
                  <a:ea typeface="Mada"/>
                  <a:cs typeface="Mada"/>
                  <a:sym typeface="Mada"/>
                </a:rPr>
                <a:t>126 mg/dL (7.0 mmol/L)</a:t>
              </a:r>
              <a:r>
                <a:rPr baseline="30000" lang="en-GB" sz="1200">
                  <a:solidFill>
                    <a:schemeClr val="dk1"/>
                  </a:solidFill>
                  <a:latin typeface="Mada"/>
                  <a:ea typeface="Mada"/>
                  <a:cs typeface="Mada"/>
                  <a:sym typeface="Mada"/>
                </a:rPr>
                <a:t>3</a:t>
              </a:r>
              <a:r>
                <a:rPr lang="en-GB" sz="1200">
                  <a:latin typeface="Mada"/>
                  <a:ea typeface="Mada"/>
                  <a:cs typeface="Mada"/>
                  <a:sym typeface="Mada"/>
                </a:rPr>
                <a:t>. Fasting for at least 8 h.</a:t>
              </a:r>
              <a:endParaRPr sz="1200">
                <a:latin typeface="Mada"/>
                <a:ea typeface="Mada"/>
                <a:cs typeface="Mada"/>
                <a:sym typeface="Mada"/>
              </a:endParaRPr>
            </a:p>
            <a:p>
              <a:pPr indent="-198600" lvl="0" marL="352799" rtl="0" algn="l">
                <a:spcBef>
                  <a:spcPts val="0"/>
                </a:spcBef>
                <a:spcAft>
                  <a:spcPts val="0"/>
                </a:spcAft>
                <a:buSzPts val="1200"/>
                <a:buFont typeface="Mada"/>
                <a:buChar char="➢"/>
              </a:pPr>
              <a:r>
                <a:rPr b="1" lang="en-GB" sz="1200">
                  <a:latin typeface="Mada"/>
                  <a:ea typeface="Mada"/>
                  <a:cs typeface="Mada"/>
                  <a:sym typeface="Mada"/>
                </a:rPr>
                <a:t>OR 2-h PP:</a:t>
              </a:r>
              <a:r>
                <a:rPr lang="en-GB" sz="1200">
                  <a:latin typeface="Mada"/>
                  <a:ea typeface="Mada"/>
                  <a:cs typeface="Mada"/>
                  <a:sym typeface="Mada"/>
                </a:rPr>
                <a:t> 200 mg/dL (11.1 mmol/L).</a:t>
              </a:r>
              <a:endParaRPr sz="1200">
                <a:latin typeface="Mada"/>
                <a:ea typeface="Mada"/>
                <a:cs typeface="Mada"/>
                <a:sym typeface="Mada"/>
              </a:endParaRPr>
            </a:p>
            <a:p>
              <a:pPr indent="-198600" lvl="0" marL="352799" rtl="0" algn="l">
                <a:spcBef>
                  <a:spcPts val="0"/>
                </a:spcBef>
                <a:spcAft>
                  <a:spcPts val="0"/>
                </a:spcAft>
                <a:buSzPts val="1200"/>
                <a:buFont typeface="Mada"/>
                <a:buChar char="➢"/>
              </a:pPr>
              <a:r>
                <a:rPr b="1" lang="en-GB" sz="1200">
                  <a:latin typeface="Mada"/>
                  <a:ea typeface="Mada"/>
                  <a:cs typeface="Mada"/>
                  <a:sym typeface="Mada"/>
                </a:rPr>
                <a:t>OR A1C: </a:t>
              </a:r>
              <a:r>
                <a:rPr lang="en-GB" sz="1200">
                  <a:latin typeface="Mada"/>
                  <a:ea typeface="Mada"/>
                  <a:cs typeface="Mada"/>
                  <a:sym typeface="Mada"/>
                </a:rPr>
                <a:t>6.5%.</a:t>
              </a:r>
              <a:endParaRPr sz="1200">
                <a:latin typeface="Mada"/>
                <a:ea typeface="Mada"/>
                <a:cs typeface="Mada"/>
                <a:sym typeface="Mada"/>
              </a:endParaRPr>
            </a:p>
            <a:p>
              <a:pPr indent="-198600" lvl="0" marL="352799" rtl="0" algn="l">
                <a:spcBef>
                  <a:spcPts val="0"/>
                </a:spcBef>
                <a:spcAft>
                  <a:spcPts val="0"/>
                </a:spcAft>
                <a:buSzPts val="1200"/>
                <a:buFont typeface="Mada"/>
                <a:buChar char="➢"/>
              </a:pPr>
              <a:r>
                <a:rPr b="1" lang="en-GB" sz="1200">
                  <a:latin typeface="Mada"/>
                  <a:ea typeface="Mada"/>
                  <a:cs typeface="Mada"/>
                  <a:sym typeface="Mada"/>
                </a:rPr>
                <a:t>OR </a:t>
              </a:r>
              <a:r>
                <a:rPr lang="en-GB" sz="1200">
                  <a:latin typeface="Mada"/>
                  <a:ea typeface="Mada"/>
                  <a:cs typeface="Mada"/>
                  <a:sym typeface="Mada"/>
                </a:rPr>
                <a:t>In a patient with </a:t>
              </a:r>
              <a:r>
                <a:rPr b="1" lang="en-GB" sz="1200">
                  <a:latin typeface="Mada"/>
                  <a:ea typeface="Mada"/>
                  <a:cs typeface="Mada"/>
                  <a:sym typeface="Mada"/>
                </a:rPr>
                <a:t>classic symptoms of hyperglycemia</a:t>
              </a:r>
              <a:r>
                <a:rPr lang="en-GB" sz="1200">
                  <a:latin typeface="Mada"/>
                  <a:ea typeface="Mada"/>
                  <a:cs typeface="Mada"/>
                  <a:sym typeface="Mada"/>
                </a:rPr>
                <a:t> and a random plasma glucose 200 mg/dL (11.1 mmol/L)</a:t>
              </a:r>
              <a:r>
                <a:rPr baseline="30000" lang="en-GB" sz="1200">
                  <a:latin typeface="Mada"/>
                  <a:ea typeface="Mada"/>
                  <a:cs typeface="Mada"/>
                  <a:sym typeface="Mada"/>
                </a:rPr>
                <a:t>4</a:t>
              </a:r>
              <a:r>
                <a:rPr lang="en-GB" sz="1200">
                  <a:latin typeface="Mada"/>
                  <a:ea typeface="Mada"/>
                  <a:cs typeface="Mada"/>
                  <a:sym typeface="Mada"/>
                </a:rPr>
                <a:t>. </a:t>
              </a:r>
              <a:endParaRPr sz="1200">
                <a:latin typeface="Mada"/>
                <a:ea typeface="Mada"/>
                <a:cs typeface="Mada"/>
                <a:sym typeface="Mada"/>
              </a:endParaRPr>
            </a:p>
            <a:p>
              <a:pPr indent="-198600" lvl="0" marL="352799" rtl="0" algn="l">
                <a:spcBef>
                  <a:spcPts val="0"/>
                </a:spcBef>
                <a:spcAft>
                  <a:spcPts val="0"/>
                </a:spcAft>
                <a:buSzPts val="1200"/>
                <a:buFont typeface="Mada"/>
                <a:buChar char="➢"/>
              </a:pPr>
              <a:r>
                <a:rPr lang="en-GB" sz="1200">
                  <a:latin typeface="Mada"/>
                  <a:ea typeface="Mada"/>
                  <a:cs typeface="Mada"/>
                  <a:sym typeface="Mada"/>
                </a:rPr>
                <a:t>In the a</a:t>
              </a:r>
              <a:r>
                <a:rPr b="1" lang="en-GB" sz="1200">
                  <a:latin typeface="Mada"/>
                  <a:ea typeface="Mada"/>
                  <a:cs typeface="Mada"/>
                  <a:sym typeface="Mada"/>
                </a:rPr>
                <a:t>bsence of unequivocal hyperglycemia</a:t>
              </a:r>
              <a:r>
                <a:rPr lang="en-GB" sz="1200">
                  <a:latin typeface="Mada"/>
                  <a:ea typeface="Mada"/>
                  <a:cs typeface="Mada"/>
                  <a:sym typeface="Mada"/>
                </a:rPr>
                <a:t>, diagnosis requires </a:t>
              </a:r>
              <a:r>
                <a:rPr b="1" lang="en-GB" sz="1200">
                  <a:latin typeface="Mada"/>
                  <a:ea typeface="Mada"/>
                  <a:cs typeface="Mada"/>
                  <a:sym typeface="Mada"/>
                </a:rPr>
                <a:t>two </a:t>
              </a:r>
              <a:r>
                <a:rPr lang="en-GB" sz="1200">
                  <a:latin typeface="Mada"/>
                  <a:ea typeface="Mada"/>
                  <a:cs typeface="Mada"/>
                  <a:sym typeface="Mada"/>
                </a:rPr>
                <a:t>abnormal test results from the same sample or in </a:t>
              </a:r>
              <a:r>
                <a:rPr b="1" lang="en-GB" sz="1200">
                  <a:latin typeface="Mada"/>
                  <a:ea typeface="Mada"/>
                  <a:cs typeface="Mada"/>
                  <a:sym typeface="Mada"/>
                </a:rPr>
                <a:t>two separate test samples</a:t>
              </a:r>
              <a:r>
                <a:rPr lang="en-GB" sz="1200">
                  <a:latin typeface="Mada"/>
                  <a:ea typeface="Mada"/>
                  <a:cs typeface="Mada"/>
                  <a:sym typeface="Mada"/>
                </a:rPr>
                <a:t>. (2 FPG / 2 A1C / FPG and A1C/ FPG and 2hpp)</a:t>
              </a:r>
              <a:endParaRPr sz="1200">
                <a:latin typeface="Mada"/>
                <a:ea typeface="Mada"/>
                <a:cs typeface="Mada"/>
                <a:sym typeface="Mada"/>
              </a:endParaRPr>
            </a:p>
          </p:txBody>
        </p:sp>
        <p:cxnSp>
          <p:nvCxnSpPr>
            <p:cNvPr id="878" name="Google Shape;878;p37"/>
            <p:cNvCxnSpPr/>
            <p:nvPr/>
          </p:nvCxnSpPr>
          <p:spPr>
            <a:xfrm>
              <a:off x="5832673" y="5614898"/>
              <a:ext cx="1367100" cy="0"/>
            </a:xfrm>
            <a:prstGeom prst="straightConnector1">
              <a:avLst/>
            </a:prstGeom>
            <a:noFill/>
            <a:ln cap="flat" cmpd="sng" w="9525">
              <a:solidFill>
                <a:srgbClr val="595959"/>
              </a:solidFill>
              <a:prstDash val="solid"/>
              <a:round/>
              <a:headEnd len="med" w="med" type="none"/>
              <a:tailEnd len="med" w="med" type="none"/>
            </a:ln>
          </p:spPr>
        </p:cxnSp>
        <p:cxnSp>
          <p:nvCxnSpPr>
            <p:cNvPr id="879" name="Google Shape;879;p37"/>
            <p:cNvCxnSpPr/>
            <p:nvPr/>
          </p:nvCxnSpPr>
          <p:spPr>
            <a:xfrm>
              <a:off x="5832673" y="8356205"/>
              <a:ext cx="1367100" cy="0"/>
            </a:xfrm>
            <a:prstGeom prst="straightConnector1">
              <a:avLst/>
            </a:prstGeom>
            <a:noFill/>
            <a:ln cap="flat" cmpd="sng" w="9525">
              <a:solidFill>
                <a:srgbClr val="595959"/>
              </a:solidFill>
              <a:prstDash val="solid"/>
              <a:round/>
              <a:headEnd len="med" w="med" type="none"/>
              <a:tailEnd len="med" w="med" type="none"/>
            </a:ln>
          </p:spPr>
        </p:cxnSp>
        <p:cxnSp>
          <p:nvCxnSpPr>
            <p:cNvPr id="880" name="Google Shape;880;p37"/>
            <p:cNvCxnSpPr/>
            <p:nvPr/>
          </p:nvCxnSpPr>
          <p:spPr>
            <a:xfrm>
              <a:off x="823654" y="8808044"/>
              <a:ext cx="1367100" cy="0"/>
            </a:xfrm>
            <a:prstGeom prst="straightConnector1">
              <a:avLst/>
            </a:prstGeom>
            <a:noFill/>
            <a:ln cap="flat" cmpd="sng" w="9525">
              <a:solidFill>
                <a:srgbClr val="595959"/>
              </a:solidFill>
              <a:prstDash val="solid"/>
              <a:round/>
              <a:headEnd len="med" w="med" type="none"/>
              <a:tailEnd len="med" w="med" type="none"/>
            </a:ln>
          </p:spPr>
        </p:cxnSp>
        <p:cxnSp>
          <p:nvCxnSpPr>
            <p:cNvPr id="881" name="Google Shape;881;p37"/>
            <p:cNvCxnSpPr/>
            <p:nvPr/>
          </p:nvCxnSpPr>
          <p:spPr>
            <a:xfrm>
              <a:off x="823658" y="5447456"/>
              <a:ext cx="1367100" cy="0"/>
            </a:xfrm>
            <a:prstGeom prst="straightConnector1">
              <a:avLst/>
            </a:prstGeom>
            <a:noFill/>
            <a:ln cap="flat" cmpd="sng" w="9525">
              <a:solidFill>
                <a:srgbClr val="595959"/>
              </a:solidFill>
              <a:prstDash val="solid"/>
              <a:round/>
              <a:headEnd len="med" w="med" type="none"/>
              <a:tailEnd len="med" w="med" type="none"/>
            </a:ln>
          </p:spPr>
        </p:cxnSp>
        <p:grpSp>
          <p:nvGrpSpPr>
            <p:cNvPr id="882" name="Google Shape;882;p37"/>
            <p:cNvGrpSpPr/>
            <p:nvPr/>
          </p:nvGrpSpPr>
          <p:grpSpPr>
            <a:xfrm>
              <a:off x="2559186" y="5736671"/>
              <a:ext cx="2472982" cy="2533838"/>
              <a:chOff x="2791300" y="7669600"/>
              <a:chExt cx="2472982" cy="2533838"/>
            </a:xfrm>
          </p:grpSpPr>
          <p:sp>
            <p:nvSpPr>
              <p:cNvPr id="883" name="Google Shape;883;p37"/>
              <p:cNvSpPr/>
              <p:nvPr/>
            </p:nvSpPr>
            <p:spPr>
              <a:xfrm>
                <a:off x="3585260" y="7900369"/>
                <a:ext cx="442261" cy="1004109"/>
              </a:xfrm>
              <a:custGeom>
                <a:rect b="b" l="l" r="r" t="t"/>
                <a:pathLst>
                  <a:path extrusionOk="0" h="1482080" w="685676">
                    <a:moveTo>
                      <a:pt x="10160" y="0"/>
                    </a:moveTo>
                    <a:lnTo>
                      <a:pt x="675516" y="728980"/>
                    </a:lnTo>
                    <a:lnTo>
                      <a:pt x="685676" y="1482080"/>
                    </a:lnTo>
                    <a:lnTo>
                      <a:pt x="0" y="730240"/>
                    </a:lnTo>
                    <a:cubicBezTo>
                      <a:pt x="6773" y="63493"/>
                      <a:pt x="5927" y="671827"/>
                      <a:pt x="10160" y="0"/>
                    </a:cubicBezTo>
                    <a:close/>
                  </a:path>
                </a:pathLst>
              </a:custGeom>
              <a:solidFill>
                <a:srgbClr val="76A5A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700" u="none" cap="none" strike="noStrike">
                  <a:solidFill>
                    <a:srgbClr val="FFFFFF"/>
                  </a:solidFill>
                  <a:latin typeface="Arial"/>
                  <a:ea typeface="Arial"/>
                  <a:cs typeface="Arial"/>
                  <a:sym typeface="Arial"/>
                </a:endParaRPr>
              </a:p>
            </p:txBody>
          </p:sp>
          <p:grpSp>
            <p:nvGrpSpPr>
              <p:cNvPr id="884" name="Google Shape;884;p37"/>
              <p:cNvGrpSpPr/>
              <p:nvPr/>
            </p:nvGrpSpPr>
            <p:grpSpPr>
              <a:xfrm>
                <a:off x="2791300" y="7669600"/>
                <a:ext cx="2472982" cy="2533838"/>
                <a:chOff x="2693256" y="8014525"/>
                <a:chExt cx="2472982" cy="2533838"/>
              </a:xfrm>
            </p:grpSpPr>
            <p:sp>
              <p:nvSpPr>
                <p:cNvPr id="885" name="Google Shape;885;p37"/>
                <p:cNvSpPr/>
                <p:nvPr/>
              </p:nvSpPr>
              <p:spPr>
                <a:xfrm>
                  <a:off x="3493138" y="8014525"/>
                  <a:ext cx="1673100" cy="956700"/>
                </a:xfrm>
                <a:prstGeom prst="rightArrow">
                  <a:avLst>
                    <a:gd fmla="val 50000" name="adj1"/>
                    <a:gd fmla="val 50000" name="adj2"/>
                  </a:avLst>
                </a:prstGeom>
                <a:solidFill>
                  <a:srgbClr val="A2C4C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700" u="none" cap="none" strike="noStrike">
                    <a:solidFill>
                      <a:srgbClr val="FFFFFF"/>
                    </a:solidFill>
                    <a:latin typeface="Arial"/>
                    <a:ea typeface="Arial"/>
                    <a:cs typeface="Arial"/>
                    <a:sym typeface="Arial"/>
                  </a:endParaRPr>
                </a:p>
              </p:txBody>
            </p:sp>
            <p:grpSp>
              <p:nvGrpSpPr>
                <p:cNvPr id="886" name="Google Shape;886;p37"/>
                <p:cNvGrpSpPr/>
                <p:nvPr/>
              </p:nvGrpSpPr>
              <p:grpSpPr>
                <a:xfrm rot="10800000">
                  <a:off x="2693256" y="9279790"/>
                  <a:ext cx="1673136" cy="1268572"/>
                  <a:chOff x="4045951" y="2348472"/>
                  <a:chExt cx="2592000" cy="1814320"/>
                </a:xfrm>
              </p:grpSpPr>
              <p:sp>
                <p:nvSpPr>
                  <p:cNvPr id="887" name="Google Shape;887;p37"/>
                  <p:cNvSpPr/>
                  <p:nvPr/>
                </p:nvSpPr>
                <p:spPr>
                  <a:xfrm>
                    <a:off x="4045951" y="2680712"/>
                    <a:ext cx="685676" cy="1482080"/>
                  </a:xfrm>
                  <a:custGeom>
                    <a:rect b="b" l="l" r="r" t="t"/>
                    <a:pathLst>
                      <a:path extrusionOk="0" h="1482080" w="685676">
                        <a:moveTo>
                          <a:pt x="10160" y="0"/>
                        </a:moveTo>
                        <a:lnTo>
                          <a:pt x="675516" y="728980"/>
                        </a:lnTo>
                        <a:lnTo>
                          <a:pt x="685676" y="1482080"/>
                        </a:lnTo>
                        <a:lnTo>
                          <a:pt x="0" y="730240"/>
                        </a:lnTo>
                        <a:cubicBezTo>
                          <a:pt x="6773" y="63493"/>
                          <a:pt x="5927" y="671827"/>
                          <a:pt x="10160" y="0"/>
                        </a:cubicBezTo>
                        <a:close/>
                      </a:path>
                    </a:pathLst>
                  </a:custGeom>
                  <a:solidFill>
                    <a:srgbClr val="0C343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700" u="none" cap="none" strike="noStrike">
                      <a:solidFill>
                        <a:srgbClr val="FFFFFF"/>
                      </a:solidFill>
                      <a:latin typeface="Arial"/>
                      <a:ea typeface="Arial"/>
                      <a:cs typeface="Arial"/>
                      <a:sym typeface="Arial"/>
                    </a:endParaRPr>
                  </a:p>
                </p:txBody>
              </p:sp>
              <p:sp>
                <p:nvSpPr>
                  <p:cNvPr id="888" name="Google Shape;888;p37"/>
                  <p:cNvSpPr/>
                  <p:nvPr/>
                </p:nvSpPr>
                <p:spPr>
                  <a:xfrm>
                    <a:off x="4045951" y="2348472"/>
                    <a:ext cx="2592000" cy="1368300"/>
                  </a:xfrm>
                  <a:prstGeom prst="rightArrow">
                    <a:avLst>
                      <a:gd fmla="val 50000" name="adj1"/>
                      <a:gd fmla="val 50000" name="adj2"/>
                    </a:avLst>
                  </a:prstGeom>
                  <a:solidFill>
                    <a:srgbClr val="134F5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700" u="none" cap="none" strike="noStrike">
                      <a:solidFill>
                        <a:srgbClr val="FFFFFF"/>
                      </a:solidFill>
                      <a:latin typeface="Arial"/>
                      <a:ea typeface="Arial"/>
                      <a:cs typeface="Arial"/>
                      <a:sym typeface="Arial"/>
                    </a:endParaRPr>
                  </a:p>
                </p:txBody>
              </p:sp>
            </p:grpSp>
            <p:sp>
              <p:nvSpPr>
                <p:cNvPr id="889" name="Google Shape;889;p37"/>
                <p:cNvSpPr txBox="1"/>
                <p:nvPr/>
              </p:nvSpPr>
              <p:spPr>
                <a:xfrm>
                  <a:off x="3487207" y="8376884"/>
                  <a:ext cx="1481400" cy="2151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dk1"/>
                    </a:buClr>
                    <a:buSzPts val="1100"/>
                    <a:buFont typeface="Arial"/>
                    <a:buNone/>
                  </a:pPr>
                  <a:r>
                    <a:rPr lang="en-GB" sz="1700">
                      <a:solidFill>
                        <a:schemeClr val="lt1"/>
                      </a:solidFill>
                      <a:latin typeface="Nunito"/>
                      <a:ea typeface="Nunito"/>
                      <a:cs typeface="Nunito"/>
                      <a:sym typeface="Nunito"/>
                    </a:rPr>
                    <a:t>Prediabetes</a:t>
                  </a:r>
                  <a:endParaRPr sz="1700">
                    <a:solidFill>
                      <a:srgbClr val="FFFFFF"/>
                    </a:solidFill>
                    <a:latin typeface="Nunito"/>
                    <a:ea typeface="Nunito"/>
                    <a:cs typeface="Nunito"/>
                    <a:sym typeface="Nunito"/>
                  </a:endParaRPr>
                </a:p>
              </p:txBody>
            </p:sp>
            <p:sp>
              <p:nvSpPr>
                <p:cNvPr id="890" name="Google Shape;890;p37"/>
                <p:cNvSpPr txBox="1"/>
                <p:nvPr/>
              </p:nvSpPr>
              <p:spPr>
                <a:xfrm>
                  <a:off x="3233818" y="9951597"/>
                  <a:ext cx="1132500" cy="2151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dk1"/>
                    </a:buClr>
                    <a:buSzPts val="1100"/>
                    <a:buFont typeface="Arial"/>
                    <a:buNone/>
                  </a:pPr>
                  <a:r>
                    <a:rPr lang="en-GB" sz="1700">
                      <a:solidFill>
                        <a:schemeClr val="lt1"/>
                      </a:solidFill>
                      <a:latin typeface="Nunito"/>
                      <a:ea typeface="Nunito"/>
                      <a:cs typeface="Nunito"/>
                      <a:sym typeface="Nunito"/>
                    </a:rPr>
                    <a:t>Diabetes</a:t>
                  </a:r>
                  <a:endParaRPr sz="1700">
                    <a:solidFill>
                      <a:srgbClr val="FFFFFF"/>
                    </a:solidFill>
                    <a:latin typeface="Nunito"/>
                    <a:ea typeface="Nunito"/>
                    <a:cs typeface="Nunito"/>
                    <a:sym typeface="Nunito"/>
                  </a:endParaRPr>
                </a:p>
              </p:txBody>
            </p:sp>
          </p:grpSp>
          <p:grpSp>
            <p:nvGrpSpPr>
              <p:cNvPr id="891" name="Google Shape;891;p37"/>
              <p:cNvGrpSpPr/>
              <p:nvPr/>
            </p:nvGrpSpPr>
            <p:grpSpPr>
              <a:xfrm>
                <a:off x="3742648" y="8592364"/>
                <a:ext cx="570288" cy="597868"/>
                <a:chOff x="3912982" y="3339018"/>
                <a:chExt cx="1307100" cy="1307100"/>
              </a:xfrm>
            </p:grpSpPr>
            <p:sp>
              <p:nvSpPr>
                <p:cNvPr id="892" name="Google Shape;892;p37"/>
                <p:cNvSpPr/>
                <p:nvPr/>
              </p:nvSpPr>
              <p:spPr>
                <a:xfrm>
                  <a:off x="3912982" y="3339018"/>
                  <a:ext cx="1307100" cy="1307100"/>
                </a:xfrm>
                <a:prstGeom prst="ellipse">
                  <a:avLst/>
                </a:prstGeom>
                <a:solidFill>
                  <a:srgbClr val="D9D9D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700" u="none" cap="none" strike="noStrike">
                    <a:solidFill>
                      <a:srgbClr val="FFFFFF"/>
                    </a:solidFill>
                    <a:latin typeface="Arial"/>
                    <a:ea typeface="Arial"/>
                    <a:cs typeface="Arial"/>
                    <a:sym typeface="Arial"/>
                  </a:endParaRPr>
                </a:p>
              </p:txBody>
            </p:sp>
            <p:sp>
              <p:nvSpPr>
                <p:cNvPr id="893" name="Google Shape;893;p37"/>
                <p:cNvSpPr/>
                <p:nvPr/>
              </p:nvSpPr>
              <p:spPr>
                <a:xfrm>
                  <a:off x="4144138" y="3576556"/>
                  <a:ext cx="840600" cy="840600"/>
                </a:xfrm>
                <a:prstGeom prst="ellipse">
                  <a:avLst/>
                </a:prstGeom>
                <a:solidFill>
                  <a:srgbClr val="B7B7B7"/>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700" u="none" cap="none" strike="noStrike">
                    <a:solidFill>
                      <a:srgbClr val="FFFFFF"/>
                    </a:solidFill>
                    <a:latin typeface="Arial"/>
                    <a:ea typeface="Arial"/>
                    <a:cs typeface="Arial"/>
                    <a:sym typeface="Arial"/>
                  </a:endParaRPr>
                </a:p>
              </p:txBody>
            </p:sp>
          </p:grpSp>
        </p:grpSp>
      </p:grpSp>
      <p:sp>
        <p:nvSpPr>
          <p:cNvPr id="894" name="Google Shape;894;p37"/>
          <p:cNvSpPr/>
          <p:nvPr/>
        </p:nvSpPr>
        <p:spPr>
          <a:xfrm>
            <a:off x="3470474" y="4950098"/>
            <a:ext cx="648300" cy="562800"/>
          </a:xfrm>
          <a:prstGeom prst="star5">
            <a:avLst>
              <a:gd fmla="val 19098" name="adj"/>
              <a:gd fmla="val 105146" name="hf"/>
              <a:gd fmla="val 110557" name="vf"/>
            </a:avLst>
          </a:prstGeom>
          <a:solidFill>
            <a:srgbClr val="CC0000"/>
          </a:solidFill>
          <a:ln cap="flat" cmpd="sng" w="9525">
            <a:solidFill>
              <a:srgbClr val="CC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5" name="Google Shape;895;p37"/>
          <p:cNvSpPr txBox="1"/>
          <p:nvPr/>
        </p:nvSpPr>
        <p:spPr>
          <a:xfrm>
            <a:off x="0" y="5304025"/>
            <a:ext cx="3702000" cy="358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200" u="sng">
                <a:solidFill>
                  <a:srgbClr val="CC0000"/>
                </a:solidFill>
                <a:latin typeface="Mada"/>
                <a:ea typeface="Mada"/>
                <a:cs typeface="Mada"/>
                <a:sym typeface="Mada"/>
              </a:rPr>
              <a:t>No reference values will be given during the OSCE</a:t>
            </a:r>
            <a:endParaRPr b="1" sz="1200" u="sng">
              <a:solidFill>
                <a:srgbClr val="CC0000"/>
              </a:solidFill>
              <a:latin typeface="Mada"/>
              <a:ea typeface="Mada"/>
              <a:cs typeface="Mada"/>
              <a:sym typeface="Mada"/>
            </a:endParaRPr>
          </a:p>
        </p:txBody>
      </p:sp>
      <p:sp>
        <p:nvSpPr>
          <p:cNvPr id="896" name="Google Shape;896;p37"/>
          <p:cNvSpPr/>
          <p:nvPr/>
        </p:nvSpPr>
        <p:spPr>
          <a:xfrm>
            <a:off x="4118775" y="4950090"/>
            <a:ext cx="648300" cy="562800"/>
          </a:xfrm>
          <a:prstGeom prst="star5">
            <a:avLst>
              <a:gd fmla="val 19098" name="adj"/>
              <a:gd fmla="val 105146" name="hf"/>
              <a:gd fmla="val 110557" name="vf"/>
            </a:avLst>
          </a:prstGeom>
          <a:solidFill>
            <a:srgbClr val="BF9000"/>
          </a:solidFill>
          <a:ln cap="flat" cmpd="sng" w="9525">
            <a:solidFill>
              <a:srgbClr val="BF9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7" name="Google Shape;897;p37"/>
          <p:cNvSpPr/>
          <p:nvPr/>
        </p:nvSpPr>
        <p:spPr>
          <a:xfrm>
            <a:off x="4299820" y="2119597"/>
            <a:ext cx="286200" cy="251400"/>
          </a:xfrm>
          <a:prstGeom prst="star5">
            <a:avLst>
              <a:gd fmla="val 19098" name="adj"/>
              <a:gd fmla="val 105146" name="hf"/>
              <a:gd fmla="val 110557" name="vf"/>
            </a:avLst>
          </a:prstGeom>
          <a:solidFill>
            <a:srgbClr val="BF9000"/>
          </a:solidFill>
          <a:ln cap="flat" cmpd="sng" w="9525">
            <a:solidFill>
              <a:srgbClr val="BF9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8" name="Google Shape;898;p37"/>
          <p:cNvSpPr txBox="1"/>
          <p:nvPr/>
        </p:nvSpPr>
        <p:spPr>
          <a:xfrm>
            <a:off x="1889220" y="248052"/>
            <a:ext cx="39930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3000">
                <a:solidFill>
                  <a:srgbClr val="134F5C"/>
                </a:solidFill>
                <a:latin typeface="Nunito"/>
                <a:ea typeface="Nunito"/>
                <a:cs typeface="Nunito"/>
                <a:sym typeface="Nunito"/>
              </a:rPr>
              <a:t>L23- </a:t>
            </a:r>
            <a:r>
              <a:rPr b="1" lang="en-GB" sz="3000">
                <a:solidFill>
                  <a:srgbClr val="134F5C"/>
                </a:solidFill>
                <a:latin typeface="Nunito"/>
                <a:ea typeface="Nunito"/>
                <a:cs typeface="Nunito"/>
                <a:sym typeface="Nunito"/>
              </a:rPr>
              <a:t>Diabetes </a:t>
            </a:r>
            <a:endParaRPr b="1" sz="3000">
              <a:solidFill>
                <a:srgbClr val="134F5C"/>
              </a:solidFill>
              <a:latin typeface="Nunito"/>
              <a:ea typeface="Nunito"/>
              <a:cs typeface="Nunito"/>
              <a:sym typeface="Nunito"/>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2" name="Shape 902"/>
        <p:cNvGrpSpPr/>
        <p:nvPr/>
      </p:nvGrpSpPr>
      <p:grpSpPr>
        <a:xfrm>
          <a:off x="0" y="0"/>
          <a:ext cx="0" cy="0"/>
          <a:chOff x="0" y="0"/>
          <a:chExt cx="0" cy="0"/>
        </a:xfrm>
      </p:grpSpPr>
      <p:sp>
        <p:nvSpPr>
          <p:cNvPr id="903" name="Google Shape;903;p38"/>
          <p:cNvSpPr/>
          <p:nvPr/>
        </p:nvSpPr>
        <p:spPr>
          <a:xfrm rot="10800000">
            <a:off x="-75" y="-9300"/>
            <a:ext cx="7591500" cy="237900"/>
          </a:xfrm>
          <a:prstGeom prst="round2SameRect">
            <a:avLst>
              <a:gd fmla="val 50000" name="adj1"/>
              <a:gd fmla="val 0" name="adj2"/>
            </a:avLst>
          </a:pr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4" name="Google Shape;904;p38"/>
          <p:cNvSpPr txBox="1"/>
          <p:nvPr/>
        </p:nvSpPr>
        <p:spPr>
          <a:xfrm>
            <a:off x="-273981" y="286520"/>
            <a:ext cx="8000700" cy="1284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2400">
                <a:solidFill>
                  <a:srgbClr val="CC0000"/>
                </a:solidFill>
                <a:latin typeface="Nunito"/>
                <a:ea typeface="Nunito"/>
                <a:cs typeface="Nunito"/>
                <a:sym typeface="Nunito"/>
              </a:rPr>
              <a:t>Criteria for testing for diabetes in asymptomatic adults</a:t>
            </a:r>
            <a:endParaRPr sz="2400">
              <a:solidFill>
                <a:srgbClr val="CC0000"/>
              </a:solidFill>
              <a:latin typeface="Nunito"/>
              <a:ea typeface="Nunito"/>
              <a:cs typeface="Nunito"/>
              <a:sym typeface="Nunito"/>
            </a:endParaRPr>
          </a:p>
        </p:txBody>
      </p:sp>
      <p:grpSp>
        <p:nvGrpSpPr>
          <p:cNvPr id="905" name="Google Shape;905;p38"/>
          <p:cNvGrpSpPr/>
          <p:nvPr/>
        </p:nvGrpSpPr>
        <p:grpSpPr>
          <a:xfrm>
            <a:off x="133156" y="967063"/>
            <a:ext cx="4948149" cy="4157055"/>
            <a:chOff x="155892" y="1285413"/>
            <a:chExt cx="5227839" cy="4157055"/>
          </a:xfrm>
        </p:grpSpPr>
        <p:sp>
          <p:nvSpPr>
            <p:cNvPr id="906" name="Google Shape;906;p38"/>
            <p:cNvSpPr/>
            <p:nvPr/>
          </p:nvSpPr>
          <p:spPr>
            <a:xfrm rot="5400000">
              <a:off x="-423100" y="1864413"/>
              <a:ext cx="1706700" cy="548700"/>
            </a:xfrm>
            <a:prstGeom prst="chevron">
              <a:avLst>
                <a:gd fmla="val 49133" name="adj"/>
              </a:avLst>
            </a:prstGeom>
            <a:solidFill>
              <a:srgbClr val="A2C4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Exo Thin"/>
                <a:ea typeface="Exo Thin"/>
                <a:cs typeface="Exo Thin"/>
                <a:sym typeface="Exo Thin"/>
              </a:endParaRPr>
            </a:p>
          </p:txBody>
        </p:sp>
        <p:sp>
          <p:nvSpPr>
            <p:cNvPr id="907" name="Google Shape;907;p38"/>
            <p:cNvSpPr txBox="1"/>
            <p:nvPr/>
          </p:nvSpPr>
          <p:spPr>
            <a:xfrm>
              <a:off x="214416" y="1979521"/>
              <a:ext cx="409800" cy="479400"/>
            </a:xfrm>
            <a:prstGeom prst="rect">
              <a:avLst/>
            </a:prstGeom>
            <a:noFill/>
            <a:ln>
              <a:noFill/>
            </a:ln>
          </p:spPr>
          <p:txBody>
            <a:bodyPr anchorCtr="0" anchor="ctr" bIns="91425" lIns="91425" spcFirstLastPara="1" rIns="120100" wrap="square" tIns="91425">
              <a:noAutofit/>
            </a:bodyPr>
            <a:lstStyle/>
            <a:p>
              <a:pPr indent="0" lvl="0" marL="0" rtl="0" algn="ctr">
                <a:spcBef>
                  <a:spcPts val="0"/>
                </a:spcBef>
                <a:spcAft>
                  <a:spcPts val="0"/>
                </a:spcAft>
                <a:buNone/>
              </a:pPr>
              <a:r>
                <a:rPr b="1" lang="en-GB">
                  <a:solidFill>
                    <a:srgbClr val="FFFFFF"/>
                  </a:solidFill>
                  <a:latin typeface="Exo"/>
                  <a:ea typeface="Exo"/>
                  <a:cs typeface="Exo"/>
                  <a:sym typeface="Exo"/>
                </a:rPr>
                <a:t>1</a:t>
              </a:r>
              <a:endParaRPr b="1">
                <a:solidFill>
                  <a:srgbClr val="FFFFFF"/>
                </a:solidFill>
                <a:latin typeface="Exo"/>
                <a:ea typeface="Exo"/>
                <a:cs typeface="Exo"/>
                <a:sym typeface="Exo"/>
              </a:endParaRPr>
            </a:p>
          </p:txBody>
        </p:sp>
        <p:sp>
          <p:nvSpPr>
            <p:cNvPr id="908" name="Google Shape;908;p38"/>
            <p:cNvSpPr/>
            <p:nvPr/>
          </p:nvSpPr>
          <p:spPr>
            <a:xfrm>
              <a:off x="704600" y="1285413"/>
              <a:ext cx="4673400" cy="1431000"/>
            </a:xfrm>
            <a:prstGeom prst="rect">
              <a:avLst/>
            </a:prstGeom>
            <a:noFill/>
            <a:ln cap="flat" cmpd="sng" w="9525">
              <a:solidFill>
                <a:srgbClr val="A2C4C9"/>
              </a:solidFill>
              <a:prstDash val="solid"/>
              <a:round/>
              <a:headEnd len="sm" w="sm" type="none"/>
              <a:tailEnd len="sm" w="sm" type="none"/>
            </a:ln>
          </p:spPr>
          <p:txBody>
            <a:bodyPr anchorCtr="0" anchor="ctr" bIns="75600" lIns="75600" spcFirstLastPara="1" rIns="75600" wrap="square" tIns="75600">
              <a:noAutofit/>
            </a:bodyPr>
            <a:lstStyle/>
            <a:p>
              <a:pPr indent="0" lvl="0" marL="0" rtl="0" algn="l">
                <a:spcBef>
                  <a:spcPts val="0"/>
                </a:spcBef>
                <a:spcAft>
                  <a:spcPts val="0"/>
                </a:spcAft>
                <a:buNone/>
              </a:pPr>
              <a:r>
                <a:rPr lang="en-GB" sz="1200">
                  <a:latin typeface="Mada"/>
                  <a:ea typeface="Mada"/>
                  <a:cs typeface="Mada"/>
                  <a:sym typeface="Mada"/>
                </a:rPr>
                <a:t>Testing should be considered in </a:t>
              </a:r>
              <a:r>
                <a:rPr b="1" lang="en-GB" sz="1200">
                  <a:latin typeface="Mada"/>
                  <a:ea typeface="Mada"/>
                  <a:cs typeface="Mada"/>
                  <a:sym typeface="Mada"/>
                </a:rPr>
                <a:t>overweight </a:t>
              </a:r>
              <a:r>
                <a:rPr lang="en-GB" sz="1200">
                  <a:latin typeface="Mada"/>
                  <a:ea typeface="Mada"/>
                  <a:cs typeface="Mada"/>
                  <a:sym typeface="Mada"/>
                </a:rPr>
                <a:t>or </a:t>
              </a:r>
              <a:r>
                <a:rPr b="1" lang="en-GB" sz="1200">
                  <a:latin typeface="Mada"/>
                  <a:ea typeface="Mada"/>
                  <a:cs typeface="Mada"/>
                  <a:sym typeface="Mada"/>
                </a:rPr>
                <a:t>obese </a:t>
              </a:r>
              <a:r>
                <a:rPr lang="en-GB" sz="1200">
                  <a:latin typeface="Mada"/>
                  <a:ea typeface="Mada"/>
                  <a:cs typeface="Mada"/>
                  <a:sym typeface="Mada"/>
                </a:rPr>
                <a:t>adults who have </a:t>
              </a:r>
              <a:r>
                <a:rPr b="1" lang="en-GB" sz="1200">
                  <a:latin typeface="Mada"/>
                  <a:ea typeface="Mada"/>
                  <a:cs typeface="Mada"/>
                  <a:sym typeface="Mada"/>
                </a:rPr>
                <a:t>one or more of the following risk factors: </a:t>
              </a:r>
              <a:endParaRPr b="1" sz="1200">
                <a:latin typeface="Mada"/>
                <a:ea typeface="Mada"/>
                <a:cs typeface="Mada"/>
                <a:sym typeface="Mada"/>
              </a:endParaRPr>
            </a:p>
            <a:p>
              <a:pPr indent="0" lvl="0" marL="0" rtl="0" algn="l">
                <a:spcBef>
                  <a:spcPts val="0"/>
                </a:spcBef>
                <a:spcAft>
                  <a:spcPts val="0"/>
                </a:spcAft>
                <a:buNone/>
              </a:pPr>
              <a:r>
                <a:rPr b="1" lang="en-GB" sz="1200">
                  <a:solidFill>
                    <a:srgbClr val="76A5AF"/>
                  </a:solidFill>
                  <a:latin typeface="Mada"/>
                  <a:ea typeface="Mada"/>
                  <a:cs typeface="Mada"/>
                  <a:sym typeface="Mada"/>
                </a:rPr>
                <a:t>a.</a:t>
              </a:r>
              <a:r>
                <a:rPr lang="en-GB" sz="1200">
                  <a:solidFill>
                    <a:srgbClr val="76A5AF"/>
                  </a:solidFill>
                  <a:latin typeface="Mada"/>
                  <a:ea typeface="Mada"/>
                  <a:cs typeface="Mada"/>
                  <a:sym typeface="Mada"/>
                </a:rPr>
                <a:t> </a:t>
              </a:r>
              <a:r>
                <a:rPr lang="en-GB" sz="1200">
                  <a:latin typeface="Mada"/>
                  <a:ea typeface="Mada"/>
                  <a:cs typeface="Mada"/>
                  <a:sym typeface="Mada"/>
                </a:rPr>
                <a:t>First-degree relative with diabetes</a:t>
              </a:r>
              <a:endParaRPr sz="1200">
                <a:latin typeface="Mada"/>
                <a:ea typeface="Mada"/>
                <a:cs typeface="Mada"/>
                <a:sym typeface="Mada"/>
              </a:endParaRPr>
            </a:p>
            <a:p>
              <a:pPr indent="0" lvl="0" marL="0" rtl="0" algn="l">
                <a:spcBef>
                  <a:spcPts val="0"/>
                </a:spcBef>
                <a:spcAft>
                  <a:spcPts val="0"/>
                </a:spcAft>
                <a:buNone/>
              </a:pPr>
              <a:r>
                <a:rPr b="1" lang="en-GB" sz="1200">
                  <a:solidFill>
                    <a:srgbClr val="76A5AF"/>
                  </a:solidFill>
                  <a:latin typeface="Mada"/>
                  <a:ea typeface="Mada"/>
                  <a:cs typeface="Mada"/>
                  <a:sym typeface="Mada"/>
                </a:rPr>
                <a:t>b.</a:t>
              </a:r>
              <a:r>
                <a:rPr lang="en-GB" sz="1200">
                  <a:solidFill>
                    <a:srgbClr val="76A5AF"/>
                  </a:solidFill>
                  <a:latin typeface="Mada"/>
                  <a:ea typeface="Mada"/>
                  <a:cs typeface="Mada"/>
                  <a:sym typeface="Mada"/>
                </a:rPr>
                <a:t> </a:t>
              </a:r>
              <a:r>
                <a:rPr lang="en-GB" sz="1200">
                  <a:latin typeface="Mada"/>
                  <a:ea typeface="Mada"/>
                  <a:cs typeface="Mada"/>
                  <a:sym typeface="Mada"/>
                </a:rPr>
                <a:t>History of CVD or Hypertension</a:t>
              </a:r>
              <a:endParaRPr sz="1200">
                <a:latin typeface="Mada"/>
                <a:ea typeface="Mada"/>
                <a:cs typeface="Mada"/>
                <a:sym typeface="Mada"/>
              </a:endParaRPr>
            </a:p>
            <a:p>
              <a:pPr indent="0" lvl="0" marL="0" rtl="0" algn="l">
                <a:spcBef>
                  <a:spcPts val="0"/>
                </a:spcBef>
                <a:spcAft>
                  <a:spcPts val="0"/>
                </a:spcAft>
                <a:buNone/>
              </a:pPr>
              <a:r>
                <a:rPr b="1" lang="en-GB" sz="1200">
                  <a:solidFill>
                    <a:srgbClr val="76A5AF"/>
                  </a:solidFill>
                  <a:latin typeface="Mada"/>
                  <a:ea typeface="Mada"/>
                  <a:cs typeface="Mada"/>
                  <a:sym typeface="Mada"/>
                </a:rPr>
                <a:t>c.</a:t>
              </a:r>
              <a:r>
                <a:rPr lang="en-GB" sz="1200">
                  <a:solidFill>
                    <a:srgbClr val="76A5AF"/>
                  </a:solidFill>
                  <a:latin typeface="Mada"/>
                  <a:ea typeface="Mada"/>
                  <a:cs typeface="Mada"/>
                  <a:sym typeface="Mada"/>
                </a:rPr>
                <a:t> </a:t>
              </a:r>
              <a:r>
                <a:rPr lang="en-GB" sz="1200">
                  <a:latin typeface="Mada"/>
                  <a:ea typeface="Mada"/>
                  <a:cs typeface="Mada"/>
                  <a:sym typeface="Mada"/>
                </a:rPr>
                <a:t>Women with polycystic ovary syndrome</a:t>
              </a:r>
              <a:endParaRPr sz="1200">
                <a:latin typeface="Mada"/>
                <a:ea typeface="Mada"/>
                <a:cs typeface="Mada"/>
                <a:sym typeface="Mada"/>
              </a:endParaRPr>
            </a:p>
            <a:p>
              <a:pPr indent="0" lvl="0" marL="0" rtl="0" algn="l">
                <a:spcBef>
                  <a:spcPts val="0"/>
                </a:spcBef>
                <a:spcAft>
                  <a:spcPts val="0"/>
                </a:spcAft>
                <a:buNone/>
              </a:pPr>
              <a:r>
                <a:rPr b="1" lang="en-GB" sz="1200">
                  <a:solidFill>
                    <a:srgbClr val="76A5AF"/>
                  </a:solidFill>
                  <a:latin typeface="Mada"/>
                  <a:ea typeface="Mada"/>
                  <a:cs typeface="Mada"/>
                  <a:sym typeface="Mada"/>
                </a:rPr>
                <a:t>d.</a:t>
              </a:r>
              <a:r>
                <a:rPr lang="en-GB" sz="1200">
                  <a:solidFill>
                    <a:srgbClr val="76A5AF"/>
                  </a:solidFill>
                  <a:latin typeface="Mada"/>
                  <a:ea typeface="Mada"/>
                  <a:cs typeface="Mada"/>
                  <a:sym typeface="Mada"/>
                </a:rPr>
                <a:t> </a:t>
              </a:r>
              <a:r>
                <a:rPr lang="en-GB" sz="1200">
                  <a:latin typeface="Mada"/>
                  <a:ea typeface="Mada"/>
                  <a:cs typeface="Mada"/>
                  <a:sym typeface="Mada"/>
                </a:rPr>
                <a:t>Physical inactivity</a:t>
              </a:r>
              <a:endParaRPr sz="1200">
                <a:latin typeface="Mada"/>
                <a:ea typeface="Mada"/>
                <a:cs typeface="Mada"/>
                <a:sym typeface="Mada"/>
              </a:endParaRPr>
            </a:p>
            <a:p>
              <a:pPr indent="0" lvl="0" marL="0" rtl="0" algn="l">
                <a:spcBef>
                  <a:spcPts val="0"/>
                </a:spcBef>
                <a:spcAft>
                  <a:spcPts val="0"/>
                </a:spcAft>
                <a:buNone/>
              </a:pPr>
              <a:r>
                <a:rPr b="1" lang="en-GB" sz="1200">
                  <a:solidFill>
                    <a:srgbClr val="76A5AF"/>
                  </a:solidFill>
                  <a:latin typeface="Mada"/>
                  <a:ea typeface="Mada"/>
                  <a:cs typeface="Mada"/>
                  <a:sym typeface="Mada"/>
                </a:rPr>
                <a:t>e.</a:t>
              </a:r>
              <a:r>
                <a:rPr lang="en-GB" sz="1200">
                  <a:solidFill>
                    <a:srgbClr val="76A5AF"/>
                  </a:solidFill>
                  <a:latin typeface="Mada"/>
                  <a:ea typeface="Mada"/>
                  <a:cs typeface="Mada"/>
                  <a:sym typeface="Mada"/>
                </a:rPr>
                <a:t> </a:t>
              </a:r>
              <a:r>
                <a:rPr lang="en-GB" sz="1200">
                  <a:latin typeface="Mada"/>
                  <a:ea typeface="Mada"/>
                  <a:cs typeface="Mada"/>
                  <a:sym typeface="Mada"/>
                </a:rPr>
                <a:t>Conditions associated with insulin resistance (e.g., severe obesity, acanthosis nigricans)</a:t>
              </a:r>
              <a:endParaRPr sz="1200">
                <a:latin typeface="Mada"/>
                <a:ea typeface="Mada"/>
                <a:cs typeface="Mada"/>
                <a:sym typeface="Mada"/>
              </a:endParaRPr>
            </a:p>
          </p:txBody>
        </p:sp>
        <p:grpSp>
          <p:nvGrpSpPr>
            <p:cNvPr id="909" name="Google Shape;909;p38"/>
            <p:cNvGrpSpPr/>
            <p:nvPr/>
          </p:nvGrpSpPr>
          <p:grpSpPr>
            <a:xfrm>
              <a:off x="155892" y="2803058"/>
              <a:ext cx="5227839" cy="2639410"/>
              <a:chOff x="538338" y="1996224"/>
              <a:chExt cx="6513629" cy="2639410"/>
            </a:xfrm>
          </p:grpSpPr>
          <p:sp>
            <p:nvSpPr>
              <p:cNvPr id="910" name="Google Shape;910;p38"/>
              <p:cNvSpPr/>
              <p:nvPr/>
            </p:nvSpPr>
            <p:spPr>
              <a:xfrm rot="5400000">
                <a:off x="469188" y="2065374"/>
                <a:ext cx="810600" cy="672300"/>
              </a:xfrm>
              <a:prstGeom prst="chevron">
                <a:avLst>
                  <a:gd fmla="val 49133" name="adj"/>
                </a:avLst>
              </a:prstGeom>
              <a:solidFill>
                <a:srgbClr val="A2C4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Exo Thin"/>
                  <a:ea typeface="Exo Thin"/>
                  <a:cs typeface="Exo Thin"/>
                  <a:sym typeface="Exo Thin"/>
                </a:endParaRPr>
              </a:p>
            </p:txBody>
          </p:sp>
          <p:sp>
            <p:nvSpPr>
              <p:cNvPr id="911" name="Google Shape;911;p38"/>
              <p:cNvSpPr txBox="1"/>
              <p:nvPr/>
            </p:nvSpPr>
            <p:spPr>
              <a:xfrm>
                <a:off x="597430" y="2240691"/>
                <a:ext cx="573600" cy="479400"/>
              </a:xfrm>
              <a:prstGeom prst="rect">
                <a:avLst/>
              </a:prstGeom>
              <a:noFill/>
              <a:ln>
                <a:noFill/>
              </a:ln>
            </p:spPr>
            <p:txBody>
              <a:bodyPr anchorCtr="0" anchor="ctr" bIns="91425" lIns="91425" spcFirstLastPara="1" rIns="120100" wrap="square" tIns="91425">
                <a:noAutofit/>
              </a:bodyPr>
              <a:lstStyle/>
              <a:p>
                <a:pPr indent="0" lvl="0" marL="0" rtl="0" algn="ctr">
                  <a:spcBef>
                    <a:spcPts val="0"/>
                  </a:spcBef>
                  <a:spcAft>
                    <a:spcPts val="0"/>
                  </a:spcAft>
                  <a:buNone/>
                </a:pPr>
                <a:r>
                  <a:rPr b="1" lang="en-GB">
                    <a:solidFill>
                      <a:srgbClr val="FFFFFF"/>
                    </a:solidFill>
                    <a:latin typeface="Exo"/>
                    <a:ea typeface="Exo"/>
                    <a:cs typeface="Exo"/>
                    <a:sym typeface="Exo"/>
                  </a:rPr>
                  <a:t>2</a:t>
                </a:r>
                <a:endParaRPr b="1">
                  <a:solidFill>
                    <a:srgbClr val="FFFFFF"/>
                  </a:solidFill>
                  <a:latin typeface="Exo"/>
                  <a:ea typeface="Exo"/>
                  <a:cs typeface="Exo"/>
                  <a:sym typeface="Exo"/>
                </a:endParaRPr>
              </a:p>
            </p:txBody>
          </p:sp>
          <p:sp>
            <p:nvSpPr>
              <p:cNvPr id="912" name="Google Shape;912;p38"/>
              <p:cNvSpPr/>
              <p:nvPr/>
            </p:nvSpPr>
            <p:spPr>
              <a:xfrm>
                <a:off x="1206617" y="2003725"/>
                <a:ext cx="5844300" cy="479400"/>
              </a:xfrm>
              <a:prstGeom prst="rect">
                <a:avLst/>
              </a:prstGeom>
              <a:noFill/>
              <a:ln cap="flat" cmpd="sng" w="9525">
                <a:solidFill>
                  <a:srgbClr val="A2C4C9"/>
                </a:solidFill>
                <a:prstDash val="solid"/>
                <a:round/>
                <a:headEnd len="sm" w="sm" type="none"/>
                <a:tailEnd len="sm" w="sm" type="none"/>
              </a:ln>
            </p:spPr>
            <p:txBody>
              <a:bodyPr anchorCtr="0" anchor="ctr" bIns="75600" lIns="75600" spcFirstLastPara="1" rIns="75600" wrap="square" tIns="75600">
                <a:noAutofit/>
              </a:bodyPr>
              <a:lstStyle/>
              <a:p>
                <a:pPr indent="0" lvl="0" marL="0" rtl="0" algn="l">
                  <a:spcBef>
                    <a:spcPts val="0"/>
                  </a:spcBef>
                  <a:spcAft>
                    <a:spcPts val="0"/>
                  </a:spcAft>
                  <a:buNone/>
                </a:pPr>
                <a:r>
                  <a:rPr lang="en-GB" sz="1200">
                    <a:latin typeface="Mada"/>
                    <a:ea typeface="Mada"/>
                    <a:cs typeface="Mada"/>
                    <a:sym typeface="Mada"/>
                  </a:rPr>
                  <a:t>Patients with prediabetes should be tested yearly.</a:t>
                </a:r>
                <a:endParaRPr>
                  <a:latin typeface="Exo"/>
                  <a:ea typeface="Exo"/>
                  <a:cs typeface="Exo"/>
                  <a:sym typeface="Exo"/>
                </a:endParaRPr>
              </a:p>
            </p:txBody>
          </p:sp>
          <p:sp>
            <p:nvSpPr>
              <p:cNvPr id="913" name="Google Shape;913;p38"/>
              <p:cNvSpPr/>
              <p:nvPr/>
            </p:nvSpPr>
            <p:spPr>
              <a:xfrm rot="5400000">
                <a:off x="469188" y="2674974"/>
                <a:ext cx="810600" cy="672300"/>
              </a:xfrm>
              <a:prstGeom prst="chevron">
                <a:avLst>
                  <a:gd fmla="val 49133" name="adj"/>
                </a:avLst>
              </a:prstGeom>
              <a:solidFill>
                <a:srgbClr val="A2C4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Exo Thin"/>
                  <a:ea typeface="Exo Thin"/>
                  <a:cs typeface="Exo Thin"/>
                  <a:sym typeface="Exo Thin"/>
                </a:endParaRPr>
              </a:p>
            </p:txBody>
          </p:sp>
          <p:sp>
            <p:nvSpPr>
              <p:cNvPr id="914" name="Google Shape;914;p38"/>
              <p:cNvSpPr txBox="1"/>
              <p:nvPr/>
            </p:nvSpPr>
            <p:spPr>
              <a:xfrm>
                <a:off x="597430" y="2850291"/>
                <a:ext cx="573600" cy="479400"/>
              </a:xfrm>
              <a:prstGeom prst="rect">
                <a:avLst/>
              </a:prstGeom>
              <a:noFill/>
              <a:ln>
                <a:noFill/>
              </a:ln>
            </p:spPr>
            <p:txBody>
              <a:bodyPr anchorCtr="0" anchor="ctr" bIns="91425" lIns="91425" spcFirstLastPara="1" rIns="120100" wrap="square" tIns="91425">
                <a:noAutofit/>
              </a:bodyPr>
              <a:lstStyle/>
              <a:p>
                <a:pPr indent="0" lvl="0" marL="0" rtl="0" algn="ctr">
                  <a:spcBef>
                    <a:spcPts val="0"/>
                  </a:spcBef>
                  <a:spcAft>
                    <a:spcPts val="0"/>
                  </a:spcAft>
                  <a:buNone/>
                </a:pPr>
                <a:r>
                  <a:rPr b="1" lang="en-GB">
                    <a:solidFill>
                      <a:srgbClr val="FFFFFF"/>
                    </a:solidFill>
                    <a:latin typeface="Exo"/>
                    <a:ea typeface="Exo"/>
                    <a:cs typeface="Exo"/>
                    <a:sym typeface="Exo"/>
                  </a:rPr>
                  <a:t>3</a:t>
                </a:r>
                <a:endParaRPr b="1">
                  <a:solidFill>
                    <a:srgbClr val="FFFFFF"/>
                  </a:solidFill>
                  <a:latin typeface="Exo"/>
                  <a:ea typeface="Exo"/>
                  <a:cs typeface="Exo"/>
                  <a:sym typeface="Exo"/>
                </a:endParaRPr>
              </a:p>
            </p:txBody>
          </p:sp>
          <p:sp>
            <p:nvSpPr>
              <p:cNvPr id="915" name="Google Shape;915;p38"/>
              <p:cNvSpPr/>
              <p:nvPr/>
            </p:nvSpPr>
            <p:spPr>
              <a:xfrm>
                <a:off x="1206617" y="2613325"/>
                <a:ext cx="5844300" cy="479400"/>
              </a:xfrm>
              <a:prstGeom prst="rect">
                <a:avLst/>
              </a:prstGeom>
              <a:noFill/>
              <a:ln cap="flat" cmpd="sng" w="9525">
                <a:solidFill>
                  <a:srgbClr val="A2C4C9"/>
                </a:solidFill>
                <a:prstDash val="solid"/>
                <a:round/>
                <a:headEnd len="sm" w="sm" type="none"/>
                <a:tailEnd len="sm" w="sm" type="none"/>
              </a:ln>
            </p:spPr>
            <p:txBody>
              <a:bodyPr anchorCtr="0" anchor="ctr" bIns="75600" lIns="75600" spcFirstLastPara="1" rIns="75600" wrap="square" tIns="75600">
                <a:noAutofit/>
              </a:bodyPr>
              <a:lstStyle/>
              <a:p>
                <a:pPr indent="0" lvl="0" marL="0" rtl="0" algn="l">
                  <a:spcBef>
                    <a:spcPts val="0"/>
                  </a:spcBef>
                  <a:spcAft>
                    <a:spcPts val="0"/>
                  </a:spcAft>
                  <a:buNone/>
                </a:pPr>
                <a:r>
                  <a:rPr lang="en-GB" sz="1200">
                    <a:latin typeface="Mada"/>
                    <a:ea typeface="Mada"/>
                    <a:cs typeface="Mada"/>
                    <a:sym typeface="Mada"/>
                  </a:rPr>
                  <a:t>Women who were diagnosed with GDM </a:t>
                </a:r>
                <a:r>
                  <a:rPr lang="en-GB" sz="1200">
                    <a:solidFill>
                      <a:srgbClr val="6AA84F"/>
                    </a:solidFill>
                    <a:latin typeface="Mada"/>
                    <a:ea typeface="Mada"/>
                    <a:cs typeface="Mada"/>
                    <a:sym typeface="Mada"/>
                  </a:rPr>
                  <a:t>even after delivery. </a:t>
                </a:r>
                <a:endParaRPr>
                  <a:solidFill>
                    <a:srgbClr val="6AA84F"/>
                  </a:solidFill>
                  <a:latin typeface="Exo"/>
                  <a:ea typeface="Exo"/>
                  <a:cs typeface="Exo"/>
                  <a:sym typeface="Exo"/>
                </a:endParaRPr>
              </a:p>
            </p:txBody>
          </p:sp>
          <p:grpSp>
            <p:nvGrpSpPr>
              <p:cNvPr id="916" name="Google Shape;916;p38"/>
              <p:cNvGrpSpPr/>
              <p:nvPr/>
            </p:nvGrpSpPr>
            <p:grpSpPr>
              <a:xfrm>
                <a:off x="538338" y="3215424"/>
                <a:ext cx="6512579" cy="810600"/>
                <a:chOff x="538338" y="3215424"/>
                <a:chExt cx="6512579" cy="810600"/>
              </a:xfrm>
            </p:grpSpPr>
            <p:sp>
              <p:nvSpPr>
                <p:cNvPr id="917" name="Google Shape;917;p38"/>
                <p:cNvSpPr/>
                <p:nvPr/>
              </p:nvSpPr>
              <p:spPr>
                <a:xfrm rot="5400000">
                  <a:off x="469188" y="3284574"/>
                  <a:ext cx="810600" cy="672300"/>
                </a:xfrm>
                <a:prstGeom prst="chevron">
                  <a:avLst>
                    <a:gd fmla="val 49133" name="adj"/>
                  </a:avLst>
                </a:prstGeom>
                <a:solidFill>
                  <a:srgbClr val="A2C4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Exo Thin"/>
                    <a:ea typeface="Exo Thin"/>
                    <a:cs typeface="Exo Thin"/>
                    <a:sym typeface="Exo Thin"/>
                  </a:endParaRPr>
                </a:p>
              </p:txBody>
            </p:sp>
            <p:sp>
              <p:nvSpPr>
                <p:cNvPr id="918" name="Google Shape;918;p38"/>
                <p:cNvSpPr txBox="1"/>
                <p:nvPr/>
              </p:nvSpPr>
              <p:spPr>
                <a:xfrm>
                  <a:off x="597430" y="3459891"/>
                  <a:ext cx="573600" cy="479400"/>
                </a:xfrm>
                <a:prstGeom prst="rect">
                  <a:avLst/>
                </a:prstGeom>
                <a:noFill/>
                <a:ln>
                  <a:noFill/>
                </a:ln>
              </p:spPr>
              <p:txBody>
                <a:bodyPr anchorCtr="0" anchor="ctr" bIns="91425" lIns="91425" spcFirstLastPara="1" rIns="120100" wrap="square" tIns="91425">
                  <a:noAutofit/>
                </a:bodyPr>
                <a:lstStyle/>
                <a:p>
                  <a:pPr indent="0" lvl="0" marL="0" rtl="0" algn="ctr">
                    <a:spcBef>
                      <a:spcPts val="0"/>
                    </a:spcBef>
                    <a:spcAft>
                      <a:spcPts val="0"/>
                    </a:spcAft>
                    <a:buNone/>
                  </a:pPr>
                  <a:r>
                    <a:rPr b="1" lang="en-GB">
                      <a:solidFill>
                        <a:srgbClr val="FFFFFF"/>
                      </a:solidFill>
                      <a:latin typeface="Exo"/>
                      <a:ea typeface="Exo"/>
                      <a:cs typeface="Exo"/>
                      <a:sym typeface="Exo"/>
                    </a:rPr>
                    <a:t>4</a:t>
                  </a:r>
                  <a:endParaRPr b="1">
                    <a:solidFill>
                      <a:srgbClr val="FFFFFF"/>
                    </a:solidFill>
                    <a:latin typeface="Exo"/>
                    <a:ea typeface="Exo"/>
                    <a:cs typeface="Exo"/>
                    <a:sym typeface="Exo"/>
                  </a:endParaRPr>
                </a:p>
              </p:txBody>
            </p:sp>
            <p:sp>
              <p:nvSpPr>
                <p:cNvPr id="919" name="Google Shape;919;p38"/>
                <p:cNvSpPr/>
                <p:nvPr/>
              </p:nvSpPr>
              <p:spPr>
                <a:xfrm>
                  <a:off x="1206617" y="3222925"/>
                  <a:ext cx="5844300" cy="479400"/>
                </a:xfrm>
                <a:prstGeom prst="rect">
                  <a:avLst/>
                </a:prstGeom>
                <a:noFill/>
                <a:ln cap="flat" cmpd="sng" w="9525">
                  <a:solidFill>
                    <a:srgbClr val="A2C4C9"/>
                  </a:solidFill>
                  <a:prstDash val="solid"/>
                  <a:round/>
                  <a:headEnd len="sm" w="sm" type="none"/>
                  <a:tailEnd len="sm" w="sm" type="none"/>
                </a:ln>
              </p:spPr>
              <p:txBody>
                <a:bodyPr anchorCtr="0" anchor="ctr" bIns="75600" lIns="75600" spcFirstLastPara="1" rIns="75600" wrap="square" tIns="75600">
                  <a:noAutofit/>
                </a:bodyPr>
                <a:lstStyle/>
                <a:p>
                  <a:pPr indent="0" lvl="0" marL="0" rtl="0" algn="l">
                    <a:spcBef>
                      <a:spcPts val="0"/>
                    </a:spcBef>
                    <a:spcAft>
                      <a:spcPts val="0"/>
                    </a:spcAft>
                    <a:buNone/>
                  </a:pPr>
                  <a:r>
                    <a:rPr lang="en-GB" sz="1200">
                      <a:latin typeface="Mada"/>
                      <a:ea typeface="Mada"/>
                      <a:cs typeface="Mada"/>
                      <a:sym typeface="Mada"/>
                    </a:rPr>
                    <a:t>For all other patients, testing should begin at age 45 years.</a:t>
                  </a:r>
                  <a:endParaRPr>
                    <a:latin typeface="Exo"/>
                    <a:ea typeface="Exo"/>
                    <a:cs typeface="Exo"/>
                    <a:sym typeface="Exo"/>
                  </a:endParaRPr>
                </a:p>
              </p:txBody>
            </p:sp>
          </p:grpSp>
          <p:grpSp>
            <p:nvGrpSpPr>
              <p:cNvPr id="920" name="Google Shape;920;p38"/>
              <p:cNvGrpSpPr/>
              <p:nvPr/>
            </p:nvGrpSpPr>
            <p:grpSpPr>
              <a:xfrm>
                <a:off x="539388" y="3825034"/>
                <a:ext cx="6512579" cy="810600"/>
                <a:chOff x="538338" y="3215424"/>
                <a:chExt cx="6512579" cy="810600"/>
              </a:xfrm>
            </p:grpSpPr>
            <p:sp>
              <p:nvSpPr>
                <p:cNvPr id="921" name="Google Shape;921;p38"/>
                <p:cNvSpPr/>
                <p:nvPr/>
              </p:nvSpPr>
              <p:spPr>
                <a:xfrm rot="5400000">
                  <a:off x="469188" y="3284574"/>
                  <a:ext cx="810600" cy="672300"/>
                </a:xfrm>
                <a:prstGeom prst="chevron">
                  <a:avLst>
                    <a:gd fmla="val 49133" name="adj"/>
                  </a:avLst>
                </a:prstGeom>
                <a:solidFill>
                  <a:srgbClr val="A2C4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Exo Thin"/>
                    <a:ea typeface="Exo Thin"/>
                    <a:cs typeface="Exo Thin"/>
                    <a:sym typeface="Exo Thin"/>
                  </a:endParaRPr>
                </a:p>
              </p:txBody>
            </p:sp>
            <p:sp>
              <p:nvSpPr>
                <p:cNvPr id="922" name="Google Shape;922;p38"/>
                <p:cNvSpPr txBox="1"/>
                <p:nvPr/>
              </p:nvSpPr>
              <p:spPr>
                <a:xfrm>
                  <a:off x="597430" y="3459891"/>
                  <a:ext cx="573600" cy="479400"/>
                </a:xfrm>
                <a:prstGeom prst="rect">
                  <a:avLst/>
                </a:prstGeom>
                <a:noFill/>
                <a:ln>
                  <a:noFill/>
                </a:ln>
              </p:spPr>
              <p:txBody>
                <a:bodyPr anchorCtr="0" anchor="ctr" bIns="91425" lIns="91425" spcFirstLastPara="1" rIns="120100" wrap="square" tIns="91425">
                  <a:noAutofit/>
                </a:bodyPr>
                <a:lstStyle/>
                <a:p>
                  <a:pPr indent="0" lvl="0" marL="0" rtl="0" algn="ctr">
                    <a:spcBef>
                      <a:spcPts val="0"/>
                    </a:spcBef>
                    <a:spcAft>
                      <a:spcPts val="0"/>
                    </a:spcAft>
                    <a:buNone/>
                  </a:pPr>
                  <a:r>
                    <a:rPr b="1" lang="en-GB">
                      <a:solidFill>
                        <a:srgbClr val="FFFFFF"/>
                      </a:solidFill>
                      <a:latin typeface="Exo"/>
                      <a:ea typeface="Exo"/>
                      <a:cs typeface="Exo"/>
                      <a:sym typeface="Exo"/>
                    </a:rPr>
                    <a:t>5</a:t>
                  </a:r>
                  <a:endParaRPr b="1">
                    <a:solidFill>
                      <a:srgbClr val="FFFFFF"/>
                    </a:solidFill>
                    <a:latin typeface="Exo"/>
                    <a:ea typeface="Exo"/>
                    <a:cs typeface="Exo"/>
                    <a:sym typeface="Exo"/>
                  </a:endParaRPr>
                </a:p>
              </p:txBody>
            </p:sp>
            <p:sp>
              <p:nvSpPr>
                <p:cNvPr id="923" name="Google Shape;923;p38"/>
                <p:cNvSpPr/>
                <p:nvPr/>
              </p:nvSpPr>
              <p:spPr>
                <a:xfrm>
                  <a:off x="1206617" y="3222925"/>
                  <a:ext cx="5844300" cy="479400"/>
                </a:xfrm>
                <a:prstGeom prst="rect">
                  <a:avLst/>
                </a:prstGeom>
                <a:noFill/>
                <a:ln cap="flat" cmpd="sng" w="9525">
                  <a:solidFill>
                    <a:srgbClr val="A2C4C9"/>
                  </a:solidFill>
                  <a:prstDash val="solid"/>
                  <a:round/>
                  <a:headEnd len="sm" w="sm" type="none"/>
                  <a:tailEnd len="sm" w="sm" type="none"/>
                </a:ln>
              </p:spPr>
              <p:txBody>
                <a:bodyPr anchorCtr="0" anchor="ctr" bIns="75600" lIns="75600" spcFirstLastPara="1" rIns="75600" wrap="square" tIns="75600">
                  <a:noAutofit/>
                </a:bodyPr>
                <a:lstStyle/>
                <a:p>
                  <a:pPr indent="0" lvl="0" marL="0" rtl="0" algn="l">
                    <a:spcBef>
                      <a:spcPts val="0"/>
                    </a:spcBef>
                    <a:spcAft>
                      <a:spcPts val="0"/>
                    </a:spcAft>
                    <a:buNone/>
                  </a:pPr>
                  <a:r>
                    <a:rPr lang="en-GB" sz="1200">
                      <a:latin typeface="Mada"/>
                      <a:ea typeface="Mada"/>
                      <a:cs typeface="Mada"/>
                      <a:sym typeface="Mada"/>
                    </a:rPr>
                    <a:t>If results are normal, testing should be repeated at a </a:t>
                  </a:r>
                  <a:r>
                    <a:rPr b="1" lang="en-GB" sz="1200">
                      <a:latin typeface="Mada"/>
                      <a:ea typeface="Mada"/>
                      <a:cs typeface="Mada"/>
                      <a:sym typeface="Mada"/>
                    </a:rPr>
                    <a:t>minimum of 3-year intervals</a:t>
                  </a:r>
                  <a:endParaRPr b="1">
                    <a:latin typeface="Exo"/>
                    <a:ea typeface="Exo"/>
                    <a:cs typeface="Exo"/>
                    <a:sym typeface="Exo"/>
                  </a:endParaRPr>
                </a:p>
              </p:txBody>
            </p:sp>
          </p:grpSp>
        </p:grpSp>
      </p:grpSp>
      <p:pic>
        <p:nvPicPr>
          <p:cNvPr id="924" name="Google Shape;924;p38"/>
          <p:cNvPicPr preferRelativeResize="0"/>
          <p:nvPr/>
        </p:nvPicPr>
        <p:blipFill>
          <a:blip r:embed="rId3">
            <a:alphaModFix/>
          </a:blip>
          <a:stretch>
            <a:fillRect/>
          </a:stretch>
        </p:blipFill>
        <p:spPr>
          <a:xfrm>
            <a:off x="5182075" y="1137338"/>
            <a:ext cx="2305100" cy="3359678"/>
          </a:xfrm>
          <a:prstGeom prst="rect">
            <a:avLst/>
          </a:prstGeom>
          <a:noFill/>
          <a:ln>
            <a:noFill/>
          </a:ln>
        </p:spPr>
      </p:pic>
      <p:sp>
        <p:nvSpPr>
          <p:cNvPr id="925" name="Google Shape;925;p38"/>
          <p:cNvSpPr txBox="1"/>
          <p:nvPr/>
        </p:nvSpPr>
        <p:spPr>
          <a:xfrm>
            <a:off x="-76" y="5020566"/>
            <a:ext cx="6687900" cy="708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2400">
                <a:solidFill>
                  <a:srgbClr val="76A5AF"/>
                </a:solidFill>
                <a:latin typeface="Nunito"/>
                <a:ea typeface="Nunito"/>
                <a:cs typeface="Nunito"/>
                <a:sym typeface="Nunito"/>
              </a:rPr>
              <a:t>Prevention or delay development of diabetes</a:t>
            </a:r>
            <a:endParaRPr sz="2400">
              <a:solidFill>
                <a:srgbClr val="76A5AF"/>
              </a:solidFill>
              <a:latin typeface="Nunito"/>
              <a:ea typeface="Nunito"/>
              <a:cs typeface="Nunito"/>
              <a:sym typeface="Nunito"/>
            </a:endParaRPr>
          </a:p>
        </p:txBody>
      </p:sp>
      <p:cxnSp>
        <p:nvCxnSpPr>
          <p:cNvPr id="926" name="Google Shape;926;p38"/>
          <p:cNvCxnSpPr/>
          <p:nvPr/>
        </p:nvCxnSpPr>
        <p:spPr>
          <a:xfrm>
            <a:off x="-75" y="752100"/>
            <a:ext cx="7452900" cy="40500"/>
          </a:xfrm>
          <a:prstGeom prst="straightConnector1">
            <a:avLst/>
          </a:prstGeom>
          <a:noFill/>
          <a:ln cap="flat" cmpd="sng" w="38100">
            <a:solidFill>
              <a:srgbClr val="76A5AF"/>
            </a:solidFill>
            <a:prstDash val="solid"/>
            <a:round/>
            <a:headEnd len="med" w="med" type="none"/>
            <a:tailEnd len="med" w="med" type="none"/>
          </a:ln>
        </p:spPr>
      </p:cxnSp>
      <p:cxnSp>
        <p:nvCxnSpPr>
          <p:cNvPr id="927" name="Google Shape;927;p38"/>
          <p:cNvCxnSpPr/>
          <p:nvPr/>
        </p:nvCxnSpPr>
        <p:spPr>
          <a:xfrm>
            <a:off x="-66" y="5489519"/>
            <a:ext cx="6237000" cy="10800"/>
          </a:xfrm>
          <a:prstGeom prst="straightConnector1">
            <a:avLst/>
          </a:prstGeom>
          <a:noFill/>
          <a:ln cap="flat" cmpd="sng" w="38100">
            <a:solidFill>
              <a:srgbClr val="76A5AF"/>
            </a:solidFill>
            <a:prstDash val="solid"/>
            <a:round/>
            <a:headEnd len="med" w="med" type="none"/>
            <a:tailEnd len="med" w="med" type="none"/>
          </a:ln>
        </p:spPr>
      </p:cxnSp>
      <p:sp>
        <p:nvSpPr>
          <p:cNvPr id="928" name="Google Shape;928;p38"/>
          <p:cNvSpPr txBox="1"/>
          <p:nvPr/>
        </p:nvSpPr>
        <p:spPr>
          <a:xfrm>
            <a:off x="0" y="5405775"/>
            <a:ext cx="7306200" cy="1284000"/>
          </a:xfrm>
          <a:prstGeom prst="rect">
            <a:avLst/>
          </a:prstGeom>
          <a:noFill/>
          <a:ln>
            <a:noFill/>
          </a:ln>
        </p:spPr>
        <p:txBody>
          <a:bodyPr anchorCtr="0" anchor="t" bIns="91425" lIns="91425" spcFirstLastPara="1" rIns="91425" wrap="square" tIns="91425">
            <a:noAutofit/>
          </a:bodyPr>
          <a:lstStyle/>
          <a:p>
            <a:pPr indent="0" lvl="0" marL="457200" rtl="0" algn="l">
              <a:spcBef>
                <a:spcPts val="0"/>
              </a:spcBef>
              <a:spcAft>
                <a:spcPts val="0"/>
              </a:spcAft>
              <a:buNone/>
            </a:pPr>
            <a:r>
              <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The strongest evidence for diabetes prevention comes from the </a:t>
            </a:r>
            <a:r>
              <a:rPr lang="en-GB" sz="1200">
                <a:solidFill>
                  <a:schemeClr val="dk1"/>
                </a:solidFill>
                <a:latin typeface="Mada"/>
                <a:ea typeface="Mada"/>
                <a:cs typeface="Mada"/>
                <a:sym typeface="Mada"/>
              </a:rPr>
              <a:t>Diabetes Prevention Program </a:t>
            </a:r>
            <a:r>
              <a:rPr b="1" lang="en-GB" sz="1200">
                <a:latin typeface="Mada"/>
                <a:ea typeface="Mada"/>
                <a:cs typeface="Mada"/>
                <a:sym typeface="Mada"/>
              </a:rPr>
              <a:t>(D</a:t>
            </a:r>
            <a:r>
              <a:rPr b="1" lang="en-GB" sz="1200">
                <a:latin typeface="Mada"/>
                <a:ea typeface="Mada"/>
                <a:cs typeface="Mada"/>
                <a:sym typeface="Mada"/>
              </a:rPr>
              <a:t>PP) </a:t>
            </a:r>
            <a:r>
              <a:rPr lang="en-GB" sz="1200">
                <a:latin typeface="Mada"/>
                <a:ea typeface="Mada"/>
                <a:cs typeface="Mada"/>
                <a:sym typeface="Mada"/>
              </a:rPr>
              <a:t>. </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DPP demonstrated that an intensive lifestyle intervention could reduce the incidence of type 2 diabetes by 58% over 3 year</a:t>
            </a:r>
            <a:endParaRPr sz="1200">
              <a:latin typeface="Mada"/>
              <a:ea typeface="Mada"/>
              <a:cs typeface="Mada"/>
              <a:sym typeface="Mada"/>
            </a:endParaRPr>
          </a:p>
        </p:txBody>
      </p:sp>
      <p:sp>
        <p:nvSpPr>
          <p:cNvPr id="929" name="Google Shape;929;p38"/>
          <p:cNvSpPr txBox="1"/>
          <p:nvPr/>
        </p:nvSpPr>
        <p:spPr>
          <a:xfrm>
            <a:off x="0" y="6259364"/>
            <a:ext cx="7306200" cy="12057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Clr>
                <a:srgbClr val="76A5AF"/>
              </a:buClr>
              <a:buSzPts val="1200"/>
              <a:buFont typeface="Mada"/>
              <a:buChar char="❖"/>
            </a:pPr>
            <a:r>
              <a:rPr b="1" lang="en-GB" sz="1200">
                <a:solidFill>
                  <a:srgbClr val="76A5AF"/>
                </a:solidFill>
                <a:latin typeface="Mada"/>
                <a:ea typeface="Mada"/>
                <a:cs typeface="Mada"/>
                <a:sym typeface="Mada"/>
              </a:rPr>
              <a:t>LIFESTYLE INTERVENTIONS</a:t>
            </a:r>
            <a:endParaRPr b="1" sz="1200">
              <a:solidFill>
                <a:srgbClr val="76A5AF"/>
              </a:solidFill>
              <a:latin typeface="Mada"/>
              <a:ea typeface="Mada"/>
              <a:cs typeface="Mada"/>
              <a:sym typeface="Mada"/>
            </a:endParaRPr>
          </a:p>
          <a:p>
            <a:pPr indent="0" lvl="0" marL="0" rtl="0" algn="l">
              <a:spcBef>
                <a:spcPts val="0"/>
              </a:spcBef>
              <a:spcAft>
                <a:spcPts val="0"/>
              </a:spcAft>
              <a:buNone/>
            </a:pPr>
            <a:r>
              <a:t/>
            </a:r>
            <a:endParaRPr b="1" sz="500">
              <a:solidFill>
                <a:srgbClr val="76A5AF"/>
              </a:solidFill>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Refer patients with prediabetes to an intensive behavioral lifestyle intervention program.</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Based on the Diabetes Prevention Program (DPP) to achieve PREVENTION OR DELAY OF TYPE 2 DIABETES and maintain 7 - 10% loss of initial body weight and increase </a:t>
            </a:r>
            <a:r>
              <a:rPr b="1" lang="en-GB" sz="1200">
                <a:solidFill>
                  <a:srgbClr val="CC0000"/>
                </a:solidFill>
                <a:latin typeface="Mada"/>
                <a:ea typeface="Mada"/>
                <a:cs typeface="Mada"/>
                <a:sym typeface="Mada"/>
              </a:rPr>
              <a:t>moderate-intensity physical activity (such as brisk walking) to at least 150 min/week</a:t>
            </a:r>
            <a:r>
              <a:rPr b="1" lang="en-GB" sz="1200">
                <a:solidFill>
                  <a:srgbClr val="CC0000"/>
                </a:solidFill>
                <a:latin typeface="Mada"/>
                <a:ea typeface="Mada"/>
                <a:cs typeface="Mada"/>
                <a:sym typeface="Mada"/>
              </a:rPr>
              <a:t> </a:t>
            </a:r>
            <a:r>
              <a:rPr lang="en-GB" sz="1000">
                <a:solidFill>
                  <a:srgbClr val="6AA84F"/>
                </a:solidFill>
                <a:latin typeface="Mada"/>
                <a:ea typeface="Mada"/>
                <a:cs typeface="Mada"/>
                <a:sym typeface="Mada"/>
              </a:rPr>
              <a:t>(i.e. at least 30 min, 5 day  a week).</a:t>
            </a:r>
            <a:endParaRPr sz="1200">
              <a:latin typeface="Mada"/>
              <a:ea typeface="Mada"/>
              <a:cs typeface="Mada"/>
              <a:sym typeface="Mada"/>
            </a:endParaRPr>
          </a:p>
        </p:txBody>
      </p:sp>
      <p:sp>
        <p:nvSpPr>
          <p:cNvPr id="930" name="Google Shape;930;p38"/>
          <p:cNvSpPr txBox="1"/>
          <p:nvPr/>
        </p:nvSpPr>
        <p:spPr>
          <a:xfrm>
            <a:off x="5124375" y="4405542"/>
            <a:ext cx="2543400" cy="488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000">
                <a:solidFill>
                  <a:srgbClr val="6AA84F"/>
                </a:solidFill>
                <a:latin typeface="Mada"/>
                <a:ea typeface="Mada"/>
                <a:cs typeface="Mada"/>
                <a:sym typeface="Mada"/>
              </a:rPr>
              <a:t>Can be distributed on the world’s diabetes day for awareness and educational purposes. </a:t>
            </a:r>
            <a:endParaRPr sz="1000">
              <a:solidFill>
                <a:srgbClr val="6AA84F"/>
              </a:solidFill>
              <a:latin typeface="Mada"/>
              <a:ea typeface="Mada"/>
              <a:cs typeface="Mada"/>
              <a:sym typeface="Mada"/>
            </a:endParaRPr>
          </a:p>
        </p:txBody>
      </p:sp>
      <p:grpSp>
        <p:nvGrpSpPr>
          <p:cNvPr id="931" name="Google Shape;931;p38"/>
          <p:cNvGrpSpPr/>
          <p:nvPr/>
        </p:nvGrpSpPr>
        <p:grpSpPr>
          <a:xfrm>
            <a:off x="466725" y="7598400"/>
            <a:ext cx="6657900" cy="2953335"/>
            <a:chOff x="465825" y="2385314"/>
            <a:chExt cx="6657900" cy="1533164"/>
          </a:xfrm>
        </p:grpSpPr>
        <p:sp>
          <p:nvSpPr>
            <p:cNvPr id="932" name="Google Shape;932;p38"/>
            <p:cNvSpPr/>
            <p:nvPr/>
          </p:nvSpPr>
          <p:spPr>
            <a:xfrm>
              <a:off x="465825" y="2518675"/>
              <a:ext cx="2085900" cy="1399800"/>
            </a:xfrm>
            <a:prstGeom prst="roundRect">
              <a:avLst>
                <a:gd fmla="val 16667" name="adj"/>
              </a:avLst>
            </a:prstGeom>
            <a:noFill/>
            <a:ln cap="flat" cmpd="sng" w="9525">
              <a:solidFill>
                <a:srgbClr val="999999"/>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200">
                <a:latin typeface="Mada"/>
                <a:ea typeface="Mada"/>
                <a:cs typeface="Mada"/>
                <a:sym typeface="Mada"/>
              </a:endParaRPr>
            </a:p>
          </p:txBody>
        </p:sp>
        <p:sp>
          <p:nvSpPr>
            <p:cNvPr id="933" name="Google Shape;933;p38"/>
            <p:cNvSpPr/>
            <p:nvPr/>
          </p:nvSpPr>
          <p:spPr>
            <a:xfrm>
              <a:off x="779124" y="2385325"/>
              <a:ext cx="1434300" cy="307800"/>
            </a:xfrm>
            <a:prstGeom prst="roundRect">
              <a:avLst>
                <a:gd fmla="val 16667" name="adj"/>
              </a:avLst>
            </a:prstGeom>
            <a:solidFill>
              <a:srgbClr val="134F5C"/>
            </a:solid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GB" sz="1700">
                  <a:solidFill>
                    <a:srgbClr val="FFFFFF"/>
                  </a:solidFill>
                  <a:latin typeface="Nunito"/>
                  <a:ea typeface="Nunito"/>
                  <a:cs typeface="Nunito"/>
                  <a:sym typeface="Nunito"/>
                </a:rPr>
                <a:t>Healthy nutrition</a:t>
              </a:r>
              <a:endParaRPr sz="1700">
                <a:solidFill>
                  <a:srgbClr val="FFFFFF"/>
                </a:solidFill>
                <a:latin typeface="Nunito"/>
                <a:ea typeface="Nunito"/>
                <a:cs typeface="Nunito"/>
                <a:sym typeface="Nunito"/>
              </a:endParaRPr>
            </a:p>
          </p:txBody>
        </p:sp>
        <p:sp>
          <p:nvSpPr>
            <p:cNvPr id="934" name="Google Shape;934;p38"/>
            <p:cNvSpPr/>
            <p:nvPr/>
          </p:nvSpPr>
          <p:spPr>
            <a:xfrm>
              <a:off x="2678025" y="2518678"/>
              <a:ext cx="2232900" cy="1399800"/>
            </a:xfrm>
            <a:prstGeom prst="roundRect">
              <a:avLst>
                <a:gd fmla="val 16667" name="adj"/>
              </a:avLst>
            </a:prstGeom>
            <a:noFill/>
            <a:ln cap="flat" cmpd="sng" w="9525">
              <a:solidFill>
                <a:srgbClr val="999999"/>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200">
                <a:latin typeface="Mada"/>
                <a:ea typeface="Mada"/>
                <a:cs typeface="Mada"/>
                <a:sym typeface="Mada"/>
              </a:endParaRPr>
            </a:p>
          </p:txBody>
        </p:sp>
        <p:sp>
          <p:nvSpPr>
            <p:cNvPr id="935" name="Google Shape;935;p38"/>
            <p:cNvSpPr/>
            <p:nvPr/>
          </p:nvSpPr>
          <p:spPr>
            <a:xfrm>
              <a:off x="2950075" y="2385314"/>
              <a:ext cx="1767300" cy="307800"/>
            </a:xfrm>
            <a:prstGeom prst="roundRect">
              <a:avLst>
                <a:gd fmla="val 16667" name="adj"/>
              </a:avLst>
            </a:prstGeom>
            <a:solidFill>
              <a:srgbClr val="76A5A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300">
                  <a:solidFill>
                    <a:srgbClr val="FFFFFF"/>
                  </a:solidFill>
                  <a:latin typeface="Nunito"/>
                  <a:ea typeface="Nunito"/>
                  <a:cs typeface="Nunito"/>
                  <a:sym typeface="Nunito"/>
                </a:rPr>
                <a:t>Physical activity and tobacco cessation</a:t>
              </a:r>
              <a:endParaRPr sz="1300">
                <a:solidFill>
                  <a:srgbClr val="FFFFFF"/>
                </a:solidFill>
                <a:latin typeface="Nunito"/>
                <a:ea typeface="Nunito"/>
                <a:cs typeface="Nunito"/>
                <a:sym typeface="Nunito"/>
              </a:endParaRPr>
            </a:p>
          </p:txBody>
        </p:sp>
        <p:sp>
          <p:nvSpPr>
            <p:cNvPr id="936" name="Google Shape;936;p38"/>
            <p:cNvSpPr/>
            <p:nvPr/>
          </p:nvSpPr>
          <p:spPr>
            <a:xfrm>
              <a:off x="5037825" y="2518675"/>
              <a:ext cx="2085900" cy="1399800"/>
            </a:xfrm>
            <a:prstGeom prst="roundRect">
              <a:avLst>
                <a:gd fmla="val 16667" name="adj"/>
              </a:avLst>
            </a:prstGeom>
            <a:noFill/>
            <a:ln cap="flat" cmpd="sng" w="9525">
              <a:solidFill>
                <a:srgbClr val="999999"/>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200">
                <a:latin typeface="Mada"/>
                <a:ea typeface="Mada"/>
                <a:cs typeface="Mada"/>
                <a:sym typeface="Mada"/>
              </a:endParaRPr>
            </a:p>
          </p:txBody>
        </p:sp>
        <p:sp>
          <p:nvSpPr>
            <p:cNvPr id="937" name="Google Shape;937;p38"/>
            <p:cNvSpPr/>
            <p:nvPr/>
          </p:nvSpPr>
          <p:spPr>
            <a:xfrm>
              <a:off x="5318325" y="2385327"/>
              <a:ext cx="1540800" cy="307800"/>
            </a:xfrm>
            <a:prstGeom prst="roundRect">
              <a:avLst>
                <a:gd fmla="val 16667" name="adj"/>
              </a:avLst>
            </a:prstGeom>
            <a:solidFill>
              <a:srgbClr val="D0E0E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500">
                  <a:solidFill>
                    <a:srgbClr val="FFFFFF"/>
                  </a:solidFill>
                  <a:latin typeface="Nunito"/>
                  <a:ea typeface="Nunito"/>
                  <a:cs typeface="Nunito"/>
                  <a:sym typeface="Nunito"/>
                </a:rPr>
                <a:t>Pharmacologic Intervention</a:t>
              </a:r>
              <a:r>
                <a:rPr lang="en-GB" sz="1500">
                  <a:solidFill>
                    <a:srgbClr val="FFFFFF"/>
                  </a:solidFill>
                  <a:latin typeface="Nunito"/>
                  <a:ea typeface="Nunito"/>
                  <a:cs typeface="Nunito"/>
                  <a:sym typeface="Nunito"/>
                </a:rPr>
                <a:t>s</a:t>
              </a:r>
              <a:endParaRPr sz="1500">
                <a:solidFill>
                  <a:srgbClr val="FFFFFF"/>
                </a:solidFill>
                <a:latin typeface="Nunito"/>
                <a:ea typeface="Nunito"/>
                <a:cs typeface="Nunito"/>
                <a:sym typeface="Nunito"/>
              </a:endParaRPr>
            </a:p>
          </p:txBody>
        </p:sp>
      </p:grpSp>
      <p:sp>
        <p:nvSpPr>
          <p:cNvPr id="938" name="Google Shape;938;p38"/>
          <p:cNvSpPr txBox="1"/>
          <p:nvPr/>
        </p:nvSpPr>
        <p:spPr>
          <a:xfrm>
            <a:off x="466730" y="8116033"/>
            <a:ext cx="1996500" cy="2435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100">
                <a:latin typeface="Mada"/>
                <a:ea typeface="Mada"/>
                <a:cs typeface="Mada"/>
                <a:sym typeface="Mada"/>
              </a:rPr>
              <a:t>Encourage</a:t>
            </a:r>
            <a:r>
              <a:rPr lang="en-GB" sz="1100">
                <a:latin typeface="Mada"/>
                <a:ea typeface="Mada"/>
                <a:cs typeface="Mada"/>
                <a:sym typeface="Mada"/>
              </a:rPr>
              <a:t>: </a:t>
            </a:r>
            <a:endParaRPr sz="1100">
              <a:latin typeface="Mada"/>
              <a:ea typeface="Mada"/>
              <a:cs typeface="Mada"/>
              <a:sym typeface="Mada"/>
            </a:endParaRPr>
          </a:p>
          <a:p>
            <a:pPr indent="-298450" lvl="0" marL="457200" rtl="0" algn="l">
              <a:spcBef>
                <a:spcPts val="0"/>
              </a:spcBef>
              <a:spcAft>
                <a:spcPts val="0"/>
              </a:spcAft>
              <a:buSzPts val="1100"/>
              <a:buFont typeface="Mada"/>
              <a:buChar char="●"/>
            </a:pPr>
            <a:r>
              <a:rPr lang="en-GB" sz="1100">
                <a:latin typeface="Mada"/>
                <a:ea typeface="Mada"/>
                <a:cs typeface="Mada"/>
                <a:sym typeface="Mada"/>
              </a:rPr>
              <a:t>Whole grains, legumes, nuts, fruits, vegetables, and meat with no fat</a:t>
            </a:r>
            <a:endParaRPr sz="1100">
              <a:latin typeface="Mada"/>
              <a:ea typeface="Mada"/>
              <a:cs typeface="Mada"/>
              <a:sym typeface="Mada"/>
            </a:endParaRPr>
          </a:p>
          <a:p>
            <a:pPr indent="-298450" lvl="0" marL="457200" rtl="0" algn="l">
              <a:spcBef>
                <a:spcPts val="0"/>
              </a:spcBef>
              <a:spcAft>
                <a:spcPts val="0"/>
              </a:spcAft>
              <a:buSzPts val="1100"/>
              <a:buFont typeface="Mada"/>
              <a:buChar char="●"/>
            </a:pPr>
            <a:r>
              <a:rPr b="1" lang="en-GB" sz="1100">
                <a:latin typeface="Mada"/>
                <a:ea typeface="Mada"/>
                <a:cs typeface="Mada"/>
                <a:sym typeface="Mada"/>
              </a:rPr>
              <a:t>Minimize;</a:t>
            </a:r>
            <a:r>
              <a:rPr lang="en-GB" sz="1100">
                <a:latin typeface="Mada"/>
                <a:ea typeface="Mada"/>
                <a:cs typeface="Mada"/>
                <a:sym typeface="Mada"/>
              </a:rPr>
              <a:t> refined and processed foods, like rice, white bread, sugary drinks,</a:t>
            </a:r>
            <a:endParaRPr sz="1100">
              <a:latin typeface="Mada"/>
              <a:ea typeface="Mada"/>
              <a:cs typeface="Mada"/>
              <a:sym typeface="Mada"/>
            </a:endParaRPr>
          </a:p>
          <a:p>
            <a:pPr indent="-298450" lvl="0" marL="457200" rtl="0" algn="l">
              <a:spcBef>
                <a:spcPts val="0"/>
              </a:spcBef>
              <a:spcAft>
                <a:spcPts val="0"/>
              </a:spcAft>
              <a:buSzPts val="1100"/>
              <a:buFont typeface="Mada"/>
              <a:buChar char="●"/>
            </a:pPr>
            <a:r>
              <a:rPr lang="en-GB" sz="1100">
                <a:latin typeface="Mada"/>
                <a:ea typeface="Mada"/>
                <a:cs typeface="Mada"/>
                <a:sym typeface="Mada"/>
              </a:rPr>
              <a:t>use of nonnutritive sweeteners.</a:t>
            </a:r>
            <a:endParaRPr sz="1100">
              <a:latin typeface="Mada"/>
              <a:ea typeface="Mada"/>
              <a:cs typeface="Mada"/>
              <a:sym typeface="Mada"/>
            </a:endParaRPr>
          </a:p>
          <a:p>
            <a:pPr indent="-298450" lvl="0" marL="457200" rtl="0" algn="l">
              <a:spcBef>
                <a:spcPts val="0"/>
              </a:spcBef>
              <a:spcAft>
                <a:spcPts val="0"/>
              </a:spcAft>
              <a:buSzPts val="1100"/>
              <a:buFont typeface="Mada"/>
              <a:buChar char="●"/>
            </a:pPr>
            <a:r>
              <a:rPr b="1" lang="en-GB" sz="1100">
                <a:solidFill>
                  <a:srgbClr val="CC0000"/>
                </a:solidFill>
                <a:latin typeface="Mada"/>
                <a:ea typeface="Mada"/>
                <a:cs typeface="Mada"/>
                <a:sym typeface="Mada"/>
              </a:rPr>
              <a:t>A referral to dietitian </a:t>
            </a:r>
            <a:r>
              <a:rPr b="1" lang="en-GB" sz="1100">
                <a:solidFill>
                  <a:srgbClr val="6AA84F"/>
                </a:solidFill>
                <a:latin typeface="Mada"/>
                <a:ea typeface="Mada"/>
                <a:cs typeface="Mada"/>
                <a:sym typeface="Mada"/>
              </a:rPr>
              <a:t>(even when you give them diet advice) </a:t>
            </a:r>
            <a:endParaRPr sz="1100"/>
          </a:p>
        </p:txBody>
      </p:sp>
      <p:sp>
        <p:nvSpPr>
          <p:cNvPr id="939" name="Google Shape;939;p38"/>
          <p:cNvSpPr txBox="1"/>
          <p:nvPr/>
        </p:nvSpPr>
        <p:spPr>
          <a:xfrm>
            <a:off x="2518177" y="8154275"/>
            <a:ext cx="2497200" cy="2359200"/>
          </a:xfrm>
          <a:prstGeom prst="rect">
            <a:avLst/>
          </a:prstGeom>
          <a:noFill/>
          <a:ln>
            <a:noFill/>
          </a:ln>
        </p:spPr>
        <p:txBody>
          <a:bodyPr anchorCtr="0" anchor="t" bIns="91425" lIns="91425" spcFirstLastPara="1" rIns="91425" wrap="square" tIns="91425">
            <a:noAutofit/>
          </a:bodyPr>
          <a:lstStyle/>
          <a:p>
            <a:pPr indent="-292100" lvl="0" marL="457200" rtl="0" algn="l">
              <a:spcBef>
                <a:spcPts val="0"/>
              </a:spcBef>
              <a:spcAft>
                <a:spcPts val="0"/>
              </a:spcAft>
              <a:buSzPts val="1000"/>
              <a:buChar char="●"/>
            </a:pPr>
            <a:r>
              <a:rPr lang="en-GB" sz="1000">
                <a:latin typeface="Mada"/>
                <a:ea typeface="Mada"/>
                <a:cs typeface="Mada"/>
                <a:sym typeface="Mada"/>
              </a:rPr>
              <a:t>Just as </a:t>
            </a:r>
            <a:r>
              <a:rPr b="1" lang="en-GB" sz="1000">
                <a:latin typeface="Mada"/>
                <a:ea typeface="Mada"/>
                <a:cs typeface="Mada"/>
                <a:sym typeface="Mada"/>
              </a:rPr>
              <a:t>150 min/week</a:t>
            </a:r>
            <a:r>
              <a:rPr lang="en-GB" sz="1000">
                <a:latin typeface="Mada"/>
                <a:ea typeface="Mada"/>
                <a:cs typeface="Mada"/>
                <a:sym typeface="Mada"/>
              </a:rPr>
              <a:t> of </a:t>
            </a:r>
            <a:r>
              <a:rPr b="1" lang="en-GB" sz="1000">
                <a:latin typeface="Mada"/>
                <a:ea typeface="Mada"/>
                <a:cs typeface="Mada"/>
                <a:sym typeface="Mada"/>
              </a:rPr>
              <a:t>moderate intensity physical activity, </a:t>
            </a:r>
            <a:r>
              <a:rPr lang="en-GB" sz="1000">
                <a:latin typeface="Mada"/>
                <a:ea typeface="Mada"/>
                <a:cs typeface="Mada"/>
                <a:sym typeface="Mada"/>
              </a:rPr>
              <a:t>such as </a:t>
            </a:r>
            <a:r>
              <a:rPr b="1" lang="en-GB" sz="1000">
                <a:latin typeface="Mada"/>
                <a:ea typeface="Mada"/>
                <a:cs typeface="Mada"/>
                <a:sym typeface="Mada"/>
              </a:rPr>
              <a:t>brisk walking,</a:t>
            </a:r>
            <a:r>
              <a:rPr lang="en-GB" sz="1000">
                <a:latin typeface="Mada"/>
                <a:ea typeface="Mada"/>
                <a:cs typeface="Mada"/>
                <a:sym typeface="Mada"/>
              </a:rPr>
              <a:t> showed beneficial effects in those with prediabetes.</a:t>
            </a:r>
            <a:endParaRPr sz="1000">
              <a:latin typeface="Mada"/>
              <a:ea typeface="Mada"/>
              <a:cs typeface="Mada"/>
              <a:sym typeface="Mada"/>
            </a:endParaRPr>
          </a:p>
          <a:p>
            <a:pPr indent="-292100" lvl="0" marL="457200" rtl="0" algn="l">
              <a:spcBef>
                <a:spcPts val="0"/>
              </a:spcBef>
              <a:spcAft>
                <a:spcPts val="0"/>
              </a:spcAft>
              <a:buSzPts val="1000"/>
              <a:buFont typeface="Mada"/>
              <a:buChar char="●"/>
            </a:pPr>
            <a:r>
              <a:rPr lang="en-GB" sz="1000">
                <a:latin typeface="Mada"/>
                <a:ea typeface="Mada"/>
                <a:cs typeface="Mada"/>
                <a:sym typeface="Mada"/>
              </a:rPr>
              <a:t>Moderate intensity physical activity has been shown to improve insulin sensitivity and reduce abdominal fat.</a:t>
            </a:r>
            <a:endParaRPr sz="1000">
              <a:latin typeface="Mada"/>
              <a:ea typeface="Mada"/>
              <a:cs typeface="Mada"/>
              <a:sym typeface="Mada"/>
            </a:endParaRPr>
          </a:p>
          <a:p>
            <a:pPr indent="-292100" lvl="0" marL="457200" rtl="0" algn="l">
              <a:spcBef>
                <a:spcPts val="0"/>
              </a:spcBef>
              <a:spcAft>
                <a:spcPts val="0"/>
              </a:spcAft>
              <a:buSzPts val="1000"/>
              <a:buChar char="●"/>
            </a:pPr>
            <a:r>
              <a:rPr lang="en-GB" sz="1000">
                <a:latin typeface="Mada"/>
                <a:ea typeface="Mada"/>
                <a:cs typeface="Mada"/>
                <a:sym typeface="Mada"/>
              </a:rPr>
              <a:t>Tobacco Smoking may </a:t>
            </a:r>
            <a:r>
              <a:rPr b="1" lang="en-GB" sz="1000">
                <a:latin typeface="Mada"/>
                <a:ea typeface="Mada"/>
                <a:cs typeface="Mada"/>
                <a:sym typeface="Mada"/>
              </a:rPr>
              <a:t>increase the risk of type 2 diabetes;</a:t>
            </a:r>
            <a:r>
              <a:rPr lang="en-GB" sz="1000">
                <a:latin typeface="Mada"/>
                <a:ea typeface="Mada"/>
                <a:cs typeface="Mada"/>
                <a:sym typeface="Mada"/>
              </a:rPr>
              <a:t> therefore, evaluation for tobacco use and referral for tobacco cessation. </a:t>
            </a:r>
            <a:endParaRPr sz="1000">
              <a:solidFill>
                <a:srgbClr val="6AA84F"/>
              </a:solidFill>
              <a:latin typeface="Mada"/>
              <a:ea typeface="Mada"/>
              <a:cs typeface="Mada"/>
              <a:sym typeface="Mada"/>
            </a:endParaRPr>
          </a:p>
        </p:txBody>
      </p:sp>
      <p:sp>
        <p:nvSpPr>
          <p:cNvPr id="940" name="Google Shape;940;p38"/>
          <p:cNvSpPr txBox="1"/>
          <p:nvPr/>
        </p:nvSpPr>
        <p:spPr>
          <a:xfrm>
            <a:off x="4913226" y="8224122"/>
            <a:ext cx="2160600" cy="1485300"/>
          </a:xfrm>
          <a:prstGeom prst="rect">
            <a:avLst/>
          </a:prstGeom>
          <a:noFill/>
          <a:ln>
            <a:noFill/>
          </a:ln>
        </p:spPr>
        <p:txBody>
          <a:bodyPr anchorCtr="0" anchor="t" bIns="91425" lIns="91425" spcFirstLastPara="1" rIns="91425" wrap="square" tIns="91425">
            <a:noAutofit/>
          </a:bodyPr>
          <a:lstStyle/>
          <a:p>
            <a:pPr indent="-298450" lvl="0" marL="457200" rtl="0" algn="l">
              <a:spcBef>
                <a:spcPts val="0"/>
              </a:spcBef>
              <a:spcAft>
                <a:spcPts val="0"/>
              </a:spcAft>
              <a:buSzPts val="1100"/>
              <a:buFont typeface="Mada"/>
              <a:buChar char="●"/>
            </a:pPr>
            <a:r>
              <a:rPr b="1" lang="en-GB" sz="1100">
                <a:latin typeface="Mada"/>
                <a:ea typeface="Mada"/>
                <a:cs typeface="Mada"/>
                <a:sym typeface="Mada"/>
              </a:rPr>
              <a:t>Metformin </a:t>
            </a:r>
            <a:r>
              <a:rPr lang="en-GB" sz="1100">
                <a:latin typeface="Mada"/>
                <a:ea typeface="Mada"/>
                <a:cs typeface="Mada"/>
                <a:sym typeface="Mada"/>
              </a:rPr>
              <a:t>therapy for prevention of type 2 diabetes should be considered in those with prediabetes, especially for those who are obese </a:t>
            </a:r>
            <a:r>
              <a:rPr lang="en-GB" sz="1100">
                <a:solidFill>
                  <a:srgbClr val="6AA84F"/>
                </a:solidFill>
                <a:latin typeface="Mada"/>
                <a:ea typeface="Mada"/>
                <a:cs typeface="Mada"/>
                <a:sym typeface="Mada"/>
              </a:rPr>
              <a:t>and hypertensive.</a:t>
            </a:r>
            <a:endParaRPr sz="1100">
              <a:solidFill>
                <a:srgbClr val="6AA84F"/>
              </a:solidFill>
              <a:latin typeface="Mada"/>
              <a:ea typeface="Mada"/>
              <a:cs typeface="Mada"/>
              <a:sym typeface="Mada"/>
            </a:endParaRPr>
          </a:p>
          <a:p>
            <a:pPr indent="-298450" lvl="0" marL="457200" rtl="0" algn="l">
              <a:spcBef>
                <a:spcPts val="0"/>
              </a:spcBef>
              <a:spcAft>
                <a:spcPts val="0"/>
              </a:spcAft>
              <a:buSzPts val="1100"/>
              <a:buFont typeface="Mada"/>
              <a:buChar char="●"/>
            </a:pPr>
            <a:r>
              <a:rPr b="1" lang="en-GB" sz="1100">
                <a:latin typeface="Mada"/>
                <a:ea typeface="Mada"/>
                <a:cs typeface="Mada"/>
                <a:sym typeface="Mada"/>
              </a:rPr>
              <a:t>Metformin </a:t>
            </a:r>
            <a:r>
              <a:rPr lang="en-GB" sz="1100">
                <a:latin typeface="Mada"/>
                <a:ea typeface="Mada"/>
                <a:cs typeface="Mada"/>
                <a:sym typeface="Mada"/>
              </a:rPr>
              <a:t>and </a:t>
            </a:r>
            <a:r>
              <a:rPr b="1" lang="en-GB" sz="1100">
                <a:latin typeface="Mada"/>
                <a:ea typeface="Mada"/>
                <a:cs typeface="Mada"/>
                <a:sym typeface="Mada"/>
              </a:rPr>
              <a:t>intensive lifestyle modification</a:t>
            </a:r>
            <a:r>
              <a:rPr lang="en-GB" sz="1100">
                <a:latin typeface="Mada"/>
                <a:ea typeface="Mada"/>
                <a:cs typeface="Mada"/>
                <a:sym typeface="Mada"/>
              </a:rPr>
              <a:t> led to an equivalent 50% reduction in diabetes risk.</a:t>
            </a:r>
            <a:endParaRPr sz="1100">
              <a:latin typeface="Mada"/>
              <a:ea typeface="Mada"/>
              <a:cs typeface="Mada"/>
              <a:sym typeface="Mada"/>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4" name="Shape 944"/>
        <p:cNvGrpSpPr/>
        <p:nvPr/>
      </p:nvGrpSpPr>
      <p:grpSpPr>
        <a:xfrm>
          <a:off x="0" y="0"/>
          <a:ext cx="0" cy="0"/>
          <a:chOff x="0" y="0"/>
          <a:chExt cx="0" cy="0"/>
        </a:xfrm>
      </p:grpSpPr>
      <p:sp>
        <p:nvSpPr>
          <p:cNvPr id="945" name="Google Shape;945;p39"/>
          <p:cNvSpPr/>
          <p:nvPr/>
        </p:nvSpPr>
        <p:spPr>
          <a:xfrm rot="10800000">
            <a:off x="-75" y="-9300"/>
            <a:ext cx="7591500" cy="237900"/>
          </a:xfrm>
          <a:prstGeom prst="round2SameRect">
            <a:avLst>
              <a:gd fmla="val 50000" name="adj1"/>
              <a:gd fmla="val 0" name="adj2"/>
            </a:avLst>
          </a:pr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6" name="Google Shape;946;p39"/>
          <p:cNvSpPr/>
          <p:nvPr/>
        </p:nvSpPr>
        <p:spPr>
          <a:xfrm>
            <a:off x="-75" y="9696450"/>
            <a:ext cx="7589400" cy="1002000"/>
          </a:xfrm>
          <a:prstGeom prst="rect">
            <a:avLst/>
          </a:prstGeom>
          <a:noFill/>
          <a:ln cap="flat" cmpd="sng" w="9525">
            <a:solidFill>
              <a:srgbClr val="45818E"/>
            </a:solidFill>
            <a:prstDash val="dash"/>
            <a:round/>
            <a:headEnd len="sm" w="sm" type="none"/>
            <a:tailEnd len="sm" w="sm" type="none"/>
          </a:ln>
        </p:spPr>
        <p:txBody>
          <a:bodyPr anchorCtr="0" anchor="ctr" bIns="91425" lIns="91425" spcFirstLastPara="1" rIns="91425" wrap="square" tIns="91425">
            <a:noAutofit/>
          </a:bodyPr>
          <a:lstStyle/>
          <a:p>
            <a:pPr indent="-292100" lvl="0" marL="457200" rtl="0" algn="l">
              <a:spcBef>
                <a:spcPts val="0"/>
              </a:spcBef>
              <a:spcAft>
                <a:spcPts val="0"/>
              </a:spcAft>
              <a:buClr>
                <a:srgbClr val="6AA84F"/>
              </a:buClr>
              <a:buSzPts val="1000"/>
              <a:buFont typeface="Mada"/>
              <a:buAutoNum type="arabicPeriod"/>
            </a:pPr>
            <a:r>
              <a:rPr lang="en-GB" sz="1000">
                <a:solidFill>
                  <a:srgbClr val="6AA84F"/>
                </a:solidFill>
                <a:latin typeface="Mada"/>
                <a:ea typeface="Mada"/>
                <a:cs typeface="Mada"/>
                <a:sym typeface="Mada"/>
              </a:rPr>
              <a:t>Because the symptoms presents shortly after the onset of insulin deficiency </a:t>
            </a:r>
            <a:endParaRPr sz="1000">
              <a:solidFill>
                <a:srgbClr val="6AA84F"/>
              </a:solidFill>
              <a:latin typeface="Mada"/>
              <a:ea typeface="Mada"/>
              <a:cs typeface="Mada"/>
              <a:sym typeface="Mada"/>
            </a:endParaRPr>
          </a:p>
          <a:p>
            <a:pPr indent="-292100" lvl="0" marL="457200" rtl="0" algn="l">
              <a:spcBef>
                <a:spcPts val="0"/>
              </a:spcBef>
              <a:spcAft>
                <a:spcPts val="0"/>
              </a:spcAft>
              <a:buClr>
                <a:srgbClr val="6AA84F"/>
              </a:buClr>
              <a:buSzPts val="1000"/>
              <a:buFont typeface="Mada"/>
              <a:buAutoNum type="arabicPeriod"/>
            </a:pPr>
            <a:r>
              <a:rPr lang="en-GB" sz="1000">
                <a:solidFill>
                  <a:srgbClr val="6AA84F"/>
                </a:solidFill>
                <a:latin typeface="Mada"/>
                <a:ea typeface="Mada"/>
                <a:cs typeface="Mada"/>
                <a:sym typeface="Mada"/>
              </a:rPr>
              <a:t>Because the pathological process (hyperglycemia) started years ago</a:t>
            </a:r>
            <a:endParaRPr sz="1000">
              <a:solidFill>
                <a:srgbClr val="6AA84F"/>
              </a:solidFill>
              <a:latin typeface="Mada"/>
              <a:ea typeface="Mada"/>
              <a:cs typeface="Mada"/>
              <a:sym typeface="Mada"/>
            </a:endParaRPr>
          </a:p>
          <a:p>
            <a:pPr indent="-292100" lvl="0" marL="457200" rtl="0" algn="l">
              <a:spcBef>
                <a:spcPts val="0"/>
              </a:spcBef>
              <a:spcAft>
                <a:spcPts val="0"/>
              </a:spcAft>
              <a:buClr>
                <a:srgbClr val="6AA84F"/>
              </a:buClr>
              <a:buSzPts val="1000"/>
              <a:buFont typeface="Mada"/>
              <a:buAutoNum type="arabicPeriod"/>
            </a:pPr>
            <a:r>
              <a:rPr lang="en-GB" sz="1000">
                <a:solidFill>
                  <a:srgbClr val="6AA84F"/>
                </a:solidFill>
                <a:latin typeface="Mada"/>
                <a:ea typeface="Mada"/>
                <a:cs typeface="Mada"/>
                <a:sym typeface="Mada"/>
              </a:rPr>
              <a:t>However, in each visit ask about the feet and maybe do a general inspection.</a:t>
            </a:r>
            <a:endParaRPr sz="1000">
              <a:solidFill>
                <a:srgbClr val="6AA84F"/>
              </a:solidFill>
              <a:latin typeface="Mada"/>
              <a:ea typeface="Mada"/>
              <a:cs typeface="Mada"/>
              <a:sym typeface="Mada"/>
            </a:endParaRPr>
          </a:p>
        </p:txBody>
      </p:sp>
      <p:graphicFrame>
        <p:nvGraphicFramePr>
          <p:cNvPr id="947" name="Google Shape;947;p39"/>
          <p:cNvGraphicFramePr/>
          <p:nvPr/>
        </p:nvGraphicFramePr>
        <p:xfrm>
          <a:off x="248398" y="350034"/>
          <a:ext cx="3000000" cy="3000000"/>
        </p:xfrm>
        <a:graphic>
          <a:graphicData uri="http://schemas.openxmlformats.org/drawingml/2006/table">
            <a:tbl>
              <a:tblPr>
                <a:noFill/>
                <a:tableStyleId>{33F02701-F9A2-4432-8F73-A4790598A67E}</a:tableStyleId>
              </a:tblPr>
              <a:tblGrid>
                <a:gridCol w="1696250"/>
                <a:gridCol w="5396225"/>
              </a:tblGrid>
              <a:tr h="660825">
                <a:tc gridSpan="2">
                  <a:txBody>
                    <a:bodyPr/>
                    <a:lstStyle/>
                    <a:p>
                      <a:pPr indent="0" lvl="0" marL="0" rtl="0" algn="ctr">
                        <a:spcBef>
                          <a:spcPts val="0"/>
                        </a:spcBef>
                        <a:spcAft>
                          <a:spcPts val="0"/>
                        </a:spcAft>
                        <a:buNone/>
                      </a:pPr>
                      <a:r>
                        <a:rPr b="1" lang="en-GB" sz="2400">
                          <a:solidFill>
                            <a:srgbClr val="FFFFFF"/>
                          </a:solidFill>
                          <a:latin typeface="Nunito"/>
                          <a:ea typeface="Nunito"/>
                          <a:cs typeface="Nunito"/>
                          <a:sym typeface="Nunito"/>
                        </a:rPr>
                        <a:t>Complications of DM</a:t>
                      </a:r>
                      <a:endParaRPr b="1" sz="2400">
                        <a:solidFill>
                          <a:srgbClr val="FFFFFF"/>
                        </a:solidFill>
                        <a:latin typeface="Nunito"/>
                        <a:ea typeface="Nunito"/>
                        <a:cs typeface="Nunito"/>
                        <a:sym typeface="Nunito"/>
                      </a:endParaRPr>
                    </a:p>
                  </a:txBody>
                  <a:tcPr marT="91425" marB="91425" marR="91425" marL="91425" anchor="ctr">
                    <a:lnL cap="flat" cmpd="sng" w="9525">
                      <a:solidFill>
                        <a:srgbClr val="45818E"/>
                      </a:solidFill>
                      <a:prstDash val="solid"/>
                      <a:round/>
                      <a:headEnd len="sm" w="sm" type="none"/>
                      <a:tailEnd len="sm" w="sm" type="none"/>
                    </a:lnL>
                    <a:lnR cap="flat" cmpd="sng" w="9525">
                      <a:solidFill>
                        <a:srgbClr val="45818E"/>
                      </a:solidFill>
                      <a:prstDash val="solid"/>
                      <a:round/>
                      <a:headEnd len="sm" w="sm" type="none"/>
                      <a:tailEnd len="sm" w="sm" type="none"/>
                    </a:lnR>
                    <a:lnT cap="flat" cmpd="sng" w="9525">
                      <a:solidFill>
                        <a:srgbClr val="45818E"/>
                      </a:solidFill>
                      <a:prstDash val="solid"/>
                      <a:round/>
                      <a:headEnd len="sm" w="sm" type="none"/>
                      <a:tailEnd len="sm" w="sm" type="none"/>
                    </a:lnT>
                    <a:lnB cap="flat" cmpd="sng" w="9525">
                      <a:solidFill>
                        <a:srgbClr val="45818E"/>
                      </a:solidFill>
                      <a:prstDash val="solid"/>
                      <a:round/>
                      <a:headEnd len="sm" w="sm" type="none"/>
                      <a:tailEnd len="sm" w="sm" type="none"/>
                    </a:lnB>
                    <a:solidFill>
                      <a:srgbClr val="D0E0E3"/>
                    </a:solidFill>
                  </a:tcPr>
                </a:tc>
                <a:tc hMerge="1"/>
              </a:tr>
              <a:tr h="1681700">
                <a:tc>
                  <a:txBody>
                    <a:bodyPr/>
                    <a:lstStyle/>
                    <a:p>
                      <a:pPr indent="0" lvl="0" marL="0" rtl="0" algn="ctr">
                        <a:spcBef>
                          <a:spcPts val="0"/>
                        </a:spcBef>
                        <a:spcAft>
                          <a:spcPts val="0"/>
                        </a:spcAft>
                        <a:buNone/>
                      </a:pPr>
                      <a:r>
                        <a:rPr b="1" lang="en-GB" sz="1700">
                          <a:solidFill>
                            <a:srgbClr val="FFFFFF"/>
                          </a:solidFill>
                          <a:latin typeface="Nunito"/>
                          <a:ea typeface="Nunito"/>
                          <a:cs typeface="Nunito"/>
                          <a:sym typeface="Nunito"/>
                        </a:rPr>
                        <a:t>Cardiovascular Disease (CVD)</a:t>
                      </a:r>
                      <a:endParaRPr b="1" sz="1700">
                        <a:solidFill>
                          <a:srgbClr val="FFFFFF"/>
                        </a:solidFill>
                        <a:latin typeface="Nunito"/>
                        <a:ea typeface="Nunito"/>
                        <a:cs typeface="Nunito"/>
                        <a:sym typeface="Nunito"/>
                      </a:endParaRPr>
                    </a:p>
                  </a:txBody>
                  <a:tcPr marT="91425" marB="91425" marR="91425" marL="91425" anchor="ctr">
                    <a:lnL cap="flat" cmpd="sng" w="9525">
                      <a:solidFill>
                        <a:srgbClr val="45818E"/>
                      </a:solidFill>
                      <a:prstDash val="solid"/>
                      <a:round/>
                      <a:headEnd len="sm" w="sm" type="none"/>
                      <a:tailEnd len="sm" w="sm" type="none"/>
                    </a:lnL>
                    <a:lnR cap="flat" cmpd="sng" w="9525">
                      <a:solidFill>
                        <a:srgbClr val="45818E"/>
                      </a:solidFill>
                      <a:prstDash val="solid"/>
                      <a:round/>
                      <a:headEnd len="sm" w="sm" type="none"/>
                      <a:tailEnd len="sm" w="sm" type="none"/>
                    </a:lnR>
                    <a:lnT cap="flat" cmpd="sng" w="9525">
                      <a:solidFill>
                        <a:srgbClr val="45818E"/>
                      </a:solidFill>
                      <a:prstDash val="solid"/>
                      <a:round/>
                      <a:headEnd len="sm" w="sm" type="none"/>
                      <a:tailEnd len="sm" w="sm" type="none"/>
                    </a:lnT>
                    <a:lnB cap="flat" cmpd="sng" w="9525">
                      <a:solidFill>
                        <a:srgbClr val="45818E"/>
                      </a:solidFill>
                      <a:prstDash val="solid"/>
                      <a:round/>
                      <a:headEnd len="sm" w="sm" type="none"/>
                      <a:tailEnd len="sm" w="sm" type="none"/>
                    </a:lnB>
                    <a:solidFill>
                      <a:srgbClr val="A2C4C9"/>
                    </a:solidFill>
                  </a:tcPr>
                </a:tc>
                <a:tc>
                  <a:txBody>
                    <a:bodyPr/>
                    <a:lstStyle/>
                    <a:p>
                      <a:pPr indent="-304800" lvl="0" marL="457200" rtl="0" algn="l">
                        <a:spcBef>
                          <a:spcPts val="0"/>
                        </a:spcBef>
                        <a:spcAft>
                          <a:spcPts val="0"/>
                        </a:spcAft>
                        <a:buSzPts val="1200"/>
                        <a:buFont typeface="Mada"/>
                        <a:buChar char="●"/>
                      </a:pPr>
                      <a:r>
                        <a:rPr lang="en-GB" sz="1200">
                          <a:latin typeface="Mada"/>
                          <a:ea typeface="Mada"/>
                          <a:cs typeface="Mada"/>
                          <a:sym typeface="Mada"/>
                        </a:rPr>
                        <a:t>After 10 years of observational follow-up of the UKPDS, those originally randomized to intensive glycemic control had significant long-term reductions in MI (15% with sulfonylurea or insulin as initial pharmacotherapy, 33% with metformin as initial pharmacotherapy) and in all-cause mortality (13% and 27%,respectively).</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DM increase risk of CVD</a:t>
                      </a:r>
                      <a:endParaRPr sz="1200">
                        <a:latin typeface="Mada"/>
                        <a:ea typeface="Mada"/>
                        <a:cs typeface="Mada"/>
                        <a:sym typeface="Mada"/>
                      </a:endParaRPr>
                    </a:p>
                  </a:txBody>
                  <a:tcPr marT="91425" marB="91425" marR="91425" marL="91425" anchor="ctr">
                    <a:lnL cap="flat" cmpd="sng" w="9525">
                      <a:solidFill>
                        <a:srgbClr val="45818E"/>
                      </a:solidFill>
                      <a:prstDash val="solid"/>
                      <a:round/>
                      <a:headEnd len="sm" w="sm" type="none"/>
                      <a:tailEnd len="sm" w="sm" type="none"/>
                    </a:lnL>
                    <a:lnR cap="flat" cmpd="sng" w="9525">
                      <a:solidFill>
                        <a:srgbClr val="45818E"/>
                      </a:solidFill>
                      <a:prstDash val="solid"/>
                      <a:round/>
                      <a:headEnd len="sm" w="sm" type="none"/>
                      <a:tailEnd len="sm" w="sm" type="none"/>
                    </a:lnR>
                    <a:lnT cap="flat" cmpd="sng" w="9525">
                      <a:solidFill>
                        <a:srgbClr val="45818E"/>
                      </a:solidFill>
                      <a:prstDash val="solid"/>
                      <a:round/>
                      <a:headEnd len="sm" w="sm" type="none"/>
                      <a:tailEnd len="sm" w="sm" type="none"/>
                    </a:lnT>
                    <a:lnB cap="flat" cmpd="sng" w="9525">
                      <a:solidFill>
                        <a:srgbClr val="45818E"/>
                      </a:solidFill>
                      <a:prstDash val="solid"/>
                      <a:round/>
                      <a:headEnd len="sm" w="sm" type="none"/>
                      <a:tailEnd len="sm" w="sm" type="none"/>
                    </a:lnB>
                  </a:tcPr>
                </a:tc>
              </a:tr>
              <a:tr h="1681700">
                <a:tc>
                  <a:txBody>
                    <a:bodyPr/>
                    <a:lstStyle/>
                    <a:p>
                      <a:pPr indent="0" lvl="0" marL="0" rtl="0" algn="ctr">
                        <a:spcBef>
                          <a:spcPts val="0"/>
                        </a:spcBef>
                        <a:spcAft>
                          <a:spcPts val="0"/>
                        </a:spcAft>
                        <a:buNone/>
                      </a:pPr>
                      <a:r>
                        <a:rPr b="1" lang="en-GB" sz="1700">
                          <a:solidFill>
                            <a:srgbClr val="FFFFFF"/>
                          </a:solidFill>
                          <a:latin typeface="Nunito"/>
                          <a:ea typeface="Nunito"/>
                          <a:cs typeface="Nunito"/>
                          <a:sym typeface="Nunito"/>
                        </a:rPr>
                        <a:t>Chronic kidney disease (CKD)</a:t>
                      </a:r>
                      <a:endParaRPr b="1" sz="1700">
                        <a:solidFill>
                          <a:srgbClr val="FFFFFF"/>
                        </a:solidFill>
                        <a:latin typeface="Nunito"/>
                        <a:ea typeface="Nunito"/>
                        <a:cs typeface="Nunito"/>
                        <a:sym typeface="Nunito"/>
                      </a:endParaRPr>
                    </a:p>
                  </a:txBody>
                  <a:tcPr marT="91425" marB="91425" marR="91425" marL="91425" anchor="ctr">
                    <a:lnL cap="flat" cmpd="sng" w="9525">
                      <a:solidFill>
                        <a:srgbClr val="45818E"/>
                      </a:solidFill>
                      <a:prstDash val="solid"/>
                      <a:round/>
                      <a:headEnd len="sm" w="sm" type="none"/>
                      <a:tailEnd len="sm" w="sm" type="none"/>
                    </a:lnL>
                    <a:lnR cap="flat" cmpd="sng" w="9525">
                      <a:solidFill>
                        <a:srgbClr val="45818E"/>
                      </a:solidFill>
                      <a:prstDash val="solid"/>
                      <a:round/>
                      <a:headEnd len="sm" w="sm" type="none"/>
                      <a:tailEnd len="sm" w="sm" type="none"/>
                    </a:lnR>
                    <a:lnT cap="flat" cmpd="sng" w="9525">
                      <a:solidFill>
                        <a:srgbClr val="45818E"/>
                      </a:solidFill>
                      <a:prstDash val="solid"/>
                      <a:round/>
                      <a:headEnd len="sm" w="sm" type="none"/>
                      <a:tailEnd len="sm" w="sm" type="none"/>
                    </a:lnT>
                    <a:lnB cap="flat" cmpd="sng" w="9525">
                      <a:solidFill>
                        <a:srgbClr val="45818E"/>
                      </a:solidFill>
                      <a:prstDash val="solid"/>
                      <a:round/>
                      <a:headEnd len="sm" w="sm" type="none"/>
                      <a:tailEnd len="sm" w="sm" type="none"/>
                    </a:lnB>
                    <a:solidFill>
                      <a:srgbClr val="A2C4C9"/>
                    </a:solidFill>
                  </a:tcPr>
                </a:tc>
                <a:tc>
                  <a:txBody>
                    <a:bodyPr/>
                    <a:lstStyle/>
                    <a:p>
                      <a:pPr indent="-304800" lvl="0" marL="457200" rtl="0" algn="l">
                        <a:spcBef>
                          <a:spcPts val="0"/>
                        </a:spcBef>
                        <a:spcAft>
                          <a:spcPts val="0"/>
                        </a:spcAft>
                        <a:buSzPts val="1200"/>
                        <a:buFont typeface="Mada"/>
                        <a:buChar char="●"/>
                      </a:pPr>
                      <a:r>
                        <a:rPr b="1" lang="en-GB" sz="1200">
                          <a:latin typeface="Mada"/>
                          <a:ea typeface="Mada"/>
                          <a:cs typeface="Mada"/>
                          <a:sym typeface="Mada"/>
                        </a:rPr>
                        <a:t>Optimize glucose control</a:t>
                      </a:r>
                      <a:r>
                        <a:rPr lang="en-GB" sz="1200">
                          <a:latin typeface="Mada"/>
                          <a:ea typeface="Mada"/>
                          <a:cs typeface="Mada"/>
                          <a:sym typeface="Mada"/>
                        </a:rPr>
                        <a:t> to reduce the risk or slow the progression of chronic kidney disease. A</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b="1" lang="en-GB" sz="1200">
                          <a:latin typeface="Mada"/>
                          <a:ea typeface="Mada"/>
                          <a:cs typeface="Mada"/>
                          <a:sym typeface="Mada"/>
                        </a:rPr>
                        <a:t>Optimize blood pressure control</a:t>
                      </a:r>
                      <a:r>
                        <a:rPr lang="en-GB" sz="1200">
                          <a:latin typeface="Mada"/>
                          <a:ea typeface="Mada"/>
                          <a:cs typeface="Mada"/>
                          <a:sym typeface="Mada"/>
                        </a:rPr>
                        <a:t> to reduce the risk or slow the progression of chronic kidney disease. A</a:t>
                      </a:r>
                      <a:endParaRPr sz="1200">
                        <a:latin typeface="Mada"/>
                        <a:ea typeface="Mada"/>
                        <a:cs typeface="Mada"/>
                        <a:sym typeface="Mada"/>
                      </a:endParaRPr>
                    </a:p>
                    <a:p>
                      <a:pPr indent="0" lvl="0" marL="0" rtl="0" algn="l">
                        <a:spcBef>
                          <a:spcPts val="0"/>
                        </a:spcBef>
                        <a:spcAft>
                          <a:spcPts val="0"/>
                        </a:spcAft>
                        <a:buNone/>
                      </a:pPr>
                      <a:r>
                        <a:rPr b="1" lang="en-GB" sz="1200">
                          <a:latin typeface="Mada"/>
                          <a:ea typeface="Mada"/>
                          <a:cs typeface="Mada"/>
                          <a:sym typeface="Mada"/>
                        </a:rPr>
                        <a:t>Screening by:</a:t>
                      </a:r>
                      <a:endParaRPr b="1"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Albumin/Creatinine Ratio to detect Microalbuminuria beside Renal function tests.</a:t>
                      </a:r>
                      <a:endParaRPr sz="1200">
                        <a:latin typeface="Mada"/>
                        <a:ea typeface="Mada"/>
                        <a:cs typeface="Mada"/>
                        <a:sym typeface="Mada"/>
                      </a:endParaRPr>
                    </a:p>
                    <a:p>
                      <a:pPr indent="-304800" lvl="1" marL="914400" rtl="0" algn="l">
                        <a:spcBef>
                          <a:spcPts val="0"/>
                        </a:spcBef>
                        <a:spcAft>
                          <a:spcPts val="0"/>
                        </a:spcAft>
                        <a:buClr>
                          <a:srgbClr val="6AA84F"/>
                        </a:buClr>
                        <a:buSzPts val="1200"/>
                        <a:buFont typeface="Mada"/>
                        <a:buChar char="○"/>
                      </a:pPr>
                      <a:r>
                        <a:rPr lang="en-GB" sz="1200">
                          <a:solidFill>
                            <a:srgbClr val="6AA84F"/>
                          </a:solidFill>
                          <a:latin typeface="Mada"/>
                          <a:ea typeface="Mada"/>
                          <a:cs typeface="Mada"/>
                          <a:sym typeface="Mada"/>
                        </a:rPr>
                        <a:t>Normal levels → once a year </a:t>
                      </a:r>
                      <a:endParaRPr sz="1200">
                        <a:solidFill>
                          <a:srgbClr val="6AA84F"/>
                        </a:solidFill>
                        <a:latin typeface="Mada"/>
                        <a:ea typeface="Mada"/>
                        <a:cs typeface="Mada"/>
                        <a:sym typeface="Mada"/>
                      </a:endParaRPr>
                    </a:p>
                    <a:p>
                      <a:pPr indent="-304800" lvl="1" marL="914400" rtl="0" algn="l">
                        <a:spcBef>
                          <a:spcPts val="0"/>
                        </a:spcBef>
                        <a:spcAft>
                          <a:spcPts val="0"/>
                        </a:spcAft>
                        <a:buClr>
                          <a:srgbClr val="6AA84F"/>
                        </a:buClr>
                        <a:buSzPts val="1200"/>
                        <a:buFont typeface="Mada"/>
                        <a:buChar char="○"/>
                      </a:pPr>
                      <a:r>
                        <a:rPr lang="en-GB" sz="1200">
                          <a:solidFill>
                            <a:srgbClr val="6AA84F"/>
                          </a:solidFill>
                          <a:latin typeface="Mada"/>
                          <a:ea typeface="Mada"/>
                          <a:cs typeface="Mada"/>
                          <a:sym typeface="Mada"/>
                        </a:rPr>
                        <a:t>Abnormal levels → more than once a year, depending on the patient status. </a:t>
                      </a:r>
                      <a:endParaRPr sz="1200">
                        <a:solidFill>
                          <a:srgbClr val="6AA84F"/>
                        </a:solidFill>
                        <a:latin typeface="Mada"/>
                        <a:ea typeface="Mada"/>
                        <a:cs typeface="Mada"/>
                        <a:sym typeface="Mada"/>
                      </a:endParaRPr>
                    </a:p>
                  </a:txBody>
                  <a:tcPr marT="91425" marB="91425" marR="91425" marL="91425" anchor="ctr">
                    <a:lnL cap="flat" cmpd="sng" w="9525">
                      <a:solidFill>
                        <a:srgbClr val="45818E"/>
                      </a:solidFill>
                      <a:prstDash val="solid"/>
                      <a:round/>
                      <a:headEnd len="sm" w="sm" type="none"/>
                      <a:tailEnd len="sm" w="sm" type="none"/>
                    </a:lnL>
                    <a:lnR cap="flat" cmpd="sng" w="9525">
                      <a:solidFill>
                        <a:srgbClr val="45818E"/>
                      </a:solidFill>
                      <a:prstDash val="solid"/>
                      <a:round/>
                      <a:headEnd len="sm" w="sm" type="none"/>
                      <a:tailEnd len="sm" w="sm" type="none"/>
                    </a:lnR>
                    <a:lnT cap="flat" cmpd="sng" w="9525">
                      <a:solidFill>
                        <a:srgbClr val="45818E"/>
                      </a:solidFill>
                      <a:prstDash val="solid"/>
                      <a:round/>
                      <a:headEnd len="sm" w="sm" type="none"/>
                      <a:tailEnd len="sm" w="sm" type="none"/>
                    </a:lnT>
                    <a:lnB cap="flat" cmpd="sng" w="9525">
                      <a:solidFill>
                        <a:srgbClr val="45818E"/>
                      </a:solidFill>
                      <a:prstDash val="solid"/>
                      <a:round/>
                      <a:headEnd len="sm" w="sm" type="none"/>
                      <a:tailEnd len="sm" w="sm" type="none"/>
                    </a:lnB>
                  </a:tcPr>
                </a:tc>
              </a:tr>
              <a:tr h="2101575">
                <a:tc>
                  <a:txBody>
                    <a:bodyPr/>
                    <a:lstStyle/>
                    <a:p>
                      <a:pPr indent="0" lvl="0" marL="0" rtl="0" algn="ctr">
                        <a:spcBef>
                          <a:spcPts val="0"/>
                        </a:spcBef>
                        <a:spcAft>
                          <a:spcPts val="0"/>
                        </a:spcAft>
                        <a:buNone/>
                      </a:pPr>
                      <a:r>
                        <a:rPr b="1" lang="en-GB" sz="1700">
                          <a:solidFill>
                            <a:srgbClr val="FFFFFF"/>
                          </a:solidFill>
                          <a:latin typeface="Nunito"/>
                          <a:ea typeface="Nunito"/>
                          <a:cs typeface="Nunito"/>
                          <a:sym typeface="Nunito"/>
                        </a:rPr>
                        <a:t>Diabetic Retinopathy</a:t>
                      </a:r>
                      <a:endParaRPr b="1" sz="1700">
                        <a:solidFill>
                          <a:srgbClr val="FFFFFF"/>
                        </a:solidFill>
                        <a:latin typeface="Nunito"/>
                        <a:ea typeface="Nunito"/>
                        <a:cs typeface="Nunito"/>
                        <a:sym typeface="Nunito"/>
                      </a:endParaRPr>
                    </a:p>
                  </a:txBody>
                  <a:tcPr marT="91425" marB="91425" marR="91425" marL="91425" anchor="ctr">
                    <a:lnL cap="flat" cmpd="sng" w="9525">
                      <a:solidFill>
                        <a:srgbClr val="45818E"/>
                      </a:solidFill>
                      <a:prstDash val="solid"/>
                      <a:round/>
                      <a:headEnd len="sm" w="sm" type="none"/>
                      <a:tailEnd len="sm" w="sm" type="none"/>
                    </a:lnL>
                    <a:lnR cap="flat" cmpd="sng" w="9525">
                      <a:solidFill>
                        <a:srgbClr val="45818E"/>
                      </a:solidFill>
                      <a:prstDash val="solid"/>
                      <a:round/>
                      <a:headEnd len="sm" w="sm" type="none"/>
                      <a:tailEnd len="sm" w="sm" type="none"/>
                    </a:lnR>
                    <a:lnT cap="flat" cmpd="sng" w="9525">
                      <a:solidFill>
                        <a:srgbClr val="45818E"/>
                      </a:solidFill>
                      <a:prstDash val="solid"/>
                      <a:round/>
                      <a:headEnd len="sm" w="sm" type="none"/>
                      <a:tailEnd len="sm" w="sm" type="none"/>
                    </a:lnT>
                    <a:lnB cap="flat" cmpd="sng" w="9525">
                      <a:solidFill>
                        <a:srgbClr val="45818E"/>
                      </a:solidFill>
                      <a:prstDash val="solid"/>
                      <a:round/>
                      <a:headEnd len="sm" w="sm" type="none"/>
                      <a:tailEnd len="sm" w="sm" type="none"/>
                    </a:lnB>
                    <a:solidFill>
                      <a:srgbClr val="A2C4C9"/>
                    </a:solidFill>
                  </a:tcPr>
                </a:tc>
                <a:tc>
                  <a:txBody>
                    <a:bodyPr/>
                    <a:lstStyle/>
                    <a:p>
                      <a:pPr indent="-304800" lvl="0" marL="457200" rtl="0" algn="l">
                        <a:spcBef>
                          <a:spcPts val="0"/>
                        </a:spcBef>
                        <a:spcAft>
                          <a:spcPts val="0"/>
                        </a:spcAft>
                        <a:buSzPts val="1200"/>
                        <a:buFont typeface="Mada"/>
                        <a:buChar char="●"/>
                      </a:pPr>
                      <a:r>
                        <a:rPr b="1" lang="en-GB" sz="1200">
                          <a:latin typeface="Mada"/>
                          <a:ea typeface="Mada"/>
                          <a:cs typeface="Mada"/>
                          <a:sym typeface="Mada"/>
                        </a:rPr>
                        <a:t>Optimize glycemic control </a:t>
                      </a:r>
                      <a:r>
                        <a:rPr lang="en-GB" sz="1200">
                          <a:latin typeface="Mada"/>
                          <a:ea typeface="Mada"/>
                          <a:cs typeface="Mada"/>
                          <a:sym typeface="Mada"/>
                        </a:rPr>
                        <a:t>to reduce the risk or slow the progression of diabetic retinopathy. A</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b="1" lang="en-GB" sz="1200">
                          <a:latin typeface="Mada"/>
                          <a:ea typeface="Mada"/>
                          <a:cs typeface="Mada"/>
                          <a:sym typeface="Mada"/>
                        </a:rPr>
                        <a:t>Optimize blood pressure </a:t>
                      </a:r>
                      <a:r>
                        <a:rPr lang="en-GB" sz="1200">
                          <a:latin typeface="Mada"/>
                          <a:ea typeface="Mada"/>
                          <a:cs typeface="Mada"/>
                          <a:sym typeface="Mada"/>
                        </a:rPr>
                        <a:t>and </a:t>
                      </a:r>
                      <a:r>
                        <a:rPr b="1" lang="en-GB" sz="1200">
                          <a:latin typeface="Mada"/>
                          <a:ea typeface="Mada"/>
                          <a:cs typeface="Mada"/>
                          <a:sym typeface="Mada"/>
                        </a:rPr>
                        <a:t>serum lipid control</a:t>
                      </a:r>
                      <a:r>
                        <a:rPr lang="en-GB" sz="1200">
                          <a:latin typeface="Mada"/>
                          <a:ea typeface="Mada"/>
                          <a:cs typeface="Mada"/>
                          <a:sym typeface="Mada"/>
                        </a:rPr>
                        <a:t> to reduce the risk or slow the progression of diabetic retinopathy. A</a:t>
                      </a:r>
                      <a:endParaRPr sz="1200">
                        <a:latin typeface="Mada"/>
                        <a:ea typeface="Mada"/>
                        <a:cs typeface="Mada"/>
                        <a:sym typeface="Mada"/>
                      </a:endParaRPr>
                    </a:p>
                    <a:p>
                      <a:pPr indent="0" lvl="0" marL="0" rtl="0" algn="l">
                        <a:spcBef>
                          <a:spcPts val="0"/>
                        </a:spcBef>
                        <a:spcAft>
                          <a:spcPts val="0"/>
                        </a:spcAft>
                        <a:buNone/>
                      </a:pPr>
                      <a:r>
                        <a:rPr b="1" lang="en-GB" sz="1200">
                          <a:latin typeface="Mada"/>
                          <a:ea typeface="Mada"/>
                          <a:cs typeface="Mada"/>
                          <a:sym typeface="Mada"/>
                        </a:rPr>
                        <a:t>Screening </a:t>
                      </a:r>
                      <a:r>
                        <a:rPr b="1" lang="en-GB" sz="1200">
                          <a:solidFill>
                            <a:srgbClr val="6AA84F"/>
                          </a:solidFill>
                          <a:latin typeface="Mada"/>
                          <a:ea typeface="Mada"/>
                          <a:cs typeface="Mada"/>
                          <a:sym typeface="Mada"/>
                        </a:rPr>
                        <a:t>by referring them to the ophthalmology clinic:</a:t>
                      </a:r>
                      <a:endParaRPr b="1" sz="1200">
                        <a:solidFill>
                          <a:srgbClr val="6AA84F"/>
                        </a:solidFill>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Adults with type 1 diabetes should be referred to an ophthalmologist within 5 years</a:t>
                      </a:r>
                      <a:r>
                        <a:rPr baseline="30000" lang="en-GB" sz="1200">
                          <a:latin typeface="Mada"/>
                          <a:ea typeface="Mada"/>
                          <a:cs typeface="Mada"/>
                          <a:sym typeface="Mada"/>
                        </a:rPr>
                        <a:t>1</a:t>
                      </a:r>
                      <a:r>
                        <a:rPr lang="en-GB" sz="1200">
                          <a:latin typeface="Mada"/>
                          <a:ea typeface="Mada"/>
                          <a:cs typeface="Mada"/>
                          <a:sym typeface="Mada"/>
                        </a:rPr>
                        <a:t> after the onset of diabetes. B</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Patients with type 2 diabetes should be referred to an ophthalmologist at the time</a:t>
                      </a:r>
                      <a:r>
                        <a:rPr baseline="30000" lang="en-GB" sz="1200">
                          <a:latin typeface="Mada"/>
                          <a:ea typeface="Mada"/>
                          <a:cs typeface="Mada"/>
                          <a:sym typeface="Mada"/>
                        </a:rPr>
                        <a:t>2</a:t>
                      </a:r>
                      <a:r>
                        <a:rPr lang="en-GB" sz="1200">
                          <a:latin typeface="Mada"/>
                          <a:ea typeface="Mada"/>
                          <a:cs typeface="Mada"/>
                          <a:sym typeface="Mada"/>
                        </a:rPr>
                        <a:t> of the diabetes diagnosis. B</a:t>
                      </a:r>
                      <a:endParaRPr sz="1200">
                        <a:latin typeface="Mada"/>
                        <a:ea typeface="Mada"/>
                        <a:cs typeface="Mada"/>
                        <a:sym typeface="Mada"/>
                      </a:endParaRPr>
                    </a:p>
                  </a:txBody>
                  <a:tcPr marT="91425" marB="91425" marR="91425" marL="91425" anchor="ctr">
                    <a:lnL cap="flat" cmpd="sng" w="9525">
                      <a:solidFill>
                        <a:srgbClr val="45818E"/>
                      </a:solidFill>
                      <a:prstDash val="solid"/>
                      <a:round/>
                      <a:headEnd len="sm" w="sm" type="none"/>
                      <a:tailEnd len="sm" w="sm" type="none"/>
                    </a:lnL>
                    <a:lnR cap="flat" cmpd="sng" w="9525">
                      <a:solidFill>
                        <a:srgbClr val="45818E"/>
                      </a:solidFill>
                      <a:prstDash val="solid"/>
                      <a:round/>
                      <a:headEnd len="sm" w="sm" type="none"/>
                      <a:tailEnd len="sm" w="sm" type="none"/>
                    </a:lnR>
                    <a:lnT cap="flat" cmpd="sng" w="9525">
                      <a:solidFill>
                        <a:srgbClr val="45818E"/>
                      </a:solidFill>
                      <a:prstDash val="solid"/>
                      <a:round/>
                      <a:headEnd len="sm" w="sm" type="none"/>
                      <a:tailEnd len="sm" w="sm" type="none"/>
                    </a:lnT>
                    <a:lnB cap="flat" cmpd="sng" w="9525">
                      <a:solidFill>
                        <a:srgbClr val="45818E"/>
                      </a:solidFill>
                      <a:prstDash val="solid"/>
                      <a:round/>
                      <a:headEnd len="sm" w="sm" type="none"/>
                      <a:tailEnd len="sm" w="sm" type="none"/>
                    </a:lnB>
                  </a:tcPr>
                </a:tc>
              </a:tr>
              <a:tr h="1316500">
                <a:tc>
                  <a:txBody>
                    <a:bodyPr/>
                    <a:lstStyle/>
                    <a:p>
                      <a:pPr indent="0" lvl="0" marL="0" rtl="0" algn="ctr">
                        <a:spcBef>
                          <a:spcPts val="0"/>
                        </a:spcBef>
                        <a:spcAft>
                          <a:spcPts val="0"/>
                        </a:spcAft>
                        <a:buNone/>
                      </a:pPr>
                      <a:r>
                        <a:rPr b="1" lang="en-GB" sz="1700">
                          <a:solidFill>
                            <a:srgbClr val="FFFFFF"/>
                          </a:solidFill>
                          <a:latin typeface="Nunito"/>
                          <a:ea typeface="Nunito"/>
                          <a:cs typeface="Nunito"/>
                          <a:sym typeface="Nunito"/>
                        </a:rPr>
                        <a:t>Neuropathy</a:t>
                      </a:r>
                      <a:endParaRPr b="1" sz="1700">
                        <a:solidFill>
                          <a:srgbClr val="FFFFFF"/>
                        </a:solidFill>
                        <a:latin typeface="Nunito"/>
                        <a:ea typeface="Nunito"/>
                        <a:cs typeface="Nunito"/>
                        <a:sym typeface="Nunito"/>
                      </a:endParaRPr>
                    </a:p>
                  </a:txBody>
                  <a:tcPr marT="91425" marB="91425" marR="91425" marL="91425" anchor="ctr">
                    <a:lnL cap="flat" cmpd="sng" w="9525">
                      <a:solidFill>
                        <a:srgbClr val="45818E"/>
                      </a:solidFill>
                      <a:prstDash val="solid"/>
                      <a:round/>
                      <a:headEnd len="sm" w="sm" type="none"/>
                      <a:tailEnd len="sm" w="sm" type="none"/>
                    </a:lnL>
                    <a:lnR cap="flat" cmpd="sng" w="9525">
                      <a:solidFill>
                        <a:srgbClr val="45818E"/>
                      </a:solidFill>
                      <a:prstDash val="solid"/>
                      <a:round/>
                      <a:headEnd len="sm" w="sm" type="none"/>
                      <a:tailEnd len="sm" w="sm" type="none"/>
                    </a:lnR>
                    <a:lnT cap="flat" cmpd="sng" w="9525">
                      <a:solidFill>
                        <a:srgbClr val="45818E"/>
                      </a:solidFill>
                      <a:prstDash val="solid"/>
                      <a:round/>
                      <a:headEnd len="sm" w="sm" type="none"/>
                      <a:tailEnd len="sm" w="sm" type="none"/>
                    </a:lnT>
                    <a:lnB cap="flat" cmpd="sng" w="9525">
                      <a:solidFill>
                        <a:srgbClr val="45818E"/>
                      </a:solidFill>
                      <a:prstDash val="solid"/>
                      <a:round/>
                      <a:headEnd len="sm" w="sm" type="none"/>
                      <a:tailEnd len="sm" w="sm" type="none"/>
                    </a:lnB>
                    <a:solidFill>
                      <a:srgbClr val="A2C4C9"/>
                    </a:solidFill>
                  </a:tcPr>
                </a:tc>
                <a:tc>
                  <a:txBody>
                    <a:bodyPr/>
                    <a:lstStyle/>
                    <a:p>
                      <a:pPr indent="0" lvl="0" marL="0" rtl="0" algn="l">
                        <a:spcBef>
                          <a:spcPts val="0"/>
                        </a:spcBef>
                        <a:spcAft>
                          <a:spcPts val="0"/>
                        </a:spcAft>
                        <a:buNone/>
                      </a:pPr>
                      <a:r>
                        <a:rPr b="1" lang="en-GB" sz="1200">
                          <a:latin typeface="Mada"/>
                          <a:ea typeface="Mada"/>
                          <a:cs typeface="Mada"/>
                          <a:sym typeface="Mada"/>
                        </a:rPr>
                        <a:t>Screening </a:t>
                      </a:r>
                      <a:r>
                        <a:rPr b="1" lang="en-GB" sz="1200">
                          <a:solidFill>
                            <a:srgbClr val="6AA84F"/>
                          </a:solidFill>
                          <a:latin typeface="Mada"/>
                          <a:ea typeface="Mada"/>
                          <a:cs typeface="Mada"/>
                          <a:sym typeface="Mada"/>
                        </a:rPr>
                        <a:t>by the GP no need for referral to neurology:</a:t>
                      </a:r>
                      <a:endParaRPr b="1" sz="1200">
                        <a:solidFill>
                          <a:srgbClr val="6AA84F"/>
                        </a:solidFill>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All patients should be assessed for diabetic peripheral neuropathy starting </a:t>
                      </a:r>
                      <a:r>
                        <a:rPr b="1" lang="en-GB" sz="1200">
                          <a:latin typeface="Mada"/>
                          <a:ea typeface="Mada"/>
                          <a:cs typeface="Mada"/>
                          <a:sym typeface="Mada"/>
                        </a:rPr>
                        <a:t>at diagnosis of type 2 diabetes</a:t>
                      </a:r>
                      <a:r>
                        <a:rPr lang="en-GB" sz="1200">
                          <a:latin typeface="Mada"/>
                          <a:ea typeface="Mada"/>
                          <a:cs typeface="Mada"/>
                          <a:sym typeface="Mada"/>
                        </a:rPr>
                        <a:t> and </a:t>
                      </a:r>
                      <a:r>
                        <a:rPr b="1" lang="en-GB" sz="1200">
                          <a:latin typeface="Mada"/>
                          <a:ea typeface="Mada"/>
                          <a:cs typeface="Mada"/>
                          <a:sym typeface="Mada"/>
                        </a:rPr>
                        <a:t>5 years</a:t>
                      </a:r>
                      <a:r>
                        <a:rPr lang="en-GB" sz="1200">
                          <a:latin typeface="Mada"/>
                          <a:ea typeface="Mada"/>
                          <a:cs typeface="Mada"/>
                          <a:sym typeface="Mada"/>
                        </a:rPr>
                        <a:t> after the diagnosis of</a:t>
                      </a:r>
                      <a:r>
                        <a:rPr b="1" lang="en-GB" sz="1200">
                          <a:latin typeface="Mada"/>
                          <a:ea typeface="Mada"/>
                          <a:cs typeface="Mada"/>
                          <a:sym typeface="Mada"/>
                        </a:rPr>
                        <a:t> type 1 diabetes </a:t>
                      </a:r>
                      <a:r>
                        <a:rPr lang="en-GB" sz="1200">
                          <a:latin typeface="Mada"/>
                          <a:ea typeface="Mada"/>
                          <a:cs typeface="Mada"/>
                          <a:sym typeface="Mada"/>
                        </a:rPr>
                        <a:t>and at least annually thereafter. B</a:t>
                      </a:r>
                      <a:endParaRPr sz="1200">
                        <a:latin typeface="Mada"/>
                        <a:ea typeface="Mada"/>
                        <a:cs typeface="Mada"/>
                        <a:sym typeface="Mada"/>
                      </a:endParaRPr>
                    </a:p>
                  </a:txBody>
                  <a:tcPr marT="91425" marB="91425" marR="91425" marL="91425" anchor="ctr">
                    <a:lnL cap="flat" cmpd="sng" w="9525">
                      <a:solidFill>
                        <a:srgbClr val="45818E"/>
                      </a:solidFill>
                      <a:prstDash val="solid"/>
                      <a:round/>
                      <a:headEnd len="sm" w="sm" type="none"/>
                      <a:tailEnd len="sm" w="sm" type="none"/>
                    </a:lnL>
                    <a:lnR cap="flat" cmpd="sng" w="9525">
                      <a:solidFill>
                        <a:srgbClr val="45818E"/>
                      </a:solidFill>
                      <a:prstDash val="solid"/>
                      <a:round/>
                      <a:headEnd len="sm" w="sm" type="none"/>
                      <a:tailEnd len="sm" w="sm" type="none"/>
                    </a:lnR>
                    <a:lnT cap="flat" cmpd="sng" w="9525">
                      <a:solidFill>
                        <a:srgbClr val="45818E"/>
                      </a:solidFill>
                      <a:prstDash val="solid"/>
                      <a:round/>
                      <a:headEnd len="sm" w="sm" type="none"/>
                      <a:tailEnd len="sm" w="sm" type="none"/>
                    </a:lnT>
                    <a:lnB cap="flat" cmpd="sng" w="9525">
                      <a:solidFill>
                        <a:srgbClr val="45818E"/>
                      </a:solidFill>
                      <a:prstDash val="solid"/>
                      <a:round/>
                      <a:headEnd len="sm" w="sm" type="none"/>
                      <a:tailEnd len="sm" w="sm" type="none"/>
                    </a:lnB>
                  </a:tcPr>
                </a:tc>
              </a:tr>
              <a:tr h="1471775">
                <a:tc>
                  <a:txBody>
                    <a:bodyPr/>
                    <a:lstStyle/>
                    <a:p>
                      <a:pPr indent="0" lvl="0" marL="0" rtl="0" algn="ctr">
                        <a:spcBef>
                          <a:spcPts val="0"/>
                        </a:spcBef>
                        <a:spcAft>
                          <a:spcPts val="0"/>
                        </a:spcAft>
                        <a:buNone/>
                      </a:pPr>
                      <a:r>
                        <a:rPr b="1" lang="en-GB" sz="1700">
                          <a:solidFill>
                            <a:srgbClr val="FFFFFF"/>
                          </a:solidFill>
                          <a:latin typeface="Nunito"/>
                          <a:ea typeface="Nunito"/>
                          <a:cs typeface="Nunito"/>
                          <a:sym typeface="Nunito"/>
                        </a:rPr>
                        <a:t>Foot care &amp; Diabetic foot</a:t>
                      </a:r>
                      <a:endParaRPr b="1" sz="1700">
                        <a:solidFill>
                          <a:srgbClr val="FFFFFF"/>
                        </a:solidFill>
                        <a:latin typeface="Nunito"/>
                        <a:ea typeface="Nunito"/>
                        <a:cs typeface="Nunito"/>
                        <a:sym typeface="Nunito"/>
                      </a:endParaRPr>
                    </a:p>
                  </a:txBody>
                  <a:tcPr marT="91425" marB="91425" marR="91425" marL="91425" anchor="ctr">
                    <a:lnL cap="flat" cmpd="sng" w="9525">
                      <a:solidFill>
                        <a:srgbClr val="45818E"/>
                      </a:solidFill>
                      <a:prstDash val="solid"/>
                      <a:round/>
                      <a:headEnd len="sm" w="sm" type="none"/>
                      <a:tailEnd len="sm" w="sm" type="none"/>
                    </a:lnL>
                    <a:lnR cap="flat" cmpd="sng" w="9525">
                      <a:solidFill>
                        <a:srgbClr val="45818E"/>
                      </a:solidFill>
                      <a:prstDash val="solid"/>
                      <a:round/>
                      <a:headEnd len="sm" w="sm" type="none"/>
                      <a:tailEnd len="sm" w="sm" type="none"/>
                    </a:lnR>
                    <a:lnT cap="flat" cmpd="sng" w="9525">
                      <a:solidFill>
                        <a:srgbClr val="45818E"/>
                      </a:solidFill>
                      <a:prstDash val="solid"/>
                      <a:round/>
                      <a:headEnd len="sm" w="sm" type="none"/>
                      <a:tailEnd len="sm" w="sm" type="none"/>
                    </a:lnT>
                    <a:lnB cap="flat" cmpd="sng" w="9525">
                      <a:solidFill>
                        <a:srgbClr val="45818E"/>
                      </a:solidFill>
                      <a:prstDash val="solid"/>
                      <a:round/>
                      <a:headEnd len="sm" w="sm" type="none"/>
                      <a:tailEnd len="sm" w="sm" type="none"/>
                    </a:lnB>
                    <a:solidFill>
                      <a:srgbClr val="A2C4C9"/>
                    </a:solidFill>
                  </a:tcPr>
                </a:tc>
                <a:tc>
                  <a:txBody>
                    <a:bodyPr/>
                    <a:lstStyle/>
                    <a:p>
                      <a:pPr indent="-304800" lvl="0" marL="457200" rtl="0" algn="l">
                        <a:spcBef>
                          <a:spcPts val="0"/>
                        </a:spcBef>
                        <a:spcAft>
                          <a:spcPts val="0"/>
                        </a:spcAft>
                        <a:buSzPts val="1200"/>
                        <a:buFont typeface="Mada"/>
                        <a:buChar char="●"/>
                      </a:pPr>
                      <a:r>
                        <a:rPr lang="en-GB" sz="1200">
                          <a:latin typeface="Mada"/>
                          <a:ea typeface="Mada"/>
                          <a:cs typeface="Mada"/>
                          <a:sym typeface="Mada"/>
                        </a:rPr>
                        <a:t>Perform a comprehensive foot evaluation at least </a:t>
                      </a:r>
                      <a:r>
                        <a:rPr b="1" lang="en-GB" sz="1200">
                          <a:latin typeface="Mada"/>
                          <a:ea typeface="Mada"/>
                          <a:cs typeface="Mada"/>
                          <a:sym typeface="Mada"/>
                        </a:rPr>
                        <a:t>annually</a:t>
                      </a:r>
                      <a:r>
                        <a:rPr b="1" baseline="30000" lang="en-GB" sz="1200">
                          <a:latin typeface="Mada"/>
                          <a:ea typeface="Mada"/>
                          <a:cs typeface="Mada"/>
                          <a:sym typeface="Mada"/>
                        </a:rPr>
                        <a:t>3</a:t>
                      </a:r>
                      <a:r>
                        <a:rPr b="1" lang="en-GB" sz="1200">
                          <a:latin typeface="Mada"/>
                          <a:ea typeface="Mada"/>
                          <a:cs typeface="Mada"/>
                          <a:sym typeface="Mada"/>
                        </a:rPr>
                        <a:t> </a:t>
                      </a:r>
                      <a:r>
                        <a:rPr lang="en-GB" sz="1200">
                          <a:latin typeface="Mada"/>
                          <a:ea typeface="Mada"/>
                          <a:cs typeface="Mada"/>
                          <a:sym typeface="Mada"/>
                        </a:rPr>
                        <a:t>to identify risk factors for ulcers and amputations. B</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The examination should include inspection of the skin,assessment of foot deformities, neurological assessment (monofilament testing with pinprick, temperature, vibration), and vascular assessment including pulses in the legs and feet. B</a:t>
                      </a:r>
                      <a:endParaRPr sz="1200">
                        <a:latin typeface="Mada"/>
                        <a:ea typeface="Mada"/>
                        <a:cs typeface="Mada"/>
                        <a:sym typeface="Mada"/>
                      </a:endParaRPr>
                    </a:p>
                  </a:txBody>
                  <a:tcPr marT="91425" marB="91425" marR="91425" marL="91425" anchor="ctr">
                    <a:lnL cap="flat" cmpd="sng" w="9525">
                      <a:solidFill>
                        <a:srgbClr val="45818E"/>
                      </a:solidFill>
                      <a:prstDash val="solid"/>
                      <a:round/>
                      <a:headEnd len="sm" w="sm" type="none"/>
                      <a:tailEnd len="sm" w="sm" type="none"/>
                    </a:lnL>
                    <a:lnR cap="flat" cmpd="sng" w="9525">
                      <a:solidFill>
                        <a:srgbClr val="45818E"/>
                      </a:solidFill>
                      <a:prstDash val="solid"/>
                      <a:round/>
                      <a:headEnd len="sm" w="sm" type="none"/>
                      <a:tailEnd len="sm" w="sm" type="none"/>
                    </a:lnR>
                    <a:lnT cap="flat" cmpd="sng" w="9525">
                      <a:solidFill>
                        <a:srgbClr val="45818E"/>
                      </a:solidFill>
                      <a:prstDash val="solid"/>
                      <a:round/>
                      <a:headEnd len="sm" w="sm" type="none"/>
                      <a:tailEnd len="sm" w="sm" type="none"/>
                    </a:lnT>
                    <a:lnB cap="flat" cmpd="sng" w="9525">
                      <a:solidFill>
                        <a:srgbClr val="45818E"/>
                      </a:solidFill>
                      <a:prstDash val="solid"/>
                      <a:round/>
                      <a:headEnd len="sm" w="sm" type="none"/>
                      <a:tailEnd len="sm" w="sm" type="none"/>
                    </a:lnB>
                  </a:tcPr>
                </a:tc>
              </a:tr>
            </a:tbl>
          </a:graphicData>
        </a:graphic>
      </p:graphicFrame>
      <p:sp>
        <p:nvSpPr>
          <p:cNvPr id="948" name="Google Shape;948;p39"/>
          <p:cNvSpPr/>
          <p:nvPr/>
        </p:nvSpPr>
        <p:spPr>
          <a:xfrm>
            <a:off x="248401" y="208044"/>
            <a:ext cx="648300" cy="802800"/>
          </a:xfrm>
          <a:prstGeom prst="star5">
            <a:avLst>
              <a:gd fmla="val 19098" name="adj"/>
              <a:gd fmla="val 105146" name="hf"/>
              <a:gd fmla="val 110557" name="vf"/>
            </a:avLst>
          </a:prstGeom>
          <a:solidFill>
            <a:srgbClr val="BF9000"/>
          </a:solidFill>
          <a:ln cap="flat" cmpd="sng" w="9525">
            <a:solidFill>
              <a:srgbClr val="BF9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2" name="Shape 952"/>
        <p:cNvGrpSpPr/>
        <p:nvPr/>
      </p:nvGrpSpPr>
      <p:grpSpPr>
        <a:xfrm>
          <a:off x="0" y="0"/>
          <a:ext cx="0" cy="0"/>
          <a:chOff x="0" y="0"/>
          <a:chExt cx="0" cy="0"/>
        </a:xfrm>
      </p:grpSpPr>
      <p:sp>
        <p:nvSpPr>
          <p:cNvPr id="953" name="Google Shape;953;p40"/>
          <p:cNvSpPr/>
          <p:nvPr/>
        </p:nvSpPr>
        <p:spPr>
          <a:xfrm rot="10800000">
            <a:off x="-75" y="-9300"/>
            <a:ext cx="7591500" cy="237900"/>
          </a:xfrm>
          <a:prstGeom prst="round2SameRect">
            <a:avLst>
              <a:gd fmla="val 50000" name="adj1"/>
              <a:gd fmla="val 0" name="adj2"/>
            </a:avLst>
          </a:pr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4" name="Google Shape;954;p40"/>
          <p:cNvSpPr txBox="1"/>
          <p:nvPr/>
        </p:nvSpPr>
        <p:spPr>
          <a:xfrm>
            <a:off x="293324" y="228600"/>
            <a:ext cx="68127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3000">
                <a:solidFill>
                  <a:srgbClr val="134F5C"/>
                </a:solidFill>
                <a:latin typeface="Nunito"/>
                <a:ea typeface="Nunito"/>
                <a:cs typeface="Nunito"/>
                <a:sym typeface="Nunito"/>
              </a:rPr>
              <a:t>L24-</a:t>
            </a:r>
            <a:r>
              <a:rPr b="1" lang="en-GB" sz="3000">
                <a:latin typeface="Nunito"/>
                <a:ea typeface="Nunito"/>
                <a:cs typeface="Nunito"/>
                <a:sym typeface="Nunito"/>
              </a:rPr>
              <a:t> </a:t>
            </a:r>
            <a:r>
              <a:rPr b="1" lang="en-GB" sz="3000">
                <a:solidFill>
                  <a:srgbClr val="134F5C"/>
                </a:solidFill>
                <a:latin typeface="Nunito"/>
                <a:ea typeface="Nunito"/>
                <a:cs typeface="Nunito"/>
                <a:sym typeface="Nunito"/>
              </a:rPr>
              <a:t>Cancer</a:t>
            </a:r>
            <a:endParaRPr b="1" sz="3000">
              <a:solidFill>
                <a:srgbClr val="134F5C"/>
              </a:solidFill>
              <a:latin typeface="Nunito"/>
              <a:ea typeface="Nunito"/>
              <a:cs typeface="Nunito"/>
              <a:sym typeface="Nunito"/>
            </a:endParaRPr>
          </a:p>
        </p:txBody>
      </p:sp>
      <p:sp>
        <p:nvSpPr>
          <p:cNvPr id="955" name="Google Shape;955;p40"/>
          <p:cNvSpPr txBox="1"/>
          <p:nvPr/>
        </p:nvSpPr>
        <p:spPr>
          <a:xfrm>
            <a:off x="258700" y="1150125"/>
            <a:ext cx="5077500" cy="738900"/>
          </a:xfrm>
          <a:prstGeom prst="rect">
            <a:avLst/>
          </a:prstGeom>
          <a:noFill/>
          <a:ln>
            <a:noFill/>
          </a:ln>
        </p:spPr>
        <p:txBody>
          <a:bodyPr anchorCtr="0" anchor="t" bIns="91425" lIns="91425" spcFirstLastPara="1" rIns="91425" wrap="square" tIns="91425">
            <a:spAutoFit/>
          </a:bodyPr>
          <a:lstStyle/>
          <a:p>
            <a:pPr indent="-304800" lvl="0" marL="457200" rtl="0" algn="l">
              <a:spcBef>
                <a:spcPts val="0"/>
              </a:spcBef>
              <a:spcAft>
                <a:spcPts val="0"/>
              </a:spcAft>
              <a:buSzPts val="1200"/>
              <a:buFont typeface="Mada"/>
              <a:buChar char="●"/>
            </a:pPr>
            <a:r>
              <a:rPr b="1" lang="en-GB" sz="1200">
                <a:solidFill>
                  <a:srgbClr val="CC0000"/>
                </a:solidFill>
                <a:latin typeface="Mada"/>
                <a:ea typeface="Mada"/>
                <a:cs typeface="Mada"/>
                <a:sym typeface="Mada"/>
              </a:rPr>
              <a:t>True</a:t>
            </a:r>
            <a:r>
              <a:rPr b="1" lang="en-GB" sz="1200">
                <a:latin typeface="Mada"/>
                <a:ea typeface="Mada"/>
                <a:cs typeface="Mada"/>
                <a:sym typeface="Mada"/>
              </a:rPr>
              <a:t> or False: </a:t>
            </a:r>
            <a:r>
              <a:rPr lang="en-GB" sz="1200">
                <a:latin typeface="Mada"/>
                <a:ea typeface="Mada"/>
                <a:cs typeface="Mada"/>
                <a:sym typeface="Mada"/>
              </a:rPr>
              <a:t>Large percentage of cancers are preventable.</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b="1" lang="en-GB" sz="1200">
                <a:solidFill>
                  <a:srgbClr val="CC0000"/>
                </a:solidFill>
                <a:latin typeface="Mada"/>
                <a:ea typeface="Mada"/>
                <a:cs typeface="Mada"/>
                <a:sym typeface="Mada"/>
              </a:rPr>
              <a:t>True</a:t>
            </a:r>
            <a:r>
              <a:rPr b="1" lang="en-GB" sz="1200">
                <a:latin typeface="Mada"/>
                <a:ea typeface="Mada"/>
                <a:cs typeface="Mada"/>
                <a:sym typeface="Mada"/>
              </a:rPr>
              <a:t> or False: </a:t>
            </a:r>
            <a:r>
              <a:rPr lang="en-GB" sz="1200">
                <a:latin typeface="Mada"/>
                <a:ea typeface="Mada"/>
                <a:cs typeface="Mada"/>
                <a:sym typeface="Mada"/>
              </a:rPr>
              <a:t>Preventing cancer is easier than treating cancer.</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b="1" lang="en-GB" sz="1200">
                <a:latin typeface="Mada"/>
                <a:ea typeface="Mada"/>
                <a:cs typeface="Mada"/>
                <a:sym typeface="Mada"/>
              </a:rPr>
              <a:t>True or</a:t>
            </a:r>
            <a:r>
              <a:rPr b="1" lang="en-GB" sz="1200">
                <a:solidFill>
                  <a:srgbClr val="CC0000"/>
                </a:solidFill>
                <a:latin typeface="Mada"/>
                <a:ea typeface="Mada"/>
                <a:cs typeface="Mada"/>
                <a:sym typeface="Mada"/>
              </a:rPr>
              <a:t> False</a:t>
            </a:r>
            <a:r>
              <a:rPr b="1" lang="en-GB" sz="1200">
                <a:latin typeface="Mada"/>
                <a:ea typeface="Mada"/>
                <a:cs typeface="Mada"/>
                <a:sym typeface="Mada"/>
              </a:rPr>
              <a:t>: </a:t>
            </a:r>
            <a:r>
              <a:rPr lang="en-GB" sz="1200">
                <a:latin typeface="Mada"/>
                <a:ea typeface="Mada"/>
                <a:cs typeface="Mada"/>
                <a:sym typeface="Mada"/>
              </a:rPr>
              <a:t>Screening tests are recommended for most cancers.</a:t>
            </a:r>
            <a:endParaRPr sz="1200">
              <a:latin typeface="Mada"/>
              <a:ea typeface="Mada"/>
              <a:cs typeface="Mada"/>
              <a:sym typeface="Mada"/>
            </a:endParaRPr>
          </a:p>
        </p:txBody>
      </p:sp>
      <p:sp>
        <p:nvSpPr>
          <p:cNvPr id="956" name="Google Shape;956;p40"/>
          <p:cNvSpPr txBox="1"/>
          <p:nvPr/>
        </p:nvSpPr>
        <p:spPr>
          <a:xfrm>
            <a:off x="334450" y="577875"/>
            <a:ext cx="5721900" cy="566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000"/>
              </a:spcBef>
              <a:spcAft>
                <a:spcPts val="0"/>
              </a:spcAft>
              <a:buNone/>
            </a:pPr>
            <a:r>
              <a:rPr b="1" lang="en-GB" sz="1800">
                <a:solidFill>
                  <a:srgbClr val="76A5AF"/>
                </a:solidFill>
                <a:latin typeface="Nunito"/>
                <a:ea typeface="Nunito"/>
                <a:cs typeface="Nunito"/>
                <a:sym typeface="Nunito"/>
              </a:rPr>
              <a:t>TRUE OR FALSE?</a:t>
            </a:r>
            <a:endParaRPr b="1" sz="1200">
              <a:latin typeface="Mada"/>
              <a:ea typeface="Mada"/>
              <a:cs typeface="Mada"/>
              <a:sym typeface="Mada"/>
            </a:endParaRPr>
          </a:p>
        </p:txBody>
      </p:sp>
      <p:sp>
        <p:nvSpPr>
          <p:cNvPr id="957" name="Google Shape;957;p40"/>
          <p:cNvSpPr txBox="1"/>
          <p:nvPr/>
        </p:nvSpPr>
        <p:spPr>
          <a:xfrm>
            <a:off x="129675" y="1835225"/>
            <a:ext cx="71400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200">
                <a:solidFill>
                  <a:srgbClr val="CC0000"/>
                </a:solidFill>
                <a:latin typeface="Mada"/>
                <a:ea typeface="Mada"/>
                <a:cs typeface="Mada"/>
                <a:sym typeface="Mada"/>
              </a:rPr>
              <a:t>2nd leading cause of death globally</a:t>
            </a:r>
            <a:r>
              <a:rPr b="1" lang="en-GB" sz="1200">
                <a:solidFill>
                  <a:srgbClr val="FF0000"/>
                </a:solidFill>
                <a:latin typeface="Mada"/>
                <a:ea typeface="Mada"/>
                <a:cs typeface="Mada"/>
                <a:sym typeface="Mada"/>
              </a:rPr>
              <a:t> </a:t>
            </a:r>
            <a:endParaRPr b="1" sz="1200">
              <a:solidFill>
                <a:srgbClr val="FF0000"/>
              </a:solidFill>
              <a:latin typeface="Mada"/>
              <a:ea typeface="Mada"/>
              <a:cs typeface="Mada"/>
              <a:sym typeface="Mada"/>
            </a:endParaRPr>
          </a:p>
          <a:p>
            <a:pPr indent="0" lvl="0" marL="0" rtl="0" algn="l">
              <a:spcBef>
                <a:spcPts val="0"/>
              </a:spcBef>
              <a:spcAft>
                <a:spcPts val="0"/>
              </a:spcAft>
              <a:buNone/>
            </a:pPr>
            <a:r>
              <a:rPr b="1" lang="en-GB" sz="1200">
                <a:solidFill>
                  <a:srgbClr val="CC0000"/>
                </a:solidFill>
                <a:latin typeface="Mada"/>
                <a:ea typeface="Mada"/>
                <a:cs typeface="Mada"/>
                <a:sym typeface="Mada"/>
              </a:rPr>
              <a:t>In Saudi Arabia there is no countrywide policy for colorectal screening despite the increasing incidence of the disease</a:t>
            </a:r>
            <a:r>
              <a:rPr lang="en-GB" sz="1200">
                <a:solidFill>
                  <a:srgbClr val="CC0000"/>
                </a:solidFill>
                <a:latin typeface="Mada"/>
                <a:ea typeface="Mada"/>
                <a:cs typeface="Mada"/>
                <a:sym typeface="Mada"/>
              </a:rPr>
              <a:t>.</a:t>
            </a:r>
            <a:endParaRPr b="1" sz="1200">
              <a:solidFill>
                <a:srgbClr val="FF0000"/>
              </a:solidFill>
              <a:latin typeface="Mada"/>
              <a:ea typeface="Mada"/>
              <a:cs typeface="Mada"/>
              <a:sym typeface="Mada"/>
            </a:endParaRPr>
          </a:p>
        </p:txBody>
      </p:sp>
      <p:sp>
        <p:nvSpPr>
          <p:cNvPr id="958" name="Google Shape;958;p40"/>
          <p:cNvSpPr/>
          <p:nvPr/>
        </p:nvSpPr>
        <p:spPr>
          <a:xfrm>
            <a:off x="-75" y="9696450"/>
            <a:ext cx="7589400" cy="1002000"/>
          </a:xfrm>
          <a:prstGeom prst="rect">
            <a:avLst/>
          </a:prstGeom>
          <a:noFill/>
          <a:ln cap="flat" cmpd="sng" w="9525">
            <a:solidFill>
              <a:srgbClr val="45818E"/>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9" name="Google Shape;959;p40"/>
          <p:cNvSpPr txBox="1"/>
          <p:nvPr/>
        </p:nvSpPr>
        <p:spPr>
          <a:xfrm>
            <a:off x="170625" y="2258326"/>
            <a:ext cx="6897600" cy="547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2400">
                <a:solidFill>
                  <a:srgbClr val="134F5C"/>
                </a:solidFill>
                <a:latin typeface="Nunito"/>
                <a:ea typeface="Nunito"/>
                <a:cs typeface="Nunito"/>
                <a:sym typeface="Nunito"/>
              </a:rPr>
              <a:t>Screening for Cancer</a:t>
            </a:r>
            <a:endParaRPr sz="2400">
              <a:solidFill>
                <a:srgbClr val="134F5C"/>
              </a:solidFill>
              <a:latin typeface="Nunito"/>
              <a:ea typeface="Nunito"/>
              <a:cs typeface="Nunito"/>
              <a:sym typeface="Nunito"/>
            </a:endParaRPr>
          </a:p>
        </p:txBody>
      </p:sp>
      <p:sp>
        <p:nvSpPr>
          <p:cNvPr id="960" name="Google Shape;960;p40"/>
          <p:cNvSpPr txBox="1"/>
          <p:nvPr/>
        </p:nvSpPr>
        <p:spPr>
          <a:xfrm>
            <a:off x="170638" y="2582350"/>
            <a:ext cx="5721900" cy="566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000"/>
              </a:spcBef>
              <a:spcAft>
                <a:spcPts val="0"/>
              </a:spcAft>
              <a:buNone/>
            </a:pPr>
            <a:r>
              <a:rPr b="1" lang="en-GB" sz="1800">
                <a:solidFill>
                  <a:srgbClr val="76A5AF"/>
                </a:solidFill>
                <a:latin typeface="Nunito"/>
                <a:ea typeface="Nunito"/>
                <a:cs typeface="Nunito"/>
                <a:sym typeface="Nunito"/>
              </a:rPr>
              <a:t>Wilson-Jungner Criteria for Screening program:</a:t>
            </a:r>
            <a:endParaRPr b="1" sz="1200">
              <a:latin typeface="Mada"/>
              <a:ea typeface="Mada"/>
              <a:cs typeface="Mada"/>
              <a:sym typeface="Mada"/>
            </a:endParaRPr>
          </a:p>
        </p:txBody>
      </p:sp>
      <p:grpSp>
        <p:nvGrpSpPr>
          <p:cNvPr id="961" name="Google Shape;961;p40"/>
          <p:cNvGrpSpPr/>
          <p:nvPr/>
        </p:nvGrpSpPr>
        <p:grpSpPr>
          <a:xfrm>
            <a:off x="162924" y="3265126"/>
            <a:ext cx="249902" cy="400553"/>
            <a:chOff x="4041649" y="1707654"/>
            <a:chExt cx="1060704" cy="1429526"/>
          </a:xfrm>
        </p:grpSpPr>
        <p:sp>
          <p:nvSpPr>
            <p:cNvPr id="962" name="Google Shape;962;p40"/>
            <p:cNvSpPr/>
            <p:nvPr/>
          </p:nvSpPr>
          <p:spPr>
            <a:xfrm rot="10800000">
              <a:off x="4041649" y="1707654"/>
              <a:ext cx="1060704" cy="1429526"/>
            </a:xfrm>
            <a:custGeom>
              <a:rect b="b" l="l" r="r" t="t"/>
              <a:pathLst>
                <a:path extrusionOk="0" h="1429526" w="1060704">
                  <a:moveTo>
                    <a:pt x="832104" y="1429526"/>
                  </a:moveTo>
                  <a:lnTo>
                    <a:pt x="228600" y="1429526"/>
                  </a:lnTo>
                  <a:lnTo>
                    <a:pt x="0" y="972326"/>
                  </a:lnTo>
                  <a:lnTo>
                    <a:pt x="543363" y="0"/>
                  </a:lnTo>
                  <a:lnTo>
                    <a:pt x="1060704" y="972326"/>
                  </a:lnTo>
                  <a:lnTo>
                    <a:pt x="832104" y="1429526"/>
                  </a:lnTo>
                  <a:close/>
                </a:path>
              </a:pathLst>
            </a:custGeom>
            <a:solidFill>
              <a:srgbClr val="A2C4C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3F3F3F"/>
                </a:solidFill>
                <a:latin typeface="Arial"/>
                <a:ea typeface="Arial"/>
                <a:cs typeface="Arial"/>
                <a:sym typeface="Arial"/>
              </a:endParaRPr>
            </a:p>
          </p:txBody>
        </p:sp>
        <p:sp>
          <p:nvSpPr>
            <p:cNvPr id="963" name="Google Shape;963;p40"/>
            <p:cNvSpPr/>
            <p:nvPr/>
          </p:nvSpPr>
          <p:spPr>
            <a:xfrm>
              <a:off x="4115403" y="1760695"/>
              <a:ext cx="913200" cy="794400"/>
            </a:xfrm>
            <a:prstGeom prst="hexagon">
              <a:avLst>
                <a:gd fmla="val 25000" name="adj"/>
                <a:gd fmla="val 115470" name="vf"/>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3F3F3F"/>
                </a:solidFill>
                <a:latin typeface="Arial"/>
                <a:ea typeface="Arial"/>
                <a:cs typeface="Arial"/>
                <a:sym typeface="Arial"/>
              </a:endParaRPr>
            </a:p>
          </p:txBody>
        </p:sp>
      </p:grpSp>
      <p:sp>
        <p:nvSpPr>
          <p:cNvPr id="964" name="Google Shape;964;p40"/>
          <p:cNvSpPr txBox="1"/>
          <p:nvPr/>
        </p:nvSpPr>
        <p:spPr>
          <a:xfrm>
            <a:off x="390899" y="3265075"/>
            <a:ext cx="3240000" cy="30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1100">
                <a:latin typeface="Mada"/>
                <a:ea typeface="Mada"/>
                <a:cs typeface="Mada"/>
                <a:sym typeface="Mada"/>
              </a:rPr>
              <a:t>The condition being screened for should be an </a:t>
            </a:r>
            <a:r>
              <a:rPr b="1" lang="en-GB" sz="1100">
                <a:latin typeface="Mada"/>
                <a:ea typeface="Mada"/>
                <a:cs typeface="Mada"/>
                <a:sym typeface="Mada"/>
              </a:rPr>
              <a:t>important health problem</a:t>
            </a:r>
            <a:r>
              <a:rPr lang="en-GB" sz="1100">
                <a:latin typeface="Mada"/>
                <a:ea typeface="Mada"/>
                <a:cs typeface="Mada"/>
                <a:sym typeface="Mada"/>
              </a:rPr>
              <a:t>.</a:t>
            </a:r>
            <a:endParaRPr sz="1100">
              <a:latin typeface="Mada"/>
              <a:ea typeface="Mada"/>
              <a:cs typeface="Mada"/>
              <a:sym typeface="Mada"/>
            </a:endParaRPr>
          </a:p>
        </p:txBody>
      </p:sp>
      <p:sp>
        <p:nvSpPr>
          <p:cNvPr id="965" name="Google Shape;965;p40"/>
          <p:cNvSpPr txBox="1"/>
          <p:nvPr/>
        </p:nvSpPr>
        <p:spPr>
          <a:xfrm>
            <a:off x="140976" y="3288038"/>
            <a:ext cx="294000" cy="2082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1" lang="en-GB">
                <a:solidFill>
                  <a:srgbClr val="666666"/>
                </a:solidFill>
                <a:latin typeface="Trebuchet MS"/>
                <a:ea typeface="Trebuchet MS"/>
                <a:cs typeface="Trebuchet MS"/>
                <a:sym typeface="Trebuchet MS"/>
              </a:rPr>
              <a:t>1</a:t>
            </a:r>
            <a:endParaRPr b="1">
              <a:solidFill>
                <a:srgbClr val="666666"/>
              </a:solidFill>
              <a:latin typeface="Trebuchet MS"/>
              <a:ea typeface="Trebuchet MS"/>
              <a:cs typeface="Trebuchet MS"/>
              <a:sym typeface="Trebuchet MS"/>
            </a:endParaRPr>
          </a:p>
        </p:txBody>
      </p:sp>
      <p:grpSp>
        <p:nvGrpSpPr>
          <p:cNvPr id="966" name="Google Shape;966;p40"/>
          <p:cNvGrpSpPr/>
          <p:nvPr/>
        </p:nvGrpSpPr>
        <p:grpSpPr>
          <a:xfrm>
            <a:off x="152874" y="3716688"/>
            <a:ext cx="249902" cy="400553"/>
            <a:chOff x="4041649" y="1707654"/>
            <a:chExt cx="1060704" cy="1429526"/>
          </a:xfrm>
        </p:grpSpPr>
        <p:sp>
          <p:nvSpPr>
            <p:cNvPr id="967" name="Google Shape;967;p40"/>
            <p:cNvSpPr/>
            <p:nvPr/>
          </p:nvSpPr>
          <p:spPr>
            <a:xfrm rot="10800000">
              <a:off x="4041649" y="1707654"/>
              <a:ext cx="1060704" cy="1429526"/>
            </a:xfrm>
            <a:custGeom>
              <a:rect b="b" l="l" r="r" t="t"/>
              <a:pathLst>
                <a:path extrusionOk="0" h="1429526" w="1060704">
                  <a:moveTo>
                    <a:pt x="832104" y="1429526"/>
                  </a:moveTo>
                  <a:lnTo>
                    <a:pt x="228600" y="1429526"/>
                  </a:lnTo>
                  <a:lnTo>
                    <a:pt x="0" y="972326"/>
                  </a:lnTo>
                  <a:lnTo>
                    <a:pt x="543363" y="0"/>
                  </a:lnTo>
                  <a:lnTo>
                    <a:pt x="1060704" y="972326"/>
                  </a:lnTo>
                  <a:lnTo>
                    <a:pt x="832104" y="1429526"/>
                  </a:lnTo>
                  <a:close/>
                </a:path>
              </a:pathLst>
            </a:custGeom>
            <a:solidFill>
              <a:srgbClr val="A2C4C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3F3F3F"/>
                </a:solidFill>
                <a:latin typeface="Arial"/>
                <a:ea typeface="Arial"/>
                <a:cs typeface="Arial"/>
                <a:sym typeface="Arial"/>
              </a:endParaRPr>
            </a:p>
          </p:txBody>
        </p:sp>
        <p:sp>
          <p:nvSpPr>
            <p:cNvPr id="968" name="Google Shape;968;p40"/>
            <p:cNvSpPr/>
            <p:nvPr/>
          </p:nvSpPr>
          <p:spPr>
            <a:xfrm>
              <a:off x="4115403" y="1760695"/>
              <a:ext cx="913200" cy="794400"/>
            </a:xfrm>
            <a:prstGeom prst="hexagon">
              <a:avLst>
                <a:gd fmla="val 25000" name="adj"/>
                <a:gd fmla="val 115470" name="vf"/>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3F3F3F"/>
                </a:solidFill>
                <a:latin typeface="Arial"/>
                <a:ea typeface="Arial"/>
                <a:cs typeface="Arial"/>
                <a:sym typeface="Arial"/>
              </a:endParaRPr>
            </a:p>
          </p:txBody>
        </p:sp>
      </p:grpSp>
      <p:sp>
        <p:nvSpPr>
          <p:cNvPr id="969" name="Google Shape;969;p40"/>
          <p:cNvSpPr txBox="1"/>
          <p:nvPr/>
        </p:nvSpPr>
        <p:spPr>
          <a:xfrm>
            <a:off x="376963" y="3716650"/>
            <a:ext cx="3240000" cy="30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1100">
                <a:latin typeface="Mada"/>
                <a:ea typeface="Mada"/>
                <a:cs typeface="Mada"/>
                <a:sym typeface="Mada"/>
              </a:rPr>
              <a:t>The </a:t>
            </a:r>
            <a:r>
              <a:rPr b="1" lang="en-GB" sz="1100">
                <a:latin typeface="Mada"/>
                <a:ea typeface="Mada"/>
                <a:cs typeface="Mada"/>
                <a:sym typeface="Mada"/>
              </a:rPr>
              <a:t>natural history </a:t>
            </a:r>
            <a:r>
              <a:rPr lang="en-GB" sz="1100">
                <a:latin typeface="Mada"/>
                <a:ea typeface="Mada"/>
                <a:cs typeface="Mada"/>
                <a:sym typeface="Mada"/>
              </a:rPr>
              <a:t>of the condition should be </a:t>
            </a:r>
            <a:r>
              <a:rPr b="1" lang="en-GB" sz="1100">
                <a:latin typeface="Mada"/>
                <a:ea typeface="Mada"/>
                <a:cs typeface="Mada"/>
                <a:sym typeface="Mada"/>
              </a:rPr>
              <a:t>well understood.</a:t>
            </a:r>
            <a:endParaRPr b="1" sz="1100">
              <a:latin typeface="Mada"/>
              <a:ea typeface="Mada"/>
              <a:cs typeface="Mada"/>
              <a:sym typeface="Mada"/>
            </a:endParaRPr>
          </a:p>
        </p:txBody>
      </p:sp>
      <p:sp>
        <p:nvSpPr>
          <p:cNvPr id="970" name="Google Shape;970;p40"/>
          <p:cNvSpPr txBox="1"/>
          <p:nvPr/>
        </p:nvSpPr>
        <p:spPr>
          <a:xfrm>
            <a:off x="130926" y="3739600"/>
            <a:ext cx="294000" cy="2082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1" lang="en-GB">
                <a:solidFill>
                  <a:srgbClr val="666666"/>
                </a:solidFill>
                <a:latin typeface="Trebuchet MS"/>
                <a:ea typeface="Trebuchet MS"/>
                <a:cs typeface="Trebuchet MS"/>
                <a:sym typeface="Trebuchet MS"/>
              </a:rPr>
              <a:t>2</a:t>
            </a:r>
            <a:endParaRPr b="1">
              <a:solidFill>
                <a:srgbClr val="666666"/>
              </a:solidFill>
              <a:latin typeface="Trebuchet MS"/>
              <a:ea typeface="Trebuchet MS"/>
              <a:cs typeface="Trebuchet MS"/>
              <a:sym typeface="Trebuchet MS"/>
            </a:endParaRPr>
          </a:p>
        </p:txBody>
      </p:sp>
      <p:grpSp>
        <p:nvGrpSpPr>
          <p:cNvPr id="971" name="Google Shape;971;p40"/>
          <p:cNvGrpSpPr/>
          <p:nvPr/>
        </p:nvGrpSpPr>
        <p:grpSpPr>
          <a:xfrm>
            <a:off x="167506" y="4162638"/>
            <a:ext cx="249902" cy="400553"/>
            <a:chOff x="4041649" y="1707654"/>
            <a:chExt cx="1060704" cy="1429526"/>
          </a:xfrm>
        </p:grpSpPr>
        <p:sp>
          <p:nvSpPr>
            <p:cNvPr id="972" name="Google Shape;972;p40"/>
            <p:cNvSpPr/>
            <p:nvPr/>
          </p:nvSpPr>
          <p:spPr>
            <a:xfrm rot="10800000">
              <a:off x="4041649" y="1707654"/>
              <a:ext cx="1060704" cy="1429526"/>
            </a:xfrm>
            <a:custGeom>
              <a:rect b="b" l="l" r="r" t="t"/>
              <a:pathLst>
                <a:path extrusionOk="0" h="1429526" w="1060704">
                  <a:moveTo>
                    <a:pt x="832104" y="1429526"/>
                  </a:moveTo>
                  <a:lnTo>
                    <a:pt x="228600" y="1429526"/>
                  </a:lnTo>
                  <a:lnTo>
                    <a:pt x="0" y="972326"/>
                  </a:lnTo>
                  <a:lnTo>
                    <a:pt x="543363" y="0"/>
                  </a:lnTo>
                  <a:lnTo>
                    <a:pt x="1060704" y="972326"/>
                  </a:lnTo>
                  <a:lnTo>
                    <a:pt x="832104" y="1429526"/>
                  </a:lnTo>
                  <a:close/>
                </a:path>
              </a:pathLst>
            </a:custGeom>
            <a:solidFill>
              <a:srgbClr val="A2C4C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3F3F3F"/>
                </a:solidFill>
                <a:latin typeface="Arial"/>
                <a:ea typeface="Arial"/>
                <a:cs typeface="Arial"/>
                <a:sym typeface="Arial"/>
              </a:endParaRPr>
            </a:p>
          </p:txBody>
        </p:sp>
        <p:sp>
          <p:nvSpPr>
            <p:cNvPr id="973" name="Google Shape;973;p40"/>
            <p:cNvSpPr/>
            <p:nvPr/>
          </p:nvSpPr>
          <p:spPr>
            <a:xfrm>
              <a:off x="4115403" y="1760695"/>
              <a:ext cx="913200" cy="794400"/>
            </a:xfrm>
            <a:prstGeom prst="hexagon">
              <a:avLst>
                <a:gd fmla="val 25000" name="adj"/>
                <a:gd fmla="val 115470" name="vf"/>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3F3F3F"/>
                </a:solidFill>
                <a:latin typeface="Arial"/>
                <a:ea typeface="Arial"/>
                <a:cs typeface="Arial"/>
                <a:sym typeface="Arial"/>
              </a:endParaRPr>
            </a:p>
          </p:txBody>
        </p:sp>
      </p:grpSp>
      <p:sp>
        <p:nvSpPr>
          <p:cNvPr id="974" name="Google Shape;974;p40"/>
          <p:cNvSpPr txBox="1"/>
          <p:nvPr/>
        </p:nvSpPr>
        <p:spPr>
          <a:xfrm>
            <a:off x="397208" y="4162575"/>
            <a:ext cx="3240000" cy="30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1100">
                <a:latin typeface="Mada"/>
                <a:ea typeface="Mada"/>
                <a:cs typeface="Mada"/>
                <a:sym typeface="Mada"/>
              </a:rPr>
              <a:t>There should be a </a:t>
            </a:r>
            <a:r>
              <a:rPr b="1" lang="en-GB" sz="1100">
                <a:latin typeface="Mada"/>
                <a:ea typeface="Mada"/>
                <a:cs typeface="Mada"/>
                <a:sym typeface="Mada"/>
              </a:rPr>
              <a:t>detectable early stage</a:t>
            </a:r>
            <a:r>
              <a:rPr lang="en-GB" sz="1100">
                <a:latin typeface="Mada"/>
                <a:ea typeface="Mada"/>
                <a:cs typeface="Mada"/>
                <a:sym typeface="Mada"/>
              </a:rPr>
              <a:t>.</a:t>
            </a:r>
            <a:endParaRPr sz="1100">
              <a:latin typeface="Mada"/>
              <a:ea typeface="Mada"/>
              <a:cs typeface="Mada"/>
              <a:sym typeface="Mada"/>
            </a:endParaRPr>
          </a:p>
        </p:txBody>
      </p:sp>
      <p:sp>
        <p:nvSpPr>
          <p:cNvPr id="975" name="Google Shape;975;p40"/>
          <p:cNvSpPr txBox="1"/>
          <p:nvPr/>
        </p:nvSpPr>
        <p:spPr>
          <a:xfrm>
            <a:off x="145558" y="4185550"/>
            <a:ext cx="294000" cy="2082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1" lang="en-GB">
                <a:solidFill>
                  <a:srgbClr val="666666"/>
                </a:solidFill>
                <a:latin typeface="Trebuchet MS"/>
                <a:ea typeface="Trebuchet MS"/>
                <a:cs typeface="Trebuchet MS"/>
                <a:sym typeface="Trebuchet MS"/>
              </a:rPr>
              <a:t>3</a:t>
            </a:r>
            <a:endParaRPr b="1">
              <a:solidFill>
                <a:srgbClr val="666666"/>
              </a:solidFill>
              <a:latin typeface="Trebuchet MS"/>
              <a:ea typeface="Trebuchet MS"/>
              <a:cs typeface="Trebuchet MS"/>
              <a:sym typeface="Trebuchet MS"/>
            </a:endParaRPr>
          </a:p>
        </p:txBody>
      </p:sp>
      <p:grpSp>
        <p:nvGrpSpPr>
          <p:cNvPr id="976" name="Google Shape;976;p40"/>
          <p:cNvGrpSpPr/>
          <p:nvPr/>
        </p:nvGrpSpPr>
        <p:grpSpPr>
          <a:xfrm>
            <a:off x="174805" y="4623026"/>
            <a:ext cx="249902" cy="400553"/>
            <a:chOff x="4041649" y="1707654"/>
            <a:chExt cx="1060704" cy="1429526"/>
          </a:xfrm>
        </p:grpSpPr>
        <p:sp>
          <p:nvSpPr>
            <p:cNvPr id="977" name="Google Shape;977;p40"/>
            <p:cNvSpPr/>
            <p:nvPr/>
          </p:nvSpPr>
          <p:spPr>
            <a:xfrm rot="10800000">
              <a:off x="4041649" y="1707654"/>
              <a:ext cx="1060704" cy="1429526"/>
            </a:xfrm>
            <a:custGeom>
              <a:rect b="b" l="l" r="r" t="t"/>
              <a:pathLst>
                <a:path extrusionOk="0" h="1429526" w="1060704">
                  <a:moveTo>
                    <a:pt x="832104" y="1429526"/>
                  </a:moveTo>
                  <a:lnTo>
                    <a:pt x="228600" y="1429526"/>
                  </a:lnTo>
                  <a:lnTo>
                    <a:pt x="0" y="972326"/>
                  </a:lnTo>
                  <a:lnTo>
                    <a:pt x="543363" y="0"/>
                  </a:lnTo>
                  <a:lnTo>
                    <a:pt x="1060704" y="972326"/>
                  </a:lnTo>
                  <a:lnTo>
                    <a:pt x="832104" y="1429526"/>
                  </a:lnTo>
                  <a:close/>
                </a:path>
              </a:pathLst>
            </a:custGeom>
            <a:solidFill>
              <a:srgbClr val="A2C4C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3F3F3F"/>
                </a:solidFill>
                <a:latin typeface="Arial"/>
                <a:ea typeface="Arial"/>
                <a:cs typeface="Arial"/>
                <a:sym typeface="Arial"/>
              </a:endParaRPr>
            </a:p>
          </p:txBody>
        </p:sp>
        <p:sp>
          <p:nvSpPr>
            <p:cNvPr id="978" name="Google Shape;978;p40"/>
            <p:cNvSpPr/>
            <p:nvPr/>
          </p:nvSpPr>
          <p:spPr>
            <a:xfrm>
              <a:off x="4115403" y="1760695"/>
              <a:ext cx="913200" cy="794400"/>
            </a:xfrm>
            <a:prstGeom prst="hexagon">
              <a:avLst>
                <a:gd fmla="val 25000" name="adj"/>
                <a:gd fmla="val 115470" name="vf"/>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3F3F3F"/>
                </a:solidFill>
                <a:latin typeface="Arial"/>
                <a:ea typeface="Arial"/>
                <a:cs typeface="Arial"/>
                <a:sym typeface="Arial"/>
              </a:endParaRPr>
            </a:p>
          </p:txBody>
        </p:sp>
      </p:grpSp>
      <p:sp>
        <p:nvSpPr>
          <p:cNvPr id="979" name="Google Shape;979;p40"/>
          <p:cNvSpPr txBox="1"/>
          <p:nvPr/>
        </p:nvSpPr>
        <p:spPr>
          <a:xfrm>
            <a:off x="407292" y="4622975"/>
            <a:ext cx="3209700" cy="30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GB" sz="1100">
                <a:latin typeface="Mada"/>
                <a:ea typeface="Mada"/>
                <a:cs typeface="Mada"/>
                <a:sym typeface="Mada"/>
              </a:rPr>
              <a:t>Treatment at an early stage</a:t>
            </a:r>
            <a:r>
              <a:rPr lang="en-GB" sz="1100">
                <a:latin typeface="Mada"/>
                <a:ea typeface="Mada"/>
                <a:cs typeface="Mada"/>
                <a:sym typeface="Mada"/>
              </a:rPr>
              <a:t> should be of </a:t>
            </a:r>
            <a:r>
              <a:rPr b="1" lang="en-GB" sz="1100">
                <a:solidFill>
                  <a:srgbClr val="CC0000"/>
                </a:solidFill>
                <a:latin typeface="Mada"/>
                <a:ea typeface="Mada"/>
                <a:cs typeface="Mada"/>
                <a:sym typeface="Mada"/>
              </a:rPr>
              <a:t>more benefit</a:t>
            </a:r>
            <a:r>
              <a:rPr lang="en-GB" sz="1100">
                <a:latin typeface="Mada"/>
                <a:ea typeface="Mada"/>
                <a:cs typeface="Mada"/>
                <a:sym typeface="Mada"/>
              </a:rPr>
              <a:t> than at a later stage.</a:t>
            </a:r>
            <a:endParaRPr sz="1100">
              <a:latin typeface="Mada"/>
              <a:ea typeface="Mada"/>
              <a:cs typeface="Mada"/>
              <a:sym typeface="Mada"/>
            </a:endParaRPr>
          </a:p>
        </p:txBody>
      </p:sp>
      <p:sp>
        <p:nvSpPr>
          <p:cNvPr id="980" name="Google Shape;980;p40"/>
          <p:cNvSpPr txBox="1"/>
          <p:nvPr/>
        </p:nvSpPr>
        <p:spPr>
          <a:xfrm>
            <a:off x="152856" y="4645938"/>
            <a:ext cx="294000" cy="2082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1" lang="en-GB">
                <a:solidFill>
                  <a:srgbClr val="666666"/>
                </a:solidFill>
                <a:latin typeface="Trebuchet MS"/>
                <a:ea typeface="Trebuchet MS"/>
                <a:cs typeface="Trebuchet MS"/>
                <a:sym typeface="Trebuchet MS"/>
              </a:rPr>
              <a:t>4</a:t>
            </a:r>
            <a:endParaRPr b="1">
              <a:solidFill>
                <a:srgbClr val="666666"/>
              </a:solidFill>
              <a:latin typeface="Trebuchet MS"/>
              <a:ea typeface="Trebuchet MS"/>
              <a:cs typeface="Trebuchet MS"/>
              <a:sym typeface="Trebuchet MS"/>
            </a:endParaRPr>
          </a:p>
        </p:txBody>
      </p:sp>
      <p:sp>
        <p:nvSpPr>
          <p:cNvPr id="981" name="Google Shape;981;p40"/>
          <p:cNvSpPr txBox="1"/>
          <p:nvPr/>
        </p:nvSpPr>
        <p:spPr>
          <a:xfrm>
            <a:off x="395451" y="5065800"/>
            <a:ext cx="3348600" cy="332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1100">
                <a:latin typeface="Mada"/>
                <a:ea typeface="Mada"/>
                <a:cs typeface="Mada"/>
                <a:sym typeface="Mada"/>
              </a:rPr>
              <a:t>A </a:t>
            </a:r>
            <a:r>
              <a:rPr b="1" lang="en-GB" sz="1100">
                <a:latin typeface="Mada"/>
                <a:ea typeface="Mada"/>
                <a:cs typeface="Mada"/>
                <a:sym typeface="Mada"/>
              </a:rPr>
              <a:t>suitable test</a:t>
            </a:r>
            <a:r>
              <a:rPr lang="en-GB" sz="1200">
                <a:solidFill>
                  <a:schemeClr val="dk1"/>
                </a:solidFill>
                <a:latin typeface="Mada"/>
                <a:ea typeface="Mada"/>
                <a:cs typeface="Mada"/>
                <a:sym typeface="Mada"/>
              </a:rPr>
              <a:t> </a:t>
            </a:r>
            <a:r>
              <a:rPr baseline="30000" lang="en-GB" sz="1200">
                <a:solidFill>
                  <a:schemeClr val="dk1"/>
                </a:solidFill>
                <a:latin typeface="Mada"/>
                <a:ea typeface="Mada"/>
                <a:cs typeface="Mada"/>
                <a:sym typeface="Mada"/>
              </a:rPr>
              <a:t>2</a:t>
            </a:r>
            <a:r>
              <a:rPr b="1" lang="en-GB" sz="1100">
                <a:latin typeface="Mada"/>
                <a:ea typeface="Mada"/>
                <a:cs typeface="Mada"/>
                <a:sym typeface="Mada"/>
              </a:rPr>
              <a:t> </a:t>
            </a:r>
            <a:r>
              <a:rPr lang="en-GB" sz="1100">
                <a:latin typeface="Mada"/>
                <a:ea typeface="Mada"/>
                <a:cs typeface="Mada"/>
                <a:sym typeface="Mada"/>
              </a:rPr>
              <a:t>should be devised for</a:t>
            </a:r>
            <a:r>
              <a:rPr b="1" lang="en-GB" sz="1100">
                <a:solidFill>
                  <a:srgbClr val="CC0000"/>
                </a:solidFill>
                <a:latin typeface="Mada"/>
                <a:ea typeface="Mada"/>
                <a:cs typeface="Mada"/>
                <a:sym typeface="Mada"/>
              </a:rPr>
              <a:t> the early stage</a:t>
            </a:r>
            <a:r>
              <a:rPr lang="en-GB" sz="1100">
                <a:latin typeface="Mada"/>
                <a:ea typeface="Mada"/>
                <a:cs typeface="Mada"/>
                <a:sym typeface="Mada"/>
              </a:rPr>
              <a:t>.</a:t>
            </a:r>
            <a:endParaRPr sz="1100">
              <a:latin typeface="Mada"/>
              <a:ea typeface="Mada"/>
              <a:cs typeface="Mada"/>
              <a:sym typeface="Mada"/>
            </a:endParaRPr>
          </a:p>
        </p:txBody>
      </p:sp>
      <p:grpSp>
        <p:nvGrpSpPr>
          <p:cNvPr id="982" name="Google Shape;982;p40"/>
          <p:cNvGrpSpPr/>
          <p:nvPr/>
        </p:nvGrpSpPr>
        <p:grpSpPr>
          <a:xfrm>
            <a:off x="166130" y="5074726"/>
            <a:ext cx="249902" cy="400553"/>
            <a:chOff x="4041649" y="1707654"/>
            <a:chExt cx="1060704" cy="1429526"/>
          </a:xfrm>
        </p:grpSpPr>
        <p:sp>
          <p:nvSpPr>
            <p:cNvPr id="983" name="Google Shape;983;p40"/>
            <p:cNvSpPr/>
            <p:nvPr/>
          </p:nvSpPr>
          <p:spPr>
            <a:xfrm rot="10800000">
              <a:off x="4041649" y="1707654"/>
              <a:ext cx="1060704" cy="1429526"/>
            </a:xfrm>
            <a:custGeom>
              <a:rect b="b" l="l" r="r" t="t"/>
              <a:pathLst>
                <a:path extrusionOk="0" h="1429526" w="1060704">
                  <a:moveTo>
                    <a:pt x="832104" y="1429526"/>
                  </a:moveTo>
                  <a:lnTo>
                    <a:pt x="228600" y="1429526"/>
                  </a:lnTo>
                  <a:lnTo>
                    <a:pt x="0" y="972326"/>
                  </a:lnTo>
                  <a:lnTo>
                    <a:pt x="543363" y="0"/>
                  </a:lnTo>
                  <a:lnTo>
                    <a:pt x="1060704" y="972326"/>
                  </a:lnTo>
                  <a:lnTo>
                    <a:pt x="832104" y="1429526"/>
                  </a:lnTo>
                  <a:close/>
                </a:path>
              </a:pathLst>
            </a:custGeom>
            <a:solidFill>
              <a:srgbClr val="A2C4C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3F3F3F"/>
                </a:solidFill>
                <a:latin typeface="Arial"/>
                <a:ea typeface="Arial"/>
                <a:cs typeface="Arial"/>
                <a:sym typeface="Arial"/>
              </a:endParaRPr>
            </a:p>
          </p:txBody>
        </p:sp>
        <p:sp>
          <p:nvSpPr>
            <p:cNvPr id="984" name="Google Shape;984;p40"/>
            <p:cNvSpPr/>
            <p:nvPr/>
          </p:nvSpPr>
          <p:spPr>
            <a:xfrm>
              <a:off x="4115403" y="1760695"/>
              <a:ext cx="913200" cy="794400"/>
            </a:xfrm>
            <a:prstGeom prst="hexagon">
              <a:avLst>
                <a:gd fmla="val 25000" name="adj"/>
                <a:gd fmla="val 115470" name="vf"/>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3F3F3F"/>
                </a:solidFill>
                <a:latin typeface="Arial"/>
                <a:ea typeface="Arial"/>
                <a:cs typeface="Arial"/>
                <a:sym typeface="Arial"/>
              </a:endParaRPr>
            </a:p>
          </p:txBody>
        </p:sp>
      </p:grpSp>
      <p:sp>
        <p:nvSpPr>
          <p:cNvPr id="985" name="Google Shape;985;p40"/>
          <p:cNvSpPr txBox="1"/>
          <p:nvPr/>
        </p:nvSpPr>
        <p:spPr>
          <a:xfrm>
            <a:off x="144181" y="5097638"/>
            <a:ext cx="294000" cy="2082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1" lang="en-GB">
                <a:solidFill>
                  <a:srgbClr val="666666"/>
                </a:solidFill>
                <a:latin typeface="Trebuchet MS"/>
                <a:ea typeface="Trebuchet MS"/>
                <a:cs typeface="Trebuchet MS"/>
                <a:sym typeface="Trebuchet MS"/>
              </a:rPr>
              <a:t>5</a:t>
            </a:r>
            <a:endParaRPr b="1">
              <a:solidFill>
                <a:srgbClr val="666666"/>
              </a:solidFill>
              <a:latin typeface="Trebuchet MS"/>
              <a:ea typeface="Trebuchet MS"/>
              <a:cs typeface="Trebuchet MS"/>
              <a:sym typeface="Trebuchet MS"/>
            </a:endParaRPr>
          </a:p>
        </p:txBody>
      </p:sp>
      <p:grpSp>
        <p:nvGrpSpPr>
          <p:cNvPr id="986" name="Google Shape;986;p40"/>
          <p:cNvGrpSpPr/>
          <p:nvPr/>
        </p:nvGrpSpPr>
        <p:grpSpPr>
          <a:xfrm>
            <a:off x="3820524" y="3265126"/>
            <a:ext cx="249902" cy="400553"/>
            <a:chOff x="4041649" y="1707654"/>
            <a:chExt cx="1060704" cy="1429526"/>
          </a:xfrm>
        </p:grpSpPr>
        <p:sp>
          <p:nvSpPr>
            <p:cNvPr id="987" name="Google Shape;987;p40"/>
            <p:cNvSpPr/>
            <p:nvPr/>
          </p:nvSpPr>
          <p:spPr>
            <a:xfrm rot="10800000">
              <a:off x="4041649" y="1707654"/>
              <a:ext cx="1060704" cy="1429526"/>
            </a:xfrm>
            <a:custGeom>
              <a:rect b="b" l="l" r="r" t="t"/>
              <a:pathLst>
                <a:path extrusionOk="0" h="1429526" w="1060704">
                  <a:moveTo>
                    <a:pt x="832104" y="1429526"/>
                  </a:moveTo>
                  <a:lnTo>
                    <a:pt x="228600" y="1429526"/>
                  </a:lnTo>
                  <a:lnTo>
                    <a:pt x="0" y="972326"/>
                  </a:lnTo>
                  <a:lnTo>
                    <a:pt x="543363" y="0"/>
                  </a:lnTo>
                  <a:lnTo>
                    <a:pt x="1060704" y="972326"/>
                  </a:lnTo>
                  <a:lnTo>
                    <a:pt x="832104" y="1429526"/>
                  </a:lnTo>
                  <a:close/>
                </a:path>
              </a:pathLst>
            </a:custGeom>
            <a:solidFill>
              <a:srgbClr val="A2C4C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3F3F3F"/>
                </a:solidFill>
                <a:latin typeface="Arial"/>
                <a:ea typeface="Arial"/>
                <a:cs typeface="Arial"/>
                <a:sym typeface="Arial"/>
              </a:endParaRPr>
            </a:p>
          </p:txBody>
        </p:sp>
        <p:sp>
          <p:nvSpPr>
            <p:cNvPr id="988" name="Google Shape;988;p40"/>
            <p:cNvSpPr/>
            <p:nvPr/>
          </p:nvSpPr>
          <p:spPr>
            <a:xfrm>
              <a:off x="4115403" y="1760695"/>
              <a:ext cx="913200" cy="794400"/>
            </a:xfrm>
            <a:prstGeom prst="hexagon">
              <a:avLst>
                <a:gd fmla="val 25000" name="adj"/>
                <a:gd fmla="val 115470" name="vf"/>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3F3F3F"/>
                </a:solidFill>
                <a:latin typeface="Arial"/>
                <a:ea typeface="Arial"/>
                <a:cs typeface="Arial"/>
                <a:sym typeface="Arial"/>
              </a:endParaRPr>
            </a:p>
          </p:txBody>
        </p:sp>
      </p:grpSp>
      <p:sp>
        <p:nvSpPr>
          <p:cNvPr id="989" name="Google Shape;989;p40"/>
          <p:cNvSpPr txBox="1"/>
          <p:nvPr/>
        </p:nvSpPr>
        <p:spPr>
          <a:xfrm>
            <a:off x="4048499" y="3265075"/>
            <a:ext cx="3240000" cy="30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1100">
                <a:latin typeface="Mada"/>
                <a:ea typeface="Mada"/>
                <a:cs typeface="Mada"/>
                <a:sym typeface="Mada"/>
              </a:rPr>
              <a:t>The test should be </a:t>
            </a:r>
            <a:r>
              <a:rPr b="1" lang="en-GB" sz="1100">
                <a:latin typeface="Mada"/>
                <a:ea typeface="Mada"/>
                <a:cs typeface="Mada"/>
                <a:sym typeface="Mada"/>
              </a:rPr>
              <a:t>acceptable</a:t>
            </a:r>
            <a:r>
              <a:rPr lang="en-GB" sz="1100">
                <a:latin typeface="Mada"/>
                <a:ea typeface="Mada"/>
                <a:cs typeface="Mada"/>
                <a:sym typeface="Mada"/>
              </a:rPr>
              <a:t>.</a:t>
            </a:r>
            <a:endParaRPr sz="1100">
              <a:latin typeface="Mada"/>
              <a:ea typeface="Mada"/>
              <a:cs typeface="Mada"/>
              <a:sym typeface="Mada"/>
            </a:endParaRPr>
          </a:p>
        </p:txBody>
      </p:sp>
      <p:sp>
        <p:nvSpPr>
          <p:cNvPr id="990" name="Google Shape;990;p40"/>
          <p:cNvSpPr txBox="1"/>
          <p:nvPr/>
        </p:nvSpPr>
        <p:spPr>
          <a:xfrm>
            <a:off x="3798576" y="3288038"/>
            <a:ext cx="294000" cy="2082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1" lang="en-GB">
                <a:solidFill>
                  <a:srgbClr val="666666"/>
                </a:solidFill>
                <a:latin typeface="Trebuchet MS"/>
                <a:ea typeface="Trebuchet MS"/>
                <a:cs typeface="Trebuchet MS"/>
                <a:sym typeface="Trebuchet MS"/>
              </a:rPr>
              <a:t>6</a:t>
            </a:r>
            <a:endParaRPr b="1">
              <a:solidFill>
                <a:srgbClr val="666666"/>
              </a:solidFill>
              <a:latin typeface="Trebuchet MS"/>
              <a:ea typeface="Trebuchet MS"/>
              <a:cs typeface="Trebuchet MS"/>
              <a:sym typeface="Trebuchet MS"/>
            </a:endParaRPr>
          </a:p>
        </p:txBody>
      </p:sp>
      <p:grpSp>
        <p:nvGrpSpPr>
          <p:cNvPr id="991" name="Google Shape;991;p40"/>
          <p:cNvGrpSpPr/>
          <p:nvPr/>
        </p:nvGrpSpPr>
        <p:grpSpPr>
          <a:xfrm>
            <a:off x="3810474" y="3716688"/>
            <a:ext cx="249902" cy="400553"/>
            <a:chOff x="4041649" y="1707654"/>
            <a:chExt cx="1060704" cy="1429526"/>
          </a:xfrm>
        </p:grpSpPr>
        <p:sp>
          <p:nvSpPr>
            <p:cNvPr id="992" name="Google Shape;992;p40"/>
            <p:cNvSpPr/>
            <p:nvPr/>
          </p:nvSpPr>
          <p:spPr>
            <a:xfrm rot="10800000">
              <a:off x="4041649" y="1707654"/>
              <a:ext cx="1060704" cy="1429526"/>
            </a:xfrm>
            <a:custGeom>
              <a:rect b="b" l="l" r="r" t="t"/>
              <a:pathLst>
                <a:path extrusionOk="0" h="1429526" w="1060704">
                  <a:moveTo>
                    <a:pt x="832104" y="1429526"/>
                  </a:moveTo>
                  <a:lnTo>
                    <a:pt x="228600" y="1429526"/>
                  </a:lnTo>
                  <a:lnTo>
                    <a:pt x="0" y="972326"/>
                  </a:lnTo>
                  <a:lnTo>
                    <a:pt x="543363" y="0"/>
                  </a:lnTo>
                  <a:lnTo>
                    <a:pt x="1060704" y="972326"/>
                  </a:lnTo>
                  <a:lnTo>
                    <a:pt x="832104" y="1429526"/>
                  </a:lnTo>
                  <a:close/>
                </a:path>
              </a:pathLst>
            </a:custGeom>
            <a:solidFill>
              <a:srgbClr val="A2C4C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3F3F3F"/>
                </a:solidFill>
                <a:latin typeface="Arial"/>
                <a:ea typeface="Arial"/>
                <a:cs typeface="Arial"/>
                <a:sym typeface="Arial"/>
              </a:endParaRPr>
            </a:p>
          </p:txBody>
        </p:sp>
        <p:sp>
          <p:nvSpPr>
            <p:cNvPr id="993" name="Google Shape;993;p40"/>
            <p:cNvSpPr/>
            <p:nvPr/>
          </p:nvSpPr>
          <p:spPr>
            <a:xfrm>
              <a:off x="4115403" y="1760695"/>
              <a:ext cx="913200" cy="794400"/>
            </a:xfrm>
            <a:prstGeom prst="hexagon">
              <a:avLst>
                <a:gd fmla="val 25000" name="adj"/>
                <a:gd fmla="val 115470" name="vf"/>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3F3F3F"/>
                </a:solidFill>
                <a:latin typeface="Arial"/>
                <a:ea typeface="Arial"/>
                <a:cs typeface="Arial"/>
                <a:sym typeface="Arial"/>
              </a:endParaRPr>
            </a:p>
          </p:txBody>
        </p:sp>
      </p:grpSp>
      <p:sp>
        <p:nvSpPr>
          <p:cNvPr id="994" name="Google Shape;994;p40"/>
          <p:cNvSpPr txBox="1"/>
          <p:nvPr/>
        </p:nvSpPr>
        <p:spPr>
          <a:xfrm>
            <a:off x="4034563" y="3716650"/>
            <a:ext cx="3240000" cy="30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GB" sz="1100">
                <a:latin typeface="Mada"/>
                <a:ea typeface="Mada"/>
                <a:cs typeface="Mada"/>
                <a:sym typeface="Mada"/>
              </a:rPr>
              <a:t>Intervals </a:t>
            </a:r>
            <a:r>
              <a:rPr lang="en-GB" sz="1100">
                <a:latin typeface="Mada"/>
                <a:ea typeface="Mada"/>
                <a:cs typeface="Mada"/>
                <a:sym typeface="Mada"/>
              </a:rPr>
              <a:t>for </a:t>
            </a:r>
            <a:r>
              <a:rPr b="1" lang="en-GB" sz="1100">
                <a:latin typeface="Mada"/>
                <a:ea typeface="Mada"/>
                <a:cs typeface="Mada"/>
                <a:sym typeface="Mada"/>
              </a:rPr>
              <a:t>repeating </a:t>
            </a:r>
            <a:r>
              <a:rPr lang="en-GB" sz="1100">
                <a:latin typeface="Mada"/>
                <a:ea typeface="Mada"/>
                <a:cs typeface="Mada"/>
                <a:sym typeface="Mada"/>
              </a:rPr>
              <a:t>the test should be determined.</a:t>
            </a:r>
            <a:endParaRPr sz="1100">
              <a:latin typeface="Mada"/>
              <a:ea typeface="Mada"/>
              <a:cs typeface="Mada"/>
              <a:sym typeface="Mada"/>
            </a:endParaRPr>
          </a:p>
        </p:txBody>
      </p:sp>
      <p:sp>
        <p:nvSpPr>
          <p:cNvPr id="995" name="Google Shape;995;p40"/>
          <p:cNvSpPr txBox="1"/>
          <p:nvPr/>
        </p:nvSpPr>
        <p:spPr>
          <a:xfrm>
            <a:off x="3788526" y="3739600"/>
            <a:ext cx="294000" cy="2082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1" lang="en-GB">
                <a:solidFill>
                  <a:srgbClr val="666666"/>
                </a:solidFill>
                <a:latin typeface="Trebuchet MS"/>
                <a:ea typeface="Trebuchet MS"/>
                <a:cs typeface="Trebuchet MS"/>
                <a:sym typeface="Trebuchet MS"/>
              </a:rPr>
              <a:t>7</a:t>
            </a:r>
            <a:endParaRPr b="1">
              <a:solidFill>
                <a:srgbClr val="666666"/>
              </a:solidFill>
              <a:latin typeface="Trebuchet MS"/>
              <a:ea typeface="Trebuchet MS"/>
              <a:cs typeface="Trebuchet MS"/>
              <a:sym typeface="Trebuchet MS"/>
            </a:endParaRPr>
          </a:p>
        </p:txBody>
      </p:sp>
      <p:grpSp>
        <p:nvGrpSpPr>
          <p:cNvPr id="996" name="Google Shape;996;p40"/>
          <p:cNvGrpSpPr/>
          <p:nvPr/>
        </p:nvGrpSpPr>
        <p:grpSpPr>
          <a:xfrm>
            <a:off x="3825106" y="4162638"/>
            <a:ext cx="249902" cy="400553"/>
            <a:chOff x="4041649" y="1707654"/>
            <a:chExt cx="1060704" cy="1429526"/>
          </a:xfrm>
        </p:grpSpPr>
        <p:sp>
          <p:nvSpPr>
            <p:cNvPr id="997" name="Google Shape;997;p40"/>
            <p:cNvSpPr/>
            <p:nvPr/>
          </p:nvSpPr>
          <p:spPr>
            <a:xfrm rot="10800000">
              <a:off x="4041649" y="1707654"/>
              <a:ext cx="1060704" cy="1429526"/>
            </a:xfrm>
            <a:custGeom>
              <a:rect b="b" l="l" r="r" t="t"/>
              <a:pathLst>
                <a:path extrusionOk="0" h="1429526" w="1060704">
                  <a:moveTo>
                    <a:pt x="832104" y="1429526"/>
                  </a:moveTo>
                  <a:lnTo>
                    <a:pt x="228600" y="1429526"/>
                  </a:lnTo>
                  <a:lnTo>
                    <a:pt x="0" y="972326"/>
                  </a:lnTo>
                  <a:lnTo>
                    <a:pt x="543363" y="0"/>
                  </a:lnTo>
                  <a:lnTo>
                    <a:pt x="1060704" y="972326"/>
                  </a:lnTo>
                  <a:lnTo>
                    <a:pt x="832104" y="1429526"/>
                  </a:lnTo>
                  <a:close/>
                </a:path>
              </a:pathLst>
            </a:custGeom>
            <a:solidFill>
              <a:srgbClr val="A2C4C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3F3F3F"/>
                </a:solidFill>
                <a:latin typeface="Arial"/>
                <a:ea typeface="Arial"/>
                <a:cs typeface="Arial"/>
                <a:sym typeface="Arial"/>
              </a:endParaRPr>
            </a:p>
          </p:txBody>
        </p:sp>
        <p:sp>
          <p:nvSpPr>
            <p:cNvPr id="998" name="Google Shape;998;p40"/>
            <p:cNvSpPr/>
            <p:nvPr/>
          </p:nvSpPr>
          <p:spPr>
            <a:xfrm>
              <a:off x="4115403" y="1760695"/>
              <a:ext cx="913200" cy="794400"/>
            </a:xfrm>
            <a:prstGeom prst="hexagon">
              <a:avLst>
                <a:gd fmla="val 25000" name="adj"/>
                <a:gd fmla="val 115470" name="vf"/>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3F3F3F"/>
                </a:solidFill>
                <a:latin typeface="Arial"/>
                <a:ea typeface="Arial"/>
                <a:cs typeface="Arial"/>
                <a:sym typeface="Arial"/>
              </a:endParaRPr>
            </a:p>
          </p:txBody>
        </p:sp>
      </p:grpSp>
      <p:sp>
        <p:nvSpPr>
          <p:cNvPr id="999" name="Google Shape;999;p40"/>
          <p:cNvSpPr txBox="1"/>
          <p:nvPr/>
        </p:nvSpPr>
        <p:spPr>
          <a:xfrm>
            <a:off x="4054813" y="4162575"/>
            <a:ext cx="3403500" cy="30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GB" sz="1100">
                <a:latin typeface="Mada"/>
                <a:ea typeface="Mada"/>
                <a:cs typeface="Mada"/>
                <a:sym typeface="Mada"/>
              </a:rPr>
              <a:t>Adequate health service</a:t>
            </a:r>
            <a:r>
              <a:rPr lang="en-GB" sz="1100">
                <a:latin typeface="Mada"/>
                <a:ea typeface="Mada"/>
                <a:cs typeface="Mada"/>
                <a:sym typeface="Mada"/>
              </a:rPr>
              <a:t> provision should be made for the extra clinical workload resulting from screening.</a:t>
            </a:r>
            <a:endParaRPr sz="1100">
              <a:latin typeface="Mada"/>
              <a:ea typeface="Mada"/>
              <a:cs typeface="Mada"/>
              <a:sym typeface="Mada"/>
            </a:endParaRPr>
          </a:p>
        </p:txBody>
      </p:sp>
      <p:sp>
        <p:nvSpPr>
          <p:cNvPr id="1000" name="Google Shape;1000;p40"/>
          <p:cNvSpPr txBox="1"/>
          <p:nvPr/>
        </p:nvSpPr>
        <p:spPr>
          <a:xfrm>
            <a:off x="3803158" y="4185550"/>
            <a:ext cx="294000" cy="2082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1" lang="en-GB">
                <a:solidFill>
                  <a:srgbClr val="666666"/>
                </a:solidFill>
                <a:latin typeface="Trebuchet MS"/>
                <a:ea typeface="Trebuchet MS"/>
                <a:cs typeface="Trebuchet MS"/>
                <a:sym typeface="Trebuchet MS"/>
              </a:rPr>
              <a:t>8</a:t>
            </a:r>
            <a:endParaRPr b="1">
              <a:solidFill>
                <a:srgbClr val="666666"/>
              </a:solidFill>
              <a:latin typeface="Trebuchet MS"/>
              <a:ea typeface="Trebuchet MS"/>
              <a:cs typeface="Trebuchet MS"/>
              <a:sym typeface="Trebuchet MS"/>
            </a:endParaRPr>
          </a:p>
        </p:txBody>
      </p:sp>
      <p:grpSp>
        <p:nvGrpSpPr>
          <p:cNvPr id="1001" name="Google Shape;1001;p40"/>
          <p:cNvGrpSpPr/>
          <p:nvPr/>
        </p:nvGrpSpPr>
        <p:grpSpPr>
          <a:xfrm>
            <a:off x="3832405" y="4623026"/>
            <a:ext cx="249902" cy="400553"/>
            <a:chOff x="4041649" y="1707654"/>
            <a:chExt cx="1060704" cy="1429526"/>
          </a:xfrm>
        </p:grpSpPr>
        <p:sp>
          <p:nvSpPr>
            <p:cNvPr id="1002" name="Google Shape;1002;p40"/>
            <p:cNvSpPr/>
            <p:nvPr/>
          </p:nvSpPr>
          <p:spPr>
            <a:xfrm rot="10800000">
              <a:off x="4041649" y="1707654"/>
              <a:ext cx="1060704" cy="1429526"/>
            </a:xfrm>
            <a:custGeom>
              <a:rect b="b" l="l" r="r" t="t"/>
              <a:pathLst>
                <a:path extrusionOk="0" h="1429526" w="1060704">
                  <a:moveTo>
                    <a:pt x="832104" y="1429526"/>
                  </a:moveTo>
                  <a:lnTo>
                    <a:pt x="228600" y="1429526"/>
                  </a:lnTo>
                  <a:lnTo>
                    <a:pt x="0" y="972326"/>
                  </a:lnTo>
                  <a:lnTo>
                    <a:pt x="543363" y="0"/>
                  </a:lnTo>
                  <a:lnTo>
                    <a:pt x="1060704" y="972326"/>
                  </a:lnTo>
                  <a:lnTo>
                    <a:pt x="832104" y="1429526"/>
                  </a:lnTo>
                  <a:close/>
                </a:path>
              </a:pathLst>
            </a:custGeom>
            <a:solidFill>
              <a:srgbClr val="A2C4C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3F3F3F"/>
                </a:solidFill>
                <a:latin typeface="Arial"/>
                <a:ea typeface="Arial"/>
                <a:cs typeface="Arial"/>
                <a:sym typeface="Arial"/>
              </a:endParaRPr>
            </a:p>
          </p:txBody>
        </p:sp>
        <p:sp>
          <p:nvSpPr>
            <p:cNvPr id="1003" name="Google Shape;1003;p40"/>
            <p:cNvSpPr/>
            <p:nvPr/>
          </p:nvSpPr>
          <p:spPr>
            <a:xfrm>
              <a:off x="4115403" y="1760695"/>
              <a:ext cx="913200" cy="794400"/>
            </a:xfrm>
            <a:prstGeom prst="hexagon">
              <a:avLst>
                <a:gd fmla="val 25000" name="adj"/>
                <a:gd fmla="val 115470" name="vf"/>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3F3F3F"/>
                </a:solidFill>
                <a:latin typeface="Arial"/>
                <a:ea typeface="Arial"/>
                <a:cs typeface="Arial"/>
                <a:sym typeface="Arial"/>
              </a:endParaRPr>
            </a:p>
          </p:txBody>
        </p:sp>
      </p:grpSp>
      <p:sp>
        <p:nvSpPr>
          <p:cNvPr id="1004" name="Google Shape;1004;p40"/>
          <p:cNvSpPr txBox="1"/>
          <p:nvPr/>
        </p:nvSpPr>
        <p:spPr>
          <a:xfrm>
            <a:off x="4064892" y="4622975"/>
            <a:ext cx="3209700" cy="30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1100">
                <a:latin typeface="Mada"/>
                <a:ea typeface="Mada"/>
                <a:cs typeface="Mada"/>
                <a:sym typeface="Mada"/>
              </a:rPr>
              <a:t>The </a:t>
            </a:r>
            <a:r>
              <a:rPr b="1" lang="en-GB" sz="1100">
                <a:latin typeface="Mada"/>
                <a:ea typeface="Mada"/>
                <a:cs typeface="Mada"/>
                <a:sym typeface="Mada"/>
              </a:rPr>
              <a:t>risks</a:t>
            </a:r>
            <a:r>
              <a:rPr lang="en-GB" sz="1100">
                <a:latin typeface="Mada"/>
                <a:ea typeface="Mada"/>
                <a:cs typeface="Mada"/>
                <a:sym typeface="Mada"/>
              </a:rPr>
              <a:t>, both physical and psychological, </a:t>
            </a:r>
            <a:r>
              <a:rPr b="1" lang="en-GB" sz="1100">
                <a:solidFill>
                  <a:srgbClr val="CC0000"/>
                </a:solidFill>
                <a:latin typeface="Mada"/>
                <a:ea typeface="Mada"/>
                <a:cs typeface="Mada"/>
                <a:sym typeface="Mada"/>
              </a:rPr>
              <a:t>should be less than the benefits</a:t>
            </a:r>
            <a:r>
              <a:rPr lang="en-GB" sz="1100">
                <a:latin typeface="Mada"/>
                <a:ea typeface="Mada"/>
                <a:cs typeface="Mada"/>
                <a:sym typeface="Mada"/>
              </a:rPr>
              <a:t>. </a:t>
            </a:r>
            <a:r>
              <a:rPr lang="en-GB" sz="1200">
                <a:solidFill>
                  <a:schemeClr val="dk1"/>
                </a:solidFill>
                <a:latin typeface="Mada"/>
                <a:ea typeface="Mada"/>
                <a:cs typeface="Mada"/>
                <a:sym typeface="Mada"/>
              </a:rPr>
              <a:t> </a:t>
            </a:r>
            <a:r>
              <a:rPr baseline="30000" lang="en-GB" sz="1200">
                <a:solidFill>
                  <a:schemeClr val="dk1"/>
                </a:solidFill>
                <a:latin typeface="Mada"/>
                <a:ea typeface="Mada"/>
                <a:cs typeface="Mada"/>
                <a:sym typeface="Mada"/>
              </a:rPr>
              <a:t>3</a:t>
            </a:r>
            <a:endParaRPr sz="1100">
              <a:latin typeface="Mada"/>
              <a:ea typeface="Mada"/>
              <a:cs typeface="Mada"/>
              <a:sym typeface="Mada"/>
            </a:endParaRPr>
          </a:p>
        </p:txBody>
      </p:sp>
      <p:sp>
        <p:nvSpPr>
          <p:cNvPr id="1005" name="Google Shape;1005;p40"/>
          <p:cNvSpPr txBox="1"/>
          <p:nvPr/>
        </p:nvSpPr>
        <p:spPr>
          <a:xfrm>
            <a:off x="3810456" y="4645938"/>
            <a:ext cx="294000" cy="2082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1" lang="en-GB">
                <a:solidFill>
                  <a:srgbClr val="666666"/>
                </a:solidFill>
                <a:latin typeface="Trebuchet MS"/>
                <a:ea typeface="Trebuchet MS"/>
                <a:cs typeface="Trebuchet MS"/>
                <a:sym typeface="Trebuchet MS"/>
              </a:rPr>
              <a:t>9</a:t>
            </a:r>
            <a:endParaRPr b="1">
              <a:solidFill>
                <a:srgbClr val="666666"/>
              </a:solidFill>
              <a:latin typeface="Trebuchet MS"/>
              <a:ea typeface="Trebuchet MS"/>
              <a:cs typeface="Trebuchet MS"/>
              <a:sym typeface="Trebuchet MS"/>
            </a:endParaRPr>
          </a:p>
        </p:txBody>
      </p:sp>
      <p:sp>
        <p:nvSpPr>
          <p:cNvPr id="1006" name="Google Shape;1006;p40"/>
          <p:cNvSpPr txBox="1"/>
          <p:nvPr/>
        </p:nvSpPr>
        <p:spPr>
          <a:xfrm>
            <a:off x="4053051" y="5065800"/>
            <a:ext cx="3348600" cy="332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1100">
                <a:latin typeface="Mada"/>
                <a:ea typeface="Mada"/>
                <a:cs typeface="Mada"/>
                <a:sym typeface="Mada"/>
              </a:rPr>
              <a:t>The </a:t>
            </a:r>
            <a:r>
              <a:rPr b="1" lang="en-GB" sz="1100">
                <a:latin typeface="Mada"/>
                <a:ea typeface="Mada"/>
                <a:cs typeface="Mada"/>
                <a:sym typeface="Mada"/>
              </a:rPr>
              <a:t>costs </a:t>
            </a:r>
            <a:r>
              <a:rPr lang="en-GB" sz="1100">
                <a:latin typeface="Mada"/>
                <a:ea typeface="Mada"/>
                <a:cs typeface="Mada"/>
                <a:sym typeface="Mada"/>
              </a:rPr>
              <a:t>should </a:t>
            </a:r>
            <a:r>
              <a:rPr b="1" lang="en-GB" sz="1100">
                <a:solidFill>
                  <a:srgbClr val="CC0000"/>
                </a:solidFill>
                <a:latin typeface="Mada"/>
                <a:ea typeface="Mada"/>
                <a:cs typeface="Mada"/>
                <a:sym typeface="Mada"/>
              </a:rPr>
              <a:t>be balanced</a:t>
            </a:r>
            <a:r>
              <a:rPr lang="en-GB" sz="1100">
                <a:latin typeface="Mada"/>
                <a:ea typeface="Mada"/>
                <a:cs typeface="Mada"/>
                <a:sym typeface="Mada"/>
              </a:rPr>
              <a:t> against the </a:t>
            </a:r>
            <a:r>
              <a:rPr b="1" lang="en-GB" sz="1100">
                <a:solidFill>
                  <a:srgbClr val="CC0000"/>
                </a:solidFill>
                <a:latin typeface="Mada"/>
                <a:ea typeface="Mada"/>
                <a:cs typeface="Mada"/>
                <a:sym typeface="Mada"/>
              </a:rPr>
              <a:t>benefits</a:t>
            </a:r>
            <a:endParaRPr b="1" sz="1100">
              <a:solidFill>
                <a:srgbClr val="CC0000"/>
              </a:solidFill>
              <a:latin typeface="Mada"/>
              <a:ea typeface="Mada"/>
              <a:cs typeface="Mada"/>
              <a:sym typeface="Mada"/>
            </a:endParaRPr>
          </a:p>
        </p:txBody>
      </p:sp>
      <p:grpSp>
        <p:nvGrpSpPr>
          <p:cNvPr id="1007" name="Google Shape;1007;p40"/>
          <p:cNvGrpSpPr/>
          <p:nvPr/>
        </p:nvGrpSpPr>
        <p:grpSpPr>
          <a:xfrm>
            <a:off x="3823730" y="5074726"/>
            <a:ext cx="249902" cy="400553"/>
            <a:chOff x="4041649" y="1707654"/>
            <a:chExt cx="1060704" cy="1429526"/>
          </a:xfrm>
        </p:grpSpPr>
        <p:sp>
          <p:nvSpPr>
            <p:cNvPr id="1008" name="Google Shape;1008;p40"/>
            <p:cNvSpPr/>
            <p:nvPr/>
          </p:nvSpPr>
          <p:spPr>
            <a:xfrm rot="10800000">
              <a:off x="4041649" y="1707654"/>
              <a:ext cx="1060704" cy="1429526"/>
            </a:xfrm>
            <a:custGeom>
              <a:rect b="b" l="l" r="r" t="t"/>
              <a:pathLst>
                <a:path extrusionOk="0" h="1429526" w="1060704">
                  <a:moveTo>
                    <a:pt x="832104" y="1429526"/>
                  </a:moveTo>
                  <a:lnTo>
                    <a:pt x="228600" y="1429526"/>
                  </a:lnTo>
                  <a:lnTo>
                    <a:pt x="0" y="972326"/>
                  </a:lnTo>
                  <a:lnTo>
                    <a:pt x="543363" y="0"/>
                  </a:lnTo>
                  <a:lnTo>
                    <a:pt x="1060704" y="972326"/>
                  </a:lnTo>
                  <a:lnTo>
                    <a:pt x="832104" y="1429526"/>
                  </a:lnTo>
                  <a:close/>
                </a:path>
              </a:pathLst>
            </a:custGeom>
            <a:solidFill>
              <a:srgbClr val="A2C4C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3F3F3F"/>
                </a:solidFill>
                <a:latin typeface="Arial"/>
                <a:ea typeface="Arial"/>
                <a:cs typeface="Arial"/>
                <a:sym typeface="Arial"/>
              </a:endParaRPr>
            </a:p>
          </p:txBody>
        </p:sp>
        <p:sp>
          <p:nvSpPr>
            <p:cNvPr id="1009" name="Google Shape;1009;p40"/>
            <p:cNvSpPr/>
            <p:nvPr/>
          </p:nvSpPr>
          <p:spPr>
            <a:xfrm>
              <a:off x="4115403" y="1760695"/>
              <a:ext cx="913200" cy="794400"/>
            </a:xfrm>
            <a:prstGeom prst="hexagon">
              <a:avLst>
                <a:gd fmla="val 25000" name="adj"/>
                <a:gd fmla="val 115470" name="vf"/>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3F3F3F"/>
                </a:solidFill>
                <a:latin typeface="Arial"/>
                <a:ea typeface="Arial"/>
                <a:cs typeface="Arial"/>
                <a:sym typeface="Arial"/>
              </a:endParaRPr>
            </a:p>
          </p:txBody>
        </p:sp>
      </p:grpSp>
      <p:sp>
        <p:nvSpPr>
          <p:cNvPr id="1010" name="Google Shape;1010;p40"/>
          <p:cNvSpPr txBox="1"/>
          <p:nvPr/>
        </p:nvSpPr>
        <p:spPr>
          <a:xfrm>
            <a:off x="3744188" y="5097650"/>
            <a:ext cx="444000" cy="2082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1" lang="en-GB">
                <a:solidFill>
                  <a:srgbClr val="666666"/>
                </a:solidFill>
                <a:latin typeface="Trebuchet MS"/>
                <a:ea typeface="Trebuchet MS"/>
                <a:cs typeface="Trebuchet MS"/>
                <a:sym typeface="Trebuchet MS"/>
              </a:rPr>
              <a:t>10</a:t>
            </a:r>
            <a:endParaRPr b="1">
              <a:solidFill>
                <a:srgbClr val="666666"/>
              </a:solidFill>
              <a:latin typeface="Trebuchet MS"/>
              <a:ea typeface="Trebuchet MS"/>
              <a:cs typeface="Trebuchet MS"/>
              <a:sym typeface="Trebuchet MS"/>
            </a:endParaRPr>
          </a:p>
        </p:txBody>
      </p:sp>
      <p:sp>
        <p:nvSpPr>
          <p:cNvPr id="1011" name="Google Shape;1011;p40"/>
          <p:cNvSpPr txBox="1"/>
          <p:nvPr/>
        </p:nvSpPr>
        <p:spPr>
          <a:xfrm>
            <a:off x="-75" y="9589200"/>
            <a:ext cx="7589400" cy="1015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1000"/>
              </a:spcBef>
              <a:spcAft>
                <a:spcPts val="0"/>
              </a:spcAft>
              <a:buNone/>
            </a:pPr>
            <a:r>
              <a:rPr lang="en-GB" sz="800">
                <a:solidFill>
                  <a:srgbClr val="6AA84F"/>
                </a:solidFill>
                <a:latin typeface="Mada"/>
                <a:ea typeface="Mada"/>
                <a:cs typeface="Mada"/>
                <a:sym typeface="Mada"/>
              </a:rPr>
              <a:t>1-</a:t>
            </a:r>
            <a:r>
              <a:rPr lang="en-GB" sz="800">
                <a:solidFill>
                  <a:srgbClr val="6AA84F"/>
                </a:solidFill>
                <a:latin typeface="Mada"/>
                <a:ea typeface="Mada"/>
                <a:cs typeface="Mada"/>
                <a:sym typeface="Mada"/>
              </a:rPr>
              <a:t>Symptoms include: unusual vaginal bleeding, spotting, or discharge. For premenopausal women, this includes menorrhagia, which is an abnormally heavy or prolonged bleeding, and/or abnormal uterine bleeding.</a:t>
            </a:r>
            <a:endParaRPr sz="800">
              <a:solidFill>
                <a:srgbClr val="6AA84F"/>
              </a:solidFill>
              <a:latin typeface="Mada"/>
              <a:ea typeface="Mada"/>
              <a:cs typeface="Mada"/>
              <a:sym typeface="Mada"/>
            </a:endParaRPr>
          </a:p>
          <a:p>
            <a:pPr indent="0" lvl="0" marL="0" rtl="0" algn="l">
              <a:lnSpc>
                <a:spcPct val="100000"/>
              </a:lnSpc>
              <a:spcBef>
                <a:spcPts val="1000"/>
              </a:spcBef>
              <a:spcAft>
                <a:spcPts val="0"/>
              </a:spcAft>
              <a:buNone/>
            </a:pPr>
            <a:r>
              <a:rPr lang="en-GB" sz="800">
                <a:solidFill>
                  <a:srgbClr val="6AA84F"/>
                </a:solidFill>
                <a:latin typeface="Mada"/>
                <a:ea typeface="Mada"/>
                <a:cs typeface="Mada"/>
                <a:sym typeface="Mada"/>
              </a:rPr>
              <a:t>2- An example of suitable test is measurement of PSA levels. An example of an unsuitable test is bone marrow biopsy.</a:t>
            </a:r>
            <a:endParaRPr sz="800">
              <a:solidFill>
                <a:srgbClr val="6AA84F"/>
              </a:solidFill>
              <a:latin typeface="Mada"/>
              <a:ea typeface="Mada"/>
              <a:cs typeface="Mada"/>
              <a:sym typeface="Mada"/>
            </a:endParaRPr>
          </a:p>
          <a:p>
            <a:pPr indent="0" lvl="0" marL="0" rtl="0" algn="l">
              <a:lnSpc>
                <a:spcPct val="100000"/>
              </a:lnSpc>
              <a:spcBef>
                <a:spcPts val="1000"/>
              </a:spcBef>
              <a:spcAft>
                <a:spcPts val="0"/>
              </a:spcAft>
              <a:buNone/>
            </a:pPr>
            <a:r>
              <a:rPr lang="en-GB" sz="800">
                <a:solidFill>
                  <a:srgbClr val="6AA84F"/>
                </a:solidFill>
                <a:latin typeface="Mada"/>
                <a:ea typeface="Mada"/>
                <a:cs typeface="Mada"/>
                <a:sym typeface="Mada"/>
              </a:rPr>
              <a:t>3- For example, mammogram can be painful the women; however, when comparing it to the danger of breast cancer and the benefit of early screening we’ll notice that the benefits outweigh the risks </a:t>
            </a:r>
            <a:endParaRPr sz="800">
              <a:solidFill>
                <a:srgbClr val="6AA84F"/>
              </a:solidFill>
              <a:latin typeface="Mada"/>
              <a:ea typeface="Mada"/>
              <a:cs typeface="Mada"/>
              <a:sym typeface="Mada"/>
            </a:endParaRPr>
          </a:p>
        </p:txBody>
      </p:sp>
      <p:pic>
        <p:nvPicPr>
          <p:cNvPr id="1012" name="Google Shape;1012;p40"/>
          <p:cNvPicPr preferRelativeResize="0"/>
          <p:nvPr/>
        </p:nvPicPr>
        <p:blipFill>
          <a:blip r:embed="rId3">
            <a:alphaModFix/>
          </a:blip>
          <a:stretch>
            <a:fillRect/>
          </a:stretch>
        </p:blipFill>
        <p:spPr>
          <a:xfrm>
            <a:off x="3554850" y="5585250"/>
            <a:ext cx="514650" cy="514650"/>
          </a:xfrm>
          <a:prstGeom prst="rect">
            <a:avLst/>
          </a:prstGeom>
          <a:noFill/>
          <a:ln>
            <a:noFill/>
          </a:ln>
        </p:spPr>
      </p:pic>
      <p:sp>
        <p:nvSpPr>
          <p:cNvPr id="1013" name="Google Shape;1013;p40"/>
          <p:cNvSpPr txBox="1"/>
          <p:nvPr/>
        </p:nvSpPr>
        <p:spPr>
          <a:xfrm>
            <a:off x="-75" y="6044025"/>
            <a:ext cx="7589400" cy="738900"/>
          </a:xfrm>
          <a:prstGeom prst="rect">
            <a:avLst/>
          </a:prstGeom>
          <a:noFill/>
          <a:ln>
            <a:noFill/>
          </a:ln>
        </p:spPr>
        <p:txBody>
          <a:bodyPr anchorCtr="0" anchor="t" bIns="91425" lIns="91425" spcFirstLastPara="1" rIns="91425" wrap="square" tIns="91425">
            <a:spAutoFit/>
          </a:bodyPr>
          <a:lstStyle/>
          <a:p>
            <a:pPr indent="-304800" lvl="0" marL="457200" rtl="0" algn="l">
              <a:spcBef>
                <a:spcPts val="0"/>
              </a:spcBef>
              <a:spcAft>
                <a:spcPts val="0"/>
              </a:spcAft>
              <a:buSzPts val="1200"/>
              <a:buFont typeface="Mada"/>
              <a:buChar char="●"/>
            </a:pPr>
            <a:r>
              <a:rPr lang="en-GB" sz="1200">
                <a:latin typeface="Mada"/>
                <a:ea typeface="Mada"/>
                <a:cs typeface="Mada"/>
                <a:sym typeface="Mada"/>
              </a:rPr>
              <a:t>Patients with </a:t>
            </a:r>
            <a:r>
              <a:rPr b="1" lang="en-GB" sz="1200">
                <a:solidFill>
                  <a:srgbClr val="CC0000"/>
                </a:solidFill>
                <a:latin typeface="Mada"/>
                <a:ea typeface="Mada"/>
                <a:cs typeface="Mada"/>
                <a:sym typeface="Mada"/>
              </a:rPr>
              <a:t>cirrhosis</a:t>
            </a:r>
            <a:r>
              <a:rPr lang="en-GB" sz="1200">
                <a:latin typeface="Mada"/>
                <a:ea typeface="Mada"/>
                <a:cs typeface="Mada"/>
                <a:sym typeface="Mada"/>
              </a:rPr>
              <a:t> of any etiology, but especially cirrhosis caused by </a:t>
            </a:r>
            <a:r>
              <a:rPr b="1" lang="en-GB" sz="1200" u="sng">
                <a:latin typeface="Mada"/>
                <a:ea typeface="Mada"/>
                <a:cs typeface="Mada"/>
                <a:sym typeface="Mada"/>
              </a:rPr>
              <a:t>hepatitis B or C,</a:t>
            </a:r>
            <a:r>
              <a:rPr lang="en-GB" sz="1200">
                <a:latin typeface="Mada"/>
                <a:ea typeface="Mada"/>
                <a:cs typeface="Mada"/>
                <a:sym typeface="Mada"/>
              </a:rPr>
              <a:t> are at high risk for the development of HCC and these patients should be the targets for a screening program.</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The best screening modality is</a:t>
            </a:r>
            <a:r>
              <a:rPr b="1" lang="en-GB" sz="1200">
                <a:latin typeface="Mada"/>
                <a:ea typeface="Mada"/>
                <a:cs typeface="Mada"/>
                <a:sym typeface="Mada"/>
              </a:rPr>
              <a:t> </a:t>
            </a:r>
            <a:r>
              <a:rPr b="1" lang="en-GB" sz="1200">
                <a:solidFill>
                  <a:srgbClr val="CC0000"/>
                </a:solidFill>
                <a:latin typeface="Mada"/>
                <a:ea typeface="Mada"/>
                <a:cs typeface="Mada"/>
                <a:sym typeface="Mada"/>
              </a:rPr>
              <a:t>ultrasound</a:t>
            </a:r>
            <a:r>
              <a:rPr lang="en-GB" sz="1200">
                <a:latin typeface="Mada"/>
                <a:ea typeface="Mada"/>
                <a:cs typeface="Mada"/>
                <a:sym typeface="Mada"/>
              </a:rPr>
              <a:t> of the liver. </a:t>
            </a:r>
            <a:r>
              <a:rPr lang="en-GB" sz="1200">
                <a:solidFill>
                  <a:srgbClr val="6AA84F"/>
                </a:solidFill>
                <a:latin typeface="Mada"/>
                <a:ea typeface="Mada"/>
                <a:cs typeface="Mada"/>
                <a:sym typeface="Mada"/>
              </a:rPr>
              <a:t>Every 6 months</a:t>
            </a:r>
            <a:endParaRPr sz="1200">
              <a:solidFill>
                <a:srgbClr val="6AA84F"/>
              </a:solidFill>
              <a:latin typeface="Mada"/>
              <a:ea typeface="Mada"/>
              <a:cs typeface="Mada"/>
              <a:sym typeface="Mada"/>
            </a:endParaRPr>
          </a:p>
        </p:txBody>
      </p:sp>
      <p:sp>
        <p:nvSpPr>
          <p:cNvPr id="1014" name="Google Shape;1014;p40"/>
          <p:cNvSpPr txBox="1"/>
          <p:nvPr/>
        </p:nvSpPr>
        <p:spPr>
          <a:xfrm>
            <a:off x="-75" y="7187025"/>
            <a:ext cx="7589400" cy="738900"/>
          </a:xfrm>
          <a:prstGeom prst="rect">
            <a:avLst/>
          </a:prstGeom>
          <a:noFill/>
          <a:ln>
            <a:noFill/>
          </a:ln>
        </p:spPr>
        <p:txBody>
          <a:bodyPr anchorCtr="0" anchor="t" bIns="91425" lIns="91425" spcFirstLastPara="1" rIns="91425" wrap="square" tIns="91425">
            <a:spAutoFit/>
          </a:bodyPr>
          <a:lstStyle/>
          <a:p>
            <a:pPr indent="-304800" lvl="0" marL="457200" rtl="0" algn="l">
              <a:spcBef>
                <a:spcPts val="0"/>
              </a:spcBef>
              <a:spcAft>
                <a:spcPts val="0"/>
              </a:spcAft>
              <a:buSzPts val="1200"/>
              <a:buFont typeface="Mada"/>
              <a:buChar char="●"/>
            </a:pPr>
            <a:r>
              <a:rPr b="1" lang="en-GB" sz="1200">
                <a:solidFill>
                  <a:srgbClr val="CC0000"/>
                </a:solidFill>
                <a:latin typeface="Mada"/>
                <a:ea typeface="Mada"/>
                <a:cs typeface="Mada"/>
                <a:sym typeface="Mada"/>
              </a:rPr>
              <a:t>No evidence that screening reduces mortality</a:t>
            </a:r>
            <a:r>
              <a:rPr lang="en-GB" sz="1200">
                <a:latin typeface="Mada"/>
                <a:ea typeface="Mada"/>
                <a:cs typeface="Mada"/>
                <a:sym typeface="Mada"/>
              </a:rPr>
              <a:t> from uterine (endometrial) cancer. </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Most cases of endometrial cancer (85%) are diagnosed at an early stage because of symptoms </a:t>
            </a:r>
            <a:r>
              <a:rPr baseline="30000" lang="en-GB" sz="1200">
                <a:latin typeface="Mada"/>
                <a:ea typeface="Mada"/>
                <a:cs typeface="Mada"/>
                <a:sym typeface="Mada"/>
              </a:rPr>
              <a:t>1</a:t>
            </a:r>
            <a:r>
              <a:rPr lang="en-GB" sz="1200">
                <a:latin typeface="Mada"/>
                <a:ea typeface="Mada"/>
                <a:cs typeface="Mada"/>
                <a:sym typeface="Mada"/>
              </a:rPr>
              <a:t>, and survival rates are high.</a:t>
            </a:r>
            <a:endParaRPr sz="1200">
              <a:latin typeface="Mada"/>
              <a:ea typeface="Mada"/>
              <a:cs typeface="Mada"/>
              <a:sym typeface="Mada"/>
            </a:endParaRPr>
          </a:p>
        </p:txBody>
      </p:sp>
      <p:sp>
        <p:nvSpPr>
          <p:cNvPr id="1015" name="Google Shape;1015;p40"/>
          <p:cNvSpPr txBox="1"/>
          <p:nvPr/>
        </p:nvSpPr>
        <p:spPr>
          <a:xfrm>
            <a:off x="103675" y="5495750"/>
            <a:ext cx="3551700" cy="566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000"/>
              </a:spcBef>
              <a:spcAft>
                <a:spcPts val="0"/>
              </a:spcAft>
              <a:buNone/>
            </a:pPr>
            <a:r>
              <a:rPr b="1" lang="en-GB" sz="1800">
                <a:solidFill>
                  <a:srgbClr val="76A5AF"/>
                </a:solidFill>
                <a:latin typeface="Nunito"/>
                <a:ea typeface="Nunito"/>
                <a:cs typeface="Nunito"/>
                <a:sym typeface="Nunito"/>
              </a:rPr>
              <a:t>Screening for Liver Malignancy</a:t>
            </a:r>
            <a:endParaRPr b="1" sz="1800">
              <a:solidFill>
                <a:srgbClr val="76A5AF"/>
              </a:solidFill>
              <a:latin typeface="Nunito"/>
              <a:ea typeface="Nunito"/>
              <a:cs typeface="Nunito"/>
              <a:sym typeface="Nunito"/>
            </a:endParaRPr>
          </a:p>
        </p:txBody>
      </p:sp>
      <p:sp>
        <p:nvSpPr>
          <p:cNvPr id="1016" name="Google Shape;1016;p40"/>
          <p:cNvSpPr txBox="1"/>
          <p:nvPr/>
        </p:nvSpPr>
        <p:spPr>
          <a:xfrm>
            <a:off x="103675" y="6638750"/>
            <a:ext cx="3922800" cy="566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000"/>
              </a:spcBef>
              <a:spcAft>
                <a:spcPts val="0"/>
              </a:spcAft>
              <a:buNone/>
            </a:pPr>
            <a:r>
              <a:rPr b="1" lang="en-GB" sz="1800">
                <a:solidFill>
                  <a:srgbClr val="76A5AF"/>
                </a:solidFill>
                <a:latin typeface="Nunito"/>
                <a:ea typeface="Nunito"/>
                <a:cs typeface="Nunito"/>
                <a:sym typeface="Nunito"/>
              </a:rPr>
              <a:t>Screening for Uterine Malignancy</a:t>
            </a:r>
            <a:endParaRPr b="1" sz="1800">
              <a:solidFill>
                <a:srgbClr val="76A5AF"/>
              </a:solidFill>
              <a:latin typeface="Nunito"/>
              <a:ea typeface="Nunito"/>
              <a:cs typeface="Nunito"/>
              <a:sym typeface="Nunito"/>
            </a:endParaRPr>
          </a:p>
        </p:txBody>
      </p:sp>
      <p:sp>
        <p:nvSpPr>
          <p:cNvPr id="1017" name="Google Shape;1017;p40"/>
          <p:cNvSpPr txBox="1"/>
          <p:nvPr/>
        </p:nvSpPr>
        <p:spPr>
          <a:xfrm>
            <a:off x="103675" y="7705550"/>
            <a:ext cx="3922800" cy="566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000"/>
              </a:spcBef>
              <a:spcAft>
                <a:spcPts val="0"/>
              </a:spcAft>
              <a:buNone/>
            </a:pPr>
            <a:r>
              <a:rPr b="1" lang="en-GB" sz="1800">
                <a:solidFill>
                  <a:srgbClr val="76A5AF"/>
                </a:solidFill>
                <a:latin typeface="Nunito"/>
                <a:ea typeface="Nunito"/>
                <a:cs typeface="Nunito"/>
                <a:sym typeface="Nunito"/>
              </a:rPr>
              <a:t>Screening for Ovarian Cancer</a:t>
            </a:r>
            <a:endParaRPr b="1" sz="1800">
              <a:solidFill>
                <a:srgbClr val="76A5AF"/>
              </a:solidFill>
              <a:latin typeface="Nunito"/>
              <a:ea typeface="Nunito"/>
              <a:cs typeface="Nunito"/>
              <a:sym typeface="Nunito"/>
            </a:endParaRPr>
          </a:p>
        </p:txBody>
      </p:sp>
      <p:pic>
        <p:nvPicPr>
          <p:cNvPr id="1018" name="Google Shape;1018;p40"/>
          <p:cNvPicPr preferRelativeResize="0"/>
          <p:nvPr/>
        </p:nvPicPr>
        <p:blipFill rotWithShape="1">
          <a:blip r:embed="rId4">
            <a:alphaModFix/>
          </a:blip>
          <a:srcRect b="38152" l="15529" r="69695" t="35253"/>
          <a:stretch/>
        </p:blipFill>
        <p:spPr>
          <a:xfrm>
            <a:off x="3336673" y="7781750"/>
            <a:ext cx="318702" cy="514649"/>
          </a:xfrm>
          <a:prstGeom prst="rect">
            <a:avLst/>
          </a:prstGeom>
          <a:noFill/>
          <a:ln>
            <a:noFill/>
          </a:ln>
        </p:spPr>
      </p:pic>
      <p:sp>
        <p:nvSpPr>
          <p:cNvPr id="1019" name="Google Shape;1019;p40"/>
          <p:cNvSpPr txBox="1"/>
          <p:nvPr/>
        </p:nvSpPr>
        <p:spPr>
          <a:xfrm>
            <a:off x="17475" y="8303288"/>
            <a:ext cx="7589400" cy="1015800"/>
          </a:xfrm>
          <a:prstGeom prst="rect">
            <a:avLst/>
          </a:prstGeom>
          <a:noFill/>
          <a:ln>
            <a:noFill/>
          </a:ln>
        </p:spPr>
        <p:txBody>
          <a:bodyPr anchorCtr="0" anchor="t" bIns="91425" lIns="91425" spcFirstLastPara="1" rIns="91425" wrap="square" tIns="91425">
            <a:spAutoFit/>
          </a:bodyPr>
          <a:lstStyle/>
          <a:p>
            <a:pPr indent="-304800" lvl="0" marL="457200" rtl="0" algn="l">
              <a:spcBef>
                <a:spcPts val="0"/>
              </a:spcBef>
              <a:spcAft>
                <a:spcPts val="0"/>
              </a:spcAft>
              <a:buSzPts val="1200"/>
              <a:buFont typeface="Mada"/>
              <a:buChar char="●"/>
            </a:pPr>
            <a:r>
              <a:rPr lang="en-GB" sz="1200">
                <a:latin typeface="Mada"/>
                <a:ea typeface="Mada"/>
                <a:cs typeface="Mada"/>
                <a:sym typeface="Mada"/>
              </a:rPr>
              <a:t>Example of a high-risk hereditary cancer syndrome, women with </a:t>
            </a:r>
            <a:r>
              <a:rPr b="1" lang="en-GB" sz="1200">
                <a:latin typeface="Mada"/>
                <a:ea typeface="Mada"/>
                <a:cs typeface="Mada"/>
                <a:sym typeface="Mada"/>
              </a:rPr>
              <a:t>BRCA1 or BRCA2</a:t>
            </a:r>
            <a:r>
              <a:rPr lang="en-GB" sz="1200">
                <a:latin typeface="Mada"/>
                <a:ea typeface="Mada"/>
                <a:cs typeface="Mada"/>
                <a:sym typeface="Mada"/>
              </a:rPr>
              <a:t> genetic mutations associated with</a:t>
            </a:r>
            <a:r>
              <a:rPr b="1" lang="en-GB" sz="1200">
                <a:latin typeface="Mada"/>
                <a:ea typeface="Mada"/>
                <a:cs typeface="Mada"/>
                <a:sym typeface="Mada"/>
              </a:rPr>
              <a:t> hereditary breast and ovarian cancer.</a:t>
            </a:r>
            <a:endParaRPr b="1" sz="1200">
              <a:latin typeface="Mada"/>
              <a:ea typeface="Mada"/>
              <a:cs typeface="Mada"/>
              <a:sym typeface="Mada"/>
            </a:endParaRPr>
          </a:p>
          <a:p>
            <a:pPr indent="-292100" lvl="0" marL="457200" rtl="0" algn="l">
              <a:spcBef>
                <a:spcPts val="0"/>
              </a:spcBef>
              <a:spcAft>
                <a:spcPts val="0"/>
              </a:spcAft>
              <a:buClr>
                <a:srgbClr val="6AA84F"/>
              </a:buClr>
              <a:buSzPts val="1000"/>
              <a:buFont typeface="Mada"/>
              <a:buChar char="●"/>
            </a:pPr>
            <a:r>
              <a:rPr b="1" lang="en-GB" sz="1000">
                <a:solidFill>
                  <a:srgbClr val="6AA84F"/>
                </a:solidFill>
                <a:latin typeface="Mada"/>
                <a:ea typeface="Mada"/>
                <a:cs typeface="Mada"/>
                <a:sym typeface="Mada"/>
              </a:rPr>
              <a:t>Symptoms:</a:t>
            </a:r>
            <a:endParaRPr b="1" sz="1000">
              <a:solidFill>
                <a:srgbClr val="6AA84F"/>
              </a:solidFill>
              <a:latin typeface="Mada"/>
              <a:ea typeface="Mada"/>
              <a:cs typeface="Mada"/>
              <a:sym typeface="Mada"/>
            </a:endParaRPr>
          </a:p>
          <a:p>
            <a:pPr indent="-292100" lvl="1" marL="914400" rtl="0" algn="l">
              <a:spcBef>
                <a:spcPts val="0"/>
              </a:spcBef>
              <a:spcAft>
                <a:spcPts val="0"/>
              </a:spcAft>
              <a:buClr>
                <a:srgbClr val="6AA84F"/>
              </a:buClr>
              <a:buSzPts val="1000"/>
              <a:buFont typeface="Mada"/>
              <a:buChar char="○"/>
            </a:pPr>
            <a:r>
              <a:rPr b="1" lang="en-GB" sz="1000">
                <a:solidFill>
                  <a:srgbClr val="6AA84F"/>
                </a:solidFill>
                <a:latin typeface="Mada"/>
                <a:ea typeface="Mada"/>
                <a:cs typeface="Mada"/>
                <a:sym typeface="Mada"/>
              </a:rPr>
              <a:t>Menopause </a:t>
            </a:r>
            <a:endParaRPr b="1" sz="1000">
              <a:solidFill>
                <a:srgbClr val="6AA84F"/>
              </a:solidFill>
              <a:latin typeface="Mada"/>
              <a:ea typeface="Mada"/>
              <a:cs typeface="Mada"/>
              <a:sym typeface="Mada"/>
            </a:endParaRPr>
          </a:p>
          <a:p>
            <a:pPr indent="-292100" lvl="1" marL="914400" rtl="0" algn="l">
              <a:spcBef>
                <a:spcPts val="0"/>
              </a:spcBef>
              <a:spcAft>
                <a:spcPts val="0"/>
              </a:spcAft>
              <a:buClr>
                <a:srgbClr val="6AA84F"/>
              </a:buClr>
              <a:buSzPts val="1000"/>
              <a:buFont typeface="Mada"/>
              <a:buChar char="○"/>
            </a:pPr>
            <a:r>
              <a:rPr b="1" lang="en-GB" sz="1000">
                <a:solidFill>
                  <a:srgbClr val="6AA84F"/>
                </a:solidFill>
                <a:latin typeface="Mada"/>
                <a:ea typeface="Mada"/>
                <a:cs typeface="Mada"/>
                <a:sym typeface="Mada"/>
              </a:rPr>
              <a:t>Vaginal bleeding after menopause </a:t>
            </a:r>
            <a:endParaRPr b="1" sz="1000">
              <a:solidFill>
                <a:srgbClr val="6AA84F"/>
              </a:solidFill>
              <a:latin typeface="Mada"/>
              <a:ea typeface="Mada"/>
              <a:cs typeface="Mada"/>
              <a:sym typeface="Mada"/>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3" name="Shape 1023"/>
        <p:cNvGrpSpPr/>
        <p:nvPr/>
      </p:nvGrpSpPr>
      <p:grpSpPr>
        <a:xfrm>
          <a:off x="0" y="0"/>
          <a:ext cx="0" cy="0"/>
          <a:chOff x="0" y="0"/>
          <a:chExt cx="0" cy="0"/>
        </a:xfrm>
      </p:grpSpPr>
      <p:pic>
        <p:nvPicPr>
          <p:cNvPr id="1024" name="Google Shape;1024;p41"/>
          <p:cNvPicPr preferRelativeResize="0"/>
          <p:nvPr/>
        </p:nvPicPr>
        <p:blipFill rotWithShape="1">
          <a:blip r:embed="rId3">
            <a:alphaModFix/>
          </a:blip>
          <a:srcRect b="72006" l="80432" r="5557" t="1661"/>
          <a:stretch/>
        </p:blipFill>
        <p:spPr>
          <a:xfrm>
            <a:off x="3476402" y="5794600"/>
            <a:ext cx="273807" cy="461701"/>
          </a:xfrm>
          <a:prstGeom prst="rect">
            <a:avLst/>
          </a:prstGeom>
          <a:noFill/>
          <a:ln>
            <a:noFill/>
          </a:ln>
        </p:spPr>
      </p:pic>
      <p:sp>
        <p:nvSpPr>
          <p:cNvPr id="1025" name="Google Shape;1025;p41"/>
          <p:cNvSpPr txBox="1"/>
          <p:nvPr/>
        </p:nvSpPr>
        <p:spPr>
          <a:xfrm>
            <a:off x="63" y="2776088"/>
            <a:ext cx="7589400" cy="738900"/>
          </a:xfrm>
          <a:prstGeom prst="rect">
            <a:avLst/>
          </a:prstGeom>
          <a:noFill/>
          <a:ln>
            <a:noFill/>
          </a:ln>
        </p:spPr>
        <p:txBody>
          <a:bodyPr anchorCtr="0" anchor="t" bIns="91425" lIns="91425" spcFirstLastPara="1" rIns="91425" wrap="square" tIns="91425">
            <a:spAutoFit/>
          </a:bodyPr>
          <a:lstStyle/>
          <a:p>
            <a:pPr indent="-304800" lvl="0" marL="457200" rtl="0" algn="l">
              <a:spcBef>
                <a:spcPts val="0"/>
              </a:spcBef>
              <a:spcAft>
                <a:spcPts val="0"/>
              </a:spcAft>
              <a:buSzPts val="1200"/>
              <a:buFont typeface="Mada"/>
              <a:buChar char="●"/>
            </a:pPr>
            <a:r>
              <a:rPr lang="en-GB" sz="1200">
                <a:latin typeface="Mada"/>
                <a:ea typeface="Mada"/>
                <a:cs typeface="Mada"/>
                <a:sym typeface="Mada"/>
              </a:rPr>
              <a:t>There are </a:t>
            </a:r>
            <a:r>
              <a:rPr b="1" lang="en-GB" sz="1200">
                <a:solidFill>
                  <a:srgbClr val="CC0000"/>
                </a:solidFill>
                <a:latin typeface="Mada"/>
                <a:ea typeface="Mada"/>
                <a:cs typeface="Mada"/>
                <a:sym typeface="Mada"/>
              </a:rPr>
              <a:t>no routine screening tests</a:t>
            </a:r>
            <a:r>
              <a:rPr lang="en-GB" sz="1200">
                <a:latin typeface="Mada"/>
                <a:ea typeface="Mada"/>
                <a:cs typeface="Mada"/>
                <a:sym typeface="Mada"/>
              </a:rPr>
              <a:t> for hematologic malignancies (Lymphoma, Leukemia, .. etc)</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It is typical for a patient to seek medical treatment when symptoms appear.</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Can be discovered incidentally when a blood test </a:t>
            </a:r>
            <a:r>
              <a:rPr lang="en-GB" sz="1200">
                <a:solidFill>
                  <a:srgbClr val="6AA84F"/>
                </a:solidFill>
                <a:latin typeface="Mada"/>
                <a:ea typeface="Mada"/>
                <a:cs typeface="Mada"/>
                <a:sym typeface="Mada"/>
              </a:rPr>
              <a:t>(leukocytosis)</a:t>
            </a:r>
            <a:r>
              <a:rPr lang="en-GB" sz="1200">
                <a:latin typeface="Mada"/>
                <a:ea typeface="Mada"/>
                <a:cs typeface="Mada"/>
                <a:sym typeface="Mada"/>
              </a:rPr>
              <a:t> is ordered for another reason</a:t>
            </a:r>
            <a:endParaRPr sz="1200">
              <a:latin typeface="Mada"/>
              <a:ea typeface="Mada"/>
              <a:cs typeface="Mada"/>
              <a:sym typeface="Mada"/>
            </a:endParaRPr>
          </a:p>
        </p:txBody>
      </p:sp>
      <p:sp>
        <p:nvSpPr>
          <p:cNvPr id="1026" name="Google Shape;1026;p41"/>
          <p:cNvSpPr txBox="1"/>
          <p:nvPr/>
        </p:nvSpPr>
        <p:spPr>
          <a:xfrm>
            <a:off x="63" y="3860375"/>
            <a:ext cx="7589400" cy="2031900"/>
          </a:xfrm>
          <a:prstGeom prst="rect">
            <a:avLst/>
          </a:prstGeom>
          <a:noFill/>
          <a:ln>
            <a:noFill/>
          </a:ln>
        </p:spPr>
        <p:txBody>
          <a:bodyPr anchorCtr="0" anchor="t" bIns="91425" lIns="91425" spcFirstLastPara="1" rIns="91425" wrap="square" tIns="91425">
            <a:spAutoFit/>
          </a:bodyPr>
          <a:lstStyle/>
          <a:p>
            <a:pPr indent="-304800" lvl="0" marL="457200" rtl="0" algn="l">
              <a:spcBef>
                <a:spcPts val="0"/>
              </a:spcBef>
              <a:spcAft>
                <a:spcPts val="0"/>
              </a:spcAft>
              <a:buSzPts val="1200"/>
              <a:buFont typeface="Mada"/>
              <a:buChar char="●"/>
            </a:pPr>
            <a:r>
              <a:rPr b="1" lang="en-GB" sz="1200">
                <a:latin typeface="Mada"/>
                <a:ea typeface="Mada"/>
                <a:cs typeface="Mada"/>
                <a:sym typeface="Mada"/>
              </a:rPr>
              <a:t>Screening patients for smoking:</a:t>
            </a:r>
            <a:endParaRPr b="1" sz="1200">
              <a:latin typeface="Mada"/>
              <a:ea typeface="Mada"/>
              <a:cs typeface="Mada"/>
              <a:sym typeface="Mada"/>
            </a:endParaRPr>
          </a:p>
          <a:p>
            <a:pPr indent="-304800" lvl="0" marL="457200" rtl="0" algn="l">
              <a:spcBef>
                <a:spcPts val="0"/>
              </a:spcBef>
              <a:spcAft>
                <a:spcPts val="0"/>
              </a:spcAft>
              <a:buSzPts val="1200"/>
              <a:buFont typeface="Mada"/>
              <a:buAutoNum type="arabicPeriod"/>
            </a:pPr>
            <a:r>
              <a:rPr lang="en-GB" sz="1200">
                <a:latin typeface="Mada"/>
                <a:ea typeface="Mada"/>
                <a:cs typeface="Mada"/>
                <a:sym typeface="Mada"/>
              </a:rPr>
              <a:t>Ask all your patients systematically if they smoke or not. Make it part of their </a:t>
            </a:r>
            <a:r>
              <a:rPr b="1" lang="en-GB" sz="1200">
                <a:latin typeface="Mada"/>
                <a:ea typeface="Mada"/>
                <a:cs typeface="Mada"/>
                <a:sym typeface="Mada"/>
              </a:rPr>
              <a:t>vital signs</a:t>
            </a:r>
            <a:r>
              <a:rPr lang="en-GB" sz="1200">
                <a:latin typeface="Mada"/>
                <a:ea typeface="Mada"/>
                <a:cs typeface="Mada"/>
                <a:sym typeface="Mada"/>
              </a:rPr>
              <a:t>.</a:t>
            </a:r>
            <a:endParaRPr sz="1200">
              <a:latin typeface="Mada"/>
              <a:ea typeface="Mada"/>
              <a:cs typeface="Mada"/>
              <a:sym typeface="Mada"/>
            </a:endParaRPr>
          </a:p>
          <a:p>
            <a:pPr indent="-304800" lvl="0" marL="457200" rtl="0" algn="l">
              <a:spcBef>
                <a:spcPts val="0"/>
              </a:spcBef>
              <a:spcAft>
                <a:spcPts val="0"/>
              </a:spcAft>
              <a:buSzPts val="1200"/>
              <a:buFont typeface="Mada"/>
              <a:buAutoNum type="arabicPeriod"/>
            </a:pPr>
            <a:r>
              <a:rPr lang="en-GB" sz="1200">
                <a:latin typeface="Mada"/>
                <a:ea typeface="Mada"/>
                <a:cs typeface="Mada"/>
                <a:sym typeface="Mada"/>
              </a:rPr>
              <a:t>If a smoker is identified, implement smoking cessation guidelines. </a:t>
            </a:r>
            <a:r>
              <a:rPr lang="en-GB" sz="1200">
                <a:solidFill>
                  <a:srgbClr val="6AA84F"/>
                </a:solidFill>
                <a:latin typeface="Mada"/>
                <a:ea typeface="Mada"/>
                <a:cs typeface="Mada"/>
                <a:sym typeface="Mada"/>
              </a:rPr>
              <a:t>(which is the 5A’s)</a:t>
            </a:r>
            <a:endParaRPr sz="1200">
              <a:solidFill>
                <a:srgbClr val="6AA84F"/>
              </a:solidFill>
              <a:latin typeface="Mada"/>
              <a:ea typeface="Mada"/>
              <a:cs typeface="Mada"/>
              <a:sym typeface="Mada"/>
            </a:endParaRPr>
          </a:p>
          <a:p>
            <a:pPr indent="-304800" lvl="0" marL="457200" rtl="0" algn="l">
              <a:spcBef>
                <a:spcPts val="0"/>
              </a:spcBef>
              <a:spcAft>
                <a:spcPts val="0"/>
              </a:spcAft>
              <a:buSzPts val="1200"/>
              <a:buFont typeface="Mada"/>
              <a:buChar char="●"/>
            </a:pPr>
            <a:r>
              <a:rPr b="1" lang="en-GB" sz="1200">
                <a:latin typeface="Mada"/>
                <a:ea typeface="Mada"/>
                <a:cs typeface="Mada"/>
                <a:sym typeface="Mada"/>
              </a:rPr>
              <a:t>Screening for Lung Cancer:</a:t>
            </a:r>
            <a:endParaRPr b="1"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Age 55–77 years. </a:t>
            </a:r>
            <a:endParaRPr b="1" sz="1200">
              <a:solidFill>
                <a:srgbClr val="BF9000"/>
              </a:solidFill>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Smoking history ≥ 30 Pack Years.</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b="1" lang="en-GB" sz="1200">
                <a:latin typeface="Mada"/>
                <a:ea typeface="Mada"/>
                <a:cs typeface="Mada"/>
                <a:sym typeface="Mada"/>
              </a:rPr>
              <a:t>And </a:t>
            </a:r>
            <a:r>
              <a:rPr lang="en-GB" sz="1200">
                <a:latin typeface="Mada"/>
                <a:ea typeface="Mada"/>
                <a:cs typeface="Mada"/>
                <a:sym typeface="Mada"/>
              </a:rPr>
              <a:t>Active smoker or quit smoking less than 15 years ago.</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Did not have chest CT scan the last year.</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b="1" lang="en-GB" sz="1200">
                <a:latin typeface="Mada"/>
                <a:ea typeface="Mada"/>
                <a:cs typeface="Mada"/>
                <a:sym typeface="Mada"/>
              </a:rPr>
              <a:t>Screening modality: </a:t>
            </a:r>
            <a:r>
              <a:rPr b="1" lang="en-GB" sz="1200">
                <a:solidFill>
                  <a:srgbClr val="CC0000"/>
                </a:solidFill>
                <a:latin typeface="Mada"/>
                <a:ea typeface="Mada"/>
                <a:cs typeface="Mada"/>
                <a:sym typeface="Mada"/>
              </a:rPr>
              <a:t>Low dose chest CT scan</a:t>
            </a:r>
            <a:r>
              <a:rPr lang="en-GB" sz="1200">
                <a:latin typeface="Mada"/>
                <a:ea typeface="Mada"/>
                <a:cs typeface="Mada"/>
                <a:sym typeface="Mada"/>
              </a:rPr>
              <a:t>. </a:t>
            </a:r>
            <a:endParaRPr sz="1200">
              <a:latin typeface="Mada"/>
              <a:ea typeface="Mada"/>
              <a:cs typeface="Mada"/>
              <a:sym typeface="Mada"/>
            </a:endParaRPr>
          </a:p>
          <a:p>
            <a:pPr indent="0" lvl="0" marL="457200" rtl="0" algn="l">
              <a:spcBef>
                <a:spcPts val="0"/>
              </a:spcBef>
              <a:spcAft>
                <a:spcPts val="0"/>
              </a:spcAft>
              <a:buNone/>
            </a:pPr>
            <a:r>
              <a:rPr lang="en-GB" sz="1200">
                <a:latin typeface="Mada"/>
                <a:ea typeface="Mada"/>
                <a:cs typeface="Mada"/>
                <a:sym typeface="Mada"/>
              </a:rPr>
              <a:t>→ Conventional chest CT radiation dose (7-8 mSv),  low dose chest CT (1.4 mSv).</a:t>
            </a:r>
            <a:endParaRPr sz="1200">
              <a:latin typeface="Mada"/>
              <a:ea typeface="Mada"/>
              <a:cs typeface="Mada"/>
              <a:sym typeface="Mada"/>
            </a:endParaRPr>
          </a:p>
        </p:txBody>
      </p:sp>
      <p:sp>
        <p:nvSpPr>
          <p:cNvPr id="1027" name="Google Shape;1027;p41"/>
          <p:cNvSpPr txBox="1"/>
          <p:nvPr/>
        </p:nvSpPr>
        <p:spPr>
          <a:xfrm>
            <a:off x="63" y="6146375"/>
            <a:ext cx="7589400" cy="1477500"/>
          </a:xfrm>
          <a:prstGeom prst="rect">
            <a:avLst/>
          </a:prstGeom>
          <a:noFill/>
          <a:ln>
            <a:noFill/>
          </a:ln>
        </p:spPr>
        <p:txBody>
          <a:bodyPr anchorCtr="0" anchor="t" bIns="91425" lIns="91425" spcFirstLastPara="1" rIns="91425" wrap="square" tIns="91425">
            <a:spAutoFit/>
          </a:bodyPr>
          <a:lstStyle/>
          <a:p>
            <a:pPr indent="-304800" lvl="0" marL="457200" rtl="0" algn="l">
              <a:spcBef>
                <a:spcPts val="0"/>
              </a:spcBef>
              <a:spcAft>
                <a:spcPts val="0"/>
              </a:spcAft>
              <a:buSzPts val="1200"/>
              <a:buFont typeface="Mada"/>
              <a:buChar char="●"/>
            </a:pPr>
            <a:r>
              <a:rPr lang="en-GB" sz="1200">
                <a:latin typeface="Mada"/>
                <a:ea typeface="Mada"/>
                <a:cs typeface="Mada"/>
                <a:sym typeface="Mada"/>
              </a:rPr>
              <a:t>Men should have an opportunity to </a:t>
            </a:r>
            <a:r>
              <a:rPr b="1" lang="en-GB" sz="1200">
                <a:latin typeface="Mada"/>
                <a:ea typeface="Mada"/>
                <a:cs typeface="Mada"/>
                <a:sym typeface="Mada"/>
              </a:rPr>
              <a:t>discuss</a:t>
            </a:r>
            <a:r>
              <a:rPr lang="en-GB" sz="1200">
                <a:latin typeface="Mada"/>
                <a:ea typeface="Mada"/>
                <a:cs typeface="Mada"/>
                <a:sym typeface="Mada"/>
              </a:rPr>
              <a:t> the potential </a:t>
            </a:r>
            <a:r>
              <a:rPr b="1" lang="en-GB" sz="1200">
                <a:latin typeface="Mada"/>
                <a:ea typeface="Mada"/>
                <a:cs typeface="Mada"/>
                <a:sym typeface="Mada"/>
              </a:rPr>
              <a:t>benefits and harms </a:t>
            </a:r>
            <a:r>
              <a:rPr lang="en-GB" sz="1200">
                <a:latin typeface="Mada"/>
                <a:ea typeface="Mada"/>
                <a:cs typeface="Mada"/>
                <a:sym typeface="Mada"/>
              </a:rPr>
              <a:t>of screening with their clinician. </a:t>
            </a:r>
            <a:r>
              <a:rPr b="1" lang="en-GB" sz="1200">
                <a:solidFill>
                  <a:srgbClr val="CC0000"/>
                </a:solidFill>
                <a:latin typeface="Mada"/>
                <a:ea typeface="Mada"/>
                <a:cs typeface="Mada"/>
                <a:sym typeface="Mada"/>
              </a:rPr>
              <a:t>(Individualized choice)</a:t>
            </a:r>
            <a:endParaRPr b="1" sz="1200">
              <a:solidFill>
                <a:srgbClr val="CC0000"/>
              </a:solidFill>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Screening offers a</a:t>
            </a:r>
            <a:r>
              <a:rPr b="1" lang="en-GB" sz="1200">
                <a:latin typeface="Mada"/>
                <a:ea typeface="Mada"/>
                <a:cs typeface="Mada"/>
                <a:sym typeface="Mada"/>
              </a:rPr>
              <a:t> small potential benefit of reducing the chance of death</a:t>
            </a:r>
            <a:r>
              <a:rPr lang="en-GB" sz="1200">
                <a:latin typeface="Mada"/>
                <a:ea typeface="Mada"/>
                <a:cs typeface="Mada"/>
                <a:sym typeface="Mada"/>
              </a:rPr>
              <a:t> from prostate cancer in some men. </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Many men will experience </a:t>
            </a:r>
            <a:r>
              <a:rPr b="1" lang="en-GB" sz="1200">
                <a:latin typeface="Mada"/>
                <a:ea typeface="Mada"/>
                <a:cs typeface="Mada"/>
                <a:sym typeface="Mada"/>
              </a:rPr>
              <a:t>potential harms of screening</a:t>
            </a:r>
            <a:r>
              <a:rPr lang="en-GB" sz="1200">
                <a:latin typeface="Mada"/>
                <a:ea typeface="Mada"/>
                <a:cs typeface="Mada"/>
                <a:sym typeface="Mada"/>
              </a:rPr>
              <a:t>, including </a:t>
            </a:r>
            <a:r>
              <a:rPr b="1" lang="en-GB" sz="1200">
                <a:solidFill>
                  <a:srgbClr val="CC0000"/>
                </a:solidFill>
                <a:latin typeface="Mada"/>
                <a:ea typeface="Mada"/>
                <a:cs typeface="Mada"/>
                <a:sym typeface="Mada"/>
              </a:rPr>
              <a:t>false-positive</a:t>
            </a:r>
            <a:r>
              <a:rPr lang="en-GB" sz="1200">
                <a:latin typeface="Mada"/>
                <a:ea typeface="Mada"/>
                <a:cs typeface="Mada"/>
                <a:sym typeface="Mada"/>
              </a:rPr>
              <a:t> results that require additional testing and possible prostate biopsy; </a:t>
            </a:r>
            <a:r>
              <a:rPr b="1" lang="en-GB" sz="1200">
                <a:solidFill>
                  <a:srgbClr val="CC0000"/>
                </a:solidFill>
                <a:latin typeface="Mada"/>
                <a:ea typeface="Mada"/>
                <a:cs typeface="Mada"/>
                <a:sym typeface="Mada"/>
              </a:rPr>
              <a:t>overdiagnosis</a:t>
            </a:r>
            <a:r>
              <a:rPr b="1" lang="en-GB" sz="1200">
                <a:latin typeface="Mada"/>
                <a:ea typeface="Mada"/>
                <a:cs typeface="Mada"/>
                <a:sym typeface="Mada"/>
              </a:rPr>
              <a:t> </a:t>
            </a:r>
            <a:r>
              <a:rPr lang="en-GB" sz="1200">
                <a:latin typeface="Mada"/>
                <a:ea typeface="Mada"/>
                <a:cs typeface="Mada"/>
                <a:sym typeface="Mada"/>
              </a:rPr>
              <a:t>and overtreatment; and treatment complications, such as </a:t>
            </a:r>
            <a:r>
              <a:rPr b="1" lang="en-GB" sz="1200">
                <a:solidFill>
                  <a:srgbClr val="CC0000"/>
                </a:solidFill>
                <a:latin typeface="Mada"/>
                <a:ea typeface="Mada"/>
                <a:cs typeface="Mada"/>
                <a:sym typeface="Mada"/>
              </a:rPr>
              <a:t>incontinence and erectile dysfunction</a:t>
            </a:r>
            <a:r>
              <a:rPr lang="en-GB" sz="1200">
                <a:latin typeface="Mada"/>
                <a:ea typeface="Mada"/>
                <a:cs typeface="Mada"/>
                <a:sym typeface="Mada"/>
              </a:rPr>
              <a:t>.</a:t>
            </a:r>
            <a:endParaRPr sz="1200">
              <a:latin typeface="Mada"/>
              <a:ea typeface="Mada"/>
              <a:cs typeface="Mada"/>
              <a:sym typeface="Mada"/>
            </a:endParaRPr>
          </a:p>
        </p:txBody>
      </p:sp>
      <p:sp>
        <p:nvSpPr>
          <p:cNvPr id="1028" name="Google Shape;1028;p41"/>
          <p:cNvSpPr txBox="1"/>
          <p:nvPr/>
        </p:nvSpPr>
        <p:spPr>
          <a:xfrm>
            <a:off x="103813" y="2245300"/>
            <a:ext cx="4891500" cy="566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000"/>
              </a:spcBef>
              <a:spcAft>
                <a:spcPts val="0"/>
              </a:spcAft>
              <a:buNone/>
            </a:pPr>
            <a:r>
              <a:rPr b="1" lang="en-GB" sz="1800">
                <a:solidFill>
                  <a:srgbClr val="76A5AF"/>
                </a:solidFill>
                <a:latin typeface="Nunito"/>
                <a:ea typeface="Nunito"/>
                <a:cs typeface="Nunito"/>
                <a:sym typeface="Nunito"/>
              </a:rPr>
              <a:t>Screening for Hematological Malignancy</a:t>
            </a:r>
            <a:endParaRPr b="1" sz="1800">
              <a:solidFill>
                <a:srgbClr val="76A5AF"/>
              </a:solidFill>
              <a:latin typeface="Nunito"/>
              <a:ea typeface="Nunito"/>
              <a:cs typeface="Nunito"/>
              <a:sym typeface="Nunito"/>
            </a:endParaRPr>
          </a:p>
        </p:txBody>
      </p:sp>
      <p:sp>
        <p:nvSpPr>
          <p:cNvPr id="1029" name="Google Shape;1029;p41"/>
          <p:cNvSpPr txBox="1"/>
          <p:nvPr/>
        </p:nvSpPr>
        <p:spPr>
          <a:xfrm>
            <a:off x="103813" y="3350825"/>
            <a:ext cx="7284600" cy="503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000"/>
              </a:spcBef>
              <a:spcAft>
                <a:spcPts val="0"/>
              </a:spcAft>
              <a:buNone/>
            </a:pPr>
            <a:r>
              <a:rPr b="1" lang="en-GB" sz="1800">
                <a:solidFill>
                  <a:srgbClr val="76A5AF"/>
                </a:solidFill>
                <a:latin typeface="Nunito"/>
                <a:ea typeface="Nunito"/>
                <a:cs typeface="Nunito"/>
                <a:sym typeface="Nunito"/>
              </a:rPr>
              <a:t>Screening for Lung Malignancy             </a:t>
            </a:r>
            <a:r>
              <a:rPr b="1" lang="en-GB" sz="1200">
                <a:solidFill>
                  <a:srgbClr val="BF9000"/>
                </a:solidFill>
                <a:latin typeface="Mada"/>
                <a:ea typeface="Mada"/>
                <a:cs typeface="Mada"/>
                <a:sym typeface="Mada"/>
              </a:rPr>
              <a:t>Most common malignancy in men worldwide </a:t>
            </a:r>
            <a:endParaRPr b="1" sz="1800">
              <a:solidFill>
                <a:srgbClr val="76A5AF"/>
              </a:solidFill>
              <a:latin typeface="Nunito"/>
              <a:ea typeface="Nunito"/>
              <a:cs typeface="Nunito"/>
              <a:sym typeface="Nunito"/>
            </a:endParaRPr>
          </a:p>
        </p:txBody>
      </p:sp>
      <p:sp>
        <p:nvSpPr>
          <p:cNvPr id="1030" name="Google Shape;1030;p41"/>
          <p:cNvSpPr txBox="1"/>
          <p:nvPr/>
        </p:nvSpPr>
        <p:spPr>
          <a:xfrm>
            <a:off x="103813" y="5621950"/>
            <a:ext cx="3372600" cy="566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000"/>
              </a:spcBef>
              <a:spcAft>
                <a:spcPts val="0"/>
              </a:spcAft>
              <a:buNone/>
            </a:pPr>
            <a:r>
              <a:rPr b="1" lang="en-GB" sz="1800">
                <a:solidFill>
                  <a:srgbClr val="76A5AF"/>
                </a:solidFill>
                <a:latin typeface="Nunito"/>
                <a:ea typeface="Nunito"/>
                <a:cs typeface="Nunito"/>
                <a:sym typeface="Nunito"/>
              </a:rPr>
              <a:t>Screening for Prostate Cancer</a:t>
            </a:r>
            <a:endParaRPr b="1" sz="1800">
              <a:solidFill>
                <a:srgbClr val="76A5AF"/>
              </a:solidFill>
              <a:latin typeface="Nunito"/>
              <a:ea typeface="Nunito"/>
              <a:cs typeface="Nunito"/>
              <a:sym typeface="Nunito"/>
            </a:endParaRPr>
          </a:p>
        </p:txBody>
      </p:sp>
      <p:pic>
        <p:nvPicPr>
          <p:cNvPr id="1031" name="Google Shape;1031;p41"/>
          <p:cNvPicPr preferRelativeResize="0"/>
          <p:nvPr/>
        </p:nvPicPr>
        <p:blipFill rotWithShape="1">
          <a:blip r:embed="rId4">
            <a:alphaModFix/>
          </a:blip>
          <a:srcRect b="5274" l="37373" r="48487" t="69367"/>
          <a:stretch/>
        </p:blipFill>
        <p:spPr>
          <a:xfrm>
            <a:off x="4571563" y="2428650"/>
            <a:ext cx="273800" cy="440569"/>
          </a:xfrm>
          <a:prstGeom prst="rect">
            <a:avLst/>
          </a:prstGeom>
          <a:noFill/>
          <a:ln>
            <a:noFill/>
          </a:ln>
        </p:spPr>
      </p:pic>
      <p:pic>
        <p:nvPicPr>
          <p:cNvPr id="1032" name="Google Shape;1032;p41"/>
          <p:cNvPicPr preferRelativeResize="0"/>
          <p:nvPr/>
        </p:nvPicPr>
        <p:blipFill>
          <a:blip r:embed="rId5">
            <a:alphaModFix/>
          </a:blip>
          <a:stretch>
            <a:fillRect/>
          </a:stretch>
        </p:blipFill>
        <p:spPr>
          <a:xfrm>
            <a:off x="3583813" y="3456750"/>
            <a:ext cx="421925" cy="566400"/>
          </a:xfrm>
          <a:prstGeom prst="rect">
            <a:avLst/>
          </a:prstGeom>
          <a:noFill/>
          <a:ln>
            <a:noFill/>
          </a:ln>
        </p:spPr>
      </p:pic>
      <p:sp>
        <p:nvSpPr>
          <p:cNvPr id="1033" name="Google Shape;1033;p41"/>
          <p:cNvSpPr txBox="1"/>
          <p:nvPr/>
        </p:nvSpPr>
        <p:spPr>
          <a:xfrm>
            <a:off x="152475" y="7369250"/>
            <a:ext cx="5961900" cy="9735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000"/>
              </a:spcBef>
              <a:spcAft>
                <a:spcPts val="0"/>
              </a:spcAft>
              <a:buNone/>
            </a:pPr>
            <a:r>
              <a:rPr b="1" lang="en-GB" sz="1800">
                <a:solidFill>
                  <a:srgbClr val="76A5AF"/>
                </a:solidFill>
                <a:latin typeface="Nunito"/>
                <a:ea typeface="Nunito"/>
                <a:cs typeface="Nunito"/>
                <a:sym typeface="Nunito"/>
              </a:rPr>
              <a:t>Screening for Thyroid Cancer </a:t>
            </a:r>
            <a:r>
              <a:rPr b="1" lang="en-GB" sz="1200">
                <a:solidFill>
                  <a:srgbClr val="6AA84F"/>
                </a:solidFill>
                <a:latin typeface="Nunito"/>
                <a:ea typeface="Nunito"/>
                <a:cs typeface="Nunito"/>
                <a:sym typeface="Nunito"/>
              </a:rPr>
              <a:t>patient tend to be asymptomatic </a:t>
            </a:r>
            <a:r>
              <a:rPr lang="en-GB" sz="1000">
                <a:solidFill>
                  <a:srgbClr val="6AA84F"/>
                </a:solidFill>
                <a:latin typeface="Mada"/>
                <a:ea typeface="Mada"/>
                <a:cs typeface="Mada"/>
                <a:sym typeface="Mada"/>
              </a:rPr>
              <a:t>What we mean by screening is screening for asymptomatic people as a mean of secondary prevention. If the patient is symptomatic (has a goiter or hyperthyroidism) then we need to perform diagnostic tests for him.</a:t>
            </a:r>
            <a:endParaRPr b="1" sz="1200">
              <a:solidFill>
                <a:srgbClr val="6AA84F"/>
              </a:solidFill>
              <a:latin typeface="Nunito"/>
              <a:ea typeface="Nunito"/>
              <a:cs typeface="Nunito"/>
              <a:sym typeface="Nunito"/>
            </a:endParaRPr>
          </a:p>
        </p:txBody>
      </p:sp>
      <p:pic>
        <p:nvPicPr>
          <p:cNvPr id="1034" name="Google Shape;1034;p41"/>
          <p:cNvPicPr preferRelativeResize="0"/>
          <p:nvPr/>
        </p:nvPicPr>
        <p:blipFill rotWithShape="1">
          <a:blip r:embed="rId6">
            <a:alphaModFix/>
          </a:blip>
          <a:srcRect b="1430" l="62741" r="25430" t="79181"/>
          <a:stretch/>
        </p:blipFill>
        <p:spPr>
          <a:xfrm>
            <a:off x="6025925" y="7477900"/>
            <a:ext cx="273799" cy="439740"/>
          </a:xfrm>
          <a:prstGeom prst="rect">
            <a:avLst/>
          </a:prstGeom>
          <a:noFill/>
          <a:ln>
            <a:noFill/>
          </a:ln>
        </p:spPr>
      </p:pic>
      <p:pic>
        <p:nvPicPr>
          <p:cNvPr id="1035" name="Google Shape;1035;p41"/>
          <p:cNvPicPr preferRelativeResize="0"/>
          <p:nvPr/>
        </p:nvPicPr>
        <p:blipFill>
          <a:blip r:embed="rId7">
            <a:alphaModFix/>
          </a:blip>
          <a:stretch>
            <a:fillRect/>
          </a:stretch>
        </p:blipFill>
        <p:spPr>
          <a:xfrm>
            <a:off x="152469" y="8590475"/>
            <a:ext cx="3842430" cy="1874525"/>
          </a:xfrm>
          <a:prstGeom prst="rect">
            <a:avLst/>
          </a:prstGeom>
          <a:noFill/>
          <a:ln>
            <a:noFill/>
          </a:ln>
        </p:spPr>
      </p:pic>
      <p:sp>
        <p:nvSpPr>
          <p:cNvPr id="1036" name="Google Shape;1036;p41"/>
          <p:cNvSpPr/>
          <p:nvPr/>
        </p:nvSpPr>
        <p:spPr>
          <a:xfrm>
            <a:off x="328000" y="9105725"/>
            <a:ext cx="1229400" cy="786900"/>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7" name="Google Shape;1037;p41"/>
          <p:cNvSpPr/>
          <p:nvPr/>
        </p:nvSpPr>
        <p:spPr>
          <a:xfrm>
            <a:off x="2765500" y="9134288"/>
            <a:ext cx="1229400" cy="786900"/>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8" name="Google Shape;1038;p41"/>
          <p:cNvSpPr/>
          <p:nvPr/>
        </p:nvSpPr>
        <p:spPr>
          <a:xfrm>
            <a:off x="3770977" y="8408399"/>
            <a:ext cx="333300" cy="314100"/>
          </a:xfrm>
          <a:prstGeom prst="star5">
            <a:avLst>
              <a:gd fmla="val 19098" name="adj"/>
              <a:gd fmla="val 105146" name="hf"/>
              <a:gd fmla="val 110557" name="vf"/>
            </a:avLst>
          </a:prstGeom>
          <a:solidFill>
            <a:srgbClr val="BF9000"/>
          </a:solidFill>
          <a:ln cap="flat" cmpd="sng" w="9525">
            <a:solidFill>
              <a:srgbClr val="BF9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9" name="Google Shape;1039;p41"/>
          <p:cNvSpPr txBox="1"/>
          <p:nvPr/>
        </p:nvSpPr>
        <p:spPr>
          <a:xfrm>
            <a:off x="41921" y="166538"/>
            <a:ext cx="6183000" cy="444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700">
                <a:solidFill>
                  <a:srgbClr val="76A5AF"/>
                </a:solidFill>
                <a:latin typeface="Nunito"/>
                <a:ea typeface="Nunito"/>
                <a:cs typeface="Nunito"/>
                <a:sym typeface="Nunito"/>
              </a:rPr>
              <a:t>Define "Adequate" cervical cancer screening?</a:t>
            </a:r>
            <a:endParaRPr b="1" sz="1700">
              <a:solidFill>
                <a:srgbClr val="76A5AF"/>
              </a:solidFill>
              <a:latin typeface="Nunito"/>
              <a:ea typeface="Nunito"/>
              <a:cs typeface="Nunito"/>
              <a:sym typeface="Nunito"/>
            </a:endParaRPr>
          </a:p>
        </p:txBody>
      </p:sp>
      <p:sp>
        <p:nvSpPr>
          <p:cNvPr id="1040" name="Google Shape;1040;p41"/>
          <p:cNvSpPr/>
          <p:nvPr/>
        </p:nvSpPr>
        <p:spPr>
          <a:xfrm>
            <a:off x="103825" y="953225"/>
            <a:ext cx="7284600" cy="1477500"/>
          </a:xfrm>
          <a:prstGeom prst="roundRect">
            <a:avLst>
              <a:gd fmla="val 16667" name="adj"/>
            </a:avLst>
          </a:prstGeom>
          <a:noFill/>
          <a:ln cap="flat" cmpd="sng" w="9525">
            <a:solidFill>
              <a:srgbClr val="134F5C"/>
            </a:solidFill>
            <a:prstDash val="dash"/>
            <a:round/>
            <a:headEnd len="sm" w="sm" type="none"/>
            <a:tailEnd len="sm" w="sm" type="none"/>
          </a:ln>
        </p:spPr>
        <p:txBody>
          <a:bodyPr anchorCtr="0" anchor="ctr" bIns="91425" lIns="91425" spcFirstLastPara="1" rIns="91425" wrap="square" tIns="91425">
            <a:noAutofit/>
          </a:bodyPr>
          <a:lstStyle/>
          <a:p>
            <a:pPr indent="-285750" lvl="0" marL="457200" rtl="0" algn="l">
              <a:spcBef>
                <a:spcPts val="0"/>
              </a:spcBef>
              <a:spcAft>
                <a:spcPts val="0"/>
              </a:spcAft>
              <a:buClr>
                <a:srgbClr val="CC0000"/>
              </a:buClr>
              <a:buSzPts val="900"/>
              <a:buFont typeface="Mada"/>
              <a:buChar char="❖"/>
            </a:pPr>
            <a:r>
              <a:rPr b="1" lang="en-GB" sz="900">
                <a:solidFill>
                  <a:srgbClr val="CC0000"/>
                </a:solidFill>
                <a:latin typeface="Mada"/>
                <a:ea typeface="Mada"/>
                <a:cs typeface="Mada"/>
                <a:sym typeface="Mada"/>
              </a:rPr>
              <a:t>3 consecutive negative cytology (Pap smear) results.</a:t>
            </a:r>
            <a:endParaRPr b="1" sz="900">
              <a:solidFill>
                <a:srgbClr val="CC0000"/>
              </a:solidFill>
              <a:latin typeface="Mada"/>
              <a:ea typeface="Mada"/>
              <a:cs typeface="Mada"/>
              <a:sym typeface="Mada"/>
            </a:endParaRPr>
          </a:p>
          <a:p>
            <a:pPr indent="-285750" lvl="0" marL="457200" rtl="0" algn="l">
              <a:spcBef>
                <a:spcPts val="0"/>
              </a:spcBef>
              <a:spcAft>
                <a:spcPts val="0"/>
              </a:spcAft>
              <a:buClr>
                <a:srgbClr val="CC0000"/>
              </a:buClr>
              <a:buSzPts val="900"/>
              <a:buFont typeface="Mada"/>
              <a:buChar char="❖"/>
            </a:pPr>
            <a:r>
              <a:rPr b="1" lang="en-GB" sz="900">
                <a:solidFill>
                  <a:srgbClr val="CC0000"/>
                </a:solidFill>
                <a:latin typeface="Mada"/>
                <a:ea typeface="Mada"/>
                <a:cs typeface="Mada"/>
                <a:sym typeface="Mada"/>
              </a:rPr>
              <a:t>2 consecutive negative HPV results within 10 years before cessation of screening, with the most recent test occurring within 5 years.</a:t>
            </a:r>
            <a:endParaRPr b="1" sz="900">
              <a:solidFill>
                <a:srgbClr val="CC0000"/>
              </a:solidFill>
              <a:latin typeface="Mada"/>
              <a:ea typeface="Mada"/>
              <a:cs typeface="Mada"/>
              <a:sym typeface="Mada"/>
            </a:endParaRPr>
          </a:p>
          <a:p>
            <a:pPr indent="-285750" lvl="0" marL="457200" rtl="0" algn="l">
              <a:spcBef>
                <a:spcPts val="0"/>
              </a:spcBef>
              <a:spcAft>
                <a:spcPts val="0"/>
              </a:spcAft>
              <a:buClr>
                <a:srgbClr val="CC0000"/>
              </a:buClr>
              <a:buSzPts val="900"/>
              <a:buFont typeface="Mada"/>
              <a:buChar char="❖"/>
            </a:pPr>
            <a:r>
              <a:rPr b="1" lang="en-GB" sz="900">
                <a:solidFill>
                  <a:srgbClr val="CC0000"/>
                </a:solidFill>
                <a:latin typeface="Mada"/>
                <a:ea typeface="Mada"/>
                <a:cs typeface="Mada"/>
                <a:sym typeface="Mada"/>
              </a:rPr>
              <a:t>Screening may be clinically indicated in &gt; 65 years for whom the adequacy of prior screening cannot be accurately assessed or documented. </a:t>
            </a:r>
            <a:endParaRPr b="1" sz="900">
              <a:solidFill>
                <a:srgbClr val="CC0000"/>
              </a:solidFill>
              <a:latin typeface="Mada"/>
              <a:ea typeface="Mada"/>
              <a:cs typeface="Mada"/>
              <a:sym typeface="Mada"/>
            </a:endParaRPr>
          </a:p>
          <a:p>
            <a:pPr indent="-285750" lvl="0" marL="457200" rtl="0" algn="l">
              <a:spcBef>
                <a:spcPts val="0"/>
              </a:spcBef>
              <a:spcAft>
                <a:spcPts val="0"/>
              </a:spcAft>
              <a:buClr>
                <a:srgbClr val="BF9000"/>
              </a:buClr>
              <a:buSzPts val="900"/>
              <a:buFont typeface="Mada"/>
              <a:buChar char="❖"/>
            </a:pPr>
            <a:r>
              <a:rPr b="1" lang="en-GB" sz="900">
                <a:solidFill>
                  <a:srgbClr val="BF9000"/>
                </a:solidFill>
                <a:latin typeface="Mada"/>
                <a:ea typeface="Mada"/>
                <a:cs typeface="Mada"/>
                <a:sym typeface="Mada"/>
              </a:rPr>
              <a:t>Secondary prevention of cervical cancer → pap smear every 3 years </a:t>
            </a:r>
            <a:r>
              <a:rPr b="1" lang="en-GB" sz="900">
                <a:solidFill>
                  <a:srgbClr val="B7B7B7"/>
                </a:solidFill>
                <a:latin typeface="Mada"/>
                <a:ea typeface="Mada"/>
                <a:cs typeface="Mada"/>
                <a:sym typeface="Mada"/>
              </a:rPr>
              <a:t>(the main type of prevention nowadays and </a:t>
            </a:r>
            <a:r>
              <a:rPr b="1" lang="en-GB" sz="900">
                <a:solidFill>
                  <a:srgbClr val="B7B7B7"/>
                </a:solidFill>
                <a:latin typeface="Mada"/>
                <a:ea typeface="Mada"/>
                <a:cs typeface="Mada"/>
                <a:sym typeface="Mada"/>
              </a:rPr>
              <a:t>usually starts at 21 years old)</a:t>
            </a:r>
            <a:endParaRPr b="1" sz="900">
              <a:solidFill>
                <a:srgbClr val="B7B7B7"/>
              </a:solidFill>
              <a:latin typeface="Mada"/>
              <a:ea typeface="Mada"/>
              <a:cs typeface="Mada"/>
              <a:sym typeface="Mada"/>
            </a:endParaRPr>
          </a:p>
          <a:p>
            <a:pPr indent="-285750" lvl="0" marL="457200" rtl="0" algn="l">
              <a:spcBef>
                <a:spcPts val="0"/>
              </a:spcBef>
              <a:spcAft>
                <a:spcPts val="0"/>
              </a:spcAft>
              <a:buClr>
                <a:srgbClr val="073763"/>
              </a:buClr>
              <a:buSzPts val="900"/>
              <a:buFont typeface="Mada"/>
              <a:buChar char="❖"/>
            </a:pPr>
            <a:r>
              <a:rPr b="1" lang="en-GB" sz="900">
                <a:solidFill>
                  <a:srgbClr val="073763"/>
                </a:solidFill>
                <a:latin typeface="Mada"/>
                <a:ea typeface="Mada"/>
                <a:cs typeface="Mada"/>
                <a:sym typeface="Mada"/>
              </a:rPr>
              <a:t>Primary prevention of cervical cancer → improve personal hygiene and birth control. </a:t>
            </a:r>
            <a:r>
              <a:rPr b="1" lang="en-GB" sz="900">
                <a:solidFill>
                  <a:srgbClr val="B7B7B7"/>
                </a:solidFill>
                <a:latin typeface="Mada"/>
                <a:ea typeface="Mada"/>
                <a:cs typeface="Mada"/>
                <a:sym typeface="Mada"/>
              </a:rPr>
              <a:t>Gardasil 9 is an HPV vaccine approved by the U.S. Food and Drug Administration and can be used for both girls and boys. This vaccine can prevent most cases of cervical cancer if given before a girl or woman is exposed to the virus.</a:t>
            </a:r>
            <a:r>
              <a:rPr b="1" lang="en-GB" sz="900">
                <a:solidFill>
                  <a:srgbClr val="BF9000"/>
                </a:solidFill>
                <a:latin typeface="Mada"/>
                <a:ea typeface="Mada"/>
                <a:cs typeface="Mada"/>
                <a:sym typeface="Mada"/>
              </a:rPr>
              <a:t>STD prevention, </a:t>
            </a:r>
            <a:r>
              <a:rPr b="1" lang="en-GB" sz="900">
                <a:solidFill>
                  <a:srgbClr val="6AA84F"/>
                </a:solidFill>
                <a:latin typeface="Mada"/>
                <a:ea typeface="Mada"/>
                <a:cs typeface="Mada"/>
                <a:sym typeface="Mada"/>
              </a:rPr>
              <a:t>HPV vaccine hasn't been added in our guidelines yet</a:t>
            </a:r>
            <a:endParaRPr b="1" sz="900">
              <a:solidFill>
                <a:srgbClr val="6AA84F"/>
              </a:solidFill>
              <a:latin typeface="Mada"/>
              <a:ea typeface="Mada"/>
              <a:cs typeface="Mada"/>
              <a:sym typeface="Mada"/>
            </a:endParaRPr>
          </a:p>
        </p:txBody>
      </p:sp>
      <p:sp>
        <p:nvSpPr>
          <p:cNvPr id="1041" name="Google Shape;1041;p41"/>
          <p:cNvSpPr/>
          <p:nvPr/>
        </p:nvSpPr>
        <p:spPr>
          <a:xfrm>
            <a:off x="5273875" y="674225"/>
            <a:ext cx="1943400" cy="279000"/>
          </a:xfrm>
          <a:prstGeom prst="roundRect">
            <a:avLst>
              <a:gd fmla="val 16667" name="adj"/>
            </a:avLst>
          </a:prstGeom>
          <a:solidFill>
            <a:srgbClr val="FFFFFF"/>
          </a:solidFill>
          <a:ln cap="flat" cmpd="sng" w="9525">
            <a:solidFill>
              <a:srgbClr val="990000"/>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a:latin typeface="Mada"/>
                <a:ea typeface="Mada"/>
                <a:cs typeface="Mada"/>
                <a:sym typeface="Mada"/>
              </a:rPr>
              <a:t>Very Important!!</a:t>
            </a:r>
            <a:endParaRPr b="1">
              <a:latin typeface="Mada"/>
              <a:ea typeface="Mada"/>
              <a:cs typeface="Mada"/>
              <a:sym typeface="Mada"/>
            </a:endParaRPr>
          </a:p>
        </p:txBody>
      </p:sp>
      <p:pic>
        <p:nvPicPr>
          <p:cNvPr id="1042" name="Google Shape;1042;p41"/>
          <p:cNvPicPr preferRelativeResize="0"/>
          <p:nvPr/>
        </p:nvPicPr>
        <p:blipFill>
          <a:blip r:embed="rId8">
            <a:alphaModFix/>
          </a:blip>
          <a:stretch>
            <a:fillRect/>
          </a:stretch>
        </p:blipFill>
        <p:spPr>
          <a:xfrm>
            <a:off x="5830558" y="104750"/>
            <a:ext cx="1452785" cy="50310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 name="Shape 107"/>
        <p:cNvGrpSpPr/>
        <p:nvPr/>
      </p:nvGrpSpPr>
      <p:grpSpPr>
        <a:xfrm>
          <a:off x="0" y="0"/>
          <a:ext cx="0" cy="0"/>
          <a:chOff x="0" y="0"/>
          <a:chExt cx="0" cy="0"/>
        </a:xfrm>
      </p:grpSpPr>
      <p:sp>
        <p:nvSpPr>
          <p:cNvPr id="108" name="Google Shape;108;p15"/>
          <p:cNvSpPr/>
          <p:nvPr/>
        </p:nvSpPr>
        <p:spPr>
          <a:xfrm rot="10800000">
            <a:off x="-75" y="-9300"/>
            <a:ext cx="7591500" cy="237900"/>
          </a:xfrm>
          <a:prstGeom prst="round2SameRect">
            <a:avLst>
              <a:gd fmla="val 50000" name="adj1"/>
              <a:gd fmla="val 0" name="adj2"/>
            </a:avLst>
          </a:pr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 name="Google Shape;109;p15"/>
          <p:cNvSpPr txBox="1"/>
          <p:nvPr/>
        </p:nvSpPr>
        <p:spPr>
          <a:xfrm>
            <a:off x="1889220" y="248052"/>
            <a:ext cx="39930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3000">
                <a:solidFill>
                  <a:srgbClr val="134F5C"/>
                </a:solidFill>
                <a:latin typeface="Nunito"/>
                <a:ea typeface="Nunito"/>
                <a:cs typeface="Nunito"/>
                <a:sym typeface="Nunito"/>
              </a:rPr>
              <a:t>L16-</a:t>
            </a:r>
            <a:r>
              <a:rPr b="1" lang="en-GB" sz="3000">
                <a:latin typeface="Nunito"/>
                <a:ea typeface="Nunito"/>
                <a:cs typeface="Nunito"/>
                <a:sym typeface="Nunito"/>
              </a:rPr>
              <a:t> </a:t>
            </a:r>
            <a:r>
              <a:rPr b="1" lang="en-GB" sz="3000">
                <a:solidFill>
                  <a:srgbClr val="134F5C"/>
                </a:solidFill>
                <a:latin typeface="Nunito"/>
                <a:ea typeface="Nunito"/>
                <a:cs typeface="Nunito"/>
                <a:sym typeface="Nunito"/>
              </a:rPr>
              <a:t>Malaria</a:t>
            </a:r>
            <a:endParaRPr b="1" sz="3000">
              <a:solidFill>
                <a:srgbClr val="134F5C"/>
              </a:solidFill>
              <a:latin typeface="Nunito"/>
              <a:ea typeface="Nunito"/>
              <a:cs typeface="Nunito"/>
              <a:sym typeface="Nunito"/>
            </a:endParaRPr>
          </a:p>
        </p:txBody>
      </p:sp>
      <p:sp>
        <p:nvSpPr>
          <p:cNvPr id="110" name="Google Shape;110;p15"/>
          <p:cNvSpPr txBox="1"/>
          <p:nvPr/>
        </p:nvSpPr>
        <p:spPr>
          <a:xfrm>
            <a:off x="4361275" y="1291050"/>
            <a:ext cx="3376800" cy="1309200"/>
          </a:xfrm>
          <a:prstGeom prst="rect">
            <a:avLst/>
          </a:prstGeom>
          <a:noFill/>
          <a:ln>
            <a:noFill/>
          </a:ln>
        </p:spPr>
        <p:txBody>
          <a:bodyPr anchorCtr="0" anchor="t" bIns="91425" lIns="91425" spcFirstLastPara="1" rIns="91425" wrap="square" tIns="91425">
            <a:noAutofit/>
          </a:bodyPr>
          <a:lstStyle/>
          <a:p>
            <a:pPr indent="-234600" lvl="0" marL="388800" rtl="0" algn="l">
              <a:lnSpc>
                <a:spcPct val="115000"/>
              </a:lnSpc>
              <a:spcBef>
                <a:spcPts val="1000"/>
              </a:spcBef>
              <a:spcAft>
                <a:spcPts val="0"/>
              </a:spcAft>
              <a:buClr>
                <a:srgbClr val="000000"/>
              </a:buClr>
              <a:buSzPts val="1200"/>
              <a:buFont typeface="Mada"/>
              <a:buChar char="●"/>
            </a:pPr>
            <a:r>
              <a:rPr b="1" lang="en-GB" sz="1200">
                <a:solidFill>
                  <a:srgbClr val="6AA84F"/>
                </a:solidFill>
                <a:latin typeface="Mada"/>
                <a:ea typeface="Mada"/>
                <a:cs typeface="Mada"/>
                <a:sym typeface="Mada"/>
              </a:rPr>
              <a:t>MAINLY</a:t>
            </a:r>
            <a:r>
              <a:rPr lang="en-GB" sz="1200">
                <a:solidFill>
                  <a:srgbClr val="CC0000"/>
                </a:solidFill>
                <a:latin typeface="Mada"/>
                <a:ea typeface="Mada"/>
                <a:cs typeface="Mada"/>
                <a:sym typeface="Mada"/>
              </a:rPr>
              <a:t> </a:t>
            </a:r>
            <a:r>
              <a:rPr b="1" lang="en-GB" sz="1200">
                <a:latin typeface="Mada"/>
                <a:ea typeface="Mada"/>
                <a:cs typeface="Mada"/>
                <a:sym typeface="Mada"/>
              </a:rPr>
              <a:t>Vector </a:t>
            </a:r>
            <a:r>
              <a:rPr lang="en-GB" sz="1200">
                <a:latin typeface="Mada"/>
                <a:ea typeface="Mada"/>
                <a:cs typeface="Mada"/>
                <a:sym typeface="Mada"/>
              </a:rPr>
              <a:t>(female Anopheles mosquitoes)</a:t>
            </a:r>
            <a:endParaRPr sz="1200">
              <a:solidFill>
                <a:srgbClr val="FF0000"/>
              </a:solidFill>
              <a:latin typeface="Mada"/>
              <a:ea typeface="Mada"/>
              <a:cs typeface="Mada"/>
              <a:sym typeface="Mada"/>
            </a:endParaRPr>
          </a:p>
          <a:p>
            <a:pPr indent="-234600" lvl="0" marL="388800" rtl="0" algn="l">
              <a:lnSpc>
                <a:spcPct val="115000"/>
              </a:lnSpc>
              <a:spcBef>
                <a:spcPts val="0"/>
              </a:spcBef>
              <a:spcAft>
                <a:spcPts val="0"/>
              </a:spcAft>
              <a:buClr>
                <a:srgbClr val="000000"/>
              </a:buClr>
              <a:buSzPts val="1200"/>
              <a:buFont typeface="Mada"/>
              <a:buChar char="●"/>
            </a:pPr>
            <a:r>
              <a:rPr lang="en-GB" sz="1200">
                <a:latin typeface="Mada"/>
                <a:ea typeface="Mada"/>
                <a:cs typeface="Mada"/>
                <a:sym typeface="Mada"/>
              </a:rPr>
              <a:t>Blood (injection/transfusion</a:t>
            </a:r>
            <a:r>
              <a:rPr baseline="30000" lang="en-GB" sz="1200">
                <a:latin typeface="Mada"/>
                <a:ea typeface="Mada"/>
                <a:cs typeface="Mada"/>
                <a:sym typeface="Mada"/>
              </a:rPr>
              <a:t> </a:t>
            </a:r>
            <a:r>
              <a:rPr lang="en-GB" sz="1200">
                <a:latin typeface="Mada"/>
                <a:ea typeface="Mada"/>
                <a:cs typeface="Mada"/>
                <a:sym typeface="Mada"/>
              </a:rPr>
              <a:t> of contaminated blood)</a:t>
            </a:r>
            <a:endParaRPr sz="1200">
              <a:latin typeface="Mada"/>
              <a:ea typeface="Mada"/>
              <a:cs typeface="Mada"/>
              <a:sym typeface="Mada"/>
            </a:endParaRPr>
          </a:p>
          <a:p>
            <a:pPr indent="-234600" lvl="0" marL="388800" rtl="0" algn="l">
              <a:lnSpc>
                <a:spcPct val="115000"/>
              </a:lnSpc>
              <a:spcBef>
                <a:spcPts val="0"/>
              </a:spcBef>
              <a:spcAft>
                <a:spcPts val="0"/>
              </a:spcAft>
              <a:buClr>
                <a:srgbClr val="000000"/>
              </a:buClr>
              <a:buSzPts val="1200"/>
              <a:buFont typeface="Mada"/>
              <a:buChar char="●"/>
            </a:pPr>
            <a:r>
              <a:rPr b="1" lang="en-GB" sz="1200">
                <a:latin typeface="Mada"/>
                <a:ea typeface="Mada"/>
                <a:cs typeface="Mada"/>
                <a:sym typeface="Mada"/>
              </a:rPr>
              <a:t>Congenital (rare)</a:t>
            </a:r>
            <a:endParaRPr sz="1200">
              <a:latin typeface="Mada"/>
              <a:ea typeface="Mada"/>
              <a:cs typeface="Mada"/>
              <a:sym typeface="Mada"/>
            </a:endParaRPr>
          </a:p>
        </p:txBody>
      </p:sp>
      <p:sp>
        <p:nvSpPr>
          <p:cNvPr id="111" name="Google Shape;111;p15"/>
          <p:cNvSpPr txBox="1"/>
          <p:nvPr/>
        </p:nvSpPr>
        <p:spPr>
          <a:xfrm>
            <a:off x="268425" y="879850"/>
            <a:ext cx="6175500" cy="228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rgbClr val="76A5AF"/>
                </a:solidFill>
                <a:latin typeface="Nunito"/>
                <a:ea typeface="Nunito"/>
                <a:cs typeface="Nunito"/>
                <a:sym typeface="Nunito"/>
              </a:rPr>
              <a:t>Mode of transmission and lifecycle:</a:t>
            </a:r>
            <a:endParaRPr b="1" sz="1800">
              <a:solidFill>
                <a:srgbClr val="76A5AF"/>
              </a:solidFill>
              <a:latin typeface="Nunito"/>
              <a:ea typeface="Nunito"/>
              <a:cs typeface="Nunito"/>
              <a:sym typeface="Nunito"/>
            </a:endParaRPr>
          </a:p>
          <a:p>
            <a:pPr indent="0" lvl="0" marL="0" rtl="0" algn="l">
              <a:spcBef>
                <a:spcPts val="0"/>
              </a:spcBef>
              <a:spcAft>
                <a:spcPts val="0"/>
              </a:spcAft>
              <a:buNone/>
            </a:pPr>
            <a:r>
              <a:t/>
            </a:r>
            <a:endParaRPr b="1" sz="1800">
              <a:solidFill>
                <a:srgbClr val="76A5AF"/>
              </a:solidFill>
              <a:latin typeface="Nunito"/>
              <a:ea typeface="Nunito"/>
              <a:cs typeface="Nunito"/>
              <a:sym typeface="Nunito"/>
            </a:endParaRPr>
          </a:p>
        </p:txBody>
      </p:sp>
      <p:pic>
        <p:nvPicPr>
          <p:cNvPr id="112" name="Google Shape;112;p15"/>
          <p:cNvPicPr preferRelativeResize="0"/>
          <p:nvPr/>
        </p:nvPicPr>
        <p:blipFill>
          <a:blip r:embed="rId3">
            <a:alphaModFix/>
          </a:blip>
          <a:stretch>
            <a:fillRect/>
          </a:stretch>
        </p:blipFill>
        <p:spPr>
          <a:xfrm>
            <a:off x="373772" y="1383700"/>
            <a:ext cx="4123150" cy="3303075"/>
          </a:xfrm>
          <a:prstGeom prst="rect">
            <a:avLst/>
          </a:prstGeom>
          <a:noFill/>
          <a:ln>
            <a:noFill/>
          </a:ln>
        </p:spPr>
      </p:pic>
      <p:sp>
        <p:nvSpPr>
          <p:cNvPr id="113" name="Google Shape;113;p15"/>
          <p:cNvSpPr txBox="1"/>
          <p:nvPr/>
        </p:nvSpPr>
        <p:spPr>
          <a:xfrm>
            <a:off x="157575" y="4610575"/>
            <a:ext cx="7275900" cy="3423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200">
                <a:solidFill>
                  <a:srgbClr val="999999"/>
                </a:solidFill>
                <a:latin typeface="Mada"/>
                <a:ea typeface="Mada"/>
                <a:cs typeface="Mada"/>
                <a:sym typeface="Mada"/>
              </a:rPr>
              <a:t>Recall from Microbiology </a:t>
            </a:r>
            <a:endParaRPr sz="1200">
              <a:solidFill>
                <a:srgbClr val="999999"/>
              </a:solidFill>
              <a:latin typeface="Mada"/>
              <a:ea typeface="Mada"/>
              <a:cs typeface="Mada"/>
              <a:sym typeface="Mada"/>
            </a:endParaRPr>
          </a:p>
          <a:p>
            <a:pPr indent="0" lvl="0" marL="0" rtl="0" algn="l">
              <a:spcBef>
                <a:spcPts val="0"/>
              </a:spcBef>
              <a:spcAft>
                <a:spcPts val="0"/>
              </a:spcAft>
              <a:buNone/>
            </a:pPr>
            <a:r>
              <a:rPr lang="en-GB" sz="1200">
                <a:solidFill>
                  <a:srgbClr val="999999"/>
                </a:solidFill>
                <a:latin typeface="Mada"/>
                <a:ea typeface="Mada"/>
                <a:cs typeface="Mada"/>
                <a:sym typeface="Mada"/>
              </a:rPr>
              <a:t>Explanation for the picture:</a:t>
            </a:r>
            <a:endParaRPr sz="1200">
              <a:solidFill>
                <a:srgbClr val="999999"/>
              </a:solidFill>
              <a:latin typeface="Mada"/>
              <a:ea typeface="Mada"/>
              <a:cs typeface="Mada"/>
              <a:sym typeface="Mada"/>
            </a:endParaRPr>
          </a:p>
          <a:p>
            <a:pPr indent="0" lvl="0" marL="0" rtl="0" algn="l">
              <a:spcBef>
                <a:spcPts val="0"/>
              </a:spcBef>
              <a:spcAft>
                <a:spcPts val="0"/>
              </a:spcAft>
              <a:buNone/>
            </a:pPr>
            <a:r>
              <a:rPr lang="en-GB" sz="1200">
                <a:solidFill>
                  <a:srgbClr val="999999"/>
                </a:solidFill>
                <a:latin typeface="Mada"/>
                <a:ea typeface="Mada"/>
                <a:cs typeface="Mada"/>
                <a:sym typeface="Mada"/>
              </a:rPr>
              <a:t>1. Malaria is mainly carried by </a:t>
            </a:r>
            <a:r>
              <a:rPr b="1" lang="en-GB" sz="1200">
                <a:solidFill>
                  <a:srgbClr val="CC0000"/>
                </a:solidFill>
                <a:latin typeface="Mada"/>
                <a:ea typeface="Mada"/>
                <a:cs typeface="Mada"/>
                <a:sym typeface="Mada"/>
              </a:rPr>
              <a:t>female anopheles mosquito.</a:t>
            </a:r>
            <a:endParaRPr b="1" sz="1200">
              <a:solidFill>
                <a:srgbClr val="CC0000"/>
              </a:solidFill>
              <a:latin typeface="Mada"/>
              <a:ea typeface="Mada"/>
              <a:cs typeface="Mada"/>
              <a:sym typeface="Mada"/>
            </a:endParaRPr>
          </a:p>
          <a:p>
            <a:pPr indent="0" lvl="0" marL="0" rtl="0" algn="l">
              <a:spcBef>
                <a:spcPts val="0"/>
              </a:spcBef>
              <a:spcAft>
                <a:spcPts val="0"/>
              </a:spcAft>
              <a:buNone/>
            </a:pPr>
            <a:r>
              <a:rPr lang="en-GB" sz="1200">
                <a:solidFill>
                  <a:srgbClr val="999999"/>
                </a:solidFill>
                <a:latin typeface="Mada"/>
                <a:ea typeface="Mada"/>
                <a:cs typeface="Mada"/>
                <a:sym typeface="Mada"/>
              </a:rPr>
              <a:t>2. The infected mosquito will </a:t>
            </a:r>
            <a:r>
              <a:rPr b="1" lang="en-GB" sz="1200">
                <a:solidFill>
                  <a:srgbClr val="CC0000"/>
                </a:solidFill>
                <a:latin typeface="Mada"/>
                <a:ea typeface="Mada"/>
                <a:cs typeface="Mada"/>
                <a:sym typeface="Mada"/>
              </a:rPr>
              <a:t>bite and inject sporozoites</a:t>
            </a:r>
            <a:r>
              <a:rPr lang="en-GB" sz="1200">
                <a:solidFill>
                  <a:srgbClr val="999999"/>
                </a:solidFill>
                <a:latin typeface="Mada"/>
                <a:ea typeface="Mada"/>
                <a:cs typeface="Mada"/>
                <a:sym typeface="Mada"/>
              </a:rPr>
              <a:t> from it salivary gland into the bloodstream of human</a:t>
            </a:r>
            <a:endParaRPr sz="1200">
              <a:solidFill>
                <a:srgbClr val="999999"/>
              </a:solidFill>
              <a:latin typeface="Mada"/>
              <a:ea typeface="Mada"/>
              <a:cs typeface="Mada"/>
              <a:sym typeface="Mada"/>
            </a:endParaRPr>
          </a:p>
          <a:p>
            <a:pPr indent="0" lvl="0" marL="0" rtl="0" algn="l">
              <a:spcBef>
                <a:spcPts val="0"/>
              </a:spcBef>
              <a:spcAft>
                <a:spcPts val="0"/>
              </a:spcAft>
              <a:buNone/>
            </a:pPr>
            <a:r>
              <a:rPr lang="en-GB" sz="1200">
                <a:solidFill>
                  <a:srgbClr val="999999"/>
                </a:solidFill>
                <a:latin typeface="Mada"/>
                <a:ea typeface="Mada"/>
                <a:cs typeface="Mada"/>
                <a:sym typeface="Mada"/>
              </a:rPr>
              <a:t>3. Which then will travel through blood until it reaches the liver and enter the hepatocytes where it will multiply</a:t>
            </a:r>
            <a:endParaRPr sz="1200">
              <a:solidFill>
                <a:srgbClr val="999999"/>
              </a:solidFill>
              <a:latin typeface="Mada"/>
              <a:ea typeface="Mada"/>
              <a:cs typeface="Mada"/>
              <a:sym typeface="Mada"/>
            </a:endParaRPr>
          </a:p>
          <a:p>
            <a:pPr indent="0" lvl="0" marL="0" rtl="0" algn="l">
              <a:spcBef>
                <a:spcPts val="0"/>
              </a:spcBef>
              <a:spcAft>
                <a:spcPts val="0"/>
              </a:spcAft>
              <a:buNone/>
            </a:pPr>
            <a:r>
              <a:rPr lang="en-GB" sz="1200">
                <a:solidFill>
                  <a:srgbClr val="999999"/>
                </a:solidFill>
                <a:latin typeface="Mada"/>
                <a:ea typeface="Mada"/>
                <a:cs typeface="Mada"/>
                <a:sym typeface="Mada"/>
              </a:rPr>
              <a:t>asexually to form </a:t>
            </a:r>
            <a:r>
              <a:rPr b="1" lang="en-GB" sz="1200">
                <a:solidFill>
                  <a:srgbClr val="CC0000"/>
                </a:solidFill>
                <a:latin typeface="Mada"/>
                <a:ea typeface="Mada"/>
                <a:cs typeface="Mada"/>
                <a:sym typeface="Mada"/>
              </a:rPr>
              <a:t>merozoites inside the schizont (Exoerythrocytic schizont).</a:t>
            </a:r>
            <a:endParaRPr b="1" sz="1200">
              <a:solidFill>
                <a:srgbClr val="CC0000"/>
              </a:solidFill>
              <a:latin typeface="Mada"/>
              <a:ea typeface="Mada"/>
              <a:cs typeface="Mada"/>
              <a:sym typeface="Mada"/>
            </a:endParaRPr>
          </a:p>
          <a:p>
            <a:pPr indent="0" lvl="0" marL="0" rtl="0" algn="l">
              <a:spcBef>
                <a:spcPts val="0"/>
              </a:spcBef>
              <a:spcAft>
                <a:spcPts val="0"/>
              </a:spcAft>
              <a:buNone/>
            </a:pPr>
            <a:r>
              <a:rPr lang="en-GB" sz="1200">
                <a:solidFill>
                  <a:srgbClr val="999999"/>
                </a:solidFill>
                <a:latin typeface="Mada"/>
                <a:ea typeface="Mada"/>
                <a:cs typeface="Mada"/>
                <a:sym typeface="Mada"/>
              </a:rPr>
              <a:t>4. When the </a:t>
            </a:r>
            <a:r>
              <a:rPr b="1" lang="en-GB" sz="1200">
                <a:solidFill>
                  <a:srgbClr val="CC0000"/>
                </a:solidFill>
                <a:latin typeface="Mada"/>
                <a:ea typeface="Mada"/>
                <a:cs typeface="Mada"/>
                <a:sym typeface="Mada"/>
              </a:rPr>
              <a:t>hepatic schizont rupture (clinical symptoms appear) </a:t>
            </a:r>
            <a:r>
              <a:rPr lang="en-GB" sz="1200">
                <a:solidFill>
                  <a:srgbClr val="999999"/>
                </a:solidFill>
                <a:latin typeface="Mada"/>
                <a:ea typeface="Mada"/>
                <a:cs typeface="Mada"/>
                <a:sym typeface="Mada"/>
              </a:rPr>
              <a:t> the merozoites will be released into blood, then it will enter the erythrocytes forming </a:t>
            </a:r>
            <a:r>
              <a:rPr b="1" lang="en-GB" sz="1200">
                <a:solidFill>
                  <a:srgbClr val="CC0000"/>
                </a:solidFill>
                <a:latin typeface="Mada"/>
                <a:ea typeface="Mada"/>
                <a:cs typeface="Mada"/>
                <a:sym typeface="Mada"/>
              </a:rPr>
              <a:t>immature trophozoites (ring stage)</a:t>
            </a:r>
            <a:r>
              <a:rPr lang="en-GB" sz="1200">
                <a:solidFill>
                  <a:srgbClr val="999999"/>
                </a:solidFill>
                <a:latin typeface="Mada"/>
                <a:ea typeface="Mada"/>
                <a:cs typeface="Mada"/>
                <a:sym typeface="Mada"/>
              </a:rPr>
              <a:t> which will have 2 pathways:</a:t>
            </a:r>
            <a:endParaRPr sz="1200">
              <a:solidFill>
                <a:srgbClr val="999999"/>
              </a:solidFill>
              <a:latin typeface="Mada"/>
              <a:ea typeface="Mada"/>
              <a:cs typeface="Mada"/>
              <a:sym typeface="Mada"/>
            </a:endParaRPr>
          </a:p>
          <a:p>
            <a:pPr indent="0" lvl="0" marL="0" rtl="0" algn="l">
              <a:spcBef>
                <a:spcPts val="0"/>
              </a:spcBef>
              <a:spcAft>
                <a:spcPts val="0"/>
              </a:spcAft>
              <a:buNone/>
            </a:pPr>
            <a:r>
              <a:rPr lang="en-GB" sz="1200">
                <a:solidFill>
                  <a:srgbClr val="999999"/>
                </a:solidFill>
                <a:latin typeface="Mada"/>
                <a:ea typeface="Mada"/>
                <a:cs typeface="Mada"/>
                <a:sym typeface="Mada"/>
              </a:rPr>
              <a:t>a. </a:t>
            </a:r>
            <a:r>
              <a:rPr b="1" lang="en-GB" sz="1200">
                <a:solidFill>
                  <a:srgbClr val="CC0000"/>
                </a:solidFill>
                <a:latin typeface="Mada"/>
                <a:ea typeface="Mada"/>
                <a:cs typeface="Mada"/>
                <a:sym typeface="Mada"/>
              </a:rPr>
              <a:t>First pathway: </a:t>
            </a:r>
            <a:r>
              <a:rPr lang="en-GB" sz="1200">
                <a:solidFill>
                  <a:srgbClr val="999999"/>
                </a:solidFill>
                <a:latin typeface="Mada"/>
                <a:ea typeface="Mada"/>
                <a:cs typeface="Mada"/>
                <a:sym typeface="Mada"/>
              </a:rPr>
              <a:t>It goes through the </a:t>
            </a:r>
            <a:r>
              <a:rPr b="1" lang="en-GB" sz="1200">
                <a:solidFill>
                  <a:srgbClr val="CC0000"/>
                </a:solidFill>
                <a:latin typeface="Mada"/>
                <a:ea typeface="Mada"/>
                <a:cs typeface="Mada"/>
                <a:sym typeface="Mada"/>
              </a:rPr>
              <a:t>erythrocytic cycle</a:t>
            </a:r>
            <a:r>
              <a:rPr lang="en-GB" sz="1200">
                <a:solidFill>
                  <a:srgbClr val="999999"/>
                </a:solidFill>
                <a:latin typeface="Mada"/>
                <a:ea typeface="Mada"/>
                <a:cs typeface="Mada"/>
                <a:sym typeface="Mada"/>
              </a:rPr>
              <a:t> starting from ring stage then into Mature trophozoites,</a:t>
            </a:r>
            <a:endParaRPr sz="1200">
              <a:solidFill>
                <a:srgbClr val="999999"/>
              </a:solidFill>
              <a:latin typeface="Mada"/>
              <a:ea typeface="Mada"/>
              <a:cs typeface="Mada"/>
              <a:sym typeface="Mada"/>
            </a:endParaRPr>
          </a:p>
          <a:p>
            <a:pPr indent="0" lvl="0" marL="0" rtl="0" algn="l">
              <a:spcBef>
                <a:spcPts val="0"/>
              </a:spcBef>
              <a:spcAft>
                <a:spcPts val="0"/>
              </a:spcAft>
              <a:buNone/>
            </a:pPr>
            <a:r>
              <a:rPr lang="en-GB" sz="1200">
                <a:solidFill>
                  <a:srgbClr val="999999"/>
                </a:solidFill>
                <a:latin typeface="Mada"/>
                <a:ea typeface="Mada"/>
                <a:cs typeface="Mada"/>
                <a:sym typeface="Mada"/>
              </a:rPr>
              <a:t>then the merozoites will multiply inside the RBCs forming </a:t>
            </a:r>
            <a:r>
              <a:rPr b="1" lang="en-GB" sz="1200">
                <a:solidFill>
                  <a:srgbClr val="CC0000"/>
                </a:solidFill>
                <a:latin typeface="Mada"/>
                <a:ea typeface="Mada"/>
                <a:cs typeface="Mada"/>
                <a:sym typeface="Mada"/>
              </a:rPr>
              <a:t>schizont (Erythrocytic schizont</a:t>
            </a:r>
            <a:r>
              <a:rPr lang="en-GB" sz="1200">
                <a:solidFill>
                  <a:srgbClr val="999999"/>
                </a:solidFill>
                <a:latin typeface="Mada"/>
                <a:ea typeface="Mada"/>
                <a:cs typeface="Mada"/>
                <a:sym typeface="Mada"/>
              </a:rPr>
              <a:t>), which will rupture (hemolysis) and release the merozoites into the bloodstream (Clinical attack of malaria is due to this stage) and the cycle will repeat over and over again.</a:t>
            </a:r>
            <a:endParaRPr sz="1200">
              <a:solidFill>
                <a:srgbClr val="999999"/>
              </a:solidFill>
              <a:latin typeface="Mada"/>
              <a:ea typeface="Mada"/>
              <a:cs typeface="Mada"/>
              <a:sym typeface="Mada"/>
            </a:endParaRPr>
          </a:p>
          <a:p>
            <a:pPr indent="0" lvl="0" marL="0" rtl="0" algn="l">
              <a:spcBef>
                <a:spcPts val="0"/>
              </a:spcBef>
              <a:spcAft>
                <a:spcPts val="0"/>
              </a:spcAft>
              <a:buNone/>
            </a:pPr>
            <a:r>
              <a:rPr lang="en-GB" sz="1200">
                <a:solidFill>
                  <a:srgbClr val="999999"/>
                </a:solidFill>
                <a:latin typeface="Mada"/>
                <a:ea typeface="Mada"/>
                <a:cs typeface="Mada"/>
                <a:sym typeface="Mada"/>
              </a:rPr>
              <a:t>b. </a:t>
            </a:r>
            <a:r>
              <a:rPr b="1" lang="en-GB" sz="1200">
                <a:solidFill>
                  <a:srgbClr val="CC0000"/>
                </a:solidFill>
                <a:latin typeface="Mada"/>
                <a:ea typeface="Mada"/>
                <a:cs typeface="Mada"/>
                <a:sym typeface="Mada"/>
              </a:rPr>
              <a:t>Second pathway:</a:t>
            </a:r>
            <a:r>
              <a:rPr lang="en-GB" sz="1200">
                <a:solidFill>
                  <a:srgbClr val="999999"/>
                </a:solidFill>
                <a:latin typeface="Mada"/>
                <a:ea typeface="Mada"/>
                <a:cs typeface="Mada"/>
                <a:sym typeface="Mada"/>
              </a:rPr>
              <a:t> Some immature trophozoites will become </a:t>
            </a:r>
            <a:r>
              <a:rPr b="1" lang="en-GB" sz="1200">
                <a:solidFill>
                  <a:srgbClr val="CC0000"/>
                </a:solidFill>
                <a:latin typeface="Mada"/>
                <a:ea typeface="Mada"/>
                <a:cs typeface="Mada"/>
                <a:sym typeface="Mada"/>
              </a:rPr>
              <a:t>gametocytes (male and female)</a:t>
            </a:r>
            <a:r>
              <a:rPr lang="en-GB" sz="1200">
                <a:solidFill>
                  <a:srgbClr val="999999"/>
                </a:solidFill>
                <a:latin typeface="Mada"/>
                <a:ea typeface="Mada"/>
                <a:cs typeface="Mada"/>
                <a:sym typeface="Mada"/>
              </a:rPr>
              <a:t> those gametocytes will be ingested by another mosquito; in the mosquito:</a:t>
            </a:r>
            <a:endParaRPr sz="1200">
              <a:solidFill>
                <a:srgbClr val="999999"/>
              </a:solidFill>
              <a:latin typeface="Mada"/>
              <a:ea typeface="Mada"/>
              <a:cs typeface="Mada"/>
              <a:sym typeface="Mada"/>
            </a:endParaRPr>
          </a:p>
          <a:p>
            <a:pPr indent="0" lvl="0" marL="0" rtl="0" algn="l">
              <a:spcBef>
                <a:spcPts val="0"/>
              </a:spcBef>
              <a:spcAft>
                <a:spcPts val="0"/>
              </a:spcAft>
              <a:buNone/>
            </a:pPr>
            <a:r>
              <a:rPr lang="en-GB" sz="1200">
                <a:solidFill>
                  <a:srgbClr val="999999"/>
                </a:solidFill>
                <a:latin typeface="Mada"/>
                <a:ea typeface="Mada"/>
                <a:cs typeface="Mada"/>
                <a:sym typeface="Mada"/>
              </a:rPr>
              <a:t>i. There are Micro(Male) and Macro(Female) gametocytes, the microgametocytes will enter into the macrogametocytes in which they will form Ookinete then it will develop into Oocyst which will rupture releasing </a:t>
            </a:r>
            <a:r>
              <a:rPr b="1" lang="en-GB" sz="1200">
                <a:solidFill>
                  <a:srgbClr val="CC0000"/>
                </a:solidFill>
                <a:latin typeface="Mada"/>
                <a:ea typeface="Mada"/>
                <a:cs typeface="Mada"/>
                <a:sym typeface="Mada"/>
              </a:rPr>
              <a:t>sporozoites</a:t>
            </a:r>
            <a:r>
              <a:rPr lang="en-GB" sz="1200">
                <a:solidFill>
                  <a:srgbClr val="999999"/>
                </a:solidFill>
                <a:latin typeface="Mada"/>
                <a:ea typeface="Mada"/>
                <a:cs typeface="Mada"/>
                <a:sym typeface="Mada"/>
              </a:rPr>
              <a:t> in mosquito, then the cycle will go over and over again.</a:t>
            </a:r>
            <a:endParaRPr sz="1200">
              <a:solidFill>
                <a:srgbClr val="999999"/>
              </a:solidFill>
              <a:latin typeface="Mada"/>
              <a:ea typeface="Mada"/>
              <a:cs typeface="Mada"/>
              <a:sym typeface="Mada"/>
            </a:endParaRPr>
          </a:p>
        </p:txBody>
      </p:sp>
      <p:sp>
        <p:nvSpPr>
          <p:cNvPr id="114" name="Google Shape;114;p15"/>
          <p:cNvSpPr txBox="1"/>
          <p:nvPr/>
        </p:nvSpPr>
        <p:spPr>
          <a:xfrm>
            <a:off x="268425" y="7717328"/>
            <a:ext cx="5721900" cy="566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000"/>
              </a:spcBef>
              <a:spcAft>
                <a:spcPts val="0"/>
              </a:spcAft>
              <a:buNone/>
            </a:pPr>
            <a:r>
              <a:rPr b="1" lang="en-GB" sz="1800">
                <a:solidFill>
                  <a:srgbClr val="76A5AF"/>
                </a:solidFill>
                <a:latin typeface="Nunito"/>
                <a:ea typeface="Nunito"/>
                <a:cs typeface="Nunito"/>
                <a:sym typeface="Nunito"/>
              </a:rPr>
              <a:t>Symptoms </a:t>
            </a:r>
            <a:r>
              <a:rPr b="1" lang="en-GB" sz="1600">
                <a:solidFill>
                  <a:srgbClr val="76A5AF"/>
                </a:solidFill>
                <a:latin typeface="Nunito"/>
                <a:ea typeface="Nunito"/>
                <a:cs typeface="Nunito"/>
                <a:sym typeface="Nunito"/>
              </a:rPr>
              <a:t>“not specific”</a:t>
            </a:r>
            <a:endParaRPr b="1" sz="1600">
              <a:solidFill>
                <a:srgbClr val="76A5AF"/>
              </a:solidFill>
              <a:latin typeface="Nunito"/>
              <a:ea typeface="Nunito"/>
              <a:cs typeface="Nunito"/>
              <a:sym typeface="Nunito"/>
            </a:endParaRPr>
          </a:p>
          <a:p>
            <a:pPr indent="0" lvl="0" marL="0" rtl="0" algn="l">
              <a:lnSpc>
                <a:spcPct val="115000"/>
              </a:lnSpc>
              <a:spcBef>
                <a:spcPts val="1000"/>
              </a:spcBef>
              <a:spcAft>
                <a:spcPts val="0"/>
              </a:spcAft>
              <a:buNone/>
            </a:pPr>
            <a:r>
              <a:t/>
            </a:r>
            <a:endParaRPr b="1" sz="1800">
              <a:solidFill>
                <a:srgbClr val="76A5AF"/>
              </a:solidFill>
              <a:latin typeface="Nunito"/>
              <a:ea typeface="Nunito"/>
              <a:cs typeface="Nunito"/>
              <a:sym typeface="Nunito"/>
            </a:endParaRPr>
          </a:p>
        </p:txBody>
      </p:sp>
      <p:graphicFrame>
        <p:nvGraphicFramePr>
          <p:cNvPr id="115" name="Google Shape;115;p15"/>
          <p:cNvGraphicFramePr/>
          <p:nvPr/>
        </p:nvGraphicFramePr>
        <p:xfrm>
          <a:off x="217624" y="8234191"/>
          <a:ext cx="3000000" cy="3000000"/>
        </p:xfrm>
        <a:graphic>
          <a:graphicData uri="http://schemas.openxmlformats.org/drawingml/2006/table">
            <a:tbl>
              <a:tblPr>
                <a:noFill/>
                <a:tableStyleId>{33F02701-F9A2-4432-8F73-A4790598A67E}</a:tableStyleId>
              </a:tblPr>
              <a:tblGrid>
                <a:gridCol w="3486625"/>
                <a:gridCol w="3486625"/>
              </a:tblGrid>
              <a:tr h="273775">
                <a:tc>
                  <a:txBody>
                    <a:bodyPr/>
                    <a:lstStyle/>
                    <a:p>
                      <a:pPr indent="0" lvl="0" marL="0" rtl="0" algn="ctr">
                        <a:spcBef>
                          <a:spcPts val="0"/>
                        </a:spcBef>
                        <a:spcAft>
                          <a:spcPts val="0"/>
                        </a:spcAft>
                        <a:buNone/>
                      </a:pPr>
                      <a:r>
                        <a:rPr lang="en-GB"/>
                        <a:t>Common</a:t>
                      </a:r>
                      <a:endParaRPr/>
                    </a:p>
                  </a:txBody>
                  <a:tcPr marT="91425" marB="91425" marR="91425" marL="91425">
                    <a:solidFill>
                      <a:srgbClr val="D0E0E3"/>
                    </a:solidFill>
                  </a:tcPr>
                </a:tc>
                <a:tc>
                  <a:txBody>
                    <a:bodyPr/>
                    <a:lstStyle/>
                    <a:p>
                      <a:pPr indent="0" lvl="0" marL="0" rtl="0" algn="ctr">
                        <a:spcBef>
                          <a:spcPts val="0"/>
                        </a:spcBef>
                        <a:spcAft>
                          <a:spcPts val="0"/>
                        </a:spcAft>
                        <a:buNone/>
                      </a:pPr>
                      <a:r>
                        <a:rPr lang="en-GB"/>
                        <a:t>Less common</a:t>
                      </a:r>
                      <a:endParaRPr/>
                    </a:p>
                  </a:txBody>
                  <a:tcPr marT="91425" marB="91425" marR="91425" marL="91425">
                    <a:solidFill>
                      <a:srgbClr val="D0E0E3"/>
                    </a:solidFill>
                  </a:tcPr>
                </a:tc>
              </a:tr>
              <a:tr h="398050">
                <a:tc>
                  <a:txBody>
                    <a:bodyPr/>
                    <a:lstStyle/>
                    <a:p>
                      <a:pPr indent="0" lvl="0" marL="0" rtl="0" algn="l">
                        <a:lnSpc>
                          <a:spcPct val="115000"/>
                        </a:lnSpc>
                        <a:spcBef>
                          <a:spcPts val="0"/>
                        </a:spcBef>
                        <a:spcAft>
                          <a:spcPts val="0"/>
                        </a:spcAft>
                        <a:buClr>
                          <a:schemeClr val="dk1"/>
                        </a:buClr>
                        <a:buSzPts val="1100"/>
                        <a:buFont typeface="Arial"/>
                        <a:buNone/>
                      </a:pPr>
                      <a:r>
                        <a:rPr lang="en-GB" sz="1200">
                          <a:solidFill>
                            <a:schemeClr val="dk1"/>
                          </a:solidFill>
                          <a:latin typeface="Mada"/>
                          <a:ea typeface="Mada"/>
                          <a:cs typeface="Mada"/>
                          <a:sym typeface="Mada"/>
                        </a:rPr>
                        <a:t>- </a:t>
                      </a:r>
                      <a:r>
                        <a:rPr b="1" lang="en-GB" sz="1200">
                          <a:solidFill>
                            <a:schemeClr val="dk1"/>
                          </a:solidFill>
                          <a:latin typeface="Mada"/>
                          <a:ea typeface="Mada"/>
                          <a:cs typeface="Mada"/>
                          <a:sym typeface="Mada"/>
                        </a:rPr>
                        <a:t>Paroxysms</a:t>
                      </a:r>
                      <a:r>
                        <a:rPr lang="en-GB" sz="1200">
                          <a:solidFill>
                            <a:schemeClr val="dk1"/>
                          </a:solidFill>
                          <a:latin typeface="Mada"/>
                          <a:ea typeface="Mada"/>
                          <a:cs typeface="Mada"/>
                          <a:sym typeface="Mada"/>
                        </a:rPr>
                        <a:t> </a:t>
                      </a:r>
                      <a:r>
                        <a:rPr b="1" lang="en-GB" sz="1200">
                          <a:solidFill>
                            <a:schemeClr val="dk1"/>
                          </a:solidFill>
                          <a:latin typeface="Mada"/>
                          <a:ea typeface="Mada"/>
                          <a:cs typeface="Mada"/>
                          <a:sym typeface="Mada"/>
                        </a:rPr>
                        <a:t>of:</a:t>
                      </a:r>
                      <a:r>
                        <a:rPr lang="en-GB" sz="1200">
                          <a:solidFill>
                            <a:schemeClr val="dk1"/>
                          </a:solidFill>
                          <a:latin typeface="Mada"/>
                          <a:ea typeface="Mada"/>
                          <a:cs typeface="Mada"/>
                          <a:sym typeface="Mada"/>
                        </a:rPr>
                        <a:t> </a:t>
                      </a:r>
                      <a:endParaRPr sz="1200">
                        <a:solidFill>
                          <a:schemeClr val="dk1"/>
                        </a:solidFill>
                        <a:latin typeface="Mada"/>
                        <a:ea typeface="Mada"/>
                        <a:cs typeface="Mada"/>
                        <a:sym typeface="Mada"/>
                      </a:endParaRPr>
                    </a:p>
                    <a:p>
                      <a:pPr indent="0" lvl="0" marL="0" rtl="0" algn="l">
                        <a:lnSpc>
                          <a:spcPct val="115000"/>
                        </a:lnSpc>
                        <a:spcBef>
                          <a:spcPts val="0"/>
                        </a:spcBef>
                        <a:spcAft>
                          <a:spcPts val="0"/>
                        </a:spcAft>
                        <a:buClr>
                          <a:schemeClr val="dk1"/>
                        </a:buClr>
                        <a:buSzPts val="1100"/>
                        <a:buFont typeface="Arial"/>
                        <a:buNone/>
                      </a:pPr>
                      <a:r>
                        <a:rPr lang="en-GB" sz="1200">
                          <a:solidFill>
                            <a:schemeClr val="dk1"/>
                          </a:solidFill>
                          <a:latin typeface="Mada"/>
                          <a:ea typeface="Mada"/>
                          <a:cs typeface="Mada"/>
                          <a:sym typeface="Mada"/>
                        </a:rPr>
                        <a:t>Chills/rigors followed by  fever, sweats </a:t>
                      </a:r>
                      <a:endParaRPr/>
                    </a:p>
                  </a:txBody>
                  <a:tcPr marT="91425" marB="91425" marR="91425" marL="91425"/>
                </a:tc>
                <a:tc>
                  <a:txBody>
                    <a:bodyPr/>
                    <a:lstStyle/>
                    <a:p>
                      <a:pPr indent="0" lvl="0" marL="0" rtl="0" algn="ctr">
                        <a:lnSpc>
                          <a:spcPct val="150000"/>
                        </a:lnSpc>
                        <a:spcBef>
                          <a:spcPts val="0"/>
                        </a:spcBef>
                        <a:spcAft>
                          <a:spcPts val="0"/>
                        </a:spcAft>
                        <a:buNone/>
                      </a:pPr>
                      <a:r>
                        <a:rPr lang="en-GB" sz="1200">
                          <a:solidFill>
                            <a:schemeClr val="dk1"/>
                          </a:solidFill>
                          <a:latin typeface="Mada"/>
                          <a:ea typeface="Mada"/>
                          <a:cs typeface="Mada"/>
                          <a:sym typeface="Mada"/>
                        </a:rPr>
                        <a:t>Anorexia </a:t>
                      </a:r>
                      <a:endParaRPr/>
                    </a:p>
                  </a:txBody>
                  <a:tcPr marT="91425" marB="91425" marR="91425" marL="91425"/>
                </a:tc>
              </a:tr>
              <a:tr h="331600">
                <a:tc rowSpan="2">
                  <a:txBody>
                    <a:bodyPr/>
                    <a:lstStyle/>
                    <a:p>
                      <a:pPr indent="0" lvl="0" marL="0" rtl="0" algn="l">
                        <a:lnSpc>
                          <a:spcPct val="115000"/>
                        </a:lnSpc>
                        <a:spcBef>
                          <a:spcPts val="0"/>
                        </a:spcBef>
                        <a:spcAft>
                          <a:spcPts val="0"/>
                        </a:spcAft>
                        <a:buNone/>
                      </a:pPr>
                      <a:r>
                        <a:rPr b="1" lang="en-GB" sz="1200">
                          <a:solidFill>
                            <a:schemeClr val="dk1"/>
                          </a:solidFill>
                          <a:latin typeface="Mada"/>
                          <a:ea typeface="Mada"/>
                          <a:cs typeface="Mada"/>
                          <a:sym typeface="Mada"/>
                        </a:rPr>
                        <a:t>-</a:t>
                      </a:r>
                      <a:r>
                        <a:rPr lang="en-GB" sz="1200">
                          <a:solidFill>
                            <a:schemeClr val="dk1"/>
                          </a:solidFill>
                          <a:latin typeface="Mada"/>
                          <a:ea typeface="Mada"/>
                          <a:cs typeface="Mada"/>
                          <a:sym typeface="Mada"/>
                        </a:rPr>
                        <a:t> A pattern might develop (i.e., fever occur every 2-3 days)</a:t>
                      </a:r>
                      <a:endParaRPr/>
                    </a:p>
                  </a:txBody>
                  <a:tcPr marT="91425" marB="91425" marR="91425" marL="91425"/>
                </a:tc>
                <a:tc>
                  <a:txBody>
                    <a:bodyPr/>
                    <a:lstStyle/>
                    <a:p>
                      <a:pPr indent="0" lvl="0" marL="0" rtl="0" algn="ctr">
                        <a:lnSpc>
                          <a:spcPct val="150000"/>
                        </a:lnSpc>
                        <a:spcBef>
                          <a:spcPts val="0"/>
                        </a:spcBef>
                        <a:spcAft>
                          <a:spcPts val="0"/>
                        </a:spcAft>
                        <a:buNone/>
                      </a:pPr>
                      <a:r>
                        <a:rPr lang="en-GB" sz="1200">
                          <a:solidFill>
                            <a:schemeClr val="dk1"/>
                          </a:solidFill>
                          <a:latin typeface="Mada"/>
                          <a:ea typeface="Mada"/>
                          <a:cs typeface="Mada"/>
                          <a:sym typeface="Mada"/>
                        </a:rPr>
                        <a:t>Nausea, vomiting</a:t>
                      </a:r>
                      <a:endParaRPr/>
                    </a:p>
                  </a:txBody>
                  <a:tcPr marT="91425" marB="91425" marR="91425" marL="91425"/>
                </a:tc>
              </a:tr>
              <a:tr h="331600">
                <a:tc vMerge="1"/>
                <a:tc>
                  <a:txBody>
                    <a:bodyPr/>
                    <a:lstStyle/>
                    <a:p>
                      <a:pPr indent="0" lvl="0" marL="0" rtl="0" algn="ctr">
                        <a:lnSpc>
                          <a:spcPct val="150000"/>
                        </a:lnSpc>
                        <a:spcBef>
                          <a:spcPts val="0"/>
                        </a:spcBef>
                        <a:spcAft>
                          <a:spcPts val="0"/>
                        </a:spcAft>
                        <a:buNone/>
                      </a:pPr>
                      <a:r>
                        <a:rPr lang="en-GB" sz="1200">
                          <a:solidFill>
                            <a:schemeClr val="dk1"/>
                          </a:solidFill>
                          <a:latin typeface="Mada"/>
                          <a:ea typeface="Mada"/>
                          <a:cs typeface="Mada"/>
                          <a:sym typeface="Mada"/>
                        </a:rPr>
                        <a:t>Diarrhoea </a:t>
                      </a:r>
                      <a:endParaRPr/>
                    </a:p>
                  </a:txBody>
                  <a:tcPr marT="91425" marB="91425" marR="91425" marL="91425"/>
                </a:tc>
              </a:tr>
              <a:tr h="252725">
                <a:tc>
                  <a:txBody>
                    <a:bodyPr/>
                    <a:lstStyle/>
                    <a:p>
                      <a:pPr indent="0" lvl="0" marL="0" rtl="0" algn="l">
                        <a:lnSpc>
                          <a:spcPct val="115000"/>
                        </a:lnSpc>
                        <a:spcBef>
                          <a:spcPts val="0"/>
                        </a:spcBef>
                        <a:spcAft>
                          <a:spcPts val="0"/>
                        </a:spcAft>
                        <a:buClr>
                          <a:schemeClr val="dk1"/>
                        </a:buClr>
                        <a:buSzPts val="1100"/>
                        <a:buFont typeface="Arial"/>
                        <a:buNone/>
                      </a:pPr>
                      <a:r>
                        <a:rPr lang="en-GB" sz="1200">
                          <a:solidFill>
                            <a:schemeClr val="dk1"/>
                          </a:solidFill>
                          <a:latin typeface="Mada"/>
                          <a:ea typeface="Mada"/>
                          <a:cs typeface="Mada"/>
                          <a:sym typeface="Mada"/>
                        </a:rPr>
                        <a:t>- Headache, weakness, muscle and joint pain.</a:t>
                      </a:r>
                      <a:endParaRPr/>
                    </a:p>
                  </a:txBody>
                  <a:tcPr marT="91425" marB="91425" marR="91425" marL="91425"/>
                </a:tc>
                <a:tc>
                  <a:txBody>
                    <a:bodyPr/>
                    <a:lstStyle/>
                    <a:p>
                      <a:pPr indent="0" lvl="0" marL="0" rtl="0" algn="ctr">
                        <a:lnSpc>
                          <a:spcPct val="150000"/>
                        </a:lnSpc>
                        <a:spcBef>
                          <a:spcPts val="0"/>
                        </a:spcBef>
                        <a:spcAft>
                          <a:spcPts val="0"/>
                        </a:spcAft>
                        <a:buClr>
                          <a:schemeClr val="dk1"/>
                        </a:buClr>
                        <a:buSzPts val="1100"/>
                        <a:buFont typeface="Arial"/>
                        <a:buNone/>
                      </a:pPr>
                      <a:r>
                        <a:rPr lang="en-GB" sz="1200">
                          <a:solidFill>
                            <a:schemeClr val="dk1"/>
                          </a:solidFill>
                          <a:latin typeface="Mada"/>
                          <a:ea typeface="Mada"/>
                          <a:cs typeface="Mada"/>
                          <a:sym typeface="Mada"/>
                        </a:rPr>
                        <a:t>Abdominal pain </a:t>
                      </a:r>
                      <a:endParaRPr/>
                    </a:p>
                  </a:txBody>
                  <a:tcPr marT="91425" marB="91425" marR="91425" marL="91425"/>
                </a:tc>
              </a:tr>
            </a:tbl>
          </a:graphicData>
        </a:graphic>
      </p:graphicFrame>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6" name="Shape 1046"/>
        <p:cNvGrpSpPr/>
        <p:nvPr/>
      </p:nvGrpSpPr>
      <p:grpSpPr>
        <a:xfrm>
          <a:off x="0" y="0"/>
          <a:ext cx="0" cy="0"/>
          <a:chOff x="0" y="0"/>
          <a:chExt cx="0" cy="0"/>
        </a:xfrm>
      </p:grpSpPr>
      <p:sp>
        <p:nvSpPr>
          <p:cNvPr id="1047" name="Google Shape;1047;p42"/>
          <p:cNvSpPr/>
          <p:nvPr/>
        </p:nvSpPr>
        <p:spPr>
          <a:xfrm rot="10800000">
            <a:off x="-75" y="-9300"/>
            <a:ext cx="7591500" cy="237900"/>
          </a:xfrm>
          <a:prstGeom prst="round2SameRect">
            <a:avLst>
              <a:gd fmla="val 50000" name="adj1"/>
              <a:gd fmla="val 0" name="adj2"/>
            </a:avLst>
          </a:pr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8" name="Google Shape;1048;p42"/>
          <p:cNvSpPr/>
          <p:nvPr/>
        </p:nvSpPr>
        <p:spPr>
          <a:xfrm>
            <a:off x="-75" y="9696450"/>
            <a:ext cx="7589400" cy="1002000"/>
          </a:xfrm>
          <a:prstGeom prst="rect">
            <a:avLst/>
          </a:prstGeom>
          <a:noFill/>
          <a:ln cap="flat" cmpd="sng" w="9525">
            <a:solidFill>
              <a:srgbClr val="45818E"/>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049" name="Google Shape;1049;p42"/>
          <p:cNvPicPr preferRelativeResize="0"/>
          <p:nvPr/>
        </p:nvPicPr>
        <p:blipFill>
          <a:blip r:embed="rId3">
            <a:alphaModFix/>
          </a:blip>
          <a:stretch>
            <a:fillRect/>
          </a:stretch>
        </p:blipFill>
        <p:spPr>
          <a:xfrm>
            <a:off x="282350" y="3820150"/>
            <a:ext cx="307325" cy="307325"/>
          </a:xfrm>
          <a:prstGeom prst="rect">
            <a:avLst/>
          </a:prstGeom>
          <a:noFill/>
          <a:ln>
            <a:noFill/>
          </a:ln>
        </p:spPr>
      </p:pic>
      <p:graphicFrame>
        <p:nvGraphicFramePr>
          <p:cNvPr id="1050" name="Google Shape;1050;p42"/>
          <p:cNvGraphicFramePr/>
          <p:nvPr/>
        </p:nvGraphicFramePr>
        <p:xfrm>
          <a:off x="282338" y="917600"/>
          <a:ext cx="3000000" cy="3000000"/>
        </p:xfrm>
        <a:graphic>
          <a:graphicData uri="http://schemas.openxmlformats.org/drawingml/2006/table">
            <a:tbl>
              <a:tblPr>
                <a:noFill/>
                <a:tableStyleId>{33F02701-F9A2-4432-8F73-A4790598A67E}</a:tableStyleId>
              </a:tblPr>
              <a:tblGrid>
                <a:gridCol w="1446150"/>
                <a:gridCol w="5597250"/>
              </a:tblGrid>
              <a:tr h="396200">
                <a:tc gridSpan="2">
                  <a:txBody>
                    <a:bodyPr/>
                    <a:lstStyle/>
                    <a:p>
                      <a:pPr indent="0" lvl="0" marL="0" rtl="0" algn="ctr">
                        <a:spcBef>
                          <a:spcPts val="0"/>
                        </a:spcBef>
                        <a:spcAft>
                          <a:spcPts val="0"/>
                        </a:spcAft>
                        <a:buNone/>
                      </a:pPr>
                      <a:r>
                        <a:rPr b="1" lang="en-GB">
                          <a:solidFill>
                            <a:srgbClr val="FFFFFF"/>
                          </a:solidFill>
                          <a:latin typeface="Mada"/>
                          <a:ea typeface="Mada"/>
                          <a:cs typeface="Mada"/>
                          <a:sym typeface="Mada"/>
                        </a:rPr>
                        <a:t>Causes of Cancer</a:t>
                      </a:r>
                      <a:endParaRPr b="1">
                        <a:solidFill>
                          <a:srgbClr val="FFFFFF"/>
                        </a:solidFill>
                        <a:latin typeface="Mada"/>
                        <a:ea typeface="Mada"/>
                        <a:cs typeface="Mada"/>
                        <a:sym typeface="Mada"/>
                      </a:endParaRPr>
                    </a:p>
                  </a:txBody>
                  <a:tcPr marT="91425" marB="91425" marR="91425" marL="91425">
                    <a:solidFill>
                      <a:srgbClr val="134F5C"/>
                    </a:solidFill>
                  </a:tcPr>
                </a:tc>
                <a:tc hMerge="1"/>
              </a:tr>
              <a:tr h="459725">
                <a:tc gridSpan="2">
                  <a:txBody>
                    <a:bodyPr/>
                    <a:lstStyle/>
                    <a:p>
                      <a:pPr indent="0" lvl="0" marL="0" rtl="0" algn="ctr">
                        <a:spcBef>
                          <a:spcPts val="0"/>
                        </a:spcBef>
                        <a:spcAft>
                          <a:spcPts val="0"/>
                        </a:spcAft>
                        <a:buNone/>
                      </a:pPr>
                      <a:r>
                        <a:rPr lang="en-GB" sz="1200">
                          <a:solidFill>
                            <a:schemeClr val="dk1"/>
                          </a:solidFill>
                          <a:latin typeface="Mada"/>
                          <a:ea typeface="Mada"/>
                          <a:cs typeface="Mada"/>
                          <a:sym typeface="Mada"/>
                        </a:rPr>
                        <a:t>Cancer is the result of the interaction between a </a:t>
                      </a:r>
                      <a:r>
                        <a:rPr b="1" lang="en-GB" sz="1200">
                          <a:solidFill>
                            <a:schemeClr val="dk1"/>
                          </a:solidFill>
                          <a:latin typeface="Mada"/>
                          <a:ea typeface="Mada"/>
                          <a:cs typeface="Mada"/>
                          <a:sym typeface="Mada"/>
                        </a:rPr>
                        <a:t>person's </a:t>
                      </a:r>
                      <a:r>
                        <a:rPr lang="en-GB" sz="1200">
                          <a:solidFill>
                            <a:schemeClr val="dk1"/>
                          </a:solidFill>
                          <a:latin typeface="Mada"/>
                          <a:ea typeface="Mada"/>
                          <a:cs typeface="Mada"/>
                          <a:sym typeface="Mada"/>
                        </a:rPr>
                        <a:t>factors and </a:t>
                      </a:r>
                      <a:r>
                        <a:rPr b="1" lang="en-GB" sz="1200">
                          <a:solidFill>
                            <a:schemeClr val="dk1"/>
                          </a:solidFill>
                          <a:latin typeface="Mada"/>
                          <a:ea typeface="Mada"/>
                          <a:cs typeface="Mada"/>
                          <a:sym typeface="Mada"/>
                        </a:rPr>
                        <a:t>3 </a:t>
                      </a:r>
                      <a:r>
                        <a:rPr lang="en-GB" sz="1200">
                          <a:solidFill>
                            <a:schemeClr val="dk1"/>
                          </a:solidFill>
                          <a:latin typeface="Mada"/>
                          <a:ea typeface="Mada"/>
                          <a:cs typeface="Mada"/>
                          <a:sym typeface="Mada"/>
                        </a:rPr>
                        <a:t>categories of </a:t>
                      </a:r>
                      <a:r>
                        <a:rPr b="1" lang="en-GB" sz="1200">
                          <a:solidFill>
                            <a:schemeClr val="dk1"/>
                          </a:solidFill>
                          <a:latin typeface="Mada"/>
                          <a:ea typeface="Mada"/>
                          <a:cs typeface="Mada"/>
                          <a:sym typeface="Mada"/>
                        </a:rPr>
                        <a:t>external agents</a:t>
                      </a:r>
                      <a:endParaRPr/>
                    </a:p>
                  </a:txBody>
                  <a:tcPr marT="91425" marB="91425" marR="91425" marL="91425" anchor="ctr"/>
                </a:tc>
                <a:tc hMerge="1"/>
              </a:tr>
              <a:tr h="396200">
                <a:tc gridSpan="2">
                  <a:txBody>
                    <a:bodyPr/>
                    <a:lstStyle/>
                    <a:p>
                      <a:pPr indent="0" lvl="0" marL="0" rtl="0" algn="ctr">
                        <a:spcBef>
                          <a:spcPts val="0"/>
                        </a:spcBef>
                        <a:spcAft>
                          <a:spcPts val="0"/>
                        </a:spcAft>
                        <a:buNone/>
                      </a:pPr>
                      <a:r>
                        <a:rPr b="1" lang="en-GB">
                          <a:latin typeface="Mada"/>
                          <a:ea typeface="Mada"/>
                          <a:cs typeface="Mada"/>
                          <a:sym typeface="Mada"/>
                        </a:rPr>
                        <a:t>Personal Factors</a:t>
                      </a:r>
                      <a:endParaRPr b="1">
                        <a:latin typeface="Mada"/>
                        <a:ea typeface="Mada"/>
                        <a:cs typeface="Mada"/>
                        <a:sym typeface="Mada"/>
                      </a:endParaRPr>
                    </a:p>
                  </a:txBody>
                  <a:tcPr marT="91425" marB="91425" marR="91425" marL="91425">
                    <a:solidFill>
                      <a:srgbClr val="76A5AF"/>
                    </a:solidFill>
                  </a:tcPr>
                </a:tc>
                <a:tc hMerge="1"/>
              </a:tr>
              <a:tr h="396200">
                <a:tc>
                  <a:txBody>
                    <a:bodyPr/>
                    <a:lstStyle/>
                    <a:p>
                      <a:pPr indent="0" lvl="0" marL="0" rtl="0" algn="ctr">
                        <a:spcBef>
                          <a:spcPts val="0"/>
                        </a:spcBef>
                        <a:spcAft>
                          <a:spcPts val="0"/>
                        </a:spcAft>
                        <a:buClr>
                          <a:schemeClr val="dk1"/>
                        </a:buClr>
                        <a:buSzPts val="1100"/>
                        <a:buFont typeface="Arial"/>
                        <a:buNone/>
                      </a:pPr>
                      <a:r>
                        <a:rPr b="1" lang="en-GB" sz="1200">
                          <a:solidFill>
                            <a:schemeClr val="dk1"/>
                          </a:solidFill>
                          <a:latin typeface="Mada"/>
                          <a:ea typeface="Mada"/>
                          <a:cs typeface="Mada"/>
                          <a:sym typeface="Mada"/>
                        </a:rPr>
                        <a:t>Genetic </a:t>
                      </a:r>
                      <a:r>
                        <a:rPr b="1" baseline="30000" lang="en-GB" sz="1200">
                          <a:solidFill>
                            <a:schemeClr val="dk1"/>
                          </a:solidFill>
                          <a:latin typeface="Mada"/>
                          <a:ea typeface="Mada"/>
                          <a:cs typeface="Mada"/>
                          <a:sym typeface="Mada"/>
                        </a:rPr>
                        <a:t>1</a:t>
                      </a:r>
                      <a:endParaRPr b="1" baseline="30000">
                        <a:latin typeface="Mada"/>
                        <a:ea typeface="Mada"/>
                        <a:cs typeface="Mada"/>
                        <a:sym typeface="Mada"/>
                      </a:endParaRPr>
                    </a:p>
                  </a:txBody>
                  <a:tcPr marT="91425" marB="91425" marR="91425" marL="91425" anchor="ctr">
                    <a:solidFill>
                      <a:srgbClr val="FFFFFF"/>
                    </a:solidFill>
                  </a:tcPr>
                </a:tc>
                <a:tc>
                  <a:txBody>
                    <a:bodyPr/>
                    <a:lstStyle/>
                    <a:p>
                      <a:pPr indent="0" lvl="0" marL="0" rtl="0" algn="l">
                        <a:lnSpc>
                          <a:spcPct val="115000"/>
                        </a:lnSpc>
                        <a:spcBef>
                          <a:spcPts val="0"/>
                        </a:spcBef>
                        <a:spcAft>
                          <a:spcPts val="1600"/>
                        </a:spcAft>
                        <a:buClr>
                          <a:schemeClr val="dk1"/>
                        </a:buClr>
                        <a:buSzPts val="1100"/>
                        <a:buFont typeface="Arial"/>
                        <a:buNone/>
                      </a:pPr>
                      <a:r>
                        <a:rPr lang="en-GB" sz="1200" u="sng">
                          <a:solidFill>
                            <a:schemeClr val="dk1"/>
                          </a:solidFill>
                          <a:highlight>
                            <a:srgbClr val="CFE2F3"/>
                          </a:highlight>
                          <a:latin typeface="Mada"/>
                          <a:ea typeface="Mada"/>
                          <a:cs typeface="Mada"/>
                          <a:sym typeface="Mada"/>
                        </a:rPr>
                        <a:t>Example:</a:t>
                      </a:r>
                      <a:r>
                        <a:rPr lang="en-GB" sz="1200" u="sng">
                          <a:solidFill>
                            <a:schemeClr val="dk1"/>
                          </a:solidFill>
                          <a:latin typeface="Mada"/>
                          <a:ea typeface="Mada"/>
                          <a:cs typeface="Mada"/>
                          <a:sym typeface="Mada"/>
                        </a:rPr>
                        <a:t> </a:t>
                      </a:r>
                      <a:r>
                        <a:rPr lang="en-GB" sz="1200">
                          <a:solidFill>
                            <a:schemeClr val="dk1"/>
                          </a:solidFill>
                          <a:latin typeface="Mada"/>
                          <a:ea typeface="Mada"/>
                          <a:cs typeface="Mada"/>
                          <a:sym typeface="Mada"/>
                        </a:rPr>
                        <a:t>Family Hx and oncogenic genes</a:t>
                      </a:r>
                      <a:endParaRPr b="1">
                        <a:latin typeface="Mada"/>
                        <a:ea typeface="Mada"/>
                        <a:cs typeface="Mada"/>
                        <a:sym typeface="Mada"/>
                      </a:endParaRPr>
                    </a:p>
                  </a:txBody>
                  <a:tcPr marT="91425" marB="91425" marR="91425" marL="91425">
                    <a:solidFill>
                      <a:srgbClr val="FFFFFF"/>
                    </a:solidFill>
                  </a:tcPr>
                </a:tc>
              </a:tr>
              <a:tr h="396200">
                <a:tc>
                  <a:txBody>
                    <a:bodyPr/>
                    <a:lstStyle/>
                    <a:p>
                      <a:pPr indent="0" lvl="0" marL="0" rtl="0" algn="ctr">
                        <a:spcBef>
                          <a:spcPts val="0"/>
                        </a:spcBef>
                        <a:spcAft>
                          <a:spcPts val="0"/>
                        </a:spcAft>
                        <a:buClr>
                          <a:schemeClr val="dk1"/>
                        </a:buClr>
                        <a:buSzPts val="1100"/>
                        <a:buFont typeface="Arial"/>
                        <a:buNone/>
                      </a:pPr>
                      <a:r>
                        <a:rPr b="1" lang="en-GB" sz="1200">
                          <a:solidFill>
                            <a:schemeClr val="dk1"/>
                          </a:solidFill>
                          <a:latin typeface="Mada"/>
                          <a:ea typeface="Mada"/>
                          <a:cs typeface="Mada"/>
                          <a:sym typeface="Mada"/>
                        </a:rPr>
                        <a:t>Age </a:t>
                      </a:r>
                      <a:endParaRPr b="1">
                        <a:latin typeface="Mada"/>
                        <a:ea typeface="Mada"/>
                        <a:cs typeface="Mada"/>
                        <a:sym typeface="Mada"/>
                      </a:endParaRPr>
                    </a:p>
                  </a:txBody>
                  <a:tcPr marT="91425" marB="91425" marR="91425" marL="91425" anchor="ctr">
                    <a:lnB cap="flat" cmpd="sng" w="9525">
                      <a:solidFill>
                        <a:srgbClr val="9E9E9E"/>
                      </a:solidFill>
                      <a:prstDash val="solid"/>
                      <a:round/>
                      <a:headEnd len="sm" w="sm" type="none"/>
                      <a:tailEnd len="sm" w="sm" type="none"/>
                    </a:lnB>
                    <a:solidFill>
                      <a:srgbClr val="FFFFFF"/>
                    </a:solidFill>
                  </a:tcPr>
                </a:tc>
                <a:tc>
                  <a:txBody>
                    <a:bodyPr/>
                    <a:lstStyle/>
                    <a:p>
                      <a:pPr indent="0" lvl="0" marL="0" rtl="0" algn="l">
                        <a:spcBef>
                          <a:spcPts val="0"/>
                        </a:spcBef>
                        <a:spcAft>
                          <a:spcPts val="0"/>
                        </a:spcAft>
                        <a:buClr>
                          <a:schemeClr val="dk1"/>
                        </a:buClr>
                        <a:buSzPts val="1100"/>
                        <a:buFont typeface="Arial"/>
                        <a:buNone/>
                      </a:pPr>
                      <a:r>
                        <a:rPr lang="en-GB" sz="1200">
                          <a:solidFill>
                            <a:schemeClr val="dk1"/>
                          </a:solidFill>
                          <a:latin typeface="Mada"/>
                          <a:ea typeface="Mada"/>
                          <a:cs typeface="Mada"/>
                          <a:sym typeface="Mada"/>
                        </a:rPr>
                        <a:t>Through two main mechanisms:</a:t>
                      </a:r>
                      <a:endParaRPr sz="1200">
                        <a:solidFill>
                          <a:schemeClr val="dk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b="1" lang="en-GB" sz="1200">
                          <a:solidFill>
                            <a:schemeClr val="dk1"/>
                          </a:solidFill>
                          <a:latin typeface="Mada"/>
                          <a:ea typeface="Mada"/>
                          <a:cs typeface="Mada"/>
                          <a:sym typeface="Mada"/>
                        </a:rPr>
                        <a:t>A- </a:t>
                      </a:r>
                      <a:r>
                        <a:rPr lang="en-GB" sz="1200">
                          <a:solidFill>
                            <a:schemeClr val="dk1"/>
                          </a:solidFill>
                          <a:latin typeface="Mada"/>
                          <a:ea typeface="Mada"/>
                          <a:cs typeface="Mada"/>
                          <a:sym typeface="Mada"/>
                        </a:rPr>
                        <a:t>Cellular repair mechanisms become less effective as a person grows older. </a:t>
                      </a:r>
                      <a:endParaRPr baseline="30000" sz="1200">
                        <a:solidFill>
                          <a:schemeClr val="dk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b="1" lang="en-GB" sz="1200">
                          <a:solidFill>
                            <a:schemeClr val="dk1"/>
                          </a:solidFill>
                          <a:latin typeface="Mada"/>
                          <a:ea typeface="Mada"/>
                          <a:cs typeface="Mada"/>
                          <a:sym typeface="Mada"/>
                        </a:rPr>
                        <a:t>B- </a:t>
                      </a:r>
                      <a:r>
                        <a:rPr lang="en-GB" sz="1200">
                          <a:solidFill>
                            <a:schemeClr val="dk1"/>
                          </a:solidFill>
                          <a:latin typeface="Mada"/>
                          <a:ea typeface="Mada"/>
                          <a:cs typeface="Mada"/>
                          <a:sym typeface="Mada"/>
                        </a:rPr>
                        <a:t>Accumulation of external risk factors. </a:t>
                      </a:r>
                      <a:r>
                        <a:rPr baseline="30000" lang="en-GB" sz="1200">
                          <a:solidFill>
                            <a:schemeClr val="dk1"/>
                          </a:solidFill>
                          <a:latin typeface="Mada"/>
                          <a:ea typeface="Mada"/>
                          <a:cs typeface="Mada"/>
                          <a:sym typeface="Mada"/>
                        </a:rPr>
                        <a:t>2</a:t>
                      </a:r>
                      <a:endParaRPr b="1" baseline="30000">
                        <a:latin typeface="Mada"/>
                        <a:ea typeface="Mada"/>
                        <a:cs typeface="Mada"/>
                        <a:sym typeface="Mada"/>
                      </a:endParaRPr>
                    </a:p>
                  </a:txBody>
                  <a:tcPr marT="91425" marB="91425" marR="91425" marL="91425">
                    <a:lnB cap="flat" cmpd="sng" w="9525">
                      <a:solidFill>
                        <a:srgbClr val="9E9E9E"/>
                      </a:solidFill>
                      <a:prstDash val="solid"/>
                      <a:round/>
                      <a:headEnd len="sm" w="sm" type="none"/>
                      <a:tailEnd len="sm" w="sm" type="none"/>
                    </a:lnB>
                    <a:solidFill>
                      <a:srgbClr val="FFFFFF"/>
                    </a:solidFill>
                  </a:tcPr>
                </a:tc>
              </a:tr>
              <a:tr h="396200">
                <a:tc gridSpan="2">
                  <a:txBody>
                    <a:bodyPr/>
                    <a:lstStyle/>
                    <a:p>
                      <a:pPr indent="0" lvl="0" marL="0" rtl="0" algn="ctr">
                        <a:spcBef>
                          <a:spcPts val="0"/>
                        </a:spcBef>
                        <a:spcAft>
                          <a:spcPts val="0"/>
                        </a:spcAft>
                        <a:buNone/>
                      </a:pPr>
                      <a:r>
                        <a:rPr b="1" lang="en-GB">
                          <a:latin typeface="Mada"/>
                          <a:ea typeface="Mada"/>
                          <a:cs typeface="Mada"/>
                          <a:sym typeface="Mada"/>
                        </a:rPr>
                        <a:t>External Factors</a:t>
                      </a:r>
                      <a:endParaRPr b="1">
                        <a:latin typeface="Mada"/>
                        <a:ea typeface="Mada"/>
                        <a:cs typeface="Mada"/>
                        <a:sym typeface="Mada"/>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76A5AF"/>
                    </a:solidFill>
                  </a:tcPr>
                </a:tc>
                <a:tc hMerge="1"/>
              </a:tr>
              <a:tr h="548600">
                <a:tc>
                  <a:txBody>
                    <a:bodyPr/>
                    <a:lstStyle/>
                    <a:p>
                      <a:pPr indent="0" lvl="0" marL="0" rtl="0" algn="ctr">
                        <a:spcBef>
                          <a:spcPts val="0"/>
                        </a:spcBef>
                        <a:spcAft>
                          <a:spcPts val="0"/>
                        </a:spcAft>
                        <a:buNone/>
                      </a:pPr>
                      <a:r>
                        <a:rPr b="1" lang="en-GB" sz="1200">
                          <a:solidFill>
                            <a:schemeClr val="dk1"/>
                          </a:solidFill>
                          <a:latin typeface="Mada"/>
                          <a:ea typeface="Mada"/>
                          <a:cs typeface="Mada"/>
                          <a:sym typeface="Mada"/>
                        </a:rPr>
                        <a:t>Physical Carcinogens</a:t>
                      </a:r>
                      <a:endParaRPr/>
                    </a:p>
                  </a:txBody>
                  <a:tcPr marT="91425" marB="91425" marR="91425" marL="91425" anchor="ctr">
                    <a:lnT cap="flat" cmpd="sng" w="9525">
                      <a:solidFill>
                        <a:srgbClr val="9E9E9E"/>
                      </a:solidFill>
                      <a:prstDash val="solid"/>
                      <a:round/>
                      <a:headEnd len="sm" w="sm" type="none"/>
                      <a:tailEnd len="sm" w="sm" type="none"/>
                    </a:lnT>
                  </a:tcPr>
                </a:tc>
                <a:tc>
                  <a:txBody>
                    <a:bodyPr/>
                    <a:lstStyle/>
                    <a:p>
                      <a:pPr indent="0" lvl="0" marL="0" rtl="0" algn="l">
                        <a:spcBef>
                          <a:spcPts val="0"/>
                        </a:spcBef>
                        <a:spcAft>
                          <a:spcPts val="0"/>
                        </a:spcAft>
                        <a:buNone/>
                      </a:pPr>
                      <a:r>
                        <a:rPr lang="en-GB" sz="1200" u="sng">
                          <a:solidFill>
                            <a:schemeClr val="dk1"/>
                          </a:solidFill>
                          <a:highlight>
                            <a:srgbClr val="CFE2F3"/>
                          </a:highlight>
                          <a:latin typeface="Mada"/>
                          <a:ea typeface="Mada"/>
                          <a:cs typeface="Mada"/>
                          <a:sym typeface="Mada"/>
                        </a:rPr>
                        <a:t>Example:</a:t>
                      </a:r>
                      <a:r>
                        <a:rPr lang="en-GB" sz="1200" u="sng">
                          <a:solidFill>
                            <a:schemeClr val="dk1"/>
                          </a:solidFill>
                          <a:latin typeface="Mada"/>
                          <a:ea typeface="Mada"/>
                          <a:cs typeface="Mada"/>
                          <a:sym typeface="Mada"/>
                        </a:rPr>
                        <a:t> </a:t>
                      </a:r>
                      <a:r>
                        <a:rPr lang="en-GB" sz="1200">
                          <a:solidFill>
                            <a:schemeClr val="dk1"/>
                          </a:solidFill>
                          <a:latin typeface="Mada"/>
                          <a:ea typeface="Mada"/>
                          <a:cs typeface="Mada"/>
                          <a:sym typeface="Mada"/>
                        </a:rPr>
                        <a:t>Ultraviolet and ionizing radiation.</a:t>
                      </a:r>
                      <a:endParaRPr/>
                    </a:p>
                  </a:txBody>
                  <a:tcPr marT="91425" marB="91425" marR="91425" marL="91425">
                    <a:lnT cap="flat" cmpd="sng" w="9525">
                      <a:solidFill>
                        <a:srgbClr val="9E9E9E"/>
                      </a:solidFill>
                      <a:prstDash val="solid"/>
                      <a:round/>
                      <a:headEnd len="sm" w="sm" type="none"/>
                      <a:tailEnd len="sm" w="sm" type="none"/>
                    </a:lnT>
                  </a:tcPr>
                </a:tc>
              </a:tr>
              <a:tr h="381000">
                <a:tc>
                  <a:txBody>
                    <a:bodyPr/>
                    <a:lstStyle/>
                    <a:p>
                      <a:pPr indent="0" lvl="0" marL="0" rtl="0" algn="ctr">
                        <a:spcBef>
                          <a:spcPts val="0"/>
                        </a:spcBef>
                        <a:spcAft>
                          <a:spcPts val="0"/>
                        </a:spcAft>
                        <a:buNone/>
                      </a:pPr>
                      <a:r>
                        <a:rPr b="1" lang="en-GB" sz="1200">
                          <a:solidFill>
                            <a:schemeClr val="dk1"/>
                          </a:solidFill>
                          <a:latin typeface="Mada"/>
                          <a:ea typeface="Mada"/>
                          <a:cs typeface="Mada"/>
                          <a:sym typeface="Mada"/>
                        </a:rPr>
                        <a:t>Chemical   Carcinogens </a:t>
                      </a:r>
                      <a:r>
                        <a:rPr baseline="30000" lang="en-GB" sz="1200">
                          <a:solidFill>
                            <a:schemeClr val="dk1"/>
                          </a:solidFill>
                          <a:latin typeface="Mada"/>
                          <a:ea typeface="Mada"/>
                          <a:cs typeface="Mada"/>
                          <a:sym typeface="Mada"/>
                        </a:rPr>
                        <a:t>3</a:t>
                      </a:r>
                      <a:endParaRPr b="1" sz="1200">
                        <a:solidFill>
                          <a:schemeClr val="dk1"/>
                        </a:solidFill>
                        <a:latin typeface="Mada"/>
                        <a:ea typeface="Mada"/>
                        <a:cs typeface="Mada"/>
                        <a:sym typeface="Mada"/>
                      </a:endParaRPr>
                    </a:p>
                  </a:txBody>
                  <a:tcPr marT="91425" marB="91425" marR="91425" marL="91425" anchor="ctr"/>
                </a:tc>
                <a:tc>
                  <a:txBody>
                    <a:bodyPr/>
                    <a:lstStyle/>
                    <a:p>
                      <a:pPr indent="0" lvl="0" marL="0" rtl="0" algn="l">
                        <a:spcBef>
                          <a:spcPts val="0"/>
                        </a:spcBef>
                        <a:spcAft>
                          <a:spcPts val="0"/>
                        </a:spcAft>
                        <a:buNone/>
                      </a:pPr>
                      <a:r>
                        <a:rPr lang="en-GB" sz="1200" u="sng">
                          <a:solidFill>
                            <a:schemeClr val="dk1"/>
                          </a:solidFill>
                          <a:highlight>
                            <a:srgbClr val="CFE2F3"/>
                          </a:highlight>
                          <a:latin typeface="Mada"/>
                          <a:ea typeface="Mada"/>
                          <a:cs typeface="Mada"/>
                          <a:sym typeface="Mada"/>
                        </a:rPr>
                        <a:t>Example:</a:t>
                      </a:r>
                      <a:r>
                        <a:rPr lang="en-GB" sz="1200" u="sng">
                          <a:solidFill>
                            <a:schemeClr val="dk1"/>
                          </a:solidFill>
                          <a:latin typeface="Mada"/>
                          <a:ea typeface="Mada"/>
                          <a:cs typeface="Mada"/>
                          <a:sym typeface="Mada"/>
                        </a:rPr>
                        <a:t> </a:t>
                      </a:r>
                      <a:endParaRPr sz="1200">
                        <a:solidFill>
                          <a:schemeClr val="dk1"/>
                        </a:solidFill>
                        <a:latin typeface="Mada"/>
                        <a:ea typeface="Mada"/>
                        <a:cs typeface="Mada"/>
                        <a:sym typeface="Mada"/>
                      </a:endParaRPr>
                    </a:p>
                    <a:p>
                      <a:pPr indent="-304800" lvl="0" marL="457200" rtl="0" algn="l">
                        <a:spcBef>
                          <a:spcPts val="0"/>
                        </a:spcBef>
                        <a:spcAft>
                          <a:spcPts val="0"/>
                        </a:spcAft>
                        <a:buSzPts val="1200"/>
                        <a:buFont typeface="Mada"/>
                        <a:buChar char="●"/>
                      </a:pPr>
                      <a:r>
                        <a:rPr lang="en-GB" sz="1200">
                          <a:solidFill>
                            <a:schemeClr val="dk1"/>
                          </a:solidFill>
                          <a:latin typeface="Mada"/>
                          <a:ea typeface="Mada"/>
                          <a:cs typeface="Mada"/>
                          <a:sym typeface="Mada"/>
                        </a:rPr>
                        <a:t>Asbestos, components of tobacco smoke,</a:t>
                      </a:r>
                      <a:endParaRPr sz="1200">
                        <a:solidFill>
                          <a:schemeClr val="dk1"/>
                        </a:solidFill>
                        <a:latin typeface="Mada"/>
                        <a:ea typeface="Mada"/>
                        <a:cs typeface="Mada"/>
                        <a:sym typeface="Mada"/>
                      </a:endParaRPr>
                    </a:p>
                    <a:p>
                      <a:pPr indent="-304800" lvl="0" marL="457200" rtl="0" algn="l">
                        <a:spcBef>
                          <a:spcPts val="0"/>
                        </a:spcBef>
                        <a:spcAft>
                          <a:spcPts val="0"/>
                        </a:spcAft>
                        <a:buSzPts val="1200"/>
                        <a:buFont typeface="Mada"/>
                        <a:buChar char="●"/>
                      </a:pPr>
                      <a:r>
                        <a:rPr lang="en-GB" sz="1200">
                          <a:solidFill>
                            <a:schemeClr val="dk1"/>
                          </a:solidFill>
                          <a:latin typeface="Mada"/>
                          <a:ea typeface="Mada"/>
                          <a:cs typeface="Mada"/>
                          <a:sym typeface="Mada"/>
                        </a:rPr>
                        <a:t>aflatoxin (a food contaminant), and arsenic  (a drinking water contaminant). </a:t>
                      </a:r>
                      <a:r>
                        <a:rPr lang="en-GB" sz="1200">
                          <a:solidFill>
                            <a:srgbClr val="6AA84F"/>
                          </a:solidFill>
                          <a:latin typeface="Mada"/>
                          <a:ea typeface="Mada"/>
                          <a:cs typeface="Mada"/>
                          <a:sym typeface="Mada"/>
                        </a:rPr>
                        <a:t>(also in rice so wash carefully)</a:t>
                      </a:r>
                      <a:endParaRPr sz="1200">
                        <a:solidFill>
                          <a:srgbClr val="6AA84F"/>
                        </a:solidFill>
                        <a:latin typeface="Mada"/>
                        <a:ea typeface="Mada"/>
                        <a:cs typeface="Mada"/>
                        <a:sym typeface="Mada"/>
                      </a:endParaRPr>
                    </a:p>
                    <a:p>
                      <a:pPr indent="-304800" lvl="0" marL="457200" rtl="0" algn="l">
                        <a:spcBef>
                          <a:spcPts val="0"/>
                        </a:spcBef>
                        <a:spcAft>
                          <a:spcPts val="0"/>
                        </a:spcAft>
                        <a:buSzPts val="1200"/>
                        <a:buFont typeface="Mada"/>
                        <a:buChar char="●"/>
                      </a:pPr>
                      <a:r>
                        <a:rPr lang="en-GB" sz="1200">
                          <a:solidFill>
                            <a:srgbClr val="BF9000"/>
                          </a:solidFill>
                          <a:latin typeface="Mada"/>
                          <a:ea typeface="Mada"/>
                          <a:cs typeface="Mada"/>
                          <a:sym typeface="Mada"/>
                        </a:rPr>
                        <a:t>Diethylstilbestrol (DES) hormone is associated with vaginal adenocarcinoma</a:t>
                      </a:r>
                      <a:endParaRPr/>
                    </a:p>
                  </a:txBody>
                  <a:tcPr marT="91425" marB="91425" marR="91425" marL="91425"/>
                </a:tc>
              </a:tr>
              <a:tr h="1280125">
                <a:tc>
                  <a:txBody>
                    <a:bodyPr/>
                    <a:lstStyle/>
                    <a:p>
                      <a:pPr indent="0" lvl="0" marL="0" rtl="0" algn="ctr">
                        <a:spcBef>
                          <a:spcPts val="0"/>
                        </a:spcBef>
                        <a:spcAft>
                          <a:spcPts val="0"/>
                        </a:spcAft>
                        <a:buClr>
                          <a:schemeClr val="dk1"/>
                        </a:buClr>
                        <a:buSzPts val="1100"/>
                        <a:buFont typeface="Arial"/>
                        <a:buNone/>
                      </a:pPr>
                      <a:r>
                        <a:rPr b="1" lang="en-GB" sz="1200">
                          <a:solidFill>
                            <a:schemeClr val="dk1"/>
                          </a:solidFill>
                          <a:latin typeface="Mada"/>
                          <a:ea typeface="Mada"/>
                          <a:cs typeface="Mada"/>
                          <a:sym typeface="Mada"/>
                        </a:rPr>
                        <a:t>Biological Carcinogens </a:t>
                      </a:r>
                      <a:endParaRPr sz="1200">
                        <a:solidFill>
                          <a:schemeClr val="dk1"/>
                        </a:solidFill>
                        <a:latin typeface="Mada"/>
                        <a:ea typeface="Mada"/>
                        <a:cs typeface="Mada"/>
                        <a:sym typeface="Mada"/>
                      </a:endParaRPr>
                    </a:p>
                    <a:p>
                      <a:pPr indent="0" lvl="0" marL="0" rtl="0" algn="ctr">
                        <a:spcBef>
                          <a:spcPts val="0"/>
                        </a:spcBef>
                        <a:spcAft>
                          <a:spcPts val="0"/>
                        </a:spcAft>
                        <a:buNone/>
                      </a:pPr>
                      <a:r>
                        <a:t/>
                      </a:r>
                      <a:endParaRPr b="1" sz="1200">
                        <a:solidFill>
                          <a:schemeClr val="dk1"/>
                        </a:solidFill>
                        <a:latin typeface="Mada"/>
                        <a:ea typeface="Mada"/>
                        <a:cs typeface="Mada"/>
                        <a:sym typeface="Mada"/>
                      </a:endParaRPr>
                    </a:p>
                  </a:txBody>
                  <a:tcPr marT="91425" marB="91425" marR="91425" marL="91425" anchor="ctr"/>
                </a:tc>
                <a:tc>
                  <a:txBody>
                    <a:bodyPr/>
                    <a:lstStyle/>
                    <a:p>
                      <a:pPr indent="0" lvl="0" marL="0" rtl="0" algn="l">
                        <a:spcBef>
                          <a:spcPts val="0"/>
                        </a:spcBef>
                        <a:spcAft>
                          <a:spcPts val="0"/>
                        </a:spcAft>
                        <a:buNone/>
                      </a:pPr>
                      <a:r>
                        <a:rPr lang="en-GB" sz="1200" u="sng">
                          <a:solidFill>
                            <a:schemeClr val="dk1"/>
                          </a:solidFill>
                          <a:highlight>
                            <a:srgbClr val="CFE2F3"/>
                          </a:highlight>
                          <a:latin typeface="Mada"/>
                          <a:ea typeface="Mada"/>
                          <a:cs typeface="Mada"/>
                          <a:sym typeface="Mada"/>
                        </a:rPr>
                        <a:t>Example:</a:t>
                      </a:r>
                      <a:r>
                        <a:rPr lang="en-GB" sz="1200" u="sng">
                          <a:solidFill>
                            <a:schemeClr val="dk1"/>
                          </a:solidFill>
                          <a:latin typeface="Mada"/>
                          <a:ea typeface="Mada"/>
                          <a:cs typeface="Mada"/>
                          <a:sym typeface="Mada"/>
                        </a:rPr>
                        <a:t> </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Bacteria  → </a:t>
                      </a:r>
                      <a:r>
                        <a:rPr b="1" lang="en-GB" sz="1200">
                          <a:solidFill>
                            <a:srgbClr val="CC0000"/>
                          </a:solidFill>
                          <a:latin typeface="Mada"/>
                          <a:ea typeface="Mada"/>
                          <a:cs typeface="Mada"/>
                          <a:sym typeface="Mada"/>
                        </a:rPr>
                        <a:t>H. pylori</a:t>
                      </a:r>
                      <a:r>
                        <a:rPr b="1" lang="en-GB" sz="1200">
                          <a:solidFill>
                            <a:srgbClr val="FF0000"/>
                          </a:solidFill>
                          <a:latin typeface="Mada"/>
                          <a:ea typeface="Mada"/>
                          <a:cs typeface="Mada"/>
                          <a:sym typeface="Mada"/>
                        </a:rPr>
                        <a:t> </a:t>
                      </a:r>
                      <a:r>
                        <a:rPr lang="en-GB" sz="1200">
                          <a:solidFill>
                            <a:schemeClr val="dk1"/>
                          </a:solidFill>
                          <a:latin typeface="Mada"/>
                          <a:ea typeface="Mada"/>
                          <a:cs typeface="Mada"/>
                          <a:sym typeface="Mada"/>
                        </a:rPr>
                        <a:t>causing stomach cancer</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Parasites →</a:t>
                      </a:r>
                      <a:r>
                        <a:rPr b="1" lang="en-GB" sz="1200">
                          <a:solidFill>
                            <a:srgbClr val="FF0000"/>
                          </a:solidFill>
                          <a:latin typeface="Mada"/>
                          <a:ea typeface="Mada"/>
                          <a:cs typeface="Mada"/>
                          <a:sym typeface="Mada"/>
                        </a:rPr>
                        <a:t> </a:t>
                      </a:r>
                      <a:r>
                        <a:rPr b="1" lang="en-GB" sz="1200">
                          <a:solidFill>
                            <a:srgbClr val="CC0000"/>
                          </a:solidFill>
                          <a:latin typeface="Mada"/>
                          <a:ea typeface="Mada"/>
                          <a:cs typeface="Mada"/>
                          <a:sym typeface="Mada"/>
                        </a:rPr>
                        <a:t>S. haematobium</a:t>
                      </a:r>
                      <a:r>
                        <a:rPr lang="en-GB" sz="1200">
                          <a:solidFill>
                            <a:schemeClr val="dk1"/>
                          </a:solidFill>
                          <a:latin typeface="Mada"/>
                          <a:ea typeface="Mada"/>
                          <a:cs typeface="Mada"/>
                          <a:sym typeface="Mada"/>
                        </a:rPr>
                        <a:t> causing bladder cancer</a:t>
                      </a:r>
                      <a:endParaRPr sz="1200">
                        <a:solidFill>
                          <a:schemeClr val="dk1"/>
                        </a:solidFill>
                        <a:latin typeface="Mada"/>
                        <a:ea typeface="Mada"/>
                        <a:cs typeface="Mada"/>
                        <a:sym typeface="Mada"/>
                      </a:endParaRPr>
                    </a:p>
                    <a:p>
                      <a:pPr indent="0" lvl="0" marL="0" rtl="0" algn="l">
                        <a:spcBef>
                          <a:spcPts val="0"/>
                        </a:spcBef>
                        <a:spcAft>
                          <a:spcPts val="0"/>
                        </a:spcAft>
                        <a:buNone/>
                      </a:pPr>
                      <a:r>
                        <a:rPr lang="en-GB" sz="1200">
                          <a:solidFill>
                            <a:schemeClr val="dk1"/>
                          </a:solidFill>
                          <a:latin typeface="Mada"/>
                          <a:ea typeface="Mada"/>
                          <a:cs typeface="Mada"/>
                          <a:sym typeface="Mada"/>
                        </a:rPr>
                        <a:t>                                   → C. sinensis causing biliary, gallbladder and pancreatic cancer</a:t>
                      </a:r>
                      <a:endParaRPr sz="1200">
                        <a:solidFill>
                          <a:schemeClr val="dk1"/>
                        </a:solidFill>
                        <a:latin typeface="Mada"/>
                        <a:ea typeface="Mada"/>
                        <a:cs typeface="Mada"/>
                        <a:sym typeface="Mada"/>
                      </a:endParaRPr>
                    </a:p>
                    <a:p>
                      <a:pPr indent="0" lvl="0" marL="0" rtl="0" algn="l">
                        <a:spcBef>
                          <a:spcPts val="0"/>
                        </a:spcBef>
                        <a:spcAft>
                          <a:spcPts val="0"/>
                        </a:spcAft>
                        <a:buNone/>
                      </a:pPr>
                      <a:r>
                        <a:rPr lang="en-GB" sz="1200">
                          <a:solidFill>
                            <a:schemeClr val="dk1"/>
                          </a:solidFill>
                          <a:latin typeface="Mada"/>
                          <a:ea typeface="Mada"/>
                          <a:cs typeface="Mada"/>
                          <a:sym typeface="Mada"/>
                        </a:rPr>
                        <a:t>                                   → O. viverrini causing biliary, gallbladder and pancreatic cancer</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Viruses     → EBV causing hodgkin and non-Hodgkin lymphoma, stomach and</a:t>
                      </a:r>
                      <a:endParaRPr sz="1200">
                        <a:solidFill>
                          <a:schemeClr val="dk1"/>
                        </a:solidFill>
                        <a:latin typeface="Mada"/>
                        <a:ea typeface="Mada"/>
                        <a:cs typeface="Mada"/>
                        <a:sym typeface="Mada"/>
                      </a:endParaRPr>
                    </a:p>
                    <a:p>
                      <a:pPr indent="0" lvl="0" marL="0" rtl="0" algn="l">
                        <a:spcBef>
                          <a:spcPts val="0"/>
                        </a:spcBef>
                        <a:spcAft>
                          <a:spcPts val="0"/>
                        </a:spcAft>
                        <a:buNone/>
                      </a:pPr>
                      <a:r>
                        <a:rPr lang="en-GB" sz="1200">
                          <a:solidFill>
                            <a:schemeClr val="dk1"/>
                          </a:solidFill>
                          <a:latin typeface="Mada"/>
                          <a:ea typeface="Mada"/>
                          <a:cs typeface="Mada"/>
                          <a:sym typeface="Mada"/>
                        </a:rPr>
                        <a:t>                                         nasopharyngeal cancer</a:t>
                      </a:r>
                      <a:endParaRPr sz="1200">
                        <a:solidFill>
                          <a:schemeClr val="dk1"/>
                        </a:solidFill>
                        <a:latin typeface="Mada"/>
                        <a:ea typeface="Mada"/>
                        <a:cs typeface="Mada"/>
                        <a:sym typeface="Mada"/>
                      </a:endParaRPr>
                    </a:p>
                    <a:p>
                      <a:pPr indent="0" lvl="0" marL="0" rtl="0" algn="l">
                        <a:spcBef>
                          <a:spcPts val="0"/>
                        </a:spcBef>
                        <a:spcAft>
                          <a:spcPts val="0"/>
                        </a:spcAft>
                        <a:buNone/>
                      </a:pPr>
                      <a:r>
                        <a:rPr lang="en-GB" sz="1200">
                          <a:solidFill>
                            <a:schemeClr val="dk1"/>
                          </a:solidFill>
                          <a:latin typeface="Mada"/>
                          <a:ea typeface="Mada"/>
                          <a:cs typeface="Mada"/>
                          <a:sym typeface="Mada"/>
                        </a:rPr>
                        <a:t>                                   → </a:t>
                      </a:r>
                      <a:r>
                        <a:rPr b="1" lang="en-GB" sz="1200">
                          <a:solidFill>
                            <a:srgbClr val="CC0000"/>
                          </a:solidFill>
                          <a:latin typeface="Mada"/>
                          <a:ea typeface="Mada"/>
                          <a:cs typeface="Mada"/>
                          <a:sym typeface="Mada"/>
                        </a:rPr>
                        <a:t>Hep B/C</a:t>
                      </a:r>
                      <a:r>
                        <a:rPr lang="en-GB" sz="1200">
                          <a:solidFill>
                            <a:schemeClr val="dk1"/>
                          </a:solidFill>
                          <a:latin typeface="Mada"/>
                          <a:ea typeface="Mada"/>
                          <a:cs typeface="Mada"/>
                          <a:sym typeface="Mada"/>
                        </a:rPr>
                        <a:t> causing hepatocellular carcinoma </a:t>
                      </a:r>
                      <a:endParaRPr sz="1200">
                        <a:solidFill>
                          <a:schemeClr val="dk1"/>
                        </a:solidFill>
                        <a:latin typeface="Mada"/>
                        <a:ea typeface="Mada"/>
                        <a:cs typeface="Mada"/>
                        <a:sym typeface="Mada"/>
                      </a:endParaRPr>
                    </a:p>
                    <a:p>
                      <a:pPr indent="0" lvl="0" marL="0" rtl="0" algn="l">
                        <a:spcBef>
                          <a:spcPts val="0"/>
                        </a:spcBef>
                        <a:spcAft>
                          <a:spcPts val="0"/>
                        </a:spcAft>
                        <a:buNone/>
                      </a:pPr>
                      <a:r>
                        <a:rPr lang="en-GB" sz="1200">
                          <a:solidFill>
                            <a:schemeClr val="dk1"/>
                          </a:solidFill>
                          <a:latin typeface="Mada"/>
                          <a:ea typeface="Mada"/>
                          <a:cs typeface="Mada"/>
                          <a:sym typeface="Mada"/>
                        </a:rPr>
                        <a:t>                                   → HHV-8 causing kaposi sarcoma and certain form of lymphoma</a:t>
                      </a:r>
                      <a:endParaRPr sz="1200">
                        <a:solidFill>
                          <a:schemeClr val="dk1"/>
                        </a:solidFill>
                        <a:latin typeface="Mada"/>
                        <a:ea typeface="Mada"/>
                        <a:cs typeface="Mada"/>
                        <a:sym typeface="Mada"/>
                      </a:endParaRPr>
                    </a:p>
                    <a:p>
                      <a:pPr indent="0" lvl="0" marL="0" rtl="0" algn="l">
                        <a:spcBef>
                          <a:spcPts val="0"/>
                        </a:spcBef>
                        <a:spcAft>
                          <a:spcPts val="0"/>
                        </a:spcAft>
                        <a:buNone/>
                      </a:pPr>
                      <a:r>
                        <a:rPr lang="en-GB" sz="1200">
                          <a:solidFill>
                            <a:schemeClr val="dk1"/>
                          </a:solidFill>
                          <a:latin typeface="Mada"/>
                          <a:ea typeface="Mada"/>
                          <a:cs typeface="Mada"/>
                          <a:sym typeface="Mada"/>
                        </a:rPr>
                        <a:t>                                   → HIV causing Kaposi sarcoma and non-Hodgkin lymphoma</a:t>
                      </a:r>
                      <a:endParaRPr sz="1200">
                        <a:solidFill>
                          <a:schemeClr val="dk1"/>
                        </a:solidFill>
                        <a:latin typeface="Mada"/>
                        <a:ea typeface="Mada"/>
                        <a:cs typeface="Mada"/>
                        <a:sym typeface="Mada"/>
                      </a:endParaRPr>
                    </a:p>
                    <a:p>
                      <a:pPr indent="0" lvl="0" marL="0" rtl="0" algn="l">
                        <a:spcBef>
                          <a:spcPts val="0"/>
                        </a:spcBef>
                        <a:spcAft>
                          <a:spcPts val="0"/>
                        </a:spcAft>
                        <a:buNone/>
                      </a:pPr>
                      <a:r>
                        <a:rPr lang="en-GB" sz="1200">
                          <a:solidFill>
                            <a:schemeClr val="dk1"/>
                          </a:solidFill>
                          <a:latin typeface="Mada"/>
                          <a:ea typeface="Mada"/>
                          <a:cs typeface="Mada"/>
                          <a:sym typeface="Mada"/>
                        </a:rPr>
                        <a:t>                                   → </a:t>
                      </a:r>
                      <a:r>
                        <a:rPr b="1" lang="en-GB" sz="1200">
                          <a:solidFill>
                            <a:srgbClr val="CC0000"/>
                          </a:solidFill>
                          <a:latin typeface="Mada"/>
                          <a:ea typeface="Mada"/>
                          <a:cs typeface="Mada"/>
                          <a:sym typeface="Mada"/>
                        </a:rPr>
                        <a:t>HPV</a:t>
                      </a:r>
                      <a:r>
                        <a:rPr lang="en-GB" sz="1200">
                          <a:solidFill>
                            <a:schemeClr val="dk1"/>
                          </a:solidFill>
                          <a:latin typeface="Mada"/>
                          <a:ea typeface="Mada"/>
                          <a:cs typeface="Mada"/>
                          <a:sym typeface="Mada"/>
                        </a:rPr>
                        <a:t> causing anal, cervical, head, neck, oral, vaginal and vulvar </a:t>
                      </a:r>
                      <a:endParaRPr sz="1200">
                        <a:solidFill>
                          <a:schemeClr val="dk1"/>
                        </a:solidFill>
                        <a:latin typeface="Mada"/>
                        <a:ea typeface="Mada"/>
                        <a:cs typeface="Mada"/>
                        <a:sym typeface="Mada"/>
                      </a:endParaRPr>
                    </a:p>
                    <a:p>
                      <a:pPr indent="0" lvl="0" marL="0" rtl="0" algn="l">
                        <a:spcBef>
                          <a:spcPts val="0"/>
                        </a:spcBef>
                        <a:spcAft>
                          <a:spcPts val="0"/>
                        </a:spcAft>
                        <a:buNone/>
                      </a:pPr>
                      <a:r>
                        <a:rPr lang="en-GB" sz="1200">
                          <a:solidFill>
                            <a:schemeClr val="dk1"/>
                          </a:solidFill>
                          <a:latin typeface="Mada"/>
                          <a:ea typeface="Mada"/>
                          <a:cs typeface="Mada"/>
                          <a:sym typeface="Mada"/>
                        </a:rPr>
                        <a:t>                                         Cancers</a:t>
                      </a:r>
                      <a:endParaRPr sz="1200">
                        <a:solidFill>
                          <a:schemeClr val="dk1"/>
                        </a:solidFill>
                        <a:latin typeface="Mada"/>
                        <a:ea typeface="Mada"/>
                        <a:cs typeface="Mada"/>
                        <a:sym typeface="Mada"/>
                      </a:endParaRPr>
                    </a:p>
                    <a:p>
                      <a:pPr indent="0" lvl="0" marL="0" rtl="0" algn="l">
                        <a:spcBef>
                          <a:spcPts val="0"/>
                        </a:spcBef>
                        <a:spcAft>
                          <a:spcPts val="0"/>
                        </a:spcAft>
                        <a:buNone/>
                      </a:pPr>
                      <a:r>
                        <a:rPr lang="en-GB" sz="1200">
                          <a:solidFill>
                            <a:schemeClr val="dk1"/>
                          </a:solidFill>
                          <a:latin typeface="Mada"/>
                          <a:ea typeface="Mada"/>
                          <a:cs typeface="Mada"/>
                          <a:sym typeface="Mada"/>
                        </a:rPr>
                        <a:t>                                   → HTLV-1 causing T-cell leukemia and lymphoma</a:t>
                      </a:r>
                      <a:endParaRPr sz="1200">
                        <a:solidFill>
                          <a:schemeClr val="dk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en-GB" sz="1200">
                          <a:solidFill>
                            <a:schemeClr val="dk1"/>
                          </a:solidFill>
                          <a:latin typeface="Mada"/>
                          <a:ea typeface="Mada"/>
                          <a:cs typeface="Mada"/>
                          <a:sym typeface="Mada"/>
                        </a:rPr>
                        <a:t>                                   → MCV causing Merkel cell carcinoma</a:t>
                      </a:r>
                      <a:endParaRPr sz="1200">
                        <a:solidFill>
                          <a:schemeClr val="dk1"/>
                        </a:solidFill>
                        <a:latin typeface="Mada"/>
                        <a:ea typeface="Mada"/>
                        <a:cs typeface="Mada"/>
                        <a:sym typeface="Mada"/>
                      </a:endParaRPr>
                    </a:p>
                  </a:txBody>
                  <a:tcPr marT="91425" marB="91425" marR="91425" marL="91425"/>
                </a:tc>
              </a:tr>
            </a:tbl>
          </a:graphicData>
        </a:graphic>
      </p:graphicFrame>
      <p:sp>
        <p:nvSpPr>
          <p:cNvPr id="1051" name="Google Shape;1051;p42"/>
          <p:cNvSpPr txBox="1"/>
          <p:nvPr/>
        </p:nvSpPr>
        <p:spPr>
          <a:xfrm>
            <a:off x="334438" y="279026"/>
            <a:ext cx="6897600" cy="547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2400">
                <a:solidFill>
                  <a:srgbClr val="134F5C"/>
                </a:solidFill>
                <a:latin typeface="Nunito"/>
                <a:ea typeface="Nunito"/>
                <a:cs typeface="Nunito"/>
                <a:sym typeface="Nunito"/>
              </a:rPr>
              <a:t>Causes of Cancer</a:t>
            </a:r>
            <a:endParaRPr sz="2400">
              <a:solidFill>
                <a:srgbClr val="134F5C"/>
              </a:solidFill>
              <a:latin typeface="Nunito"/>
              <a:ea typeface="Nunito"/>
              <a:cs typeface="Nunito"/>
              <a:sym typeface="Nunito"/>
            </a:endParaRPr>
          </a:p>
        </p:txBody>
      </p:sp>
      <p:pic>
        <p:nvPicPr>
          <p:cNvPr id="1052" name="Google Shape;1052;p42"/>
          <p:cNvPicPr preferRelativeResize="0"/>
          <p:nvPr/>
        </p:nvPicPr>
        <p:blipFill>
          <a:blip r:embed="rId4">
            <a:alphaModFix/>
          </a:blip>
          <a:stretch>
            <a:fillRect/>
          </a:stretch>
        </p:blipFill>
        <p:spPr>
          <a:xfrm>
            <a:off x="299900" y="6444920"/>
            <a:ext cx="307325" cy="307325"/>
          </a:xfrm>
          <a:prstGeom prst="rect">
            <a:avLst/>
          </a:prstGeom>
          <a:noFill/>
          <a:ln>
            <a:noFill/>
          </a:ln>
        </p:spPr>
      </p:pic>
      <p:pic>
        <p:nvPicPr>
          <p:cNvPr id="1053" name="Google Shape;1053;p42"/>
          <p:cNvPicPr preferRelativeResize="0"/>
          <p:nvPr/>
        </p:nvPicPr>
        <p:blipFill>
          <a:blip r:embed="rId5">
            <a:alphaModFix/>
          </a:blip>
          <a:stretch>
            <a:fillRect/>
          </a:stretch>
        </p:blipFill>
        <p:spPr>
          <a:xfrm>
            <a:off x="309275" y="4570900"/>
            <a:ext cx="288575" cy="288575"/>
          </a:xfrm>
          <a:prstGeom prst="rect">
            <a:avLst/>
          </a:prstGeom>
          <a:noFill/>
          <a:ln>
            <a:noFill/>
          </a:ln>
        </p:spPr>
      </p:pic>
      <p:pic>
        <p:nvPicPr>
          <p:cNvPr id="1054" name="Google Shape;1054;p42"/>
          <p:cNvPicPr preferRelativeResize="0"/>
          <p:nvPr/>
        </p:nvPicPr>
        <p:blipFill>
          <a:blip r:embed="rId6">
            <a:alphaModFix/>
          </a:blip>
          <a:stretch>
            <a:fillRect/>
          </a:stretch>
        </p:blipFill>
        <p:spPr>
          <a:xfrm>
            <a:off x="334450" y="2169750"/>
            <a:ext cx="400575" cy="400575"/>
          </a:xfrm>
          <a:prstGeom prst="rect">
            <a:avLst/>
          </a:prstGeom>
          <a:noFill/>
          <a:ln>
            <a:noFill/>
          </a:ln>
        </p:spPr>
      </p:pic>
      <p:pic>
        <p:nvPicPr>
          <p:cNvPr id="1055" name="Google Shape;1055;p42"/>
          <p:cNvPicPr preferRelativeResize="0"/>
          <p:nvPr/>
        </p:nvPicPr>
        <p:blipFill>
          <a:blip r:embed="rId7">
            <a:alphaModFix/>
          </a:blip>
          <a:stretch>
            <a:fillRect/>
          </a:stretch>
        </p:blipFill>
        <p:spPr>
          <a:xfrm>
            <a:off x="334450" y="2753875"/>
            <a:ext cx="435900" cy="435900"/>
          </a:xfrm>
          <a:prstGeom prst="rect">
            <a:avLst/>
          </a:prstGeom>
          <a:noFill/>
          <a:ln>
            <a:noFill/>
          </a:ln>
        </p:spPr>
      </p:pic>
      <p:sp>
        <p:nvSpPr>
          <p:cNvPr id="1056" name="Google Shape;1056;p42"/>
          <p:cNvSpPr txBox="1"/>
          <p:nvPr/>
        </p:nvSpPr>
        <p:spPr>
          <a:xfrm>
            <a:off x="-75" y="9679425"/>
            <a:ext cx="7589400" cy="1002000"/>
          </a:xfrm>
          <a:prstGeom prst="rect">
            <a:avLst/>
          </a:prstGeom>
          <a:noFill/>
          <a:ln>
            <a:noFill/>
          </a:ln>
        </p:spPr>
        <p:txBody>
          <a:bodyPr anchorCtr="0" anchor="t" bIns="91425" lIns="91425" spcFirstLastPara="1" rIns="91425" wrap="square" tIns="91425">
            <a:noAutofit/>
          </a:bodyPr>
          <a:lstStyle/>
          <a:p>
            <a:pPr indent="-292100" lvl="0" marL="457200" rtl="0" algn="l">
              <a:lnSpc>
                <a:spcPct val="100000"/>
              </a:lnSpc>
              <a:spcBef>
                <a:spcPts val="1000"/>
              </a:spcBef>
              <a:spcAft>
                <a:spcPts val="0"/>
              </a:spcAft>
              <a:buClr>
                <a:srgbClr val="6AA84F"/>
              </a:buClr>
              <a:buSzPts val="1000"/>
              <a:buFont typeface="Mada"/>
              <a:buAutoNum type="arabicPeriod"/>
            </a:pPr>
            <a:r>
              <a:rPr lang="en-GB" sz="1000">
                <a:solidFill>
                  <a:srgbClr val="6AA84F"/>
                </a:solidFill>
                <a:latin typeface="Mada"/>
                <a:ea typeface="Mada"/>
                <a:cs typeface="Mada"/>
                <a:sym typeface="Mada"/>
              </a:rPr>
              <a:t>Genetic testing has become crucial in some family related cancers such us BRCA1 and BRCA2 gene testing for breast and ovarian cancers</a:t>
            </a:r>
            <a:endParaRPr sz="1000">
              <a:solidFill>
                <a:srgbClr val="6AA84F"/>
              </a:solidFill>
              <a:latin typeface="Mada"/>
              <a:ea typeface="Mada"/>
              <a:cs typeface="Mada"/>
              <a:sym typeface="Mada"/>
            </a:endParaRPr>
          </a:p>
          <a:p>
            <a:pPr indent="-292100" lvl="0" marL="457200" rtl="0" algn="l">
              <a:lnSpc>
                <a:spcPct val="100000"/>
              </a:lnSpc>
              <a:spcBef>
                <a:spcPts val="0"/>
              </a:spcBef>
              <a:spcAft>
                <a:spcPts val="0"/>
              </a:spcAft>
              <a:buClr>
                <a:srgbClr val="6AA84F"/>
              </a:buClr>
              <a:buSzPts val="1000"/>
              <a:buFont typeface="Mada"/>
              <a:buAutoNum type="arabicPeriod"/>
            </a:pPr>
            <a:r>
              <a:rPr lang="en-GB" sz="1000">
                <a:solidFill>
                  <a:srgbClr val="6AA84F"/>
                </a:solidFill>
                <a:latin typeface="Mada"/>
                <a:ea typeface="Mada"/>
                <a:cs typeface="Mada"/>
                <a:sym typeface="Mada"/>
              </a:rPr>
              <a:t>As the person grows he accumulates more risk factors such as exposure to chemical carcinogens , UV radiation ...etc</a:t>
            </a:r>
            <a:endParaRPr sz="1000">
              <a:solidFill>
                <a:srgbClr val="6AA84F"/>
              </a:solidFill>
              <a:latin typeface="Mada"/>
              <a:ea typeface="Mada"/>
              <a:cs typeface="Mada"/>
              <a:sym typeface="Mada"/>
            </a:endParaRPr>
          </a:p>
          <a:p>
            <a:pPr indent="-292100" lvl="0" marL="457200" rtl="0" algn="l">
              <a:lnSpc>
                <a:spcPct val="100000"/>
              </a:lnSpc>
              <a:spcBef>
                <a:spcPts val="0"/>
              </a:spcBef>
              <a:spcAft>
                <a:spcPts val="0"/>
              </a:spcAft>
              <a:buClr>
                <a:srgbClr val="6AA84F"/>
              </a:buClr>
              <a:buSzPts val="1000"/>
              <a:buFont typeface="Mada"/>
              <a:buAutoNum type="arabicPeriod"/>
            </a:pPr>
            <a:r>
              <a:rPr lang="en-GB" sz="1000">
                <a:solidFill>
                  <a:srgbClr val="6AA84F"/>
                </a:solidFill>
                <a:latin typeface="Mada"/>
                <a:ea typeface="Mada"/>
                <a:cs typeface="Mada"/>
                <a:sym typeface="Mada"/>
              </a:rPr>
              <a:t>Asbestos can lead to mesothelioma and aflatoxin can increase the risk for liver cancer</a:t>
            </a:r>
            <a:endParaRPr sz="1000">
              <a:solidFill>
                <a:srgbClr val="6AA84F"/>
              </a:solidFill>
              <a:latin typeface="Mada"/>
              <a:ea typeface="Mada"/>
              <a:cs typeface="Mada"/>
              <a:sym typeface="Mada"/>
            </a:endParaRPr>
          </a:p>
        </p:txBody>
      </p:sp>
      <p:pic>
        <p:nvPicPr>
          <p:cNvPr id="1057" name="Google Shape;1057;p42"/>
          <p:cNvPicPr preferRelativeResize="0"/>
          <p:nvPr/>
        </p:nvPicPr>
        <p:blipFill>
          <a:blip r:embed="rId8">
            <a:alphaModFix/>
          </a:blip>
          <a:stretch>
            <a:fillRect/>
          </a:stretch>
        </p:blipFill>
        <p:spPr>
          <a:xfrm>
            <a:off x="537550" y="7107075"/>
            <a:ext cx="913849" cy="711550"/>
          </a:xfrm>
          <a:prstGeom prst="rect">
            <a:avLst/>
          </a:prstGeom>
          <a:noFill/>
          <a:ln>
            <a:noFill/>
          </a:ln>
        </p:spPr>
      </p:pic>
      <p:pic>
        <p:nvPicPr>
          <p:cNvPr id="1058" name="Google Shape;1058;p42"/>
          <p:cNvPicPr preferRelativeResize="0"/>
          <p:nvPr/>
        </p:nvPicPr>
        <p:blipFill rotWithShape="1">
          <a:blip r:embed="rId9">
            <a:alphaModFix/>
          </a:blip>
          <a:srcRect b="0" l="0" r="0" t="0"/>
          <a:stretch/>
        </p:blipFill>
        <p:spPr>
          <a:xfrm>
            <a:off x="5798207" y="8082675"/>
            <a:ext cx="1527544" cy="1596750"/>
          </a:xfrm>
          <a:prstGeom prst="rect">
            <a:avLst/>
          </a:prstGeom>
          <a:noFill/>
          <a:ln>
            <a:noFill/>
          </a:ln>
        </p:spPr>
      </p:pic>
      <p:sp>
        <p:nvSpPr>
          <p:cNvPr id="1059" name="Google Shape;1059;p42"/>
          <p:cNvSpPr/>
          <p:nvPr/>
        </p:nvSpPr>
        <p:spPr>
          <a:xfrm>
            <a:off x="5644325" y="7818625"/>
            <a:ext cx="400500" cy="400500"/>
          </a:xfrm>
          <a:prstGeom prst="star5">
            <a:avLst>
              <a:gd fmla="val 19098" name="adj"/>
              <a:gd fmla="val 105146" name="hf"/>
              <a:gd fmla="val 110557" name="vf"/>
            </a:avLst>
          </a:prstGeom>
          <a:solidFill>
            <a:srgbClr val="BF9000"/>
          </a:solidFill>
          <a:ln cap="flat" cmpd="sng" w="9525">
            <a:solidFill>
              <a:srgbClr val="BF9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3" name="Shape 1063"/>
        <p:cNvGrpSpPr/>
        <p:nvPr/>
      </p:nvGrpSpPr>
      <p:grpSpPr>
        <a:xfrm>
          <a:off x="0" y="0"/>
          <a:ext cx="0" cy="0"/>
          <a:chOff x="0" y="0"/>
          <a:chExt cx="0" cy="0"/>
        </a:xfrm>
      </p:grpSpPr>
      <p:sp>
        <p:nvSpPr>
          <p:cNvPr id="1064" name="Google Shape;1064;p43"/>
          <p:cNvSpPr/>
          <p:nvPr/>
        </p:nvSpPr>
        <p:spPr>
          <a:xfrm rot="10800000">
            <a:off x="-75" y="-9300"/>
            <a:ext cx="7591500" cy="237900"/>
          </a:xfrm>
          <a:prstGeom prst="round2SameRect">
            <a:avLst>
              <a:gd fmla="val 50000" name="adj1"/>
              <a:gd fmla="val 0" name="adj2"/>
            </a:avLst>
          </a:pr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5" name="Google Shape;1065;p43"/>
          <p:cNvSpPr txBox="1"/>
          <p:nvPr/>
        </p:nvSpPr>
        <p:spPr>
          <a:xfrm>
            <a:off x="1950" y="200025"/>
            <a:ext cx="75894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GB" sz="2400">
                <a:solidFill>
                  <a:srgbClr val="134F5C"/>
                </a:solidFill>
                <a:latin typeface="Nunito"/>
                <a:ea typeface="Nunito"/>
                <a:cs typeface="Nunito"/>
                <a:sym typeface="Nunito"/>
              </a:rPr>
              <a:t>Factors Affecting Cancer Control and Future Research</a:t>
            </a:r>
            <a:endParaRPr sz="2600">
              <a:solidFill>
                <a:srgbClr val="134F5C"/>
              </a:solidFill>
              <a:latin typeface="Nunito"/>
              <a:ea typeface="Nunito"/>
              <a:cs typeface="Nunito"/>
              <a:sym typeface="Nunito"/>
            </a:endParaRPr>
          </a:p>
        </p:txBody>
      </p:sp>
      <p:graphicFrame>
        <p:nvGraphicFramePr>
          <p:cNvPr id="1066" name="Google Shape;1066;p43"/>
          <p:cNvGraphicFramePr/>
          <p:nvPr/>
        </p:nvGraphicFramePr>
        <p:xfrm>
          <a:off x="235500" y="806213"/>
          <a:ext cx="3000000" cy="3000000"/>
        </p:xfrm>
        <a:graphic>
          <a:graphicData uri="http://schemas.openxmlformats.org/drawingml/2006/table">
            <a:tbl>
              <a:tblPr>
                <a:noFill/>
                <a:tableStyleId>{33F02701-F9A2-4432-8F73-A4790598A67E}</a:tableStyleId>
              </a:tblPr>
              <a:tblGrid>
                <a:gridCol w="7131425"/>
              </a:tblGrid>
              <a:tr h="453875">
                <a:tc>
                  <a:txBody>
                    <a:bodyPr/>
                    <a:lstStyle/>
                    <a:p>
                      <a:pPr indent="0" lvl="0" marL="0" rtl="0" algn="ctr">
                        <a:spcBef>
                          <a:spcPts val="0"/>
                        </a:spcBef>
                        <a:spcAft>
                          <a:spcPts val="0"/>
                        </a:spcAft>
                        <a:buNone/>
                      </a:pPr>
                      <a:r>
                        <a:rPr b="1" lang="en-GB" sz="1600">
                          <a:solidFill>
                            <a:srgbClr val="FFFFFF"/>
                          </a:solidFill>
                          <a:latin typeface="Mada"/>
                          <a:ea typeface="Mada"/>
                          <a:cs typeface="Mada"/>
                          <a:sym typeface="Mada"/>
                        </a:rPr>
                        <a:t>Factors Affecting Cancer Control</a:t>
                      </a:r>
                      <a:endParaRPr b="1" sz="1600">
                        <a:solidFill>
                          <a:srgbClr val="FFFFFF"/>
                        </a:solidFill>
                        <a:latin typeface="Mada"/>
                        <a:ea typeface="Mada"/>
                        <a:cs typeface="Mada"/>
                        <a:sym typeface="Mada"/>
                      </a:endParaRPr>
                    </a:p>
                  </a:txBody>
                  <a:tcPr marT="91425" marB="91425" marR="91425" marL="91425">
                    <a:solidFill>
                      <a:srgbClr val="134F5C"/>
                    </a:solidFill>
                  </a:tcPr>
                </a:tc>
              </a:tr>
              <a:tr h="392325">
                <a:tc>
                  <a:txBody>
                    <a:bodyPr/>
                    <a:lstStyle/>
                    <a:p>
                      <a:pPr indent="0" lvl="0" marL="0" rtl="0" algn="ctr">
                        <a:spcBef>
                          <a:spcPts val="0"/>
                        </a:spcBef>
                        <a:spcAft>
                          <a:spcPts val="0"/>
                        </a:spcAft>
                        <a:buNone/>
                      </a:pPr>
                      <a:r>
                        <a:rPr lang="en-GB" sz="1200">
                          <a:latin typeface="Mada"/>
                          <a:ea typeface="Mada"/>
                          <a:cs typeface="Mada"/>
                          <a:sym typeface="Mada"/>
                        </a:rPr>
                        <a:t>The following are important factors and trends affecting cancer control and the directions of future research</a:t>
                      </a:r>
                      <a:endParaRPr sz="1200">
                        <a:latin typeface="Mada"/>
                        <a:ea typeface="Mada"/>
                        <a:cs typeface="Mada"/>
                        <a:sym typeface="Mada"/>
                      </a:endParaRPr>
                    </a:p>
                  </a:txBody>
                  <a:tcPr marT="91425" marB="91425" marR="91425" marL="91425"/>
                </a:tc>
              </a:tr>
              <a:tr h="393575">
                <a:tc>
                  <a:txBody>
                    <a:bodyPr/>
                    <a:lstStyle/>
                    <a:p>
                      <a:pPr indent="0" lvl="0" marL="0" rtl="0" algn="l">
                        <a:spcBef>
                          <a:spcPts val="0"/>
                        </a:spcBef>
                        <a:spcAft>
                          <a:spcPts val="0"/>
                        </a:spcAft>
                        <a:buNone/>
                      </a:pPr>
                      <a:r>
                        <a:rPr b="1" lang="en-GB">
                          <a:latin typeface="Mada"/>
                          <a:ea typeface="Mada"/>
                          <a:cs typeface="Mada"/>
                          <a:sym typeface="Mada"/>
                        </a:rPr>
                        <a:t>1- Tobacco Use</a:t>
                      </a:r>
                      <a:endParaRPr b="1">
                        <a:latin typeface="Mada"/>
                        <a:ea typeface="Mada"/>
                        <a:cs typeface="Mada"/>
                        <a:sym typeface="Mada"/>
                      </a:endParaRPr>
                    </a:p>
                  </a:txBody>
                  <a:tcPr marT="91425" marB="91425" marR="91425" marL="91425">
                    <a:solidFill>
                      <a:srgbClr val="A2C4C9"/>
                    </a:solidFill>
                  </a:tcPr>
                </a:tc>
              </a:tr>
              <a:tr h="1634950">
                <a:tc>
                  <a:txBody>
                    <a:bodyPr/>
                    <a:lstStyle/>
                    <a:p>
                      <a:pPr indent="-234600" lvl="0" marL="316800" rtl="0" algn="l">
                        <a:spcBef>
                          <a:spcPts val="0"/>
                        </a:spcBef>
                        <a:spcAft>
                          <a:spcPts val="0"/>
                        </a:spcAft>
                        <a:buClr>
                          <a:schemeClr val="dk1"/>
                        </a:buClr>
                        <a:buSzPts val="1200"/>
                        <a:buFont typeface="Mada"/>
                        <a:buChar char="●"/>
                      </a:pPr>
                      <a:r>
                        <a:rPr b="1" lang="en-GB" sz="1200">
                          <a:solidFill>
                            <a:srgbClr val="CC0000"/>
                          </a:solidFill>
                          <a:latin typeface="Mada"/>
                          <a:ea typeface="Mada"/>
                          <a:cs typeface="Mada"/>
                          <a:sym typeface="Mada"/>
                        </a:rPr>
                        <a:t>Raise tobacco taxes</a:t>
                      </a:r>
                      <a:r>
                        <a:rPr lang="en-GB" sz="1200">
                          <a:solidFill>
                            <a:schemeClr val="dk1"/>
                          </a:solidFill>
                          <a:latin typeface="Mada"/>
                          <a:ea typeface="Mada"/>
                          <a:cs typeface="Mada"/>
                          <a:sym typeface="Mada"/>
                        </a:rPr>
                        <a:t> to at least prevent tobacco products from becoming affordable.</a:t>
                      </a:r>
                      <a:endParaRPr sz="1200">
                        <a:solidFill>
                          <a:schemeClr val="dk1"/>
                        </a:solidFill>
                        <a:latin typeface="Mada"/>
                        <a:ea typeface="Mada"/>
                        <a:cs typeface="Mada"/>
                        <a:sym typeface="Mada"/>
                      </a:endParaRPr>
                    </a:p>
                    <a:p>
                      <a:pPr indent="-234600" lvl="0" marL="3168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Tax all tobacco products to prevent consumers switching from highly taxed products to less taxed ones.</a:t>
                      </a:r>
                      <a:endParaRPr sz="1200">
                        <a:solidFill>
                          <a:schemeClr val="dk1"/>
                        </a:solidFill>
                        <a:latin typeface="Mada"/>
                        <a:ea typeface="Mada"/>
                        <a:cs typeface="Mada"/>
                        <a:sym typeface="Mada"/>
                      </a:endParaRPr>
                    </a:p>
                    <a:p>
                      <a:pPr indent="-234600" lvl="0" marL="316800" rtl="0" algn="l">
                        <a:spcBef>
                          <a:spcPts val="0"/>
                        </a:spcBef>
                        <a:spcAft>
                          <a:spcPts val="0"/>
                        </a:spcAft>
                        <a:buClr>
                          <a:srgbClr val="000000"/>
                        </a:buClr>
                        <a:buSzPts val="1200"/>
                        <a:buFont typeface="Mada"/>
                        <a:buChar char="●"/>
                      </a:pPr>
                      <a:r>
                        <a:rPr lang="en-GB" sz="1200">
                          <a:latin typeface="Mada"/>
                          <a:ea typeface="Mada"/>
                          <a:cs typeface="Mada"/>
                          <a:sym typeface="Mada"/>
                        </a:rPr>
                        <a:t>Require by law and Enforce </a:t>
                      </a:r>
                      <a:r>
                        <a:rPr b="1" lang="en-GB" sz="1200">
                          <a:solidFill>
                            <a:srgbClr val="CC0000"/>
                          </a:solidFill>
                          <a:latin typeface="Mada"/>
                          <a:ea typeface="Mada"/>
                          <a:cs typeface="Mada"/>
                          <a:sym typeface="Mada"/>
                        </a:rPr>
                        <a:t>100% smoke-free environments</a:t>
                      </a:r>
                      <a:r>
                        <a:rPr lang="en-GB" sz="1200">
                          <a:latin typeface="Mada"/>
                          <a:ea typeface="Mada"/>
                          <a:cs typeface="Mada"/>
                          <a:sym typeface="Mada"/>
                        </a:rPr>
                        <a:t> in all indoor workplaces and public places.</a:t>
                      </a:r>
                      <a:endParaRPr sz="1200">
                        <a:latin typeface="Mada"/>
                        <a:ea typeface="Mada"/>
                        <a:cs typeface="Mada"/>
                        <a:sym typeface="Mada"/>
                      </a:endParaRPr>
                    </a:p>
                    <a:p>
                      <a:pPr indent="-234600" lvl="0" marL="3168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Put </a:t>
                      </a:r>
                      <a:r>
                        <a:rPr b="1" lang="en-GB" sz="1200">
                          <a:latin typeface="Mada"/>
                          <a:ea typeface="Mada"/>
                          <a:cs typeface="Mada"/>
                          <a:sym typeface="Mada"/>
                        </a:rPr>
                        <a:t>health warnings</a:t>
                      </a:r>
                      <a:r>
                        <a:rPr lang="en-GB" sz="1200">
                          <a:solidFill>
                            <a:schemeClr val="dk1"/>
                          </a:solidFill>
                          <a:latin typeface="Mada"/>
                          <a:ea typeface="Mada"/>
                          <a:cs typeface="Mada"/>
                          <a:sym typeface="Mada"/>
                        </a:rPr>
                        <a:t> on all tobacco packaging.</a:t>
                      </a:r>
                      <a:endParaRPr sz="1200">
                        <a:solidFill>
                          <a:schemeClr val="dk1"/>
                        </a:solidFill>
                        <a:latin typeface="Mada"/>
                        <a:ea typeface="Mada"/>
                        <a:cs typeface="Mada"/>
                        <a:sym typeface="Mada"/>
                      </a:endParaRPr>
                    </a:p>
                    <a:p>
                      <a:pPr indent="-234600" lvl="0" marL="3168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Establish a </a:t>
                      </a:r>
                      <a:r>
                        <a:rPr b="1" lang="en-GB" sz="1200">
                          <a:solidFill>
                            <a:srgbClr val="CC0000"/>
                          </a:solidFill>
                          <a:latin typeface="Mada"/>
                          <a:ea typeface="Mada"/>
                          <a:cs typeface="Mada"/>
                          <a:sym typeface="Mada"/>
                        </a:rPr>
                        <a:t>national pilot cessation</a:t>
                      </a:r>
                      <a:r>
                        <a:rPr lang="en-GB" sz="1200">
                          <a:solidFill>
                            <a:schemeClr val="dk1"/>
                          </a:solidFill>
                          <a:latin typeface="Mada"/>
                          <a:ea typeface="Mada"/>
                          <a:cs typeface="Mada"/>
                          <a:sym typeface="Mada"/>
                        </a:rPr>
                        <a:t> program in health-care facilities</a:t>
                      </a:r>
                      <a:endParaRPr sz="1200">
                        <a:solidFill>
                          <a:schemeClr val="dk1"/>
                        </a:solidFill>
                        <a:latin typeface="Mada"/>
                        <a:ea typeface="Mada"/>
                        <a:cs typeface="Mada"/>
                        <a:sym typeface="Mada"/>
                      </a:endParaRPr>
                    </a:p>
                    <a:p>
                      <a:pPr indent="-304800" lvl="0" marL="914400" rtl="0" algn="l">
                        <a:spcBef>
                          <a:spcPts val="0"/>
                        </a:spcBef>
                        <a:spcAft>
                          <a:spcPts val="0"/>
                        </a:spcAft>
                        <a:buSzPts val="1200"/>
                        <a:buFont typeface="Mada"/>
                        <a:buChar char="-"/>
                      </a:pPr>
                      <a:r>
                        <a:rPr lang="en-GB" sz="1200" u="sng">
                          <a:solidFill>
                            <a:schemeClr val="accent5"/>
                          </a:solidFill>
                          <a:latin typeface="Mada"/>
                          <a:ea typeface="Mada"/>
                          <a:cs typeface="Mada"/>
                          <a:sym typeface="Mada"/>
                          <a:hlinkClick r:id="rId3">
                            <a:extLst>
                              <a:ext uri="{A12FA001-AC4F-418D-AE19-62706E023703}">
                                <ahyp:hlinkClr val="tx"/>
                              </a:ext>
                            </a:extLst>
                          </a:hlinkClick>
                        </a:rPr>
                        <a:t>https://www.moh.gov.sa/Ministry/Projects/TCP/Pages/default.aspx </a:t>
                      </a:r>
                      <a:r>
                        <a:rPr lang="en-GB" sz="1200">
                          <a:solidFill>
                            <a:schemeClr val="dk1"/>
                          </a:solidFill>
                          <a:latin typeface="Mada"/>
                          <a:ea typeface="Mada"/>
                          <a:cs typeface="Mada"/>
                          <a:sym typeface="Mada"/>
                        </a:rPr>
                        <a:t>/ </a:t>
                      </a:r>
                      <a:r>
                        <a:rPr b="1" lang="en-GB" sz="1200">
                          <a:solidFill>
                            <a:schemeClr val="dk1"/>
                          </a:solidFill>
                          <a:latin typeface="Mada"/>
                          <a:ea typeface="Mada"/>
                          <a:cs typeface="Mada"/>
                          <a:sym typeface="Mada"/>
                        </a:rPr>
                        <a:t>CALL 937</a:t>
                      </a:r>
                      <a:endParaRPr sz="1200">
                        <a:solidFill>
                          <a:schemeClr val="dk1"/>
                        </a:solidFill>
                        <a:latin typeface="Mada"/>
                        <a:ea typeface="Mada"/>
                        <a:cs typeface="Mada"/>
                        <a:sym typeface="Mada"/>
                      </a:endParaRPr>
                    </a:p>
                    <a:p>
                      <a:pPr indent="-234600" lvl="0" marL="316800" rtl="0" algn="l">
                        <a:spcBef>
                          <a:spcPts val="0"/>
                        </a:spcBef>
                        <a:spcAft>
                          <a:spcPts val="0"/>
                        </a:spcAft>
                        <a:buClr>
                          <a:schemeClr val="dk1"/>
                        </a:buClr>
                        <a:buSzPts val="1200"/>
                        <a:buFont typeface="Mada"/>
                        <a:buChar char="●"/>
                      </a:pPr>
                      <a:r>
                        <a:rPr b="1" lang="en-GB" sz="1200">
                          <a:latin typeface="Mada"/>
                          <a:ea typeface="Mada"/>
                          <a:cs typeface="Mada"/>
                          <a:sym typeface="Mada"/>
                        </a:rPr>
                        <a:t>Build media awareness</a:t>
                      </a:r>
                      <a:r>
                        <a:rPr lang="en-GB" sz="1200">
                          <a:solidFill>
                            <a:schemeClr val="dk1"/>
                          </a:solidFill>
                          <a:latin typeface="Mada"/>
                          <a:ea typeface="Mada"/>
                          <a:cs typeface="Mada"/>
                          <a:sym typeface="Mada"/>
                        </a:rPr>
                        <a:t> of both the addictive nature of tobacco use and treatment options. </a:t>
                      </a:r>
                      <a:endParaRPr>
                        <a:latin typeface="Mada"/>
                        <a:ea typeface="Mada"/>
                        <a:cs typeface="Mada"/>
                        <a:sym typeface="Mada"/>
                      </a:endParaRPr>
                    </a:p>
                  </a:txBody>
                  <a:tcPr marT="91425" marB="91425" marR="91425" marL="91425">
                    <a:lnB cap="flat" cmpd="sng" w="9525">
                      <a:solidFill>
                        <a:srgbClr val="9E9E9E"/>
                      </a:solidFill>
                      <a:prstDash val="solid"/>
                      <a:round/>
                      <a:headEnd len="sm" w="sm" type="none"/>
                      <a:tailEnd len="sm" w="sm" type="none"/>
                    </a:lnB>
                  </a:tcPr>
                </a:tc>
              </a:tr>
              <a:tr h="372100">
                <a:tc>
                  <a:txBody>
                    <a:bodyPr/>
                    <a:lstStyle/>
                    <a:p>
                      <a:pPr indent="0" lvl="0" marL="0" rtl="0" algn="l">
                        <a:spcBef>
                          <a:spcPts val="0"/>
                        </a:spcBef>
                        <a:spcAft>
                          <a:spcPts val="0"/>
                        </a:spcAft>
                        <a:buNone/>
                      </a:pPr>
                      <a:r>
                        <a:rPr b="1" lang="en-GB">
                          <a:latin typeface="Mada"/>
                          <a:ea typeface="Mada"/>
                          <a:cs typeface="Mada"/>
                          <a:sym typeface="Mada"/>
                        </a:rPr>
                        <a:t>2- Unhealthy Diet, Physical Inactivity, Overweight and Obesity</a:t>
                      </a:r>
                      <a:endParaRPr b="1">
                        <a:latin typeface="Mada"/>
                        <a:ea typeface="Mada"/>
                        <a:cs typeface="Mada"/>
                        <a:sym typeface="Mad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A2C4C9"/>
                    </a:solidFill>
                  </a:tcPr>
                </a:tc>
              </a:tr>
              <a:tr h="1271625">
                <a:tc>
                  <a:txBody>
                    <a:bodyPr/>
                    <a:lstStyle/>
                    <a:p>
                      <a:pPr indent="-234600" lvl="0" marL="316800" rtl="0" algn="l">
                        <a:spcBef>
                          <a:spcPts val="0"/>
                        </a:spcBef>
                        <a:spcAft>
                          <a:spcPts val="0"/>
                        </a:spcAft>
                        <a:buClr>
                          <a:schemeClr val="dk1"/>
                        </a:buClr>
                        <a:buSzPts val="1200"/>
                        <a:buFont typeface="Mada"/>
                        <a:buChar char="●"/>
                      </a:pPr>
                      <a:r>
                        <a:rPr b="1" lang="en-GB" sz="1200">
                          <a:solidFill>
                            <a:srgbClr val="CC0000"/>
                          </a:solidFill>
                          <a:latin typeface="Mada"/>
                          <a:ea typeface="Mada"/>
                          <a:cs typeface="Mada"/>
                          <a:sym typeface="Mada"/>
                        </a:rPr>
                        <a:t>Develop and implement national dietary guidelines</a:t>
                      </a:r>
                      <a:r>
                        <a:rPr lang="en-GB" sz="1200">
                          <a:solidFill>
                            <a:schemeClr val="dk1"/>
                          </a:solidFill>
                          <a:latin typeface="Mada"/>
                          <a:ea typeface="Mada"/>
                          <a:cs typeface="Mada"/>
                          <a:sym typeface="Mada"/>
                        </a:rPr>
                        <a:t> and nutrition policies. </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en-GB" sz="1200" u="sng">
                          <a:solidFill>
                            <a:schemeClr val="dk1"/>
                          </a:solidFill>
                          <a:highlight>
                            <a:srgbClr val="CFE2F3"/>
                          </a:highlight>
                          <a:latin typeface="Mada"/>
                          <a:ea typeface="Mada"/>
                          <a:cs typeface="Mada"/>
                          <a:sym typeface="Mada"/>
                        </a:rPr>
                        <a:t>Example:</a:t>
                      </a:r>
                      <a:r>
                        <a:rPr lang="en-GB" sz="1200">
                          <a:solidFill>
                            <a:schemeClr val="dk1"/>
                          </a:solidFill>
                          <a:latin typeface="Mada"/>
                          <a:ea typeface="Mada"/>
                          <a:cs typeface="Mada"/>
                          <a:sym typeface="Mada"/>
                        </a:rPr>
                        <a:t> Restaurants should put calories.</a:t>
                      </a:r>
                      <a:endParaRPr sz="1200">
                        <a:solidFill>
                          <a:schemeClr val="dk1"/>
                        </a:solidFill>
                        <a:latin typeface="Mada"/>
                        <a:ea typeface="Mada"/>
                        <a:cs typeface="Mada"/>
                        <a:sym typeface="Mada"/>
                      </a:endParaRPr>
                    </a:p>
                    <a:p>
                      <a:pPr indent="-234600" lvl="0" marL="316800" rtl="0" algn="l">
                        <a:spcBef>
                          <a:spcPts val="0"/>
                        </a:spcBef>
                        <a:spcAft>
                          <a:spcPts val="0"/>
                        </a:spcAft>
                        <a:buClr>
                          <a:schemeClr val="dk1"/>
                        </a:buClr>
                        <a:buSzPts val="1200"/>
                        <a:buFont typeface="Mada"/>
                        <a:buChar char="●"/>
                      </a:pPr>
                      <a:r>
                        <a:rPr b="1" lang="en-GB" sz="1200">
                          <a:latin typeface="Mada"/>
                          <a:ea typeface="Mada"/>
                          <a:cs typeface="Mada"/>
                          <a:sym typeface="Mada"/>
                        </a:rPr>
                        <a:t>Promote educational and information campaigns</a:t>
                      </a:r>
                      <a:r>
                        <a:rPr lang="en-GB" sz="1200">
                          <a:solidFill>
                            <a:schemeClr val="dk1"/>
                          </a:solidFill>
                          <a:latin typeface="Mada"/>
                          <a:ea typeface="Mada"/>
                          <a:cs typeface="Mada"/>
                          <a:sym typeface="Mada"/>
                        </a:rPr>
                        <a:t> about reducing salt, sugar and fat consumption.</a:t>
                      </a:r>
                      <a:endParaRPr sz="1200">
                        <a:solidFill>
                          <a:schemeClr val="dk1"/>
                        </a:solidFill>
                        <a:latin typeface="Mada"/>
                        <a:ea typeface="Mada"/>
                        <a:cs typeface="Mada"/>
                        <a:sym typeface="Mada"/>
                      </a:endParaRPr>
                    </a:p>
                    <a:p>
                      <a:pPr indent="-234600" lvl="0" marL="3168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Develop and implement</a:t>
                      </a:r>
                      <a:r>
                        <a:rPr b="1" lang="en-GB" sz="1200">
                          <a:solidFill>
                            <a:schemeClr val="dk1"/>
                          </a:solidFill>
                          <a:latin typeface="Mada"/>
                          <a:ea typeface="Mada"/>
                          <a:cs typeface="Mada"/>
                          <a:sym typeface="Mada"/>
                        </a:rPr>
                        <a:t> national guidelines on physical activity</a:t>
                      </a:r>
                      <a:r>
                        <a:rPr lang="en-GB" sz="1200">
                          <a:solidFill>
                            <a:schemeClr val="dk1"/>
                          </a:solidFill>
                          <a:latin typeface="Mada"/>
                          <a:ea typeface="Mada"/>
                          <a:cs typeface="Mada"/>
                          <a:sym typeface="Mada"/>
                        </a:rPr>
                        <a:t>.</a:t>
                      </a:r>
                      <a:endParaRPr sz="1200">
                        <a:solidFill>
                          <a:schemeClr val="dk1"/>
                        </a:solidFill>
                        <a:latin typeface="Mada"/>
                        <a:ea typeface="Mada"/>
                        <a:cs typeface="Mada"/>
                        <a:sym typeface="Mada"/>
                      </a:endParaRPr>
                    </a:p>
                    <a:p>
                      <a:pPr indent="-234600" lvl="0" marL="3168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Implement community-wide </a:t>
                      </a:r>
                      <a:r>
                        <a:rPr b="1" lang="en-GB" sz="1200">
                          <a:solidFill>
                            <a:schemeClr val="dk1"/>
                          </a:solidFill>
                          <a:latin typeface="Mada"/>
                          <a:ea typeface="Mada"/>
                          <a:cs typeface="Mada"/>
                          <a:sym typeface="Mada"/>
                        </a:rPr>
                        <a:t>campaigns </a:t>
                      </a:r>
                      <a:r>
                        <a:rPr lang="en-GB" sz="1200">
                          <a:solidFill>
                            <a:schemeClr val="dk1"/>
                          </a:solidFill>
                          <a:latin typeface="Mada"/>
                          <a:ea typeface="Mada"/>
                          <a:cs typeface="Mada"/>
                          <a:sym typeface="Mada"/>
                        </a:rPr>
                        <a:t>to promote the benefits of physical activity.</a:t>
                      </a:r>
                      <a:endParaRPr sz="1200">
                        <a:solidFill>
                          <a:schemeClr val="dk1"/>
                        </a:solidFill>
                        <a:latin typeface="Mada"/>
                        <a:ea typeface="Mada"/>
                        <a:cs typeface="Mada"/>
                        <a:sym typeface="Mada"/>
                      </a:endParaRPr>
                    </a:p>
                    <a:p>
                      <a:pPr indent="-234600" lvl="0" marL="316800" rtl="0" algn="l">
                        <a:spcBef>
                          <a:spcPts val="0"/>
                        </a:spcBef>
                        <a:spcAft>
                          <a:spcPts val="0"/>
                        </a:spcAft>
                        <a:buClr>
                          <a:schemeClr val="dk1"/>
                        </a:buClr>
                        <a:buSzPts val="1200"/>
                        <a:buFont typeface="Mada"/>
                        <a:buChar char="●"/>
                      </a:pPr>
                      <a:r>
                        <a:rPr b="1" lang="en-GB" sz="1200">
                          <a:solidFill>
                            <a:schemeClr val="dk1"/>
                          </a:solidFill>
                          <a:latin typeface="Mada"/>
                          <a:ea typeface="Mada"/>
                          <a:cs typeface="Mada"/>
                          <a:sym typeface="Mada"/>
                        </a:rPr>
                        <a:t>Promote physical activity</a:t>
                      </a:r>
                      <a:r>
                        <a:rPr lang="en-GB" sz="1200">
                          <a:solidFill>
                            <a:schemeClr val="dk1"/>
                          </a:solidFill>
                          <a:latin typeface="Mada"/>
                          <a:ea typeface="Mada"/>
                          <a:cs typeface="Mada"/>
                          <a:sym typeface="Mada"/>
                        </a:rPr>
                        <a:t> in workplaces. </a:t>
                      </a:r>
                      <a:r>
                        <a:rPr lang="en-GB" sz="1200">
                          <a:solidFill>
                            <a:srgbClr val="6AA84F"/>
                          </a:solidFill>
                          <a:latin typeface="Mada"/>
                          <a:ea typeface="Mada"/>
                          <a:cs typeface="Mada"/>
                          <a:sym typeface="Mada"/>
                        </a:rPr>
                        <a:t>(give discount for gym subscriptions)</a:t>
                      </a:r>
                      <a:endParaRPr b="1" sz="1200">
                        <a:solidFill>
                          <a:srgbClr val="6AA84F"/>
                        </a:solidFill>
                        <a:latin typeface="Mada"/>
                        <a:ea typeface="Mada"/>
                        <a:cs typeface="Mada"/>
                        <a:sym typeface="Mad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78400">
                <a:tc>
                  <a:txBody>
                    <a:bodyPr/>
                    <a:lstStyle/>
                    <a:p>
                      <a:pPr indent="0" lvl="0" marL="0" rtl="0" algn="l">
                        <a:spcBef>
                          <a:spcPts val="0"/>
                        </a:spcBef>
                        <a:spcAft>
                          <a:spcPts val="0"/>
                        </a:spcAft>
                        <a:buNone/>
                      </a:pPr>
                      <a:r>
                        <a:rPr b="1" lang="en-GB">
                          <a:latin typeface="Mada"/>
                          <a:ea typeface="Mada"/>
                          <a:cs typeface="Mada"/>
                          <a:sym typeface="Mada"/>
                        </a:rPr>
                        <a:t>3- Alcohol</a:t>
                      </a:r>
                      <a:endParaRPr b="1">
                        <a:latin typeface="Mada"/>
                        <a:ea typeface="Mada"/>
                        <a:cs typeface="Mada"/>
                        <a:sym typeface="Mad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A2C4C9"/>
                    </a:solidFill>
                  </a:tcPr>
                </a:tc>
              </a:tr>
              <a:tr h="453875">
                <a:tc>
                  <a:txBody>
                    <a:bodyPr/>
                    <a:lstStyle/>
                    <a:p>
                      <a:pPr indent="-234600" lvl="0" marL="316800" marR="0" rtl="0" algn="l">
                        <a:lnSpc>
                          <a:spcPct val="100000"/>
                        </a:lnSpc>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Raise public awareness, especially among young people, about alcohol-related health risks, including cancer.</a:t>
                      </a:r>
                      <a:endParaRPr b="1" sz="1200">
                        <a:solidFill>
                          <a:srgbClr val="CC0000"/>
                        </a:solidFill>
                        <a:latin typeface="Mada"/>
                        <a:ea typeface="Mada"/>
                        <a:cs typeface="Mada"/>
                        <a:sym typeface="Mad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453875">
                <a:tc>
                  <a:txBody>
                    <a:bodyPr/>
                    <a:lstStyle/>
                    <a:p>
                      <a:pPr indent="0" lvl="0" marL="0" rtl="0" algn="l">
                        <a:spcBef>
                          <a:spcPts val="0"/>
                        </a:spcBef>
                        <a:spcAft>
                          <a:spcPts val="0"/>
                        </a:spcAft>
                        <a:buNone/>
                      </a:pPr>
                      <a:r>
                        <a:rPr b="1" lang="en-GB">
                          <a:latin typeface="Mada"/>
                          <a:ea typeface="Mada"/>
                          <a:cs typeface="Mada"/>
                          <a:sym typeface="Mada"/>
                        </a:rPr>
                        <a:t>4- Hepatitis B Virus</a:t>
                      </a:r>
                      <a:endParaRPr b="1" sz="1200">
                        <a:solidFill>
                          <a:schemeClr val="dk1"/>
                        </a:solidFill>
                        <a:latin typeface="Mada"/>
                        <a:ea typeface="Mada"/>
                        <a:cs typeface="Mada"/>
                        <a:sym typeface="Mad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A2C4C9"/>
                    </a:solidFill>
                  </a:tcPr>
                </a:tc>
              </a:tr>
              <a:tr h="453875">
                <a:tc>
                  <a:txBody>
                    <a:bodyPr/>
                    <a:lstStyle/>
                    <a:p>
                      <a:pPr indent="-234600" lvl="0" marL="316800" marR="0" rtl="0" algn="l">
                        <a:lnSpc>
                          <a:spcPct val="100000"/>
                        </a:lnSpc>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Implement </a:t>
                      </a:r>
                      <a:r>
                        <a:rPr b="1" lang="en-GB" sz="1200">
                          <a:solidFill>
                            <a:schemeClr val="dk1"/>
                          </a:solidFill>
                          <a:latin typeface="Mada"/>
                          <a:ea typeface="Mada"/>
                          <a:cs typeface="Mada"/>
                          <a:sym typeface="Mada"/>
                        </a:rPr>
                        <a:t>universal infant immunization</a:t>
                      </a:r>
                      <a:r>
                        <a:rPr lang="en-GB" sz="1200">
                          <a:solidFill>
                            <a:schemeClr val="dk1"/>
                          </a:solidFill>
                          <a:latin typeface="Mada"/>
                          <a:ea typeface="Mada"/>
                          <a:cs typeface="Mada"/>
                          <a:sym typeface="Mada"/>
                        </a:rPr>
                        <a:t> using one of the</a:t>
                      </a:r>
                      <a:endParaRPr sz="1200">
                        <a:solidFill>
                          <a:schemeClr val="dk1"/>
                        </a:solidFill>
                        <a:latin typeface="Mada"/>
                        <a:ea typeface="Mada"/>
                        <a:cs typeface="Mada"/>
                        <a:sym typeface="Mada"/>
                      </a:endParaRPr>
                    </a:p>
                    <a:p>
                      <a:pPr indent="0" lvl="0" marL="457200" rtl="0" algn="l">
                        <a:spcBef>
                          <a:spcPts val="0"/>
                        </a:spcBef>
                        <a:spcAft>
                          <a:spcPts val="0"/>
                        </a:spcAft>
                        <a:buNone/>
                      </a:pPr>
                      <a:r>
                        <a:rPr lang="en-GB" sz="1200">
                          <a:solidFill>
                            <a:schemeClr val="dk1"/>
                          </a:solidFill>
                          <a:latin typeface="Mada"/>
                          <a:ea typeface="Mada"/>
                          <a:cs typeface="Mada"/>
                          <a:sym typeface="Mada"/>
                        </a:rPr>
                        <a:t>recommended immunization schedules.</a:t>
                      </a:r>
                      <a:endParaRPr sz="1200">
                        <a:solidFill>
                          <a:schemeClr val="dk1"/>
                        </a:solidFill>
                        <a:latin typeface="Mada"/>
                        <a:ea typeface="Mada"/>
                        <a:cs typeface="Mada"/>
                        <a:sym typeface="Mad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453875">
                <a:tc>
                  <a:txBody>
                    <a:bodyPr/>
                    <a:lstStyle/>
                    <a:p>
                      <a:pPr indent="0" lvl="0" marL="0" rtl="0" algn="l">
                        <a:spcBef>
                          <a:spcPts val="0"/>
                        </a:spcBef>
                        <a:spcAft>
                          <a:spcPts val="0"/>
                        </a:spcAft>
                        <a:buNone/>
                      </a:pPr>
                      <a:r>
                        <a:rPr b="1" lang="en-GB">
                          <a:solidFill>
                            <a:schemeClr val="dk1"/>
                          </a:solidFill>
                          <a:latin typeface="Mada"/>
                          <a:ea typeface="Mada"/>
                          <a:cs typeface="Mada"/>
                          <a:sym typeface="Mada"/>
                        </a:rPr>
                        <a:t>5- Environmental Exposures to Carcinogens</a:t>
                      </a:r>
                      <a:endParaRPr sz="1200">
                        <a:solidFill>
                          <a:schemeClr val="dk1"/>
                        </a:solidFill>
                        <a:latin typeface="Mada"/>
                        <a:ea typeface="Mada"/>
                        <a:cs typeface="Mada"/>
                        <a:sym typeface="Mad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A2C4C9"/>
                    </a:solidFill>
                  </a:tcPr>
                </a:tc>
              </a:tr>
              <a:tr h="453875">
                <a:tc>
                  <a:txBody>
                    <a:bodyPr/>
                    <a:lstStyle/>
                    <a:p>
                      <a:pPr indent="-234600" lvl="0" marL="316800" marR="0" rtl="0" algn="l">
                        <a:lnSpc>
                          <a:spcPct val="100000"/>
                        </a:lnSpc>
                        <a:spcBef>
                          <a:spcPts val="0"/>
                        </a:spcBef>
                        <a:spcAft>
                          <a:spcPts val="0"/>
                        </a:spcAft>
                        <a:buClr>
                          <a:schemeClr val="dk1"/>
                        </a:buClr>
                        <a:buSzPts val="1200"/>
                        <a:buFont typeface="Mada"/>
                        <a:buChar char="●"/>
                      </a:pPr>
                      <a:r>
                        <a:rPr b="1" lang="en-GB" sz="1200">
                          <a:solidFill>
                            <a:schemeClr val="dk1"/>
                          </a:solidFill>
                          <a:latin typeface="Mada"/>
                          <a:ea typeface="Mada"/>
                          <a:cs typeface="Mada"/>
                          <a:sym typeface="Mada"/>
                        </a:rPr>
                        <a:t>Stop using</a:t>
                      </a:r>
                      <a:r>
                        <a:rPr lang="en-GB" sz="1200">
                          <a:solidFill>
                            <a:schemeClr val="dk1"/>
                          </a:solidFill>
                          <a:latin typeface="Mada"/>
                          <a:ea typeface="Mada"/>
                          <a:cs typeface="Mada"/>
                          <a:sym typeface="Mada"/>
                        </a:rPr>
                        <a:t> all forms of </a:t>
                      </a:r>
                      <a:r>
                        <a:rPr b="1" lang="en-GB" sz="1200">
                          <a:solidFill>
                            <a:schemeClr val="dk1"/>
                          </a:solidFill>
                          <a:latin typeface="Mada"/>
                          <a:ea typeface="Mada"/>
                          <a:cs typeface="Mada"/>
                          <a:sym typeface="Mada"/>
                        </a:rPr>
                        <a:t>asbestos</a:t>
                      </a:r>
                      <a:r>
                        <a:rPr lang="en-GB" sz="1200">
                          <a:solidFill>
                            <a:schemeClr val="dk1"/>
                          </a:solidFill>
                          <a:latin typeface="Mada"/>
                          <a:ea typeface="Mada"/>
                          <a:cs typeface="Mada"/>
                          <a:sym typeface="Mada"/>
                        </a:rPr>
                        <a:t>.</a:t>
                      </a:r>
                      <a:endParaRPr sz="1200">
                        <a:solidFill>
                          <a:schemeClr val="dk1"/>
                        </a:solidFill>
                        <a:latin typeface="Mada"/>
                        <a:ea typeface="Mada"/>
                        <a:cs typeface="Mada"/>
                        <a:sym typeface="Mada"/>
                      </a:endParaRPr>
                    </a:p>
                    <a:p>
                      <a:pPr indent="-234600" lvl="0" marL="316800" marR="0" rtl="0" algn="l">
                        <a:lnSpc>
                          <a:spcPct val="100000"/>
                        </a:lnSpc>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Provide safe drinking water. </a:t>
                      </a:r>
                      <a:endParaRPr sz="1200">
                        <a:solidFill>
                          <a:schemeClr val="dk1"/>
                        </a:solidFill>
                        <a:latin typeface="Mada"/>
                        <a:ea typeface="Mada"/>
                        <a:cs typeface="Mada"/>
                        <a:sym typeface="Mada"/>
                      </a:endParaRPr>
                    </a:p>
                    <a:p>
                      <a:pPr indent="-234600" lvl="0" marL="316800" marR="0" rtl="0" algn="l">
                        <a:lnSpc>
                          <a:spcPct val="100000"/>
                        </a:lnSpc>
                        <a:spcBef>
                          <a:spcPts val="0"/>
                        </a:spcBef>
                        <a:spcAft>
                          <a:spcPts val="0"/>
                        </a:spcAft>
                        <a:buClr>
                          <a:schemeClr val="dk1"/>
                        </a:buClr>
                        <a:buSzPts val="1200"/>
                        <a:buFont typeface="Mada"/>
                        <a:buChar char="●"/>
                      </a:pPr>
                      <a:r>
                        <a:rPr b="1" lang="en-GB" sz="1200">
                          <a:solidFill>
                            <a:schemeClr val="dk1"/>
                          </a:solidFill>
                          <a:latin typeface="Mada"/>
                          <a:ea typeface="Mada"/>
                          <a:cs typeface="Mada"/>
                          <a:sym typeface="Mada"/>
                        </a:rPr>
                        <a:t>Reduce </a:t>
                      </a:r>
                      <a:r>
                        <a:rPr lang="en-GB" sz="1200">
                          <a:solidFill>
                            <a:schemeClr val="dk1"/>
                          </a:solidFill>
                          <a:latin typeface="Mada"/>
                          <a:ea typeface="Mada"/>
                          <a:cs typeface="Mada"/>
                          <a:sym typeface="Mada"/>
                        </a:rPr>
                        <a:t>the </a:t>
                      </a:r>
                      <a:r>
                        <a:rPr b="1" lang="en-GB" sz="1200">
                          <a:solidFill>
                            <a:schemeClr val="dk1"/>
                          </a:solidFill>
                          <a:latin typeface="Mada"/>
                          <a:ea typeface="Mada"/>
                          <a:cs typeface="Mada"/>
                          <a:sym typeface="Mada"/>
                        </a:rPr>
                        <a:t>use of biomass and coal for heating</a:t>
                      </a:r>
                      <a:r>
                        <a:rPr lang="en-GB" sz="1200">
                          <a:solidFill>
                            <a:schemeClr val="dk1"/>
                          </a:solidFill>
                          <a:latin typeface="Mada"/>
                          <a:ea typeface="Mada"/>
                          <a:cs typeface="Mada"/>
                          <a:sym typeface="Mada"/>
                        </a:rPr>
                        <a:t> and cooking at home, and promote use of clean burning and efficient stoves.</a:t>
                      </a:r>
                      <a:endParaRPr sz="1200">
                        <a:solidFill>
                          <a:schemeClr val="dk1"/>
                        </a:solidFill>
                        <a:latin typeface="Mada"/>
                        <a:ea typeface="Mada"/>
                        <a:cs typeface="Mada"/>
                        <a:sym typeface="Mada"/>
                      </a:endParaRPr>
                    </a:p>
                    <a:p>
                      <a:pPr indent="-234600" lvl="0" marL="316800" marR="0" rtl="0" algn="l">
                        <a:lnSpc>
                          <a:spcPct val="100000"/>
                        </a:lnSpc>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Implement food safety systems (legislation and monitoring) focusing on key contaminants eg. SFDA.</a:t>
                      </a:r>
                      <a:endParaRPr sz="1200">
                        <a:solidFill>
                          <a:schemeClr val="dk1"/>
                        </a:solidFill>
                        <a:latin typeface="Mada"/>
                        <a:ea typeface="Mada"/>
                        <a:cs typeface="Mada"/>
                        <a:sym typeface="Mad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453875">
                <a:tc>
                  <a:txBody>
                    <a:bodyPr/>
                    <a:lstStyle/>
                    <a:p>
                      <a:pPr indent="0" lvl="0" marL="0" rtl="0" algn="l">
                        <a:spcBef>
                          <a:spcPts val="0"/>
                        </a:spcBef>
                        <a:spcAft>
                          <a:spcPts val="0"/>
                        </a:spcAft>
                        <a:buNone/>
                      </a:pPr>
                      <a:r>
                        <a:rPr b="1" lang="en-GB">
                          <a:solidFill>
                            <a:schemeClr val="dk1"/>
                          </a:solidFill>
                          <a:latin typeface="Mada"/>
                          <a:ea typeface="Mada"/>
                          <a:cs typeface="Mada"/>
                          <a:sym typeface="Mada"/>
                        </a:rPr>
                        <a:t>6- Occupational Exposures to Carcinogens</a:t>
                      </a:r>
                      <a:endParaRPr b="1" sz="1200">
                        <a:solidFill>
                          <a:schemeClr val="dk1"/>
                        </a:solidFill>
                        <a:latin typeface="Mada"/>
                        <a:ea typeface="Mada"/>
                        <a:cs typeface="Mada"/>
                        <a:sym typeface="Mad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A2C4C9"/>
                    </a:solidFill>
                  </a:tcPr>
                </a:tc>
              </a:tr>
              <a:tr h="453875">
                <a:tc>
                  <a:txBody>
                    <a:bodyPr/>
                    <a:lstStyle/>
                    <a:p>
                      <a:pPr indent="-234600" lvl="0" marL="316800" marR="0" rtl="0" algn="l">
                        <a:lnSpc>
                          <a:spcPct val="100000"/>
                        </a:lnSpc>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Develop regulatory standards and enforce control of the use of known carcinogens in the workplace.</a:t>
                      </a:r>
                      <a:endParaRPr sz="1200">
                        <a:solidFill>
                          <a:schemeClr val="dk1"/>
                        </a:solidFill>
                        <a:latin typeface="Mada"/>
                        <a:ea typeface="Mada"/>
                        <a:cs typeface="Mada"/>
                        <a:sym typeface="Mada"/>
                      </a:endParaRPr>
                    </a:p>
                    <a:p>
                      <a:pPr indent="-234600" lvl="0" marL="316800" marR="0" rtl="0" algn="l">
                        <a:lnSpc>
                          <a:spcPct val="100000"/>
                        </a:lnSpc>
                        <a:spcBef>
                          <a:spcPts val="0"/>
                        </a:spcBef>
                        <a:spcAft>
                          <a:spcPts val="0"/>
                        </a:spcAft>
                        <a:buClr>
                          <a:schemeClr val="dk1"/>
                        </a:buClr>
                        <a:buSzPts val="1200"/>
                        <a:buFont typeface="Mada"/>
                        <a:buChar char="●"/>
                      </a:pPr>
                      <a:r>
                        <a:rPr b="1" lang="en-GB" sz="1200">
                          <a:solidFill>
                            <a:schemeClr val="dk1"/>
                          </a:solidFill>
                          <a:latin typeface="Mada"/>
                          <a:ea typeface="Mada"/>
                          <a:cs typeface="Mada"/>
                          <a:sym typeface="Mada"/>
                        </a:rPr>
                        <a:t>Include occupational cancer</a:t>
                      </a:r>
                      <a:r>
                        <a:rPr lang="en-GB" sz="1200">
                          <a:solidFill>
                            <a:schemeClr val="dk1"/>
                          </a:solidFill>
                          <a:latin typeface="Mada"/>
                          <a:ea typeface="Mada"/>
                          <a:cs typeface="Mada"/>
                          <a:sym typeface="Mada"/>
                        </a:rPr>
                        <a:t> in the national list of occupational diseases.</a:t>
                      </a:r>
                      <a:endParaRPr sz="1200">
                        <a:solidFill>
                          <a:schemeClr val="dk1"/>
                        </a:solidFill>
                        <a:latin typeface="Mada"/>
                        <a:ea typeface="Mada"/>
                        <a:cs typeface="Mada"/>
                        <a:sym typeface="Mada"/>
                      </a:endParaRPr>
                    </a:p>
                    <a:p>
                      <a:pPr indent="-234600" lvl="0" marL="316800" marR="0" rtl="0" algn="l">
                        <a:lnSpc>
                          <a:spcPct val="100000"/>
                        </a:lnSpc>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Identify workers, workplaces and worksites with exposure to carcinogens.</a:t>
                      </a:r>
                      <a:endParaRPr b="1" sz="1200">
                        <a:solidFill>
                          <a:schemeClr val="dk1"/>
                        </a:solidFill>
                        <a:latin typeface="Mada"/>
                        <a:ea typeface="Mada"/>
                        <a:cs typeface="Mada"/>
                        <a:sym typeface="Mad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bl>
          </a:graphicData>
        </a:graphic>
      </p:graphicFrame>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0" name="Shape 1070"/>
        <p:cNvGrpSpPr/>
        <p:nvPr/>
      </p:nvGrpSpPr>
      <p:grpSpPr>
        <a:xfrm>
          <a:off x="0" y="0"/>
          <a:ext cx="0" cy="0"/>
          <a:chOff x="0" y="0"/>
          <a:chExt cx="0" cy="0"/>
        </a:xfrm>
      </p:grpSpPr>
      <p:sp>
        <p:nvSpPr>
          <p:cNvPr id="1071" name="Google Shape;1071;p44"/>
          <p:cNvSpPr/>
          <p:nvPr/>
        </p:nvSpPr>
        <p:spPr>
          <a:xfrm rot="10800000">
            <a:off x="-75" y="-9300"/>
            <a:ext cx="7591500" cy="237900"/>
          </a:xfrm>
          <a:prstGeom prst="round2SameRect">
            <a:avLst>
              <a:gd fmla="val 50000" name="adj1"/>
              <a:gd fmla="val 0" name="adj2"/>
            </a:avLst>
          </a:pr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072" name="Google Shape;1072;p44"/>
          <p:cNvPicPr preferRelativeResize="0"/>
          <p:nvPr/>
        </p:nvPicPr>
        <p:blipFill rotWithShape="1">
          <a:blip r:embed="rId3">
            <a:alphaModFix/>
          </a:blip>
          <a:srcRect b="0" l="18993" r="8898" t="12808"/>
          <a:stretch/>
        </p:blipFill>
        <p:spPr>
          <a:xfrm>
            <a:off x="244650" y="6108200"/>
            <a:ext cx="2108573" cy="2188598"/>
          </a:xfrm>
          <a:prstGeom prst="rect">
            <a:avLst/>
          </a:prstGeom>
          <a:noFill/>
          <a:ln cap="flat" cmpd="sng" w="19050">
            <a:solidFill>
              <a:srgbClr val="134F5C"/>
            </a:solidFill>
            <a:prstDash val="dash"/>
            <a:round/>
            <a:headEnd len="sm" w="sm" type="none"/>
            <a:tailEnd len="sm" w="sm" type="none"/>
          </a:ln>
        </p:spPr>
      </p:pic>
      <p:pic>
        <p:nvPicPr>
          <p:cNvPr id="1073" name="Google Shape;1073;p44"/>
          <p:cNvPicPr preferRelativeResize="0"/>
          <p:nvPr/>
        </p:nvPicPr>
        <p:blipFill rotWithShape="1">
          <a:blip r:embed="rId4">
            <a:alphaModFix/>
          </a:blip>
          <a:srcRect b="0" l="0" r="0" t="0"/>
          <a:stretch/>
        </p:blipFill>
        <p:spPr>
          <a:xfrm>
            <a:off x="2683050" y="6108200"/>
            <a:ext cx="2108575" cy="2215750"/>
          </a:xfrm>
          <a:prstGeom prst="rect">
            <a:avLst/>
          </a:prstGeom>
          <a:noFill/>
          <a:ln cap="flat" cmpd="sng" w="19050">
            <a:solidFill>
              <a:srgbClr val="134F5C"/>
            </a:solidFill>
            <a:prstDash val="dash"/>
            <a:round/>
            <a:headEnd len="sm" w="sm" type="none"/>
            <a:tailEnd len="sm" w="sm" type="none"/>
          </a:ln>
        </p:spPr>
      </p:pic>
      <p:pic>
        <p:nvPicPr>
          <p:cNvPr id="1074" name="Google Shape;1074;p44"/>
          <p:cNvPicPr preferRelativeResize="0"/>
          <p:nvPr/>
        </p:nvPicPr>
        <p:blipFill rotWithShape="1">
          <a:blip r:embed="rId5">
            <a:alphaModFix/>
          </a:blip>
          <a:srcRect b="0" l="0" r="0" t="0"/>
          <a:stretch/>
        </p:blipFill>
        <p:spPr>
          <a:xfrm>
            <a:off x="5093775" y="6108200"/>
            <a:ext cx="2108574" cy="2215751"/>
          </a:xfrm>
          <a:prstGeom prst="rect">
            <a:avLst/>
          </a:prstGeom>
          <a:noFill/>
          <a:ln cap="flat" cmpd="sng" w="19050">
            <a:solidFill>
              <a:srgbClr val="134F5C"/>
            </a:solidFill>
            <a:prstDash val="dash"/>
            <a:round/>
            <a:headEnd len="sm" w="sm" type="none"/>
            <a:tailEnd len="sm" w="sm" type="none"/>
          </a:ln>
        </p:spPr>
      </p:pic>
      <p:sp>
        <p:nvSpPr>
          <p:cNvPr id="1075" name="Google Shape;1075;p44"/>
          <p:cNvSpPr txBox="1"/>
          <p:nvPr/>
        </p:nvSpPr>
        <p:spPr>
          <a:xfrm>
            <a:off x="1950" y="200025"/>
            <a:ext cx="7589400" cy="601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GB" sz="2400">
                <a:solidFill>
                  <a:srgbClr val="134F5C"/>
                </a:solidFill>
                <a:latin typeface="Nunito"/>
                <a:ea typeface="Nunito"/>
                <a:cs typeface="Nunito"/>
                <a:sym typeface="Nunito"/>
              </a:rPr>
              <a:t>Factors Affecting Cancer Control and Future Research</a:t>
            </a:r>
            <a:endParaRPr sz="2600">
              <a:solidFill>
                <a:srgbClr val="134F5C"/>
              </a:solidFill>
              <a:latin typeface="Nunito"/>
              <a:ea typeface="Nunito"/>
              <a:cs typeface="Nunito"/>
              <a:sym typeface="Nunito"/>
            </a:endParaRPr>
          </a:p>
        </p:txBody>
      </p:sp>
      <p:graphicFrame>
        <p:nvGraphicFramePr>
          <p:cNvPr id="1076" name="Google Shape;1076;p44"/>
          <p:cNvGraphicFramePr/>
          <p:nvPr/>
        </p:nvGraphicFramePr>
        <p:xfrm>
          <a:off x="235500" y="806213"/>
          <a:ext cx="3000000" cy="3000000"/>
        </p:xfrm>
        <a:graphic>
          <a:graphicData uri="http://schemas.openxmlformats.org/drawingml/2006/table">
            <a:tbl>
              <a:tblPr>
                <a:noFill/>
                <a:tableStyleId>{33F02701-F9A2-4432-8F73-A4790598A67E}</a:tableStyleId>
              </a:tblPr>
              <a:tblGrid>
                <a:gridCol w="7131425"/>
              </a:tblGrid>
              <a:tr h="453875">
                <a:tc>
                  <a:txBody>
                    <a:bodyPr/>
                    <a:lstStyle/>
                    <a:p>
                      <a:pPr indent="0" lvl="0" marL="0" rtl="0" algn="ctr">
                        <a:spcBef>
                          <a:spcPts val="0"/>
                        </a:spcBef>
                        <a:spcAft>
                          <a:spcPts val="0"/>
                        </a:spcAft>
                        <a:buNone/>
                      </a:pPr>
                      <a:r>
                        <a:rPr b="1" lang="en-GB" sz="1600">
                          <a:solidFill>
                            <a:srgbClr val="FFFFFF"/>
                          </a:solidFill>
                          <a:latin typeface="Mada"/>
                          <a:ea typeface="Mada"/>
                          <a:cs typeface="Mada"/>
                          <a:sym typeface="Mada"/>
                        </a:rPr>
                        <a:t>Factors Affecting Cancer Control</a:t>
                      </a:r>
                      <a:endParaRPr b="1" sz="1600">
                        <a:solidFill>
                          <a:srgbClr val="FFFFFF"/>
                        </a:solidFill>
                        <a:latin typeface="Mada"/>
                        <a:ea typeface="Mada"/>
                        <a:cs typeface="Mada"/>
                        <a:sym typeface="Mada"/>
                      </a:endParaRPr>
                    </a:p>
                  </a:txBody>
                  <a:tcPr marT="91425" marB="91425" marR="91425" marL="91425">
                    <a:solidFill>
                      <a:srgbClr val="134F5C"/>
                    </a:solidFill>
                  </a:tcPr>
                </a:tc>
              </a:tr>
              <a:tr h="392325">
                <a:tc>
                  <a:txBody>
                    <a:bodyPr/>
                    <a:lstStyle/>
                    <a:p>
                      <a:pPr indent="0" lvl="0" marL="0" rtl="0" algn="ctr">
                        <a:spcBef>
                          <a:spcPts val="0"/>
                        </a:spcBef>
                        <a:spcAft>
                          <a:spcPts val="0"/>
                        </a:spcAft>
                        <a:buNone/>
                      </a:pPr>
                      <a:r>
                        <a:rPr lang="en-GB" sz="1200">
                          <a:latin typeface="Mada"/>
                          <a:ea typeface="Mada"/>
                          <a:cs typeface="Mada"/>
                          <a:sym typeface="Mada"/>
                        </a:rPr>
                        <a:t>The following are important factors and trends affecting cancer control and the directions of future research</a:t>
                      </a:r>
                      <a:endParaRPr sz="1200">
                        <a:latin typeface="Mada"/>
                        <a:ea typeface="Mada"/>
                        <a:cs typeface="Mada"/>
                        <a:sym typeface="Mada"/>
                      </a:endParaRPr>
                    </a:p>
                  </a:txBody>
                  <a:tcPr marT="91425" marB="91425" marR="91425" marL="91425"/>
                </a:tc>
              </a:tr>
              <a:tr h="393575">
                <a:tc>
                  <a:txBody>
                    <a:bodyPr/>
                    <a:lstStyle/>
                    <a:p>
                      <a:pPr indent="0" lvl="0" marL="0" rtl="0" algn="l">
                        <a:spcBef>
                          <a:spcPts val="0"/>
                        </a:spcBef>
                        <a:spcAft>
                          <a:spcPts val="0"/>
                        </a:spcAft>
                        <a:buNone/>
                      </a:pPr>
                      <a:r>
                        <a:rPr b="1" lang="en-GB">
                          <a:latin typeface="Mada"/>
                          <a:ea typeface="Mada"/>
                          <a:cs typeface="Mada"/>
                          <a:sym typeface="Mada"/>
                        </a:rPr>
                        <a:t>7- Radiation</a:t>
                      </a:r>
                      <a:endParaRPr b="1">
                        <a:latin typeface="Mada"/>
                        <a:ea typeface="Mada"/>
                        <a:cs typeface="Mada"/>
                        <a:sym typeface="Mada"/>
                      </a:endParaRPr>
                    </a:p>
                  </a:txBody>
                  <a:tcPr marT="91425" marB="91425" marR="91425" marL="91425">
                    <a:solidFill>
                      <a:srgbClr val="A2C4C9"/>
                    </a:solidFill>
                  </a:tcPr>
                </a:tc>
              </a:tr>
              <a:tr h="1477700">
                <a:tc>
                  <a:txBody>
                    <a:bodyPr/>
                    <a:lstStyle/>
                    <a:p>
                      <a:pPr indent="-304800" lvl="0" marL="457200" rtl="0" algn="l">
                        <a:spcBef>
                          <a:spcPts val="0"/>
                        </a:spcBef>
                        <a:spcAft>
                          <a:spcPts val="0"/>
                        </a:spcAft>
                        <a:buClr>
                          <a:schemeClr val="dk1"/>
                        </a:buClr>
                        <a:buSzPts val="1200"/>
                        <a:buFont typeface="Mada"/>
                        <a:buChar char="●"/>
                      </a:pPr>
                      <a:r>
                        <a:rPr b="1" lang="en-GB" sz="1200">
                          <a:solidFill>
                            <a:schemeClr val="dk1"/>
                          </a:solidFill>
                          <a:latin typeface="Mada"/>
                          <a:ea typeface="Mada"/>
                          <a:cs typeface="Mada"/>
                          <a:sym typeface="Mada"/>
                        </a:rPr>
                        <a:t>Provide information</a:t>
                      </a:r>
                      <a:r>
                        <a:rPr lang="en-GB" sz="1200">
                          <a:solidFill>
                            <a:schemeClr val="dk1"/>
                          </a:solidFill>
                          <a:latin typeface="Mada"/>
                          <a:ea typeface="Mada"/>
                          <a:cs typeface="Mada"/>
                          <a:sym typeface="Mada"/>
                        </a:rPr>
                        <a:t> about sources and effects of all types of radiation. </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Establish </a:t>
                      </a:r>
                      <a:r>
                        <a:rPr b="1" lang="en-GB" sz="1200">
                          <a:solidFill>
                            <a:schemeClr val="dk1"/>
                          </a:solidFill>
                          <a:latin typeface="Mada"/>
                          <a:ea typeface="Mada"/>
                          <a:cs typeface="Mada"/>
                          <a:sym typeface="Mada"/>
                        </a:rPr>
                        <a:t>national radiation protection standards</a:t>
                      </a:r>
                      <a:r>
                        <a:rPr lang="en-GB" sz="1200">
                          <a:solidFill>
                            <a:schemeClr val="dk1"/>
                          </a:solidFill>
                          <a:latin typeface="Mada"/>
                          <a:ea typeface="Mada"/>
                          <a:cs typeface="Mada"/>
                          <a:sym typeface="Mada"/>
                        </a:rPr>
                        <a:t> (using internationally available guidelines).</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Ensure </a:t>
                      </a:r>
                      <a:r>
                        <a:rPr b="1" lang="en-GB" sz="1200">
                          <a:solidFill>
                            <a:schemeClr val="dk1"/>
                          </a:solidFill>
                          <a:latin typeface="Mada"/>
                          <a:ea typeface="Mada"/>
                          <a:cs typeface="Mada"/>
                          <a:sym typeface="Mada"/>
                        </a:rPr>
                        <a:t>regular safety training</a:t>
                      </a:r>
                      <a:r>
                        <a:rPr lang="en-GB" sz="1200">
                          <a:solidFill>
                            <a:schemeClr val="dk1"/>
                          </a:solidFill>
                          <a:latin typeface="Mada"/>
                          <a:ea typeface="Mada"/>
                          <a:cs typeface="Mada"/>
                          <a:sym typeface="Mada"/>
                        </a:rPr>
                        <a:t> of radiation workers.</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Promote UV risk awareness and UV protection action.</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For example Dose limits for Ionizing radiation are: </a:t>
                      </a:r>
                      <a:endParaRPr sz="1200">
                        <a:solidFill>
                          <a:schemeClr val="dk1"/>
                        </a:solidFill>
                        <a:latin typeface="Mada"/>
                        <a:ea typeface="Mada"/>
                        <a:cs typeface="Mada"/>
                        <a:sym typeface="Mada"/>
                      </a:endParaRPr>
                    </a:p>
                    <a:p>
                      <a:pPr indent="-304800" lvl="0" marL="9144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for the public, 1 mSv/year.</a:t>
                      </a:r>
                      <a:endParaRPr sz="1200">
                        <a:solidFill>
                          <a:schemeClr val="dk1"/>
                        </a:solidFill>
                        <a:latin typeface="Mada"/>
                        <a:ea typeface="Mada"/>
                        <a:cs typeface="Mada"/>
                        <a:sym typeface="Mada"/>
                      </a:endParaRPr>
                    </a:p>
                    <a:p>
                      <a:pPr indent="-304800" lvl="0" marL="9144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for occupationally exposed persons, 20 mSv/year.</a:t>
                      </a:r>
                      <a:endParaRPr sz="1200">
                        <a:solidFill>
                          <a:schemeClr val="dk1"/>
                        </a:solidFill>
                        <a:latin typeface="Mada"/>
                        <a:ea typeface="Mada"/>
                        <a:cs typeface="Mada"/>
                        <a:sym typeface="Mada"/>
                      </a:endParaRPr>
                    </a:p>
                  </a:txBody>
                  <a:tcPr marT="91425" marB="91425" marR="91425" marL="91425">
                    <a:lnB cap="flat" cmpd="sng" w="9525">
                      <a:solidFill>
                        <a:srgbClr val="9E9E9E"/>
                      </a:solidFill>
                      <a:prstDash val="solid"/>
                      <a:round/>
                      <a:headEnd len="sm" w="sm" type="none"/>
                      <a:tailEnd len="sm" w="sm" type="none"/>
                    </a:lnB>
                  </a:tcPr>
                </a:tc>
              </a:tr>
              <a:tr h="372100">
                <a:tc>
                  <a:txBody>
                    <a:bodyPr/>
                    <a:lstStyle/>
                    <a:p>
                      <a:pPr indent="0" lvl="0" marL="0" rtl="0" algn="l">
                        <a:spcBef>
                          <a:spcPts val="0"/>
                        </a:spcBef>
                        <a:spcAft>
                          <a:spcPts val="0"/>
                        </a:spcAft>
                        <a:buNone/>
                      </a:pPr>
                      <a:r>
                        <a:rPr b="1" lang="en-GB">
                          <a:latin typeface="Mada"/>
                          <a:ea typeface="Mada"/>
                          <a:cs typeface="Mada"/>
                          <a:sym typeface="Mada"/>
                        </a:rPr>
                        <a:t>How are people exposed to UV radiation?</a:t>
                      </a:r>
                      <a:endParaRPr b="1">
                        <a:latin typeface="Mada"/>
                        <a:ea typeface="Mada"/>
                        <a:cs typeface="Mada"/>
                        <a:sym typeface="Mad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D0E0E3"/>
                    </a:solidFill>
                  </a:tcPr>
                </a:tc>
              </a:tr>
              <a:tr h="1271625">
                <a:tc>
                  <a:txBody>
                    <a:bodyPr/>
                    <a:lstStyle/>
                    <a:p>
                      <a:pPr indent="-304800" lvl="0" marL="457200" rtl="0" algn="l">
                        <a:spcBef>
                          <a:spcPts val="0"/>
                        </a:spcBef>
                        <a:spcAft>
                          <a:spcPts val="0"/>
                        </a:spcAft>
                        <a:buClr>
                          <a:schemeClr val="dk1"/>
                        </a:buClr>
                        <a:buSzPts val="1200"/>
                        <a:buFont typeface="Mada"/>
                        <a:buChar char="●"/>
                      </a:pPr>
                      <a:r>
                        <a:rPr b="1" lang="en-GB" sz="1200">
                          <a:solidFill>
                            <a:schemeClr val="dk1"/>
                          </a:solidFill>
                          <a:latin typeface="Mada"/>
                          <a:ea typeface="Mada"/>
                          <a:cs typeface="Mada"/>
                          <a:sym typeface="Mada"/>
                        </a:rPr>
                        <a:t>Sunlight</a:t>
                      </a:r>
                      <a:r>
                        <a:rPr lang="en-GB" sz="1200">
                          <a:solidFill>
                            <a:schemeClr val="dk1"/>
                          </a:solidFill>
                          <a:latin typeface="Mada"/>
                          <a:ea typeface="Mada"/>
                          <a:cs typeface="Mada"/>
                          <a:sym typeface="Mada"/>
                        </a:rPr>
                        <a:t>:  the main source of UV radiation.</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b="1" lang="en-GB" sz="1200">
                          <a:solidFill>
                            <a:schemeClr val="dk1"/>
                          </a:solidFill>
                          <a:latin typeface="Mada"/>
                          <a:ea typeface="Mada"/>
                          <a:cs typeface="Mada"/>
                          <a:sym typeface="Mada"/>
                        </a:rPr>
                        <a:t>Sunlamps and sunbeds</a:t>
                      </a:r>
                      <a:r>
                        <a:rPr lang="en-GB" sz="1200">
                          <a:solidFill>
                            <a:schemeClr val="dk1"/>
                          </a:solidFill>
                          <a:latin typeface="Mada"/>
                          <a:ea typeface="Mada"/>
                          <a:cs typeface="Mada"/>
                          <a:sym typeface="Mada"/>
                        </a:rPr>
                        <a:t> (tanning beds and booths).</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b="1" lang="en-GB" sz="1200">
                          <a:solidFill>
                            <a:schemeClr val="dk1"/>
                          </a:solidFill>
                          <a:latin typeface="Mada"/>
                          <a:ea typeface="Mada"/>
                          <a:cs typeface="Mada"/>
                          <a:sym typeface="Mada"/>
                        </a:rPr>
                        <a:t>Phototherapy</a:t>
                      </a:r>
                      <a:r>
                        <a:rPr lang="en-GB" sz="1200">
                          <a:solidFill>
                            <a:schemeClr val="dk1"/>
                          </a:solidFill>
                          <a:latin typeface="Mada"/>
                          <a:ea typeface="Mada"/>
                          <a:cs typeface="Mada"/>
                          <a:sym typeface="Mada"/>
                        </a:rPr>
                        <a:t> (UV therapy):</a:t>
                      </a:r>
                      <a:endParaRPr sz="1200">
                        <a:solidFill>
                          <a:schemeClr val="dk1"/>
                        </a:solidFill>
                        <a:latin typeface="Mada"/>
                        <a:ea typeface="Mada"/>
                        <a:cs typeface="Mada"/>
                        <a:sym typeface="Mada"/>
                      </a:endParaRPr>
                    </a:p>
                    <a:p>
                      <a:pPr indent="-304800" lvl="0" marL="9144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UVA (320 to 400 nm) OR UVB, UVB is divided into:</a:t>
                      </a:r>
                      <a:endParaRPr sz="1200">
                        <a:solidFill>
                          <a:schemeClr val="dk1"/>
                        </a:solidFill>
                        <a:latin typeface="Mada"/>
                        <a:ea typeface="Mada"/>
                        <a:cs typeface="Mada"/>
                        <a:sym typeface="Mada"/>
                      </a:endParaRPr>
                    </a:p>
                    <a:p>
                      <a:pPr indent="0" lvl="0" marL="1371600" rtl="0" algn="l">
                        <a:spcBef>
                          <a:spcPts val="0"/>
                        </a:spcBef>
                        <a:spcAft>
                          <a:spcPts val="0"/>
                        </a:spcAft>
                        <a:buNone/>
                      </a:pPr>
                      <a:r>
                        <a:rPr lang="en-GB" sz="1200">
                          <a:solidFill>
                            <a:schemeClr val="dk1"/>
                          </a:solidFill>
                          <a:latin typeface="Mada"/>
                          <a:ea typeface="Mada"/>
                          <a:cs typeface="Mada"/>
                          <a:sym typeface="Mada"/>
                        </a:rPr>
                        <a:t>→ Broadband (280 to 320 nm) </a:t>
                      </a:r>
                      <a:r>
                        <a:rPr lang="en-GB" sz="1200">
                          <a:solidFill>
                            <a:srgbClr val="6AA84F"/>
                          </a:solidFill>
                          <a:latin typeface="Mada"/>
                          <a:ea typeface="Mada"/>
                          <a:cs typeface="Mada"/>
                          <a:sym typeface="Mada"/>
                        </a:rPr>
                        <a:t>more carcinogenic</a:t>
                      </a:r>
                      <a:r>
                        <a:rPr lang="en-GB" sz="1200">
                          <a:solidFill>
                            <a:schemeClr val="dk1"/>
                          </a:solidFill>
                          <a:latin typeface="Mada"/>
                          <a:ea typeface="Mada"/>
                          <a:cs typeface="Mada"/>
                          <a:sym typeface="Mada"/>
                        </a:rPr>
                        <a:t> </a:t>
                      </a:r>
                      <a:endParaRPr sz="1200">
                        <a:solidFill>
                          <a:schemeClr val="dk1"/>
                        </a:solidFill>
                        <a:latin typeface="Mada"/>
                        <a:ea typeface="Mada"/>
                        <a:cs typeface="Mada"/>
                        <a:sym typeface="Mada"/>
                      </a:endParaRPr>
                    </a:p>
                    <a:p>
                      <a:pPr indent="0" lvl="0" marL="1371600" rtl="0" algn="l">
                        <a:spcBef>
                          <a:spcPts val="0"/>
                        </a:spcBef>
                        <a:spcAft>
                          <a:spcPts val="0"/>
                        </a:spcAft>
                        <a:buNone/>
                      </a:pPr>
                      <a:r>
                        <a:rPr lang="en-GB" sz="1200">
                          <a:solidFill>
                            <a:schemeClr val="dk1"/>
                          </a:solidFill>
                          <a:latin typeface="Mada"/>
                          <a:ea typeface="Mada"/>
                          <a:cs typeface="Mada"/>
                          <a:sym typeface="Mada"/>
                        </a:rPr>
                        <a:t>→ Narrowband (311-313 nm)</a:t>
                      </a:r>
                      <a:endParaRPr sz="1200">
                        <a:solidFill>
                          <a:schemeClr val="dk1"/>
                        </a:solidFill>
                        <a:latin typeface="Mada"/>
                        <a:ea typeface="Mada"/>
                        <a:cs typeface="Mada"/>
                        <a:sym typeface="Mada"/>
                      </a:endParaRPr>
                    </a:p>
                    <a:p>
                      <a:pPr indent="-304800" lvl="0" marL="9144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The carcinogenic potential of narrow band UVB is less established.</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b="1" lang="en-GB" sz="1200">
                          <a:solidFill>
                            <a:schemeClr val="dk1"/>
                          </a:solidFill>
                          <a:latin typeface="Mada"/>
                          <a:ea typeface="Mada"/>
                          <a:cs typeface="Mada"/>
                          <a:sym typeface="Mada"/>
                        </a:rPr>
                        <a:t>Other: </a:t>
                      </a:r>
                      <a:r>
                        <a:rPr lang="en-GB" sz="1200">
                          <a:solidFill>
                            <a:schemeClr val="dk1"/>
                          </a:solidFill>
                          <a:latin typeface="Mada"/>
                          <a:ea typeface="Mada"/>
                          <a:cs typeface="Mada"/>
                          <a:sym typeface="Mada"/>
                        </a:rPr>
                        <a:t>(Black-light lamps, Mercury-vapor lamps, High-pressure xenon and xenon-mercury arc lamps, plasma torches, and welding arcs).</a:t>
                      </a:r>
                      <a:endParaRPr b="1" sz="1200">
                        <a:solidFill>
                          <a:srgbClr val="CC0000"/>
                        </a:solidFill>
                        <a:latin typeface="Mada"/>
                        <a:ea typeface="Mada"/>
                        <a:cs typeface="Mada"/>
                        <a:sym typeface="Mad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bl>
          </a:graphicData>
        </a:graphic>
      </p:graphicFrame>
      <p:sp>
        <p:nvSpPr>
          <p:cNvPr id="1077" name="Google Shape;1077;p44"/>
          <p:cNvSpPr/>
          <p:nvPr/>
        </p:nvSpPr>
        <p:spPr>
          <a:xfrm>
            <a:off x="-75" y="9896800"/>
            <a:ext cx="7589400" cy="801600"/>
          </a:xfrm>
          <a:prstGeom prst="rect">
            <a:avLst/>
          </a:prstGeom>
          <a:noFill/>
          <a:ln cap="flat" cmpd="sng" w="9525">
            <a:solidFill>
              <a:srgbClr val="45818E"/>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8" name="Google Shape;1078;p44"/>
          <p:cNvSpPr/>
          <p:nvPr/>
        </p:nvSpPr>
        <p:spPr>
          <a:xfrm>
            <a:off x="217275" y="8462800"/>
            <a:ext cx="2188800" cy="1169700"/>
          </a:xfrm>
          <a:prstGeom prst="roundRect">
            <a:avLst>
              <a:gd fmla="val 16667" name="adj"/>
            </a:avLst>
          </a:prstGeom>
          <a:noFill/>
          <a:ln cap="flat" cmpd="sng" w="19050">
            <a:solidFill>
              <a:srgbClr val="134F5C"/>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sz="1200">
                <a:solidFill>
                  <a:schemeClr val="dk1"/>
                </a:solidFill>
                <a:latin typeface="Mada"/>
                <a:ea typeface="Mada"/>
                <a:cs typeface="Mada"/>
                <a:sym typeface="Mada"/>
              </a:rPr>
              <a:t>Display of background radiation in a hotel at Naraha, Japan, showing dose rate in microsieverts per hour, five years after the Fukushima disaster.</a:t>
            </a:r>
            <a:endParaRPr sz="1700"/>
          </a:p>
        </p:txBody>
      </p:sp>
      <p:sp>
        <p:nvSpPr>
          <p:cNvPr id="1079" name="Google Shape;1079;p44"/>
          <p:cNvSpPr/>
          <p:nvPr/>
        </p:nvSpPr>
        <p:spPr>
          <a:xfrm>
            <a:off x="2642950" y="8462800"/>
            <a:ext cx="2188800" cy="1169700"/>
          </a:xfrm>
          <a:prstGeom prst="roundRect">
            <a:avLst>
              <a:gd fmla="val 16667" name="adj"/>
            </a:avLst>
          </a:prstGeom>
          <a:noFill/>
          <a:ln cap="flat" cmpd="sng" w="19050">
            <a:solidFill>
              <a:srgbClr val="134F5C"/>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200">
                <a:solidFill>
                  <a:schemeClr val="dk1"/>
                </a:solidFill>
                <a:latin typeface="Mada"/>
                <a:ea typeface="Mada"/>
                <a:cs typeface="Mada"/>
                <a:sym typeface="Mada"/>
              </a:rPr>
              <a:t>Personal radiation badge</a:t>
            </a:r>
            <a:endParaRPr b="1" sz="1200"/>
          </a:p>
        </p:txBody>
      </p:sp>
      <p:sp>
        <p:nvSpPr>
          <p:cNvPr id="1080" name="Google Shape;1080;p44"/>
          <p:cNvSpPr/>
          <p:nvPr/>
        </p:nvSpPr>
        <p:spPr>
          <a:xfrm>
            <a:off x="5053650" y="8462800"/>
            <a:ext cx="2188800" cy="1169700"/>
          </a:xfrm>
          <a:prstGeom prst="roundRect">
            <a:avLst>
              <a:gd fmla="val 16667" name="adj"/>
            </a:avLst>
          </a:prstGeom>
          <a:noFill/>
          <a:ln cap="flat" cmpd="sng" w="19050">
            <a:solidFill>
              <a:srgbClr val="134F5C"/>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200">
                <a:solidFill>
                  <a:schemeClr val="dk1"/>
                </a:solidFill>
                <a:latin typeface="Mada"/>
                <a:ea typeface="Mada"/>
                <a:cs typeface="Mada"/>
                <a:sym typeface="Mada"/>
              </a:rPr>
              <a:t>Radiation protection clothes</a:t>
            </a:r>
            <a:endParaRPr b="1" sz="1200"/>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4" name="Shape 1084"/>
        <p:cNvGrpSpPr/>
        <p:nvPr/>
      </p:nvGrpSpPr>
      <p:grpSpPr>
        <a:xfrm>
          <a:off x="0" y="0"/>
          <a:ext cx="0" cy="0"/>
          <a:chOff x="0" y="0"/>
          <a:chExt cx="0" cy="0"/>
        </a:xfrm>
      </p:grpSpPr>
      <p:sp>
        <p:nvSpPr>
          <p:cNvPr id="1085" name="Google Shape;1085;p45"/>
          <p:cNvSpPr/>
          <p:nvPr/>
        </p:nvSpPr>
        <p:spPr>
          <a:xfrm rot="10800000">
            <a:off x="-75" y="-9300"/>
            <a:ext cx="7591500" cy="237900"/>
          </a:xfrm>
          <a:prstGeom prst="round2SameRect">
            <a:avLst>
              <a:gd fmla="val 50000" name="adj1"/>
              <a:gd fmla="val 0" name="adj2"/>
            </a:avLst>
          </a:pr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6" name="Google Shape;1086;p45"/>
          <p:cNvSpPr txBox="1"/>
          <p:nvPr/>
        </p:nvSpPr>
        <p:spPr>
          <a:xfrm>
            <a:off x="293324" y="228600"/>
            <a:ext cx="68127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3000">
                <a:solidFill>
                  <a:srgbClr val="134F5C"/>
                </a:solidFill>
                <a:latin typeface="Nunito"/>
                <a:ea typeface="Nunito"/>
                <a:cs typeface="Nunito"/>
                <a:sym typeface="Nunito"/>
              </a:rPr>
              <a:t>L25-</a:t>
            </a:r>
            <a:r>
              <a:rPr b="1" lang="en-GB" sz="3000">
                <a:latin typeface="Nunito"/>
                <a:ea typeface="Nunito"/>
                <a:cs typeface="Nunito"/>
                <a:sym typeface="Nunito"/>
              </a:rPr>
              <a:t> </a:t>
            </a:r>
            <a:r>
              <a:rPr b="1" lang="en-GB" sz="3000">
                <a:solidFill>
                  <a:srgbClr val="134F5C"/>
                </a:solidFill>
                <a:latin typeface="Nunito"/>
                <a:ea typeface="Nunito"/>
                <a:cs typeface="Nunito"/>
                <a:sym typeface="Nunito"/>
              </a:rPr>
              <a:t>Travel Medicine</a:t>
            </a:r>
            <a:endParaRPr b="1" sz="3000">
              <a:solidFill>
                <a:srgbClr val="134F5C"/>
              </a:solidFill>
              <a:latin typeface="Nunito"/>
              <a:ea typeface="Nunito"/>
              <a:cs typeface="Nunito"/>
              <a:sym typeface="Nunito"/>
            </a:endParaRPr>
          </a:p>
        </p:txBody>
      </p:sp>
      <p:grpSp>
        <p:nvGrpSpPr>
          <p:cNvPr id="1087" name="Google Shape;1087;p45"/>
          <p:cNvGrpSpPr/>
          <p:nvPr/>
        </p:nvGrpSpPr>
        <p:grpSpPr>
          <a:xfrm>
            <a:off x="197861" y="1526900"/>
            <a:ext cx="7194464" cy="809700"/>
            <a:chOff x="367663" y="4015551"/>
            <a:chExt cx="7194464" cy="809700"/>
          </a:xfrm>
        </p:grpSpPr>
        <p:sp>
          <p:nvSpPr>
            <p:cNvPr id="1088" name="Google Shape;1088;p45"/>
            <p:cNvSpPr/>
            <p:nvPr/>
          </p:nvSpPr>
          <p:spPr>
            <a:xfrm>
              <a:off x="968638" y="4423038"/>
              <a:ext cx="737600" cy="25"/>
            </a:xfrm>
            <a:custGeom>
              <a:rect b="b" l="l" r="r" t="t"/>
              <a:pathLst>
                <a:path extrusionOk="0" fill="none" h="1" w="29504">
                  <a:moveTo>
                    <a:pt x="0" y="1"/>
                  </a:moveTo>
                  <a:lnTo>
                    <a:pt x="29504" y="1"/>
                  </a:lnTo>
                </a:path>
              </a:pathLst>
            </a:custGeom>
            <a:noFill/>
            <a:ln cap="rnd" cmpd="sng" w="33625">
              <a:solidFill>
                <a:srgbClr val="76A5AF"/>
              </a:solidFill>
              <a:prstDash val="solid"/>
              <a:miter lim="11906"/>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089" name="Google Shape;1089;p45"/>
            <p:cNvSpPr/>
            <p:nvPr/>
          </p:nvSpPr>
          <p:spPr>
            <a:xfrm>
              <a:off x="367663" y="4039663"/>
              <a:ext cx="656350" cy="757850"/>
            </a:xfrm>
            <a:custGeom>
              <a:rect b="b" l="l" r="r" t="t"/>
              <a:pathLst>
                <a:path extrusionOk="0" h="30314" w="26254">
                  <a:moveTo>
                    <a:pt x="13133" y="1"/>
                  </a:moveTo>
                  <a:lnTo>
                    <a:pt x="1" y="7585"/>
                  </a:lnTo>
                  <a:lnTo>
                    <a:pt x="1" y="22742"/>
                  </a:lnTo>
                  <a:lnTo>
                    <a:pt x="13133" y="30314"/>
                  </a:lnTo>
                  <a:lnTo>
                    <a:pt x="26254" y="22742"/>
                  </a:lnTo>
                  <a:lnTo>
                    <a:pt x="26254" y="7585"/>
                  </a:lnTo>
                  <a:lnTo>
                    <a:pt x="13133" y="1"/>
                  </a:lnTo>
                  <a:close/>
                </a:path>
              </a:pathLst>
            </a:custGeom>
            <a:solidFill>
              <a:srgbClr val="FFFFFF"/>
            </a:solidFill>
            <a:ln cap="flat" cmpd="sng" w="9525">
              <a:solidFill>
                <a:srgbClr val="76A5A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090" name="Google Shape;1090;p45"/>
            <p:cNvSpPr/>
            <p:nvPr/>
          </p:nvSpPr>
          <p:spPr>
            <a:xfrm>
              <a:off x="429288" y="4110813"/>
              <a:ext cx="533425" cy="615875"/>
            </a:xfrm>
            <a:custGeom>
              <a:rect b="b" l="l" r="r" t="t"/>
              <a:pathLst>
                <a:path extrusionOk="0" h="24635" w="21337">
                  <a:moveTo>
                    <a:pt x="10668" y="0"/>
                  </a:moveTo>
                  <a:lnTo>
                    <a:pt x="0" y="6156"/>
                  </a:lnTo>
                  <a:lnTo>
                    <a:pt x="0" y="18467"/>
                  </a:lnTo>
                  <a:lnTo>
                    <a:pt x="10668" y="24634"/>
                  </a:lnTo>
                  <a:lnTo>
                    <a:pt x="21336" y="18467"/>
                  </a:lnTo>
                  <a:lnTo>
                    <a:pt x="21336" y="6156"/>
                  </a:lnTo>
                  <a:lnTo>
                    <a:pt x="10668" y="0"/>
                  </a:lnTo>
                  <a:close/>
                </a:path>
              </a:pathLst>
            </a:custGeom>
            <a:solidFill>
              <a:srgbClr val="76A5A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091" name="Google Shape;1091;p45"/>
            <p:cNvSpPr/>
            <p:nvPr/>
          </p:nvSpPr>
          <p:spPr>
            <a:xfrm>
              <a:off x="1275627" y="4015551"/>
              <a:ext cx="6286500" cy="809700"/>
            </a:xfrm>
            <a:prstGeom prst="homePlate">
              <a:avLst>
                <a:gd fmla="val 50000" name="adj"/>
              </a:avLst>
            </a:prstGeom>
            <a:solidFill>
              <a:srgbClr val="F3F3F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200">
                  <a:latin typeface="Mada"/>
                  <a:ea typeface="Mada"/>
                  <a:cs typeface="Mada"/>
                  <a:sym typeface="Mada"/>
                </a:rPr>
                <a:t>An interdisciplinary specialty </a:t>
              </a:r>
              <a:r>
                <a:rPr lang="en-GB" sz="1200">
                  <a:solidFill>
                    <a:srgbClr val="BF9000"/>
                  </a:solidFill>
                  <a:latin typeface="Mada"/>
                  <a:ea typeface="Mada"/>
                  <a:cs typeface="Mada"/>
                  <a:sym typeface="Mada"/>
                </a:rPr>
                <a:t>concerned with prevention</a:t>
              </a:r>
              <a:r>
                <a:rPr lang="en-GB" sz="1200">
                  <a:latin typeface="Mada"/>
                  <a:ea typeface="Mada"/>
                  <a:cs typeface="Mada"/>
                  <a:sym typeface="Mada"/>
                </a:rPr>
                <a:t>, early detection, and research of health problems associated with travel.</a:t>
              </a:r>
              <a:endParaRPr sz="1200">
                <a:latin typeface="Mada"/>
                <a:ea typeface="Mada"/>
                <a:cs typeface="Mada"/>
                <a:sym typeface="Mada"/>
              </a:endParaRPr>
            </a:p>
          </p:txBody>
        </p:sp>
      </p:grpSp>
      <p:sp>
        <p:nvSpPr>
          <p:cNvPr id="1092" name="Google Shape;1092;p45"/>
          <p:cNvSpPr txBox="1"/>
          <p:nvPr/>
        </p:nvSpPr>
        <p:spPr>
          <a:xfrm>
            <a:off x="268350" y="1057500"/>
            <a:ext cx="4204200" cy="34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GB" sz="2400">
                <a:solidFill>
                  <a:srgbClr val="76A5AF"/>
                </a:solidFill>
                <a:latin typeface="Nunito"/>
                <a:ea typeface="Nunito"/>
                <a:cs typeface="Nunito"/>
                <a:sym typeface="Nunito"/>
              </a:rPr>
              <a:t>What is travel medicine?</a:t>
            </a:r>
            <a:r>
              <a:rPr b="1" baseline="30000" lang="en-GB" sz="2400">
                <a:solidFill>
                  <a:srgbClr val="6AA84F"/>
                </a:solidFill>
                <a:latin typeface="Nunito"/>
                <a:ea typeface="Nunito"/>
                <a:cs typeface="Nunito"/>
                <a:sym typeface="Nunito"/>
              </a:rPr>
              <a:t>1</a:t>
            </a:r>
            <a:endParaRPr b="1" baseline="30000" sz="2400">
              <a:solidFill>
                <a:srgbClr val="6AA84F"/>
              </a:solidFill>
              <a:latin typeface="Nunito"/>
              <a:ea typeface="Nunito"/>
              <a:cs typeface="Nunito"/>
              <a:sym typeface="Nunito"/>
            </a:endParaRPr>
          </a:p>
        </p:txBody>
      </p:sp>
      <p:sp>
        <p:nvSpPr>
          <p:cNvPr id="1093" name="Google Shape;1093;p45"/>
          <p:cNvSpPr txBox="1"/>
          <p:nvPr/>
        </p:nvSpPr>
        <p:spPr>
          <a:xfrm>
            <a:off x="268350" y="2463100"/>
            <a:ext cx="6071700" cy="34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GB" sz="2400">
                <a:solidFill>
                  <a:srgbClr val="76A5AF"/>
                </a:solidFill>
                <a:latin typeface="Nunito"/>
                <a:ea typeface="Nunito"/>
                <a:cs typeface="Nunito"/>
                <a:sym typeface="Nunito"/>
              </a:rPr>
              <a:t>What does travel medicine do?</a:t>
            </a:r>
            <a:endParaRPr b="1" sz="2400">
              <a:solidFill>
                <a:srgbClr val="76A5AF"/>
              </a:solidFill>
              <a:latin typeface="Nunito"/>
              <a:ea typeface="Nunito"/>
              <a:cs typeface="Nunito"/>
              <a:sym typeface="Nunito"/>
            </a:endParaRPr>
          </a:p>
        </p:txBody>
      </p:sp>
      <p:grpSp>
        <p:nvGrpSpPr>
          <p:cNvPr id="1094" name="Google Shape;1094;p45"/>
          <p:cNvGrpSpPr/>
          <p:nvPr/>
        </p:nvGrpSpPr>
        <p:grpSpPr>
          <a:xfrm rot="2700000">
            <a:off x="4473622" y="1990498"/>
            <a:ext cx="2674774" cy="2674774"/>
            <a:chOff x="3204091" y="1130113"/>
            <a:chExt cx="2674800" cy="2674800"/>
          </a:xfrm>
        </p:grpSpPr>
        <p:sp>
          <p:nvSpPr>
            <p:cNvPr id="1095" name="Google Shape;1095;p45"/>
            <p:cNvSpPr/>
            <p:nvPr/>
          </p:nvSpPr>
          <p:spPr>
            <a:xfrm rot="2700000">
              <a:off x="4260628" y="857006"/>
              <a:ext cx="561726" cy="3221013"/>
            </a:xfrm>
            <a:prstGeom prst="roundRect">
              <a:avLst>
                <a:gd fmla="val 50000" name="adj"/>
              </a:avLst>
            </a:prstGeom>
            <a:solidFill>
              <a:srgbClr val="A2C4C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i="0" sz="1400" u="none" cap="none" strike="noStrike">
                <a:solidFill>
                  <a:srgbClr val="7CBE5F"/>
                </a:solidFill>
                <a:latin typeface="Changa"/>
                <a:ea typeface="Changa"/>
                <a:cs typeface="Changa"/>
                <a:sym typeface="Changa"/>
              </a:endParaRPr>
            </a:p>
          </p:txBody>
        </p:sp>
        <p:sp>
          <p:nvSpPr>
            <p:cNvPr id="1096" name="Google Shape;1096;p45"/>
            <p:cNvSpPr/>
            <p:nvPr/>
          </p:nvSpPr>
          <p:spPr>
            <a:xfrm rot="-2700000">
              <a:off x="3420998" y="3205316"/>
              <a:ext cx="374201" cy="374201"/>
            </a:xfrm>
            <a:prstGeom prst="ellipse">
              <a:avLst/>
            </a:prstGeom>
            <a:solidFill>
              <a:srgbClr val="FFFFFF"/>
            </a:solidFill>
            <a:ln>
              <a:noFill/>
            </a:ln>
            <a:effectLst>
              <a:outerShdw blurRad="228600" rotWithShape="0" algn="tl" dir="5400000" dist="50800">
                <a:srgbClr val="000000">
                  <a:alpha val="54509"/>
                </a:srgbClr>
              </a:outerShdw>
            </a:effectLst>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1" i="0" lang="en-GB" sz="1200" u="none" cap="none" strike="noStrike">
                  <a:solidFill>
                    <a:srgbClr val="A2C4C9"/>
                  </a:solidFill>
                  <a:latin typeface="Changa"/>
                  <a:ea typeface="Changa"/>
                  <a:cs typeface="Changa"/>
                  <a:sym typeface="Changa"/>
                </a:rPr>
                <a:t>2</a:t>
              </a:r>
              <a:endParaRPr b="1" i="0" sz="1200" u="none" cap="none" strike="noStrike">
                <a:solidFill>
                  <a:srgbClr val="A2C4C9"/>
                </a:solidFill>
                <a:latin typeface="Changa"/>
                <a:ea typeface="Changa"/>
                <a:cs typeface="Changa"/>
                <a:sym typeface="Changa"/>
              </a:endParaRPr>
            </a:p>
          </p:txBody>
        </p:sp>
        <p:sp>
          <p:nvSpPr>
            <p:cNvPr id="1097" name="Google Shape;1097;p45"/>
            <p:cNvSpPr txBox="1"/>
            <p:nvPr/>
          </p:nvSpPr>
          <p:spPr>
            <a:xfrm rot="-2700000">
              <a:off x="3361852" y="2122996"/>
              <a:ext cx="2667348" cy="393293"/>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1200"/>
                <a:buFont typeface="Arial"/>
                <a:buNone/>
              </a:pPr>
              <a:r>
                <a:rPr lang="en-GB" sz="1200">
                  <a:latin typeface="Mada"/>
                  <a:ea typeface="Mada"/>
                  <a:cs typeface="Mada"/>
                  <a:sym typeface="Mada"/>
                </a:rPr>
                <a:t>Manages problems arising in travelers coming back or coming from abroad.</a:t>
              </a:r>
              <a:endParaRPr i="0" sz="1200" u="none" cap="none" strike="noStrike">
                <a:latin typeface="Mada"/>
                <a:ea typeface="Mada"/>
                <a:cs typeface="Mada"/>
                <a:sym typeface="Mada"/>
              </a:endParaRPr>
            </a:p>
          </p:txBody>
        </p:sp>
      </p:grpSp>
      <p:grpSp>
        <p:nvGrpSpPr>
          <p:cNvPr id="1098" name="Google Shape;1098;p45"/>
          <p:cNvGrpSpPr/>
          <p:nvPr/>
        </p:nvGrpSpPr>
        <p:grpSpPr>
          <a:xfrm rot="2700000">
            <a:off x="625122" y="1960114"/>
            <a:ext cx="2870972" cy="2870972"/>
            <a:chOff x="5136525" y="933943"/>
            <a:chExt cx="2871000" cy="2871000"/>
          </a:xfrm>
        </p:grpSpPr>
        <p:sp>
          <p:nvSpPr>
            <p:cNvPr id="1099" name="Google Shape;1099;p45"/>
            <p:cNvSpPr/>
            <p:nvPr/>
          </p:nvSpPr>
          <p:spPr>
            <a:xfrm rot="2700000">
              <a:off x="6300072" y="611293"/>
              <a:ext cx="543907" cy="3516301"/>
            </a:xfrm>
            <a:prstGeom prst="roundRect">
              <a:avLst>
                <a:gd fmla="val 48102" name="adj"/>
              </a:avLst>
            </a:prstGeom>
            <a:solidFill>
              <a:srgbClr val="45818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i="0" sz="1400" u="none" cap="none" strike="noStrike">
                <a:solidFill>
                  <a:srgbClr val="000000"/>
                </a:solidFill>
                <a:latin typeface="Changa"/>
                <a:ea typeface="Changa"/>
                <a:cs typeface="Changa"/>
                <a:sym typeface="Changa"/>
              </a:endParaRPr>
            </a:p>
          </p:txBody>
        </p:sp>
        <p:sp>
          <p:nvSpPr>
            <p:cNvPr id="1100" name="Google Shape;1100;p45"/>
            <p:cNvSpPr/>
            <p:nvPr/>
          </p:nvSpPr>
          <p:spPr>
            <a:xfrm rot="-2700000">
              <a:off x="5341020" y="3205399"/>
              <a:ext cx="374201" cy="374201"/>
            </a:xfrm>
            <a:prstGeom prst="ellipse">
              <a:avLst/>
            </a:prstGeom>
            <a:solidFill>
              <a:srgbClr val="FFFFFF"/>
            </a:solidFill>
            <a:ln>
              <a:noFill/>
            </a:ln>
            <a:effectLst>
              <a:outerShdw blurRad="228600" rotWithShape="0" algn="tl" dir="5400000" dist="50800">
                <a:srgbClr val="000000">
                  <a:alpha val="54509"/>
                </a:srgbClr>
              </a:outerShdw>
            </a:effectLst>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1" lang="en-GB" sz="1200">
                  <a:solidFill>
                    <a:srgbClr val="45818E"/>
                  </a:solidFill>
                  <a:latin typeface="Changa"/>
                  <a:ea typeface="Changa"/>
                  <a:cs typeface="Changa"/>
                  <a:sym typeface="Changa"/>
                </a:rPr>
                <a:t>1</a:t>
              </a:r>
              <a:endParaRPr b="1" i="0" sz="1200" u="none" cap="none" strike="noStrike">
                <a:solidFill>
                  <a:srgbClr val="45818E"/>
                </a:solidFill>
                <a:latin typeface="Changa"/>
                <a:ea typeface="Changa"/>
                <a:cs typeface="Changa"/>
                <a:sym typeface="Changa"/>
              </a:endParaRPr>
            </a:p>
          </p:txBody>
        </p:sp>
        <p:sp>
          <p:nvSpPr>
            <p:cNvPr id="1101" name="Google Shape;1101;p45"/>
            <p:cNvSpPr txBox="1"/>
            <p:nvPr/>
          </p:nvSpPr>
          <p:spPr>
            <a:xfrm rot="-2700000">
              <a:off x="5254907" y="2071531"/>
              <a:ext cx="2934635" cy="342805"/>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1200"/>
                <a:buFont typeface="Arial"/>
                <a:buNone/>
              </a:pPr>
              <a:r>
                <a:rPr lang="en-GB" sz="1200">
                  <a:solidFill>
                    <a:srgbClr val="F1C232"/>
                  </a:solidFill>
                  <a:latin typeface="Mada"/>
                  <a:ea typeface="Mada"/>
                  <a:cs typeface="Mada"/>
                  <a:sym typeface="Mada"/>
                </a:rPr>
                <a:t>Seeks to prevent illnesses and injuries occurring to travelers going abroad.</a:t>
              </a:r>
              <a:endParaRPr i="0" sz="1200" u="none" cap="none" strike="noStrike">
                <a:solidFill>
                  <a:srgbClr val="F1C232"/>
                </a:solidFill>
                <a:latin typeface="Mada"/>
                <a:ea typeface="Mada"/>
                <a:cs typeface="Mada"/>
                <a:sym typeface="Mada"/>
              </a:endParaRPr>
            </a:p>
          </p:txBody>
        </p:sp>
      </p:grpSp>
      <p:grpSp>
        <p:nvGrpSpPr>
          <p:cNvPr id="1102" name="Google Shape;1102;p45"/>
          <p:cNvGrpSpPr/>
          <p:nvPr/>
        </p:nvGrpSpPr>
        <p:grpSpPr>
          <a:xfrm rot="2700000">
            <a:off x="4378773" y="2783274"/>
            <a:ext cx="2674774" cy="2674774"/>
            <a:chOff x="3204091" y="1130113"/>
            <a:chExt cx="2674800" cy="2674800"/>
          </a:xfrm>
        </p:grpSpPr>
        <p:sp>
          <p:nvSpPr>
            <p:cNvPr id="1103" name="Google Shape;1103;p45"/>
            <p:cNvSpPr/>
            <p:nvPr/>
          </p:nvSpPr>
          <p:spPr>
            <a:xfrm rot="2700000">
              <a:off x="4260628" y="857006"/>
              <a:ext cx="561726" cy="3221013"/>
            </a:xfrm>
            <a:prstGeom prst="roundRect">
              <a:avLst>
                <a:gd fmla="val 50000" name="adj"/>
              </a:avLst>
            </a:prstGeom>
            <a:solidFill>
              <a:srgbClr val="76A5A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i="0" sz="1400" u="none" cap="none" strike="noStrike">
                <a:solidFill>
                  <a:srgbClr val="7CBE5F"/>
                </a:solidFill>
                <a:latin typeface="Changa"/>
                <a:ea typeface="Changa"/>
                <a:cs typeface="Changa"/>
                <a:sym typeface="Changa"/>
              </a:endParaRPr>
            </a:p>
          </p:txBody>
        </p:sp>
        <p:sp>
          <p:nvSpPr>
            <p:cNvPr id="1104" name="Google Shape;1104;p45"/>
            <p:cNvSpPr/>
            <p:nvPr/>
          </p:nvSpPr>
          <p:spPr>
            <a:xfrm rot="-2700000">
              <a:off x="3420998" y="3205316"/>
              <a:ext cx="374201" cy="374201"/>
            </a:xfrm>
            <a:prstGeom prst="ellipse">
              <a:avLst/>
            </a:prstGeom>
            <a:solidFill>
              <a:srgbClr val="FFFFFF"/>
            </a:solidFill>
            <a:ln>
              <a:noFill/>
            </a:ln>
            <a:effectLst>
              <a:outerShdw blurRad="228600" rotWithShape="0" algn="tl" dir="5400000" dist="50800">
                <a:srgbClr val="000000">
                  <a:alpha val="54509"/>
                </a:srgbClr>
              </a:outerShdw>
            </a:effectLst>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1" lang="en-GB" sz="1200">
                  <a:solidFill>
                    <a:srgbClr val="76A5AF"/>
                  </a:solidFill>
                  <a:latin typeface="Changa"/>
                  <a:ea typeface="Changa"/>
                  <a:cs typeface="Changa"/>
                  <a:sym typeface="Changa"/>
                </a:rPr>
                <a:t>4</a:t>
              </a:r>
              <a:endParaRPr b="1" i="0" sz="1200" u="none" cap="none" strike="noStrike">
                <a:solidFill>
                  <a:srgbClr val="76A5AF"/>
                </a:solidFill>
                <a:latin typeface="Changa"/>
                <a:ea typeface="Changa"/>
                <a:cs typeface="Changa"/>
                <a:sym typeface="Changa"/>
              </a:endParaRPr>
            </a:p>
          </p:txBody>
        </p:sp>
        <p:sp>
          <p:nvSpPr>
            <p:cNvPr id="1105" name="Google Shape;1105;p45"/>
            <p:cNvSpPr txBox="1"/>
            <p:nvPr/>
          </p:nvSpPr>
          <p:spPr>
            <a:xfrm rot="-2700000">
              <a:off x="3361852" y="2122996"/>
              <a:ext cx="2667348" cy="393293"/>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1200"/>
                <a:buFont typeface="Arial"/>
                <a:buNone/>
              </a:pPr>
              <a:r>
                <a:rPr lang="en-GB" sz="1200">
                  <a:latin typeface="Mada"/>
                  <a:ea typeface="Mada"/>
                  <a:cs typeface="Mada"/>
                  <a:sym typeface="Mada"/>
                </a:rPr>
                <a:t>Refugee and migrant health</a:t>
              </a:r>
              <a:endParaRPr sz="1200">
                <a:latin typeface="Mada"/>
                <a:ea typeface="Mada"/>
                <a:cs typeface="Mada"/>
                <a:sym typeface="Mada"/>
              </a:endParaRPr>
            </a:p>
          </p:txBody>
        </p:sp>
      </p:grpSp>
      <p:grpSp>
        <p:nvGrpSpPr>
          <p:cNvPr id="1106" name="Google Shape;1106;p45"/>
          <p:cNvGrpSpPr/>
          <p:nvPr/>
        </p:nvGrpSpPr>
        <p:grpSpPr>
          <a:xfrm rot="2700000">
            <a:off x="603443" y="2703215"/>
            <a:ext cx="2990671" cy="2990671"/>
            <a:chOff x="5136556" y="814211"/>
            <a:chExt cx="2990700" cy="2990700"/>
          </a:xfrm>
        </p:grpSpPr>
        <p:sp>
          <p:nvSpPr>
            <p:cNvPr id="1107" name="Google Shape;1107;p45"/>
            <p:cNvSpPr/>
            <p:nvPr/>
          </p:nvSpPr>
          <p:spPr>
            <a:xfrm rot="2700000">
              <a:off x="6359953" y="466770"/>
              <a:ext cx="543907" cy="3685582"/>
            </a:xfrm>
            <a:prstGeom prst="roundRect">
              <a:avLst>
                <a:gd fmla="val 50000" name="adj"/>
              </a:avLst>
            </a:prstGeom>
            <a:solidFill>
              <a:srgbClr val="D0E0E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i="0" sz="1400" u="none" cap="none" strike="noStrike">
                <a:solidFill>
                  <a:srgbClr val="000000"/>
                </a:solidFill>
                <a:latin typeface="Changa"/>
                <a:ea typeface="Changa"/>
                <a:cs typeface="Changa"/>
                <a:sym typeface="Changa"/>
              </a:endParaRPr>
            </a:p>
          </p:txBody>
        </p:sp>
        <p:sp>
          <p:nvSpPr>
            <p:cNvPr id="1108" name="Google Shape;1108;p45"/>
            <p:cNvSpPr/>
            <p:nvPr/>
          </p:nvSpPr>
          <p:spPr>
            <a:xfrm rot="-2700000">
              <a:off x="5341020" y="3205399"/>
              <a:ext cx="374201" cy="374201"/>
            </a:xfrm>
            <a:prstGeom prst="ellipse">
              <a:avLst/>
            </a:prstGeom>
            <a:solidFill>
              <a:srgbClr val="FFFFFF"/>
            </a:solidFill>
            <a:ln>
              <a:noFill/>
            </a:ln>
            <a:effectLst>
              <a:outerShdw blurRad="228600" rotWithShape="0" algn="tl" dir="5400000" dist="50800">
                <a:srgbClr val="000000">
                  <a:alpha val="54509"/>
                </a:srgbClr>
              </a:outerShdw>
            </a:effectLst>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1" lang="en-GB" sz="1200">
                  <a:solidFill>
                    <a:srgbClr val="D0E0E3"/>
                  </a:solidFill>
                  <a:latin typeface="Changa"/>
                  <a:ea typeface="Changa"/>
                  <a:cs typeface="Changa"/>
                  <a:sym typeface="Changa"/>
                </a:rPr>
                <a:t>3</a:t>
              </a:r>
              <a:endParaRPr b="1" i="0" sz="1200" u="none" cap="none" strike="noStrike">
                <a:solidFill>
                  <a:srgbClr val="D0E0E3"/>
                </a:solidFill>
                <a:latin typeface="Changa"/>
                <a:ea typeface="Changa"/>
                <a:cs typeface="Changa"/>
                <a:sym typeface="Changa"/>
              </a:endParaRPr>
            </a:p>
          </p:txBody>
        </p:sp>
        <p:sp>
          <p:nvSpPr>
            <p:cNvPr id="1109" name="Google Shape;1109;p45"/>
            <p:cNvSpPr txBox="1"/>
            <p:nvPr/>
          </p:nvSpPr>
          <p:spPr>
            <a:xfrm rot="-2700000">
              <a:off x="5203938" y="1948398"/>
              <a:ext cx="3161192" cy="393293"/>
            </a:xfrm>
            <a:prstGeom prst="rect">
              <a:avLst/>
            </a:prstGeom>
            <a:noFill/>
            <a:ln>
              <a:noFill/>
            </a:ln>
          </p:spPr>
          <p:txBody>
            <a:bodyPr anchorCtr="0" anchor="ctr"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1200"/>
                <a:buFont typeface="Arial"/>
                <a:buNone/>
              </a:pPr>
              <a:r>
                <a:rPr lang="en-GB" sz="1200">
                  <a:latin typeface="Mada"/>
                  <a:ea typeface="Mada"/>
                  <a:cs typeface="Mada"/>
                  <a:sym typeface="Mada"/>
                </a:rPr>
                <a:t>Impact of tourism on health and to improve health and safety services to tourists</a:t>
              </a:r>
              <a:endParaRPr sz="1200">
                <a:latin typeface="Mada"/>
                <a:ea typeface="Mada"/>
                <a:cs typeface="Mada"/>
                <a:sym typeface="Mada"/>
              </a:endParaRPr>
            </a:p>
          </p:txBody>
        </p:sp>
      </p:grpSp>
      <p:pic>
        <p:nvPicPr>
          <p:cNvPr id="1110" name="Google Shape;1110;p45"/>
          <p:cNvPicPr preferRelativeResize="0"/>
          <p:nvPr/>
        </p:nvPicPr>
        <p:blipFill>
          <a:blip r:embed="rId3">
            <a:alphaModFix/>
          </a:blip>
          <a:stretch>
            <a:fillRect/>
          </a:stretch>
        </p:blipFill>
        <p:spPr>
          <a:xfrm>
            <a:off x="322509" y="1731953"/>
            <a:ext cx="399599" cy="399599"/>
          </a:xfrm>
          <a:prstGeom prst="rect">
            <a:avLst/>
          </a:prstGeom>
          <a:noFill/>
          <a:ln>
            <a:noFill/>
          </a:ln>
        </p:spPr>
      </p:pic>
      <p:sp>
        <p:nvSpPr>
          <p:cNvPr id="1111" name="Google Shape;1111;p45"/>
          <p:cNvSpPr/>
          <p:nvPr/>
        </p:nvSpPr>
        <p:spPr>
          <a:xfrm>
            <a:off x="-75" y="9696450"/>
            <a:ext cx="7589400" cy="1002000"/>
          </a:xfrm>
          <a:prstGeom prst="rect">
            <a:avLst/>
          </a:prstGeom>
          <a:noFill/>
          <a:ln cap="flat" cmpd="sng" w="9525">
            <a:solidFill>
              <a:srgbClr val="45818E"/>
            </a:solidFill>
            <a:prstDash val="dash"/>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GB" sz="900">
                <a:solidFill>
                  <a:srgbClr val="6AA84F"/>
                </a:solidFill>
                <a:latin typeface="Mada"/>
                <a:ea typeface="Mada"/>
                <a:cs typeface="Mada"/>
                <a:sym typeface="Mada"/>
              </a:rPr>
              <a:t>1: Because the numbers of travellers are usually increasing every year, keep in mind that it got affected by the pandemic so the numbers are gonna decrease with the latest updates</a:t>
            </a:r>
            <a:endParaRPr sz="900">
              <a:solidFill>
                <a:srgbClr val="6AA84F"/>
              </a:solidFill>
              <a:latin typeface="Mada"/>
              <a:ea typeface="Mada"/>
              <a:cs typeface="Mada"/>
              <a:sym typeface="Mada"/>
            </a:endParaRPr>
          </a:p>
        </p:txBody>
      </p:sp>
      <p:sp>
        <p:nvSpPr>
          <p:cNvPr id="1112" name="Google Shape;1112;p45"/>
          <p:cNvSpPr txBox="1"/>
          <p:nvPr/>
        </p:nvSpPr>
        <p:spPr>
          <a:xfrm>
            <a:off x="155813" y="4580238"/>
            <a:ext cx="7275000" cy="544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GB" sz="2400">
                <a:solidFill>
                  <a:srgbClr val="76A5AF"/>
                </a:solidFill>
                <a:latin typeface="Nunito"/>
                <a:ea typeface="Nunito"/>
                <a:cs typeface="Nunito"/>
                <a:sym typeface="Nunito"/>
              </a:rPr>
              <a:t>Common diseases associated with international travel:</a:t>
            </a:r>
            <a:endParaRPr b="1" sz="2400">
              <a:solidFill>
                <a:srgbClr val="76A5AF"/>
              </a:solidFill>
              <a:latin typeface="Nunito"/>
              <a:ea typeface="Nunito"/>
              <a:cs typeface="Nunito"/>
              <a:sym typeface="Nunito"/>
            </a:endParaRPr>
          </a:p>
        </p:txBody>
      </p:sp>
      <p:sp>
        <p:nvSpPr>
          <p:cNvPr id="1113" name="Google Shape;1113;p45"/>
          <p:cNvSpPr/>
          <p:nvPr/>
        </p:nvSpPr>
        <p:spPr>
          <a:xfrm>
            <a:off x="90838" y="8317811"/>
            <a:ext cx="1723200" cy="975900"/>
          </a:xfrm>
          <a:prstGeom prst="roundRect">
            <a:avLst>
              <a:gd fmla="val 6755" name="adj"/>
            </a:avLst>
          </a:prstGeom>
          <a:solidFill>
            <a:srgbClr val="EFEFEF"/>
          </a:solidFill>
          <a:ln>
            <a:noFill/>
          </a:ln>
        </p:spPr>
        <p:txBody>
          <a:bodyPr anchorCtr="0" anchor="ctr" bIns="91425" lIns="182875" spcFirstLastPara="1" rIns="182875" wrap="square" tIns="91425">
            <a:noAutofit/>
          </a:bodyPr>
          <a:lstStyle/>
          <a:p>
            <a:pPr indent="-304800" lvl="0" marL="457200" rtl="0" algn="l">
              <a:spcBef>
                <a:spcPts val="0"/>
              </a:spcBef>
              <a:spcAft>
                <a:spcPts val="0"/>
              </a:spcAft>
              <a:buSzPts val="1200"/>
              <a:buFont typeface="Mada"/>
              <a:buChar char="●"/>
            </a:pPr>
            <a:r>
              <a:rPr lang="en-GB" sz="1200">
                <a:latin typeface="Mada"/>
                <a:ea typeface="Mada"/>
                <a:cs typeface="Mada"/>
                <a:sym typeface="Mada"/>
              </a:rPr>
              <a:t>Sexually transmitted diseases</a:t>
            </a:r>
            <a:endParaRPr sz="1200">
              <a:latin typeface="Mada"/>
              <a:ea typeface="Mada"/>
              <a:cs typeface="Mada"/>
              <a:sym typeface="Mada"/>
            </a:endParaRPr>
          </a:p>
        </p:txBody>
      </p:sp>
      <p:sp>
        <p:nvSpPr>
          <p:cNvPr id="1114" name="Google Shape;1114;p45"/>
          <p:cNvSpPr/>
          <p:nvPr/>
        </p:nvSpPr>
        <p:spPr>
          <a:xfrm>
            <a:off x="599037" y="7802342"/>
            <a:ext cx="706783" cy="707136"/>
          </a:xfrm>
          <a:custGeom>
            <a:rect b="b" l="l" r="r" t="t"/>
            <a:pathLst>
              <a:path extrusionOk="0" h="30695" w="30683">
                <a:moveTo>
                  <a:pt x="15348" y="1"/>
                </a:moveTo>
                <a:cubicBezTo>
                  <a:pt x="6871" y="1"/>
                  <a:pt x="1" y="6871"/>
                  <a:pt x="1" y="15348"/>
                </a:cubicBezTo>
                <a:cubicBezTo>
                  <a:pt x="1" y="23825"/>
                  <a:pt x="6871" y="30695"/>
                  <a:pt x="15348" y="30695"/>
                </a:cubicBezTo>
                <a:cubicBezTo>
                  <a:pt x="23813" y="30695"/>
                  <a:pt x="30683" y="23825"/>
                  <a:pt x="30683" y="15348"/>
                </a:cubicBezTo>
                <a:cubicBezTo>
                  <a:pt x="30683" y="6871"/>
                  <a:pt x="23813" y="1"/>
                  <a:pt x="15348" y="1"/>
                </a:cubicBezTo>
                <a:close/>
              </a:path>
            </a:pathLst>
          </a:custGeom>
          <a:solidFill>
            <a:srgbClr val="FFFFFF"/>
          </a:solidFill>
          <a:ln cap="flat" cmpd="sng" w="19050">
            <a:solidFill>
              <a:srgbClr val="134F5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5" name="Google Shape;1115;p45"/>
          <p:cNvSpPr/>
          <p:nvPr/>
        </p:nvSpPr>
        <p:spPr>
          <a:xfrm rot="5400000">
            <a:off x="1589950" y="8674592"/>
            <a:ext cx="512700" cy="89700"/>
          </a:xfrm>
          <a:prstGeom prst="triangle">
            <a:avLst>
              <a:gd fmla="val 50000" name="adj"/>
            </a:avLst>
          </a:prstGeom>
          <a:solidFill>
            <a:srgbClr val="EFE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200">
              <a:latin typeface="Mada"/>
              <a:ea typeface="Mada"/>
              <a:cs typeface="Mada"/>
              <a:sym typeface="Mada"/>
            </a:endParaRPr>
          </a:p>
        </p:txBody>
      </p:sp>
      <p:sp>
        <p:nvSpPr>
          <p:cNvPr id="1116" name="Google Shape;1116;p45"/>
          <p:cNvSpPr/>
          <p:nvPr/>
        </p:nvSpPr>
        <p:spPr>
          <a:xfrm>
            <a:off x="1958205" y="8317811"/>
            <a:ext cx="1723200" cy="975900"/>
          </a:xfrm>
          <a:prstGeom prst="roundRect">
            <a:avLst>
              <a:gd fmla="val 6755" name="adj"/>
            </a:avLst>
          </a:prstGeom>
          <a:solidFill>
            <a:srgbClr val="EFEFEF"/>
          </a:solidFill>
          <a:ln>
            <a:noFill/>
          </a:ln>
        </p:spPr>
        <p:txBody>
          <a:bodyPr anchorCtr="0" anchor="ctr" bIns="91425" lIns="182875" spcFirstLastPara="1" rIns="182875" wrap="square" tIns="91425">
            <a:noAutofit/>
          </a:bodyPr>
          <a:lstStyle/>
          <a:p>
            <a:pPr indent="-304800" lvl="0" marL="457200" rtl="0" algn="l">
              <a:spcBef>
                <a:spcPts val="0"/>
              </a:spcBef>
              <a:spcAft>
                <a:spcPts val="0"/>
              </a:spcAft>
              <a:buSzPts val="1200"/>
              <a:buFont typeface="Mada"/>
              <a:buChar char="●"/>
            </a:pPr>
            <a:r>
              <a:rPr lang="en-GB" sz="1200">
                <a:latin typeface="Mada"/>
                <a:ea typeface="Mada"/>
                <a:cs typeface="Mada"/>
                <a:sym typeface="Mada"/>
              </a:rPr>
              <a:t>Rabies</a:t>
            </a:r>
            <a:endParaRPr sz="1200">
              <a:latin typeface="Mada"/>
              <a:ea typeface="Mada"/>
              <a:cs typeface="Mada"/>
              <a:sym typeface="Mada"/>
            </a:endParaRPr>
          </a:p>
        </p:txBody>
      </p:sp>
      <p:sp>
        <p:nvSpPr>
          <p:cNvPr id="1117" name="Google Shape;1117;p45"/>
          <p:cNvSpPr/>
          <p:nvPr/>
        </p:nvSpPr>
        <p:spPr>
          <a:xfrm>
            <a:off x="2466408" y="7802342"/>
            <a:ext cx="706783" cy="707136"/>
          </a:xfrm>
          <a:custGeom>
            <a:rect b="b" l="l" r="r" t="t"/>
            <a:pathLst>
              <a:path extrusionOk="0" h="30695" w="30683">
                <a:moveTo>
                  <a:pt x="15348" y="1"/>
                </a:moveTo>
                <a:cubicBezTo>
                  <a:pt x="6871" y="1"/>
                  <a:pt x="1" y="6871"/>
                  <a:pt x="1" y="15348"/>
                </a:cubicBezTo>
                <a:cubicBezTo>
                  <a:pt x="1" y="23825"/>
                  <a:pt x="6871" y="30695"/>
                  <a:pt x="15348" y="30695"/>
                </a:cubicBezTo>
                <a:cubicBezTo>
                  <a:pt x="23813" y="30695"/>
                  <a:pt x="30683" y="23825"/>
                  <a:pt x="30683" y="15348"/>
                </a:cubicBezTo>
                <a:cubicBezTo>
                  <a:pt x="30683" y="6871"/>
                  <a:pt x="23813" y="1"/>
                  <a:pt x="15348" y="1"/>
                </a:cubicBezTo>
                <a:close/>
              </a:path>
            </a:pathLst>
          </a:custGeom>
          <a:solidFill>
            <a:srgbClr val="FFFFFF"/>
          </a:solidFill>
          <a:ln cap="flat" cmpd="sng" w="19050">
            <a:solidFill>
              <a:srgbClr val="134F5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8" name="Google Shape;1118;p45"/>
          <p:cNvSpPr/>
          <p:nvPr/>
        </p:nvSpPr>
        <p:spPr>
          <a:xfrm rot="5400000">
            <a:off x="3457322" y="8674592"/>
            <a:ext cx="512700" cy="89700"/>
          </a:xfrm>
          <a:prstGeom prst="triangle">
            <a:avLst>
              <a:gd fmla="val 50000" name="adj"/>
            </a:avLst>
          </a:prstGeom>
          <a:solidFill>
            <a:srgbClr val="EFE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200">
              <a:latin typeface="Mada"/>
              <a:ea typeface="Mada"/>
              <a:cs typeface="Mada"/>
              <a:sym typeface="Mada"/>
            </a:endParaRPr>
          </a:p>
        </p:txBody>
      </p:sp>
      <p:sp>
        <p:nvSpPr>
          <p:cNvPr id="1119" name="Google Shape;1119;p45"/>
          <p:cNvSpPr/>
          <p:nvPr/>
        </p:nvSpPr>
        <p:spPr>
          <a:xfrm>
            <a:off x="3825572" y="8317811"/>
            <a:ext cx="1723200" cy="975900"/>
          </a:xfrm>
          <a:prstGeom prst="roundRect">
            <a:avLst>
              <a:gd fmla="val 6755" name="adj"/>
            </a:avLst>
          </a:prstGeom>
          <a:solidFill>
            <a:srgbClr val="EFEFEF"/>
          </a:solidFill>
          <a:ln>
            <a:noFill/>
          </a:ln>
        </p:spPr>
        <p:txBody>
          <a:bodyPr anchorCtr="0" anchor="ctr" bIns="91425" lIns="182875" spcFirstLastPara="1" rIns="182875" wrap="square" tIns="91425">
            <a:noAutofit/>
          </a:bodyPr>
          <a:lstStyle/>
          <a:p>
            <a:pPr indent="-304800" lvl="0" marL="457200" rtl="0" algn="l">
              <a:spcBef>
                <a:spcPts val="0"/>
              </a:spcBef>
              <a:spcAft>
                <a:spcPts val="0"/>
              </a:spcAft>
              <a:buSzPts val="1200"/>
              <a:buFont typeface="Mada"/>
              <a:buChar char="●"/>
            </a:pPr>
            <a:r>
              <a:rPr lang="en-GB" sz="1200">
                <a:latin typeface="Mada"/>
                <a:ea typeface="Mada"/>
                <a:cs typeface="Mada"/>
                <a:sym typeface="Mada"/>
              </a:rPr>
              <a:t>Hepatitis B</a:t>
            </a:r>
            <a:endParaRPr sz="1200">
              <a:latin typeface="Mada"/>
              <a:ea typeface="Mada"/>
              <a:cs typeface="Mada"/>
              <a:sym typeface="Mada"/>
            </a:endParaRPr>
          </a:p>
        </p:txBody>
      </p:sp>
      <p:sp>
        <p:nvSpPr>
          <p:cNvPr id="1120" name="Google Shape;1120;p45"/>
          <p:cNvSpPr/>
          <p:nvPr/>
        </p:nvSpPr>
        <p:spPr>
          <a:xfrm>
            <a:off x="4333779" y="7802342"/>
            <a:ext cx="706783" cy="707136"/>
          </a:xfrm>
          <a:custGeom>
            <a:rect b="b" l="l" r="r" t="t"/>
            <a:pathLst>
              <a:path extrusionOk="0" h="30695" w="30683">
                <a:moveTo>
                  <a:pt x="15348" y="1"/>
                </a:moveTo>
                <a:cubicBezTo>
                  <a:pt x="6871" y="1"/>
                  <a:pt x="1" y="6871"/>
                  <a:pt x="1" y="15348"/>
                </a:cubicBezTo>
                <a:cubicBezTo>
                  <a:pt x="1" y="23825"/>
                  <a:pt x="6871" y="30695"/>
                  <a:pt x="15348" y="30695"/>
                </a:cubicBezTo>
                <a:cubicBezTo>
                  <a:pt x="23813" y="30695"/>
                  <a:pt x="30683" y="23825"/>
                  <a:pt x="30683" y="15348"/>
                </a:cubicBezTo>
                <a:cubicBezTo>
                  <a:pt x="30683" y="6871"/>
                  <a:pt x="23813" y="1"/>
                  <a:pt x="15348" y="1"/>
                </a:cubicBezTo>
                <a:close/>
              </a:path>
            </a:pathLst>
          </a:custGeom>
          <a:solidFill>
            <a:srgbClr val="FFFFFF"/>
          </a:solidFill>
          <a:ln cap="flat" cmpd="sng" w="19050">
            <a:solidFill>
              <a:srgbClr val="134F5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1" name="Google Shape;1121;p45"/>
          <p:cNvSpPr/>
          <p:nvPr/>
        </p:nvSpPr>
        <p:spPr>
          <a:xfrm rot="5400000">
            <a:off x="5324693" y="8674592"/>
            <a:ext cx="512700" cy="89700"/>
          </a:xfrm>
          <a:prstGeom prst="triangle">
            <a:avLst>
              <a:gd fmla="val 50000" name="adj"/>
            </a:avLst>
          </a:prstGeom>
          <a:solidFill>
            <a:srgbClr val="EFE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200">
              <a:latin typeface="Mada"/>
              <a:ea typeface="Mada"/>
              <a:cs typeface="Mada"/>
              <a:sym typeface="Mada"/>
            </a:endParaRPr>
          </a:p>
        </p:txBody>
      </p:sp>
      <p:sp>
        <p:nvSpPr>
          <p:cNvPr id="1122" name="Google Shape;1122;p45"/>
          <p:cNvSpPr/>
          <p:nvPr/>
        </p:nvSpPr>
        <p:spPr>
          <a:xfrm>
            <a:off x="5692939" y="8317811"/>
            <a:ext cx="1723200" cy="975900"/>
          </a:xfrm>
          <a:prstGeom prst="roundRect">
            <a:avLst>
              <a:gd fmla="val 6755" name="adj"/>
            </a:avLst>
          </a:prstGeom>
          <a:solidFill>
            <a:srgbClr val="EFEFEF"/>
          </a:solidFill>
          <a:ln>
            <a:noFill/>
          </a:ln>
        </p:spPr>
        <p:txBody>
          <a:bodyPr anchorCtr="0" anchor="ctr" bIns="91425" lIns="182875" spcFirstLastPara="1" rIns="182875" wrap="square" tIns="91425">
            <a:noAutofit/>
          </a:bodyPr>
          <a:lstStyle/>
          <a:p>
            <a:pPr indent="-304800" lvl="0" marL="457200" rtl="0" algn="l">
              <a:spcBef>
                <a:spcPts val="0"/>
              </a:spcBef>
              <a:spcAft>
                <a:spcPts val="0"/>
              </a:spcAft>
              <a:buSzPts val="1200"/>
              <a:buFont typeface="Mada"/>
              <a:buChar char="●"/>
            </a:pPr>
            <a:r>
              <a:rPr lang="en-GB" sz="1200">
                <a:latin typeface="Mada"/>
                <a:ea typeface="Mada"/>
                <a:cs typeface="Mada"/>
                <a:sym typeface="Mada"/>
              </a:rPr>
              <a:t>Tetanus</a:t>
            </a:r>
            <a:endParaRPr sz="1200">
              <a:latin typeface="Mada"/>
              <a:ea typeface="Mada"/>
              <a:cs typeface="Mada"/>
              <a:sym typeface="Mada"/>
            </a:endParaRPr>
          </a:p>
        </p:txBody>
      </p:sp>
      <p:sp>
        <p:nvSpPr>
          <p:cNvPr id="1123" name="Google Shape;1123;p45"/>
          <p:cNvSpPr/>
          <p:nvPr/>
        </p:nvSpPr>
        <p:spPr>
          <a:xfrm>
            <a:off x="6201149" y="7802342"/>
            <a:ext cx="706783" cy="707136"/>
          </a:xfrm>
          <a:custGeom>
            <a:rect b="b" l="l" r="r" t="t"/>
            <a:pathLst>
              <a:path extrusionOk="0" h="30695" w="30683">
                <a:moveTo>
                  <a:pt x="15348" y="1"/>
                </a:moveTo>
                <a:cubicBezTo>
                  <a:pt x="6871" y="1"/>
                  <a:pt x="1" y="6871"/>
                  <a:pt x="1" y="15348"/>
                </a:cubicBezTo>
                <a:cubicBezTo>
                  <a:pt x="1" y="23825"/>
                  <a:pt x="6871" y="30695"/>
                  <a:pt x="15348" y="30695"/>
                </a:cubicBezTo>
                <a:cubicBezTo>
                  <a:pt x="23813" y="30695"/>
                  <a:pt x="30683" y="23825"/>
                  <a:pt x="30683" y="15348"/>
                </a:cubicBezTo>
                <a:cubicBezTo>
                  <a:pt x="30683" y="6871"/>
                  <a:pt x="23813" y="1"/>
                  <a:pt x="15348" y="1"/>
                </a:cubicBezTo>
                <a:close/>
              </a:path>
            </a:pathLst>
          </a:custGeom>
          <a:solidFill>
            <a:srgbClr val="FFFFFF"/>
          </a:solidFill>
          <a:ln cap="flat" cmpd="sng" w="19050">
            <a:solidFill>
              <a:srgbClr val="134F5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4" name="Google Shape;1124;p45"/>
          <p:cNvSpPr/>
          <p:nvPr/>
        </p:nvSpPr>
        <p:spPr>
          <a:xfrm>
            <a:off x="760713" y="5734200"/>
            <a:ext cx="1919100" cy="1624500"/>
          </a:xfrm>
          <a:prstGeom prst="roundRect">
            <a:avLst>
              <a:gd fmla="val 6755" name="adj"/>
            </a:avLst>
          </a:prstGeom>
          <a:solidFill>
            <a:srgbClr val="EFEFEF"/>
          </a:solidFill>
          <a:ln>
            <a:noFill/>
          </a:ln>
        </p:spPr>
        <p:txBody>
          <a:bodyPr anchorCtr="0" anchor="ctr" bIns="91425" lIns="182875" spcFirstLastPara="1" rIns="182875" wrap="square" tIns="91425">
            <a:noAutofit/>
          </a:bodyPr>
          <a:lstStyle/>
          <a:p>
            <a:pPr indent="-304800" lvl="0" marL="457200" rtl="0" algn="l">
              <a:spcBef>
                <a:spcPts val="0"/>
              </a:spcBef>
              <a:spcAft>
                <a:spcPts val="0"/>
              </a:spcAft>
              <a:buClr>
                <a:srgbClr val="BF9000"/>
              </a:buClr>
              <a:buSzPts val="1200"/>
              <a:buFont typeface="Mada"/>
              <a:buChar char="●"/>
            </a:pPr>
            <a:r>
              <a:rPr lang="en-GB" sz="1200">
                <a:solidFill>
                  <a:srgbClr val="BF9000"/>
                </a:solidFill>
                <a:latin typeface="Mada"/>
                <a:ea typeface="Mada"/>
                <a:cs typeface="Mada"/>
                <a:sym typeface="Mada"/>
              </a:rPr>
              <a:t>Traveler’s diarrhea</a:t>
            </a:r>
            <a:endParaRPr sz="1200">
              <a:solidFill>
                <a:srgbClr val="BF9000"/>
              </a:solidFill>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Typhoid fever</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Hepatitis A </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Cholera</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Poliomyelitis</a:t>
            </a:r>
            <a:endParaRPr sz="1200">
              <a:latin typeface="Mada"/>
              <a:ea typeface="Mada"/>
              <a:cs typeface="Mada"/>
              <a:sym typeface="Mada"/>
            </a:endParaRPr>
          </a:p>
        </p:txBody>
      </p:sp>
      <p:sp>
        <p:nvSpPr>
          <p:cNvPr id="1125" name="Google Shape;1125;p45"/>
          <p:cNvSpPr/>
          <p:nvPr/>
        </p:nvSpPr>
        <p:spPr>
          <a:xfrm>
            <a:off x="1385274" y="5218742"/>
            <a:ext cx="706783" cy="707136"/>
          </a:xfrm>
          <a:custGeom>
            <a:rect b="b" l="l" r="r" t="t"/>
            <a:pathLst>
              <a:path extrusionOk="0" h="30695" w="30683">
                <a:moveTo>
                  <a:pt x="15348" y="1"/>
                </a:moveTo>
                <a:cubicBezTo>
                  <a:pt x="6871" y="1"/>
                  <a:pt x="1" y="6871"/>
                  <a:pt x="1" y="15348"/>
                </a:cubicBezTo>
                <a:cubicBezTo>
                  <a:pt x="1" y="23825"/>
                  <a:pt x="6871" y="30695"/>
                  <a:pt x="15348" y="30695"/>
                </a:cubicBezTo>
                <a:cubicBezTo>
                  <a:pt x="23813" y="30695"/>
                  <a:pt x="30683" y="23825"/>
                  <a:pt x="30683" y="15348"/>
                </a:cubicBezTo>
                <a:cubicBezTo>
                  <a:pt x="30683" y="6871"/>
                  <a:pt x="23813" y="1"/>
                  <a:pt x="15348" y="1"/>
                </a:cubicBezTo>
                <a:close/>
              </a:path>
            </a:pathLst>
          </a:custGeom>
          <a:solidFill>
            <a:srgbClr val="FFFFFF"/>
          </a:solidFill>
          <a:ln cap="flat" cmpd="sng" w="19050">
            <a:solidFill>
              <a:srgbClr val="134F5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6" name="Google Shape;1126;p45"/>
          <p:cNvSpPr/>
          <p:nvPr/>
        </p:nvSpPr>
        <p:spPr>
          <a:xfrm rot="5400000">
            <a:off x="2455813" y="6090992"/>
            <a:ext cx="512700" cy="89700"/>
          </a:xfrm>
          <a:prstGeom prst="triangle">
            <a:avLst>
              <a:gd fmla="val 50000" name="adj"/>
            </a:avLst>
          </a:prstGeom>
          <a:solidFill>
            <a:srgbClr val="EFE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200">
              <a:latin typeface="Mada"/>
              <a:ea typeface="Mada"/>
              <a:cs typeface="Mada"/>
              <a:sym typeface="Mada"/>
            </a:endParaRPr>
          </a:p>
        </p:txBody>
      </p:sp>
      <p:sp>
        <p:nvSpPr>
          <p:cNvPr id="1127" name="Google Shape;1127;p45"/>
          <p:cNvSpPr/>
          <p:nvPr/>
        </p:nvSpPr>
        <p:spPr>
          <a:xfrm>
            <a:off x="2824076" y="5734201"/>
            <a:ext cx="1723200" cy="1624500"/>
          </a:xfrm>
          <a:prstGeom prst="roundRect">
            <a:avLst>
              <a:gd fmla="val 6755" name="adj"/>
            </a:avLst>
          </a:prstGeom>
          <a:solidFill>
            <a:srgbClr val="EFEFEF"/>
          </a:solidFill>
          <a:ln>
            <a:noFill/>
          </a:ln>
        </p:spPr>
        <p:txBody>
          <a:bodyPr anchorCtr="0" anchor="ctr" bIns="91425" lIns="182875" spcFirstLastPara="1" rIns="182875" wrap="square" tIns="91425">
            <a:noAutofit/>
          </a:bodyPr>
          <a:lstStyle/>
          <a:p>
            <a:pPr indent="-304800" lvl="0" marL="457200" rtl="0" algn="l">
              <a:spcBef>
                <a:spcPts val="0"/>
              </a:spcBef>
              <a:spcAft>
                <a:spcPts val="0"/>
              </a:spcAft>
              <a:buSzPts val="1200"/>
              <a:buFont typeface="Mada"/>
              <a:buChar char="●"/>
            </a:pPr>
            <a:r>
              <a:rPr lang="en-GB" sz="1200">
                <a:latin typeface="Mada"/>
                <a:ea typeface="Mada"/>
                <a:cs typeface="Mada"/>
                <a:sym typeface="Mada"/>
              </a:rPr>
              <a:t>Influenza </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Meningitis </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MERS-Cov </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COVID19 </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Tuberculosis</a:t>
            </a:r>
            <a:endParaRPr sz="1200">
              <a:latin typeface="Mada"/>
              <a:ea typeface="Mada"/>
              <a:cs typeface="Mada"/>
              <a:sym typeface="Mada"/>
            </a:endParaRPr>
          </a:p>
        </p:txBody>
      </p:sp>
      <p:sp>
        <p:nvSpPr>
          <p:cNvPr id="1128" name="Google Shape;1128;p45"/>
          <p:cNvSpPr/>
          <p:nvPr/>
        </p:nvSpPr>
        <p:spPr>
          <a:xfrm>
            <a:off x="3332271" y="5218742"/>
            <a:ext cx="706783" cy="707136"/>
          </a:xfrm>
          <a:custGeom>
            <a:rect b="b" l="l" r="r" t="t"/>
            <a:pathLst>
              <a:path extrusionOk="0" h="30695" w="30683">
                <a:moveTo>
                  <a:pt x="15348" y="1"/>
                </a:moveTo>
                <a:cubicBezTo>
                  <a:pt x="6871" y="1"/>
                  <a:pt x="1" y="6871"/>
                  <a:pt x="1" y="15348"/>
                </a:cubicBezTo>
                <a:cubicBezTo>
                  <a:pt x="1" y="23825"/>
                  <a:pt x="6871" y="30695"/>
                  <a:pt x="15348" y="30695"/>
                </a:cubicBezTo>
                <a:cubicBezTo>
                  <a:pt x="23813" y="30695"/>
                  <a:pt x="30683" y="23825"/>
                  <a:pt x="30683" y="15348"/>
                </a:cubicBezTo>
                <a:cubicBezTo>
                  <a:pt x="30683" y="6871"/>
                  <a:pt x="23813" y="1"/>
                  <a:pt x="15348" y="1"/>
                </a:cubicBezTo>
                <a:close/>
              </a:path>
            </a:pathLst>
          </a:custGeom>
          <a:solidFill>
            <a:srgbClr val="FFFFFF"/>
          </a:solidFill>
          <a:ln cap="flat" cmpd="sng" w="19050">
            <a:solidFill>
              <a:srgbClr val="134F5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9" name="Google Shape;1129;p45"/>
          <p:cNvSpPr/>
          <p:nvPr/>
        </p:nvSpPr>
        <p:spPr>
          <a:xfrm rot="5400000">
            <a:off x="4323184" y="6090992"/>
            <a:ext cx="512700" cy="89700"/>
          </a:xfrm>
          <a:prstGeom prst="triangle">
            <a:avLst>
              <a:gd fmla="val 50000" name="adj"/>
            </a:avLst>
          </a:prstGeom>
          <a:solidFill>
            <a:srgbClr val="EFE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200">
              <a:latin typeface="Mada"/>
              <a:ea typeface="Mada"/>
              <a:cs typeface="Mada"/>
              <a:sym typeface="Mada"/>
            </a:endParaRPr>
          </a:p>
        </p:txBody>
      </p:sp>
      <p:sp>
        <p:nvSpPr>
          <p:cNvPr id="1130" name="Google Shape;1130;p45"/>
          <p:cNvSpPr/>
          <p:nvPr/>
        </p:nvSpPr>
        <p:spPr>
          <a:xfrm>
            <a:off x="4691437" y="5734200"/>
            <a:ext cx="1800300" cy="1624500"/>
          </a:xfrm>
          <a:prstGeom prst="roundRect">
            <a:avLst>
              <a:gd fmla="val 6755" name="adj"/>
            </a:avLst>
          </a:prstGeom>
          <a:solidFill>
            <a:srgbClr val="EFEFEF"/>
          </a:solidFill>
          <a:ln>
            <a:noFill/>
          </a:ln>
        </p:spPr>
        <p:txBody>
          <a:bodyPr anchorCtr="0" anchor="ctr" bIns="91425" lIns="182875" spcFirstLastPara="1" rIns="182875" wrap="square" tIns="91425">
            <a:noAutofit/>
          </a:bodyPr>
          <a:lstStyle/>
          <a:p>
            <a:pPr indent="-304800" lvl="0" marL="457200" rtl="0" algn="l">
              <a:spcBef>
                <a:spcPts val="0"/>
              </a:spcBef>
              <a:spcAft>
                <a:spcPts val="0"/>
              </a:spcAft>
              <a:buSzPts val="1200"/>
              <a:buFont typeface="Mada"/>
              <a:buChar char="●"/>
            </a:pPr>
            <a:r>
              <a:rPr lang="en-GB" sz="1200">
                <a:latin typeface="Mada"/>
                <a:ea typeface="Mada"/>
                <a:cs typeface="Mada"/>
                <a:sym typeface="Mada"/>
              </a:rPr>
              <a:t>Yellow fever </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Malaria </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Dengue fever </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Leishmaniasis </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Japanese encephalitis</a:t>
            </a:r>
            <a:endParaRPr sz="1200">
              <a:latin typeface="Mada"/>
              <a:ea typeface="Mada"/>
              <a:cs typeface="Mada"/>
              <a:sym typeface="Mada"/>
            </a:endParaRPr>
          </a:p>
        </p:txBody>
      </p:sp>
      <p:sp>
        <p:nvSpPr>
          <p:cNvPr id="1131" name="Google Shape;1131;p45"/>
          <p:cNvSpPr/>
          <p:nvPr/>
        </p:nvSpPr>
        <p:spPr>
          <a:xfrm>
            <a:off x="5199641" y="5218742"/>
            <a:ext cx="706783" cy="707136"/>
          </a:xfrm>
          <a:custGeom>
            <a:rect b="b" l="l" r="r" t="t"/>
            <a:pathLst>
              <a:path extrusionOk="0" h="30695" w="30683">
                <a:moveTo>
                  <a:pt x="15348" y="1"/>
                </a:moveTo>
                <a:cubicBezTo>
                  <a:pt x="6871" y="1"/>
                  <a:pt x="1" y="6871"/>
                  <a:pt x="1" y="15348"/>
                </a:cubicBezTo>
                <a:cubicBezTo>
                  <a:pt x="1" y="23825"/>
                  <a:pt x="6871" y="30695"/>
                  <a:pt x="15348" y="30695"/>
                </a:cubicBezTo>
                <a:cubicBezTo>
                  <a:pt x="23813" y="30695"/>
                  <a:pt x="30683" y="23825"/>
                  <a:pt x="30683" y="15348"/>
                </a:cubicBezTo>
                <a:cubicBezTo>
                  <a:pt x="30683" y="6871"/>
                  <a:pt x="23813" y="1"/>
                  <a:pt x="15348" y="1"/>
                </a:cubicBezTo>
                <a:close/>
              </a:path>
            </a:pathLst>
          </a:custGeom>
          <a:solidFill>
            <a:srgbClr val="FFFFFF"/>
          </a:solidFill>
          <a:ln cap="flat" cmpd="sng" w="19050">
            <a:solidFill>
              <a:srgbClr val="134F5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2" name="Google Shape;1132;p45"/>
          <p:cNvSpPr/>
          <p:nvPr/>
        </p:nvSpPr>
        <p:spPr>
          <a:xfrm rot="5400000">
            <a:off x="6190555" y="6090992"/>
            <a:ext cx="512700" cy="89700"/>
          </a:xfrm>
          <a:prstGeom prst="triangle">
            <a:avLst>
              <a:gd fmla="val 50000" name="adj"/>
            </a:avLst>
          </a:prstGeom>
          <a:solidFill>
            <a:srgbClr val="EFE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200">
              <a:latin typeface="Mada"/>
              <a:ea typeface="Mada"/>
              <a:cs typeface="Mada"/>
              <a:sym typeface="Mada"/>
            </a:endParaRPr>
          </a:p>
        </p:txBody>
      </p:sp>
      <p:pic>
        <p:nvPicPr>
          <p:cNvPr id="1133" name="Google Shape;1133;p45"/>
          <p:cNvPicPr preferRelativeResize="0"/>
          <p:nvPr/>
        </p:nvPicPr>
        <p:blipFill>
          <a:blip r:embed="rId4">
            <a:alphaModFix/>
          </a:blip>
          <a:stretch>
            <a:fillRect/>
          </a:stretch>
        </p:blipFill>
        <p:spPr>
          <a:xfrm>
            <a:off x="6303741" y="7905110"/>
            <a:ext cx="501600" cy="501600"/>
          </a:xfrm>
          <a:prstGeom prst="rect">
            <a:avLst/>
          </a:prstGeom>
          <a:noFill/>
          <a:ln>
            <a:noFill/>
          </a:ln>
        </p:spPr>
      </p:pic>
      <p:pic>
        <p:nvPicPr>
          <p:cNvPr id="1134" name="Google Shape;1134;p45"/>
          <p:cNvPicPr preferRelativeResize="0"/>
          <p:nvPr/>
        </p:nvPicPr>
        <p:blipFill>
          <a:blip r:embed="rId5">
            <a:alphaModFix/>
          </a:blip>
          <a:stretch>
            <a:fillRect/>
          </a:stretch>
        </p:blipFill>
        <p:spPr>
          <a:xfrm>
            <a:off x="4473277" y="7928800"/>
            <a:ext cx="427800" cy="427800"/>
          </a:xfrm>
          <a:prstGeom prst="rect">
            <a:avLst/>
          </a:prstGeom>
          <a:noFill/>
          <a:ln>
            <a:noFill/>
          </a:ln>
        </p:spPr>
      </p:pic>
      <p:pic>
        <p:nvPicPr>
          <p:cNvPr id="1135" name="Google Shape;1135;p45"/>
          <p:cNvPicPr preferRelativeResize="0"/>
          <p:nvPr/>
        </p:nvPicPr>
        <p:blipFill>
          <a:blip r:embed="rId6">
            <a:alphaModFix/>
          </a:blip>
          <a:stretch>
            <a:fillRect/>
          </a:stretch>
        </p:blipFill>
        <p:spPr>
          <a:xfrm>
            <a:off x="2605892" y="7928792"/>
            <a:ext cx="427800" cy="427800"/>
          </a:xfrm>
          <a:prstGeom prst="rect">
            <a:avLst/>
          </a:prstGeom>
          <a:noFill/>
          <a:ln>
            <a:noFill/>
          </a:ln>
        </p:spPr>
      </p:pic>
      <p:pic>
        <p:nvPicPr>
          <p:cNvPr id="1136" name="Google Shape;1136;p45"/>
          <p:cNvPicPr preferRelativeResize="0"/>
          <p:nvPr/>
        </p:nvPicPr>
        <p:blipFill>
          <a:blip r:embed="rId7">
            <a:alphaModFix/>
          </a:blip>
          <a:stretch>
            <a:fillRect/>
          </a:stretch>
        </p:blipFill>
        <p:spPr>
          <a:xfrm>
            <a:off x="3434814" y="5321501"/>
            <a:ext cx="501600" cy="501600"/>
          </a:xfrm>
          <a:prstGeom prst="rect">
            <a:avLst/>
          </a:prstGeom>
          <a:noFill/>
          <a:ln>
            <a:noFill/>
          </a:ln>
        </p:spPr>
      </p:pic>
      <p:pic>
        <p:nvPicPr>
          <p:cNvPr id="1137" name="Google Shape;1137;p45"/>
          <p:cNvPicPr preferRelativeResize="0"/>
          <p:nvPr/>
        </p:nvPicPr>
        <p:blipFill>
          <a:blip r:embed="rId8">
            <a:alphaModFix/>
          </a:blip>
          <a:stretch>
            <a:fillRect/>
          </a:stretch>
        </p:blipFill>
        <p:spPr>
          <a:xfrm>
            <a:off x="5325388" y="5321498"/>
            <a:ext cx="455276" cy="455276"/>
          </a:xfrm>
          <a:prstGeom prst="rect">
            <a:avLst/>
          </a:prstGeom>
          <a:noFill/>
          <a:ln>
            <a:noFill/>
          </a:ln>
        </p:spPr>
      </p:pic>
      <p:pic>
        <p:nvPicPr>
          <p:cNvPr id="1138" name="Google Shape;1138;p45"/>
          <p:cNvPicPr preferRelativeResize="0"/>
          <p:nvPr/>
        </p:nvPicPr>
        <p:blipFill>
          <a:blip r:embed="rId9">
            <a:alphaModFix/>
          </a:blip>
          <a:stretch>
            <a:fillRect/>
          </a:stretch>
        </p:blipFill>
        <p:spPr>
          <a:xfrm>
            <a:off x="1509142" y="5304614"/>
            <a:ext cx="501600" cy="501600"/>
          </a:xfrm>
          <a:prstGeom prst="rect">
            <a:avLst/>
          </a:prstGeom>
          <a:noFill/>
          <a:ln>
            <a:noFill/>
          </a:ln>
        </p:spPr>
      </p:pic>
      <p:sp>
        <p:nvSpPr>
          <p:cNvPr id="1139" name="Google Shape;1139;p45"/>
          <p:cNvSpPr txBox="1"/>
          <p:nvPr/>
        </p:nvSpPr>
        <p:spPr>
          <a:xfrm>
            <a:off x="666263" y="7227550"/>
            <a:ext cx="23601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a:solidFill>
                  <a:srgbClr val="134F5C"/>
                </a:solidFill>
                <a:latin typeface="Mada"/>
                <a:ea typeface="Mada"/>
                <a:cs typeface="Mada"/>
                <a:sym typeface="Mada"/>
              </a:rPr>
              <a:t>Gastrointestinal</a:t>
            </a:r>
            <a:r>
              <a:rPr lang="en-GB">
                <a:solidFill>
                  <a:srgbClr val="134F5C"/>
                </a:solidFill>
              </a:rPr>
              <a:t> </a:t>
            </a:r>
            <a:endParaRPr>
              <a:solidFill>
                <a:srgbClr val="134F5C"/>
              </a:solidFill>
            </a:endParaRPr>
          </a:p>
        </p:txBody>
      </p:sp>
      <p:sp>
        <p:nvSpPr>
          <p:cNvPr id="1140" name="Google Shape;1140;p45"/>
          <p:cNvSpPr txBox="1"/>
          <p:nvPr/>
        </p:nvSpPr>
        <p:spPr>
          <a:xfrm>
            <a:off x="2446188" y="7227550"/>
            <a:ext cx="23601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a:solidFill>
                  <a:srgbClr val="134F5C"/>
                </a:solidFill>
                <a:latin typeface="Mada"/>
                <a:ea typeface="Mada"/>
                <a:cs typeface="Mada"/>
                <a:sym typeface="Mada"/>
              </a:rPr>
              <a:t>Pulmonary Disease</a:t>
            </a:r>
            <a:endParaRPr>
              <a:solidFill>
                <a:srgbClr val="134F5C"/>
              </a:solidFill>
              <a:latin typeface="Mada"/>
              <a:ea typeface="Mada"/>
              <a:cs typeface="Mada"/>
              <a:sym typeface="Mada"/>
            </a:endParaRPr>
          </a:p>
        </p:txBody>
      </p:sp>
      <p:sp>
        <p:nvSpPr>
          <p:cNvPr id="1141" name="Google Shape;1141;p45"/>
          <p:cNvSpPr txBox="1"/>
          <p:nvPr/>
        </p:nvSpPr>
        <p:spPr>
          <a:xfrm>
            <a:off x="4547288" y="7227538"/>
            <a:ext cx="23601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a:solidFill>
                  <a:srgbClr val="134F5C"/>
                </a:solidFill>
                <a:latin typeface="Mada"/>
                <a:ea typeface="Mada"/>
                <a:cs typeface="Mada"/>
                <a:sym typeface="Mada"/>
              </a:rPr>
              <a:t>Vector borne diseases</a:t>
            </a:r>
            <a:endParaRPr>
              <a:solidFill>
                <a:srgbClr val="134F5C"/>
              </a:solidFill>
              <a:latin typeface="Mada"/>
              <a:ea typeface="Mada"/>
              <a:cs typeface="Mada"/>
              <a:sym typeface="Mada"/>
            </a:endParaRPr>
          </a:p>
        </p:txBody>
      </p:sp>
      <p:sp>
        <p:nvSpPr>
          <p:cNvPr id="1142" name="Google Shape;1142;p45"/>
          <p:cNvSpPr txBox="1"/>
          <p:nvPr/>
        </p:nvSpPr>
        <p:spPr>
          <a:xfrm>
            <a:off x="-227612" y="9194750"/>
            <a:ext cx="23601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a:solidFill>
                  <a:srgbClr val="134F5C"/>
                </a:solidFill>
                <a:latin typeface="Mada"/>
                <a:ea typeface="Mada"/>
                <a:cs typeface="Mada"/>
                <a:sym typeface="Mada"/>
              </a:rPr>
              <a:t>Behavior related</a:t>
            </a:r>
            <a:r>
              <a:rPr lang="en-GB">
                <a:solidFill>
                  <a:srgbClr val="134F5C"/>
                </a:solidFill>
                <a:latin typeface="Mada"/>
                <a:ea typeface="Mada"/>
                <a:cs typeface="Mada"/>
                <a:sym typeface="Mada"/>
              </a:rPr>
              <a:t> </a:t>
            </a:r>
            <a:endParaRPr>
              <a:solidFill>
                <a:srgbClr val="134F5C"/>
              </a:solidFill>
              <a:latin typeface="Mada"/>
              <a:ea typeface="Mada"/>
              <a:cs typeface="Mada"/>
              <a:sym typeface="Mada"/>
            </a:endParaRPr>
          </a:p>
        </p:txBody>
      </p:sp>
      <p:sp>
        <p:nvSpPr>
          <p:cNvPr id="1143" name="Google Shape;1143;p45"/>
          <p:cNvSpPr txBox="1"/>
          <p:nvPr/>
        </p:nvSpPr>
        <p:spPr>
          <a:xfrm>
            <a:off x="1801463" y="9194763"/>
            <a:ext cx="23601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a:solidFill>
                  <a:srgbClr val="134F5C"/>
                </a:solidFill>
                <a:latin typeface="Mada"/>
                <a:ea typeface="Mada"/>
                <a:cs typeface="Mada"/>
                <a:sym typeface="Mada"/>
              </a:rPr>
              <a:t>Zoonotic diseases </a:t>
            </a:r>
            <a:endParaRPr>
              <a:solidFill>
                <a:srgbClr val="134F5C"/>
              </a:solidFill>
              <a:latin typeface="Mada"/>
              <a:ea typeface="Mada"/>
              <a:cs typeface="Mada"/>
              <a:sym typeface="Mada"/>
            </a:endParaRPr>
          </a:p>
        </p:txBody>
      </p:sp>
      <p:sp>
        <p:nvSpPr>
          <p:cNvPr id="1144" name="Google Shape;1144;p45"/>
          <p:cNvSpPr txBox="1"/>
          <p:nvPr/>
        </p:nvSpPr>
        <p:spPr>
          <a:xfrm>
            <a:off x="3681413" y="9194763"/>
            <a:ext cx="23601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a:solidFill>
                  <a:srgbClr val="134F5C"/>
                </a:solidFill>
                <a:latin typeface="Mada"/>
                <a:ea typeface="Mada"/>
                <a:cs typeface="Mada"/>
                <a:sym typeface="Mada"/>
              </a:rPr>
              <a:t>Blood borne</a:t>
            </a:r>
            <a:r>
              <a:rPr lang="en-GB">
                <a:solidFill>
                  <a:srgbClr val="134F5C"/>
                </a:solidFill>
                <a:latin typeface="Mada"/>
                <a:ea typeface="Mada"/>
                <a:cs typeface="Mada"/>
                <a:sym typeface="Mada"/>
              </a:rPr>
              <a:t> </a:t>
            </a:r>
            <a:endParaRPr>
              <a:solidFill>
                <a:srgbClr val="134F5C"/>
              </a:solidFill>
              <a:latin typeface="Mada"/>
              <a:ea typeface="Mada"/>
              <a:cs typeface="Mada"/>
              <a:sym typeface="Mada"/>
            </a:endParaRPr>
          </a:p>
        </p:txBody>
      </p:sp>
      <p:sp>
        <p:nvSpPr>
          <p:cNvPr id="1145" name="Google Shape;1145;p45"/>
          <p:cNvSpPr txBox="1"/>
          <p:nvPr/>
        </p:nvSpPr>
        <p:spPr>
          <a:xfrm>
            <a:off x="5266863" y="9194750"/>
            <a:ext cx="23601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a:solidFill>
                  <a:srgbClr val="134F5C"/>
                </a:solidFill>
                <a:latin typeface="Mada"/>
                <a:ea typeface="Mada"/>
                <a:cs typeface="Mada"/>
                <a:sym typeface="Mada"/>
              </a:rPr>
              <a:t>Soil borne </a:t>
            </a:r>
            <a:r>
              <a:rPr lang="en-GB">
                <a:solidFill>
                  <a:srgbClr val="134F5C"/>
                </a:solidFill>
                <a:latin typeface="Mada"/>
                <a:ea typeface="Mada"/>
                <a:cs typeface="Mada"/>
                <a:sym typeface="Mada"/>
              </a:rPr>
              <a:t> </a:t>
            </a:r>
            <a:endParaRPr>
              <a:solidFill>
                <a:srgbClr val="134F5C"/>
              </a:solidFill>
              <a:latin typeface="Mada"/>
              <a:ea typeface="Mada"/>
              <a:cs typeface="Mada"/>
              <a:sym typeface="Mada"/>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9" name="Shape 1149"/>
        <p:cNvGrpSpPr/>
        <p:nvPr/>
      </p:nvGrpSpPr>
      <p:grpSpPr>
        <a:xfrm>
          <a:off x="0" y="0"/>
          <a:ext cx="0" cy="0"/>
          <a:chOff x="0" y="0"/>
          <a:chExt cx="0" cy="0"/>
        </a:xfrm>
      </p:grpSpPr>
      <p:sp>
        <p:nvSpPr>
          <p:cNvPr id="1150" name="Google Shape;1150;p46"/>
          <p:cNvSpPr/>
          <p:nvPr/>
        </p:nvSpPr>
        <p:spPr>
          <a:xfrm rot="10800000">
            <a:off x="-75" y="-9300"/>
            <a:ext cx="7591500" cy="237900"/>
          </a:xfrm>
          <a:prstGeom prst="round2SameRect">
            <a:avLst>
              <a:gd fmla="val 50000" name="adj1"/>
              <a:gd fmla="val 0" name="adj2"/>
            </a:avLst>
          </a:pr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1" name="Google Shape;1151;p46"/>
          <p:cNvSpPr txBox="1"/>
          <p:nvPr/>
        </p:nvSpPr>
        <p:spPr>
          <a:xfrm>
            <a:off x="437634" y="384204"/>
            <a:ext cx="6714000" cy="657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3000">
                <a:solidFill>
                  <a:srgbClr val="134F5C"/>
                </a:solidFill>
                <a:latin typeface="Nunito"/>
                <a:ea typeface="Nunito"/>
                <a:cs typeface="Nunito"/>
                <a:sym typeface="Nunito"/>
              </a:rPr>
              <a:t>Preventive Measures for International Travelers</a:t>
            </a:r>
            <a:endParaRPr b="1" sz="3000">
              <a:solidFill>
                <a:srgbClr val="134F5C"/>
              </a:solidFill>
              <a:latin typeface="Nunito"/>
              <a:ea typeface="Nunito"/>
              <a:cs typeface="Nunito"/>
              <a:sym typeface="Nunito"/>
            </a:endParaRPr>
          </a:p>
        </p:txBody>
      </p:sp>
      <p:sp>
        <p:nvSpPr>
          <p:cNvPr id="1152" name="Google Shape;1152;p46"/>
          <p:cNvSpPr txBox="1"/>
          <p:nvPr/>
        </p:nvSpPr>
        <p:spPr>
          <a:xfrm>
            <a:off x="80026" y="1253077"/>
            <a:ext cx="7275000" cy="491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GB" sz="2400">
                <a:solidFill>
                  <a:srgbClr val="76A5AF"/>
                </a:solidFill>
                <a:latin typeface="Nunito"/>
                <a:ea typeface="Nunito"/>
                <a:cs typeface="Nunito"/>
                <a:sym typeface="Nunito"/>
              </a:rPr>
              <a:t>Immunization:</a:t>
            </a:r>
            <a:endParaRPr b="1" sz="2400">
              <a:solidFill>
                <a:srgbClr val="76A5AF"/>
              </a:solidFill>
              <a:latin typeface="Nunito"/>
              <a:ea typeface="Nunito"/>
              <a:cs typeface="Nunito"/>
              <a:sym typeface="Nunito"/>
            </a:endParaRPr>
          </a:p>
        </p:txBody>
      </p:sp>
      <p:sp>
        <p:nvSpPr>
          <p:cNvPr id="1153" name="Google Shape;1153;p46"/>
          <p:cNvSpPr txBox="1"/>
          <p:nvPr/>
        </p:nvSpPr>
        <p:spPr>
          <a:xfrm>
            <a:off x="80025" y="2343400"/>
            <a:ext cx="7431300" cy="3885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lang="en-GB" sz="1200">
                <a:latin typeface="Mada"/>
                <a:ea typeface="Mada"/>
                <a:cs typeface="Mada"/>
                <a:sym typeface="Mada"/>
              </a:rPr>
              <a:t>Routine:</a:t>
            </a:r>
            <a:endParaRPr sz="1200">
              <a:latin typeface="Mada"/>
              <a:ea typeface="Mada"/>
              <a:cs typeface="Mada"/>
              <a:sym typeface="Mada"/>
            </a:endParaRPr>
          </a:p>
          <a:p>
            <a:pPr indent="-304800" lvl="0" marL="457200" rtl="0" algn="l">
              <a:lnSpc>
                <a:spcPct val="115000"/>
              </a:lnSpc>
              <a:spcBef>
                <a:spcPts val="0"/>
              </a:spcBef>
              <a:spcAft>
                <a:spcPts val="0"/>
              </a:spcAft>
              <a:buSzPts val="1200"/>
              <a:buFont typeface="Mada"/>
              <a:buChar char="●"/>
            </a:pPr>
            <a:r>
              <a:rPr lang="en-GB" sz="1200">
                <a:latin typeface="Mada"/>
                <a:ea typeface="Mada"/>
                <a:cs typeface="Mada"/>
                <a:sym typeface="Mada"/>
              </a:rPr>
              <a:t>Childhood immunizations.       </a:t>
            </a:r>
            <a:endParaRPr sz="1200">
              <a:latin typeface="Mada"/>
              <a:ea typeface="Mada"/>
              <a:cs typeface="Mada"/>
              <a:sym typeface="Mada"/>
            </a:endParaRPr>
          </a:p>
          <a:p>
            <a:pPr indent="0" lvl="0" marL="0" rtl="0" algn="l">
              <a:lnSpc>
                <a:spcPct val="115000"/>
              </a:lnSpc>
              <a:spcBef>
                <a:spcPts val="0"/>
              </a:spcBef>
              <a:spcAft>
                <a:spcPts val="0"/>
              </a:spcAft>
              <a:buNone/>
            </a:pPr>
            <a:r>
              <a:rPr b="1" lang="en-GB" sz="1200">
                <a:latin typeface="Mada"/>
                <a:ea typeface="Mada"/>
                <a:cs typeface="Mada"/>
                <a:sym typeface="Mada"/>
              </a:rPr>
              <a:t>Recommended</a:t>
            </a:r>
            <a:r>
              <a:rPr lang="en-GB" sz="1200">
                <a:latin typeface="Mada"/>
                <a:ea typeface="Mada"/>
                <a:cs typeface="Mada"/>
                <a:sym typeface="Mada"/>
              </a:rPr>
              <a:t>: </a:t>
            </a:r>
            <a:endParaRPr sz="1200">
              <a:latin typeface="Mada"/>
              <a:ea typeface="Mada"/>
              <a:cs typeface="Mada"/>
              <a:sym typeface="Mada"/>
            </a:endParaRPr>
          </a:p>
          <a:p>
            <a:pPr indent="-304800" lvl="0" marL="457200" rtl="0" algn="l">
              <a:lnSpc>
                <a:spcPct val="115000"/>
              </a:lnSpc>
              <a:spcBef>
                <a:spcPts val="0"/>
              </a:spcBef>
              <a:spcAft>
                <a:spcPts val="0"/>
              </a:spcAft>
              <a:buSzPts val="1200"/>
              <a:buFont typeface="Mada"/>
              <a:buChar char="●"/>
            </a:pPr>
            <a:r>
              <a:rPr lang="en-GB" sz="1200">
                <a:latin typeface="Mada"/>
                <a:ea typeface="Mada"/>
                <a:cs typeface="Mada"/>
                <a:sym typeface="Mada"/>
              </a:rPr>
              <a:t>According to risk of infection.   </a:t>
            </a:r>
            <a:endParaRPr sz="1200">
              <a:latin typeface="Mada"/>
              <a:ea typeface="Mada"/>
              <a:cs typeface="Mada"/>
              <a:sym typeface="Mada"/>
            </a:endParaRPr>
          </a:p>
          <a:p>
            <a:pPr indent="0" lvl="0" marL="0" rtl="0" algn="l">
              <a:lnSpc>
                <a:spcPct val="115000"/>
              </a:lnSpc>
              <a:spcBef>
                <a:spcPts val="0"/>
              </a:spcBef>
              <a:spcAft>
                <a:spcPts val="0"/>
              </a:spcAft>
              <a:buNone/>
            </a:pPr>
            <a:r>
              <a:rPr b="1" lang="en-GB" sz="1200">
                <a:latin typeface="Mada"/>
                <a:ea typeface="Mada"/>
                <a:cs typeface="Mada"/>
                <a:sym typeface="Mada"/>
              </a:rPr>
              <a:t>Required: </a:t>
            </a:r>
            <a:endParaRPr b="1" sz="1200">
              <a:latin typeface="Mada"/>
              <a:ea typeface="Mada"/>
              <a:cs typeface="Mada"/>
              <a:sym typeface="Mada"/>
            </a:endParaRPr>
          </a:p>
          <a:p>
            <a:pPr indent="-304800" lvl="0" marL="457200" rtl="0" algn="l">
              <a:lnSpc>
                <a:spcPct val="115000"/>
              </a:lnSpc>
              <a:spcBef>
                <a:spcPts val="0"/>
              </a:spcBef>
              <a:spcAft>
                <a:spcPts val="0"/>
              </a:spcAft>
              <a:buSzPts val="1200"/>
              <a:buFont typeface="Mada"/>
              <a:buChar char="●"/>
            </a:pPr>
            <a:r>
              <a:rPr lang="en-GB" sz="1200">
                <a:latin typeface="Mada"/>
                <a:ea typeface="Mada"/>
                <a:cs typeface="Mada"/>
                <a:sym typeface="Mada"/>
              </a:rPr>
              <a:t>yellow fever vaccine</a:t>
            </a:r>
            <a:endParaRPr sz="1200">
              <a:latin typeface="Mada"/>
              <a:ea typeface="Mada"/>
              <a:cs typeface="Mada"/>
              <a:sym typeface="Mada"/>
            </a:endParaRPr>
          </a:p>
          <a:p>
            <a:pPr indent="-304800" lvl="0" marL="457200" rtl="0" algn="l">
              <a:lnSpc>
                <a:spcPct val="115000"/>
              </a:lnSpc>
              <a:spcBef>
                <a:spcPts val="0"/>
              </a:spcBef>
              <a:spcAft>
                <a:spcPts val="0"/>
              </a:spcAft>
              <a:buSzPts val="1200"/>
              <a:buFont typeface="Mada"/>
              <a:buChar char="●"/>
            </a:pPr>
            <a:r>
              <a:rPr lang="en-GB" sz="1200">
                <a:latin typeface="Mada"/>
                <a:ea typeface="Mada"/>
                <a:cs typeface="Mada"/>
                <a:sym typeface="Mada"/>
              </a:rPr>
              <a:t>meningococcal vaccine</a:t>
            </a:r>
            <a:endParaRPr sz="1200">
              <a:latin typeface="Mada"/>
              <a:ea typeface="Mada"/>
              <a:cs typeface="Mada"/>
              <a:sym typeface="Mada"/>
            </a:endParaRPr>
          </a:p>
          <a:p>
            <a:pPr indent="-304800" lvl="0" marL="457200" rtl="0" algn="l">
              <a:lnSpc>
                <a:spcPct val="115000"/>
              </a:lnSpc>
              <a:spcBef>
                <a:spcPts val="0"/>
              </a:spcBef>
              <a:spcAft>
                <a:spcPts val="0"/>
              </a:spcAft>
              <a:buSzPts val="1200"/>
              <a:buFont typeface="Mada"/>
              <a:buChar char="●"/>
            </a:pPr>
            <a:r>
              <a:rPr lang="en-GB" sz="1200">
                <a:latin typeface="Mada"/>
                <a:ea typeface="Mada"/>
                <a:cs typeface="Mada"/>
                <a:sym typeface="Mada"/>
              </a:rPr>
              <a:t>COVID-19 vaccine?</a:t>
            </a:r>
            <a:endParaRPr sz="1200">
              <a:latin typeface="Mada"/>
              <a:ea typeface="Mada"/>
              <a:cs typeface="Mada"/>
              <a:sym typeface="Mada"/>
            </a:endParaRPr>
          </a:p>
        </p:txBody>
      </p:sp>
      <p:sp>
        <p:nvSpPr>
          <p:cNvPr id="1154" name="Google Shape;1154;p46"/>
          <p:cNvSpPr/>
          <p:nvPr/>
        </p:nvSpPr>
        <p:spPr>
          <a:xfrm>
            <a:off x="378500" y="8192407"/>
            <a:ext cx="1589400" cy="750900"/>
          </a:xfrm>
          <a:prstGeom prst="roundRect">
            <a:avLst>
              <a:gd fmla="val 16667" name="adj"/>
            </a:avLst>
          </a:prstGeom>
          <a:solidFill>
            <a:srgbClr val="EFEFEF"/>
          </a:solidFill>
          <a:ln>
            <a:noFill/>
          </a:ln>
        </p:spPr>
        <p:txBody>
          <a:bodyPr anchorCtr="0" anchor="ctr" bIns="121950" lIns="121950" spcFirstLastPara="1" rIns="121950" wrap="square" tIns="121950">
            <a:noAutofit/>
          </a:bodyPr>
          <a:lstStyle/>
          <a:p>
            <a:pPr indent="0" lvl="0" marL="0" rtl="0" algn="ctr">
              <a:spcBef>
                <a:spcPts val="0"/>
              </a:spcBef>
              <a:spcAft>
                <a:spcPts val="0"/>
              </a:spcAft>
              <a:buNone/>
            </a:pPr>
            <a:r>
              <a:rPr lang="en-GB" sz="1200">
                <a:latin typeface="Mada"/>
                <a:ea typeface="Mada"/>
                <a:cs typeface="Mada"/>
                <a:sym typeface="Mada"/>
              </a:rPr>
              <a:t>Yellow fever (international health regulation) </a:t>
            </a:r>
            <a:endParaRPr sz="1200">
              <a:latin typeface="Mada"/>
              <a:ea typeface="Mada"/>
              <a:cs typeface="Mada"/>
              <a:sym typeface="Mada"/>
            </a:endParaRPr>
          </a:p>
        </p:txBody>
      </p:sp>
      <p:sp>
        <p:nvSpPr>
          <p:cNvPr id="1155" name="Google Shape;1155;p46"/>
          <p:cNvSpPr/>
          <p:nvPr/>
        </p:nvSpPr>
        <p:spPr>
          <a:xfrm>
            <a:off x="2664800" y="8199975"/>
            <a:ext cx="2435400" cy="750900"/>
          </a:xfrm>
          <a:prstGeom prst="roundRect">
            <a:avLst>
              <a:gd fmla="val 16667" name="adj"/>
            </a:avLst>
          </a:prstGeom>
          <a:solidFill>
            <a:srgbClr val="EFEFEF"/>
          </a:solidFill>
          <a:ln>
            <a:noFill/>
          </a:ln>
        </p:spPr>
        <p:txBody>
          <a:bodyPr anchorCtr="0" anchor="ctr" bIns="121950" lIns="121950" spcFirstLastPara="1" rIns="121950" wrap="square" tIns="121950">
            <a:noAutofit/>
          </a:bodyPr>
          <a:lstStyle/>
          <a:p>
            <a:pPr indent="0" lvl="0" marL="0" rtl="0" algn="ctr">
              <a:spcBef>
                <a:spcPts val="0"/>
              </a:spcBef>
              <a:spcAft>
                <a:spcPts val="0"/>
              </a:spcAft>
              <a:buClr>
                <a:srgbClr val="000000"/>
              </a:buClr>
              <a:buSzPts val="1500"/>
              <a:buFont typeface="Arial"/>
              <a:buNone/>
            </a:pPr>
            <a:r>
              <a:rPr b="1" lang="en-GB" sz="1200">
                <a:solidFill>
                  <a:schemeClr val="dk1"/>
                </a:solidFill>
                <a:latin typeface="Mada"/>
                <a:ea typeface="Mada"/>
                <a:cs typeface="Mada"/>
                <a:sym typeface="Mada"/>
              </a:rPr>
              <a:t>Meningococcal meningitis:</a:t>
            </a:r>
            <a:r>
              <a:rPr lang="en-GB" sz="1200">
                <a:solidFill>
                  <a:schemeClr val="dk1"/>
                </a:solidFill>
                <a:latin typeface="Mada"/>
                <a:ea typeface="Mada"/>
                <a:cs typeface="Mada"/>
                <a:sym typeface="Mada"/>
              </a:rPr>
              <a:t> by Saudi Arabia for </a:t>
            </a:r>
            <a:r>
              <a:rPr lang="en-GB" sz="1200">
                <a:solidFill>
                  <a:srgbClr val="BF9000"/>
                </a:solidFill>
                <a:latin typeface="Mada"/>
                <a:ea typeface="Mada"/>
                <a:cs typeface="Mada"/>
                <a:sym typeface="Mada"/>
              </a:rPr>
              <a:t>Hajj and Umrah </a:t>
            </a:r>
            <a:r>
              <a:rPr lang="en-GB" sz="1200">
                <a:solidFill>
                  <a:schemeClr val="dk1"/>
                </a:solidFill>
                <a:latin typeface="Mada"/>
                <a:ea typeface="Mada"/>
                <a:cs typeface="Mada"/>
                <a:sym typeface="Mada"/>
              </a:rPr>
              <a:t>and seasonal workers.</a:t>
            </a:r>
            <a:endParaRPr sz="1200">
              <a:solidFill>
                <a:srgbClr val="BF9000"/>
              </a:solidFill>
              <a:latin typeface="Mada"/>
              <a:ea typeface="Mada"/>
              <a:cs typeface="Mada"/>
              <a:sym typeface="Mada"/>
            </a:endParaRPr>
          </a:p>
        </p:txBody>
      </p:sp>
      <p:sp>
        <p:nvSpPr>
          <p:cNvPr id="1156" name="Google Shape;1156;p46"/>
          <p:cNvSpPr/>
          <p:nvPr/>
        </p:nvSpPr>
        <p:spPr>
          <a:xfrm>
            <a:off x="5468182" y="8199980"/>
            <a:ext cx="1589400" cy="750900"/>
          </a:xfrm>
          <a:prstGeom prst="roundRect">
            <a:avLst>
              <a:gd fmla="val 16667" name="adj"/>
            </a:avLst>
          </a:prstGeom>
          <a:solidFill>
            <a:srgbClr val="EFEFEF"/>
          </a:solidFill>
          <a:ln>
            <a:noFill/>
          </a:ln>
        </p:spPr>
        <p:txBody>
          <a:bodyPr anchorCtr="0" anchor="ctr" bIns="121950" lIns="121950" spcFirstLastPara="1" rIns="121950" wrap="square" tIns="121950">
            <a:noAutofit/>
          </a:bodyPr>
          <a:lstStyle/>
          <a:p>
            <a:pPr indent="0" lvl="0" marL="0" rtl="0" algn="ctr">
              <a:spcBef>
                <a:spcPts val="0"/>
              </a:spcBef>
              <a:spcAft>
                <a:spcPts val="0"/>
              </a:spcAft>
              <a:buClr>
                <a:srgbClr val="000000"/>
              </a:buClr>
              <a:buSzPts val="1500"/>
              <a:buFont typeface="Arial"/>
              <a:buNone/>
            </a:pPr>
            <a:r>
              <a:rPr lang="en-GB" sz="1200">
                <a:solidFill>
                  <a:schemeClr val="dk1"/>
                </a:solidFill>
                <a:latin typeface="Mada"/>
                <a:ea typeface="Mada"/>
                <a:cs typeface="Mada"/>
                <a:sym typeface="Mada"/>
              </a:rPr>
              <a:t>Polio</a:t>
            </a:r>
            <a:endParaRPr sz="1200">
              <a:solidFill>
                <a:schemeClr val="dk1"/>
              </a:solidFill>
              <a:latin typeface="Mada"/>
              <a:ea typeface="Mada"/>
              <a:cs typeface="Mada"/>
              <a:sym typeface="Mada"/>
            </a:endParaRPr>
          </a:p>
        </p:txBody>
      </p:sp>
      <p:sp>
        <p:nvSpPr>
          <p:cNvPr id="1157" name="Google Shape;1157;p46"/>
          <p:cNvSpPr/>
          <p:nvPr/>
        </p:nvSpPr>
        <p:spPr>
          <a:xfrm>
            <a:off x="1345677" y="7234945"/>
            <a:ext cx="5074200" cy="543900"/>
          </a:xfrm>
          <a:prstGeom prst="roundRect">
            <a:avLst>
              <a:gd fmla="val 16667" name="adj"/>
            </a:avLst>
          </a:prstGeom>
          <a:solidFill>
            <a:srgbClr val="134F5C"/>
          </a:solidFill>
          <a:ln>
            <a:noFill/>
          </a:ln>
        </p:spPr>
        <p:txBody>
          <a:bodyPr anchorCtr="0" anchor="ctr" bIns="121950" lIns="121950" spcFirstLastPara="1" rIns="121950" wrap="square" tIns="121950">
            <a:noAutofit/>
          </a:bodyPr>
          <a:lstStyle/>
          <a:p>
            <a:pPr indent="0" lvl="0" marL="0" rtl="0" algn="ctr">
              <a:spcBef>
                <a:spcPts val="0"/>
              </a:spcBef>
              <a:spcAft>
                <a:spcPts val="0"/>
              </a:spcAft>
              <a:buClr>
                <a:srgbClr val="000000"/>
              </a:buClr>
              <a:buSzPts val="1500"/>
              <a:buFont typeface="Arial"/>
              <a:buNone/>
            </a:pPr>
            <a:r>
              <a:rPr lang="en-GB" sz="2000">
                <a:solidFill>
                  <a:srgbClr val="FFFFFF"/>
                </a:solidFill>
                <a:latin typeface="Nunito"/>
                <a:ea typeface="Nunito"/>
                <a:cs typeface="Nunito"/>
                <a:sym typeface="Nunito"/>
              </a:rPr>
              <a:t>Required immunizations</a:t>
            </a:r>
            <a:endParaRPr sz="3000">
              <a:solidFill>
                <a:srgbClr val="FFFFFF"/>
              </a:solidFill>
              <a:latin typeface="Nunito"/>
              <a:ea typeface="Nunito"/>
              <a:cs typeface="Nunito"/>
              <a:sym typeface="Nunito"/>
            </a:endParaRPr>
          </a:p>
        </p:txBody>
      </p:sp>
      <p:cxnSp>
        <p:nvCxnSpPr>
          <p:cNvPr id="1158" name="Google Shape;1158;p46"/>
          <p:cNvCxnSpPr>
            <a:stCxn id="1157" idx="2"/>
            <a:endCxn id="1154" idx="0"/>
          </p:cNvCxnSpPr>
          <p:nvPr/>
        </p:nvCxnSpPr>
        <p:spPr>
          <a:xfrm rot="5400000">
            <a:off x="2321127" y="6630895"/>
            <a:ext cx="413700" cy="2709600"/>
          </a:xfrm>
          <a:prstGeom prst="bentConnector3">
            <a:avLst>
              <a:gd fmla="val 49983" name="adj1"/>
            </a:avLst>
          </a:prstGeom>
          <a:noFill/>
          <a:ln cap="flat" cmpd="sng" w="9525">
            <a:solidFill>
              <a:srgbClr val="595959"/>
            </a:solidFill>
            <a:prstDash val="solid"/>
            <a:round/>
            <a:headEnd len="med" w="med" type="none"/>
            <a:tailEnd len="med" w="med" type="none"/>
          </a:ln>
        </p:spPr>
      </p:cxnSp>
      <p:cxnSp>
        <p:nvCxnSpPr>
          <p:cNvPr id="1159" name="Google Shape;1159;p46"/>
          <p:cNvCxnSpPr>
            <a:stCxn id="1157" idx="2"/>
            <a:endCxn id="1155" idx="0"/>
          </p:cNvCxnSpPr>
          <p:nvPr/>
        </p:nvCxnSpPr>
        <p:spPr>
          <a:xfrm flipH="1" rot="-5400000">
            <a:off x="3672477" y="7989145"/>
            <a:ext cx="421200" cy="600"/>
          </a:xfrm>
          <a:prstGeom prst="bentConnector3">
            <a:avLst>
              <a:gd fmla="val 49992" name="adj1"/>
            </a:avLst>
          </a:prstGeom>
          <a:noFill/>
          <a:ln cap="flat" cmpd="sng" w="9525">
            <a:solidFill>
              <a:srgbClr val="595959"/>
            </a:solidFill>
            <a:prstDash val="solid"/>
            <a:round/>
            <a:headEnd len="med" w="med" type="none"/>
            <a:tailEnd len="med" w="med" type="none"/>
          </a:ln>
        </p:spPr>
      </p:cxnSp>
      <p:cxnSp>
        <p:nvCxnSpPr>
          <p:cNvPr id="1160" name="Google Shape;1160;p46"/>
          <p:cNvCxnSpPr>
            <a:stCxn id="1157" idx="2"/>
            <a:endCxn id="1156" idx="0"/>
          </p:cNvCxnSpPr>
          <p:nvPr/>
        </p:nvCxnSpPr>
        <p:spPr>
          <a:xfrm flipH="1" rot="-5400000">
            <a:off x="4862277" y="6799345"/>
            <a:ext cx="421200" cy="2380200"/>
          </a:xfrm>
          <a:prstGeom prst="bentConnector3">
            <a:avLst>
              <a:gd fmla="val 49992" name="adj1"/>
            </a:avLst>
          </a:prstGeom>
          <a:noFill/>
          <a:ln cap="flat" cmpd="sng" w="9525">
            <a:solidFill>
              <a:srgbClr val="595959"/>
            </a:solidFill>
            <a:prstDash val="solid"/>
            <a:round/>
            <a:headEnd len="med" w="med" type="none"/>
            <a:tailEnd len="med" w="med" type="none"/>
          </a:ln>
        </p:spPr>
      </p:cxnSp>
      <p:sp>
        <p:nvSpPr>
          <p:cNvPr id="1161" name="Google Shape;1161;p46"/>
          <p:cNvSpPr txBox="1"/>
          <p:nvPr/>
        </p:nvSpPr>
        <p:spPr>
          <a:xfrm>
            <a:off x="80551" y="3629566"/>
            <a:ext cx="7275000" cy="491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GB" sz="2400">
                <a:solidFill>
                  <a:srgbClr val="76A5AF"/>
                </a:solidFill>
                <a:latin typeface="Nunito"/>
                <a:ea typeface="Nunito"/>
                <a:cs typeface="Nunito"/>
                <a:sym typeface="Nunito"/>
              </a:rPr>
              <a:t>Routine immunizations:</a:t>
            </a:r>
            <a:endParaRPr b="1" sz="2400">
              <a:solidFill>
                <a:srgbClr val="76A5AF"/>
              </a:solidFill>
              <a:latin typeface="Nunito"/>
              <a:ea typeface="Nunito"/>
              <a:cs typeface="Nunito"/>
              <a:sym typeface="Nunito"/>
            </a:endParaRPr>
          </a:p>
        </p:txBody>
      </p:sp>
      <p:grpSp>
        <p:nvGrpSpPr>
          <p:cNvPr id="1162" name="Google Shape;1162;p46"/>
          <p:cNvGrpSpPr/>
          <p:nvPr/>
        </p:nvGrpSpPr>
        <p:grpSpPr>
          <a:xfrm>
            <a:off x="3426391" y="5043439"/>
            <a:ext cx="570288" cy="597868"/>
            <a:chOff x="3912982" y="3339018"/>
            <a:chExt cx="1307100" cy="1307100"/>
          </a:xfrm>
        </p:grpSpPr>
        <p:sp>
          <p:nvSpPr>
            <p:cNvPr id="1163" name="Google Shape;1163;p46"/>
            <p:cNvSpPr/>
            <p:nvPr/>
          </p:nvSpPr>
          <p:spPr>
            <a:xfrm>
              <a:off x="3912982" y="3339018"/>
              <a:ext cx="1307100" cy="1307100"/>
            </a:xfrm>
            <a:prstGeom prst="ellipse">
              <a:avLst/>
            </a:prstGeom>
            <a:solidFill>
              <a:srgbClr val="D9D9D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700" u="none" cap="none" strike="noStrike">
                <a:solidFill>
                  <a:srgbClr val="FFFFFF"/>
                </a:solidFill>
                <a:latin typeface="Arial"/>
                <a:ea typeface="Arial"/>
                <a:cs typeface="Arial"/>
                <a:sym typeface="Arial"/>
              </a:endParaRPr>
            </a:p>
          </p:txBody>
        </p:sp>
        <p:sp>
          <p:nvSpPr>
            <p:cNvPr id="1164" name="Google Shape;1164;p46"/>
            <p:cNvSpPr/>
            <p:nvPr/>
          </p:nvSpPr>
          <p:spPr>
            <a:xfrm>
              <a:off x="4144138" y="3576556"/>
              <a:ext cx="840600" cy="840600"/>
            </a:xfrm>
            <a:prstGeom prst="ellipse">
              <a:avLst/>
            </a:prstGeom>
            <a:solidFill>
              <a:srgbClr val="B7B7B7"/>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700" u="none" cap="none" strike="noStrike">
                <a:solidFill>
                  <a:srgbClr val="FFFFFF"/>
                </a:solidFill>
                <a:latin typeface="Arial"/>
                <a:ea typeface="Arial"/>
                <a:cs typeface="Arial"/>
                <a:sym typeface="Arial"/>
              </a:endParaRPr>
            </a:p>
          </p:txBody>
        </p:sp>
      </p:grpSp>
      <p:sp>
        <p:nvSpPr>
          <p:cNvPr id="1165" name="Google Shape;1165;p46"/>
          <p:cNvSpPr/>
          <p:nvPr/>
        </p:nvSpPr>
        <p:spPr>
          <a:xfrm>
            <a:off x="3277103" y="4351444"/>
            <a:ext cx="442261" cy="1004109"/>
          </a:xfrm>
          <a:custGeom>
            <a:rect b="b" l="l" r="r" t="t"/>
            <a:pathLst>
              <a:path extrusionOk="0" h="1482080" w="685676">
                <a:moveTo>
                  <a:pt x="10160" y="0"/>
                </a:moveTo>
                <a:lnTo>
                  <a:pt x="675516" y="728980"/>
                </a:lnTo>
                <a:lnTo>
                  <a:pt x="685676" y="1482080"/>
                </a:lnTo>
                <a:lnTo>
                  <a:pt x="0" y="730240"/>
                </a:lnTo>
                <a:cubicBezTo>
                  <a:pt x="6773" y="63493"/>
                  <a:pt x="5927" y="671827"/>
                  <a:pt x="10160" y="0"/>
                </a:cubicBezTo>
                <a:close/>
              </a:path>
            </a:pathLst>
          </a:custGeom>
          <a:solidFill>
            <a:srgbClr val="76A5A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700" u="none" cap="none" strike="noStrike">
              <a:solidFill>
                <a:srgbClr val="FFFFFF"/>
              </a:solidFill>
              <a:latin typeface="Arial"/>
              <a:ea typeface="Arial"/>
              <a:cs typeface="Arial"/>
              <a:sym typeface="Arial"/>
            </a:endParaRPr>
          </a:p>
        </p:txBody>
      </p:sp>
      <p:cxnSp>
        <p:nvCxnSpPr>
          <p:cNvPr id="1166" name="Google Shape;1166;p46"/>
          <p:cNvCxnSpPr/>
          <p:nvPr/>
        </p:nvCxnSpPr>
        <p:spPr>
          <a:xfrm>
            <a:off x="3715034" y="4132574"/>
            <a:ext cx="0" cy="2533800"/>
          </a:xfrm>
          <a:prstGeom prst="straightConnector1">
            <a:avLst/>
          </a:prstGeom>
          <a:noFill/>
          <a:ln cap="flat" cmpd="sng" w="19050">
            <a:solidFill>
              <a:srgbClr val="B7B7B7"/>
            </a:solidFill>
            <a:prstDash val="solid"/>
            <a:miter lim="800000"/>
            <a:headEnd len="sm" w="sm" type="none"/>
            <a:tailEnd len="sm" w="sm" type="none"/>
          </a:ln>
        </p:spPr>
      </p:cxnSp>
      <p:sp>
        <p:nvSpPr>
          <p:cNvPr id="1167" name="Google Shape;1167;p46"/>
          <p:cNvSpPr/>
          <p:nvPr/>
        </p:nvSpPr>
        <p:spPr>
          <a:xfrm>
            <a:off x="3283031" y="4120675"/>
            <a:ext cx="1673100" cy="925800"/>
          </a:xfrm>
          <a:prstGeom prst="rightArrow">
            <a:avLst>
              <a:gd fmla="val 50000" name="adj1"/>
              <a:gd fmla="val 50000" name="adj2"/>
            </a:avLst>
          </a:prstGeom>
          <a:solidFill>
            <a:srgbClr val="A2C4C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700" u="none" cap="none" strike="noStrike">
              <a:solidFill>
                <a:srgbClr val="FFFFFF"/>
              </a:solidFill>
              <a:latin typeface="Arial"/>
              <a:ea typeface="Arial"/>
              <a:cs typeface="Arial"/>
              <a:sym typeface="Arial"/>
            </a:endParaRPr>
          </a:p>
        </p:txBody>
      </p:sp>
      <p:grpSp>
        <p:nvGrpSpPr>
          <p:cNvPr id="1168" name="Google Shape;1168;p46"/>
          <p:cNvGrpSpPr/>
          <p:nvPr/>
        </p:nvGrpSpPr>
        <p:grpSpPr>
          <a:xfrm rot="10800000">
            <a:off x="2483124" y="5345131"/>
            <a:ext cx="1673136" cy="1227750"/>
            <a:chOff x="4045951" y="2348472"/>
            <a:chExt cx="2592000" cy="1814320"/>
          </a:xfrm>
        </p:grpSpPr>
        <p:sp>
          <p:nvSpPr>
            <p:cNvPr id="1169" name="Google Shape;1169;p46"/>
            <p:cNvSpPr/>
            <p:nvPr/>
          </p:nvSpPr>
          <p:spPr>
            <a:xfrm>
              <a:off x="4045951" y="2680712"/>
              <a:ext cx="685676" cy="1482080"/>
            </a:xfrm>
            <a:custGeom>
              <a:rect b="b" l="l" r="r" t="t"/>
              <a:pathLst>
                <a:path extrusionOk="0" h="1482080" w="685676">
                  <a:moveTo>
                    <a:pt x="10160" y="0"/>
                  </a:moveTo>
                  <a:lnTo>
                    <a:pt x="675516" y="728980"/>
                  </a:lnTo>
                  <a:lnTo>
                    <a:pt x="685676" y="1482080"/>
                  </a:lnTo>
                  <a:lnTo>
                    <a:pt x="0" y="730240"/>
                  </a:lnTo>
                  <a:cubicBezTo>
                    <a:pt x="6773" y="63493"/>
                    <a:pt x="5927" y="671827"/>
                    <a:pt x="10160" y="0"/>
                  </a:cubicBezTo>
                  <a:close/>
                </a:path>
              </a:pathLst>
            </a:custGeom>
            <a:solidFill>
              <a:srgbClr val="0C343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700" u="none" cap="none" strike="noStrike">
                <a:solidFill>
                  <a:srgbClr val="FFFFFF"/>
                </a:solidFill>
                <a:latin typeface="Arial"/>
                <a:ea typeface="Arial"/>
                <a:cs typeface="Arial"/>
                <a:sym typeface="Arial"/>
              </a:endParaRPr>
            </a:p>
          </p:txBody>
        </p:sp>
        <p:sp>
          <p:nvSpPr>
            <p:cNvPr id="1170" name="Google Shape;1170;p46"/>
            <p:cNvSpPr/>
            <p:nvPr/>
          </p:nvSpPr>
          <p:spPr>
            <a:xfrm>
              <a:off x="4045951" y="2348472"/>
              <a:ext cx="2592000" cy="1368300"/>
            </a:xfrm>
            <a:prstGeom prst="rightArrow">
              <a:avLst>
                <a:gd fmla="val 50000" name="adj1"/>
                <a:gd fmla="val 50000" name="adj2"/>
              </a:avLst>
            </a:prstGeom>
            <a:solidFill>
              <a:srgbClr val="134F5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700" u="none" cap="none" strike="noStrike">
                <a:solidFill>
                  <a:srgbClr val="FFFFFF"/>
                </a:solidFill>
                <a:latin typeface="Arial"/>
                <a:ea typeface="Arial"/>
                <a:cs typeface="Arial"/>
                <a:sym typeface="Arial"/>
              </a:endParaRPr>
            </a:p>
          </p:txBody>
        </p:sp>
      </p:grpSp>
      <p:sp>
        <p:nvSpPr>
          <p:cNvPr id="1171" name="Google Shape;1171;p46"/>
          <p:cNvSpPr txBox="1"/>
          <p:nvPr/>
        </p:nvSpPr>
        <p:spPr>
          <a:xfrm>
            <a:off x="3326900" y="4497638"/>
            <a:ext cx="1533900" cy="1818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1" lang="en-GB">
                <a:solidFill>
                  <a:srgbClr val="FFFFFF"/>
                </a:solidFill>
                <a:latin typeface="Nunito"/>
                <a:ea typeface="Nunito"/>
                <a:cs typeface="Nunito"/>
                <a:sym typeface="Nunito"/>
              </a:rPr>
              <a:t>Others in other countries</a:t>
            </a:r>
            <a:endParaRPr b="1" sz="1400">
              <a:solidFill>
                <a:srgbClr val="FFFFFF"/>
              </a:solidFill>
              <a:latin typeface="Nunito"/>
              <a:ea typeface="Nunito"/>
              <a:cs typeface="Nunito"/>
              <a:sym typeface="Nunito"/>
            </a:endParaRPr>
          </a:p>
        </p:txBody>
      </p:sp>
      <p:sp>
        <p:nvSpPr>
          <p:cNvPr id="1172" name="Google Shape;1172;p46"/>
          <p:cNvSpPr txBox="1"/>
          <p:nvPr/>
        </p:nvSpPr>
        <p:spPr>
          <a:xfrm>
            <a:off x="3023726" y="5995365"/>
            <a:ext cx="1045500" cy="2082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1" lang="en-GB">
                <a:solidFill>
                  <a:srgbClr val="FFFFFF"/>
                </a:solidFill>
                <a:latin typeface="Nunito"/>
                <a:ea typeface="Nunito"/>
                <a:cs typeface="Nunito"/>
                <a:sym typeface="Nunito"/>
              </a:rPr>
              <a:t>In KSA</a:t>
            </a:r>
            <a:endParaRPr b="1" sz="1400">
              <a:solidFill>
                <a:srgbClr val="FFFFFF"/>
              </a:solidFill>
              <a:latin typeface="Nunito"/>
              <a:ea typeface="Nunito"/>
              <a:cs typeface="Nunito"/>
              <a:sym typeface="Nunito"/>
            </a:endParaRPr>
          </a:p>
        </p:txBody>
      </p:sp>
      <p:sp>
        <p:nvSpPr>
          <p:cNvPr id="1173" name="Google Shape;1173;p46"/>
          <p:cNvSpPr txBox="1"/>
          <p:nvPr/>
        </p:nvSpPr>
        <p:spPr>
          <a:xfrm>
            <a:off x="152825" y="4291375"/>
            <a:ext cx="2435400" cy="2079300"/>
          </a:xfrm>
          <a:prstGeom prst="rect">
            <a:avLst/>
          </a:prstGeom>
          <a:noFill/>
          <a:ln>
            <a:noFill/>
          </a:ln>
        </p:spPr>
        <p:txBody>
          <a:bodyPr anchorCtr="0" anchor="ctr" bIns="91425" lIns="91425" spcFirstLastPara="1" rIns="91425" wrap="square" tIns="91425">
            <a:noAutofit/>
          </a:bodyPr>
          <a:lstStyle/>
          <a:p>
            <a:pPr indent="-304800" lvl="0" marL="457200" rtl="0" algn="l">
              <a:spcBef>
                <a:spcPts val="0"/>
              </a:spcBef>
              <a:spcAft>
                <a:spcPts val="0"/>
              </a:spcAft>
              <a:buSzPts val="1200"/>
              <a:buFont typeface="Mada"/>
              <a:buAutoNum type="arabicPeriod"/>
            </a:pPr>
            <a:r>
              <a:rPr lang="en-GB" sz="1200">
                <a:latin typeface="Mada"/>
                <a:ea typeface="Mada"/>
                <a:cs typeface="Mada"/>
                <a:sym typeface="Mada"/>
              </a:rPr>
              <a:t>Hepatitis A </a:t>
            </a:r>
            <a:endParaRPr sz="1200">
              <a:latin typeface="Mada"/>
              <a:ea typeface="Mada"/>
              <a:cs typeface="Mada"/>
              <a:sym typeface="Mada"/>
            </a:endParaRPr>
          </a:p>
          <a:p>
            <a:pPr indent="-304800" lvl="0" marL="457200" rtl="0" algn="l">
              <a:spcBef>
                <a:spcPts val="0"/>
              </a:spcBef>
              <a:spcAft>
                <a:spcPts val="0"/>
              </a:spcAft>
              <a:buSzPts val="1200"/>
              <a:buFont typeface="Mada"/>
              <a:buAutoNum type="arabicPeriod"/>
            </a:pPr>
            <a:r>
              <a:rPr lang="en-GB" sz="1200">
                <a:latin typeface="Mada"/>
                <a:ea typeface="Mada"/>
                <a:cs typeface="Mada"/>
                <a:sym typeface="Mada"/>
              </a:rPr>
              <a:t>Hepatitis B </a:t>
            </a:r>
            <a:endParaRPr sz="1200">
              <a:latin typeface="Mada"/>
              <a:ea typeface="Mada"/>
              <a:cs typeface="Mada"/>
              <a:sym typeface="Mada"/>
            </a:endParaRPr>
          </a:p>
          <a:p>
            <a:pPr indent="-304800" lvl="0" marL="457200" rtl="0" algn="l">
              <a:spcBef>
                <a:spcPts val="0"/>
              </a:spcBef>
              <a:spcAft>
                <a:spcPts val="0"/>
              </a:spcAft>
              <a:buSzPts val="1200"/>
              <a:buFont typeface="Mada"/>
              <a:buAutoNum type="arabicPeriod"/>
            </a:pPr>
            <a:r>
              <a:rPr lang="en-GB" sz="1200">
                <a:latin typeface="Mada"/>
                <a:ea typeface="Mada"/>
                <a:cs typeface="Mada"/>
                <a:sym typeface="Mada"/>
              </a:rPr>
              <a:t>BCG </a:t>
            </a:r>
            <a:endParaRPr sz="1200">
              <a:latin typeface="Mada"/>
              <a:ea typeface="Mada"/>
              <a:cs typeface="Mada"/>
              <a:sym typeface="Mada"/>
            </a:endParaRPr>
          </a:p>
          <a:p>
            <a:pPr indent="-304800" lvl="0" marL="457200" rtl="0" algn="l">
              <a:spcBef>
                <a:spcPts val="0"/>
              </a:spcBef>
              <a:spcAft>
                <a:spcPts val="0"/>
              </a:spcAft>
              <a:buSzPts val="1200"/>
              <a:buFont typeface="Mada"/>
              <a:buAutoNum type="arabicPeriod"/>
            </a:pPr>
            <a:r>
              <a:rPr lang="en-GB" sz="1200">
                <a:latin typeface="Mada"/>
                <a:ea typeface="Mada"/>
                <a:cs typeface="Mada"/>
                <a:sym typeface="Mada"/>
              </a:rPr>
              <a:t>DPT </a:t>
            </a:r>
            <a:endParaRPr sz="1200">
              <a:latin typeface="Mada"/>
              <a:ea typeface="Mada"/>
              <a:cs typeface="Mada"/>
              <a:sym typeface="Mada"/>
            </a:endParaRPr>
          </a:p>
          <a:p>
            <a:pPr indent="-304800" lvl="0" marL="457200" rtl="0" algn="l">
              <a:spcBef>
                <a:spcPts val="0"/>
              </a:spcBef>
              <a:spcAft>
                <a:spcPts val="0"/>
              </a:spcAft>
              <a:buSzPts val="1200"/>
              <a:buFont typeface="Mada"/>
              <a:buAutoNum type="arabicPeriod"/>
            </a:pPr>
            <a:r>
              <a:rPr lang="en-GB" sz="1200">
                <a:latin typeface="Mada"/>
                <a:ea typeface="Mada"/>
                <a:cs typeface="Mada"/>
                <a:sym typeface="Mada"/>
              </a:rPr>
              <a:t>MMR </a:t>
            </a:r>
            <a:endParaRPr sz="1200">
              <a:latin typeface="Mada"/>
              <a:ea typeface="Mada"/>
              <a:cs typeface="Mada"/>
              <a:sym typeface="Mada"/>
            </a:endParaRPr>
          </a:p>
          <a:p>
            <a:pPr indent="-304800" lvl="0" marL="457200" rtl="0" algn="l">
              <a:spcBef>
                <a:spcPts val="0"/>
              </a:spcBef>
              <a:spcAft>
                <a:spcPts val="0"/>
              </a:spcAft>
              <a:buSzPts val="1200"/>
              <a:buFont typeface="Mada"/>
              <a:buAutoNum type="arabicPeriod"/>
            </a:pPr>
            <a:r>
              <a:rPr lang="en-GB" sz="1200">
                <a:latin typeface="Mada"/>
                <a:ea typeface="Mada"/>
                <a:cs typeface="Mada"/>
                <a:sym typeface="Mada"/>
              </a:rPr>
              <a:t>Polio	 </a:t>
            </a:r>
            <a:endParaRPr sz="1200">
              <a:latin typeface="Mada"/>
              <a:ea typeface="Mada"/>
              <a:cs typeface="Mada"/>
              <a:sym typeface="Mada"/>
            </a:endParaRPr>
          </a:p>
          <a:p>
            <a:pPr indent="-304800" lvl="0" marL="457200" rtl="0" algn="l">
              <a:spcBef>
                <a:spcPts val="0"/>
              </a:spcBef>
              <a:spcAft>
                <a:spcPts val="0"/>
              </a:spcAft>
              <a:buSzPts val="1200"/>
              <a:buFont typeface="Mada"/>
              <a:buAutoNum type="arabicPeriod"/>
            </a:pPr>
            <a:r>
              <a:rPr lang="en-GB" sz="1200">
                <a:latin typeface="Mada"/>
                <a:ea typeface="Mada"/>
                <a:cs typeface="Mada"/>
                <a:sym typeface="Mada"/>
              </a:rPr>
              <a:t>Pneumococcal	 </a:t>
            </a:r>
            <a:endParaRPr sz="1200">
              <a:latin typeface="Mada"/>
              <a:ea typeface="Mada"/>
              <a:cs typeface="Mada"/>
              <a:sym typeface="Mada"/>
            </a:endParaRPr>
          </a:p>
          <a:p>
            <a:pPr indent="-304800" lvl="0" marL="457200" rtl="0" algn="l">
              <a:spcBef>
                <a:spcPts val="0"/>
              </a:spcBef>
              <a:spcAft>
                <a:spcPts val="0"/>
              </a:spcAft>
              <a:buSzPts val="1200"/>
              <a:buFont typeface="Mada"/>
              <a:buAutoNum type="arabicPeriod"/>
            </a:pPr>
            <a:r>
              <a:rPr b="1" lang="en-GB" sz="1200">
                <a:latin typeface="Mada"/>
                <a:ea typeface="Mada"/>
                <a:cs typeface="Mada"/>
                <a:sym typeface="Mada"/>
              </a:rPr>
              <a:t>Meningococcal </a:t>
            </a:r>
            <a:endParaRPr b="1" sz="1200">
              <a:latin typeface="Mada"/>
              <a:ea typeface="Mada"/>
              <a:cs typeface="Mada"/>
              <a:sym typeface="Mada"/>
            </a:endParaRPr>
          </a:p>
          <a:p>
            <a:pPr indent="-304800" lvl="0" marL="457200" rtl="0" algn="l">
              <a:spcBef>
                <a:spcPts val="0"/>
              </a:spcBef>
              <a:spcAft>
                <a:spcPts val="0"/>
              </a:spcAft>
              <a:buSzPts val="1200"/>
              <a:buFont typeface="Mada"/>
              <a:buAutoNum type="arabicPeriod"/>
            </a:pPr>
            <a:r>
              <a:rPr lang="en-GB" sz="1200">
                <a:latin typeface="Mada"/>
                <a:ea typeface="Mada"/>
                <a:cs typeface="Mada"/>
                <a:sym typeface="Mada"/>
              </a:rPr>
              <a:t>Rota virus </a:t>
            </a:r>
            <a:endParaRPr sz="1200">
              <a:latin typeface="Mada"/>
              <a:ea typeface="Mada"/>
              <a:cs typeface="Mada"/>
              <a:sym typeface="Mada"/>
            </a:endParaRPr>
          </a:p>
          <a:p>
            <a:pPr indent="-304800" lvl="0" marL="457200" rtl="0" algn="l">
              <a:spcBef>
                <a:spcPts val="0"/>
              </a:spcBef>
              <a:spcAft>
                <a:spcPts val="0"/>
              </a:spcAft>
              <a:buSzPts val="1200"/>
              <a:buFont typeface="Mada"/>
              <a:buAutoNum type="arabicPeriod"/>
            </a:pPr>
            <a:r>
              <a:rPr lang="en-GB" sz="1200">
                <a:latin typeface="Mada"/>
                <a:ea typeface="Mada"/>
                <a:cs typeface="Mada"/>
                <a:sym typeface="Mada"/>
              </a:rPr>
              <a:t>Varicella </a:t>
            </a:r>
            <a:endParaRPr sz="1200">
              <a:latin typeface="Mada"/>
              <a:ea typeface="Mada"/>
              <a:cs typeface="Mada"/>
              <a:sym typeface="Mada"/>
            </a:endParaRPr>
          </a:p>
          <a:p>
            <a:pPr indent="-304800" lvl="0" marL="457200" rtl="0" algn="l">
              <a:spcBef>
                <a:spcPts val="0"/>
              </a:spcBef>
              <a:spcAft>
                <a:spcPts val="0"/>
              </a:spcAft>
              <a:buSzPts val="1200"/>
              <a:buFont typeface="Mada"/>
              <a:buAutoNum type="arabicPeriod"/>
            </a:pPr>
            <a:r>
              <a:rPr lang="en-GB" sz="1200">
                <a:latin typeface="Mada"/>
                <a:ea typeface="Mada"/>
                <a:cs typeface="Mada"/>
                <a:sym typeface="Mada"/>
              </a:rPr>
              <a:t>Hemophilus influenzae	</a:t>
            </a:r>
            <a:endParaRPr sz="1200">
              <a:latin typeface="Mada"/>
              <a:ea typeface="Mada"/>
              <a:cs typeface="Mada"/>
              <a:sym typeface="Mada"/>
            </a:endParaRPr>
          </a:p>
        </p:txBody>
      </p:sp>
      <p:sp>
        <p:nvSpPr>
          <p:cNvPr id="1174" name="Google Shape;1174;p46"/>
          <p:cNvSpPr txBox="1"/>
          <p:nvPr/>
        </p:nvSpPr>
        <p:spPr>
          <a:xfrm>
            <a:off x="5055125" y="4180975"/>
            <a:ext cx="2300400" cy="10041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SzPts val="1200"/>
              <a:buFont typeface="Mada"/>
              <a:buAutoNum type="arabicPeriod"/>
            </a:pPr>
            <a:r>
              <a:rPr lang="en-GB" sz="1200">
                <a:latin typeface="Mada"/>
                <a:ea typeface="Mada"/>
                <a:cs typeface="Mada"/>
                <a:sym typeface="Mada"/>
              </a:rPr>
              <a:t>Human papilloma virus </a:t>
            </a:r>
            <a:endParaRPr sz="1200">
              <a:latin typeface="Mada"/>
              <a:ea typeface="Mada"/>
              <a:cs typeface="Mada"/>
              <a:sym typeface="Mada"/>
            </a:endParaRPr>
          </a:p>
          <a:p>
            <a:pPr indent="-304800" lvl="0" marL="457200" rtl="0" algn="l">
              <a:spcBef>
                <a:spcPts val="0"/>
              </a:spcBef>
              <a:spcAft>
                <a:spcPts val="0"/>
              </a:spcAft>
              <a:buSzPts val="1200"/>
              <a:buFont typeface="Mada"/>
              <a:buAutoNum type="arabicPeriod"/>
            </a:pPr>
            <a:r>
              <a:rPr lang="en-GB" sz="1200">
                <a:latin typeface="Mada"/>
                <a:ea typeface="Mada"/>
                <a:cs typeface="Mada"/>
                <a:sym typeface="Mada"/>
              </a:rPr>
              <a:t>Tick borne encephalitis</a:t>
            </a:r>
            <a:endParaRPr sz="1200">
              <a:latin typeface="Mada"/>
              <a:ea typeface="Mada"/>
              <a:cs typeface="Mada"/>
              <a:sym typeface="Mada"/>
            </a:endParaRPr>
          </a:p>
          <a:p>
            <a:pPr indent="-304800" lvl="0" marL="457200" rtl="0" algn="l">
              <a:spcBef>
                <a:spcPts val="0"/>
              </a:spcBef>
              <a:spcAft>
                <a:spcPts val="0"/>
              </a:spcAft>
              <a:buSzPts val="1200"/>
              <a:buFont typeface="Mada"/>
              <a:buAutoNum type="arabicPeriod"/>
            </a:pPr>
            <a:r>
              <a:rPr lang="en-GB" sz="1200">
                <a:latin typeface="Mada"/>
                <a:ea typeface="Mada"/>
                <a:cs typeface="Mada"/>
                <a:sym typeface="Mada"/>
              </a:rPr>
              <a:t>Influenza	</a:t>
            </a:r>
            <a:endParaRPr sz="1200">
              <a:latin typeface="Mada"/>
              <a:ea typeface="Mada"/>
              <a:cs typeface="Mada"/>
              <a:sym typeface="Mada"/>
            </a:endParaRPr>
          </a:p>
        </p:txBody>
      </p:sp>
      <p:sp>
        <p:nvSpPr>
          <p:cNvPr id="1175" name="Google Shape;1175;p46"/>
          <p:cNvSpPr/>
          <p:nvPr/>
        </p:nvSpPr>
        <p:spPr>
          <a:xfrm>
            <a:off x="3509475" y="3475863"/>
            <a:ext cx="570300" cy="597900"/>
          </a:xfrm>
          <a:prstGeom prst="star5">
            <a:avLst>
              <a:gd fmla="val 19098" name="adj"/>
              <a:gd fmla="val 105146" name="hf"/>
              <a:gd fmla="val 110557" name="vf"/>
            </a:avLst>
          </a:prstGeom>
          <a:solidFill>
            <a:srgbClr val="BF9000"/>
          </a:solidFill>
          <a:ln cap="flat" cmpd="sng" w="9525">
            <a:solidFill>
              <a:srgbClr val="BF9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9" name="Shape 1179"/>
        <p:cNvGrpSpPr/>
        <p:nvPr/>
      </p:nvGrpSpPr>
      <p:grpSpPr>
        <a:xfrm>
          <a:off x="0" y="0"/>
          <a:ext cx="0" cy="0"/>
          <a:chOff x="0" y="0"/>
          <a:chExt cx="0" cy="0"/>
        </a:xfrm>
      </p:grpSpPr>
      <p:sp>
        <p:nvSpPr>
          <p:cNvPr id="1180" name="Google Shape;1180;p47"/>
          <p:cNvSpPr/>
          <p:nvPr/>
        </p:nvSpPr>
        <p:spPr>
          <a:xfrm rot="10800000">
            <a:off x="-75" y="-9300"/>
            <a:ext cx="7591500" cy="237900"/>
          </a:xfrm>
          <a:prstGeom prst="round2SameRect">
            <a:avLst>
              <a:gd fmla="val 50000" name="adj1"/>
              <a:gd fmla="val 0" name="adj2"/>
            </a:avLst>
          </a:pr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1" name="Google Shape;1181;p47"/>
          <p:cNvSpPr txBox="1"/>
          <p:nvPr/>
        </p:nvSpPr>
        <p:spPr>
          <a:xfrm>
            <a:off x="437634" y="384204"/>
            <a:ext cx="6714000" cy="657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3000">
                <a:solidFill>
                  <a:srgbClr val="134F5C"/>
                </a:solidFill>
                <a:latin typeface="Nunito"/>
                <a:ea typeface="Nunito"/>
                <a:cs typeface="Nunito"/>
                <a:sym typeface="Nunito"/>
              </a:rPr>
              <a:t>Preventive Measures for International Travelers</a:t>
            </a:r>
            <a:endParaRPr b="1" sz="3000">
              <a:solidFill>
                <a:srgbClr val="134F5C"/>
              </a:solidFill>
              <a:latin typeface="Nunito"/>
              <a:ea typeface="Nunito"/>
              <a:cs typeface="Nunito"/>
              <a:sym typeface="Nunito"/>
            </a:endParaRPr>
          </a:p>
        </p:txBody>
      </p:sp>
      <p:sp>
        <p:nvSpPr>
          <p:cNvPr id="1182" name="Google Shape;1182;p47"/>
          <p:cNvSpPr txBox="1"/>
          <p:nvPr/>
        </p:nvSpPr>
        <p:spPr>
          <a:xfrm>
            <a:off x="157651" y="1196790"/>
            <a:ext cx="7275000" cy="491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GB" sz="2400">
                <a:solidFill>
                  <a:srgbClr val="76A5AF"/>
                </a:solidFill>
                <a:latin typeface="Nunito"/>
                <a:ea typeface="Nunito"/>
                <a:cs typeface="Nunito"/>
                <a:sym typeface="Nunito"/>
              </a:rPr>
              <a:t>Chemoprophylaxis</a:t>
            </a:r>
            <a:endParaRPr b="1" sz="2400">
              <a:solidFill>
                <a:srgbClr val="76A5AF"/>
              </a:solidFill>
              <a:latin typeface="Nunito"/>
              <a:ea typeface="Nunito"/>
              <a:cs typeface="Nunito"/>
              <a:sym typeface="Nunito"/>
            </a:endParaRPr>
          </a:p>
        </p:txBody>
      </p:sp>
      <p:sp>
        <p:nvSpPr>
          <p:cNvPr id="1183" name="Google Shape;1183;p47"/>
          <p:cNvSpPr txBox="1"/>
          <p:nvPr/>
        </p:nvSpPr>
        <p:spPr>
          <a:xfrm>
            <a:off x="156601" y="1687890"/>
            <a:ext cx="7275000" cy="491100"/>
          </a:xfrm>
          <a:prstGeom prst="rect">
            <a:avLst/>
          </a:prstGeom>
          <a:noFill/>
          <a:ln>
            <a:noFill/>
          </a:ln>
        </p:spPr>
        <p:txBody>
          <a:bodyPr anchorCtr="0" anchor="ctr" bIns="91425" lIns="91425" spcFirstLastPara="1" rIns="91425" wrap="square" tIns="91425">
            <a:noAutofit/>
          </a:bodyPr>
          <a:lstStyle/>
          <a:p>
            <a:pPr indent="-381000" lvl="0" marL="457200" rtl="0" algn="l">
              <a:spcBef>
                <a:spcPts val="0"/>
              </a:spcBef>
              <a:spcAft>
                <a:spcPts val="0"/>
              </a:spcAft>
              <a:buClr>
                <a:srgbClr val="76A5AF"/>
              </a:buClr>
              <a:buSzPts val="2400"/>
              <a:buFont typeface="Nunito"/>
              <a:buChar char="●"/>
            </a:pPr>
            <a:r>
              <a:rPr b="1" lang="en-GB" sz="2400">
                <a:solidFill>
                  <a:srgbClr val="76A5AF"/>
                </a:solidFill>
                <a:latin typeface="Nunito"/>
                <a:ea typeface="Nunito"/>
                <a:cs typeface="Nunito"/>
                <a:sym typeface="Nunito"/>
              </a:rPr>
              <a:t>Malaria</a:t>
            </a:r>
            <a:endParaRPr b="1" sz="2400">
              <a:solidFill>
                <a:srgbClr val="76A5AF"/>
              </a:solidFill>
              <a:latin typeface="Nunito"/>
              <a:ea typeface="Nunito"/>
              <a:cs typeface="Nunito"/>
              <a:sym typeface="Nunito"/>
            </a:endParaRPr>
          </a:p>
        </p:txBody>
      </p:sp>
      <p:sp>
        <p:nvSpPr>
          <p:cNvPr id="1184" name="Google Shape;1184;p47"/>
          <p:cNvSpPr txBox="1"/>
          <p:nvPr/>
        </p:nvSpPr>
        <p:spPr>
          <a:xfrm>
            <a:off x="385575" y="2483800"/>
            <a:ext cx="6820200" cy="10575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lang="en-GB">
                <a:solidFill>
                  <a:srgbClr val="76A5AF"/>
                </a:solidFill>
                <a:latin typeface="Nunito"/>
                <a:ea typeface="Nunito"/>
                <a:cs typeface="Nunito"/>
                <a:sym typeface="Nunito"/>
              </a:rPr>
              <a:t>Transmission:</a:t>
            </a:r>
            <a:r>
              <a:rPr lang="en-GB" sz="1200">
                <a:latin typeface="Mada"/>
                <a:ea typeface="Mada"/>
                <a:cs typeface="Mada"/>
                <a:sym typeface="Mada"/>
              </a:rPr>
              <a:t> Mosquito bite Malaria </a:t>
            </a:r>
            <a:endParaRPr sz="1200">
              <a:latin typeface="Mada"/>
              <a:ea typeface="Mada"/>
              <a:cs typeface="Mada"/>
              <a:sym typeface="Mada"/>
            </a:endParaRPr>
          </a:p>
          <a:p>
            <a:pPr indent="0" lvl="0" marL="0" rtl="0" algn="l">
              <a:lnSpc>
                <a:spcPct val="115000"/>
              </a:lnSpc>
              <a:spcBef>
                <a:spcPts val="0"/>
              </a:spcBef>
              <a:spcAft>
                <a:spcPts val="0"/>
              </a:spcAft>
              <a:buNone/>
            </a:pPr>
            <a:r>
              <a:rPr b="1" lang="en-GB">
                <a:solidFill>
                  <a:srgbClr val="76A5AF"/>
                </a:solidFill>
                <a:latin typeface="Nunito"/>
                <a:ea typeface="Nunito"/>
                <a:cs typeface="Nunito"/>
                <a:sym typeface="Nunito"/>
              </a:rPr>
              <a:t>Prevention:</a:t>
            </a:r>
            <a:r>
              <a:rPr lang="en-GB" sz="1200">
                <a:latin typeface="Mada"/>
                <a:ea typeface="Mada"/>
                <a:cs typeface="Mada"/>
                <a:sym typeface="Mada"/>
              </a:rPr>
              <a:t> </a:t>
            </a:r>
            <a:endParaRPr sz="1200">
              <a:latin typeface="Mada"/>
              <a:ea typeface="Mada"/>
              <a:cs typeface="Mada"/>
              <a:sym typeface="Mada"/>
            </a:endParaRPr>
          </a:p>
          <a:p>
            <a:pPr indent="-304800" lvl="0" marL="457200" rtl="0" algn="l">
              <a:lnSpc>
                <a:spcPct val="115000"/>
              </a:lnSpc>
              <a:spcBef>
                <a:spcPts val="0"/>
              </a:spcBef>
              <a:spcAft>
                <a:spcPts val="0"/>
              </a:spcAft>
              <a:buSzPts val="1200"/>
              <a:buFont typeface="Mada"/>
              <a:buChar char="●"/>
            </a:pPr>
            <a:r>
              <a:rPr lang="en-GB" sz="1200">
                <a:latin typeface="Mada"/>
                <a:ea typeface="Mada"/>
                <a:cs typeface="Mada"/>
                <a:sym typeface="Mada"/>
              </a:rPr>
              <a:t>Awareness </a:t>
            </a:r>
            <a:endParaRPr sz="1200">
              <a:latin typeface="Mada"/>
              <a:ea typeface="Mada"/>
              <a:cs typeface="Mada"/>
              <a:sym typeface="Mada"/>
            </a:endParaRPr>
          </a:p>
          <a:p>
            <a:pPr indent="-304800" lvl="0" marL="457200" rtl="0" algn="l">
              <a:lnSpc>
                <a:spcPct val="115000"/>
              </a:lnSpc>
              <a:spcBef>
                <a:spcPts val="0"/>
              </a:spcBef>
              <a:spcAft>
                <a:spcPts val="0"/>
              </a:spcAft>
              <a:buSzPts val="1200"/>
              <a:buFont typeface="Mada"/>
              <a:buChar char="●"/>
            </a:pPr>
            <a:r>
              <a:rPr lang="en-GB" sz="1200">
                <a:latin typeface="Mada"/>
                <a:ea typeface="Mada"/>
                <a:cs typeface="Mada"/>
                <a:sym typeface="Mada"/>
              </a:rPr>
              <a:t>Bite avoidance</a:t>
            </a:r>
            <a:endParaRPr sz="1200">
              <a:latin typeface="Mada"/>
              <a:ea typeface="Mada"/>
              <a:cs typeface="Mada"/>
              <a:sym typeface="Mada"/>
            </a:endParaRPr>
          </a:p>
          <a:p>
            <a:pPr indent="-304800" lvl="0" marL="457200" rtl="0" algn="l">
              <a:lnSpc>
                <a:spcPct val="115000"/>
              </a:lnSpc>
              <a:spcBef>
                <a:spcPts val="0"/>
              </a:spcBef>
              <a:spcAft>
                <a:spcPts val="0"/>
              </a:spcAft>
              <a:buSzPts val="1200"/>
              <a:buFont typeface="Mada"/>
              <a:buChar char="●"/>
            </a:pPr>
            <a:r>
              <a:rPr lang="en-GB" sz="1200">
                <a:latin typeface="Mada"/>
                <a:ea typeface="Mada"/>
                <a:cs typeface="Mada"/>
                <a:sym typeface="Mada"/>
              </a:rPr>
              <a:t>Chemoprophylaxis </a:t>
            </a:r>
            <a:r>
              <a:rPr lang="en-GB" sz="1200">
                <a:solidFill>
                  <a:srgbClr val="BF9000"/>
                </a:solidFill>
                <a:latin typeface="Mada"/>
                <a:ea typeface="Mada"/>
                <a:cs typeface="Mada"/>
                <a:sym typeface="Mada"/>
              </a:rPr>
              <a:t>before and after traveling</a:t>
            </a:r>
            <a:endParaRPr sz="1200">
              <a:solidFill>
                <a:schemeClr val="dk1"/>
              </a:solidFill>
              <a:latin typeface="Mada"/>
              <a:ea typeface="Mada"/>
              <a:cs typeface="Mada"/>
              <a:sym typeface="Mada"/>
            </a:endParaRPr>
          </a:p>
          <a:p>
            <a:pPr indent="-304800" lvl="0" marL="457200" rtl="0" algn="l">
              <a:lnSpc>
                <a:spcPct val="115000"/>
              </a:lnSpc>
              <a:spcBef>
                <a:spcPts val="0"/>
              </a:spcBef>
              <a:spcAft>
                <a:spcPts val="0"/>
              </a:spcAft>
              <a:buSzPts val="1200"/>
              <a:buFont typeface="Mada"/>
              <a:buChar char="●"/>
            </a:pPr>
            <a:r>
              <a:rPr lang="en-GB" sz="1200">
                <a:solidFill>
                  <a:schemeClr val="dk1"/>
                </a:solidFill>
                <a:latin typeface="Mada"/>
                <a:ea typeface="Mada"/>
                <a:cs typeface="Mada"/>
                <a:sym typeface="Mada"/>
              </a:rPr>
              <a:t>Diagnosis of febrile illness</a:t>
            </a:r>
            <a:endParaRPr sz="1200">
              <a:latin typeface="Mada"/>
              <a:ea typeface="Mada"/>
              <a:cs typeface="Mada"/>
              <a:sym typeface="Mada"/>
            </a:endParaRPr>
          </a:p>
          <a:p>
            <a:pPr indent="0" lvl="0" marL="0" rtl="0" algn="l">
              <a:lnSpc>
                <a:spcPct val="115000"/>
              </a:lnSpc>
              <a:spcBef>
                <a:spcPts val="0"/>
              </a:spcBef>
              <a:spcAft>
                <a:spcPts val="0"/>
              </a:spcAft>
              <a:buNone/>
            </a:pPr>
            <a:r>
              <a:rPr lang="en-GB" sz="1200">
                <a:latin typeface="Mada"/>
                <a:ea typeface="Mada"/>
                <a:cs typeface="Mada"/>
                <a:sym typeface="Mada"/>
              </a:rPr>
              <a:t>Fever in returned traveler is a medical emergency considered malaria until proven otherwise </a:t>
            </a:r>
            <a:endParaRPr sz="1200">
              <a:latin typeface="Mada"/>
              <a:ea typeface="Mada"/>
              <a:cs typeface="Mada"/>
              <a:sym typeface="Mada"/>
            </a:endParaRPr>
          </a:p>
        </p:txBody>
      </p:sp>
      <p:graphicFrame>
        <p:nvGraphicFramePr>
          <p:cNvPr id="1185" name="Google Shape;1185;p47"/>
          <p:cNvGraphicFramePr/>
          <p:nvPr/>
        </p:nvGraphicFramePr>
        <p:xfrm>
          <a:off x="157638" y="4160388"/>
          <a:ext cx="3000000" cy="3000000"/>
        </p:xfrm>
        <a:graphic>
          <a:graphicData uri="http://schemas.openxmlformats.org/drawingml/2006/table">
            <a:tbl>
              <a:tblPr>
                <a:noFill/>
                <a:tableStyleId>{33F02701-F9A2-4432-8F73-A4790598A67E}</a:tableStyleId>
              </a:tblPr>
              <a:tblGrid>
                <a:gridCol w="1844800"/>
                <a:gridCol w="2452275"/>
                <a:gridCol w="2976875"/>
              </a:tblGrid>
              <a:tr h="295650">
                <a:tc>
                  <a:txBody>
                    <a:bodyPr/>
                    <a:lstStyle/>
                    <a:p>
                      <a:pPr indent="0" lvl="0" marL="0" rtl="0" algn="ctr">
                        <a:spcBef>
                          <a:spcPts val="0"/>
                        </a:spcBef>
                        <a:spcAft>
                          <a:spcPts val="0"/>
                        </a:spcAft>
                        <a:buNone/>
                      </a:pPr>
                      <a:r>
                        <a:rPr b="1" lang="en-GB" sz="1800">
                          <a:solidFill>
                            <a:srgbClr val="FFFFFF"/>
                          </a:solidFill>
                          <a:latin typeface="Nunito"/>
                          <a:ea typeface="Nunito"/>
                          <a:cs typeface="Nunito"/>
                          <a:sym typeface="Nunito"/>
                        </a:rPr>
                        <a:t>Drug</a:t>
                      </a:r>
                      <a:endParaRPr b="1" sz="1800">
                        <a:solidFill>
                          <a:srgbClr val="FFFFFF"/>
                        </a:solidFill>
                        <a:latin typeface="Nunito"/>
                        <a:ea typeface="Nunito"/>
                        <a:cs typeface="Nunito"/>
                        <a:sym typeface="Nunito"/>
                      </a:endParaRPr>
                    </a:p>
                  </a:txBody>
                  <a:tcPr marT="91425" marB="91425" marR="91425" marL="91425" anchor="ctr">
                    <a:solidFill>
                      <a:srgbClr val="A2C4C9"/>
                    </a:solidFill>
                  </a:tcPr>
                </a:tc>
                <a:tc>
                  <a:txBody>
                    <a:bodyPr/>
                    <a:lstStyle/>
                    <a:p>
                      <a:pPr indent="0" lvl="0" marL="0" rtl="0" algn="ctr">
                        <a:spcBef>
                          <a:spcPts val="0"/>
                        </a:spcBef>
                        <a:spcAft>
                          <a:spcPts val="0"/>
                        </a:spcAft>
                        <a:buNone/>
                      </a:pPr>
                      <a:r>
                        <a:rPr b="1" lang="en-GB" sz="1800">
                          <a:solidFill>
                            <a:srgbClr val="FFFFFF"/>
                          </a:solidFill>
                          <a:latin typeface="Nunito"/>
                          <a:ea typeface="Nunito"/>
                          <a:cs typeface="Nunito"/>
                          <a:sym typeface="Nunito"/>
                        </a:rPr>
                        <a:t>Area</a:t>
                      </a:r>
                      <a:endParaRPr b="1" sz="1800">
                        <a:solidFill>
                          <a:srgbClr val="FFFFFF"/>
                        </a:solidFill>
                        <a:latin typeface="Nunito"/>
                        <a:ea typeface="Nunito"/>
                        <a:cs typeface="Nunito"/>
                        <a:sym typeface="Nunito"/>
                      </a:endParaRPr>
                    </a:p>
                  </a:txBody>
                  <a:tcPr marT="91425" marB="91425" marR="91425" marL="91425" anchor="ctr">
                    <a:solidFill>
                      <a:srgbClr val="A2C4C9"/>
                    </a:solidFill>
                  </a:tcPr>
                </a:tc>
                <a:tc>
                  <a:txBody>
                    <a:bodyPr/>
                    <a:lstStyle/>
                    <a:p>
                      <a:pPr indent="0" lvl="0" marL="0" rtl="0" algn="ctr">
                        <a:spcBef>
                          <a:spcPts val="0"/>
                        </a:spcBef>
                        <a:spcAft>
                          <a:spcPts val="0"/>
                        </a:spcAft>
                        <a:buNone/>
                      </a:pPr>
                      <a:r>
                        <a:rPr b="1" lang="en-GB" sz="1800">
                          <a:solidFill>
                            <a:srgbClr val="FFFFFF"/>
                          </a:solidFill>
                          <a:latin typeface="Nunito"/>
                          <a:ea typeface="Nunito"/>
                          <a:cs typeface="Nunito"/>
                          <a:sym typeface="Nunito"/>
                        </a:rPr>
                        <a:t>Instructions of use</a:t>
                      </a:r>
                      <a:endParaRPr b="1" sz="1800">
                        <a:solidFill>
                          <a:srgbClr val="FFFFFF"/>
                        </a:solidFill>
                        <a:latin typeface="Nunito"/>
                        <a:ea typeface="Nunito"/>
                        <a:cs typeface="Nunito"/>
                        <a:sym typeface="Nunito"/>
                      </a:endParaRPr>
                    </a:p>
                  </a:txBody>
                  <a:tcPr marT="91425" marB="91425" marR="91425" marL="91425" anchor="ctr">
                    <a:solidFill>
                      <a:srgbClr val="A2C4C9"/>
                    </a:solidFill>
                  </a:tcPr>
                </a:tc>
              </a:tr>
              <a:tr h="467425">
                <a:tc>
                  <a:txBody>
                    <a:bodyPr/>
                    <a:lstStyle/>
                    <a:p>
                      <a:pPr indent="0" lvl="0" marL="0" rtl="0" algn="ctr">
                        <a:spcBef>
                          <a:spcPts val="0"/>
                        </a:spcBef>
                        <a:spcAft>
                          <a:spcPts val="0"/>
                        </a:spcAft>
                        <a:buNone/>
                      </a:pPr>
                      <a:r>
                        <a:rPr b="1" lang="en-GB">
                          <a:latin typeface="Mada"/>
                          <a:ea typeface="Mada"/>
                          <a:cs typeface="Mada"/>
                          <a:sym typeface="Mada"/>
                        </a:rPr>
                        <a:t>Proguanil</a:t>
                      </a:r>
                      <a:endParaRPr b="1">
                        <a:latin typeface="Mada"/>
                        <a:ea typeface="Mada"/>
                        <a:cs typeface="Mada"/>
                        <a:sym typeface="Mada"/>
                      </a:endParaRPr>
                    </a:p>
                  </a:txBody>
                  <a:tcPr marT="91425" marB="91425" marR="91425" marL="91425" anchor="ctr">
                    <a:solidFill>
                      <a:srgbClr val="CCCCCC"/>
                    </a:solidFill>
                  </a:tcPr>
                </a:tc>
                <a:tc>
                  <a:txBody>
                    <a:bodyPr/>
                    <a:lstStyle/>
                    <a:p>
                      <a:pPr indent="0" lvl="0" marL="0" rtl="0" algn="ctr">
                        <a:spcBef>
                          <a:spcPts val="0"/>
                        </a:spcBef>
                        <a:spcAft>
                          <a:spcPts val="0"/>
                        </a:spcAft>
                        <a:buNone/>
                      </a:pPr>
                      <a:r>
                        <a:rPr lang="en-GB" sz="1200">
                          <a:latin typeface="Mada"/>
                          <a:ea typeface="Mada"/>
                          <a:cs typeface="Mada"/>
                          <a:sym typeface="Mada"/>
                        </a:rPr>
                        <a:t>all areas</a:t>
                      </a:r>
                      <a:endParaRPr sz="1200">
                        <a:latin typeface="Mada"/>
                        <a:ea typeface="Mada"/>
                        <a:cs typeface="Mada"/>
                        <a:sym typeface="Mada"/>
                      </a:endParaRPr>
                    </a:p>
                  </a:txBody>
                  <a:tcPr marT="91425" marB="91425" marR="91425" marL="91425" anchor="ctr"/>
                </a:tc>
                <a:tc>
                  <a:txBody>
                    <a:bodyPr/>
                    <a:lstStyle/>
                    <a:p>
                      <a:pPr indent="0" lvl="0" marL="0" rtl="0" algn="ctr">
                        <a:spcBef>
                          <a:spcPts val="0"/>
                        </a:spcBef>
                        <a:spcAft>
                          <a:spcPts val="0"/>
                        </a:spcAft>
                        <a:buNone/>
                      </a:pPr>
                      <a:r>
                        <a:rPr lang="en-GB" sz="1200">
                          <a:latin typeface="Mada"/>
                          <a:ea typeface="Mada"/>
                          <a:cs typeface="Mada"/>
                          <a:sym typeface="Mada"/>
                        </a:rPr>
                        <a:t>1 – 2 days before departure, daily during the journey and 7 days after return</a:t>
                      </a:r>
                      <a:endParaRPr sz="1200">
                        <a:latin typeface="Mada"/>
                        <a:ea typeface="Mada"/>
                        <a:cs typeface="Mada"/>
                        <a:sym typeface="Mada"/>
                      </a:endParaRPr>
                    </a:p>
                  </a:txBody>
                  <a:tcPr marT="91425" marB="91425" marR="91425" marL="91425" anchor="ctr"/>
                </a:tc>
              </a:tr>
              <a:tr h="583975">
                <a:tc>
                  <a:txBody>
                    <a:bodyPr/>
                    <a:lstStyle/>
                    <a:p>
                      <a:pPr indent="0" lvl="0" marL="0" rtl="0" algn="ctr">
                        <a:spcBef>
                          <a:spcPts val="0"/>
                        </a:spcBef>
                        <a:spcAft>
                          <a:spcPts val="0"/>
                        </a:spcAft>
                        <a:buNone/>
                      </a:pPr>
                      <a:r>
                        <a:rPr b="1" lang="en-GB">
                          <a:latin typeface="Mada"/>
                          <a:ea typeface="Mada"/>
                          <a:cs typeface="Mada"/>
                          <a:sym typeface="Mada"/>
                        </a:rPr>
                        <a:t>Doxycycline 100 mg</a:t>
                      </a:r>
                      <a:endParaRPr b="1">
                        <a:latin typeface="Mada"/>
                        <a:ea typeface="Mada"/>
                        <a:cs typeface="Mada"/>
                        <a:sym typeface="Mada"/>
                      </a:endParaRPr>
                    </a:p>
                  </a:txBody>
                  <a:tcPr marT="91425" marB="91425" marR="91425" marL="91425" anchor="ctr">
                    <a:solidFill>
                      <a:srgbClr val="CCCCCC"/>
                    </a:solidFill>
                  </a:tcPr>
                </a:tc>
                <a:tc>
                  <a:txBody>
                    <a:bodyPr/>
                    <a:lstStyle/>
                    <a:p>
                      <a:pPr indent="0" lvl="0" marL="0" rtl="0" algn="ctr">
                        <a:spcBef>
                          <a:spcPts val="0"/>
                        </a:spcBef>
                        <a:spcAft>
                          <a:spcPts val="0"/>
                        </a:spcAft>
                        <a:buNone/>
                      </a:pPr>
                      <a:r>
                        <a:rPr lang="en-GB" sz="1200">
                          <a:latin typeface="Mada"/>
                          <a:ea typeface="Mada"/>
                          <a:cs typeface="Mada"/>
                          <a:sym typeface="Mada"/>
                        </a:rPr>
                        <a:t>all areas</a:t>
                      </a:r>
                      <a:endParaRPr sz="1200">
                        <a:latin typeface="Mada"/>
                        <a:ea typeface="Mada"/>
                        <a:cs typeface="Mada"/>
                        <a:sym typeface="Mada"/>
                      </a:endParaRPr>
                    </a:p>
                  </a:txBody>
                  <a:tcPr marT="91425" marB="91425" marR="91425" marL="91425" anchor="ctr"/>
                </a:tc>
                <a:tc>
                  <a:txBody>
                    <a:bodyPr/>
                    <a:lstStyle/>
                    <a:p>
                      <a:pPr indent="0" lvl="0" marL="0" rtl="0" algn="ctr">
                        <a:spcBef>
                          <a:spcPts val="0"/>
                        </a:spcBef>
                        <a:spcAft>
                          <a:spcPts val="0"/>
                        </a:spcAft>
                        <a:buNone/>
                      </a:pPr>
                      <a:r>
                        <a:rPr lang="en-GB" sz="1200">
                          <a:latin typeface="Mada"/>
                          <a:ea typeface="Mada"/>
                          <a:cs typeface="Mada"/>
                          <a:sym typeface="Mada"/>
                        </a:rPr>
                        <a:t>1 – 2 days before departure, daily during</a:t>
                      </a:r>
                      <a:endParaRPr sz="1200">
                        <a:latin typeface="Mada"/>
                        <a:ea typeface="Mada"/>
                        <a:cs typeface="Mada"/>
                        <a:sym typeface="Mada"/>
                      </a:endParaRPr>
                    </a:p>
                    <a:p>
                      <a:pPr indent="0" lvl="0" marL="0" rtl="0" algn="ctr">
                        <a:spcBef>
                          <a:spcPts val="0"/>
                        </a:spcBef>
                        <a:spcAft>
                          <a:spcPts val="0"/>
                        </a:spcAft>
                        <a:buNone/>
                      </a:pPr>
                      <a:r>
                        <a:rPr lang="en-GB" sz="1200">
                          <a:latin typeface="Mada"/>
                          <a:ea typeface="Mada"/>
                          <a:cs typeface="Mada"/>
                          <a:sym typeface="Mada"/>
                        </a:rPr>
                        <a:t>the journey and 4 weeks after return </a:t>
                      </a:r>
                      <a:endParaRPr sz="1200">
                        <a:latin typeface="Mada"/>
                        <a:ea typeface="Mada"/>
                        <a:cs typeface="Mada"/>
                        <a:sym typeface="Mada"/>
                      </a:endParaRPr>
                    </a:p>
                  </a:txBody>
                  <a:tcPr marT="91425" marB="91425" marR="91425" marL="91425" anchor="ctr"/>
                </a:tc>
              </a:tr>
              <a:tr h="583975">
                <a:tc>
                  <a:txBody>
                    <a:bodyPr/>
                    <a:lstStyle/>
                    <a:p>
                      <a:pPr indent="0" lvl="0" marL="0" rtl="0" algn="ctr">
                        <a:spcBef>
                          <a:spcPts val="0"/>
                        </a:spcBef>
                        <a:spcAft>
                          <a:spcPts val="0"/>
                        </a:spcAft>
                        <a:buNone/>
                      </a:pPr>
                      <a:r>
                        <a:rPr b="1" lang="en-GB">
                          <a:latin typeface="Mada"/>
                          <a:ea typeface="Mada"/>
                          <a:cs typeface="Mada"/>
                          <a:sym typeface="Mada"/>
                        </a:rPr>
                        <a:t>Chloroquine 300 mg</a:t>
                      </a:r>
                      <a:endParaRPr b="1">
                        <a:latin typeface="Mada"/>
                        <a:ea typeface="Mada"/>
                        <a:cs typeface="Mada"/>
                        <a:sym typeface="Mada"/>
                      </a:endParaRPr>
                    </a:p>
                  </a:txBody>
                  <a:tcPr marT="91425" marB="91425" marR="91425" marL="91425" anchor="ctr">
                    <a:solidFill>
                      <a:srgbClr val="CCCCCC"/>
                    </a:solidFill>
                  </a:tcPr>
                </a:tc>
                <a:tc>
                  <a:txBody>
                    <a:bodyPr/>
                    <a:lstStyle/>
                    <a:p>
                      <a:pPr indent="0" lvl="0" marL="0" rtl="0" algn="ctr">
                        <a:spcBef>
                          <a:spcPts val="0"/>
                        </a:spcBef>
                        <a:spcAft>
                          <a:spcPts val="0"/>
                        </a:spcAft>
                        <a:buNone/>
                      </a:pPr>
                      <a:r>
                        <a:rPr lang="en-GB" sz="1200">
                          <a:latin typeface="Mada"/>
                          <a:ea typeface="Mada"/>
                          <a:cs typeface="Mada"/>
                          <a:sym typeface="Mada"/>
                        </a:rPr>
                        <a:t>chloroquine sensitive areas</a:t>
                      </a:r>
                      <a:endParaRPr sz="1200">
                        <a:latin typeface="Mada"/>
                        <a:ea typeface="Mada"/>
                        <a:cs typeface="Mada"/>
                        <a:sym typeface="Mada"/>
                      </a:endParaRPr>
                    </a:p>
                  </a:txBody>
                  <a:tcPr marT="91425" marB="91425" marR="91425" marL="91425" anchor="ctr"/>
                </a:tc>
                <a:tc>
                  <a:txBody>
                    <a:bodyPr/>
                    <a:lstStyle/>
                    <a:p>
                      <a:pPr indent="0" lvl="0" marL="0" rtl="0" algn="ctr">
                        <a:spcBef>
                          <a:spcPts val="0"/>
                        </a:spcBef>
                        <a:spcAft>
                          <a:spcPts val="0"/>
                        </a:spcAft>
                        <a:buNone/>
                      </a:pPr>
                      <a:r>
                        <a:rPr lang="en-GB" sz="1200">
                          <a:latin typeface="Mada"/>
                          <a:ea typeface="Mada"/>
                          <a:cs typeface="Mada"/>
                          <a:sym typeface="Mada"/>
                        </a:rPr>
                        <a:t>1 – 2 weeks before</a:t>
                      </a:r>
                      <a:endParaRPr sz="1200">
                        <a:latin typeface="Mada"/>
                        <a:ea typeface="Mada"/>
                        <a:cs typeface="Mada"/>
                        <a:sym typeface="Mada"/>
                      </a:endParaRPr>
                    </a:p>
                    <a:p>
                      <a:pPr indent="0" lvl="0" marL="0" rtl="0" algn="ctr">
                        <a:spcBef>
                          <a:spcPts val="0"/>
                        </a:spcBef>
                        <a:spcAft>
                          <a:spcPts val="0"/>
                        </a:spcAft>
                        <a:buNone/>
                      </a:pPr>
                      <a:r>
                        <a:rPr lang="en-GB" sz="1200">
                          <a:latin typeface="Mada"/>
                          <a:ea typeface="Mada"/>
                          <a:cs typeface="Mada"/>
                          <a:sym typeface="Mada"/>
                        </a:rPr>
                        <a:t>departure, weekly during the journey and 4 weeks after return </a:t>
                      </a:r>
                      <a:endParaRPr sz="1200">
                        <a:latin typeface="Mada"/>
                        <a:ea typeface="Mada"/>
                        <a:cs typeface="Mada"/>
                        <a:sym typeface="Mada"/>
                      </a:endParaRPr>
                    </a:p>
                  </a:txBody>
                  <a:tcPr marT="91425" marB="91425" marR="91425" marL="91425" anchor="ctr"/>
                </a:tc>
              </a:tr>
              <a:tr h="467425">
                <a:tc>
                  <a:txBody>
                    <a:bodyPr/>
                    <a:lstStyle/>
                    <a:p>
                      <a:pPr indent="0" lvl="0" marL="0" rtl="0" algn="ctr">
                        <a:spcBef>
                          <a:spcPts val="0"/>
                        </a:spcBef>
                        <a:spcAft>
                          <a:spcPts val="0"/>
                        </a:spcAft>
                        <a:buNone/>
                      </a:pPr>
                      <a:r>
                        <a:rPr b="1" lang="en-GB">
                          <a:latin typeface="Mada"/>
                          <a:ea typeface="Mada"/>
                          <a:cs typeface="Mada"/>
                          <a:sym typeface="Mada"/>
                        </a:rPr>
                        <a:t>Primaquine 30mg</a:t>
                      </a:r>
                      <a:endParaRPr b="1">
                        <a:latin typeface="Mada"/>
                        <a:ea typeface="Mada"/>
                        <a:cs typeface="Mada"/>
                        <a:sym typeface="Mada"/>
                      </a:endParaRPr>
                    </a:p>
                  </a:txBody>
                  <a:tcPr marT="91425" marB="91425" marR="91425" marL="91425" anchor="ctr">
                    <a:solidFill>
                      <a:srgbClr val="CCCCCC"/>
                    </a:solidFill>
                  </a:tcPr>
                </a:tc>
                <a:tc>
                  <a:txBody>
                    <a:bodyPr/>
                    <a:lstStyle/>
                    <a:p>
                      <a:pPr indent="0" lvl="0" marL="0" rtl="0" algn="ctr">
                        <a:spcBef>
                          <a:spcPts val="0"/>
                        </a:spcBef>
                        <a:spcAft>
                          <a:spcPts val="0"/>
                        </a:spcAft>
                        <a:buNone/>
                      </a:pPr>
                      <a:r>
                        <a:rPr lang="en-GB" sz="1200">
                          <a:latin typeface="Mada"/>
                          <a:ea typeface="Mada"/>
                          <a:cs typeface="Mada"/>
                          <a:sym typeface="Mada"/>
                        </a:rPr>
                        <a:t>predominant vivax areas &amp; ovale</a:t>
                      </a:r>
                      <a:endParaRPr sz="1200">
                        <a:latin typeface="Mada"/>
                        <a:ea typeface="Mada"/>
                        <a:cs typeface="Mada"/>
                        <a:sym typeface="Mada"/>
                      </a:endParaRPr>
                    </a:p>
                  </a:txBody>
                  <a:tcPr marT="91425" marB="91425" marR="91425" marL="91425" anchor="ctr"/>
                </a:tc>
                <a:tc>
                  <a:txBody>
                    <a:bodyPr/>
                    <a:lstStyle/>
                    <a:p>
                      <a:pPr indent="0" lvl="0" marL="0" rtl="0" algn="ctr">
                        <a:spcBef>
                          <a:spcPts val="0"/>
                        </a:spcBef>
                        <a:spcAft>
                          <a:spcPts val="0"/>
                        </a:spcAft>
                        <a:buNone/>
                      </a:pPr>
                      <a:r>
                        <a:rPr lang="en-GB" sz="1200">
                          <a:latin typeface="Mada"/>
                          <a:ea typeface="Mada"/>
                          <a:cs typeface="Mada"/>
                          <a:sym typeface="Mada"/>
                        </a:rPr>
                        <a:t>1 – 2 days before</a:t>
                      </a:r>
                      <a:endParaRPr sz="1200">
                        <a:latin typeface="Mada"/>
                        <a:ea typeface="Mada"/>
                        <a:cs typeface="Mada"/>
                        <a:sym typeface="Mada"/>
                      </a:endParaRPr>
                    </a:p>
                    <a:p>
                      <a:pPr indent="0" lvl="0" marL="0" rtl="0" algn="ctr">
                        <a:spcBef>
                          <a:spcPts val="0"/>
                        </a:spcBef>
                        <a:spcAft>
                          <a:spcPts val="0"/>
                        </a:spcAft>
                        <a:buNone/>
                      </a:pPr>
                      <a:r>
                        <a:rPr lang="en-GB" sz="1200">
                          <a:latin typeface="Mada"/>
                          <a:ea typeface="Mada"/>
                          <a:cs typeface="Mada"/>
                          <a:sym typeface="Mada"/>
                        </a:rPr>
                        <a:t>departure, daily during the journey and 7 days after return</a:t>
                      </a:r>
                      <a:endParaRPr sz="1200">
                        <a:latin typeface="Mada"/>
                        <a:ea typeface="Mada"/>
                        <a:cs typeface="Mada"/>
                        <a:sym typeface="Mada"/>
                      </a:endParaRPr>
                    </a:p>
                  </a:txBody>
                  <a:tcPr marT="91425" marB="91425" marR="91425" marL="91425" anchor="ctr"/>
                </a:tc>
              </a:tr>
              <a:tr h="467425">
                <a:tc>
                  <a:txBody>
                    <a:bodyPr/>
                    <a:lstStyle/>
                    <a:p>
                      <a:pPr indent="0" lvl="0" marL="0" rtl="0" algn="ctr">
                        <a:spcBef>
                          <a:spcPts val="0"/>
                        </a:spcBef>
                        <a:spcAft>
                          <a:spcPts val="0"/>
                        </a:spcAft>
                        <a:buNone/>
                      </a:pPr>
                      <a:r>
                        <a:rPr b="1" lang="en-GB">
                          <a:solidFill>
                            <a:srgbClr val="BF9000"/>
                          </a:solidFill>
                          <a:latin typeface="Mada"/>
                          <a:ea typeface="Mada"/>
                          <a:cs typeface="Mada"/>
                          <a:sym typeface="Mada"/>
                        </a:rPr>
                        <a:t>Mefloquine 228mg</a:t>
                      </a:r>
                      <a:endParaRPr b="1">
                        <a:solidFill>
                          <a:srgbClr val="BF9000"/>
                        </a:solidFill>
                        <a:latin typeface="Mada"/>
                        <a:ea typeface="Mada"/>
                        <a:cs typeface="Mada"/>
                        <a:sym typeface="Mada"/>
                      </a:endParaRPr>
                    </a:p>
                  </a:txBody>
                  <a:tcPr marT="91425" marB="91425" marR="91425" marL="91425" anchor="ctr">
                    <a:solidFill>
                      <a:srgbClr val="CCCCCC"/>
                    </a:solidFill>
                  </a:tcPr>
                </a:tc>
                <a:tc>
                  <a:txBody>
                    <a:bodyPr/>
                    <a:lstStyle/>
                    <a:p>
                      <a:pPr indent="0" lvl="0" marL="0" rtl="0" algn="ctr">
                        <a:spcBef>
                          <a:spcPts val="0"/>
                        </a:spcBef>
                        <a:spcAft>
                          <a:spcPts val="0"/>
                        </a:spcAft>
                        <a:buNone/>
                      </a:pPr>
                      <a:r>
                        <a:rPr lang="en-GB" sz="1200">
                          <a:latin typeface="Mada"/>
                          <a:ea typeface="Mada"/>
                          <a:cs typeface="Mada"/>
                          <a:sym typeface="Mada"/>
                        </a:rPr>
                        <a:t>mefloquine sensitive areas</a:t>
                      </a:r>
                      <a:endParaRPr sz="1200">
                        <a:latin typeface="Mada"/>
                        <a:ea typeface="Mada"/>
                        <a:cs typeface="Mada"/>
                        <a:sym typeface="Mada"/>
                      </a:endParaRPr>
                    </a:p>
                  </a:txBody>
                  <a:tcPr marT="91425" marB="91425" marR="91425" marL="91425" anchor="ctr"/>
                </a:tc>
                <a:tc>
                  <a:txBody>
                    <a:bodyPr/>
                    <a:lstStyle/>
                    <a:p>
                      <a:pPr indent="0" lvl="0" marL="0" rtl="0" algn="ctr">
                        <a:spcBef>
                          <a:spcPts val="0"/>
                        </a:spcBef>
                        <a:spcAft>
                          <a:spcPts val="0"/>
                        </a:spcAft>
                        <a:buNone/>
                      </a:pPr>
                      <a:r>
                        <a:rPr lang="en-GB" sz="1200">
                          <a:latin typeface="Mada"/>
                          <a:ea typeface="Mada"/>
                          <a:cs typeface="Mada"/>
                          <a:sym typeface="Mada"/>
                        </a:rPr>
                        <a:t>2 weeks before</a:t>
                      </a:r>
                      <a:endParaRPr sz="1200">
                        <a:latin typeface="Mada"/>
                        <a:ea typeface="Mada"/>
                        <a:cs typeface="Mada"/>
                        <a:sym typeface="Mada"/>
                      </a:endParaRPr>
                    </a:p>
                    <a:p>
                      <a:pPr indent="0" lvl="0" marL="0" rtl="0" algn="ctr">
                        <a:spcBef>
                          <a:spcPts val="0"/>
                        </a:spcBef>
                        <a:spcAft>
                          <a:spcPts val="0"/>
                        </a:spcAft>
                        <a:buNone/>
                      </a:pPr>
                      <a:r>
                        <a:rPr lang="en-GB" sz="1200">
                          <a:latin typeface="Mada"/>
                          <a:ea typeface="Mada"/>
                          <a:cs typeface="Mada"/>
                          <a:sym typeface="Mada"/>
                        </a:rPr>
                        <a:t>departure, weekly during the journey and 4 weeks after return</a:t>
                      </a:r>
                      <a:endParaRPr sz="1200">
                        <a:latin typeface="Mada"/>
                        <a:ea typeface="Mada"/>
                        <a:cs typeface="Mada"/>
                        <a:sym typeface="Mada"/>
                      </a:endParaRPr>
                    </a:p>
                  </a:txBody>
                  <a:tcPr marT="91425" marB="91425" marR="91425" marL="91425" anchor="ctr"/>
                </a:tc>
              </a:tr>
            </a:tbl>
          </a:graphicData>
        </a:graphic>
      </p:graphicFrame>
      <p:pic>
        <p:nvPicPr>
          <p:cNvPr id="1186" name="Google Shape;1186;p47"/>
          <p:cNvPicPr preferRelativeResize="0"/>
          <p:nvPr/>
        </p:nvPicPr>
        <p:blipFill>
          <a:blip r:embed="rId3">
            <a:alphaModFix/>
          </a:blip>
          <a:stretch>
            <a:fillRect/>
          </a:stretch>
        </p:blipFill>
        <p:spPr>
          <a:xfrm>
            <a:off x="4906472" y="1539697"/>
            <a:ext cx="1694289" cy="1638862"/>
          </a:xfrm>
          <a:prstGeom prst="rect">
            <a:avLst/>
          </a:prstGeom>
          <a:noFill/>
          <a:ln>
            <a:noFill/>
          </a:ln>
        </p:spPr>
      </p:pic>
      <p:sp>
        <p:nvSpPr>
          <p:cNvPr id="1187" name="Google Shape;1187;p47"/>
          <p:cNvSpPr txBox="1"/>
          <p:nvPr/>
        </p:nvSpPr>
        <p:spPr>
          <a:xfrm>
            <a:off x="117600" y="8068100"/>
            <a:ext cx="7473900" cy="657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2400">
                <a:solidFill>
                  <a:srgbClr val="134F5C"/>
                </a:solidFill>
                <a:latin typeface="Nunito"/>
                <a:ea typeface="Nunito"/>
                <a:cs typeface="Nunito"/>
                <a:sym typeface="Nunito"/>
              </a:rPr>
              <a:t>Responsibilities of Travelers to Prevent Ill-health</a:t>
            </a:r>
            <a:endParaRPr b="1" sz="2400">
              <a:solidFill>
                <a:srgbClr val="134F5C"/>
              </a:solidFill>
              <a:latin typeface="Nunito"/>
              <a:ea typeface="Nunito"/>
              <a:cs typeface="Nunito"/>
              <a:sym typeface="Nunito"/>
            </a:endParaRPr>
          </a:p>
        </p:txBody>
      </p:sp>
      <p:sp>
        <p:nvSpPr>
          <p:cNvPr id="1188" name="Google Shape;1188;p47"/>
          <p:cNvSpPr txBox="1"/>
          <p:nvPr/>
        </p:nvSpPr>
        <p:spPr>
          <a:xfrm>
            <a:off x="682326" y="8709400"/>
            <a:ext cx="3290700" cy="46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GB" sz="1800">
                <a:solidFill>
                  <a:srgbClr val="CC0000"/>
                </a:solidFill>
                <a:latin typeface="Nunito"/>
                <a:ea typeface="Nunito"/>
                <a:cs typeface="Nunito"/>
                <a:sym typeface="Nunito"/>
              </a:rPr>
              <a:t>Check status of destination:</a:t>
            </a:r>
            <a:endParaRPr b="1" sz="1800">
              <a:solidFill>
                <a:srgbClr val="CC0000"/>
              </a:solidFill>
              <a:latin typeface="Nunito"/>
              <a:ea typeface="Nunito"/>
              <a:cs typeface="Nunito"/>
              <a:sym typeface="Nunito"/>
            </a:endParaRPr>
          </a:p>
        </p:txBody>
      </p:sp>
      <p:pic>
        <p:nvPicPr>
          <p:cNvPr id="1189" name="Google Shape;1189;p47"/>
          <p:cNvPicPr preferRelativeResize="0"/>
          <p:nvPr/>
        </p:nvPicPr>
        <p:blipFill>
          <a:blip r:embed="rId4">
            <a:alphaModFix/>
          </a:blip>
          <a:stretch>
            <a:fillRect/>
          </a:stretch>
        </p:blipFill>
        <p:spPr>
          <a:xfrm>
            <a:off x="117587" y="8544677"/>
            <a:ext cx="626725" cy="626725"/>
          </a:xfrm>
          <a:prstGeom prst="rect">
            <a:avLst/>
          </a:prstGeom>
          <a:noFill/>
          <a:ln>
            <a:noFill/>
          </a:ln>
        </p:spPr>
      </p:pic>
      <p:sp>
        <p:nvSpPr>
          <p:cNvPr id="1190" name="Google Shape;1190;p47"/>
          <p:cNvSpPr/>
          <p:nvPr/>
        </p:nvSpPr>
        <p:spPr>
          <a:xfrm>
            <a:off x="168975" y="9514026"/>
            <a:ext cx="2288400" cy="1057500"/>
          </a:xfrm>
          <a:prstGeom prst="roundRect">
            <a:avLst>
              <a:gd fmla="val 16667" name="adj"/>
            </a:avLst>
          </a:prstGeom>
          <a:noFill/>
          <a:ln cap="flat" cmpd="sng" w="9525">
            <a:solidFill>
              <a:srgbClr val="999999"/>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1200">
              <a:latin typeface="Mada"/>
              <a:ea typeface="Mada"/>
              <a:cs typeface="Mada"/>
              <a:sym typeface="Mada"/>
            </a:endParaRPr>
          </a:p>
          <a:p>
            <a:pPr indent="0" lvl="0" marL="0" rtl="0" algn="ctr">
              <a:spcBef>
                <a:spcPts val="0"/>
              </a:spcBef>
              <a:spcAft>
                <a:spcPts val="0"/>
              </a:spcAft>
              <a:buNone/>
            </a:pPr>
            <a:r>
              <a:t/>
            </a:r>
            <a:endParaRPr b="1" sz="1200">
              <a:latin typeface="Mada"/>
              <a:ea typeface="Mada"/>
              <a:cs typeface="Mada"/>
              <a:sym typeface="Mada"/>
            </a:endParaRPr>
          </a:p>
          <a:p>
            <a:pPr indent="0" lvl="0" marL="0" rtl="0" algn="ctr">
              <a:spcBef>
                <a:spcPts val="0"/>
              </a:spcBef>
              <a:spcAft>
                <a:spcPts val="0"/>
              </a:spcAft>
              <a:buNone/>
            </a:pPr>
            <a:r>
              <a:t/>
            </a:r>
            <a:endParaRPr b="1" sz="1200">
              <a:latin typeface="Mada"/>
              <a:ea typeface="Mada"/>
              <a:cs typeface="Mada"/>
              <a:sym typeface="Mada"/>
            </a:endParaRPr>
          </a:p>
          <a:p>
            <a:pPr indent="0" lvl="0" marL="0" rtl="0" algn="ctr">
              <a:spcBef>
                <a:spcPts val="0"/>
              </a:spcBef>
              <a:spcAft>
                <a:spcPts val="0"/>
              </a:spcAft>
              <a:buNone/>
            </a:pPr>
            <a:r>
              <a:rPr b="1" lang="en-GB" sz="1200">
                <a:latin typeface="Mada"/>
                <a:ea typeface="Mada"/>
                <a:cs typeface="Mada"/>
                <a:sym typeface="Mada"/>
              </a:rPr>
              <a:t>Practice usual precautions</a:t>
            </a:r>
            <a:r>
              <a:rPr lang="en-GB" sz="1200">
                <a:latin typeface="Mada"/>
                <a:ea typeface="Mada"/>
                <a:cs typeface="Mada"/>
                <a:sym typeface="Mada"/>
              </a:rPr>
              <a:t> Presence of usual risk for infectious diseases as diarrheal diseases and malaria</a:t>
            </a:r>
            <a:endParaRPr sz="1200">
              <a:latin typeface="Mada"/>
              <a:ea typeface="Mada"/>
              <a:cs typeface="Mada"/>
              <a:sym typeface="Mada"/>
            </a:endParaRPr>
          </a:p>
          <a:p>
            <a:pPr indent="0" lvl="0" marL="0" rtl="0" algn="l">
              <a:spcBef>
                <a:spcPts val="0"/>
              </a:spcBef>
              <a:spcAft>
                <a:spcPts val="0"/>
              </a:spcAft>
              <a:buNone/>
            </a:pPr>
            <a:r>
              <a:t/>
            </a:r>
            <a:endParaRPr sz="1200">
              <a:latin typeface="Mada"/>
              <a:ea typeface="Mada"/>
              <a:cs typeface="Mada"/>
              <a:sym typeface="Mada"/>
            </a:endParaRPr>
          </a:p>
          <a:p>
            <a:pPr indent="0" lvl="0" marL="0" rtl="0" algn="l">
              <a:spcBef>
                <a:spcPts val="0"/>
              </a:spcBef>
              <a:spcAft>
                <a:spcPts val="0"/>
              </a:spcAft>
              <a:buNone/>
            </a:pPr>
            <a:r>
              <a:t/>
            </a:r>
            <a:endParaRPr sz="1200">
              <a:latin typeface="Mada"/>
              <a:ea typeface="Mada"/>
              <a:cs typeface="Mada"/>
              <a:sym typeface="Mada"/>
            </a:endParaRPr>
          </a:p>
        </p:txBody>
      </p:sp>
      <p:sp>
        <p:nvSpPr>
          <p:cNvPr id="1191" name="Google Shape;1191;p47"/>
          <p:cNvSpPr/>
          <p:nvPr/>
        </p:nvSpPr>
        <p:spPr>
          <a:xfrm>
            <a:off x="512701" y="9353950"/>
            <a:ext cx="1573500" cy="369600"/>
          </a:xfrm>
          <a:prstGeom prst="roundRect">
            <a:avLst>
              <a:gd fmla="val 16667" name="adj"/>
            </a:avLst>
          </a:prstGeom>
          <a:solidFill>
            <a:srgbClr val="134F5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a:solidFill>
                  <a:srgbClr val="FFFFFF"/>
                </a:solidFill>
                <a:latin typeface="Nunito"/>
                <a:ea typeface="Nunito"/>
                <a:cs typeface="Nunito"/>
                <a:sym typeface="Nunito"/>
              </a:rPr>
              <a:t>Warning level 1</a:t>
            </a:r>
            <a:endParaRPr>
              <a:solidFill>
                <a:srgbClr val="FFFFFF"/>
              </a:solidFill>
              <a:latin typeface="Nunito"/>
              <a:ea typeface="Nunito"/>
              <a:cs typeface="Nunito"/>
              <a:sym typeface="Nunito"/>
            </a:endParaRPr>
          </a:p>
        </p:txBody>
      </p:sp>
      <p:sp>
        <p:nvSpPr>
          <p:cNvPr id="1192" name="Google Shape;1192;p47"/>
          <p:cNvSpPr/>
          <p:nvPr/>
        </p:nvSpPr>
        <p:spPr>
          <a:xfrm>
            <a:off x="2583775" y="9514030"/>
            <a:ext cx="2455200" cy="1057500"/>
          </a:xfrm>
          <a:prstGeom prst="roundRect">
            <a:avLst>
              <a:gd fmla="val 16667" name="adj"/>
            </a:avLst>
          </a:prstGeom>
          <a:noFill/>
          <a:ln cap="flat" cmpd="sng" w="9525">
            <a:solidFill>
              <a:srgbClr val="999999"/>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sz="1200">
              <a:latin typeface="Mada"/>
              <a:ea typeface="Mada"/>
              <a:cs typeface="Mada"/>
              <a:sym typeface="Mada"/>
            </a:endParaRPr>
          </a:p>
          <a:p>
            <a:pPr indent="0" lvl="0" marL="0" rtl="0" algn="l">
              <a:spcBef>
                <a:spcPts val="0"/>
              </a:spcBef>
              <a:spcAft>
                <a:spcPts val="0"/>
              </a:spcAft>
              <a:buNone/>
            </a:pPr>
            <a:r>
              <a:t/>
            </a:r>
            <a:endParaRPr b="1" sz="1200">
              <a:latin typeface="Mada"/>
              <a:ea typeface="Mada"/>
              <a:cs typeface="Mada"/>
              <a:sym typeface="Mada"/>
            </a:endParaRPr>
          </a:p>
          <a:p>
            <a:pPr indent="0" lvl="0" marL="0" rtl="0" algn="l">
              <a:spcBef>
                <a:spcPts val="0"/>
              </a:spcBef>
              <a:spcAft>
                <a:spcPts val="0"/>
              </a:spcAft>
              <a:buNone/>
            </a:pPr>
            <a:r>
              <a:t/>
            </a:r>
            <a:endParaRPr b="1" sz="1200">
              <a:latin typeface="Mada"/>
              <a:ea typeface="Mada"/>
              <a:cs typeface="Mada"/>
              <a:sym typeface="Mada"/>
            </a:endParaRPr>
          </a:p>
          <a:p>
            <a:pPr indent="0" lvl="0" marL="0" rtl="0" algn="l">
              <a:spcBef>
                <a:spcPts val="0"/>
              </a:spcBef>
              <a:spcAft>
                <a:spcPts val="0"/>
              </a:spcAft>
              <a:buNone/>
            </a:pPr>
            <a:r>
              <a:t/>
            </a:r>
            <a:endParaRPr b="1" sz="1200">
              <a:latin typeface="Mada"/>
              <a:ea typeface="Mada"/>
              <a:cs typeface="Mada"/>
              <a:sym typeface="Mada"/>
            </a:endParaRPr>
          </a:p>
          <a:p>
            <a:pPr indent="0" lvl="0" marL="0" rtl="0" algn="l">
              <a:spcBef>
                <a:spcPts val="0"/>
              </a:spcBef>
              <a:spcAft>
                <a:spcPts val="0"/>
              </a:spcAft>
              <a:buNone/>
            </a:pPr>
            <a:r>
              <a:rPr b="1" lang="en-GB" sz="1200">
                <a:latin typeface="Mada"/>
                <a:ea typeface="Mada"/>
                <a:cs typeface="Mada"/>
                <a:sym typeface="Mada"/>
              </a:rPr>
              <a:t>Practice enhanced precautions</a:t>
            </a:r>
            <a:endParaRPr b="1" sz="1200">
              <a:latin typeface="Mada"/>
              <a:ea typeface="Mada"/>
              <a:cs typeface="Mada"/>
              <a:sym typeface="Mada"/>
            </a:endParaRPr>
          </a:p>
          <a:p>
            <a:pPr indent="0" lvl="0" marL="0" rtl="0" algn="l">
              <a:spcBef>
                <a:spcPts val="0"/>
              </a:spcBef>
              <a:spcAft>
                <a:spcPts val="0"/>
              </a:spcAft>
              <a:buNone/>
            </a:pPr>
            <a:r>
              <a:rPr lang="en-GB" sz="1200">
                <a:latin typeface="Mada"/>
                <a:ea typeface="Mada"/>
                <a:cs typeface="Mada"/>
                <a:sym typeface="Mada"/>
              </a:rPr>
              <a:t>Presence of MERS-CoV in Arabian Peninsula</a:t>
            </a:r>
            <a:endParaRPr sz="1200">
              <a:latin typeface="Mada"/>
              <a:ea typeface="Mada"/>
              <a:cs typeface="Mada"/>
              <a:sym typeface="Mada"/>
            </a:endParaRPr>
          </a:p>
          <a:p>
            <a:pPr indent="0" lvl="0" marL="0" rtl="0" algn="l">
              <a:spcBef>
                <a:spcPts val="0"/>
              </a:spcBef>
              <a:spcAft>
                <a:spcPts val="0"/>
              </a:spcAft>
              <a:buNone/>
            </a:pPr>
            <a:r>
              <a:t/>
            </a:r>
            <a:endParaRPr sz="1200">
              <a:latin typeface="Mada"/>
              <a:ea typeface="Mada"/>
              <a:cs typeface="Mada"/>
              <a:sym typeface="Mada"/>
            </a:endParaRPr>
          </a:p>
          <a:p>
            <a:pPr indent="0" lvl="0" marL="0" rtl="0" algn="l">
              <a:spcBef>
                <a:spcPts val="0"/>
              </a:spcBef>
              <a:spcAft>
                <a:spcPts val="0"/>
              </a:spcAft>
              <a:buNone/>
            </a:pPr>
            <a:r>
              <a:t/>
            </a:r>
            <a:endParaRPr sz="1200">
              <a:latin typeface="Mada"/>
              <a:ea typeface="Mada"/>
              <a:cs typeface="Mada"/>
              <a:sym typeface="Mada"/>
            </a:endParaRPr>
          </a:p>
          <a:p>
            <a:pPr indent="0" lvl="0" marL="0" rtl="0" algn="l">
              <a:spcBef>
                <a:spcPts val="0"/>
              </a:spcBef>
              <a:spcAft>
                <a:spcPts val="0"/>
              </a:spcAft>
              <a:buNone/>
            </a:pPr>
            <a:r>
              <a:t/>
            </a:r>
            <a:endParaRPr sz="1200">
              <a:latin typeface="Mada"/>
              <a:ea typeface="Mada"/>
              <a:cs typeface="Mada"/>
              <a:sym typeface="Mada"/>
            </a:endParaRPr>
          </a:p>
          <a:p>
            <a:pPr indent="0" lvl="0" marL="0" rtl="0" algn="l">
              <a:spcBef>
                <a:spcPts val="0"/>
              </a:spcBef>
              <a:spcAft>
                <a:spcPts val="0"/>
              </a:spcAft>
              <a:buNone/>
            </a:pPr>
            <a:r>
              <a:t/>
            </a:r>
            <a:endParaRPr sz="1200">
              <a:latin typeface="Mada"/>
              <a:ea typeface="Mada"/>
              <a:cs typeface="Mada"/>
              <a:sym typeface="Mada"/>
            </a:endParaRPr>
          </a:p>
        </p:txBody>
      </p:sp>
      <p:sp>
        <p:nvSpPr>
          <p:cNvPr id="1193" name="Google Shape;1193;p47"/>
          <p:cNvSpPr/>
          <p:nvPr/>
        </p:nvSpPr>
        <p:spPr>
          <a:xfrm>
            <a:off x="2963610" y="9353950"/>
            <a:ext cx="1688100" cy="369600"/>
          </a:xfrm>
          <a:prstGeom prst="roundRect">
            <a:avLst>
              <a:gd fmla="val 16667" name="adj"/>
            </a:avLst>
          </a:prstGeom>
          <a:solidFill>
            <a:srgbClr val="76A5A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a:solidFill>
                  <a:srgbClr val="FFFFFF"/>
                </a:solidFill>
                <a:latin typeface="Nunito"/>
                <a:ea typeface="Nunito"/>
                <a:cs typeface="Nunito"/>
                <a:sym typeface="Nunito"/>
              </a:rPr>
              <a:t>Warning level 2</a:t>
            </a:r>
            <a:endParaRPr>
              <a:solidFill>
                <a:srgbClr val="FFFFFF"/>
              </a:solidFill>
              <a:latin typeface="Nunito"/>
              <a:ea typeface="Nunito"/>
              <a:cs typeface="Nunito"/>
              <a:sym typeface="Nunito"/>
            </a:endParaRPr>
          </a:p>
        </p:txBody>
      </p:sp>
      <p:sp>
        <p:nvSpPr>
          <p:cNvPr id="1194" name="Google Shape;1194;p47"/>
          <p:cNvSpPr/>
          <p:nvPr/>
        </p:nvSpPr>
        <p:spPr>
          <a:xfrm>
            <a:off x="5165375" y="9171400"/>
            <a:ext cx="2288400" cy="1527000"/>
          </a:xfrm>
          <a:prstGeom prst="roundRect">
            <a:avLst>
              <a:gd fmla="val 16667" name="adj"/>
            </a:avLst>
          </a:prstGeom>
          <a:noFill/>
          <a:ln cap="flat" cmpd="sng" w="9525">
            <a:solidFill>
              <a:srgbClr val="999999"/>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1200">
              <a:latin typeface="Mada"/>
              <a:ea typeface="Mada"/>
              <a:cs typeface="Mada"/>
              <a:sym typeface="Mada"/>
            </a:endParaRPr>
          </a:p>
          <a:p>
            <a:pPr indent="0" lvl="0" marL="0" rtl="0" algn="ctr">
              <a:spcBef>
                <a:spcPts val="0"/>
              </a:spcBef>
              <a:spcAft>
                <a:spcPts val="0"/>
              </a:spcAft>
              <a:buNone/>
            </a:pPr>
            <a:r>
              <a:rPr b="1" lang="en-GB" sz="1200">
                <a:latin typeface="Mada"/>
                <a:ea typeface="Mada"/>
                <a:cs typeface="Mada"/>
                <a:sym typeface="Mada"/>
              </a:rPr>
              <a:t>Avoid non-essential travel</a:t>
            </a:r>
            <a:endParaRPr sz="1200">
              <a:latin typeface="Mada"/>
              <a:ea typeface="Mada"/>
              <a:cs typeface="Mada"/>
              <a:sym typeface="Mada"/>
            </a:endParaRPr>
          </a:p>
          <a:p>
            <a:pPr indent="0" lvl="0" marL="0" rtl="0" algn="l">
              <a:spcBef>
                <a:spcPts val="0"/>
              </a:spcBef>
              <a:spcAft>
                <a:spcPts val="0"/>
              </a:spcAft>
              <a:buNone/>
            </a:pPr>
            <a:r>
              <a:rPr lang="en-GB" sz="1200">
                <a:latin typeface="Mada"/>
                <a:ea typeface="Mada"/>
                <a:cs typeface="Mada"/>
                <a:sym typeface="Mada"/>
              </a:rPr>
              <a:t>- Presence of outbreak (</a:t>
            </a:r>
            <a:r>
              <a:rPr lang="en-GB" sz="1200">
                <a:solidFill>
                  <a:srgbClr val="6AA84F"/>
                </a:solidFill>
                <a:latin typeface="Mada"/>
                <a:ea typeface="Mada"/>
                <a:cs typeface="Mada"/>
                <a:sym typeface="Mada"/>
              </a:rPr>
              <a:t>Ebola</a:t>
            </a:r>
            <a:r>
              <a:rPr lang="en-GB" sz="1200">
                <a:latin typeface="Mada"/>
                <a:ea typeface="Mada"/>
                <a:cs typeface="Mada"/>
                <a:sym typeface="Mada"/>
              </a:rPr>
              <a:t>, COVID-19) and adverse security situation </a:t>
            </a:r>
            <a:r>
              <a:rPr lang="en-GB" sz="1200">
                <a:solidFill>
                  <a:srgbClr val="BF9000"/>
                </a:solidFill>
                <a:latin typeface="Mada"/>
                <a:ea typeface="Mada"/>
                <a:cs typeface="Mada"/>
                <a:sym typeface="Mada"/>
              </a:rPr>
              <a:t>if returned from and infectious diseased country then the person should quarantine </a:t>
            </a:r>
            <a:endParaRPr sz="1200">
              <a:solidFill>
                <a:srgbClr val="BF9000"/>
              </a:solidFill>
              <a:latin typeface="Mada"/>
              <a:ea typeface="Mada"/>
              <a:cs typeface="Mada"/>
              <a:sym typeface="Mada"/>
            </a:endParaRPr>
          </a:p>
        </p:txBody>
      </p:sp>
      <p:sp>
        <p:nvSpPr>
          <p:cNvPr id="1195" name="Google Shape;1195;p47"/>
          <p:cNvSpPr/>
          <p:nvPr/>
        </p:nvSpPr>
        <p:spPr>
          <a:xfrm>
            <a:off x="5529104" y="8934763"/>
            <a:ext cx="1573500" cy="369600"/>
          </a:xfrm>
          <a:prstGeom prst="roundRect">
            <a:avLst>
              <a:gd fmla="val 16667" name="adj"/>
            </a:avLst>
          </a:prstGeom>
          <a:solidFill>
            <a:srgbClr val="D0E0E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a:solidFill>
                  <a:srgbClr val="FFFFFF"/>
                </a:solidFill>
                <a:latin typeface="Nunito"/>
                <a:ea typeface="Nunito"/>
                <a:cs typeface="Nunito"/>
                <a:sym typeface="Nunito"/>
              </a:rPr>
              <a:t>Warning level 3</a:t>
            </a:r>
            <a:endParaRPr>
              <a:solidFill>
                <a:srgbClr val="FFFFFF"/>
              </a:solidFill>
              <a:latin typeface="Nunito"/>
              <a:ea typeface="Nunito"/>
              <a:cs typeface="Nunito"/>
              <a:sym typeface="Nunito"/>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9" name="Shape 1199"/>
        <p:cNvGrpSpPr/>
        <p:nvPr/>
      </p:nvGrpSpPr>
      <p:grpSpPr>
        <a:xfrm>
          <a:off x="0" y="0"/>
          <a:ext cx="0" cy="0"/>
          <a:chOff x="0" y="0"/>
          <a:chExt cx="0" cy="0"/>
        </a:xfrm>
      </p:grpSpPr>
      <p:sp>
        <p:nvSpPr>
          <p:cNvPr id="1200" name="Google Shape;1200;p48"/>
          <p:cNvSpPr/>
          <p:nvPr/>
        </p:nvSpPr>
        <p:spPr>
          <a:xfrm rot="10800000">
            <a:off x="-75" y="-9300"/>
            <a:ext cx="7591500" cy="237900"/>
          </a:xfrm>
          <a:prstGeom prst="round2SameRect">
            <a:avLst>
              <a:gd fmla="val 50000" name="adj1"/>
              <a:gd fmla="val 0" name="adj2"/>
            </a:avLst>
          </a:pr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aphicFrame>
        <p:nvGraphicFramePr>
          <p:cNvPr id="1201" name="Google Shape;1201;p48"/>
          <p:cNvGraphicFramePr/>
          <p:nvPr/>
        </p:nvGraphicFramePr>
        <p:xfrm>
          <a:off x="197213" y="449838"/>
          <a:ext cx="3000000" cy="3000000"/>
        </p:xfrm>
        <a:graphic>
          <a:graphicData uri="http://schemas.openxmlformats.org/drawingml/2006/table">
            <a:tbl>
              <a:tblPr>
                <a:noFill/>
                <a:tableStyleId>{33F02701-F9A2-4432-8F73-A4790598A67E}</a:tableStyleId>
              </a:tblPr>
              <a:tblGrid>
                <a:gridCol w="1459725"/>
                <a:gridCol w="1459725"/>
                <a:gridCol w="1459725"/>
                <a:gridCol w="1459725"/>
                <a:gridCol w="1459725"/>
              </a:tblGrid>
              <a:tr h="647775">
                <a:tc>
                  <a:txBody>
                    <a:bodyPr/>
                    <a:lstStyle/>
                    <a:p>
                      <a:pPr indent="0" lvl="0" marL="0" rtl="0" algn="l">
                        <a:spcBef>
                          <a:spcPts val="0"/>
                        </a:spcBef>
                        <a:spcAft>
                          <a:spcPts val="0"/>
                        </a:spcAft>
                        <a:buNone/>
                      </a:pPr>
                      <a:r>
                        <a:rPr b="1" lang="en-GB">
                          <a:solidFill>
                            <a:srgbClr val="FFFFFF"/>
                          </a:solidFill>
                          <a:latin typeface="Mada"/>
                          <a:ea typeface="Mada"/>
                          <a:cs typeface="Mada"/>
                          <a:sym typeface="Mada"/>
                        </a:rPr>
                        <a:t>Disease </a:t>
                      </a:r>
                      <a:endParaRPr b="1">
                        <a:solidFill>
                          <a:srgbClr val="FFFFFF"/>
                        </a:solidFill>
                        <a:latin typeface="Mada"/>
                        <a:ea typeface="Mada"/>
                        <a:cs typeface="Mada"/>
                        <a:sym typeface="Mada"/>
                      </a:endParaRPr>
                    </a:p>
                  </a:txBody>
                  <a:tcPr marT="91425" marB="91425" marR="91425" marL="91425">
                    <a:solidFill>
                      <a:srgbClr val="134F5C"/>
                    </a:solidFill>
                  </a:tcPr>
                </a:tc>
                <a:tc>
                  <a:txBody>
                    <a:bodyPr/>
                    <a:lstStyle/>
                    <a:p>
                      <a:pPr indent="0" lvl="0" marL="0" rtl="0" algn="l">
                        <a:spcBef>
                          <a:spcPts val="0"/>
                        </a:spcBef>
                        <a:spcAft>
                          <a:spcPts val="0"/>
                        </a:spcAft>
                        <a:buNone/>
                      </a:pPr>
                      <a:r>
                        <a:rPr b="1" lang="en-GB">
                          <a:solidFill>
                            <a:srgbClr val="FFFFFF"/>
                          </a:solidFill>
                          <a:latin typeface="Mada"/>
                          <a:ea typeface="Mada"/>
                          <a:cs typeface="Mada"/>
                          <a:sym typeface="Mada"/>
                        </a:rPr>
                        <a:t>Info</a:t>
                      </a:r>
                      <a:endParaRPr b="1">
                        <a:solidFill>
                          <a:srgbClr val="FFFFFF"/>
                        </a:solidFill>
                        <a:latin typeface="Mada"/>
                        <a:ea typeface="Mada"/>
                        <a:cs typeface="Mada"/>
                        <a:sym typeface="Mada"/>
                      </a:endParaRPr>
                    </a:p>
                  </a:txBody>
                  <a:tcPr marT="91425" marB="91425" marR="91425" marL="91425">
                    <a:solidFill>
                      <a:srgbClr val="134F5C"/>
                    </a:solidFill>
                  </a:tcPr>
                </a:tc>
                <a:tc>
                  <a:txBody>
                    <a:bodyPr/>
                    <a:lstStyle/>
                    <a:p>
                      <a:pPr indent="0" lvl="0" marL="0" rtl="0" algn="l">
                        <a:spcBef>
                          <a:spcPts val="0"/>
                        </a:spcBef>
                        <a:spcAft>
                          <a:spcPts val="0"/>
                        </a:spcAft>
                        <a:buNone/>
                      </a:pPr>
                      <a:r>
                        <a:rPr b="1" lang="en-GB">
                          <a:solidFill>
                            <a:srgbClr val="FFFFFF"/>
                          </a:solidFill>
                          <a:latin typeface="Mada"/>
                          <a:ea typeface="Mada"/>
                          <a:cs typeface="Mada"/>
                          <a:sym typeface="Mada"/>
                        </a:rPr>
                        <a:t>Recommended </a:t>
                      </a:r>
                      <a:endParaRPr b="1">
                        <a:solidFill>
                          <a:srgbClr val="FFFFFF"/>
                        </a:solidFill>
                        <a:latin typeface="Mada"/>
                        <a:ea typeface="Mada"/>
                        <a:cs typeface="Mada"/>
                        <a:sym typeface="Mada"/>
                      </a:endParaRPr>
                    </a:p>
                  </a:txBody>
                  <a:tcPr marT="91425" marB="91425" marR="91425" marL="91425">
                    <a:solidFill>
                      <a:srgbClr val="134F5C"/>
                    </a:solidFill>
                  </a:tcPr>
                </a:tc>
                <a:tc>
                  <a:txBody>
                    <a:bodyPr/>
                    <a:lstStyle/>
                    <a:p>
                      <a:pPr indent="0" lvl="0" marL="0" rtl="0" algn="l">
                        <a:spcBef>
                          <a:spcPts val="0"/>
                        </a:spcBef>
                        <a:spcAft>
                          <a:spcPts val="0"/>
                        </a:spcAft>
                        <a:buNone/>
                      </a:pPr>
                      <a:r>
                        <a:rPr b="1" lang="en-GB">
                          <a:solidFill>
                            <a:srgbClr val="FFFFFF"/>
                          </a:solidFill>
                          <a:latin typeface="Mada"/>
                          <a:ea typeface="Mada"/>
                          <a:cs typeface="Mada"/>
                          <a:sym typeface="Mada"/>
                        </a:rPr>
                        <a:t>Vaccination </a:t>
                      </a:r>
                      <a:endParaRPr b="1">
                        <a:solidFill>
                          <a:srgbClr val="FFFFFF"/>
                        </a:solidFill>
                        <a:latin typeface="Mada"/>
                        <a:ea typeface="Mada"/>
                        <a:cs typeface="Mada"/>
                        <a:sym typeface="Mada"/>
                      </a:endParaRPr>
                    </a:p>
                  </a:txBody>
                  <a:tcPr marT="91425" marB="91425" marR="91425" marL="91425">
                    <a:solidFill>
                      <a:srgbClr val="134F5C"/>
                    </a:solidFill>
                  </a:tcPr>
                </a:tc>
                <a:tc>
                  <a:txBody>
                    <a:bodyPr/>
                    <a:lstStyle/>
                    <a:p>
                      <a:pPr indent="0" lvl="0" marL="0" rtl="0" algn="l">
                        <a:spcBef>
                          <a:spcPts val="0"/>
                        </a:spcBef>
                        <a:spcAft>
                          <a:spcPts val="0"/>
                        </a:spcAft>
                        <a:buNone/>
                      </a:pPr>
                      <a:r>
                        <a:rPr b="1" lang="en-GB">
                          <a:solidFill>
                            <a:srgbClr val="FFFFFF"/>
                          </a:solidFill>
                          <a:latin typeface="Mada"/>
                          <a:ea typeface="Mada"/>
                          <a:cs typeface="Mada"/>
                          <a:sym typeface="Mada"/>
                        </a:rPr>
                        <a:t>Not recommended </a:t>
                      </a:r>
                      <a:endParaRPr b="1">
                        <a:solidFill>
                          <a:srgbClr val="FFFFFF"/>
                        </a:solidFill>
                        <a:latin typeface="Mada"/>
                        <a:ea typeface="Mada"/>
                        <a:cs typeface="Mada"/>
                        <a:sym typeface="Mada"/>
                      </a:endParaRPr>
                    </a:p>
                  </a:txBody>
                  <a:tcPr marT="91425" marB="91425" marR="91425" marL="91425">
                    <a:solidFill>
                      <a:srgbClr val="134F5C"/>
                    </a:solidFill>
                  </a:tcPr>
                </a:tc>
              </a:tr>
              <a:tr h="2915075">
                <a:tc>
                  <a:txBody>
                    <a:bodyPr/>
                    <a:lstStyle/>
                    <a:p>
                      <a:pPr indent="0" lvl="0" marL="0" rtl="0" algn="l">
                        <a:spcBef>
                          <a:spcPts val="0"/>
                        </a:spcBef>
                        <a:spcAft>
                          <a:spcPts val="0"/>
                        </a:spcAft>
                        <a:buClr>
                          <a:schemeClr val="dk1"/>
                        </a:buClr>
                        <a:buSzPts val="1100"/>
                        <a:buFont typeface="Arial"/>
                        <a:buNone/>
                      </a:pPr>
                      <a:r>
                        <a:rPr b="1" lang="en-GB">
                          <a:solidFill>
                            <a:srgbClr val="FFFFFF"/>
                          </a:solidFill>
                          <a:latin typeface="Mada"/>
                          <a:ea typeface="Mada"/>
                          <a:cs typeface="Mada"/>
                          <a:sym typeface="Mada"/>
                        </a:rPr>
                        <a:t>Hepatitis A</a:t>
                      </a:r>
                      <a:endParaRPr>
                        <a:solidFill>
                          <a:srgbClr val="FFFFFF"/>
                        </a:solidFill>
                        <a:latin typeface="Mada"/>
                        <a:ea typeface="Mada"/>
                        <a:cs typeface="Mada"/>
                        <a:sym typeface="Mada"/>
                      </a:endParaRPr>
                    </a:p>
                  </a:txBody>
                  <a:tcPr marT="91425" marB="91425" marR="91425" marL="91425">
                    <a:solidFill>
                      <a:srgbClr val="76A5AF"/>
                    </a:solidFill>
                  </a:tcPr>
                </a:tc>
                <a:tc>
                  <a:txBody>
                    <a:bodyPr/>
                    <a:lstStyle/>
                    <a:p>
                      <a:pPr indent="0" lvl="0" marL="0" rtl="0" algn="l">
                        <a:spcBef>
                          <a:spcPts val="0"/>
                        </a:spcBef>
                        <a:spcAft>
                          <a:spcPts val="0"/>
                        </a:spcAft>
                        <a:buNone/>
                      </a:pPr>
                      <a:r>
                        <a:rPr b="1" lang="en-GB" sz="1200">
                          <a:solidFill>
                            <a:srgbClr val="76A5AF"/>
                          </a:solidFill>
                          <a:latin typeface="Nunito"/>
                          <a:ea typeface="Nunito"/>
                          <a:cs typeface="Nunito"/>
                          <a:sym typeface="Nunito"/>
                        </a:rPr>
                        <a:t>Endemic</a:t>
                      </a:r>
                      <a:r>
                        <a:rPr lang="en-GB" sz="1200">
                          <a:solidFill>
                            <a:schemeClr val="dk1"/>
                          </a:solidFill>
                          <a:latin typeface="Mada"/>
                          <a:ea typeface="Mada"/>
                          <a:cs typeface="Mada"/>
                          <a:sym typeface="Mada"/>
                        </a:rPr>
                        <a:t> in many developing countries &amp; High mortality in elderly &amp; pregnant women </a:t>
                      </a:r>
                      <a:endParaRPr sz="1200">
                        <a:solidFill>
                          <a:schemeClr val="dk1"/>
                        </a:solidFill>
                        <a:latin typeface="Mada"/>
                        <a:ea typeface="Mada"/>
                        <a:cs typeface="Mada"/>
                        <a:sym typeface="Mada"/>
                      </a:endParaRPr>
                    </a:p>
                    <a:p>
                      <a:pPr indent="0" lvl="0" marL="0" rtl="0" algn="l">
                        <a:spcBef>
                          <a:spcPts val="0"/>
                        </a:spcBef>
                        <a:spcAft>
                          <a:spcPts val="0"/>
                        </a:spcAft>
                        <a:buNone/>
                      </a:pPr>
                      <a:r>
                        <a:rPr b="1" lang="en-GB" sz="1200">
                          <a:solidFill>
                            <a:srgbClr val="76A5AF"/>
                          </a:solidFill>
                          <a:latin typeface="Nunito"/>
                          <a:ea typeface="Nunito"/>
                          <a:cs typeface="Nunito"/>
                          <a:sym typeface="Nunito"/>
                        </a:rPr>
                        <a:t>Prevention:</a:t>
                      </a:r>
                      <a:r>
                        <a:rPr lang="en-GB" sz="1200">
                          <a:solidFill>
                            <a:schemeClr val="dk1"/>
                          </a:solidFill>
                          <a:latin typeface="Mada"/>
                          <a:ea typeface="Mada"/>
                          <a:cs typeface="Mada"/>
                          <a:sym typeface="Mada"/>
                        </a:rPr>
                        <a:t> Food, water, personal hygiene &amp; immunization </a:t>
                      </a:r>
                      <a:endParaRPr sz="1200">
                        <a:solidFill>
                          <a:schemeClr val="dk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t/>
                      </a:r>
                      <a:endParaRPr sz="1200">
                        <a:solidFill>
                          <a:schemeClr val="dk1"/>
                        </a:solidFill>
                        <a:latin typeface="Mada"/>
                        <a:ea typeface="Mada"/>
                        <a:cs typeface="Mada"/>
                        <a:sym typeface="Mada"/>
                      </a:endParaRPr>
                    </a:p>
                  </a:txBody>
                  <a:tcPr marT="91425" marB="91425" marR="91425" marL="91425"/>
                </a:tc>
                <a:tc>
                  <a:txBody>
                    <a:bodyPr/>
                    <a:lstStyle/>
                    <a:p>
                      <a:pPr indent="0" lvl="0" marL="0" rtl="0" algn="l">
                        <a:spcBef>
                          <a:spcPts val="0"/>
                        </a:spcBef>
                        <a:spcAft>
                          <a:spcPts val="0"/>
                        </a:spcAft>
                        <a:buNone/>
                      </a:pPr>
                      <a:r>
                        <a:rPr lang="en-GB" sz="1200">
                          <a:solidFill>
                            <a:schemeClr val="dk1"/>
                          </a:solidFill>
                          <a:latin typeface="Mada"/>
                          <a:ea typeface="Mada"/>
                          <a:cs typeface="Mada"/>
                          <a:sym typeface="Mada"/>
                        </a:rPr>
                        <a:t>-</a:t>
                      </a:r>
                      <a:r>
                        <a:rPr lang="en-GB" sz="1200">
                          <a:solidFill>
                            <a:schemeClr val="dk1"/>
                          </a:solidFill>
                          <a:latin typeface="Mada"/>
                          <a:ea typeface="Mada"/>
                          <a:cs typeface="Mada"/>
                          <a:sym typeface="Mada"/>
                        </a:rPr>
                        <a:t>Travelers to the developing countries </a:t>
                      </a:r>
                      <a:endParaRPr sz="1200">
                        <a:solidFill>
                          <a:schemeClr val="dk1"/>
                        </a:solidFill>
                        <a:latin typeface="Mada"/>
                        <a:ea typeface="Mada"/>
                        <a:cs typeface="Mada"/>
                        <a:sym typeface="Mada"/>
                      </a:endParaRPr>
                    </a:p>
                    <a:p>
                      <a:pPr indent="0" lvl="0" marL="0" rtl="0" algn="l">
                        <a:spcBef>
                          <a:spcPts val="0"/>
                        </a:spcBef>
                        <a:spcAft>
                          <a:spcPts val="0"/>
                        </a:spcAft>
                        <a:buNone/>
                      </a:pPr>
                      <a:r>
                        <a:rPr lang="en-GB" sz="1200">
                          <a:solidFill>
                            <a:schemeClr val="dk1"/>
                          </a:solidFill>
                          <a:latin typeface="Mada"/>
                          <a:ea typeface="Mada"/>
                          <a:cs typeface="Mada"/>
                          <a:sym typeface="Mada"/>
                        </a:rPr>
                        <a:t>-2 years and older</a:t>
                      </a:r>
                      <a:endParaRPr sz="1200">
                        <a:solidFill>
                          <a:schemeClr val="dk1"/>
                        </a:solidFill>
                        <a:latin typeface="Mada"/>
                        <a:ea typeface="Mada"/>
                        <a:cs typeface="Mada"/>
                        <a:sym typeface="Mada"/>
                      </a:endParaRPr>
                    </a:p>
                  </a:txBody>
                  <a:tcPr marT="91425" marB="91425" marR="91425" marL="91425"/>
                </a:tc>
                <a:tc>
                  <a:txBody>
                    <a:bodyPr/>
                    <a:lstStyle/>
                    <a:p>
                      <a:pPr indent="0" lvl="0" marL="0" rtl="0" algn="l">
                        <a:spcBef>
                          <a:spcPts val="0"/>
                        </a:spcBef>
                        <a:spcAft>
                          <a:spcPts val="0"/>
                        </a:spcAft>
                        <a:buNone/>
                      </a:pPr>
                      <a:r>
                        <a:rPr lang="en-GB" sz="1200">
                          <a:solidFill>
                            <a:schemeClr val="dk1"/>
                          </a:solidFill>
                          <a:latin typeface="Mada"/>
                          <a:ea typeface="Mada"/>
                          <a:cs typeface="Mada"/>
                          <a:sym typeface="Mada"/>
                        </a:rPr>
                        <a:t> Inactivated vaccines </a:t>
                      </a:r>
                      <a:endParaRPr sz="1200">
                        <a:solidFill>
                          <a:schemeClr val="dk1"/>
                        </a:solidFill>
                        <a:latin typeface="Mada"/>
                        <a:ea typeface="Mada"/>
                        <a:cs typeface="Mada"/>
                        <a:sym typeface="Mada"/>
                      </a:endParaRPr>
                    </a:p>
                    <a:p>
                      <a:pPr indent="0" lvl="0" marL="0" rtl="0" algn="l">
                        <a:spcBef>
                          <a:spcPts val="0"/>
                        </a:spcBef>
                        <a:spcAft>
                          <a:spcPts val="0"/>
                        </a:spcAft>
                        <a:buNone/>
                      </a:pPr>
                      <a:r>
                        <a:rPr b="1" lang="en-GB" sz="1200">
                          <a:solidFill>
                            <a:schemeClr val="dk1"/>
                          </a:solidFill>
                          <a:latin typeface="Mada"/>
                          <a:ea typeface="Mada"/>
                          <a:cs typeface="Mada"/>
                          <a:sym typeface="Mada"/>
                        </a:rPr>
                        <a:t>Dose </a:t>
                      </a:r>
                      <a:r>
                        <a:rPr lang="en-GB" sz="1200">
                          <a:solidFill>
                            <a:schemeClr val="dk1"/>
                          </a:solidFill>
                          <a:latin typeface="Mada"/>
                          <a:ea typeface="Mada"/>
                          <a:cs typeface="Mada"/>
                          <a:sym typeface="Mada"/>
                        </a:rPr>
                        <a:t>(2 doses) (HAVRIX® or VAQTA®)  </a:t>
                      </a:r>
                      <a:r>
                        <a:rPr lang="en-GB" sz="1200">
                          <a:solidFill>
                            <a:srgbClr val="BF9000"/>
                          </a:solidFill>
                          <a:latin typeface="Mada"/>
                          <a:ea typeface="Mada"/>
                          <a:cs typeface="Mada"/>
                          <a:sym typeface="Mada"/>
                        </a:rPr>
                        <a:t>(can combine immunoglobulins with the vaccine if needed)</a:t>
                      </a:r>
                      <a:endParaRPr sz="1200">
                        <a:solidFill>
                          <a:srgbClr val="BF9000"/>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b="1" lang="en-GB" sz="1200">
                          <a:solidFill>
                            <a:schemeClr val="dk1"/>
                          </a:solidFill>
                          <a:latin typeface="Mada"/>
                          <a:ea typeface="Mada"/>
                          <a:cs typeface="Mada"/>
                          <a:sym typeface="Mada"/>
                        </a:rPr>
                        <a:t>-Protection: </a:t>
                      </a:r>
                      <a:endParaRPr b="1" sz="1200">
                        <a:solidFill>
                          <a:schemeClr val="dk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en-GB" sz="1200">
                          <a:solidFill>
                            <a:schemeClr val="dk1"/>
                          </a:solidFill>
                          <a:latin typeface="Mada"/>
                          <a:ea typeface="Mada"/>
                          <a:cs typeface="Mada"/>
                          <a:sym typeface="Mada"/>
                        </a:rPr>
                        <a:t>14 – 20 years in children</a:t>
                      </a:r>
                      <a:endParaRPr sz="1200">
                        <a:solidFill>
                          <a:schemeClr val="dk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en-GB" sz="1200">
                          <a:solidFill>
                            <a:schemeClr val="dk1"/>
                          </a:solidFill>
                          <a:latin typeface="Mada"/>
                          <a:ea typeface="Mada"/>
                          <a:cs typeface="Mada"/>
                          <a:sym typeface="Mada"/>
                        </a:rPr>
                        <a:t>25 years among adults </a:t>
                      </a:r>
                      <a:endParaRPr sz="1200">
                        <a:solidFill>
                          <a:srgbClr val="BF9000"/>
                        </a:solidFill>
                        <a:latin typeface="Mada"/>
                        <a:ea typeface="Mada"/>
                        <a:cs typeface="Mada"/>
                        <a:sym typeface="Mada"/>
                      </a:endParaRPr>
                    </a:p>
                  </a:txBody>
                  <a:tcPr marT="91425" marB="91425" marR="91425" marL="91425"/>
                </a:tc>
                <a:tc>
                  <a:txBody>
                    <a:bodyPr/>
                    <a:lstStyle/>
                    <a:p>
                      <a:pPr indent="-304800" lvl="0" marL="457200" rtl="0" algn="l">
                        <a:spcBef>
                          <a:spcPts val="0"/>
                        </a:spcBef>
                        <a:spcAft>
                          <a:spcPts val="0"/>
                        </a:spcAft>
                        <a:buSzPts val="1200"/>
                        <a:buFont typeface="Mada"/>
                        <a:buChar char="-"/>
                      </a:pPr>
                      <a:r>
                        <a:t/>
                      </a:r>
                      <a:endParaRPr sz="1200">
                        <a:latin typeface="Mada"/>
                        <a:ea typeface="Mada"/>
                        <a:cs typeface="Mada"/>
                        <a:sym typeface="Mada"/>
                      </a:endParaRPr>
                    </a:p>
                  </a:txBody>
                  <a:tcPr marT="91425" marB="91425" marR="91425" marL="91425"/>
                </a:tc>
              </a:tr>
              <a:tr h="1749025">
                <a:tc>
                  <a:txBody>
                    <a:bodyPr/>
                    <a:lstStyle/>
                    <a:p>
                      <a:pPr indent="0" lvl="0" marL="0" rtl="0" algn="l">
                        <a:spcBef>
                          <a:spcPts val="0"/>
                        </a:spcBef>
                        <a:spcAft>
                          <a:spcPts val="0"/>
                        </a:spcAft>
                        <a:buClr>
                          <a:schemeClr val="dk1"/>
                        </a:buClr>
                        <a:buSzPts val="1100"/>
                        <a:buFont typeface="Arial"/>
                        <a:buNone/>
                      </a:pPr>
                      <a:r>
                        <a:rPr b="1" lang="en-GB">
                          <a:solidFill>
                            <a:srgbClr val="FFFFFF"/>
                          </a:solidFill>
                          <a:latin typeface="Mada"/>
                          <a:ea typeface="Mada"/>
                          <a:cs typeface="Mada"/>
                          <a:sym typeface="Mada"/>
                        </a:rPr>
                        <a:t>Hepatitis B</a:t>
                      </a:r>
                      <a:endParaRPr sz="1200">
                        <a:latin typeface="Mada"/>
                        <a:ea typeface="Mada"/>
                        <a:cs typeface="Mada"/>
                        <a:sym typeface="Mada"/>
                      </a:endParaRPr>
                    </a:p>
                  </a:txBody>
                  <a:tcPr marT="91425" marB="91425" marR="91425" marL="91425">
                    <a:solidFill>
                      <a:srgbClr val="76A5AF"/>
                    </a:solidFill>
                  </a:tcPr>
                </a:tc>
                <a:tc>
                  <a:txBody>
                    <a:bodyPr/>
                    <a:lstStyle/>
                    <a:p>
                      <a:pPr indent="0" lvl="0" marL="0" rtl="0" algn="l">
                        <a:spcBef>
                          <a:spcPts val="0"/>
                        </a:spcBef>
                        <a:spcAft>
                          <a:spcPts val="0"/>
                        </a:spcAft>
                        <a:buClr>
                          <a:schemeClr val="dk1"/>
                        </a:buClr>
                        <a:buSzPts val="1100"/>
                        <a:buFont typeface="Arial"/>
                        <a:buNone/>
                      </a:pPr>
                      <a:r>
                        <a:rPr b="1" lang="en-GB" sz="1200">
                          <a:solidFill>
                            <a:srgbClr val="76A5AF"/>
                          </a:solidFill>
                          <a:latin typeface="Nunito"/>
                          <a:ea typeface="Nunito"/>
                          <a:cs typeface="Nunito"/>
                          <a:sym typeface="Nunito"/>
                        </a:rPr>
                        <a:t>Transmission</a:t>
                      </a:r>
                      <a:r>
                        <a:rPr lang="en-GB" sz="1200">
                          <a:solidFill>
                            <a:srgbClr val="76A5AF"/>
                          </a:solidFill>
                          <a:latin typeface="Nunito"/>
                          <a:ea typeface="Nunito"/>
                          <a:cs typeface="Nunito"/>
                          <a:sym typeface="Nunito"/>
                        </a:rPr>
                        <a:t>:</a:t>
                      </a:r>
                      <a:r>
                        <a:rPr lang="en-GB" sz="1200">
                          <a:solidFill>
                            <a:schemeClr val="dk1"/>
                          </a:solidFill>
                          <a:latin typeface="Mada"/>
                          <a:ea typeface="Mada"/>
                          <a:cs typeface="Mada"/>
                          <a:sym typeface="Mada"/>
                        </a:rPr>
                        <a:t> Blood- borne, sexual contact </a:t>
                      </a:r>
                      <a:endParaRPr sz="1200">
                        <a:solidFill>
                          <a:schemeClr val="dk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b="1" lang="en-GB" sz="1200">
                          <a:solidFill>
                            <a:srgbClr val="76A5AF"/>
                          </a:solidFill>
                          <a:latin typeface="Nunito"/>
                          <a:ea typeface="Nunito"/>
                          <a:cs typeface="Nunito"/>
                          <a:sym typeface="Nunito"/>
                        </a:rPr>
                        <a:t>Prevention:</a:t>
                      </a:r>
                      <a:r>
                        <a:rPr lang="en-GB" sz="1200">
                          <a:solidFill>
                            <a:schemeClr val="dk1"/>
                          </a:solidFill>
                          <a:latin typeface="Mada"/>
                          <a:ea typeface="Mada"/>
                          <a:cs typeface="Mada"/>
                          <a:sym typeface="Mada"/>
                        </a:rPr>
                        <a:t> Avoid risk factors &amp; immunization </a:t>
                      </a:r>
                      <a:endParaRPr sz="1200">
                        <a:latin typeface="Mada"/>
                        <a:ea typeface="Mada"/>
                        <a:cs typeface="Mada"/>
                        <a:sym typeface="Mada"/>
                      </a:endParaRPr>
                    </a:p>
                  </a:txBody>
                  <a:tcPr marT="91425" marB="91425" marR="91425" marL="91425"/>
                </a:tc>
                <a:tc>
                  <a:txBody>
                    <a:bodyPr/>
                    <a:lstStyle/>
                    <a:p>
                      <a:pPr indent="0" lvl="0" marL="0" rtl="0" algn="l">
                        <a:spcBef>
                          <a:spcPts val="0"/>
                        </a:spcBef>
                        <a:spcAft>
                          <a:spcPts val="0"/>
                        </a:spcAft>
                        <a:buNone/>
                      </a:pPr>
                      <a:r>
                        <a:rPr lang="en-GB" sz="1200">
                          <a:solidFill>
                            <a:schemeClr val="dk1"/>
                          </a:solidFill>
                          <a:latin typeface="Mada"/>
                          <a:ea typeface="Mada"/>
                          <a:cs typeface="Mada"/>
                          <a:sym typeface="Mada"/>
                        </a:rPr>
                        <a:t>travelers to endemic areas and travelers with special risk</a:t>
                      </a:r>
                      <a:endParaRPr sz="1200">
                        <a:latin typeface="Mada"/>
                        <a:ea typeface="Mada"/>
                        <a:cs typeface="Mada"/>
                        <a:sym typeface="Mada"/>
                      </a:endParaRPr>
                    </a:p>
                  </a:txBody>
                  <a:tcPr marT="91425" marB="91425" marR="91425" marL="91425"/>
                </a:tc>
                <a:tc>
                  <a:txBody>
                    <a:bodyPr/>
                    <a:lstStyle/>
                    <a:p>
                      <a:pPr indent="0" lvl="0" marL="0" rtl="0" algn="l">
                        <a:spcBef>
                          <a:spcPts val="0"/>
                        </a:spcBef>
                        <a:spcAft>
                          <a:spcPts val="0"/>
                        </a:spcAft>
                        <a:buNone/>
                      </a:pPr>
                      <a:r>
                        <a:rPr b="1" lang="en-GB" sz="1200">
                          <a:solidFill>
                            <a:schemeClr val="dk1"/>
                          </a:solidFill>
                          <a:latin typeface="Mada"/>
                          <a:ea typeface="Mada"/>
                          <a:cs typeface="Mada"/>
                          <a:sym typeface="Mada"/>
                        </a:rPr>
                        <a:t>-Type</a:t>
                      </a:r>
                      <a:r>
                        <a:rPr lang="en-GB" sz="1200">
                          <a:solidFill>
                            <a:schemeClr val="dk1"/>
                          </a:solidFill>
                          <a:latin typeface="Mada"/>
                          <a:ea typeface="Mada"/>
                          <a:cs typeface="Mada"/>
                          <a:sym typeface="Mada"/>
                        </a:rPr>
                        <a:t>: Recombinant vaccine, IM </a:t>
                      </a:r>
                      <a:r>
                        <a:rPr b="1" lang="en-GB" sz="1200">
                          <a:solidFill>
                            <a:schemeClr val="dk1"/>
                          </a:solidFill>
                          <a:latin typeface="Mada"/>
                          <a:ea typeface="Mada"/>
                          <a:cs typeface="Mada"/>
                          <a:sym typeface="Mada"/>
                        </a:rPr>
                        <a:t>injection</a:t>
                      </a:r>
                      <a:endParaRPr sz="1200">
                        <a:solidFill>
                          <a:schemeClr val="dk1"/>
                        </a:solidFill>
                        <a:latin typeface="Mada"/>
                        <a:ea typeface="Mada"/>
                        <a:cs typeface="Mada"/>
                        <a:sym typeface="Mada"/>
                      </a:endParaRPr>
                    </a:p>
                    <a:p>
                      <a:pPr indent="0" lvl="0" marL="0" rtl="0" algn="l">
                        <a:spcBef>
                          <a:spcPts val="0"/>
                        </a:spcBef>
                        <a:spcAft>
                          <a:spcPts val="0"/>
                        </a:spcAft>
                        <a:buNone/>
                      </a:pPr>
                      <a:r>
                        <a:rPr lang="en-GB" sz="1200">
                          <a:solidFill>
                            <a:schemeClr val="dk1"/>
                          </a:solidFill>
                          <a:latin typeface="Mada"/>
                          <a:ea typeface="Mada"/>
                          <a:cs typeface="Mada"/>
                          <a:sym typeface="Mada"/>
                        </a:rPr>
                        <a:t>-Monovalent or combined with hepatitis A (for those ≥ 18 years) </a:t>
                      </a:r>
                      <a:endParaRPr sz="1200">
                        <a:latin typeface="Mada"/>
                        <a:ea typeface="Mada"/>
                        <a:cs typeface="Mada"/>
                        <a:sym typeface="Mada"/>
                      </a:endParaRPr>
                    </a:p>
                  </a:txBody>
                  <a:tcPr marT="91425" marB="91425" marR="91425" marL="91425"/>
                </a:tc>
                <a:tc>
                  <a:txBody>
                    <a:bodyPr/>
                    <a:lstStyle/>
                    <a:p>
                      <a:pPr indent="-304800" lvl="0" marL="457200" rtl="0" algn="l">
                        <a:spcBef>
                          <a:spcPts val="0"/>
                        </a:spcBef>
                        <a:spcAft>
                          <a:spcPts val="0"/>
                        </a:spcAft>
                        <a:buSzPts val="1200"/>
                        <a:buFont typeface="Mada"/>
                        <a:buChar char="-"/>
                      </a:pPr>
                      <a:r>
                        <a:t/>
                      </a:r>
                      <a:endParaRPr sz="1200">
                        <a:latin typeface="Mada"/>
                        <a:ea typeface="Mada"/>
                        <a:cs typeface="Mada"/>
                        <a:sym typeface="Mada"/>
                      </a:endParaRPr>
                    </a:p>
                  </a:txBody>
                  <a:tcPr marT="91425" marB="91425" marR="91425" marL="91425"/>
                </a:tc>
              </a:tr>
              <a:tr h="1619475">
                <a:tc>
                  <a:txBody>
                    <a:bodyPr/>
                    <a:lstStyle/>
                    <a:p>
                      <a:pPr indent="0" lvl="0" marL="0" rtl="0" algn="l">
                        <a:spcBef>
                          <a:spcPts val="0"/>
                        </a:spcBef>
                        <a:spcAft>
                          <a:spcPts val="0"/>
                        </a:spcAft>
                        <a:buNone/>
                      </a:pPr>
                      <a:r>
                        <a:rPr b="1" lang="en-GB">
                          <a:solidFill>
                            <a:srgbClr val="FFFFFF"/>
                          </a:solidFill>
                          <a:latin typeface="Mada"/>
                          <a:ea typeface="Mada"/>
                          <a:cs typeface="Mada"/>
                          <a:sym typeface="Mada"/>
                        </a:rPr>
                        <a:t>Cholera</a:t>
                      </a:r>
                      <a:r>
                        <a:rPr b="1" lang="en-GB" sz="1200">
                          <a:solidFill>
                            <a:srgbClr val="FFFFFF"/>
                          </a:solidFill>
                          <a:latin typeface="Mada"/>
                          <a:ea typeface="Mada"/>
                          <a:cs typeface="Mada"/>
                          <a:sym typeface="Mada"/>
                        </a:rPr>
                        <a:t> </a:t>
                      </a:r>
                      <a:endParaRPr b="1" sz="1200">
                        <a:solidFill>
                          <a:srgbClr val="FFFFFF"/>
                        </a:solidFill>
                        <a:latin typeface="Mada"/>
                        <a:ea typeface="Mada"/>
                        <a:cs typeface="Mada"/>
                        <a:sym typeface="Mada"/>
                      </a:endParaRPr>
                    </a:p>
                  </a:txBody>
                  <a:tcPr marT="91425" marB="91425" marR="91425" marL="91425">
                    <a:solidFill>
                      <a:srgbClr val="76A5AF"/>
                    </a:solidFill>
                  </a:tcPr>
                </a:tc>
                <a:tc>
                  <a:txBody>
                    <a:bodyPr/>
                    <a:lstStyle/>
                    <a:p>
                      <a:pPr indent="0" lvl="0" marL="0" rtl="0" algn="l">
                        <a:spcBef>
                          <a:spcPts val="0"/>
                        </a:spcBef>
                        <a:spcAft>
                          <a:spcPts val="0"/>
                        </a:spcAft>
                        <a:buClr>
                          <a:schemeClr val="dk1"/>
                        </a:buClr>
                        <a:buSzPts val="1100"/>
                        <a:buFont typeface="Arial"/>
                        <a:buNone/>
                      </a:pPr>
                      <a:r>
                        <a:rPr b="1" lang="en-GB" sz="1200">
                          <a:solidFill>
                            <a:srgbClr val="76A5AF"/>
                          </a:solidFill>
                          <a:latin typeface="Nunito"/>
                          <a:ea typeface="Nunito"/>
                          <a:cs typeface="Nunito"/>
                          <a:sym typeface="Nunito"/>
                        </a:rPr>
                        <a:t>Transmission:</a:t>
                      </a:r>
                      <a:r>
                        <a:rPr lang="en-GB" sz="1200">
                          <a:solidFill>
                            <a:schemeClr val="dk1"/>
                          </a:solidFill>
                          <a:latin typeface="Mada"/>
                          <a:ea typeface="Mada"/>
                          <a:cs typeface="Mada"/>
                          <a:sym typeface="Mada"/>
                        </a:rPr>
                        <a:t> Contaminated food or water </a:t>
                      </a:r>
                      <a:endParaRPr sz="1200">
                        <a:solidFill>
                          <a:schemeClr val="dk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b="1" lang="en-GB" sz="1200">
                          <a:solidFill>
                            <a:srgbClr val="76A5AF"/>
                          </a:solidFill>
                          <a:latin typeface="Nunito"/>
                          <a:ea typeface="Nunito"/>
                          <a:cs typeface="Nunito"/>
                          <a:sym typeface="Nunito"/>
                        </a:rPr>
                        <a:t>Prevention:</a:t>
                      </a:r>
                      <a:r>
                        <a:rPr lang="en-GB" sz="1200">
                          <a:solidFill>
                            <a:schemeClr val="dk1"/>
                          </a:solidFill>
                          <a:latin typeface="Nunito"/>
                          <a:ea typeface="Nunito"/>
                          <a:cs typeface="Nunito"/>
                          <a:sym typeface="Nunito"/>
                        </a:rPr>
                        <a:t> </a:t>
                      </a:r>
                      <a:endParaRPr sz="1200">
                        <a:solidFill>
                          <a:schemeClr val="dk1"/>
                        </a:solidFill>
                        <a:latin typeface="Nunito"/>
                        <a:ea typeface="Nunito"/>
                        <a:cs typeface="Nunito"/>
                        <a:sym typeface="Nunito"/>
                      </a:endParaRPr>
                    </a:p>
                    <a:p>
                      <a:pPr indent="0" lvl="0" marL="0" rtl="0" algn="l">
                        <a:spcBef>
                          <a:spcPts val="0"/>
                        </a:spcBef>
                        <a:spcAft>
                          <a:spcPts val="0"/>
                        </a:spcAft>
                        <a:buNone/>
                      </a:pPr>
                      <a:r>
                        <a:rPr lang="en-GB" sz="1200">
                          <a:solidFill>
                            <a:schemeClr val="dk1"/>
                          </a:solidFill>
                          <a:latin typeface="Mada"/>
                          <a:ea typeface="Mada"/>
                          <a:cs typeface="Mada"/>
                          <a:sym typeface="Mada"/>
                        </a:rPr>
                        <a:t>Food, water &amp; personal hygiene </a:t>
                      </a:r>
                      <a:endParaRPr sz="1200">
                        <a:solidFill>
                          <a:schemeClr val="dk1"/>
                        </a:solidFill>
                        <a:latin typeface="Mada"/>
                        <a:ea typeface="Mada"/>
                        <a:cs typeface="Mada"/>
                        <a:sym typeface="Mada"/>
                      </a:endParaRPr>
                    </a:p>
                    <a:p>
                      <a:pPr indent="0" lvl="0" marL="0" rtl="0" algn="l">
                        <a:spcBef>
                          <a:spcPts val="0"/>
                        </a:spcBef>
                        <a:spcAft>
                          <a:spcPts val="0"/>
                        </a:spcAft>
                        <a:buNone/>
                      </a:pPr>
                      <a:r>
                        <a:rPr lang="en-GB" sz="1200">
                          <a:solidFill>
                            <a:schemeClr val="dk1"/>
                          </a:solidFill>
                          <a:latin typeface="Mada"/>
                          <a:ea typeface="Mada"/>
                          <a:cs typeface="Mada"/>
                          <a:sym typeface="Mada"/>
                        </a:rPr>
                        <a:t>Vaccination</a:t>
                      </a:r>
                      <a:r>
                        <a:rPr lang="en-GB" sz="1200">
                          <a:solidFill>
                            <a:schemeClr val="dk1"/>
                          </a:solidFill>
                          <a:latin typeface="Mada"/>
                          <a:ea typeface="Mada"/>
                          <a:cs typeface="Mada"/>
                          <a:sym typeface="Mada"/>
                        </a:rPr>
                        <a:t> </a:t>
                      </a:r>
                      <a:r>
                        <a:rPr lang="en-GB" sz="1200">
                          <a:solidFill>
                            <a:schemeClr val="dk1"/>
                          </a:solidFill>
                          <a:latin typeface="Mada"/>
                          <a:ea typeface="Mada"/>
                          <a:cs typeface="Mada"/>
                          <a:sym typeface="Mada"/>
                        </a:rPr>
                        <a:t>(oral)</a:t>
                      </a:r>
                      <a:endParaRPr sz="1200">
                        <a:latin typeface="Mada"/>
                        <a:ea typeface="Mada"/>
                        <a:cs typeface="Mada"/>
                        <a:sym typeface="Mada"/>
                      </a:endParaRPr>
                    </a:p>
                  </a:txBody>
                  <a:tcPr marT="91425" marB="91425" marR="91425" marL="91425"/>
                </a:tc>
                <a:tc>
                  <a:txBody>
                    <a:bodyPr/>
                    <a:lstStyle/>
                    <a:p>
                      <a:pPr indent="-304800" lvl="0" marL="457200" rtl="0" algn="l">
                        <a:spcBef>
                          <a:spcPts val="0"/>
                        </a:spcBef>
                        <a:spcAft>
                          <a:spcPts val="0"/>
                        </a:spcAft>
                        <a:buSzPts val="1200"/>
                        <a:buFont typeface="Mada"/>
                        <a:buChar char="-"/>
                      </a:pPr>
                      <a:r>
                        <a:t/>
                      </a:r>
                      <a:endParaRPr sz="1200">
                        <a:latin typeface="Mada"/>
                        <a:ea typeface="Mada"/>
                        <a:cs typeface="Mada"/>
                        <a:sym typeface="Mada"/>
                      </a:endParaRPr>
                    </a:p>
                  </a:txBody>
                  <a:tcPr marT="91425" marB="91425" marR="91425" marL="91425"/>
                </a:tc>
                <a:tc>
                  <a:txBody>
                    <a:bodyPr/>
                    <a:lstStyle/>
                    <a:p>
                      <a:pPr indent="0" lvl="0" marL="0" rtl="0" algn="l">
                        <a:spcBef>
                          <a:spcPts val="0"/>
                        </a:spcBef>
                        <a:spcAft>
                          <a:spcPts val="0"/>
                        </a:spcAft>
                        <a:buNone/>
                      </a:pPr>
                      <a:r>
                        <a:rPr b="1" lang="en-GB" sz="1200">
                          <a:solidFill>
                            <a:schemeClr val="dk1"/>
                          </a:solidFill>
                          <a:latin typeface="Mada"/>
                          <a:ea typeface="Mada"/>
                          <a:cs typeface="Mada"/>
                          <a:sym typeface="Mada"/>
                        </a:rPr>
                        <a:t>Type</a:t>
                      </a:r>
                      <a:r>
                        <a:rPr lang="en-GB" sz="1200">
                          <a:solidFill>
                            <a:schemeClr val="dk1"/>
                          </a:solidFill>
                          <a:latin typeface="Mada"/>
                          <a:ea typeface="Mada"/>
                          <a:cs typeface="Mada"/>
                          <a:sym typeface="Mada"/>
                        </a:rPr>
                        <a:t>: Oral vaccine (Live attenuated)</a:t>
                      </a:r>
                      <a:endParaRPr sz="1200">
                        <a:latin typeface="Mada"/>
                        <a:ea typeface="Mada"/>
                        <a:cs typeface="Mada"/>
                        <a:sym typeface="Mada"/>
                      </a:endParaRPr>
                    </a:p>
                  </a:txBody>
                  <a:tcPr marT="91425" marB="91425" marR="91425" marL="91425"/>
                </a:tc>
                <a:tc>
                  <a:txBody>
                    <a:bodyPr/>
                    <a:lstStyle/>
                    <a:p>
                      <a:pPr indent="-304800" lvl="0" marL="457200" rtl="0" algn="l">
                        <a:spcBef>
                          <a:spcPts val="0"/>
                        </a:spcBef>
                        <a:spcAft>
                          <a:spcPts val="0"/>
                        </a:spcAft>
                        <a:buSzPts val="1200"/>
                        <a:buFont typeface="Mada"/>
                        <a:buChar char="-"/>
                      </a:pPr>
                      <a:r>
                        <a:t/>
                      </a:r>
                      <a:endParaRPr sz="1200">
                        <a:latin typeface="Mada"/>
                        <a:ea typeface="Mada"/>
                        <a:cs typeface="Mada"/>
                        <a:sym typeface="Mada"/>
                      </a:endParaRPr>
                    </a:p>
                  </a:txBody>
                  <a:tcPr marT="91425" marB="91425" marR="91425" marL="91425"/>
                </a:tc>
              </a:tr>
              <a:tr h="3068925">
                <a:tc>
                  <a:txBody>
                    <a:bodyPr/>
                    <a:lstStyle/>
                    <a:p>
                      <a:pPr indent="0" lvl="0" marL="0" rtl="0" algn="l">
                        <a:spcBef>
                          <a:spcPts val="0"/>
                        </a:spcBef>
                        <a:spcAft>
                          <a:spcPts val="0"/>
                        </a:spcAft>
                        <a:buNone/>
                      </a:pPr>
                      <a:r>
                        <a:rPr b="1" lang="en-GB">
                          <a:solidFill>
                            <a:srgbClr val="FFFFFF"/>
                          </a:solidFill>
                          <a:latin typeface="Mada"/>
                          <a:ea typeface="Mada"/>
                          <a:cs typeface="Mada"/>
                          <a:sym typeface="Mada"/>
                        </a:rPr>
                        <a:t>Yellow fever </a:t>
                      </a:r>
                      <a:endParaRPr b="1">
                        <a:solidFill>
                          <a:srgbClr val="FFFFFF"/>
                        </a:solidFill>
                        <a:latin typeface="Mada"/>
                        <a:ea typeface="Mada"/>
                        <a:cs typeface="Mada"/>
                        <a:sym typeface="Mada"/>
                      </a:endParaRPr>
                    </a:p>
                  </a:txBody>
                  <a:tcPr marT="91425" marB="91425" marR="91425" marL="91425">
                    <a:solidFill>
                      <a:srgbClr val="76A5AF"/>
                    </a:solidFill>
                  </a:tcPr>
                </a:tc>
                <a:tc>
                  <a:txBody>
                    <a:bodyPr/>
                    <a:lstStyle/>
                    <a:p>
                      <a:pPr indent="0" lvl="0" marL="0" rtl="0" algn="l">
                        <a:spcBef>
                          <a:spcPts val="0"/>
                        </a:spcBef>
                        <a:spcAft>
                          <a:spcPts val="0"/>
                        </a:spcAft>
                        <a:buClr>
                          <a:schemeClr val="dk1"/>
                        </a:buClr>
                        <a:buSzPts val="1100"/>
                        <a:buFont typeface="Arial"/>
                        <a:buNone/>
                      </a:pPr>
                      <a:r>
                        <a:rPr b="1" lang="en-GB" sz="1200">
                          <a:solidFill>
                            <a:srgbClr val="BF9000"/>
                          </a:solidFill>
                          <a:latin typeface="Nunito"/>
                          <a:ea typeface="Nunito"/>
                          <a:cs typeface="Nunito"/>
                          <a:sym typeface="Nunito"/>
                        </a:rPr>
                        <a:t>vector borne disease associated with international travel and addressed by the international health regulation (IHR)</a:t>
                      </a:r>
                      <a:endParaRPr b="1" sz="1200">
                        <a:solidFill>
                          <a:srgbClr val="BF9000"/>
                        </a:solidFill>
                        <a:latin typeface="Nunito"/>
                        <a:ea typeface="Nunito"/>
                        <a:cs typeface="Nunito"/>
                        <a:sym typeface="Nunito"/>
                      </a:endParaRPr>
                    </a:p>
                    <a:p>
                      <a:pPr indent="0" lvl="0" marL="0" rtl="0" algn="l">
                        <a:lnSpc>
                          <a:spcPct val="115000"/>
                        </a:lnSpc>
                        <a:spcBef>
                          <a:spcPts val="0"/>
                        </a:spcBef>
                        <a:spcAft>
                          <a:spcPts val="0"/>
                        </a:spcAft>
                        <a:buClr>
                          <a:schemeClr val="dk1"/>
                        </a:buClr>
                        <a:buSzPts val="1100"/>
                        <a:buFont typeface="Arial"/>
                        <a:buNone/>
                      </a:pPr>
                      <a:r>
                        <a:rPr b="1" lang="en-GB" sz="1200">
                          <a:solidFill>
                            <a:srgbClr val="76A5AF"/>
                          </a:solidFill>
                          <a:latin typeface="Nunito"/>
                          <a:ea typeface="Nunito"/>
                          <a:cs typeface="Nunito"/>
                          <a:sym typeface="Nunito"/>
                        </a:rPr>
                        <a:t>Required</a:t>
                      </a:r>
                      <a:r>
                        <a:rPr lang="en-GB" sz="1200">
                          <a:solidFill>
                            <a:schemeClr val="dk1"/>
                          </a:solidFill>
                          <a:latin typeface="Mada"/>
                          <a:ea typeface="Mada"/>
                          <a:cs typeface="Mada"/>
                          <a:sym typeface="Mada"/>
                        </a:rPr>
                        <a:t> for travelers to a country under the International health regulations. </a:t>
                      </a:r>
                      <a:endParaRPr sz="1200">
                        <a:latin typeface="Mada"/>
                        <a:ea typeface="Mada"/>
                        <a:cs typeface="Mada"/>
                        <a:sym typeface="Mada"/>
                      </a:endParaRPr>
                    </a:p>
                  </a:txBody>
                  <a:tcPr marT="91425" marB="91425" marR="91425" marL="91425"/>
                </a:tc>
                <a:tc>
                  <a:txBody>
                    <a:bodyPr/>
                    <a:lstStyle/>
                    <a:p>
                      <a:pPr indent="0" lvl="0" marL="0" rtl="0" algn="l">
                        <a:lnSpc>
                          <a:spcPct val="115000"/>
                        </a:lnSpc>
                        <a:spcBef>
                          <a:spcPts val="0"/>
                        </a:spcBef>
                        <a:spcAft>
                          <a:spcPts val="0"/>
                        </a:spcAft>
                        <a:buClr>
                          <a:schemeClr val="dk1"/>
                        </a:buClr>
                        <a:buSzPts val="1100"/>
                        <a:buFont typeface="Arial"/>
                        <a:buNone/>
                      </a:pPr>
                      <a:r>
                        <a:rPr lang="en-GB" sz="1200">
                          <a:solidFill>
                            <a:schemeClr val="dk1"/>
                          </a:solidFill>
                          <a:latin typeface="Mada"/>
                          <a:ea typeface="Mada"/>
                          <a:cs typeface="Mada"/>
                          <a:sym typeface="Mada"/>
                        </a:rPr>
                        <a:t>travelers to endemic area. </a:t>
                      </a:r>
                      <a:r>
                        <a:rPr lang="en-GB" sz="1200">
                          <a:solidFill>
                            <a:srgbClr val="BF9000"/>
                          </a:solidFill>
                          <a:latin typeface="Mada"/>
                          <a:ea typeface="Mada"/>
                          <a:cs typeface="Mada"/>
                          <a:sym typeface="Mada"/>
                        </a:rPr>
                        <a:t>Ex: Brazil </a:t>
                      </a:r>
                      <a:endParaRPr sz="1200">
                        <a:latin typeface="Mada"/>
                        <a:ea typeface="Mada"/>
                        <a:cs typeface="Mada"/>
                        <a:sym typeface="Mada"/>
                      </a:endParaRPr>
                    </a:p>
                  </a:txBody>
                  <a:tcPr marT="91425" marB="91425" marR="91425" marL="91425"/>
                </a:tc>
                <a:tc>
                  <a:txBody>
                    <a:bodyPr/>
                    <a:lstStyle/>
                    <a:p>
                      <a:pPr indent="0" lvl="0" marL="0" rtl="0" algn="l">
                        <a:lnSpc>
                          <a:spcPct val="115000"/>
                        </a:lnSpc>
                        <a:spcBef>
                          <a:spcPts val="0"/>
                        </a:spcBef>
                        <a:spcAft>
                          <a:spcPts val="0"/>
                        </a:spcAft>
                        <a:buNone/>
                      </a:pPr>
                      <a:r>
                        <a:rPr b="1" lang="en-GB" sz="1200">
                          <a:solidFill>
                            <a:schemeClr val="dk1"/>
                          </a:solidFill>
                          <a:latin typeface="Mada"/>
                          <a:ea typeface="Mada"/>
                          <a:cs typeface="Mada"/>
                          <a:sym typeface="Mada"/>
                        </a:rPr>
                        <a:t>Type</a:t>
                      </a:r>
                      <a:r>
                        <a:rPr lang="en-GB" sz="1200">
                          <a:solidFill>
                            <a:schemeClr val="dk1"/>
                          </a:solidFill>
                          <a:latin typeface="Mada"/>
                          <a:ea typeface="Mada"/>
                          <a:cs typeface="Mada"/>
                          <a:sym typeface="Mada"/>
                        </a:rPr>
                        <a:t>: Live attenuated virus vaccine </a:t>
                      </a:r>
                      <a:endParaRPr sz="1200">
                        <a:solidFill>
                          <a:schemeClr val="dk1"/>
                        </a:solidFill>
                        <a:latin typeface="Mada"/>
                        <a:ea typeface="Mada"/>
                        <a:cs typeface="Mada"/>
                        <a:sym typeface="Mada"/>
                      </a:endParaRPr>
                    </a:p>
                    <a:p>
                      <a:pPr indent="0" lvl="0" marL="0" rtl="0" algn="l">
                        <a:lnSpc>
                          <a:spcPct val="115000"/>
                        </a:lnSpc>
                        <a:spcBef>
                          <a:spcPts val="0"/>
                        </a:spcBef>
                        <a:spcAft>
                          <a:spcPts val="0"/>
                        </a:spcAft>
                        <a:buNone/>
                      </a:pPr>
                      <a:r>
                        <a:rPr b="1" lang="en-GB" sz="1200">
                          <a:solidFill>
                            <a:schemeClr val="dk1"/>
                          </a:solidFill>
                          <a:latin typeface="Mada"/>
                          <a:ea typeface="Mada"/>
                          <a:cs typeface="Mada"/>
                          <a:sym typeface="Mada"/>
                        </a:rPr>
                        <a:t>Dose</a:t>
                      </a:r>
                      <a:r>
                        <a:rPr lang="en-GB" sz="1200">
                          <a:solidFill>
                            <a:schemeClr val="dk1"/>
                          </a:solidFill>
                          <a:latin typeface="Mada"/>
                          <a:ea typeface="Mada"/>
                          <a:cs typeface="Mada"/>
                          <a:sym typeface="Mada"/>
                        </a:rPr>
                        <a:t>: Single subcutaneous injection </a:t>
                      </a:r>
                      <a:endParaRPr sz="1200">
                        <a:solidFill>
                          <a:schemeClr val="dk1"/>
                        </a:solidFill>
                        <a:latin typeface="Mada"/>
                        <a:ea typeface="Mada"/>
                        <a:cs typeface="Mada"/>
                        <a:sym typeface="Mada"/>
                      </a:endParaRPr>
                    </a:p>
                    <a:p>
                      <a:pPr indent="0" lvl="0" marL="0" rtl="0" algn="l">
                        <a:lnSpc>
                          <a:spcPct val="115000"/>
                        </a:lnSpc>
                        <a:spcBef>
                          <a:spcPts val="0"/>
                        </a:spcBef>
                        <a:spcAft>
                          <a:spcPts val="0"/>
                        </a:spcAft>
                        <a:buNone/>
                      </a:pPr>
                      <a:r>
                        <a:rPr b="1" lang="en-GB" sz="1200">
                          <a:solidFill>
                            <a:schemeClr val="dk1"/>
                          </a:solidFill>
                          <a:latin typeface="Mada"/>
                          <a:ea typeface="Mada"/>
                          <a:cs typeface="Mada"/>
                          <a:sym typeface="Mada"/>
                        </a:rPr>
                        <a:t>Immunity</a:t>
                      </a:r>
                      <a:r>
                        <a:rPr lang="en-GB" sz="1200">
                          <a:solidFill>
                            <a:schemeClr val="dk1"/>
                          </a:solidFill>
                          <a:latin typeface="Mada"/>
                          <a:ea typeface="Mada"/>
                          <a:cs typeface="Mada"/>
                          <a:sym typeface="Mada"/>
                        </a:rPr>
                        <a:t>: starts after 10 days </a:t>
                      </a:r>
                      <a:endParaRPr sz="1200">
                        <a:solidFill>
                          <a:schemeClr val="dk1"/>
                        </a:solidFill>
                        <a:latin typeface="Mada"/>
                        <a:ea typeface="Mada"/>
                        <a:cs typeface="Mada"/>
                        <a:sym typeface="Mada"/>
                      </a:endParaRPr>
                    </a:p>
                    <a:p>
                      <a:pPr indent="0" lvl="0" marL="0" rtl="0" algn="l">
                        <a:lnSpc>
                          <a:spcPct val="115000"/>
                        </a:lnSpc>
                        <a:spcBef>
                          <a:spcPts val="0"/>
                        </a:spcBef>
                        <a:spcAft>
                          <a:spcPts val="0"/>
                        </a:spcAft>
                        <a:buNone/>
                      </a:pPr>
                      <a:r>
                        <a:rPr b="1" lang="en-GB" sz="1200">
                          <a:solidFill>
                            <a:schemeClr val="dk1"/>
                          </a:solidFill>
                          <a:latin typeface="Mada"/>
                          <a:ea typeface="Mada"/>
                          <a:cs typeface="Mada"/>
                          <a:sym typeface="Mada"/>
                        </a:rPr>
                        <a:t>Protection</a:t>
                      </a:r>
                      <a:r>
                        <a:rPr lang="en-GB" sz="1200">
                          <a:solidFill>
                            <a:schemeClr val="dk1"/>
                          </a:solidFill>
                          <a:latin typeface="Mada"/>
                          <a:ea typeface="Mada"/>
                          <a:cs typeface="Mada"/>
                          <a:sym typeface="Mada"/>
                        </a:rPr>
                        <a:t>: Valid for 10 years</a:t>
                      </a:r>
                      <a:endParaRPr sz="1200">
                        <a:latin typeface="Mada"/>
                        <a:ea typeface="Mada"/>
                        <a:cs typeface="Mada"/>
                        <a:sym typeface="Mada"/>
                      </a:endParaRPr>
                    </a:p>
                  </a:txBody>
                  <a:tcPr marT="91425" marB="91425" marR="91425" marL="91425"/>
                </a:tc>
                <a:tc>
                  <a:txBody>
                    <a:bodyPr/>
                    <a:lstStyle/>
                    <a:p>
                      <a:pPr indent="0" lvl="0" marL="0" rtl="0" algn="l">
                        <a:lnSpc>
                          <a:spcPct val="115000"/>
                        </a:lnSpc>
                        <a:spcBef>
                          <a:spcPts val="0"/>
                        </a:spcBef>
                        <a:spcAft>
                          <a:spcPts val="0"/>
                        </a:spcAft>
                        <a:buNone/>
                      </a:pPr>
                      <a:r>
                        <a:rPr lang="en-GB" sz="1200">
                          <a:solidFill>
                            <a:schemeClr val="dk1"/>
                          </a:solidFill>
                          <a:latin typeface="Mada"/>
                          <a:ea typeface="Mada"/>
                          <a:cs typeface="Mada"/>
                          <a:sym typeface="Mada"/>
                        </a:rPr>
                        <a:t>Infants &lt; 9 months</a:t>
                      </a:r>
                      <a:endParaRPr sz="1200">
                        <a:solidFill>
                          <a:schemeClr val="dk1"/>
                        </a:solidFill>
                        <a:latin typeface="Mada"/>
                        <a:ea typeface="Mada"/>
                        <a:cs typeface="Mada"/>
                        <a:sym typeface="Mada"/>
                      </a:endParaRPr>
                    </a:p>
                    <a:p>
                      <a:pPr indent="0" lvl="0" marL="0" rtl="0" algn="l">
                        <a:lnSpc>
                          <a:spcPct val="115000"/>
                        </a:lnSpc>
                        <a:spcBef>
                          <a:spcPts val="0"/>
                        </a:spcBef>
                        <a:spcAft>
                          <a:spcPts val="0"/>
                        </a:spcAft>
                        <a:buNone/>
                      </a:pPr>
                      <a:r>
                        <a:rPr lang="en-GB" sz="1200">
                          <a:solidFill>
                            <a:schemeClr val="dk1"/>
                          </a:solidFill>
                          <a:latin typeface="Mada"/>
                          <a:ea typeface="Mada"/>
                          <a:cs typeface="Mada"/>
                          <a:sym typeface="Mada"/>
                        </a:rPr>
                        <a:t>Immunocompromised patients</a:t>
                      </a:r>
                      <a:endParaRPr sz="1200">
                        <a:solidFill>
                          <a:schemeClr val="dk1"/>
                        </a:solidFill>
                        <a:latin typeface="Mada"/>
                        <a:ea typeface="Mada"/>
                        <a:cs typeface="Mada"/>
                        <a:sym typeface="Mada"/>
                      </a:endParaRPr>
                    </a:p>
                    <a:p>
                      <a:pPr indent="0" lvl="0" marL="0" rtl="0" algn="l">
                        <a:lnSpc>
                          <a:spcPct val="115000"/>
                        </a:lnSpc>
                        <a:spcBef>
                          <a:spcPts val="0"/>
                        </a:spcBef>
                        <a:spcAft>
                          <a:spcPts val="0"/>
                        </a:spcAft>
                        <a:buNone/>
                      </a:pPr>
                      <a:r>
                        <a:rPr lang="en-GB" sz="1200">
                          <a:solidFill>
                            <a:schemeClr val="dk1"/>
                          </a:solidFill>
                          <a:latin typeface="Mada"/>
                          <a:ea typeface="Mada"/>
                          <a:cs typeface="Mada"/>
                          <a:sym typeface="Mada"/>
                        </a:rPr>
                        <a:t>Pregnant women</a:t>
                      </a:r>
                      <a:endParaRPr sz="1200">
                        <a:solidFill>
                          <a:schemeClr val="dk1"/>
                        </a:solidFill>
                        <a:latin typeface="Mada"/>
                        <a:ea typeface="Mada"/>
                        <a:cs typeface="Mada"/>
                        <a:sym typeface="Mada"/>
                      </a:endParaRPr>
                    </a:p>
                    <a:p>
                      <a:pPr indent="0" lvl="0" marL="0" rtl="0" algn="l">
                        <a:lnSpc>
                          <a:spcPct val="115000"/>
                        </a:lnSpc>
                        <a:spcBef>
                          <a:spcPts val="0"/>
                        </a:spcBef>
                        <a:spcAft>
                          <a:spcPts val="0"/>
                        </a:spcAft>
                        <a:buNone/>
                      </a:pPr>
                      <a:r>
                        <a:rPr lang="en-GB" sz="1200">
                          <a:solidFill>
                            <a:schemeClr val="dk1"/>
                          </a:solidFill>
                          <a:latin typeface="Mada"/>
                          <a:ea typeface="Mada"/>
                          <a:cs typeface="Mada"/>
                          <a:sym typeface="Mada"/>
                        </a:rPr>
                        <a:t>Egg allergies</a:t>
                      </a:r>
                      <a:endParaRPr sz="1200">
                        <a:solidFill>
                          <a:schemeClr val="dk1"/>
                        </a:solidFill>
                        <a:latin typeface="Mada"/>
                        <a:ea typeface="Mada"/>
                        <a:cs typeface="Mada"/>
                        <a:sym typeface="Mada"/>
                      </a:endParaRPr>
                    </a:p>
                    <a:p>
                      <a:pPr indent="0" lvl="0" marL="0" rtl="0" algn="l">
                        <a:lnSpc>
                          <a:spcPct val="115000"/>
                        </a:lnSpc>
                        <a:spcBef>
                          <a:spcPts val="0"/>
                        </a:spcBef>
                        <a:spcAft>
                          <a:spcPts val="0"/>
                        </a:spcAft>
                        <a:buNone/>
                      </a:pPr>
                      <a:r>
                        <a:rPr lang="en-GB" sz="1200">
                          <a:solidFill>
                            <a:schemeClr val="dk1"/>
                          </a:solidFill>
                          <a:latin typeface="Mada"/>
                          <a:ea typeface="Mada"/>
                          <a:cs typeface="Mada"/>
                          <a:sym typeface="Mada"/>
                        </a:rPr>
                        <a:t>HIV-positive individuals</a:t>
                      </a:r>
                      <a:endParaRPr sz="1200">
                        <a:latin typeface="Mada"/>
                        <a:ea typeface="Mada"/>
                        <a:cs typeface="Mada"/>
                        <a:sym typeface="Mada"/>
                      </a:endParaRPr>
                    </a:p>
                  </a:txBody>
                  <a:tcPr marT="91425" marB="91425" marR="91425" marL="91425"/>
                </a:tc>
              </a:tr>
            </a:tbl>
          </a:graphicData>
        </a:graphic>
      </p:graphicFrame>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5" name="Shape 1205"/>
        <p:cNvGrpSpPr/>
        <p:nvPr/>
      </p:nvGrpSpPr>
      <p:grpSpPr>
        <a:xfrm>
          <a:off x="0" y="0"/>
          <a:ext cx="0" cy="0"/>
          <a:chOff x="0" y="0"/>
          <a:chExt cx="0" cy="0"/>
        </a:xfrm>
      </p:grpSpPr>
      <p:sp>
        <p:nvSpPr>
          <p:cNvPr id="1206" name="Google Shape;1206;p49"/>
          <p:cNvSpPr/>
          <p:nvPr/>
        </p:nvSpPr>
        <p:spPr>
          <a:xfrm rot="10800000">
            <a:off x="-75" y="-9300"/>
            <a:ext cx="7591500" cy="237900"/>
          </a:xfrm>
          <a:prstGeom prst="round2SameRect">
            <a:avLst>
              <a:gd fmla="val 50000" name="adj1"/>
              <a:gd fmla="val 0" name="adj2"/>
            </a:avLst>
          </a:pr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aphicFrame>
        <p:nvGraphicFramePr>
          <p:cNvPr id="1207" name="Google Shape;1207;p49"/>
          <p:cNvGraphicFramePr/>
          <p:nvPr/>
        </p:nvGraphicFramePr>
        <p:xfrm>
          <a:off x="197213" y="449838"/>
          <a:ext cx="3000000" cy="3000000"/>
        </p:xfrm>
        <a:graphic>
          <a:graphicData uri="http://schemas.openxmlformats.org/drawingml/2006/table">
            <a:tbl>
              <a:tblPr>
                <a:noFill/>
                <a:tableStyleId>{33F02701-F9A2-4432-8F73-A4790598A67E}</a:tableStyleId>
              </a:tblPr>
              <a:tblGrid>
                <a:gridCol w="1459725"/>
                <a:gridCol w="1459725"/>
                <a:gridCol w="1459725"/>
                <a:gridCol w="1459725"/>
                <a:gridCol w="1459725"/>
              </a:tblGrid>
              <a:tr h="533200">
                <a:tc>
                  <a:txBody>
                    <a:bodyPr/>
                    <a:lstStyle/>
                    <a:p>
                      <a:pPr indent="0" lvl="0" marL="0" rtl="0" algn="l">
                        <a:spcBef>
                          <a:spcPts val="0"/>
                        </a:spcBef>
                        <a:spcAft>
                          <a:spcPts val="0"/>
                        </a:spcAft>
                        <a:buNone/>
                      </a:pPr>
                      <a:r>
                        <a:rPr b="1" lang="en-GB">
                          <a:solidFill>
                            <a:srgbClr val="FFFFFF"/>
                          </a:solidFill>
                          <a:latin typeface="Mada"/>
                          <a:ea typeface="Mada"/>
                          <a:cs typeface="Mada"/>
                          <a:sym typeface="Mada"/>
                        </a:rPr>
                        <a:t>Disease </a:t>
                      </a:r>
                      <a:endParaRPr b="1">
                        <a:solidFill>
                          <a:srgbClr val="FFFFFF"/>
                        </a:solidFill>
                        <a:latin typeface="Mada"/>
                        <a:ea typeface="Mada"/>
                        <a:cs typeface="Mada"/>
                        <a:sym typeface="Mada"/>
                      </a:endParaRPr>
                    </a:p>
                  </a:txBody>
                  <a:tcPr marT="91425" marB="91425" marR="91425" marL="91425">
                    <a:solidFill>
                      <a:srgbClr val="134F5C"/>
                    </a:solidFill>
                  </a:tcPr>
                </a:tc>
                <a:tc>
                  <a:txBody>
                    <a:bodyPr/>
                    <a:lstStyle/>
                    <a:p>
                      <a:pPr indent="0" lvl="0" marL="0" rtl="0" algn="l">
                        <a:spcBef>
                          <a:spcPts val="0"/>
                        </a:spcBef>
                        <a:spcAft>
                          <a:spcPts val="0"/>
                        </a:spcAft>
                        <a:buNone/>
                      </a:pPr>
                      <a:r>
                        <a:rPr b="1" lang="en-GB">
                          <a:solidFill>
                            <a:srgbClr val="FFFFFF"/>
                          </a:solidFill>
                          <a:latin typeface="Mada"/>
                          <a:ea typeface="Mada"/>
                          <a:cs typeface="Mada"/>
                          <a:sym typeface="Mada"/>
                        </a:rPr>
                        <a:t>Info </a:t>
                      </a:r>
                      <a:endParaRPr b="1">
                        <a:solidFill>
                          <a:srgbClr val="FFFFFF"/>
                        </a:solidFill>
                        <a:latin typeface="Mada"/>
                        <a:ea typeface="Mada"/>
                        <a:cs typeface="Mada"/>
                        <a:sym typeface="Mada"/>
                      </a:endParaRPr>
                    </a:p>
                  </a:txBody>
                  <a:tcPr marT="91425" marB="91425" marR="91425" marL="91425">
                    <a:solidFill>
                      <a:srgbClr val="134F5C"/>
                    </a:solidFill>
                  </a:tcPr>
                </a:tc>
                <a:tc>
                  <a:txBody>
                    <a:bodyPr/>
                    <a:lstStyle/>
                    <a:p>
                      <a:pPr indent="0" lvl="0" marL="0" rtl="0" algn="l">
                        <a:spcBef>
                          <a:spcPts val="0"/>
                        </a:spcBef>
                        <a:spcAft>
                          <a:spcPts val="0"/>
                        </a:spcAft>
                        <a:buNone/>
                      </a:pPr>
                      <a:r>
                        <a:rPr b="1" lang="en-GB">
                          <a:solidFill>
                            <a:srgbClr val="FFFFFF"/>
                          </a:solidFill>
                          <a:latin typeface="Mada"/>
                          <a:ea typeface="Mada"/>
                          <a:cs typeface="Mada"/>
                          <a:sym typeface="Mada"/>
                        </a:rPr>
                        <a:t>Recommended </a:t>
                      </a:r>
                      <a:endParaRPr b="1">
                        <a:solidFill>
                          <a:srgbClr val="FFFFFF"/>
                        </a:solidFill>
                        <a:latin typeface="Mada"/>
                        <a:ea typeface="Mada"/>
                        <a:cs typeface="Mada"/>
                        <a:sym typeface="Mada"/>
                      </a:endParaRPr>
                    </a:p>
                  </a:txBody>
                  <a:tcPr marT="91425" marB="91425" marR="91425" marL="91425">
                    <a:solidFill>
                      <a:srgbClr val="134F5C"/>
                    </a:solidFill>
                  </a:tcPr>
                </a:tc>
                <a:tc>
                  <a:txBody>
                    <a:bodyPr/>
                    <a:lstStyle/>
                    <a:p>
                      <a:pPr indent="0" lvl="0" marL="0" rtl="0" algn="l">
                        <a:spcBef>
                          <a:spcPts val="0"/>
                        </a:spcBef>
                        <a:spcAft>
                          <a:spcPts val="0"/>
                        </a:spcAft>
                        <a:buNone/>
                      </a:pPr>
                      <a:r>
                        <a:rPr b="1" lang="en-GB">
                          <a:solidFill>
                            <a:srgbClr val="FFFFFF"/>
                          </a:solidFill>
                          <a:latin typeface="Mada"/>
                          <a:ea typeface="Mada"/>
                          <a:cs typeface="Mada"/>
                          <a:sym typeface="Mada"/>
                        </a:rPr>
                        <a:t>Vaccination </a:t>
                      </a:r>
                      <a:endParaRPr b="1">
                        <a:solidFill>
                          <a:srgbClr val="FFFFFF"/>
                        </a:solidFill>
                        <a:latin typeface="Mada"/>
                        <a:ea typeface="Mada"/>
                        <a:cs typeface="Mada"/>
                        <a:sym typeface="Mada"/>
                      </a:endParaRPr>
                    </a:p>
                  </a:txBody>
                  <a:tcPr marT="91425" marB="91425" marR="91425" marL="91425">
                    <a:solidFill>
                      <a:srgbClr val="134F5C"/>
                    </a:solidFill>
                  </a:tcPr>
                </a:tc>
                <a:tc>
                  <a:txBody>
                    <a:bodyPr/>
                    <a:lstStyle/>
                    <a:p>
                      <a:pPr indent="0" lvl="0" marL="0" rtl="0" algn="l">
                        <a:spcBef>
                          <a:spcPts val="0"/>
                        </a:spcBef>
                        <a:spcAft>
                          <a:spcPts val="0"/>
                        </a:spcAft>
                        <a:buNone/>
                      </a:pPr>
                      <a:r>
                        <a:rPr b="1" lang="en-GB">
                          <a:solidFill>
                            <a:srgbClr val="FFFFFF"/>
                          </a:solidFill>
                          <a:latin typeface="Mada"/>
                          <a:ea typeface="Mada"/>
                          <a:cs typeface="Mada"/>
                          <a:sym typeface="Mada"/>
                        </a:rPr>
                        <a:t>Not recommended </a:t>
                      </a:r>
                      <a:endParaRPr b="1">
                        <a:solidFill>
                          <a:srgbClr val="FFFFFF"/>
                        </a:solidFill>
                        <a:latin typeface="Mada"/>
                        <a:ea typeface="Mada"/>
                        <a:cs typeface="Mada"/>
                        <a:sym typeface="Mada"/>
                      </a:endParaRPr>
                    </a:p>
                  </a:txBody>
                  <a:tcPr marT="91425" marB="91425" marR="91425" marL="91425">
                    <a:solidFill>
                      <a:srgbClr val="134F5C"/>
                    </a:solidFill>
                  </a:tcPr>
                </a:tc>
              </a:tr>
              <a:tr h="920900">
                <a:tc>
                  <a:txBody>
                    <a:bodyPr/>
                    <a:lstStyle/>
                    <a:p>
                      <a:pPr indent="0" lvl="0" marL="0" rtl="0" algn="l">
                        <a:spcBef>
                          <a:spcPts val="0"/>
                        </a:spcBef>
                        <a:spcAft>
                          <a:spcPts val="0"/>
                        </a:spcAft>
                        <a:buNone/>
                      </a:pPr>
                      <a:r>
                        <a:rPr b="1" lang="en-GB">
                          <a:solidFill>
                            <a:srgbClr val="FFFFFF"/>
                          </a:solidFill>
                          <a:latin typeface="Mada"/>
                          <a:ea typeface="Mada"/>
                          <a:cs typeface="Mada"/>
                          <a:sym typeface="Mada"/>
                        </a:rPr>
                        <a:t>Meningococcal</a:t>
                      </a:r>
                      <a:r>
                        <a:rPr b="1" lang="en-GB">
                          <a:solidFill>
                            <a:srgbClr val="FFFFFF"/>
                          </a:solidFill>
                          <a:latin typeface="Mada"/>
                          <a:ea typeface="Mada"/>
                          <a:cs typeface="Mada"/>
                          <a:sym typeface="Mada"/>
                        </a:rPr>
                        <a:t> meningitis </a:t>
                      </a:r>
                      <a:endParaRPr b="1">
                        <a:solidFill>
                          <a:srgbClr val="FFFFFF"/>
                        </a:solidFill>
                        <a:latin typeface="Mada"/>
                        <a:ea typeface="Mada"/>
                        <a:cs typeface="Mada"/>
                        <a:sym typeface="Mada"/>
                      </a:endParaRPr>
                    </a:p>
                  </a:txBody>
                  <a:tcPr marT="91425" marB="91425" marR="91425" marL="91425">
                    <a:solidFill>
                      <a:srgbClr val="76A5AF"/>
                    </a:solidFill>
                  </a:tcPr>
                </a:tc>
                <a:tc>
                  <a:txBody>
                    <a:bodyPr/>
                    <a:lstStyle/>
                    <a:p>
                      <a:pPr indent="0" lvl="0" marL="0" rtl="0" algn="l">
                        <a:lnSpc>
                          <a:spcPct val="115000"/>
                        </a:lnSpc>
                        <a:spcBef>
                          <a:spcPts val="0"/>
                        </a:spcBef>
                        <a:spcAft>
                          <a:spcPts val="0"/>
                        </a:spcAft>
                        <a:buClr>
                          <a:schemeClr val="dk1"/>
                        </a:buClr>
                        <a:buSzPts val="1100"/>
                        <a:buFont typeface="Arial"/>
                        <a:buNone/>
                      </a:pPr>
                      <a:r>
                        <a:rPr b="1" lang="en-GB" sz="1200">
                          <a:solidFill>
                            <a:srgbClr val="76A5AF"/>
                          </a:solidFill>
                          <a:latin typeface="Nunito"/>
                          <a:ea typeface="Nunito"/>
                          <a:cs typeface="Nunito"/>
                          <a:sym typeface="Nunito"/>
                        </a:rPr>
                        <a:t>Required</a:t>
                      </a:r>
                      <a:r>
                        <a:rPr b="1" lang="en-GB">
                          <a:solidFill>
                            <a:srgbClr val="76A5AF"/>
                          </a:solidFill>
                          <a:latin typeface="Nunito"/>
                          <a:ea typeface="Nunito"/>
                          <a:cs typeface="Nunito"/>
                          <a:sym typeface="Nunito"/>
                        </a:rPr>
                        <a:t>:</a:t>
                      </a:r>
                      <a:r>
                        <a:rPr lang="en-GB" sz="1200">
                          <a:solidFill>
                            <a:schemeClr val="dk1"/>
                          </a:solidFill>
                          <a:latin typeface="Mada"/>
                          <a:ea typeface="Mada"/>
                          <a:cs typeface="Mada"/>
                          <a:sym typeface="Mada"/>
                        </a:rPr>
                        <a:t> by Saudi government for </a:t>
                      </a:r>
                      <a:r>
                        <a:rPr lang="en-GB" sz="1200">
                          <a:solidFill>
                            <a:srgbClr val="BF9000"/>
                          </a:solidFill>
                          <a:latin typeface="Mada"/>
                          <a:ea typeface="Mada"/>
                          <a:cs typeface="Mada"/>
                          <a:sym typeface="Mada"/>
                        </a:rPr>
                        <a:t>Hajj or Umrah.</a:t>
                      </a:r>
                      <a:r>
                        <a:rPr lang="en-GB" sz="1200">
                          <a:solidFill>
                            <a:schemeClr val="dk1"/>
                          </a:solidFill>
                          <a:latin typeface="Mada"/>
                          <a:ea typeface="Mada"/>
                          <a:cs typeface="Mada"/>
                          <a:sym typeface="Mada"/>
                        </a:rPr>
                        <a:t> </a:t>
                      </a:r>
                      <a:endParaRPr sz="1200">
                        <a:latin typeface="Mada"/>
                        <a:ea typeface="Mada"/>
                        <a:cs typeface="Mada"/>
                        <a:sym typeface="Mada"/>
                      </a:endParaRPr>
                    </a:p>
                  </a:txBody>
                  <a:tcPr marT="91425" marB="91425" marR="91425" marL="91425"/>
                </a:tc>
                <a:tc>
                  <a:txBody>
                    <a:bodyPr/>
                    <a:lstStyle/>
                    <a:p>
                      <a:pPr indent="0" lvl="0" marL="0" rtl="0" algn="l">
                        <a:lnSpc>
                          <a:spcPct val="115000"/>
                        </a:lnSpc>
                        <a:spcBef>
                          <a:spcPts val="0"/>
                        </a:spcBef>
                        <a:spcAft>
                          <a:spcPts val="0"/>
                        </a:spcAft>
                        <a:buClr>
                          <a:schemeClr val="dk1"/>
                        </a:buClr>
                        <a:buSzPts val="1100"/>
                        <a:buFont typeface="Arial"/>
                        <a:buNone/>
                      </a:pPr>
                      <a:r>
                        <a:rPr lang="en-GB" sz="1200">
                          <a:solidFill>
                            <a:schemeClr val="dk1"/>
                          </a:solidFill>
                          <a:latin typeface="Mada"/>
                          <a:ea typeface="Mada"/>
                          <a:cs typeface="Mada"/>
                          <a:sym typeface="Mada"/>
                        </a:rPr>
                        <a:t>or travelers to </a:t>
                      </a:r>
                      <a:r>
                        <a:rPr b="1" lang="en-GB" sz="1200">
                          <a:solidFill>
                            <a:schemeClr val="dk1"/>
                          </a:solidFill>
                          <a:latin typeface="Mada"/>
                          <a:ea typeface="Mada"/>
                          <a:cs typeface="Mada"/>
                          <a:sym typeface="Mada"/>
                        </a:rPr>
                        <a:t>endemic </a:t>
                      </a:r>
                      <a:r>
                        <a:rPr lang="en-GB" sz="1200">
                          <a:solidFill>
                            <a:schemeClr val="dk1"/>
                          </a:solidFill>
                          <a:latin typeface="Mada"/>
                          <a:ea typeface="Mada"/>
                          <a:cs typeface="Mada"/>
                          <a:sym typeface="Mada"/>
                        </a:rPr>
                        <a:t>area. </a:t>
                      </a:r>
                      <a:endParaRPr sz="1200">
                        <a:solidFill>
                          <a:schemeClr val="dk1"/>
                        </a:solidFill>
                        <a:latin typeface="Mada"/>
                        <a:ea typeface="Mada"/>
                        <a:cs typeface="Mada"/>
                        <a:sym typeface="Mada"/>
                      </a:endParaRPr>
                    </a:p>
                    <a:p>
                      <a:pPr indent="0" lvl="0" marL="0" rtl="0" algn="l">
                        <a:lnSpc>
                          <a:spcPct val="115000"/>
                        </a:lnSpc>
                        <a:spcBef>
                          <a:spcPts val="0"/>
                        </a:spcBef>
                        <a:spcAft>
                          <a:spcPts val="0"/>
                        </a:spcAft>
                        <a:buClr>
                          <a:schemeClr val="dk1"/>
                        </a:buClr>
                        <a:buSzPts val="1100"/>
                        <a:buFont typeface="Arial"/>
                        <a:buNone/>
                      </a:pPr>
                      <a:r>
                        <a:rPr b="1" lang="en-GB" sz="1200">
                          <a:solidFill>
                            <a:srgbClr val="76A5AF"/>
                          </a:solidFill>
                          <a:latin typeface="Nunito"/>
                          <a:ea typeface="Nunito"/>
                          <a:cs typeface="Nunito"/>
                          <a:sym typeface="Nunito"/>
                        </a:rPr>
                        <a:t>Risk:</a:t>
                      </a:r>
                      <a:endParaRPr b="1" sz="1200">
                        <a:solidFill>
                          <a:srgbClr val="76A5AF"/>
                        </a:solidFill>
                        <a:latin typeface="Nunito"/>
                        <a:ea typeface="Nunito"/>
                        <a:cs typeface="Nunito"/>
                        <a:sym typeface="Nunito"/>
                      </a:endParaRPr>
                    </a:p>
                    <a:p>
                      <a:pPr indent="0" lvl="0" marL="0" rtl="0" algn="l">
                        <a:lnSpc>
                          <a:spcPct val="115000"/>
                        </a:lnSpc>
                        <a:spcBef>
                          <a:spcPts val="0"/>
                        </a:spcBef>
                        <a:spcAft>
                          <a:spcPts val="0"/>
                        </a:spcAft>
                        <a:buNone/>
                      </a:pPr>
                      <a:r>
                        <a:rPr lang="en-GB" sz="1200">
                          <a:solidFill>
                            <a:srgbClr val="BF9000"/>
                          </a:solidFill>
                          <a:latin typeface="Mada"/>
                          <a:ea typeface="Mada"/>
                          <a:cs typeface="Mada"/>
                          <a:sym typeface="Mada"/>
                        </a:rPr>
                        <a:t>Sub-Saharan Africa (seasonal) </a:t>
                      </a:r>
                      <a:endParaRPr sz="1200">
                        <a:solidFill>
                          <a:srgbClr val="BF9000"/>
                        </a:solidFill>
                        <a:latin typeface="Mada"/>
                        <a:ea typeface="Mada"/>
                        <a:cs typeface="Mada"/>
                        <a:sym typeface="Mada"/>
                      </a:endParaRPr>
                    </a:p>
                    <a:p>
                      <a:pPr indent="0" lvl="0" marL="0" rtl="0" algn="l">
                        <a:lnSpc>
                          <a:spcPct val="115000"/>
                        </a:lnSpc>
                        <a:spcBef>
                          <a:spcPts val="0"/>
                        </a:spcBef>
                        <a:spcAft>
                          <a:spcPts val="0"/>
                        </a:spcAft>
                        <a:buNone/>
                      </a:pPr>
                      <a:r>
                        <a:rPr lang="en-GB" sz="1200">
                          <a:solidFill>
                            <a:schemeClr val="dk1"/>
                          </a:solidFill>
                          <a:latin typeface="Mada"/>
                          <a:ea typeface="Mada"/>
                          <a:cs typeface="Mada"/>
                          <a:sym typeface="Mada"/>
                        </a:rPr>
                        <a:t>Saudi Arabia (Hajj</a:t>
                      </a:r>
                      <a:endParaRPr sz="1200">
                        <a:solidFill>
                          <a:schemeClr val="dk1"/>
                        </a:solidFill>
                        <a:latin typeface="Mada"/>
                        <a:ea typeface="Mada"/>
                        <a:cs typeface="Mada"/>
                        <a:sym typeface="Mada"/>
                      </a:endParaRPr>
                    </a:p>
                    <a:p>
                      <a:pPr indent="0" lvl="0" marL="0" rtl="0" algn="l">
                        <a:lnSpc>
                          <a:spcPct val="115000"/>
                        </a:lnSpc>
                        <a:spcBef>
                          <a:spcPts val="0"/>
                        </a:spcBef>
                        <a:spcAft>
                          <a:spcPts val="0"/>
                        </a:spcAft>
                        <a:buNone/>
                      </a:pPr>
                      <a:r>
                        <a:rPr lang="en-GB" sz="1200">
                          <a:solidFill>
                            <a:schemeClr val="dk1"/>
                          </a:solidFill>
                          <a:latin typeface="Mada"/>
                          <a:ea typeface="Mada"/>
                          <a:cs typeface="Mada"/>
                          <a:sym typeface="Mada"/>
                        </a:rPr>
                        <a:t>Crowded student dormitory situations </a:t>
                      </a:r>
                      <a:endParaRPr sz="1200">
                        <a:latin typeface="Mada"/>
                        <a:ea typeface="Mada"/>
                        <a:cs typeface="Mada"/>
                        <a:sym typeface="Mada"/>
                      </a:endParaRPr>
                    </a:p>
                  </a:txBody>
                  <a:tcPr marT="91425" marB="91425" marR="91425" marL="91425"/>
                </a:tc>
                <a:tc>
                  <a:txBody>
                    <a:bodyPr/>
                    <a:lstStyle/>
                    <a:p>
                      <a:pPr indent="0" lvl="0" marL="0" rtl="0" algn="l">
                        <a:lnSpc>
                          <a:spcPct val="115000"/>
                        </a:lnSpc>
                        <a:spcBef>
                          <a:spcPts val="0"/>
                        </a:spcBef>
                        <a:spcAft>
                          <a:spcPts val="0"/>
                        </a:spcAft>
                        <a:buNone/>
                      </a:pPr>
                      <a:r>
                        <a:rPr b="1" lang="en-GB" sz="1200">
                          <a:solidFill>
                            <a:schemeClr val="dk1"/>
                          </a:solidFill>
                          <a:latin typeface="Mada"/>
                          <a:ea typeface="Mada"/>
                          <a:cs typeface="Mada"/>
                          <a:sym typeface="Mada"/>
                        </a:rPr>
                        <a:t>Dose</a:t>
                      </a:r>
                      <a:r>
                        <a:rPr lang="en-GB" sz="1200">
                          <a:solidFill>
                            <a:schemeClr val="dk1"/>
                          </a:solidFill>
                          <a:latin typeface="Mada"/>
                          <a:ea typeface="Mada"/>
                          <a:cs typeface="Mada"/>
                          <a:sym typeface="Mada"/>
                        </a:rPr>
                        <a:t>: Single dose (injection) </a:t>
                      </a:r>
                      <a:endParaRPr sz="1200">
                        <a:solidFill>
                          <a:schemeClr val="dk1"/>
                        </a:solidFill>
                        <a:latin typeface="Mada"/>
                        <a:ea typeface="Mada"/>
                        <a:cs typeface="Mada"/>
                        <a:sym typeface="Mada"/>
                      </a:endParaRPr>
                    </a:p>
                    <a:p>
                      <a:pPr indent="0" lvl="0" marL="0" rtl="0" algn="l">
                        <a:lnSpc>
                          <a:spcPct val="115000"/>
                        </a:lnSpc>
                        <a:spcBef>
                          <a:spcPts val="0"/>
                        </a:spcBef>
                        <a:spcAft>
                          <a:spcPts val="0"/>
                        </a:spcAft>
                        <a:buNone/>
                      </a:pPr>
                      <a:r>
                        <a:rPr b="1" lang="en-GB" sz="1200">
                          <a:solidFill>
                            <a:schemeClr val="dk1"/>
                          </a:solidFill>
                          <a:latin typeface="Mada"/>
                          <a:ea typeface="Mada"/>
                          <a:cs typeface="Mada"/>
                          <a:sym typeface="Mada"/>
                        </a:rPr>
                        <a:t>Protection</a:t>
                      </a:r>
                      <a:r>
                        <a:rPr lang="en-GB" sz="1200">
                          <a:solidFill>
                            <a:schemeClr val="dk1"/>
                          </a:solidFill>
                          <a:latin typeface="Mada"/>
                          <a:ea typeface="Mada"/>
                          <a:cs typeface="Mada"/>
                          <a:sym typeface="Mada"/>
                        </a:rPr>
                        <a:t>: for 3–5 years in adults and older children</a:t>
                      </a:r>
                      <a:endParaRPr baseline="30000" sz="1200">
                        <a:solidFill>
                          <a:srgbClr val="6AA84F"/>
                        </a:solidFill>
                        <a:latin typeface="Mada"/>
                        <a:ea typeface="Mada"/>
                        <a:cs typeface="Mada"/>
                        <a:sym typeface="Mada"/>
                      </a:endParaRPr>
                    </a:p>
                    <a:p>
                      <a:pPr indent="0" lvl="0" marL="0" rtl="0" algn="l">
                        <a:lnSpc>
                          <a:spcPct val="115000"/>
                        </a:lnSpc>
                        <a:spcBef>
                          <a:spcPts val="0"/>
                        </a:spcBef>
                        <a:spcAft>
                          <a:spcPts val="0"/>
                        </a:spcAft>
                        <a:buNone/>
                      </a:pPr>
                      <a:r>
                        <a:rPr b="1" lang="en-GB" sz="1200">
                          <a:solidFill>
                            <a:schemeClr val="dk1"/>
                          </a:solidFill>
                          <a:latin typeface="Mada"/>
                          <a:ea typeface="Mada"/>
                          <a:cs typeface="Mada"/>
                          <a:sym typeface="Mada"/>
                        </a:rPr>
                        <a:t>Not effective</a:t>
                      </a:r>
                      <a:r>
                        <a:rPr lang="en-GB" sz="1200">
                          <a:solidFill>
                            <a:schemeClr val="dk1"/>
                          </a:solidFill>
                          <a:latin typeface="Mada"/>
                          <a:ea typeface="Mada"/>
                          <a:cs typeface="Mada"/>
                          <a:sym typeface="Mada"/>
                        </a:rPr>
                        <a:t>: for children below 2 years</a:t>
                      </a:r>
                      <a:endParaRPr sz="1200">
                        <a:latin typeface="Mada"/>
                        <a:ea typeface="Mada"/>
                        <a:cs typeface="Mada"/>
                        <a:sym typeface="Mada"/>
                      </a:endParaRPr>
                    </a:p>
                  </a:txBody>
                  <a:tcPr marT="91425" marB="91425" marR="91425" marL="91425"/>
                </a:tc>
                <a:tc>
                  <a:txBody>
                    <a:bodyPr/>
                    <a:lstStyle/>
                    <a:p>
                      <a:pPr indent="-304800" lvl="0" marL="457200" rtl="0" algn="l">
                        <a:spcBef>
                          <a:spcPts val="0"/>
                        </a:spcBef>
                        <a:spcAft>
                          <a:spcPts val="0"/>
                        </a:spcAft>
                        <a:buSzPts val="1200"/>
                        <a:buFont typeface="Mada"/>
                        <a:buChar char="-"/>
                      </a:pPr>
                      <a:r>
                        <a:t/>
                      </a:r>
                      <a:endParaRPr sz="1200">
                        <a:latin typeface="Mada"/>
                        <a:ea typeface="Mada"/>
                        <a:cs typeface="Mada"/>
                        <a:sym typeface="Mada"/>
                      </a:endParaRPr>
                    </a:p>
                  </a:txBody>
                  <a:tcPr marT="91425" marB="91425" marR="91425" marL="91425"/>
                </a:tc>
              </a:tr>
              <a:tr h="465650">
                <a:tc>
                  <a:txBody>
                    <a:bodyPr/>
                    <a:lstStyle/>
                    <a:p>
                      <a:pPr indent="0" lvl="0" marL="0" rtl="0" algn="l">
                        <a:spcBef>
                          <a:spcPts val="0"/>
                        </a:spcBef>
                        <a:spcAft>
                          <a:spcPts val="0"/>
                        </a:spcAft>
                        <a:buNone/>
                      </a:pPr>
                      <a:r>
                        <a:rPr b="1" lang="en-GB">
                          <a:solidFill>
                            <a:srgbClr val="FFFFFF"/>
                          </a:solidFill>
                          <a:latin typeface="Mada"/>
                          <a:ea typeface="Mada"/>
                          <a:cs typeface="Mada"/>
                          <a:sym typeface="Mada"/>
                        </a:rPr>
                        <a:t>Disease</a:t>
                      </a:r>
                      <a:r>
                        <a:rPr b="1" lang="en-GB" sz="1200">
                          <a:solidFill>
                            <a:srgbClr val="FFFFFF"/>
                          </a:solidFill>
                          <a:latin typeface="Mada"/>
                          <a:ea typeface="Mada"/>
                          <a:cs typeface="Mada"/>
                          <a:sym typeface="Mada"/>
                        </a:rPr>
                        <a:t> </a:t>
                      </a:r>
                      <a:endParaRPr b="1" sz="1200">
                        <a:solidFill>
                          <a:srgbClr val="FFFFFF"/>
                        </a:solidFill>
                        <a:latin typeface="Mada"/>
                        <a:ea typeface="Mada"/>
                        <a:cs typeface="Mada"/>
                        <a:sym typeface="Mada"/>
                      </a:endParaRPr>
                    </a:p>
                  </a:txBody>
                  <a:tcPr marT="91425" marB="91425" marR="91425" marL="91425">
                    <a:solidFill>
                      <a:srgbClr val="134F5C"/>
                    </a:solidFill>
                  </a:tcPr>
                </a:tc>
                <a:tc>
                  <a:txBody>
                    <a:bodyPr/>
                    <a:lstStyle/>
                    <a:p>
                      <a:pPr indent="0" lvl="0" marL="0" rtl="0" algn="l">
                        <a:spcBef>
                          <a:spcPts val="0"/>
                        </a:spcBef>
                        <a:spcAft>
                          <a:spcPts val="0"/>
                        </a:spcAft>
                        <a:buNone/>
                      </a:pPr>
                      <a:r>
                        <a:rPr b="1" lang="en-GB">
                          <a:solidFill>
                            <a:srgbClr val="F3F3F3"/>
                          </a:solidFill>
                          <a:latin typeface="Mada"/>
                          <a:ea typeface="Mada"/>
                          <a:cs typeface="Mada"/>
                          <a:sym typeface="Mada"/>
                        </a:rPr>
                        <a:t>Transmission</a:t>
                      </a:r>
                      <a:r>
                        <a:rPr b="1" lang="en-GB" sz="1200">
                          <a:solidFill>
                            <a:srgbClr val="F3F3F3"/>
                          </a:solidFill>
                          <a:latin typeface="Mada"/>
                          <a:ea typeface="Mada"/>
                          <a:cs typeface="Mada"/>
                          <a:sym typeface="Mada"/>
                        </a:rPr>
                        <a:t> </a:t>
                      </a:r>
                      <a:endParaRPr b="1" sz="1200">
                        <a:solidFill>
                          <a:srgbClr val="F3F3F3"/>
                        </a:solidFill>
                        <a:latin typeface="Mada"/>
                        <a:ea typeface="Mada"/>
                        <a:cs typeface="Mada"/>
                        <a:sym typeface="Mada"/>
                      </a:endParaRPr>
                    </a:p>
                  </a:txBody>
                  <a:tcPr marT="91425" marB="91425" marR="91425" marL="91425">
                    <a:solidFill>
                      <a:srgbClr val="134F5C"/>
                    </a:solidFill>
                  </a:tcPr>
                </a:tc>
                <a:tc gridSpan="2">
                  <a:txBody>
                    <a:bodyPr/>
                    <a:lstStyle/>
                    <a:p>
                      <a:pPr indent="0" lvl="0" marL="0" rtl="0" algn="ctr">
                        <a:spcBef>
                          <a:spcPts val="0"/>
                        </a:spcBef>
                        <a:spcAft>
                          <a:spcPts val="0"/>
                        </a:spcAft>
                        <a:buNone/>
                      </a:pPr>
                      <a:r>
                        <a:rPr b="1" lang="en-GB">
                          <a:solidFill>
                            <a:srgbClr val="F3F3F3"/>
                          </a:solidFill>
                          <a:latin typeface="Mada"/>
                          <a:ea typeface="Mada"/>
                          <a:cs typeface="Mada"/>
                          <a:sym typeface="Mada"/>
                        </a:rPr>
                        <a:t>Prevention</a:t>
                      </a:r>
                      <a:r>
                        <a:rPr b="1" lang="en-GB" sz="1200">
                          <a:solidFill>
                            <a:srgbClr val="F3F3F3"/>
                          </a:solidFill>
                          <a:latin typeface="Mada"/>
                          <a:ea typeface="Mada"/>
                          <a:cs typeface="Mada"/>
                          <a:sym typeface="Mada"/>
                        </a:rPr>
                        <a:t> </a:t>
                      </a:r>
                      <a:endParaRPr b="1" sz="1200">
                        <a:solidFill>
                          <a:srgbClr val="F3F3F3"/>
                        </a:solidFill>
                        <a:latin typeface="Mada"/>
                        <a:ea typeface="Mada"/>
                        <a:cs typeface="Mada"/>
                        <a:sym typeface="Mada"/>
                      </a:endParaRPr>
                    </a:p>
                  </a:txBody>
                  <a:tcPr marT="91425" marB="91425" marR="91425" marL="91425">
                    <a:solidFill>
                      <a:srgbClr val="134F5C"/>
                    </a:solidFill>
                  </a:tcPr>
                </a:tc>
                <a:tc hMerge="1"/>
                <a:tc>
                  <a:txBody>
                    <a:bodyPr/>
                    <a:lstStyle/>
                    <a:p>
                      <a:pPr indent="0" lvl="0" marL="0" rtl="0" algn="l">
                        <a:spcBef>
                          <a:spcPts val="0"/>
                        </a:spcBef>
                        <a:spcAft>
                          <a:spcPts val="0"/>
                        </a:spcAft>
                        <a:buClr>
                          <a:schemeClr val="dk1"/>
                        </a:buClr>
                        <a:buSzPts val="1100"/>
                        <a:buFont typeface="Arial"/>
                        <a:buNone/>
                      </a:pPr>
                      <a:r>
                        <a:rPr b="1" lang="en-GB">
                          <a:solidFill>
                            <a:srgbClr val="F3F3F3"/>
                          </a:solidFill>
                          <a:latin typeface="Mada"/>
                          <a:ea typeface="Mada"/>
                          <a:cs typeface="Mada"/>
                          <a:sym typeface="Mada"/>
                        </a:rPr>
                        <a:t>cause/risk</a:t>
                      </a:r>
                      <a:endParaRPr b="1">
                        <a:solidFill>
                          <a:srgbClr val="F3F3F3"/>
                        </a:solidFill>
                        <a:latin typeface="Mada"/>
                        <a:ea typeface="Mada"/>
                        <a:cs typeface="Mada"/>
                        <a:sym typeface="Mada"/>
                      </a:endParaRPr>
                    </a:p>
                    <a:p>
                      <a:pPr indent="0" lvl="0" marL="0" rtl="0" algn="l">
                        <a:spcBef>
                          <a:spcPts val="0"/>
                        </a:spcBef>
                        <a:spcAft>
                          <a:spcPts val="0"/>
                        </a:spcAft>
                        <a:buNone/>
                      </a:pPr>
                      <a:r>
                        <a:t/>
                      </a:r>
                      <a:endParaRPr b="1" sz="1200">
                        <a:solidFill>
                          <a:srgbClr val="F3F3F3"/>
                        </a:solidFill>
                        <a:latin typeface="Mada"/>
                        <a:ea typeface="Mada"/>
                        <a:cs typeface="Mada"/>
                        <a:sym typeface="Mada"/>
                      </a:endParaRPr>
                    </a:p>
                  </a:txBody>
                  <a:tcPr marT="91425" marB="91425" marR="91425" marL="91425">
                    <a:solidFill>
                      <a:srgbClr val="134F5C"/>
                    </a:solidFill>
                  </a:tcPr>
                </a:tc>
              </a:tr>
              <a:tr h="589800">
                <a:tc>
                  <a:txBody>
                    <a:bodyPr/>
                    <a:lstStyle/>
                    <a:p>
                      <a:pPr indent="0" lvl="0" marL="0" rtl="0" algn="l">
                        <a:spcBef>
                          <a:spcPts val="0"/>
                        </a:spcBef>
                        <a:spcAft>
                          <a:spcPts val="0"/>
                        </a:spcAft>
                        <a:buNone/>
                      </a:pPr>
                      <a:r>
                        <a:rPr b="1" lang="en-GB">
                          <a:solidFill>
                            <a:srgbClr val="FFFFFF"/>
                          </a:solidFill>
                          <a:latin typeface="Mada"/>
                          <a:ea typeface="Mada"/>
                          <a:cs typeface="Mada"/>
                          <a:sym typeface="Mada"/>
                        </a:rPr>
                        <a:t>Typhoid</a:t>
                      </a:r>
                      <a:r>
                        <a:rPr b="1" lang="en-GB" sz="1200">
                          <a:solidFill>
                            <a:srgbClr val="FFFFFF"/>
                          </a:solidFill>
                          <a:latin typeface="Mada"/>
                          <a:ea typeface="Mada"/>
                          <a:cs typeface="Mada"/>
                          <a:sym typeface="Mada"/>
                        </a:rPr>
                        <a:t> </a:t>
                      </a:r>
                      <a:endParaRPr b="1" sz="1200">
                        <a:solidFill>
                          <a:srgbClr val="FFFFFF"/>
                        </a:solidFill>
                        <a:latin typeface="Mada"/>
                        <a:ea typeface="Mada"/>
                        <a:cs typeface="Mada"/>
                        <a:sym typeface="Mada"/>
                      </a:endParaRPr>
                    </a:p>
                  </a:txBody>
                  <a:tcPr marT="91425" marB="91425" marR="91425" marL="91425">
                    <a:solidFill>
                      <a:srgbClr val="76A5AF"/>
                    </a:solidFill>
                  </a:tcPr>
                </a:tc>
                <a:tc>
                  <a:txBody>
                    <a:bodyPr/>
                    <a:lstStyle/>
                    <a:p>
                      <a:pPr indent="0" lvl="0" marL="0" rtl="0" algn="l">
                        <a:spcBef>
                          <a:spcPts val="0"/>
                        </a:spcBef>
                        <a:spcAft>
                          <a:spcPts val="0"/>
                        </a:spcAft>
                        <a:buClr>
                          <a:schemeClr val="dk1"/>
                        </a:buClr>
                        <a:buSzPts val="1100"/>
                        <a:buFont typeface="Arial"/>
                        <a:buNone/>
                      </a:pPr>
                      <a:r>
                        <a:rPr lang="en-GB" sz="1200">
                          <a:solidFill>
                            <a:schemeClr val="dk1"/>
                          </a:solidFill>
                          <a:latin typeface="Mada"/>
                          <a:ea typeface="Mada"/>
                          <a:cs typeface="Mada"/>
                          <a:sym typeface="Mada"/>
                        </a:rPr>
                        <a:t>contaminated food and water </a:t>
                      </a:r>
                      <a:endParaRPr sz="1200">
                        <a:latin typeface="Mada"/>
                        <a:ea typeface="Mada"/>
                        <a:cs typeface="Mada"/>
                        <a:sym typeface="Mada"/>
                      </a:endParaRPr>
                    </a:p>
                  </a:txBody>
                  <a:tcPr marT="91425" marB="91425" marR="91425" marL="91425"/>
                </a:tc>
                <a:tc gridSpan="2">
                  <a:txBody>
                    <a:bodyPr/>
                    <a:lstStyle/>
                    <a:p>
                      <a:pPr indent="0" lvl="0" marL="0" rtl="0" algn="l">
                        <a:spcBef>
                          <a:spcPts val="0"/>
                        </a:spcBef>
                        <a:spcAft>
                          <a:spcPts val="0"/>
                        </a:spcAft>
                        <a:buNone/>
                      </a:pPr>
                      <a:r>
                        <a:rPr lang="en-GB" sz="1200">
                          <a:solidFill>
                            <a:schemeClr val="dk1"/>
                          </a:solidFill>
                          <a:latin typeface="Mada"/>
                          <a:ea typeface="Mada"/>
                          <a:cs typeface="Mada"/>
                          <a:sym typeface="Mada"/>
                        </a:rPr>
                        <a:t>Food, water, personal hygiene &amp; vaccination </a:t>
                      </a:r>
                      <a:endParaRPr sz="1200">
                        <a:latin typeface="Mada"/>
                        <a:ea typeface="Mada"/>
                        <a:cs typeface="Mada"/>
                        <a:sym typeface="Mada"/>
                      </a:endParaRPr>
                    </a:p>
                  </a:txBody>
                  <a:tcPr marT="91425" marB="91425" marR="91425" marL="91425"/>
                </a:tc>
                <a:tc hMerge="1"/>
                <a:tc>
                  <a:txBody>
                    <a:bodyPr/>
                    <a:lstStyle/>
                    <a:p>
                      <a:pPr indent="-304800" lvl="0" marL="457200" rtl="0" algn="l">
                        <a:spcBef>
                          <a:spcPts val="0"/>
                        </a:spcBef>
                        <a:spcAft>
                          <a:spcPts val="0"/>
                        </a:spcAft>
                        <a:buSzPts val="1200"/>
                        <a:buFont typeface="Mada"/>
                        <a:buChar char="-"/>
                      </a:pPr>
                      <a:r>
                        <a:t/>
                      </a:r>
                      <a:endParaRPr sz="1200">
                        <a:latin typeface="Mada"/>
                        <a:ea typeface="Mada"/>
                        <a:cs typeface="Mada"/>
                        <a:sym typeface="Mada"/>
                      </a:endParaRPr>
                    </a:p>
                  </a:txBody>
                  <a:tcPr marT="91425" marB="91425" marR="91425" marL="91425"/>
                </a:tc>
              </a:tr>
              <a:tr h="569100">
                <a:tc>
                  <a:txBody>
                    <a:bodyPr/>
                    <a:lstStyle/>
                    <a:p>
                      <a:pPr indent="0" lvl="0" marL="0" rtl="0" algn="l">
                        <a:spcBef>
                          <a:spcPts val="0"/>
                        </a:spcBef>
                        <a:spcAft>
                          <a:spcPts val="0"/>
                        </a:spcAft>
                        <a:buNone/>
                      </a:pPr>
                      <a:r>
                        <a:rPr b="1" lang="en-GB">
                          <a:solidFill>
                            <a:srgbClr val="FFFFFF"/>
                          </a:solidFill>
                          <a:latin typeface="Mada"/>
                          <a:ea typeface="Mada"/>
                          <a:cs typeface="Mada"/>
                          <a:sym typeface="Mada"/>
                        </a:rPr>
                        <a:t>Polio</a:t>
                      </a:r>
                      <a:r>
                        <a:rPr b="1" lang="en-GB" sz="1200">
                          <a:solidFill>
                            <a:srgbClr val="FFFFFF"/>
                          </a:solidFill>
                          <a:latin typeface="Mada"/>
                          <a:ea typeface="Mada"/>
                          <a:cs typeface="Mada"/>
                          <a:sym typeface="Mada"/>
                        </a:rPr>
                        <a:t> </a:t>
                      </a:r>
                      <a:endParaRPr b="1" sz="1200">
                        <a:solidFill>
                          <a:srgbClr val="FFFFFF"/>
                        </a:solidFill>
                        <a:latin typeface="Mada"/>
                        <a:ea typeface="Mada"/>
                        <a:cs typeface="Mada"/>
                        <a:sym typeface="Mada"/>
                      </a:endParaRPr>
                    </a:p>
                  </a:txBody>
                  <a:tcPr marT="91425" marB="91425" marR="91425" marL="91425">
                    <a:solidFill>
                      <a:srgbClr val="76A5AF"/>
                    </a:solidFill>
                  </a:tcPr>
                </a:tc>
                <a:tc>
                  <a:txBody>
                    <a:bodyPr/>
                    <a:lstStyle/>
                    <a:p>
                      <a:pPr indent="0" lvl="0" marL="0" rtl="0" algn="l">
                        <a:spcBef>
                          <a:spcPts val="0"/>
                        </a:spcBef>
                        <a:spcAft>
                          <a:spcPts val="0"/>
                        </a:spcAft>
                        <a:buClr>
                          <a:schemeClr val="dk1"/>
                        </a:buClr>
                        <a:buSzPts val="1100"/>
                        <a:buFont typeface="Arial"/>
                        <a:buNone/>
                      </a:pPr>
                      <a:r>
                        <a:rPr lang="en-GB" sz="1200">
                          <a:solidFill>
                            <a:schemeClr val="dk1"/>
                          </a:solidFill>
                          <a:latin typeface="Mada"/>
                          <a:ea typeface="Mada"/>
                          <a:cs typeface="Mada"/>
                          <a:sym typeface="Mada"/>
                        </a:rPr>
                        <a:t>contaminated food and water.</a:t>
                      </a:r>
                      <a:endParaRPr sz="1200">
                        <a:latin typeface="Mada"/>
                        <a:ea typeface="Mada"/>
                        <a:cs typeface="Mada"/>
                        <a:sym typeface="Mada"/>
                      </a:endParaRPr>
                    </a:p>
                  </a:txBody>
                  <a:tcPr marT="91425" marB="91425" marR="91425" marL="91425"/>
                </a:tc>
                <a:tc gridSpan="2">
                  <a:txBody>
                    <a:bodyPr/>
                    <a:lstStyle/>
                    <a:p>
                      <a:pPr indent="-304800" lvl="0" marL="457200" rtl="0" algn="l">
                        <a:spcBef>
                          <a:spcPts val="0"/>
                        </a:spcBef>
                        <a:spcAft>
                          <a:spcPts val="0"/>
                        </a:spcAft>
                        <a:buClr>
                          <a:schemeClr val="dk1"/>
                        </a:buClr>
                        <a:buSzPts val="1200"/>
                        <a:buFont typeface="Mada"/>
                        <a:buAutoNum type="arabicPeriod"/>
                      </a:pPr>
                      <a:r>
                        <a:rPr lang="en-GB" sz="1200">
                          <a:solidFill>
                            <a:schemeClr val="dk1"/>
                          </a:solidFill>
                          <a:latin typeface="Mada"/>
                          <a:ea typeface="Mada"/>
                          <a:cs typeface="Mada"/>
                          <a:sym typeface="Mada"/>
                        </a:rPr>
                        <a:t>Food, water, personal hygiene</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AutoNum type="arabicPeriod"/>
                      </a:pPr>
                      <a:r>
                        <a:rPr lang="en-GB" sz="1200">
                          <a:solidFill>
                            <a:schemeClr val="dk1"/>
                          </a:solidFill>
                          <a:latin typeface="Mada"/>
                          <a:ea typeface="Mada"/>
                          <a:cs typeface="Mada"/>
                          <a:sym typeface="Mada"/>
                        </a:rPr>
                        <a:t>Vaccination: (injectable, oral)</a:t>
                      </a:r>
                      <a:endParaRPr sz="1200">
                        <a:latin typeface="Mada"/>
                        <a:ea typeface="Mada"/>
                        <a:cs typeface="Mada"/>
                        <a:sym typeface="Mada"/>
                      </a:endParaRPr>
                    </a:p>
                  </a:txBody>
                  <a:tcPr marT="91425" marB="91425" marR="91425" marL="91425"/>
                </a:tc>
                <a:tc hMerge="1"/>
                <a:tc>
                  <a:txBody>
                    <a:bodyPr/>
                    <a:lstStyle/>
                    <a:p>
                      <a:pPr indent="-304800" lvl="0" marL="457200" rtl="0" algn="l">
                        <a:spcBef>
                          <a:spcPts val="0"/>
                        </a:spcBef>
                        <a:spcAft>
                          <a:spcPts val="0"/>
                        </a:spcAft>
                        <a:buSzPts val="1200"/>
                        <a:buFont typeface="Mada"/>
                        <a:buChar char="-"/>
                      </a:pPr>
                      <a:r>
                        <a:t/>
                      </a:r>
                      <a:endParaRPr sz="1200">
                        <a:latin typeface="Mada"/>
                        <a:ea typeface="Mada"/>
                        <a:cs typeface="Mada"/>
                        <a:sym typeface="Mada"/>
                      </a:endParaRPr>
                    </a:p>
                  </a:txBody>
                  <a:tcPr marT="91425" marB="91425" marR="91425" marL="91425"/>
                </a:tc>
              </a:tr>
              <a:tr h="920900">
                <a:tc>
                  <a:txBody>
                    <a:bodyPr/>
                    <a:lstStyle/>
                    <a:p>
                      <a:pPr indent="0" lvl="0" marL="0" rtl="0" algn="l">
                        <a:spcBef>
                          <a:spcPts val="0"/>
                        </a:spcBef>
                        <a:spcAft>
                          <a:spcPts val="0"/>
                        </a:spcAft>
                        <a:buNone/>
                      </a:pPr>
                      <a:r>
                        <a:rPr b="1" lang="en-GB">
                          <a:solidFill>
                            <a:srgbClr val="FFFFFF"/>
                          </a:solidFill>
                          <a:latin typeface="Mada"/>
                          <a:ea typeface="Mada"/>
                          <a:cs typeface="Mada"/>
                          <a:sym typeface="Mada"/>
                        </a:rPr>
                        <a:t>Japanese encephalitis</a:t>
                      </a:r>
                      <a:endParaRPr b="1">
                        <a:solidFill>
                          <a:srgbClr val="FFFFFF"/>
                        </a:solidFill>
                        <a:latin typeface="Mada"/>
                        <a:ea typeface="Mada"/>
                        <a:cs typeface="Mada"/>
                        <a:sym typeface="Mada"/>
                      </a:endParaRPr>
                    </a:p>
                  </a:txBody>
                  <a:tcPr marT="91425" marB="91425" marR="91425" marL="91425">
                    <a:solidFill>
                      <a:srgbClr val="76A5AF"/>
                    </a:solidFill>
                  </a:tcPr>
                </a:tc>
                <a:tc>
                  <a:txBody>
                    <a:bodyPr/>
                    <a:lstStyle/>
                    <a:p>
                      <a:pPr indent="0" lvl="0" marL="0" rtl="0" algn="l">
                        <a:spcBef>
                          <a:spcPts val="0"/>
                        </a:spcBef>
                        <a:spcAft>
                          <a:spcPts val="0"/>
                        </a:spcAft>
                        <a:buClr>
                          <a:schemeClr val="dk1"/>
                        </a:buClr>
                        <a:buSzPts val="1100"/>
                        <a:buFont typeface="Arial"/>
                        <a:buNone/>
                      </a:pPr>
                      <a:r>
                        <a:rPr lang="en-GB" sz="1200">
                          <a:solidFill>
                            <a:schemeClr val="dk1"/>
                          </a:solidFill>
                          <a:latin typeface="Mada"/>
                          <a:ea typeface="Mada"/>
                          <a:cs typeface="Mada"/>
                          <a:sym typeface="Mada"/>
                        </a:rPr>
                        <a:t> By mosquito bite</a:t>
                      </a:r>
                      <a:r>
                        <a:rPr lang="en-GB" sz="1200">
                          <a:solidFill>
                            <a:srgbClr val="6AA84F"/>
                          </a:solidFill>
                          <a:latin typeface="Mada"/>
                          <a:ea typeface="Mada"/>
                          <a:cs typeface="Mada"/>
                          <a:sym typeface="Mada"/>
                        </a:rPr>
                        <a:t> same as malaria </a:t>
                      </a:r>
                      <a:endParaRPr sz="1200">
                        <a:latin typeface="Mada"/>
                        <a:ea typeface="Mada"/>
                        <a:cs typeface="Mada"/>
                        <a:sym typeface="Mada"/>
                      </a:endParaRPr>
                    </a:p>
                  </a:txBody>
                  <a:tcPr marT="91425" marB="91425" marR="91425" marL="91425"/>
                </a:tc>
                <a:tc gridSpan="2">
                  <a:txBody>
                    <a:bodyPr/>
                    <a:lstStyle/>
                    <a:p>
                      <a:pPr indent="0" lvl="0" marL="0" rtl="0" algn="l">
                        <a:spcBef>
                          <a:spcPts val="0"/>
                        </a:spcBef>
                        <a:spcAft>
                          <a:spcPts val="0"/>
                        </a:spcAft>
                        <a:buClr>
                          <a:schemeClr val="dk1"/>
                        </a:buClr>
                        <a:buSzPts val="1100"/>
                        <a:buFont typeface="Arial"/>
                        <a:buNone/>
                      </a:pPr>
                      <a:r>
                        <a:rPr lang="en-GB" sz="1200">
                          <a:solidFill>
                            <a:schemeClr val="dk1"/>
                          </a:solidFill>
                          <a:latin typeface="Mada"/>
                          <a:ea typeface="Mada"/>
                          <a:cs typeface="Mada"/>
                          <a:sym typeface="Mada"/>
                        </a:rPr>
                        <a:t> vector control &amp; vaccination </a:t>
                      </a:r>
                      <a:endParaRPr sz="1200">
                        <a:latin typeface="Mada"/>
                        <a:ea typeface="Mada"/>
                        <a:cs typeface="Mada"/>
                        <a:sym typeface="Mada"/>
                      </a:endParaRPr>
                    </a:p>
                  </a:txBody>
                  <a:tcPr marT="91425" marB="91425" marR="91425" marL="91425"/>
                </a:tc>
                <a:tc hMerge="1"/>
                <a:tc>
                  <a:txBody>
                    <a:bodyPr/>
                    <a:lstStyle/>
                    <a:p>
                      <a:pPr indent="0" lvl="0" marL="0" rtl="0" algn="l">
                        <a:spcBef>
                          <a:spcPts val="0"/>
                        </a:spcBef>
                        <a:spcAft>
                          <a:spcPts val="0"/>
                        </a:spcAft>
                        <a:buClr>
                          <a:schemeClr val="dk1"/>
                        </a:buClr>
                        <a:buSzPts val="1100"/>
                        <a:buFont typeface="Arial"/>
                        <a:buNone/>
                      </a:pPr>
                      <a:r>
                        <a:rPr b="1" lang="en-GB">
                          <a:solidFill>
                            <a:srgbClr val="76A5AF"/>
                          </a:solidFill>
                          <a:latin typeface="Nunito"/>
                          <a:ea typeface="Nunito"/>
                          <a:cs typeface="Nunito"/>
                          <a:sym typeface="Nunito"/>
                        </a:rPr>
                        <a:t> </a:t>
                      </a:r>
                      <a:r>
                        <a:rPr lang="en-GB" sz="1200">
                          <a:solidFill>
                            <a:schemeClr val="dk1"/>
                          </a:solidFill>
                          <a:latin typeface="Mada"/>
                          <a:ea typeface="Mada"/>
                          <a:cs typeface="Mada"/>
                          <a:sym typeface="Mada"/>
                        </a:rPr>
                        <a:t>increases in travelers to rural Asia or long stay travelers</a:t>
                      </a:r>
                      <a:endParaRPr sz="1200">
                        <a:latin typeface="Mada"/>
                        <a:ea typeface="Mada"/>
                        <a:cs typeface="Mada"/>
                        <a:sym typeface="Mada"/>
                      </a:endParaRPr>
                    </a:p>
                  </a:txBody>
                  <a:tcPr marT="91425" marB="91425" marR="91425" marL="91425"/>
                </a:tc>
              </a:tr>
              <a:tr h="624675">
                <a:tc>
                  <a:txBody>
                    <a:bodyPr/>
                    <a:lstStyle/>
                    <a:p>
                      <a:pPr indent="0" lvl="0" marL="0" rtl="0" algn="l">
                        <a:spcBef>
                          <a:spcPts val="0"/>
                        </a:spcBef>
                        <a:spcAft>
                          <a:spcPts val="0"/>
                        </a:spcAft>
                        <a:buClr>
                          <a:schemeClr val="dk1"/>
                        </a:buClr>
                        <a:buSzPts val="1100"/>
                        <a:buFont typeface="Arial"/>
                        <a:buNone/>
                      </a:pPr>
                      <a:r>
                        <a:rPr b="1" lang="en-GB">
                          <a:solidFill>
                            <a:srgbClr val="FFFFFF"/>
                          </a:solidFill>
                          <a:latin typeface="Mada"/>
                          <a:ea typeface="Mada"/>
                          <a:cs typeface="Mada"/>
                          <a:sym typeface="Mada"/>
                        </a:rPr>
                        <a:t>Rabies</a:t>
                      </a:r>
                      <a:endParaRPr b="1">
                        <a:solidFill>
                          <a:srgbClr val="FFFFFF"/>
                        </a:solidFill>
                        <a:latin typeface="Mada"/>
                        <a:ea typeface="Mada"/>
                        <a:cs typeface="Mada"/>
                        <a:sym typeface="Mada"/>
                      </a:endParaRPr>
                    </a:p>
                  </a:txBody>
                  <a:tcPr marT="91425" marB="91425" marR="91425" marL="91425">
                    <a:solidFill>
                      <a:srgbClr val="76A5AF"/>
                    </a:solidFill>
                  </a:tcPr>
                </a:tc>
                <a:tc>
                  <a:txBody>
                    <a:bodyPr/>
                    <a:lstStyle/>
                    <a:p>
                      <a:pPr indent="0" lvl="0" marL="0" rtl="0" algn="l">
                        <a:spcBef>
                          <a:spcPts val="0"/>
                        </a:spcBef>
                        <a:spcAft>
                          <a:spcPts val="0"/>
                        </a:spcAft>
                        <a:buClr>
                          <a:schemeClr val="dk1"/>
                        </a:buClr>
                        <a:buSzPts val="1100"/>
                        <a:buFont typeface="Arial"/>
                        <a:buNone/>
                      </a:pPr>
                      <a:r>
                        <a:rPr lang="en-GB" sz="1200">
                          <a:solidFill>
                            <a:schemeClr val="dk1"/>
                          </a:solidFill>
                          <a:latin typeface="Mada"/>
                          <a:ea typeface="Mada"/>
                          <a:cs typeface="Mada"/>
                          <a:sym typeface="Mada"/>
                        </a:rPr>
                        <a:t> Animal bite or scratch </a:t>
                      </a:r>
                      <a:endParaRPr sz="1200">
                        <a:solidFill>
                          <a:schemeClr val="dk1"/>
                        </a:solidFill>
                        <a:latin typeface="Mada"/>
                        <a:ea typeface="Mada"/>
                        <a:cs typeface="Mada"/>
                        <a:sym typeface="Mada"/>
                      </a:endParaRPr>
                    </a:p>
                    <a:p>
                      <a:pPr indent="0" lvl="0" marL="0" rtl="0" algn="l">
                        <a:spcBef>
                          <a:spcPts val="0"/>
                        </a:spcBef>
                        <a:spcAft>
                          <a:spcPts val="0"/>
                        </a:spcAft>
                        <a:buNone/>
                      </a:pPr>
                      <a:r>
                        <a:t/>
                      </a:r>
                      <a:endParaRPr sz="1200">
                        <a:latin typeface="Mada"/>
                        <a:ea typeface="Mada"/>
                        <a:cs typeface="Mada"/>
                        <a:sym typeface="Mada"/>
                      </a:endParaRPr>
                    </a:p>
                  </a:txBody>
                  <a:tcPr marT="91425" marB="91425" marR="91425" marL="91425"/>
                </a:tc>
                <a:tc gridSpan="2">
                  <a:txBody>
                    <a:bodyPr/>
                    <a:lstStyle/>
                    <a:p>
                      <a:pPr indent="0" lvl="0" marL="0" rtl="0" algn="l">
                        <a:spcBef>
                          <a:spcPts val="0"/>
                        </a:spcBef>
                        <a:spcAft>
                          <a:spcPts val="0"/>
                        </a:spcAft>
                        <a:buClr>
                          <a:schemeClr val="dk1"/>
                        </a:buClr>
                        <a:buSzPts val="1100"/>
                        <a:buFont typeface="Arial"/>
                        <a:buNone/>
                      </a:pPr>
                      <a:r>
                        <a:rPr lang="en-GB" sz="1200">
                          <a:solidFill>
                            <a:schemeClr val="dk1"/>
                          </a:solidFill>
                          <a:latin typeface="Mada"/>
                          <a:ea typeface="Mada"/>
                          <a:cs typeface="Mada"/>
                          <a:sym typeface="Mada"/>
                        </a:rPr>
                        <a:t>immunization</a:t>
                      </a:r>
                      <a:r>
                        <a:rPr lang="en-GB" sz="1200">
                          <a:solidFill>
                            <a:schemeClr val="dk1"/>
                          </a:solidFill>
                          <a:latin typeface="Mada"/>
                          <a:ea typeface="Mada"/>
                          <a:cs typeface="Mada"/>
                          <a:sym typeface="Mada"/>
                        </a:rPr>
                        <a:t> (Preexposure • Post exposure • Immunoglobulin) </a:t>
                      </a:r>
                      <a:endParaRPr sz="1200">
                        <a:solidFill>
                          <a:schemeClr val="dk1"/>
                        </a:solidFill>
                        <a:latin typeface="Mada"/>
                        <a:ea typeface="Mada"/>
                        <a:cs typeface="Mada"/>
                        <a:sym typeface="Mada"/>
                      </a:endParaRPr>
                    </a:p>
                    <a:p>
                      <a:pPr indent="0" lvl="0" marL="0" rtl="0" algn="l">
                        <a:spcBef>
                          <a:spcPts val="0"/>
                        </a:spcBef>
                        <a:spcAft>
                          <a:spcPts val="0"/>
                        </a:spcAft>
                        <a:buNone/>
                      </a:pPr>
                      <a:r>
                        <a:t/>
                      </a:r>
                      <a:endParaRPr sz="1200">
                        <a:latin typeface="Mada"/>
                        <a:ea typeface="Mada"/>
                        <a:cs typeface="Mada"/>
                        <a:sym typeface="Mada"/>
                      </a:endParaRPr>
                    </a:p>
                  </a:txBody>
                  <a:tcPr marT="91425" marB="91425" marR="91425" marL="91425"/>
                </a:tc>
                <a:tc hMerge="1"/>
                <a:tc>
                  <a:txBody>
                    <a:bodyPr/>
                    <a:lstStyle/>
                    <a:p>
                      <a:pPr indent="0" lvl="0" marL="0" rtl="0" algn="l">
                        <a:spcBef>
                          <a:spcPts val="0"/>
                        </a:spcBef>
                        <a:spcAft>
                          <a:spcPts val="0"/>
                        </a:spcAft>
                        <a:buClr>
                          <a:schemeClr val="dk1"/>
                        </a:buClr>
                        <a:buSzPts val="1100"/>
                        <a:buFont typeface="Arial"/>
                        <a:buNone/>
                      </a:pPr>
                      <a:r>
                        <a:rPr lang="en-GB" sz="1200">
                          <a:solidFill>
                            <a:schemeClr val="dk1"/>
                          </a:solidFill>
                          <a:latin typeface="Mada"/>
                          <a:ea typeface="Mada"/>
                          <a:cs typeface="Mada"/>
                          <a:sym typeface="Mada"/>
                        </a:rPr>
                        <a:t>occupational , travel to rabies risk countries </a:t>
                      </a:r>
                      <a:endParaRPr sz="1200">
                        <a:solidFill>
                          <a:schemeClr val="dk1"/>
                        </a:solidFill>
                        <a:latin typeface="Mada"/>
                        <a:ea typeface="Mada"/>
                        <a:cs typeface="Mada"/>
                        <a:sym typeface="Mada"/>
                      </a:endParaRPr>
                    </a:p>
                    <a:p>
                      <a:pPr indent="0" lvl="0" marL="0" rtl="0" algn="l">
                        <a:spcBef>
                          <a:spcPts val="0"/>
                        </a:spcBef>
                        <a:spcAft>
                          <a:spcPts val="0"/>
                        </a:spcAft>
                        <a:buNone/>
                      </a:pPr>
                      <a:r>
                        <a:t/>
                      </a:r>
                      <a:endParaRPr sz="1200">
                        <a:latin typeface="Mada"/>
                        <a:ea typeface="Mada"/>
                        <a:cs typeface="Mada"/>
                        <a:sym typeface="Mada"/>
                      </a:endParaRPr>
                    </a:p>
                  </a:txBody>
                  <a:tcPr marT="91425" marB="91425" marR="91425" marL="91425"/>
                </a:tc>
              </a:tr>
              <a:tr h="920900">
                <a:tc>
                  <a:txBody>
                    <a:bodyPr/>
                    <a:lstStyle/>
                    <a:p>
                      <a:pPr indent="0" lvl="0" marL="0" rtl="0" algn="l">
                        <a:spcBef>
                          <a:spcPts val="0"/>
                        </a:spcBef>
                        <a:spcAft>
                          <a:spcPts val="0"/>
                        </a:spcAft>
                        <a:buClr>
                          <a:schemeClr val="dk1"/>
                        </a:buClr>
                        <a:buSzPts val="1100"/>
                        <a:buFont typeface="Arial"/>
                        <a:buNone/>
                      </a:pPr>
                      <a:r>
                        <a:rPr b="1" lang="en-GB">
                          <a:solidFill>
                            <a:srgbClr val="FFFFFF"/>
                          </a:solidFill>
                          <a:latin typeface="Mada"/>
                          <a:ea typeface="Mada"/>
                          <a:cs typeface="Mada"/>
                          <a:sym typeface="Mada"/>
                        </a:rPr>
                        <a:t>Tick-borne encephalitis</a:t>
                      </a:r>
                      <a:endParaRPr b="1">
                        <a:solidFill>
                          <a:srgbClr val="FFFFFF"/>
                        </a:solidFill>
                        <a:latin typeface="Mada"/>
                        <a:ea typeface="Mada"/>
                        <a:cs typeface="Mada"/>
                        <a:sym typeface="Mada"/>
                      </a:endParaRPr>
                    </a:p>
                  </a:txBody>
                  <a:tcPr marT="91425" marB="91425" marR="91425" marL="91425">
                    <a:solidFill>
                      <a:srgbClr val="76A5AF"/>
                    </a:solidFill>
                  </a:tcPr>
                </a:tc>
                <a:tc>
                  <a:txBody>
                    <a:bodyPr/>
                    <a:lstStyle/>
                    <a:p>
                      <a:pPr indent="0" lvl="0" marL="0" rtl="0" algn="l">
                        <a:spcBef>
                          <a:spcPts val="0"/>
                        </a:spcBef>
                        <a:spcAft>
                          <a:spcPts val="0"/>
                        </a:spcAft>
                        <a:buClr>
                          <a:schemeClr val="dk1"/>
                        </a:buClr>
                        <a:buSzPts val="1100"/>
                        <a:buFont typeface="Arial"/>
                        <a:buNone/>
                      </a:pPr>
                      <a:r>
                        <a:rPr lang="en-GB" sz="1200">
                          <a:solidFill>
                            <a:schemeClr val="dk1"/>
                          </a:solidFill>
                          <a:latin typeface="Mada"/>
                          <a:ea typeface="Mada"/>
                          <a:cs typeface="Mada"/>
                          <a:sym typeface="Mada"/>
                        </a:rPr>
                        <a:t> 1. Ixodes sp. Ticks.      2. Ingestion of unpasteurized dairy products.</a:t>
                      </a:r>
                      <a:endParaRPr sz="1200">
                        <a:solidFill>
                          <a:schemeClr val="dk1"/>
                        </a:solidFill>
                        <a:latin typeface="Mada"/>
                        <a:ea typeface="Mada"/>
                        <a:cs typeface="Mada"/>
                        <a:sym typeface="Mada"/>
                      </a:endParaRPr>
                    </a:p>
                    <a:p>
                      <a:pPr indent="0" lvl="0" marL="0" rtl="0" algn="l">
                        <a:spcBef>
                          <a:spcPts val="0"/>
                        </a:spcBef>
                        <a:spcAft>
                          <a:spcPts val="0"/>
                        </a:spcAft>
                        <a:buNone/>
                      </a:pPr>
                      <a:r>
                        <a:t/>
                      </a:r>
                      <a:endParaRPr sz="1200">
                        <a:solidFill>
                          <a:schemeClr val="dk1"/>
                        </a:solidFill>
                        <a:latin typeface="Mada"/>
                        <a:ea typeface="Mada"/>
                        <a:cs typeface="Mada"/>
                        <a:sym typeface="Mada"/>
                      </a:endParaRPr>
                    </a:p>
                  </a:txBody>
                  <a:tcPr marT="91425" marB="91425" marR="91425" marL="91425"/>
                </a:tc>
                <a:tc gridSpan="2">
                  <a:txBody>
                    <a:bodyPr/>
                    <a:lstStyle/>
                    <a:p>
                      <a:pPr indent="-304800" lvl="0" marL="457200" rtl="0" algn="l">
                        <a:spcBef>
                          <a:spcPts val="0"/>
                        </a:spcBef>
                        <a:spcAft>
                          <a:spcPts val="0"/>
                        </a:spcAft>
                        <a:buClr>
                          <a:schemeClr val="dk1"/>
                        </a:buClr>
                        <a:buSzPts val="1200"/>
                        <a:buFont typeface="Mada"/>
                        <a:buAutoNum type="arabicPeriod"/>
                      </a:pPr>
                      <a:r>
                        <a:rPr lang="en-GB" sz="1200">
                          <a:solidFill>
                            <a:schemeClr val="dk1"/>
                          </a:solidFill>
                          <a:latin typeface="Mada"/>
                          <a:ea typeface="Mada"/>
                          <a:cs typeface="Mada"/>
                          <a:sym typeface="Mada"/>
                        </a:rPr>
                        <a:t>Tick prevention.</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AutoNum type="arabicPeriod"/>
                      </a:pPr>
                      <a:r>
                        <a:rPr lang="en-GB" sz="1200">
                          <a:solidFill>
                            <a:schemeClr val="dk1"/>
                          </a:solidFill>
                          <a:latin typeface="Mada"/>
                          <a:ea typeface="Mada"/>
                          <a:cs typeface="Mada"/>
                          <a:sym typeface="Mada"/>
                        </a:rPr>
                        <a:t>Avoidance of unpasteurized dairy products.</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AutoNum type="arabicPeriod"/>
                      </a:pPr>
                      <a:r>
                        <a:rPr lang="en-GB" sz="1200">
                          <a:solidFill>
                            <a:schemeClr val="dk1"/>
                          </a:solidFill>
                          <a:latin typeface="Mada"/>
                          <a:ea typeface="Mada"/>
                          <a:cs typeface="Mada"/>
                          <a:sym typeface="Mada"/>
                        </a:rPr>
                        <a:t>Vaccination.</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AutoNum type="arabicPeriod"/>
                      </a:pPr>
                      <a:r>
                        <a:rPr lang="en-GB" sz="1200">
                          <a:solidFill>
                            <a:schemeClr val="dk1"/>
                          </a:solidFill>
                          <a:latin typeface="Mada"/>
                          <a:ea typeface="Mada"/>
                          <a:cs typeface="Mada"/>
                          <a:sym typeface="Mada"/>
                        </a:rPr>
                        <a:t>Self check and removal ASAP (tweezers).</a:t>
                      </a:r>
                      <a:endParaRPr sz="1200">
                        <a:solidFill>
                          <a:schemeClr val="dk1"/>
                        </a:solidFill>
                        <a:latin typeface="Mada"/>
                        <a:ea typeface="Mada"/>
                        <a:cs typeface="Mada"/>
                        <a:sym typeface="Mada"/>
                      </a:endParaRPr>
                    </a:p>
                  </a:txBody>
                  <a:tcPr marT="91425" marB="91425" marR="91425" marL="91425"/>
                </a:tc>
                <a:tc hMerge="1"/>
                <a:tc>
                  <a:txBody>
                    <a:bodyPr/>
                    <a:lstStyle/>
                    <a:p>
                      <a:pPr indent="0" lvl="0" marL="0" rtl="0" algn="l">
                        <a:spcBef>
                          <a:spcPts val="0"/>
                        </a:spcBef>
                        <a:spcAft>
                          <a:spcPts val="0"/>
                        </a:spcAft>
                        <a:buNone/>
                      </a:pPr>
                      <a:r>
                        <a:rPr lang="en-GB" sz="1200">
                          <a:solidFill>
                            <a:schemeClr val="dk1"/>
                          </a:solidFill>
                          <a:latin typeface="Mada"/>
                          <a:ea typeface="Mada"/>
                          <a:cs typeface="Mada"/>
                          <a:sym typeface="Mada"/>
                        </a:rPr>
                        <a:t>Rural forested areas of east and Central Europe, Russia and part of Asia.</a:t>
                      </a:r>
                      <a:endParaRPr sz="1200">
                        <a:solidFill>
                          <a:schemeClr val="dk1"/>
                        </a:solidFill>
                        <a:latin typeface="Mada"/>
                        <a:ea typeface="Mada"/>
                        <a:cs typeface="Mada"/>
                        <a:sym typeface="Mada"/>
                      </a:endParaRPr>
                    </a:p>
                    <a:p>
                      <a:pPr indent="0" lvl="0" marL="0" rtl="0" algn="l">
                        <a:spcBef>
                          <a:spcPts val="0"/>
                        </a:spcBef>
                        <a:spcAft>
                          <a:spcPts val="0"/>
                        </a:spcAft>
                        <a:buNone/>
                      </a:pPr>
                      <a:r>
                        <a:t/>
                      </a:r>
                      <a:endParaRPr sz="1200">
                        <a:solidFill>
                          <a:schemeClr val="dk1"/>
                        </a:solidFill>
                        <a:latin typeface="Mada"/>
                        <a:ea typeface="Mada"/>
                        <a:cs typeface="Mada"/>
                        <a:sym typeface="Mada"/>
                      </a:endParaRPr>
                    </a:p>
                  </a:txBody>
                  <a:tcPr marT="91425" marB="91425" marR="91425" marL="91425"/>
                </a:tc>
              </a:tr>
              <a:tr h="920900">
                <a:tc>
                  <a:txBody>
                    <a:bodyPr/>
                    <a:lstStyle/>
                    <a:p>
                      <a:pPr indent="0" lvl="0" marL="0" rtl="0" algn="l">
                        <a:spcBef>
                          <a:spcPts val="0"/>
                        </a:spcBef>
                        <a:spcAft>
                          <a:spcPts val="0"/>
                        </a:spcAft>
                        <a:buNone/>
                      </a:pPr>
                      <a:r>
                        <a:rPr b="1" lang="en-GB">
                          <a:solidFill>
                            <a:srgbClr val="FFFFFF"/>
                          </a:solidFill>
                          <a:latin typeface="Mada"/>
                          <a:ea typeface="Mada"/>
                          <a:cs typeface="Mada"/>
                          <a:sym typeface="Mada"/>
                        </a:rPr>
                        <a:t>Zika virus</a:t>
                      </a:r>
                      <a:endParaRPr b="1">
                        <a:solidFill>
                          <a:srgbClr val="FFFFFF"/>
                        </a:solidFill>
                        <a:latin typeface="Mada"/>
                        <a:ea typeface="Mada"/>
                        <a:cs typeface="Mada"/>
                        <a:sym typeface="Mada"/>
                      </a:endParaRPr>
                    </a:p>
                  </a:txBody>
                  <a:tcPr marT="91425" marB="91425" marR="91425" marL="91425">
                    <a:solidFill>
                      <a:srgbClr val="76A5AF"/>
                    </a:solidFill>
                  </a:tcPr>
                </a:tc>
                <a:tc>
                  <a:txBody>
                    <a:bodyPr/>
                    <a:lstStyle/>
                    <a:p>
                      <a:pPr indent="0" lvl="0" marL="0" rtl="0" algn="l">
                        <a:spcBef>
                          <a:spcPts val="0"/>
                        </a:spcBef>
                        <a:spcAft>
                          <a:spcPts val="0"/>
                        </a:spcAft>
                        <a:buClr>
                          <a:schemeClr val="dk1"/>
                        </a:buClr>
                        <a:buSzPts val="1100"/>
                        <a:buFont typeface="Arial"/>
                        <a:buNone/>
                      </a:pPr>
                      <a:r>
                        <a:rPr lang="en-GB" sz="1200">
                          <a:solidFill>
                            <a:schemeClr val="dk1"/>
                          </a:solidFill>
                          <a:latin typeface="Mada"/>
                          <a:ea typeface="Mada"/>
                          <a:cs typeface="Mada"/>
                          <a:sym typeface="Mada"/>
                        </a:rPr>
                        <a:t>mosquito bite</a:t>
                      </a:r>
                      <a:endParaRPr sz="1200">
                        <a:solidFill>
                          <a:schemeClr val="dk1"/>
                        </a:solidFill>
                        <a:latin typeface="Mada"/>
                        <a:ea typeface="Mada"/>
                        <a:cs typeface="Mada"/>
                        <a:sym typeface="Mada"/>
                      </a:endParaRPr>
                    </a:p>
                    <a:p>
                      <a:pPr indent="0" lvl="0" marL="0" rtl="0" algn="l">
                        <a:spcBef>
                          <a:spcPts val="0"/>
                        </a:spcBef>
                        <a:spcAft>
                          <a:spcPts val="0"/>
                        </a:spcAft>
                        <a:buNone/>
                      </a:pPr>
                      <a:r>
                        <a:t/>
                      </a:r>
                      <a:endParaRPr sz="1200">
                        <a:solidFill>
                          <a:schemeClr val="dk1"/>
                        </a:solidFill>
                        <a:latin typeface="Mada"/>
                        <a:ea typeface="Mada"/>
                        <a:cs typeface="Mada"/>
                        <a:sym typeface="Mada"/>
                      </a:endParaRPr>
                    </a:p>
                  </a:txBody>
                  <a:tcPr marT="91425" marB="91425" marR="91425" marL="91425"/>
                </a:tc>
                <a:tc gridSpan="2">
                  <a:txBody>
                    <a:bodyPr/>
                    <a:lstStyle/>
                    <a:p>
                      <a:pPr indent="0" lvl="0" marL="0" rtl="0" algn="l">
                        <a:spcBef>
                          <a:spcPts val="0"/>
                        </a:spcBef>
                        <a:spcAft>
                          <a:spcPts val="0"/>
                        </a:spcAft>
                        <a:buClr>
                          <a:schemeClr val="dk1"/>
                        </a:buClr>
                        <a:buSzPts val="1100"/>
                        <a:buFont typeface="Arial"/>
                        <a:buNone/>
                      </a:pPr>
                      <a:r>
                        <a:rPr b="1" lang="en-GB">
                          <a:solidFill>
                            <a:srgbClr val="76A5AF"/>
                          </a:solidFill>
                          <a:latin typeface="Nunito"/>
                          <a:ea typeface="Nunito"/>
                          <a:cs typeface="Nunito"/>
                          <a:sym typeface="Nunito"/>
                        </a:rPr>
                        <a:t> </a:t>
                      </a:r>
                      <a:r>
                        <a:rPr lang="en-GB" sz="1200">
                          <a:solidFill>
                            <a:schemeClr val="dk1"/>
                          </a:solidFill>
                          <a:latin typeface="Mada"/>
                          <a:ea typeface="Mada"/>
                          <a:cs typeface="Mada"/>
                          <a:sym typeface="Mada"/>
                        </a:rPr>
                        <a:t>preventing mosquito bite</a:t>
                      </a:r>
                      <a:endParaRPr sz="1200">
                        <a:solidFill>
                          <a:schemeClr val="dk1"/>
                        </a:solidFill>
                        <a:latin typeface="Mada"/>
                        <a:ea typeface="Mada"/>
                        <a:cs typeface="Mada"/>
                        <a:sym typeface="Mada"/>
                      </a:endParaRPr>
                    </a:p>
                  </a:txBody>
                  <a:tcPr marT="91425" marB="91425" marR="91425" marL="91425"/>
                </a:tc>
                <a:tc hMerge="1"/>
                <a:tc>
                  <a:txBody>
                    <a:bodyPr/>
                    <a:lstStyle/>
                    <a:p>
                      <a:pPr indent="0" lvl="0" marL="0" rtl="0" algn="l">
                        <a:spcBef>
                          <a:spcPts val="0"/>
                        </a:spcBef>
                        <a:spcAft>
                          <a:spcPts val="0"/>
                        </a:spcAft>
                        <a:buClr>
                          <a:schemeClr val="dk1"/>
                        </a:buClr>
                        <a:buSzPts val="1100"/>
                        <a:buFont typeface="Arial"/>
                        <a:buNone/>
                      </a:pPr>
                      <a:r>
                        <a:rPr lang="en-GB" sz="1200">
                          <a:solidFill>
                            <a:schemeClr val="dk1"/>
                          </a:solidFill>
                          <a:latin typeface="Mada"/>
                          <a:ea typeface="Mada"/>
                          <a:cs typeface="Mada"/>
                          <a:sym typeface="Mada"/>
                        </a:rPr>
                        <a:t> pregnant women —&gt; microcephaly and other brain abnormalities.</a:t>
                      </a:r>
                      <a:endParaRPr sz="1200">
                        <a:solidFill>
                          <a:schemeClr val="dk1"/>
                        </a:solidFill>
                        <a:latin typeface="Mada"/>
                        <a:ea typeface="Mada"/>
                        <a:cs typeface="Mada"/>
                        <a:sym typeface="Mada"/>
                      </a:endParaRPr>
                    </a:p>
                    <a:p>
                      <a:pPr indent="0" lvl="0" marL="0" rtl="0" algn="l">
                        <a:spcBef>
                          <a:spcPts val="0"/>
                        </a:spcBef>
                        <a:spcAft>
                          <a:spcPts val="0"/>
                        </a:spcAft>
                        <a:buNone/>
                      </a:pPr>
                      <a:r>
                        <a:t/>
                      </a:r>
                      <a:endParaRPr sz="1200">
                        <a:solidFill>
                          <a:schemeClr val="dk1"/>
                        </a:solidFill>
                        <a:latin typeface="Mada"/>
                        <a:ea typeface="Mada"/>
                        <a:cs typeface="Mada"/>
                        <a:sym typeface="Mada"/>
                      </a:endParaRPr>
                    </a:p>
                  </a:txBody>
                  <a:tcPr marT="91425" marB="91425" marR="91425" marL="91425"/>
                </a:tc>
              </a:tr>
              <a:tr h="920900">
                <a:tc>
                  <a:txBody>
                    <a:bodyPr/>
                    <a:lstStyle/>
                    <a:p>
                      <a:pPr indent="0" lvl="0" marL="0" rtl="0" algn="l">
                        <a:spcBef>
                          <a:spcPts val="0"/>
                        </a:spcBef>
                        <a:spcAft>
                          <a:spcPts val="0"/>
                        </a:spcAft>
                        <a:buNone/>
                      </a:pPr>
                      <a:r>
                        <a:rPr b="1" lang="en-GB">
                          <a:solidFill>
                            <a:srgbClr val="FFFFFF"/>
                          </a:solidFill>
                          <a:latin typeface="Mada"/>
                          <a:ea typeface="Mada"/>
                          <a:cs typeface="Mada"/>
                          <a:sym typeface="Mada"/>
                        </a:rPr>
                        <a:t>Traveler’s diarrhea</a:t>
                      </a:r>
                      <a:endParaRPr b="1">
                        <a:solidFill>
                          <a:srgbClr val="FFFFFF"/>
                        </a:solidFill>
                        <a:latin typeface="Mada"/>
                        <a:ea typeface="Mada"/>
                        <a:cs typeface="Mada"/>
                        <a:sym typeface="Mada"/>
                      </a:endParaRPr>
                    </a:p>
                    <a:p>
                      <a:pPr indent="0" lvl="0" marL="0" rtl="0" algn="l">
                        <a:spcBef>
                          <a:spcPts val="0"/>
                        </a:spcBef>
                        <a:spcAft>
                          <a:spcPts val="0"/>
                        </a:spcAft>
                        <a:buNone/>
                      </a:pPr>
                      <a:r>
                        <a:rPr b="1" baseline="30000" lang="en-GB" sz="1200">
                          <a:solidFill>
                            <a:srgbClr val="FFFFFF"/>
                          </a:solidFill>
                          <a:latin typeface="Mada"/>
                          <a:ea typeface="Mada"/>
                          <a:cs typeface="Mada"/>
                          <a:sym typeface="Mada"/>
                        </a:rPr>
                        <a:t> </a:t>
                      </a:r>
                      <a:r>
                        <a:rPr lang="en-GB" sz="900">
                          <a:solidFill>
                            <a:srgbClr val="274E13"/>
                          </a:solidFill>
                          <a:latin typeface="Mada"/>
                          <a:ea typeface="Mada"/>
                          <a:cs typeface="Mada"/>
                          <a:sym typeface="Mada"/>
                        </a:rPr>
                        <a:t>One of the most common traveler’s incidence.</a:t>
                      </a:r>
                      <a:endParaRPr b="1" baseline="30000" sz="1200">
                        <a:solidFill>
                          <a:srgbClr val="274E13"/>
                        </a:solidFill>
                        <a:latin typeface="Mada"/>
                        <a:ea typeface="Mada"/>
                        <a:cs typeface="Mada"/>
                        <a:sym typeface="Mada"/>
                      </a:endParaRPr>
                    </a:p>
                  </a:txBody>
                  <a:tcPr marT="91425" marB="91425" marR="91425" marL="91425">
                    <a:solidFill>
                      <a:srgbClr val="76A5AF"/>
                    </a:solidFill>
                  </a:tcPr>
                </a:tc>
                <a:tc>
                  <a:txBody>
                    <a:bodyPr/>
                    <a:lstStyle/>
                    <a:p>
                      <a:pPr indent="-304800" lvl="0" marL="457200" rtl="0" algn="l">
                        <a:spcBef>
                          <a:spcPts val="0"/>
                        </a:spcBef>
                        <a:spcAft>
                          <a:spcPts val="0"/>
                        </a:spcAft>
                        <a:buClr>
                          <a:schemeClr val="dk1"/>
                        </a:buClr>
                        <a:buSzPts val="1200"/>
                        <a:buFont typeface="Mada"/>
                        <a:buChar char="-"/>
                      </a:pPr>
                      <a:r>
                        <a:t/>
                      </a:r>
                      <a:endParaRPr sz="1200">
                        <a:solidFill>
                          <a:schemeClr val="dk1"/>
                        </a:solidFill>
                        <a:latin typeface="Mada"/>
                        <a:ea typeface="Mada"/>
                        <a:cs typeface="Mada"/>
                        <a:sym typeface="Mada"/>
                      </a:endParaRPr>
                    </a:p>
                  </a:txBody>
                  <a:tcPr marT="91425" marB="91425" marR="91425" marL="91425"/>
                </a:tc>
                <a:tc gridSpan="2">
                  <a:txBody>
                    <a:bodyPr/>
                    <a:lstStyle/>
                    <a:p>
                      <a:pPr indent="-304800" lvl="0" marL="457200" rtl="0" algn="l">
                        <a:spcBef>
                          <a:spcPts val="0"/>
                        </a:spcBef>
                        <a:spcAft>
                          <a:spcPts val="0"/>
                        </a:spcAft>
                        <a:buClr>
                          <a:srgbClr val="BF9000"/>
                        </a:buClr>
                        <a:buSzPts val="1200"/>
                        <a:buFont typeface="Mada"/>
                        <a:buChar char="●"/>
                      </a:pPr>
                      <a:r>
                        <a:rPr lang="en-GB" sz="1200">
                          <a:solidFill>
                            <a:srgbClr val="BF9000"/>
                          </a:solidFill>
                          <a:latin typeface="Mada"/>
                          <a:ea typeface="Mada"/>
                          <a:cs typeface="Mada"/>
                          <a:sym typeface="Mada"/>
                        </a:rPr>
                        <a:t>Wash It, Peel It, Cook It, or Forget It</a:t>
                      </a:r>
                      <a:endParaRPr sz="1200">
                        <a:solidFill>
                          <a:srgbClr val="BF9000"/>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Only Drink Bottled Water</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Wash hands frequently</a:t>
                      </a:r>
                      <a:endParaRPr sz="1200">
                        <a:solidFill>
                          <a:schemeClr val="dk1"/>
                        </a:solidFill>
                        <a:latin typeface="Mada"/>
                        <a:ea typeface="Mada"/>
                        <a:cs typeface="Mada"/>
                        <a:sym typeface="Mada"/>
                      </a:endParaRPr>
                    </a:p>
                  </a:txBody>
                  <a:tcPr marT="91425" marB="91425" marR="91425" marL="91425"/>
                </a:tc>
                <a:tc hMerge="1"/>
                <a:tc>
                  <a:txBody>
                    <a:bodyPr/>
                    <a:lstStyle/>
                    <a:p>
                      <a:pPr indent="0" lvl="0" marL="0" rtl="0" algn="l">
                        <a:spcBef>
                          <a:spcPts val="0"/>
                        </a:spcBef>
                        <a:spcAft>
                          <a:spcPts val="0"/>
                        </a:spcAft>
                        <a:buNone/>
                      </a:pPr>
                      <a:r>
                        <a:rPr lang="en-GB" sz="1200">
                          <a:solidFill>
                            <a:schemeClr val="dk1"/>
                          </a:solidFill>
                          <a:latin typeface="Mada"/>
                          <a:ea typeface="Mada"/>
                          <a:cs typeface="Mada"/>
                          <a:sym typeface="Mada"/>
                        </a:rPr>
                        <a:t>Bacterial (60-80%)</a:t>
                      </a:r>
                      <a:endParaRPr sz="1200">
                        <a:solidFill>
                          <a:schemeClr val="dk1"/>
                        </a:solidFill>
                        <a:latin typeface="Mada"/>
                        <a:ea typeface="Mada"/>
                        <a:cs typeface="Mada"/>
                        <a:sym typeface="Mada"/>
                      </a:endParaRPr>
                    </a:p>
                    <a:p>
                      <a:pPr indent="0" lvl="0" marL="0" rtl="0" algn="l">
                        <a:spcBef>
                          <a:spcPts val="0"/>
                        </a:spcBef>
                        <a:spcAft>
                          <a:spcPts val="0"/>
                        </a:spcAft>
                        <a:buNone/>
                      </a:pPr>
                      <a:r>
                        <a:rPr lang="en-GB" sz="1200">
                          <a:solidFill>
                            <a:schemeClr val="dk1"/>
                          </a:solidFill>
                          <a:latin typeface="Mada"/>
                          <a:ea typeface="Mada"/>
                          <a:cs typeface="Mada"/>
                          <a:sym typeface="Mada"/>
                        </a:rPr>
                        <a:t>Viral (10-20%)</a:t>
                      </a:r>
                      <a:endParaRPr sz="1200">
                        <a:solidFill>
                          <a:schemeClr val="dk1"/>
                        </a:solidFill>
                        <a:latin typeface="Mada"/>
                        <a:ea typeface="Mada"/>
                        <a:cs typeface="Mada"/>
                        <a:sym typeface="Mada"/>
                      </a:endParaRPr>
                    </a:p>
                    <a:p>
                      <a:pPr indent="0" lvl="0" marL="0" rtl="0" algn="l">
                        <a:spcBef>
                          <a:spcPts val="0"/>
                        </a:spcBef>
                        <a:spcAft>
                          <a:spcPts val="0"/>
                        </a:spcAft>
                        <a:buNone/>
                      </a:pPr>
                      <a:r>
                        <a:rPr lang="en-GB" sz="1200">
                          <a:solidFill>
                            <a:schemeClr val="dk1"/>
                          </a:solidFill>
                          <a:latin typeface="Mada"/>
                          <a:ea typeface="Mada"/>
                          <a:cs typeface="Mada"/>
                          <a:sym typeface="Mada"/>
                        </a:rPr>
                        <a:t>Parasitic (5-10%) </a:t>
                      </a:r>
                      <a:endParaRPr sz="1200">
                        <a:solidFill>
                          <a:schemeClr val="dk1"/>
                        </a:solidFill>
                        <a:latin typeface="Mada"/>
                        <a:ea typeface="Mada"/>
                        <a:cs typeface="Mada"/>
                        <a:sym typeface="Mada"/>
                      </a:endParaRPr>
                    </a:p>
                    <a:p>
                      <a:pPr indent="0" lvl="0" marL="0" rtl="0" algn="l">
                        <a:spcBef>
                          <a:spcPts val="0"/>
                        </a:spcBef>
                        <a:spcAft>
                          <a:spcPts val="0"/>
                        </a:spcAft>
                        <a:buNone/>
                      </a:pPr>
                      <a:r>
                        <a:t/>
                      </a:r>
                      <a:endParaRPr sz="1200">
                        <a:solidFill>
                          <a:schemeClr val="dk1"/>
                        </a:solidFill>
                        <a:latin typeface="Mada"/>
                        <a:ea typeface="Mada"/>
                        <a:cs typeface="Mada"/>
                        <a:sym typeface="Mada"/>
                      </a:endParaRPr>
                    </a:p>
                  </a:txBody>
                  <a:tcPr marT="91425" marB="91425" marR="91425" marL="91425"/>
                </a:tc>
              </a:tr>
            </a:tbl>
          </a:graphicData>
        </a:graphic>
      </p:graphicFrame>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1" name="Shape 1211"/>
        <p:cNvGrpSpPr/>
        <p:nvPr/>
      </p:nvGrpSpPr>
      <p:grpSpPr>
        <a:xfrm>
          <a:off x="0" y="0"/>
          <a:ext cx="0" cy="0"/>
          <a:chOff x="0" y="0"/>
          <a:chExt cx="0" cy="0"/>
        </a:xfrm>
      </p:grpSpPr>
      <p:sp>
        <p:nvSpPr>
          <p:cNvPr id="1212" name="Google Shape;1212;p50"/>
          <p:cNvSpPr/>
          <p:nvPr/>
        </p:nvSpPr>
        <p:spPr>
          <a:xfrm rot="10800000">
            <a:off x="-75" y="-9300"/>
            <a:ext cx="7591500" cy="237900"/>
          </a:xfrm>
          <a:prstGeom prst="round2SameRect">
            <a:avLst>
              <a:gd fmla="val 50000" name="adj1"/>
              <a:gd fmla="val 0" name="adj2"/>
            </a:avLst>
          </a:pr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3" name="Google Shape;1213;p50"/>
          <p:cNvSpPr/>
          <p:nvPr/>
        </p:nvSpPr>
        <p:spPr>
          <a:xfrm>
            <a:off x="265800" y="1580975"/>
            <a:ext cx="3443400" cy="1028400"/>
          </a:xfrm>
          <a:prstGeom prst="roundRect">
            <a:avLst>
              <a:gd fmla="val 16667" name="adj"/>
            </a:avLst>
          </a:prstGeom>
          <a:noFill/>
          <a:ln cap="flat" cmpd="sng" w="9525">
            <a:solidFill>
              <a:srgbClr val="999999"/>
            </a:solidFill>
            <a:prstDash val="dash"/>
            <a:round/>
            <a:headEnd len="sm" w="sm" type="none"/>
            <a:tailEnd len="sm" w="sm" type="none"/>
          </a:ln>
        </p:spPr>
        <p:txBody>
          <a:bodyPr anchorCtr="0" anchor="ctr" bIns="91425" lIns="91425" spcFirstLastPara="1" rIns="91425" wrap="square" tIns="91425">
            <a:noAutofit/>
          </a:bodyPr>
          <a:lstStyle/>
          <a:p>
            <a:pPr indent="-292100" lvl="0" marL="457200" rtl="0" algn="l">
              <a:spcBef>
                <a:spcPts val="0"/>
              </a:spcBef>
              <a:spcAft>
                <a:spcPts val="0"/>
              </a:spcAft>
              <a:buClr>
                <a:srgbClr val="000000"/>
              </a:buClr>
              <a:buSzPts val="1000"/>
              <a:buFont typeface="Mada"/>
              <a:buChar char="●"/>
            </a:pPr>
            <a:r>
              <a:rPr lang="en-GB" sz="1000">
                <a:solidFill>
                  <a:srgbClr val="000000"/>
                </a:solidFill>
                <a:latin typeface="Mada"/>
                <a:ea typeface="Mada"/>
                <a:cs typeface="Mada"/>
                <a:sym typeface="Mada"/>
              </a:rPr>
              <a:t>It is the promotion and maintenance of the highest degree of physical, mental, and social Well-being of workers in all occupations by preventing departures from health, controlling risks and the adaptation of work, and people to their jobs.</a:t>
            </a:r>
            <a:endParaRPr sz="1000">
              <a:solidFill>
                <a:srgbClr val="000000"/>
              </a:solidFill>
              <a:latin typeface="Mada"/>
              <a:ea typeface="Mada"/>
              <a:cs typeface="Mada"/>
              <a:sym typeface="Mada"/>
            </a:endParaRPr>
          </a:p>
        </p:txBody>
      </p:sp>
      <p:sp>
        <p:nvSpPr>
          <p:cNvPr id="1214" name="Google Shape;1214;p50"/>
          <p:cNvSpPr/>
          <p:nvPr/>
        </p:nvSpPr>
        <p:spPr>
          <a:xfrm>
            <a:off x="720250" y="1394550"/>
            <a:ext cx="2427900" cy="237900"/>
          </a:xfrm>
          <a:prstGeom prst="roundRect">
            <a:avLst>
              <a:gd fmla="val 16667" name="adj"/>
            </a:avLst>
          </a:prstGeom>
          <a:solidFill>
            <a:srgbClr val="134F5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300">
                <a:solidFill>
                  <a:srgbClr val="FFFFFF"/>
                </a:solidFill>
                <a:latin typeface="Nunito"/>
                <a:ea typeface="Nunito"/>
                <a:cs typeface="Nunito"/>
                <a:sym typeface="Nunito"/>
              </a:rPr>
              <a:t>Occupational Health</a:t>
            </a:r>
            <a:endParaRPr sz="1300">
              <a:solidFill>
                <a:srgbClr val="FFFFFF"/>
              </a:solidFill>
              <a:latin typeface="Nunito"/>
              <a:ea typeface="Nunito"/>
              <a:cs typeface="Nunito"/>
              <a:sym typeface="Nunito"/>
            </a:endParaRPr>
          </a:p>
        </p:txBody>
      </p:sp>
      <p:sp>
        <p:nvSpPr>
          <p:cNvPr id="1215" name="Google Shape;1215;p50"/>
          <p:cNvSpPr txBox="1"/>
          <p:nvPr/>
        </p:nvSpPr>
        <p:spPr>
          <a:xfrm>
            <a:off x="-76200" y="6852000"/>
            <a:ext cx="3114600" cy="566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000"/>
              </a:spcBef>
              <a:spcAft>
                <a:spcPts val="0"/>
              </a:spcAft>
              <a:buNone/>
            </a:pPr>
            <a:r>
              <a:rPr b="1" lang="en-GB" sz="1200">
                <a:solidFill>
                  <a:srgbClr val="76A5AF"/>
                </a:solidFill>
                <a:latin typeface="Nunito"/>
                <a:ea typeface="Nunito"/>
                <a:cs typeface="Nunito"/>
                <a:sym typeface="Nunito"/>
              </a:rPr>
              <a:t>Aims of Occupational Health and Safety:</a:t>
            </a:r>
            <a:endParaRPr b="1" sz="1200">
              <a:latin typeface="Mada"/>
              <a:ea typeface="Mada"/>
              <a:cs typeface="Mada"/>
              <a:sym typeface="Mada"/>
            </a:endParaRPr>
          </a:p>
        </p:txBody>
      </p:sp>
      <p:sp>
        <p:nvSpPr>
          <p:cNvPr id="1216" name="Google Shape;1216;p50"/>
          <p:cNvSpPr/>
          <p:nvPr/>
        </p:nvSpPr>
        <p:spPr>
          <a:xfrm>
            <a:off x="3901300" y="1580963"/>
            <a:ext cx="3553800" cy="1028400"/>
          </a:xfrm>
          <a:prstGeom prst="roundRect">
            <a:avLst>
              <a:gd fmla="val 16667" name="adj"/>
            </a:avLst>
          </a:prstGeom>
          <a:noFill/>
          <a:ln cap="flat" cmpd="sng" w="9525">
            <a:solidFill>
              <a:srgbClr val="999999"/>
            </a:solidFill>
            <a:prstDash val="dash"/>
            <a:round/>
            <a:headEnd len="sm" w="sm" type="none"/>
            <a:tailEnd len="sm" w="sm" type="none"/>
          </a:ln>
        </p:spPr>
        <p:txBody>
          <a:bodyPr anchorCtr="0" anchor="ctr" bIns="91425" lIns="91425" spcFirstLastPara="1" rIns="91425" wrap="square" tIns="91425">
            <a:noAutofit/>
          </a:bodyPr>
          <a:lstStyle/>
          <a:p>
            <a:pPr indent="-292100" lvl="0" marL="457200" rtl="0" algn="l">
              <a:spcBef>
                <a:spcPts val="0"/>
              </a:spcBef>
              <a:spcAft>
                <a:spcPts val="0"/>
              </a:spcAft>
              <a:buClr>
                <a:srgbClr val="000000"/>
              </a:buClr>
              <a:buSzPts val="1000"/>
              <a:buFont typeface="Mada"/>
              <a:buChar char="●"/>
            </a:pPr>
            <a:r>
              <a:rPr lang="en-GB" sz="1000">
                <a:solidFill>
                  <a:srgbClr val="000000"/>
                </a:solidFill>
                <a:latin typeface="Mada"/>
                <a:ea typeface="Mada"/>
                <a:cs typeface="Mada"/>
                <a:sym typeface="Mada"/>
              </a:rPr>
              <a:t>Activities directed to </a:t>
            </a:r>
            <a:r>
              <a:rPr b="1" lang="en-GB" sz="1000">
                <a:solidFill>
                  <a:srgbClr val="CC0000"/>
                </a:solidFill>
                <a:latin typeface="Mada"/>
                <a:ea typeface="Mada"/>
                <a:cs typeface="Mada"/>
                <a:sym typeface="Mada"/>
              </a:rPr>
              <a:t>identifying</a:t>
            </a:r>
            <a:r>
              <a:rPr lang="en-GB" sz="1000">
                <a:solidFill>
                  <a:srgbClr val="000000"/>
                </a:solidFill>
                <a:latin typeface="Mada"/>
                <a:ea typeface="Mada"/>
                <a:cs typeface="Mada"/>
                <a:sym typeface="Mada"/>
              </a:rPr>
              <a:t>, </a:t>
            </a:r>
            <a:r>
              <a:rPr b="1" lang="en-GB" sz="1000">
                <a:solidFill>
                  <a:srgbClr val="CC0000"/>
                </a:solidFill>
                <a:latin typeface="Mada"/>
                <a:ea typeface="Mada"/>
                <a:cs typeface="Mada"/>
                <a:sym typeface="Mada"/>
              </a:rPr>
              <a:t>assessing</a:t>
            </a:r>
            <a:r>
              <a:rPr lang="en-GB" sz="1000">
                <a:solidFill>
                  <a:srgbClr val="000000"/>
                </a:solidFill>
                <a:latin typeface="Mada"/>
                <a:ea typeface="Mada"/>
                <a:cs typeface="Mada"/>
                <a:sym typeface="Mada"/>
              </a:rPr>
              <a:t>, </a:t>
            </a:r>
            <a:r>
              <a:rPr b="1" lang="en-GB" sz="1000">
                <a:solidFill>
                  <a:srgbClr val="CC0000"/>
                </a:solidFill>
                <a:latin typeface="Mada"/>
                <a:ea typeface="Mada"/>
                <a:cs typeface="Mada"/>
                <a:sym typeface="Mada"/>
              </a:rPr>
              <a:t>preventing</a:t>
            </a:r>
            <a:r>
              <a:rPr lang="en-GB" sz="1000">
                <a:solidFill>
                  <a:srgbClr val="000000"/>
                </a:solidFill>
                <a:latin typeface="Mada"/>
                <a:ea typeface="Mada"/>
                <a:cs typeface="Mada"/>
                <a:sym typeface="Mada"/>
              </a:rPr>
              <a:t>, and </a:t>
            </a:r>
            <a:r>
              <a:rPr b="1" lang="en-GB" sz="1000">
                <a:solidFill>
                  <a:srgbClr val="CC0000"/>
                </a:solidFill>
                <a:latin typeface="Mada"/>
                <a:ea typeface="Mada"/>
                <a:cs typeface="Mada"/>
                <a:sym typeface="Mada"/>
              </a:rPr>
              <a:t>managing hazards</a:t>
            </a:r>
            <a:r>
              <a:rPr lang="en-GB" sz="1000">
                <a:solidFill>
                  <a:srgbClr val="000000"/>
                </a:solidFill>
                <a:latin typeface="Mada"/>
                <a:ea typeface="Mada"/>
                <a:cs typeface="Mada"/>
                <a:sym typeface="Mada"/>
              </a:rPr>
              <a:t> to the worker. In the working</a:t>
            </a:r>
            <a:r>
              <a:rPr lang="en-GB" sz="1000">
                <a:latin typeface="Mada"/>
                <a:ea typeface="Mada"/>
                <a:cs typeface="Mada"/>
                <a:sym typeface="Mada"/>
              </a:rPr>
              <a:t> </a:t>
            </a:r>
            <a:r>
              <a:rPr lang="en-GB" sz="1000">
                <a:solidFill>
                  <a:srgbClr val="000000"/>
                </a:solidFill>
                <a:latin typeface="Mada"/>
                <a:ea typeface="Mada"/>
                <a:cs typeface="Mada"/>
                <a:sym typeface="Mada"/>
              </a:rPr>
              <a:t>environment, falls in the domain of </a:t>
            </a:r>
            <a:r>
              <a:rPr lang="en-GB" sz="1000" u="sng">
                <a:solidFill>
                  <a:srgbClr val="000000"/>
                </a:solidFill>
                <a:latin typeface="Mada"/>
                <a:ea typeface="Mada"/>
                <a:cs typeface="Mada"/>
                <a:sym typeface="Mada"/>
              </a:rPr>
              <a:t>Occupational Safety and Health (OSH)</a:t>
            </a:r>
            <a:r>
              <a:rPr lang="en-GB" sz="1000">
                <a:solidFill>
                  <a:srgbClr val="000000"/>
                </a:solidFill>
                <a:latin typeface="Mada"/>
                <a:ea typeface="Mada"/>
                <a:cs typeface="Mada"/>
                <a:sym typeface="Mada"/>
              </a:rPr>
              <a:t>.</a:t>
            </a:r>
            <a:r>
              <a:rPr baseline="30000" lang="en-GB" sz="1000">
                <a:solidFill>
                  <a:srgbClr val="000000"/>
                </a:solidFill>
                <a:latin typeface="Mada"/>
                <a:ea typeface="Mada"/>
                <a:cs typeface="Mada"/>
                <a:sym typeface="Mada"/>
              </a:rPr>
              <a:t>1</a:t>
            </a:r>
            <a:endParaRPr baseline="30000" sz="1000">
              <a:solidFill>
                <a:srgbClr val="000000"/>
              </a:solidFill>
              <a:latin typeface="Mada"/>
              <a:ea typeface="Mada"/>
              <a:cs typeface="Mada"/>
              <a:sym typeface="Mada"/>
            </a:endParaRPr>
          </a:p>
          <a:p>
            <a:pPr indent="-292100" lvl="0" marL="457200" rtl="0" algn="l">
              <a:spcBef>
                <a:spcPts val="0"/>
              </a:spcBef>
              <a:spcAft>
                <a:spcPts val="0"/>
              </a:spcAft>
              <a:buClr>
                <a:srgbClr val="000000"/>
              </a:buClr>
              <a:buSzPts val="1000"/>
              <a:buFont typeface="Mada"/>
              <a:buChar char="●"/>
            </a:pPr>
            <a:r>
              <a:rPr lang="en-GB" sz="1000">
                <a:solidFill>
                  <a:srgbClr val="000000"/>
                </a:solidFill>
                <a:latin typeface="Mada"/>
                <a:ea typeface="Mada"/>
                <a:cs typeface="Mada"/>
                <a:sym typeface="Mada"/>
              </a:rPr>
              <a:t>These activities should be systematic and scientific.</a:t>
            </a:r>
            <a:endParaRPr sz="1000">
              <a:solidFill>
                <a:srgbClr val="000000"/>
              </a:solidFill>
              <a:latin typeface="Mada"/>
              <a:ea typeface="Mada"/>
              <a:cs typeface="Mada"/>
              <a:sym typeface="Mada"/>
            </a:endParaRPr>
          </a:p>
        </p:txBody>
      </p:sp>
      <p:sp>
        <p:nvSpPr>
          <p:cNvPr id="1217" name="Google Shape;1217;p50"/>
          <p:cNvSpPr/>
          <p:nvPr/>
        </p:nvSpPr>
        <p:spPr>
          <a:xfrm>
            <a:off x="4464250" y="1394538"/>
            <a:ext cx="2427900" cy="237900"/>
          </a:xfrm>
          <a:prstGeom prst="roundRect">
            <a:avLst>
              <a:gd fmla="val 16667" name="adj"/>
            </a:avLst>
          </a:prstGeom>
          <a:solidFill>
            <a:srgbClr val="134F5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300">
                <a:solidFill>
                  <a:srgbClr val="FFFFFF"/>
                </a:solidFill>
                <a:latin typeface="Nunito"/>
                <a:ea typeface="Nunito"/>
                <a:cs typeface="Nunito"/>
                <a:sym typeface="Nunito"/>
              </a:rPr>
              <a:t>Industrial Hygiene</a:t>
            </a:r>
            <a:endParaRPr sz="1300">
              <a:solidFill>
                <a:srgbClr val="FFFFFF"/>
              </a:solidFill>
              <a:latin typeface="Nunito"/>
              <a:ea typeface="Nunito"/>
              <a:cs typeface="Nunito"/>
              <a:sym typeface="Nunito"/>
            </a:endParaRPr>
          </a:p>
        </p:txBody>
      </p:sp>
      <p:sp>
        <p:nvSpPr>
          <p:cNvPr id="1218" name="Google Shape;1218;p50"/>
          <p:cNvSpPr/>
          <p:nvPr/>
        </p:nvSpPr>
        <p:spPr>
          <a:xfrm>
            <a:off x="342000" y="2876375"/>
            <a:ext cx="6949200" cy="769800"/>
          </a:xfrm>
          <a:prstGeom prst="roundRect">
            <a:avLst>
              <a:gd fmla="val 16667" name="adj"/>
            </a:avLst>
          </a:prstGeom>
          <a:noFill/>
          <a:ln cap="flat" cmpd="sng" w="9525">
            <a:solidFill>
              <a:srgbClr val="999999"/>
            </a:solidFill>
            <a:prstDash val="dash"/>
            <a:round/>
            <a:headEnd len="sm" w="sm" type="none"/>
            <a:tailEnd len="sm" w="sm" type="none"/>
          </a:ln>
        </p:spPr>
        <p:txBody>
          <a:bodyPr anchorCtr="0" anchor="ctr" bIns="91425" lIns="91425" spcFirstLastPara="1" rIns="91425" wrap="square" tIns="91425">
            <a:noAutofit/>
          </a:bodyPr>
          <a:lstStyle/>
          <a:p>
            <a:pPr indent="-292100" lvl="0" marL="457200" rtl="0" algn="l">
              <a:spcBef>
                <a:spcPts val="0"/>
              </a:spcBef>
              <a:spcAft>
                <a:spcPts val="0"/>
              </a:spcAft>
              <a:buClr>
                <a:srgbClr val="000000"/>
              </a:buClr>
              <a:buSzPts val="1000"/>
              <a:buFont typeface="Mada"/>
              <a:buChar char="●"/>
            </a:pPr>
            <a:r>
              <a:rPr lang="en-GB" sz="1000">
                <a:solidFill>
                  <a:srgbClr val="000000"/>
                </a:solidFill>
                <a:latin typeface="Mada"/>
                <a:ea typeface="Mada"/>
                <a:cs typeface="Mada"/>
                <a:sym typeface="Mada"/>
              </a:rPr>
              <a:t>Stress evaluation occurring in a work environment and the ability of people to cope with these stresses. </a:t>
            </a:r>
            <a:r>
              <a:rPr baseline="30000" lang="en-GB" sz="1000">
                <a:solidFill>
                  <a:srgbClr val="000000"/>
                </a:solidFill>
                <a:latin typeface="Mada"/>
                <a:ea typeface="Mada"/>
                <a:cs typeface="Mada"/>
                <a:sym typeface="Mada"/>
              </a:rPr>
              <a:t>2</a:t>
            </a:r>
            <a:endParaRPr baseline="30000" sz="1000">
              <a:solidFill>
                <a:srgbClr val="000000"/>
              </a:solidFill>
              <a:latin typeface="Mada"/>
              <a:ea typeface="Mada"/>
              <a:cs typeface="Mada"/>
              <a:sym typeface="Mada"/>
            </a:endParaRPr>
          </a:p>
          <a:p>
            <a:pPr indent="-292100" lvl="0" marL="457200" rtl="0" algn="l">
              <a:spcBef>
                <a:spcPts val="0"/>
              </a:spcBef>
              <a:spcAft>
                <a:spcPts val="0"/>
              </a:spcAft>
              <a:buClr>
                <a:srgbClr val="000000"/>
              </a:buClr>
              <a:buSzPts val="1000"/>
              <a:buFont typeface="Mada"/>
              <a:buChar char="●"/>
            </a:pPr>
            <a:r>
              <a:rPr lang="en-GB" sz="1000">
                <a:solidFill>
                  <a:srgbClr val="000000"/>
                </a:solidFill>
                <a:latin typeface="Mada"/>
                <a:ea typeface="Mada"/>
                <a:cs typeface="Mada"/>
                <a:sym typeface="Mada"/>
              </a:rPr>
              <a:t>Designing suitability, the facilities, furniture, equipment, tools, and job demands to make them compatible with the work-force capabilities and limitations. </a:t>
            </a:r>
            <a:endParaRPr sz="1000">
              <a:solidFill>
                <a:srgbClr val="000000"/>
              </a:solidFill>
              <a:latin typeface="Mada"/>
              <a:ea typeface="Mada"/>
              <a:cs typeface="Mada"/>
              <a:sym typeface="Mada"/>
            </a:endParaRPr>
          </a:p>
          <a:p>
            <a:pPr indent="-292100" lvl="0" marL="457200" rtl="0" algn="l">
              <a:spcBef>
                <a:spcPts val="0"/>
              </a:spcBef>
              <a:spcAft>
                <a:spcPts val="0"/>
              </a:spcAft>
              <a:buClr>
                <a:srgbClr val="000000"/>
              </a:buClr>
              <a:buSzPts val="1000"/>
              <a:buFont typeface="Mada"/>
              <a:buChar char="●"/>
            </a:pPr>
            <a:r>
              <a:rPr lang="en-GB" sz="1000" u="sng">
                <a:solidFill>
                  <a:srgbClr val="000000"/>
                </a:solidFill>
                <a:highlight>
                  <a:srgbClr val="CFE2F3"/>
                </a:highlight>
                <a:latin typeface="Mada"/>
                <a:ea typeface="Mada"/>
                <a:cs typeface="Mada"/>
                <a:sym typeface="Mada"/>
              </a:rPr>
              <a:t>Example:</a:t>
            </a:r>
            <a:r>
              <a:rPr lang="en-GB" sz="1000" u="sng">
                <a:solidFill>
                  <a:srgbClr val="000000"/>
                </a:solidFill>
                <a:latin typeface="Mada"/>
                <a:ea typeface="Mada"/>
                <a:cs typeface="Mada"/>
                <a:sym typeface="Mada"/>
              </a:rPr>
              <a:t> </a:t>
            </a:r>
            <a:r>
              <a:rPr lang="en-GB" sz="1000">
                <a:solidFill>
                  <a:srgbClr val="6AA84F"/>
                </a:solidFill>
                <a:latin typeface="Mada"/>
                <a:ea typeface="Mada"/>
                <a:cs typeface="Mada"/>
                <a:sym typeface="Mada"/>
              </a:rPr>
              <a:t>having a rest support under the wrist can prevent carpal tunnel syndrome</a:t>
            </a:r>
            <a:endParaRPr sz="1000">
              <a:solidFill>
                <a:srgbClr val="6AA84F"/>
              </a:solidFill>
              <a:latin typeface="Mada"/>
              <a:ea typeface="Mada"/>
              <a:cs typeface="Mada"/>
              <a:sym typeface="Mada"/>
            </a:endParaRPr>
          </a:p>
        </p:txBody>
      </p:sp>
      <p:sp>
        <p:nvSpPr>
          <p:cNvPr id="1219" name="Google Shape;1219;p50"/>
          <p:cNvSpPr/>
          <p:nvPr/>
        </p:nvSpPr>
        <p:spPr>
          <a:xfrm>
            <a:off x="723000" y="2689950"/>
            <a:ext cx="2427900" cy="237900"/>
          </a:xfrm>
          <a:prstGeom prst="roundRect">
            <a:avLst>
              <a:gd fmla="val 16667" name="adj"/>
            </a:avLst>
          </a:prstGeom>
          <a:solidFill>
            <a:srgbClr val="134F5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300">
                <a:solidFill>
                  <a:srgbClr val="FFFFFF"/>
                </a:solidFill>
                <a:latin typeface="Nunito"/>
                <a:ea typeface="Nunito"/>
                <a:cs typeface="Nunito"/>
                <a:sym typeface="Nunito"/>
              </a:rPr>
              <a:t>Ergonomics</a:t>
            </a:r>
            <a:endParaRPr sz="1300">
              <a:solidFill>
                <a:srgbClr val="FFFFFF"/>
              </a:solidFill>
              <a:latin typeface="Nunito"/>
              <a:ea typeface="Nunito"/>
              <a:cs typeface="Nunito"/>
              <a:sym typeface="Nunito"/>
            </a:endParaRPr>
          </a:p>
        </p:txBody>
      </p:sp>
      <p:sp>
        <p:nvSpPr>
          <p:cNvPr id="1220" name="Google Shape;1220;p50"/>
          <p:cNvSpPr/>
          <p:nvPr/>
        </p:nvSpPr>
        <p:spPr>
          <a:xfrm rot="5400000">
            <a:off x="-129657" y="7472850"/>
            <a:ext cx="713100" cy="438900"/>
          </a:xfrm>
          <a:prstGeom prst="chevron">
            <a:avLst>
              <a:gd fmla="val 49133" name="adj"/>
            </a:avLst>
          </a:prstGeom>
          <a:solidFill>
            <a:srgbClr val="A2C4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000">
              <a:latin typeface="Exo Thin"/>
              <a:ea typeface="Exo Thin"/>
              <a:cs typeface="Exo Thin"/>
              <a:sym typeface="Exo Thin"/>
            </a:endParaRPr>
          </a:p>
        </p:txBody>
      </p:sp>
      <p:sp>
        <p:nvSpPr>
          <p:cNvPr id="1221" name="Google Shape;1221;p50"/>
          <p:cNvSpPr txBox="1"/>
          <p:nvPr/>
        </p:nvSpPr>
        <p:spPr>
          <a:xfrm>
            <a:off x="96956" y="7550895"/>
            <a:ext cx="267600" cy="421800"/>
          </a:xfrm>
          <a:prstGeom prst="rect">
            <a:avLst/>
          </a:prstGeom>
          <a:noFill/>
          <a:ln>
            <a:noFill/>
          </a:ln>
        </p:spPr>
        <p:txBody>
          <a:bodyPr anchorCtr="0" anchor="ctr" bIns="91425" lIns="91425" spcFirstLastPara="1" rIns="120100" wrap="square" tIns="91425">
            <a:noAutofit/>
          </a:bodyPr>
          <a:lstStyle/>
          <a:p>
            <a:pPr indent="0" lvl="0" marL="0" rtl="0" algn="ctr">
              <a:spcBef>
                <a:spcPts val="0"/>
              </a:spcBef>
              <a:spcAft>
                <a:spcPts val="0"/>
              </a:spcAft>
              <a:buNone/>
            </a:pPr>
            <a:r>
              <a:rPr b="1" lang="en-GB" sz="1000">
                <a:solidFill>
                  <a:srgbClr val="FFFFFF"/>
                </a:solidFill>
                <a:latin typeface="Exo"/>
                <a:ea typeface="Exo"/>
                <a:cs typeface="Exo"/>
                <a:sym typeface="Exo"/>
              </a:rPr>
              <a:t>1</a:t>
            </a:r>
            <a:endParaRPr b="1" sz="1000">
              <a:solidFill>
                <a:srgbClr val="FFFFFF"/>
              </a:solidFill>
              <a:latin typeface="Exo"/>
              <a:ea typeface="Exo"/>
              <a:cs typeface="Exo"/>
              <a:sym typeface="Exo"/>
            </a:endParaRPr>
          </a:p>
        </p:txBody>
      </p:sp>
      <p:sp>
        <p:nvSpPr>
          <p:cNvPr id="1222" name="Google Shape;1222;p50"/>
          <p:cNvSpPr/>
          <p:nvPr/>
        </p:nvSpPr>
        <p:spPr>
          <a:xfrm>
            <a:off x="443725" y="7342350"/>
            <a:ext cx="2809800" cy="421800"/>
          </a:xfrm>
          <a:prstGeom prst="rect">
            <a:avLst/>
          </a:prstGeom>
          <a:noFill/>
          <a:ln cap="flat" cmpd="sng" w="9525">
            <a:solidFill>
              <a:srgbClr val="A2C4C9"/>
            </a:solidFill>
            <a:prstDash val="solid"/>
            <a:round/>
            <a:headEnd len="sm" w="sm" type="none"/>
            <a:tailEnd len="sm" w="sm" type="none"/>
          </a:ln>
        </p:spPr>
        <p:txBody>
          <a:bodyPr anchorCtr="0" anchor="ctr" bIns="75600" lIns="75600" spcFirstLastPara="1" rIns="75600" wrap="square" tIns="75600">
            <a:noAutofit/>
          </a:bodyPr>
          <a:lstStyle/>
          <a:p>
            <a:pPr indent="0" lvl="0" marL="0" rtl="0" algn="l">
              <a:spcBef>
                <a:spcPts val="0"/>
              </a:spcBef>
              <a:spcAft>
                <a:spcPts val="0"/>
              </a:spcAft>
              <a:buNone/>
            </a:pPr>
            <a:r>
              <a:rPr lang="en-GB" sz="1000">
                <a:latin typeface="Mada"/>
                <a:ea typeface="Mada"/>
                <a:cs typeface="Mada"/>
                <a:sym typeface="Mada"/>
              </a:rPr>
              <a:t>Ensure the highest degree of Physical, mental, and social well-being of workers in their occupations</a:t>
            </a:r>
            <a:endParaRPr sz="1000">
              <a:latin typeface="Mada"/>
              <a:ea typeface="Mada"/>
              <a:cs typeface="Mada"/>
              <a:sym typeface="Mada"/>
            </a:endParaRPr>
          </a:p>
        </p:txBody>
      </p:sp>
      <p:sp>
        <p:nvSpPr>
          <p:cNvPr id="1223" name="Google Shape;1223;p50"/>
          <p:cNvSpPr/>
          <p:nvPr/>
        </p:nvSpPr>
        <p:spPr>
          <a:xfrm rot="5400000">
            <a:off x="-129657" y="8009313"/>
            <a:ext cx="713100" cy="438900"/>
          </a:xfrm>
          <a:prstGeom prst="chevron">
            <a:avLst>
              <a:gd fmla="val 49133" name="adj"/>
            </a:avLst>
          </a:prstGeom>
          <a:solidFill>
            <a:srgbClr val="A2C4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000">
              <a:latin typeface="Exo Thin"/>
              <a:ea typeface="Exo Thin"/>
              <a:cs typeface="Exo Thin"/>
              <a:sym typeface="Exo Thin"/>
            </a:endParaRPr>
          </a:p>
        </p:txBody>
      </p:sp>
      <p:sp>
        <p:nvSpPr>
          <p:cNvPr id="1224" name="Google Shape;1224;p50"/>
          <p:cNvSpPr txBox="1"/>
          <p:nvPr/>
        </p:nvSpPr>
        <p:spPr>
          <a:xfrm>
            <a:off x="46030" y="8087349"/>
            <a:ext cx="374400" cy="421800"/>
          </a:xfrm>
          <a:prstGeom prst="rect">
            <a:avLst/>
          </a:prstGeom>
          <a:noFill/>
          <a:ln>
            <a:noFill/>
          </a:ln>
        </p:spPr>
        <p:txBody>
          <a:bodyPr anchorCtr="0" anchor="ctr" bIns="91425" lIns="91425" spcFirstLastPara="1" rIns="120100" wrap="square" tIns="91425">
            <a:noAutofit/>
          </a:bodyPr>
          <a:lstStyle/>
          <a:p>
            <a:pPr indent="0" lvl="0" marL="0" rtl="0" algn="ctr">
              <a:spcBef>
                <a:spcPts val="0"/>
              </a:spcBef>
              <a:spcAft>
                <a:spcPts val="0"/>
              </a:spcAft>
              <a:buNone/>
            </a:pPr>
            <a:r>
              <a:rPr b="1" lang="en-GB" sz="1000">
                <a:solidFill>
                  <a:srgbClr val="FFFFFF"/>
                </a:solidFill>
                <a:latin typeface="Exo"/>
                <a:ea typeface="Exo"/>
                <a:cs typeface="Exo"/>
                <a:sym typeface="Exo"/>
              </a:rPr>
              <a:t>2</a:t>
            </a:r>
            <a:endParaRPr b="1" sz="1000">
              <a:solidFill>
                <a:srgbClr val="FFFFFF"/>
              </a:solidFill>
              <a:latin typeface="Exo"/>
              <a:ea typeface="Exo"/>
              <a:cs typeface="Exo"/>
              <a:sym typeface="Exo"/>
            </a:endParaRPr>
          </a:p>
        </p:txBody>
      </p:sp>
      <p:sp>
        <p:nvSpPr>
          <p:cNvPr id="1225" name="Google Shape;1225;p50"/>
          <p:cNvSpPr/>
          <p:nvPr/>
        </p:nvSpPr>
        <p:spPr>
          <a:xfrm>
            <a:off x="443725" y="7878813"/>
            <a:ext cx="2809800" cy="421800"/>
          </a:xfrm>
          <a:prstGeom prst="rect">
            <a:avLst/>
          </a:prstGeom>
          <a:noFill/>
          <a:ln cap="flat" cmpd="sng" w="9525">
            <a:solidFill>
              <a:srgbClr val="A2C4C9"/>
            </a:solidFill>
            <a:prstDash val="solid"/>
            <a:round/>
            <a:headEnd len="sm" w="sm" type="none"/>
            <a:tailEnd len="sm" w="sm" type="none"/>
          </a:ln>
        </p:spPr>
        <p:txBody>
          <a:bodyPr anchorCtr="0" anchor="ctr" bIns="75600" lIns="75600" spcFirstLastPara="1" rIns="75600" wrap="square" tIns="75600">
            <a:noAutofit/>
          </a:bodyPr>
          <a:lstStyle/>
          <a:p>
            <a:pPr indent="0" lvl="0" marL="0" rtl="0" algn="l">
              <a:spcBef>
                <a:spcPts val="0"/>
              </a:spcBef>
              <a:spcAft>
                <a:spcPts val="0"/>
              </a:spcAft>
              <a:buNone/>
            </a:pPr>
            <a:r>
              <a:rPr lang="en-GB" sz="1000">
                <a:latin typeface="Mada"/>
                <a:ea typeface="Mada"/>
                <a:cs typeface="Mada"/>
                <a:sym typeface="Mada"/>
              </a:rPr>
              <a:t>Preventing adverse effects on health due to workplace hazards</a:t>
            </a:r>
            <a:endParaRPr sz="1000">
              <a:latin typeface="Mada"/>
              <a:ea typeface="Mada"/>
              <a:cs typeface="Mada"/>
              <a:sym typeface="Mada"/>
            </a:endParaRPr>
          </a:p>
        </p:txBody>
      </p:sp>
      <p:sp>
        <p:nvSpPr>
          <p:cNvPr id="1226" name="Google Shape;1226;p50"/>
          <p:cNvSpPr/>
          <p:nvPr/>
        </p:nvSpPr>
        <p:spPr>
          <a:xfrm rot="5400000">
            <a:off x="-129657" y="8545775"/>
            <a:ext cx="713100" cy="438900"/>
          </a:xfrm>
          <a:prstGeom prst="chevron">
            <a:avLst>
              <a:gd fmla="val 49133" name="adj"/>
            </a:avLst>
          </a:prstGeom>
          <a:solidFill>
            <a:srgbClr val="A2C4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000">
              <a:latin typeface="Exo Thin"/>
              <a:ea typeface="Exo Thin"/>
              <a:cs typeface="Exo Thin"/>
              <a:sym typeface="Exo Thin"/>
            </a:endParaRPr>
          </a:p>
        </p:txBody>
      </p:sp>
      <p:sp>
        <p:nvSpPr>
          <p:cNvPr id="1227" name="Google Shape;1227;p50"/>
          <p:cNvSpPr txBox="1"/>
          <p:nvPr/>
        </p:nvSpPr>
        <p:spPr>
          <a:xfrm>
            <a:off x="46030" y="8623812"/>
            <a:ext cx="374400" cy="421800"/>
          </a:xfrm>
          <a:prstGeom prst="rect">
            <a:avLst/>
          </a:prstGeom>
          <a:noFill/>
          <a:ln>
            <a:noFill/>
          </a:ln>
        </p:spPr>
        <p:txBody>
          <a:bodyPr anchorCtr="0" anchor="ctr" bIns="91425" lIns="91425" spcFirstLastPara="1" rIns="120100" wrap="square" tIns="91425">
            <a:noAutofit/>
          </a:bodyPr>
          <a:lstStyle/>
          <a:p>
            <a:pPr indent="0" lvl="0" marL="0" rtl="0" algn="ctr">
              <a:spcBef>
                <a:spcPts val="0"/>
              </a:spcBef>
              <a:spcAft>
                <a:spcPts val="0"/>
              </a:spcAft>
              <a:buNone/>
            </a:pPr>
            <a:r>
              <a:rPr b="1" lang="en-GB" sz="1000">
                <a:solidFill>
                  <a:srgbClr val="FFFFFF"/>
                </a:solidFill>
                <a:latin typeface="Exo"/>
                <a:ea typeface="Exo"/>
                <a:cs typeface="Exo"/>
                <a:sym typeface="Exo"/>
              </a:rPr>
              <a:t>3</a:t>
            </a:r>
            <a:endParaRPr b="1" sz="1000">
              <a:solidFill>
                <a:srgbClr val="FFFFFF"/>
              </a:solidFill>
              <a:latin typeface="Exo"/>
              <a:ea typeface="Exo"/>
              <a:cs typeface="Exo"/>
              <a:sym typeface="Exo"/>
            </a:endParaRPr>
          </a:p>
        </p:txBody>
      </p:sp>
      <p:sp>
        <p:nvSpPr>
          <p:cNvPr id="1228" name="Google Shape;1228;p50"/>
          <p:cNvSpPr/>
          <p:nvPr/>
        </p:nvSpPr>
        <p:spPr>
          <a:xfrm>
            <a:off x="443725" y="8415275"/>
            <a:ext cx="2809800" cy="421800"/>
          </a:xfrm>
          <a:prstGeom prst="rect">
            <a:avLst/>
          </a:prstGeom>
          <a:noFill/>
          <a:ln cap="flat" cmpd="sng" w="9525">
            <a:solidFill>
              <a:srgbClr val="A2C4C9"/>
            </a:solidFill>
            <a:prstDash val="solid"/>
            <a:round/>
            <a:headEnd len="sm" w="sm" type="none"/>
            <a:tailEnd len="sm" w="sm" type="none"/>
          </a:ln>
        </p:spPr>
        <p:txBody>
          <a:bodyPr anchorCtr="0" anchor="ctr" bIns="75600" lIns="75600" spcFirstLastPara="1" rIns="75600" wrap="square" tIns="75600">
            <a:noAutofit/>
          </a:bodyPr>
          <a:lstStyle/>
          <a:p>
            <a:pPr indent="0" lvl="0" marL="0" rtl="0" algn="l">
              <a:spcBef>
                <a:spcPts val="0"/>
              </a:spcBef>
              <a:spcAft>
                <a:spcPts val="0"/>
              </a:spcAft>
              <a:buNone/>
            </a:pPr>
            <a:r>
              <a:rPr lang="en-GB" sz="1000">
                <a:latin typeface="Mada"/>
                <a:ea typeface="Mada"/>
                <a:cs typeface="Mada"/>
                <a:sym typeface="Mada"/>
              </a:rPr>
              <a:t>Preventing and controlling hazards of occupations</a:t>
            </a:r>
            <a:endParaRPr sz="1000">
              <a:latin typeface="Mada"/>
              <a:ea typeface="Mada"/>
              <a:cs typeface="Mada"/>
              <a:sym typeface="Mada"/>
            </a:endParaRPr>
          </a:p>
        </p:txBody>
      </p:sp>
      <p:sp>
        <p:nvSpPr>
          <p:cNvPr id="1229" name="Google Shape;1229;p50"/>
          <p:cNvSpPr/>
          <p:nvPr/>
        </p:nvSpPr>
        <p:spPr>
          <a:xfrm rot="5400000">
            <a:off x="-129657" y="9082237"/>
            <a:ext cx="713100" cy="438900"/>
          </a:xfrm>
          <a:prstGeom prst="chevron">
            <a:avLst>
              <a:gd fmla="val 49133" name="adj"/>
            </a:avLst>
          </a:prstGeom>
          <a:solidFill>
            <a:srgbClr val="A2C4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000">
              <a:latin typeface="Exo Thin"/>
              <a:ea typeface="Exo Thin"/>
              <a:cs typeface="Exo Thin"/>
              <a:sym typeface="Exo Thin"/>
            </a:endParaRPr>
          </a:p>
        </p:txBody>
      </p:sp>
      <p:sp>
        <p:nvSpPr>
          <p:cNvPr id="1230" name="Google Shape;1230;p50"/>
          <p:cNvSpPr txBox="1"/>
          <p:nvPr/>
        </p:nvSpPr>
        <p:spPr>
          <a:xfrm>
            <a:off x="46030" y="9160274"/>
            <a:ext cx="374400" cy="421800"/>
          </a:xfrm>
          <a:prstGeom prst="rect">
            <a:avLst/>
          </a:prstGeom>
          <a:noFill/>
          <a:ln>
            <a:noFill/>
          </a:ln>
        </p:spPr>
        <p:txBody>
          <a:bodyPr anchorCtr="0" anchor="ctr" bIns="91425" lIns="91425" spcFirstLastPara="1" rIns="120100" wrap="square" tIns="91425">
            <a:noAutofit/>
          </a:bodyPr>
          <a:lstStyle/>
          <a:p>
            <a:pPr indent="0" lvl="0" marL="0" rtl="0" algn="ctr">
              <a:spcBef>
                <a:spcPts val="0"/>
              </a:spcBef>
              <a:spcAft>
                <a:spcPts val="0"/>
              </a:spcAft>
              <a:buNone/>
            </a:pPr>
            <a:r>
              <a:rPr b="1" lang="en-GB" sz="1000">
                <a:solidFill>
                  <a:srgbClr val="FFFFFF"/>
                </a:solidFill>
                <a:latin typeface="Exo"/>
                <a:ea typeface="Exo"/>
                <a:cs typeface="Exo"/>
                <a:sym typeface="Exo"/>
              </a:rPr>
              <a:t>4</a:t>
            </a:r>
            <a:endParaRPr b="1" sz="1000">
              <a:solidFill>
                <a:srgbClr val="FFFFFF"/>
              </a:solidFill>
              <a:latin typeface="Exo"/>
              <a:ea typeface="Exo"/>
              <a:cs typeface="Exo"/>
              <a:sym typeface="Exo"/>
            </a:endParaRPr>
          </a:p>
        </p:txBody>
      </p:sp>
      <p:sp>
        <p:nvSpPr>
          <p:cNvPr id="1231" name="Google Shape;1231;p50"/>
          <p:cNvSpPr/>
          <p:nvPr/>
        </p:nvSpPr>
        <p:spPr>
          <a:xfrm>
            <a:off x="443725" y="8951737"/>
            <a:ext cx="2809800" cy="421800"/>
          </a:xfrm>
          <a:prstGeom prst="rect">
            <a:avLst/>
          </a:prstGeom>
          <a:noFill/>
          <a:ln cap="flat" cmpd="sng" w="9525">
            <a:solidFill>
              <a:srgbClr val="A2C4C9"/>
            </a:solidFill>
            <a:prstDash val="solid"/>
            <a:round/>
            <a:headEnd len="sm" w="sm" type="none"/>
            <a:tailEnd len="sm" w="sm" type="none"/>
          </a:ln>
        </p:spPr>
        <p:txBody>
          <a:bodyPr anchorCtr="0" anchor="ctr" bIns="75600" lIns="75600" spcFirstLastPara="1" rIns="75600" wrap="square" tIns="75600">
            <a:noAutofit/>
          </a:bodyPr>
          <a:lstStyle/>
          <a:p>
            <a:pPr indent="0" lvl="0" marL="0" rtl="0" algn="l">
              <a:spcBef>
                <a:spcPts val="0"/>
              </a:spcBef>
              <a:spcAft>
                <a:spcPts val="0"/>
              </a:spcAft>
              <a:buNone/>
            </a:pPr>
            <a:r>
              <a:rPr lang="en-GB" sz="1000">
                <a:latin typeface="Mada"/>
                <a:ea typeface="Mada"/>
                <a:cs typeface="Mada"/>
                <a:sym typeface="Mada"/>
              </a:rPr>
              <a:t>Matching health and safety needs with suitable occupational environment</a:t>
            </a:r>
            <a:endParaRPr sz="1000">
              <a:latin typeface="Exo"/>
              <a:ea typeface="Exo"/>
              <a:cs typeface="Exo"/>
              <a:sym typeface="Exo"/>
            </a:endParaRPr>
          </a:p>
        </p:txBody>
      </p:sp>
      <p:sp>
        <p:nvSpPr>
          <p:cNvPr id="1232" name="Google Shape;1232;p50"/>
          <p:cNvSpPr/>
          <p:nvPr/>
        </p:nvSpPr>
        <p:spPr>
          <a:xfrm rot="5400000">
            <a:off x="-129657" y="9618700"/>
            <a:ext cx="713100" cy="438900"/>
          </a:xfrm>
          <a:prstGeom prst="chevron">
            <a:avLst>
              <a:gd fmla="val 49133" name="adj"/>
            </a:avLst>
          </a:prstGeom>
          <a:solidFill>
            <a:srgbClr val="A2C4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000">
              <a:latin typeface="Exo Thin"/>
              <a:ea typeface="Exo Thin"/>
              <a:cs typeface="Exo Thin"/>
              <a:sym typeface="Exo Thin"/>
            </a:endParaRPr>
          </a:p>
        </p:txBody>
      </p:sp>
      <p:sp>
        <p:nvSpPr>
          <p:cNvPr id="1233" name="Google Shape;1233;p50"/>
          <p:cNvSpPr txBox="1"/>
          <p:nvPr/>
        </p:nvSpPr>
        <p:spPr>
          <a:xfrm>
            <a:off x="46030" y="9696737"/>
            <a:ext cx="374400" cy="421800"/>
          </a:xfrm>
          <a:prstGeom prst="rect">
            <a:avLst/>
          </a:prstGeom>
          <a:noFill/>
          <a:ln>
            <a:noFill/>
          </a:ln>
        </p:spPr>
        <p:txBody>
          <a:bodyPr anchorCtr="0" anchor="ctr" bIns="91425" lIns="91425" spcFirstLastPara="1" rIns="120100" wrap="square" tIns="91425">
            <a:noAutofit/>
          </a:bodyPr>
          <a:lstStyle/>
          <a:p>
            <a:pPr indent="0" lvl="0" marL="0" rtl="0" algn="ctr">
              <a:spcBef>
                <a:spcPts val="0"/>
              </a:spcBef>
              <a:spcAft>
                <a:spcPts val="0"/>
              </a:spcAft>
              <a:buNone/>
            </a:pPr>
            <a:r>
              <a:rPr b="1" lang="en-GB" sz="1000">
                <a:solidFill>
                  <a:srgbClr val="FFFFFF"/>
                </a:solidFill>
                <a:latin typeface="Exo"/>
                <a:ea typeface="Exo"/>
                <a:cs typeface="Exo"/>
                <a:sym typeface="Exo"/>
              </a:rPr>
              <a:t>5</a:t>
            </a:r>
            <a:endParaRPr b="1" sz="1000">
              <a:solidFill>
                <a:srgbClr val="FFFFFF"/>
              </a:solidFill>
              <a:latin typeface="Exo"/>
              <a:ea typeface="Exo"/>
              <a:cs typeface="Exo"/>
              <a:sym typeface="Exo"/>
            </a:endParaRPr>
          </a:p>
        </p:txBody>
      </p:sp>
      <p:sp>
        <p:nvSpPr>
          <p:cNvPr id="1234" name="Google Shape;1234;p50"/>
          <p:cNvSpPr/>
          <p:nvPr/>
        </p:nvSpPr>
        <p:spPr>
          <a:xfrm>
            <a:off x="443725" y="9488200"/>
            <a:ext cx="2809800" cy="421800"/>
          </a:xfrm>
          <a:prstGeom prst="rect">
            <a:avLst/>
          </a:prstGeom>
          <a:noFill/>
          <a:ln cap="flat" cmpd="sng" w="9525">
            <a:solidFill>
              <a:srgbClr val="A2C4C9"/>
            </a:solidFill>
            <a:prstDash val="solid"/>
            <a:round/>
            <a:headEnd len="sm" w="sm" type="none"/>
            <a:tailEnd len="sm" w="sm" type="none"/>
          </a:ln>
        </p:spPr>
        <p:txBody>
          <a:bodyPr anchorCtr="0" anchor="ctr" bIns="75600" lIns="75600" spcFirstLastPara="1" rIns="75600" wrap="square" tIns="75600">
            <a:noAutofit/>
          </a:bodyPr>
          <a:lstStyle/>
          <a:p>
            <a:pPr indent="0" lvl="0" marL="0" rtl="0" algn="l">
              <a:spcBef>
                <a:spcPts val="0"/>
              </a:spcBef>
              <a:spcAft>
                <a:spcPts val="0"/>
              </a:spcAft>
              <a:buNone/>
            </a:pPr>
            <a:r>
              <a:rPr lang="en-GB" sz="1000">
                <a:latin typeface="Mada"/>
                <a:ea typeface="Mada"/>
                <a:cs typeface="Mada"/>
                <a:sym typeface="Mada"/>
              </a:rPr>
              <a:t>Continued adaptation of workers to work and vise-versa</a:t>
            </a:r>
            <a:endParaRPr sz="1000">
              <a:latin typeface="Mada"/>
              <a:ea typeface="Mada"/>
              <a:cs typeface="Mada"/>
              <a:sym typeface="Mada"/>
            </a:endParaRPr>
          </a:p>
        </p:txBody>
      </p:sp>
      <p:sp>
        <p:nvSpPr>
          <p:cNvPr id="1235" name="Google Shape;1235;p50"/>
          <p:cNvSpPr txBox="1"/>
          <p:nvPr/>
        </p:nvSpPr>
        <p:spPr>
          <a:xfrm>
            <a:off x="293324" y="228600"/>
            <a:ext cx="6812700" cy="1108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3000">
                <a:solidFill>
                  <a:srgbClr val="134F5C"/>
                </a:solidFill>
                <a:latin typeface="Nunito"/>
                <a:ea typeface="Nunito"/>
                <a:cs typeface="Nunito"/>
                <a:sym typeface="Nunito"/>
              </a:rPr>
              <a:t>L26-</a:t>
            </a:r>
            <a:r>
              <a:rPr b="1" lang="en-GB" sz="3000">
                <a:latin typeface="Nunito"/>
                <a:ea typeface="Nunito"/>
                <a:cs typeface="Nunito"/>
                <a:sym typeface="Nunito"/>
              </a:rPr>
              <a:t> </a:t>
            </a:r>
            <a:r>
              <a:rPr b="1" lang="en-GB" sz="3000">
                <a:solidFill>
                  <a:srgbClr val="134F5C"/>
                </a:solidFill>
                <a:latin typeface="Nunito"/>
                <a:ea typeface="Nunito"/>
                <a:cs typeface="Nunito"/>
                <a:sym typeface="Nunito"/>
              </a:rPr>
              <a:t>Introduction to Occupational Health</a:t>
            </a:r>
            <a:endParaRPr b="1" sz="3000">
              <a:solidFill>
                <a:srgbClr val="134F5C"/>
              </a:solidFill>
              <a:latin typeface="Nunito"/>
              <a:ea typeface="Nunito"/>
              <a:cs typeface="Nunito"/>
              <a:sym typeface="Nunito"/>
            </a:endParaRPr>
          </a:p>
        </p:txBody>
      </p:sp>
      <p:sp>
        <p:nvSpPr>
          <p:cNvPr id="1236" name="Google Shape;1236;p50"/>
          <p:cNvSpPr txBox="1"/>
          <p:nvPr/>
        </p:nvSpPr>
        <p:spPr>
          <a:xfrm>
            <a:off x="3657025" y="6851988"/>
            <a:ext cx="5721900" cy="566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000"/>
              </a:spcBef>
              <a:spcAft>
                <a:spcPts val="0"/>
              </a:spcAft>
              <a:buNone/>
            </a:pPr>
            <a:r>
              <a:rPr b="1" lang="en-GB" sz="1200">
                <a:solidFill>
                  <a:srgbClr val="76A5AF"/>
                </a:solidFill>
                <a:latin typeface="Nunito"/>
                <a:ea typeface="Nunito"/>
                <a:cs typeface="Nunito"/>
                <a:sym typeface="Nunito"/>
              </a:rPr>
              <a:t>Characteristics of Occupational Diseases:</a:t>
            </a:r>
            <a:endParaRPr b="1" sz="1200">
              <a:latin typeface="Mada"/>
              <a:ea typeface="Mada"/>
              <a:cs typeface="Mada"/>
              <a:sym typeface="Mada"/>
            </a:endParaRPr>
          </a:p>
        </p:txBody>
      </p:sp>
      <p:sp>
        <p:nvSpPr>
          <p:cNvPr id="1237" name="Google Shape;1237;p50"/>
          <p:cNvSpPr txBox="1"/>
          <p:nvPr/>
        </p:nvSpPr>
        <p:spPr>
          <a:xfrm>
            <a:off x="3436625" y="7092475"/>
            <a:ext cx="119100" cy="8295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b="1" i="0" lang="en-GB" sz="1900" u="none" cap="none" strike="noStrike">
                <a:solidFill>
                  <a:srgbClr val="134F5C"/>
                </a:solidFill>
                <a:latin typeface="Georgia"/>
                <a:ea typeface="Georgia"/>
                <a:cs typeface="Georgia"/>
                <a:sym typeface="Georgia"/>
              </a:rPr>
              <a:t>1</a:t>
            </a:r>
            <a:endParaRPr b="1" sz="1900">
              <a:solidFill>
                <a:srgbClr val="134F5C"/>
              </a:solidFill>
              <a:latin typeface="Georgia"/>
              <a:ea typeface="Georgia"/>
              <a:cs typeface="Georgia"/>
              <a:sym typeface="Georgia"/>
            </a:endParaRPr>
          </a:p>
        </p:txBody>
      </p:sp>
      <p:sp>
        <p:nvSpPr>
          <p:cNvPr id="1238" name="Google Shape;1238;p50"/>
          <p:cNvSpPr/>
          <p:nvPr/>
        </p:nvSpPr>
        <p:spPr>
          <a:xfrm>
            <a:off x="3657023" y="7313104"/>
            <a:ext cx="15000" cy="539400"/>
          </a:xfrm>
          <a:prstGeom prst="rect">
            <a:avLst/>
          </a:prstGeom>
          <a:solidFill>
            <a:srgbClr val="B7B7B7"/>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rgbClr val="FFFFFF"/>
              </a:solidFill>
              <a:latin typeface="Arial"/>
              <a:ea typeface="Arial"/>
              <a:cs typeface="Arial"/>
              <a:sym typeface="Arial"/>
            </a:endParaRPr>
          </a:p>
        </p:txBody>
      </p:sp>
      <p:sp>
        <p:nvSpPr>
          <p:cNvPr id="1239" name="Google Shape;1239;p50"/>
          <p:cNvSpPr txBox="1"/>
          <p:nvPr/>
        </p:nvSpPr>
        <p:spPr>
          <a:xfrm>
            <a:off x="3436625" y="7920334"/>
            <a:ext cx="119100" cy="8295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b="1" lang="en-GB" sz="1900">
                <a:solidFill>
                  <a:srgbClr val="D0E0E3"/>
                </a:solidFill>
                <a:latin typeface="Georgia"/>
                <a:ea typeface="Georgia"/>
                <a:cs typeface="Georgia"/>
                <a:sym typeface="Georgia"/>
              </a:rPr>
              <a:t>2</a:t>
            </a:r>
            <a:endParaRPr b="1" sz="1900">
              <a:solidFill>
                <a:srgbClr val="D0E0E3"/>
              </a:solidFill>
              <a:latin typeface="Georgia"/>
              <a:ea typeface="Georgia"/>
              <a:cs typeface="Georgia"/>
              <a:sym typeface="Georgia"/>
            </a:endParaRPr>
          </a:p>
        </p:txBody>
      </p:sp>
      <p:sp>
        <p:nvSpPr>
          <p:cNvPr id="1240" name="Google Shape;1240;p50"/>
          <p:cNvSpPr/>
          <p:nvPr/>
        </p:nvSpPr>
        <p:spPr>
          <a:xfrm>
            <a:off x="3657023" y="8140963"/>
            <a:ext cx="15000" cy="539400"/>
          </a:xfrm>
          <a:prstGeom prst="rect">
            <a:avLst/>
          </a:prstGeom>
          <a:solidFill>
            <a:srgbClr val="B7B7B7"/>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rgbClr val="FFFFFF"/>
              </a:solidFill>
              <a:latin typeface="Arial"/>
              <a:ea typeface="Arial"/>
              <a:cs typeface="Arial"/>
              <a:sym typeface="Arial"/>
            </a:endParaRPr>
          </a:p>
        </p:txBody>
      </p:sp>
      <p:sp>
        <p:nvSpPr>
          <p:cNvPr id="1241" name="Google Shape;1241;p50"/>
          <p:cNvSpPr txBox="1"/>
          <p:nvPr/>
        </p:nvSpPr>
        <p:spPr>
          <a:xfrm>
            <a:off x="3436625" y="8753400"/>
            <a:ext cx="119100" cy="8295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b="1" lang="en-GB" sz="1900">
                <a:solidFill>
                  <a:srgbClr val="45818E"/>
                </a:solidFill>
                <a:latin typeface="Georgia"/>
                <a:ea typeface="Georgia"/>
                <a:cs typeface="Georgia"/>
                <a:sym typeface="Georgia"/>
              </a:rPr>
              <a:t>3</a:t>
            </a:r>
            <a:endParaRPr b="1" sz="1900">
              <a:solidFill>
                <a:srgbClr val="45818E"/>
              </a:solidFill>
              <a:latin typeface="Georgia"/>
              <a:ea typeface="Georgia"/>
              <a:cs typeface="Georgia"/>
              <a:sym typeface="Georgia"/>
            </a:endParaRPr>
          </a:p>
        </p:txBody>
      </p:sp>
      <p:sp>
        <p:nvSpPr>
          <p:cNvPr id="1242" name="Google Shape;1242;p50"/>
          <p:cNvSpPr/>
          <p:nvPr/>
        </p:nvSpPr>
        <p:spPr>
          <a:xfrm>
            <a:off x="3657023" y="9071614"/>
            <a:ext cx="15000" cy="539400"/>
          </a:xfrm>
          <a:prstGeom prst="rect">
            <a:avLst/>
          </a:prstGeom>
          <a:solidFill>
            <a:srgbClr val="B7B7B7"/>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rgbClr val="FFFFFF"/>
              </a:solidFill>
              <a:latin typeface="Arial"/>
              <a:ea typeface="Arial"/>
              <a:cs typeface="Arial"/>
              <a:sym typeface="Arial"/>
            </a:endParaRPr>
          </a:p>
        </p:txBody>
      </p:sp>
      <p:sp>
        <p:nvSpPr>
          <p:cNvPr id="1243" name="Google Shape;1243;p50"/>
          <p:cNvSpPr txBox="1"/>
          <p:nvPr/>
        </p:nvSpPr>
        <p:spPr>
          <a:xfrm>
            <a:off x="3671717" y="7453229"/>
            <a:ext cx="3986400" cy="4878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sz="1000">
                <a:solidFill>
                  <a:srgbClr val="000000"/>
                </a:solidFill>
                <a:latin typeface="Mada"/>
                <a:ea typeface="Mada"/>
                <a:cs typeface="Mada"/>
                <a:sym typeface="Mada"/>
              </a:rPr>
              <a:t>The</a:t>
            </a:r>
            <a:r>
              <a:rPr b="1" lang="en-GB" sz="1000">
                <a:solidFill>
                  <a:srgbClr val="CC0000"/>
                </a:solidFill>
                <a:latin typeface="Mada"/>
                <a:ea typeface="Mada"/>
                <a:cs typeface="Mada"/>
                <a:sym typeface="Mada"/>
              </a:rPr>
              <a:t> clinical and pathological presentation</a:t>
            </a:r>
            <a:r>
              <a:rPr lang="en-GB" sz="1000">
                <a:solidFill>
                  <a:srgbClr val="000000"/>
                </a:solidFill>
                <a:latin typeface="Mada"/>
                <a:ea typeface="Mada"/>
                <a:cs typeface="Mada"/>
                <a:sym typeface="Mada"/>
              </a:rPr>
              <a:t> are </a:t>
            </a:r>
            <a:r>
              <a:rPr b="1" lang="en-GB" sz="1000">
                <a:solidFill>
                  <a:srgbClr val="CC0000"/>
                </a:solidFill>
                <a:latin typeface="Mada"/>
                <a:ea typeface="Mada"/>
                <a:cs typeface="Mada"/>
                <a:sym typeface="Mada"/>
              </a:rPr>
              <a:t>identical </a:t>
            </a:r>
            <a:r>
              <a:rPr lang="en-GB" sz="1000">
                <a:solidFill>
                  <a:srgbClr val="000000"/>
                </a:solidFill>
                <a:latin typeface="Mada"/>
                <a:ea typeface="Mada"/>
                <a:cs typeface="Mada"/>
                <a:sym typeface="Mada"/>
              </a:rPr>
              <a:t>to that of non-occupational diseases; </a:t>
            </a:r>
            <a:r>
              <a:rPr lang="en-GB" sz="1000" u="sng">
                <a:solidFill>
                  <a:srgbClr val="000000"/>
                </a:solidFill>
                <a:highlight>
                  <a:srgbClr val="CFE2F3"/>
                </a:highlight>
                <a:latin typeface="Mada"/>
                <a:ea typeface="Mada"/>
                <a:cs typeface="Mada"/>
                <a:sym typeface="Mada"/>
              </a:rPr>
              <a:t>Example:</a:t>
            </a:r>
            <a:r>
              <a:rPr lang="en-GB" sz="1000" u="sng">
                <a:solidFill>
                  <a:srgbClr val="000000"/>
                </a:solidFill>
                <a:latin typeface="Mada"/>
                <a:ea typeface="Mada"/>
                <a:cs typeface="Mada"/>
                <a:sym typeface="Mada"/>
              </a:rPr>
              <a:t> </a:t>
            </a:r>
            <a:r>
              <a:rPr lang="en-GB" sz="1000">
                <a:solidFill>
                  <a:srgbClr val="000000"/>
                </a:solidFill>
                <a:latin typeface="Mada"/>
                <a:ea typeface="Mada"/>
                <a:cs typeface="Mada"/>
                <a:sym typeface="Mada"/>
              </a:rPr>
              <a:t>asthma</a:t>
            </a:r>
            <a:endParaRPr sz="1000">
              <a:solidFill>
                <a:srgbClr val="999999"/>
              </a:solidFill>
              <a:highlight>
                <a:srgbClr val="FFFFFF"/>
              </a:highlight>
              <a:latin typeface="Mada"/>
              <a:ea typeface="Mada"/>
              <a:cs typeface="Mada"/>
              <a:sym typeface="Mada"/>
            </a:endParaRPr>
          </a:p>
          <a:p>
            <a:pPr indent="0" lvl="0" marL="0" marR="0" rtl="0" algn="l">
              <a:spcBef>
                <a:spcPts val="0"/>
              </a:spcBef>
              <a:spcAft>
                <a:spcPts val="0"/>
              </a:spcAft>
              <a:buNone/>
            </a:pPr>
            <a:r>
              <a:t/>
            </a:r>
            <a:endParaRPr sz="1000">
              <a:latin typeface="Mada"/>
              <a:ea typeface="Mada"/>
              <a:cs typeface="Mada"/>
              <a:sym typeface="Mada"/>
            </a:endParaRPr>
          </a:p>
        </p:txBody>
      </p:sp>
      <p:sp>
        <p:nvSpPr>
          <p:cNvPr id="1244" name="Google Shape;1244;p50"/>
          <p:cNvSpPr txBox="1"/>
          <p:nvPr/>
        </p:nvSpPr>
        <p:spPr>
          <a:xfrm>
            <a:off x="3681224" y="8119099"/>
            <a:ext cx="3986400" cy="5832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sz="1000">
                <a:solidFill>
                  <a:srgbClr val="000000"/>
                </a:solidFill>
                <a:latin typeface="Mada"/>
                <a:ea typeface="Mada"/>
                <a:cs typeface="Mada"/>
                <a:sym typeface="Mada"/>
              </a:rPr>
              <a:t>Occupational disease may </a:t>
            </a:r>
            <a:r>
              <a:rPr b="1" lang="en-GB" sz="1000">
                <a:solidFill>
                  <a:srgbClr val="CC0000"/>
                </a:solidFill>
                <a:latin typeface="Mada"/>
                <a:ea typeface="Mada"/>
                <a:cs typeface="Mada"/>
                <a:sym typeface="Mada"/>
              </a:rPr>
              <a:t>occur after the termination of exposure</a:t>
            </a:r>
            <a:r>
              <a:rPr lang="en-GB" sz="1000">
                <a:solidFill>
                  <a:srgbClr val="000000"/>
                </a:solidFill>
                <a:latin typeface="Mada"/>
                <a:ea typeface="Mada"/>
                <a:cs typeface="Mada"/>
                <a:sym typeface="Mada"/>
              </a:rPr>
              <a:t>.</a:t>
            </a:r>
            <a:r>
              <a:rPr lang="en-GB" sz="1000">
                <a:latin typeface="Mada"/>
                <a:ea typeface="Mada"/>
                <a:cs typeface="Mada"/>
                <a:sym typeface="Mada"/>
              </a:rPr>
              <a:t> </a:t>
            </a:r>
            <a:r>
              <a:rPr lang="en-GB" sz="1000" u="sng">
                <a:solidFill>
                  <a:srgbClr val="000000"/>
                </a:solidFill>
                <a:highlight>
                  <a:srgbClr val="CFE2F3"/>
                </a:highlight>
                <a:latin typeface="Mada"/>
                <a:ea typeface="Mada"/>
                <a:cs typeface="Mada"/>
                <a:sym typeface="Mada"/>
              </a:rPr>
              <a:t>Example:</a:t>
            </a:r>
            <a:r>
              <a:rPr lang="en-GB" sz="1000" u="sng">
                <a:solidFill>
                  <a:srgbClr val="000000"/>
                </a:solidFill>
                <a:latin typeface="Mada"/>
                <a:ea typeface="Mada"/>
                <a:cs typeface="Mada"/>
                <a:sym typeface="Mada"/>
              </a:rPr>
              <a:t> </a:t>
            </a:r>
            <a:r>
              <a:rPr lang="en-GB" sz="1000">
                <a:solidFill>
                  <a:srgbClr val="000000"/>
                </a:solidFill>
                <a:latin typeface="Mada"/>
                <a:ea typeface="Mada"/>
                <a:cs typeface="Mada"/>
                <a:sym typeface="Mada"/>
              </a:rPr>
              <a:t>asbestos-related mesothelioma (a cancer affecting the lung and abdomen) which can occur 30 or 40 years after the exposure.</a:t>
            </a:r>
            <a:endParaRPr sz="1000"/>
          </a:p>
        </p:txBody>
      </p:sp>
      <p:sp>
        <p:nvSpPr>
          <p:cNvPr id="1245" name="Google Shape;1245;p50"/>
          <p:cNvSpPr txBox="1"/>
          <p:nvPr/>
        </p:nvSpPr>
        <p:spPr>
          <a:xfrm>
            <a:off x="3681224" y="9049758"/>
            <a:ext cx="3986400" cy="5832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000000"/>
              </a:buClr>
              <a:buSzPts val="1100"/>
              <a:buFont typeface="Arial"/>
              <a:buNone/>
            </a:pPr>
            <a:r>
              <a:rPr lang="en-GB" sz="1000">
                <a:latin typeface="Mada"/>
                <a:ea typeface="Mada"/>
                <a:cs typeface="Mada"/>
                <a:sym typeface="Mada"/>
              </a:rPr>
              <a:t>The clinical manifestations of occupational disease are related to the </a:t>
            </a:r>
            <a:r>
              <a:rPr b="1" lang="en-GB" sz="1000">
                <a:solidFill>
                  <a:srgbClr val="CC0000"/>
                </a:solidFill>
                <a:latin typeface="Mada"/>
                <a:ea typeface="Mada"/>
                <a:cs typeface="Mada"/>
                <a:sym typeface="Mada"/>
              </a:rPr>
              <a:t>dose </a:t>
            </a:r>
            <a:r>
              <a:rPr lang="en-GB" sz="1000">
                <a:latin typeface="Mada"/>
                <a:ea typeface="Mada"/>
                <a:cs typeface="Mada"/>
                <a:sym typeface="Mada"/>
              </a:rPr>
              <a:t>and </a:t>
            </a:r>
            <a:r>
              <a:rPr b="1" lang="en-GB" sz="1000">
                <a:solidFill>
                  <a:srgbClr val="CC0000"/>
                </a:solidFill>
                <a:latin typeface="Mada"/>
                <a:ea typeface="Mada"/>
                <a:cs typeface="Mada"/>
                <a:sym typeface="Mada"/>
              </a:rPr>
              <a:t>timing of exposure</a:t>
            </a:r>
            <a:r>
              <a:rPr lang="en-GB" sz="1000">
                <a:latin typeface="Mada"/>
                <a:ea typeface="Mada"/>
                <a:cs typeface="Mada"/>
                <a:sym typeface="Mada"/>
              </a:rPr>
              <a:t> </a:t>
            </a:r>
            <a:r>
              <a:rPr baseline="30000" lang="en-GB" sz="1000">
                <a:solidFill>
                  <a:srgbClr val="000000"/>
                </a:solidFill>
                <a:latin typeface="Mada"/>
                <a:ea typeface="Mada"/>
                <a:cs typeface="Mada"/>
                <a:sym typeface="Mada"/>
              </a:rPr>
              <a:t>2</a:t>
            </a:r>
            <a:r>
              <a:rPr lang="en-GB" sz="1000">
                <a:latin typeface="Mada"/>
                <a:ea typeface="Mada"/>
                <a:cs typeface="Mada"/>
                <a:sym typeface="Mada"/>
              </a:rPr>
              <a:t>  </a:t>
            </a:r>
            <a:r>
              <a:rPr lang="en-GB" sz="1000" u="sng">
                <a:solidFill>
                  <a:srgbClr val="000000"/>
                </a:solidFill>
                <a:highlight>
                  <a:srgbClr val="CFE2F3"/>
                </a:highlight>
                <a:latin typeface="Mada"/>
                <a:ea typeface="Mada"/>
                <a:cs typeface="Mada"/>
                <a:sym typeface="Mada"/>
              </a:rPr>
              <a:t>Example:</a:t>
            </a:r>
            <a:r>
              <a:rPr lang="en-GB" sz="1000" u="sng">
                <a:solidFill>
                  <a:srgbClr val="000000"/>
                </a:solidFill>
                <a:latin typeface="Mada"/>
                <a:ea typeface="Mada"/>
                <a:cs typeface="Mada"/>
                <a:sym typeface="Mada"/>
              </a:rPr>
              <a:t> </a:t>
            </a:r>
            <a:r>
              <a:rPr lang="en-GB" sz="1000">
                <a:latin typeface="Mada"/>
                <a:ea typeface="Mada"/>
                <a:cs typeface="Mada"/>
                <a:sym typeface="Mada"/>
              </a:rPr>
              <a:t>at very high airborne concentrations, elemental mercury is acutely toxic to the lungs and can cause pulmonary failure, while at lower levels of exposure, elemental mercury has no pathologic effect on the lungs but can have chronic adverse effects on the central and peripheral nervous systems.</a:t>
            </a:r>
            <a:endParaRPr sz="1000">
              <a:solidFill>
                <a:srgbClr val="999999"/>
              </a:solidFill>
              <a:latin typeface="Mada"/>
              <a:ea typeface="Mada"/>
              <a:cs typeface="Mada"/>
              <a:sym typeface="Mada"/>
            </a:endParaRPr>
          </a:p>
        </p:txBody>
      </p:sp>
      <p:sp>
        <p:nvSpPr>
          <p:cNvPr id="1246" name="Google Shape;1246;p50"/>
          <p:cNvSpPr txBox="1"/>
          <p:nvPr/>
        </p:nvSpPr>
        <p:spPr>
          <a:xfrm>
            <a:off x="3436625" y="9822400"/>
            <a:ext cx="119100" cy="8295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b="1" lang="en-GB" sz="1900">
                <a:solidFill>
                  <a:srgbClr val="76A5AF"/>
                </a:solidFill>
                <a:latin typeface="Georgia"/>
                <a:ea typeface="Georgia"/>
                <a:cs typeface="Georgia"/>
                <a:sym typeface="Georgia"/>
              </a:rPr>
              <a:t>4</a:t>
            </a:r>
            <a:endParaRPr b="1" sz="1900">
              <a:solidFill>
                <a:srgbClr val="76A5AF"/>
              </a:solidFill>
              <a:latin typeface="Georgia"/>
              <a:ea typeface="Georgia"/>
              <a:cs typeface="Georgia"/>
              <a:sym typeface="Georgia"/>
            </a:endParaRPr>
          </a:p>
        </p:txBody>
      </p:sp>
      <p:sp>
        <p:nvSpPr>
          <p:cNvPr id="1247" name="Google Shape;1247;p50"/>
          <p:cNvSpPr/>
          <p:nvPr/>
        </p:nvSpPr>
        <p:spPr>
          <a:xfrm>
            <a:off x="3657023" y="10043029"/>
            <a:ext cx="15000" cy="539400"/>
          </a:xfrm>
          <a:prstGeom prst="rect">
            <a:avLst/>
          </a:prstGeom>
          <a:solidFill>
            <a:srgbClr val="B7B7B7"/>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900">
              <a:solidFill>
                <a:srgbClr val="FFFFFF"/>
              </a:solidFill>
              <a:latin typeface="Arial"/>
              <a:ea typeface="Arial"/>
              <a:cs typeface="Arial"/>
              <a:sym typeface="Arial"/>
            </a:endParaRPr>
          </a:p>
        </p:txBody>
      </p:sp>
      <p:sp>
        <p:nvSpPr>
          <p:cNvPr id="1248" name="Google Shape;1248;p50"/>
          <p:cNvSpPr txBox="1"/>
          <p:nvPr/>
        </p:nvSpPr>
        <p:spPr>
          <a:xfrm>
            <a:off x="3681224" y="10021155"/>
            <a:ext cx="3986400" cy="5832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GB" sz="1000">
                <a:solidFill>
                  <a:srgbClr val="000000"/>
                </a:solidFill>
                <a:latin typeface="Mada"/>
                <a:ea typeface="Mada"/>
                <a:cs typeface="Mada"/>
                <a:sym typeface="Mada"/>
              </a:rPr>
              <a:t>Occupational factors can </a:t>
            </a:r>
            <a:r>
              <a:rPr b="1" lang="en-GB" sz="1000">
                <a:solidFill>
                  <a:srgbClr val="CC0000"/>
                </a:solidFill>
                <a:latin typeface="Mada"/>
                <a:ea typeface="Mada"/>
                <a:cs typeface="Mada"/>
                <a:sym typeface="Mada"/>
              </a:rPr>
              <a:t>act in combination</a:t>
            </a:r>
            <a:r>
              <a:rPr lang="en-GB" sz="1000">
                <a:solidFill>
                  <a:srgbClr val="000000"/>
                </a:solidFill>
                <a:latin typeface="Mada"/>
                <a:ea typeface="Mada"/>
                <a:cs typeface="Mada"/>
                <a:sym typeface="Mada"/>
              </a:rPr>
              <a:t> with non-occupational factors to produce disease</a:t>
            </a:r>
            <a:r>
              <a:rPr lang="en-GB" sz="1000">
                <a:latin typeface="Mada"/>
                <a:ea typeface="Mada"/>
                <a:cs typeface="Mada"/>
                <a:sym typeface="Mada"/>
              </a:rPr>
              <a:t> </a:t>
            </a:r>
            <a:r>
              <a:rPr lang="en-GB" sz="1000" u="sng">
                <a:solidFill>
                  <a:srgbClr val="000000"/>
                </a:solidFill>
                <a:highlight>
                  <a:srgbClr val="CFE2F3"/>
                </a:highlight>
                <a:latin typeface="Mada"/>
                <a:ea typeface="Mada"/>
                <a:cs typeface="Mada"/>
                <a:sym typeface="Mada"/>
              </a:rPr>
              <a:t>Example:</a:t>
            </a:r>
            <a:r>
              <a:rPr lang="en-GB" sz="1000" u="sng">
                <a:solidFill>
                  <a:srgbClr val="000000"/>
                </a:solidFill>
                <a:latin typeface="Mada"/>
                <a:ea typeface="Mada"/>
                <a:cs typeface="Mada"/>
                <a:sym typeface="Mada"/>
              </a:rPr>
              <a:t> </a:t>
            </a:r>
            <a:r>
              <a:rPr lang="en-GB" sz="1000">
                <a:solidFill>
                  <a:srgbClr val="000000"/>
                </a:solidFill>
                <a:latin typeface="Mada"/>
                <a:ea typeface="Mada"/>
                <a:cs typeface="Mada"/>
                <a:sym typeface="Mada"/>
              </a:rPr>
              <a:t> exposure to asbestos (five-fold increase in lung cancer ); and the long-term smoking of cigarettes (increases the risk by 50 and 70 fold.</a:t>
            </a:r>
            <a:endParaRPr sz="1000"/>
          </a:p>
        </p:txBody>
      </p:sp>
      <p:sp>
        <p:nvSpPr>
          <p:cNvPr id="1249" name="Google Shape;1249;p50"/>
          <p:cNvSpPr/>
          <p:nvPr/>
        </p:nvSpPr>
        <p:spPr>
          <a:xfrm>
            <a:off x="494700" y="3864425"/>
            <a:ext cx="6783900" cy="583200"/>
          </a:xfrm>
          <a:prstGeom prst="roundRect">
            <a:avLst>
              <a:gd fmla="val 16667" name="adj"/>
            </a:avLst>
          </a:prstGeom>
          <a:noFill/>
          <a:ln cap="flat" cmpd="sng" w="9525">
            <a:solidFill>
              <a:srgbClr val="999999"/>
            </a:solidFill>
            <a:prstDash val="dash"/>
            <a:round/>
            <a:headEnd len="sm" w="sm" type="none"/>
            <a:tailEnd len="sm" w="sm" type="none"/>
          </a:ln>
        </p:spPr>
        <p:txBody>
          <a:bodyPr anchorCtr="0" anchor="ctr" bIns="91425" lIns="91425" spcFirstLastPara="1" rIns="91425" wrap="square" tIns="91425">
            <a:noAutofit/>
          </a:bodyPr>
          <a:lstStyle/>
          <a:p>
            <a:pPr indent="-292100" lvl="0" marL="457200" rtl="0" algn="l">
              <a:spcBef>
                <a:spcPts val="0"/>
              </a:spcBef>
              <a:spcAft>
                <a:spcPts val="0"/>
              </a:spcAft>
              <a:buClr>
                <a:srgbClr val="000000"/>
              </a:buClr>
              <a:buSzPts val="1000"/>
              <a:buFont typeface="Mada"/>
              <a:buChar char="●"/>
            </a:pPr>
            <a:r>
              <a:rPr lang="en-GB" sz="1000">
                <a:solidFill>
                  <a:srgbClr val="000000"/>
                </a:solidFill>
                <a:latin typeface="Mada"/>
                <a:ea typeface="Mada"/>
                <a:cs typeface="Mada"/>
                <a:sym typeface="Mada"/>
              </a:rPr>
              <a:t>Occupational diseases are adverse health conditions in the human being, the occurrence or severity of which is related to exposure to factors on the job or in the work environment.</a:t>
            </a:r>
            <a:endParaRPr sz="1000">
              <a:solidFill>
                <a:srgbClr val="000000"/>
              </a:solidFill>
              <a:latin typeface="Mada"/>
              <a:ea typeface="Mada"/>
              <a:cs typeface="Mada"/>
              <a:sym typeface="Mada"/>
            </a:endParaRPr>
          </a:p>
        </p:txBody>
      </p:sp>
      <p:sp>
        <p:nvSpPr>
          <p:cNvPr id="1250" name="Google Shape;1250;p50"/>
          <p:cNvSpPr/>
          <p:nvPr/>
        </p:nvSpPr>
        <p:spPr>
          <a:xfrm>
            <a:off x="2672700" y="3724975"/>
            <a:ext cx="2427900" cy="237900"/>
          </a:xfrm>
          <a:prstGeom prst="roundRect">
            <a:avLst>
              <a:gd fmla="val 16667" name="adj"/>
            </a:avLst>
          </a:prstGeom>
          <a:solidFill>
            <a:srgbClr val="134F5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300">
                <a:solidFill>
                  <a:srgbClr val="FFFFFF"/>
                </a:solidFill>
                <a:latin typeface="Nunito"/>
                <a:ea typeface="Nunito"/>
                <a:cs typeface="Nunito"/>
                <a:sym typeface="Nunito"/>
              </a:rPr>
              <a:t>Occupational Diseases</a:t>
            </a:r>
            <a:endParaRPr sz="1300">
              <a:solidFill>
                <a:srgbClr val="FFFFFF"/>
              </a:solidFill>
              <a:latin typeface="Nunito"/>
              <a:ea typeface="Nunito"/>
              <a:cs typeface="Nunito"/>
              <a:sym typeface="Nunito"/>
            </a:endParaRPr>
          </a:p>
        </p:txBody>
      </p:sp>
      <p:sp>
        <p:nvSpPr>
          <p:cNvPr id="1251" name="Google Shape;1251;p50"/>
          <p:cNvSpPr/>
          <p:nvPr/>
        </p:nvSpPr>
        <p:spPr>
          <a:xfrm>
            <a:off x="3331213" y="5479126"/>
            <a:ext cx="1244400" cy="598800"/>
          </a:xfrm>
          <a:prstGeom prst="roundRect">
            <a:avLst>
              <a:gd fmla="val 24569" name="adj"/>
            </a:avLst>
          </a:prstGeom>
          <a:solidFill>
            <a:srgbClr val="134F5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a:solidFill>
                  <a:srgbClr val="FFFFFF"/>
                </a:solidFill>
                <a:latin typeface="Nunito"/>
                <a:ea typeface="Nunito"/>
                <a:cs typeface="Nunito"/>
                <a:sym typeface="Nunito"/>
              </a:rPr>
              <a:t>Types of Hazards</a:t>
            </a:r>
            <a:endParaRPr b="1">
              <a:solidFill>
                <a:srgbClr val="FFFFFF"/>
              </a:solidFill>
              <a:latin typeface="Nunito"/>
              <a:ea typeface="Nunito"/>
              <a:cs typeface="Nunito"/>
              <a:sym typeface="Nunito"/>
            </a:endParaRPr>
          </a:p>
        </p:txBody>
      </p:sp>
      <p:sp>
        <p:nvSpPr>
          <p:cNvPr id="1252" name="Google Shape;1252;p50"/>
          <p:cNvSpPr/>
          <p:nvPr/>
        </p:nvSpPr>
        <p:spPr>
          <a:xfrm>
            <a:off x="4941799" y="4732345"/>
            <a:ext cx="1659300" cy="459900"/>
          </a:xfrm>
          <a:prstGeom prst="roundRect">
            <a:avLst>
              <a:gd fmla="val 16667" name="adj"/>
            </a:avLst>
          </a:prstGeom>
          <a:solidFill>
            <a:srgbClr val="FFFFFF"/>
          </a:solidFill>
          <a:ln>
            <a:noFill/>
          </a:ln>
          <a:effectLst>
            <a:outerShdw blurRad="57150" rotWithShape="0" algn="bl" dir="5400000" dist="19050">
              <a:srgbClr val="000000">
                <a:alpha val="50000"/>
              </a:srgbClr>
            </a:outerShdw>
          </a:effectLst>
        </p:spPr>
        <p:txBody>
          <a:bodyPr anchorCtr="0" anchor="ctr" bIns="121950" lIns="121950" spcFirstLastPara="1" rIns="121950" wrap="square" tIns="121950">
            <a:noAutofit/>
          </a:bodyPr>
          <a:lstStyle/>
          <a:p>
            <a:pPr indent="0" lvl="0" marL="0" rtl="0" algn="ctr">
              <a:spcBef>
                <a:spcPts val="0"/>
              </a:spcBef>
              <a:spcAft>
                <a:spcPts val="0"/>
              </a:spcAft>
              <a:buClr>
                <a:srgbClr val="000000"/>
              </a:buClr>
              <a:buSzPts val="1500"/>
              <a:buFont typeface="Arial"/>
              <a:buNone/>
            </a:pPr>
            <a:r>
              <a:rPr lang="en-GB" sz="1000">
                <a:latin typeface="Mada"/>
                <a:ea typeface="Mada"/>
                <a:cs typeface="Mada"/>
                <a:sym typeface="Mada"/>
              </a:rPr>
              <a:t>Solvents, pesticide, heavy metals and dust</a:t>
            </a:r>
            <a:endParaRPr sz="1000">
              <a:latin typeface="Mada"/>
              <a:ea typeface="Mada"/>
              <a:cs typeface="Mada"/>
              <a:sym typeface="Mada"/>
            </a:endParaRPr>
          </a:p>
        </p:txBody>
      </p:sp>
      <p:sp>
        <p:nvSpPr>
          <p:cNvPr id="1253" name="Google Shape;1253;p50"/>
          <p:cNvSpPr/>
          <p:nvPr/>
        </p:nvSpPr>
        <p:spPr>
          <a:xfrm>
            <a:off x="4941803" y="5548310"/>
            <a:ext cx="1659300" cy="459900"/>
          </a:xfrm>
          <a:prstGeom prst="roundRect">
            <a:avLst>
              <a:gd fmla="val 16667" name="adj"/>
            </a:avLst>
          </a:prstGeom>
          <a:solidFill>
            <a:srgbClr val="FFFFFF"/>
          </a:solidFill>
          <a:ln>
            <a:noFill/>
          </a:ln>
          <a:effectLst>
            <a:outerShdw blurRad="57150" rotWithShape="0" algn="bl" dir="5400000" dist="19050">
              <a:srgbClr val="000000">
                <a:alpha val="50000"/>
              </a:srgbClr>
            </a:outerShdw>
          </a:effectLst>
        </p:spPr>
        <p:txBody>
          <a:bodyPr anchorCtr="0" anchor="ctr" bIns="121950" lIns="121950" spcFirstLastPara="1" rIns="121950" wrap="square" tIns="121950">
            <a:noAutofit/>
          </a:bodyPr>
          <a:lstStyle/>
          <a:p>
            <a:pPr indent="0" lvl="0" marL="0" rtl="0" algn="ctr">
              <a:spcBef>
                <a:spcPts val="0"/>
              </a:spcBef>
              <a:spcAft>
                <a:spcPts val="0"/>
              </a:spcAft>
              <a:buClr>
                <a:srgbClr val="000000"/>
              </a:buClr>
              <a:buSzPts val="1100"/>
              <a:buFont typeface="Arial"/>
              <a:buNone/>
            </a:pPr>
            <a:r>
              <a:rPr lang="en-GB" sz="1000">
                <a:latin typeface="Mada"/>
                <a:ea typeface="Mada"/>
                <a:cs typeface="Mada"/>
                <a:sym typeface="Mada"/>
              </a:rPr>
              <a:t>improperly designed tools or work areas, repetitive motions</a:t>
            </a:r>
            <a:endParaRPr sz="1000">
              <a:latin typeface="Mada"/>
              <a:ea typeface="Mada"/>
              <a:cs typeface="Mada"/>
              <a:sym typeface="Mada"/>
            </a:endParaRPr>
          </a:p>
        </p:txBody>
      </p:sp>
      <p:sp>
        <p:nvSpPr>
          <p:cNvPr id="1254" name="Google Shape;1254;p50"/>
          <p:cNvSpPr/>
          <p:nvPr/>
        </p:nvSpPr>
        <p:spPr>
          <a:xfrm>
            <a:off x="1172137" y="4732345"/>
            <a:ext cx="1659600" cy="459900"/>
          </a:xfrm>
          <a:prstGeom prst="roundRect">
            <a:avLst>
              <a:gd fmla="val 16667" name="adj"/>
            </a:avLst>
          </a:prstGeom>
          <a:solidFill>
            <a:srgbClr val="FFFFFF"/>
          </a:solidFill>
          <a:ln>
            <a:noFill/>
          </a:ln>
          <a:effectLst>
            <a:outerShdw blurRad="57150" rotWithShape="0" algn="bl" dir="5400000" dist="19050">
              <a:srgbClr val="000000">
                <a:alpha val="50000"/>
              </a:srgbClr>
            </a:outerShdw>
          </a:effectLst>
        </p:spPr>
        <p:txBody>
          <a:bodyPr anchorCtr="0" anchor="ctr" bIns="121950" lIns="121950" spcFirstLastPara="1" rIns="121950" wrap="square" tIns="121950">
            <a:noAutofit/>
          </a:bodyPr>
          <a:lstStyle/>
          <a:p>
            <a:pPr indent="0" lvl="0" marL="0" rtl="0" algn="ctr">
              <a:spcBef>
                <a:spcPts val="0"/>
              </a:spcBef>
              <a:spcAft>
                <a:spcPts val="0"/>
              </a:spcAft>
              <a:buClr>
                <a:srgbClr val="000000"/>
              </a:buClr>
              <a:buSzPts val="1100"/>
              <a:buFont typeface="Arial"/>
              <a:buNone/>
            </a:pPr>
            <a:r>
              <a:rPr lang="en-GB" sz="1000">
                <a:latin typeface="Mada"/>
                <a:ea typeface="Mada"/>
                <a:cs typeface="Mada"/>
                <a:sym typeface="Mada"/>
              </a:rPr>
              <a:t>Heat, noise, radiation</a:t>
            </a:r>
            <a:endParaRPr sz="1000">
              <a:latin typeface="Mada"/>
              <a:ea typeface="Mada"/>
              <a:cs typeface="Mada"/>
              <a:sym typeface="Mada"/>
            </a:endParaRPr>
          </a:p>
        </p:txBody>
      </p:sp>
      <p:sp>
        <p:nvSpPr>
          <p:cNvPr id="1255" name="Google Shape;1255;p50"/>
          <p:cNvSpPr/>
          <p:nvPr/>
        </p:nvSpPr>
        <p:spPr>
          <a:xfrm>
            <a:off x="1172247" y="5540591"/>
            <a:ext cx="1659600" cy="459900"/>
          </a:xfrm>
          <a:prstGeom prst="roundRect">
            <a:avLst>
              <a:gd fmla="val 16667" name="adj"/>
            </a:avLst>
          </a:prstGeom>
          <a:solidFill>
            <a:srgbClr val="FFFFFF"/>
          </a:solidFill>
          <a:ln>
            <a:noFill/>
          </a:ln>
          <a:effectLst>
            <a:outerShdw blurRad="57150" rotWithShape="0" algn="bl" dir="5400000" dist="19050">
              <a:srgbClr val="000000">
                <a:alpha val="50000"/>
              </a:srgbClr>
            </a:outerShdw>
          </a:effectLst>
        </p:spPr>
        <p:txBody>
          <a:bodyPr anchorCtr="0" anchor="ctr" bIns="121950" lIns="121950" spcFirstLastPara="1" rIns="121950" wrap="square" tIns="121950">
            <a:noAutofit/>
          </a:bodyPr>
          <a:lstStyle/>
          <a:p>
            <a:pPr indent="0" lvl="0" marL="0" rtl="0" algn="ctr">
              <a:spcBef>
                <a:spcPts val="0"/>
              </a:spcBef>
              <a:spcAft>
                <a:spcPts val="0"/>
              </a:spcAft>
              <a:buClr>
                <a:srgbClr val="000000"/>
              </a:buClr>
              <a:buSzPts val="1100"/>
              <a:buFont typeface="Arial"/>
              <a:buNone/>
            </a:pPr>
            <a:r>
              <a:rPr lang="en-GB" sz="1000">
                <a:latin typeface="Mada"/>
                <a:ea typeface="Mada"/>
                <a:cs typeface="Mada"/>
                <a:sym typeface="Mada"/>
              </a:rPr>
              <a:t>TB, HBV and HIV </a:t>
            </a:r>
            <a:endParaRPr baseline="30000" sz="1000">
              <a:solidFill>
                <a:srgbClr val="6AA84F"/>
              </a:solidFill>
              <a:latin typeface="Mada"/>
              <a:ea typeface="Mada"/>
              <a:cs typeface="Mada"/>
              <a:sym typeface="Mada"/>
            </a:endParaRPr>
          </a:p>
        </p:txBody>
      </p:sp>
      <p:cxnSp>
        <p:nvCxnSpPr>
          <p:cNvPr id="1256" name="Google Shape;1256;p50"/>
          <p:cNvCxnSpPr>
            <a:stCxn id="1251" idx="3"/>
            <a:endCxn id="1252" idx="1"/>
          </p:cNvCxnSpPr>
          <p:nvPr/>
        </p:nvCxnSpPr>
        <p:spPr>
          <a:xfrm flipH="1" rot="10800000">
            <a:off x="4575613" y="4962226"/>
            <a:ext cx="366300" cy="816300"/>
          </a:xfrm>
          <a:prstGeom prst="curvedConnector3">
            <a:avLst>
              <a:gd fmla="val 49994" name="adj1"/>
            </a:avLst>
          </a:prstGeom>
          <a:noFill/>
          <a:ln cap="flat" cmpd="sng" w="9525">
            <a:solidFill>
              <a:srgbClr val="595959"/>
            </a:solidFill>
            <a:prstDash val="solid"/>
            <a:round/>
            <a:headEnd len="med" w="med" type="none"/>
            <a:tailEnd len="med" w="med" type="none"/>
          </a:ln>
        </p:spPr>
      </p:cxnSp>
      <p:cxnSp>
        <p:nvCxnSpPr>
          <p:cNvPr id="1257" name="Google Shape;1257;p50"/>
          <p:cNvCxnSpPr>
            <a:stCxn id="1251" idx="3"/>
            <a:endCxn id="1253" idx="1"/>
          </p:cNvCxnSpPr>
          <p:nvPr/>
        </p:nvCxnSpPr>
        <p:spPr>
          <a:xfrm>
            <a:off x="4575613" y="5778526"/>
            <a:ext cx="366300" cy="600"/>
          </a:xfrm>
          <a:prstGeom prst="curvedConnector3">
            <a:avLst>
              <a:gd fmla="val 49994" name="adj1"/>
            </a:avLst>
          </a:prstGeom>
          <a:noFill/>
          <a:ln cap="flat" cmpd="sng" w="9525">
            <a:solidFill>
              <a:srgbClr val="595959"/>
            </a:solidFill>
            <a:prstDash val="solid"/>
            <a:round/>
            <a:headEnd len="med" w="med" type="none"/>
            <a:tailEnd len="med" w="med" type="none"/>
          </a:ln>
        </p:spPr>
      </p:cxnSp>
      <p:cxnSp>
        <p:nvCxnSpPr>
          <p:cNvPr id="1258" name="Google Shape;1258;p50"/>
          <p:cNvCxnSpPr>
            <a:stCxn id="1251" idx="1"/>
            <a:endCxn id="1254" idx="3"/>
          </p:cNvCxnSpPr>
          <p:nvPr/>
        </p:nvCxnSpPr>
        <p:spPr>
          <a:xfrm rot="10800000">
            <a:off x="2831713" y="4962226"/>
            <a:ext cx="499500" cy="816300"/>
          </a:xfrm>
          <a:prstGeom prst="curvedConnector3">
            <a:avLst>
              <a:gd fmla="val 50005" name="adj1"/>
            </a:avLst>
          </a:prstGeom>
          <a:noFill/>
          <a:ln cap="flat" cmpd="sng" w="9525">
            <a:solidFill>
              <a:srgbClr val="595959"/>
            </a:solidFill>
            <a:prstDash val="solid"/>
            <a:round/>
            <a:headEnd len="med" w="med" type="none"/>
            <a:tailEnd len="med" w="med" type="none"/>
          </a:ln>
        </p:spPr>
      </p:cxnSp>
      <p:cxnSp>
        <p:nvCxnSpPr>
          <p:cNvPr id="1259" name="Google Shape;1259;p50"/>
          <p:cNvCxnSpPr>
            <a:stCxn id="1251" idx="1"/>
            <a:endCxn id="1255" idx="3"/>
          </p:cNvCxnSpPr>
          <p:nvPr/>
        </p:nvCxnSpPr>
        <p:spPr>
          <a:xfrm rot="10800000">
            <a:off x="2831713" y="5770426"/>
            <a:ext cx="499500" cy="8100"/>
          </a:xfrm>
          <a:prstGeom prst="curvedConnector3">
            <a:avLst>
              <a:gd fmla="val 49994" name="adj1"/>
            </a:avLst>
          </a:prstGeom>
          <a:noFill/>
          <a:ln cap="flat" cmpd="sng" w="9525">
            <a:solidFill>
              <a:srgbClr val="595959"/>
            </a:solidFill>
            <a:prstDash val="solid"/>
            <a:round/>
            <a:headEnd len="med" w="med" type="none"/>
            <a:tailEnd len="med" w="med" type="none"/>
          </a:ln>
        </p:spPr>
      </p:cxnSp>
      <p:sp>
        <p:nvSpPr>
          <p:cNvPr id="1260" name="Google Shape;1260;p50"/>
          <p:cNvSpPr/>
          <p:nvPr/>
        </p:nvSpPr>
        <p:spPr>
          <a:xfrm>
            <a:off x="5027074" y="6310305"/>
            <a:ext cx="1574100" cy="459900"/>
          </a:xfrm>
          <a:prstGeom prst="roundRect">
            <a:avLst>
              <a:gd fmla="val 16667" name="adj"/>
            </a:avLst>
          </a:prstGeom>
          <a:solidFill>
            <a:srgbClr val="FFFFFF"/>
          </a:solidFill>
          <a:ln>
            <a:noFill/>
          </a:ln>
          <a:effectLst>
            <a:outerShdw blurRad="57150" rotWithShape="0" algn="bl" dir="5400000" dist="19050">
              <a:srgbClr val="000000">
                <a:alpha val="50000"/>
              </a:srgbClr>
            </a:outerShdw>
          </a:effectLst>
        </p:spPr>
        <p:txBody>
          <a:bodyPr anchorCtr="0" anchor="ctr" bIns="121950" lIns="121950" spcFirstLastPara="1" rIns="121950" wrap="square" tIns="121950">
            <a:noAutofit/>
          </a:bodyPr>
          <a:lstStyle/>
          <a:p>
            <a:pPr indent="0" lvl="0" marL="0" rtl="0" algn="ctr">
              <a:spcBef>
                <a:spcPts val="0"/>
              </a:spcBef>
              <a:spcAft>
                <a:spcPts val="0"/>
              </a:spcAft>
              <a:buClr>
                <a:srgbClr val="000000"/>
              </a:buClr>
              <a:buSzPts val="1100"/>
              <a:buFont typeface="Arial"/>
              <a:buNone/>
            </a:pPr>
            <a:r>
              <a:rPr lang="en-GB" sz="800">
                <a:latin typeface="Mada"/>
                <a:ea typeface="Mada"/>
                <a:cs typeface="Mada"/>
                <a:sym typeface="Mada"/>
              </a:rPr>
              <a:t>these mainly cause work accidents and injuries rather than occupational diseases.</a:t>
            </a:r>
            <a:endParaRPr sz="800">
              <a:latin typeface="Mada"/>
              <a:ea typeface="Mada"/>
              <a:cs typeface="Mada"/>
              <a:sym typeface="Mada"/>
            </a:endParaRPr>
          </a:p>
        </p:txBody>
      </p:sp>
      <p:cxnSp>
        <p:nvCxnSpPr>
          <p:cNvPr id="1261" name="Google Shape;1261;p50"/>
          <p:cNvCxnSpPr>
            <a:stCxn id="1251" idx="3"/>
            <a:endCxn id="1260" idx="1"/>
          </p:cNvCxnSpPr>
          <p:nvPr/>
        </p:nvCxnSpPr>
        <p:spPr>
          <a:xfrm>
            <a:off x="4575613" y="5778526"/>
            <a:ext cx="451500" cy="761700"/>
          </a:xfrm>
          <a:prstGeom prst="curvedConnector3">
            <a:avLst>
              <a:gd fmla="val 50003" name="adj1"/>
            </a:avLst>
          </a:prstGeom>
          <a:noFill/>
          <a:ln cap="flat" cmpd="sng" w="9525">
            <a:solidFill>
              <a:srgbClr val="595959"/>
            </a:solidFill>
            <a:prstDash val="solid"/>
            <a:round/>
            <a:headEnd len="med" w="med" type="none"/>
            <a:tailEnd len="med" w="med" type="none"/>
          </a:ln>
        </p:spPr>
      </p:cxnSp>
      <p:sp>
        <p:nvSpPr>
          <p:cNvPr id="1262" name="Google Shape;1262;p50"/>
          <p:cNvSpPr/>
          <p:nvPr/>
        </p:nvSpPr>
        <p:spPr>
          <a:xfrm>
            <a:off x="1172247" y="6327117"/>
            <a:ext cx="1709100" cy="459900"/>
          </a:xfrm>
          <a:prstGeom prst="roundRect">
            <a:avLst>
              <a:gd fmla="val 16667" name="adj"/>
            </a:avLst>
          </a:prstGeom>
          <a:solidFill>
            <a:srgbClr val="FFFFFF"/>
          </a:solidFill>
          <a:ln>
            <a:noFill/>
          </a:ln>
          <a:effectLst>
            <a:outerShdw blurRad="57150" rotWithShape="0" algn="bl" dir="5400000" dist="19050">
              <a:srgbClr val="000000">
                <a:alpha val="50000"/>
              </a:srgbClr>
            </a:outerShdw>
          </a:effectLst>
        </p:spPr>
        <p:txBody>
          <a:bodyPr anchorCtr="0" anchor="ctr" bIns="121950" lIns="121950" spcFirstLastPara="1" rIns="121950" wrap="square" tIns="121950">
            <a:noAutofit/>
          </a:bodyPr>
          <a:lstStyle/>
          <a:p>
            <a:pPr indent="0" lvl="0" marL="0" rtl="0" algn="ctr">
              <a:spcBef>
                <a:spcPts val="0"/>
              </a:spcBef>
              <a:spcAft>
                <a:spcPts val="0"/>
              </a:spcAft>
              <a:buClr>
                <a:srgbClr val="000000"/>
              </a:buClr>
              <a:buSzPts val="1100"/>
              <a:buFont typeface="Arial"/>
              <a:buNone/>
            </a:pPr>
            <a:r>
              <a:rPr lang="en-GB" sz="1000">
                <a:latin typeface="Mada"/>
                <a:ea typeface="Mada"/>
                <a:cs typeface="Mada"/>
                <a:sym typeface="Mada"/>
              </a:rPr>
              <a:t>lack of control over work, inadequate personal support</a:t>
            </a:r>
            <a:endParaRPr sz="1000">
              <a:latin typeface="Mada"/>
              <a:ea typeface="Mada"/>
              <a:cs typeface="Mada"/>
              <a:sym typeface="Mada"/>
            </a:endParaRPr>
          </a:p>
        </p:txBody>
      </p:sp>
      <p:cxnSp>
        <p:nvCxnSpPr>
          <p:cNvPr id="1263" name="Google Shape;1263;p50"/>
          <p:cNvCxnSpPr>
            <a:stCxn id="1251" idx="1"/>
            <a:endCxn id="1262" idx="3"/>
          </p:cNvCxnSpPr>
          <p:nvPr/>
        </p:nvCxnSpPr>
        <p:spPr>
          <a:xfrm flipH="1">
            <a:off x="2881213" y="5778526"/>
            <a:ext cx="450000" cy="778500"/>
          </a:xfrm>
          <a:prstGeom prst="curvedConnector3">
            <a:avLst>
              <a:gd fmla="val 49993" name="adj1"/>
            </a:avLst>
          </a:prstGeom>
          <a:noFill/>
          <a:ln cap="flat" cmpd="sng" w="9525">
            <a:solidFill>
              <a:srgbClr val="595959"/>
            </a:solidFill>
            <a:prstDash val="solid"/>
            <a:round/>
            <a:headEnd len="med" w="med" type="none"/>
            <a:tailEnd len="med" w="med" type="none"/>
          </a:ln>
        </p:spPr>
      </p:cxnSp>
      <p:sp>
        <p:nvSpPr>
          <p:cNvPr id="1264" name="Google Shape;1264;p50"/>
          <p:cNvSpPr/>
          <p:nvPr/>
        </p:nvSpPr>
        <p:spPr>
          <a:xfrm>
            <a:off x="1438502" y="4512613"/>
            <a:ext cx="1080900" cy="219900"/>
          </a:xfrm>
          <a:prstGeom prst="roundRect">
            <a:avLst>
              <a:gd fmla="val 16667" name="adj"/>
            </a:avLst>
          </a:prstGeom>
          <a:solidFill>
            <a:srgbClr val="76A5A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200">
                <a:solidFill>
                  <a:srgbClr val="FFFFFF"/>
                </a:solidFill>
                <a:latin typeface="Nunito"/>
                <a:ea typeface="Nunito"/>
                <a:cs typeface="Nunito"/>
                <a:sym typeface="Nunito"/>
              </a:rPr>
              <a:t>Physical</a:t>
            </a:r>
            <a:endParaRPr sz="1200">
              <a:solidFill>
                <a:srgbClr val="FFFFFF"/>
              </a:solidFill>
              <a:latin typeface="Nunito"/>
              <a:ea typeface="Nunito"/>
              <a:cs typeface="Nunito"/>
              <a:sym typeface="Nunito"/>
            </a:endParaRPr>
          </a:p>
        </p:txBody>
      </p:sp>
      <p:sp>
        <p:nvSpPr>
          <p:cNvPr id="1265" name="Google Shape;1265;p50"/>
          <p:cNvSpPr/>
          <p:nvPr/>
        </p:nvSpPr>
        <p:spPr>
          <a:xfrm>
            <a:off x="5223483" y="4512613"/>
            <a:ext cx="1080900" cy="219900"/>
          </a:xfrm>
          <a:prstGeom prst="roundRect">
            <a:avLst>
              <a:gd fmla="val 16667" name="adj"/>
            </a:avLst>
          </a:prstGeom>
          <a:solidFill>
            <a:srgbClr val="76A5A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200">
                <a:solidFill>
                  <a:srgbClr val="FFFFFF"/>
                </a:solidFill>
                <a:latin typeface="Nunito"/>
                <a:ea typeface="Nunito"/>
                <a:cs typeface="Nunito"/>
                <a:sym typeface="Nunito"/>
              </a:rPr>
              <a:t>Chemical</a:t>
            </a:r>
            <a:endParaRPr sz="1200">
              <a:solidFill>
                <a:srgbClr val="FFFFFF"/>
              </a:solidFill>
              <a:latin typeface="Nunito"/>
              <a:ea typeface="Nunito"/>
              <a:cs typeface="Nunito"/>
              <a:sym typeface="Nunito"/>
            </a:endParaRPr>
          </a:p>
        </p:txBody>
      </p:sp>
      <p:sp>
        <p:nvSpPr>
          <p:cNvPr id="1266" name="Google Shape;1266;p50"/>
          <p:cNvSpPr/>
          <p:nvPr/>
        </p:nvSpPr>
        <p:spPr>
          <a:xfrm>
            <a:off x="1421019" y="5320859"/>
            <a:ext cx="1080900" cy="219900"/>
          </a:xfrm>
          <a:prstGeom prst="roundRect">
            <a:avLst>
              <a:gd fmla="val 16667" name="adj"/>
            </a:avLst>
          </a:prstGeom>
          <a:solidFill>
            <a:srgbClr val="76A5A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200">
                <a:solidFill>
                  <a:srgbClr val="FFFFFF"/>
                </a:solidFill>
                <a:latin typeface="Nunito"/>
                <a:ea typeface="Nunito"/>
                <a:cs typeface="Nunito"/>
                <a:sym typeface="Nunito"/>
              </a:rPr>
              <a:t>Biological </a:t>
            </a:r>
            <a:r>
              <a:rPr baseline="30000" lang="en-GB" sz="1200">
                <a:solidFill>
                  <a:srgbClr val="FFFFFF"/>
                </a:solidFill>
                <a:latin typeface="Nunito"/>
                <a:ea typeface="Nunito"/>
                <a:cs typeface="Nunito"/>
                <a:sym typeface="Nunito"/>
              </a:rPr>
              <a:t>1</a:t>
            </a:r>
            <a:endParaRPr baseline="30000" sz="1200">
              <a:solidFill>
                <a:srgbClr val="FFFFFF"/>
              </a:solidFill>
              <a:latin typeface="Nunito"/>
              <a:ea typeface="Nunito"/>
              <a:cs typeface="Nunito"/>
              <a:sym typeface="Nunito"/>
            </a:endParaRPr>
          </a:p>
        </p:txBody>
      </p:sp>
      <p:sp>
        <p:nvSpPr>
          <p:cNvPr id="1267" name="Google Shape;1267;p50"/>
          <p:cNvSpPr/>
          <p:nvPr/>
        </p:nvSpPr>
        <p:spPr>
          <a:xfrm>
            <a:off x="1461527" y="6129105"/>
            <a:ext cx="1080900" cy="219900"/>
          </a:xfrm>
          <a:prstGeom prst="roundRect">
            <a:avLst>
              <a:gd fmla="val 16667" name="adj"/>
            </a:avLst>
          </a:prstGeom>
          <a:solidFill>
            <a:srgbClr val="76A5A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200">
                <a:solidFill>
                  <a:srgbClr val="FFFFFF"/>
                </a:solidFill>
                <a:latin typeface="Nunito"/>
                <a:ea typeface="Nunito"/>
                <a:cs typeface="Nunito"/>
                <a:sym typeface="Nunito"/>
              </a:rPr>
              <a:t>Psychosocial</a:t>
            </a:r>
            <a:endParaRPr sz="1200">
              <a:solidFill>
                <a:srgbClr val="FFFFFF"/>
              </a:solidFill>
              <a:latin typeface="Nunito"/>
              <a:ea typeface="Nunito"/>
              <a:cs typeface="Nunito"/>
              <a:sym typeface="Nunito"/>
            </a:endParaRPr>
          </a:p>
        </p:txBody>
      </p:sp>
      <p:sp>
        <p:nvSpPr>
          <p:cNvPr id="1268" name="Google Shape;1268;p50"/>
          <p:cNvSpPr/>
          <p:nvPr/>
        </p:nvSpPr>
        <p:spPr>
          <a:xfrm>
            <a:off x="5279292" y="5342820"/>
            <a:ext cx="1080900" cy="219900"/>
          </a:xfrm>
          <a:prstGeom prst="roundRect">
            <a:avLst>
              <a:gd fmla="val 16667" name="adj"/>
            </a:avLst>
          </a:prstGeom>
          <a:solidFill>
            <a:srgbClr val="76A5A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200">
                <a:solidFill>
                  <a:srgbClr val="FFFFFF"/>
                </a:solidFill>
                <a:latin typeface="Nunito"/>
                <a:ea typeface="Nunito"/>
                <a:cs typeface="Nunito"/>
                <a:sym typeface="Nunito"/>
              </a:rPr>
              <a:t>Ergonomics</a:t>
            </a:r>
            <a:endParaRPr sz="1200">
              <a:solidFill>
                <a:srgbClr val="FFFFFF"/>
              </a:solidFill>
              <a:latin typeface="Nunito"/>
              <a:ea typeface="Nunito"/>
              <a:cs typeface="Nunito"/>
              <a:sym typeface="Nunito"/>
            </a:endParaRPr>
          </a:p>
        </p:txBody>
      </p:sp>
      <p:sp>
        <p:nvSpPr>
          <p:cNvPr id="1269" name="Google Shape;1269;p50"/>
          <p:cNvSpPr/>
          <p:nvPr/>
        </p:nvSpPr>
        <p:spPr>
          <a:xfrm>
            <a:off x="5297785" y="6085558"/>
            <a:ext cx="1080900" cy="219900"/>
          </a:xfrm>
          <a:prstGeom prst="roundRect">
            <a:avLst>
              <a:gd fmla="val 16667" name="adj"/>
            </a:avLst>
          </a:prstGeom>
          <a:solidFill>
            <a:srgbClr val="76A5A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200">
                <a:solidFill>
                  <a:srgbClr val="FFFFFF"/>
                </a:solidFill>
                <a:latin typeface="Nunito"/>
                <a:ea typeface="Nunito"/>
                <a:cs typeface="Nunito"/>
                <a:sym typeface="Nunito"/>
              </a:rPr>
              <a:t>Mechanical</a:t>
            </a:r>
            <a:endParaRPr sz="1200">
              <a:solidFill>
                <a:srgbClr val="FFFFFF"/>
              </a:solidFill>
              <a:latin typeface="Nunito"/>
              <a:ea typeface="Nunito"/>
              <a:cs typeface="Nunito"/>
              <a:sym typeface="Nunito"/>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3" name="Shape 1273"/>
        <p:cNvGrpSpPr/>
        <p:nvPr/>
      </p:nvGrpSpPr>
      <p:grpSpPr>
        <a:xfrm>
          <a:off x="0" y="0"/>
          <a:ext cx="0" cy="0"/>
          <a:chOff x="0" y="0"/>
          <a:chExt cx="0" cy="0"/>
        </a:xfrm>
      </p:grpSpPr>
      <p:sp>
        <p:nvSpPr>
          <p:cNvPr id="1274" name="Google Shape;1274;p51"/>
          <p:cNvSpPr/>
          <p:nvPr/>
        </p:nvSpPr>
        <p:spPr>
          <a:xfrm rot="10800000">
            <a:off x="-75" y="-9300"/>
            <a:ext cx="7591500" cy="237900"/>
          </a:xfrm>
          <a:prstGeom prst="round2SameRect">
            <a:avLst>
              <a:gd fmla="val 50000" name="adj1"/>
              <a:gd fmla="val 0" name="adj2"/>
            </a:avLst>
          </a:pr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5" name="Google Shape;1275;p51"/>
          <p:cNvSpPr txBox="1"/>
          <p:nvPr/>
        </p:nvSpPr>
        <p:spPr>
          <a:xfrm>
            <a:off x="129375" y="275125"/>
            <a:ext cx="7330800" cy="532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2400">
                <a:solidFill>
                  <a:srgbClr val="134F5C"/>
                </a:solidFill>
                <a:latin typeface="Nunito"/>
                <a:ea typeface="Nunito"/>
                <a:cs typeface="Nunito"/>
                <a:sym typeface="Nunito"/>
              </a:rPr>
              <a:t>Types of Hazards</a:t>
            </a:r>
            <a:endParaRPr sz="2400">
              <a:solidFill>
                <a:srgbClr val="134F5C"/>
              </a:solidFill>
              <a:latin typeface="Nunito"/>
              <a:ea typeface="Nunito"/>
              <a:cs typeface="Nunito"/>
              <a:sym typeface="Nunito"/>
            </a:endParaRPr>
          </a:p>
        </p:txBody>
      </p:sp>
      <p:graphicFrame>
        <p:nvGraphicFramePr>
          <p:cNvPr id="1276" name="Google Shape;1276;p51"/>
          <p:cNvGraphicFramePr/>
          <p:nvPr/>
        </p:nvGraphicFramePr>
        <p:xfrm>
          <a:off x="198063" y="919013"/>
          <a:ext cx="3000000" cy="3000000"/>
        </p:xfrm>
        <a:graphic>
          <a:graphicData uri="http://schemas.openxmlformats.org/drawingml/2006/table">
            <a:tbl>
              <a:tblPr>
                <a:noFill/>
                <a:tableStyleId>{33F02701-F9A2-4432-8F73-A4790598A67E}</a:tableStyleId>
              </a:tblPr>
              <a:tblGrid>
                <a:gridCol w="1748750"/>
                <a:gridCol w="5452500"/>
              </a:tblGrid>
              <a:tr h="365725">
                <a:tc gridSpan="2">
                  <a:txBody>
                    <a:bodyPr/>
                    <a:lstStyle/>
                    <a:p>
                      <a:pPr indent="0" lvl="0" marL="0" rtl="0" algn="ctr">
                        <a:spcBef>
                          <a:spcPts val="0"/>
                        </a:spcBef>
                        <a:spcAft>
                          <a:spcPts val="0"/>
                        </a:spcAft>
                        <a:buNone/>
                      </a:pPr>
                      <a:r>
                        <a:rPr b="1" lang="en-GB" sz="1200">
                          <a:solidFill>
                            <a:srgbClr val="FFFFFF"/>
                          </a:solidFill>
                          <a:latin typeface="Mada"/>
                          <a:ea typeface="Mada"/>
                          <a:cs typeface="Mada"/>
                          <a:sym typeface="Mada"/>
                        </a:rPr>
                        <a:t>Physical Agents</a:t>
                      </a:r>
                      <a:endParaRPr b="1" sz="1200">
                        <a:solidFill>
                          <a:srgbClr val="FFFFFF"/>
                        </a:solidFill>
                        <a:latin typeface="Mada"/>
                        <a:ea typeface="Mada"/>
                        <a:cs typeface="Mada"/>
                        <a:sym typeface="Mada"/>
                      </a:endParaRPr>
                    </a:p>
                  </a:txBody>
                  <a:tcPr marT="91425" marB="91425" marR="91425" marL="91425">
                    <a:solidFill>
                      <a:srgbClr val="134F5C"/>
                    </a:solidFill>
                  </a:tcPr>
                </a:tc>
                <a:tc hMerge="1"/>
              </a:tr>
              <a:tr h="318750">
                <a:tc>
                  <a:txBody>
                    <a:bodyPr/>
                    <a:lstStyle/>
                    <a:p>
                      <a:pPr indent="0" lvl="0" marL="0" rtl="0" algn="ctr">
                        <a:spcBef>
                          <a:spcPts val="0"/>
                        </a:spcBef>
                        <a:spcAft>
                          <a:spcPts val="0"/>
                        </a:spcAft>
                        <a:buNone/>
                      </a:pPr>
                      <a:r>
                        <a:rPr b="1" lang="en-GB" sz="1000">
                          <a:latin typeface="Mada"/>
                          <a:ea typeface="Mada"/>
                          <a:cs typeface="Mada"/>
                          <a:sym typeface="Mada"/>
                        </a:rPr>
                        <a:t>Factor</a:t>
                      </a:r>
                      <a:endParaRPr b="1" sz="1000">
                        <a:latin typeface="Mada"/>
                        <a:ea typeface="Mada"/>
                        <a:cs typeface="Mada"/>
                        <a:sym typeface="Mada"/>
                      </a:endParaRPr>
                    </a:p>
                  </a:txBody>
                  <a:tcPr marT="91425" marB="91425" marR="91425" marL="91425">
                    <a:solidFill>
                      <a:srgbClr val="A2C4C9"/>
                    </a:solidFill>
                  </a:tcPr>
                </a:tc>
                <a:tc>
                  <a:txBody>
                    <a:bodyPr/>
                    <a:lstStyle/>
                    <a:p>
                      <a:pPr indent="0" lvl="0" marL="0" rtl="0" algn="ctr">
                        <a:spcBef>
                          <a:spcPts val="0"/>
                        </a:spcBef>
                        <a:spcAft>
                          <a:spcPts val="0"/>
                        </a:spcAft>
                        <a:buNone/>
                      </a:pPr>
                      <a:r>
                        <a:rPr b="1" lang="en-GB" sz="1000">
                          <a:latin typeface="Mada"/>
                          <a:ea typeface="Mada"/>
                          <a:cs typeface="Mada"/>
                          <a:sym typeface="Mada"/>
                        </a:rPr>
                        <a:t>Description</a:t>
                      </a:r>
                      <a:endParaRPr b="1" sz="1000">
                        <a:latin typeface="Mada"/>
                        <a:ea typeface="Mada"/>
                        <a:cs typeface="Mada"/>
                        <a:sym typeface="Mada"/>
                      </a:endParaRPr>
                    </a:p>
                  </a:txBody>
                  <a:tcPr marT="91425" marB="91425" marR="91425" marL="91425">
                    <a:solidFill>
                      <a:srgbClr val="A2C4C9"/>
                    </a:solidFill>
                  </a:tcPr>
                </a:tc>
              </a:tr>
              <a:tr h="318750">
                <a:tc>
                  <a:txBody>
                    <a:bodyPr/>
                    <a:lstStyle/>
                    <a:p>
                      <a:pPr indent="0" lvl="0" marL="0" rtl="0" algn="ctr">
                        <a:spcBef>
                          <a:spcPts val="0"/>
                        </a:spcBef>
                        <a:spcAft>
                          <a:spcPts val="0"/>
                        </a:spcAft>
                        <a:buNone/>
                      </a:pPr>
                      <a:r>
                        <a:rPr b="1" lang="en-GB" sz="1000">
                          <a:latin typeface="Mada"/>
                          <a:ea typeface="Mada"/>
                          <a:cs typeface="Mada"/>
                          <a:sym typeface="Mada"/>
                        </a:rPr>
                        <a:t>Heat </a:t>
                      </a:r>
                      <a:r>
                        <a:rPr baseline="30000" lang="en-GB" sz="1000">
                          <a:solidFill>
                            <a:srgbClr val="000000"/>
                          </a:solidFill>
                          <a:latin typeface="Mada"/>
                          <a:ea typeface="Mada"/>
                          <a:cs typeface="Mada"/>
                          <a:sym typeface="Mada"/>
                        </a:rPr>
                        <a:t>1</a:t>
                      </a:r>
                      <a:endParaRPr b="1" sz="1000">
                        <a:latin typeface="Mada"/>
                        <a:ea typeface="Mada"/>
                        <a:cs typeface="Mada"/>
                        <a:sym typeface="Mada"/>
                      </a:endParaRPr>
                    </a:p>
                  </a:txBody>
                  <a:tcPr marT="91425" marB="91425" marR="91425" marL="91425"/>
                </a:tc>
                <a:tc>
                  <a:txBody>
                    <a:bodyPr/>
                    <a:lstStyle/>
                    <a:p>
                      <a:pPr indent="0" lvl="0" marL="0" rtl="0" algn="l">
                        <a:spcBef>
                          <a:spcPts val="0"/>
                        </a:spcBef>
                        <a:spcAft>
                          <a:spcPts val="0"/>
                        </a:spcAft>
                        <a:buNone/>
                      </a:pPr>
                      <a:r>
                        <a:rPr lang="en-GB" sz="1000">
                          <a:latin typeface="Mada"/>
                          <a:ea typeface="Mada"/>
                          <a:cs typeface="Mada"/>
                          <a:sym typeface="Mada"/>
                        </a:rPr>
                        <a:t>Heat hyperpyrexia, exhaustion, syncope, cramps, burns</a:t>
                      </a:r>
                      <a:endParaRPr sz="1000">
                        <a:latin typeface="Mada"/>
                        <a:ea typeface="Mada"/>
                        <a:cs typeface="Mada"/>
                        <a:sym typeface="Mada"/>
                      </a:endParaRPr>
                    </a:p>
                  </a:txBody>
                  <a:tcPr marT="91425" marB="91425" marR="91425" marL="91425"/>
                </a:tc>
              </a:tr>
              <a:tr h="318750">
                <a:tc>
                  <a:txBody>
                    <a:bodyPr/>
                    <a:lstStyle/>
                    <a:p>
                      <a:pPr indent="0" lvl="0" marL="0" rtl="0" algn="ctr">
                        <a:spcBef>
                          <a:spcPts val="0"/>
                        </a:spcBef>
                        <a:spcAft>
                          <a:spcPts val="0"/>
                        </a:spcAft>
                        <a:buNone/>
                      </a:pPr>
                      <a:r>
                        <a:rPr b="1" lang="en-GB" sz="1000">
                          <a:latin typeface="Mada"/>
                          <a:ea typeface="Mada"/>
                          <a:cs typeface="Mada"/>
                          <a:sym typeface="Mada"/>
                        </a:rPr>
                        <a:t>Cold</a:t>
                      </a:r>
                      <a:endParaRPr b="1" sz="1000">
                        <a:latin typeface="Mada"/>
                        <a:ea typeface="Mada"/>
                        <a:cs typeface="Mada"/>
                        <a:sym typeface="Mada"/>
                      </a:endParaRPr>
                    </a:p>
                  </a:txBody>
                  <a:tcPr marT="91425" marB="91425" marR="91425" marL="91425"/>
                </a:tc>
                <a:tc>
                  <a:txBody>
                    <a:bodyPr/>
                    <a:lstStyle/>
                    <a:p>
                      <a:pPr indent="0" lvl="0" marL="0" rtl="0" algn="l">
                        <a:spcBef>
                          <a:spcPts val="0"/>
                        </a:spcBef>
                        <a:spcAft>
                          <a:spcPts val="0"/>
                        </a:spcAft>
                        <a:buNone/>
                      </a:pPr>
                      <a:r>
                        <a:rPr lang="en-GB" sz="1000">
                          <a:latin typeface="Mada"/>
                          <a:ea typeface="Mada"/>
                          <a:cs typeface="Mada"/>
                          <a:sym typeface="Mada"/>
                        </a:rPr>
                        <a:t>Trench foot, frostbite</a:t>
                      </a:r>
                      <a:endParaRPr sz="1000">
                        <a:latin typeface="Mada"/>
                        <a:ea typeface="Mada"/>
                        <a:cs typeface="Mada"/>
                        <a:sym typeface="Mada"/>
                      </a:endParaRPr>
                    </a:p>
                  </a:txBody>
                  <a:tcPr marT="91425" marB="91425" marR="91425" marL="91425"/>
                </a:tc>
              </a:tr>
              <a:tr h="318750">
                <a:tc>
                  <a:txBody>
                    <a:bodyPr/>
                    <a:lstStyle/>
                    <a:p>
                      <a:pPr indent="0" lvl="0" marL="0" rtl="0" algn="ctr">
                        <a:spcBef>
                          <a:spcPts val="0"/>
                        </a:spcBef>
                        <a:spcAft>
                          <a:spcPts val="0"/>
                        </a:spcAft>
                        <a:buNone/>
                      </a:pPr>
                      <a:r>
                        <a:rPr b="1" lang="en-GB" sz="1000">
                          <a:latin typeface="Mada"/>
                          <a:ea typeface="Mada"/>
                          <a:cs typeface="Mada"/>
                          <a:sym typeface="Mada"/>
                        </a:rPr>
                        <a:t>Light</a:t>
                      </a:r>
                      <a:endParaRPr b="1" sz="1000">
                        <a:latin typeface="Mada"/>
                        <a:ea typeface="Mada"/>
                        <a:cs typeface="Mada"/>
                        <a:sym typeface="Mada"/>
                      </a:endParaRPr>
                    </a:p>
                  </a:txBody>
                  <a:tcPr marT="91425" marB="91425" marR="91425" marL="91425"/>
                </a:tc>
                <a:tc>
                  <a:txBody>
                    <a:bodyPr/>
                    <a:lstStyle/>
                    <a:p>
                      <a:pPr indent="0" lvl="0" marL="0" rtl="0" algn="l">
                        <a:spcBef>
                          <a:spcPts val="0"/>
                        </a:spcBef>
                        <a:spcAft>
                          <a:spcPts val="0"/>
                        </a:spcAft>
                        <a:buNone/>
                      </a:pPr>
                      <a:r>
                        <a:rPr lang="en-GB" sz="1000">
                          <a:latin typeface="Mada"/>
                          <a:ea typeface="Mada"/>
                          <a:cs typeface="Mada"/>
                          <a:sym typeface="Mada"/>
                        </a:rPr>
                        <a:t>Occupational cataracts, miner’s nystagmus</a:t>
                      </a:r>
                      <a:endParaRPr sz="1000">
                        <a:latin typeface="Mada"/>
                        <a:ea typeface="Mada"/>
                        <a:cs typeface="Mada"/>
                        <a:sym typeface="Mada"/>
                      </a:endParaRPr>
                    </a:p>
                  </a:txBody>
                  <a:tcPr marT="91425" marB="91425" marR="91425" marL="91425"/>
                </a:tc>
              </a:tr>
              <a:tr h="318750">
                <a:tc>
                  <a:txBody>
                    <a:bodyPr/>
                    <a:lstStyle/>
                    <a:p>
                      <a:pPr indent="0" lvl="0" marL="0" rtl="0" algn="ctr">
                        <a:spcBef>
                          <a:spcPts val="0"/>
                        </a:spcBef>
                        <a:spcAft>
                          <a:spcPts val="0"/>
                        </a:spcAft>
                        <a:buNone/>
                      </a:pPr>
                      <a:r>
                        <a:rPr b="1" lang="en-GB" sz="1000">
                          <a:latin typeface="Mada"/>
                          <a:ea typeface="Mada"/>
                          <a:cs typeface="Mada"/>
                          <a:sym typeface="Mada"/>
                        </a:rPr>
                        <a:t>Pressure</a:t>
                      </a:r>
                      <a:endParaRPr b="1" sz="1000">
                        <a:latin typeface="Mada"/>
                        <a:ea typeface="Mada"/>
                        <a:cs typeface="Mada"/>
                        <a:sym typeface="Mada"/>
                      </a:endParaRPr>
                    </a:p>
                  </a:txBody>
                  <a:tcPr marT="91425" marB="91425" marR="91425" marL="91425"/>
                </a:tc>
                <a:tc>
                  <a:txBody>
                    <a:bodyPr/>
                    <a:lstStyle/>
                    <a:p>
                      <a:pPr indent="0" lvl="0" marL="0" rtl="0" algn="l">
                        <a:spcBef>
                          <a:spcPts val="0"/>
                        </a:spcBef>
                        <a:spcAft>
                          <a:spcPts val="0"/>
                        </a:spcAft>
                        <a:buNone/>
                      </a:pPr>
                      <a:r>
                        <a:rPr lang="en-GB" sz="1000">
                          <a:latin typeface="Mada"/>
                          <a:ea typeface="Mada"/>
                          <a:cs typeface="Mada"/>
                          <a:sym typeface="Mada"/>
                        </a:rPr>
                        <a:t>Caisson disease </a:t>
                      </a:r>
                      <a:r>
                        <a:rPr baseline="30000" lang="en-GB" sz="1000">
                          <a:solidFill>
                            <a:srgbClr val="000000"/>
                          </a:solidFill>
                          <a:latin typeface="Mada"/>
                          <a:ea typeface="Mada"/>
                          <a:cs typeface="Mada"/>
                          <a:sym typeface="Mada"/>
                        </a:rPr>
                        <a:t>2</a:t>
                      </a:r>
                      <a:r>
                        <a:rPr lang="en-GB" sz="1000">
                          <a:latin typeface="Mada"/>
                          <a:ea typeface="Mada"/>
                          <a:cs typeface="Mada"/>
                          <a:sym typeface="Mada"/>
                        </a:rPr>
                        <a:t>, air embolism, blast (explosion) </a:t>
                      </a:r>
                      <a:endParaRPr sz="1000">
                        <a:latin typeface="Mada"/>
                        <a:ea typeface="Mada"/>
                        <a:cs typeface="Mada"/>
                        <a:sym typeface="Mada"/>
                      </a:endParaRPr>
                    </a:p>
                  </a:txBody>
                  <a:tcPr marT="91425" marB="91425" marR="91425" marL="91425"/>
                </a:tc>
              </a:tr>
              <a:tr h="318750">
                <a:tc>
                  <a:txBody>
                    <a:bodyPr/>
                    <a:lstStyle/>
                    <a:p>
                      <a:pPr indent="0" lvl="0" marL="0" rtl="0" algn="ctr">
                        <a:spcBef>
                          <a:spcPts val="0"/>
                        </a:spcBef>
                        <a:spcAft>
                          <a:spcPts val="0"/>
                        </a:spcAft>
                        <a:buNone/>
                      </a:pPr>
                      <a:r>
                        <a:rPr b="1" lang="en-GB" sz="1000">
                          <a:latin typeface="Mada"/>
                          <a:ea typeface="Mada"/>
                          <a:cs typeface="Mada"/>
                          <a:sym typeface="Mada"/>
                        </a:rPr>
                        <a:t>Noise</a:t>
                      </a:r>
                      <a:endParaRPr b="1" sz="1000">
                        <a:latin typeface="Mada"/>
                        <a:ea typeface="Mada"/>
                        <a:cs typeface="Mada"/>
                        <a:sym typeface="Mada"/>
                      </a:endParaRPr>
                    </a:p>
                  </a:txBody>
                  <a:tcPr marT="91425" marB="91425" marR="91425" marL="91425"/>
                </a:tc>
                <a:tc>
                  <a:txBody>
                    <a:bodyPr/>
                    <a:lstStyle/>
                    <a:p>
                      <a:pPr indent="0" lvl="0" marL="0" rtl="0" algn="l">
                        <a:spcBef>
                          <a:spcPts val="0"/>
                        </a:spcBef>
                        <a:spcAft>
                          <a:spcPts val="0"/>
                        </a:spcAft>
                        <a:buNone/>
                      </a:pPr>
                      <a:r>
                        <a:rPr lang="en-GB" sz="1000">
                          <a:latin typeface="Mada"/>
                          <a:ea typeface="Mada"/>
                          <a:cs typeface="Mada"/>
                          <a:sym typeface="Mada"/>
                        </a:rPr>
                        <a:t>Occupational deafness</a:t>
                      </a:r>
                      <a:endParaRPr sz="1000">
                        <a:latin typeface="Mada"/>
                        <a:ea typeface="Mada"/>
                        <a:cs typeface="Mada"/>
                        <a:sym typeface="Mada"/>
                      </a:endParaRPr>
                    </a:p>
                  </a:txBody>
                  <a:tcPr marT="91425" marB="91425" marR="91425" marL="91425"/>
                </a:tc>
              </a:tr>
              <a:tr h="318750">
                <a:tc>
                  <a:txBody>
                    <a:bodyPr/>
                    <a:lstStyle/>
                    <a:p>
                      <a:pPr indent="0" lvl="0" marL="0" rtl="0" algn="ctr">
                        <a:spcBef>
                          <a:spcPts val="0"/>
                        </a:spcBef>
                        <a:spcAft>
                          <a:spcPts val="0"/>
                        </a:spcAft>
                        <a:buNone/>
                      </a:pPr>
                      <a:r>
                        <a:rPr b="1" lang="en-GB" sz="1000">
                          <a:latin typeface="Mada"/>
                          <a:ea typeface="Mada"/>
                          <a:cs typeface="Mada"/>
                          <a:sym typeface="Mada"/>
                        </a:rPr>
                        <a:t>Radiation</a:t>
                      </a:r>
                      <a:endParaRPr b="1" sz="1000">
                        <a:latin typeface="Mada"/>
                        <a:ea typeface="Mada"/>
                        <a:cs typeface="Mada"/>
                        <a:sym typeface="Mada"/>
                      </a:endParaRPr>
                    </a:p>
                  </a:txBody>
                  <a:tcPr marT="91425" marB="91425" marR="91425" marL="91425"/>
                </a:tc>
                <a:tc>
                  <a:txBody>
                    <a:bodyPr/>
                    <a:lstStyle/>
                    <a:p>
                      <a:pPr indent="0" lvl="0" marL="0" rtl="0" algn="l">
                        <a:spcBef>
                          <a:spcPts val="0"/>
                        </a:spcBef>
                        <a:spcAft>
                          <a:spcPts val="0"/>
                        </a:spcAft>
                        <a:buNone/>
                      </a:pPr>
                      <a:r>
                        <a:rPr lang="en-GB" sz="1000">
                          <a:latin typeface="Mada"/>
                          <a:ea typeface="Mada"/>
                          <a:cs typeface="Mada"/>
                          <a:sym typeface="Mada"/>
                        </a:rPr>
                        <a:t>Cancers, leukemias, aplastic anemia, pancytopenia</a:t>
                      </a:r>
                      <a:endParaRPr sz="1000">
                        <a:latin typeface="Mada"/>
                        <a:ea typeface="Mada"/>
                        <a:cs typeface="Mada"/>
                        <a:sym typeface="Mada"/>
                      </a:endParaRPr>
                    </a:p>
                  </a:txBody>
                  <a:tcPr marT="91425" marB="91425" marR="91425" marL="91425"/>
                </a:tc>
              </a:tr>
              <a:tr h="318750">
                <a:tc>
                  <a:txBody>
                    <a:bodyPr/>
                    <a:lstStyle/>
                    <a:p>
                      <a:pPr indent="0" lvl="0" marL="0" rtl="0" algn="ctr">
                        <a:spcBef>
                          <a:spcPts val="0"/>
                        </a:spcBef>
                        <a:spcAft>
                          <a:spcPts val="0"/>
                        </a:spcAft>
                        <a:buNone/>
                      </a:pPr>
                      <a:r>
                        <a:rPr b="1" lang="en-GB" sz="1000">
                          <a:latin typeface="Mada"/>
                          <a:ea typeface="Mada"/>
                          <a:cs typeface="Mada"/>
                          <a:sym typeface="Mada"/>
                        </a:rPr>
                        <a:t>Mechanical Factors</a:t>
                      </a:r>
                      <a:endParaRPr b="1" sz="1000">
                        <a:latin typeface="Mada"/>
                        <a:ea typeface="Mada"/>
                        <a:cs typeface="Mada"/>
                        <a:sym typeface="Mada"/>
                      </a:endParaRPr>
                    </a:p>
                  </a:txBody>
                  <a:tcPr marT="91425" marB="91425" marR="91425" marL="91425"/>
                </a:tc>
                <a:tc>
                  <a:txBody>
                    <a:bodyPr/>
                    <a:lstStyle/>
                    <a:p>
                      <a:pPr indent="0" lvl="0" marL="0" rtl="0" algn="l">
                        <a:spcBef>
                          <a:spcPts val="0"/>
                        </a:spcBef>
                        <a:spcAft>
                          <a:spcPts val="0"/>
                        </a:spcAft>
                        <a:buNone/>
                      </a:pPr>
                      <a:r>
                        <a:rPr lang="en-GB" sz="1000">
                          <a:latin typeface="Mada"/>
                          <a:ea typeface="Mada"/>
                          <a:cs typeface="Mada"/>
                          <a:sym typeface="Mada"/>
                        </a:rPr>
                        <a:t>Injuries, accidents</a:t>
                      </a:r>
                      <a:endParaRPr sz="1000">
                        <a:latin typeface="Mada"/>
                        <a:ea typeface="Mada"/>
                        <a:cs typeface="Mada"/>
                        <a:sym typeface="Mada"/>
                      </a:endParaRPr>
                    </a:p>
                  </a:txBody>
                  <a:tcPr marT="91425" marB="91425" marR="91425" marL="91425"/>
                </a:tc>
              </a:tr>
              <a:tr h="318750">
                <a:tc>
                  <a:txBody>
                    <a:bodyPr/>
                    <a:lstStyle/>
                    <a:p>
                      <a:pPr indent="0" lvl="0" marL="0" rtl="0" algn="ctr">
                        <a:spcBef>
                          <a:spcPts val="0"/>
                        </a:spcBef>
                        <a:spcAft>
                          <a:spcPts val="0"/>
                        </a:spcAft>
                        <a:buNone/>
                      </a:pPr>
                      <a:r>
                        <a:rPr b="1" lang="en-GB" sz="1000">
                          <a:latin typeface="Mada"/>
                          <a:ea typeface="Mada"/>
                          <a:cs typeface="Mada"/>
                          <a:sym typeface="Mada"/>
                        </a:rPr>
                        <a:t>Electricity</a:t>
                      </a:r>
                      <a:endParaRPr b="1" sz="1000">
                        <a:latin typeface="Mada"/>
                        <a:ea typeface="Mada"/>
                        <a:cs typeface="Mada"/>
                        <a:sym typeface="Mada"/>
                      </a:endParaRPr>
                    </a:p>
                  </a:txBody>
                  <a:tcPr marT="91425" marB="91425" marR="91425" marL="91425">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GB" sz="1000">
                          <a:latin typeface="Mada"/>
                          <a:ea typeface="Mada"/>
                          <a:cs typeface="Mada"/>
                          <a:sym typeface="Mada"/>
                        </a:rPr>
                        <a:t>Burns</a:t>
                      </a:r>
                      <a:endParaRPr sz="1000">
                        <a:latin typeface="Mada"/>
                        <a:ea typeface="Mada"/>
                        <a:cs typeface="Mada"/>
                        <a:sym typeface="Mada"/>
                      </a:endParaRPr>
                    </a:p>
                  </a:txBody>
                  <a:tcPr marT="91425" marB="91425" marR="91425" marL="91425">
                    <a:lnB cap="flat" cmpd="sng" w="9525">
                      <a:solidFill>
                        <a:srgbClr val="9E9E9E"/>
                      </a:solidFill>
                      <a:prstDash val="solid"/>
                      <a:round/>
                      <a:headEnd len="sm" w="sm" type="none"/>
                      <a:tailEnd len="sm" w="sm" type="none"/>
                    </a:lnB>
                  </a:tcPr>
                </a:tc>
              </a:tr>
              <a:tr h="365725">
                <a:tc gridSpan="2">
                  <a:txBody>
                    <a:bodyPr/>
                    <a:lstStyle/>
                    <a:p>
                      <a:pPr indent="0" lvl="0" marL="0" rtl="0" algn="ctr">
                        <a:spcBef>
                          <a:spcPts val="0"/>
                        </a:spcBef>
                        <a:spcAft>
                          <a:spcPts val="0"/>
                        </a:spcAft>
                        <a:buNone/>
                      </a:pPr>
                      <a:r>
                        <a:rPr b="1" lang="en-GB" sz="1200">
                          <a:solidFill>
                            <a:srgbClr val="FFFFFF"/>
                          </a:solidFill>
                          <a:latin typeface="Mada"/>
                          <a:ea typeface="Mada"/>
                          <a:cs typeface="Mada"/>
                          <a:sym typeface="Mada"/>
                        </a:rPr>
                        <a:t>Chemical Agents</a:t>
                      </a:r>
                      <a:endParaRPr b="1" sz="1000">
                        <a:solidFill>
                          <a:srgbClr val="FFFFFF"/>
                        </a:solidFill>
                        <a:latin typeface="Mada"/>
                        <a:ea typeface="Mada"/>
                        <a:cs typeface="Mada"/>
                        <a:sym typeface="Mad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134F5C"/>
                    </a:solidFill>
                  </a:tcPr>
                </a:tc>
                <a:tc hMerge="1"/>
              </a:tr>
              <a:tr h="318750">
                <a:tc>
                  <a:txBody>
                    <a:bodyPr/>
                    <a:lstStyle/>
                    <a:p>
                      <a:pPr indent="0" lvl="0" marL="0" rtl="0" algn="ctr">
                        <a:spcBef>
                          <a:spcPts val="0"/>
                        </a:spcBef>
                        <a:spcAft>
                          <a:spcPts val="0"/>
                        </a:spcAft>
                        <a:buNone/>
                      </a:pPr>
                      <a:r>
                        <a:rPr b="1" lang="en-GB" sz="1000">
                          <a:latin typeface="Mada"/>
                          <a:ea typeface="Mada"/>
                          <a:cs typeface="Mada"/>
                          <a:sym typeface="Mada"/>
                        </a:rPr>
                        <a:t>Gases</a:t>
                      </a:r>
                      <a:endParaRPr b="1" sz="1000">
                        <a:latin typeface="Mada"/>
                        <a:ea typeface="Mada"/>
                        <a:cs typeface="Mada"/>
                        <a:sym typeface="Mad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GB" sz="1000">
                          <a:latin typeface="Mada"/>
                          <a:ea typeface="Mada"/>
                          <a:cs typeface="Mada"/>
                          <a:sym typeface="Mada"/>
                        </a:rPr>
                        <a:t>CO2, CO, HCN, N2,NH3,HCL</a:t>
                      </a:r>
                      <a:endParaRPr sz="1000">
                        <a:latin typeface="Mada"/>
                        <a:ea typeface="Mada"/>
                        <a:cs typeface="Mada"/>
                        <a:sym typeface="Mad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430600">
                <a:tc>
                  <a:txBody>
                    <a:bodyPr/>
                    <a:lstStyle/>
                    <a:p>
                      <a:pPr indent="0" lvl="0" marL="0" rtl="0" algn="ctr">
                        <a:spcBef>
                          <a:spcPts val="0"/>
                        </a:spcBef>
                        <a:spcAft>
                          <a:spcPts val="0"/>
                        </a:spcAft>
                        <a:buNone/>
                      </a:pPr>
                      <a:r>
                        <a:rPr b="1" lang="en-GB" sz="1000">
                          <a:latin typeface="Mada"/>
                          <a:ea typeface="Mada"/>
                          <a:cs typeface="Mada"/>
                          <a:sym typeface="Mada"/>
                        </a:rPr>
                        <a:t>Dusts </a:t>
                      </a:r>
                      <a:endParaRPr b="1" sz="1000">
                        <a:latin typeface="Mada"/>
                        <a:ea typeface="Mada"/>
                        <a:cs typeface="Mada"/>
                        <a:sym typeface="Mada"/>
                      </a:endParaRPr>
                    </a:p>
                    <a:p>
                      <a:pPr indent="0" lvl="0" marL="0" rtl="0" algn="ctr">
                        <a:spcBef>
                          <a:spcPts val="0"/>
                        </a:spcBef>
                        <a:spcAft>
                          <a:spcPts val="0"/>
                        </a:spcAft>
                        <a:buNone/>
                      </a:pPr>
                      <a:r>
                        <a:rPr b="1" lang="en-GB" sz="1000">
                          <a:latin typeface="Mada"/>
                          <a:ea typeface="Mada"/>
                          <a:cs typeface="Mada"/>
                          <a:sym typeface="Mada"/>
                        </a:rPr>
                        <a:t>(pneumoconiosis)</a:t>
                      </a:r>
                      <a:endParaRPr b="1" sz="1000">
                        <a:latin typeface="Mada"/>
                        <a:ea typeface="Mada"/>
                        <a:cs typeface="Mada"/>
                        <a:sym typeface="Mad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Clr>
                          <a:srgbClr val="000000"/>
                        </a:buClr>
                        <a:buSzPts val="1100"/>
                        <a:buFont typeface="Arial"/>
                        <a:buNone/>
                      </a:pPr>
                      <a:r>
                        <a:rPr lang="en-GB" sz="1000">
                          <a:latin typeface="Mada"/>
                          <a:ea typeface="Mada"/>
                          <a:cs typeface="Mada"/>
                          <a:sym typeface="Mada"/>
                        </a:rPr>
                        <a:t>Coal dust (anthracosis), silica (silicosis), asbestos (asbestosis, Ca lung), iron (siderosis) Cane fiber (bagassosis), cotton dust (byssinosis), tobacco (tobacossosis), hay or grain dust (farmer's lung)</a:t>
                      </a:r>
                      <a:endParaRPr sz="1000">
                        <a:latin typeface="Mada"/>
                        <a:ea typeface="Mada"/>
                        <a:cs typeface="Mada"/>
                        <a:sym typeface="Mad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73550">
                <a:tc>
                  <a:txBody>
                    <a:bodyPr/>
                    <a:lstStyle/>
                    <a:p>
                      <a:pPr indent="0" lvl="0" marL="0" rtl="0" algn="ctr">
                        <a:spcBef>
                          <a:spcPts val="0"/>
                        </a:spcBef>
                        <a:spcAft>
                          <a:spcPts val="0"/>
                        </a:spcAft>
                        <a:buClr>
                          <a:srgbClr val="000000"/>
                        </a:buClr>
                        <a:buSzPts val="1100"/>
                        <a:buFont typeface="Arial"/>
                        <a:buNone/>
                      </a:pPr>
                      <a:r>
                        <a:rPr b="1" lang="en-GB" sz="1000">
                          <a:latin typeface="Mada"/>
                          <a:ea typeface="Mada"/>
                          <a:cs typeface="Mada"/>
                          <a:sym typeface="Mada"/>
                        </a:rPr>
                        <a:t>Metals and their</a:t>
                      </a:r>
                      <a:endParaRPr b="1" sz="1000">
                        <a:latin typeface="Mada"/>
                        <a:ea typeface="Mada"/>
                        <a:cs typeface="Mada"/>
                        <a:sym typeface="Mada"/>
                      </a:endParaRPr>
                    </a:p>
                    <a:p>
                      <a:pPr indent="0" lvl="0" marL="0" rtl="0" algn="ctr">
                        <a:spcBef>
                          <a:spcPts val="0"/>
                        </a:spcBef>
                        <a:spcAft>
                          <a:spcPts val="0"/>
                        </a:spcAft>
                        <a:buNone/>
                      </a:pPr>
                      <a:r>
                        <a:rPr b="1" lang="en-GB" sz="1000">
                          <a:latin typeface="Mada"/>
                          <a:ea typeface="Mada"/>
                          <a:cs typeface="Mada"/>
                          <a:sym typeface="Mada"/>
                        </a:rPr>
                        <a:t>compounds</a:t>
                      </a:r>
                      <a:endParaRPr b="1" sz="1000">
                        <a:latin typeface="Mada"/>
                        <a:ea typeface="Mada"/>
                        <a:cs typeface="Mada"/>
                        <a:sym typeface="Mad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GB" sz="1000">
                          <a:latin typeface="Mada"/>
                          <a:ea typeface="Mada"/>
                          <a:cs typeface="Mada"/>
                          <a:sym typeface="Mada"/>
                        </a:rPr>
                        <a:t>Toxicity from Lead, mercury, cadmium, mercury, arsenic</a:t>
                      </a:r>
                      <a:endParaRPr sz="1000">
                        <a:latin typeface="Mada"/>
                        <a:ea typeface="Mada"/>
                        <a:cs typeface="Mada"/>
                        <a:sym typeface="Mada"/>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18750">
                <a:tc>
                  <a:txBody>
                    <a:bodyPr/>
                    <a:lstStyle/>
                    <a:p>
                      <a:pPr indent="0" lvl="0" marL="0" rtl="0" algn="ctr">
                        <a:spcBef>
                          <a:spcPts val="0"/>
                        </a:spcBef>
                        <a:spcAft>
                          <a:spcPts val="0"/>
                        </a:spcAft>
                        <a:buNone/>
                      </a:pPr>
                      <a:r>
                        <a:rPr b="1" lang="en-GB" sz="1000">
                          <a:latin typeface="Mada"/>
                          <a:ea typeface="Mada"/>
                          <a:cs typeface="Mada"/>
                          <a:sym typeface="Mada"/>
                        </a:rPr>
                        <a:t>Chemicals</a:t>
                      </a:r>
                      <a:endParaRPr b="1" sz="1000">
                        <a:latin typeface="Mada"/>
                        <a:ea typeface="Mada"/>
                        <a:cs typeface="Mada"/>
                        <a:sym typeface="Mad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GB" sz="1000">
                          <a:latin typeface="Mada"/>
                          <a:ea typeface="Mada"/>
                          <a:cs typeface="Mada"/>
                          <a:sym typeface="Mada"/>
                        </a:rPr>
                        <a:t>Acids, alkalis, pesticides</a:t>
                      </a:r>
                      <a:endParaRPr sz="1000">
                        <a:latin typeface="Mada"/>
                        <a:ea typeface="Mada"/>
                        <a:cs typeface="Mada"/>
                        <a:sym typeface="Mad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65725">
                <a:tc gridSpan="2">
                  <a:txBody>
                    <a:bodyPr/>
                    <a:lstStyle/>
                    <a:p>
                      <a:pPr indent="0" lvl="0" marL="0" rtl="0" algn="ctr">
                        <a:spcBef>
                          <a:spcPts val="0"/>
                        </a:spcBef>
                        <a:spcAft>
                          <a:spcPts val="0"/>
                        </a:spcAft>
                        <a:buNone/>
                      </a:pPr>
                      <a:r>
                        <a:rPr b="1" lang="en-GB" sz="1200">
                          <a:solidFill>
                            <a:srgbClr val="FFFFFF"/>
                          </a:solidFill>
                          <a:latin typeface="Mada"/>
                          <a:ea typeface="Mada"/>
                          <a:cs typeface="Mada"/>
                          <a:sym typeface="Mada"/>
                        </a:rPr>
                        <a:t>Other Agents</a:t>
                      </a:r>
                      <a:endParaRPr b="1" sz="1000">
                        <a:solidFill>
                          <a:srgbClr val="FFFFFF"/>
                        </a:solidFill>
                        <a:latin typeface="Mada"/>
                        <a:ea typeface="Mada"/>
                        <a:cs typeface="Mada"/>
                        <a:sym typeface="Mad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134F5C"/>
                    </a:solidFill>
                  </a:tcPr>
                </a:tc>
                <a:tc hMerge="1"/>
              </a:tr>
              <a:tr h="318750">
                <a:tc>
                  <a:txBody>
                    <a:bodyPr/>
                    <a:lstStyle/>
                    <a:p>
                      <a:pPr indent="0" lvl="0" marL="0" rtl="0" algn="ctr">
                        <a:spcBef>
                          <a:spcPts val="0"/>
                        </a:spcBef>
                        <a:spcAft>
                          <a:spcPts val="0"/>
                        </a:spcAft>
                        <a:buNone/>
                      </a:pPr>
                      <a:r>
                        <a:rPr b="1" lang="en-GB" sz="1000">
                          <a:latin typeface="Mada"/>
                          <a:ea typeface="Mada"/>
                          <a:cs typeface="Mada"/>
                          <a:sym typeface="Mada"/>
                        </a:rPr>
                        <a:t>Biological agents</a:t>
                      </a:r>
                      <a:endParaRPr b="1" sz="1000">
                        <a:latin typeface="Mada"/>
                        <a:ea typeface="Mada"/>
                        <a:cs typeface="Mada"/>
                        <a:sym typeface="Mad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GB" sz="1000">
                          <a:latin typeface="Mada"/>
                          <a:ea typeface="Mada"/>
                          <a:cs typeface="Mada"/>
                          <a:sym typeface="Mada"/>
                        </a:rPr>
                        <a:t>Brucellosis, leptospirosis, anthrax, tetanus, encephalitis, fungal infections</a:t>
                      </a:r>
                      <a:endParaRPr sz="1000">
                        <a:latin typeface="Mada"/>
                        <a:ea typeface="Mada"/>
                        <a:cs typeface="Mada"/>
                        <a:sym typeface="Mad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18750">
                <a:tc>
                  <a:txBody>
                    <a:bodyPr/>
                    <a:lstStyle/>
                    <a:p>
                      <a:pPr indent="0" lvl="0" marL="0" rtl="0" algn="ctr">
                        <a:spcBef>
                          <a:spcPts val="0"/>
                        </a:spcBef>
                        <a:spcAft>
                          <a:spcPts val="0"/>
                        </a:spcAft>
                        <a:buNone/>
                      </a:pPr>
                      <a:r>
                        <a:rPr b="1" lang="en-GB" sz="1000">
                          <a:latin typeface="Mada"/>
                          <a:ea typeface="Mada"/>
                          <a:cs typeface="Mada"/>
                          <a:sym typeface="Mada"/>
                        </a:rPr>
                        <a:t>Occupational cancers</a:t>
                      </a:r>
                      <a:endParaRPr b="1" sz="1000">
                        <a:latin typeface="Mada"/>
                        <a:ea typeface="Mada"/>
                        <a:cs typeface="Mada"/>
                        <a:sym typeface="Mad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GB" sz="1000">
                          <a:latin typeface="Mada"/>
                          <a:ea typeface="Mada"/>
                          <a:cs typeface="Mada"/>
                          <a:sym typeface="Mada"/>
                        </a:rPr>
                        <a:t>Skin, lung, </a:t>
                      </a:r>
                      <a:r>
                        <a:rPr lang="en-GB" sz="1000">
                          <a:solidFill>
                            <a:srgbClr val="BF9000"/>
                          </a:solidFill>
                          <a:latin typeface="Mada"/>
                          <a:ea typeface="Mada"/>
                          <a:cs typeface="Mada"/>
                          <a:sym typeface="Mada"/>
                        </a:rPr>
                        <a:t>bladder</a:t>
                      </a:r>
                      <a:endParaRPr sz="1000">
                        <a:solidFill>
                          <a:srgbClr val="BF9000"/>
                        </a:solidFill>
                        <a:latin typeface="Mada"/>
                        <a:ea typeface="Mada"/>
                        <a:cs typeface="Mada"/>
                        <a:sym typeface="Mad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18750">
                <a:tc>
                  <a:txBody>
                    <a:bodyPr/>
                    <a:lstStyle/>
                    <a:p>
                      <a:pPr indent="0" lvl="0" marL="0" rtl="0" algn="ctr">
                        <a:spcBef>
                          <a:spcPts val="0"/>
                        </a:spcBef>
                        <a:spcAft>
                          <a:spcPts val="0"/>
                        </a:spcAft>
                        <a:buNone/>
                      </a:pPr>
                      <a:r>
                        <a:rPr b="1" lang="en-GB" sz="1000">
                          <a:latin typeface="Mada"/>
                          <a:ea typeface="Mada"/>
                          <a:cs typeface="Mada"/>
                          <a:sym typeface="Mada"/>
                        </a:rPr>
                        <a:t>Occupational dermatosis</a:t>
                      </a:r>
                      <a:endParaRPr b="1" sz="1000">
                        <a:latin typeface="Mada"/>
                        <a:ea typeface="Mada"/>
                        <a:cs typeface="Mada"/>
                        <a:sym typeface="Mad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GB" sz="1000">
                          <a:latin typeface="Mada"/>
                          <a:ea typeface="Mada"/>
                          <a:cs typeface="Mada"/>
                          <a:sym typeface="Mada"/>
                        </a:rPr>
                        <a:t>Dermatitis and eczema</a:t>
                      </a:r>
                      <a:endParaRPr sz="1000">
                        <a:latin typeface="Mada"/>
                        <a:ea typeface="Mada"/>
                        <a:cs typeface="Mada"/>
                        <a:sym typeface="Mada"/>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18750">
                <a:tc>
                  <a:txBody>
                    <a:bodyPr/>
                    <a:lstStyle/>
                    <a:p>
                      <a:pPr indent="0" lvl="0" marL="0" rtl="0" algn="ctr">
                        <a:spcBef>
                          <a:spcPts val="0"/>
                        </a:spcBef>
                        <a:spcAft>
                          <a:spcPts val="0"/>
                        </a:spcAft>
                        <a:buNone/>
                      </a:pPr>
                      <a:r>
                        <a:rPr b="1" lang="en-GB" sz="1000">
                          <a:latin typeface="Mada"/>
                          <a:ea typeface="Mada"/>
                          <a:cs typeface="Mada"/>
                          <a:sym typeface="Mada"/>
                        </a:rPr>
                        <a:t>Psychological origin</a:t>
                      </a:r>
                      <a:endParaRPr b="1" sz="1000">
                        <a:latin typeface="Mada"/>
                        <a:ea typeface="Mada"/>
                        <a:cs typeface="Mada"/>
                        <a:sym typeface="Mad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en-GB" sz="1000">
                          <a:latin typeface="Mada"/>
                          <a:ea typeface="Mada"/>
                          <a:cs typeface="Mada"/>
                          <a:sym typeface="Mada"/>
                        </a:rPr>
                        <a:t>Industrial neurosis, hypertension, peptic ulcer</a:t>
                      </a:r>
                      <a:endParaRPr sz="1000">
                        <a:latin typeface="Mada"/>
                        <a:ea typeface="Mada"/>
                        <a:cs typeface="Mada"/>
                        <a:sym typeface="Mada"/>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bl>
          </a:graphicData>
        </a:graphic>
      </p:graphicFrame>
      <p:sp>
        <p:nvSpPr>
          <p:cNvPr id="1277" name="Google Shape;1277;p51"/>
          <p:cNvSpPr txBox="1"/>
          <p:nvPr/>
        </p:nvSpPr>
        <p:spPr>
          <a:xfrm>
            <a:off x="129375" y="8199925"/>
            <a:ext cx="7330800" cy="532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2400">
                <a:solidFill>
                  <a:srgbClr val="134F5C"/>
                </a:solidFill>
                <a:latin typeface="Nunito"/>
                <a:ea typeface="Nunito"/>
                <a:cs typeface="Nunito"/>
                <a:sym typeface="Nunito"/>
              </a:rPr>
              <a:t>Pulmonary Dust Disease</a:t>
            </a:r>
            <a:endParaRPr sz="2400">
              <a:solidFill>
                <a:srgbClr val="134F5C"/>
              </a:solidFill>
              <a:latin typeface="Nunito"/>
              <a:ea typeface="Nunito"/>
              <a:cs typeface="Nunito"/>
              <a:sym typeface="Nunito"/>
            </a:endParaRPr>
          </a:p>
        </p:txBody>
      </p:sp>
      <p:sp>
        <p:nvSpPr>
          <p:cNvPr id="1278" name="Google Shape;1278;p51"/>
          <p:cNvSpPr/>
          <p:nvPr/>
        </p:nvSpPr>
        <p:spPr>
          <a:xfrm>
            <a:off x="494700" y="8817425"/>
            <a:ext cx="6783900" cy="1065000"/>
          </a:xfrm>
          <a:prstGeom prst="roundRect">
            <a:avLst>
              <a:gd fmla="val 16667" name="adj"/>
            </a:avLst>
          </a:prstGeom>
          <a:noFill/>
          <a:ln cap="flat" cmpd="sng" w="9525">
            <a:solidFill>
              <a:srgbClr val="999999"/>
            </a:solidFill>
            <a:prstDash val="dash"/>
            <a:round/>
            <a:headEnd len="sm" w="sm" type="none"/>
            <a:tailEnd len="sm" w="sm" type="none"/>
          </a:ln>
        </p:spPr>
        <p:txBody>
          <a:bodyPr anchorCtr="0" anchor="ctr" bIns="91425" lIns="91425" spcFirstLastPara="1" rIns="91425" wrap="square" tIns="91425">
            <a:noAutofit/>
          </a:bodyPr>
          <a:lstStyle/>
          <a:p>
            <a:pPr indent="-304800" lvl="0" marL="457200" rtl="0" algn="l">
              <a:spcBef>
                <a:spcPts val="0"/>
              </a:spcBef>
              <a:spcAft>
                <a:spcPts val="0"/>
              </a:spcAft>
              <a:buClr>
                <a:srgbClr val="000000"/>
              </a:buClr>
              <a:buSzPts val="1200"/>
              <a:buFont typeface="Mada"/>
              <a:buChar char="●"/>
            </a:pPr>
            <a:r>
              <a:rPr lang="en-GB" sz="1200">
                <a:solidFill>
                  <a:srgbClr val="000000"/>
                </a:solidFill>
                <a:latin typeface="Mada"/>
                <a:ea typeface="Mada"/>
                <a:cs typeface="Mada"/>
                <a:sym typeface="Mada"/>
              </a:rPr>
              <a:t>Pneumoconiosis is a disabling pulmonary fibrosis that results from the inhalation of various types of inorganic dust, such as silica, asbestos, coal, talc and china clay.</a:t>
            </a:r>
            <a:endParaRPr sz="1200">
              <a:solidFill>
                <a:srgbClr val="000000"/>
              </a:solidFill>
              <a:latin typeface="Mada"/>
              <a:ea typeface="Mada"/>
              <a:cs typeface="Mada"/>
              <a:sym typeface="Mada"/>
            </a:endParaRPr>
          </a:p>
          <a:p>
            <a:pPr indent="0" lvl="0" marL="0" rtl="0" algn="l">
              <a:spcBef>
                <a:spcPts val="0"/>
              </a:spcBef>
              <a:spcAft>
                <a:spcPts val="0"/>
              </a:spcAft>
              <a:buNone/>
            </a:pPr>
            <a:r>
              <a:rPr lang="en-GB" sz="1200" u="sng">
                <a:solidFill>
                  <a:srgbClr val="000000"/>
                </a:solidFill>
                <a:highlight>
                  <a:srgbClr val="CFE2F3"/>
                </a:highlight>
                <a:latin typeface="Mada"/>
                <a:ea typeface="Mada"/>
                <a:cs typeface="Mada"/>
                <a:sym typeface="Mada"/>
              </a:rPr>
              <a:t>Example:</a:t>
            </a:r>
            <a:r>
              <a:rPr lang="en-GB" sz="1200">
                <a:solidFill>
                  <a:srgbClr val="000000"/>
                </a:solidFill>
                <a:latin typeface="Mada"/>
                <a:ea typeface="Mada"/>
                <a:cs typeface="Mada"/>
                <a:sym typeface="Mada"/>
              </a:rPr>
              <a:t> silicosis and asbestosis </a:t>
            </a:r>
            <a:r>
              <a:rPr lang="en-GB" sz="1200">
                <a:solidFill>
                  <a:srgbClr val="6AA84F"/>
                </a:solidFill>
                <a:latin typeface="Mada"/>
                <a:ea typeface="Mada"/>
                <a:cs typeface="Mada"/>
                <a:sym typeface="Mada"/>
              </a:rPr>
              <a:t>(the two most important causes of pneumoconiosis)</a:t>
            </a:r>
            <a:endParaRPr sz="1200">
              <a:solidFill>
                <a:srgbClr val="6AA84F"/>
              </a:solidFill>
              <a:latin typeface="Mada"/>
              <a:ea typeface="Mada"/>
              <a:cs typeface="Mada"/>
              <a:sym typeface="Mada"/>
            </a:endParaRPr>
          </a:p>
        </p:txBody>
      </p:sp>
      <p:sp>
        <p:nvSpPr>
          <p:cNvPr id="1279" name="Google Shape;1279;p51"/>
          <p:cNvSpPr/>
          <p:nvPr/>
        </p:nvSpPr>
        <p:spPr>
          <a:xfrm>
            <a:off x="767700" y="8677975"/>
            <a:ext cx="2427900" cy="346200"/>
          </a:xfrm>
          <a:prstGeom prst="roundRect">
            <a:avLst>
              <a:gd fmla="val 16667" name="adj"/>
            </a:avLst>
          </a:prstGeom>
          <a:solidFill>
            <a:srgbClr val="134F5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600">
                <a:solidFill>
                  <a:srgbClr val="FFFFFF"/>
                </a:solidFill>
                <a:latin typeface="Nunito"/>
                <a:ea typeface="Nunito"/>
                <a:cs typeface="Nunito"/>
                <a:sym typeface="Nunito"/>
              </a:rPr>
              <a:t>Pneumoconiosis</a:t>
            </a:r>
            <a:endParaRPr sz="1600">
              <a:solidFill>
                <a:srgbClr val="FFFFFF"/>
              </a:solidFill>
              <a:latin typeface="Nunito"/>
              <a:ea typeface="Nunito"/>
              <a:cs typeface="Nunito"/>
              <a:sym typeface="Nunito"/>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 name="Shape 119"/>
        <p:cNvGrpSpPr/>
        <p:nvPr/>
      </p:nvGrpSpPr>
      <p:grpSpPr>
        <a:xfrm>
          <a:off x="0" y="0"/>
          <a:ext cx="0" cy="0"/>
          <a:chOff x="0" y="0"/>
          <a:chExt cx="0" cy="0"/>
        </a:xfrm>
      </p:grpSpPr>
      <p:sp>
        <p:nvSpPr>
          <p:cNvPr id="120" name="Google Shape;120;p16"/>
          <p:cNvSpPr/>
          <p:nvPr/>
        </p:nvSpPr>
        <p:spPr>
          <a:xfrm rot="10800000">
            <a:off x="-75" y="-9300"/>
            <a:ext cx="7591500" cy="237900"/>
          </a:xfrm>
          <a:prstGeom prst="round2SameRect">
            <a:avLst>
              <a:gd fmla="val 50000" name="adj1"/>
              <a:gd fmla="val 0" name="adj2"/>
            </a:avLst>
          </a:pr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16"/>
          <p:cNvSpPr txBox="1"/>
          <p:nvPr/>
        </p:nvSpPr>
        <p:spPr>
          <a:xfrm>
            <a:off x="1889220" y="248052"/>
            <a:ext cx="39930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3000">
                <a:solidFill>
                  <a:srgbClr val="134F5C"/>
                </a:solidFill>
                <a:latin typeface="Nunito"/>
                <a:ea typeface="Nunito"/>
                <a:cs typeface="Nunito"/>
                <a:sym typeface="Nunito"/>
              </a:rPr>
              <a:t>L16-</a:t>
            </a:r>
            <a:r>
              <a:rPr b="1" lang="en-GB" sz="3000">
                <a:latin typeface="Nunito"/>
                <a:ea typeface="Nunito"/>
                <a:cs typeface="Nunito"/>
                <a:sym typeface="Nunito"/>
              </a:rPr>
              <a:t> </a:t>
            </a:r>
            <a:r>
              <a:rPr b="1" lang="en-GB" sz="3000">
                <a:solidFill>
                  <a:srgbClr val="134F5C"/>
                </a:solidFill>
                <a:latin typeface="Nunito"/>
                <a:ea typeface="Nunito"/>
                <a:cs typeface="Nunito"/>
                <a:sym typeface="Nunito"/>
              </a:rPr>
              <a:t>Malaria</a:t>
            </a:r>
            <a:endParaRPr b="1" sz="3000">
              <a:solidFill>
                <a:srgbClr val="134F5C"/>
              </a:solidFill>
              <a:latin typeface="Nunito"/>
              <a:ea typeface="Nunito"/>
              <a:cs typeface="Nunito"/>
              <a:sym typeface="Nunito"/>
            </a:endParaRPr>
          </a:p>
        </p:txBody>
      </p:sp>
      <p:sp>
        <p:nvSpPr>
          <p:cNvPr id="122" name="Google Shape;122;p16"/>
          <p:cNvSpPr txBox="1"/>
          <p:nvPr/>
        </p:nvSpPr>
        <p:spPr>
          <a:xfrm>
            <a:off x="258700" y="744675"/>
            <a:ext cx="5721900" cy="566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000"/>
              </a:spcBef>
              <a:spcAft>
                <a:spcPts val="0"/>
              </a:spcAft>
              <a:buNone/>
            </a:pPr>
            <a:r>
              <a:rPr b="1" lang="en-GB" sz="1800">
                <a:solidFill>
                  <a:srgbClr val="76A5AF"/>
                </a:solidFill>
                <a:latin typeface="Nunito"/>
                <a:ea typeface="Nunito"/>
                <a:cs typeface="Nunito"/>
                <a:sym typeface="Nunito"/>
              </a:rPr>
              <a:t>History and Risk Factors</a:t>
            </a:r>
            <a:endParaRPr b="1" sz="1800">
              <a:solidFill>
                <a:srgbClr val="76A5AF"/>
              </a:solidFill>
              <a:latin typeface="Nunito"/>
              <a:ea typeface="Nunito"/>
              <a:cs typeface="Nunito"/>
              <a:sym typeface="Nunito"/>
            </a:endParaRPr>
          </a:p>
          <a:p>
            <a:pPr indent="0" lvl="0" marL="0" rtl="0" algn="l">
              <a:lnSpc>
                <a:spcPct val="115000"/>
              </a:lnSpc>
              <a:spcBef>
                <a:spcPts val="1000"/>
              </a:spcBef>
              <a:spcAft>
                <a:spcPts val="0"/>
              </a:spcAft>
              <a:buNone/>
            </a:pPr>
            <a:r>
              <a:t/>
            </a:r>
            <a:endParaRPr b="1" sz="1800">
              <a:solidFill>
                <a:srgbClr val="76A5AF"/>
              </a:solidFill>
              <a:latin typeface="Nunito"/>
              <a:ea typeface="Nunito"/>
              <a:cs typeface="Nunito"/>
              <a:sym typeface="Nunito"/>
            </a:endParaRPr>
          </a:p>
        </p:txBody>
      </p:sp>
      <p:sp>
        <p:nvSpPr>
          <p:cNvPr id="123" name="Google Shape;123;p16"/>
          <p:cNvSpPr txBox="1"/>
          <p:nvPr/>
        </p:nvSpPr>
        <p:spPr>
          <a:xfrm>
            <a:off x="258700" y="1101750"/>
            <a:ext cx="7468800" cy="1912200"/>
          </a:xfrm>
          <a:prstGeom prst="rect">
            <a:avLst/>
          </a:prstGeom>
          <a:noFill/>
          <a:ln>
            <a:noFill/>
          </a:ln>
        </p:spPr>
        <p:txBody>
          <a:bodyPr anchorCtr="0" anchor="t" bIns="91425" lIns="91425" spcFirstLastPara="1" rIns="91425" wrap="square" tIns="91425">
            <a:noAutofit/>
          </a:bodyPr>
          <a:lstStyle/>
          <a:p>
            <a:pPr indent="-304800" lvl="0" marL="457200" rtl="0" algn="l">
              <a:lnSpc>
                <a:spcPct val="115000"/>
              </a:lnSpc>
              <a:spcBef>
                <a:spcPts val="1000"/>
              </a:spcBef>
              <a:spcAft>
                <a:spcPts val="0"/>
              </a:spcAft>
              <a:buClr>
                <a:srgbClr val="000000"/>
              </a:buClr>
              <a:buSzPts val="1200"/>
              <a:buFont typeface="Mada"/>
              <a:buChar char="●"/>
            </a:pPr>
            <a:r>
              <a:rPr b="1" lang="en-GB" sz="1200">
                <a:solidFill>
                  <a:srgbClr val="CC0000"/>
                </a:solidFill>
                <a:latin typeface="Mada"/>
                <a:ea typeface="Mada"/>
                <a:cs typeface="Mada"/>
                <a:sym typeface="Mada"/>
              </a:rPr>
              <a:t>Travel history</a:t>
            </a:r>
            <a:r>
              <a:rPr b="1" lang="en-GB" sz="1200">
                <a:latin typeface="Mada"/>
                <a:ea typeface="Mada"/>
                <a:cs typeface="Mada"/>
                <a:sym typeface="Mada"/>
              </a:rPr>
              <a:t> </a:t>
            </a:r>
            <a:endParaRPr sz="1200">
              <a:latin typeface="Mada"/>
              <a:ea typeface="Mada"/>
              <a:cs typeface="Mada"/>
              <a:sym typeface="Mada"/>
            </a:endParaRPr>
          </a:p>
          <a:p>
            <a:pPr indent="-304800" lvl="1" marL="914400" rtl="0" algn="l">
              <a:lnSpc>
                <a:spcPct val="115000"/>
              </a:lnSpc>
              <a:spcBef>
                <a:spcPts val="0"/>
              </a:spcBef>
              <a:spcAft>
                <a:spcPts val="0"/>
              </a:spcAft>
              <a:buClr>
                <a:srgbClr val="000000"/>
              </a:buClr>
              <a:buSzPts val="1200"/>
              <a:buFont typeface="Mada"/>
              <a:buChar char="○"/>
            </a:pPr>
            <a:r>
              <a:rPr lang="en-GB" sz="1200">
                <a:latin typeface="Mada"/>
                <a:ea typeface="Mada"/>
                <a:cs typeface="Mada"/>
                <a:sym typeface="Mada"/>
              </a:rPr>
              <a:t> key in patients presenting in non-endemic countries. </a:t>
            </a:r>
            <a:endParaRPr sz="1200">
              <a:latin typeface="Mada"/>
              <a:ea typeface="Mada"/>
              <a:cs typeface="Mada"/>
              <a:sym typeface="Mada"/>
            </a:endParaRPr>
          </a:p>
          <a:p>
            <a:pPr indent="-304800" lvl="1" marL="914400" rtl="0" algn="l">
              <a:lnSpc>
                <a:spcPct val="115000"/>
              </a:lnSpc>
              <a:spcBef>
                <a:spcPts val="0"/>
              </a:spcBef>
              <a:spcAft>
                <a:spcPts val="0"/>
              </a:spcAft>
              <a:buClr>
                <a:srgbClr val="000000"/>
              </a:buClr>
              <a:buSzPts val="1200"/>
              <a:buFont typeface="Mada"/>
              <a:buChar char="○"/>
            </a:pPr>
            <a:r>
              <a:rPr lang="en-GB" sz="1200">
                <a:latin typeface="Mada"/>
                <a:ea typeface="Mada"/>
                <a:cs typeface="Mada"/>
                <a:sym typeface="Mada"/>
              </a:rPr>
              <a:t>If positive, history of prophylaxis must be obtained. </a:t>
            </a:r>
            <a:r>
              <a:rPr lang="en-GB" sz="1200">
                <a:solidFill>
                  <a:srgbClr val="6AA84F"/>
                </a:solidFill>
                <a:latin typeface="Mada"/>
                <a:ea typeface="Mada"/>
                <a:cs typeface="Mada"/>
                <a:sym typeface="Mada"/>
              </a:rPr>
              <a:t>because some patients may be asymptomatic </a:t>
            </a:r>
            <a:endParaRPr sz="1200">
              <a:solidFill>
                <a:srgbClr val="6AA84F"/>
              </a:solidFill>
              <a:latin typeface="Mada"/>
              <a:ea typeface="Mada"/>
              <a:cs typeface="Mada"/>
              <a:sym typeface="Mada"/>
            </a:endParaRPr>
          </a:p>
          <a:p>
            <a:pPr indent="-304800" lvl="0" marL="457200" rtl="0" algn="l">
              <a:lnSpc>
                <a:spcPct val="115000"/>
              </a:lnSpc>
              <a:spcBef>
                <a:spcPts val="0"/>
              </a:spcBef>
              <a:spcAft>
                <a:spcPts val="0"/>
              </a:spcAft>
              <a:buClr>
                <a:srgbClr val="000000"/>
              </a:buClr>
              <a:buSzPts val="1200"/>
              <a:buFont typeface="Mada"/>
              <a:buChar char="●"/>
            </a:pPr>
            <a:r>
              <a:rPr b="1" lang="en-GB" sz="1200">
                <a:latin typeface="Mada"/>
                <a:ea typeface="Mada"/>
                <a:cs typeface="Mada"/>
                <a:sym typeface="Mada"/>
              </a:rPr>
              <a:t>Settled migrants.</a:t>
            </a:r>
            <a:endParaRPr sz="1200">
              <a:latin typeface="Mada"/>
              <a:ea typeface="Mada"/>
              <a:cs typeface="Mada"/>
              <a:sym typeface="Mada"/>
            </a:endParaRPr>
          </a:p>
          <a:p>
            <a:pPr indent="-304800" lvl="0" marL="457200" rtl="0" algn="l">
              <a:lnSpc>
                <a:spcPct val="115000"/>
              </a:lnSpc>
              <a:spcBef>
                <a:spcPts val="0"/>
              </a:spcBef>
              <a:spcAft>
                <a:spcPts val="0"/>
              </a:spcAft>
              <a:buClr>
                <a:srgbClr val="000000"/>
              </a:buClr>
              <a:buSzPts val="1200"/>
              <a:buFont typeface="Mada"/>
              <a:buChar char="●"/>
            </a:pPr>
            <a:r>
              <a:rPr b="1" lang="en-GB" sz="1200">
                <a:latin typeface="Mada"/>
                <a:ea typeface="Mada"/>
                <a:cs typeface="Mada"/>
                <a:sym typeface="Mada"/>
              </a:rPr>
              <a:t>Low host immunity.</a:t>
            </a:r>
            <a:endParaRPr sz="1200">
              <a:latin typeface="Mada"/>
              <a:ea typeface="Mada"/>
              <a:cs typeface="Mada"/>
              <a:sym typeface="Mada"/>
            </a:endParaRPr>
          </a:p>
          <a:p>
            <a:pPr indent="-304800" lvl="0" marL="457200" rtl="0" algn="l">
              <a:lnSpc>
                <a:spcPct val="115000"/>
              </a:lnSpc>
              <a:spcBef>
                <a:spcPts val="0"/>
              </a:spcBef>
              <a:spcAft>
                <a:spcPts val="0"/>
              </a:spcAft>
              <a:buClr>
                <a:srgbClr val="000000"/>
              </a:buClr>
              <a:buSzPts val="1200"/>
              <a:buFont typeface="Mada"/>
              <a:buChar char="●"/>
            </a:pPr>
            <a:r>
              <a:rPr b="1" lang="en-GB" sz="1200">
                <a:latin typeface="Mada"/>
                <a:ea typeface="Mada"/>
                <a:cs typeface="Mada"/>
                <a:sym typeface="Mada"/>
              </a:rPr>
              <a:t>Pregnancy.</a:t>
            </a:r>
            <a:endParaRPr sz="1200">
              <a:latin typeface="Mada"/>
              <a:ea typeface="Mada"/>
              <a:cs typeface="Mada"/>
              <a:sym typeface="Mada"/>
            </a:endParaRPr>
          </a:p>
          <a:p>
            <a:pPr indent="-304800" lvl="0" marL="457200" rtl="0" algn="l">
              <a:lnSpc>
                <a:spcPct val="115000"/>
              </a:lnSpc>
              <a:spcBef>
                <a:spcPts val="0"/>
              </a:spcBef>
              <a:spcAft>
                <a:spcPts val="0"/>
              </a:spcAft>
              <a:buClr>
                <a:srgbClr val="000000"/>
              </a:buClr>
              <a:buSzPts val="1200"/>
              <a:buFont typeface="Mada"/>
              <a:buChar char="●"/>
            </a:pPr>
            <a:r>
              <a:rPr lang="en-GB" sz="1200">
                <a:latin typeface="Mada"/>
                <a:ea typeface="Mada"/>
                <a:cs typeface="Mada"/>
                <a:sym typeface="Mada"/>
              </a:rPr>
              <a:t>Children aged less than five years.</a:t>
            </a:r>
            <a:endParaRPr sz="1200">
              <a:latin typeface="Mada"/>
              <a:ea typeface="Mada"/>
              <a:cs typeface="Mada"/>
              <a:sym typeface="Mada"/>
            </a:endParaRPr>
          </a:p>
          <a:p>
            <a:pPr indent="-304800" lvl="0" marL="457200" rtl="0" algn="l">
              <a:lnSpc>
                <a:spcPct val="115000"/>
              </a:lnSpc>
              <a:spcBef>
                <a:spcPts val="0"/>
              </a:spcBef>
              <a:spcAft>
                <a:spcPts val="0"/>
              </a:spcAft>
              <a:buClr>
                <a:srgbClr val="000000"/>
              </a:buClr>
              <a:buSzPts val="1200"/>
              <a:buFont typeface="Mada"/>
              <a:buChar char="●"/>
            </a:pPr>
            <a:r>
              <a:rPr lang="en-GB" sz="1200">
                <a:latin typeface="Mada"/>
                <a:ea typeface="Mada"/>
                <a:cs typeface="Mada"/>
                <a:sym typeface="Mada"/>
              </a:rPr>
              <a:t>Elderly.</a:t>
            </a:r>
            <a:endParaRPr sz="1200">
              <a:latin typeface="Mada"/>
              <a:ea typeface="Mada"/>
              <a:cs typeface="Mada"/>
              <a:sym typeface="Mada"/>
            </a:endParaRPr>
          </a:p>
        </p:txBody>
      </p:sp>
      <p:sp>
        <p:nvSpPr>
          <p:cNvPr id="124" name="Google Shape;124;p16"/>
          <p:cNvSpPr txBox="1"/>
          <p:nvPr/>
        </p:nvSpPr>
        <p:spPr>
          <a:xfrm>
            <a:off x="258700" y="2839371"/>
            <a:ext cx="5721900" cy="566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000"/>
              </a:spcBef>
              <a:spcAft>
                <a:spcPts val="0"/>
              </a:spcAft>
              <a:buNone/>
            </a:pPr>
            <a:r>
              <a:rPr b="1" lang="en-GB" sz="1800">
                <a:solidFill>
                  <a:srgbClr val="76A5AF"/>
                </a:solidFill>
                <a:latin typeface="Nunito"/>
                <a:ea typeface="Nunito"/>
                <a:cs typeface="Nunito"/>
                <a:sym typeface="Nunito"/>
              </a:rPr>
              <a:t>Physical examination</a:t>
            </a:r>
            <a:endParaRPr b="1" sz="1800">
              <a:solidFill>
                <a:srgbClr val="76A5AF"/>
              </a:solidFill>
              <a:latin typeface="Nunito"/>
              <a:ea typeface="Nunito"/>
              <a:cs typeface="Nunito"/>
              <a:sym typeface="Nunito"/>
            </a:endParaRPr>
          </a:p>
          <a:p>
            <a:pPr indent="0" lvl="0" marL="0" rtl="0" algn="l">
              <a:lnSpc>
                <a:spcPct val="115000"/>
              </a:lnSpc>
              <a:spcBef>
                <a:spcPts val="1000"/>
              </a:spcBef>
              <a:spcAft>
                <a:spcPts val="0"/>
              </a:spcAft>
              <a:buNone/>
            </a:pPr>
            <a:r>
              <a:t/>
            </a:r>
            <a:endParaRPr b="1" sz="1800">
              <a:solidFill>
                <a:srgbClr val="76A5AF"/>
              </a:solidFill>
              <a:latin typeface="Nunito"/>
              <a:ea typeface="Nunito"/>
              <a:cs typeface="Nunito"/>
              <a:sym typeface="Nunito"/>
            </a:endParaRPr>
          </a:p>
        </p:txBody>
      </p:sp>
      <p:sp>
        <p:nvSpPr>
          <p:cNvPr id="125" name="Google Shape;125;p16"/>
          <p:cNvSpPr txBox="1"/>
          <p:nvPr/>
        </p:nvSpPr>
        <p:spPr>
          <a:xfrm>
            <a:off x="258700" y="3196446"/>
            <a:ext cx="7468800" cy="2532900"/>
          </a:xfrm>
          <a:prstGeom prst="rect">
            <a:avLst/>
          </a:prstGeom>
          <a:noFill/>
          <a:ln>
            <a:noFill/>
          </a:ln>
        </p:spPr>
        <p:txBody>
          <a:bodyPr anchorCtr="0" anchor="t" bIns="91425" lIns="91425" spcFirstLastPara="1" rIns="91425" wrap="square" tIns="91425">
            <a:noAutofit/>
          </a:bodyPr>
          <a:lstStyle/>
          <a:p>
            <a:pPr indent="-304800" lvl="0" marL="630000" rtl="0" algn="l">
              <a:lnSpc>
                <a:spcPct val="115000"/>
              </a:lnSpc>
              <a:spcBef>
                <a:spcPts val="1000"/>
              </a:spcBef>
              <a:spcAft>
                <a:spcPts val="0"/>
              </a:spcAft>
              <a:buClr>
                <a:srgbClr val="000000"/>
              </a:buClr>
              <a:buSzPts val="1200"/>
              <a:buFont typeface="Mada"/>
              <a:buChar char="○"/>
            </a:pPr>
            <a:r>
              <a:rPr lang="en-GB" sz="1200">
                <a:latin typeface="Mada"/>
                <a:ea typeface="Mada"/>
                <a:cs typeface="Mada"/>
                <a:sym typeface="Mada"/>
              </a:rPr>
              <a:t>Hepatosplenomegaly</a:t>
            </a:r>
            <a:endParaRPr sz="1200">
              <a:latin typeface="Mada"/>
              <a:ea typeface="Mada"/>
              <a:cs typeface="Mada"/>
              <a:sym typeface="Mada"/>
            </a:endParaRPr>
          </a:p>
          <a:p>
            <a:pPr indent="-304800" lvl="1" marL="914400" rtl="0" algn="l">
              <a:lnSpc>
                <a:spcPct val="115000"/>
              </a:lnSpc>
              <a:spcBef>
                <a:spcPts val="0"/>
              </a:spcBef>
              <a:spcAft>
                <a:spcPts val="0"/>
              </a:spcAft>
              <a:buClr>
                <a:srgbClr val="000000"/>
              </a:buClr>
              <a:buSzPts val="1200"/>
              <a:buFont typeface="Mada"/>
              <a:buChar char="○"/>
            </a:pPr>
            <a:r>
              <a:rPr lang="en-GB" sz="1200">
                <a:latin typeface="Mada"/>
                <a:ea typeface="Mada"/>
                <a:cs typeface="Mada"/>
                <a:sym typeface="Mada"/>
              </a:rPr>
              <a:t> </a:t>
            </a:r>
            <a:r>
              <a:rPr lang="en-GB" sz="1200">
                <a:solidFill>
                  <a:srgbClr val="6AA84F"/>
                </a:solidFill>
                <a:latin typeface="Mada"/>
                <a:ea typeface="Mada"/>
                <a:cs typeface="Mada"/>
                <a:sym typeface="Mada"/>
              </a:rPr>
              <a:t>due to 1- liver stage + Human blood stage 2-Hemolysis-&gt; anemia -&gt; pale</a:t>
            </a:r>
            <a:endParaRPr sz="1200">
              <a:solidFill>
                <a:srgbClr val="6AA84F"/>
              </a:solidFill>
              <a:latin typeface="Mada"/>
              <a:ea typeface="Mada"/>
              <a:cs typeface="Mada"/>
              <a:sym typeface="Mada"/>
            </a:endParaRPr>
          </a:p>
          <a:p>
            <a:pPr indent="-304800" lvl="0" marL="630000" rtl="0" algn="l">
              <a:lnSpc>
                <a:spcPct val="115000"/>
              </a:lnSpc>
              <a:spcBef>
                <a:spcPts val="0"/>
              </a:spcBef>
              <a:spcAft>
                <a:spcPts val="0"/>
              </a:spcAft>
              <a:buClr>
                <a:srgbClr val="000000"/>
              </a:buClr>
              <a:buSzPts val="1200"/>
              <a:buFont typeface="Mada"/>
              <a:buChar char="○"/>
            </a:pPr>
            <a:r>
              <a:rPr lang="en-GB" sz="1200">
                <a:latin typeface="Mada"/>
                <a:ea typeface="Mada"/>
                <a:cs typeface="Mada"/>
                <a:sym typeface="Mada"/>
              </a:rPr>
              <a:t>Signs of </a:t>
            </a:r>
            <a:r>
              <a:rPr lang="en-GB" sz="1200">
                <a:latin typeface="Mada"/>
                <a:ea typeface="Mada"/>
                <a:cs typeface="Mada"/>
                <a:sym typeface="Mada"/>
              </a:rPr>
              <a:t>Anaemia (e.g., pallor)</a:t>
            </a:r>
            <a:endParaRPr sz="1200">
              <a:latin typeface="Mada"/>
              <a:ea typeface="Mada"/>
              <a:cs typeface="Mada"/>
              <a:sym typeface="Mada"/>
            </a:endParaRPr>
          </a:p>
          <a:p>
            <a:pPr indent="-304800" lvl="0" marL="457200" rtl="0" algn="l">
              <a:lnSpc>
                <a:spcPct val="115000"/>
              </a:lnSpc>
              <a:spcBef>
                <a:spcPts val="0"/>
              </a:spcBef>
              <a:spcAft>
                <a:spcPts val="0"/>
              </a:spcAft>
              <a:buClr>
                <a:srgbClr val="CC0000"/>
              </a:buClr>
              <a:buSzPts val="1200"/>
              <a:buFont typeface="Mada"/>
              <a:buChar char="★"/>
            </a:pPr>
            <a:r>
              <a:rPr b="1" lang="en-GB" sz="1200">
                <a:solidFill>
                  <a:srgbClr val="CC0000"/>
                </a:solidFill>
                <a:latin typeface="Mada"/>
                <a:ea typeface="Mada"/>
                <a:cs typeface="Mada"/>
                <a:sym typeface="Mada"/>
              </a:rPr>
              <a:t>he</a:t>
            </a:r>
            <a:r>
              <a:rPr b="1" lang="en-GB" sz="1200">
                <a:solidFill>
                  <a:srgbClr val="CC0000"/>
                </a:solidFill>
                <a:latin typeface="Mada"/>
                <a:ea typeface="Mada"/>
                <a:cs typeface="Mada"/>
                <a:sym typeface="Mada"/>
              </a:rPr>
              <a:t> complications of severe malaria</a:t>
            </a:r>
            <a:r>
              <a:rPr b="1" lang="en-GB" sz="1200">
                <a:solidFill>
                  <a:srgbClr val="6AA84F"/>
                </a:solidFill>
                <a:latin typeface="Mada"/>
                <a:ea typeface="Mada"/>
                <a:cs typeface="Mada"/>
                <a:sym typeface="Mada"/>
              </a:rPr>
              <a:t> (treatment differs in severe cases)</a:t>
            </a:r>
            <a:endParaRPr sz="1200">
              <a:solidFill>
                <a:srgbClr val="6AA84F"/>
              </a:solidFill>
              <a:latin typeface="Mada"/>
              <a:ea typeface="Mada"/>
              <a:cs typeface="Mada"/>
              <a:sym typeface="Mada"/>
            </a:endParaRPr>
          </a:p>
          <a:p>
            <a:pPr indent="-304800" lvl="0" marL="630000" rtl="0" algn="l">
              <a:lnSpc>
                <a:spcPct val="115000"/>
              </a:lnSpc>
              <a:spcBef>
                <a:spcPts val="0"/>
              </a:spcBef>
              <a:spcAft>
                <a:spcPts val="0"/>
              </a:spcAft>
              <a:buClr>
                <a:srgbClr val="CC0000"/>
              </a:buClr>
              <a:buSzPts val="1200"/>
              <a:buFont typeface="Mada"/>
              <a:buChar char="○"/>
            </a:pPr>
            <a:r>
              <a:rPr lang="en-GB" sz="1200">
                <a:latin typeface="Mada"/>
                <a:ea typeface="Mada"/>
                <a:cs typeface="Mada"/>
                <a:sym typeface="Mada"/>
              </a:rPr>
              <a:t>Confusion/altered level of consciousness</a:t>
            </a:r>
            <a:endParaRPr sz="1200">
              <a:latin typeface="Mada"/>
              <a:ea typeface="Mada"/>
              <a:cs typeface="Mada"/>
              <a:sym typeface="Mada"/>
            </a:endParaRPr>
          </a:p>
          <a:p>
            <a:pPr indent="-304800" lvl="0" marL="630000" rtl="0" algn="l">
              <a:lnSpc>
                <a:spcPct val="115000"/>
              </a:lnSpc>
              <a:spcBef>
                <a:spcPts val="0"/>
              </a:spcBef>
              <a:spcAft>
                <a:spcPts val="0"/>
              </a:spcAft>
              <a:buClr>
                <a:srgbClr val="CC0000"/>
              </a:buClr>
              <a:buSzPts val="1200"/>
              <a:buFont typeface="Mada"/>
              <a:buChar char="○"/>
            </a:pPr>
            <a:r>
              <a:rPr lang="en-GB" sz="1200">
                <a:latin typeface="Mada"/>
                <a:ea typeface="Mada"/>
                <a:cs typeface="Mada"/>
                <a:sym typeface="Mada"/>
              </a:rPr>
              <a:t>Seizures</a:t>
            </a:r>
            <a:endParaRPr sz="1200">
              <a:latin typeface="Mada"/>
              <a:ea typeface="Mada"/>
              <a:cs typeface="Mada"/>
              <a:sym typeface="Mada"/>
            </a:endParaRPr>
          </a:p>
          <a:p>
            <a:pPr indent="-304800" lvl="0" marL="630000" rtl="0" algn="l">
              <a:lnSpc>
                <a:spcPct val="115000"/>
              </a:lnSpc>
              <a:spcBef>
                <a:spcPts val="0"/>
              </a:spcBef>
              <a:spcAft>
                <a:spcPts val="0"/>
              </a:spcAft>
              <a:buClr>
                <a:srgbClr val="CC0000"/>
              </a:buClr>
              <a:buSzPts val="1200"/>
              <a:buFont typeface="Mada"/>
              <a:buChar char="○"/>
            </a:pPr>
            <a:r>
              <a:rPr lang="en-GB" sz="1200">
                <a:latin typeface="Mada"/>
                <a:ea typeface="Mada"/>
                <a:cs typeface="Mada"/>
                <a:sym typeface="Mada"/>
              </a:rPr>
              <a:t>Hypotension</a:t>
            </a:r>
            <a:endParaRPr sz="1200">
              <a:latin typeface="Mada"/>
              <a:ea typeface="Mada"/>
              <a:cs typeface="Mada"/>
              <a:sym typeface="Mada"/>
            </a:endParaRPr>
          </a:p>
          <a:p>
            <a:pPr indent="-304800" lvl="0" marL="630000" rtl="0" algn="l">
              <a:lnSpc>
                <a:spcPct val="115000"/>
              </a:lnSpc>
              <a:spcBef>
                <a:spcPts val="0"/>
              </a:spcBef>
              <a:spcAft>
                <a:spcPts val="0"/>
              </a:spcAft>
              <a:buClr>
                <a:srgbClr val="CC0000"/>
              </a:buClr>
              <a:buSzPts val="1200"/>
              <a:buFont typeface="Mada"/>
              <a:buChar char="○"/>
            </a:pPr>
            <a:r>
              <a:rPr lang="en-GB" sz="1200">
                <a:latin typeface="Mada"/>
                <a:ea typeface="Mada"/>
                <a:cs typeface="Mada"/>
                <a:sym typeface="Mada"/>
              </a:rPr>
              <a:t>Oliguria/anuria</a:t>
            </a:r>
            <a:endParaRPr sz="1200">
              <a:latin typeface="Mada"/>
              <a:ea typeface="Mada"/>
              <a:cs typeface="Mada"/>
              <a:sym typeface="Mada"/>
            </a:endParaRPr>
          </a:p>
          <a:p>
            <a:pPr indent="-304800" lvl="0" marL="630000" rtl="0" algn="l">
              <a:lnSpc>
                <a:spcPct val="115000"/>
              </a:lnSpc>
              <a:spcBef>
                <a:spcPts val="0"/>
              </a:spcBef>
              <a:spcAft>
                <a:spcPts val="0"/>
              </a:spcAft>
              <a:buClr>
                <a:srgbClr val="CC0000"/>
              </a:buClr>
              <a:buSzPts val="1200"/>
              <a:buFont typeface="Mada"/>
              <a:buChar char="○"/>
            </a:pPr>
            <a:r>
              <a:rPr lang="en-GB" sz="1200">
                <a:latin typeface="Mada"/>
                <a:ea typeface="Mada"/>
                <a:cs typeface="Mada"/>
                <a:sym typeface="Mada"/>
              </a:rPr>
              <a:t>Jaundice</a:t>
            </a:r>
            <a:endParaRPr sz="1200">
              <a:latin typeface="Mada"/>
              <a:ea typeface="Mada"/>
              <a:cs typeface="Mada"/>
              <a:sym typeface="Mada"/>
            </a:endParaRPr>
          </a:p>
          <a:p>
            <a:pPr indent="-304800" lvl="0" marL="630000" rtl="0" algn="l">
              <a:lnSpc>
                <a:spcPct val="115000"/>
              </a:lnSpc>
              <a:spcBef>
                <a:spcPts val="0"/>
              </a:spcBef>
              <a:spcAft>
                <a:spcPts val="0"/>
              </a:spcAft>
              <a:buClr>
                <a:srgbClr val="CC0000"/>
              </a:buClr>
              <a:buSzPts val="1200"/>
              <a:buFont typeface="Mada"/>
              <a:buChar char="○"/>
            </a:pPr>
            <a:r>
              <a:rPr lang="en-GB" sz="1200">
                <a:latin typeface="Mada"/>
                <a:ea typeface="Mada"/>
                <a:cs typeface="Mada"/>
                <a:sym typeface="Mada"/>
              </a:rPr>
              <a:t>Respiratory distress</a:t>
            </a:r>
            <a:endParaRPr sz="1200">
              <a:latin typeface="Mada"/>
              <a:ea typeface="Mada"/>
              <a:cs typeface="Mada"/>
              <a:sym typeface="Mada"/>
            </a:endParaRPr>
          </a:p>
        </p:txBody>
      </p:sp>
      <p:sp>
        <p:nvSpPr>
          <p:cNvPr id="126" name="Google Shape;126;p16"/>
          <p:cNvSpPr txBox="1"/>
          <p:nvPr/>
        </p:nvSpPr>
        <p:spPr>
          <a:xfrm>
            <a:off x="30100" y="5292750"/>
            <a:ext cx="5721900" cy="566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000"/>
              </a:spcBef>
              <a:spcAft>
                <a:spcPts val="0"/>
              </a:spcAft>
              <a:buNone/>
            </a:pPr>
            <a:r>
              <a:rPr b="1" lang="en-GB" sz="1800">
                <a:solidFill>
                  <a:srgbClr val="76A5AF"/>
                </a:solidFill>
                <a:latin typeface="Nunito"/>
                <a:ea typeface="Nunito"/>
                <a:cs typeface="Nunito"/>
                <a:sym typeface="Nunito"/>
              </a:rPr>
              <a:t>Laboratory</a:t>
            </a:r>
            <a:endParaRPr b="1" sz="1800">
              <a:solidFill>
                <a:srgbClr val="76A5AF"/>
              </a:solidFill>
              <a:latin typeface="Nunito"/>
              <a:ea typeface="Nunito"/>
              <a:cs typeface="Nunito"/>
              <a:sym typeface="Nunito"/>
            </a:endParaRPr>
          </a:p>
          <a:p>
            <a:pPr indent="0" lvl="0" marL="0" rtl="0" algn="l">
              <a:lnSpc>
                <a:spcPct val="115000"/>
              </a:lnSpc>
              <a:spcBef>
                <a:spcPts val="1000"/>
              </a:spcBef>
              <a:spcAft>
                <a:spcPts val="0"/>
              </a:spcAft>
              <a:buNone/>
            </a:pPr>
            <a:r>
              <a:t/>
            </a:r>
            <a:endParaRPr b="1" sz="1800">
              <a:solidFill>
                <a:srgbClr val="76A5AF"/>
              </a:solidFill>
              <a:latin typeface="Nunito"/>
              <a:ea typeface="Nunito"/>
              <a:cs typeface="Nunito"/>
              <a:sym typeface="Nunito"/>
            </a:endParaRPr>
          </a:p>
        </p:txBody>
      </p:sp>
      <p:sp>
        <p:nvSpPr>
          <p:cNvPr id="127" name="Google Shape;127;p16"/>
          <p:cNvSpPr/>
          <p:nvPr/>
        </p:nvSpPr>
        <p:spPr>
          <a:xfrm>
            <a:off x="438375" y="5837375"/>
            <a:ext cx="2573100" cy="342600"/>
          </a:xfrm>
          <a:prstGeom prst="roundRect">
            <a:avLst>
              <a:gd fmla="val 1666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GB" sz="1200">
                <a:solidFill>
                  <a:srgbClr val="CC0000"/>
                </a:solidFill>
                <a:latin typeface="Mada"/>
                <a:ea typeface="Mada"/>
                <a:cs typeface="Mada"/>
                <a:sym typeface="Mada"/>
              </a:rPr>
              <a:t>Rapid diagnostic test (RDT)</a:t>
            </a:r>
            <a:endParaRPr sz="1200">
              <a:solidFill>
                <a:srgbClr val="CC0000"/>
              </a:solidFill>
              <a:latin typeface="Mada"/>
              <a:ea typeface="Mada"/>
              <a:cs typeface="Mada"/>
              <a:sym typeface="Mada"/>
            </a:endParaRPr>
          </a:p>
        </p:txBody>
      </p:sp>
      <p:sp>
        <p:nvSpPr>
          <p:cNvPr id="128" name="Google Shape;128;p16"/>
          <p:cNvSpPr/>
          <p:nvPr/>
        </p:nvSpPr>
        <p:spPr>
          <a:xfrm>
            <a:off x="438375" y="6294575"/>
            <a:ext cx="3498900" cy="342600"/>
          </a:xfrm>
          <a:prstGeom prst="roundRect">
            <a:avLst>
              <a:gd fmla="val 1666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GB" sz="1200">
                <a:solidFill>
                  <a:srgbClr val="CC0000"/>
                </a:solidFill>
                <a:latin typeface="Mada"/>
                <a:ea typeface="Mada"/>
                <a:cs typeface="Mada"/>
                <a:sym typeface="Mada"/>
              </a:rPr>
              <a:t>Light Microscopy:</a:t>
            </a:r>
            <a:endParaRPr b="1" sz="1200">
              <a:solidFill>
                <a:srgbClr val="CC0000"/>
              </a:solidFill>
              <a:latin typeface="Mada"/>
              <a:ea typeface="Mada"/>
              <a:cs typeface="Mada"/>
              <a:sym typeface="Mada"/>
            </a:endParaRPr>
          </a:p>
          <a:p>
            <a:pPr indent="0" lvl="0" marL="0" rtl="0" algn="l">
              <a:spcBef>
                <a:spcPts val="0"/>
              </a:spcBef>
              <a:spcAft>
                <a:spcPts val="0"/>
              </a:spcAft>
              <a:buNone/>
            </a:pPr>
            <a:r>
              <a:rPr lang="en-GB" sz="1100">
                <a:latin typeface="Mada"/>
                <a:ea typeface="Mada"/>
                <a:cs typeface="Mada"/>
                <a:sym typeface="Mada"/>
              </a:rPr>
              <a:t>Giemsa-stained blood smear; Thin film, thick film. </a:t>
            </a:r>
            <a:endParaRPr sz="1100">
              <a:latin typeface="Mada"/>
              <a:ea typeface="Mada"/>
              <a:cs typeface="Mada"/>
              <a:sym typeface="Mada"/>
            </a:endParaRPr>
          </a:p>
        </p:txBody>
      </p:sp>
      <p:cxnSp>
        <p:nvCxnSpPr>
          <p:cNvPr id="129" name="Google Shape;129;p16"/>
          <p:cNvCxnSpPr>
            <a:stCxn id="127" idx="1"/>
            <a:endCxn id="128" idx="1"/>
          </p:cNvCxnSpPr>
          <p:nvPr/>
        </p:nvCxnSpPr>
        <p:spPr>
          <a:xfrm>
            <a:off x="438375" y="6008675"/>
            <a:ext cx="600" cy="457200"/>
          </a:xfrm>
          <a:prstGeom prst="bentConnector3">
            <a:avLst>
              <a:gd fmla="val -39687500" name="adj1"/>
            </a:avLst>
          </a:prstGeom>
          <a:noFill/>
          <a:ln cap="flat" cmpd="sng" w="9525">
            <a:solidFill>
              <a:srgbClr val="595959"/>
            </a:solidFill>
            <a:prstDash val="solid"/>
            <a:round/>
            <a:headEnd len="med" w="med" type="none"/>
            <a:tailEnd len="med" w="med" type="none"/>
          </a:ln>
        </p:spPr>
      </p:cxnSp>
      <p:sp>
        <p:nvSpPr>
          <p:cNvPr id="130" name="Google Shape;130;p16"/>
          <p:cNvSpPr/>
          <p:nvPr/>
        </p:nvSpPr>
        <p:spPr>
          <a:xfrm>
            <a:off x="438975" y="6811175"/>
            <a:ext cx="3498900" cy="342600"/>
          </a:xfrm>
          <a:prstGeom prst="roundRect">
            <a:avLst>
              <a:gd fmla="val 1666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GB" sz="1200">
                <a:latin typeface="Mada"/>
                <a:ea typeface="Mada"/>
                <a:cs typeface="Mada"/>
                <a:sym typeface="Mada"/>
              </a:rPr>
              <a:t>Polymerase Chain Reaction (PCR)</a:t>
            </a:r>
            <a:r>
              <a:rPr lang="en-GB" sz="1200">
                <a:solidFill>
                  <a:srgbClr val="6AA84F"/>
                </a:solidFill>
                <a:latin typeface="Mada"/>
                <a:ea typeface="Mada"/>
                <a:cs typeface="Mada"/>
                <a:sym typeface="Mada"/>
              </a:rPr>
              <a:t> </a:t>
            </a:r>
            <a:endParaRPr sz="1200">
              <a:solidFill>
                <a:srgbClr val="6AA84F"/>
              </a:solidFill>
              <a:latin typeface="Mada"/>
              <a:ea typeface="Mada"/>
              <a:cs typeface="Mada"/>
              <a:sym typeface="Mada"/>
            </a:endParaRPr>
          </a:p>
          <a:p>
            <a:pPr indent="0" lvl="0" marL="0" rtl="0" algn="l">
              <a:spcBef>
                <a:spcPts val="0"/>
              </a:spcBef>
              <a:spcAft>
                <a:spcPts val="0"/>
              </a:spcAft>
              <a:buNone/>
            </a:pPr>
            <a:r>
              <a:rPr lang="en-GB" sz="1200">
                <a:solidFill>
                  <a:srgbClr val="6AA84F"/>
                </a:solidFill>
                <a:latin typeface="Mada"/>
                <a:ea typeface="Mada"/>
                <a:cs typeface="Mada"/>
                <a:sym typeface="Mada"/>
              </a:rPr>
              <a:t>Only in large hospitals</a:t>
            </a:r>
            <a:r>
              <a:rPr b="1" lang="en-GB" sz="1200">
                <a:latin typeface="Mada"/>
                <a:ea typeface="Mada"/>
                <a:cs typeface="Mada"/>
                <a:sym typeface="Mada"/>
              </a:rPr>
              <a:t> </a:t>
            </a:r>
            <a:endParaRPr sz="1100">
              <a:solidFill>
                <a:srgbClr val="6AA84F"/>
              </a:solidFill>
              <a:latin typeface="Mada"/>
              <a:ea typeface="Mada"/>
              <a:cs typeface="Mada"/>
              <a:sym typeface="Mada"/>
            </a:endParaRPr>
          </a:p>
        </p:txBody>
      </p:sp>
      <p:cxnSp>
        <p:nvCxnSpPr>
          <p:cNvPr id="131" name="Google Shape;131;p16"/>
          <p:cNvCxnSpPr>
            <a:stCxn id="128" idx="1"/>
            <a:endCxn id="130" idx="1"/>
          </p:cNvCxnSpPr>
          <p:nvPr/>
        </p:nvCxnSpPr>
        <p:spPr>
          <a:xfrm>
            <a:off x="438375" y="6465875"/>
            <a:ext cx="600" cy="516600"/>
          </a:xfrm>
          <a:prstGeom prst="bentConnector3">
            <a:avLst>
              <a:gd fmla="val -39687500" name="adj1"/>
            </a:avLst>
          </a:prstGeom>
          <a:noFill/>
          <a:ln cap="flat" cmpd="sng" w="9525">
            <a:solidFill>
              <a:srgbClr val="595959"/>
            </a:solidFill>
            <a:prstDash val="solid"/>
            <a:round/>
            <a:headEnd len="med" w="med" type="none"/>
            <a:tailEnd len="med" w="med" type="none"/>
          </a:ln>
        </p:spPr>
      </p:cxnSp>
      <p:sp>
        <p:nvSpPr>
          <p:cNvPr id="132" name="Google Shape;132;p16"/>
          <p:cNvSpPr txBox="1"/>
          <p:nvPr/>
        </p:nvSpPr>
        <p:spPr>
          <a:xfrm>
            <a:off x="55675" y="5751650"/>
            <a:ext cx="326700" cy="342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highlight>
                  <a:srgbClr val="D0E0E3"/>
                </a:highlight>
                <a:latin typeface="Nunito"/>
                <a:ea typeface="Nunito"/>
                <a:cs typeface="Nunito"/>
                <a:sym typeface="Nunito"/>
              </a:rPr>
              <a:t>1</a:t>
            </a:r>
            <a:endParaRPr sz="1800">
              <a:highlight>
                <a:srgbClr val="D0E0E3"/>
              </a:highlight>
              <a:latin typeface="Nunito"/>
              <a:ea typeface="Nunito"/>
              <a:cs typeface="Nunito"/>
              <a:sym typeface="Nunito"/>
            </a:endParaRPr>
          </a:p>
        </p:txBody>
      </p:sp>
      <p:sp>
        <p:nvSpPr>
          <p:cNvPr id="133" name="Google Shape;133;p16"/>
          <p:cNvSpPr txBox="1"/>
          <p:nvPr/>
        </p:nvSpPr>
        <p:spPr>
          <a:xfrm>
            <a:off x="55675" y="6227900"/>
            <a:ext cx="326700" cy="342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highlight>
                  <a:srgbClr val="D0E0E3"/>
                </a:highlight>
                <a:latin typeface="Nunito"/>
                <a:ea typeface="Nunito"/>
                <a:cs typeface="Nunito"/>
                <a:sym typeface="Nunito"/>
              </a:rPr>
              <a:t>2</a:t>
            </a:r>
            <a:endParaRPr sz="1800">
              <a:highlight>
                <a:srgbClr val="D0E0E3"/>
              </a:highlight>
              <a:latin typeface="Nunito"/>
              <a:ea typeface="Nunito"/>
              <a:cs typeface="Nunito"/>
              <a:sym typeface="Nunito"/>
            </a:endParaRPr>
          </a:p>
        </p:txBody>
      </p:sp>
      <p:sp>
        <p:nvSpPr>
          <p:cNvPr id="134" name="Google Shape;134;p16"/>
          <p:cNvSpPr txBox="1"/>
          <p:nvPr/>
        </p:nvSpPr>
        <p:spPr>
          <a:xfrm>
            <a:off x="55675" y="6685100"/>
            <a:ext cx="326700" cy="342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highlight>
                  <a:srgbClr val="D0E0E3"/>
                </a:highlight>
                <a:latin typeface="Nunito"/>
                <a:ea typeface="Nunito"/>
                <a:cs typeface="Nunito"/>
                <a:sym typeface="Nunito"/>
              </a:rPr>
              <a:t>3</a:t>
            </a:r>
            <a:endParaRPr sz="1800">
              <a:highlight>
                <a:srgbClr val="D0E0E3"/>
              </a:highlight>
              <a:latin typeface="Nunito"/>
              <a:ea typeface="Nunito"/>
              <a:cs typeface="Nunito"/>
              <a:sym typeface="Nunito"/>
            </a:endParaRPr>
          </a:p>
        </p:txBody>
      </p:sp>
      <p:sp>
        <p:nvSpPr>
          <p:cNvPr id="135" name="Google Shape;135;p16"/>
          <p:cNvSpPr/>
          <p:nvPr/>
        </p:nvSpPr>
        <p:spPr>
          <a:xfrm>
            <a:off x="438975" y="7268375"/>
            <a:ext cx="3498900" cy="342600"/>
          </a:xfrm>
          <a:prstGeom prst="roundRect">
            <a:avLst>
              <a:gd fmla="val 1666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GB" sz="1200">
                <a:latin typeface="Mada"/>
                <a:ea typeface="Mada"/>
                <a:cs typeface="Mada"/>
                <a:sym typeface="Mada"/>
              </a:rPr>
              <a:t>Loop-mediated Isothermal Amplification (LAMP)</a:t>
            </a:r>
            <a:endParaRPr b="1" sz="1200">
              <a:latin typeface="Mada"/>
              <a:ea typeface="Mada"/>
              <a:cs typeface="Mada"/>
              <a:sym typeface="Mada"/>
            </a:endParaRPr>
          </a:p>
          <a:p>
            <a:pPr indent="0" lvl="0" marL="0" rtl="0" algn="l">
              <a:spcBef>
                <a:spcPts val="0"/>
              </a:spcBef>
              <a:spcAft>
                <a:spcPts val="0"/>
              </a:spcAft>
              <a:buNone/>
            </a:pPr>
            <a:r>
              <a:rPr lang="en-GB" sz="1100">
                <a:latin typeface="Mada"/>
                <a:ea typeface="Mada"/>
                <a:cs typeface="Mada"/>
                <a:sym typeface="Mada"/>
              </a:rPr>
              <a:t>An emerging test</a:t>
            </a:r>
            <a:endParaRPr sz="1100">
              <a:latin typeface="Mada"/>
              <a:ea typeface="Mada"/>
              <a:cs typeface="Mada"/>
              <a:sym typeface="Mada"/>
            </a:endParaRPr>
          </a:p>
        </p:txBody>
      </p:sp>
      <p:cxnSp>
        <p:nvCxnSpPr>
          <p:cNvPr id="136" name="Google Shape;136;p16"/>
          <p:cNvCxnSpPr>
            <a:stCxn id="137" idx="0"/>
            <a:endCxn id="137" idx="0"/>
          </p:cNvCxnSpPr>
          <p:nvPr/>
        </p:nvCxnSpPr>
        <p:spPr>
          <a:xfrm>
            <a:off x="219025" y="7142300"/>
            <a:ext cx="0" cy="0"/>
          </a:xfrm>
          <a:prstGeom prst="straightConnector1">
            <a:avLst/>
          </a:prstGeom>
          <a:noFill/>
          <a:ln cap="flat" cmpd="sng" w="9525">
            <a:solidFill>
              <a:srgbClr val="595959"/>
            </a:solidFill>
            <a:prstDash val="solid"/>
            <a:round/>
            <a:headEnd len="med" w="med" type="none"/>
            <a:tailEnd len="med" w="med" type="none"/>
          </a:ln>
        </p:spPr>
      </p:cxnSp>
      <p:cxnSp>
        <p:nvCxnSpPr>
          <p:cNvPr id="138" name="Google Shape;138;p16"/>
          <p:cNvCxnSpPr>
            <a:stCxn id="134" idx="2"/>
          </p:cNvCxnSpPr>
          <p:nvPr/>
        </p:nvCxnSpPr>
        <p:spPr>
          <a:xfrm flipH="1" rot="-5400000">
            <a:off x="123025" y="7123700"/>
            <a:ext cx="411900" cy="219900"/>
          </a:xfrm>
          <a:prstGeom prst="bentConnector3">
            <a:avLst>
              <a:gd fmla="val 102367" name="adj1"/>
            </a:avLst>
          </a:prstGeom>
          <a:noFill/>
          <a:ln cap="flat" cmpd="sng" w="9525">
            <a:solidFill>
              <a:srgbClr val="595959"/>
            </a:solidFill>
            <a:prstDash val="solid"/>
            <a:round/>
            <a:headEnd len="med" w="med" type="none"/>
            <a:tailEnd len="med" w="med" type="none"/>
          </a:ln>
        </p:spPr>
      </p:cxnSp>
      <p:sp>
        <p:nvSpPr>
          <p:cNvPr id="137" name="Google Shape;137;p16"/>
          <p:cNvSpPr txBox="1"/>
          <p:nvPr/>
        </p:nvSpPr>
        <p:spPr>
          <a:xfrm>
            <a:off x="55675" y="7142300"/>
            <a:ext cx="326700" cy="342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highlight>
                  <a:srgbClr val="D0E0E3"/>
                </a:highlight>
                <a:latin typeface="Nunito"/>
                <a:ea typeface="Nunito"/>
                <a:cs typeface="Nunito"/>
                <a:sym typeface="Nunito"/>
              </a:rPr>
              <a:t>3</a:t>
            </a:r>
            <a:endParaRPr sz="1800">
              <a:highlight>
                <a:srgbClr val="D0E0E3"/>
              </a:highlight>
              <a:latin typeface="Nunito"/>
              <a:ea typeface="Nunito"/>
              <a:cs typeface="Nunito"/>
              <a:sym typeface="Nunito"/>
            </a:endParaRPr>
          </a:p>
        </p:txBody>
      </p:sp>
      <p:sp>
        <p:nvSpPr>
          <p:cNvPr id="139" name="Google Shape;139;p16"/>
          <p:cNvSpPr txBox="1"/>
          <p:nvPr/>
        </p:nvSpPr>
        <p:spPr>
          <a:xfrm>
            <a:off x="3633125" y="5300954"/>
            <a:ext cx="5721900" cy="566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000"/>
              </a:spcBef>
              <a:spcAft>
                <a:spcPts val="0"/>
              </a:spcAft>
              <a:buNone/>
            </a:pPr>
            <a:r>
              <a:rPr b="1" lang="en-GB" sz="1800">
                <a:solidFill>
                  <a:srgbClr val="76A5AF"/>
                </a:solidFill>
                <a:latin typeface="Nunito"/>
                <a:ea typeface="Nunito"/>
                <a:cs typeface="Nunito"/>
                <a:sym typeface="Nunito"/>
              </a:rPr>
              <a:t>Other baseline tests</a:t>
            </a:r>
            <a:endParaRPr b="1" sz="1800">
              <a:solidFill>
                <a:srgbClr val="76A5AF"/>
              </a:solidFill>
              <a:latin typeface="Nunito"/>
              <a:ea typeface="Nunito"/>
              <a:cs typeface="Nunito"/>
              <a:sym typeface="Nunito"/>
            </a:endParaRPr>
          </a:p>
          <a:p>
            <a:pPr indent="0" lvl="0" marL="0" rtl="0" algn="l">
              <a:lnSpc>
                <a:spcPct val="115000"/>
              </a:lnSpc>
              <a:spcBef>
                <a:spcPts val="1000"/>
              </a:spcBef>
              <a:spcAft>
                <a:spcPts val="0"/>
              </a:spcAft>
              <a:buNone/>
            </a:pPr>
            <a:r>
              <a:t/>
            </a:r>
            <a:endParaRPr b="1" sz="1800">
              <a:solidFill>
                <a:srgbClr val="76A5AF"/>
              </a:solidFill>
              <a:latin typeface="Nunito"/>
              <a:ea typeface="Nunito"/>
              <a:cs typeface="Nunito"/>
              <a:sym typeface="Nunito"/>
            </a:endParaRPr>
          </a:p>
        </p:txBody>
      </p:sp>
      <p:sp>
        <p:nvSpPr>
          <p:cNvPr id="140" name="Google Shape;140;p16"/>
          <p:cNvSpPr txBox="1"/>
          <p:nvPr/>
        </p:nvSpPr>
        <p:spPr>
          <a:xfrm>
            <a:off x="3670421" y="5660236"/>
            <a:ext cx="7468800" cy="2176500"/>
          </a:xfrm>
          <a:prstGeom prst="rect">
            <a:avLst/>
          </a:prstGeom>
          <a:noFill/>
          <a:ln>
            <a:noFill/>
          </a:ln>
        </p:spPr>
        <p:txBody>
          <a:bodyPr anchorCtr="0" anchor="t" bIns="91425" lIns="91425" spcFirstLastPara="1" rIns="91425" wrap="square" tIns="91425">
            <a:noAutofit/>
          </a:bodyPr>
          <a:lstStyle/>
          <a:p>
            <a:pPr indent="-304800" lvl="0" marL="457200" rtl="0" algn="l">
              <a:lnSpc>
                <a:spcPct val="115000"/>
              </a:lnSpc>
              <a:spcBef>
                <a:spcPts val="1000"/>
              </a:spcBef>
              <a:spcAft>
                <a:spcPts val="0"/>
              </a:spcAft>
              <a:buClr>
                <a:srgbClr val="000000"/>
              </a:buClr>
              <a:buSzPts val="1200"/>
              <a:buFont typeface="Mada"/>
              <a:buChar char="●"/>
            </a:pPr>
            <a:r>
              <a:rPr b="1" lang="en-GB" sz="1200">
                <a:latin typeface="Mada"/>
                <a:ea typeface="Mada"/>
                <a:cs typeface="Mada"/>
                <a:sym typeface="Mada"/>
              </a:rPr>
              <a:t>Full blood count (FBC) </a:t>
            </a:r>
            <a:r>
              <a:rPr lang="en-GB" sz="1200">
                <a:solidFill>
                  <a:srgbClr val="6AA84F"/>
                </a:solidFill>
                <a:latin typeface="Mada"/>
                <a:ea typeface="Mada"/>
                <a:cs typeface="Mada"/>
                <a:sym typeface="Mada"/>
              </a:rPr>
              <a:t>for anemia or hemolysis </a:t>
            </a:r>
            <a:endParaRPr sz="1200">
              <a:solidFill>
                <a:srgbClr val="999999"/>
              </a:solidFill>
              <a:latin typeface="Mada"/>
              <a:ea typeface="Mada"/>
              <a:cs typeface="Mada"/>
              <a:sym typeface="Mada"/>
            </a:endParaRPr>
          </a:p>
          <a:p>
            <a:pPr indent="-304800" lvl="0" marL="457200" rtl="0" algn="l">
              <a:lnSpc>
                <a:spcPct val="115000"/>
              </a:lnSpc>
              <a:spcBef>
                <a:spcPts val="0"/>
              </a:spcBef>
              <a:spcAft>
                <a:spcPts val="0"/>
              </a:spcAft>
              <a:buClr>
                <a:srgbClr val="000000"/>
              </a:buClr>
              <a:buSzPts val="1200"/>
              <a:buFont typeface="Mada"/>
              <a:buChar char="●"/>
            </a:pPr>
            <a:r>
              <a:rPr b="1" lang="en-GB" sz="1200">
                <a:latin typeface="Mada"/>
                <a:ea typeface="Mada"/>
                <a:cs typeface="Mada"/>
                <a:sym typeface="Mada"/>
              </a:rPr>
              <a:t>Clotting profile</a:t>
            </a:r>
            <a:endParaRPr b="1" sz="1200">
              <a:latin typeface="Mada"/>
              <a:ea typeface="Mada"/>
              <a:cs typeface="Mada"/>
              <a:sym typeface="Mada"/>
            </a:endParaRPr>
          </a:p>
          <a:p>
            <a:pPr indent="-304800" lvl="0" marL="457200" rtl="0" algn="l">
              <a:lnSpc>
                <a:spcPct val="115000"/>
              </a:lnSpc>
              <a:spcBef>
                <a:spcPts val="0"/>
              </a:spcBef>
              <a:spcAft>
                <a:spcPts val="0"/>
              </a:spcAft>
              <a:buClr>
                <a:srgbClr val="000000"/>
              </a:buClr>
              <a:buSzPts val="1200"/>
              <a:buFont typeface="Mada"/>
              <a:buChar char="●"/>
            </a:pPr>
            <a:r>
              <a:rPr b="1" lang="en-GB" sz="1200">
                <a:latin typeface="Mada"/>
                <a:ea typeface="Mada"/>
                <a:cs typeface="Mada"/>
                <a:sym typeface="Mada"/>
              </a:rPr>
              <a:t>Serum electrolytes</a:t>
            </a:r>
            <a:endParaRPr b="1" sz="1200">
              <a:latin typeface="Mada"/>
              <a:ea typeface="Mada"/>
              <a:cs typeface="Mada"/>
              <a:sym typeface="Mada"/>
            </a:endParaRPr>
          </a:p>
          <a:p>
            <a:pPr indent="-304800" lvl="0" marL="457200" rtl="0" algn="l">
              <a:lnSpc>
                <a:spcPct val="115000"/>
              </a:lnSpc>
              <a:spcBef>
                <a:spcPts val="0"/>
              </a:spcBef>
              <a:spcAft>
                <a:spcPts val="0"/>
              </a:spcAft>
              <a:buClr>
                <a:srgbClr val="000000"/>
              </a:buClr>
              <a:buSzPts val="1200"/>
              <a:buFont typeface="Mada"/>
              <a:buChar char="●"/>
            </a:pPr>
            <a:r>
              <a:rPr b="1" lang="en-GB" sz="1200">
                <a:latin typeface="Mada"/>
                <a:ea typeface="Mada"/>
                <a:cs typeface="Mada"/>
                <a:sym typeface="Mada"/>
              </a:rPr>
              <a:t>Urea and creatinine (U&amp;E)</a:t>
            </a:r>
            <a:endParaRPr b="1" sz="1200">
              <a:latin typeface="Mada"/>
              <a:ea typeface="Mada"/>
              <a:cs typeface="Mada"/>
              <a:sym typeface="Mada"/>
            </a:endParaRPr>
          </a:p>
          <a:p>
            <a:pPr indent="-304800" lvl="0" marL="457200" rtl="0" algn="l">
              <a:lnSpc>
                <a:spcPct val="115000"/>
              </a:lnSpc>
              <a:spcBef>
                <a:spcPts val="0"/>
              </a:spcBef>
              <a:spcAft>
                <a:spcPts val="0"/>
              </a:spcAft>
              <a:buClr>
                <a:srgbClr val="000000"/>
              </a:buClr>
              <a:buSzPts val="1200"/>
              <a:buFont typeface="Mada"/>
              <a:buChar char="●"/>
            </a:pPr>
            <a:r>
              <a:rPr b="1" lang="en-GB" sz="1200">
                <a:latin typeface="Mada"/>
                <a:ea typeface="Mada"/>
                <a:cs typeface="Mada"/>
                <a:sym typeface="Mada"/>
              </a:rPr>
              <a:t>Liver function tests (LFTs) </a:t>
            </a:r>
            <a:endParaRPr b="1" sz="1200">
              <a:latin typeface="Mada"/>
              <a:ea typeface="Mada"/>
              <a:cs typeface="Mada"/>
              <a:sym typeface="Mada"/>
            </a:endParaRPr>
          </a:p>
          <a:p>
            <a:pPr indent="-304800" lvl="0" marL="457200" rtl="0" algn="l">
              <a:lnSpc>
                <a:spcPct val="115000"/>
              </a:lnSpc>
              <a:spcBef>
                <a:spcPts val="0"/>
              </a:spcBef>
              <a:spcAft>
                <a:spcPts val="0"/>
              </a:spcAft>
              <a:buClr>
                <a:srgbClr val="000000"/>
              </a:buClr>
              <a:buSzPts val="1200"/>
              <a:buFont typeface="Mada"/>
              <a:buChar char="●"/>
            </a:pPr>
            <a:r>
              <a:rPr b="1" lang="en-GB" sz="1200">
                <a:latin typeface="Mada"/>
                <a:ea typeface="Mada"/>
                <a:cs typeface="Mada"/>
                <a:sym typeface="Mada"/>
              </a:rPr>
              <a:t>Blood glucose </a:t>
            </a:r>
            <a:endParaRPr b="1" sz="1200">
              <a:latin typeface="Mada"/>
              <a:ea typeface="Mada"/>
              <a:cs typeface="Mada"/>
              <a:sym typeface="Mada"/>
            </a:endParaRPr>
          </a:p>
          <a:p>
            <a:pPr indent="-304800" lvl="1" marL="914400" rtl="0" algn="l">
              <a:lnSpc>
                <a:spcPct val="115000"/>
              </a:lnSpc>
              <a:spcBef>
                <a:spcPts val="0"/>
              </a:spcBef>
              <a:spcAft>
                <a:spcPts val="0"/>
              </a:spcAft>
              <a:buClr>
                <a:srgbClr val="000000"/>
              </a:buClr>
              <a:buSzPts val="1200"/>
              <a:buFont typeface="Mada"/>
              <a:buChar char="○"/>
            </a:pPr>
            <a:r>
              <a:rPr lang="en-GB" sz="1200">
                <a:solidFill>
                  <a:srgbClr val="6AA84F"/>
                </a:solidFill>
                <a:latin typeface="Mada"/>
                <a:ea typeface="Mada"/>
                <a:cs typeface="Mada"/>
                <a:sym typeface="Mada"/>
              </a:rPr>
              <a:t>Hypoglycemia due to chloroquine- resistance </a:t>
            </a:r>
            <a:endParaRPr sz="1200">
              <a:solidFill>
                <a:srgbClr val="6AA84F"/>
              </a:solidFill>
              <a:latin typeface="Mada"/>
              <a:ea typeface="Mada"/>
              <a:cs typeface="Mada"/>
              <a:sym typeface="Mada"/>
            </a:endParaRPr>
          </a:p>
          <a:p>
            <a:pPr indent="-304800" lvl="0" marL="457200" rtl="0" algn="l">
              <a:lnSpc>
                <a:spcPct val="115000"/>
              </a:lnSpc>
              <a:spcBef>
                <a:spcPts val="0"/>
              </a:spcBef>
              <a:spcAft>
                <a:spcPts val="0"/>
              </a:spcAft>
              <a:buClr>
                <a:srgbClr val="000000"/>
              </a:buClr>
              <a:buSzPts val="1200"/>
              <a:buFont typeface="Mada"/>
              <a:buChar char="●"/>
            </a:pPr>
            <a:r>
              <a:rPr b="1" lang="en-GB" sz="1200">
                <a:latin typeface="Mada"/>
                <a:ea typeface="Mada"/>
                <a:cs typeface="Mada"/>
                <a:sym typeface="Mada"/>
              </a:rPr>
              <a:t>Urinalysis </a:t>
            </a:r>
            <a:endParaRPr b="1" sz="1200">
              <a:latin typeface="Mada"/>
              <a:ea typeface="Mada"/>
              <a:cs typeface="Mada"/>
              <a:sym typeface="Mada"/>
            </a:endParaRPr>
          </a:p>
          <a:p>
            <a:pPr indent="-304800" lvl="0" marL="457200" rtl="0" algn="l">
              <a:lnSpc>
                <a:spcPct val="115000"/>
              </a:lnSpc>
              <a:spcBef>
                <a:spcPts val="0"/>
              </a:spcBef>
              <a:spcAft>
                <a:spcPts val="0"/>
              </a:spcAft>
              <a:buClr>
                <a:srgbClr val="000000"/>
              </a:buClr>
              <a:buSzPts val="1200"/>
              <a:buFont typeface="Mada"/>
              <a:buChar char="●"/>
            </a:pPr>
            <a:r>
              <a:rPr b="1" lang="en-GB" sz="1200">
                <a:latin typeface="Mada"/>
                <a:ea typeface="Mada"/>
                <a:cs typeface="Mada"/>
                <a:sym typeface="Mada"/>
              </a:rPr>
              <a:t>Arterial blood gas (ABG) </a:t>
            </a:r>
            <a:r>
              <a:rPr lang="en-GB" sz="1200">
                <a:solidFill>
                  <a:srgbClr val="6AA84F"/>
                </a:solidFill>
                <a:latin typeface="Mada"/>
                <a:ea typeface="Mada"/>
                <a:cs typeface="Mada"/>
                <a:sym typeface="Mada"/>
              </a:rPr>
              <a:t>(possible </a:t>
            </a:r>
            <a:r>
              <a:rPr lang="en-GB" sz="1200">
                <a:solidFill>
                  <a:srgbClr val="6AA84F"/>
                </a:solidFill>
                <a:latin typeface="Mada"/>
                <a:ea typeface="Mada"/>
                <a:cs typeface="Mada"/>
                <a:sym typeface="Mada"/>
              </a:rPr>
              <a:t>Lactic acidosis) </a:t>
            </a:r>
            <a:endParaRPr sz="1200">
              <a:solidFill>
                <a:srgbClr val="6AA84F"/>
              </a:solidFill>
              <a:latin typeface="Mada"/>
              <a:ea typeface="Mada"/>
              <a:cs typeface="Mada"/>
              <a:sym typeface="Mada"/>
            </a:endParaRPr>
          </a:p>
        </p:txBody>
      </p:sp>
      <p:sp>
        <p:nvSpPr>
          <p:cNvPr id="141" name="Google Shape;141;p16"/>
          <p:cNvSpPr txBox="1"/>
          <p:nvPr/>
        </p:nvSpPr>
        <p:spPr>
          <a:xfrm>
            <a:off x="22618" y="7744475"/>
            <a:ext cx="6820500" cy="392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GB" sz="1800">
                <a:solidFill>
                  <a:srgbClr val="76A5AF"/>
                </a:solidFill>
                <a:latin typeface="Nunito"/>
                <a:ea typeface="Nunito"/>
                <a:cs typeface="Nunito"/>
                <a:sym typeface="Nunito"/>
              </a:rPr>
              <a:t>Community diagnosis</a:t>
            </a:r>
            <a:endParaRPr b="1" sz="1800">
              <a:solidFill>
                <a:srgbClr val="76A5AF"/>
              </a:solidFill>
              <a:latin typeface="Nunito"/>
              <a:ea typeface="Nunito"/>
              <a:cs typeface="Nunito"/>
              <a:sym typeface="Nunito"/>
            </a:endParaRPr>
          </a:p>
          <a:p>
            <a:pPr indent="0" lvl="0" marL="0" rtl="0" algn="l">
              <a:lnSpc>
                <a:spcPct val="115000"/>
              </a:lnSpc>
              <a:spcBef>
                <a:spcPts val="0"/>
              </a:spcBef>
              <a:spcAft>
                <a:spcPts val="0"/>
              </a:spcAft>
              <a:buNone/>
            </a:pPr>
            <a:r>
              <a:t/>
            </a:r>
            <a:endParaRPr b="1" sz="1800">
              <a:solidFill>
                <a:srgbClr val="76A5AF"/>
              </a:solidFill>
              <a:latin typeface="Nunito"/>
              <a:ea typeface="Nunito"/>
              <a:cs typeface="Nunito"/>
              <a:sym typeface="Nunito"/>
            </a:endParaRPr>
          </a:p>
        </p:txBody>
      </p:sp>
      <p:sp>
        <p:nvSpPr>
          <p:cNvPr id="142" name="Google Shape;142;p16"/>
          <p:cNvSpPr txBox="1"/>
          <p:nvPr/>
        </p:nvSpPr>
        <p:spPr>
          <a:xfrm>
            <a:off x="3950727" y="8206425"/>
            <a:ext cx="3399600" cy="392100"/>
          </a:xfrm>
          <a:prstGeom prst="rect">
            <a:avLst/>
          </a:prstGeom>
          <a:solidFill>
            <a:srgbClr val="76A5A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GB">
                <a:solidFill>
                  <a:srgbClr val="FFFFFF"/>
                </a:solidFill>
                <a:latin typeface="Nunito"/>
                <a:ea typeface="Nunito"/>
                <a:cs typeface="Nunito"/>
                <a:sym typeface="Nunito"/>
              </a:rPr>
              <a:t>Eliminated </a:t>
            </a:r>
            <a:endParaRPr b="1" sz="1400">
              <a:solidFill>
                <a:srgbClr val="FFFFFF"/>
              </a:solidFill>
              <a:latin typeface="Nunito"/>
              <a:ea typeface="Nunito"/>
              <a:cs typeface="Nunito"/>
              <a:sym typeface="Nunito"/>
            </a:endParaRPr>
          </a:p>
        </p:txBody>
      </p:sp>
      <p:sp>
        <p:nvSpPr>
          <p:cNvPr id="143" name="Google Shape;143;p16"/>
          <p:cNvSpPr/>
          <p:nvPr/>
        </p:nvSpPr>
        <p:spPr>
          <a:xfrm>
            <a:off x="3939648" y="8558418"/>
            <a:ext cx="3423300" cy="1728600"/>
          </a:xfrm>
          <a:prstGeom prst="rect">
            <a:avLst/>
          </a:prstGeom>
          <a:solidFill>
            <a:srgbClr val="F2F2F2"/>
          </a:solidFill>
          <a:ln>
            <a:noFill/>
          </a:ln>
        </p:spPr>
        <p:txBody>
          <a:bodyPr anchorCtr="0" anchor="t" bIns="45700" lIns="91425" spcFirstLastPara="1" rIns="91425" wrap="square" tIns="45700">
            <a:noAutofit/>
          </a:bodyPr>
          <a:lstStyle/>
          <a:p>
            <a:pPr indent="0" lvl="0" marL="0" rtl="0" algn="ctr">
              <a:lnSpc>
                <a:spcPct val="115000"/>
              </a:lnSpc>
              <a:spcBef>
                <a:spcPts val="240"/>
              </a:spcBef>
              <a:spcAft>
                <a:spcPts val="0"/>
              </a:spcAft>
              <a:buNone/>
            </a:pPr>
            <a:r>
              <a:rPr b="1" lang="en-GB" sz="1200">
                <a:latin typeface="Mada"/>
                <a:ea typeface="Mada"/>
                <a:cs typeface="Mada"/>
                <a:sym typeface="Mada"/>
              </a:rPr>
              <a:t>Areas where malaria has been eliminated</a:t>
            </a:r>
            <a:endParaRPr b="1" sz="1200">
              <a:latin typeface="Mada"/>
              <a:ea typeface="Mada"/>
              <a:cs typeface="Mada"/>
              <a:sym typeface="Mada"/>
            </a:endParaRPr>
          </a:p>
          <a:p>
            <a:pPr indent="0" lvl="0" marL="0" rtl="0" algn="l">
              <a:lnSpc>
                <a:spcPct val="115000"/>
              </a:lnSpc>
              <a:spcBef>
                <a:spcPts val="1000"/>
              </a:spcBef>
              <a:spcAft>
                <a:spcPts val="0"/>
              </a:spcAft>
              <a:buNone/>
            </a:pPr>
            <a:r>
              <a:rPr lang="en-GB" sz="1200">
                <a:latin typeface="Mada"/>
                <a:ea typeface="Mada"/>
                <a:cs typeface="Mada"/>
                <a:sym typeface="Mada"/>
              </a:rPr>
              <a:t>- Prevent re-introduction.</a:t>
            </a:r>
            <a:endParaRPr sz="1200">
              <a:latin typeface="Mada"/>
              <a:ea typeface="Mada"/>
              <a:cs typeface="Mada"/>
              <a:sym typeface="Mada"/>
            </a:endParaRPr>
          </a:p>
          <a:p>
            <a:pPr indent="0" lvl="0" marL="0" rtl="0" algn="l">
              <a:lnSpc>
                <a:spcPct val="115000"/>
              </a:lnSpc>
              <a:spcBef>
                <a:spcPts val="240"/>
              </a:spcBef>
              <a:spcAft>
                <a:spcPts val="0"/>
              </a:spcAft>
              <a:buNone/>
            </a:pPr>
            <a:r>
              <a:rPr lang="en-GB" sz="1200">
                <a:latin typeface="Mada"/>
                <a:ea typeface="Mada"/>
                <a:cs typeface="Mada"/>
                <a:sym typeface="Mada"/>
              </a:rPr>
              <a:t>- Considerable resources are still needed.</a:t>
            </a:r>
            <a:endParaRPr sz="1200">
              <a:latin typeface="Mada"/>
              <a:ea typeface="Mada"/>
              <a:cs typeface="Mada"/>
              <a:sym typeface="Mada"/>
            </a:endParaRPr>
          </a:p>
          <a:p>
            <a:pPr indent="0" lvl="0" marL="0" rtl="0" algn="l">
              <a:lnSpc>
                <a:spcPct val="115000"/>
              </a:lnSpc>
              <a:spcBef>
                <a:spcPts val="240"/>
              </a:spcBef>
              <a:spcAft>
                <a:spcPts val="0"/>
              </a:spcAft>
              <a:buNone/>
            </a:pPr>
            <a:r>
              <a:rPr lang="en-GB" sz="1200">
                <a:latin typeface="Mada"/>
                <a:ea typeface="Mada"/>
                <a:cs typeface="Mada"/>
                <a:sym typeface="Mada"/>
              </a:rPr>
              <a:t>- Different strategies </a:t>
            </a:r>
            <a:endParaRPr sz="1200">
              <a:latin typeface="Mada"/>
              <a:ea typeface="Mada"/>
              <a:cs typeface="Mada"/>
              <a:sym typeface="Mada"/>
            </a:endParaRPr>
          </a:p>
          <a:p>
            <a:pPr indent="0" lvl="0" marL="0" rtl="0" algn="l">
              <a:lnSpc>
                <a:spcPct val="115000"/>
              </a:lnSpc>
              <a:spcBef>
                <a:spcPts val="240"/>
              </a:spcBef>
              <a:spcAft>
                <a:spcPts val="0"/>
              </a:spcAft>
              <a:buNone/>
            </a:pPr>
            <a:r>
              <a:rPr lang="en-GB" sz="1200">
                <a:latin typeface="Mada"/>
                <a:ea typeface="Mada"/>
                <a:cs typeface="Mada"/>
                <a:sym typeface="Mada"/>
              </a:rPr>
              <a:t>(e.g., border control, active case management).</a:t>
            </a:r>
            <a:endParaRPr sz="1200">
              <a:latin typeface="Mada"/>
              <a:ea typeface="Mada"/>
              <a:cs typeface="Mada"/>
              <a:sym typeface="Mada"/>
            </a:endParaRPr>
          </a:p>
          <a:p>
            <a:pPr indent="0" lvl="0" marL="0" rtl="0" algn="l">
              <a:lnSpc>
                <a:spcPct val="115000"/>
              </a:lnSpc>
              <a:spcBef>
                <a:spcPts val="240"/>
              </a:spcBef>
              <a:spcAft>
                <a:spcPts val="0"/>
              </a:spcAft>
              <a:buNone/>
            </a:pPr>
            <a:r>
              <a:rPr lang="en-GB" sz="1200">
                <a:latin typeface="Mada"/>
                <a:ea typeface="Mada"/>
                <a:cs typeface="Mada"/>
                <a:sym typeface="Mada"/>
              </a:rPr>
              <a:t>- Maintain high-quality diagnosis</a:t>
            </a:r>
            <a:endParaRPr sz="1200">
              <a:latin typeface="Mada"/>
              <a:ea typeface="Mada"/>
              <a:cs typeface="Mada"/>
              <a:sym typeface="Mada"/>
            </a:endParaRPr>
          </a:p>
        </p:txBody>
      </p:sp>
      <p:sp>
        <p:nvSpPr>
          <p:cNvPr id="144" name="Google Shape;144;p16"/>
          <p:cNvSpPr txBox="1"/>
          <p:nvPr/>
        </p:nvSpPr>
        <p:spPr>
          <a:xfrm>
            <a:off x="212798" y="8206425"/>
            <a:ext cx="3377100" cy="392100"/>
          </a:xfrm>
          <a:prstGeom prst="rect">
            <a:avLst/>
          </a:prstGeom>
          <a:solidFill>
            <a:srgbClr val="134F5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GB">
                <a:solidFill>
                  <a:srgbClr val="FFFFFF"/>
                </a:solidFill>
                <a:latin typeface="Nunito"/>
                <a:ea typeface="Nunito"/>
                <a:cs typeface="Nunito"/>
                <a:sym typeface="Nunito"/>
              </a:rPr>
              <a:t>Pre-elimination </a:t>
            </a:r>
            <a:endParaRPr b="1" sz="1400">
              <a:solidFill>
                <a:srgbClr val="FFFFFF"/>
              </a:solidFill>
              <a:latin typeface="Nunito"/>
              <a:ea typeface="Nunito"/>
              <a:cs typeface="Nunito"/>
              <a:sym typeface="Nunito"/>
            </a:endParaRPr>
          </a:p>
        </p:txBody>
      </p:sp>
      <p:sp>
        <p:nvSpPr>
          <p:cNvPr id="145" name="Google Shape;145;p16"/>
          <p:cNvSpPr/>
          <p:nvPr/>
        </p:nvSpPr>
        <p:spPr>
          <a:xfrm>
            <a:off x="190775" y="8558417"/>
            <a:ext cx="3399600" cy="1728600"/>
          </a:xfrm>
          <a:prstGeom prst="rect">
            <a:avLst/>
          </a:prstGeom>
          <a:solidFill>
            <a:srgbClr val="F2F2F2"/>
          </a:solidFill>
          <a:ln>
            <a:noFill/>
          </a:ln>
        </p:spPr>
        <p:txBody>
          <a:bodyPr anchorCtr="0" anchor="t" bIns="45700" lIns="91425" spcFirstLastPara="1" rIns="91425" wrap="square" tIns="45700">
            <a:noAutofit/>
          </a:bodyPr>
          <a:lstStyle/>
          <a:p>
            <a:pPr indent="0" lvl="0" marL="0" rtl="0" algn="ctr">
              <a:lnSpc>
                <a:spcPct val="115000"/>
              </a:lnSpc>
              <a:spcBef>
                <a:spcPts val="240"/>
              </a:spcBef>
              <a:spcAft>
                <a:spcPts val="0"/>
              </a:spcAft>
              <a:buNone/>
            </a:pPr>
            <a:r>
              <a:rPr b="1" lang="en-GB" sz="1200">
                <a:latin typeface="Mada"/>
                <a:ea typeface="Mada"/>
                <a:cs typeface="Mada"/>
                <a:sym typeface="Mada"/>
              </a:rPr>
              <a:t>Areas with advanced malaria control</a:t>
            </a:r>
            <a:endParaRPr b="1" sz="1200">
              <a:latin typeface="Mada"/>
              <a:ea typeface="Mada"/>
              <a:cs typeface="Mada"/>
              <a:sym typeface="Mada"/>
            </a:endParaRPr>
          </a:p>
          <a:p>
            <a:pPr indent="0" lvl="0" marL="0" rtl="0" algn="l">
              <a:lnSpc>
                <a:spcPct val="115000"/>
              </a:lnSpc>
              <a:spcBef>
                <a:spcPts val="1000"/>
              </a:spcBef>
              <a:spcAft>
                <a:spcPts val="0"/>
              </a:spcAft>
              <a:buNone/>
            </a:pPr>
            <a:r>
              <a:rPr lang="en-GB" sz="1200">
                <a:latin typeface="Mada"/>
                <a:ea typeface="Mada"/>
                <a:cs typeface="Mada"/>
                <a:sym typeface="Mada"/>
              </a:rPr>
              <a:t>- Universal access to diagnostic tests/ capabilities.</a:t>
            </a:r>
            <a:endParaRPr sz="1200">
              <a:latin typeface="Mada"/>
              <a:ea typeface="Mada"/>
              <a:cs typeface="Mada"/>
              <a:sym typeface="Mada"/>
            </a:endParaRPr>
          </a:p>
          <a:p>
            <a:pPr indent="0" lvl="0" marL="0" rtl="0" algn="l">
              <a:lnSpc>
                <a:spcPct val="115000"/>
              </a:lnSpc>
              <a:spcBef>
                <a:spcPts val="240"/>
              </a:spcBef>
              <a:spcAft>
                <a:spcPts val="0"/>
              </a:spcAft>
              <a:buNone/>
            </a:pPr>
            <a:r>
              <a:rPr lang="en-GB" sz="1200">
                <a:latin typeface="Mada"/>
                <a:ea typeface="Mada"/>
                <a:cs typeface="Mada"/>
                <a:sym typeface="Mada"/>
              </a:rPr>
              <a:t>- </a:t>
            </a:r>
            <a:r>
              <a:rPr b="1" lang="en-GB" sz="1200">
                <a:solidFill>
                  <a:srgbClr val="CC0000"/>
                </a:solidFill>
                <a:latin typeface="Mada"/>
                <a:ea typeface="Mada"/>
                <a:cs typeface="Mada"/>
                <a:sym typeface="Mada"/>
              </a:rPr>
              <a:t>Surveillance</a:t>
            </a:r>
            <a:r>
              <a:rPr lang="en-GB" sz="1200">
                <a:latin typeface="Mada"/>
                <a:ea typeface="Mada"/>
                <a:cs typeface="Mada"/>
                <a:sym typeface="Mada"/>
              </a:rPr>
              <a:t>/mapping.</a:t>
            </a:r>
            <a:endParaRPr sz="1200">
              <a:latin typeface="Mada"/>
              <a:ea typeface="Mada"/>
              <a:cs typeface="Mada"/>
              <a:sym typeface="Mada"/>
            </a:endParaRPr>
          </a:p>
          <a:p>
            <a:pPr indent="0" lvl="0" marL="0" rtl="0" algn="l">
              <a:lnSpc>
                <a:spcPct val="115000"/>
              </a:lnSpc>
              <a:spcBef>
                <a:spcPts val="240"/>
              </a:spcBef>
              <a:spcAft>
                <a:spcPts val="0"/>
              </a:spcAft>
              <a:buNone/>
            </a:pPr>
            <a:r>
              <a:rPr lang="en-GB" sz="1200">
                <a:latin typeface="Mada"/>
                <a:ea typeface="Mada"/>
                <a:cs typeface="Mada"/>
                <a:sym typeface="Mada"/>
              </a:rPr>
              <a:t>- Focused </a:t>
            </a:r>
            <a:r>
              <a:rPr b="1" lang="en-GB" sz="1200">
                <a:solidFill>
                  <a:srgbClr val="CC0000"/>
                </a:solidFill>
                <a:latin typeface="Mada"/>
                <a:ea typeface="Mada"/>
                <a:cs typeface="Mada"/>
                <a:sym typeface="Mada"/>
              </a:rPr>
              <a:t>screening </a:t>
            </a:r>
            <a:endParaRPr b="1" sz="1200">
              <a:solidFill>
                <a:srgbClr val="CC0000"/>
              </a:solidFill>
              <a:latin typeface="Mada"/>
              <a:ea typeface="Mada"/>
              <a:cs typeface="Mada"/>
              <a:sym typeface="Mada"/>
            </a:endParaRPr>
          </a:p>
          <a:p>
            <a:pPr indent="0" lvl="0" marL="0" rtl="0" algn="l">
              <a:lnSpc>
                <a:spcPct val="115000"/>
              </a:lnSpc>
              <a:spcBef>
                <a:spcPts val="240"/>
              </a:spcBef>
              <a:spcAft>
                <a:spcPts val="0"/>
              </a:spcAft>
              <a:buNone/>
            </a:pPr>
            <a:r>
              <a:rPr lang="en-GB" sz="1200">
                <a:latin typeface="Mada"/>
                <a:ea typeface="Mada"/>
                <a:cs typeface="Mada"/>
                <a:sym typeface="Mada"/>
              </a:rPr>
              <a:t>(e.g., those who present with danger signs) </a:t>
            </a:r>
            <a:endParaRPr sz="1200">
              <a:latin typeface="Mada"/>
              <a:ea typeface="Mada"/>
              <a:cs typeface="Mada"/>
              <a:sym typeface="Mada"/>
            </a:endParaRPr>
          </a:p>
          <a:p>
            <a:pPr indent="0" lvl="0" marL="0" rtl="0" algn="l">
              <a:lnSpc>
                <a:spcPct val="115000"/>
              </a:lnSpc>
              <a:spcBef>
                <a:spcPts val="240"/>
              </a:spcBef>
              <a:spcAft>
                <a:spcPts val="0"/>
              </a:spcAft>
              <a:buNone/>
            </a:pPr>
            <a:r>
              <a:rPr lang="en-GB" sz="1200">
                <a:latin typeface="Mada"/>
                <a:ea typeface="Mada"/>
                <a:cs typeface="Mada"/>
                <a:sym typeface="Mada"/>
              </a:rPr>
              <a:t>and treatment (e.g., active case strategy in Oman).</a:t>
            </a:r>
            <a:endParaRPr sz="1200">
              <a:latin typeface="Mada"/>
              <a:ea typeface="Mada"/>
              <a:cs typeface="Mada"/>
              <a:sym typeface="Mada"/>
            </a:endParaRPr>
          </a:p>
        </p:txBody>
      </p:sp>
      <p:sp>
        <p:nvSpPr>
          <p:cNvPr id="146" name="Google Shape;146;p16"/>
          <p:cNvSpPr txBox="1"/>
          <p:nvPr/>
        </p:nvSpPr>
        <p:spPr>
          <a:xfrm>
            <a:off x="0" y="10286876"/>
            <a:ext cx="8902800" cy="489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200">
                <a:solidFill>
                  <a:srgbClr val="BF9000"/>
                </a:solidFill>
                <a:latin typeface="Mada"/>
                <a:ea typeface="Mada"/>
                <a:cs typeface="Mada"/>
                <a:sym typeface="Mada"/>
              </a:rPr>
              <a:t>Which of the following preventive measures is included in the malaria control program ? Case Management </a:t>
            </a:r>
            <a:endParaRPr sz="1200">
              <a:solidFill>
                <a:srgbClr val="BF9000"/>
              </a:solidFill>
              <a:latin typeface="Mada"/>
              <a:ea typeface="Mada"/>
              <a:cs typeface="Mada"/>
              <a:sym typeface="Mada"/>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3" name="Shape 1283"/>
        <p:cNvGrpSpPr/>
        <p:nvPr/>
      </p:nvGrpSpPr>
      <p:grpSpPr>
        <a:xfrm>
          <a:off x="0" y="0"/>
          <a:ext cx="0" cy="0"/>
          <a:chOff x="0" y="0"/>
          <a:chExt cx="0" cy="0"/>
        </a:xfrm>
      </p:grpSpPr>
      <p:sp>
        <p:nvSpPr>
          <p:cNvPr id="1284" name="Google Shape;1284;p52"/>
          <p:cNvSpPr/>
          <p:nvPr/>
        </p:nvSpPr>
        <p:spPr>
          <a:xfrm rot="10800000">
            <a:off x="-75" y="-9300"/>
            <a:ext cx="7591500" cy="237900"/>
          </a:xfrm>
          <a:prstGeom prst="round2SameRect">
            <a:avLst>
              <a:gd fmla="val 50000" name="adj1"/>
              <a:gd fmla="val 0" name="adj2"/>
            </a:avLst>
          </a:pr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5" name="Google Shape;1285;p52"/>
          <p:cNvSpPr txBox="1"/>
          <p:nvPr/>
        </p:nvSpPr>
        <p:spPr>
          <a:xfrm>
            <a:off x="99525" y="228600"/>
            <a:ext cx="5721900" cy="566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000"/>
              </a:spcBef>
              <a:spcAft>
                <a:spcPts val="0"/>
              </a:spcAft>
              <a:buNone/>
            </a:pPr>
            <a:r>
              <a:rPr b="1" lang="en-GB">
                <a:solidFill>
                  <a:srgbClr val="76A5AF"/>
                </a:solidFill>
                <a:latin typeface="Nunito"/>
                <a:ea typeface="Nunito"/>
                <a:cs typeface="Nunito"/>
                <a:sym typeface="Nunito"/>
              </a:rPr>
              <a:t>Types of Pneumoconiosis:</a:t>
            </a:r>
            <a:endParaRPr b="1">
              <a:latin typeface="Mada"/>
              <a:ea typeface="Mada"/>
              <a:cs typeface="Mada"/>
              <a:sym typeface="Mada"/>
            </a:endParaRPr>
          </a:p>
        </p:txBody>
      </p:sp>
      <p:sp>
        <p:nvSpPr>
          <p:cNvPr id="1286" name="Google Shape;1286;p52"/>
          <p:cNvSpPr/>
          <p:nvPr/>
        </p:nvSpPr>
        <p:spPr>
          <a:xfrm>
            <a:off x="99525" y="795000"/>
            <a:ext cx="2058102" cy="418608"/>
          </a:xfrm>
          <a:prstGeom prst="flowChartTerminator">
            <a:avLst/>
          </a:prstGeom>
          <a:solidFill>
            <a:srgbClr val="134F5C"/>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457200" rtl="0" algn="l">
              <a:spcBef>
                <a:spcPts val="0"/>
              </a:spcBef>
              <a:spcAft>
                <a:spcPts val="0"/>
              </a:spcAft>
              <a:buNone/>
            </a:pPr>
            <a:r>
              <a:rPr lang="en-GB" sz="1200">
                <a:solidFill>
                  <a:srgbClr val="FFFFFF"/>
                </a:solidFill>
                <a:latin typeface="Nunito"/>
                <a:ea typeface="Nunito"/>
                <a:cs typeface="Nunito"/>
                <a:sym typeface="Nunito"/>
              </a:rPr>
              <a:t>Asbestosis</a:t>
            </a:r>
            <a:endParaRPr sz="1200">
              <a:solidFill>
                <a:srgbClr val="FFFFFF"/>
              </a:solidFill>
              <a:latin typeface="Nunito"/>
              <a:ea typeface="Nunito"/>
              <a:cs typeface="Nunito"/>
              <a:sym typeface="Nunito"/>
            </a:endParaRPr>
          </a:p>
        </p:txBody>
      </p:sp>
      <p:sp>
        <p:nvSpPr>
          <p:cNvPr id="1287" name="Google Shape;1287;p52"/>
          <p:cNvSpPr/>
          <p:nvPr/>
        </p:nvSpPr>
        <p:spPr>
          <a:xfrm>
            <a:off x="248696" y="849402"/>
            <a:ext cx="374100" cy="309900"/>
          </a:xfrm>
          <a:prstGeom prst="ellipse">
            <a:avLst/>
          </a:prstGeom>
          <a:solidFill>
            <a:srgbClr val="FFFFFF"/>
          </a:solidFill>
          <a:ln>
            <a:noFill/>
          </a:ln>
          <a:effectLst>
            <a:outerShdw blurRad="228600" rotWithShape="0" algn="tl" dir="5400000" dist="50800">
              <a:srgbClr val="000000">
                <a:alpha val="54509"/>
              </a:srgbClr>
            </a:outerShdw>
          </a:effectLst>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1" lang="en-GB" sz="1200">
                <a:solidFill>
                  <a:srgbClr val="134F5C"/>
                </a:solidFill>
                <a:latin typeface="Changa"/>
                <a:ea typeface="Changa"/>
                <a:cs typeface="Changa"/>
                <a:sym typeface="Changa"/>
              </a:rPr>
              <a:t>1</a:t>
            </a:r>
            <a:endParaRPr b="1" i="0" sz="1200" u="none" cap="none" strike="noStrike">
              <a:solidFill>
                <a:srgbClr val="134F5C"/>
              </a:solidFill>
              <a:latin typeface="Changa"/>
              <a:ea typeface="Changa"/>
              <a:cs typeface="Changa"/>
              <a:sym typeface="Changa"/>
            </a:endParaRPr>
          </a:p>
        </p:txBody>
      </p:sp>
      <p:graphicFrame>
        <p:nvGraphicFramePr>
          <p:cNvPr id="1288" name="Google Shape;1288;p52"/>
          <p:cNvGraphicFramePr/>
          <p:nvPr/>
        </p:nvGraphicFramePr>
        <p:xfrm>
          <a:off x="-87" y="1240400"/>
          <a:ext cx="3000000" cy="3000000"/>
        </p:xfrm>
        <a:graphic>
          <a:graphicData uri="http://schemas.openxmlformats.org/drawingml/2006/table">
            <a:tbl>
              <a:tblPr>
                <a:noFill/>
                <a:tableStyleId>{33F02701-F9A2-4432-8F73-A4790598A67E}</a:tableStyleId>
              </a:tblPr>
              <a:tblGrid>
                <a:gridCol w="1200500"/>
                <a:gridCol w="4360975"/>
                <a:gridCol w="2030025"/>
              </a:tblGrid>
              <a:tr h="357075">
                <a:tc>
                  <a:txBody>
                    <a:bodyPr/>
                    <a:lstStyle/>
                    <a:p>
                      <a:pPr indent="0" lvl="0" marL="0" rtl="0" algn="ctr">
                        <a:spcBef>
                          <a:spcPts val="0"/>
                        </a:spcBef>
                        <a:spcAft>
                          <a:spcPts val="0"/>
                        </a:spcAft>
                        <a:buNone/>
                      </a:pPr>
                      <a:r>
                        <a:rPr b="1" lang="en-GB" sz="1000">
                          <a:solidFill>
                            <a:srgbClr val="FFFFFF"/>
                          </a:solidFill>
                          <a:latin typeface="Mada"/>
                          <a:ea typeface="Mada"/>
                          <a:cs typeface="Mada"/>
                          <a:sym typeface="Mada"/>
                        </a:rPr>
                        <a:t>Description</a:t>
                      </a:r>
                      <a:endParaRPr b="1" sz="1000">
                        <a:solidFill>
                          <a:srgbClr val="FFFFFF"/>
                        </a:solidFill>
                        <a:latin typeface="Mada"/>
                        <a:ea typeface="Mada"/>
                        <a:cs typeface="Mada"/>
                        <a:sym typeface="Mada"/>
                      </a:endParaRPr>
                    </a:p>
                  </a:txBody>
                  <a:tcPr marT="91425" marB="91425" marR="91425" marL="91425" anchor="ctr">
                    <a:solidFill>
                      <a:srgbClr val="134F5C"/>
                    </a:solidFill>
                  </a:tcPr>
                </a:tc>
                <a:tc gridSpan="2">
                  <a:txBody>
                    <a:bodyPr/>
                    <a:lstStyle/>
                    <a:p>
                      <a:pPr indent="0" lvl="0" marL="0" rtl="0" algn="l">
                        <a:spcBef>
                          <a:spcPts val="0"/>
                        </a:spcBef>
                        <a:spcAft>
                          <a:spcPts val="0"/>
                        </a:spcAft>
                        <a:buNone/>
                      </a:pPr>
                      <a:r>
                        <a:rPr lang="en-GB" sz="1000">
                          <a:latin typeface="Mada"/>
                          <a:ea typeface="Mada"/>
                          <a:cs typeface="Mada"/>
                          <a:sym typeface="Mada"/>
                        </a:rPr>
                        <a:t>Inhalation of asbestos fibres</a:t>
                      </a:r>
                      <a:endParaRPr sz="1000">
                        <a:latin typeface="Mada"/>
                        <a:ea typeface="Mada"/>
                        <a:cs typeface="Mada"/>
                        <a:sym typeface="Mada"/>
                      </a:endParaRPr>
                    </a:p>
                  </a:txBody>
                  <a:tcPr marT="91425" marB="91425" marR="91425" marL="91425" anchor="ctr"/>
                </a:tc>
                <a:tc hMerge="1"/>
              </a:tr>
              <a:tr h="735400">
                <a:tc>
                  <a:txBody>
                    <a:bodyPr/>
                    <a:lstStyle/>
                    <a:p>
                      <a:pPr indent="0" lvl="0" marL="0" rtl="0" algn="ctr">
                        <a:spcBef>
                          <a:spcPts val="0"/>
                        </a:spcBef>
                        <a:spcAft>
                          <a:spcPts val="0"/>
                        </a:spcAft>
                        <a:buNone/>
                      </a:pPr>
                      <a:r>
                        <a:rPr b="1" lang="en-GB" sz="1000">
                          <a:solidFill>
                            <a:srgbClr val="FFFFFF"/>
                          </a:solidFill>
                          <a:latin typeface="Mada"/>
                          <a:ea typeface="Mada"/>
                          <a:cs typeface="Mada"/>
                          <a:sym typeface="Mada"/>
                        </a:rPr>
                        <a:t>Occupations</a:t>
                      </a:r>
                      <a:endParaRPr b="1" sz="1000">
                        <a:solidFill>
                          <a:srgbClr val="FFFFFF"/>
                        </a:solidFill>
                        <a:latin typeface="Mada"/>
                        <a:ea typeface="Mada"/>
                        <a:cs typeface="Mada"/>
                        <a:sym typeface="Mada"/>
                      </a:endParaRPr>
                    </a:p>
                  </a:txBody>
                  <a:tcPr marT="91425" marB="91425" marR="91425" marL="91425" anchor="ctr">
                    <a:solidFill>
                      <a:srgbClr val="134F5C"/>
                    </a:solidFill>
                  </a:tcPr>
                </a:tc>
                <a:tc gridSpan="2">
                  <a:txBody>
                    <a:bodyPr/>
                    <a:lstStyle/>
                    <a:p>
                      <a:pPr indent="-292100" lvl="0" marL="457200" rtl="0" algn="l">
                        <a:spcBef>
                          <a:spcPts val="0"/>
                        </a:spcBef>
                        <a:spcAft>
                          <a:spcPts val="0"/>
                        </a:spcAft>
                        <a:buSzPts val="1000"/>
                        <a:buFont typeface="Mada"/>
                        <a:buChar char="●"/>
                      </a:pPr>
                      <a:r>
                        <a:rPr lang="en-GB" sz="1000">
                          <a:latin typeface="Mada"/>
                          <a:ea typeface="Mada"/>
                          <a:cs typeface="Mada"/>
                          <a:sym typeface="Mada"/>
                        </a:rPr>
                        <a:t>Mining and extraction</a:t>
                      </a:r>
                      <a:endParaRPr sz="1000">
                        <a:latin typeface="Mada"/>
                        <a:ea typeface="Mada"/>
                        <a:cs typeface="Mada"/>
                        <a:sym typeface="Mada"/>
                      </a:endParaRPr>
                    </a:p>
                    <a:p>
                      <a:pPr indent="-292100" lvl="0" marL="457200" rtl="0" algn="l">
                        <a:spcBef>
                          <a:spcPts val="0"/>
                        </a:spcBef>
                        <a:spcAft>
                          <a:spcPts val="0"/>
                        </a:spcAft>
                        <a:buSzPts val="1000"/>
                        <a:buFont typeface="Mada"/>
                        <a:buChar char="●"/>
                      </a:pPr>
                      <a:r>
                        <a:rPr lang="en-GB" sz="1000">
                          <a:latin typeface="Mada"/>
                          <a:ea typeface="Mada"/>
                          <a:cs typeface="Mada"/>
                          <a:sym typeface="Mada"/>
                        </a:rPr>
                        <a:t>Exposure to asbestos (insulation)</a:t>
                      </a:r>
                      <a:endParaRPr sz="1000">
                        <a:latin typeface="Mada"/>
                        <a:ea typeface="Mada"/>
                        <a:cs typeface="Mada"/>
                        <a:sym typeface="Mada"/>
                      </a:endParaRPr>
                    </a:p>
                    <a:p>
                      <a:pPr indent="-292100" lvl="0" marL="457200" rtl="0" algn="l">
                        <a:spcBef>
                          <a:spcPts val="0"/>
                        </a:spcBef>
                        <a:spcAft>
                          <a:spcPts val="0"/>
                        </a:spcAft>
                        <a:buSzPts val="1000"/>
                        <a:buFont typeface="Mada"/>
                        <a:buChar char="●"/>
                      </a:pPr>
                      <a:r>
                        <a:rPr lang="en-GB" sz="1000">
                          <a:latin typeface="Mada"/>
                          <a:ea typeface="Mada"/>
                          <a:cs typeface="Mada"/>
                          <a:sym typeface="Mada"/>
                        </a:rPr>
                        <a:t>making of asbestos cloth </a:t>
                      </a:r>
                      <a:r>
                        <a:rPr lang="en-GB" sz="1000">
                          <a:solidFill>
                            <a:srgbClr val="6AA84F"/>
                          </a:solidFill>
                          <a:latin typeface="Mada"/>
                          <a:ea typeface="Mada"/>
                          <a:cs typeface="Mada"/>
                          <a:sym typeface="Mada"/>
                        </a:rPr>
                        <a:t>(soldiers clothes)</a:t>
                      </a:r>
                      <a:endParaRPr sz="1000">
                        <a:latin typeface="Mada"/>
                        <a:ea typeface="Mada"/>
                        <a:cs typeface="Mada"/>
                        <a:sym typeface="Mada"/>
                      </a:endParaRPr>
                    </a:p>
                    <a:p>
                      <a:pPr indent="-292100" lvl="0" marL="457200" rtl="0" algn="l">
                        <a:spcBef>
                          <a:spcPts val="0"/>
                        </a:spcBef>
                        <a:spcAft>
                          <a:spcPts val="0"/>
                        </a:spcAft>
                        <a:buSzPts val="1000"/>
                        <a:buFont typeface="Mada"/>
                        <a:buChar char="●"/>
                      </a:pPr>
                      <a:r>
                        <a:rPr lang="en-GB" sz="1000">
                          <a:latin typeface="Mada"/>
                          <a:ea typeface="Mada"/>
                          <a:cs typeface="Mada"/>
                          <a:sym typeface="Mada"/>
                        </a:rPr>
                        <a:t>manufacture of asbestos cement pipes and other products,  Such as vinyl floor tiles, in brake and cloth lining</a:t>
                      </a:r>
                      <a:endParaRPr sz="1000">
                        <a:latin typeface="Mada"/>
                        <a:ea typeface="Mada"/>
                        <a:cs typeface="Mada"/>
                        <a:sym typeface="Mada"/>
                      </a:endParaRPr>
                    </a:p>
                  </a:txBody>
                  <a:tcPr marT="91425" marB="91425" marR="91425" marL="91425" anchor="ctr"/>
                </a:tc>
                <a:tc hMerge="1"/>
              </a:tr>
              <a:tr h="792450">
                <a:tc>
                  <a:txBody>
                    <a:bodyPr/>
                    <a:lstStyle/>
                    <a:p>
                      <a:pPr indent="0" lvl="0" marL="0" rtl="0" algn="ctr">
                        <a:spcBef>
                          <a:spcPts val="0"/>
                        </a:spcBef>
                        <a:spcAft>
                          <a:spcPts val="0"/>
                        </a:spcAft>
                        <a:buNone/>
                      </a:pPr>
                      <a:r>
                        <a:rPr b="1" lang="en-GB" sz="1000">
                          <a:solidFill>
                            <a:srgbClr val="FFFFFF"/>
                          </a:solidFill>
                          <a:latin typeface="Mada"/>
                          <a:ea typeface="Mada"/>
                          <a:cs typeface="Mada"/>
                          <a:sym typeface="Mada"/>
                        </a:rPr>
                        <a:t>Presentation</a:t>
                      </a:r>
                      <a:endParaRPr b="1" sz="1000">
                        <a:solidFill>
                          <a:srgbClr val="FFFFFF"/>
                        </a:solidFill>
                        <a:latin typeface="Mada"/>
                        <a:ea typeface="Mada"/>
                        <a:cs typeface="Mada"/>
                        <a:sym typeface="Mada"/>
                      </a:endParaRPr>
                    </a:p>
                  </a:txBody>
                  <a:tcPr marT="91425" marB="91425" marR="91425" marL="91425" anchor="ctr">
                    <a:solidFill>
                      <a:srgbClr val="134F5C"/>
                    </a:solidFill>
                  </a:tcPr>
                </a:tc>
                <a:tc gridSpan="2">
                  <a:txBody>
                    <a:bodyPr/>
                    <a:lstStyle/>
                    <a:p>
                      <a:pPr indent="-292100" lvl="0" marL="457200" rtl="0" algn="l">
                        <a:spcBef>
                          <a:spcPts val="0"/>
                        </a:spcBef>
                        <a:spcAft>
                          <a:spcPts val="0"/>
                        </a:spcAft>
                        <a:buSzPts val="1000"/>
                        <a:buFont typeface="Mada"/>
                        <a:buChar char="●"/>
                      </a:pPr>
                      <a:r>
                        <a:rPr lang="en-GB" sz="1000">
                          <a:latin typeface="Mada"/>
                          <a:ea typeface="Mada"/>
                          <a:cs typeface="Mada"/>
                          <a:sym typeface="Mada"/>
                        </a:rPr>
                        <a:t>Interstitial fibrosis of the lungs, pleural thickening, calcification.</a:t>
                      </a:r>
                      <a:endParaRPr sz="1000">
                        <a:latin typeface="Mada"/>
                        <a:ea typeface="Mada"/>
                        <a:cs typeface="Mada"/>
                        <a:sym typeface="Mada"/>
                      </a:endParaRPr>
                    </a:p>
                    <a:p>
                      <a:pPr indent="-292100" lvl="0" marL="457200" rtl="0" algn="l">
                        <a:spcBef>
                          <a:spcPts val="0"/>
                        </a:spcBef>
                        <a:spcAft>
                          <a:spcPts val="0"/>
                        </a:spcAft>
                        <a:buSzPts val="1000"/>
                        <a:buFont typeface="Mada"/>
                        <a:buChar char="●"/>
                      </a:pPr>
                      <a:r>
                        <a:rPr lang="en-GB" sz="1000">
                          <a:latin typeface="Mada"/>
                          <a:ea typeface="Mada"/>
                          <a:cs typeface="Mada"/>
                          <a:sym typeface="Mada"/>
                        </a:rPr>
                        <a:t>Bronchogenic carcinoma, pleural and </a:t>
                      </a:r>
                      <a:r>
                        <a:rPr b="1" lang="en-GB" sz="1000">
                          <a:solidFill>
                            <a:srgbClr val="CC0000"/>
                          </a:solidFill>
                          <a:latin typeface="Mada"/>
                          <a:ea typeface="Mada"/>
                          <a:cs typeface="Mada"/>
                          <a:sym typeface="Mada"/>
                        </a:rPr>
                        <a:t>peritoneal mesothelioma</a:t>
                      </a:r>
                      <a:endParaRPr b="1" sz="1000">
                        <a:solidFill>
                          <a:srgbClr val="CC0000"/>
                        </a:solidFill>
                        <a:latin typeface="Mada"/>
                        <a:ea typeface="Mada"/>
                        <a:cs typeface="Mada"/>
                        <a:sym typeface="Mada"/>
                      </a:endParaRPr>
                    </a:p>
                    <a:p>
                      <a:pPr indent="-292100" lvl="0" marL="457200" rtl="0" algn="l">
                        <a:spcBef>
                          <a:spcPts val="0"/>
                        </a:spcBef>
                        <a:spcAft>
                          <a:spcPts val="0"/>
                        </a:spcAft>
                        <a:buSzPts val="1000"/>
                        <a:buFont typeface="Mada"/>
                        <a:buChar char="●"/>
                      </a:pPr>
                      <a:r>
                        <a:rPr lang="en-GB" sz="1000">
                          <a:latin typeface="Mada"/>
                          <a:ea typeface="Mada"/>
                          <a:cs typeface="Mada"/>
                          <a:sym typeface="Mada"/>
                        </a:rPr>
                        <a:t>Progressive dyspnoea on exertion </a:t>
                      </a:r>
                      <a:r>
                        <a:rPr lang="en-GB" sz="1000">
                          <a:solidFill>
                            <a:srgbClr val="999999"/>
                          </a:solidFill>
                          <a:latin typeface="Mada"/>
                          <a:ea typeface="Mada"/>
                          <a:cs typeface="Mada"/>
                          <a:sym typeface="Mada"/>
                        </a:rPr>
                        <a:t>frequently out of proportion to the clinical signs in the lungs</a:t>
                      </a:r>
                      <a:r>
                        <a:rPr lang="en-GB" sz="1000">
                          <a:latin typeface="Mada"/>
                          <a:ea typeface="Mada"/>
                          <a:cs typeface="Mada"/>
                          <a:sym typeface="Mada"/>
                        </a:rPr>
                        <a:t>, cough, expectoration, chest pain, cyanosis and </a:t>
                      </a:r>
                      <a:r>
                        <a:rPr b="1" lang="en-GB" sz="1000">
                          <a:solidFill>
                            <a:srgbClr val="CC0000"/>
                          </a:solidFill>
                          <a:latin typeface="Mada"/>
                          <a:ea typeface="Mada"/>
                          <a:cs typeface="Mada"/>
                          <a:sym typeface="Mada"/>
                        </a:rPr>
                        <a:t>clubbing of the fingers</a:t>
                      </a:r>
                      <a:endParaRPr b="1" sz="1000">
                        <a:solidFill>
                          <a:srgbClr val="CC0000"/>
                        </a:solidFill>
                        <a:latin typeface="Mada"/>
                        <a:ea typeface="Mada"/>
                        <a:cs typeface="Mada"/>
                        <a:sym typeface="Mada"/>
                      </a:endParaRPr>
                    </a:p>
                  </a:txBody>
                  <a:tcPr marT="91425" marB="91425" marR="91425" marL="91425" anchor="ctr"/>
                </a:tc>
                <a:tc hMerge="1"/>
              </a:tr>
              <a:tr h="599850">
                <a:tc>
                  <a:txBody>
                    <a:bodyPr/>
                    <a:lstStyle/>
                    <a:p>
                      <a:pPr indent="0" lvl="0" marL="0" rtl="0" algn="ctr">
                        <a:spcBef>
                          <a:spcPts val="0"/>
                        </a:spcBef>
                        <a:spcAft>
                          <a:spcPts val="0"/>
                        </a:spcAft>
                        <a:buNone/>
                      </a:pPr>
                      <a:r>
                        <a:rPr b="1" lang="en-GB" sz="1000">
                          <a:solidFill>
                            <a:srgbClr val="FFFFFF"/>
                          </a:solidFill>
                          <a:latin typeface="Mada"/>
                          <a:ea typeface="Mada"/>
                          <a:cs typeface="Mada"/>
                          <a:sym typeface="Mada"/>
                        </a:rPr>
                        <a:t>Diagnosis</a:t>
                      </a:r>
                      <a:endParaRPr b="1" sz="1000">
                        <a:solidFill>
                          <a:srgbClr val="FFFFFF"/>
                        </a:solidFill>
                        <a:latin typeface="Mada"/>
                        <a:ea typeface="Mada"/>
                        <a:cs typeface="Mada"/>
                        <a:sym typeface="Mada"/>
                      </a:endParaRPr>
                    </a:p>
                  </a:txBody>
                  <a:tcPr marT="91425" marB="91425" marR="91425" marL="91425" anchor="ctr">
                    <a:solidFill>
                      <a:srgbClr val="134F5C"/>
                    </a:solidFill>
                  </a:tcPr>
                </a:tc>
                <a:tc gridSpan="2">
                  <a:txBody>
                    <a:bodyPr/>
                    <a:lstStyle/>
                    <a:p>
                      <a:pPr indent="-292100" lvl="0" marL="457200" rtl="0" algn="l">
                        <a:spcBef>
                          <a:spcPts val="0"/>
                        </a:spcBef>
                        <a:spcAft>
                          <a:spcPts val="0"/>
                        </a:spcAft>
                        <a:buSzPts val="1000"/>
                        <a:buFont typeface="Mada"/>
                        <a:buChar char="●"/>
                      </a:pPr>
                      <a:r>
                        <a:rPr lang="en-GB" sz="1000">
                          <a:latin typeface="Mada"/>
                          <a:ea typeface="Mada"/>
                          <a:cs typeface="Mada"/>
                          <a:sym typeface="Mada"/>
                        </a:rPr>
                        <a:t>Asbestos bodies in </a:t>
                      </a:r>
                      <a:r>
                        <a:rPr b="1" lang="en-GB" sz="1000">
                          <a:solidFill>
                            <a:srgbClr val="CC0000"/>
                          </a:solidFill>
                          <a:latin typeface="Mada"/>
                          <a:ea typeface="Mada"/>
                          <a:cs typeface="Mada"/>
                          <a:sym typeface="Mada"/>
                        </a:rPr>
                        <a:t>sputum </a:t>
                      </a:r>
                      <a:r>
                        <a:rPr lang="en-GB" sz="1000">
                          <a:latin typeface="Mada"/>
                          <a:ea typeface="Mada"/>
                          <a:cs typeface="Mada"/>
                          <a:sym typeface="Mada"/>
                        </a:rPr>
                        <a:t>(asbestos fibres coated with fibrin)</a:t>
                      </a:r>
                      <a:endParaRPr sz="1000">
                        <a:latin typeface="Mada"/>
                        <a:ea typeface="Mada"/>
                        <a:cs typeface="Mada"/>
                        <a:sym typeface="Mada"/>
                      </a:endParaRPr>
                    </a:p>
                    <a:p>
                      <a:pPr indent="-292100" lvl="0" marL="457200" rtl="0" algn="l">
                        <a:spcBef>
                          <a:spcPts val="0"/>
                        </a:spcBef>
                        <a:spcAft>
                          <a:spcPts val="0"/>
                        </a:spcAft>
                        <a:buSzPts val="1000"/>
                        <a:buFont typeface="Mada"/>
                        <a:buChar char="●"/>
                      </a:pPr>
                      <a:r>
                        <a:rPr lang="en-GB" sz="1000">
                          <a:latin typeface="Mada"/>
                          <a:ea typeface="Mada"/>
                          <a:cs typeface="Mada"/>
                          <a:sym typeface="Mada"/>
                        </a:rPr>
                        <a:t>X-ray shows </a:t>
                      </a:r>
                      <a:r>
                        <a:rPr b="1" lang="en-GB" sz="1000">
                          <a:solidFill>
                            <a:srgbClr val="CC0000"/>
                          </a:solidFill>
                          <a:latin typeface="Mada"/>
                          <a:ea typeface="Mada"/>
                          <a:cs typeface="Mada"/>
                          <a:sym typeface="Mada"/>
                        </a:rPr>
                        <a:t>ground-glass appearance</a:t>
                      </a:r>
                      <a:r>
                        <a:rPr lang="en-GB" sz="1000">
                          <a:latin typeface="Mada"/>
                          <a:ea typeface="Mada"/>
                          <a:cs typeface="Mada"/>
                          <a:sym typeface="Mada"/>
                        </a:rPr>
                        <a:t> in the lower 2/3 of the lung → </a:t>
                      </a:r>
                      <a:endParaRPr sz="1000">
                        <a:latin typeface="Mada"/>
                        <a:ea typeface="Mada"/>
                        <a:cs typeface="Mada"/>
                        <a:sym typeface="Mada"/>
                      </a:endParaRPr>
                    </a:p>
                  </a:txBody>
                  <a:tcPr marT="91425" marB="91425" marR="91425" marL="91425" anchor="ctr"/>
                </a:tc>
                <a:tc hMerge="1"/>
              </a:tr>
              <a:tr h="357075">
                <a:tc>
                  <a:txBody>
                    <a:bodyPr/>
                    <a:lstStyle/>
                    <a:p>
                      <a:pPr indent="0" lvl="0" marL="0" rtl="0" algn="ctr">
                        <a:spcBef>
                          <a:spcPts val="0"/>
                        </a:spcBef>
                        <a:spcAft>
                          <a:spcPts val="0"/>
                        </a:spcAft>
                        <a:buNone/>
                      </a:pPr>
                      <a:r>
                        <a:rPr b="1" lang="en-GB" sz="1000">
                          <a:solidFill>
                            <a:srgbClr val="FFFFFF"/>
                          </a:solidFill>
                          <a:latin typeface="Mada"/>
                          <a:ea typeface="Mada"/>
                          <a:cs typeface="Mada"/>
                          <a:sym typeface="Mada"/>
                        </a:rPr>
                        <a:t>Progression</a:t>
                      </a:r>
                      <a:endParaRPr b="1" sz="1000">
                        <a:solidFill>
                          <a:srgbClr val="FFFFFF"/>
                        </a:solidFill>
                        <a:latin typeface="Mada"/>
                        <a:ea typeface="Mada"/>
                        <a:cs typeface="Mada"/>
                        <a:sym typeface="Mada"/>
                      </a:endParaRPr>
                    </a:p>
                  </a:txBody>
                  <a:tcPr marT="91425" marB="91425" marR="91425" marL="91425" anchor="ctr">
                    <a:solidFill>
                      <a:srgbClr val="134F5C"/>
                    </a:solidFill>
                  </a:tcPr>
                </a:tc>
                <a:tc gridSpan="2">
                  <a:txBody>
                    <a:bodyPr/>
                    <a:lstStyle/>
                    <a:p>
                      <a:pPr indent="0" lvl="0" marL="0" rtl="0" algn="l">
                        <a:spcBef>
                          <a:spcPts val="0"/>
                        </a:spcBef>
                        <a:spcAft>
                          <a:spcPts val="0"/>
                        </a:spcAft>
                        <a:buNone/>
                      </a:pPr>
                      <a:r>
                        <a:rPr lang="en-GB" sz="1000">
                          <a:latin typeface="Mada"/>
                          <a:ea typeface="Mada"/>
                          <a:cs typeface="Mada"/>
                          <a:sym typeface="Mada"/>
                        </a:rPr>
                        <a:t>Progressive disease </a:t>
                      </a:r>
                      <a:endParaRPr sz="1000">
                        <a:latin typeface="Mada"/>
                        <a:ea typeface="Mada"/>
                        <a:cs typeface="Mada"/>
                        <a:sym typeface="Mada"/>
                      </a:endParaRPr>
                    </a:p>
                  </a:txBody>
                  <a:tcPr marT="91425" marB="91425" marR="91425" marL="91425" anchor="ctr"/>
                </a:tc>
                <a:tc hMerge="1"/>
              </a:tr>
              <a:tr h="357075">
                <a:tc>
                  <a:txBody>
                    <a:bodyPr/>
                    <a:lstStyle/>
                    <a:p>
                      <a:pPr indent="0" lvl="0" marL="0" rtl="0" algn="ctr">
                        <a:spcBef>
                          <a:spcPts val="0"/>
                        </a:spcBef>
                        <a:spcAft>
                          <a:spcPts val="0"/>
                        </a:spcAft>
                        <a:buNone/>
                      </a:pPr>
                      <a:r>
                        <a:rPr b="1" lang="en-GB" sz="1000">
                          <a:solidFill>
                            <a:srgbClr val="FFFFFF"/>
                          </a:solidFill>
                          <a:latin typeface="Mada"/>
                          <a:ea typeface="Mada"/>
                          <a:cs typeface="Mada"/>
                          <a:sym typeface="Mada"/>
                        </a:rPr>
                        <a:t>Prevention</a:t>
                      </a:r>
                      <a:endParaRPr b="1" sz="1000">
                        <a:solidFill>
                          <a:srgbClr val="FFFFFF"/>
                        </a:solidFill>
                        <a:latin typeface="Mada"/>
                        <a:ea typeface="Mada"/>
                        <a:cs typeface="Mada"/>
                        <a:sym typeface="Mada"/>
                      </a:endParaRPr>
                    </a:p>
                  </a:txBody>
                  <a:tcPr marT="91425" marB="91425" marR="91425" marL="91425" anchor="ctr">
                    <a:solidFill>
                      <a:srgbClr val="134F5C"/>
                    </a:solidFill>
                  </a:tcPr>
                </a:tc>
                <a:tc gridSpan="2">
                  <a:txBody>
                    <a:bodyPr/>
                    <a:lstStyle/>
                    <a:p>
                      <a:pPr indent="0" lvl="0" marL="0" rtl="0" algn="l">
                        <a:spcBef>
                          <a:spcPts val="0"/>
                        </a:spcBef>
                        <a:spcAft>
                          <a:spcPts val="0"/>
                        </a:spcAft>
                        <a:buNone/>
                      </a:pPr>
                      <a:r>
                        <a:rPr lang="en-GB" sz="1000">
                          <a:latin typeface="Mada"/>
                          <a:ea typeface="Mada"/>
                          <a:cs typeface="Mada"/>
                          <a:sym typeface="Mada"/>
                        </a:rPr>
                        <a:t>Prevention and periodic examinations</a:t>
                      </a:r>
                      <a:endParaRPr sz="1000">
                        <a:latin typeface="Mada"/>
                        <a:ea typeface="Mada"/>
                        <a:cs typeface="Mada"/>
                        <a:sym typeface="Mada"/>
                      </a:endParaRPr>
                    </a:p>
                  </a:txBody>
                  <a:tcPr marT="91425" marB="91425" marR="91425" marL="91425" anchor="ctr"/>
                </a:tc>
                <a:tc hMerge="1"/>
              </a:tr>
            </a:tbl>
          </a:graphicData>
        </a:graphic>
      </p:graphicFrame>
      <p:pic>
        <p:nvPicPr>
          <p:cNvPr id="1289" name="Google Shape;1289;p52"/>
          <p:cNvPicPr preferRelativeResize="0"/>
          <p:nvPr/>
        </p:nvPicPr>
        <p:blipFill>
          <a:blip r:embed="rId3">
            <a:alphaModFix/>
          </a:blip>
          <a:stretch>
            <a:fillRect/>
          </a:stretch>
        </p:blipFill>
        <p:spPr>
          <a:xfrm>
            <a:off x="6803841" y="1240400"/>
            <a:ext cx="785685" cy="798650"/>
          </a:xfrm>
          <a:prstGeom prst="rect">
            <a:avLst/>
          </a:prstGeom>
          <a:noFill/>
          <a:ln>
            <a:noFill/>
          </a:ln>
        </p:spPr>
      </p:pic>
      <p:pic>
        <p:nvPicPr>
          <p:cNvPr id="1290" name="Google Shape;1290;p52"/>
          <p:cNvPicPr preferRelativeResize="0"/>
          <p:nvPr/>
        </p:nvPicPr>
        <p:blipFill rotWithShape="1">
          <a:blip r:embed="rId4">
            <a:alphaModFix/>
          </a:blip>
          <a:srcRect b="12538" l="40589" r="39924" t="15191"/>
          <a:stretch/>
        </p:blipFill>
        <p:spPr>
          <a:xfrm>
            <a:off x="5821425" y="3258575"/>
            <a:ext cx="307976" cy="566400"/>
          </a:xfrm>
          <a:prstGeom prst="rect">
            <a:avLst/>
          </a:prstGeom>
          <a:noFill/>
          <a:ln>
            <a:noFill/>
          </a:ln>
        </p:spPr>
      </p:pic>
      <p:sp>
        <p:nvSpPr>
          <p:cNvPr id="1291" name="Google Shape;1291;p52"/>
          <p:cNvSpPr/>
          <p:nvPr/>
        </p:nvSpPr>
        <p:spPr>
          <a:xfrm>
            <a:off x="3717225" y="3871700"/>
            <a:ext cx="3798000" cy="566400"/>
          </a:xfrm>
          <a:prstGeom prst="roundRect">
            <a:avLst>
              <a:gd fmla="val 16667" name="adj"/>
            </a:avLst>
          </a:prstGeom>
          <a:solidFill>
            <a:srgbClr val="FFFFFF"/>
          </a:solidFill>
          <a:ln cap="flat" cmpd="sng" w="19050">
            <a:solidFill>
              <a:srgbClr val="134F5C"/>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GB" sz="1000">
                <a:solidFill>
                  <a:srgbClr val="6AA84F"/>
                </a:solidFill>
                <a:latin typeface="Mada"/>
                <a:ea typeface="Mada"/>
                <a:cs typeface="Mada"/>
                <a:sym typeface="Mada"/>
              </a:rPr>
              <a:t>Long time ago, insulators were made of asbestos. Asbestos is an important risk factor for mesothelioma which can present with chest pain (pleuritic) and SOB with unexplained weight loss.</a:t>
            </a:r>
            <a:endParaRPr sz="1000">
              <a:solidFill>
                <a:srgbClr val="6AA84F"/>
              </a:solidFill>
            </a:endParaRPr>
          </a:p>
        </p:txBody>
      </p:sp>
      <p:sp>
        <p:nvSpPr>
          <p:cNvPr id="1292" name="Google Shape;1292;p52"/>
          <p:cNvSpPr/>
          <p:nvPr/>
        </p:nvSpPr>
        <p:spPr>
          <a:xfrm>
            <a:off x="99525" y="4599375"/>
            <a:ext cx="2058102" cy="418608"/>
          </a:xfrm>
          <a:prstGeom prst="flowChartTerminator">
            <a:avLst/>
          </a:prstGeom>
          <a:solidFill>
            <a:srgbClr val="134F5C"/>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457200" rtl="0" algn="l">
              <a:spcBef>
                <a:spcPts val="0"/>
              </a:spcBef>
              <a:spcAft>
                <a:spcPts val="0"/>
              </a:spcAft>
              <a:buNone/>
            </a:pPr>
            <a:r>
              <a:rPr lang="en-GB" sz="1200">
                <a:solidFill>
                  <a:srgbClr val="FFFFFF"/>
                </a:solidFill>
                <a:latin typeface="Nunito"/>
                <a:ea typeface="Nunito"/>
                <a:cs typeface="Nunito"/>
                <a:sym typeface="Nunito"/>
              </a:rPr>
              <a:t>Silicosis</a:t>
            </a:r>
            <a:endParaRPr sz="1200">
              <a:solidFill>
                <a:srgbClr val="FFFFFF"/>
              </a:solidFill>
              <a:latin typeface="Nunito"/>
              <a:ea typeface="Nunito"/>
              <a:cs typeface="Nunito"/>
              <a:sym typeface="Nunito"/>
            </a:endParaRPr>
          </a:p>
        </p:txBody>
      </p:sp>
      <p:sp>
        <p:nvSpPr>
          <p:cNvPr id="1293" name="Google Shape;1293;p52"/>
          <p:cNvSpPr/>
          <p:nvPr/>
        </p:nvSpPr>
        <p:spPr>
          <a:xfrm>
            <a:off x="248696" y="4653779"/>
            <a:ext cx="374100" cy="309900"/>
          </a:xfrm>
          <a:prstGeom prst="ellipse">
            <a:avLst/>
          </a:prstGeom>
          <a:solidFill>
            <a:srgbClr val="FFFFFF"/>
          </a:solidFill>
          <a:ln>
            <a:noFill/>
          </a:ln>
          <a:effectLst>
            <a:outerShdw blurRad="228600" rotWithShape="0" algn="tl" dir="5400000" dist="50800">
              <a:srgbClr val="000000">
                <a:alpha val="54509"/>
              </a:srgbClr>
            </a:outerShdw>
          </a:effectLst>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1" lang="en-GB" sz="1200">
                <a:solidFill>
                  <a:srgbClr val="134F5C"/>
                </a:solidFill>
                <a:latin typeface="Changa"/>
                <a:ea typeface="Changa"/>
                <a:cs typeface="Changa"/>
                <a:sym typeface="Changa"/>
              </a:rPr>
              <a:t>2</a:t>
            </a:r>
            <a:endParaRPr b="1" i="0" sz="1200" u="none" cap="none" strike="noStrike">
              <a:solidFill>
                <a:srgbClr val="134F5C"/>
              </a:solidFill>
              <a:latin typeface="Changa"/>
              <a:ea typeface="Changa"/>
              <a:cs typeface="Changa"/>
              <a:sym typeface="Changa"/>
            </a:endParaRPr>
          </a:p>
        </p:txBody>
      </p:sp>
      <p:graphicFrame>
        <p:nvGraphicFramePr>
          <p:cNvPr id="1294" name="Google Shape;1294;p52"/>
          <p:cNvGraphicFramePr/>
          <p:nvPr/>
        </p:nvGraphicFramePr>
        <p:xfrm>
          <a:off x="-87" y="5044763"/>
          <a:ext cx="3000000" cy="3000000"/>
        </p:xfrm>
        <a:graphic>
          <a:graphicData uri="http://schemas.openxmlformats.org/drawingml/2006/table">
            <a:tbl>
              <a:tblPr>
                <a:noFill/>
                <a:tableStyleId>{33F02701-F9A2-4432-8F73-A4790598A67E}</a:tableStyleId>
              </a:tblPr>
              <a:tblGrid>
                <a:gridCol w="1200475"/>
                <a:gridCol w="4361000"/>
                <a:gridCol w="2030050"/>
              </a:tblGrid>
              <a:tr h="335600">
                <a:tc>
                  <a:txBody>
                    <a:bodyPr/>
                    <a:lstStyle/>
                    <a:p>
                      <a:pPr indent="0" lvl="0" marL="0" rtl="0" algn="ctr">
                        <a:spcBef>
                          <a:spcPts val="0"/>
                        </a:spcBef>
                        <a:spcAft>
                          <a:spcPts val="0"/>
                        </a:spcAft>
                        <a:buNone/>
                      </a:pPr>
                      <a:r>
                        <a:rPr b="1" lang="en-GB" sz="1000">
                          <a:solidFill>
                            <a:srgbClr val="FFFFFF"/>
                          </a:solidFill>
                          <a:latin typeface="Mada"/>
                          <a:ea typeface="Mada"/>
                          <a:cs typeface="Mada"/>
                          <a:sym typeface="Mada"/>
                        </a:rPr>
                        <a:t>Description</a:t>
                      </a:r>
                      <a:endParaRPr b="1" sz="1000">
                        <a:solidFill>
                          <a:srgbClr val="FFFFFF"/>
                        </a:solidFill>
                        <a:latin typeface="Mada"/>
                        <a:ea typeface="Mada"/>
                        <a:cs typeface="Mada"/>
                        <a:sym typeface="Mada"/>
                      </a:endParaRPr>
                    </a:p>
                  </a:txBody>
                  <a:tcPr marT="91425" marB="91425" marR="91425" marL="91425" anchor="ctr">
                    <a:solidFill>
                      <a:srgbClr val="134F5C"/>
                    </a:solidFill>
                  </a:tcPr>
                </a:tc>
                <a:tc gridSpan="2">
                  <a:txBody>
                    <a:bodyPr/>
                    <a:lstStyle/>
                    <a:p>
                      <a:pPr indent="0" lvl="0" marL="0" rtl="0" algn="l">
                        <a:spcBef>
                          <a:spcPts val="0"/>
                        </a:spcBef>
                        <a:spcAft>
                          <a:spcPts val="0"/>
                        </a:spcAft>
                        <a:buNone/>
                      </a:pPr>
                      <a:r>
                        <a:rPr lang="en-GB" sz="1000">
                          <a:latin typeface="Mada"/>
                          <a:ea typeface="Mada"/>
                          <a:cs typeface="Mada"/>
                          <a:sym typeface="Mada"/>
                        </a:rPr>
                        <a:t>Absorption of high amount of crystalline silica (SiO</a:t>
                      </a:r>
                      <a:r>
                        <a:rPr baseline="-25000" lang="en-GB" sz="1000">
                          <a:latin typeface="Mada"/>
                          <a:ea typeface="Mada"/>
                          <a:cs typeface="Mada"/>
                          <a:sym typeface="Mada"/>
                        </a:rPr>
                        <a:t>2</a:t>
                      </a:r>
                      <a:r>
                        <a:rPr lang="en-GB" sz="1000">
                          <a:latin typeface="Mada"/>
                          <a:ea typeface="Mada"/>
                          <a:cs typeface="Mada"/>
                          <a:sym typeface="Mada"/>
                        </a:rPr>
                        <a:t>) </a:t>
                      </a:r>
                      <a:endParaRPr sz="1000">
                        <a:latin typeface="Mada"/>
                        <a:ea typeface="Mada"/>
                        <a:cs typeface="Mada"/>
                        <a:sym typeface="Mada"/>
                      </a:endParaRPr>
                    </a:p>
                  </a:txBody>
                  <a:tcPr marT="91425" marB="91425" marR="91425" marL="91425" anchor="ctr"/>
                </a:tc>
                <a:tc hMerge="1"/>
              </a:tr>
              <a:tr h="911700">
                <a:tc>
                  <a:txBody>
                    <a:bodyPr/>
                    <a:lstStyle/>
                    <a:p>
                      <a:pPr indent="0" lvl="0" marL="0" rtl="0" algn="ctr">
                        <a:spcBef>
                          <a:spcPts val="0"/>
                        </a:spcBef>
                        <a:spcAft>
                          <a:spcPts val="0"/>
                        </a:spcAft>
                        <a:buNone/>
                      </a:pPr>
                      <a:r>
                        <a:rPr b="1" lang="en-GB" sz="1000">
                          <a:solidFill>
                            <a:srgbClr val="FFFFFF"/>
                          </a:solidFill>
                          <a:latin typeface="Mada"/>
                          <a:ea typeface="Mada"/>
                          <a:cs typeface="Mada"/>
                          <a:sym typeface="Mada"/>
                        </a:rPr>
                        <a:t>Occupations</a:t>
                      </a:r>
                      <a:endParaRPr b="1" sz="1000">
                        <a:solidFill>
                          <a:srgbClr val="FFFFFF"/>
                        </a:solidFill>
                        <a:latin typeface="Mada"/>
                        <a:ea typeface="Mada"/>
                        <a:cs typeface="Mada"/>
                        <a:sym typeface="Mada"/>
                      </a:endParaRPr>
                    </a:p>
                  </a:txBody>
                  <a:tcPr marT="91425" marB="91425" marR="91425" marL="91425" anchor="ctr">
                    <a:solidFill>
                      <a:srgbClr val="134F5C"/>
                    </a:solidFill>
                  </a:tcPr>
                </a:tc>
                <a:tc gridSpan="2">
                  <a:txBody>
                    <a:bodyPr/>
                    <a:lstStyle/>
                    <a:p>
                      <a:pPr indent="-292100" lvl="0" marL="457200" rtl="0" algn="l">
                        <a:spcBef>
                          <a:spcPts val="0"/>
                        </a:spcBef>
                        <a:spcAft>
                          <a:spcPts val="0"/>
                        </a:spcAft>
                        <a:buSzPts val="1000"/>
                        <a:buFont typeface="Mada"/>
                        <a:buChar char="●"/>
                      </a:pPr>
                      <a:r>
                        <a:rPr lang="en-GB" sz="1000">
                          <a:latin typeface="Mada"/>
                          <a:ea typeface="Mada"/>
                          <a:cs typeface="Mada"/>
                          <a:sym typeface="Mada"/>
                        </a:rPr>
                        <a:t>Mining , Coal, mica, gold, silver, lead, zinc</a:t>
                      </a:r>
                      <a:endParaRPr sz="1000">
                        <a:latin typeface="Mada"/>
                        <a:ea typeface="Mada"/>
                        <a:cs typeface="Mada"/>
                        <a:sym typeface="Mada"/>
                      </a:endParaRPr>
                    </a:p>
                    <a:p>
                      <a:pPr indent="-292100" lvl="0" marL="457200" rtl="0" algn="l">
                        <a:spcBef>
                          <a:spcPts val="0"/>
                        </a:spcBef>
                        <a:spcAft>
                          <a:spcPts val="0"/>
                        </a:spcAft>
                        <a:buSzPts val="1000"/>
                        <a:buFont typeface="Mada"/>
                        <a:buChar char="●"/>
                      </a:pPr>
                      <a:r>
                        <a:rPr lang="en-GB" sz="1000">
                          <a:latin typeface="Mada"/>
                          <a:ea typeface="Mada"/>
                          <a:cs typeface="Mada"/>
                          <a:sym typeface="Mada"/>
                        </a:rPr>
                        <a:t>Stone cutting and shaping, sandblasting , Building and construction areas</a:t>
                      </a:r>
                      <a:endParaRPr sz="1000">
                        <a:latin typeface="Mada"/>
                        <a:ea typeface="Mada"/>
                        <a:cs typeface="Mada"/>
                        <a:sym typeface="Mada"/>
                      </a:endParaRPr>
                    </a:p>
                    <a:p>
                      <a:pPr indent="-292100" lvl="0" marL="457200" rtl="0" algn="l">
                        <a:spcBef>
                          <a:spcPts val="0"/>
                        </a:spcBef>
                        <a:spcAft>
                          <a:spcPts val="0"/>
                        </a:spcAft>
                        <a:buSzPts val="1000"/>
                        <a:buFont typeface="Mada"/>
                        <a:buChar char="●"/>
                      </a:pPr>
                      <a:r>
                        <a:rPr lang="en-GB" sz="1000">
                          <a:latin typeface="Mada"/>
                          <a:ea typeface="Mada"/>
                          <a:cs typeface="Mada"/>
                          <a:sym typeface="Mada"/>
                        </a:rPr>
                        <a:t>Glass </a:t>
                      </a:r>
                      <a:r>
                        <a:rPr lang="en-GB" sz="1000">
                          <a:latin typeface="Mada"/>
                          <a:ea typeface="Mada"/>
                          <a:cs typeface="Mada"/>
                          <a:sym typeface="Mada"/>
                        </a:rPr>
                        <a:t>manufacture</a:t>
                      </a:r>
                      <a:endParaRPr sz="1000">
                        <a:latin typeface="Mada"/>
                        <a:ea typeface="Mada"/>
                        <a:cs typeface="Mada"/>
                        <a:sym typeface="Mada"/>
                      </a:endParaRPr>
                    </a:p>
                    <a:p>
                      <a:pPr indent="-292100" lvl="0" marL="457200" rtl="0" algn="l">
                        <a:spcBef>
                          <a:spcPts val="0"/>
                        </a:spcBef>
                        <a:spcAft>
                          <a:spcPts val="0"/>
                        </a:spcAft>
                        <a:buSzPts val="1000"/>
                        <a:buFont typeface="Mada"/>
                        <a:buChar char="●"/>
                      </a:pPr>
                      <a:r>
                        <a:rPr lang="en-GB" sz="1000">
                          <a:latin typeface="Mada"/>
                          <a:ea typeface="Mada"/>
                          <a:cs typeface="Mada"/>
                          <a:sym typeface="Mada"/>
                        </a:rPr>
                        <a:t>Iron and steel industry</a:t>
                      </a:r>
                      <a:endParaRPr sz="1000">
                        <a:latin typeface="Mada"/>
                        <a:ea typeface="Mada"/>
                        <a:cs typeface="Mada"/>
                        <a:sym typeface="Mada"/>
                      </a:endParaRPr>
                    </a:p>
                    <a:p>
                      <a:pPr indent="-292100" lvl="0" marL="457200" rtl="0" algn="l">
                        <a:spcBef>
                          <a:spcPts val="0"/>
                        </a:spcBef>
                        <a:spcAft>
                          <a:spcPts val="0"/>
                        </a:spcAft>
                        <a:buClr>
                          <a:srgbClr val="CC0000"/>
                        </a:buClr>
                        <a:buSzPts val="1000"/>
                        <a:buFont typeface="Mada"/>
                        <a:buChar char="●"/>
                      </a:pPr>
                      <a:r>
                        <a:rPr b="1" lang="en-GB" sz="1000">
                          <a:solidFill>
                            <a:srgbClr val="CC0000"/>
                          </a:solidFill>
                          <a:latin typeface="Mada"/>
                          <a:ea typeface="Mada"/>
                          <a:cs typeface="Mada"/>
                          <a:sym typeface="Mada"/>
                        </a:rPr>
                        <a:t>Ceramic workers and manufacturers</a:t>
                      </a:r>
                      <a:endParaRPr b="1" sz="1000">
                        <a:solidFill>
                          <a:srgbClr val="CC0000"/>
                        </a:solidFill>
                        <a:latin typeface="Mada"/>
                        <a:ea typeface="Mada"/>
                        <a:cs typeface="Mada"/>
                        <a:sym typeface="Mada"/>
                      </a:endParaRPr>
                    </a:p>
                  </a:txBody>
                  <a:tcPr marT="91425" marB="91425" marR="91425" marL="91425" anchor="ctr"/>
                </a:tc>
                <a:tc hMerge="1"/>
              </a:tr>
              <a:tr h="335600">
                <a:tc>
                  <a:txBody>
                    <a:bodyPr/>
                    <a:lstStyle/>
                    <a:p>
                      <a:pPr indent="0" lvl="0" marL="0" rtl="0" algn="ctr">
                        <a:spcBef>
                          <a:spcPts val="0"/>
                        </a:spcBef>
                        <a:spcAft>
                          <a:spcPts val="0"/>
                        </a:spcAft>
                        <a:buNone/>
                      </a:pPr>
                      <a:r>
                        <a:rPr b="1" lang="en-GB" sz="1000">
                          <a:solidFill>
                            <a:srgbClr val="FFFFFF"/>
                          </a:solidFill>
                          <a:latin typeface="Mada"/>
                          <a:ea typeface="Mada"/>
                          <a:cs typeface="Mada"/>
                          <a:sym typeface="Mada"/>
                        </a:rPr>
                        <a:t>Time</a:t>
                      </a:r>
                      <a:endParaRPr b="1" sz="1000">
                        <a:solidFill>
                          <a:srgbClr val="FFFFFF"/>
                        </a:solidFill>
                        <a:latin typeface="Mada"/>
                        <a:ea typeface="Mada"/>
                        <a:cs typeface="Mada"/>
                        <a:sym typeface="Mada"/>
                      </a:endParaRPr>
                    </a:p>
                  </a:txBody>
                  <a:tcPr marT="91425" marB="91425" marR="91425" marL="91425" anchor="ctr">
                    <a:solidFill>
                      <a:srgbClr val="134F5C"/>
                    </a:solidFill>
                  </a:tcPr>
                </a:tc>
                <a:tc gridSpan="2">
                  <a:txBody>
                    <a:bodyPr/>
                    <a:lstStyle/>
                    <a:p>
                      <a:pPr indent="0" lvl="0" marL="0" rtl="0" algn="l">
                        <a:spcBef>
                          <a:spcPts val="0"/>
                        </a:spcBef>
                        <a:spcAft>
                          <a:spcPts val="0"/>
                        </a:spcAft>
                        <a:buNone/>
                      </a:pPr>
                      <a:r>
                        <a:rPr lang="en-GB" sz="1000">
                          <a:latin typeface="Mada"/>
                          <a:ea typeface="Mada"/>
                          <a:cs typeface="Mada"/>
                          <a:sym typeface="Mada"/>
                        </a:rPr>
                        <a:t> 7–10 years, sometimes less. Prolonged exposure to higher concentrations of dust</a:t>
                      </a:r>
                      <a:endParaRPr sz="1000">
                        <a:latin typeface="Mada"/>
                        <a:ea typeface="Mada"/>
                        <a:cs typeface="Mada"/>
                        <a:sym typeface="Mada"/>
                      </a:endParaRPr>
                    </a:p>
                  </a:txBody>
                  <a:tcPr marT="91425" marB="91425" marR="91425" marL="91425" anchor="ctr"/>
                </a:tc>
                <a:tc hMerge="1"/>
              </a:tr>
              <a:tr h="805425">
                <a:tc>
                  <a:txBody>
                    <a:bodyPr/>
                    <a:lstStyle/>
                    <a:p>
                      <a:pPr indent="0" lvl="0" marL="0" rtl="0" algn="ctr">
                        <a:spcBef>
                          <a:spcPts val="0"/>
                        </a:spcBef>
                        <a:spcAft>
                          <a:spcPts val="0"/>
                        </a:spcAft>
                        <a:buNone/>
                      </a:pPr>
                      <a:r>
                        <a:rPr b="1" lang="en-GB" sz="1000">
                          <a:solidFill>
                            <a:srgbClr val="FFFFFF"/>
                          </a:solidFill>
                          <a:latin typeface="Mada"/>
                          <a:ea typeface="Mada"/>
                          <a:cs typeface="Mada"/>
                          <a:sym typeface="Mada"/>
                        </a:rPr>
                        <a:t>Presentation</a:t>
                      </a:r>
                      <a:endParaRPr b="1" sz="1000">
                        <a:solidFill>
                          <a:srgbClr val="FFFFFF"/>
                        </a:solidFill>
                        <a:latin typeface="Mada"/>
                        <a:ea typeface="Mada"/>
                        <a:cs typeface="Mada"/>
                        <a:sym typeface="Mada"/>
                      </a:endParaRPr>
                    </a:p>
                  </a:txBody>
                  <a:tcPr marT="91425" marB="91425" marR="91425" marL="91425" anchor="ctr">
                    <a:solidFill>
                      <a:srgbClr val="134F5C"/>
                    </a:solidFill>
                  </a:tcPr>
                </a:tc>
                <a:tc gridSpan="2">
                  <a:txBody>
                    <a:bodyPr/>
                    <a:lstStyle/>
                    <a:p>
                      <a:pPr indent="-292100" lvl="0" marL="457200" rtl="0" algn="l">
                        <a:spcBef>
                          <a:spcPts val="0"/>
                        </a:spcBef>
                        <a:spcAft>
                          <a:spcPts val="0"/>
                        </a:spcAft>
                        <a:buSzPts val="1000"/>
                        <a:buFont typeface="Mada"/>
                        <a:buChar char="●"/>
                      </a:pPr>
                      <a:r>
                        <a:rPr lang="en-GB" sz="1000">
                          <a:latin typeface="Mada"/>
                          <a:ea typeface="Mada"/>
                          <a:cs typeface="Mada"/>
                          <a:sym typeface="Mada"/>
                        </a:rPr>
                        <a:t>Dyspnoea on exertion</a:t>
                      </a:r>
                      <a:r>
                        <a:rPr lang="en-GB" sz="1000">
                          <a:solidFill>
                            <a:srgbClr val="999999"/>
                          </a:solidFill>
                          <a:latin typeface="Mada"/>
                          <a:ea typeface="Mada"/>
                          <a:cs typeface="Mada"/>
                          <a:sym typeface="Mada"/>
                        </a:rPr>
                        <a:t>, irritant cough and chest pain</a:t>
                      </a:r>
                      <a:endParaRPr sz="1000">
                        <a:solidFill>
                          <a:srgbClr val="999999"/>
                        </a:solidFill>
                        <a:latin typeface="Mada"/>
                        <a:ea typeface="Mada"/>
                        <a:cs typeface="Mada"/>
                        <a:sym typeface="Mada"/>
                      </a:endParaRPr>
                    </a:p>
                    <a:p>
                      <a:pPr indent="-292100" lvl="0" marL="457200" rtl="0" algn="l">
                        <a:spcBef>
                          <a:spcPts val="0"/>
                        </a:spcBef>
                        <a:spcAft>
                          <a:spcPts val="0"/>
                        </a:spcAft>
                        <a:buSzPts val="1000"/>
                        <a:buFont typeface="Mada"/>
                        <a:buChar char="●"/>
                      </a:pPr>
                      <a:r>
                        <a:rPr lang="en-GB" sz="1000">
                          <a:latin typeface="Mada"/>
                          <a:ea typeface="Mada"/>
                          <a:cs typeface="Mada"/>
                          <a:sym typeface="Mada"/>
                        </a:rPr>
                        <a:t>Pulmonary tuberculosis </a:t>
                      </a:r>
                      <a:r>
                        <a:rPr lang="en-GB" sz="1000">
                          <a:solidFill>
                            <a:srgbClr val="6AA84F"/>
                          </a:solidFill>
                          <a:latin typeface="Mada"/>
                          <a:ea typeface="Mada"/>
                          <a:cs typeface="Mada"/>
                          <a:sym typeface="Mada"/>
                        </a:rPr>
                        <a:t>(silicosis can activate latent TB)</a:t>
                      </a:r>
                      <a:endParaRPr sz="1000">
                        <a:latin typeface="Mada"/>
                        <a:ea typeface="Mada"/>
                        <a:cs typeface="Mada"/>
                        <a:sym typeface="Mada"/>
                      </a:endParaRPr>
                    </a:p>
                    <a:p>
                      <a:pPr indent="-292100" lvl="0" marL="457200" rtl="0" algn="l">
                        <a:spcBef>
                          <a:spcPts val="0"/>
                        </a:spcBef>
                        <a:spcAft>
                          <a:spcPts val="0"/>
                        </a:spcAft>
                        <a:buSzPts val="1000"/>
                        <a:buFont typeface="Mada"/>
                        <a:buChar char="●"/>
                      </a:pPr>
                      <a:r>
                        <a:rPr lang="en-GB" sz="1000">
                          <a:latin typeface="Mada"/>
                          <a:ea typeface="Mada"/>
                          <a:cs typeface="Mada"/>
                          <a:sym typeface="Mada"/>
                        </a:rPr>
                        <a:t>Cardiac or respiratory failure</a:t>
                      </a:r>
                      <a:endParaRPr sz="1000">
                        <a:latin typeface="Mada"/>
                        <a:ea typeface="Mada"/>
                        <a:cs typeface="Mada"/>
                        <a:sym typeface="Mada"/>
                      </a:endParaRPr>
                    </a:p>
                    <a:p>
                      <a:pPr indent="-292100" lvl="0" marL="457200" rtl="0" algn="l">
                        <a:spcBef>
                          <a:spcPts val="0"/>
                        </a:spcBef>
                        <a:spcAft>
                          <a:spcPts val="0"/>
                        </a:spcAft>
                        <a:buSzPts val="1000"/>
                        <a:buFont typeface="Mada"/>
                        <a:buChar char="●"/>
                      </a:pPr>
                      <a:r>
                        <a:rPr lang="en-GB" sz="1000">
                          <a:latin typeface="Mada"/>
                          <a:ea typeface="Mada"/>
                          <a:cs typeface="Mada"/>
                          <a:sym typeface="Mada"/>
                        </a:rPr>
                        <a:t>Impaired TLC (total lung capacity) </a:t>
                      </a:r>
                      <a:r>
                        <a:rPr lang="en-GB" sz="1000">
                          <a:solidFill>
                            <a:srgbClr val="999999"/>
                          </a:solidFill>
                          <a:latin typeface="Mada"/>
                          <a:ea typeface="Mada"/>
                          <a:cs typeface="Mada"/>
                          <a:sym typeface="Mada"/>
                        </a:rPr>
                        <a:t>in advanced disease</a:t>
                      </a:r>
                      <a:endParaRPr sz="1000">
                        <a:latin typeface="Mada"/>
                        <a:ea typeface="Mada"/>
                        <a:cs typeface="Mada"/>
                        <a:sym typeface="Mada"/>
                      </a:endParaRPr>
                    </a:p>
                  </a:txBody>
                  <a:tcPr marT="91425" marB="91425" marR="91425" marL="91425" anchor="ctr"/>
                </a:tc>
                <a:tc hMerge="1"/>
              </a:tr>
              <a:tr h="483225">
                <a:tc>
                  <a:txBody>
                    <a:bodyPr/>
                    <a:lstStyle/>
                    <a:p>
                      <a:pPr indent="0" lvl="0" marL="0" rtl="0" algn="ctr">
                        <a:spcBef>
                          <a:spcPts val="0"/>
                        </a:spcBef>
                        <a:spcAft>
                          <a:spcPts val="0"/>
                        </a:spcAft>
                        <a:buNone/>
                      </a:pPr>
                      <a:r>
                        <a:rPr b="1" lang="en-GB" sz="1000">
                          <a:solidFill>
                            <a:srgbClr val="FFFFFF"/>
                          </a:solidFill>
                          <a:latin typeface="Mada"/>
                          <a:ea typeface="Mada"/>
                          <a:cs typeface="Mada"/>
                          <a:sym typeface="Mada"/>
                        </a:rPr>
                        <a:t>Diagnosis</a:t>
                      </a:r>
                      <a:endParaRPr b="1" sz="1000">
                        <a:solidFill>
                          <a:srgbClr val="FFFFFF"/>
                        </a:solidFill>
                        <a:latin typeface="Mada"/>
                        <a:ea typeface="Mada"/>
                        <a:cs typeface="Mada"/>
                        <a:sym typeface="Mada"/>
                      </a:endParaRPr>
                    </a:p>
                  </a:txBody>
                  <a:tcPr marT="91425" marB="91425" marR="91425" marL="91425" anchor="ctr">
                    <a:solidFill>
                      <a:srgbClr val="134F5C"/>
                    </a:solidFill>
                  </a:tcPr>
                </a:tc>
                <a:tc gridSpan="2">
                  <a:txBody>
                    <a:bodyPr/>
                    <a:lstStyle/>
                    <a:p>
                      <a:pPr indent="-292100" lvl="0" marL="457200" rtl="0" algn="l">
                        <a:spcBef>
                          <a:spcPts val="0"/>
                        </a:spcBef>
                        <a:spcAft>
                          <a:spcPts val="0"/>
                        </a:spcAft>
                        <a:buSzPts val="1000"/>
                        <a:buFont typeface="Mada"/>
                        <a:buChar char="●"/>
                      </a:pPr>
                      <a:r>
                        <a:rPr lang="en-GB" sz="1000">
                          <a:latin typeface="Mada"/>
                          <a:ea typeface="Mada"/>
                          <a:cs typeface="Mada"/>
                          <a:sym typeface="Mada"/>
                        </a:rPr>
                        <a:t>X-ray shows snow storm appearance </a:t>
                      </a:r>
                      <a:r>
                        <a:rPr lang="en-GB" sz="1000">
                          <a:solidFill>
                            <a:srgbClr val="6AA84F"/>
                          </a:solidFill>
                          <a:latin typeface="Mada"/>
                          <a:ea typeface="Mada"/>
                          <a:cs typeface="Mada"/>
                          <a:sym typeface="Mada"/>
                        </a:rPr>
                        <a:t>(Scattered micro-opacities and might also present with cavitation in upper lobe of the lung because of TB activation)</a:t>
                      </a:r>
                      <a:endParaRPr sz="1000">
                        <a:latin typeface="Mada"/>
                        <a:ea typeface="Mada"/>
                        <a:cs typeface="Mada"/>
                        <a:sym typeface="Mada"/>
                      </a:endParaRPr>
                    </a:p>
                  </a:txBody>
                  <a:tcPr marT="91425" marB="91425" marR="91425" marL="91425" anchor="ctr"/>
                </a:tc>
                <a:tc hMerge="1"/>
              </a:tr>
              <a:tr h="335600">
                <a:tc>
                  <a:txBody>
                    <a:bodyPr/>
                    <a:lstStyle/>
                    <a:p>
                      <a:pPr indent="0" lvl="0" marL="0" rtl="0" algn="ctr">
                        <a:spcBef>
                          <a:spcPts val="0"/>
                        </a:spcBef>
                        <a:spcAft>
                          <a:spcPts val="0"/>
                        </a:spcAft>
                        <a:buNone/>
                      </a:pPr>
                      <a:r>
                        <a:rPr b="1" lang="en-GB" sz="1000">
                          <a:solidFill>
                            <a:srgbClr val="FFFFFF"/>
                          </a:solidFill>
                          <a:latin typeface="Mada"/>
                          <a:ea typeface="Mada"/>
                          <a:cs typeface="Mada"/>
                          <a:sym typeface="Mada"/>
                        </a:rPr>
                        <a:t>Progression</a:t>
                      </a:r>
                      <a:endParaRPr b="1" sz="1000">
                        <a:solidFill>
                          <a:srgbClr val="FFFFFF"/>
                        </a:solidFill>
                        <a:latin typeface="Mada"/>
                        <a:ea typeface="Mada"/>
                        <a:cs typeface="Mada"/>
                        <a:sym typeface="Mada"/>
                      </a:endParaRPr>
                    </a:p>
                  </a:txBody>
                  <a:tcPr marT="91425" marB="91425" marR="91425" marL="91425" anchor="ctr">
                    <a:solidFill>
                      <a:srgbClr val="134F5C"/>
                    </a:solidFill>
                  </a:tcPr>
                </a:tc>
                <a:tc gridSpan="2">
                  <a:txBody>
                    <a:bodyPr/>
                    <a:lstStyle/>
                    <a:p>
                      <a:pPr indent="0" lvl="0" marL="0" rtl="0" algn="l">
                        <a:spcBef>
                          <a:spcPts val="0"/>
                        </a:spcBef>
                        <a:spcAft>
                          <a:spcPts val="0"/>
                        </a:spcAft>
                        <a:buNone/>
                      </a:pPr>
                      <a:r>
                        <a:rPr lang="en-GB" sz="1000">
                          <a:latin typeface="Mada"/>
                          <a:ea typeface="Mada"/>
                          <a:cs typeface="Mada"/>
                          <a:sym typeface="Mada"/>
                        </a:rPr>
                        <a:t>Progressive </a:t>
                      </a:r>
                      <a:r>
                        <a:rPr lang="en-GB" sz="1000">
                          <a:solidFill>
                            <a:srgbClr val="B7B7B7"/>
                          </a:solidFill>
                          <a:latin typeface="Mada"/>
                          <a:ea typeface="Mada"/>
                          <a:cs typeface="Mada"/>
                          <a:sym typeface="Mada"/>
                        </a:rPr>
                        <a:t>(irreversible)</a:t>
                      </a:r>
                      <a:r>
                        <a:rPr lang="en-GB" sz="1000">
                          <a:latin typeface="Mada"/>
                          <a:ea typeface="Mada"/>
                          <a:cs typeface="Mada"/>
                          <a:sym typeface="Mada"/>
                        </a:rPr>
                        <a:t> disease and converts to TB </a:t>
                      </a:r>
                      <a:r>
                        <a:rPr lang="en-GB" sz="1000">
                          <a:solidFill>
                            <a:srgbClr val="999999"/>
                          </a:solidFill>
                          <a:latin typeface="Mada"/>
                          <a:ea typeface="Mada"/>
                          <a:cs typeface="Mada"/>
                          <a:sym typeface="Mada"/>
                        </a:rPr>
                        <a:t>"silico-tuberculosis”</a:t>
                      </a:r>
                      <a:endParaRPr sz="1000">
                        <a:solidFill>
                          <a:srgbClr val="999999"/>
                        </a:solidFill>
                        <a:latin typeface="Mada"/>
                        <a:ea typeface="Mada"/>
                        <a:cs typeface="Mada"/>
                        <a:sym typeface="Mada"/>
                      </a:endParaRPr>
                    </a:p>
                  </a:txBody>
                  <a:tcPr marT="91425" marB="91425" marR="91425" marL="91425" anchor="ctr"/>
                </a:tc>
                <a:tc hMerge="1"/>
              </a:tr>
              <a:tr h="345000">
                <a:tc>
                  <a:txBody>
                    <a:bodyPr/>
                    <a:lstStyle/>
                    <a:p>
                      <a:pPr indent="0" lvl="0" marL="0" rtl="0" algn="ctr">
                        <a:spcBef>
                          <a:spcPts val="0"/>
                        </a:spcBef>
                        <a:spcAft>
                          <a:spcPts val="0"/>
                        </a:spcAft>
                        <a:buNone/>
                      </a:pPr>
                      <a:r>
                        <a:rPr b="1" lang="en-GB" sz="1000">
                          <a:solidFill>
                            <a:srgbClr val="FFFFFF"/>
                          </a:solidFill>
                          <a:latin typeface="Mada"/>
                          <a:ea typeface="Mada"/>
                          <a:cs typeface="Mada"/>
                          <a:sym typeface="Mada"/>
                        </a:rPr>
                        <a:t>Prevention</a:t>
                      </a:r>
                      <a:endParaRPr b="1" sz="1000">
                        <a:solidFill>
                          <a:srgbClr val="FFFFFF"/>
                        </a:solidFill>
                        <a:latin typeface="Mada"/>
                        <a:ea typeface="Mada"/>
                        <a:cs typeface="Mada"/>
                        <a:sym typeface="Mada"/>
                      </a:endParaRPr>
                    </a:p>
                  </a:txBody>
                  <a:tcPr marT="91425" marB="91425" marR="91425" marL="91425" anchor="ctr">
                    <a:solidFill>
                      <a:srgbClr val="134F5C"/>
                    </a:solidFill>
                  </a:tcPr>
                </a:tc>
                <a:tc gridSpan="2">
                  <a:txBody>
                    <a:bodyPr/>
                    <a:lstStyle/>
                    <a:p>
                      <a:pPr indent="0" lvl="0" marL="0" rtl="0" algn="l">
                        <a:spcBef>
                          <a:spcPts val="0"/>
                        </a:spcBef>
                        <a:spcAft>
                          <a:spcPts val="0"/>
                        </a:spcAft>
                        <a:buNone/>
                      </a:pPr>
                      <a:r>
                        <a:rPr lang="en-GB" sz="1000">
                          <a:latin typeface="Mada"/>
                          <a:ea typeface="Mada"/>
                          <a:cs typeface="Mada"/>
                          <a:sym typeface="Mada"/>
                        </a:rPr>
                        <a:t>Prevention and regular physical examinations </a:t>
                      </a:r>
                      <a:endParaRPr sz="1000">
                        <a:solidFill>
                          <a:srgbClr val="6AA84F"/>
                        </a:solidFill>
                        <a:latin typeface="Mada"/>
                        <a:ea typeface="Mada"/>
                        <a:cs typeface="Mada"/>
                        <a:sym typeface="Mada"/>
                      </a:endParaRPr>
                    </a:p>
                    <a:p>
                      <a:pPr indent="-292100" lvl="0" marL="457200" rtl="0" algn="l">
                        <a:spcBef>
                          <a:spcPts val="0"/>
                        </a:spcBef>
                        <a:spcAft>
                          <a:spcPts val="0"/>
                        </a:spcAft>
                        <a:buClr>
                          <a:srgbClr val="6AA84F"/>
                        </a:buClr>
                        <a:buSzPts val="1000"/>
                        <a:buFont typeface="Mada"/>
                        <a:buChar char="-"/>
                      </a:pPr>
                      <a:r>
                        <a:rPr lang="en-GB" sz="1000">
                          <a:solidFill>
                            <a:srgbClr val="6AA84F"/>
                          </a:solidFill>
                          <a:latin typeface="Mada"/>
                          <a:ea typeface="Mada"/>
                          <a:cs typeface="Mada"/>
                          <a:sym typeface="Mada"/>
                        </a:rPr>
                        <a:t>Education about the importance of protection </a:t>
                      </a:r>
                      <a:endParaRPr sz="1000">
                        <a:latin typeface="Mada"/>
                        <a:ea typeface="Mada"/>
                        <a:cs typeface="Mada"/>
                        <a:sym typeface="Mada"/>
                      </a:endParaRPr>
                    </a:p>
                  </a:txBody>
                  <a:tcPr marT="91425" marB="91425" marR="91425" marL="91425" anchor="ctr"/>
                </a:tc>
                <a:tc hMerge="1"/>
              </a:tr>
            </a:tbl>
          </a:graphicData>
        </a:graphic>
      </p:graphicFrame>
      <p:pic>
        <p:nvPicPr>
          <p:cNvPr id="1295" name="Google Shape;1295;p52"/>
          <p:cNvPicPr preferRelativeResize="0"/>
          <p:nvPr/>
        </p:nvPicPr>
        <p:blipFill>
          <a:blip r:embed="rId5">
            <a:alphaModFix/>
          </a:blip>
          <a:stretch>
            <a:fillRect/>
          </a:stretch>
        </p:blipFill>
        <p:spPr>
          <a:xfrm>
            <a:off x="6803844" y="5044772"/>
            <a:ext cx="785675" cy="798636"/>
          </a:xfrm>
          <a:prstGeom prst="rect">
            <a:avLst/>
          </a:prstGeom>
          <a:noFill/>
          <a:ln>
            <a:noFill/>
          </a:ln>
        </p:spPr>
      </p:pic>
      <p:sp>
        <p:nvSpPr>
          <p:cNvPr id="1296" name="Google Shape;1296;p52"/>
          <p:cNvSpPr/>
          <p:nvPr/>
        </p:nvSpPr>
        <p:spPr>
          <a:xfrm>
            <a:off x="63800" y="9401750"/>
            <a:ext cx="4539300" cy="933300"/>
          </a:xfrm>
          <a:prstGeom prst="roundRect">
            <a:avLst>
              <a:gd fmla="val 16667" name="adj"/>
            </a:avLst>
          </a:prstGeom>
          <a:noFill/>
          <a:ln cap="flat" cmpd="sng" w="9525">
            <a:solidFill>
              <a:srgbClr val="999999"/>
            </a:solidFill>
            <a:prstDash val="dash"/>
            <a:round/>
            <a:headEnd len="sm" w="sm" type="none"/>
            <a:tailEnd len="sm" w="sm" type="none"/>
          </a:ln>
        </p:spPr>
        <p:txBody>
          <a:bodyPr anchorCtr="0" anchor="ctr" bIns="91425" lIns="91425" spcFirstLastPara="1" rIns="91425" wrap="square" tIns="91425">
            <a:noAutofit/>
          </a:bodyPr>
          <a:lstStyle/>
          <a:p>
            <a:pPr indent="-292100" lvl="0" marL="457200" rtl="0" algn="l">
              <a:spcBef>
                <a:spcPts val="0"/>
              </a:spcBef>
              <a:spcAft>
                <a:spcPts val="0"/>
              </a:spcAft>
              <a:buClr>
                <a:srgbClr val="000000"/>
              </a:buClr>
              <a:buSzPts val="1000"/>
              <a:buFont typeface="Mada"/>
              <a:buChar char="●"/>
            </a:pPr>
            <a:r>
              <a:rPr lang="en-GB" sz="1000">
                <a:solidFill>
                  <a:srgbClr val="000000"/>
                </a:solidFill>
                <a:latin typeface="Mada"/>
                <a:ea typeface="Mada"/>
                <a:cs typeface="Mada"/>
                <a:sym typeface="Mada"/>
              </a:rPr>
              <a:t>Defined as </a:t>
            </a:r>
            <a:r>
              <a:rPr b="1" lang="en-GB" sz="1000">
                <a:solidFill>
                  <a:srgbClr val="CC0000"/>
                </a:solidFill>
                <a:latin typeface="Mada"/>
                <a:ea typeface="Mada"/>
                <a:cs typeface="Mada"/>
                <a:sym typeface="Mada"/>
              </a:rPr>
              <a:t>lead level of 70 µg/ 100 ml</a:t>
            </a:r>
            <a:r>
              <a:rPr lang="en-GB" sz="1000">
                <a:solidFill>
                  <a:srgbClr val="000000"/>
                </a:solidFill>
                <a:latin typeface="Mada"/>
                <a:ea typeface="Mada"/>
                <a:cs typeface="Mada"/>
                <a:sym typeface="Mada"/>
              </a:rPr>
              <a:t> with clinical signs and symptoms</a:t>
            </a:r>
            <a:endParaRPr sz="1000">
              <a:solidFill>
                <a:srgbClr val="000000"/>
              </a:solidFill>
              <a:latin typeface="Mada"/>
              <a:ea typeface="Mada"/>
              <a:cs typeface="Mada"/>
              <a:sym typeface="Mada"/>
            </a:endParaRPr>
          </a:p>
          <a:p>
            <a:pPr indent="-292100" lvl="0" marL="457200" rtl="0" algn="l">
              <a:spcBef>
                <a:spcPts val="0"/>
              </a:spcBef>
              <a:spcAft>
                <a:spcPts val="0"/>
              </a:spcAft>
              <a:buClr>
                <a:srgbClr val="000000"/>
              </a:buClr>
              <a:buSzPts val="1000"/>
              <a:buFont typeface="Mada"/>
              <a:buChar char="●"/>
            </a:pPr>
            <a:r>
              <a:rPr lang="en-GB" sz="1000">
                <a:solidFill>
                  <a:srgbClr val="000000"/>
                </a:solidFill>
                <a:latin typeface="Mada"/>
                <a:ea typeface="Mada"/>
                <a:cs typeface="Mada"/>
                <a:sym typeface="Mada"/>
              </a:rPr>
              <a:t>Occupational usage (Industrial):</a:t>
            </a:r>
            <a:r>
              <a:rPr lang="en-GB" sz="1000">
                <a:latin typeface="Mada"/>
                <a:ea typeface="Mada"/>
                <a:cs typeface="Mada"/>
                <a:sym typeface="Mada"/>
              </a:rPr>
              <a:t> </a:t>
            </a:r>
            <a:r>
              <a:rPr lang="en-GB" sz="1000">
                <a:solidFill>
                  <a:srgbClr val="000000"/>
                </a:solidFill>
                <a:latin typeface="Mada"/>
                <a:ea typeface="Mada"/>
                <a:cs typeface="Mada"/>
                <a:sym typeface="Mada"/>
              </a:rPr>
              <a:t>Storage batteries, glass, ship building, printing and potteries, rubber</a:t>
            </a:r>
            <a:endParaRPr sz="1000">
              <a:solidFill>
                <a:srgbClr val="000000"/>
              </a:solidFill>
              <a:latin typeface="Mada"/>
              <a:ea typeface="Mada"/>
              <a:cs typeface="Mada"/>
              <a:sym typeface="Mada"/>
            </a:endParaRPr>
          </a:p>
          <a:p>
            <a:pPr indent="-292100" lvl="0" marL="457200" rtl="0" algn="l">
              <a:spcBef>
                <a:spcPts val="0"/>
              </a:spcBef>
              <a:spcAft>
                <a:spcPts val="0"/>
              </a:spcAft>
              <a:buClr>
                <a:srgbClr val="000000"/>
              </a:buClr>
              <a:buSzPts val="1000"/>
              <a:buFont typeface="Mada"/>
              <a:buChar char="●"/>
            </a:pPr>
            <a:r>
              <a:rPr lang="en-GB" sz="1000">
                <a:solidFill>
                  <a:srgbClr val="000000"/>
                </a:solidFill>
                <a:latin typeface="Mada"/>
                <a:ea typeface="Mada"/>
                <a:cs typeface="Mada"/>
                <a:sym typeface="Mada"/>
              </a:rPr>
              <a:t>Non-occupational :</a:t>
            </a:r>
            <a:r>
              <a:rPr lang="en-GB" sz="1000">
                <a:latin typeface="Mada"/>
                <a:ea typeface="Mada"/>
                <a:cs typeface="Mada"/>
                <a:sym typeface="Mada"/>
              </a:rPr>
              <a:t> </a:t>
            </a:r>
            <a:r>
              <a:rPr b="1" lang="en-GB" sz="1000">
                <a:solidFill>
                  <a:srgbClr val="CC0000"/>
                </a:solidFill>
                <a:latin typeface="Mada"/>
                <a:ea typeface="Mada"/>
                <a:cs typeface="Mada"/>
                <a:sym typeface="Mada"/>
              </a:rPr>
              <a:t>Gasoline</a:t>
            </a:r>
            <a:r>
              <a:rPr lang="en-GB" sz="1000">
                <a:solidFill>
                  <a:srgbClr val="000000"/>
                </a:solidFill>
                <a:latin typeface="Mada"/>
                <a:ea typeface="Mada"/>
                <a:cs typeface="Mada"/>
                <a:sym typeface="Mada"/>
              </a:rPr>
              <a:t>, drinking water via </a:t>
            </a:r>
            <a:r>
              <a:rPr b="1" lang="en-GB" sz="1000">
                <a:solidFill>
                  <a:srgbClr val="CC0000"/>
                </a:solidFill>
                <a:latin typeface="Mada"/>
                <a:ea typeface="Mada"/>
                <a:cs typeface="Mada"/>
                <a:sym typeface="Mada"/>
              </a:rPr>
              <a:t>lead pipes</a:t>
            </a:r>
            <a:r>
              <a:rPr lang="en-GB" sz="1000">
                <a:solidFill>
                  <a:srgbClr val="000000"/>
                </a:solidFill>
                <a:latin typeface="Mada"/>
                <a:ea typeface="Mada"/>
                <a:cs typeface="Mada"/>
                <a:sym typeface="Mada"/>
              </a:rPr>
              <a:t>, </a:t>
            </a:r>
            <a:r>
              <a:rPr b="1" lang="en-GB" sz="1000">
                <a:solidFill>
                  <a:srgbClr val="CC0000"/>
                </a:solidFill>
                <a:latin typeface="Mada"/>
                <a:ea typeface="Mada"/>
                <a:cs typeface="Mada"/>
                <a:sym typeface="Mada"/>
              </a:rPr>
              <a:t>paints </a:t>
            </a:r>
            <a:r>
              <a:rPr lang="en-GB" sz="1000">
                <a:solidFill>
                  <a:srgbClr val="6AA84F"/>
                </a:solidFill>
                <a:latin typeface="Mada"/>
                <a:ea typeface="Mada"/>
                <a:cs typeface="Mada"/>
                <a:sym typeface="Mada"/>
              </a:rPr>
              <a:t>(shine in paints)</a:t>
            </a:r>
            <a:r>
              <a:rPr lang="en-GB" sz="1000">
                <a:solidFill>
                  <a:srgbClr val="000000"/>
                </a:solidFill>
                <a:latin typeface="Mada"/>
                <a:ea typeface="Mada"/>
                <a:cs typeface="Mada"/>
                <a:sym typeface="Mada"/>
              </a:rPr>
              <a:t>, toys</a:t>
            </a:r>
            <a:endParaRPr sz="1000">
              <a:latin typeface="Mada"/>
              <a:ea typeface="Mada"/>
              <a:cs typeface="Mada"/>
              <a:sym typeface="Mada"/>
            </a:endParaRPr>
          </a:p>
        </p:txBody>
      </p:sp>
      <p:sp>
        <p:nvSpPr>
          <p:cNvPr id="1297" name="Google Shape;1297;p52"/>
          <p:cNvSpPr txBox="1"/>
          <p:nvPr/>
        </p:nvSpPr>
        <p:spPr>
          <a:xfrm>
            <a:off x="53175" y="8961925"/>
            <a:ext cx="4473600" cy="418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600">
                <a:solidFill>
                  <a:srgbClr val="134F5C"/>
                </a:solidFill>
                <a:latin typeface="Nunito"/>
                <a:ea typeface="Nunito"/>
                <a:cs typeface="Nunito"/>
                <a:sym typeface="Nunito"/>
              </a:rPr>
              <a:t>Lead Poisoning (Plumbism)</a:t>
            </a:r>
            <a:endParaRPr sz="1600">
              <a:solidFill>
                <a:srgbClr val="134F5C"/>
              </a:solidFill>
              <a:latin typeface="Nunito"/>
              <a:ea typeface="Nunito"/>
              <a:cs typeface="Nunito"/>
              <a:sym typeface="Nunito"/>
            </a:endParaRPr>
          </a:p>
        </p:txBody>
      </p:sp>
      <p:sp>
        <p:nvSpPr>
          <p:cNvPr id="1298" name="Google Shape;1298;p52"/>
          <p:cNvSpPr txBox="1"/>
          <p:nvPr/>
        </p:nvSpPr>
        <p:spPr>
          <a:xfrm>
            <a:off x="5109275" y="8925325"/>
            <a:ext cx="1947600" cy="566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000"/>
              </a:spcBef>
              <a:spcAft>
                <a:spcPts val="0"/>
              </a:spcAft>
              <a:buNone/>
            </a:pPr>
            <a:r>
              <a:rPr b="1" lang="en-GB">
                <a:solidFill>
                  <a:srgbClr val="76A5AF"/>
                </a:solidFill>
                <a:latin typeface="Nunito"/>
                <a:ea typeface="Nunito"/>
                <a:cs typeface="Nunito"/>
                <a:sym typeface="Nunito"/>
              </a:rPr>
              <a:t>Modes of absorption:</a:t>
            </a:r>
            <a:endParaRPr b="1">
              <a:latin typeface="Mada"/>
              <a:ea typeface="Mada"/>
              <a:cs typeface="Mada"/>
              <a:sym typeface="Mada"/>
            </a:endParaRPr>
          </a:p>
        </p:txBody>
      </p:sp>
      <p:sp>
        <p:nvSpPr>
          <p:cNvPr id="1299" name="Google Shape;1299;p52"/>
          <p:cNvSpPr txBox="1"/>
          <p:nvPr/>
        </p:nvSpPr>
        <p:spPr>
          <a:xfrm>
            <a:off x="5060213" y="9792422"/>
            <a:ext cx="2287800" cy="332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100">
                <a:solidFill>
                  <a:srgbClr val="CC0000"/>
                </a:solidFill>
                <a:latin typeface="Mada"/>
                <a:ea typeface="Mada"/>
                <a:cs typeface="Mada"/>
                <a:sym typeface="Mada"/>
              </a:rPr>
              <a:t>Ingestion </a:t>
            </a:r>
            <a:r>
              <a:rPr lang="en-GB" sz="1100">
                <a:latin typeface="Mada"/>
                <a:ea typeface="Mada"/>
                <a:cs typeface="Mada"/>
                <a:sym typeface="Mada"/>
              </a:rPr>
              <a:t>through food or drink </a:t>
            </a:r>
            <a:endParaRPr sz="1100">
              <a:latin typeface="Mada"/>
              <a:ea typeface="Mada"/>
              <a:cs typeface="Mada"/>
              <a:sym typeface="Mada"/>
            </a:endParaRPr>
          </a:p>
        </p:txBody>
      </p:sp>
      <p:sp>
        <p:nvSpPr>
          <p:cNvPr id="1300" name="Google Shape;1300;p52"/>
          <p:cNvSpPr txBox="1"/>
          <p:nvPr/>
        </p:nvSpPr>
        <p:spPr>
          <a:xfrm>
            <a:off x="5032125" y="10124822"/>
            <a:ext cx="2406900" cy="332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100">
                <a:solidFill>
                  <a:srgbClr val="CC0000"/>
                </a:solidFill>
                <a:latin typeface="Mada"/>
                <a:ea typeface="Mada"/>
                <a:cs typeface="Mada"/>
                <a:sym typeface="Mada"/>
              </a:rPr>
              <a:t>Skin absorption</a:t>
            </a:r>
            <a:r>
              <a:rPr lang="en-GB" sz="1100">
                <a:latin typeface="Mada"/>
                <a:ea typeface="Mada"/>
                <a:cs typeface="Mada"/>
                <a:sym typeface="Mada"/>
              </a:rPr>
              <a:t> “tetraethyl lead”</a:t>
            </a:r>
            <a:endParaRPr sz="1100">
              <a:latin typeface="Mada"/>
              <a:ea typeface="Mada"/>
              <a:cs typeface="Mada"/>
              <a:sym typeface="Mada"/>
            </a:endParaRPr>
          </a:p>
        </p:txBody>
      </p:sp>
      <p:sp>
        <p:nvSpPr>
          <p:cNvPr id="1301" name="Google Shape;1301;p52"/>
          <p:cNvSpPr txBox="1"/>
          <p:nvPr/>
        </p:nvSpPr>
        <p:spPr>
          <a:xfrm>
            <a:off x="4997775" y="9460022"/>
            <a:ext cx="2287800" cy="332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100">
                <a:solidFill>
                  <a:srgbClr val="CC0000"/>
                </a:solidFill>
                <a:latin typeface="Mada"/>
                <a:ea typeface="Mada"/>
                <a:cs typeface="Mada"/>
                <a:sym typeface="Mada"/>
              </a:rPr>
              <a:t>Inhalation </a:t>
            </a:r>
            <a:r>
              <a:rPr lang="en-GB" sz="1100">
                <a:latin typeface="Mada"/>
                <a:ea typeface="Mada"/>
                <a:cs typeface="Mada"/>
                <a:sym typeface="Mada"/>
              </a:rPr>
              <a:t>of fumes and dust</a:t>
            </a:r>
            <a:endParaRPr sz="1100">
              <a:latin typeface="Mada"/>
              <a:ea typeface="Mada"/>
              <a:cs typeface="Mada"/>
              <a:sym typeface="Mada"/>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5" name="Shape 1305"/>
        <p:cNvGrpSpPr/>
        <p:nvPr/>
      </p:nvGrpSpPr>
      <p:grpSpPr>
        <a:xfrm>
          <a:off x="0" y="0"/>
          <a:ext cx="0" cy="0"/>
          <a:chOff x="0" y="0"/>
          <a:chExt cx="0" cy="0"/>
        </a:xfrm>
      </p:grpSpPr>
      <p:sp>
        <p:nvSpPr>
          <p:cNvPr id="1306" name="Google Shape;1306;p53"/>
          <p:cNvSpPr/>
          <p:nvPr/>
        </p:nvSpPr>
        <p:spPr>
          <a:xfrm rot="10800000">
            <a:off x="-75" y="-9300"/>
            <a:ext cx="7591500" cy="237900"/>
          </a:xfrm>
          <a:prstGeom prst="round2SameRect">
            <a:avLst>
              <a:gd fmla="val 50000" name="adj1"/>
              <a:gd fmla="val 0" name="adj2"/>
            </a:avLst>
          </a:pr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7" name="Google Shape;1307;p53"/>
          <p:cNvSpPr txBox="1"/>
          <p:nvPr/>
        </p:nvSpPr>
        <p:spPr>
          <a:xfrm>
            <a:off x="106300" y="111150"/>
            <a:ext cx="5967600" cy="566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000"/>
              </a:spcBef>
              <a:spcAft>
                <a:spcPts val="0"/>
              </a:spcAft>
              <a:buNone/>
            </a:pPr>
            <a:r>
              <a:rPr b="1" lang="en-GB">
                <a:solidFill>
                  <a:srgbClr val="76A5AF"/>
                </a:solidFill>
                <a:latin typeface="Nunito"/>
                <a:ea typeface="Nunito"/>
                <a:cs typeface="Nunito"/>
                <a:sym typeface="Nunito"/>
              </a:rPr>
              <a:t>Clinical features:</a:t>
            </a:r>
            <a:endParaRPr b="1">
              <a:latin typeface="Mada"/>
              <a:ea typeface="Mada"/>
              <a:cs typeface="Mada"/>
              <a:sym typeface="Mada"/>
            </a:endParaRPr>
          </a:p>
        </p:txBody>
      </p:sp>
      <p:sp>
        <p:nvSpPr>
          <p:cNvPr id="1308" name="Google Shape;1308;p53"/>
          <p:cNvSpPr/>
          <p:nvPr/>
        </p:nvSpPr>
        <p:spPr>
          <a:xfrm flipH="1">
            <a:off x="1518775" y="610225"/>
            <a:ext cx="3045000" cy="480900"/>
          </a:xfrm>
          <a:prstGeom prst="rect">
            <a:avLst/>
          </a:prstGeom>
          <a:solidFill>
            <a:srgbClr val="EEEEEE"/>
          </a:solidFill>
          <a:ln>
            <a:noFill/>
          </a:ln>
        </p:spPr>
        <p:txBody>
          <a:bodyPr anchorCtr="0" anchor="ctr" bIns="68500" lIns="68500" spcFirstLastPara="1" rIns="68500" wrap="square" tIns="68500">
            <a:noAutofit/>
          </a:bodyPr>
          <a:lstStyle/>
          <a:p>
            <a:pPr indent="0" lvl="0" marL="0" rtl="0" algn="l">
              <a:spcBef>
                <a:spcPts val="0"/>
              </a:spcBef>
              <a:spcAft>
                <a:spcPts val="0"/>
              </a:spcAft>
              <a:buNone/>
            </a:pPr>
            <a:r>
              <a:rPr lang="en-GB" sz="1000">
                <a:latin typeface="Mada"/>
                <a:ea typeface="Mada"/>
                <a:cs typeface="Mada"/>
                <a:sym typeface="Mada"/>
              </a:rPr>
              <a:t>Insomnia, headache, mental confusion and delirium</a:t>
            </a:r>
            <a:endParaRPr sz="1000">
              <a:latin typeface="Mada"/>
              <a:ea typeface="Mada"/>
              <a:cs typeface="Mada"/>
              <a:sym typeface="Mada"/>
            </a:endParaRPr>
          </a:p>
        </p:txBody>
      </p:sp>
      <p:sp>
        <p:nvSpPr>
          <p:cNvPr id="1309" name="Google Shape;1309;p53"/>
          <p:cNvSpPr/>
          <p:nvPr/>
        </p:nvSpPr>
        <p:spPr>
          <a:xfrm>
            <a:off x="182075" y="610226"/>
            <a:ext cx="1336500" cy="480600"/>
          </a:xfrm>
          <a:prstGeom prst="rect">
            <a:avLst/>
          </a:prstGeom>
          <a:solidFill>
            <a:srgbClr val="1D7E74"/>
          </a:solidFill>
          <a:ln>
            <a:noFill/>
          </a:ln>
          <a:effectLst>
            <a:outerShdw blurRad="71438" rotWithShape="0" algn="bl" dir="2700000" dist="28575">
              <a:srgbClr val="000000">
                <a:alpha val="17000"/>
              </a:srgbClr>
            </a:outerShdw>
          </a:effectLst>
        </p:spPr>
        <p:txBody>
          <a:bodyPr anchorCtr="0" anchor="ctr" bIns="68500" lIns="68500" spcFirstLastPara="1" rIns="68500" wrap="square" tIns="68500">
            <a:noAutofit/>
          </a:bodyPr>
          <a:lstStyle/>
          <a:p>
            <a:pPr indent="0" lvl="0" marL="0" rtl="0" algn="l">
              <a:spcBef>
                <a:spcPts val="0"/>
              </a:spcBef>
              <a:spcAft>
                <a:spcPts val="0"/>
              </a:spcAft>
              <a:buNone/>
            </a:pPr>
            <a:r>
              <a:t/>
            </a:r>
            <a:endParaRPr sz="1000"/>
          </a:p>
        </p:txBody>
      </p:sp>
      <p:sp>
        <p:nvSpPr>
          <p:cNvPr id="1310" name="Google Shape;1310;p53"/>
          <p:cNvSpPr/>
          <p:nvPr/>
        </p:nvSpPr>
        <p:spPr>
          <a:xfrm>
            <a:off x="182075" y="610232"/>
            <a:ext cx="1336500" cy="480900"/>
          </a:xfrm>
          <a:prstGeom prst="rect">
            <a:avLst/>
          </a:prstGeom>
          <a:solidFill>
            <a:srgbClr val="A2C4C9"/>
          </a:solidFill>
          <a:ln>
            <a:noFill/>
          </a:ln>
        </p:spPr>
        <p:txBody>
          <a:bodyPr anchorCtr="0" anchor="ctr" bIns="68500" lIns="68500" spcFirstLastPara="1" rIns="68500" wrap="square" tIns="68500">
            <a:noAutofit/>
          </a:bodyPr>
          <a:lstStyle/>
          <a:p>
            <a:pPr indent="0" lvl="0" marL="0" rtl="0" algn="ctr">
              <a:spcBef>
                <a:spcPts val="0"/>
              </a:spcBef>
              <a:spcAft>
                <a:spcPts val="0"/>
              </a:spcAft>
              <a:buNone/>
            </a:pPr>
            <a:r>
              <a:rPr b="1" lang="en-GB" sz="1000">
                <a:solidFill>
                  <a:srgbClr val="FFFFFF"/>
                </a:solidFill>
                <a:latin typeface="Nunito"/>
                <a:ea typeface="Nunito"/>
                <a:cs typeface="Nunito"/>
                <a:sym typeface="Nunito"/>
              </a:rPr>
              <a:t>Organic Lead</a:t>
            </a:r>
            <a:endParaRPr b="1" sz="1000">
              <a:solidFill>
                <a:srgbClr val="FFFFFF"/>
              </a:solidFill>
              <a:latin typeface="Nunito"/>
              <a:ea typeface="Nunito"/>
              <a:cs typeface="Nunito"/>
              <a:sym typeface="Nunito"/>
            </a:endParaRPr>
          </a:p>
        </p:txBody>
      </p:sp>
      <p:sp>
        <p:nvSpPr>
          <p:cNvPr id="1311" name="Google Shape;1311;p53"/>
          <p:cNvSpPr/>
          <p:nvPr/>
        </p:nvSpPr>
        <p:spPr>
          <a:xfrm flipH="1">
            <a:off x="1518775" y="1188193"/>
            <a:ext cx="3045000" cy="480900"/>
          </a:xfrm>
          <a:prstGeom prst="rect">
            <a:avLst/>
          </a:prstGeom>
          <a:solidFill>
            <a:srgbClr val="EEEEEE"/>
          </a:solidFill>
          <a:ln>
            <a:noFill/>
          </a:ln>
        </p:spPr>
        <p:txBody>
          <a:bodyPr anchorCtr="0" anchor="ctr" bIns="68500" lIns="68500" spcFirstLastPara="1" rIns="68500" wrap="square" tIns="68500">
            <a:noAutofit/>
          </a:bodyPr>
          <a:lstStyle/>
          <a:p>
            <a:pPr indent="0" lvl="0" marL="0" rtl="0" algn="l">
              <a:spcBef>
                <a:spcPts val="0"/>
              </a:spcBef>
              <a:spcAft>
                <a:spcPts val="0"/>
              </a:spcAft>
              <a:buNone/>
            </a:pPr>
            <a:r>
              <a:rPr lang="en-GB" sz="1000">
                <a:latin typeface="Mada"/>
                <a:ea typeface="Mada"/>
                <a:cs typeface="Mada"/>
                <a:sym typeface="Mada"/>
              </a:rPr>
              <a:t>Plumbism </a:t>
            </a:r>
            <a:r>
              <a:rPr lang="en-GB" sz="1000">
                <a:solidFill>
                  <a:srgbClr val="6AA84F"/>
                </a:solidFill>
                <a:latin typeface="Mada"/>
                <a:ea typeface="Mada"/>
                <a:cs typeface="Mada"/>
                <a:sym typeface="Mada"/>
              </a:rPr>
              <a:t>(lead poisoning)</a:t>
            </a:r>
            <a:r>
              <a:rPr lang="en-GB" sz="1000">
                <a:latin typeface="Mada"/>
                <a:ea typeface="Mada"/>
                <a:cs typeface="Mada"/>
                <a:sym typeface="Mada"/>
              </a:rPr>
              <a:t>, abdominal colic, obstinate constipation </a:t>
            </a:r>
            <a:r>
              <a:rPr lang="en-GB" sz="1000">
                <a:solidFill>
                  <a:srgbClr val="6AA84F"/>
                </a:solidFill>
                <a:latin typeface="Mada"/>
                <a:ea typeface="Mada"/>
                <a:cs typeface="Mada"/>
                <a:sym typeface="Mada"/>
              </a:rPr>
              <a:t>(very severe)</a:t>
            </a:r>
            <a:r>
              <a:rPr lang="en-GB" sz="1000">
                <a:latin typeface="Mada"/>
                <a:ea typeface="Mada"/>
                <a:cs typeface="Mada"/>
                <a:sym typeface="Mada"/>
              </a:rPr>
              <a:t>, loss of appetite, blue lines on the gum, anemia and wrist and foot drop</a:t>
            </a:r>
            <a:endParaRPr sz="1000">
              <a:latin typeface="Mada"/>
              <a:ea typeface="Mada"/>
              <a:cs typeface="Mada"/>
              <a:sym typeface="Mada"/>
            </a:endParaRPr>
          </a:p>
        </p:txBody>
      </p:sp>
      <p:sp>
        <p:nvSpPr>
          <p:cNvPr id="1312" name="Google Shape;1312;p53"/>
          <p:cNvSpPr/>
          <p:nvPr/>
        </p:nvSpPr>
        <p:spPr>
          <a:xfrm>
            <a:off x="182075" y="1188187"/>
            <a:ext cx="1336500" cy="480600"/>
          </a:xfrm>
          <a:prstGeom prst="rect">
            <a:avLst/>
          </a:prstGeom>
          <a:solidFill>
            <a:srgbClr val="1D7E74"/>
          </a:solidFill>
          <a:ln>
            <a:noFill/>
          </a:ln>
          <a:effectLst>
            <a:outerShdw blurRad="71438" rotWithShape="0" algn="bl" dir="2700000" dist="28575">
              <a:srgbClr val="000000">
                <a:alpha val="17000"/>
              </a:srgbClr>
            </a:outerShdw>
          </a:effectLst>
        </p:spPr>
        <p:txBody>
          <a:bodyPr anchorCtr="0" anchor="ctr" bIns="68500" lIns="68500" spcFirstLastPara="1" rIns="68500" wrap="square" tIns="68500">
            <a:noAutofit/>
          </a:bodyPr>
          <a:lstStyle/>
          <a:p>
            <a:pPr indent="0" lvl="0" marL="0" rtl="0" algn="l">
              <a:spcBef>
                <a:spcPts val="0"/>
              </a:spcBef>
              <a:spcAft>
                <a:spcPts val="0"/>
              </a:spcAft>
              <a:buNone/>
            </a:pPr>
            <a:r>
              <a:t/>
            </a:r>
            <a:endParaRPr sz="1000"/>
          </a:p>
        </p:txBody>
      </p:sp>
      <p:sp>
        <p:nvSpPr>
          <p:cNvPr id="1313" name="Google Shape;1313;p53"/>
          <p:cNvSpPr/>
          <p:nvPr/>
        </p:nvSpPr>
        <p:spPr>
          <a:xfrm>
            <a:off x="182075" y="1188192"/>
            <a:ext cx="1336500" cy="480900"/>
          </a:xfrm>
          <a:prstGeom prst="rect">
            <a:avLst/>
          </a:prstGeom>
          <a:solidFill>
            <a:srgbClr val="A2C4C9"/>
          </a:solidFill>
          <a:ln>
            <a:noFill/>
          </a:ln>
        </p:spPr>
        <p:txBody>
          <a:bodyPr anchorCtr="0" anchor="ctr" bIns="68500" lIns="68500" spcFirstLastPara="1" rIns="68500" wrap="square" tIns="68500">
            <a:noAutofit/>
          </a:bodyPr>
          <a:lstStyle/>
          <a:p>
            <a:pPr indent="0" lvl="0" marL="0" rtl="0" algn="ctr">
              <a:spcBef>
                <a:spcPts val="0"/>
              </a:spcBef>
              <a:spcAft>
                <a:spcPts val="0"/>
              </a:spcAft>
              <a:buNone/>
            </a:pPr>
            <a:r>
              <a:rPr b="1" lang="en-GB" sz="1000">
                <a:solidFill>
                  <a:srgbClr val="FFFFFF"/>
                </a:solidFill>
                <a:latin typeface="Nunito"/>
                <a:ea typeface="Nunito"/>
                <a:cs typeface="Nunito"/>
                <a:sym typeface="Nunito"/>
              </a:rPr>
              <a:t>Inorganic Lead</a:t>
            </a:r>
            <a:endParaRPr b="1" sz="1000">
              <a:solidFill>
                <a:srgbClr val="FFFFFF"/>
              </a:solidFill>
              <a:latin typeface="Nunito"/>
              <a:ea typeface="Nunito"/>
              <a:cs typeface="Nunito"/>
              <a:sym typeface="Nunito"/>
            </a:endParaRPr>
          </a:p>
        </p:txBody>
      </p:sp>
      <p:sp>
        <p:nvSpPr>
          <p:cNvPr id="1314" name="Google Shape;1314;p53"/>
          <p:cNvSpPr txBox="1"/>
          <p:nvPr/>
        </p:nvSpPr>
        <p:spPr>
          <a:xfrm>
            <a:off x="4756575" y="129675"/>
            <a:ext cx="3174000" cy="452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000"/>
              </a:spcBef>
              <a:spcAft>
                <a:spcPts val="0"/>
              </a:spcAft>
              <a:buNone/>
            </a:pPr>
            <a:r>
              <a:rPr b="1" lang="en-GB">
                <a:solidFill>
                  <a:srgbClr val="76A5AF"/>
                </a:solidFill>
                <a:latin typeface="Nunito"/>
                <a:ea typeface="Nunito"/>
                <a:cs typeface="Nunito"/>
                <a:sym typeface="Nunito"/>
              </a:rPr>
              <a:t>Lab diagnosis:</a:t>
            </a:r>
            <a:endParaRPr b="1">
              <a:latin typeface="Mada"/>
              <a:ea typeface="Mada"/>
              <a:cs typeface="Mada"/>
              <a:sym typeface="Mada"/>
            </a:endParaRPr>
          </a:p>
        </p:txBody>
      </p:sp>
      <p:sp>
        <p:nvSpPr>
          <p:cNvPr id="1315" name="Google Shape;1315;p53"/>
          <p:cNvSpPr/>
          <p:nvPr/>
        </p:nvSpPr>
        <p:spPr>
          <a:xfrm>
            <a:off x="4756575" y="677550"/>
            <a:ext cx="2760900" cy="991500"/>
          </a:xfrm>
          <a:prstGeom prst="roundRect">
            <a:avLst>
              <a:gd fmla="val 16667" name="adj"/>
            </a:avLst>
          </a:prstGeom>
          <a:noFill/>
          <a:ln cap="flat" cmpd="sng" w="9525">
            <a:solidFill>
              <a:srgbClr val="999999"/>
            </a:solidFill>
            <a:prstDash val="dash"/>
            <a:round/>
            <a:headEnd len="sm" w="sm" type="none"/>
            <a:tailEnd len="sm" w="sm" type="none"/>
          </a:ln>
        </p:spPr>
        <p:txBody>
          <a:bodyPr anchorCtr="0" anchor="ctr" bIns="91425" lIns="91425" spcFirstLastPara="1" rIns="91425" wrap="square" tIns="91425">
            <a:noAutofit/>
          </a:bodyPr>
          <a:lstStyle/>
          <a:p>
            <a:pPr indent="-292100" lvl="0" marL="457200" rtl="0" algn="l">
              <a:spcBef>
                <a:spcPts val="0"/>
              </a:spcBef>
              <a:spcAft>
                <a:spcPts val="0"/>
              </a:spcAft>
              <a:buClr>
                <a:srgbClr val="000000"/>
              </a:buClr>
              <a:buSzPts val="1000"/>
              <a:buFont typeface="Mada"/>
              <a:buChar char="●"/>
            </a:pPr>
            <a:r>
              <a:rPr lang="en-GB" sz="1000">
                <a:solidFill>
                  <a:srgbClr val="000000"/>
                </a:solidFill>
                <a:latin typeface="Mada"/>
                <a:ea typeface="Mada"/>
                <a:cs typeface="Mada"/>
                <a:sym typeface="Mada"/>
              </a:rPr>
              <a:t>Coproporphyrin in urine (screening test)</a:t>
            </a:r>
            <a:endParaRPr sz="1000">
              <a:solidFill>
                <a:srgbClr val="000000"/>
              </a:solidFill>
              <a:latin typeface="Mada"/>
              <a:ea typeface="Mada"/>
              <a:cs typeface="Mada"/>
              <a:sym typeface="Mada"/>
            </a:endParaRPr>
          </a:p>
          <a:p>
            <a:pPr indent="-292100" lvl="0" marL="457200" rtl="0" algn="l">
              <a:spcBef>
                <a:spcPts val="0"/>
              </a:spcBef>
              <a:spcAft>
                <a:spcPts val="0"/>
              </a:spcAft>
              <a:buClr>
                <a:srgbClr val="000000"/>
              </a:buClr>
              <a:buSzPts val="1000"/>
              <a:buFont typeface="Mada"/>
              <a:buChar char="●"/>
            </a:pPr>
            <a:r>
              <a:rPr lang="en-GB" sz="1000">
                <a:solidFill>
                  <a:srgbClr val="000000"/>
                </a:solidFill>
                <a:latin typeface="Mada"/>
                <a:ea typeface="Mada"/>
                <a:cs typeface="Mada"/>
                <a:sym typeface="Mada"/>
              </a:rPr>
              <a:t>Amino levulinic acid in urine</a:t>
            </a:r>
            <a:endParaRPr sz="1000">
              <a:solidFill>
                <a:srgbClr val="000000"/>
              </a:solidFill>
              <a:latin typeface="Mada"/>
              <a:ea typeface="Mada"/>
              <a:cs typeface="Mada"/>
              <a:sym typeface="Mada"/>
            </a:endParaRPr>
          </a:p>
          <a:p>
            <a:pPr indent="-292100" lvl="0" marL="457200" rtl="0" algn="l">
              <a:spcBef>
                <a:spcPts val="0"/>
              </a:spcBef>
              <a:spcAft>
                <a:spcPts val="0"/>
              </a:spcAft>
              <a:buClr>
                <a:srgbClr val="000000"/>
              </a:buClr>
              <a:buSzPts val="1000"/>
              <a:buFont typeface="Mada"/>
              <a:buChar char="●"/>
            </a:pPr>
            <a:r>
              <a:rPr lang="en-GB" sz="1000">
                <a:solidFill>
                  <a:srgbClr val="000000"/>
                </a:solidFill>
                <a:latin typeface="Mada"/>
                <a:ea typeface="Mada"/>
                <a:cs typeface="Mada"/>
                <a:sym typeface="Mada"/>
              </a:rPr>
              <a:t>Lead levels in blood and urine</a:t>
            </a:r>
            <a:endParaRPr sz="1000">
              <a:solidFill>
                <a:srgbClr val="000000"/>
              </a:solidFill>
              <a:latin typeface="Mada"/>
              <a:ea typeface="Mada"/>
              <a:cs typeface="Mada"/>
              <a:sym typeface="Mada"/>
            </a:endParaRPr>
          </a:p>
          <a:p>
            <a:pPr indent="-292100" lvl="0" marL="457200" rtl="0" algn="l">
              <a:spcBef>
                <a:spcPts val="0"/>
              </a:spcBef>
              <a:spcAft>
                <a:spcPts val="0"/>
              </a:spcAft>
              <a:buClr>
                <a:srgbClr val="999999"/>
              </a:buClr>
              <a:buSzPts val="1000"/>
              <a:buFont typeface="Mada"/>
              <a:buChar char="●"/>
            </a:pPr>
            <a:r>
              <a:rPr lang="en-GB" sz="1000">
                <a:solidFill>
                  <a:srgbClr val="999999"/>
                </a:solidFill>
                <a:latin typeface="Mada"/>
                <a:ea typeface="Mada"/>
                <a:cs typeface="Mada"/>
                <a:sym typeface="Mada"/>
              </a:rPr>
              <a:t>Basophilic stipling of RBCs (very sensitive)</a:t>
            </a:r>
            <a:endParaRPr sz="1000">
              <a:solidFill>
                <a:srgbClr val="999999"/>
              </a:solidFill>
              <a:latin typeface="Mada"/>
              <a:ea typeface="Mada"/>
              <a:cs typeface="Mada"/>
              <a:sym typeface="Mada"/>
            </a:endParaRPr>
          </a:p>
        </p:txBody>
      </p:sp>
      <p:sp>
        <p:nvSpPr>
          <p:cNvPr id="1316" name="Google Shape;1316;p53"/>
          <p:cNvSpPr txBox="1"/>
          <p:nvPr/>
        </p:nvSpPr>
        <p:spPr>
          <a:xfrm>
            <a:off x="-18725" y="1818975"/>
            <a:ext cx="2489100" cy="566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000"/>
              </a:spcBef>
              <a:spcAft>
                <a:spcPts val="0"/>
              </a:spcAft>
              <a:buNone/>
            </a:pPr>
            <a:r>
              <a:rPr b="1" lang="en-GB">
                <a:solidFill>
                  <a:srgbClr val="76A5AF"/>
                </a:solidFill>
                <a:latin typeface="Nunito"/>
                <a:ea typeface="Nunito"/>
                <a:cs typeface="Nunito"/>
                <a:sym typeface="Nunito"/>
              </a:rPr>
              <a:t>Methods of prevention:</a:t>
            </a:r>
            <a:endParaRPr b="1">
              <a:latin typeface="Mada"/>
              <a:ea typeface="Mada"/>
              <a:cs typeface="Mada"/>
              <a:sym typeface="Mada"/>
            </a:endParaRPr>
          </a:p>
        </p:txBody>
      </p:sp>
      <p:grpSp>
        <p:nvGrpSpPr>
          <p:cNvPr id="1317" name="Google Shape;1317;p53"/>
          <p:cNvGrpSpPr/>
          <p:nvPr/>
        </p:nvGrpSpPr>
        <p:grpSpPr>
          <a:xfrm>
            <a:off x="174336" y="2428826"/>
            <a:ext cx="249902" cy="400553"/>
            <a:chOff x="4041649" y="1707654"/>
            <a:chExt cx="1060704" cy="1429526"/>
          </a:xfrm>
        </p:grpSpPr>
        <p:sp>
          <p:nvSpPr>
            <p:cNvPr id="1318" name="Google Shape;1318;p53"/>
            <p:cNvSpPr/>
            <p:nvPr/>
          </p:nvSpPr>
          <p:spPr>
            <a:xfrm rot="10800000">
              <a:off x="4041649" y="1707654"/>
              <a:ext cx="1060704" cy="1429526"/>
            </a:xfrm>
            <a:custGeom>
              <a:rect b="b" l="l" r="r" t="t"/>
              <a:pathLst>
                <a:path extrusionOk="0" h="1429526" w="1060704">
                  <a:moveTo>
                    <a:pt x="832104" y="1429526"/>
                  </a:moveTo>
                  <a:lnTo>
                    <a:pt x="228600" y="1429526"/>
                  </a:lnTo>
                  <a:lnTo>
                    <a:pt x="0" y="972326"/>
                  </a:lnTo>
                  <a:lnTo>
                    <a:pt x="543363" y="0"/>
                  </a:lnTo>
                  <a:lnTo>
                    <a:pt x="1060704" y="972326"/>
                  </a:lnTo>
                  <a:lnTo>
                    <a:pt x="832104" y="1429526"/>
                  </a:lnTo>
                  <a:close/>
                </a:path>
              </a:pathLst>
            </a:custGeom>
            <a:solidFill>
              <a:srgbClr val="A2C4C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00">
                <a:solidFill>
                  <a:srgbClr val="3F3F3F"/>
                </a:solidFill>
                <a:latin typeface="Arial"/>
                <a:ea typeface="Arial"/>
                <a:cs typeface="Arial"/>
                <a:sym typeface="Arial"/>
              </a:endParaRPr>
            </a:p>
          </p:txBody>
        </p:sp>
        <p:sp>
          <p:nvSpPr>
            <p:cNvPr id="1319" name="Google Shape;1319;p53"/>
            <p:cNvSpPr/>
            <p:nvPr/>
          </p:nvSpPr>
          <p:spPr>
            <a:xfrm>
              <a:off x="4115403" y="1760695"/>
              <a:ext cx="913200" cy="794400"/>
            </a:xfrm>
            <a:prstGeom prst="hexagon">
              <a:avLst>
                <a:gd fmla="val 25000" name="adj"/>
                <a:gd fmla="val 115470" name="vf"/>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00">
                <a:solidFill>
                  <a:srgbClr val="3F3F3F"/>
                </a:solidFill>
                <a:latin typeface="Arial"/>
                <a:ea typeface="Arial"/>
                <a:cs typeface="Arial"/>
                <a:sym typeface="Arial"/>
              </a:endParaRPr>
            </a:p>
          </p:txBody>
        </p:sp>
      </p:grpSp>
      <p:sp>
        <p:nvSpPr>
          <p:cNvPr id="1320" name="Google Shape;1320;p53"/>
          <p:cNvSpPr txBox="1"/>
          <p:nvPr/>
        </p:nvSpPr>
        <p:spPr>
          <a:xfrm>
            <a:off x="402304" y="2428775"/>
            <a:ext cx="2046000" cy="30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1000">
                <a:solidFill>
                  <a:srgbClr val="000000"/>
                </a:solidFill>
                <a:latin typeface="Mada"/>
                <a:ea typeface="Mada"/>
                <a:cs typeface="Mada"/>
                <a:sym typeface="Mada"/>
              </a:rPr>
              <a:t>Substitution </a:t>
            </a:r>
            <a:r>
              <a:rPr lang="en-GB" sz="1000">
                <a:solidFill>
                  <a:srgbClr val="6AA84F"/>
                </a:solidFill>
                <a:latin typeface="Mada"/>
                <a:ea typeface="Mada"/>
                <a:cs typeface="Mada"/>
                <a:sym typeface="Mada"/>
              </a:rPr>
              <a:t>(with other materials)</a:t>
            </a:r>
            <a:endParaRPr sz="1000">
              <a:latin typeface="Mada"/>
              <a:ea typeface="Mada"/>
              <a:cs typeface="Mada"/>
              <a:sym typeface="Mada"/>
            </a:endParaRPr>
          </a:p>
        </p:txBody>
      </p:sp>
      <p:sp>
        <p:nvSpPr>
          <p:cNvPr id="1321" name="Google Shape;1321;p53"/>
          <p:cNvSpPr txBox="1"/>
          <p:nvPr/>
        </p:nvSpPr>
        <p:spPr>
          <a:xfrm>
            <a:off x="152388" y="2451738"/>
            <a:ext cx="294000" cy="2082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1" lang="en-GB" sz="1000">
                <a:solidFill>
                  <a:srgbClr val="666666"/>
                </a:solidFill>
                <a:latin typeface="Trebuchet MS"/>
                <a:ea typeface="Trebuchet MS"/>
                <a:cs typeface="Trebuchet MS"/>
                <a:sym typeface="Trebuchet MS"/>
              </a:rPr>
              <a:t>1</a:t>
            </a:r>
            <a:endParaRPr b="1" sz="1000">
              <a:solidFill>
                <a:srgbClr val="666666"/>
              </a:solidFill>
              <a:latin typeface="Trebuchet MS"/>
              <a:ea typeface="Trebuchet MS"/>
              <a:cs typeface="Trebuchet MS"/>
              <a:sym typeface="Trebuchet MS"/>
            </a:endParaRPr>
          </a:p>
        </p:txBody>
      </p:sp>
      <p:grpSp>
        <p:nvGrpSpPr>
          <p:cNvPr id="1322" name="Google Shape;1322;p53"/>
          <p:cNvGrpSpPr/>
          <p:nvPr/>
        </p:nvGrpSpPr>
        <p:grpSpPr>
          <a:xfrm>
            <a:off x="164286" y="2880388"/>
            <a:ext cx="249902" cy="400553"/>
            <a:chOff x="4041649" y="1707654"/>
            <a:chExt cx="1060704" cy="1429526"/>
          </a:xfrm>
        </p:grpSpPr>
        <p:sp>
          <p:nvSpPr>
            <p:cNvPr id="1323" name="Google Shape;1323;p53"/>
            <p:cNvSpPr/>
            <p:nvPr/>
          </p:nvSpPr>
          <p:spPr>
            <a:xfrm rot="10800000">
              <a:off x="4041649" y="1707654"/>
              <a:ext cx="1060704" cy="1429526"/>
            </a:xfrm>
            <a:custGeom>
              <a:rect b="b" l="l" r="r" t="t"/>
              <a:pathLst>
                <a:path extrusionOk="0" h="1429526" w="1060704">
                  <a:moveTo>
                    <a:pt x="832104" y="1429526"/>
                  </a:moveTo>
                  <a:lnTo>
                    <a:pt x="228600" y="1429526"/>
                  </a:lnTo>
                  <a:lnTo>
                    <a:pt x="0" y="972326"/>
                  </a:lnTo>
                  <a:lnTo>
                    <a:pt x="543363" y="0"/>
                  </a:lnTo>
                  <a:lnTo>
                    <a:pt x="1060704" y="972326"/>
                  </a:lnTo>
                  <a:lnTo>
                    <a:pt x="832104" y="1429526"/>
                  </a:lnTo>
                  <a:close/>
                </a:path>
              </a:pathLst>
            </a:custGeom>
            <a:solidFill>
              <a:srgbClr val="A2C4C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00">
                <a:solidFill>
                  <a:srgbClr val="3F3F3F"/>
                </a:solidFill>
                <a:latin typeface="Arial"/>
                <a:ea typeface="Arial"/>
                <a:cs typeface="Arial"/>
                <a:sym typeface="Arial"/>
              </a:endParaRPr>
            </a:p>
          </p:txBody>
        </p:sp>
        <p:sp>
          <p:nvSpPr>
            <p:cNvPr id="1324" name="Google Shape;1324;p53"/>
            <p:cNvSpPr/>
            <p:nvPr/>
          </p:nvSpPr>
          <p:spPr>
            <a:xfrm>
              <a:off x="4115403" y="1760695"/>
              <a:ext cx="913200" cy="794400"/>
            </a:xfrm>
            <a:prstGeom prst="hexagon">
              <a:avLst>
                <a:gd fmla="val 25000" name="adj"/>
                <a:gd fmla="val 115470" name="vf"/>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00">
                <a:solidFill>
                  <a:srgbClr val="3F3F3F"/>
                </a:solidFill>
                <a:latin typeface="Arial"/>
                <a:ea typeface="Arial"/>
                <a:cs typeface="Arial"/>
                <a:sym typeface="Arial"/>
              </a:endParaRPr>
            </a:p>
          </p:txBody>
        </p:sp>
      </p:grpSp>
      <p:sp>
        <p:nvSpPr>
          <p:cNvPr id="1325" name="Google Shape;1325;p53"/>
          <p:cNvSpPr txBox="1"/>
          <p:nvPr/>
        </p:nvSpPr>
        <p:spPr>
          <a:xfrm>
            <a:off x="388375" y="2880350"/>
            <a:ext cx="2174100" cy="30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1000">
                <a:latin typeface="Mada"/>
                <a:ea typeface="Mada"/>
                <a:cs typeface="Mada"/>
                <a:sym typeface="Mada"/>
              </a:rPr>
              <a:t>Isolation </a:t>
            </a:r>
            <a:endParaRPr sz="1000">
              <a:latin typeface="Mada"/>
              <a:ea typeface="Mada"/>
              <a:cs typeface="Mada"/>
              <a:sym typeface="Mada"/>
            </a:endParaRPr>
          </a:p>
          <a:p>
            <a:pPr indent="0" lvl="0" marL="0" rtl="0" algn="l">
              <a:spcBef>
                <a:spcPts val="0"/>
              </a:spcBef>
              <a:spcAft>
                <a:spcPts val="0"/>
              </a:spcAft>
              <a:buNone/>
            </a:pPr>
            <a:r>
              <a:rPr lang="en-GB" sz="1000">
                <a:solidFill>
                  <a:srgbClr val="999999"/>
                </a:solidFill>
                <a:highlight>
                  <a:srgbClr val="FFFFFF"/>
                </a:highlight>
                <a:latin typeface="Mada"/>
                <a:ea typeface="Mada"/>
                <a:cs typeface="Mada"/>
                <a:sym typeface="Mada"/>
              </a:rPr>
              <a:t>(segregate procedures with risk)</a:t>
            </a:r>
            <a:endParaRPr sz="1000">
              <a:solidFill>
                <a:srgbClr val="999999"/>
              </a:solidFill>
              <a:latin typeface="Mada"/>
              <a:ea typeface="Mada"/>
              <a:cs typeface="Mada"/>
              <a:sym typeface="Mada"/>
            </a:endParaRPr>
          </a:p>
        </p:txBody>
      </p:sp>
      <p:sp>
        <p:nvSpPr>
          <p:cNvPr id="1326" name="Google Shape;1326;p53"/>
          <p:cNvSpPr txBox="1"/>
          <p:nvPr/>
        </p:nvSpPr>
        <p:spPr>
          <a:xfrm>
            <a:off x="142338" y="2903300"/>
            <a:ext cx="294000" cy="2082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1" lang="en-GB" sz="1000">
                <a:solidFill>
                  <a:srgbClr val="666666"/>
                </a:solidFill>
                <a:latin typeface="Trebuchet MS"/>
                <a:ea typeface="Trebuchet MS"/>
                <a:cs typeface="Trebuchet MS"/>
                <a:sym typeface="Trebuchet MS"/>
              </a:rPr>
              <a:t>2</a:t>
            </a:r>
            <a:endParaRPr b="1" sz="1000">
              <a:solidFill>
                <a:srgbClr val="666666"/>
              </a:solidFill>
              <a:latin typeface="Trebuchet MS"/>
              <a:ea typeface="Trebuchet MS"/>
              <a:cs typeface="Trebuchet MS"/>
              <a:sym typeface="Trebuchet MS"/>
            </a:endParaRPr>
          </a:p>
        </p:txBody>
      </p:sp>
      <p:grpSp>
        <p:nvGrpSpPr>
          <p:cNvPr id="1327" name="Google Shape;1327;p53"/>
          <p:cNvGrpSpPr/>
          <p:nvPr/>
        </p:nvGrpSpPr>
        <p:grpSpPr>
          <a:xfrm>
            <a:off x="178918" y="3326338"/>
            <a:ext cx="249902" cy="400553"/>
            <a:chOff x="4041649" y="1707654"/>
            <a:chExt cx="1060704" cy="1429526"/>
          </a:xfrm>
        </p:grpSpPr>
        <p:sp>
          <p:nvSpPr>
            <p:cNvPr id="1328" name="Google Shape;1328;p53"/>
            <p:cNvSpPr/>
            <p:nvPr/>
          </p:nvSpPr>
          <p:spPr>
            <a:xfrm rot="10800000">
              <a:off x="4041649" y="1707654"/>
              <a:ext cx="1060704" cy="1429526"/>
            </a:xfrm>
            <a:custGeom>
              <a:rect b="b" l="l" r="r" t="t"/>
              <a:pathLst>
                <a:path extrusionOk="0" h="1429526" w="1060704">
                  <a:moveTo>
                    <a:pt x="832104" y="1429526"/>
                  </a:moveTo>
                  <a:lnTo>
                    <a:pt x="228600" y="1429526"/>
                  </a:lnTo>
                  <a:lnTo>
                    <a:pt x="0" y="972326"/>
                  </a:lnTo>
                  <a:lnTo>
                    <a:pt x="543363" y="0"/>
                  </a:lnTo>
                  <a:lnTo>
                    <a:pt x="1060704" y="972326"/>
                  </a:lnTo>
                  <a:lnTo>
                    <a:pt x="832104" y="1429526"/>
                  </a:lnTo>
                  <a:close/>
                </a:path>
              </a:pathLst>
            </a:custGeom>
            <a:solidFill>
              <a:srgbClr val="A2C4C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00">
                <a:solidFill>
                  <a:srgbClr val="3F3F3F"/>
                </a:solidFill>
                <a:latin typeface="Arial"/>
                <a:ea typeface="Arial"/>
                <a:cs typeface="Arial"/>
                <a:sym typeface="Arial"/>
              </a:endParaRPr>
            </a:p>
          </p:txBody>
        </p:sp>
        <p:sp>
          <p:nvSpPr>
            <p:cNvPr id="1329" name="Google Shape;1329;p53"/>
            <p:cNvSpPr/>
            <p:nvPr/>
          </p:nvSpPr>
          <p:spPr>
            <a:xfrm>
              <a:off x="4115403" y="1760695"/>
              <a:ext cx="913200" cy="794400"/>
            </a:xfrm>
            <a:prstGeom prst="hexagon">
              <a:avLst>
                <a:gd fmla="val 25000" name="adj"/>
                <a:gd fmla="val 115470" name="vf"/>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00">
                <a:solidFill>
                  <a:srgbClr val="3F3F3F"/>
                </a:solidFill>
                <a:latin typeface="Arial"/>
                <a:ea typeface="Arial"/>
                <a:cs typeface="Arial"/>
                <a:sym typeface="Arial"/>
              </a:endParaRPr>
            </a:p>
          </p:txBody>
        </p:sp>
      </p:grpSp>
      <p:sp>
        <p:nvSpPr>
          <p:cNvPr id="1330" name="Google Shape;1330;p53"/>
          <p:cNvSpPr txBox="1"/>
          <p:nvPr/>
        </p:nvSpPr>
        <p:spPr>
          <a:xfrm>
            <a:off x="408623" y="3326275"/>
            <a:ext cx="2046000" cy="30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1000">
                <a:latin typeface="Mada"/>
                <a:ea typeface="Mada"/>
                <a:cs typeface="Mada"/>
                <a:sym typeface="Mada"/>
              </a:rPr>
              <a:t>Local exhaust ventilation</a:t>
            </a:r>
            <a:endParaRPr sz="1000">
              <a:latin typeface="Mada"/>
              <a:ea typeface="Mada"/>
              <a:cs typeface="Mada"/>
              <a:sym typeface="Mada"/>
            </a:endParaRPr>
          </a:p>
        </p:txBody>
      </p:sp>
      <p:sp>
        <p:nvSpPr>
          <p:cNvPr id="1331" name="Google Shape;1331;p53"/>
          <p:cNvSpPr txBox="1"/>
          <p:nvPr/>
        </p:nvSpPr>
        <p:spPr>
          <a:xfrm>
            <a:off x="156970" y="3349250"/>
            <a:ext cx="294000" cy="2082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1" lang="en-GB" sz="1000">
                <a:solidFill>
                  <a:srgbClr val="666666"/>
                </a:solidFill>
                <a:latin typeface="Trebuchet MS"/>
                <a:ea typeface="Trebuchet MS"/>
                <a:cs typeface="Trebuchet MS"/>
                <a:sym typeface="Trebuchet MS"/>
              </a:rPr>
              <a:t>3</a:t>
            </a:r>
            <a:endParaRPr b="1" sz="1000">
              <a:solidFill>
                <a:srgbClr val="666666"/>
              </a:solidFill>
              <a:latin typeface="Trebuchet MS"/>
              <a:ea typeface="Trebuchet MS"/>
              <a:cs typeface="Trebuchet MS"/>
              <a:sym typeface="Trebuchet MS"/>
            </a:endParaRPr>
          </a:p>
        </p:txBody>
      </p:sp>
      <p:grpSp>
        <p:nvGrpSpPr>
          <p:cNvPr id="1332" name="Google Shape;1332;p53"/>
          <p:cNvGrpSpPr/>
          <p:nvPr/>
        </p:nvGrpSpPr>
        <p:grpSpPr>
          <a:xfrm>
            <a:off x="174336" y="3800426"/>
            <a:ext cx="249902" cy="400553"/>
            <a:chOff x="4041649" y="1707654"/>
            <a:chExt cx="1060704" cy="1429526"/>
          </a:xfrm>
        </p:grpSpPr>
        <p:sp>
          <p:nvSpPr>
            <p:cNvPr id="1333" name="Google Shape;1333;p53"/>
            <p:cNvSpPr/>
            <p:nvPr/>
          </p:nvSpPr>
          <p:spPr>
            <a:xfrm rot="10800000">
              <a:off x="4041649" y="1707654"/>
              <a:ext cx="1060704" cy="1429526"/>
            </a:xfrm>
            <a:custGeom>
              <a:rect b="b" l="l" r="r" t="t"/>
              <a:pathLst>
                <a:path extrusionOk="0" h="1429526" w="1060704">
                  <a:moveTo>
                    <a:pt x="832104" y="1429526"/>
                  </a:moveTo>
                  <a:lnTo>
                    <a:pt x="228600" y="1429526"/>
                  </a:lnTo>
                  <a:lnTo>
                    <a:pt x="0" y="972326"/>
                  </a:lnTo>
                  <a:lnTo>
                    <a:pt x="543363" y="0"/>
                  </a:lnTo>
                  <a:lnTo>
                    <a:pt x="1060704" y="972326"/>
                  </a:lnTo>
                  <a:lnTo>
                    <a:pt x="832104" y="1429526"/>
                  </a:lnTo>
                  <a:close/>
                </a:path>
              </a:pathLst>
            </a:custGeom>
            <a:solidFill>
              <a:srgbClr val="A2C4C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00">
                <a:solidFill>
                  <a:srgbClr val="3F3F3F"/>
                </a:solidFill>
                <a:latin typeface="Arial"/>
                <a:ea typeface="Arial"/>
                <a:cs typeface="Arial"/>
                <a:sym typeface="Arial"/>
              </a:endParaRPr>
            </a:p>
          </p:txBody>
        </p:sp>
        <p:sp>
          <p:nvSpPr>
            <p:cNvPr id="1334" name="Google Shape;1334;p53"/>
            <p:cNvSpPr/>
            <p:nvPr/>
          </p:nvSpPr>
          <p:spPr>
            <a:xfrm>
              <a:off x="4115403" y="1760695"/>
              <a:ext cx="913200" cy="794400"/>
            </a:xfrm>
            <a:prstGeom prst="hexagon">
              <a:avLst>
                <a:gd fmla="val 25000" name="adj"/>
                <a:gd fmla="val 115470" name="vf"/>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00">
                <a:solidFill>
                  <a:srgbClr val="3F3F3F"/>
                </a:solidFill>
                <a:latin typeface="Arial"/>
                <a:ea typeface="Arial"/>
                <a:cs typeface="Arial"/>
                <a:sym typeface="Arial"/>
              </a:endParaRPr>
            </a:p>
          </p:txBody>
        </p:sp>
      </p:grpSp>
      <p:sp>
        <p:nvSpPr>
          <p:cNvPr id="1335" name="Google Shape;1335;p53"/>
          <p:cNvSpPr txBox="1"/>
          <p:nvPr/>
        </p:nvSpPr>
        <p:spPr>
          <a:xfrm>
            <a:off x="402300" y="3800375"/>
            <a:ext cx="2973300" cy="30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1000">
                <a:latin typeface="Mada"/>
                <a:ea typeface="Mada"/>
                <a:cs typeface="Mada"/>
                <a:sym typeface="Mada"/>
              </a:rPr>
              <a:t>Personal protection </a:t>
            </a:r>
            <a:endParaRPr sz="1000">
              <a:latin typeface="Mada"/>
              <a:ea typeface="Mada"/>
              <a:cs typeface="Mada"/>
              <a:sym typeface="Mada"/>
            </a:endParaRPr>
          </a:p>
          <a:p>
            <a:pPr indent="0" lvl="0" marL="0" rtl="0" algn="l">
              <a:spcBef>
                <a:spcPts val="0"/>
              </a:spcBef>
              <a:spcAft>
                <a:spcPts val="0"/>
              </a:spcAft>
              <a:buNone/>
            </a:pPr>
            <a:r>
              <a:rPr lang="en-GB" sz="1000">
                <a:solidFill>
                  <a:srgbClr val="6AA84F"/>
                </a:solidFill>
                <a:latin typeface="Mada"/>
                <a:ea typeface="Mada"/>
                <a:cs typeface="Mada"/>
                <a:sym typeface="Mada"/>
              </a:rPr>
              <a:t>(should be disposed of after finishing)</a:t>
            </a:r>
            <a:endParaRPr sz="1000">
              <a:latin typeface="Mada"/>
              <a:ea typeface="Mada"/>
              <a:cs typeface="Mada"/>
              <a:sym typeface="Mada"/>
            </a:endParaRPr>
          </a:p>
        </p:txBody>
      </p:sp>
      <p:sp>
        <p:nvSpPr>
          <p:cNvPr id="1336" name="Google Shape;1336;p53"/>
          <p:cNvSpPr txBox="1"/>
          <p:nvPr/>
        </p:nvSpPr>
        <p:spPr>
          <a:xfrm>
            <a:off x="152388" y="3823338"/>
            <a:ext cx="294000" cy="2082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1" lang="en-GB" sz="1000">
                <a:solidFill>
                  <a:srgbClr val="666666"/>
                </a:solidFill>
                <a:latin typeface="Trebuchet MS"/>
                <a:ea typeface="Trebuchet MS"/>
                <a:cs typeface="Trebuchet MS"/>
                <a:sym typeface="Trebuchet MS"/>
              </a:rPr>
              <a:t>4</a:t>
            </a:r>
            <a:endParaRPr b="1" sz="1000">
              <a:solidFill>
                <a:srgbClr val="666666"/>
              </a:solidFill>
              <a:latin typeface="Trebuchet MS"/>
              <a:ea typeface="Trebuchet MS"/>
              <a:cs typeface="Trebuchet MS"/>
              <a:sym typeface="Trebuchet MS"/>
            </a:endParaRPr>
          </a:p>
        </p:txBody>
      </p:sp>
      <p:grpSp>
        <p:nvGrpSpPr>
          <p:cNvPr id="1337" name="Google Shape;1337;p53"/>
          <p:cNvGrpSpPr/>
          <p:nvPr/>
        </p:nvGrpSpPr>
        <p:grpSpPr>
          <a:xfrm>
            <a:off x="164286" y="4251988"/>
            <a:ext cx="249902" cy="400553"/>
            <a:chOff x="4041649" y="1707654"/>
            <a:chExt cx="1060704" cy="1429526"/>
          </a:xfrm>
        </p:grpSpPr>
        <p:sp>
          <p:nvSpPr>
            <p:cNvPr id="1338" name="Google Shape;1338;p53"/>
            <p:cNvSpPr/>
            <p:nvPr/>
          </p:nvSpPr>
          <p:spPr>
            <a:xfrm rot="10800000">
              <a:off x="4041649" y="1707654"/>
              <a:ext cx="1060704" cy="1429526"/>
            </a:xfrm>
            <a:custGeom>
              <a:rect b="b" l="l" r="r" t="t"/>
              <a:pathLst>
                <a:path extrusionOk="0" h="1429526" w="1060704">
                  <a:moveTo>
                    <a:pt x="832104" y="1429526"/>
                  </a:moveTo>
                  <a:lnTo>
                    <a:pt x="228600" y="1429526"/>
                  </a:lnTo>
                  <a:lnTo>
                    <a:pt x="0" y="972326"/>
                  </a:lnTo>
                  <a:lnTo>
                    <a:pt x="543363" y="0"/>
                  </a:lnTo>
                  <a:lnTo>
                    <a:pt x="1060704" y="972326"/>
                  </a:lnTo>
                  <a:lnTo>
                    <a:pt x="832104" y="1429526"/>
                  </a:lnTo>
                  <a:close/>
                </a:path>
              </a:pathLst>
            </a:custGeom>
            <a:solidFill>
              <a:srgbClr val="A2C4C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00">
                <a:solidFill>
                  <a:srgbClr val="3F3F3F"/>
                </a:solidFill>
                <a:latin typeface="Arial"/>
                <a:ea typeface="Arial"/>
                <a:cs typeface="Arial"/>
                <a:sym typeface="Arial"/>
              </a:endParaRPr>
            </a:p>
          </p:txBody>
        </p:sp>
        <p:sp>
          <p:nvSpPr>
            <p:cNvPr id="1339" name="Google Shape;1339;p53"/>
            <p:cNvSpPr/>
            <p:nvPr/>
          </p:nvSpPr>
          <p:spPr>
            <a:xfrm>
              <a:off x="4115403" y="1760695"/>
              <a:ext cx="913200" cy="794400"/>
            </a:xfrm>
            <a:prstGeom prst="hexagon">
              <a:avLst>
                <a:gd fmla="val 25000" name="adj"/>
                <a:gd fmla="val 115470" name="vf"/>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00">
                <a:solidFill>
                  <a:srgbClr val="3F3F3F"/>
                </a:solidFill>
                <a:latin typeface="Arial"/>
                <a:ea typeface="Arial"/>
                <a:cs typeface="Arial"/>
                <a:sym typeface="Arial"/>
              </a:endParaRPr>
            </a:p>
          </p:txBody>
        </p:sp>
      </p:grpSp>
      <p:sp>
        <p:nvSpPr>
          <p:cNvPr id="1340" name="Google Shape;1340;p53"/>
          <p:cNvSpPr txBox="1"/>
          <p:nvPr/>
        </p:nvSpPr>
        <p:spPr>
          <a:xfrm>
            <a:off x="388375" y="4251950"/>
            <a:ext cx="3613500" cy="30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1000">
                <a:latin typeface="Mada"/>
                <a:ea typeface="Mada"/>
                <a:cs typeface="Mada"/>
                <a:sym typeface="Mada"/>
              </a:rPr>
              <a:t>Periodic examinations </a:t>
            </a:r>
            <a:endParaRPr sz="1000">
              <a:latin typeface="Mada"/>
              <a:ea typeface="Mada"/>
              <a:cs typeface="Mada"/>
              <a:sym typeface="Mada"/>
            </a:endParaRPr>
          </a:p>
          <a:p>
            <a:pPr indent="0" lvl="0" marL="0" rtl="0" algn="l">
              <a:spcBef>
                <a:spcPts val="0"/>
              </a:spcBef>
              <a:spcAft>
                <a:spcPts val="0"/>
              </a:spcAft>
              <a:buNone/>
            </a:pPr>
            <a:r>
              <a:rPr lang="en-GB" sz="1000">
                <a:solidFill>
                  <a:srgbClr val="999999"/>
                </a:solidFill>
                <a:highlight>
                  <a:srgbClr val="FFFFFF"/>
                </a:highlight>
                <a:latin typeface="Mada"/>
                <a:ea typeface="Mada"/>
                <a:cs typeface="Mada"/>
                <a:sym typeface="Mada"/>
              </a:rPr>
              <a:t>(through coproporphyrin in urine)</a:t>
            </a:r>
            <a:endParaRPr sz="1000">
              <a:latin typeface="Mada"/>
              <a:ea typeface="Mada"/>
              <a:cs typeface="Mada"/>
              <a:sym typeface="Mada"/>
            </a:endParaRPr>
          </a:p>
        </p:txBody>
      </p:sp>
      <p:sp>
        <p:nvSpPr>
          <p:cNvPr id="1341" name="Google Shape;1341;p53"/>
          <p:cNvSpPr txBox="1"/>
          <p:nvPr/>
        </p:nvSpPr>
        <p:spPr>
          <a:xfrm>
            <a:off x="142338" y="4274900"/>
            <a:ext cx="294000" cy="2082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1" lang="en-GB" sz="1000">
                <a:solidFill>
                  <a:srgbClr val="666666"/>
                </a:solidFill>
                <a:latin typeface="Trebuchet MS"/>
                <a:ea typeface="Trebuchet MS"/>
                <a:cs typeface="Trebuchet MS"/>
                <a:sym typeface="Trebuchet MS"/>
              </a:rPr>
              <a:t>5</a:t>
            </a:r>
            <a:endParaRPr b="1" sz="1000">
              <a:solidFill>
                <a:srgbClr val="666666"/>
              </a:solidFill>
              <a:latin typeface="Trebuchet MS"/>
              <a:ea typeface="Trebuchet MS"/>
              <a:cs typeface="Trebuchet MS"/>
              <a:sym typeface="Trebuchet MS"/>
            </a:endParaRPr>
          </a:p>
        </p:txBody>
      </p:sp>
      <p:grpSp>
        <p:nvGrpSpPr>
          <p:cNvPr id="1342" name="Google Shape;1342;p53"/>
          <p:cNvGrpSpPr/>
          <p:nvPr/>
        </p:nvGrpSpPr>
        <p:grpSpPr>
          <a:xfrm>
            <a:off x="178918" y="4697938"/>
            <a:ext cx="249902" cy="400553"/>
            <a:chOff x="4041649" y="1707654"/>
            <a:chExt cx="1060704" cy="1429526"/>
          </a:xfrm>
        </p:grpSpPr>
        <p:sp>
          <p:nvSpPr>
            <p:cNvPr id="1343" name="Google Shape;1343;p53"/>
            <p:cNvSpPr/>
            <p:nvPr/>
          </p:nvSpPr>
          <p:spPr>
            <a:xfrm rot="10800000">
              <a:off x="4041649" y="1707654"/>
              <a:ext cx="1060704" cy="1429526"/>
            </a:xfrm>
            <a:custGeom>
              <a:rect b="b" l="l" r="r" t="t"/>
              <a:pathLst>
                <a:path extrusionOk="0" h="1429526" w="1060704">
                  <a:moveTo>
                    <a:pt x="832104" y="1429526"/>
                  </a:moveTo>
                  <a:lnTo>
                    <a:pt x="228600" y="1429526"/>
                  </a:lnTo>
                  <a:lnTo>
                    <a:pt x="0" y="972326"/>
                  </a:lnTo>
                  <a:lnTo>
                    <a:pt x="543363" y="0"/>
                  </a:lnTo>
                  <a:lnTo>
                    <a:pt x="1060704" y="972326"/>
                  </a:lnTo>
                  <a:lnTo>
                    <a:pt x="832104" y="1429526"/>
                  </a:lnTo>
                  <a:close/>
                </a:path>
              </a:pathLst>
            </a:custGeom>
            <a:solidFill>
              <a:srgbClr val="A2C4C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00">
                <a:solidFill>
                  <a:srgbClr val="3F3F3F"/>
                </a:solidFill>
                <a:latin typeface="Arial"/>
                <a:ea typeface="Arial"/>
                <a:cs typeface="Arial"/>
                <a:sym typeface="Arial"/>
              </a:endParaRPr>
            </a:p>
          </p:txBody>
        </p:sp>
        <p:sp>
          <p:nvSpPr>
            <p:cNvPr id="1344" name="Google Shape;1344;p53"/>
            <p:cNvSpPr/>
            <p:nvPr/>
          </p:nvSpPr>
          <p:spPr>
            <a:xfrm>
              <a:off x="4115403" y="1760695"/>
              <a:ext cx="913200" cy="794400"/>
            </a:xfrm>
            <a:prstGeom prst="hexagon">
              <a:avLst>
                <a:gd fmla="val 25000" name="adj"/>
                <a:gd fmla="val 115470" name="vf"/>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00">
                <a:solidFill>
                  <a:srgbClr val="3F3F3F"/>
                </a:solidFill>
                <a:latin typeface="Arial"/>
                <a:ea typeface="Arial"/>
                <a:cs typeface="Arial"/>
                <a:sym typeface="Arial"/>
              </a:endParaRPr>
            </a:p>
          </p:txBody>
        </p:sp>
      </p:grpSp>
      <p:sp>
        <p:nvSpPr>
          <p:cNvPr id="1345" name="Google Shape;1345;p53"/>
          <p:cNvSpPr txBox="1"/>
          <p:nvPr/>
        </p:nvSpPr>
        <p:spPr>
          <a:xfrm>
            <a:off x="408625" y="4697875"/>
            <a:ext cx="3403500" cy="30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1000">
                <a:latin typeface="Mada"/>
                <a:ea typeface="Mada"/>
                <a:cs typeface="Mada"/>
                <a:sym typeface="Mada"/>
              </a:rPr>
              <a:t>Health education and personal hygiene </a:t>
            </a:r>
            <a:endParaRPr sz="1000">
              <a:latin typeface="Mada"/>
              <a:ea typeface="Mada"/>
              <a:cs typeface="Mada"/>
              <a:sym typeface="Mada"/>
            </a:endParaRPr>
          </a:p>
          <a:p>
            <a:pPr indent="0" lvl="0" marL="0" rtl="0" algn="l">
              <a:spcBef>
                <a:spcPts val="0"/>
              </a:spcBef>
              <a:spcAft>
                <a:spcPts val="0"/>
              </a:spcAft>
              <a:buNone/>
            </a:pPr>
            <a:r>
              <a:rPr lang="en-GB" sz="1000">
                <a:latin typeface="Mada"/>
                <a:ea typeface="Mada"/>
                <a:cs typeface="Mada"/>
                <a:sym typeface="Mada"/>
              </a:rPr>
              <a:t>(handwashing)</a:t>
            </a:r>
            <a:endParaRPr sz="1000">
              <a:latin typeface="Mada"/>
              <a:ea typeface="Mada"/>
              <a:cs typeface="Mada"/>
              <a:sym typeface="Mada"/>
            </a:endParaRPr>
          </a:p>
        </p:txBody>
      </p:sp>
      <p:sp>
        <p:nvSpPr>
          <p:cNvPr id="1346" name="Google Shape;1346;p53"/>
          <p:cNvSpPr txBox="1"/>
          <p:nvPr/>
        </p:nvSpPr>
        <p:spPr>
          <a:xfrm>
            <a:off x="156970" y="4720850"/>
            <a:ext cx="294000" cy="2082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1" lang="en-GB" sz="1000">
                <a:solidFill>
                  <a:srgbClr val="666666"/>
                </a:solidFill>
                <a:latin typeface="Trebuchet MS"/>
                <a:ea typeface="Trebuchet MS"/>
                <a:cs typeface="Trebuchet MS"/>
                <a:sym typeface="Trebuchet MS"/>
              </a:rPr>
              <a:t>6</a:t>
            </a:r>
            <a:endParaRPr b="1" sz="1000">
              <a:solidFill>
                <a:srgbClr val="666666"/>
              </a:solidFill>
              <a:latin typeface="Trebuchet MS"/>
              <a:ea typeface="Trebuchet MS"/>
              <a:cs typeface="Trebuchet MS"/>
              <a:sym typeface="Trebuchet MS"/>
            </a:endParaRPr>
          </a:p>
        </p:txBody>
      </p:sp>
      <p:sp>
        <p:nvSpPr>
          <p:cNvPr id="1347" name="Google Shape;1347;p53"/>
          <p:cNvSpPr txBox="1"/>
          <p:nvPr/>
        </p:nvSpPr>
        <p:spPr>
          <a:xfrm>
            <a:off x="3694550" y="1859575"/>
            <a:ext cx="2760900" cy="532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a:solidFill>
                  <a:srgbClr val="134F5C"/>
                </a:solidFill>
                <a:latin typeface="Nunito"/>
                <a:ea typeface="Nunito"/>
                <a:cs typeface="Nunito"/>
                <a:sym typeface="Nunito"/>
              </a:rPr>
              <a:t>Occupational Cancers</a:t>
            </a:r>
            <a:endParaRPr>
              <a:solidFill>
                <a:srgbClr val="134F5C"/>
              </a:solidFill>
              <a:latin typeface="Nunito"/>
              <a:ea typeface="Nunito"/>
              <a:cs typeface="Nunito"/>
              <a:sym typeface="Nunito"/>
            </a:endParaRPr>
          </a:p>
        </p:txBody>
      </p:sp>
      <p:graphicFrame>
        <p:nvGraphicFramePr>
          <p:cNvPr id="1348" name="Google Shape;1348;p53"/>
          <p:cNvGraphicFramePr/>
          <p:nvPr/>
        </p:nvGraphicFramePr>
        <p:xfrm>
          <a:off x="2877513" y="2232985"/>
          <a:ext cx="3000000" cy="3000000"/>
        </p:xfrm>
        <a:graphic>
          <a:graphicData uri="http://schemas.openxmlformats.org/drawingml/2006/table">
            <a:tbl>
              <a:tblPr>
                <a:noFill/>
                <a:tableStyleId>{33F02701-F9A2-4432-8F73-A4790598A67E}</a:tableStyleId>
              </a:tblPr>
              <a:tblGrid>
                <a:gridCol w="2159100"/>
                <a:gridCol w="2480850"/>
              </a:tblGrid>
              <a:tr h="334400">
                <a:tc>
                  <a:txBody>
                    <a:bodyPr/>
                    <a:lstStyle/>
                    <a:p>
                      <a:pPr indent="0" lvl="0" marL="0" rtl="0" algn="ctr">
                        <a:spcBef>
                          <a:spcPts val="0"/>
                        </a:spcBef>
                        <a:spcAft>
                          <a:spcPts val="0"/>
                        </a:spcAft>
                        <a:buNone/>
                      </a:pPr>
                      <a:r>
                        <a:rPr b="1" lang="en-GB" sz="1000">
                          <a:solidFill>
                            <a:srgbClr val="FFFFFF"/>
                          </a:solidFill>
                          <a:latin typeface="Mada"/>
                          <a:ea typeface="Mada"/>
                          <a:cs typeface="Mada"/>
                          <a:sym typeface="Mada"/>
                        </a:rPr>
                        <a:t>Carcinogenic agent</a:t>
                      </a:r>
                      <a:endParaRPr b="1" sz="1000">
                        <a:solidFill>
                          <a:srgbClr val="FFFFFF"/>
                        </a:solidFill>
                        <a:latin typeface="Mada"/>
                        <a:ea typeface="Mada"/>
                        <a:cs typeface="Mada"/>
                        <a:sym typeface="Mada"/>
                      </a:endParaRPr>
                    </a:p>
                  </a:txBody>
                  <a:tcPr marT="91425" marB="91425" marR="91425" marL="91425">
                    <a:solidFill>
                      <a:srgbClr val="134F5C"/>
                    </a:solidFill>
                  </a:tcPr>
                </a:tc>
                <a:tc>
                  <a:txBody>
                    <a:bodyPr/>
                    <a:lstStyle/>
                    <a:p>
                      <a:pPr indent="0" lvl="0" marL="0" rtl="0" algn="ctr">
                        <a:spcBef>
                          <a:spcPts val="0"/>
                        </a:spcBef>
                        <a:spcAft>
                          <a:spcPts val="0"/>
                        </a:spcAft>
                        <a:buNone/>
                      </a:pPr>
                      <a:r>
                        <a:rPr b="1" lang="en-GB" sz="1000">
                          <a:solidFill>
                            <a:srgbClr val="FFFFFF"/>
                          </a:solidFill>
                          <a:latin typeface="Mada"/>
                          <a:ea typeface="Mada"/>
                          <a:cs typeface="Mada"/>
                          <a:sym typeface="Mada"/>
                        </a:rPr>
                        <a:t>Organ affected</a:t>
                      </a:r>
                      <a:endParaRPr b="1" sz="1000">
                        <a:solidFill>
                          <a:srgbClr val="FFFFFF"/>
                        </a:solidFill>
                        <a:latin typeface="Mada"/>
                        <a:ea typeface="Mada"/>
                        <a:cs typeface="Mada"/>
                        <a:sym typeface="Mada"/>
                      </a:endParaRPr>
                    </a:p>
                  </a:txBody>
                  <a:tcPr marT="91425" marB="91425" marR="91425" marL="91425">
                    <a:solidFill>
                      <a:srgbClr val="134F5C"/>
                    </a:solidFill>
                  </a:tcPr>
                </a:tc>
              </a:tr>
              <a:tr h="313300">
                <a:tc>
                  <a:txBody>
                    <a:bodyPr/>
                    <a:lstStyle/>
                    <a:p>
                      <a:pPr indent="0" lvl="0" marL="0" rtl="0" algn="ctr">
                        <a:spcBef>
                          <a:spcPts val="0"/>
                        </a:spcBef>
                        <a:spcAft>
                          <a:spcPts val="0"/>
                        </a:spcAft>
                        <a:buNone/>
                      </a:pPr>
                      <a:r>
                        <a:rPr lang="en-GB" sz="1000">
                          <a:latin typeface="Mada"/>
                          <a:ea typeface="Mada"/>
                          <a:cs typeface="Mada"/>
                          <a:sym typeface="Mada"/>
                        </a:rPr>
                        <a:t>Arsenic</a:t>
                      </a:r>
                      <a:endParaRPr sz="1000">
                        <a:latin typeface="Mada"/>
                        <a:ea typeface="Mada"/>
                        <a:cs typeface="Mada"/>
                        <a:sym typeface="Mada"/>
                      </a:endParaRPr>
                    </a:p>
                  </a:txBody>
                  <a:tcPr marT="91425" marB="91425" marR="91425" marL="91425" anchor="ctr">
                    <a:solidFill>
                      <a:srgbClr val="D0E0E3"/>
                    </a:solidFill>
                  </a:tcPr>
                </a:tc>
                <a:tc>
                  <a:txBody>
                    <a:bodyPr/>
                    <a:lstStyle/>
                    <a:p>
                      <a:pPr indent="0" lvl="0" marL="0" rtl="0" algn="ctr">
                        <a:spcBef>
                          <a:spcPts val="0"/>
                        </a:spcBef>
                        <a:spcAft>
                          <a:spcPts val="0"/>
                        </a:spcAft>
                        <a:buNone/>
                      </a:pPr>
                      <a:r>
                        <a:rPr lang="en-GB" sz="1000">
                          <a:latin typeface="Mada"/>
                          <a:ea typeface="Mada"/>
                          <a:cs typeface="Mada"/>
                          <a:sym typeface="Mada"/>
                        </a:rPr>
                        <a:t>Skin and lung</a:t>
                      </a:r>
                      <a:endParaRPr sz="1000">
                        <a:latin typeface="Mada"/>
                        <a:ea typeface="Mada"/>
                        <a:cs typeface="Mada"/>
                        <a:sym typeface="Mada"/>
                      </a:endParaRPr>
                    </a:p>
                  </a:txBody>
                  <a:tcPr marT="91425" marB="91425" marR="91425" marL="91425" anchor="ctr"/>
                </a:tc>
              </a:tr>
              <a:tr h="313300">
                <a:tc>
                  <a:txBody>
                    <a:bodyPr/>
                    <a:lstStyle/>
                    <a:p>
                      <a:pPr indent="0" lvl="0" marL="0" rtl="0" algn="ctr">
                        <a:spcBef>
                          <a:spcPts val="0"/>
                        </a:spcBef>
                        <a:spcAft>
                          <a:spcPts val="0"/>
                        </a:spcAft>
                        <a:buNone/>
                      </a:pPr>
                      <a:r>
                        <a:rPr lang="en-GB" sz="1000">
                          <a:latin typeface="Mada"/>
                          <a:ea typeface="Mada"/>
                          <a:cs typeface="Mada"/>
                          <a:sym typeface="Mada"/>
                        </a:rPr>
                        <a:t>Chromium compounds, hexavalents</a:t>
                      </a:r>
                      <a:endParaRPr sz="1000">
                        <a:latin typeface="Mada"/>
                        <a:ea typeface="Mada"/>
                        <a:cs typeface="Mada"/>
                        <a:sym typeface="Mada"/>
                      </a:endParaRPr>
                    </a:p>
                  </a:txBody>
                  <a:tcPr marT="91425" marB="91425" marR="91425" marL="91425" anchor="ctr">
                    <a:solidFill>
                      <a:srgbClr val="D0E0E3"/>
                    </a:solidFill>
                  </a:tcPr>
                </a:tc>
                <a:tc>
                  <a:txBody>
                    <a:bodyPr/>
                    <a:lstStyle/>
                    <a:p>
                      <a:pPr indent="0" lvl="0" marL="0" rtl="0" algn="ctr">
                        <a:spcBef>
                          <a:spcPts val="0"/>
                        </a:spcBef>
                        <a:spcAft>
                          <a:spcPts val="0"/>
                        </a:spcAft>
                        <a:buNone/>
                      </a:pPr>
                      <a:r>
                        <a:rPr lang="en-GB" sz="1000">
                          <a:latin typeface="Mada"/>
                          <a:ea typeface="Mada"/>
                          <a:cs typeface="Mada"/>
                          <a:sym typeface="Mada"/>
                        </a:rPr>
                        <a:t>Lung</a:t>
                      </a:r>
                      <a:endParaRPr sz="1000">
                        <a:latin typeface="Mada"/>
                        <a:ea typeface="Mada"/>
                        <a:cs typeface="Mada"/>
                        <a:sym typeface="Mada"/>
                      </a:endParaRPr>
                    </a:p>
                  </a:txBody>
                  <a:tcPr marT="91425" marB="91425" marR="91425" marL="91425" anchor="ctr"/>
                </a:tc>
              </a:tr>
              <a:tr h="313300">
                <a:tc>
                  <a:txBody>
                    <a:bodyPr/>
                    <a:lstStyle/>
                    <a:p>
                      <a:pPr indent="0" lvl="0" marL="0" rtl="0" algn="ctr">
                        <a:spcBef>
                          <a:spcPts val="0"/>
                        </a:spcBef>
                        <a:spcAft>
                          <a:spcPts val="0"/>
                        </a:spcAft>
                        <a:buNone/>
                      </a:pPr>
                      <a:r>
                        <a:rPr lang="en-GB" sz="1000">
                          <a:latin typeface="Mada"/>
                          <a:ea typeface="Mada"/>
                          <a:cs typeface="Mada"/>
                          <a:sym typeface="Mada"/>
                        </a:rPr>
                        <a:t>Nickel</a:t>
                      </a:r>
                      <a:endParaRPr sz="1000">
                        <a:latin typeface="Mada"/>
                        <a:ea typeface="Mada"/>
                        <a:cs typeface="Mada"/>
                        <a:sym typeface="Mada"/>
                      </a:endParaRPr>
                    </a:p>
                  </a:txBody>
                  <a:tcPr marT="91425" marB="91425" marR="91425" marL="91425" anchor="ctr">
                    <a:solidFill>
                      <a:srgbClr val="D0E0E3"/>
                    </a:solidFill>
                  </a:tcPr>
                </a:tc>
                <a:tc>
                  <a:txBody>
                    <a:bodyPr/>
                    <a:lstStyle/>
                    <a:p>
                      <a:pPr indent="0" lvl="0" marL="0" rtl="0" algn="ctr">
                        <a:spcBef>
                          <a:spcPts val="0"/>
                        </a:spcBef>
                        <a:spcAft>
                          <a:spcPts val="0"/>
                        </a:spcAft>
                        <a:buNone/>
                      </a:pPr>
                      <a:r>
                        <a:rPr lang="en-GB" sz="1000">
                          <a:latin typeface="Mada"/>
                          <a:ea typeface="Mada"/>
                          <a:cs typeface="Mada"/>
                          <a:sym typeface="Mada"/>
                        </a:rPr>
                        <a:t> Lung and nasal sinus</a:t>
                      </a:r>
                      <a:endParaRPr sz="1000">
                        <a:latin typeface="Mada"/>
                        <a:ea typeface="Mada"/>
                        <a:cs typeface="Mada"/>
                        <a:sym typeface="Mada"/>
                      </a:endParaRPr>
                    </a:p>
                  </a:txBody>
                  <a:tcPr marT="91425" marB="91425" marR="91425" marL="91425" anchor="ctr"/>
                </a:tc>
              </a:tr>
              <a:tr h="313300">
                <a:tc>
                  <a:txBody>
                    <a:bodyPr/>
                    <a:lstStyle/>
                    <a:p>
                      <a:pPr indent="0" lvl="0" marL="0" rtl="0" algn="ctr">
                        <a:spcBef>
                          <a:spcPts val="0"/>
                        </a:spcBef>
                        <a:spcAft>
                          <a:spcPts val="0"/>
                        </a:spcAft>
                        <a:buNone/>
                      </a:pPr>
                      <a:r>
                        <a:rPr lang="en-GB" sz="1000">
                          <a:latin typeface="Mada"/>
                          <a:ea typeface="Mada"/>
                          <a:cs typeface="Mada"/>
                          <a:sym typeface="Mada"/>
                        </a:rPr>
                        <a:t>Polycyclic aromatic hydrocarbons</a:t>
                      </a:r>
                      <a:endParaRPr sz="1000">
                        <a:latin typeface="Mada"/>
                        <a:ea typeface="Mada"/>
                        <a:cs typeface="Mada"/>
                        <a:sym typeface="Mada"/>
                      </a:endParaRPr>
                    </a:p>
                  </a:txBody>
                  <a:tcPr marT="91425" marB="91425" marR="91425" marL="91425" anchor="ctr">
                    <a:solidFill>
                      <a:srgbClr val="D0E0E3"/>
                    </a:solidFill>
                  </a:tcPr>
                </a:tc>
                <a:tc>
                  <a:txBody>
                    <a:bodyPr/>
                    <a:lstStyle/>
                    <a:p>
                      <a:pPr indent="0" lvl="0" marL="0" rtl="0" algn="ctr">
                        <a:spcBef>
                          <a:spcPts val="0"/>
                        </a:spcBef>
                        <a:spcAft>
                          <a:spcPts val="0"/>
                        </a:spcAft>
                        <a:buNone/>
                      </a:pPr>
                      <a:r>
                        <a:rPr lang="en-GB" sz="1000">
                          <a:latin typeface="Mada"/>
                          <a:ea typeface="Mada"/>
                          <a:cs typeface="Mada"/>
                          <a:sym typeface="Mada"/>
                        </a:rPr>
                        <a:t>Skin</a:t>
                      </a:r>
                      <a:endParaRPr sz="1000">
                        <a:latin typeface="Mada"/>
                        <a:ea typeface="Mada"/>
                        <a:cs typeface="Mada"/>
                        <a:sym typeface="Mada"/>
                      </a:endParaRPr>
                    </a:p>
                  </a:txBody>
                  <a:tcPr marT="91425" marB="91425" marR="91425" marL="91425" anchor="ctr"/>
                </a:tc>
              </a:tr>
              <a:tr h="313300">
                <a:tc>
                  <a:txBody>
                    <a:bodyPr/>
                    <a:lstStyle/>
                    <a:p>
                      <a:pPr indent="0" lvl="0" marL="0" rtl="0" algn="ctr">
                        <a:spcBef>
                          <a:spcPts val="0"/>
                        </a:spcBef>
                        <a:spcAft>
                          <a:spcPts val="0"/>
                        </a:spcAft>
                        <a:buNone/>
                      </a:pPr>
                      <a:r>
                        <a:rPr lang="en-GB" sz="1000">
                          <a:latin typeface="Mada"/>
                          <a:ea typeface="Mada"/>
                          <a:cs typeface="Mada"/>
                          <a:sym typeface="Mada"/>
                        </a:rPr>
                        <a:t>Coal tars</a:t>
                      </a:r>
                      <a:endParaRPr sz="1000">
                        <a:latin typeface="Mada"/>
                        <a:ea typeface="Mada"/>
                        <a:cs typeface="Mada"/>
                        <a:sym typeface="Mada"/>
                      </a:endParaRPr>
                    </a:p>
                  </a:txBody>
                  <a:tcPr marT="91425" marB="91425" marR="91425" marL="91425" anchor="ctr">
                    <a:solidFill>
                      <a:srgbClr val="D0E0E3"/>
                    </a:solidFill>
                  </a:tcPr>
                </a:tc>
                <a:tc>
                  <a:txBody>
                    <a:bodyPr/>
                    <a:lstStyle/>
                    <a:p>
                      <a:pPr indent="0" lvl="0" marL="0" rtl="0" algn="ctr">
                        <a:spcBef>
                          <a:spcPts val="0"/>
                        </a:spcBef>
                        <a:spcAft>
                          <a:spcPts val="0"/>
                        </a:spcAft>
                        <a:buNone/>
                      </a:pPr>
                      <a:r>
                        <a:rPr lang="en-GB" sz="1000">
                          <a:latin typeface="Mada"/>
                          <a:ea typeface="Mada"/>
                          <a:cs typeface="Mada"/>
                          <a:sym typeface="Mada"/>
                        </a:rPr>
                        <a:t>Skin, scrotum, lung and bladder</a:t>
                      </a:r>
                      <a:endParaRPr sz="1000">
                        <a:latin typeface="Mada"/>
                        <a:ea typeface="Mada"/>
                        <a:cs typeface="Mada"/>
                        <a:sym typeface="Mada"/>
                      </a:endParaRPr>
                    </a:p>
                  </a:txBody>
                  <a:tcPr marT="91425" marB="91425" marR="91425" marL="91425" anchor="ctr"/>
                </a:tc>
              </a:tr>
              <a:tr h="313300">
                <a:tc>
                  <a:txBody>
                    <a:bodyPr/>
                    <a:lstStyle/>
                    <a:p>
                      <a:pPr indent="0" lvl="0" marL="0" rtl="0" algn="ctr">
                        <a:spcBef>
                          <a:spcPts val="0"/>
                        </a:spcBef>
                        <a:spcAft>
                          <a:spcPts val="0"/>
                        </a:spcAft>
                        <a:buNone/>
                      </a:pPr>
                      <a:r>
                        <a:rPr lang="en-GB" sz="1000">
                          <a:latin typeface="Mada"/>
                          <a:ea typeface="Mada"/>
                          <a:cs typeface="Mada"/>
                          <a:sym typeface="Mada"/>
                        </a:rPr>
                        <a:t>Benzol </a:t>
                      </a:r>
                      <a:endParaRPr sz="1000">
                        <a:latin typeface="Mada"/>
                        <a:ea typeface="Mada"/>
                        <a:cs typeface="Mada"/>
                        <a:sym typeface="Mada"/>
                      </a:endParaRPr>
                    </a:p>
                  </a:txBody>
                  <a:tcPr marT="91425" marB="91425" marR="91425" marL="91425" anchor="ctr">
                    <a:solidFill>
                      <a:srgbClr val="D0E0E3"/>
                    </a:solidFill>
                  </a:tcPr>
                </a:tc>
                <a:tc>
                  <a:txBody>
                    <a:bodyPr/>
                    <a:lstStyle/>
                    <a:p>
                      <a:pPr indent="0" lvl="0" marL="0" rtl="0" algn="ctr">
                        <a:spcBef>
                          <a:spcPts val="0"/>
                        </a:spcBef>
                        <a:spcAft>
                          <a:spcPts val="0"/>
                        </a:spcAft>
                        <a:buNone/>
                      </a:pPr>
                      <a:r>
                        <a:rPr lang="en-GB" sz="1000">
                          <a:latin typeface="Mada"/>
                          <a:ea typeface="Mada"/>
                          <a:cs typeface="Mada"/>
                          <a:sym typeface="Mada"/>
                        </a:rPr>
                        <a:t>Blood (leukaemia)</a:t>
                      </a:r>
                      <a:endParaRPr sz="1000">
                        <a:latin typeface="Mada"/>
                        <a:ea typeface="Mada"/>
                        <a:cs typeface="Mada"/>
                        <a:sym typeface="Mada"/>
                      </a:endParaRPr>
                    </a:p>
                  </a:txBody>
                  <a:tcPr marT="91425" marB="91425" marR="91425" marL="91425" anchor="ctr"/>
                </a:tc>
              </a:tr>
              <a:tr h="313300">
                <a:tc>
                  <a:txBody>
                    <a:bodyPr/>
                    <a:lstStyle/>
                    <a:p>
                      <a:pPr indent="0" lvl="0" marL="0" rtl="0" algn="ctr">
                        <a:spcBef>
                          <a:spcPts val="0"/>
                        </a:spcBef>
                        <a:spcAft>
                          <a:spcPts val="0"/>
                        </a:spcAft>
                        <a:buNone/>
                      </a:pPr>
                      <a:r>
                        <a:rPr lang="en-GB" sz="1000">
                          <a:latin typeface="Mada"/>
                          <a:ea typeface="Mada"/>
                          <a:cs typeface="Mada"/>
                          <a:sym typeface="Mada"/>
                        </a:rPr>
                        <a:t>B-naphthylamine</a:t>
                      </a:r>
                      <a:endParaRPr sz="1000">
                        <a:latin typeface="Mada"/>
                        <a:ea typeface="Mada"/>
                        <a:cs typeface="Mada"/>
                        <a:sym typeface="Mada"/>
                      </a:endParaRPr>
                    </a:p>
                  </a:txBody>
                  <a:tcPr marT="91425" marB="91425" marR="91425" marL="91425" anchor="ctr">
                    <a:solidFill>
                      <a:srgbClr val="D0E0E3"/>
                    </a:solidFill>
                  </a:tcPr>
                </a:tc>
                <a:tc>
                  <a:txBody>
                    <a:bodyPr/>
                    <a:lstStyle/>
                    <a:p>
                      <a:pPr indent="0" lvl="0" marL="0" rtl="0" algn="ctr">
                        <a:spcBef>
                          <a:spcPts val="0"/>
                        </a:spcBef>
                        <a:spcAft>
                          <a:spcPts val="0"/>
                        </a:spcAft>
                        <a:buNone/>
                      </a:pPr>
                      <a:r>
                        <a:rPr lang="en-GB" sz="1000">
                          <a:latin typeface="Mada"/>
                          <a:ea typeface="Mada"/>
                          <a:cs typeface="Mada"/>
                          <a:sym typeface="Mada"/>
                        </a:rPr>
                        <a:t>Bladder</a:t>
                      </a:r>
                      <a:endParaRPr sz="1000">
                        <a:latin typeface="Mada"/>
                        <a:ea typeface="Mada"/>
                        <a:cs typeface="Mada"/>
                        <a:sym typeface="Mada"/>
                      </a:endParaRPr>
                    </a:p>
                  </a:txBody>
                  <a:tcPr marT="91425" marB="91425" marR="91425" marL="91425" anchor="ctr"/>
                </a:tc>
              </a:tr>
              <a:tr h="313300">
                <a:tc>
                  <a:txBody>
                    <a:bodyPr/>
                    <a:lstStyle/>
                    <a:p>
                      <a:pPr indent="0" lvl="0" marL="0" rtl="0" algn="ctr">
                        <a:spcBef>
                          <a:spcPts val="0"/>
                        </a:spcBef>
                        <a:spcAft>
                          <a:spcPts val="0"/>
                        </a:spcAft>
                        <a:buNone/>
                      </a:pPr>
                      <a:r>
                        <a:rPr lang="en-GB" sz="1000">
                          <a:latin typeface="Mada"/>
                          <a:ea typeface="Mada"/>
                          <a:cs typeface="Mada"/>
                          <a:sym typeface="Mada"/>
                        </a:rPr>
                        <a:t>Ionizing radiation</a:t>
                      </a:r>
                      <a:endParaRPr sz="1000">
                        <a:latin typeface="Mada"/>
                        <a:ea typeface="Mada"/>
                        <a:cs typeface="Mada"/>
                        <a:sym typeface="Mada"/>
                      </a:endParaRPr>
                    </a:p>
                  </a:txBody>
                  <a:tcPr marT="91425" marB="91425" marR="91425" marL="91425" anchor="ctr">
                    <a:solidFill>
                      <a:srgbClr val="D0E0E3"/>
                    </a:solidFill>
                  </a:tcPr>
                </a:tc>
                <a:tc>
                  <a:txBody>
                    <a:bodyPr/>
                    <a:lstStyle/>
                    <a:p>
                      <a:pPr indent="0" lvl="0" marL="0" rtl="0" algn="ctr">
                        <a:spcBef>
                          <a:spcPts val="0"/>
                        </a:spcBef>
                        <a:spcAft>
                          <a:spcPts val="0"/>
                        </a:spcAft>
                        <a:buClr>
                          <a:srgbClr val="000000"/>
                        </a:buClr>
                        <a:buSzPts val="1100"/>
                        <a:buFont typeface="Arial"/>
                        <a:buNone/>
                      </a:pPr>
                      <a:r>
                        <a:rPr lang="en-GB" sz="1000">
                          <a:latin typeface="Mada"/>
                          <a:ea typeface="Mada"/>
                          <a:cs typeface="Mada"/>
                          <a:sym typeface="Mada"/>
                        </a:rPr>
                        <a:t>Skin, bone, lung and blood (leukaemia)</a:t>
                      </a:r>
                      <a:endParaRPr sz="1000">
                        <a:latin typeface="Mada"/>
                        <a:ea typeface="Mada"/>
                        <a:cs typeface="Mada"/>
                        <a:sym typeface="Mada"/>
                      </a:endParaRPr>
                    </a:p>
                  </a:txBody>
                  <a:tcPr marT="91425" marB="91425" marR="91425" marL="91425" anchor="ctr"/>
                </a:tc>
              </a:tr>
              <a:tr h="313300">
                <a:tc>
                  <a:txBody>
                    <a:bodyPr/>
                    <a:lstStyle/>
                    <a:p>
                      <a:pPr indent="0" lvl="0" marL="0" rtl="0" algn="ctr">
                        <a:spcBef>
                          <a:spcPts val="0"/>
                        </a:spcBef>
                        <a:spcAft>
                          <a:spcPts val="0"/>
                        </a:spcAft>
                        <a:buNone/>
                      </a:pPr>
                      <a:r>
                        <a:rPr lang="en-GB" sz="1000">
                          <a:latin typeface="Mada"/>
                          <a:ea typeface="Mada"/>
                          <a:cs typeface="Mada"/>
                          <a:sym typeface="Mada"/>
                        </a:rPr>
                        <a:t>Asbestos</a:t>
                      </a:r>
                      <a:endParaRPr sz="1000">
                        <a:latin typeface="Mada"/>
                        <a:ea typeface="Mada"/>
                        <a:cs typeface="Mada"/>
                        <a:sym typeface="Mada"/>
                      </a:endParaRPr>
                    </a:p>
                  </a:txBody>
                  <a:tcPr marT="91425" marB="91425" marR="91425" marL="91425" anchor="ctr">
                    <a:solidFill>
                      <a:srgbClr val="D0E0E3"/>
                    </a:solidFill>
                  </a:tcPr>
                </a:tc>
                <a:tc>
                  <a:txBody>
                    <a:bodyPr/>
                    <a:lstStyle/>
                    <a:p>
                      <a:pPr indent="0" lvl="0" marL="0" rtl="0" algn="ctr">
                        <a:spcBef>
                          <a:spcPts val="0"/>
                        </a:spcBef>
                        <a:spcAft>
                          <a:spcPts val="0"/>
                        </a:spcAft>
                        <a:buNone/>
                      </a:pPr>
                      <a:r>
                        <a:rPr lang="en-GB" sz="1000">
                          <a:latin typeface="Mada"/>
                          <a:ea typeface="Mada"/>
                          <a:cs typeface="Mada"/>
                          <a:sym typeface="Mada"/>
                        </a:rPr>
                        <a:t>Lung, pleura, peritoneum</a:t>
                      </a:r>
                      <a:endParaRPr sz="1000">
                        <a:latin typeface="Mada"/>
                        <a:ea typeface="Mada"/>
                        <a:cs typeface="Mada"/>
                        <a:sym typeface="Mada"/>
                      </a:endParaRPr>
                    </a:p>
                  </a:txBody>
                  <a:tcPr marT="91425" marB="91425" marR="91425" marL="91425" anchor="ctr"/>
                </a:tc>
              </a:tr>
            </a:tbl>
          </a:graphicData>
        </a:graphic>
      </p:graphicFrame>
      <p:sp>
        <p:nvSpPr>
          <p:cNvPr id="1349" name="Google Shape;1349;p53"/>
          <p:cNvSpPr/>
          <p:nvPr/>
        </p:nvSpPr>
        <p:spPr>
          <a:xfrm>
            <a:off x="6019953" y="1859563"/>
            <a:ext cx="352800" cy="346200"/>
          </a:xfrm>
          <a:prstGeom prst="star5">
            <a:avLst>
              <a:gd fmla="val 19098" name="adj"/>
              <a:gd fmla="val 105146" name="hf"/>
              <a:gd fmla="val 110557" name="vf"/>
            </a:avLst>
          </a:prstGeom>
          <a:solidFill>
            <a:srgbClr val="BF9000"/>
          </a:solidFill>
          <a:ln cap="flat" cmpd="sng" w="9525">
            <a:solidFill>
              <a:srgbClr val="BF9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000"/>
          </a:p>
        </p:txBody>
      </p:sp>
      <p:sp>
        <p:nvSpPr>
          <p:cNvPr id="1350" name="Google Shape;1350;p53"/>
          <p:cNvSpPr txBox="1"/>
          <p:nvPr/>
        </p:nvSpPr>
        <p:spPr>
          <a:xfrm>
            <a:off x="129375" y="5685325"/>
            <a:ext cx="7330800" cy="532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a:solidFill>
                  <a:srgbClr val="134F5C"/>
                </a:solidFill>
                <a:latin typeface="Nunito"/>
                <a:ea typeface="Nunito"/>
                <a:cs typeface="Nunito"/>
                <a:sym typeface="Nunito"/>
              </a:rPr>
              <a:t>Occupational Dermatitis</a:t>
            </a:r>
            <a:endParaRPr>
              <a:solidFill>
                <a:srgbClr val="134F5C"/>
              </a:solidFill>
              <a:latin typeface="Nunito"/>
              <a:ea typeface="Nunito"/>
              <a:cs typeface="Nunito"/>
              <a:sym typeface="Nunito"/>
            </a:endParaRPr>
          </a:p>
        </p:txBody>
      </p:sp>
      <p:sp>
        <p:nvSpPr>
          <p:cNvPr id="1351" name="Google Shape;1351;p53"/>
          <p:cNvSpPr txBox="1"/>
          <p:nvPr/>
        </p:nvSpPr>
        <p:spPr>
          <a:xfrm>
            <a:off x="271988" y="5908650"/>
            <a:ext cx="948900" cy="566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000"/>
              </a:spcBef>
              <a:spcAft>
                <a:spcPts val="0"/>
              </a:spcAft>
              <a:buNone/>
            </a:pPr>
            <a:r>
              <a:rPr b="1" lang="en-GB">
                <a:solidFill>
                  <a:srgbClr val="76A5AF"/>
                </a:solidFill>
                <a:latin typeface="Nunito"/>
                <a:ea typeface="Nunito"/>
                <a:cs typeface="Nunito"/>
                <a:sym typeface="Nunito"/>
              </a:rPr>
              <a:t>Causes:</a:t>
            </a:r>
            <a:endParaRPr b="1">
              <a:latin typeface="Mada"/>
              <a:ea typeface="Mada"/>
              <a:cs typeface="Mada"/>
              <a:sym typeface="Mada"/>
            </a:endParaRPr>
          </a:p>
        </p:txBody>
      </p:sp>
      <p:sp>
        <p:nvSpPr>
          <p:cNvPr id="1352" name="Google Shape;1352;p53"/>
          <p:cNvSpPr/>
          <p:nvPr/>
        </p:nvSpPr>
        <p:spPr>
          <a:xfrm>
            <a:off x="152400" y="6445125"/>
            <a:ext cx="3174000" cy="1137000"/>
          </a:xfrm>
          <a:prstGeom prst="roundRect">
            <a:avLst>
              <a:gd fmla="val 16667" name="adj"/>
            </a:avLst>
          </a:prstGeom>
          <a:noFill/>
          <a:ln cap="flat" cmpd="sng" w="9525">
            <a:solidFill>
              <a:srgbClr val="999999"/>
            </a:solidFill>
            <a:prstDash val="dash"/>
            <a:round/>
            <a:headEnd len="sm" w="sm" type="none"/>
            <a:tailEnd len="sm" w="sm" type="none"/>
          </a:ln>
        </p:spPr>
        <p:txBody>
          <a:bodyPr anchorCtr="0" anchor="ctr" bIns="91425" lIns="91425" spcFirstLastPara="1" rIns="91425" wrap="square" tIns="91425">
            <a:noAutofit/>
          </a:bodyPr>
          <a:lstStyle/>
          <a:p>
            <a:pPr indent="-292100" lvl="0" marL="457200" rtl="0" algn="l">
              <a:spcBef>
                <a:spcPts val="0"/>
              </a:spcBef>
              <a:spcAft>
                <a:spcPts val="0"/>
              </a:spcAft>
              <a:buClr>
                <a:srgbClr val="000000"/>
              </a:buClr>
              <a:buSzPts val="1000"/>
              <a:buFont typeface="Mada"/>
              <a:buChar char="●"/>
            </a:pPr>
            <a:r>
              <a:rPr lang="en-GB" sz="1000">
                <a:solidFill>
                  <a:srgbClr val="000000"/>
                </a:solidFill>
                <a:latin typeface="Mada"/>
                <a:ea typeface="Mada"/>
                <a:cs typeface="Mada"/>
                <a:sym typeface="Mada"/>
              </a:rPr>
              <a:t>Heat, cold and moisture</a:t>
            </a:r>
            <a:endParaRPr sz="1000">
              <a:solidFill>
                <a:srgbClr val="000000"/>
              </a:solidFill>
              <a:latin typeface="Mada"/>
              <a:ea typeface="Mada"/>
              <a:cs typeface="Mada"/>
              <a:sym typeface="Mada"/>
            </a:endParaRPr>
          </a:p>
          <a:p>
            <a:pPr indent="-292100" lvl="0" marL="457200" rtl="0" algn="l">
              <a:spcBef>
                <a:spcPts val="0"/>
              </a:spcBef>
              <a:spcAft>
                <a:spcPts val="0"/>
              </a:spcAft>
              <a:buClr>
                <a:srgbClr val="000000"/>
              </a:buClr>
              <a:buSzPts val="1000"/>
              <a:buFont typeface="Mada"/>
              <a:buChar char="●"/>
            </a:pPr>
            <a:r>
              <a:rPr lang="en-GB" sz="1000">
                <a:solidFill>
                  <a:srgbClr val="000000"/>
                </a:solidFill>
                <a:latin typeface="Mada"/>
                <a:ea typeface="Mada"/>
                <a:cs typeface="Mada"/>
                <a:sym typeface="Mada"/>
              </a:rPr>
              <a:t>Friction and pressure</a:t>
            </a:r>
            <a:endParaRPr sz="1000">
              <a:solidFill>
                <a:srgbClr val="000000"/>
              </a:solidFill>
              <a:latin typeface="Mada"/>
              <a:ea typeface="Mada"/>
              <a:cs typeface="Mada"/>
              <a:sym typeface="Mada"/>
            </a:endParaRPr>
          </a:p>
          <a:p>
            <a:pPr indent="-292100" lvl="0" marL="457200" rtl="0" algn="l">
              <a:spcBef>
                <a:spcPts val="0"/>
              </a:spcBef>
              <a:spcAft>
                <a:spcPts val="0"/>
              </a:spcAft>
              <a:buClr>
                <a:srgbClr val="000000"/>
              </a:buClr>
              <a:buSzPts val="1000"/>
              <a:buFont typeface="Mada"/>
              <a:buChar char="●"/>
            </a:pPr>
            <a:r>
              <a:rPr lang="en-GB" sz="1000">
                <a:solidFill>
                  <a:srgbClr val="000000"/>
                </a:solidFill>
                <a:latin typeface="Mada"/>
                <a:ea typeface="Mada"/>
                <a:cs typeface="Mada"/>
                <a:sym typeface="Mada"/>
              </a:rPr>
              <a:t>X-rays</a:t>
            </a:r>
            <a:endParaRPr sz="1000">
              <a:solidFill>
                <a:srgbClr val="000000"/>
              </a:solidFill>
              <a:latin typeface="Mada"/>
              <a:ea typeface="Mada"/>
              <a:cs typeface="Mada"/>
              <a:sym typeface="Mada"/>
            </a:endParaRPr>
          </a:p>
          <a:p>
            <a:pPr indent="-292100" lvl="0" marL="457200" rtl="0" algn="l">
              <a:spcBef>
                <a:spcPts val="0"/>
              </a:spcBef>
              <a:spcAft>
                <a:spcPts val="0"/>
              </a:spcAft>
              <a:buClr>
                <a:srgbClr val="000000"/>
              </a:buClr>
              <a:buSzPts val="1000"/>
              <a:buFont typeface="Mada"/>
              <a:buChar char="●"/>
            </a:pPr>
            <a:r>
              <a:rPr lang="en-GB" sz="1000">
                <a:solidFill>
                  <a:srgbClr val="000000"/>
                </a:solidFill>
                <a:latin typeface="Mada"/>
                <a:ea typeface="Mada"/>
                <a:cs typeface="Mada"/>
                <a:sym typeface="Mada"/>
              </a:rPr>
              <a:t>Acids, alkalis, solvents, grease, tar and pitch</a:t>
            </a:r>
            <a:endParaRPr sz="1000">
              <a:solidFill>
                <a:srgbClr val="000000"/>
              </a:solidFill>
              <a:latin typeface="Mada"/>
              <a:ea typeface="Mada"/>
              <a:cs typeface="Mada"/>
              <a:sym typeface="Mada"/>
            </a:endParaRPr>
          </a:p>
          <a:p>
            <a:pPr indent="-292100" lvl="0" marL="457200" rtl="0" algn="l">
              <a:spcBef>
                <a:spcPts val="0"/>
              </a:spcBef>
              <a:spcAft>
                <a:spcPts val="0"/>
              </a:spcAft>
              <a:buClr>
                <a:srgbClr val="000000"/>
              </a:buClr>
              <a:buSzPts val="1000"/>
              <a:buFont typeface="Mada"/>
              <a:buChar char="●"/>
            </a:pPr>
            <a:r>
              <a:rPr lang="en-GB" sz="1000">
                <a:solidFill>
                  <a:srgbClr val="000000"/>
                </a:solidFill>
                <a:latin typeface="Mada"/>
                <a:ea typeface="Mada"/>
                <a:cs typeface="Mada"/>
                <a:sym typeface="Mada"/>
              </a:rPr>
              <a:t>Bacteria and fungi</a:t>
            </a:r>
            <a:endParaRPr sz="1000">
              <a:solidFill>
                <a:srgbClr val="000000"/>
              </a:solidFill>
              <a:latin typeface="Mada"/>
              <a:ea typeface="Mada"/>
              <a:cs typeface="Mada"/>
              <a:sym typeface="Mada"/>
            </a:endParaRPr>
          </a:p>
          <a:p>
            <a:pPr indent="-292100" lvl="0" marL="457200" rtl="0" algn="l">
              <a:spcBef>
                <a:spcPts val="0"/>
              </a:spcBef>
              <a:spcAft>
                <a:spcPts val="0"/>
              </a:spcAft>
              <a:buClr>
                <a:srgbClr val="000000"/>
              </a:buClr>
              <a:buSzPts val="1000"/>
              <a:buFont typeface="Mada"/>
              <a:buChar char="●"/>
            </a:pPr>
            <a:r>
              <a:rPr lang="en-GB" sz="1000">
                <a:solidFill>
                  <a:srgbClr val="000000"/>
                </a:solidFill>
                <a:latin typeface="Mada"/>
                <a:ea typeface="Mada"/>
                <a:cs typeface="Mada"/>
                <a:sym typeface="Mada"/>
              </a:rPr>
              <a:t>Leaves, vegetables and fruits</a:t>
            </a:r>
            <a:endParaRPr sz="1000">
              <a:solidFill>
                <a:srgbClr val="000000"/>
              </a:solidFill>
              <a:latin typeface="Mada"/>
              <a:ea typeface="Mada"/>
              <a:cs typeface="Mada"/>
              <a:sym typeface="Mada"/>
            </a:endParaRPr>
          </a:p>
        </p:txBody>
      </p:sp>
      <p:sp>
        <p:nvSpPr>
          <p:cNvPr id="1353" name="Google Shape;1353;p53"/>
          <p:cNvSpPr txBox="1"/>
          <p:nvPr/>
        </p:nvSpPr>
        <p:spPr>
          <a:xfrm>
            <a:off x="3375600" y="5961238"/>
            <a:ext cx="1183800" cy="566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000"/>
              </a:spcBef>
              <a:spcAft>
                <a:spcPts val="0"/>
              </a:spcAft>
              <a:buNone/>
            </a:pPr>
            <a:r>
              <a:rPr b="1" lang="en-GB">
                <a:solidFill>
                  <a:srgbClr val="76A5AF"/>
                </a:solidFill>
                <a:latin typeface="Nunito"/>
                <a:ea typeface="Nunito"/>
                <a:cs typeface="Nunito"/>
                <a:sym typeface="Nunito"/>
              </a:rPr>
              <a:t>Prevention:</a:t>
            </a:r>
            <a:endParaRPr b="1">
              <a:latin typeface="Mada"/>
              <a:ea typeface="Mada"/>
              <a:cs typeface="Mada"/>
              <a:sym typeface="Mada"/>
            </a:endParaRPr>
          </a:p>
        </p:txBody>
      </p:sp>
      <p:grpSp>
        <p:nvGrpSpPr>
          <p:cNvPr id="1354" name="Google Shape;1354;p53"/>
          <p:cNvGrpSpPr/>
          <p:nvPr/>
        </p:nvGrpSpPr>
        <p:grpSpPr>
          <a:xfrm>
            <a:off x="3672236" y="6602513"/>
            <a:ext cx="249902" cy="400553"/>
            <a:chOff x="4041649" y="1707654"/>
            <a:chExt cx="1060704" cy="1429526"/>
          </a:xfrm>
        </p:grpSpPr>
        <p:sp>
          <p:nvSpPr>
            <p:cNvPr id="1355" name="Google Shape;1355;p53"/>
            <p:cNvSpPr/>
            <p:nvPr/>
          </p:nvSpPr>
          <p:spPr>
            <a:xfrm rot="10800000">
              <a:off x="4041649" y="1707654"/>
              <a:ext cx="1060704" cy="1429526"/>
            </a:xfrm>
            <a:custGeom>
              <a:rect b="b" l="l" r="r" t="t"/>
              <a:pathLst>
                <a:path extrusionOk="0" h="1429526" w="1060704">
                  <a:moveTo>
                    <a:pt x="832104" y="1429526"/>
                  </a:moveTo>
                  <a:lnTo>
                    <a:pt x="228600" y="1429526"/>
                  </a:lnTo>
                  <a:lnTo>
                    <a:pt x="0" y="972326"/>
                  </a:lnTo>
                  <a:lnTo>
                    <a:pt x="543363" y="0"/>
                  </a:lnTo>
                  <a:lnTo>
                    <a:pt x="1060704" y="972326"/>
                  </a:lnTo>
                  <a:lnTo>
                    <a:pt x="832104" y="1429526"/>
                  </a:lnTo>
                  <a:close/>
                </a:path>
              </a:pathLst>
            </a:custGeom>
            <a:solidFill>
              <a:srgbClr val="A2C4C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00">
                <a:solidFill>
                  <a:srgbClr val="3F3F3F"/>
                </a:solidFill>
                <a:latin typeface="Arial"/>
                <a:ea typeface="Arial"/>
                <a:cs typeface="Arial"/>
                <a:sym typeface="Arial"/>
              </a:endParaRPr>
            </a:p>
          </p:txBody>
        </p:sp>
        <p:sp>
          <p:nvSpPr>
            <p:cNvPr id="1356" name="Google Shape;1356;p53"/>
            <p:cNvSpPr/>
            <p:nvPr/>
          </p:nvSpPr>
          <p:spPr>
            <a:xfrm>
              <a:off x="4115403" y="1760695"/>
              <a:ext cx="913200" cy="794400"/>
            </a:xfrm>
            <a:prstGeom prst="hexagon">
              <a:avLst>
                <a:gd fmla="val 25000" name="adj"/>
                <a:gd fmla="val 115470" name="vf"/>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00">
                <a:solidFill>
                  <a:srgbClr val="3F3F3F"/>
                </a:solidFill>
                <a:latin typeface="Arial"/>
                <a:ea typeface="Arial"/>
                <a:cs typeface="Arial"/>
                <a:sym typeface="Arial"/>
              </a:endParaRPr>
            </a:p>
          </p:txBody>
        </p:sp>
      </p:grpSp>
      <p:sp>
        <p:nvSpPr>
          <p:cNvPr id="1357" name="Google Shape;1357;p53"/>
          <p:cNvSpPr txBox="1"/>
          <p:nvPr/>
        </p:nvSpPr>
        <p:spPr>
          <a:xfrm>
            <a:off x="3900201" y="6602475"/>
            <a:ext cx="1605900" cy="30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1000">
                <a:solidFill>
                  <a:srgbClr val="000000"/>
                </a:solidFill>
                <a:latin typeface="Mada"/>
                <a:ea typeface="Mada"/>
                <a:cs typeface="Mada"/>
                <a:sym typeface="Mada"/>
              </a:rPr>
              <a:t>Pre-selection </a:t>
            </a:r>
            <a:endParaRPr sz="1000">
              <a:solidFill>
                <a:srgbClr val="000000"/>
              </a:solidFill>
              <a:latin typeface="Mada"/>
              <a:ea typeface="Mada"/>
              <a:cs typeface="Mada"/>
              <a:sym typeface="Mada"/>
            </a:endParaRPr>
          </a:p>
          <a:p>
            <a:pPr indent="0" lvl="0" marL="0" rtl="0" algn="l">
              <a:spcBef>
                <a:spcPts val="0"/>
              </a:spcBef>
              <a:spcAft>
                <a:spcPts val="0"/>
              </a:spcAft>
              <a:buNone/>
            </a:pPr>
            <a:r>
              <a:rPr lang="en-GB" sz="1000">
                <a:solidFill>
                  <a:srgbClr val="6AA84F"/>
                </a:solidFill>
                <a:latin typeface="Mada"/>
                <a:ea typeface="Mada"/>
                <a:cs typeface="Mada"/>
                <a:sym typeface="Mada"/>
              </a:rPr>
              <a:t>(pre-employment check)</a:t>
            </a:r>
            <a:endParaRPr sz="1000">
              <a:latin typeface="Mada"/>
              <a:ea typeface="Mada"/>
              <a:cs typeface="Mada"/>
              <a:sym typeface="Mada"/>
            </a:endParaRPr>
          </a:p>
        </p:txBody>
      </p:sp>
      <p:sp>
        <p:nvSpPr>
          <p:cNvPr id="1358" name="Google Shape;1358;p53"/>
          <p:cNvSpPr txBox="1"/>
          <p:nvPr/>
        </p:nvSpPr>
        <p:spPr>
          <a:xfrm>
            <a:off x="3650288" y="6625425"/>
            <a:ext cx="294000" cy="2082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1" lang="en-GB" sz="1000">
                <a:solidFill>
                  <a:srgbClr val="666666"/>
                </a:solidFill>
                <a:latin typeface="Trebuchet MS"/>
                <a:ea typeface="Trebuchet MS"/>
                <a:cs typeface="Trebuchet MS"/>
                <a:sym typeface="Trebuchet MS"/>
              </a:rPr>
              <a:t>1</a:t>
            </a:r>
            <a:endParaRPr b="1" sz="1000">
              <a:solidFill>
                <a:srgbClr val="666666"/>
              </a:solidFill>
              <a:latin typeface="Trebuchet MS"/>
              <a:ea typeface="Trebuchet MS"/>
              <a:cs typeface="Trebuchet MS"/>
              <a:sym typeface="Trebuchet MS"/>
            </a:endParaRPr>
          </a:p>
        </p:txBody>
      </p:sp>
      <p:grpSp>
        <p:nvGrpSpPr>
          <p:cNvPr id="1359" name="Google Shape;1359;p53"/>
          <p:cNvGrpSpPr/>
          <p:nvPr/>
        </p:nvGrpSpPr>
        <p:grpSpPr>
          <a:xfrm>
            <a:off x="3662186" y="7054076"/>
            <a:ext cx="249902" cy="400553"/>
            <a:chOff x="4041649" y="1707654"/>
            <a:chExt cx="1060704" cy="1429526"/>
          </a:xfrm>
        </p:grpSpPr>
        <p:sp>
          <p:nvSpPr>
            <p:cNvPr id="1360" name="Google Shape;1360;p53"/>
            <p:cNvSpPr/>
            <p:nvPr/>
          </p:nvSpPr>
          <p:spPr>
            <a:xfrm rot="10800000">
              <a:off x="4041649" y="1707654"/>
              <a:ext cx="1060704" cy="1429526"/>
            </a:xfrm>
            <a:custGeom>
              <a:rect b="b" l="l" r="r" t="t"/>
              <a:pathLst>
                <a:path extrusionOk="0" h="1429526" w="1060704">
                  <a:moveTo>
                    <a:pt x="832104" y="1429526"/>
                  </a:moveTo>
                  <a:lnTo>
                    <a:pt x="228600" y="1429526"/>
                  </a:lnTo>
                  <a:lnTo>
                    <a:pt x="0" y="972326"/>
                  </a:lnTo>
                  <a:lnTo>
                    <a:pt x="543363" y="0"/>
                  </a:lnTo>
                  <a:lnTo>
                    <a:pt x="1060704" y="972326"/>
                  </a:lnTo>
                  <a:lnTo>
                    <a:pt x="832104" y="1429526"/>
                  </a:lnTo>
                  <a:close/>
                </a:path>
              </a:pathLst>
            </a:custGeom>
            <a:solidFill>
              <a:srgbClr val="A2C4C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00">
                <a:solidFill>
                  <a:srgbClr val="3F3F3F"/>
                </a:solidFill>
                <a:latin typeface="Arial"/>
                <a:ea typeface="Arial"/>
                <a:cs typeface="Arial"/>
                <a:sym typeface="Arial"/>
              </a:endParaRPr>
            </a:p>
          </p:txBody>
        </p:sp>
        <p:sp>
          <p:nvSpPr>
            <p:cNvPr id="1361" name="Google Shape;1361;p53"/>
            <p:cNvSpPr/>
            <p:nvPr/>
          </p:nvSpPr>
          <p:spPr>
            <a:xfrm>
              <a:off x="4115403" y="1760695"/>
              <a:ext cx="913200" cy="794400"/>
            </a:xfrm>
            <a:prstGeom prst="hexagon">
              <a:avLst>
                <a:gd fmla="val 25000" name="adj"/>
                <a:gd fmla="val 115470" name="vf"/>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00">
                <a:solidFill>
                  <a:srgbClr val="3F3F3F"/>
                </a:solidFill>
                <a:latin typeface="Arial"/>
                <a:ea typeface="Arial"/>
                <a:cs typeface="Arial"/>
                <a:sym typeface="Arial"/>
              </a:endParaRPr>
            </a:p>
          </p:txBody>
        </p:sp>
      </p:grpSp>
      <p:sp>
        <p:nvSpPr>
          <p:cNvPr id="1362" name="Google Shape;1362;p53"/>
          <p:cNvSpPr txBox="1"/>
          <p:nvPr/>
        </p:nvSpPr>
        <p:spPr>
          <a:xfrm>
            <a:off x="3886275" y="7054050"/>
            <a:ext cx="1734000" cy="30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1000">
                <a:latin typeface="Mada"/>
                <a:ea typeface="Mada"/>
                <a:cs typeface="Mada"/>
                <a:sym typeface="Mada"/>
              </a:rPr>
              <a:t>Protection </a:t>
            </a:r>
            <a:endParaRPr sz="1000">
              <a:latin typeface="Mada"/>
              <a:ea typeface="Mada"/>
              <a:cs typeface="Mada"/>
              <a:sym typeface="Mada"/>
            </a:endParaRPr>
          </a:p>
          <a:p>
            <a:pPr indent="0" lvl="0" marL="0" rtl="0" algn="l">
              <a:spcBef>
                <a:spcPts val="0"/>
              </a:spcBef>
              <a:spcAft>
                <a:spcPts val="0"/>
              </a:spcAft>
              <a:buNone/>
            </a:pPr>
            <a:r>
              <a:rPr lang="en-GB" sz="1000">
                <a:solidFill>
                  <a:srgbClr val="6AA84F"/>
                </a:solidFill>
                <a:latin typeface="Mada"/>
                <a:ea typeface="Mada"/>
                <a:cs typeface="Mada"/>
                <a:sym typeface="Mada"/>
              </a:rPr>
              <a:t>(protective equipment)</a:t>
            </a:r>
            <a:endParaRPr b="1" sz="1000">
              <a:latin typeface="Mada"/>
              <a:ea typeface="Mada"/>
              <a:cs typeface="Mada"/>
              <a:sym typeface="Mada"/>
            </a:endParaRPr>
          </a:p>
        </p:txBody>
      </p:sp>
      <p:sp>
        <p:nvSpPr>
          <p:cNvPr id="1363" name="Google Shape;1363;p53"/>
          <p:cNvSpPr txBox="1"/>
          <p:nvPr/>
        </p:nvSpPr>
        <p:spPr>
          <a:xfrm>
            <a:off x="3640238" y="7076988"/>
            <a:ext cx="294000" cy="2082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1" lang="en-GB" sz="1000">
                <a:solidFill>
                  <a:srgbClr val="666666"/>
                </a:solidFill>
                <a:latin typeface="Trebuchet MS"/>
                <a:ea typeface="Trebuchet MS"/>
                <a:cs typeface="Trebuchet MS"/>
                <a:sym typeface="Trebuchet MS"/>
              </a:rPr>
              <a:t>2</a:t>
            </a:r>
            <a:endParaRPr b="1" sz="1000">
              <a:solidFill>
                <a:srgbClr val="666666"/>
              </a:solidFill>
              <a:latin typeface="Trebuchet MS"/>
              <a:ea typeface="Trebuchet MS"/>
              <a:cs typeface="Trebuchet MS"/>
              <a:sym typeface="Trebuchet MS"/>
            </a:endParaRPr>
          </a:p>
        </p:txBody>
      </p:sp>
      <p:grpSp>
        <p:nvGrpSpPr>
          <p:cNvPr id="1364" name="Google Shape;1364;p53"/>
          <p:cNvGrpSpPr/>
          <p:nvPr/>
        </p:nvGrpSpPr>
        <p:grpSpPr>
          <a:xfrm>
            <a:off x="5538086" y="6625463"/>
            <a:ext cx="249902" cy="400553"/>
            <a:chOff x="4041649" y="1707654"/>
            <a:chExt cx="1060704" cy="1429526"/>
          </a:xfrm>
        </p:grpSpPr>
        <p:sp>
          <p:nvSpPr>
            <p:cNvPr id="1365" name="Google Shape;1365;p53"/>
            <p:cNvSpPr/>
            <p:nvPr/>
          </p:nvSpPr>
          <p:spPr>
            <a:xfrm rot="10800000">
              <a:off x="4041649" y="1707654"/>
              <a:ext cx="1060704" cy="1429526"/>
            </a:xfrm>
            <a:custGeom>
              <a:rect b="b" l="l" r="r" t="t"/>
              <a:pathLst>
                <a:path extrusionOk="0" h="1429526" w="1060704">
                  <a:moveTo>
                    <a:pt x="832104" y="1429526"/>
                  </a:moveTo>
                  <a:lnTo>
                    <a:pt x="228600" y="1429526"/>
                  </a:lnTo>
                  <a:lnTo>
                    <a:pt x="0" y="972326"/>
                  </a:lnTo>
                  <a:lnTo>
                    <a:pt x="543363" y="0"/>
                  </a:lnTo>
                  <a:lnTo>
                    <a:pt x="1060704" y="972326"/>
                  </a:lnTo>
                  <a:lnTo>
                    <a:pt x="832104" y="1429526"/>
                  </a:lnTo>
                  <a:close/>
                </a:path>
              </a:pathLst>
            </a:custGeom>
            <a:solidFill>
              <a:srgbClr val="A2C4C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00">
                <a:solidFill>
                  <a:srgbClr val="3F3F3F"/>
                </a:solidFill>
                <a:latin typeface="Arial"/>
                <a:ea typeface="Arial"/>
                <a:cs typeface="Arial"/>
                <a:sym typeface="Arial"/>
              </a:endParaRPr>
            </a:p>
          </p:txBody>
        </p:sp>
        <p:sp>
          <p:nvSpPr>
            <p:cNvPr id="1366" name="Google Shape;1366;p53"/>
            <p:cNvSpPr/>
            <p:nvPr/>
          </p:nvSpPr>
          <p:spPr>
            <a:xfrm>
              <a:off x="4115403" y="1760695"/>
              <a:ext cx="913200" cy="794400"/>
            </a:xfrm>
            <a:prstGeom prst="hexagon">
              <a:avLst>
                <a:gd fmla="val 25000" name="adj"/>
                <a:gd fmla="val 115470" name="vf"/>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00">
                <a:solidFill>
                  <a:srgbClr val="3F3F3F"/>
                </a:solidFill>
                <a:latin typeface="Arial"/>
                <a:ea typeface="Arial"/>
                <a:cs typeface="Arial"/>
                <a:sym typeface="Arial"/>
              </a:endParaRPr>
            </a:p>
          </p:txBody>
        </p:sp>
      </p:grpSp>
      <p:sp>
        <p:nvSpPr>
          <p:cNvPr id="1367" name="Google Shape;1367;p53"/>
          <p:cNvSpPr txBox="1"/>
          <p:nvPr/>
        </p:nvSpPr>
        <p:spPr>
          <a:xfrm>
            <a:off x="5766056" y="6625425"/>
            <a:ext cx="1605900" cy="30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1000">
                <a:latin typeface="Mada"/>
                <a:ea typeface="Mada"/>
                <a:cs typeface="Mada"/>
                <a:sym typeface="Mada"/>
              </a:rPr>
              <a:t>Personal hygiene</a:t>
            </a:r>
            <a:endParaRPr sz="1000">
              <a:latin typeface="Mada"/>
              <a:ea typeface="Mada"/>
              <a:cs typeface="Mada"/>
              <a:sym typeface="Mada"/>
            </a:endParaRPr>
          </a:p>
        </p:txBody>
      </p:sp>
      <p:sp>
        <p:nvSpPr>
          <p:cNvPr id="1368" name="Google Shape;1368;p53"/>
          <p:cNvSpPr txBox="1"/>
          <p:nvPr/>
        </p:nvSpPr>
        <p:spPr>
          <a:xfrm>
            <a:off x="5516138" y="6648375"/>
            <a:ext cx="294000" cy="2082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1" lang="en-GB" sz="1000">
                <a:solidFill>
                  <a:srgbClr val="666666"/>
                </a:solidFill>
                <a:latin typeface="Trebuchet MS"/>
                <a:ea typeface="Trebuchet MS"/>
                <a:cs typeface="Trebuchet MS"/>
                <a:sym typeface="Trebuchet MS"/>
              </a:rPr>
              <a:t>3</a:t>
            </a:r>
            <a:endParaRPr b="1" sz="1000">
              <a:solidFill>
                <a:srgbClr val="666666"/>
              </a:solidFill>
              <a:latin typeface="Trebuchet MS"/>
              <a:ea typeface="Trebuchet MS"/>
              <a:cs typeface="Trebuchet MS"/>
              <a:sym typeface="Trebuchet MS"/>
            </a:endParaRPr>
          </a:p>
        </p:txBody>
      </p:sp>
      <p:grpSp>
        <p:nvGrpSpPr>
          <p:cNvPr id="1369" name="Google Shape;1369;p53"/>
          <p:cNvGrpSpPr/>
          <p:nvPr/>
        </p:nvGrpSpPr>
        <p:grpSpPr>
          <a:xfrm>
            <a:off x="5528036" y="7077026"/>
            <a:ext cx="249902" cy="400553"/>
            <a:chOff x="4041649" y="1707654"/>
            <a:chExt cx="1060704" cy="1429526"/>
          </a:xfrm>
        </p:grpSpPr>
        <p:sp>
          <p:nvSpPr>
            <p:cNvPr id="1370" name="Google Shape;1370;p53"/>
            <p:cNvSpPr/>
            <p:nvPr/>
          </p:nvSpPr>
          <p:spPr>
            <a:xfrm rot="10800000">
              <a:off x="4041649" y="1707654"/>
              <a:ext cx="1060704" cy="1429526"/>
            </a:xfrm>
            <a:custGeom>
              <a:rect b="b" l="l" r="r" t="t"/>
              <a:pathLst>
                <a:path extrusionOk="0" h="1429526" w="1060704">
                  <a:moveTo>
                    <a:pt x="832104" y="1429526"/>
                  </a:moveTo>
                  <a:lnTo>
                    <a:pt x="228600" y="1429526"/>
                  </a:lnTo>
                  <a:lnTo>
                    <a:pt x="0" y="972326"/>
                  </a:lnTo>
                  <a:lnTo>
                    <a:pt x="543363" y="0"/>
                  </a:lnTo>
                  <a:lnTo>
                    <a:pt x="1060704" y="972326"/>
                  </a:lnTo>
                  <a:lnTo>
                    <a:pt x="832104" y="1429526"/>
                  </a:lnTo>
                  <a:close/>
                </a:path>
              </a:pathLst>
            </a:custGeom>
            <a:solidFill>
              <a:srgbClr val="A2C4C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00">
                <a:solidFill>
                  <a:srgbClr val="3F3F3F"/>
                </a:solidFill>
                <a:latin typeface="Arial"/>
                <a:ea typeface="Arial"/>
                <a:cs typeface="Arial"/>
                <a:sym typeface="Arial"/>
              </a:endParaRPr>
            </a:p>
          </p:txBody>
        </p:sp>
        <p:sp>
          <p:nvSpPr>
            <p:cNvPr id="1371" name="Google Shape;1371;p53"/>
            <p:cNvSpPr/>
            <p:nvPr/>
          </p:nvSpPr>
          <p:spPr>
            <a:xfrm>
              <a:off x="4115403" y="1760695"/>
              <a:ext cx="913200" cy="794400"/>
            </a:xfrm>
            <a:prstGeom prst="hexagon">
              <a:avLst>
                <a:gd fmla="val 25000" name="adj"/>
                <a:gd fmla="val 115470" name="vf"/>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00">
                <a:solidFill>
                  <a:srgbClr val="3F3F3F"/>
                </a:solidFill>
                <a:latin typeface="Arial"/>
                <a:ea typeface="Arial"/>
                <a:cs typeface="Arial"/>
                <a:sym typeface="Arial"/>
              </a:endParaRPr>
            </a:p>
          </p:txBody>
        </p:sp>
      </p:grpSp>
      <p:sp>
        <p:nvSpPr>
          <p:cNvPr id="1372" name="Google Shape;1372;p53"/>
          <p:cNvSpPr txBox="1"/>
          <p:nvPr/>
        </p:nvSpPr>
        <p:spPr>
          <a:xfrm>
            <a:off x="5752125" y="7077000"/>
            <a:ext cx="1605900" cy="30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1000">
                <a:latin typeface="Mada"/>
                <a:ea typeface="Mada"/>
                <a:cs typeface="Mada"/>
                <a:sym typeface="Mada"/>
              </a:rPr>
              <a:t>Periodic assessment</a:t>
            </a:r>
            <a:endParaRPr sz="1000">
              <a:latin typeface="Mada"/>
              <a:ea typeface="Mada"/>
              <a:cs typeface="Mada"/>
              <a:sym typeface="Mada"/>
            </a:endParaRPr>
          </a:p>
          <a:p>
            <a:pPr indent="0" lvl="0" marL="0" rtl="0" algn="l">
              <a:spcBef>
                <a:spcPts val="0"/>
              </a:spcBef>
              <a:spcAft>
                <a:spcPts val="0"/>
              </a:spcAft>
              <a:buNone/>
            </a:pPr>
            <a:r>
              <a:rPr lang="en-GB" sz="1000">
                <a:latin typeface="Mada"/>
                <a:ea typeface="Mada"/>
                <a:cs typeface="Mada"/>
                <a:sym typeface="Mada"/>
              </a:rPr>
              <a:t> </a:t>
            </a:r>
            <a:r>
              <a:rPr lang="en-GB" sz="1000">
                <a:solidFill>
                  <a:srgbClr val="6AA84F"/>
                </a:solidFill>
                <a:latin typeface="Mada"/>
                <a:ea typeface="Mada"/>
                <a:cs typeface="Mada"/>
                <a:sym typeface="Mada"/>
              </a:rPr>
              <a:t>(usually every 6 months)</a:t>
            </a:r>
            <a:endParaRPr sz="1000">
              <a:latin typeface="Mada"/>
              <a:ea typeface="Mada"/>
              <a:cs typeface="Mada"/>
              <a:sym typeface="Mada"/>
            </a:endParaRPr>
          </a:p>
        </p:txBody>
      </p:sp>
      <p:sp>
        <p:nvSpPr>
          <p:cNvPr id="1373" name="Google Shape;1373;p53"/>
          <p:cNvSpPr txBox="1"/>
          <p:nvPr/>
        </p:nvSpPr>
        <p:spPr>
          <a:xfrm>
            <a:off x="5506088" y="7099938"/>
            <a:ext cx="294000" cy="2082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1" lang="en-GB" sz="1000">
                <a:solidFill>
                  <a:srgbClr val="666666"/>
                </a:solidFill>
                <a:latin typeface="Trebuchet MS"/>
                <a:ea typeface="Trebuchet MS"/>
                <a:cs typeface="Trebuchet MS"/>
                <a:sym typeface="Trebuchet MS"/>
              </a:rPr>
              <a:t>4</a:t>
            </a:r>
            <a:endParaRPr b="1" sz="1000">
              <a:solidFill>
                <a:srgbClr val="666666"/>
              </a:solidFill>
              <a:latin typeface="Trebuchet MS"/>
              <a:ea typeface="Trebuchet MS"/>
              <a:cs typeface="Trebuchet MS"/>
              <a:sym typeface="Trebuchet MS"/>
            </a:endParaRPr>
          </a:p>
        </p:txBody>
      </p:sp>
      <p:sp>
        <p:nvSpPr>
          <p:cNvPr id="1374" name="Google Shape;1374;p53"/>
          <p:cNvSpPr txBox="1"/>
          <p:nvPr/>
        </p:nvSpPr>
        <p:spPr>
          <a:xfrm>
            <a:off x="258700" y="7502550"/>
            <a:ext cx="1336500" cy="566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000"/>
              </a:spcBef>
              <a:spcAft>
                <a:spcPts val="0"/>
              </a:spcAft>
              <a:buNone/>
            </a:pPr>
            <a:r>
              <a:rPr b="1" lang="en-GB">
                <a:solidFill>
                  <a:srgbClr val="76A5AF"/>
                </a:solidFill>
                <a:latin typeface="Nunito"/>
                <a:ea typeface="Nunito"/>
                <a:cs typeface="Nunito"/>
                <a:sym typeface="Nunito"/>
              </a:rPr>
              <a:t>Classification</a:t>
            </a:r>
            <a:endParaRPr b="1">
              <a:latin typeface="Mada"/>
              <a:ea typeface="Mada"/>
              <a:cs typeface="Mada"/>
              <a:sym typeface="Mada"/>
            </a:endParaRPr>
          </a:p>
        </p:txBody>
      </p:sp>
      <p:sp>
        <p:nvSpPr>
          <p:cNvPr id="1375" name="Google Shape;1375;p53"/>
          <p:cNvSpPr txBox="1"/>
          <p:nvPr/>
        </p:nvSpPr>
        <p:spPr>
          <a:xfrm>
            <a:off x="1192150" y="7656725"/>
            <a:ext cx="3338700" cy="346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000">
                <a:solidFill>
                  <a:srgbClr val="CC0000"/>
                </a:solidFill>
                <a:latin typeface="Mada"/>
                <a:ea typeface="Mada"/>
                <a:cs typeface="Mada"/>
                <a:sym typeface="Mada"/>
              </a:rPr>
              <a:t>Primary Irritants and </a:t>
            </a:r>
            <a:r>
              <a:rPr b="1" lang="en-GB" sz="1000">
                <a:solidFill>
                  <a:srgbClr val="CC0000"/>
                </a:solidFill>
                <a:latin typeface="Mada"/>
                <a:ea typeface="Mada"/>
                <a:cs typeface="Mada"/>
                <a:sym typeface="Mada"/>
              </a:rPr>
              <a:t>Sensitizing Substances</a:t>
            </a:r>
            <a:endParaRPr b="1" sz="1000">
              <a:solidFill>
                <a:srgbClr val="CC0000"/>
              </a:solidFill>
              <a:latin typeface="Mada"/>
              <a:ea typeface="Mada"/>
              <a:cs typeface="Mada"/>
              <a:sym typeface="Mada"/>
            </a:endParaRPr>
          </a:p>
        </p:txBody>
      </p:sp>
      <p:sp>
        <p:nvSpPr>
          <p:cNvPr id="1376" name="Google Shape;1376;p53"/>
          <p:cNvSpPr txBox="1"/>
          <p:nvPr/>
        </p:nvSpPr>
        <p:spPr>
          <a:xfrm>
            <a:off x="302100" y="8077525"/>
            <a:ext cx="7330800" cy="306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a:solidFill>
                  <a:srgbClr val="134F5C"/>
                </a:solidFill>
                <a:latin typeface="Nunito"/>
                <a:ea typeface="Nunito"/>
                <a:cs typeface="Nunito"/>
                <a:sym typeface="Nunito"/>
              </a:rPr>
              <a:t>Radiation Hazards</a:t>
            </a:r>
            <a:endParaRPr>
              <a:solidFill>
                <a:srgbClr val="134F5C"/>
              </a:solidFill>
              <a:latin typeface="Nunito"/>
              <a:ea typeface="Nunito"/>
              <a:cs typeface="Nunito"/>
              <a:sym typeface="Nunito"/>
            </a:endParaRPr>
          </a:p>
        </p:txBody>
      </p:sp>
      <p:sp>
        <p:nvSpPr>
          <p:cNvPr id="1377" name="Google Shape;1377;p53"/>
          <p:cNvSpPr txBox="1"/>
          <p:nvPr/>
        </p:nvSpPr>
        <p:spPr>
          <a:xfrm>
            <a:off x="106300" y="8276725"/>
            <a:ext cx="2046000" cy="566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000"/>
              </a:spcBef>
              <a:spcAft>
                <a:spcPts val="0"/>
              </a:spcAft>
              <a:buNone/>
            </a:pPr>
            <a:r>
              <a:rPr b="1" lang="en-GB" sz="1500">
                <a:solidFill>
                  <a:srgbClr val="76A5AF"/>
                </a:solidFill>
                <a:latin typeface="Nunito"/>
                <a:ea typeface="Nunito"/>
                <a:cs typeface="Nunito"/>
                <a:sym typeface="Nunito"/>
              </a:rPr>
              <a:t>Industrial Exposures:</a:t>
            </a:r>
            <a:endParaRPr b="1" sz="1500">
              <a:latin typeface="Mada"/>
              <a:ea typeface="Mada"/>
              <a:cs typeface="Mada"/>
              <a:sym typeface="Mada"/>
            </a:endParaRPr>
          </a:p>
        </p:txBody>
      </p:sp>
      <p:sp>
        <p:nvSpPr>
          <p:cNvPr id="1378" name="Google Shape;1378;p53"/>
          <p:cNvSpPr/>
          <p:nvPr/>
        </p:nvSpPr>
        <p:spPr>
          <a:xfrm>
            <a:off x="106300" y="8803325"/>
            <a:ext cx="3174000" cy="850500"/>
          </a:xfrm>
          <a:prstGeom prst="roundRect">
            <a:avLst>
              <a:gd fmla="val 16667" name="adj"/>
            </a:avLst>
          </a:prstGeom>
          <a:noFill/>
          <a:ln cap="flat" cmpd="sng" w="9525">
            <a:solidFill>
              <a:srgbClr val="999999"/>
            </a:solidFill>
            <a:prstDash val="dash"/>
            <a:round/>
            <a:headEnd len="sm" w="sm" type="none"/>
            <a:tailEnd len="sm" w="sm" type="none"/>
          </a:ln>
        </p:spPr>
        <p:txBody>
          <a:bodyPr anchorCtr="0" anchor="ctr" bIns="91425" lIns="91425" spcFirstLastPara="1" rIns="91425" wrap="square" tIns="91425">
            <a:noAutofit/>
          </a:bodyPr>
          <a:lstStyle/>
          <a:p>
            <a:pPr indent="-292100" lvl="0" marL="457200" rtl="0" algn="l">
              <a:spcBef>
                <a:spcPts val="0"/>
              </a:spcBef>
              <a:spcAft>
                <a:spcPts val="0"/>
              </a:spcAft>
              <a:buClr>
                <a:srgbClr val="000000"/>
              </a:buClr>
              <a:buSzPts val="1000"/>
              <a:buFont typeface="Mada"/>
              <a:buChar char="●"/>
            </a:pPr>
            <a:r>
              <a:rPr lang="en-GB" sz="1000">
                <a:solidFill>
                  <a:srgbClr val="000000"/>
                </a:solidFill>
                <a:latin typeface="Mada"/>
                <a:ea typeface="Mada"/>
                <a:cs typeface="Mada"/>
                <a:sym typeface="Mada"/>
              </a:rPr>
              <a:t>Manufacture of radioactive paints</a:t>
            </a:r>
            <a:endParaRPr sz="1000">
              <a:solidFill>
                <a:srgbClr val="000000"/>
              </a:solidFill>
              <a:latin typeface="Mada"/>
              <a:ea typeface="Mada"/>
              <a:cs typeface="Mada"/>
              <a:sym typeface="Mada"/>
            </a:endParaRPr>
          </a:p>
          <a:p>
            <a:pPr indent="-292100" lvl="0" marL="457200" rtl="0" algn="l">
              <a:spcBef>
                <a:spcPts val="0"/>
              </a:spcBef>
              <a:spcAft>
                <a:spcPts val="0"/>
              </a:spcAft>
              <a:buClr>
                <a:srgbClr val="000000"/>
              </a:buClr>
              <a:buSzPts val="1000"/>
              <a:buFont typeface="Mada"/>
              <a:buChar char="●"/>
            </a:pPr>
            <a:r>
              <a:rPr lang="en-GB" sz="1000">
                <a:solidFill>
                  <a:srgbClr val="000000"/>
                </a:solidFill>
                <a:latin typeface="Mada"/>
                <a:ea typeface="Mada"/>
                <a:cs typeface="Mada"/>
                <a:sym typeface="Mada"/>
              </a:rPr>
              <a:t>Painting of luminous dials for watches</a:t>
            </a:r>
            <a:endParaRPr sz="1000">
              <a:solidFill>
                <a:srgbClr val="000000"/>
              </a:solidFill>
              <a:latin typeface="Mada"/>
              <a:ea typeface="Mada"/>
              <a:cs typeface="Mada"/>
              <a:sym typeface="Mada"/>
            </a:endParaRPr>
          </a:p>
          <a:p>
            <a:pPr indent="-292100" lvl="0" marL="457200" rtl="0" algn="l">
              <a:spcBef>
                <a:spcPts val="0"/>
              </a:spcBef>
              <a:spcAft>
                <a:spcPts val="0"/>
              </a:spcAft>
              <a:buClr>
                <a:srgbClr val="000000"/>
              </a:buClr>
              <a:buSzPts val="1000"/>
              <a:buFont typeface="Mada"/>
              <a:buChar char="●"/>
            </a:pPr>
            <a:r>
              <a:rPr lang="en-GB" sz="1000">
                <a:solidFill>
                  <a:srgbClr val="000000"/>
                </a:solidFill>
                <a:latin typeface="Mada"/>
                <a:ea typeface="Mada"/>
                <a:cs typeface="Mada"/>
                <a:sym typeface="Mada"/>
              </a:rPr>
              <a:t>Mining of radioactive ores and sand workers</a:t>
            </a:r>
            <a:endParaRPr sz="1000">
              <a:solidFill>
                <a:srgbClr val="000000"/>
              </a:solidFill>
              <a:latin typeface="Mada"/>
              <a:ea typeface="Mada"/>
              <a:cs typeface="Mada"/>
              <a:sym typeface="Mada"/>
            </a:endParaRPr>
          </a:p>
          <a:p>
            <a:pPr indent="-292100" lvl="0" marL="457200" rtl="0" algn="l">
              <a:spcBef>
                <a:spcPts val="0"/>
              </a:spcBef>
              <a:spcAft>
                <a:spcPts val="0"/>
              </a:spcAft>
              <a:buClr>
                <a:srgbClr val="000000"/>
              </a:buClr>
              <a:buSzPts val="1000"/>
              <a:buFont typeface="Mada"/>
              <a:buChar char="●"/>
            </a:pPr>
            <a:r>
              <a:rPr lang="en-GB" sz="1000">
                <a:solidFill>
                  <a:srgbClr val="000000"/>
                </a:solidFill>
                <a:latin typeface="Mada"/>
                <a:ea typeface="Mada"/>
                <a:cs typeface="Mada"/>
                <a:sym typeface="Mada"/>
              </a:rPr>
              <a:t>X-rays rooms</a:t>
            </a:r>
            <a:endParaRPr sz="1000">
              <a:solidFill>
                <a:srgbClr val="000000"/>
              </a:solidFill>
              <a:latin typeface="Mada"/>
              <a:ea typeface="Mada"/>
              <a:cs typeface="Mada"/>
              <a:sym typeface="Mada"/>
            </a:endParaRPr>
          </a:p>
        </p:txBody>
      </p:sp>
      <p:sp>
        <p:nvSpPr>
          <p:cNvPr id="1379" name="Google Shape;1379;p53"/>
          <p:cNvSpPr txBox="1"/>
          <p:nvPr/>
        </p:nvSpPr>
        <p:spPr>
          <a:xfrm>
            <a:off x="3802875" y="8303975"/>
            <a:ext cx="1900800" cy="386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000"/>
              </a:spcBef>
              <a:spcAft>
                <a:spcPts val="0"/>
              </a:spcAft>
              <a:buNone/>
            </a:pPr>
            <a:r>
              <a:rPr b="1" lang="en-GB">
                <a:solidFill>
                  <a:srgbClr val="76A5AF"/>
                </a:solidFill>
                <a:latin typeface="Nunito"/>
                <a:ea typeface="Nunito"/>
                <a:cs typeface="Nunito"/>
                <a:sym typeface="Nunito"/>
              </a:rPr>
              <a:t>Effects of Radiation:</a:t>
            </a:r>
            <a:endParaRPr b="1">
              <a:latin typeface="Mada"/>
              <a:ea typeface="Mada"/>
              <a:cs typeface="Mada"/>
              <a:sym typeface="Mada"/>
            </a:endParaRPr>
          </a:p>
        </p:txBody>
      </p:sp>
      <p:sp>
        <p:nvSpPr>
          <p:cNvPr id="1380" name="Google Shape;1380;p53"/>
          <p:cNvSpPr/>
          <p:nvPr/>
        </p:nvSpPr>
        <p:spPr>
          <a:xfrm flipH="1">
            <a:off x="4367475" y="8831675"/>
            <a:ext cx="3092700" cy="386400"/>
          </a:xfrm>
          <a:prstGeom prst="rect">
            <a:avLst/>
          </a:prstGeom>
          <a:solidFill>
            <a:srgbClr val="EEEEEE"/>
          </a:solidFill>
          <a:ln>
            <a:noFill/>
          </a:ln>
        </p:spPr>
        <p:txBody>
          <a:bodyPr anchorCtr="0" anchor="ctr" bIns="68500" lIns="68500" spcFirstLastPara="1" rIns="68500" wrap="square" tIns="68500">
            <a:noAutofit/>
          </a:bodyPr>
          <a:lstStyle/>
          <a:p>
            <a:pPr indent="0" lvl="0" marL="0" rtl="0" algn="l">
              <a:spcBef>
                <a:spcPts val="0"/>
              </a:spcBef>
              <a:spcAft>
                <a:spcPts val="0"/>
              </a:spcAft>
              <a:buNone/>
            </a:pPr>
            <a:r>
              <a:rPr lang="en-GB" sz="1000">
                <a:latin typeface="Mada"/>
                <a:ea typeface="Mada"/>
                <a:cs typeface="Mada"/>
                <a:sym typeface="Mada"/>
              </a:rPr>
              <a:t>Acute burns, dermatitis and blood dyscrasias</a:t>
            </a:r>
            <a:endParaRPr sz="1000">
              <a:latin typeface="Mada"/>
              <a:ea typeface="Mada"/>
              <a:cs typeface="Mada"/>
              <a:sym typeface="Mada"/>
            </a:endParaRPr>
          </a:p>
        </p:txBody>
      </p:sp>
      <p:sp>
        <p:nvSpPr>
          <p:cNvPr id="1381" name="Google Shape;1381;p53"/>
          <p:cNvSpPr/>
          <p:nvPr/>
        </p:nvSpPr>
        <p:spPr>
          <a:xfrm>
            <a:off x="3595275" y="8831676"/>
            <a:ext cx="771900" cy="386100"/>
          </a:xfrm>
          <a:prstGeom prst="rect">
            <a:avLst/>
          </a:prstGeom>
          <a:solidFill>
            <a:srgbClr val="1D7E74"/>
          </a:solidFill>
          <a:ln>
            <a:noFill/>
          </a:ln>
          <a:effectLst>
            <a:outerShdw blurRad="71438" rotWithShape="0" algn="bl" dir="2700000" dist="28575">
              <a:srgbClr val="000000">
                <a:alpha val="17000"/>
              </a:srgbClr>
            </a:outerShdw>
          </a:effectLst>
        </p:spPr>
        <p:txBody>
          <a:bodyPr anchorCtr="0" anchor="ctr" bIns="68500" lIns="68500" spcFirstLastPara="1" rIns="68500" wrap="square" tIns="68500">
            <a:noAutofit/>
          </a:bodyPr>
          <a:lstStyle/>
          <a:p>
            <a:pPr indent="0" lvl="0" marL="0" rtl="0" algn="l">
              <a:spcBef>
                <a:spcPts val="0"/>
              </a:spcBef>
              <a:spcAft>
                <a:spcPts val="0"/>
              </a:spcAft>
              <a:buNone/>
            </a:pPr>
            <a:r>
              <a:t/>
            </a:r>
            <a:endParaRPr sz="1000"/>
          </a:p>
        </p:txBody>
      </p:sp>
      <p:sp>
        <p:nvSpPr>
          <p:cNvPr id="1382" name="Google Shape;1382;p53"/>
          <p:cNvSpPr/>
          <p:nvPr/>
        </p:nvSpPr>
        <p:spPr>
          <a:xfrm>
            <a:off x="3595275" y="8831680"/>
            <a:ext cx="771900" cy="386400"/>
          </a:xfrm>
          <a:prstGeom prst="rect">
            <a:avLst/>
          </a:prstGeom>
          <a:solidFill>
            <a:srgbClr val="A2C4C9"/>
          </a:solidFill>
          <a:ln>
            <a:noFill/>
          </a:ln>
        </p:spPr>
        <p:txBody>
          <a:bodyPr anchorCtr="0" anchor="ctr" bIns="68500" lIns="68500" spcFirstLastPara="1" rIns="68500" wrap="square" tIns="68500">
            <a:noAutofit/>
          </a:bodyPr>
          <a:lstStyle/>
          <a:p>
            <a:pPr indent="0" lvl="0" marL="0" rtl="0" algn="ctr">
              <a:spcBef>
                <a:spcPts val="0"/>
              </a:spcBef>
              <a:spcAft>
                <a:spcPts val="0"/>
              </a:spcAft>
              <a:buNone/>
            </a:pPr>
            <a:r>
              <a:rPr b="1" lang="en-GB" sz="1000">
                <a:solidFill>
                  <a:srgbClr val="FFFFFF"/>
                </a:solidFill>
                <a:latin typeface="Nunito"/>
                <a:ea typeface="Nunito"/>
                <a:cs typeface="Nunito"/>
                <a:sym typeface="Nunito"/>
              </a:rPr>
              <a:t>Acute</a:t>
            </a:r>
            <a:endParaRPr b="1" sz="1000">
              <a:solidFill>
                <a:srgbClr val="FFFFFF"/>
              </a:solidFill>
              <a:latin typeface="Nunito"/>
              <a:ea typeface="Nunito"/>
              <a:cs typeface="Nunito"/>
              <a:sym typeface="Nunito"/>
            </a:endParaRPr>
          </a:p>
        </p:txBody>
      </p:sp>
      <p:sp>
        <p:nvSpPr>
          <p:cNvPr id="1383" name="Google Shape;1383;p53"/>
          <p:cNvSpPr/>
          <p:nvPr/>
        </p:nvSpPr>
        <p:spPr>
          <a:xfrm flipH="1">
            <a:off x="4367475" y="9295909"/>
            <a:ext cx="3092700" cy="386400"/>
          </a:xfrm>
          <a:prstGeom prst="rect">
            <a:avLst/>
          </a:prstGeom>
          <a:solidFill>
            <a:srgbClr val="EEEEEE"/>
          </a:solidFill>
          <a:ln>
            <a:noFill/>
          </a:ln>
        </p:spPr>
        <p:txBody>
          <a:bodyPr anchorCtr="0" anchor="ctr" bIns="68500" lIns="68500" spcFirstLastPara="1" rIns="68500" wrap="square" tIns="68500">
            <a:noAutofit/>
          </a:bodyPr>
          <a:lstStyle/>
          <a:p>
            <a:pPr indent="0" lvl="0" marL="0" rtl="0" algn="l">
              <a:spcBef>
                <a:spcPts val="0"/>
              </a:spcBef>
              <a:spcAft>
                <a:spcPts val="0"/>
              </a:spcAft>
              <a:buNone/>
            </a:pPr>
            <a:r>
              <a:rPr lang="en-GB" sz="1000">
                <a:latin typeface="Mada"/>
                <a:ea typeface="Mada"/>
                <a:cs typeface="Mada"/>
                <a:sym typeface="Mada"/>
              </a:rPr>
              <a:t>Malignancies (carcinogenic effect) and genetic effects</a:t>
            </a:r>
            <a:endParaRPr sz="1000">
              <a:latin typeface="Mada"/>
              <a:ea typeface="Mada"/>
              <a:cs typeface="Mada"/>
              <a:sym typeface="Mada"/>
            </a:endParaRPr>
          </a:p>
        </p:txBody>
      </p:sp>
      <p:sp>
        <p:nvSpPr>
          <p:cNvPr id="1384" name="Google Shape;1384;p53"/>
          <p:cNvSpPr/>
          <p:nvPr/>
        </p:nvSpPr>
        <p:spPr>
          <a:xfrm>
            <a:off x="3595275" y="9295910"/>
            <a:ext cx="771900" cy="386100"/>
          </a:xfrm>
          <a:prstGeom prst="rect">
            <a:avLst/>
          </a:prstGeom>
          <a:solidFill>
            <a:srgbClr val="1D7E74"/>
          </a:solidFill>
          <a:ln>
            <a:noFill/>
          </a:ln>
          <a:effectLst>
            <a:outerShdw blurRad="71438" rotWithShape="0" algn="bl" dir="2700000" dist="28575">
              <a:srgbClr val="000000">
                <a:alpha val="17000"/>
              </a:srgbClr>
            </a:outerShdw>
          </a:effectLst>
        </p:spPr>
        <p:txBody>
          <a:bodyPr anchorCtr="0" anchor="ctr" bIns="68500" lIns="68500" spcFirstLastPara="1" rIns="68500" wrap="square" tIns="68500">
            <a:noAutofit/>
          </a:bodyPr>
          <a:lstStyle/>
          <a:p>
            <a:pPr indent="0" lvl="0" marL="0" rtl="0" algn="l">
              <a:spcBef>
                <a:spcPts val="0"/>
              </a:spcBef>
              <a:spcAft>
                <a:spcPts val="0"/>
              </a:spcAft>
              <a:buNone/>
            </a:pPr>
            <a:r>
              <a:t/>
            </a:r>
            <a:endParaRPr sz="1000"/>
          </a:p>
        </p:txBody>
      </p:sp>
      <p:sp>
        <p:nvSpPr>
          <p:cNvPr id="1385" name="Google Shape;1385;p53"/>
          <p:cNvSpPr/>
          <p:nvPr/>
        </p:nvSpPr>
        <p:spPr>
          <a:xfrm>
            <a:off x="3595275" y="9295914"/>
            <a:ext cx="771900" cy="386400"/>
          </a:xfrm>
          <a:prstGeom prst="rect">
            <a:avLst/>
          </a:prstGeom>
          <a:solidFill>
            <a:srgbClr val="A2C4C9"/>
          </a:solidFill>
          <a:ln>
            <a:noFill/>
          </a:ln>
        </p:spPr>
        <p:txBody>
          <a:bodyPr anchorCtr="0" anchor="ctr" bIns="68500" lIns="68500" spcFirstLastPara="1" rIns="68500" wrap="square" tIns="68500">
            <a:noAutofit/>
          </a:bodyPr>
          <a:lstStyle/>
          <a:p>
            <a:pPr indent="0" lvl="0" marL="0" rtl="0" algn="ctr">
              <a:spcBef>
                <a:spcPts val="0"/>
              </a:spcBef>
              <a:spcAft>
                <a:spcPts val="0"/>
              </a:spcAft>
              <a:buNone/>
            </a:pPr>
            <a:r>
              <a:rPr b="1" lang="en-GB" sz="1000">
                <a:solidFill>
                  <a:srgbClr val="FFFFFF"/>
                </a:solidFill>
                <a:latin typeface="Nunito"/>
                <a:ea typeface="Nunito"/>
                <a:cs typeface="Nunito"/>
                <a:sym typeface="Nunito"/>
              </a:rPr>
              <a:t>Chronic</a:t>
            </a:r>
            <a:endParaRPr b="1" sz="1000">
              <a:solidFill>
                <a:srgbClr val="FFFFFF"/>
              </a:solidFill>
              <a:latin typeface="Nunito"/>
              <a:ea typeface="Nunito"/>
              <a:cs typeface="Nunito"/>
              <a:sym typeface="Nunito"/>
            </a:endParaRPr>
          </a:p>
        </p:txBody>
      </p:sp>
      <p:sp>
        <p:nvSpPr>
          <p:cNvPr id="1386" name="Google Shape;1386;p53"/>
          <p:cNvSpPr txBox="1"/>
          <p:nvPr/>
        </p:nvSpPr>
        <p:spPr>
          <a:xfrm>
            <a:off x="182075" y="9613925"/>
            <a:ext cx="5764200" cy="566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000"/>
              </a:spcBef>
              <a:spcAft>
                <a:spcPts val="0"/>
              </a:spcAft>
              <a:buNone/>
            </a:pPr>
            <a:r>
              <a:rPr b="1" lang="en-GB">
                <a:solidFill>
                  <a:srgbClr val="76A5AF"/>
                </a:solidFill>
                <a:latin typeface="Nunito"/>
                <a:ea typeface="Nunito"/>
                <a:cs typeface="Nunito"/>
                <a:sym typeface="Nunito"/>
              </a:rPr>
              <a:t>Prevention:</a:t>
            </a:r>
            <a:endParaRPr b="1">
              <a:latin typeface="Mada"/>
              <a:ea typeface="Mada"/>
              <a:cs typeface="Mada"/>
              <a:sym typeface="Mada"/>
            </a:endParaRPr>
          </a:p>
        </p:txBody>
      </p:sp>
      <p:grpSp>
        <p:nvGrpSpPr>
          <p:cNvPr id="1387" name="Google Shape;1387;p53"/>
          <p:cNvGrpSpPr/>
          <p:nvPr/>
        </p:nvGrpSpPr>
        <p:grpSpPr>
          <a:xfrm>
            <a:off x="199161" y="10179001"/>
            <a:ext cx="249902" cy="400553"/>
            <a:chOff x="4041649" y="1707654"/>
            <a:chExt cx="1060704" cy="1429526"/>
          </a:xfrm>
        </p:grpSpPr>
        <p:sp>
          <p:nvSpPr>
            <p:cNvPr id="1388" name="Google Shape;1388;p53"/>
            <p:cNvSpPr/>
            <p:nvPr/>
          </p:nvSpPr>
          <p:spPr>
            <a:xfrm rot="10800000">
              <a:off x="4041649" y="1707654"/>
              <a:ext cx="1060704" cy="1429526"/>
            </a:xfrm>
            <a:custGeom>
              <a:rect b="b" l="l" r="r" t="t"/>
              <a:pathLst>
                <a:path extrusionOk="0" h="1429526" w="1060704">
                  <a:moveTo>
                    <a:pt x="832104" y="1429526"/>
                  </a:moveTo>
                  <a:lnTo>
                    <a:pt x="228600" y="1429526"/>
                  </a:lnTo>
                  <a:lnTo>
                    <a:pt x="0" y="972326"/>
                  </a:lnTo>
                  <a:lnTo>
                    <a:pt x="543363" y="0"/>
                  </a:lnTo>
                  <a:lnTo>
                    <a:pt x="1060704" y="972326"/>
                  </a:lnTo>
                  <a:lnTo>
                    <a:pt x="832104" y="1429526"/>
                  </a:lnTo>
                  <a:close/>
                </a:path>
              </a:pathLst>
            </a:custGeom>
            <a:solidFill>
              <a:srgbClr val="A2C4C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00">
                <a:solidFill>
                  <a:srgbClr val="3F3F3F"/>
                </a:solidFill>
                <a:latin typeface="Arial"/>
                <a:ea typeface="Arial"/>
                <a:cs typeface="Arial"/>
                <a:sym typeface="Arial"/>
              </a:endParaRPr>
            </a:p>
          </p:txBody>
        </p:sp>
        <p:sp>
          <p:nvSpPr>
            <p:cNvPr id="1389" name="Google Shape;1389;p53"/>
            <p:cNvSpPr/>
            <p:nvPr/>
          </p:nvSpPr>
          <p:spPr>
            <a:xfrm>
              <a:off x="4115403" y="1760695"/>
              <a:ext cx="913200" cy="794400"/>
            </a:xfrm>
            <a:prstGeom prst="hexagon">
              <a:avLst>
                <a:gd fmla="val 25000" name="adj"/>
                <a:gd fmla="val 115470" name="vf"/>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00">
                <a:solidFill>
                  <a:srgbClr val="3F3F3F"/>
                </a:solidFill>
                <a:latin typeface="Arial"/>
                <a:ea typeface="Arial"/>
                <a:cs typeface="Arial"/>
                <a:sym typeface="Arial"/>
              </a:endParaRPr>
            </a:p>
          </p:txBody>
        </p:sp>
      </p:grpSp>
      <p:sp>
        <p:nvSpPr>
          <p:cNvPr id="1390" name="Google Shape;1390;p53"/>
          <p:cNvSpPr txBox="1"/>
          <p:nvPr/>
        </p:nvSpPr>
        <p:spPr>
          <a:xfrm>
            <a:off x="427122" y="10178950"/>
            <a:ext cx="4348200" cy="30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1000">
                <a:solidFill>
                  <a:srgbClr val="000000"/>
                </a:solidFill>
                <a:latin typeface="Mada"/>
                <a:ea typeface="Mada"/>
                <a:cs typeface="Mada"/>
                <a:sym typeface="Mada"/>
              </a:rPr>
              <a:t>Shielding in x-ray areas, monitoring 6 monthly, for their film badge or pocket electronic device, adequate workplace ventilation, replacement and periodic exams. </a:t>
            </a:r>
            <a:r>
              <a:rPr lang="en-GB" sz="1000">
                <a:solidFill>
                  <a:srgbClr val="6AA84F"/>
                </a:solidFill>
                <a:latin typeface="Mada"/>
                <a:ea typeface="Mada"/>
                <a:cs typeface="Mada"/>
                <a:sym typeface="Mada"/>
              </a:rPr>
              <a:t>(badges are available)</a:t>
            </a:r>
            <a:endParaRPr sz="1000">
              <a:latin typeface="Mada"/>
              <a:ea typeface="Mada"/>
              <a:cs typeface="Mada"/>
              <a:sym typeface="Mada"/>
            </a:endParaRPr>
          </a:p>
        </p:txBody>
      </p:sp>
      <p:sp>
        <p:nvSpPr>
          <p:cNvPr id="1391" name="Google Shape;1391;p53"/>
          <p:cNvSpPr txBox="1"/>
          <p:nvPr/>
        </p:nvSpPr>
        <p:spPr>
          <a:xfrm>
            <a:off x="177213" y="10201913"/>
            <a:ext cx="294000" cy="2082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1" lang="en-GB" sz="1000">
                <a:solidFill>
                  <a:srgbClr val="666666"/>
                </a:solidFill>
                <a:latin typeface="Trebuchet MS"/>
                <a:ea typeface="Trebuchet MS"/>
                <a:cs typeface="Trebuchet MS"/>
                <a:sym typeface="Trebuchet MS"/>
              </a:rPr>
              <a:t>1</a:t>
            </a:r>
            <a:endParaRPr b="1" sz="1000">
              <a:solidFill>
                <a:srgbClr val="666666"/>
              </a:solidFill>
              <a:latin typeface="Trebuchet MS"/>
              <a:ea typeface="Trebuchet MS"/>
              <a:cs typeface="Trebuchet MS"/>
              <a:sym typeface="Trebuchet MS"/>
            </a:endParaRPr>
          </a:p>
        </p:txBody>
      </p:sp>
      <p:grpSp>
        <p:nvGrpSpPr>
          <p:cNvPr id="1392" name="Google Shape;1392;p53"/>
          <p:cNvGrpSpPr/>
          <p:nvPr/>
        </p:nvGrpSpPr>
        <p:grpSpPr>
          <a:xfrm>
            <a:off x="4778511" y="10161213"/>
            <a:ext cx="249902" cy="400553"/>
            <a:chOff x="4041649" y="1707654"/>
            <a:chExt cx="1060704" cy="1429526"/>
          </a:xfrm>
        </p:grpSpPr>
        <p:sp>
          <p:nvSpPr>
            <p:cNvPr id="1393" name="Google Shape;1393;p53"/>
            <p:cNvSpPr/>
            <p:nvPr/>
          </p:nvSpPr>
          <p:spPr>
            <a:xfrm rot="10800000">
              <a:off x="4041649" y="1707654"/>
              <a:ext cx="1060704" cy="1429526"/>
            </a:xfrm>
            <a:custGeom>
              <a:rect b="b" l="l" r="r" t="t"/>
              <a:pathLst>
                <a:path extrusionOk="0" h="1429526" w="1060704">
                  <a:moveTo>
                    <a:pt x="832104" y="1429526"/>
                  </a:moveTo>
                  <a:lnTo>
                    <a:pt x="228600" y="1429526"/>
                  </a:lnTo>
                  <a:lnTo>
                    <a:pt x="0" y="972326"/>
                  </a:lnTo>
                  <a:lnTo>
                    <a:pt x="543363" y="0"/>
                  </a:lnTo>
                  <a:lnTo>
                    <a:pt x="1060704" y="972326"/>
                  </a:lnTo>
                  <a:lnTo>
                    <a:pt x="832104" y="1429526"/>
                  </a:lnTo>
                  <a:close/>
                </a:path>
              </a:pathLst>
            </a:custGeom>
            <a:solidFill>
              <a:srgbClr val="A2C4C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00">
                <a:solidFill>
                  <a:srgbClr val="3F3F3F"/>
                </a:solidFill>
                <a:latin typeface="Arial"/>
                <a:ea typeface="Arial"/>
                <a:cs typeface="Arial"/>
                <a:sym typeface="Arial"/>
              </a:endParaRPr>
            </a:p>
          </p:txBody>
        </p:sp>
        <p:sp>
          <p:nvSpPr>
            <p:cNvPr id="1394" name="Google Shape;1394;p53"/>
            <p:cNvSpPr/>
            <p:nvPr/>
          </p:nvSpPr>
          <p:spPr>
            <a:xfrm>
              <a:off x="4115403" y="1760695"/>
              <a:ext cx="913200" cy="794400"/>
            </a:xfrm>
            <a:prstGeom prst="hexagon">
              <a:avLst>
                <a:gd fmla="val 25000" name="adj"/>
                <a:gd fmla="val 115470" name="vf"/>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000">
                <a:solidFill>
                  <a:srgbClr val="3F3F3F"/>
                </a:solidFill>
                <a:latin typeface="Arial"/>
                <a:ea typeface="Arial"/>
                <a:cs typeface="Arial"/>
                <a:sym typeface="Arial"/>
              </a:endParaRPr>
            </a:p>
          </p:txBody>
        </p:sp>
      </p:grpSp>
      <p:sp>
        <p:nvSpPr>
          <p:cNvPr id="1395" name="Google Shape;1395;p53"/>
          <p:cNvSpPr txBox="1"/>
          <p:nvPr/>
        </p:nvSpPr>
        <p:spPr>
          <a:xfrm>
            <a:off x="5002600" y="10161175"/>
            <a:ext cx="2489100" cy="30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1000">
                <a:latin typeface="Mada"/>
                <a:ea typeface="Mada"/>
                <a:cs typeface="Mada"/>
                <a:sym typeface="Mada"/>
              </a:rPr>
              <a:t>Pregnant ladies should not be allowed to work in the area.</a:t>
            </a:r>
            <a:endParaRPr b="1" sz="1000">
              <a:latin typeface="Mada"/>
              <a:ea typeface="Mada"/>
              <a:cs typeface="Mada"/>
              <a:sym typeface="Mada"/>
            </a:endParaRPr>
          </a:p>
        </p:txBody>
      </p:sp>
      <p:sp>
        <p:nvSpPr>
          <p:cNvPr id="1396" name="Google Shape;1396;p53"/>
          <p:cNvSpPr txBox="1"/>
          <p:nvPr/>
        </p:nvSpPr>
        <p:spPr>
          <a:xfrm>
            <a:off x="4756563" y="10184125"/>
            <a:ext cx="294000" cy="2082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1" lang="en-GB" sz="1000">
                <a:solidFill>
                  <a:srgbClr val="666666"/>
                </a:solidFill>
                <a:latin typeface="Trebuchet MS"/>
                <a:ea typeface="Trebuchet MS"/>
                <a:cs typeface="Trebuchet MS"/>
                <a:sym typeface="Trebuchet MS"/>
              </a:rPr>
              <a:t>2</a:t>
            </a:r>
            <a:endParaRPr b="1" sz="1000">
              <a:solidFill>
                <a:srgbClr val="666666"/>
              </a:solidFill>
              <a:latin typeface="Trebuchet MS"/>
              <a:ea typeface="Trebuchet MS"/>
              <a:cs typeface="Trebuchet MS"/>
              <a:sym typeface="Trebuchet MS"/>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0" name="Shape 1400"/>
        <p:cNvGrpSpPr/>
        <p:nvPr/>
      </p:nvGrpSpPr>
      <p:grpSpPr>
        <a:xfrm>
          <a:off x="0" y="0"/>
          <a:ext cx="0" cy="0"/>
          <a:chOff x="0" y="0"/>
          <a:chExt cx="0" cy="0"/>
        </a:xfrm>
      </p:grpSpPr>
      <p:sp>
        <p:nvSpPr>
          <p:cNvPr id="1401" name="Google Shape;1401;p54"/>
          <p:cNvSpPr/>
          <p:nvPr/>
        </p:nvSpPr>
        <p:spPr>
          <a:xfrm rot="10800000">
            <a:off x="-75" y="-9300"/>
            <a:ext cx="7591500" cy="237900"/>
          </a:xfrm>
          <a:prstGeom prst="round2SameRect">
            <a:avLst>
              <a:gd fmla="val 50000" name="adj1"/>
              <a:gd fmla="val 0" name="adj2"/>
            </a:avLst>
          </a:pr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2" name="Google Shape;1402;p54"/>
          <p:cNvSpPr txBox="1"/>
          <p:nvPr/>
        </p:nvSpPr>
        <p:spPr>
          <a:xfrm>
            <a:off x="129375" y="275125"/>
            <a:ext cx="7330800" cy="532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2400">
                <a:solidFill>
                  <a:srgbClr val="134F5C"/>
                </a:solidFill>
                <a:latin typeface="Nunito"/>
                <a:ea typeface="Nunito"/>
                <a:cs typeface="Nunito"/>
                <a:sym typeface="Nunito"/>
              </a:rPr>
              <a:t>Prevention of Occupational Disease</a:t>
            </a:r>
            <a:endParaRPr sz="2400">
              <a:solidFill>
                <a:srgbClr val="134F5C"/>
              </a:solidFill>
              <a:latin typeface="Nunito"/>
              <a:ea typeface="Nunito"/>
              <a:cs typeface="Nunito"/>
              <a:sym typeface="Nunito"/>
            </a:endParaRPr>
          </a:p>
        </p:txBody>
      </p:sp>
      <p:sp>
        <p:nvSpPr>
          <p:cNvPr id="1403" name="Google Shape;1403;p54"/>
          <p:cNvSpPr/>
          <p:nvPr/>
        </p:nvSpPr>
        <p:spPr>
          <a:xfrm>
            <a:off x="410650" y="826825"/>
            <a:ext cx="6867900" cy="850500"/>
          </a:xfrm>
          <a:prstGeom prst="roundRect">
            <a:avLst>
              <a:gd fmla="val 16667" name="adj"/>
            </a:avLst>
          </a:prstGeom>
          <a:noFill/>
          <a:ln cap="flat" cmpd="sng" w="9525">
            <a:solidFill>
              <a:srgbClr val="999999"/>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GB" sz="1200">
                <a:solidFill>
                  <a:schemeClr val="dk1"/>
                </a:solidFill>
                <a:latin typeface="Mada"/>
                <a:ea typeface="Mada"/>
                <a:cs typeface="Mada"/>
                <a:sym typeface="Mada"/>
              </a:rPr>
              <a:t>Prevention of occupational diseases should be addressed by different measures including: medical measures, engineering measures and legislations.</a:t>
            </a:r>
            <a:endParaRPr sz="1200">
              <a:solidFill>
                <a:schemeClr val="dk1"/>
              </a:solidFill>
              <a:latin typeface="Mada"/>
              <a:ea typeface="Mada"/>
              <a:cs typeface="Mada"/>
              <a:sym typeface="Mada"/>
            </a:endParaRPr>
          </a:p>
        </p:txBody>
      </p:sp>
      <p:graphicFrame>
        <p:nvGraphicFramePr>
          <p:cNvPr id="1404" name="Google Shape;1404;p54"/>
          <p:cNvGraphicFramePr/>
          <p:nvPr/>
        </p:nvGraphicFramePr>
        <p:xfrm>
          <a:off x="410638" y="1845888"/>
          <a:ext cx="3000000" cy="3000000"/>
        </p:xfrm>
        <a:graphic>
          <a:graphicData uri="http://schemas.openxmlformats.org/drawingml/2006/table">
            <a:tbl>
              <a:tblPr>
                <a:noFill/>
                <a:tableStyleId>{33F02701-F9A2-4432-8F73-A4790598A67E}</a:tableStyleId>
              </a:tblPr>
              <a:tblGrid>
                <a:gridCol w="1352650"/>
                <a:gridCol w="5515250"/>
              </a:tblGrid>
              <a:tr h="294950">
                <a:tc>
                  <a:txBody>
                    <a:bodyPr/>
                    <a:lstStyle/>
                    <a:p>
                      <a:pPr indent="0" lvl="0" marL="0" rtl="0" algn="ctr">
                        <a:spcBef>
                          <a:spcPts val="0"/>
                        </a:spcBef>
                        <a:spcAft>
                          <a:spcPts val="0"/>
                        </a:spcAft>
                        <a:buNone/>
                      </a:pPr>
                      <a:r>
                        <a:rPr b="1" lang="en-GB">
                          <a:solidFill>
                            <a:srgbClr val="FFFFFF"/>
                          </a:solidFill>
                          <a:latin typeface="Mada"/>
                          <a:ea typeface="Mada"/>
                          <a:cs typeface="Mada"/>
                          <a:sym typeface="Mada"/>
                        </a:rPr>
                        <a:t>Field</a:t>
                      </a:r>
                      <a:endParaRPr b="1">
                        <a:solidFill>
                          <a:srgbClr val="FFFFFF"/>
                        </a:solidFill>
                        <a:latin typeface="Mada"/>
                        <a:ea typeface="Mada"/>
                        <a:cs typeface="Mada"/>
                        <a:sym typeface="Mada"/>
                      </a:endParaRPr>
                    </a:p>
                  </a:txBody>
                  <a:tcPr marT="91425" marB="91425" marR="91425" marL="91425">
                    <a:solidFill>
                      <a:srgbClr val="134F5C"/>
                    </a:solidFill>
                  </a:tcPr>
                </a:tc>
                <a:tc>
                  <a:txBody>
                    <a:bodyPr/>
                    <a:lstStyle/>
                    <a:p>
                      <a:pPr indent="0" lvl="0" marL="0" rtl="0" algn="ctr">
                        <a:spcBef>
                          <a:spcPts val="0"/>
                        </a:spcBef>
                        <a:spcAft>
                          <a:spcPts val="0"/>
                        </a:spcAft>
                        <a:buNone/>
                      </a:pPr>
                      <a:r>
                        <a:rPr b="1" lang="en-GB">
                          <a:solidFill>
                            <a:srgbClr val="FFFFFF"/>
                          </a:solidFill>
                          <a:latin typeface="Mada"/>
                          <a:ea typeface="Mada"/>
                          <a:cs typeface="Mada"/>
                          <a:sym typeface="Mada"/>
                        </a:rPr>
                        <a:t>Measurements</a:t>
                      </a:r>
                      <a:endParaRPr b="1">
                        <a:solidFill>
                          <a:srgbClr val="FFFFFF"/>
                        </a:solidFill>
                        <a:latin typeface="Mada"/>
                        <a:ea typeface="Mada"/>
                        <a:cs typeface="Mada"/>
                        <a:sym typeface="Mada"/>
                      </a:endParaRPr>
                    </a:p>
                  </a:txBody>
                  <a:tcPr marT="91425" marB="91425" marR="91425" marL="91425">
                    <a:solidFill>
                      <a:srgbClr val="134F5C"/>
                    </a:solidFill>
                  </a:tcPr>
                </a:tc>
              </a:tr>
              <a:tr h="294950">
                <a:tc>
                  <a:txBody>
                    <a:bodyPr/>
                    <a:lstStyle/>
                    <a:p>
                      <a:pPr indent="0" lvl="0" marL="0" rtl="0" algn="ctr">
                        <a:spcBef>
                          <a:spcPts val="0"/>
                        </a:spcBef>
                        <a:spcAft>
                          <a:spcPts val="0"/>
                        </a:spcAft>
                        <a:buNone/>
                      </a:pPr>
                      <a:r>
                        <a:rPr b="1" lang="en-GB" sz="1200">
                          <a:latin typeface="Mada"/>
                          <a:ea typeface="Mada"/>
                          <a:cs typeface="Mada"/>
                          <a:sym typeface="Mada"/>
                        </a:rPr>
                        <a:t>Medical</a:t>
                      </a:r>
                      <a:endParaRPr b="1" sz="1200">
                        <a:latin typeface="Mada"/>
                        <a:ea typeface="Mada"/>
                        <a:cs typeface="Mada"/>
                        <a:sym typeface="Mada"/>
                      </a:endParaRPr>
                    </a:p>
                  </a:txBody>
                  <a:tcPr marT="91425" marB="91425" marR="91425" marL="91425" anchor="ctr">
                    <a:solidFill>
                      <a:srgbClr val="D0E0E3"/>
                    </a:solidFill>
                  </a:tcPr>
                </a:tc>
                <a:tc>
                  <a:txBody>
                    <a:bodyPr/>
                    <a:lstStyle/>
                    <a:p>
                      <a:pPr indent="-304800" lvl="0" marL="4572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Pre-placement exams</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Periodic examinations</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Medical and health care services</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Notifications, </a:t>
                      </a:r>
                      <a:r>
                        <a:rPr lang="en-GB" sz="1200">
                          <a:solidFill>
                            <a:srgbClr val="6AA84F"/>
                          </a:solidFill>
                          <a:latin typeface="Mada"/>
                          <a:ea typeface="Mada"/>
                          <a:cs typeface="Mada"/>
                          <a:sym typeface="Mada"/>
                        </a:rPr>
                        <a:t>employees should notify the employer with all diseases he has</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Supervision of working environment</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Maintenance and analysis of records</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Health education and counseling</a:t>
                      </a:r>
                      <a:endParaRPr sz="1200">
                        <a:latin typeface="Mada"/>
                        <a:ea typeface="Mada"/>
                        <a:cs typeface="Mada"/>
                        <a:sym typeface="Mada"/>
                      </a:endParaRPr>
                    </a:p>
                  </a:txBody>
                  <a:tcPr marT="91425" marB="91425" marR="91425" marL="91425"/>
                </a:tc>
              </a:tr>
              <a:tr h="294950">
                <a:tc>
                  <a:txBody>
                    <a:bodyPr/>
                    <a:lstStyle/>
                    <a:p>
                      <a:pPr indent="0" lvl="0" marL="0" rtl="0" algn="ctr">
                        <a:spcBef>
                          <a:spcPts val="0"/>
                        </a:spcBef>
                        <a:spcAft>
                          <a:spcPts val="0"/>
                        </a:spcAft>
                        <a:buNone/>
                      </a:pPr>
                      <a:r>
                        <a:rPr b="1" lang="en-GB" sz="1200">
                          <a:latin typeface="Mada"/>
                          <a:ea typeface="Mada"/>
                          <a:cs typeface="Mada"/>
                          <a:sym typeface="Mada"/>
                        </a:rPr>
                        <a:t>Engineering</a:t>
                      </a:r>
                      <a:endParaRPr b="1" sz="1200">
                        <a:latin typeface="Mada"/>
                        <a:ea typeface="Mada"/>
                        <a:cs typeface="Mada"/>
                        <a:sym typeface="Mada"/>
                      </a:endParaRPr>
                    </a:p>
                  </a:txBody>
                  <a:tcPr marT="91425" marB="91425" marR="91425" marL="91425" anchor="ctr">
                    <a:solidFill>
                      <a:srgbClr val="D0E0E3"/>
                    </a:solidFill>
                  </a:tcPr>
                </a:tc>
                <a:tc>
                  <a:txBody>
                    <a:bodyPr/>
                    <a:lstStyle/>
                    <a:p>
                      <a:pPr indent="-304800" lvl="0" marL="4572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Designing of the buildings </a:t>
                      </a:r>
                      <a:r>
                        <a:rPr lang="en-GB" sz="1200">
                          <a:solidFill>
                            <a:srgbClr val="6AA84F"/>
                          </a:solidFill>
                          <a:latin typeface="Mada"/>
                          <a:ea typeface="Mada"/>
                          <a:cs typeface="Mada"/>
                          <a:sym typeface="Mada"/>
                        </a:rPr>
                        <a:t>build good exhaust systems</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Good housekeeping</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General ventilation </a:t>
                      </a:r>
                      <a:r>
                        <a:rPr lang="en-GB" sz="1200">
                          <a:solidFill>
                            <a:srgbClr val="6AA84F"/>
                          </a:solidFill>
                          <a:latin typeface="Mada"/>
                          <a:ea typeface="Mada"/>
                          <a:cs typeface="Mada"/>
                          <a:sym typeface="Mada"/>
                        </a:rPr>
                        <a:t>ACs, windows, ...etc.</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Substitution </a:t>
                      </a:r>
                      <a:r>
                        <a:rPr lang="en-GB" sz="1200">
                          <a:solidFill>
                            <a:srgbClr val="6AA84F"/>
                          </a:solidFill>
                          <a:latin typeface="Mada"/>
                          <a:ea typeface="Mada"/>
                          <a:cs typeface="Mada"/>
                          <a:sym typeface="Mada"/>
                        </a:rPr>
                        <a:t>any harmful substance used should be replaced</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Dusts</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Enclose</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Isolate</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Local exhausts ventilations </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Protective devices </a:t>
                      </a:r>
                      <a:r>
                        <a:rPr lang="en-GB" sz="1200">
                          <a:solidFill>
                            <a:srgbClr val="6AA84F"/>
                          </a:solidFill>
                          <a:latin typeface="Mada"/>
                          <a:ea typeface="Mada"/>
                          <a:cs typeface="Mada"/>
                          <a:sym typeface="Mada"/>
                        </a:rPr>
                        <a:t>based on the occupation</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Environmental monitoring</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Research</a:t>
                      </a:r>
                      <a:endParaRPr sz="1200">
                        <a:latin typeface="Mada"/>
                        <a:ea typeface="Mada"/>
                        <a:cs typeface="Mada"/>
                        <a:sym typeface="Mada"/>
                      </a:endParaRPr>
                    </a:p>
                  </a:txBody>
                  <a:tcPr marT="91425" marB="91425" marR="91425" marL="91425"/>
                </a:tc>
              </a:tr>
              <a:tr h="100000">
                <a:tc>
                  <a:txBody>
                    <a:bodyPr/>
                    <a:lstStyle/>
                    <a:p>
                      <a:pPr indent="0" lvl="0" marL="0" rtl="0" algn="ctr">
                        <a:spcBef>
                          <a:spcPts val="0"/>
                        </a:spcBef>
                        <a:spcAft>
                          <a:spcPts val="0"/>
                        </a:spcAft>
                        <a:buNone/>
                      </a:pPr>
                      <a:r>
                        <a:rPr b="1" lang="en-GB" sz="1200">
                          <a:latin typeface="Mada"/>
                          <a:ea typeface="Mada"/>
                          <a:cs typeface="Mada"/>
                          <a:sym typeface="Mada"/>
                        </a:rPr>
                        <a:t>Legislations</a:t>
                      </a:r>
                      <a:endParaRPr b="1" sz="1200">
                        <a:latin typeface="Mada"/>
                        <a:ea typeface="Mada"/>
                        <a:cs typeface="Mada"/>
                        <a:sym typeface="Mada"/>
                      </a:endParaRPr>
                    </a:p>
                  </a:txBody>
                  <a:tcPr marT="91425" marB="91425" marR="91425" marL="91425" anchor="ctr">
                    <a:solidFill>
                      <a:srgbClr val="D0E0E3"/>
                    </a:solidFill>
                  </a:tcPr>
                </a:tc>
                <a:tc>
                  <a:txBody>
                    <a:bodyPr/>
                    <a:lstStyle/>
                    <a:p>
                      <a:pPr indent="-304800" lvl="0" marL="4572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Policies and regulations for factories, work places, health of the workers </a:t>
                      </a:r>
                      <a:endParaRPr sz="1200">
                        <a:solidFill>
                          <a:schemeClr val="dk1"/>
                        </a:solidFill>
                        <a:latin typeface="Mada"/>
                        <a:ea typeface="Mada"/>
                        <a:cs typeface="Mada"/>
                        <a:sym typeface="Mada"/>
                      </a:endParaRPr>
                    </a:p>
                    <a:p>
                      <a:pPr indent="0" lvl="0" marL="0" rtl="0" algn="l">
                        <a:spcBef>
                          <a:spcPts val="0"/>
                        </a:spcBef>
                        <a:spcAft>
                          <a:spcPts val="0"/>
                        </a:spcAft>
                        <a:buNone/>
                      </a:pPr>
                      <a:r>
                        <a:rPr lang="en-GB" sz="1200">
                          <a:solidFill>
                            <a:schemeClr val="dk1"/>
                          </a:solidFill>
                          <a:latin typeface="Mada"/>
                          <a:ea typeface="Mada"/>
                          <a:cs typeface="Mada"/>
                          <a:sym typeface="Mada"/>
                        </a:rPr>
                        <a:t>     </a:t>
                      </a:r>
                      <a:r>
                        <a:rPr lang="en-GB" sz="1200" u="sng">
                          <a:solidFill>
                            <a:schemeClr val="dk1"/>
                          </a:solidFill>
                          <a:highlight>
                            <a:srgbClr val="CFE2F3"/>
                          </a:highlight>
                          <a:latin typeface="Mada"/>
                          <a:ea typeface="Mada"/>
                          <a:cs typeface="Mada"/>
                          <a:sym typeface="Mada"/>
                        </a:rPr>
                        <a:t>Example:</a:t>
                      </a:r>
                      <a:r>
                        <a:rPr lang="en-GB" sz="1200">
                          <a:solidFill>
                            <a:schemeClr val="dk1"/>
                          </a:solidFill>
                          <a:latin typeface="Mada"/>
                          <a:ea typeface="Mada"/>
                          <a:cs typeface="Mada"/>
                          <a:sym typeface="Mada"/>
                        </a:rPr>
                        <a:t> insurance, sickness policies and disability benefits</a:t>
                      </a:r>
                      <a:endParaRPr sz="1200">
                        <a:latin typeface="Mada"/>
                        <a:ea typeface="Mada"/>
                        <a:cs typeface="Mada"/>
                        <a:sym typeface="Mada"/>
                      </a:endParaRPr>
                    </a:p>
                  </a:txBody>
                  <a:tcPr marT="91425" marB="91425" marR="91425" marL="91425"/>
                </a:tc>
              </a:tr>
            </a:tbl>
          </a:graphicData>
        </a:graphic>
      </p:graphicFrame>
      <p:pic>
        <p:nvPicPr>
          <p:cNvPr id="1405" name="Google Shape;1405;p54"/>
          <p:cNvPicPr preferRelativeResize="0"/>
          <p:nvPr/>
        </p:nvPicPr>
        <p:blipFill>
          <a:blip r:embed="rId3">
            <a:alphaModFix/>
          </a:blip>
          <a:stretch>
            <a:fillRect/>
          </a:stretch>
        </p:blipFill>
        <p:spPr>
          <a:xfrm>
            <a:off x="410650" y="7179775"/>
            <a:ext cx="6867899" cy="2118755"/>
          </a:xfrm>
          <a:prstGeom prst="rect">
            <a:avLst/>
          </a:prstGeom>
          <a:noFill/>
          <a:ln>
            <a:noFill/>
          </a:ln>
        </p:spPr>
      </p:pic>
      <p:sp>
        <p:nvSpPr>
          <p:cNvPr id="1406" name="Google Shape;1406;p54"/>
          <p:cNvSpPr/>
          <p:nvPr/>
        </p:nvSpPr>
        <p:spPr>
          <a:xfrm>
            <a:off x="403175" y="6571150"/>
            <a:ext cx="6910200" cy="380700"/>
          </a:xfrm>
          <a:prstGeom prst="roundRect">
            <a:avLst>
              <a:gd fmla="val 16667" name="adj"/>
            </a:avLst>
          </a:prstGeom>
          <a:noFill/>
          <a:ln cap="flat" cmpd="sng" w="9525">
            <a:solidFill>
              <a:srgbClr val="134F5C"/>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GB" sz="1200">
                <a:latin typeface="Mada"/>
                <a:ea typeface="Mada"/>
                <a:cs typeface="Mada"/>
                <a:sym typeface="Mada"/>
              </a:rPr>
              <a:t>Dr. Hafsa recommended reading about the measurements from the book. </a:t>
            </a:r>
            <a:r>
              <a:rPr lang="en-GB" sz="1200" u="sng">
                <a:solidFill>
                  <a:schemeClr val="hlink"/>
                </a:solidFill>
                <a:latin typeface="Mada"/>
                <a:ea typeface="Mada"/>
                <a:cs typeface="Mada"/>
                <a:sym typeface="Mada"/>
                <a:hlinkClick r:id="rId4"/>
              </a:rPr>
              <a:t>Link here </a:t>
            </a:r>
            <a:endParaRPr sz="1200">
              <a:latin typeface="Mada"/>
              <a:ea typeface="Mada"/>
              <a:cs typeface="Mada"/>
              <a:sym typeface="Mada"/>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0" name="Shape 1410"/>
        <p:cNvGrpSpPr/>
        <p:nvPr/>
      </p:nvGrpSpPr>
      <p:grpSpPr>
        <a:xfrm>
          <a:off x="0" y="0"/>
          <a:ext cx="0" cy="0"/>
          <a:chOff x="0" y="0"/>
          <a:chExt cx="0" cy="0"/>
        </a:xfrm>
      </p:grpSpPr>
      <p:sp>
        <p:nvSpPr>
          <p:cNvPr id="1411" name="Google Shape;1411;p55"/>
          <p:cNvSpPr/>
          <p:nvPr/>
        </p:nvSpPr>
        <p:spPr>
          <a:xfrm rot="10800000">
            <a:off x="-75" y="-9300"/>
            <a:ext cx="7591500" cy="237900"/>
          </a:xfrm>
          <a:prstGeom prst="round2SameRect">
            <a:avLst>
              <a:gd fmla="val 50000" name="adj1"/>
              <a:gd fmla="val 0" name="adj2"/>
            </a:avLst>
          </a:pr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2" name="Google Shape;1412;p55"/>
          <p:cNvSpPr txBox="1"/>
          <p:nvPr/>
        </p:nvSpPr>
        <p:spPr>
          <a:xfrm>
            <a:off x="293324" y="228600"/>
            <a:ext cx="6812700" cy="1108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3000">
                <a:solidFill>
                  <a:srgbClr val="134F5C"/>
                </a:solidFill>
                <a:latin typeface="Nunito"/>
                <a:ea typeface="Nunito"/>
                <a:cs typeface="Nunito"/>
                <a:sym typeface="Nunito"/>
              </a:rPr>
              <a:t>L27-</a:t>
            </a:r>
            <a:r>
              <a:rPr b="1" lang="en-GB" sz="3000">
                <a:latin typeface="Nunito"/>
                <a:ea typeface="Nunito"/>
                <a:cs typeface="Nunito"/>
                <a:sym typeface="Nunito"/>
              </a:rPr>
              <a:t> </a:t>
            </a:r>
            <a:r>
              <a:rPr b="1" lang="en-GB" sz="3000">
                <a:solidFill>
                  <a:srgbClr val="134F5C"/>
                </a:solidFill>
                <a:latin typeface="Nunito"/>
                <a:ea typeface="Nunito"/>
                <a:cs typeface="Nunito"/>
                <a:sym typeface="Nunito"/>
              </a:rPr>
              <a:t>Introduction to Environmental Health &amp; Hazards</a:t>
            </a:r>
            <a:endParaRPr b="1" sz="3000">
              <a:solidFill>
                <a:srgbClr val="134F5C"/>
              </a:solidFill>
              <a:latin typeface="Nunito"/>
              <a:ea typeface="Nunito"/>
              <a:cs typeface="Nunito"/>
              <a:sym typeface="Nunito"/>
            </a:endParaRPr>
          </a:p>
        </p:txBody>
      </p:sp>
      <p:sp>
        <p:nvSpPr>
          <p:cNvPr id="1413" name="Google Shape;1413;p55"/>
          <p:cNvSpPr/>
          <p:nvPr/>
        </p:nvSpPr>
        <p:spPr>
          <a:xfrm>
            <a:off x="461125" y="1393750"/>
            <a:ext cx="6645000" cy="8097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GB" sz="2400">
                <a:solidFill>
                  <a:srgbClr val="76A5AF"/>
                </a:solidFill>
                <a:latin typeface="Nunito"/>
                <a:ea typeface="Nunito"/>
                <a:cs typeface="Nunito"/>
                <a:sym typeface="Nunito"/>
              </a:rPr>
              <a:t>    </a:t>
            </a:r>
            <a:r>
              <a:rPr b="1" lang="en-GB" sz="2000">
                <a:solidFill>
                  <a:srgbClr val="76A5AF"/>
                </a:solidFill>
                <a:latin typeface="Nunito"/>
                <a:ea typeface="Nunito"/>
                <a:cs typeface="Nunito"/>
                <a:sym typeface="Nunito"/>
              </a:rPr>
              <a:t>Environmental Health</a:t>
            </a:r>
            <a:r>
              <a:rPr b="1" lang="en-GB" sz="2400">
                <a:solidFill>
                  <a:srgbClr val="76A5AF"/>
                </a:solidFill>
                <a:latin typeface="Nunito"/>
                <a:ea typeface="Nunito"/>
                <a:cs typeface="Nunito"/>
                <a:sym typeface="Nunito"/>
              </a:rPr>
              <a:t> </a:t>
            </a:r>
            <a:endParaRPr b="1" sz="2400">
              <a:solidFill>
                <a:srgbClr val="76A5AF"/>
              </a:solidFill>
              <a:latin typeface="Nunito"/>
              <a:ea typeface="Nunito"/>
              <a:cs typeface="Nunito"/>
              <a:sym typeface="Nunito"/>
            </a:endParaRPr>
          </a:p>
          <a:p>
            <a:pPr indent="0" lvl="0" marL="0" rtl="0" algn="l">
              <a:spcBef>
                <a:spcPts val="0"/>
              </a:spcBef>
              <a:spcAft>
                <a:spcPts val="0"/>
              </a:spcAft>
              <a:buNone/>
            </a:pPr>
            <a:r>
              <a:rPr lang="en-GB" sz="1200">
                <a:solidFill>
                  <a:srgbClr val="000000"/>
                </a:solidFill>
                <a:latin typeface="Mada"/>
                <a:ea typeface="Mada"/>
                <a:cs typeface="Mada"/>
                <a:sym typeface="Mada"/>
              </a:rPr>
              <a:t>            Environmental health is the science and practice of preventin</a:t>
            </a:r>
            <a:r>
              <a:rPr lang="en-GB" sz="1200">
                <a:latin typeface="Mada"/>
                <a:ea typeface="Mada"/>
                <a:cs typeface="Mada"/>
                <a:sym typeface="Mada"/>
              </a:rPr>
              <a:t>g </a:t>
            </a:r>
            <a:r>
              <a:rPr lang="en-GB" sz="1200">
                <a:solidFill>
                  <a:srgbClr val="000000"/>
                </a:solidFill>
                <a:latin typeface="Mada"/>
                <a:ea typeface="Mada"/>
                <a:cs typeface="Mada"/>
                <a:sym typeface="Mada"/>
              </a:rPr>
              <a:t>human injury and illness and promoting well- being</a:t>
            </a:r>
            <a:r>
              <a:rPr lang="en-GB" sz="1200">
                <a:latin typeface="Mada"/>
                <a:ea typeface="Mada"/>
                <a:cs typeface="Mada"/>
                <a:sym typeface="Mada"/>
              </a:rPr>
              <a:t>.</a:t>
            </a:r>
            <a:endParaRPr/>
          </a:p>
        </p:txBody>
      </p:sp>
      <p:grpSp>
        <p:nvGrpSpPr>
          <p:cNvPr id="1414" name="Google Shape;1414;p55"/>
          <p:cNvGrpSpPr/>
          <p:nvPr/>
        </p:nvGrpSpPr>
        <p:grpSpPr>
          <a:xfrm>
            <a:off x="461123" y="1336800"/>
            <a:ext cx="566175" cy="923575"/>
            <a:chOff x="1085125" y="209550"/>
            <a:chExt cx="566175" cy="923575"/>
          </a:xfrm>
        </p:grpSpPr>
        <p:sp>
          <p:nvSpPr>
            <p:cNvPr id="1415" name="Google Shape;1415;p55"/>
            <p:cNvSpPr/>
            <p:nvPr/>
          </p:nvSpPr>
          <p:spPr>
            <a:xfrm>
              <a:off x="1085125" y="209550"/>
              <a:ext cx="566175" cy="923575"/>
            </a:xfrm>
            <a:custGeom>
              <a:rect b="b" l="l" r="r" t="t"/>
              <a:pathLst>
                <a:path extrusionOk="0" h="36943" w="22647">
                  <a:moveTo>
                    <a:pt x="3869" y="0"/>
                  </a:moveTo>
                  <a:cubicBezTo>
                    <a:pt x="3069" y="0"/>
                    <a:pt x="2269" y="304"/>
                    <a:pt x="1655" y="911"/>
                  </a:cubicBezTo>
                  <a:lnTo>
                    <a:pt x="1" y="2566"/>
                  </a:lnTo>
                  <a:lnTo>
                    <a:pt x="13693" y="16258"/>
                  </a:lnTo>
                  <a:cubicBezTo>
                    <a:pt x="14919" y="17484"/>
                    <a:pt x="14919" y="19461"/>
                    <a:pt x="13693" y="20675"/>
                  </a:cubicBezTo>
                  <a:lnTo>
                    <a:pt x="1" y="34379"/>
                  </a:lnTo>
                  <a:lnTo>
                    <a:pt x="1655" y="36022"/>
                  </a:lnTo>
                  <a:cubicBezTo>
                    <a:pt x="2269" y="36636"/>
                    <a:pt x="3069" y="36942"/>
                    <a:pt x="3869" y="36942"/>
                  </a:cubicBezTo>
                  <a:cubicBezTo>
                    <a:pt x="4668" y="36942"/>
                    <a:pt x="5465" y="36636"/>
                    <a:pt x="6073" y="36022"/>
                  </a:cubicBezTo>
                  <a:lnTo>
                    <a:pt x="21420" y="20675"/>
                  </a:lnTo>
                  <a:cubicBezTo>
                    <a:pt x="22646" y="19461"/>
                    <a:pt x="22646" y="17484"/>
                    <a:pt x="21420" y="16258"/>
                  </a:cubicBezTo>
                  <a:lnTo>
                    <a:pt x="6073" y="911"/>
                  </a:lnTo>
                  <a:cubicBezTo>
                    <a:pt x="5465" y="304"/>
                    <a:pt x="4668" y="0"/>
                    <a:pt x="3869" y="0"/>
                  </a:cubicBezTo>
                  <a:close/>
                </a:path>
              </a:pathLst>
            </a:custGeom>
            <a:solidFill>
              <a:srgbClr val="A2C4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6" name="Google Shape;1416;p55"/>
            <p:cNvSpPr/>
            <p:nvPr/>
          </p:nvSpPr>
          <p:spPr>
            <a:xfrm>
              <a:off x="1152400" y="521950"/>
              <a:ext cx="171775" cy="298550"/>
            </a:xfrm>
            <a:custGeom>
              <a:rect b="b" l="l" r="r" t="t"/>
              <a:pathLst>
                <a:path extrusionOk="0" h="11942" w="6871">
                  <a:moveTo>
                    <a:pt x="1501" y="0"/>
                  </a:moveTo>
                  <a:cubicBezTo>
                    <a:pt x="737" y="0"/>
                    <a:pt x="0" y="597"/>
                    <a:pt x="0" y="1500"/>
                  </a:cubicBezTo>
                  <a:lnTo>
                    <a:pt x="0" y="10453"/>
                  </a:lnTo>
                  <a:cubicBezTo>
                    <a:pt x="0" y="11347"/>
                    <a:pt x="736" y="11942"/>
                    <a:pt x="1499" y="11942"/>
                  </a:cubicBezTo>
                  <a:cubicBezTo>
                    <a:pt x="1864" y="11942"/>
                    <a:pt x="2236" y="11806"/>
                    <a:pt x="2536" y="11501"/>
                  </a:cubicBezTo>
                  <a:lnTo>
                    <a:pt x="5382" y="8656"/>
                  </a:lnTo>
                  <a:cubicBezTo>
                    <a:pt x="6870" y="7179"/>
                    <a:pt x="6870" y="4774"/>
                    <a:pt x="5382" y="3286"/>
                  </a:cubicBezTo>
                  <a:lnTo>
                    <a:pt x="2536" y="440"/>
                  </a:lnTo>
                  <a:cubicBezTo>
                    <a:pt x="2236" y="136"/>
                    <a:pt x="1865" y="0"/>
                    <a:pt x="1501" y="0"/>
                  </a:cubicBezTo>
                  <a:close/>
                </a:path>
              </a:pathLst>
            </a:custGeom>
            <a:solidFill>
              <a:srgbClr val="A2C4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17" name="Google Shape;1417;p55"/>
          <p:cNvSpPr txBox="1"/>
          <p:nvPr/>
        </p:nvSpPr>
        <p:spPr>
          <a:xfrm>
            <a:off x="1001775" y="2475275"/>
            <a:ext cx="5587800" cy="809700"/>
          </a:xfrm>
          <a:prstGeom prst="rect">
            <a:avLst/>
          </a:prstGeom>
          <a:noFill/>
          <a:ln cap="flat" cmpd="sng" w="19050">
            <a:solidFill>
              <a:srgbClr val="45818E"/>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a:solidFill>
                  <a:srgbClr val="134F5C"/>
                </a:solidFill>
                <a:latin typeface="Nunito"/>
                <a:ea typeface="Nunito"/>
                <a:cs typeface="Nunito"/>
                <a:sym typeface="Nunito"/>
              </a:rPr>
              <a:t>Air pollution</a:t>
            </a:r>
            <a:r>
              <a:rPr lang="en-GB" sz="1200">
                <a:latin typeface="Mada"/>
                <a:ea typeface="Mada"/>
                <a:cs typeface="Mada"/>
                <a:sym typeface="Mada"/>
              </a:rPr>
              <a:t> is the introduction of chemicals, particulate matter, or biological materials that cause harm</a:t>
            </a:r>
            <a:r>
              <a:rPr baseline="30000" lang="en-GB" sz="1200">
                <a:latin typeface="Mada"/>
                <a:ea typeface="Mada"/>
                <a:cs typeface="Mada"/>
                <a:sym typeface="Mada"/>
              </a:rPr>
              <a:t> </a:t>
            </a:r>
            <a:r>
              <a:rPr lang="en-GB" sz="1200">
                <a:latin typeface="Mada"/>
                <a:ea typeface="Mada"/>
                <a:cs typeface="Mada"/>
                <a:sym typeface="Mada"/>
              </a:rPr>
              <a:t>or discomfort</a:t>
            </a:r>
            <a:r>
              <a:rPr baseline="30000" lang="en-GB" sz="1200">
                <a:latin typeface="Mada"/>
                <a:ea typeface="Mada"/>
                <a:cs typeface="Mada"/>
                <a:sym typeface="Mada"/>
              </a:rPr>
              <a:t> </a:t>
            </a:r>
            <a:r>
              <a:rPr lang="en-GB" sz="1200">
                <a:latin typeface="Mada"/>
                <a:ea typeface="Mada"/>
                <a:cs typeface="Mada"/>
                <a:sym typeface="Mada"/>
              </a:rPr>
              <a:t>to humans or other living organisms, or cause damage to the natural environment or built environment, into the atmosphere.</a:t>
            </a:r>
            <a:endParaRPr b="1">
              <a:solidFill>
                <a:srgbClr val="134F5C"/>
              </a:solidFill>
              <a:latin typeface="Nunito"/>
              <a:ea typeface="Nunito"/>
              <a:cs typeface="Nunito"/>
              <a:sym typeface="Nunito"/>
            </a:endParaRPr>
          </a:p>
          <a:p>
            <a:pPr indent="0" lvl="0" marL="0" rtl="0" algn="ctr">
              <a:spcBef>
                <a:spcPts val="0"/>
              </a:spcBef>
              <a:spcAft>
                <a:spcPts val="0"/>
              </a:spcAft>
              <a:buNone/>
            </a:pPr>
            <a:r>
              <a:rPr b="1" lang="en-GB">
                <a:solidFill>
                  <a:srgbClr val="134F5C"/>
                </a:solidFill>
                <a:latin typeface="Nunito"/>
                <a:ea typeface="Nunito"/>
                <a:cs typeface="Nunito"/>
                <a:sym typeface="Nunito"/>
              </a:rPr>
              <a:t>Types of pollutants:</a:t>
            </a:r>
            <a:endParaRPr b="1">
              <a:solidFill>
                <a:srgbClr val="134F5C"/>
              </a:solidFill>
              <a:latin typeface="Nunito"/>
              <a:ea typeface="Nunito"/>
              <a:cs typeface="Nunito"/>
              <a:sym typeface="Nunito"/>
            </a:endParaRPr>
          </a:p>
        </p:txBody>
      </p:sp>
      <p:sp>
        <p:nvSpPr>
          <p:cNvPr id="1418" name="Google Shape;1418;p55"/>
          <p:cNvSpPr/>
          <p:nvPr/>
        </p:nvSpPr>
        <p:spPr>
          <a:xfrm>
            <a:off x="469300" y="3854638"/>
            <a:ext cx="3127200" cy="1193100"/>
          </a:xfrm>
          <a:prstGeom prst="rect">
            <a:avLst/>
          </a:prstGeom>
          <a:solidFill>
            <a:srgbClr val="F3F3F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200">
                <a:latin typeface="Mada"/>
                <a:ea typeface="Mada"/>
                <a:cs typeface="Mada"/>
                <a:sym typeface="Mada"/>
              </a:rPr>
              <a:t>  </a:t>
            </a:r>
            <a:r>
              <a:rPr b="1" lang="en-GB" sz="1200">
                <a:solidFill>
                  <a:srgbClr val="76A5AF"/>
                </a:solidFill>
                <a:latin typeface="Mada"/>
                <a:ea typeface="Mada"/>
                <a:cs typeface="Mada"/>
                <a:sym typeface="Mada"/>
              </a:rPr>
              <a:t> Primary (directly emitted)</a:t>
            </a:r>
            <a:endParaRPr b="1" sz="1200">
              <a:solidFill>
                <a:srgbClr val="76A5AF"/>
              </a:solidFill>
              <a:latin typeface="Mada"/>
              <a:ea typeface="Mada"/>
              <a:cs typeface="Mada"/>
              <a:sym typeface="Mada"/>
            </a:endParaRPr>
          </a:p>
          <a:p>
            <a:pPr indent="0" lvl="0" marL="0" rtl="0" algn="ctr">
              <a:spcBef>
                <a:spcPts val="0"/>
              </a:spcBef>
              <a:spcAft>
                <a:spcPts val="0"/>
              </a:spcAft>
              <a:buNone/>
            </a:pPr>
            <a:r>
              <a:rPr lang="en-GB" sz="1200">
                <a:latin typeface="Mada"/>
                <a:ea typeface="Mada"/>
                <a:cs typeface="Mada"/>
                <a:sym typeface="Mada"/>
              </a:rPr>
              <a:t> - Sulphur oxide,  Nitrogen oxides, carbon monoxide (CO), CO 2, volatile organic compounds, particulate matter, persistent free radicals, chlorofluorocarbons, </a:t>
            </a:r>
            <a:r>
              <a:rPr lang="en-GB" sz="1200">
                <a:solidFill>
                  <a:srgbClr val="BF9000"/>
                </a:solidFill>
                <a:latin typeface="Mada"/>
                <a:ea typeface="Mada"/>
                <a:cs typeface="Mada"/>
                <a:sym typeface="Mada"/>
              </a:rPr>
              <a:t>ammonia</a:t>
            </a:r>
            <a:r>
              <a:rPr lang="en-GB" sz="1200">
                <a:latin typeface="Mada"/>
                <a:ea typeface="Mada"/>
                <a:cs typeface="Mada"/>
                <a:sym typeface="Mada"/>
              </a:rPr>
              <a:t>, odors, radioactive material.  </a:t>
            </a:r>
            <a:endParaRPr sz="1200">
              <a:latin typeface="Mada"/>
              <a:ea typeface="Mada"/>
              <a:cs typeface="Mada"/>
              <a:sym typeface="Mada"/>
            </a:endParaRPr>
          </a:p>
        </p:txBody>
      </p:sp>
      <p:sp>
        <p:nvSpPr>
          <p:cNvPr id="1419" name="Google Shape;1419;p55"/>
          <p:cNvSpPr/>
          <p:nvPr/>
        </p:nvSpPr>
        <p:spPr>
          <a:xfrm>
            <a:off x="3970750" y="3854638"/>
            <a:ext cx="3127200" cy="1193100"/>
          </a:xfrm>
          <a:prstGeom prst="rect">
            <a:avLst/>
          </a:prstGeom>
          <a:solidFill>
            <a:srgbClr val="F3F3F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200">
                <a:solidFill>
                  <a:srgbClr val="76A5AF"/>
                </a:solidFill>
                <a:latin typeface="Mada"/>
                <a:ea typeface="Mada"/>
                <a:cs typeface="Mada"/>
                <a:sym typeface="Mada"/>
              </a:rPr>
              <a:t>Secondary (form in air when primary pollutants interact </a:t>
            </a:r>
            <a:r>
              <a:rPr b="1" lang="en-GB" sz="1200">
                <a:solidFill>
                  <a:srgbClr val="6AA84F"/>
                </a:solidFill>
                <a:latin typeface="Mada"/>
                <a:ea typeface="Mada"/>
                <a:cs typeface="Mada"/>
                <a:sym typeface="Mada"/>
              </a:rPr>
              <a:t>with a third agent)</a:t>
            </a:r>
            <a:endParaRPr b="1" sz="1200">
              <a:solidFill>
                <a:srgbClr val="6AA84F"/>
              </a:solidFill>
              <a:latin typeface="Mada"/>
              <a:ea typeface="Mada"/>
              <a:cs typeface="Mada"/>
              <a:sym typeface="Mada"/>
            </a:endParaRPr>
          </a:p>
          <a:p>
            <a:pPr indent="0" lvl="0" marL="0" rtl="0" algn="ctr">
              <a:spcBef>
                <a:spcPts val="0"/>
              </a:spcBef>
              <a:spcAft>
                <a:spcPts val="0"/>
              </a:spcAft>
              <a:buNone/>
            </a:pPr>
            <a:r>
              <a:rPr lang="en-GB" sz="1200">
                <a:latin typeface="Mada"/>
                <a:ea typeface="Mada"/>
                <a:cs typeface="Mada"/>
                <a:sym typeface="Mada"/>
              </a:rPr>
              <a:t>- Ozone, smog, peroxyacetyl nitrate,</a:t>
            </a:r>
            <a:r>
              <a:rPr lang="en-GB" sz="1200">
                <a:solidFill>
                  <a:srgbClr val="6AA84F"/>
                </a:solidFill>
                <a:latin typeface="Mada"/>
                <a:ea typeface="Mada"/>
                <a:cs typeface="Mada"/>
                <a:sym typeface="Mada"/>
              </a:rPr>
              <a:t> Acid rain is formed in the presence of water, with sulfur dioxide or nitrogen oxide. </a:t>
            </a:r>
            <a:endParaRPr sz="1200">
              <a:solidFill>
                <a:srgbClr val="6AA84F"/>
              </a:solidFill>
              <a:latin typeface="Mada"/>
              <a:ea typeface="Mada"/>
              <a:cs typeface="Mada"/>
              <a:sym typeface="Mada"/>
            </a:endParaRPr>
          </a:p>
        </p:txBody>
      </p:sp>
      <p:cxnSp>
        <p:nvCxnSpPr>
          <p:cNvPr id="1420" name="Google Shape;1420;p55"/>
          <p:cNvCxnSpPr>
            <a:stCxn id="1417" idx="2"/>
            <a:endCxn id="1419" idx="0"/>
          </p:cNvCxnSpPr>
          <p:nvPr/>
        </p:nvCxnSpPr>
        <p:spPr>
          <a:xfrm flipH="1" rot="-5400000">
            <a:off x="4380225" y="2700425"/>
            <a:ext cx="569700" cy="1738800"/>
          </a:xfrm>
          <a:prstGeom prst="curvedConnector3">
            <a:avLst>
              <a:gd fmla="val 49997" name="adj1"/>
            </a:avLst>
          </a:prstGeom>
          <a:noFill/>
          <a:ln cap="flat" cmpd="sng" w="19050">
            <a:solidFill>
              <a:srgbClr val="45818E"/>
            </a:solidFill>
            <a:prstDash val="solid"/>
            <a:round/>
            <a:headEnd len="med" w="med" type="none"/>
            <a:tailEnd len="med" w="med" type="none"/>
          </a:ln>
        </p:spPr>
      </p:cxnSp>
      <p:cxnSp>
        <p:nvCxnSpPr>
          <p:cNvPr id="1421" name="Google Shape;1421;p55"/>
          <p:cNvCxnSpPr>
            <a:stCxn id="1417" idx="2"/>
            <a:endCxn id="1418" idx="0"/>
          </p:cNvCxnSpPr>
          <p:nvPr/>
        </p:nvCxnSpPr>
        <p:spPr>
          <a:xfrm rot="5400000">
            <a:off x="2629425" y="2688425"/>
            <a:ext cx="569700" cy="1762800"/>
          </a:xfrm>
          <a:prstGeom prst="curvedConnector3">
            <a:avLst>
              <a:gd fmla="val 49997" name="adj1"/>
            </a:avLst>
          </a:prstGeom>
          <a:noFill/>
          <a:ln cap="flat" cmpd="sng" w="19050">
            <a:solidFill>
              <a:srgbClr val="45818E"/>
            </a:solidFill>
            <a:prstDash val="solid"/>
            <a:round/>
            <a:headEnd len="med" w="med" type="none"/>
            <a:tailEnd len="med" w="med" type="none"/>
          </a:ln>
        </p:spPr>
      </p:cxnSp>
      <p:sp>
        <p:nvSpPr>
          <p:cNvPr id="1422" name="Google Shape;1422;p55"/>
          <p:cNvSpPr txBox="1"/>
          <p:nvPr/>
        </p:nvSpPr>
        <p:spPr>
          <a:xfrm>
            <a:off x="1001775" y="5617388"/>
            <a:ext cx="5587800" cy="1108200"/>
          </a:xfrm>
          <a:prstGeom prst="rect">
            <a:avLst/>
          </a:prstGeom>
          <a:noFill/>
          <a:ln cap="flat" cmpd="sng" w="19050">
            <a:solidFill>
              <a:srgbClr val="45818E"/>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a:solidFill>
                  <a:srgbClr val="134F5C"/>
                </a:solidFill>
                <a:latin typeface="Nunito"/>
                <a:ea typeface="Nunito"/>
                <a:cs typeface="Nunito"/>
                <a:sym typeface="Nunito"/>
              </a:rPr>
              <a:t>Water pollution</a:t>
            </a:r>
            <a:r>
              <a:rPr b="1" lang="en-GB" sz="1200">
                <a:solidFill>
                  <a:srgbClr val="134F5C"/>
                </a:solidFill>
                <a:latin typeface="Mada"/>
                <a:ea typeface="Mada"/>
                <a:cs typeface="Mada"/>
                <a:sym typeface="Mada"/>
              </a:rPr>
              <a:t>: </a:t>
            </a:r>
            <a:endParaRPr b="1" sz="1200">
              <a:solidFill>
                <a:srgbClr val="134F5C"/>
              </a:solidFill>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Water appears naturally with impurities  </a:t>
            </a:r>
            <a:r>
              <a:rPr b="1" lang="en-GB" sz="1200">
                <a:latin typeface="Mada"/>
                <a:ea typeface="Mada"/>
                <a:cs typeface="Mada"/>
                <a:sym typeface="Mada"/>
              </a:rPr>
              <a:t>(not hazardous) </a:t>
            </a:r>
            <a:endParaRPr b="1"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Pollution of water due to industrialization </a:t>
            </a:r>
            <a:r>
              <a:rPr b="1" lang="en-GB" sz="1200">
                <a:latin typeface="Mada"/>
                <a:ea typeface="Mada"/>
                <a:cs typeface="Mada"/>
                <a:sym typeface="Mada"/>
              </a:rPr>
              <a:t>(hazardous) </a:t>
            </a:r>
            <a:endParaRPr b="1" sz="1200">
              <a:latin typeface="Mada"/>
              <a:ea typeface="Mada"/>
              <a:cs typeface="Mada"/>
              <a:sym typeface="Mada"/>
            </a:endParaRPr>
          </a:p>
          <a:p>
            <a:pPr indent="0" lvl="0" marL="0" rtl="0" algn="ctr">
              <a:spcBef>
                <a:spcPts val="0"/>
              </a:spcBef>
              <a:spcAft>
                <a:spcPts val="0"/>
              </a:spcAft>
              <a:buNone/>
            </a:pPr>
            <a:r>
              <a:rPr b="1" lang="en-GB">
                <a:solidFill>
                  <a:srgbClr val="134F5C"/>
                </a:solidFill>
                <a:latin typeface="Nunito"/>
                <a:ea typeface="Nunito"/>
                <a:cs typeface="Nunito"/>
                <a:sym typeface="Nunito"/>
              </a:rPr>
              <a:t>Water related diseases:</a:t>
            </a:r>
            <a:endParaRPr b="1">
              <a:latin typeface="Nunito"/>
              <a:ea typeface="Nunito"/>
              <a:cs typeface="Nunito"/>
              <a:sym typeface="Nunito"/>
            </a:endParaRPr>
          </a:p>
        </p:txBody>
      </p:sp>
      <p:sp>
        <p:nvSpPr>
          <p:cNvPr id="1423" name="Google Shape;1423;p55"/>
          <p:cNvSpPr/>
          <p:nvPr/>
        </p:nvSpPr>
        <p:spPr>
          <a:xfrm>
            <a:off x="4510125" y="7313125"/>
            <a:ext cx="2595900" cy="1379100"/>
          </a:xfrm>
          <a:prstGeom prst="roundRect">
            <a:avLst>
              <a:gd fmla="val 16667" name="adj"/>
            </a:avLst>
          </a:prstGeom>
          <a:solidFill>
            <a:srgbClr val="F3F3F3"/>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200">
                <a:latin typeface="Mada"/>
                <a:ea typeface="Mada"/>
                <a:cs typeface="Mada"/>
                <a:sym typeface="Mada"/>
              </a:rPr>
              <a:t>Biomedical causes:</a:t>
            </a:r>
            <a:endParaRPr b="1" sz="1200">
              <a:latin typeface="Mada"/>
              <a:ea typeface="Mada"/>
              <a:cs typeface="Mada"/>
              <a:sym typeface="Mada"/>
            </a:endParaRPr>
          </a:p>
          <a:p>
            <a:pPr indent="0" lvl="0" marL="0" rtl="0" algn="ctr">
              <a:spcBef>
                <a:spcPts val="0"/>
              </a:spcBef>
              <a:spcAft>
                <a:spcPts val="0"/>
              </a:spcAft>
              <a:buNone/>
            </a:pPr>
            <a:r>
              <a:t/>
            </a:r>
            <a:endParaRPr b="1" sz="1200">
              <a:latin typeface="Mada"/>
              <a:ea typeface="Mada"/>
              <a:cs typeface="Mada"/>
              <a:sym typeface="Mada"/>
            </a:endParaRPr>
          </a:p>
          <a:p>
            <a:pPr indent="0" lvl="0" marL="0" rtl="0" algn="ctr">
              <a:spcBef>
                <a:spcPts val="0"/>
              </a:spcBef>
              <a:spcAft>
                <a:spcPts val="0"/>
              </a:spcAft>
              <a:buNone/>
            </a:pPr>
            <a:r>
              <a:rPr lang="en-GB" sz="1200">
                <a:latin typeface="Mada"/>
                <a:ea typeface="Mada"/>
                <a:cs typeface="Mada"/>
                <a:sym typeface="Mada"/>
              </a:rPr>
              <a:t>Viral, bacterial, protozoal, helminthic, snail and cyclopes</a:t>
            </a:r>
            <a:endParaRPr sz="1200">
              <a:latin typeface="Mada"/>
              <a:ea typeface="Mada"/>
              <a:cs typeface="Mada"/>
              <a:sym typeface="Mada"/>
            </a:endParaRPr>
          </a:p>
        </p:txBody>
      </p:sp>
      <p:sp>
        <p:nvSpPr>
          <p:cNvPr id="1424" name="Google Shape;1424;p55"/>
          <p:cNvSpPr/>
          <p:nvPr/>
        </p:nvSpPr>
        <p:spPr>
          <a:xfrm>
            <a:off x="893065" y="7313115"/>
            <a:ext cx="2595900" cy="1379100"/>
          </a:xfrm>
          <a:prstGeom prst="roundRect">
            <a:avLst>
              <a:gd fmla="val 16667" name="adj"/>
            </a:avLst>
          </a:prstGeom>
          <a:solidFill>
            <a:srgbClr val="F3F3F3"/>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200">
                <a:latin typeface="Mada"/>
                <a:ea typeface="Mada"/>
                <a:cs typeface="Mada"/>
                <a:sym typeface="Mada"/>
              </a:rPr>
              <a:t>Chemical causes:</a:t>
            </a:r>
            <a:endParaRPr b="1"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Cyanides, dyes, heavy metals, bleaching agents and ammonia </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Directly cause disease or indirectly (fish life) </a:t>
            </a:r>
            <a:endParaRPr sz="1200">
              <a:latin typeface="Mada"/>
              <a:ea typeface="Mada"/>
              <a:cs typeface="Mada"/>
              <a:sym typeface="Mada"/>
            </a:endParaRPr>
          </a:p>
        </p:txBody>
      </p:sp>
      <p:cxnSp>
        <p:nvCxnSpPr>
          <p:cNvPr id="1425" name="Google Shape;1425;p55"/>
          <p:cNvCxnSpPr>
            <a:stCxn id="1422" idx="2"/>
            <a:endCxn id="1423" idx="0"/>
          </p:cNvCxnSpPr>
          <p:nvPr/>
        </p:nvCxnSpPr>
        <p:spPr>
          <a:xfrm flipH="1" rot="-5400000">
            <a:off x="4508175" y="6013088"/>
            <a:ext cx="587400" cy="2012400"/>
          </a:xfrm>
          <a:prstGeom prst="curvedConnector3">
            <a:avLst>
              <a:gd fmla="val 50012" name="adj1"/>
            </a:avLst>
          </a:prstGeom>
          <a:noFill/>
          <a:ln cap="flat" cmpd="sng" w="19050">
            <a:solidFill>
              <a:srgbClr val="45818E"/>
            </a:solidFill>
            <a:prstDash val="solid"/>
            <a:round/>
            <a:headEnd len="med" w="med" type="none"/>
            <a:tailEnd len="med" w="med" type="none"/>
          </a:ln>
        </p:spPr>
      </p:cxnSp>
      <p:cxnSp>
        <p:nvCxnSpPr>
          <p:cNvPr id="1426" name="Google Shape;1426;p55"/>
          <p:cNvCxnSpPr>
            <a:stCxn id="1422" idx="2"/>
            <a:endCxn id="1424" idx="0"/>
          </p:cNvCxnSpPr>
          <p:nvPr/>
        </p:nvCxnSpPr>
        <p:spPr>
          <a:xfrm rot="5400000">
            <a:off x="2699625" y="6216938"/>
            <a:ext cx="587400" cy="1604700"/>
          </a:xfrm>
          <a:prstGeom prst="curvedConnector3">
            <a:avLst>
              <a:gd fmla="val 50011" name="adj1"/>
            </a:avLst>
          </a:prstGeom>
          <a:noFill/>
          <a:ln cap="flat" cmpd="sng" w="19050">
            <a:solidFill>
              <a:srgbClr val="45818E"/>
            </a:solidFill>
            <a:prstDash val="solid"/>
            <a:round/>
            <a:headEnd len="med" w="med" type="none"/>
            <a:tailEnd len="med" w="med" type="none"/>
          </a:ln>
        </p:spPr>
      </p:cxnSp>
      <p:sp>
        <p:nvSpPr>
          <p:cNvPr id="1427" name="Google Shape;1427;p55"/>
          <p:cNvSpPr txBox="1"/>
          <p:nvPr/>
        </p:nvSpPr>
        <p:spPr>
          <a:xfrm>
            <a:off x="699053" y="4923686"/>
            <a:ext cx="7257000" cy="732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b="1" sz="1200">
              <a:solidFill>
                <a:srgbClr val="BF9000"/>
              </a:solidFill>
              <a:latin typeface="Mada"/>
              <a:ea typeface="Mada"/>
              <a:cs typeface="Mada"/>
              <a:sym typeface="Mada"/>
            </a:endParaRPr>
          </a:p>
          <a:p>
            <a:pPr indent="0" lvl="0" marL="0" rtl="0" algn="l">
              <a:spcBef>
                <a:spcPts val="0"/>
              </a:spcBef>
              <a:spcAft>
                <a:spcPts val="0"/>
              </a:spcAft>
              <a:buNone/>
            </a:pPr>
            <a:r>
              <a:rPr b="1" lang="en-GB" sz="1200">
                <a:solidFill>
                  <a:srgbClr val="BF9000"/>
                </a:solidFill>
                <a:latin typeface="Mada"/>
                <a:ea typeface="Mada"/>
                <a:cs typeface="Mada"/>
                <a:sym typeface="Mada"/>
              </a:rPr>
              <a:t>  What are the biological consequences of ozone depletion? Increased skin cancer, cortical cataracts, reduction of plankton populations </a:t>
            </a:r>
            <a:endParaRPr b="1" sz="1200">
              <a:solidFill>
                <a:srgbClr val="BF9000"/>
              </a:solidFill>
              <a:latin typeface="Mada"/>
              <a:ea typeface="Mada"/>
              <a:cs typeface="Mada"/>
              <a:sym typeface="Mada"/>
            </a:endParaRPr>
          </a:p>
        </p:txBody>
      </p:sp>
      <p:sp>
        <p:nvSpPr>
          <p:cNvPr id="1428" name="Google Shape;1428;p55"/>
          <p:cNvSpPr txBox="1"/>
          <p:nvPr/>
        </p:nvSpPr>
        <p:spPr>
          <a:xfrm>
            <a:off x="-65" y="8673791"/>
            <a:ext cx="3287700" cy="2522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900">
                <a:solidFill>
                  <a:srgbClr val="134F5C"/>
                </a:solidFill>
                <a:latin typeface="Mada"/>
                <a:ea typeface="Mada"/>
                <a:cs typeface="Mada"/>
                <a:sym typeface="Mada"/>
              </a:rPr>
              <a:t>Water purification:</a:t>
            </a:r>
            <a:endParaRPr b="1" sz="900">
              <a:solidFill>
                <a:srgbClr val="134F5C"/>
              </a:solidFill>
              <a:latin typeface="Mada"/>
              <a:ea typeface="Mada"/>
              <a:cs typeface="Mada"/>
              <a:sym typeface="Mada"/>
            </a:endParaRPr>
          </a:p>
          <a:p>
            <a:pPr indent="0" lvl="0" marL="0" rtl="0" algn="l">
              <a:spcBef>
                <a:spcPts val="0"/>
              </a:spcBef>
              <a:spcAft>
                <a:spcPts val="0"/>
              </a:spcAft>
              <a:buClr>
                <a:srgbClr val="000000"/>
              </a:buClr>
              <a:buSzPts val="1100"/>
              <a:buFont typeface="Arial"/>
              <a:buNone/>
            </a:pPr>
            <a:r>
              <a:rPr lang="en-GB" sz="900">
                <a:latin typeface="Mada"/>
                <a:ea typeface="Mada"/>
                <a:cs typeface="Mada"/>
                <a:sym typeface="Mada"/>
              </a:rPr>
              <a:t>Depends on source:</a:t>
            </a:r>
            <a:endParaRPr sz="900">
              <a:latin typeface="Mada"/>
              <a:ea typeface="Mada"/>
              <a:cs typeface="Mada"/>
              <a:sym typeface="Mada"/>
            </a:endParaRPr>
          </a:p>
          <a:p>
            <a:pPr indent="0" lvl="0" marL="0" rtl="0" algn="l">
              <a:spcBef>
                <a:spcPts val="0"/>
              </a:spcBef>
              <a:spcAft>
                <a:spcPts val="0"/>
              </a:spcAft>
              <a:buClr>
                <a:srgbClr val="000000"/>
              </a:buClr>
              <a:buSzPts val="1100"/>
              <a:buFont typeface="Arial"/>
              <a:buNone/>
            </a:pPr>
            <a:r>
              <a:rPr lang="en-GB" sz="900">
                <a:latin typeface="Mada"/>
                <a:ea typeface="Mada"/>
                <a:cs typeface="Mada"/>
                <a:sym typeface="Mada"/>
              </a:rPr>
              <a:t>Wells and springs -&gt; only disinfection Surface water -&gt; needs more treatment</a:t>
            </a:r>
            <a:endParaRPr sz="900">
              <a:latin typeface="Mada"/>
              <a:ea typeface="Mada"/>
              <a:cs typeface="Mada"/>
              <a:sym typeface="Mada"/>
            </a:endParaRPr>
          </a:p>
          <a:p>
            <a:pPr indent="0" lvl="0" marL="0" rtl="0" algn="l">
              <a:spcBef>
                <a:spcPts val="0"/>
              </a:spcBef>
              <a:spcAft>
                <a:spcPts val="0"/>
              </a:spcAft>
              <a:buClr>
                <a:srgbClr val="000000"/>
              </a:buClr>
              <a:buSzPts val="1100"/>
              <a:buFont typeface="Arial"/>
              <a:buNone/>
            </a:pPr>
            <a:r>
              <a:rPr b="1" lang="en-GB" sz="900">
                <a:solidFill>
                  <a:srgbClr val="76A5AF"/>
                </a:solidFill>
                <a:latin typeface="Mada"/>
                <a:ea typeface="Mada"/>
                <a:cs typeface="Mada"/>
                <a:sym typeface="Mada"/>
              </a:rPr>
              <a:t>1- Filtration.</a:t>
            </a:r>
            <a:endParaRPr b="1" sz="900">
              <a:solidFill>
                <a:srgbClr val="76A5AF"/>
              </a:solidFill>
              <a:latin typeface="Mada"/>
              <a:ea typeface="Mada"/>
              <a:cs typeface="Mada"/>
              <a:sym typeface="Mada"/>
            </a:endParaRPr>
          </a:p>
          <a:p>
            <a:pPr indent="0" lvl="0" marL="0" rtl="0" algn="l">
              <a:spcBef>
                <a:spcPts val="0"/>
              </a:spcBef>
              <a:spcAft>
                <a:spcPts val="0"/>
              </a:spcAft>
              <a:buClr>
                <a:srgbClr val="000000"/>
              </a:buClr>
              <a:buSzPts val="1100"/>
              <a:buFont typeface="Arial"/>
              <a:buNone/>
            </a:pPr>
            <a:r>
              <a:rPr b="1" lang="en-GB" sz="900">
                <a:solidFill>
                  <a:srgbClr val="76A5AF"/>
                </a:solidFill>
                <a:latin typeface="Mada"/>
                <a:ea typeface="Mada"/>
                <a:cs typeface="Mada"/>
                <a:sym typeface="Mada"/>
              </a:rPr>
              <a:t>2- Storage:</a:t>
            </a:r>
            <a:endParaRPr b="1" sz="900">
              <a:solidFill>
                <a:srgbClr val="76A5AF"/>
              </a:solidFill>
              <a:latin typeface="Mada"/>
              <a:ea typeface="Mada"/>
              <a:cs typeface="Mada"/>
              <a:sym typeface="Mada"/>
            </a:endParaRPr>
          </a:p>
          <a:p>
            <a:pPr indent="0" lvl="0" marL="0" rtl="0" algn="l">
              <a:spcBef>
                <a:spcPts val="0"/>
              </a:spcBef>
              <a:spcAft>
                <a:spcPts val="0"/>
              </a:spcAft>
              <a:buClr>
                <a:srgbClr val="000000"/>
              </a:buClr>
              <a:buSzPts val="1100"/>
              <a:buFont typeface="Arial"/>
              <a:buNone/>
            </a:pPr>
            <a:r>
              <a:rPr lang="en-GB" sz="900">
                <a:solidFill>
                  <a:srgbClr val="000000"/>
                </a:solidFill>
                <a:latin typeface="Mada"/>
                <a:ea typeface="Mada"/>
                <a:cs typeface="Mada"/>
                <a:sym typeface="Mada"/>
              </a:rPr>
              <a:t>● To preserve water from further contamination and pollution </a:t>
            </a:r>
            <a:endParaRPr sz="900">
              <a:solidFill>
                <a:srgbClr val="000000"/>
              </a:solidFill>
              <a:latin typeface="Mada"/>
              <a:ea typeface="Mada"/>
              <a:cs typeface="Mada"/>
              <a:sym typeface="Mada"/>
            </a:endParaRPr>
          </a:p>
          <a:p>
            <a:pPr indent="0" lvl="0" marL="0" rtl="0" algn="l">
              <a:spcBef>
                <a:spcPts val="0"/>
              </a:spcBef>
              <a:spcAft>
                <a:spcPts val="0"/>
              </a:spcAft>
              <a:buClr>
                <a:srgbClr val="000000"/>
              </a:buClr>
              <a:buSzPts val="1100"/>
              <a:buFont typeface="Arial"/>
              <a:buNone/>
            </a:pPr>
            <a:r>
              <a:rPr lang="en-GB" sz="900">
                <a:solidFill>
                  <a:srgbClr val="000000"/>
                </a:solidFill>
                <a:latin typeface="Mada"/>
                <a:ea typeface="Mada"/>
                <a:cs typeface="Mada"/>
                <a:sym typeface="Mada"/>
              </a:rPr>
              <a:t>● Provides a small amount of purification </a:t>
            </a:r>
            <a:endParaRPr sz="900">
              <a:solidFill>
                <a:srgbClr val="000000"/>
              </a:solidFill>
              <a:latin typeface="Mada"/>
              <a:ea typeface="Mada"/>
              <a:cs typeface="Mada"/>
              <a:sym typeface="Mada"/>
            </a:endParaRPr>
          </a:p>
          <a:p>
            <a:pPr indent="-285750" lvl="0" marL="457200" rtl="0" algn="l">
              <a:spcBef>
                <a:spcPts val="0"/>
              </a:spcBef>
              <a:spcAft>
                <a:spcPts val="0"/>
              </a:spcAft>
              <a:buClr>
                <a:srgbClr val="000000"/>
              </a:buClr>
              <a:buSzPts val="900"/>
              <a:buFont typeface="Mada"/>
              <a:buChar char="➢"/>
            </a:pPr>
            <a:r>
              <a:rPr lang="en-GB" sz="900">
                <a:solidFill>
                  <a:srgbClr val="000000"/>
                </a:solidFill>
                <a:latin typeface="Mada"/>
                <a:ea typeface="Mada"/>
                <a:cs typeface="Mada"/>
                <a:sym typeface="Mada"/>
              </a:rPr>
              <a:t> Number of bacteria die out </a:t>
            </a:r>
            <a:endParaRPr sz="900">
              <a:solidFill>
                <a:srgbClr val="000000"/>
              </a:solidFill>
              <a:latin typeface="Mada"/>
              <a:ea typeface="Mada"/>
              <a:cs typeface="Mada"/>
              <a:sym typeface="Mada"/>
            </a:endParaRPr>
          </a:p>
          <a:p>
            <a:pPr indent="-285750" lvl="0" marL="457200" rtl="0" algn="l">
              <a:spcBef>
                <a:spcPts val="0"/>
              </a:spcBef>
              <a:spcAft>
                <a:spcPts val="0"/>
              </a:spcAft>
              <a:buClr>
                <a:srgbClr val="000000"/>
              </a:buClr>
              <a:buSzPts val="900"/>
              <a:buFont typeface="Mada"/>
              <a:buChar char="➢"/>
            </a:pPr>
            <a:r>
              <a:rPr lang="en-GB" sz="900">
                <a:solidFill>
                  <a:srgbClr val="000000"/>
                </a:solidFill>
                <a:latin typeface="Mada"/>
                <a:ea typeface="Mada"/>
                <a:cs typeface="Mada"/>
                <a:sym typeface="Mada"/>
              </a:rPr>
              <a:t>Suspended impurities fall by gravity </a:t>
            </a:r>
            <a:endParaRPr sz="900">
              <a:solidFill>
                <a:srgbClr val="000000"/>
              </a:solidFill>
              <a:latin typeface="Mada"/>
              <a:ea typeface="Mada"/>
              <a:cs typeface="Mada"/>
              <a:sym typeface="Mada"/>
            </a:endParaRPr>
          </a:p>
          <a:p>
            <a:pPr indent="-285750" lvl="0" marL="457200" rtl="0" algn="l">
              <a:spcBef>
                <a:spcPts val="0"/>
              </a:spcBef>
              <a:spcAft>
                <a:spcPts val="0"/>
              </a:spcAft>
              <a:buClr>
                <a:srgbClr val="000000"/>
              </a:buClr>
              <a:buSzPts val="900"/>
              <a:buFont typeface="Mada"/>
              <a:buChar char="➢"/>
            </a:pPr>
            <a:r>
              <a:rPr lang="en-GB" sz="900">
                <a:solidFill>
                  <a:srgbClr val="000000"/>
                </a:solidFill>
                <a:latin typeface="Mada"/>
                <a:ea typeface="Mada"/>
                <a:cs typeface="Mada"/>
                <a:sym typeface="Mada"/>
              </a:rPr>
              <a:t>Chemical composition changes (↓free ammonia, ↑nitrates) </a:t>
            </a:r>
            <a:endParaRPr sz="900">
              <a:solidFill>
                <a:srgbClr val="000000"/>
              </a:solidFill>
              <a:latin typeface="Mada"/>
              <a:ea typeface="Mada"/>
              <a:cs typeface="Mada"/>
              <a:sym typeface="Mada"/>
            </a:endParaRPr>
          </a:p>
          <a:p>
            <a:pPr indent="0" lvl="0" marL="0" rtl="0" algn="l">
              <a:spcBef>
                <a:spcPts val="0"/>
              </a:spcBef>
              <a:spcAft>
                <a:spcPts val="0"/>
              </a:spcAft>
              <a:buClr>
                <a:srgbClr val="000000"/>
              </a:buClr>
              <a:buSzPts val="1100"/>
              <a:buFont typeface="Arial"/>
              <a:buNone/>
            </a:pPr>
            <a:r>
              <a:rPr lang="en-GB" sz="900">
                <a:solidFill>
                  <a:srgbClr val="000000"/>
                </a:solidFill>
                <a:latin typeface="Mada"/>
                <a:ea typeface="Mada"/>
                <a:cs typeface="Mada"/>
                <a:sym typeface="Mada"/>
              </a:rPr>
              <a:t>● Must be stored within a certain period </a:t>
            </a:r>
            <a:endParaRPr sz="900">
              <a:solidFill>
                <a:srgbClr val="000000"/>
              </a:solidFill>
              <a:latin typeface="Mada"/>
              <a:ea typeface="Mada"/>
              <a:cs typeface="Mada"/>
              <a:sym typeface="Mada"/>
            </a:endParaRPr>
          </a:p>
          <a:p>
            <a:pPr indent="-285750" lvl="0" marL="457200" rtl="0" algn="l">
              <a:spcBef>
                <a:spcPts val="0"/>
              </a:spcBef>
              <a:spcAft>
                <a:spcPts val="0"/>
              </a:spcAft>
              <a:buClr>
                <a:srgbClr val="000000"/>
              </a:buClr>
              <a:buSzPts val="900"/>
              <a:buFont typeface="Mada"/>
              <a:buChar char="➢"/>
            </a:pPr>
            <a:r>
              <a:rPr lang="en-GB" sz="900">
                <a:solidFill>
                  <a:srgbClr val="000000"/>
                </a:solidFill>
                <a:latin typeface="Mada"/>
                <a:ea typeface="Mada"/>
                <a:cs typeface="Mada"/>
                <a:sym typeface="Mada"/>
              </a:rPr>
              <a:t>Prolonged periods cause vegetable growth (algae)</a:t>
            </a:r>
            <a:endParaRPr sz="900">
              <a:solidFill>
                <a:srgbClr val="000000"/>
              </a:solidFill>
              <a:latin typeface="Mada"/>
              <a:ea typeface="Mada"/>
              <a:cs typeface="Mada"/>
              <a:sym typeface="Mada"/>
            </a:endParaRPr>
          </a:p>
          <a:p>
            <a:pPr indent="0" lvl="0" marL="0" rtl="0" algn="l">
              <a:spcBef>
                <a:spcPts val="0"/>
              </a:spcBef>
              <a:spcAft>
                <a:spcPts val="0"/>
              </a:spcAft>
              <a:buNone/>
            </a:pPr>
            <a:r>
              <a:t/>
            </a:r>
            <a:endParaRPr b="1" sz="900">
              <a:solidFill>
                <a:srgbClr val="76A5AF"/>
              </a:solidFill>
              <a:latin typeface="Mada"/>
              <a:ea typeface="Mada"/>
              <a:cs typeface="Mada"/>
              <a:sym typeface="Mada"/>
            </a:endParaRPr>
          </a:p>
          <a:p>
            <a:pPr indent="0" lvl="0" marL="0" rtl="0" algn="l">
              <a:spcBef>
                <a:spcPts val="0"/>
              </a:spcBef>
              <a:spcAft>
                <a:spcPts val="0"/>
              </a:spcAft>
              <a:buNone/>
            </a:pPr>
            <a:r>
              <a:t/>
            </a:r>
            <a:endParaRPr sz="900">
              <a:solidFill>
                <a:srgbClr val="000000"/>
              </a:solidFill>
              <a:latin typeface="Mada"/>
              <a:ea typeface="Mada"/>
              <a:cs typeface="Mada"/>
              <a:sym typeface="Mada"/>
            </a:endParaRPr>
          </a:p>
          <a:p>
            <a:pPr indent="0" lvl="0" marL="0" rtl="0" algn="l">
              <a:spcBef>
                <a:spcPts val="0"/>
              </a:spcBef>
              <a:spcAft>
                <a:spcPts val="0"/>
              </a:spcAft>
              <a:buClr>
                <a:srgbClr val="000000"/>
              </a:buClr>
              <a:buSzPts val="1100"/>
              <a:buFont typeface="Arial"/>
              <a:buNone/>
            </a:pPr>
            <a:r>
              <a:t/>
            </a:r>
            <a:endParaRPr sz="1200">
              <a:solidFill>
                <a:srgbClr val="000000"/>
              </a:solidFill>
              <a:latin typeface="Mada"/>
              <a:ea typeface="Mada"/>
              <a:cs typeface="Mada"/>
              <a:sym typeface="Mada"/>
            </a:endParaRPr>
          </a:p>
        </p:txBody>
      </p:sp>
      <p:sp>
        <p:nvSpPr>
          <p:cNvPr id="1429" name="Google Shape;1429;p55"/>
          <p:cNvSpPr txBox="1"/>
          <p:nvPr/>
        </p:nvSpPr>
        <p:spPr>
          <a:xfrm>
            <a:off x="3320525" y="8692600"/>
            <a:ext cx="2800500" cy="2089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700">
                <a:solidFill>
                  <a:srgbClr val="76A5AF"/>
                </a:solidFill>
                <a:latin typeface="Mada"/>
                <a:ea typeface="Mada"/>
                <a:cs typeface="Mada"/>
                <a:sym typeface="Mada"/>
              </a:rPr>
              <a:t>3- Disinfection:</a:t>
            </a:r>
            <a:endParaRPr b="1" sz="700">
              <a:solidFill>
                <a:srgbClr val="000000"/>
              </a:solidFill>
              <a:latin typeface="Mada"/>
              <a:ea typeface="Mada"/>
              <a:cs typeface="Mada"/>
              <a:sym typeface="Mada"/>
            </a:endParaRPr>
          </a:p>
          <a:p>
            <a:pPr indent="0" lvl="0" marL="0" rtl="0" algn="l">
              <a:spcBef>
                <a:spcPts val="0"/>
              </a:spcBef>
              <a:spcAft>
                <a:spcPts val="0"/>
              </a:spcAft>
              <a:buNone/>
            </a:pPr>
            <a:r>
              <a:rPr b="1" lang="en-GB" sz="700">
                <a:solidFill>
                  <a:srgbClr val="000000"/>
                </a:solidFill>
                <a:latin typeface="Mada"/>
                <a:ea typeface="Mada"/>
                <a:cs typeface="Mada"/>
                <a:sym typeface="Mada"/>
              </a:rPr>
              <a:t>Methods for disinfection:</a:t>
            </a:r>
            <a:endParaRPr b="1" sz="700">
              <a:solidFill>
                <a:srgbClr val="000000"/>
              </a:solidFill>
              <a:latin typeface="Mada"/>
              <a:ea typeface="Mada"/>
              <a:cs typeface="Mada"/>
              <a:sym typeface="Mada"/>
            </a:endParaRPr>
          </a:p>
          <a:p>
            <a:pPr indent="0" lvl="0" marL="0" rtl="0" algn="l">
              <a:spcBef>
                <a:spcPts val="0"/>
              </a:spcBef>
              <a:spcAft>
                <a:spcPts val="0"/>
              </a:spcAft>
              <a:buNone/>
            </a:pPr>
            <a:r>
              <a:rPr b="1" lang="en-GB" sz="700">
                <a:solidFill>
                  <a:srgbClr val="000000"/>
                </a:solidFill>
                <a:latin typeface="Mada"/>
                <a:ea typeface="Mada"/>
                <a:cs typeface="Mada"/>
                <a:sym typeface="Mada"/>
              </a:rPr>
              <a:t>1. Heat</a:t>
            </a:r>
            <a:r>
              <a:rPr b="1" baseline="30000" lang="en-GB" sz="700">
                <a:solidFill>
                  <a:srgbClr val="000000"/>
                </a:solidFill>
                <a:latin typeface="Mada"/>
                <a:ea typeface="Mada"/>
                <a:cs typeface="Mada"/>
                <a:sym typeface="Mada"/>
              </a:rPr>
              <a:t>1</a:t>
            </a:r>
            <a:r>
              <a:rPr b="1" lang="en-GB" sz="700">
                <a:solidFill>
                  <a:srgbClr val="000000"/>
                </a:solidFill>
                <a:latin typeface="Mada"/>
                <a:ea typeface="Mada"/>
                <a:cs typeface="Mada"/>
                <a:sym typeface="Mada"/>
              </a:rPr>
              <a:t> (boiling for 10-20 min kills most organisms and sterilizes water) </a:t>
            </a:r>
            <a:endParaRPr b="1" sz="700">
              <a:solidFill>
                <a:srgbClr val="000000"/>
              </a:solidFill>
              <a:latin typeface="Mada"/>
              <a:ea typeface="Mada"/>
              <a:cs typeface="Mada"/>
              <a:sym typeface="Mada"/>
            </a:endParaRPr>
          </a:p>
          <a:p>
            <a:pPr indent="0" lvl="0" marL="0" rtl="0" algn="l">
              <a:spcBef>
                <a:spcPts val="0"/>
              </a:spcBef>
              <a:spcAft>
                <a:spcPts val="0"/>
              </a:spcAft>
              <a:buNone/>
            </a:pPr>
            <a:r>
              <a:rPr b="1" lang="en-GB" sz="700">
                <a:solidFill>
                  <a:srgbClr val="000000"/>
                </a:solidFill>
                <a:latin typeface="Mada"/>
                <a:ea typeface="Mada"/>
                <a:cs typeface="Mada"/>
                <a:sym typeface="Mada"/>
              </a:rPr>
              <a:t>2.</a:t>
            </a:r>
            <a:r>
              <a:rPr lang="en-GB" sz="700">
                <a:solidFill>
                  <a:srgbClr val="000000"/>
                </a:solidFill>
                <a:latin typeface="Mada"/>
                <a:ea typeface="Mada"/>
                <a:cs typeface="Mada"/>
                <a:sym typeface="Mada"/>
              </a:rPr>
              <a:t> </a:t>
            </a:r>
            <a:r>
              <a:rPr b="1" lang="en-GB" sz="700">
                <a:solidFill>
                  <a:srgbClr val="000000"/>
                </a:solidFill>
                <a:latin typeface="Mada"/>
                <a:ea typeface="Mada"/>
                <a:cs typeface="Mada"/>
                <a:sym typeface="Mada"/>
              </a:rPr>
              <a:t>Chlorination</a:t>
            </a:r>
            <a:r>
              <a:rPr b="1" baseline="30000" lang="en-GB" sz="700">
                <a:solidFill>
                  <a:srgbClr val="000000"/>
                </a:solidFill>
                <a:latin typeface="Mada"/>
                <a:ea typeface="Mada"/>
                <a:cs typeface="Mada"/>
                <a:sym typeface="Mada"/>
              </a:rPr>
              <a:t>2</a:t>
            </a:r>
            <a:r>
              <a:rPr b="1" lang="en-GB" sz="700">
                <a:solidFill>
                  <a:srgbClr val="000000"/>
                </a:solidFill>
                <a:latin typeface="Mada"/>
                <a:ea typeface="Mada"/>
                <a:cs typeface="Mada"/>
                <a:sym typeface="Mada"/>
              </a:rPr>
              <a:t> (kills bacteria but not spores and viruses)</a:t>
            </a:r>
            <a:r>
              <a:rPr lang="en-GB" sz="700">
                <a:solidFill>
                  <a:srgbClr val="000000"/>
                </a:solidFill>
                <a:latin typeface="Mada"/>
                <a:ea typeface="Mada"/>
                <a:cs typeface="Mada"/>
                <a:sym typeface="Mada"/>
              </a:rPr>
              <a:t> </a:t>
            </a:r>
            <a:endParaRPr sz="700">
              <a:solidFill>
                <a:srgbClr val="000000"/>
              </a:solidFill>
              <a:latin typeface="Mada"/>
              <a:ea typeface="Mada"/>
              <a:cs typeface="Mada"/>
              <a:sym typeface="Mada"/>
            </a:endParaRPr>
          </a:p>
          <a:p>
            <a:pPr indent="0" lvl="0" marL="0" rtl="0" algn="l">
              <a:spcBef>
                <a:spcPts val="0"/>
              </a:spcBef>
              <a:spcAft>
                <a:spcPts val="0"/>
              </a:spcAft>
              <a:buNone/>
            </a:pPr>
            <a:r>
              <a:rPr b="1" lang="en-GB" sz="700">
                <a:solidFill>
                  <a:srgbClr val="000000"/>
                </a:solidFill>
                <a:latin typeface="Mada"/>
                <a:ea typeface="Mada"/>
                <a:cs typeface="Mada"/>
                <a:sym typeface="Mada"/>
              </a:rPr>
              <a:t>3. </a:t>
            </a:r>
            <a:r>
              <a:rPr lang="en-GB" sz="700">
                <a:solidFill>
                  <a:srgbClr val="000000"/>
                </a:solidFill>
                <a:latin typeface="Mada"/>
                <a:ea typeface="Mada"/>
                <a:cs typeface="Mada"/>
                <a:sym typeface="Mada"/>
              </a:rPr>
              <a:t>Ozonation</a:t>
            </a:r>
            <a:r>
              <a:rPr baseline="30000" lang="en-GB" sz="700">
                <a:solidFill>
                  <a:srgbClr val="000000"/>
                </a:solidFill>
                <a:latin typeface="Mada"/>
                <a:ea typeface="Mada"/>
                <a:cs typeface="Mada"/>
                <a:sym typeface="Mada"/>
              </a:rPr>
              <a:t>3</a:t>
            </a:r>
            <a:endParaRPr baseline="30000" sz="700">
              <a:solidFill>
                <a:srgbClr val="000000"/>
              </a:solidFill>
              <a:latin typeface="Mada"/>
              <a:ea typeface="Mada"/>
              <a:cs typeface="Mada"/>
              <a:sym typeface="Mada"/>
            </a:endParaRPr>
          </a:p>
          <a:p>
            <a:pPr indent="0" lvl="0" marL="0" rtl="0" algn="l">
              <a:spcBef>
                <a:spcPts val="0"/>
              </a:spcBef>
              <a:spcAft>
                <a:spcPts val="0"/>
              </a:spcAft>
              <a:buNone/>
            </a:pPr>
            <a:r>
              <a:rPr b="1" lang="en-GB" sz="700">
                <a:solidFill>
                  <a:srgbClr val="000000"/>
                </a:solidFill>
                <a:latin typeface="Mada"/>
                <a:ea typeface="Mada"/>
                <a:cs typeface="Mada"/>
                <a:sym typeface="Mada"/>
              </a:rPr>
              <a:t>4. </a:t>
            </a:r>
            <a:r>
              <a:rPr lang="en-GB" sz="700">
                <a:solidFill>
                  <a:srgbClr val="000000"/>
                </a:solidFill>
                <a:latin typeface="Mada"/>
                <a:ea typeface="Mada"/>
                <a:cs typeface="Mada"/>
                <a:sym typeface="Mada"/>
              </a:rPr>
              <a:t>Bleaching powder (chlorinated lime) </a:t>
            </a:r>
            <a:endParaRPr sz="700">
              <a:solidFill>
                <a:srgbClr val="000000"/>
              </a:solidFill>
              <a:latin typeface="Mada"/>
              <a:ea typeface="Mada"/>
              <a:cs typeface="Mada"/>
              <a:sym typeface="Mada"/>
            </a:endParaRPr>
          </a:p>
          <a:p>
            <a:pPr indent="0" lvl="0" marL="0" rtl="0" algn="l">
              <a:spcBef>
                <a:spcPts val="0"/>
              </a:spcBef>
              <a:spcAft>
                <a:spcPts val="0"/>
              </a:spcAft>
              <a:buNone/>
            </a:pPr>
            <a:r>
              <a:rPr b="1" lang="en-GB" sz="700">
                <a:solidFill>
                  <a:srgbClr val="000000"/>
                </a:solidFill>
                <a:latin typeface="Mada"/>
                <a:ea typeface="Mada"/>
                <a:cs typeface="Mada"/>
                <a:sym typeface="Mada"/>
              </a:rPr>
              <a:t>5. </a:t>
            </a:r>
            <a:r>
              <a:rPr lang="en-GB" sz="700">
                <a:solidFill>
                  <a:srgbClr val="000000"/>
                </a:solidFill>
                <a:latin typeface="Mada"/>
                <a:ea typeface="Mada"/>
                <a:cs typeface="Mada"/>
                <a:sym typeface="Mada"/>
              </a:rPr>
              <a:t>Bromination </a:t>
            </a:r>
            <a:endParaRPr sz="700">
              <a:solidFill>
                <a:srgbClr val="000000"/>
              </a:solidFill>
              <a:latin typeface="Mada"/>
              <a:ea typeface="Mada"/>
              <a:cs typeface="Mada"/>
              <a:sym typeface="Mada"/>
            </a:endParaRPr>
          </a:p>
          <a:p>
            <a:pPr indent="0" lvl="0" marL="0" rtl="0" algn="l">
              <a:spcBef>
                <a:spcPts val="0"/>
              </a:spcBef>
              <a:spcAft>
                <a:spcPts val="0"/>
              </a:spcAft>
              <a:buNone/>
            </a:pPr>
            <a:r>
              <a:rPr b="1" lang="en-GB" sz="700">
                <a:solidFill>
                  <a:srgbClr val="000000"/>
                </a:solidFill>
                <a:latin typeface="Mada"/>
                <a:ea typeface="Mada"/>
                <a:cs typeface="Mada"/>
                <a:sym typeface="Mada"/>
              </a:rPr>
              <a:t>Challenges with disinfection:</a:t>
            </a:r>
            <a:endParaRPr b="1" sz="700">
              <a:solidFill>
                <a:srgbClr val="000000"/>
              </a:solidFill>
              <a:latin typeface="Mada"/>
              <a:ea typeface="Mada"/>
              <a:cs typeface="Mada"/>
              <a:sym typeface="Mada"/>
            </a:endParaRPr>
          </a:p>
          <a:p>
            <a:pPr indent="0" lvl="0" marL="0" rtl="0" algn="l">
              <a:spcBef>
                <a:spcPts val="0"/>
              </a:spcBef>
              <a:spcAft>
                <a:spcPts val="0"/>
              </a:spcAft>
              <a:buNone/>
            </a:pPr>
            <a:r>
              <a:rPr lang="en-GB" sz="700">
                <a:solidFill>
                  <a:srgbClr val="000000"/>
                </a:solidFill>
                <a:latin typeface="Mada"/>
                <a:ea typeface="Mada"/>
                <a:cs typeface="Mada"/>
                <a:sym typeface="Mada"/>
              </a:rPr>
              <a:t>● Sterilization is impractical at a large scale </a:t>
            </a:r>
            <a:endParaRPr sz="700">
              <a:solidFill>
                <a:srgbClr val="000000"/>
              </a:solidFill>
              <a:latin typeface="Mada"/>
              <a:ea typeface="Mada"/>
              <a:cs typeface="Mada"/>
              <a:sym typeface="Mada"/>
            </a:endParaRPr>
          </a:p>
          <a:p>
            <a:pPr indent="0" lvl="0" marL="0" rtl="0" algn="l">
              <a:spcBef>
                <a:spcPts val="0"/>
              </a:spcBef>
              <a:spcAft>
                <a:spcPts val="0"/>
              </a:spcAft>
              <a:buNone/>
            </a:pPr>
            <a:r>
              <a:rPr lang="en-GB" sz="700">
                <a:solidFill>
                  <a:srgbClr val="000000"/>
                </a:solidFill>
                <a:latin typeface="Mada"/>
                <a:ea typeface="Mada"/>
                <a:cs typeface="Mada"/>
                <a:sym typeface="Mada"/>
              </a:rPr>
              <a:t>(only feasible at homes) </a:t>
            </a:r>
            <a:endParaRPr sz="700">
              <a:solidFill>
                <a:srgbClr val="000000"/>
              </a:solidFill>
              <a:latin typeface="Mada"/>
              <a:ea typeface="Mada"/>
              <a:cs typeface="Mada"/>
              <a:sym typeface="Mada"/>
            </a:endParaRPr>
          </a:p>
          <a:p>
            <a:pPr indent="0" lvl="0" marL="0" rtl="0" algn="l">
              <a:spcBef>
                <a:spcPts val="0"/>
              </a:spcBef>
              <a:spcAft>
                <a:spcPts val="0"/>
              </a:spcAft>
              <a:buNone/>
            </a:pPr>
            <a:r>
              <a:rPr lang="en-GB" sz="700">
                <a:solidFill>
                  <a:srgbClr val="CC0000"/>
                </a:solidFill>
                <a:latin typeface="Mada"/>
                <a:ea typeface="Mada"/>
                <a:cs typeface="Mada"/>
                <a:sym typeface="Mada"/>
              </a:rPr>
              <a:t>● </a:t>
            </a:r>
            <a:r>
              <a:rPr b="1" lang="en-GB" sz="700">
                <a:solidFill>
                  <a:srgbClr val="CC0000"/>
                </a:solidFill>
                <a:latin typeface="Mada"/>
                <a:ea typeface="Mada"/>
                <a:cs typeface="Mada"/>
                <a:sym typeface="Mada"/>
              </a:rPr>
              <a:t>Chlorination</a:t>
            </a:r>
            <a:r>
              <a:rPr b="1" baseline="30000" lang="en-GB" sz="700">
                <a:solidFill>
                  <a:srgbClr val="CC0000"/>
                </a:solidFill>
                <a:latin typeface="Mada"/>
                <a:ea typeface="Mada"/>
                <a:cs typeface="Mada"/>
                <a:sym typeface="Mada"/>
              </a:rPr>
              <a:t>4</a:t>
            </a:r>
            <a:r>
              <a:rPr b="1" lang="en-GB" sz="700">
                <a:solidFill>
                  <a:srgbClr val="CC0000"/>
                </a:solidFill>
                <a:latin typeface="Mada"/>
                <a:ea typeface="Mada"/>
                <a:cs typeface="Mada"/>
                <a:sym typeface="Mada"/>
              </a:rPr>
              <a:t> is the most widely method used</a:t>
            </a:r>
            <a:r>
              <a:rPr lang="en-GB" sz="700">
                <a:solidFill>
                  <a:srgbClr val="CC0000"/>
                </a:solidFill>
                <a:latin typeface="Mada"/>
                <a:ea typeface="Mada"/>
                <a:cs typeface="Mada"/>
                <a:sym typeface="Mada"/>
              </a:rPr>
              <a:t> </a:t>
            </a:r>
            <a:endParaRPr sz="700">
              <a:solidFill>
                <a:srgbClr val="CC0000"/>
              </a:solidFill>
              <a:latin typeface="Mada"/>
              <a:ea typeface="Mada"/>
              <a:cs typeface="Mada"/>
              <a:sym typeface="Mada"/>
            </a:endParaRPr>
          </a:p>
          <a:p>
            <a:pPr indent="0" lvl="0" marL="0" rtl="0" algn="l">
              <a:spcBef>
                <a:spcPts val="0"/>
              </a:spcBef>
              <a:spcAft>
                <a:spcPts val="0"/>
              </a:spcAft>
              <a:buNone/>
            </a:pPr>
            <a:r>
              <a:rPr lang="en-GB" sz="700">
                <a:solidFill>
                  <a:srgbClr val="000000"/>
                </a:solidFill>
                <a:latin typeface="Mada"/>
                <a:ea typeface="Mada"/>
                <a:cs typeface="Mada"/>
                <a:sym typeface="Mada"/>
              </a:rPr>
              <a:t>● Organisms resistant to chlorination (E coli, salmonella, polio, HAV) </a:t>
            </a:r>
            <a:endParaRPr sz="700">
              <a:solidFill>
                <a:srgbClr val="000000"/>
              </a:solidFill>
              <a:latin typeface="Mada"/>
              <a:ea typeface="Mada"/>
              <a:cs typeface="Mada"/>
              <a:sym typeface="Mada"/>
            </a:endParaRPr>
          </a:p>
          <a:p>
            <a:pPr indent="0" lvl="0" marL="0" rtl="0" algn="l">
              <a:spcBef>
                <a:spcPts val="0"/>
              </a:spcBef>
              <a:spcAft>
                <a:spcPts val="0"/>
              </a:spcAft>
              <a:buNone/>
            </a:pPr>
            <a:r>
              <a:rPr lang="en-GB" sz="700">
                <a:solidFill>
                  <a:srgbClr val="000000"/>
                </a:solidFill>
                <a:latin typeface="Mada"/>
                <a:ea typeface="Mada"/>
                <a:cs typeface="Mada"/>
                <a:sym typeface="Mada"/>
              </a:rPr>
              <a:t>● Decision for disinfection method depends on: </a:t>
            </a:r>
            <a:endParaRPr sz="700">
              <a:solidFill>
                <a:srgbClr val="000000"/>
              </a:solidFill>
              <a:latin typeface="Mada"/>
              <a:ea typeface="Mada"/>
              <a:cs typeface="Mada"/>
              <a:sym typeface="Mada"/>
            </a:endParaRPr>
          </a:p>
          <a:p>
            <a:pPr indent="0" lvl="0" marL="0" rtl="0" algn="l">
              <a:spcBef>
                <a:spcPts val="0"/>
              </a:spcBef>
              <a:spcAft>
                <a:spcPts val="0"/>
              </a:spcAft>
              <a:buNone/>
            </a:pPr>
            <a:r>
              <a:rPr lang="en-GB" sz="700">
                <a:solidFill>
                  <a:srgbClr val="000000"/>
                </a:solidFill>
                <a:latin typeface="Mada"/>
                <a:ea typeface="Mada"/>
                <a:cs typeface="Mada"/>
                <a:sym typeface="Mada"/>
              </a:rPr>
              <a:t>○ Costs; availability of technology and method Like in developing countries </a:t>
            </a:r>
            <a:endParaRPr sz="700">
              <a:solidFill>
                <a:srgbClr val="000000"/>
              </a:solidFill>
              <a:latin typeface="Mada"/>
              <a:ea typeface="Mada"/>
              <a:cs typeface="Mada"/>
              <a:sym typeface="Mada"/>
            </a:endParaRPr>
          </a:p>
          <a:p>
            <a:pPr indent="0" lvl="0" marL="0" rtl="0" algn="l">
              <a:spcBef>
                <a:spcPts val="0"/>
              </a:spcBef>
              <a:spcAft>
                <a:spcPts val="0"/>
              </a:spcAft>
              <a:buNone/>
            </a:pPr>
            <a:r>
              <a:rPr lang="en-GB" sz="700">
                <a:solidFill>
                  <a:srgbClr val="000000"/>
                </a:solidFill>
                <a:latin typeface="Mada"/>
                <a:ea typeface="Mada"/>
                <a:cs typeface="Mada"/>
                <a:sym typeface="Mada"/>
              </a:rPr>
              <a:t>○ Target organism to get rid of </a:t>
            </a:r>
            <a:endParaRPr sz="700">
              <a:solidFill>
                <a:srgbClr val="000000"/>
              </a:solidFill>
              <a:latin typeface="Mada"/>
              <a:ea typeface="Mada"/>
              <a:cs typeface="Mada"/>
              <a:sym typeface="Mada"/>
            </a:endParaRPr>
          </a:p>
          <a:p>
            <a:pPr indent="0" lvl="0" marL="0" rtl="0" algn="l">
              <a:spcBef>
                <a:spcPts val="0"/>
              </a:spcBef>
              <a:spcAft>
                <a:spcPts val="0"/>
              </a:spcAft>
              <a:buClr>
                <a:srgbClr val="000000"/>
              </a:buClr>
              <a:buSzPts val="1100"/>
              <a:buFont typeface="Arial"/>
              <a:buNone/>
            </a:pPr>
            <a:r>
              <a:rPr lang="en-GB" sz="700">
                <a:solidFill>
                  <a:srgbClr val="000000"/>
                </a:solidFill>
                <a:latin typeface="Mada"/>
                <a:ea typeface="Mada"/>
                <a:cs typeface="Mada"/>
                <a:sym typeface="Mada"/>
              </a:rPr>
              <a:t>○ Ability to produce residual to provide post-treatment disinfection</a:t>
            </a:r>
            <a:endParaRPr sz="700">
              <a:solidFill>
                <a:srgbClr val="000000"/>
              </a:solidFill>
              <a:latin typeface="Mada"/>
              <a:ea typeface="Mada"/>
              <a:cs typeface="Mada"/>
              <a:sym typeface="Mada"/>
            </a:endParaRPr>
          </a:p>
        </p:txBody>
      </p:sp>
      <p:sp>
        <p:nvSpPr>
          <p:cNvPr id="1430" name="Google Shape;1430;p55"/>
          <p:cNvSpPr/>
          <p:nvPr/>
        </p:nvSpPr>
        <p:spPr>
          <a:xfrm>
            <a:off x="6121050" y="8860300"/>
            <a:ext cx="1400100" cy="1623300"/>
          </a:xfrm>
          <a:prstGeom prst="rect">
            <a:avLst/>
          </a:prstGeom>
          <a:noFill/>
          <a:ln cap="flat" cmpd="sng" w="9525">
            <a:solidFill>
              <a:srgbClr val="45818E"/>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GB" sz="700">
                <a:solidFill>
                  <a:srgbClr val="6AA84F"/>
                </a:solidFill>
                <a:latin typeface="Mada"/>
                <a:ea typeface="Mada"/>
                <a:cs typeface="Mada"/>
                <a:sym typeface="Mada"/>
              </a:rPr>
              <a:t>1- the most common method and the cheapest (the most used in developing countries)</a:t>
            </a:r>
            <a:endParaRPr sz="700">
              <a:solidFill>
                <a:srgbClr val="6AA84F"/>
              </a:solidFill>
              <a:latin typeface="Mada"/>
              <a:ea typeface="Mada"/>
              <a:cs typeface="Mada"/>
              <a:sym typeface="Mada"/>
            </a:endParaRPr>
          </a:p>
          <a:p>
            <a:pPr indent="0" lvl="0" marL="0" rtl="0" algn="l">
              <a:spcBef>
                <a:spcPts val="0"/>
              </a:spcBef>
              <a:spcAft>
                <a:spcPts val="0"/>
              </a:spcAft>
              <a:buNone/>
            </a:pPr>
            <a:r>
              <a:rPr lang="en-GB" sz="700">
                <a:solidFill>
                  <a:srgbClr val="6AA84F"/>
                </a:solidFill>
                <a:latin typeface="Mada"/>
                <a:ea typeface="Mada"/>
                <a:cs typeface="Mada"/>
                <a:sym typeface="Mada"/>
              </a:rPr>
              <a:t>2- common method</a:t>
            </a:r>
            <a:endParaRPr sz="700">
              <a:solidFill>
                <a:srgbClr val="6AA84F"/>
              </a:solidFill>
              <a:latin typeface="Mada"/>
              <a:ea typeface="Mada"/>
              <a:cs typeface="Mada"/>
              <a:sym typeface="Mada"/>
            </a:endParaRPr>
          </a:p>
          <a:p>
            <a:pPr indent="0" lvl="0" marL="0" rtl="0" algn="l">
              <a:spcBef>
                <a:spcPts val="0"/>
              </a:spcBef>
              <a:spcAft>
                <a:spcPts val="0"/>
              </a:spcAft>
              <a:buNone/>
            </a:pPr>
            <a:r>
              <a:rPr lang="en-GB" sz="700">
                <a:solidFill>
                  <a:srgbClr val="6AA84F"/>
                </a:solidFill>
                <a:latin typeface="Mada"/>
                <a:ea typeface="Mada"/>
                <a:cs typeface="Mada"/>
                <a:sym typeface="Mada"/>
              </a:rPr>
              <a:t>3- Ozonation: is a chemical water treatment technique based on the infusion of ozone into water.The treatment of water with ozone has a wide range of applications, as it is efficient for disinfection BUT IT’S EXPENSIVE AND RARELY USED</a:t>
            </a:r>
            <a:endParaRPr sz="700">
              <a:solidFill>
                <a:srgbClr val="6AA84F"/>
              </a:solidFill>
              <a:latin typeface="Mada"/>
              <a:ea typeface="Mada"/>
              <a:cs typeface="Mada"/>
              <a:sym typeface="Mada"/>
            </a:endParaRPr>
          </a:p>
          <a:p>
            <a:pPr indent="0" lvl="0" marL="0" rtl="0" algn="l">
              <a:spcBef>
                <a:spcPts val="0"/>
              </a:spcBef>
              <a:spcAft>
                <a:spcPts val="0"/>
              </a:spcAft>
              <a:buNone/>
            </a:pPr>
            <a:r>
              <a:rPr lang="en-GB" sz="700">
                <a:solidFill>
                  <a:srgbClr val="6AA84F"/>
                </a:solidFill>
                <a:latin typeface="Mada"/>
                <a:ea typeface="Mada"/>
                <a:cs typeface="Mada"/>
                <a:sym typeface="Mada"/>
              </a:rPr>
              <a:t>4- used in larger scales</a:t>
            </a:r>
            <a:endParaRPr sz="700">
              <a:solidFill>
                <a:srgbClr val="6AA84F"/>
              </a:solidFill>
              <a:latin typeface="Mada"/>
              <a:ea typeface="Mada"/>
              <a:cs typeface="Mada"/>
              <a:sym typeface="Mada"/>
            </a:endParaRPr>
          </a:p>
          <a:p>
            <a:pPr indent="0" lvl="0" marL="0" rtl="0" algn="l">
              <a:spcBef>
                <a:spcPts val="0"/>
              </a:spcBef>
              <a:spcAft>
                <a:spcPts val="0"/>
              </a:spcAft>
              <a:buNone/>
            </a:pPr>
            <a:r>
              <a:t/>
            </a:r>
            <a:endParaRPr sz="900">
              <a:solidFill>
                <a:srgbClr val="6AA84F"/>
              </a:solidFill>
              <a:latin typeface="Mada"/>
              <a:ea typeface="Mada"/>
              <a:cs typeface="Mada"/>
              <a:sym typeface="Mada"/>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4" name="Shape 1434"/>
        <p:cNvGrpSpPr/>
        <p:nvPr/>
      </p:nvGrpSpPr>
      <p:grpSpPr>
        <a:xfrm>
          <a:off x="0" y="0"/>
          <a:ext cx="0" cy="0"/>
          <a:chOff x="0" y="0"/>
          <a:chExt cx="0" cy="0"/>
        </a:xfrm>
      </p:grpSpPr>
      <p:sp>
        <p:nvSpPr>
          <p:cNvPr id="1435" name="Google Shape;1435;p56"/>
          <p:cNvSpPr/>
          <p:nvPr/>
        </p:nvSpPr>
        <p:spPr>
          <a:xfrm rot="10800000">
            <a:off x="-75" y="-9300"/>
            <a:ext cx="7591500" cy="237900"/>
          </a:xfrm>
          <a:prstGeom prst="round2SameRect">
            <a:avLst>
              <a:gd fmla="val 50000" name="adj1"/>
              <a:gd fmla="val 0" name="adj2"/>
            </a:avLst>
          </a:pr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6" name="Google Shape;1436;p56"/>
          <p:cNvSpPr/>
          <p:nvPr/>
        </p:nvSpPr>
        <p:spPr>
          <a:xfrm>
            <a:off x="-75" y="10144500"/>
            <a:ext cx="7589400" cy="554100"/>
          </a:xfrm>
          <a:prstGeom prst="rect">
            <a:avLst/>
          </a:prstGeom>
          <a:noFill/>
          <a:ln cap="flat" cmpd="sng" w="9525">
            <a:solidFill>
              <a:srgbClr val="45818E"/>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GB" sz="800">
                <a:solidFill>
                  <a:srgbClr val="6AA84F"/>
                </a:solidFill>
                <a:latin typeface="Mada"/>
                <a:ea typeface="Mada"/>
                <a:cs typeface="Mada"/>
                <a:sym typeface="Mada"/>
              </a:rPr>
              <a:t>1: Example: a. Dusty weather and asthmatic/COPD patients b. How severe are the exacerbations c.Dose= duration of exposure (For how long) the more the dust the more the exacerbations d. Exposure can be confined to a location for example riyadh more than jeddah thus more cases in riyadh e. Can staying home or wearing masks minimize the risk?</a:t>
            </a:r>
            <a:endParaRPr sz="800">
              <a:solidFill>
                <a:srgbClr val="6AA84F"/>
              </a:solidFill>
              <a:latin typeface="Mada"/>
              <a:ea typeface="Mada"/>
              <a:cs typeface="Mada"/>
              <a:sym typeface="Mada"/>
            </a:endParaRPr>
          </a:p>
          <a:p>
            <a:pPr indent="0" lvl="0" marL="0" rtl="0" algn="l">
              <a:spcBef>
                <a:spcPts val="0"/>
              </a:spcBef>
              <a:spcAft>
                <a:spcPts val="0"/>
              </a:spcAft>
              <a:buNone/>
            </a:pPr>
            <a:r>
              <a:rPr lang="en-GB" sz="800">
                <a:solidFill>
                  <a:srgbClr val="6AA84F"/>
                </a:solidFill>
                <a:latin typeface="Mada"/>
                <a:ea typeface="Mada"/>
                <a:cs typeface="Mada"/>
                <a:sym typeface="Mada"/>
              </a:rPr>
              <a:t>2:  for example: the cut-off point for Na+ in the water that if exceeded would lead to intoxication, the more the dose the more the risk</a:t>
            </a:r>
            <a:endParaRPr sz="800">
              <a:solidFill>
                <a:srgbClr val="6AA84F"/>
              </a:solidFill>
              <a:latin typeface="Mada"/>
              <a:ea typeface="Mada"/>
              <a:cs typeface="Mada"/>
              <a:sym typeface="Mada"/>
            </a:endParaRPr>
          </a:p>
        </p:txBody>
      </p:sp>
      <p:sp>
        <p:nvSpPr>
          <p:cNvPr id="1437" name="Google Shape;1437;p56"/>
          <p:cNvSpPr txBox="1"/>
          <p:nvPr/>
        </p:nvSpPr>
        <p:spPr>
          <a:xfrm>
            <a:off x="1211463" y="396963"/>
            <a:ext cx="6042900" cy="459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200">
                <a:solidFill>
                  <a:srgbClr val="134F5C"/>
                </a:solidFill>
                <a:latin typeface="Mada"/>
                <a:ea typeface="Mada"/>
                <a:cs typeface="Mada"/>
                <a:sym typeface="Mada"/>
              </a:rPr>
              <a:t>The five stages of environmental hazard risk assessment</a:t>
            </a:r>
            <a:r>
              <a:rPr b="1" baseline="30000" lang="en-GB" sz="1200">
                <a:solidFill>
                  <a:srgbClr val="134F5C"/>
                </a:solidFill>
                <a:latin typeface="Mada"/>
                <a:ea typeface="Mada"/>
                <a:cs typeface="Mada"/>
                <a:sym typeface="Mada"/>
              </a:rPr>
              <a:t>1</a:t>
            </a:r>
            <a:r>
              <a:rPr b="1" lang="en-GB" sz="1200">
                <a:solidFill>
                  <a:srgbClr val="134F5C"/>
                </a:solidFill>
                <a:latin typeface="Mada"/>
                <a:ea typeface="Mada"/>
                <a:cs typeface="Mada"/>
                <a:sym typeface="Mada"/>
              </a:rPr>
              <a:t>: </a:t>
            </a:r>
            <a:endParaRPr b="1" sz="1200">
              <a:solidFill>
                <a:srgbClr val="134F5C"/>
              </a:solidFill>
              <a:latin typeface="Mada"/>
              <a:ea typeface="Mada"/>
              <a:cs typeface="Mada"/>
              <a:sym typeface="Mada"/>
            </a:endParaRPr>
          </a:p>
        </p:txBody>
      </p:sp>
      <p:sp>
        <p:nvSpPr>
          <p:cNvPr id="1438" name="Google Shape;1438;p56"/>
          <p:cNvSpPr/>
          <p:nvPr/>
        </p:nvSpPr>
        <p:spPr>
          <a:xfrm rot="5400000">
            <a:off x="516188" y="739949"/>
            <a:ext cx="810600" cy="672300"/>
          </a:xfrm>
          <a:prstGeom prst="chevron">
            <a:avLst>
              <a:gd fmla="val 49133" name="adj"/>
            </a:avLst>
          </a:prstGeom>
          <a:solidFill>
            <a:srgbClr val="A2C4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Exo Thin"/>
              <a:ea typeface="Exo Thin"/>
              <a:cs typeface="Exo Thin"/>
              <a:sym typeface="Exo Thin"/>
            </a:endParaRPr>
          </a:p>
        </p:txBody>
      </p:sp>
      <p:sp>
        <p:nvSpPr>
          <p:cNvPr id="1439" name="Google Shape;1439;p56"/>
          <p:cNvSpPr txBox="1"/>
          <p:nvPr/>
        </p:nvSpPr>
        <p:spPr>
          <a:xfrm>
            <a:off x="722441" y="915275"/>
            <a:ext cx="409800" cy="479400"/>
          </a:xfrm>
          <a:prstGeom prst="rect">
            <a:avLst/>
          </a:prstGeom>
          <a:noFill/>
          <a:ln>
            <a:noFill/>
          </a:ln>
        </p:spPr>
        <p:txBody>
          <a:bodyPr anchorCtr="0" anchor="ctr" bIns="91425" lIns="91425" spcFirstLastPara="1" rIns="120100" wrap="square" tIns="91425">
            <a:noAutofit/>
          </a:bodyPr>
          <a:lstStyle/>
          <a:p>
            <a:pPr indent="0" lvl="0" marL="0" rtl="0" algn="ctr">
              <a:spcBef>
                <a:spcPts val="0"/>
              </a:spcBef>
              <a:spcAft>
                <a:spcPts val="0"/>
              </a:spcAft>
              <a:buNone/>
            </a:pPr>
            <a:r>
              <a:rPr b="1" lang="en-GB">
                <a:solidFill>
                  <a:srgbClr val="FFFFFF"/>
                </a:solidFill>
                <a:latin typeface="Exo"/>
                <a:ea typeface="Exo"/>
                <a:cs typeface="Exo"/>
                <a:sym typeface="Exo"/>
              </a:rPr>
              <a:t>1</a:t>
            </a:r>
            <a:endParaRPr b="1">
              <a:solidFill>
                <a:srgbClr val="FFFFFF"/>
              </a:solidFill>
              <a:latin typeface="Exo"/>
              <a:ea typeface="Exo"/>
              <a:cs typeface="Exo"/>
              <a:sym typeface="Exo"/>
            </a:endParaRPr>
          </a:p>
        </p:txBody>
      </p:sp>
      <p:sp>
        <p:nvSpPr>
          <p:cNvPr id="1440" name="Google Shape;1440;p56"/>
          <p:cNvSpPr/>
          <p:nvPr/>
        </p:nvSpPr>
        <p:spPr>
          <a:xfrm>
            <a:off x="1253617" y="678300"/>
            <a:ext cx="5844300" cy="479400"/>
          </a:xfrm>
          <a:prstGeom prst="rect">
            <a:avLst/>
          </a:prstGeom>
          <a:noFill/>
          <a:ln cap="flat" cmpd="sng" w="9525">
            <a:solidFill>
              <a:srgbClr val="A2C4C9"/>
            </a:solidFill>
            <a:prstDash val="solid"/>
            <a:round/>
            <a:headEnd len="sm" w="sm" type="none"/>
            <a:tailEnd len="sm" w="sm" type="none"/>
          </a:ln>
        </p:spPr>
        <p:txBody>
          <a:bodyPr anchorCtr="0" anchor="ctr" bIns="75600" lIns="75600" spcFirstLastPara="1" rIns="75600" wrap="square" tIns="75600">
            <a:noAutofit/>
          </a:bodyPr>
          <a:lstStyle/>
          <a:p>
            <a:pPr indent="0" lvl="0" marL="0" rtl="0" algn="l">
              <a:spcBef>
                <a:spcPts val="0"/>
              </a:spcBef>
              <a:spcAft>
                <a:spcPts val="0"/>
              </a:spcAft>
              <a:buNone/>
            </a:pPr>
            <a:r>
              <a:rPr b="1" lang="en-GB" sz="1200">
                <a:solidFill>
                  <a:srgbClr val="76A5AF"/>
                </a:solidFill>
                <a:latin typeface="Mada"/>
                <a:ea typeface="Mada"/>
                <a:cs typeface="Mada"/>
                <a:sym typeface="Mada"/>
              </a:rPr>
              <a:t>Issue Identification</a:t>
            </a:r>
            <a:endParaRPr b="1" sz="1200">
              <a:solidFill>
                <a:srgbClr val="76A5AF"/>
              </a:solidFill>
              <a:latin typeface="Mada"/>
              <a:ea typeface="Mada"/>
              <a:cs typeface="Mada"/>
              <a:sym typeface="Mada"/>
            </a:endParaRPr>
          </a:p>
        </p:txBody>
      </p:sp>
      <p:sp>
        <p:nvSpPr>
          <p:cNvPr id="1441" name="Google Shape;1441;p56"/>
          <p:cNvSpPr/>
          <p:nvPr/>
        </p:nvSpPr>
        <p:spPr>
          <a:xfrm rot="5400000">
            <a:off x="516188" y="2416349"/>
            <a:ext cx="810600" cy="672300"/>
          </a:xfrm>
          <a:prstGeom prst="chevron">
            <a:avLst>
              <a:gd fmla="val 49133" name="adj"/>
            </a:avLst>
          </a:prstGeom>
          <a:solidFill>
            <a:srgbClr val="A2C4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Exo Thin"/>
              <a:ea typeface="Exo Thin"/>
              <a:cs typeface="Exo Thin"/>
              <a:sym typeface="Exo Thin"/>
            </a:endParaRPr>
          </a:p>
        </p:txBody>
      </p:sp>
      <p:sp>
        <p:nvSpPr>
          <p:cNvPr id="1442" name="Google Shape;1442;p56"/>
          <p:cNvSpPr txBox="1"/>
          <p:nvPr/>
        </p:nvSpPr>
        <p:spPr>
          <a:xfrm>
            <a:off x="644430" y="2591666"/>
            <a:ext cx="573600" cy="479400"/>
          </a:xfrm>
          <a:prstGeom prst="rect">
            <a:avLst/>
          </a:prstGeom>
          <a:noFill/>
          <a:ln>
            <a:noFill/>
          </a:ln>
        </p:spPr>
        <p:txBody>
          <a:bodyPr anchorCtr="0" anchor="ctr" bIns="91425" lIns="91425" spcFirstLastPara="1" rIns="120100" wrap="square" tIns="91425">
            <a:noAutofit/>
          </a:bodyPr>
          <a:lstStyle/>
          <a:p>
            <a:pPr indent="0" lvl="0" marL="0" rtl="0" algn="ctr">
              <a:spcBef>
                <a:spcPts val="0"/>
              </a:spcBef>
              <a:spcAft>
                <a:spcPts val="0"/>
              </a:spcAft>
              <a:buNone/>
            </a:pPr>
            <a:r>
              <a:rPr b="1" lang="en-GB">
                <a:solidFill>
                  <a:srgbClr val="FFFFFF"/>
                </a:solidFill>
                <a:latin typeface="Exo"/>
                <a:ea typeface="Exo"/>
                <a:cs typeface="Exo"/>
                <a:sym typeface="Exo"/>
              </a:rPr>
              <a:t>2</a:t>
            </a:r>
            <a:endParaRPr b="1">
              <a:solidFill>
                <a:srgbClr val="FFFFFF"/>
              </a:solidFill>
              <a:latin typeface="Exo"/>
              <a:ea typeface="Exo"/>
              <a:cs typeface="Exo"/>
              <a:sym typeface="Exo"/>
            </a:endParaRPr>
          </a:p>
        </p:txBody>
      </p:sp>
      <p:sp>
        <p:nvSpPr>
          <p:cNvPr id="1443" name="Google Shape;1443;p56"/>
          <p:cNvSpPr/>
          <p:nvPr/>
        </p:nvSpPr>
        <p:spPr>
          <a:xfrm>
            <a:off x="1253617" y="2354700"/>
            <a:ext cx="5844300" cy="479400"/>
          </a:xfrm>
          <a:prstGeom prst="rect">
            <a:avLst/>
          </a:prstGeom>
          <a:noFill/>
          <a:ln cap="flat" cmpd="sng" w="9525">
            <a:solidFill>
              <a:srgbClr val="A2C4C9"/>
            </a:solidFill>
            <a:prstDash val="solid"/>
            <a:round/>
            <a:headEnd len="sm" w="sm" type="none"/>
            <a:tailEnd len="sm" w="sm" type="none"/>
          </a:ln>
        </p:spPr>
        <p:txBody>
          <a:bodyPr anchorCtr="0" anchor="ctr" bIns="75600" lIns="75600" spcFirstLastPara="1" rIns="75600" wrap="square" tIns="75600">
            <a:noAutofit/>
          </a:bodyPr>
          <a:lstStyle/>
          <a:p>
            <a:pPr indent="0" lvl="0" marL="0" rtl="0" algn="l">
              <a:spcBef>
                <a:spcPts val="0"/>
              </a:spcBef>
              <a:spcAft>
                <a:spcPts val="0"/>
              </a:spcAft>
              <a:buNone/>
            </a:pPr>
            <a:r>
              <a:rPr b="1" lang="en-GB" sz="1200">
                <a:solidFill>
                  <a:srgbClr val="76A5AF"/>
                </a:solidFill>
                <a:latin typeface="Mada"/>
                <a:ea typeface="Mada"/>
                <a:cs typeface="Mada"/>
                <a:sym typeface="Mada"/>
              </a:rPr>
              <a:t>Hazard Identification</a:t>
            </a:r>
            <a:endParaRPr b="1">
              <a:solidFill>
                <a:srgbClr val="76A5AF"/>
              </a:solidFill>
              <a:latin typeface="Mada"/>
              <a:ea typeface="Mada"/>
              <a:cs typeface="Mada"/>
              <a:sym typeface="Mada"/>
            </a:endParaRPr>
          </a:p>
        </p:txBody>
      </p:sp>
      <p:sp>
        <p:nvSpPr>
          <p:cNvPr id="1444" name="Google Shape;1444;p56"/>
          <p:cNvSpPr/>
          <p:nvPr/>
        </p:nvSpPr>
        <p:spPr>
          <a:xfrm rot="5400000">
            <a:off x="516188" y="3787949"/>
            <a:ext cx="810600" cy="672300"/>
          </a:xfrm>
          <a:prstGeom prst="chevron">
            <a:avLst>
              <a:gd fmla="val 49133" name="adj"/>
            </a:avLst>
          </a:prstGeom>
          <a:solidFill>
            <a:srgbClr val="A2C4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Exo Thin"/>
              <a:ea typeface="Exo Thin"/>
              <a:cs typeface="Exo Thin"/>
              <a:sym typeface="Exo Thin"/>
            </a:endParaRPr>
          </a:p>
        </p:txBody>
      </p:sp>
      <p:sp>
        <p:nvSpPr>
          <p:cNvPr id="1445" name="Google Shape;1445;p56"/>
          <p:cNvSpPr txBox="1"/>
          <p:nvPr/>
        </p:nvSpPr>
        <p:spPr>
          <a:xfrm>
            <a:off x="644430" y="3963266"/>
            <a:ext cx="573600" cy="479400"/>
          </a:xfrm>
          <a:prstGeom prst="rect">
            <a:avLst/>
          </a:prstGeom>
          <a:noFill/>
          <a:ln>
            <a:noFill/>
          </a:ln>
        </p:spPr>
        <p:txBody>
          <a:bodyPr anchorCtr="0" anchor="ctr" bIns="91425" lIns="91425" spcFirstLastPara="1" rIns="120100" wrap="square" tIns="91425">
            <a:noAutofit/>
          </a:bodyPr>
          <a:lstStyle/>
          <a:p>
            <a:pPr indent="0" lvl="0" marL="0" rtl="0" algn="ctr">
              <a:spcBef>
                <a:spcPts val="0"/>
              </a:spcBef>
              <a:spcAft>
                <a:spcPts val="0"/>
              </a:spcAft>
              <a:buNone/>
            </a:pPr>
            <a:r>
              <a:rPr b="1" lang="en-GB">
                <a:solidFill>
                  <a:srgbClr val="FFFFFF"/>
                </a:solidFill>
                <a:latin typeface="Exo"/>
                <a:ea typeface="Exo"/>
                <a:cs typeface="Exo"/>
                <a:sym typeface="Exo"/>
              </a:rPr>
              <a:t>3</a:t>
            </a:r>
            <a:endParaRPr b="1">
              <a:solidFill>
                <a:srgbClr val="FFFFFF"/>
              </a:solidFill>
              <a:latin typeface="Exo"/>
              <a:ea typeface="Exo"/>
              <a:cs typeface="Exo"/>
              <a:sym typeface="Exo"/>
            </a:endParaRPr>
          </a:p>
        </p:txBody>
      </p:sp>
      <p:sp>
        <p:nvSpPr>
          <p:cNvPr id="1446" name="Google Shape;1446;p56"/>
          <p:cNvSpPr/>
          <p:nvPr/>
        </p:nvSpPr>
        <p:spPr>
          <a:xfrm>
            <a:off x="1253617" y="3732500"/>
            <a:ext cx="5844300" cy="479400"/>
          </a:xfrm>
          <a:prstGeom prst="rect">
            <a:avLst/>
          </a:prstGeom>
          <a:noFill/>
          <a:ln cap="flat" cmpd="sng" w="9525">
            <a:solidFill>
              <a:srgbClr val="A2C4C9"/>
            </a:solidFill>
            <a:prstDash val="solid"/>
            <a:round/>
            <a:headEnd len="sm" w="sm" type="none"/>
            <a:tailEnd len="sm" w="sm" type="none"/>
          </a:ln>
        </p:spPr>
        <p:txBody>
          <a:bodyPr anchorCtr="0" anchor="ctr" bIns="75600" lIns="75600" spcFirstLastPara="1" rIns="75600" wrap="square" tIns="75600">
            <a:noAutofit/>
          </a:bodyPr>
          <a:lstStyle/>
          <a:p>
            <a:pPr indent="0" lvl="0" marL="0" rtl="0" algn="l">
              <a:spcBef>
                <a:spcPts val="0"/>
              </a:spcBef>
              <a:spcAft>
                <a:spcPts val="0"/>
              </a:spcAft>
              <a:buNone/>
            </a:pPr>
            <a:r>
              <a:rPr b="1" lang="en-GB" sz="1200">
                <a:solidFill>
                  <a:srgbClr val="76A5AF"/>
                </a:solidFill>
                <a:latin typeface="Mada"/>
                <a:ea typeface="Mada"/>
                <a:cs typeface="Mada"/>
                <a:sym typeface="Mada"/>
              </a:rPr>
              <a:t>Dose-response Relationship</a:t>
            </a:r>
            <a:r>
              <a:rPr b="1" baseline="30000" lang="en-GB" sz="1200">
                <a:solidFill>
                  <a:srgbClr val="76A5AF"/>
                </a:solidFill>
                <a:latin typeface="Mada"/>
                <a:ea typeface="Mada"/>
                <a:cs typeface="Mada"/>
                <a:sym typeface="Mada"/>
              </a:rPr>
              <a:t>2</a:t>
            </a:r>
            <a:endParaRPr b="1" baseline="30000">
              <a:solidFill>
                <a:srgbClr val="76A5AF"/>
              </a:solidFill>
              <a:latin typeface="Exo"/>
              <a:ea typeface="Exo"/>
              <a:cs typeface="Exo"/>
              <a:sym typeface="Exo"/>
            </a:endParaRPr>
          </a:p>
        </p:txBody>
      </p:sp>
      <p:sp>
        <p:nvSpPr>
          <p:cNvPr id="1447" name="Google Shape;1447;p56"/>
          <p:cNvSpPr/>
          <p:nvPr/>
        </p:nvSpPr>
        <p:spPr>
          <a:xfrm rot="5400000">
            <a:off x="516188" y="5142799"/>
            <a:ext cx="810600" cy="672300"/>
          </a:xfrm>
          <a:prstGeom prst="chevron">
            <a:avLst>
              <a:gd fmla="val 49133" name="adj"/>
            </a:avLst>
          </a:prstGeom>
          <a:solidFill>
            <a:srgbClr val="A2C4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Exo Thin"/>
              <a:ea typeface="Exo Thin"/>
              <a:cs typeface="Exo Thin"/>
              <a:sym typeface="Exo Thin"/>
            </a:endParaRPr>
          </a:p>
        </p:txBody>
      </p:sp>
      <p:sp>
        <p:nvSpPr>
          <p:cNvPr id="1448" name="Google Shape;1448;p56"/>
          <p:cNvSpPr txBox="1"/>
          <p:nvPr/>
        </p:nvSpPr>
        <p:spPr>
          <a:xfrm>
            <a:off x="644430" y="5318116"/>
            <a:ext cx="573600" cy="479400"/>
          </a:xfrm>
          <a:prstGeom prst="rect">
            <a:avLst/>
          </a:prstGeom>
          <a:noFill/>
          <a:ln>
            <a:noFill/>
          </a:ln>
        </p:spPr>
        <p:txBody>
          <a:bodyPr anchorCtr="0" anchor="ctr" bIns="91425" lIns="91425" spcFirstLastPara="1" rIns="120100" wrap="square" tIns="91425">
            <a:noAutofit/>
          </a:bodyPr>
          <a:lstStyle/>
          <a:p>
            <a:pPr indent="0" lvl="0" marL="0" rtl="0" algn="ctr">
              <a:spcBef>
                <a:spcPts val="0"/>
              </a:spcBef>
              <a:spcAft>
                <a:spcPts val="0"/>
              </a:spcAft>
              <a:buNone/>
            </a:pPr>
            <a:r>
              <a:rPr b="1" lang="en-GB">
                <a:solidFill>
                  <a:srgbClr val="FFFFFF"/>
                </a:solidFill>
                <a:latin typeface="Exo"/>
                <a:ea typeface="Exo"/>
                <a:cs typeface="Exo"/>
                <a:sym typeface="Exo"/>
              </a:rPr>
              <a:t>4</a:t>
            </a:r>
            <a:endParaRPr b="1">
              <a:solidFill>
                <a:srgbClr val="FFFFFF"/>
              </a:solidFill>
              <a:latin typeface="Exo"/>
              <a:ea typeface="Exo"/>
              <a:cs typeface="Exo"/>
              <a:sym typeface="Exo"/>
            </a:endParaRPr>
          </a:p>
        </p:txBody>
      </p:sp>
      <p:sp>
        <p:nvSpPr>
          <p:cNvPr id="1449" name="Google Shape;1449;p56"/>
          <p:cNvSpPr/>
          <p:nvPr/>
        </p:nvSpPr>
        <p:spPr>
          <a:xfrm>
            <a:off x="1253617" y="5081150"/>
            <a:ext cx="5844300" cy="479400"/>
          </a:xfrm>
          <a:prstGeom prst="rect">
            <a:avLst/>
          </a:prstGeom>
          <a:noFill/>
          <a:ln cap="flat" cmpd="sng" w="9525">
            <a:solidFill>
              <a:srgbClr val="A2C4C9"/>
            </a:solidFill>
            <a:prstDash val="solid"/>
            <a:round/>
            <a:headEnd len="sm" w="sm" type="none"/>
            <a:tailEnd len="sm" w="sm" type="none"/>
          </a:ln>
        </p:spPr>
        <p:txBody>
          <a:bodyPr anchorCtr="0" anchor="ctr" bIns="75600" lIns="75600" spcFirstLastPara="1" rIns="75600" wrap="square" tIns="75600">
            <a:noAutofit/>
          </a:bodyPr>
          <a:lstStyle/>
          <a:p>
            <a:pPr indent="0" lvl="0" marL="0" rtl="0" algn="l">
              <a:spcBef>
                <a:spcPts val="0"/>
              </a:spcBef>
              <a:spcAft>
                <a:spcPts val="0"/>
              </a:spcAft>
              <a:buNone/>
            </a:pPr>
            <a:r>
              <a:rPr b="1" lang="en-GB" sz="1200">
                <a:solidFill>
                  <a:srgbClr val="76A5AF"/>
                </a:solidFill>
                <a:latin typeface="Mada"/>
                <a:ea typeface="Mada"/>
                <a:cs typeface="Mada"/>
                <a:sym typeface="Mada"/>
              </a:rPr>
              <a:t>Exposure Assessment</a:t>
            </a:r>
            <a:endParaRPr b="1">
              <a:solidFill>
                <a:srgbClr val="76A5AF"/>
              </a:solidFill>
              <a:latin typeface="Exo"/>
              <a:ea typeface="Exo"/>
              <a:cs typeface="Exo"/>
              <a:sym typeface="Exo"/>
            </a:endParaRPr>
          </a:p>
        </p:txBody>
      </p:sp>
      <p:sp>
        <p:nvSpPr>
          <p:cNvPr id="1450" name="Google Shape;1450;p56"/>
          <p:cNvSpPr/>
          <p:nvPr/>
        </p:nvSpPr>
        <p:spPr>
          <a:xfrm rot="5400000">
            <a:off x="470225" y="7004824"/>
            <a:ext cx="810600" cy="672300"/>
          </a:xfrm>
          <a:prstGeom prst="chevron">
            <a:avLst>
              <a:gd fmla="val 49133" name="adj"/>
            </a:avLst>
          </a:prstGeom>
          <a:solidFill>
            <a:srgbClr val="A2C4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Exo Thin"/>
              <a:ea typeface="Exo Thin"/>
              <a:cs typeface="Exo Thin"/>
              <a:sym typeface="Exo Thin"/>
            </a:endParaRPr>
          </a:p>
        </p:txBody>
      </p:sp>
      <p:sp>
        <p:nvSpPr>
          <p:cNvPr id="1451" name="Google Shape;1451;p56"/>
          <p:cNvSpPr txBox="1"/>
          <p:nvPr/>
        </p:nvSpPr>
        <p:spPr>
          <a:xfrm>
            <a:off x="598467" y="7180141"/>
            <a:ext cx="573600" cy="479400"/>
          </a:xfrm>
          <a:prstGeom prst="rect">
            <a:avLst/>
          </a:prstGeom>
          <a:noFill/>
          <a:ln>
            <a:noFill/>
          </a:ln>
        </p:spPr>
        <p:txBody>
          <a:bodyPr anchorCtr="0" anchor="ctr" bIns="91425" lIns="91425" spcFirstLastPara="1" rIns="120100" wrap="square" tIns="91425">
            <a:noAutofit/>
          </a:bodyPr>
          <a:lstStyle/>
          <a:p>
            <a:pPr indent="0" lvl="0" marL="0" rtl="0" algn="ctr">
              <a:spcBef>
                <a:spcPts val="0"/>
              </a:spcBef>
              <a:spcAft>
                <a:spcPts val="0"/>
              </a:spcAft>
              <a:buNone/>
            </a:pPr>
            <a:r>
              <a:rPr b="1" lang="en-GB">
                <a:solidFill>
                  <a:srgbClr val="FFFFFF"/>
                </a:solidFill>
                <a:latin typeface="Exo"/>
                <a:ea typeface="Exo"/>
                <a:cs typeface="Exo"/>
                <a:sym typeface="Exo"/>
              </a:rPr>
              <a:t>5</a:t>
            </a:r>
            <a:endParaRPr b="1">
              <a:solidFill>
                <a:srgbClr val="FFFFFF"/>
              </a:solidFill>
              <a:latin typeface="Exo"/>
              <a:ea typeface="Exo"/>
              <a:cs typeface="Exo"/>
              <a:sym typeface="Exo"/>
            </a:endParaRPr>
          </a:p>
        </p:txBody>
      </p:sp>
      <p:sp>
        <p:nvSpPr>
          <p:cNvPr id="1452" name="Google Shape;1452;p56"/>
          <p:cNvSpPr/>
          <p:nvPr/>
        </p:nvSpPr>
        <p:spPr>
          <a:xfrm>
            <a:off x="1207654" y="6943175"/>
            <a:ext cx="5844300" cy="479400"/>
          </a:xfrm>
          <a:prstGeom prst="rect">
            <a:avLst/>
          </a:prstGeom>
          <a:noFill/>
          <a:ln cap="flat" cmpd="sng" w="9525">
            <a:solidFill>
              <a:srgbClr val="A2C4C9"/>
            </a:solidFill>
            <a:prstDash val="solid"/>
            <a:round/>
            <a:headEnd len="sm" w="sm" type="none"/>
            <a:tailEnd len="sm" w="sm" type="none"/>
          </a:ln>
        </p:spPr>
        <p:txBody>
          <a:bodyPr anchorCtr="0" anchor="ctr" bIns="75600" lIns="75600" spcFirstLastPara="1" rIns="75600" wrap="square" tIns="75600">
            <a:noAutofit/>
          </a:bodyPr>
          <a:lstStyle/>
          <a:p>
            <a:pPr indent="0" lvl="0" marL="0" rtl="0" algn="l">
              <a:spcBef>
                <a:spcPts val="0"/>
              </a:spcBef>
              <a:spcAft>
                <a:spcPts val="0"/>
              </a:spcAft>
              <a:buNone/>
            </a:pPr>
            <a:r>
              <a:rPr b="1" lang="en-GB" sz="1200">
                <a:solidFill>
                  <a:srgbClr val="76A5AF"/>
                </a:solidFill>
                <a:latin typeface="Mada"/>
                <a:ea typeface="Mada"/>
                <a:cs typeface="Mada"/>
                <a:sym typeface="Mada"/>
              </a:rPr>
              <a:t>Risk Characterization</a:t>
            </a:r>
            <a:endParaRPr b="1">
              <a:solidFill>
                <a:srgbClr val="76A5AF"/>
              </a:solidFill>
              <a:latin typeface="Exo"/>
              <a:ea typeface="Exo"/>
              <a:cs typeface="Exo"/>
              <a:sym typeface="Exo"/>
            </a:endParaRPr>
          </a:p>
        </p:txBody>
      </p:sp>
      <p:sp>
        <p:nvSpPr>
          <p:cNvPr id="1453" name="Google Shape;1453;p56"/>
          <p:cNvSpPr txBox="1"/>
          <p:nvPr/>
        </p:nvSpPr>
        <p:spPr>
          <a:xfrm>
            <a:off x="1417113" y="1120838"/>
            <a:ext cx="5517300" cy="110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200">
                <a:latin typeface="Mada"/>
                <a:ea typeface="Mada"/>
                <a:cs typeface="Mada"/>
                <a:sym typeface="Mada"/>
              </a:rPr>
              <a:t>➢ What is the problem in question? </a:t>
            </a:r>
            <a:endParaRPr sz="1200">
              <a:latin typeface="Mada"/>
              <a:ea typeface="Mada"/>
              <a:cs typeface="Mada"/>
              <a:sym typeface="Mada"/>
            </a:endParaRPr>
          </a:p>
          <a:p>
            <a:pPr indent="0" lvl="0" marL="0" rtl="0" algn="l">
              <a:spcBef>
                <a:spcPts val="0"/>
              </a:spcBef>
              <a:spcAft>
                <a:spcPts val="0"/>
              </a:spcAft>
              <a:buNone/>
            </a:pPr>
            <a:r>
              <a:rPr lang="en-GB" sz="1200">
                <a:latin typeface="Mada"/>
                <a:ea typeface="Mada"/>
                <a:cs typeface="Mada"/>
                <a:sym typeface="Mada"/>
              </a:rPr>
              <a:t>➢ Can the problem be addressed by the proposed risk assessment? </a:t>
            </a:r>
            <a:endParaRPr sz="1200">
              <a:latin typeface="Mada"/>
              <a:ea typeface="Mada"/>
              <a:cs typeface="Mada"/>
              <a:sym typeface="Mada"/>
            </a:endParaRPr>
          </a:p>
          <a:p>
            <a:pPr indent="0" lvl="0" marL="0" rtl="0" algn="l">
              <a:spcBef>
                <a:spcPts val="0"/>
              </a:spcBef>
              <a:spcAft>
                <a:spcPts val="0"/>
              </a:spcAft>
              <a:buNone/>
            </a:pPr>
            <a:r>
              <a:rPr lang="en-GB" sz="1200">
                <a:latin typeface="Mada"/>
                <a:ea typeface="Mada"/>
                <a:cs typeface="Mada"/>
                <a:sym typeface="Mada"/>
              </a:rPr>
              <a:t>➢ Do we have the technology and capabilities to apply the assessment process? </a:t>
            </a:r>
            <a:endParaRPr sz="1200">
              <a:latin typeface="Mada"/>
              <a:ea typeface="Mada"/>
              <a:cs typeface="Mada"/>
              <a:sym typeface="Mada"/>
            </a:endParaRPr>
          </a:p>
          <a:p>
            <a:pPr indent="0" lvl="0" marL="0" rtl="0" algn="l">
              <a:spcBef>
                <a:spcPts val="0"/>
              </a:spcBef>
              <a:spcAft>
                <a:spcPts val="0"/>
              </a:spcAft>
              <a:buNone/>
            </a:pPr>
            <a:r>
              <a:rPr lang="en-GB" sz="1200">
                <a:latin typeface="Mada"/>
                <a:ea typeface="Mada"/>
                <a:cs typeface="Mada"/>
                <a:sym typeface="Mada"/>
              </a:rPr>
              <a:t>➢ Are there any factors that contribute to persistence of that risk? </a:t>
            </a:r>
            <a:endParaRPr sz="1200">
              <a:latin typeface="Mada"/>
              <a:ea typeface="Mada"/>
              <a:cs typeface="Mada"/>
              <a:sym typeface="Mada"/>
            </a:endParaRPr>
          </a:p>
          <a:p>
            <a:pPr indent="0" lvl="0" marL="0" rtl="0" algn="l">
              <a:spcBef>
                <a:spcPts val="0"/>
              </a:spcBef>
              <a:spcAft>
                <a:spcPts val="0"/>
              </a:spcAft>
              <a:buNone/>
            </a:pPr>
            <a:r>
              <a:rPr lang="en-GB" sz="1200">
                <a:latin typeface="Mada"/>
                <a:ea typeface="Mada"/>
                <a:cs typeface="Mada"/>
                <a:sym typeface="Mada"/>
              </a:rPr>
              <a:t>➢ Did the risk come about as a breach in public health measures?</a:t>
            </a:r>
            <a:endParaRPr sz="1200">
              <a:latin typeface="Mada"/>
              <a:ea typeface="Mada"/>
              <a:cs typeface="Mada"/>
              <a:sym typeface="Mada"/>
            </a:endParaRPr>
          </a:p>
        </p:txBody>
      </p:sp>
      <p:sp>
        <p:nvSpPr>
          <p:cNvPr id="1454" name="Google Shape;1454;p56"/>
          <p:cNvSpPr txBox="1"/>
          <p:nvPr/>
        </p:nvSpPr>
        <p:spPr>
          <a:xfrm>
            <a:off x="1417113" y="2782625"/>
            <a:ext cx="54018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200">
                <a:latin typeface="Mada"/>
                <a:ea typeface="Mada"/>
                <a:cs typeface="Mada"/>
                <a:sym typeface="Mada"/>
              </a:rPr>
              <a:t>➢ How severe are the health effects? And are they reversible? </a:t>
            </a:r>
            <a:endParaRPr sz="1200">
              <a:latin typeface="Mada"/>
              <a:ea typeface="Mada"/>
              <a:cs typeface="Mada"/>
              <a:sym typeface="Mada"/>
            </a:endParaRPr>
          </a:p>
          <a:p>
            <a:pPr indent="0" lvl="0" marL="0" rtl="0" algn="l">
              <a:spcBef>
                <a:spcPts val="0"/>
              </a:spcBef>
              <a:spcAft>
                <a:spcPts val="0"/>
              </a:spcAft>
              <a:buNone/>
            </a:pPr>
            <a:r>
              <a:rPr lang="en-GB" sz="1200">
                <a:latin typeface="Mada"/>
                <a:ea typeface="Mada"/>
                <a:cs typeface="Mada"/>
                <a:sym typeface="Mada"/>
              </a:rPr>
              <a:t>➢ Is there interaction between this hazard and other agents in the environment? </a:t>
            </a:r>
            <a:endParaRPr sz="1200">
              <a:latin typeface="Mada"/>
              <a:ea typeface="Mada"/>
              <a:cs typeface="Mada"/>
              <a:sym typeface="Mada"/>
            </a:endParaRPr>
          </a:p>
          <a:p>
            <a:pPr indent="0" lvl="0" marL="0" rtl="0" algn="l">
              <a:spcBef>
                <a:spcPts val="0"/>
              </a:spcBef>
              <a:spcAft>
                <a:spcPts val="0"/>
              </a:spcAft>
              <a:buNone/>
            </a:pPr>
            <a:r>
              <a:rPr lang="en-GB" sz="1200">
                <a:latin typeface="Mada"/>
                <a:ea typeface="Mada"/>
                <a:cs typeface="Mada"/>
                <a:sym typeface="Mada"/>
              </a:rPr>
              <a:t>➢ Is the onset of the effect immediate or delayed after exposure to hazard? </a:t>
            </a:r>
            <a:endParaRPr sz="1200">
              <a:latin typeface="Mada"/>
              <a:ea typeface="Mada"/>
              <a:cs typeface="Mada"/>
              <a:sym typeface="Mada"/>
            </a:endParaRPr>
          </a:p>
          <a:p>
            <a:pPr indent="0" lvl="0" marL="0" rtl="0" algn="l">
              <a:spcBef>
                <a:spcPts val="0"/>
              </a:spcBef>
              <a:spcAft>
                <a:spcPts val="0"/>
              </a:spcAft>
              <a:buNone/>
            </a:pPr>
            <a:r>
              <a:rPr lang="en-GB" sz="1200">
                <a:latin typeface="Mada"/>
                <a:ea typeface="Mada"/>
                <a:cs typeface="Mada"/>
                <a:sym typeface="Mada"/>
              </a:rPr>
              <a:t>➢ Is there a critical window for exposure?</a:t>
            </a:r>
            <a:endParaRPr sz="1200">
              <a:latin typeface="Mada"/>
              <a:ea typeface="Mada"/>
              <a:cs typeface="Mada"/>
              <a:sym typeface="Mada"/>
            </a:endParaRPr>
          </a:p>
        </p:txBody>
      </p:sp>
      <p:sp>
        <p:nvSpPr>
          <p:cNvPr id="1455" name="Google Shape;1455;p56"/>
          <p:cNvSpPr txBox="1"/>
          <p:nvPr/>
        </p:nvSpPr>
        <p:spPr>
          <a:xfrm>
            <a:off x="1417113" y="4211900"/>
            <a:ext cx="56808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200">
                <a:latin typeface="Mada"/>
                <a:ea typeface="Mada"/>
                <a:cs typeface="Mada"/>
                <a:sym typeface="Mada"/>
              </a:rPr>
              <a:t>➢ Does the exposure to the hazard exhibit a dose response relationship for the effect to appear? </a:t>
            </a:r>
            <a:endParaRPr sz="1200">
              <a:latin typeface="Mada"/>
              <a:ea typeface="Mada"/>
              <a:cs typeface="Mada"/>
              <a:sym typeface="Mada"/>
            </a:endParaRPr>
          </a:p>
          <a:p>
            <a:pPr indent="0" lvl="0" marL="0" rtl="0" algn="l">
              <a:spcBef>
                <a:spcPts val="0"/>
              </a:spcBef>
              <a:spcAft>
                <a:spcPts val="0"/>
              </a:spcAft>
              <a:buNone/>
            </a:pPr>
            <a:r>
              <a:rPr lang="en-GB" sz="1200">
                <a:latin typeface="Mada"/>
                <a:ea typeface="Mada"/>
                <a:cs typeface="Mada"/>
                <a:sym typeface="Mada"/>
              </a:rPr>
              <a:t>➢ Is there a critical threshold for exposure? (cut-off point over which the effects will take place) </a:t>
            </a:r>
            <a:endParaRPr sz="1200">
              <a:latin typeface="Mada"/>
              <a:ea typeface="Mada"/>
              <a:cs typeface="Mada"/>
              <a:sym typeface="Mada"/>
            </a:endParaRPr>
          </a:p>
        </p:txBody>
      </p:sp>
      <p:sp>
        <p:nvSpPr>
          <p:cNvPr id="1456" name="Google Shape;1456;p56"/>
          <p:cNvSpPr txBox="1"/>
          <p:nvPr/>
        </p:nvSpPr>
        <p:spPr>
          <a:xfrm>
            <a:off x="1394688" y="5500575"/>
            <a:ext cx="5780100" cy="1471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200">
                <a:latin typeface="Mada"/>
                <a:ea typeface="Mada"/>
                <a:cs typeface="Mada"/>
                <a:sym typeface="Mada"/>
              </a:rPr>
              <a:t>➢ What is the nature of exposure? </a:t>
            </a:r>
            <a:endParaRPr sz="1200">
              <a:latin typeface="Mada"/>
              <a:ea typeface="Mada"/>
              <a:cs typeface="Mada"/>
              <a:sym typeface="Mada"/>
            </a:endParaRPr>
          </a:p>
          <a:p>
            <a:pPr indent="0" lvl="0" marL="0" rtl="0" algn="l">
              <a:spcBef>
                <a:spcPts val="0"/>
              </a:spcBef>
              <a:spcAft>
                <a:spcPts val="0"/>
              </a:spcAft>
              <a:buNone/>
            </a:pPr>
            <a:r>
              <a:rPr lang="en-GB" sz="1200">
                <a:latin typeface="Mada"/>
                <a:ea typeface="Mada"/>
                <a:cs typeface="Mada"/>
                <a:sym typeface="Mada"/>
              </a:rPr>
              <a:t>➢ Is there a specific frequency of exposure? </a:t>
            </a:r>
            <a:endParaRPr sz="1200">
              <a:latin typeface="Mada"/>
              <a:ea typeface="Mada"/>
              <a:cs typeface="Mada"/>
              <a:sym typeface="Mada"/>
            </a:endParaRPr>
          </a:p>
          <a:p>
            <a:pPr indent="0" lvl="0" marL="0" rtl="0" algn="l">
              <a:spcBef>
                <a:spcPts val="0"/>
              </a:spcBef>
              <a:spcAft>
                <a:spcPts val="0"/>
              </a:spcAft>
              <a:buNone/>
            </a:pPr>
            <a:r>
              <a:rPr lang="en-GB" sz="1200">
                <a:latin typeface="Mada"/>
                <a:ea typeface="Mada"/>
                <a:cs typeface="Mada"/>
                <a:sym typeface="Mada"/>
              </a:rPr>
              <a:t>➢ Is there a latency period for exposure? </a:t>
            </a:r>
            <a:endParaRPr sz="1200">
              <a:latin typeface="Mada"/>
              <a:ea typeface="Mada"/>
              <a:cs typeface="Mada"/>
              <a:sym typeface="Mada"/>
            </a:endParaRPr>
          </a:p>
          <a:p>
            <a:pPr indent="0" lvl="0" marL="0" rtl="0" algn="l">
              <a:spcBef>
                <a:spcPts val="0"/>
              </a:spcBef>
              <a:spcAft>
                <a:spcPts val="0"/>
              </a:spcAft>
              <a:buNone/>
            </a:pPr>
            <a:r>
              <a:rPr lang="en-GB" sz="1200">
                <a:latin typeface="Mada"/>
                <a:ea typeface="Mada"/>
                <a:cs typeface="Mada"/>
                <a:sym typeface="Mada"/>
              </a:rPr>
              <a:t>➢ </a:t>
            </a:r>
            <a:r>
              <a:rPr b="1" lang="en-GB" sz="1200">
                <a:solidFill>
                  <a:srgbClr val="CC0000"/>
                </a:solidFill>
                <a:latin typeface="Mada"/>
                <a:ea typeface="Mada"/>
                <a:cs typeface="Mada"/>
                <a:sym typeface="Mada"/>
              </a:rPr>
              <a:t>Can the critical time of exposure be determined? </a:t>
            </a:r>
            <a:endParaRPr b="1" sz="1200">
              <a:solidFill>
                <a:srgbClr val="CC0000"/>
              </a:solidFill>
              <a:latin typeface="Mada"/>
              <a:ea typeface="Mada"/>
              <a:cs typeface="Mada"/>
              <a:sym typeface="Mada"/>
            </a:endParaRPr>
          </a:p>
          <a:p>
            <a:pPr indent="0" lvl="0" marL="0" rtl="0" algn="l">
              <a:spcBef>
                <a:spcPts val="0"/>
              </a:spcBef>
              <a:spcAft>
                <a:spcPts val="0"/>
              </a:spcAft>
              <a:buNone/>
            </a:pPr>
            <a:r>
              <a:rPr lang="en-GB" sz="1200">
                <a:latin typeface="Mada"/>
                <a:ea typeface="Mada"/>
                <a:cs typeface="Mada"/>
                <a:sym typeface="Mada"/>
              </a:rPr>
              <a:t>(In order to be targeted for prevention and control measures) </a:t>
            </a:r>
            <a:endParaRPr sz="1200">
              <a:latin typeface="Mada"/>
              <a:ea typeface="Mada"/>
              <a:cs typeface="Mada"/>
              <a:sym typeface="Mada"/>
            </a:endParaRPr>
          </a:p>
          <a:p>
            <a:pPr indent="0" lvl="0" marL="0" rtl="0" algn="l">
              <a:spcBef>
                <a:spcPts val="0"/>
              </a:spcBef>
              <a:spcAft>
                <a:spcPts val="0"/>
              </a:spcAft>
              <a:buNone/>
            </a:pPr>
            <a:r>
              <a:rPr lang="en-GB" sz="1200">
                <a:latin typeface="Mada"/>
                <a:ea typeface="Mada"/>
                <a:cs typeface="Mada"/>
                <a:sym typeface="Mada"/>
              </a:rPr>
              <a:t>➢ Has the route for exposure been identified? Is there more than one route? </a:t>
            </a:r>
            <a:endParaRPr sz="1200">
              <a:latin typeface="Mada"/>
              <a:ea typeface="Mada"/>
              <a:cs typeface="Mada"/>
              <a:sym typeface="Mada"/>
            </a:endParaRPr>
          </a:p>
          <a:p>
            <a:pPr indent="0" lvl="0" marL="0" rtl="0" algn="l">
              <a:spcBef>
                <a:spcPts val="0"/>
              </a:spcBef>
              <a:spcAft>
                <a:spcPts val="0"/>
              </a:spcAft>
              <a:buNone/>
            </a:pPr>
            <a:r>
              <a:rPr lang="en-GB" sz="1200">
                <a:latin typeface="Mada"/>
                <a:ea typeface="Mada"/>
                <a:cs typeface="Mada"/>
                <a:sym typeface="Mada"/>
              </a:rPr>
              <a:t>➢ Is exposure one time, continuous or intermittent?</a:t>
            </a:r>
            <a:endParaRPr sz="1200">
              <a:latin typeface="Mada"/>
              <a:ea typeface="Mada"/>
              <a:cs typeface="Mada"/>
              <a:sym typeface="Mada"/>
            </a:endParaRPr>
          </a:p>
        </p:txBody>
      </p:sp>
      <p:sp>
        <p:nvSpPr>
          <p:cNvPr id="1457" name="Google Shape;1457;p56"/>
          <p:cNvSpPr txBox="1"/>
          <p:nvPr/>
        </p:nvSpPr>
        <p:spPr>
          <a:xfrm>
            <a:off x="1371150" y="7386400"/>
            <a:ext cx="5631600" cy="1098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200"/>
              <a:t>➢ Is there genetic variability in exposure to the hazard? </a:t>
            </a:r>
            <a:endParaRPr sz="1200"/>
          </a:p>
          <a:p>
            <a:pPr indent="0" lvl="0" marL="0" rtl="0" algn="l">
              <a:spcBef>
                <a:spcPts val="0"/>
              </a:spcBef>
              <a:spcAft>
                <a:spcPts val="0"/>
              </a:spcAft>
              <a:buNone/>
            </a:pPr>
            <a:r>
              <a:rPr lang="en-GB" sz="1200"/>
              <a:t>➢ Do personal characteristics play a role in exposure to hazard? </a:t>
            </a:r>
            <a:endParaRPr sz="1200"/>
          </a:p>
          <a:p>
            <a:pPr indent="0" lvl="0" marL="0" rtl="0" algn="l">
              <a:spcBef>
                <a:spcPts val="0"/>
              </a:spcBef>
              <a:spcAft>
                <a:spcPts val="0"/>
              </a:spcAft>
              <a:buNone/>
            </a:pPr>
            <a:r>
              <a:rPr lang="en-GB" sz="1200"/>
              <a:t>➢ Or do they play a role in the development of the health outcome following exposure to hazard? </a:t>
            </a:r>
            <a:endParaRPr sz="1200"/>
          </a:p>
          <a:p>
            <a:pPr indent="0" lvl="0" marL="0" rtl="0" algn="l">
              <a:spcBef>
                <a:spcPts val="0"/>
              </a:spcBef>
              <a:spcAft>
                <a:spcPts val="0"/>
              </a:spcAft>
              <a:buNone/>
            </a:pPr>
            <a:r>
              <a:rPr lang="en-GB" sz="1200"/>
              <a:t>➢ Should we consider any population characteristics or dynamics?</a:t>
            </a:r>
            <a:endParaRPr sz="1200"/>
          </a:p>
        </p:txBody>
      </p:sp>
      <p:sp>
        <p:nvSpPr>
          <p:cNvPr id="1458" name="Google Shape;1458;p56"/>
          <p:cNvSpPr/>
          <p:nvPr/>
        </p:nvSpPr>
        <p:spPr>
          <a:xfrm>
            <a:off x="879513" y="314121"/>
            <a:ext cx="374100" cy="329400"/>
          </a:xfrm>
          <a:prstGeom prst="star5">
            <a:avLst>
              <a:gd fmla="val 19098" name="adj"/>
              <a:gd fmla="val 105146" name="hf"/>
              <a:gd fmla="val 110557" name="vf"/>
            </a:avLst>
          </a:prstGeom>
          <a:solidFill>
            <a:srgbClr val="CC0000"/>
          </a:solidFill>
          <a:ln cap="flat" cmpd="sng" w="9525">
            <a:solidFill>
              <a:srgbClr val="CC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4343"/>
              </a:solidFill>
            </a:endParaRPr>
          </a:p>
        </p:txBody>
      </p:sp>
      <p:sp>
        <p:nvSpPr>
          <p:cNvPr id="1459" name="Google Shape;1459;p56"/>
          <p:cNvSpPr txBox="1"/>
          <p:nvPr/>
        </p:nvSpPr>
        <p:spPr>
          <a:xfrm>
            <a:off x="0" y="8314985"/>
            <a:ext cx="3910500" cy="525300"/>
          </a:xfrm>
          <a:prstGeom prst="rect">
            <a:avLst/>
          </a:prstGeom>
          <a:noFill/>
          <a:ln>
            <a:noFill/>
          </a:ln>
        </p:spPr>
        <p:txBody>
          <a:bodyPr anchorCtr="0" anchor="t" bIns="91425" lIns="91425" spcFirstLastPara="1" rIns="91425" wrap="square" tIns="91425">
            <a:spAutoFit/>
          </a:bodyPr>
          <a:lstStyle/>
          <a:p>
            <a:pPr indent="-355600" lvl="0" marL="457200" rtl="0" algn="l">
              <a:spcBef>
                <a:spcPts val="0"/>
              </a:spcBef>
              <a:spcAft>
                <a:spcPts val="0"/>
              </a:spcAft>
              <a:buClr>
                <a:srgbClr val="76A5AF"/>
              </a:buClr>
              <a:buSzPts val="2000"/>
              <a:buFont typeface="Nunito"/>
              <a:buChar char="●"/>
            </a:pPr>
            <a:r>
              <a:rPr b="1" lang="en-GB" sz="2000">
                <a:solidFill>
                  <a:srgbClr val="76A5AF"/>
                </a:solidFill>
                <a:latin typeface="Nunito"/>
                <a:ea typeface="Nunito"/>
                <a:cs typeface="Nunito"/>
                <a:sym typeface="Nunito"/>
              </a:rPr>
              <a:t>Prevention and control</a:t>
            </a:r>
            <a:endParaRPr sz="2000"/>
          </a:p>
        </p:txBody>
      </p:sp>
      <p:sp>
        <p:nvSpPr>
          <p:cNvPr id="1460" name="Google Shape;1460;p56"/>
          <p:cNvSpPr txBox="1"/>
          <p:nvPr/>
        </p:nvSpPr>
        <p:spPr>
          <a:xfrm>
            <a:off x="0" y="8673050"/>
            <a:ext cx="4262400" cy="1471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200">
                <a:solidFill>
                  <a:srgbClr val="76A5AF"/>
                </a:solidFill>
                <a:latin typeface="Mada"/>
                <a:ea typeface="Mada"/>
                <a:cs typeface="Mada"/>
                <a:sym typeface="Mada"/>
              </a:rPr>
              <a:t>          Monitoring water </a:t>
            </a:r>
            <a:endParaRPr b="1" sz="1200">
              <a:solidFill>
                <a:srgbClr val="76A5AF"/>
              </a:solidFill>
              <a:latin typeface="Mada"/>
              <a:ea typeface="Mada"/>
              <a:cs typeface="Mada"/>
              <a:sym typeface="Mada"/>
            </a:endParaRPr>
          </a:p>
          <a:p>
            <a:pPr indent="0" lvl="0" marL="0" rtl="0" algn="l">
              <a:spcBef>
                <a:spcPts val="0"/>
              </a:spcBef>
              <a:spcAft>
                <a:spcPts val="0"/>
              </a:spcAft>
              <a:buNone/>
            </a:pPr>
            <a:r>
              <a:rPr lang="en-GB" sz="1200">
                <a:latin typeface="Mada"/>
                <a:ea typeface="Mada"/>
                <a:cs typeface="Mada"/>
                <a:sym typeface="Mada"/>
              </a:rPr>
              <a:t>Biological surveillance of water:</a:t>
            </a:r>
            <a:endParaRPr sz="1200">
              <a:latin typeface="Mada"/>
              <a:ea typeface="Mada"/>
              <a:cs typeface="Mada"/>
              <a:sym typeface="Mada"/>
            </a:endParaRPr>
          </a:p>
          <a:p>
            <a:pPr indent="0" lvl="0" marL="0" rtl="0" algn="l">
              <a:spcBef>
                <a:spcPts val="0"/>
              </a:spcBef>
              <a:spcAft>
                <a:spcPts val="0"/>
              </a:spcAft>
              <a:buNone/>
            </a:pPr>
            <a:r>
              <a:rPr lang="en-GB" sz="1200">
                <a:latin typeface="Mada"/>
                <a:ea typeface="Mada"/>
                <a:cs typeface="Mada"/>
                <a:sym typeface="Mada"/>
              </a:rPr>
              <a:t>● Sanitary surveys </a:t>
            </a:r>
            <a:endParaRPr sz="1200">
              <a:latin typeface="Mada"/>
              <a:ea typeface="Mada"/>
              <a:cs typeface="Mada"/>
              <a:sym typeface="Mada"/>
            </a:endParaRPr>
          </a:p>
          <a:p>
            <a:pPr indent="0" lvl="0" marL="0" rtl="0" algn="l">
              <a:spcBef>
                <a:spcPts val="0"/>
              </a:spcBef>
              <a:spcAft>
                <a:spcPts val="0"/>
              </a:spcAft>
              <a:buNone/>
            </a:pPr>
            <a:r>
              <a:rPr lang="en-GB" sz="1200">
                <a:latin typeface="Mada"/>
                <a:ea typeface="Mada"/>
                <a:cs typeface="Mada"/>
                <a:sym typeface="Mada"/>
              </a:rPr>
              <a:t>● Inspection of manufacturing of water bottles and ice </a:t>
            </a:r>
            <a:endParaRPr sz="1200">
              <a:latin typeface="Mada"/>
              <a:ea typeface="Mada"/>
              <a:cs typeface="Mada"/>
              <a:sym typeface="Mada"/>
            </a:endParaRPr>
          </a:p>
          <a:p>
            <a:pPr indent="0" lvl="0" marL="0" rtl="0" algn="l">
              <a:spcBef>
                <a:spcPts val="0"/>
              </a:spcBef>
              <a:spcAft>
                <a:spcPts val="0"/>
              </a:spcAft>
              <a:buNone/>
            </a:pPr>
            <a:r>
              <a:rPr lang="en-GB" sz="1200">
                <a:latin typeface="Mada"/>
                <a:ea typeface="Mada"/>
                <a:cs typeface="Mada"/>
                <a:sym typeface="Mada"/>
              </a:rPr>
              <a:t>● inspection of reservoirs and wells Establishing policies and procedures for extracting water from wells, and maintaining water safety and storing water </a:t>
            </a:r>
            <a:endParaRPr sz="1200">
              <a:latin typeface="Mada"/>
              <a:ea typeface="Mada"/>
              <a:cs typeface="Mada"/>
              <a:sym typeface="Mada"/>
            </a:endParaRPr>
          </a:p>
        </p:txBody>
      </p:sp>
      <p:sp>
        <p:nvSpPr>
          <p:cNvPr id="1461" name="Google Shape;1461;p56"/>
          <p:cNvSpPr txBox="1"/>
          <p:nvPr/>
        </p:nvSpPr>
        <p:spPr>
          <a:xfrm>
            <a:off x="4174800" y="8580925"/>
            <a:ext cx="3000000" cy="1289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200">
              <a:solidFill>
                <a:schemeClr val="dk1"/>
              </a:solidFill>
              <a:latin typeface="Mada"/>
              <a:ea typeface="Mada"/>
              <a:cs typeface="Mada"/>
              <a:sym typeface="Mada"/>
            </a:endParaRPr>
          </a:p>
          <a:p>
            <a:pPr indent="0" lvl="0" marL="0" rtl="0" algn="l">
              <a:spcBef>
                <a:spcPts val="0"/>
              </a:spcBef>
              <a:spcAft>
                <a:spcPts val="0"/>
              </a:spcAft>
              <a:buNone/>
            </a:pPr>
            <a:r>
              <a:rPr b="1" lang="en-GB" sz="1200">
                <a:solidFill>
                  <a:srgbClr val="76A5AF"/>
                </a:solidFill>
                <a:latin typeface="Mada"/>
                <a:ea typeface="Mada"/>
                <a:cs typeface="Mada"/>
                <a:sym typeface="Mada"/>
              </a:rPr>
              <a:t>Monitoring air pollution</a:t>
            </a:r>
            <a:endParaRPr b="1" sz="1200">
              <a:solidFill>
                <a:srgbClr val="76A5AF"/>
              </a:solidFill>
              <a:latin typeface="Mada"/>
              <a:ea typeface="Mada"/>
              <a:cs typeface="Mada"/>
              <a:sym typeface="Mada"/>
            </a:endParaRPr>
          </a:p>
          <a:p>
            <a:pPr indent="0" lvl="0" marL="0" rtl="0" algn="l">
              <a:spcBef>
                <a:spcPts val="0"/>
              </a:spcBef>
              <a:spcAft>
                <a:spcPts val="0"/>
              </a:spcAft>
              <a:buNone/>
            </a:pPr>
            <a:r>
              <a:rPr lang="en-GB" sz="1200">
                <a:solidFill>
                  <a:schemeClr val="dk1"/>
                </a:solidFill>
                <a:latin typeface="Mada"/>
                <a:ea typeface="Mada"/>
                <a:cs typeface="Mada"/>
                <a:sym typeface="Mada"/>
              </a:rPr>
              <a:t> By monitoring the concentration of: </a:t>
            </a:r>
            <a:endParaRPr sz="1200">
              <a:solidFill>
                <a:schemeClr val="dk1"/>
              </a:solidFill>
              <a:latin typeface="Mada"/>
              <a:ea typeface="Mada"/>
              <a:cs typeface="Mada"/>
              <a:sym typeface="Mada"/>
            </a:endParaRPr>
          </a:p>
          <a:p>
            <a:pPr indent="0" lvl="0" marL="0" rtl="0" algn="l">
              <a:spcBef>
                <a:spcPts val="0"/>
              </a:spcBef>
              <a:spcAft>
                <a:spcPts val="0"/>
              </a:spcAft>
              <a:buNone/>
            </a:pPr>
            <a:r>
              <a:rPr lang="en-GB" sz="1200">
                <a:solidFill>
                  <a:schemeClr val="dk1"/>
                </a:solidFill>
                <a:latin typeface="Mada"/>
                <a:ea typeface="Mada"/>
                <a:cs typeface="Mada"/>
                <a:sym typeface="Mada"/>
              </a:rPr>
              <a:t>● Sulphur dioxide </a:t>
            </a:r>
            <a:endParaRPr sz="1200">
              <a:solidFill>
                <a:schemeClr val="dk1"/>
              </a:solidFill>
              <a:latin typeface="Mada"/>
              <a:ea typeface="Mada"/>
              <a:cs typeface="Mada"/>
              <a:sym typeface="Mada"/>
            </a:endParaRPr>
          </a:p>
          <a:p>
            <a:pPr indent="0" lvl="0" marL="0" rtl="0" algn="l">
              <a:spcBef>
                <a:spcPts val="0"/>
              </a:spcBef>
              <a:spcAft>
                <a:spcPts val="0"/>
              </a:spcAft>
              <a:buNone/>
            </a:pPr>
            <a:r>
              <a:rPr lang="en-GB" sz="1200">
                <a:solidFill>
                  <a:schemeClr val="dk1"/>
                </a:solidFill>
                <a:latin typeface="Mada"/>
                <a:ea typeface="Mada"/>
                <a:cs typeface="Mada"/>
                <a:sym typeface="Mada"/>
              </a:rPr>
              <a:t>● Smoke </a:t>
            </a:r>
            <a:endParaRPr sz="1200">
              <a:solidFill>
                <a:schemeClr val="dk1"/>
              </a:solidFill>
              <a:latin typeface="Mada"/>
              <a:ea typeface="Mada"/>
              <a:cs typeface="Mada"/>
              <a:sym typeface="Mada"/>
            </a:endParaRPr>
          </a:p>
          <a:p>
            <a:pPr indent="0" lvl="0" marL="0" rtl="0" algn="l">
              <a:spcBef>
                <a:spcPts val="0"/>
              </a:spcBef>
              <a:spcAft>
                <a:spcPts val="0"/>
              </a:spcAft>
              <a:buNone/>
            </a:pPr>
            <a:r>
              <a:rPr lang="en-GB" sz="1200">
                <a:solidFill>
                  <a:schemeClr val="dk1"/>
                </a:solidFill>
                <a:latin typeface="Mada"/>
                <a:ea typeface="Mada"/>
                <a:cs typeface="Mada"/>
                <a:sym typeface="Mada"/>
              </a:rPr>
              <a:t>● Suspended particles</a:t>
            </a:r>
            <a:endParaRPr sz="1200">
              <a:solidFill>
                <a:schemeClr val="dk1"/>
              </a:solidFill>
              <a:latin typeface="Mada"/>
              <a:ea typeface="Mada"/>
              <a:cs typeface="Mada"/>
              <a:sym typeface="Mada"/>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5" name="Shape 1465"/>
        <p:cNvGrpSpPr/>
        <p:nvPr/>
      </p:nvGrpSpPr>
      <p:grpSpPr>
        <a:xfrm>
          <a:off x="0" y="0"/>
          <a:ext cx="0" cy="0"/>
          <a:chOff x="0" y="0"/>
          <a:chExt cx="0" cy="0"/>
        </a:xfrm>
      </p:grpSpPr>
      <p:sp>
        <p:nvSpPr>
          <p:cNvPr id="1466" name="Google Shape;1466;p57"/>
          <p:cNvSpPr/>
          <p:nvPr/>
        </p:nvSpPr>
        <p:spPr>
          <a:xfrm rot="10800000">
            <a:off x="-75" y="-9300"/>
            <a:ext cx="7591500" cy="237900"/>
          </a:xfrm>
          <a:prstGeom prst="round2SameRect">
            <a:avLst>
              <a:gd fmla="val 50000" name="adj1"/>
              <a:gd fmla="val 0" name="adj2"/>
            </a:avLst>
          </a:pr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7" name="Google Shape;1467;p57"/>
          <p:cNvSpPr/>
          <p:nvPr/>
        </p:nvSpPr>
        <p:spPr>
          <a:xfrm>
            <a:off x="265713" y="1153408"/>
            <a:ext cx="5587800" cy="8097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GB" sz="2400">
                <a:solidFill>
                  <a:srgbClr val="76A5AF"/>
                </a:solidFill>
                <a:latin typeface="Nunito"/>
                <a:ea typeface="Nunito"/>
                <a:cs typeface="Nunito"/>
                <a:sym typeface="Nunito"/>
              </a:rPr>
              <a:t>    </a:t>
            </a:r>
            <a:r>
              <a:rPr b="1" lang="en-GB" sz="2000">
                <a:solidFill>
                  <a:srgbClr val="76A5AF"/>
                </a:solidFill>
                <a:latin typeface="Nunito"/>
                <a:ea typeface="Nunito"/>
                <a:cs typeface="Nunito"/>
                <a:sym typeface="Nunito"/>
              </a:rPr>
              <a:t>Risk Assessment</a:t>
            </a:r>
            <a:endParaRPr sz="2000"/>
          </a:p>
        </p:txBody>
      </p:sp>
      <p:grpSp>
        <p:nvGrpSpPr>
          <p:cNvPr id="1468" name="Google Shape;1468;p57"/>
          <p:cNvGrpSpPr/>
          <p:nvPr/>
        </p:nvGrpSpPr>
        <p:grpSpPr>
          <a:xfrm>
            <a:off x="265713" y="1096470"/>
            <a:ext cx="566175" cy="923575"/>
            <a:chOff x="1085125" y="209550"/>
            <a:chExt cx="566175" cy="923575"/>
          </a:xfrm>
        </p:grpSpPr>
        <p:sp>
          <p:nvSpPr>
            <p:cNvPr id="1469" name="Google Shape;1469;p57"/>
            <p:cNvSpPr/>
            <p:nvPr/>
          </p:nvSpPr>
          <p:spPr>
            <a:xfrm>
              <a:off x="1085125" y="209550"/>
              <a:ext cx="566175" cy="923575"/>
            </a:xfrm>
            <a:custGeom>
              <a:rect b="b" l="l" r="r" t="t"/>
              <a:pathLst>
                <a:path extrusionOk="0" h="36943" w="22647">
                  <a:moveTo>
                    <a:pt x="3869" y="0"/>
                  </a:moveTo>
                  <a:cubicBezTo>
                    <a:pt x="3069" y="0"/>
                    <a:pt x="2269" y="304"/>
                    <a:pt x="1655" y="911"/>
                  </a:cubicBezTo>
                  <a:lnTo>
                    <a:pt x="1" y="2566"/>
                  </a:lnTo>
                  <a:lnTo>
                    <a:pt x="13693" y="16258"/>
                  </a:lnTo>
                  <a:cubicBezTo>
                    <a:pt x="14919" y="17484"/>
                    <a:pt x="14919" y="19461"/>
                    <a:pt x="13693" y="20675"/>
                  </a:cubicBezTo>
                  <a:lnTo>
                    <a:pt x="1" y="34379"/>
                  </a:lnTo>
                  <a:lnTo>
                    <a:pt x="1655" y="36022"/>
                  </a:lnTo>
                  <a:cubicBezTo>
                    <a:pt x="2269" y="36636"/>
                    <a:pt x="3069" y="36942"/>
                    <a:pt x="3869" y="36942"/>
                  </a:cubicBezTo>
                  <a:cubicBezTo>
                    <a:pt x="4668" y="36942"/>
                    <a:pt x="5465" y="36636"/>
                    <a:pt x="6073" y="36022"/>
                  </a:cubicBezTo>
                  <a:lnTo>
                    <a:pt x="21420" y="20675"/>
                  </a:lnTo>
                  <a:cubicBezTo>
                    <a:pt x="22646" y="19461"/>
                    <a:pt x="22646" y="17484"/>
                    <a:pt x="21420" y="16258"/>
                  </a:cubicBezTo>
                  <a:lnTo>
                    <a:pt x="6073" y="911"/>
                  </a:lnTo>
                  <a:cubicBezTo>
                    <a:pt x="5465" y="304"/>
                    <a:pt x="4668" y="0"/>
                    <a:pt x="3869" y="0"/>
                  </a:cubicBezTo>
                  <a:close/>
                </a:path>
              </a:pathLst>
            </a:custGeom>
            <a:solidFill>
              <a:srgbClr val="A2C4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0" name="Google Shape;1470;p57"/>
            <p:cNvSpPr/>
            <p:nvPr/>
          </p:nvSpPr>
          <p:spPr>
            <a:xfrm>
              <a:off x="1152400" y="521950"/>
              <a:ext cx="171775" cy="298550"/>
            </a:xfrm>
            <a:custGeom>
              <a:rect b="b" l="l" r="r" t="t"/>
              <a:pathLst>
                <a:path extrusionOk="0" h="11942" w="6871">
                  <a:moveTo>
                    <a:pt x="1501" y="0"/>
                  </a:moveTo>
                  <a:cubicBezTo>
                    <a:pt x="737" y="0"/>
                    <a:pt x="0" y="597"/>
                    <a:pt x="0" y="1500"/>
                  </a:cubicBezTo>
                  <a:lnTo>
                    <a:pt x="0" y="10453"/>
                  </a:lnTo>
                  <a:cubicBezTo>
                    <a:pt x="0" y="11347"/>
                    <a:pt x="736" y="11942"/>
                    <a:pt x="1499" y="11942"/>
                  </a:cubicBezTo>
                  <a:cubicBezTo>
                    <a:pt x="1864" y="11942"/>
                    <a:pt x="2236" y="11806"/>
                    <a:pt x="2536" y="11501"/>
                  </a:cubicBezTo>
                  <a:lnTo>
                    <a:pt x="5382" y="8656"/>
                  </a:lnTo>
                  <a:cubicBezTo>
                    <a:pt x="6870" y="7179"/>
                    <a:pt x="6870" y="4774"/>
                    <a:pt x="5382" y="3286"/>
                  </a:cubicBezTo>
                  <a:lnTo>
                    <a:pt x="2536" y="440"/>
                  </a:lnTo>
                  <a:cubicBezTo>
                    <a:pt x="2236" y="136"/>
                    <a:pt x="1865" y="0"/>
                    <a:pt x="1501" y="0"/>
                  </a:cubicBezTo>
                  <a:close/>
                </a:path>
              </a:pathLst>
            </a:custGeom>
            <a:solidFill>
              <a:srgbClr val="A2C4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71" name="Google Shape;1471;p57"/>
          <p:cNvSpPr/>
          <p:nvPr/>
        </p:nvSpPr>
        <p:spPr>
          <a:xfrm>
            <a:off x="3119913" y="1279708"/>
            <a:ext cx="676200" cy="557100"/>
          </a:xfrm>
          <a:prstGeom prst="star5">
            <a:avLst>
              <a:gd fmla="val 19098" name="adj"/>
              <a:gd fmla="val 105146" name="hf"/>
              <a:gd fmla="val 110557" name="vf"/>
            </a:avLst>
          </a:prstGeom>
          <a:solidFill>
            <a:srgbClr val="CC0000"/>
          </a:solidFill>
          <a:ln cap="flat" cmpd="sng" w="9525">
            <a:solidFill>
              <a:srgbClr val="CC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472" name="Google Shape;1472;p57"/>
          <p:cNvCxnSpPr/>
          <p:nvPr/>
        </p:nvCxnSpPr>
        <p:spPr>
          <a:xfrm>
            <a:off x="5912188" y="3380720"/>
            <a:ext cx="0" cy="752400"/>
          </a:xfrm>
          <a:prstGeom prst="straightConnector1">
            <a:avLst/>
          </a:prstGeom>
          <a:noFill/>
          <a:ln cap="flat" cmpd="sng" w="9525">
            <a:solidFill>
              <a:srgbClr val="A2C4C9"/>
            </a:solidFill>
            <a:prstDash val="solid"/>
            <a:round/>
            <a:headEnd len="med" w="med" type="none"/>
            <a:tailEnd len="med" w="med" type="triangle"/>
          </a:ln>
        </p:spPr>
      </p:cxnSp>
      <p:sp>
        <p:nvSpPr>
          <p:cNvPr id="1473" name="Google Shape;1473;p57"/>
          <p:cNvSpPr/>
          <p:nvPr/>
        </p:nvSpPr>
        <p:spPr>
          <a:xfrm>
            <a:off x="1655538" y="1979195"/>
            <a:ext cx="4076400" cy="752400"/>
          </a:xfrm>
          <a:prstGeom prst="roundRect">
            <a:avLst>
              <a:gd fmla="val 16667" name="adj"/>
            </a:avLst>
          </a:prstGeom>
          <a:solidFill>
            <a:srgbClr val="134F5C"/>
          </a:solidFill>
          <a:ln>
            <a:noFill/>
          </a:ln>
        </p:spPr>
        <p:txBody>
          <a:bodyPr anchorCtr="0" anchor="ctr" bIns="121950" lIns="121950" spcFirstLastPara="1" rIns="121950" wrap="square" tIns="121950">
            <a:noAutofit/>
          </a:bodyPr>
          <a:lstStyle/>
          <a:p>
            <a:pPr indent="0" lvl="0" marL="0" rtl="0" algn="ctr">
              <a:spcBef>
                <a:spcPts val="0"/>
              </a:spcBef>
              <a:spcAft>
                <a:spcPts val="0"/>
              </a:spcAft>
              <a:buNone/>
            </a:pPr>
            <a:r>
              <a:rPr lang="en-GB" sz="2000">
                <a:solidFill>
                  <a:srgbClr val="FFFFFF"/>
                </a:solidFill>
                <a:latin typeface="Nunito"/>
                <a:ea typeface="Nunito"/>
                <a:cs typeface="Nunito"/>
                <a:sym typeface="Nunito"/>
              </a:rPr>
              <a:t>Issue identification</a:t>
            </a:r>
            <a:r>
              <a:rPr lang="en-GB" sz="3000">
                <a:solidFill>
                  <a:srgbClr val="FFFFFF"/>
                </a:solidFill>
                <a:latin typeface="Nunito"/>
                <a:ea typeface="Nunito"/>
                <a:cs typeface="Nunito"/>
                <a:sym typeface="Nunito"/>
              </a:rPr>
              <a:t> </a:t>
            </a:r>
            <a:endParaRPr sz="3000">
              <a:solidFill>
                <a:srgbClr val="FFFFFF"/>
              </a:solidFill>
              <a:latin typeface="Nunito"/>
              <a:ea typeface="Nunito"/>
              <a:cs typeface="Nunito"/>
              <a:sym typeface="Nunito"/>
            </a:endParaRPr>
          </a:p>
          <a:p>
            <a:pPr indent="0" lvl="0" marL="0" rtl="0" algn="ctr">
              <a:spcBef>
                <a:spcPts val="0"/>
              </a:spcBef>
              <a:spcAft>
                <a:spcPts val="0"/>
              </a:spcAft>
              <a:buNone/>
            </a:pPr>
            <a:r>
              <a:rPr lang="en-GB" sz="1200">
                <a:solidFill>
                  <a:srgbClr val="FFFFFF"/>
                </a:solidFill>
                <a:latin typeface="Mada"/>
                <a:ea typeface="Mada"/>
                <a:cs typeface="Mada"/>
                <a:sym typeface="Mada"/>
              </a:rPr>
              <a:t>Identification of key issues amenable of risk assessment </a:t>
            </a:r>
            <a:endParaRPr sz="1200">
              <a:solidFill>
                <a:srgbClr val="FFFFFF"/>
              </a:solidFill>
              <a:latin typeface="Mada"/>
              <a:ea typeface="Mada"/>
              <a:cs typeface="Mada"/>
              <a:sym typeface="Mada"/>
            </a:endParaRPr>
          </a:p>
        </p:txBody>
      </p:sp>
      <p:sp>
        <p:nvSpPr>
          <p:cNvPr id="1474" name="Google Shape;1474;p57"/>
          <p:cNvSpPr/>
          <p:nvPr/>
        </p:nvSpPr>
        <p:spPr>
          <a:xfrm>
            <a:off x="831888" y="3167270"/>
            <a:ext cx="3244800" cy="3201000"/>
          </a:xfrm>
          <a:prstGeom prst="roundRect">
            <a:avLst>
              <a:gd fmla="val 16667" name="adj"/>
            </a:avLst>
          </a:prstGeom>
          <a:solidFill>
            <a:srgbClr val="F3F3F3"/>
          </a:solidFill>
          <a:ln>
            <a:noFill/>
          </a:ln>
        </p:spPr>
        <p:txBody>
          <a:bodyPr anchorCtr="0" anchor="ctr" bIns="121950" lIns="121950" spcFirstLastPara="1" rIns="121950" wrap="square" tIns="121950">
            <a:noAutofit/>
          </a:bodyPr>
          <a:lstStyle/>
          <a:p>
            <a:pPr indent="0" lvl="0" marL="0" rtl="0" algn="l">
              <a:spcBef>
                <a:spcPts val="0"/>
              </a:spcBef>
              <a:spcAft>
                <a:spcPts val="0"/>
              </a:spcAft>
              <a:buNone/>
            </a:pPr>
            <a:r>
              <a:t/>
            </a:r>
            <a:endParaRPr sz="1200">
              <a:solidFill>
                <a:schemeClr val="dk1"/>
              </a:solidFill>
              <a:latin typeface="Mada"/>
              <a:ea typeface="Mada"/>
              <a:cs typeface="Mada"/>
              <a:sym typeface="Mada"/>
            </a:endParaRPr>
          </a:p>
          <a:p>
            <a:pPr indent="0" lvl="0" marL="0" rtl="0" algn="ctr">
              <a:spcBef>
                <a:spcPts val="0"/>
              </a:spcBef>
              <a:spcAft>
                <a:spcPts val="0"/>
              </a:spcAft>
              <a:buNone/>
            </a:pPr>
            <a:r>
              <a:rPr b="1" lang="en-GB" sz="1800">
                <a:latin typeface="Nunito"/>
                <a:ea typeface="Nunito"/>
                <a:cs typeface="Nunito"/>
                <a:sym typeface="Nunito"/>
              </a:rPr>
              <a:t>Hazard assessment</a:t>
            </a:r>
            <a:endParaRPr b="1" sz="1800">
              <a:latin typeface="Nunito"/>
              <a:ea typeface="Nunito"/>
              <a:cs typeface="Nunito"/>
              <a:sym typeface="Nunito"/>
            </a:endParaRPr>
          </a:p>
          <a:p>
            <a:pPr indent="0" lvl="0" marL="0" rtl="0" algn="ctr">
              <a:spcBef>
                <a:spcPts val="0"/>
              </a:spcBef>
              <a:spcAft>
                <a:spcPts val="0"/>
              </a:spcAft>
              <a:buNone/>
            </a:pPr>
            <a:r>
              <a:rPr lang="en-GB" sz="1200">
                <a:latin typeface="Mada"/>
                <a:ea typeface="Mada"/>
                <a:cs typeface="Mada"/>
                <a:sym typeface="Mada"/>
              </a:rPr>
              <a:t>Collection and analysis of relevant data</a:t>
            </a:r>
            <a:endParaRPr sz="1200">
              <a:latin typeface="Mada"/>
              <a:ea typeface="Mada"/>
              <a:cs typeface="Mada"/>
              <a:sym typeface="Mada"/>
            </a:endParaRPr>
          </a:p>
          <a:p>
            <a:pPr indent="0" lvl="0" marL="0" rtl="0" algn="l">
              <a:spcBef>
                <a:spcPts val="0"/>
              </a:spcBef>
              <a:spcAft>
                <a:spcPts val="0"/>
              </a:spcAft>
              <a:buNone/>
            </a:pPr>
            <a:r>
              <a:rPr b="1" lang="en-GB" sz="1500">
                <a:latin typeface="Mada"/>
                <a:ea typeface="Mada"/>
                <a:cs typeface="Mada"/>
                <a:sym typeface="Mada"/>
              </a:rPr>
              <a:t>1- Hazard identification</a:t>
            </a:r>
            <a:endParaRPr b="1" sz="1500">
              <a:latin typeface="Mada"/>
              <a:ea typeface="Mada"/>
              <a:cs typeface="Mada"/>
              <a:sym typeface="Mada"/>
            </a:endParaRPr>
          </a:p>
          <a:p>
            <a:pPr indent="-323850" lvl="0" marL="457200" rtl="0" algn="l">
              <a:spcBef>
                <a:spcPts val="0"/>
              </a:spcBef>
              <a:spcAft>
                <a:spcPts val="0"/>
              </a:spcAft>
              <a:buSzPts val="1500"/>
              <a:buFont typeface="Mada"/>
              <a:buChar char="-"/>
            </a:pPr>
            <a:r>
              <a:rPr lang="en-GB" sz="1200">
                <a:latin typeface="Mada"/>
                <a:ea typeface="Mada"/>
                <a:cs typeface="Mada"/>
                <a:sym typeface="Mada"/>
              </a:rPr>
              <a:t>Identify chemicals of potential concern (COPC)</a:t>
            </a:r>
            <a:endParaRPr sz="1200">
              <a:latin typeface="Mada"/>
              <a:ea typeface="Mada"/>
              <a:cs typeface="Mada"/>
              <a:sym typeface="Mada"/>
            </a:endParaRPr>
          </a:p>
          <a:p>
            <a:pPr indent="0" lvl="0" marL="0" rtl="0" algn="l">
              <a:spcBef>
                <a:spcPts val="0"/>
              </a:spcBef>
              <a:spcAft>
                <a:spcPts val="0"/>
              </a:spcAft>
              <a:buNone/>
            </a:pPr>
            <a:r>
              <a:rPr b="1" lang="en-GB" sz="1500">
                <a:solidFill>
                  <a:schemeClr val="dk1"/>
                </a:solidFill>
                <a:latin typeface="Mada"/>
                <a:ea typeface="Mada"/>
                <a:cs typeface="Mada"/>
                <a:sym typeface="Mada"/>
              </a:rPr>
              <a:t>2- Dose - response  assessment </a:t>
            </a:r>
            <a:endParaRPr b="1" sz="1500">
              <a:solidFill>
                <a:schemeClr val="dk1"/>
              </a:solidFill>
              <a:latin typeface="Mada"/>
              <a:ea typeface="Mada"/>
              <a:cs typeface="Mada"/>
              <a:sym typeface="Mada"/>
            </a:endParaRPr>
          </a:p>
          <a:p>
            <a:pPr indent="-323850" lvl="0" marL="457200" rtl="0" algn="l">
              <a:spcBef>
                <a:spcPts val="0"/>
              </a:spcBef>
              <a:spcAft>
                <a:spcPts val="0"/>
              </a:spcAft>
              <a:buClr>
                <a:schemeClr val="dk1"/>
              </a:buClr>
              <a:buSzPts val="1500"/>
              <a:buFont typeface="Mada"/>
              <a:buChar char="-"/>
            </a:pPr>
            <a:r>
              <a:rPr lang="en-GB" sz="1200">
                <a:solidFill>
                  <a:schemeClr val="dk1"/>
                </a:solidFill>
                <a:latin typeface="Mada"/>
                <a:ea typeface="Mada"/>
                <a:cs typeface="Mada"/>
                <a:sym typeface="Mada"/>
              </a:rPr>
              <a:t>Identify relevant toxicity data</a:t>
            </a:r>
            <a:endParaRPr sz="1200">
              <a:solidFill>
                <a:schemeClr val="dk1"/>
              </a:solidFill>
              <a:latin typeface="Mada"/>
              <a:ea typeface="Mada"/>
              <a:cs typeface="Mada"/>
              <a:sym typeface="Mada"/>
            </a:endParaRPr>
          </a:p>
          <a:p>
            <a:pPr indent="0" lvl="0" marL="0" rtl="0" algn="l">
              <a:spcBef>
                <a:spcPts val="0"/>
              </a:spcBef>
              <a:spcAft>
                <a:spcPts val="0"/>
              </a:spcAft>
              <a:buNone/>
            </a:pPr>
            <a:r>
              <a:t/>
            </a:r>
            <a:endParaRPr sz="1200">
              <a:solidFill>
                <a:schemeClr val="dk1"/>
              </a:solidFill>
              <a:latin typeface="Mada"/>
              <a:ea typeface="Mada"/>
              <a:cs typeface="Mada"/>
              <a:sym typeface="Mada"/>
            </a:endParaRPr>
          </a:p>
          <a:p>
            <a:pPr indent="0" lvl="0" marL="0" rtl="0" algn="l">
              <a:spcBef>
                <a:spcPts val="0"/>
              </a:spcBef>
              <a:spcAft>
                <a:spcPts val="0"/>
              </a:spcAft>
              <a:buNone/>
            </a:pPr>
            <a:r>
              <a:t/>
            </a:r>
            <a:endParaRPr sz="1200">
              <a:solidFill>
                <a:schemeClr val="dk1"/>
              </a:solidFill>
              <a:latin typeface="Mada"/>
              <a:ea typeface="Mada"/>
              <a:cs typeface="Mada"/>
              <a:sym typeface="Mada"/>
            </a:endParaRPr>
          </a:p>
          <a:p>
            <a:pPr indent="0" lvl="0" marL="0" rtl="0" algn="l">
              <a:spcBef>
                <a:spcPts val="0"/>
              </a:spcBef>
              <a:spcAft>
                <a:spcPts val="0"/>
              </a:spcAft>
              <a:buNone/>
            </a:pPr>
            <a:r>
              <a:rPr lang="en-GB" sz="1200">
                <a:solidFill>
                  <a:schemeClr val="dk1"/>
                </a:solidFill>
                <a:latin typeface="Mada"/>
                <a:ea typeface="Mada"/>
                <a:cs typeface="Mada"/>
                <a:sym typeface="Mada"/>
              </a:rPr>
              <a:t>Uncertainty analysis for both hazard identification and dose-response assessment </a:t>
            </a:r>
            <a:endParaRPr b="1" sz="1500">
              <a:solidFill>
                <a:schemeClr val="dk1"/>
              </a:solidFill>
              <a:latin typeface="Mada"/>
              <a:ea typeface="Mada"/>
              <a:cs typeface="Mada"/>
              <a:sym typeface="Mada"/>
            </a:endParaRPr>
          </a:p>
          <a:p>
            <a:pPr indent="0" lvl="0" marL="457200" rtl="0" algn="l">
              <a:spcBef>
                <a:spcPts val="0"/>
              </a:spcBef>
              <a:spcAft>
                <a:spcPts val="0"/>
              </a:spcAft>
              <a:buNone/>
            </a:pPr>
            <a:r>
              <a:rPr b="1" lang="en-GB" sz="1500">
                <a:latin typeface="Mada"/>
                <a:ea typeface="Mada"/>
                <a:cs typeface="Mada"/>
                <a:sym typeface="Mada"/>
              </a:rPr>
              <a:t> </a:t>
            </a:r>
            <a:endParaRPr b="1" sz="1500">
              <a:latin typeface="Mada"/>
              <a:ea typeface="Mada"/>
              <a:cs typeface="Mada"/>
              <a:sym typeface="Mada"/>
            </a:endParaRPr>
          </a:p>
        </p:txBody>
      </p:sp>
      <p:cxnSp>
        <p:nvCxnSpPr>
          <p:cNvPr id="1475" name="Google Shape;1475;p57"/>
          <p:cNvCxnSpPr>
            <a:stCxn id="1473" idx="2"/>
            <a:endCxn id="1474" idx="0"/>
          </p:cNvCxnSpPr>
          <p:nvPr/>
        </p:nvCxnSpPr>
        <p:spPr>
          <a:xfrm rot="5400000">
            <a:off x="2856288" y="2329745"/>
            <a:ext cx="435600" cy="1239300"/>
          </a:xfrm>
          <a:prstGeom prst="bentConnector3">
            <a:avLst>
              <a:gd fmla="val 50009" name="adj1"/>
            </a:avLst>
          </a:prstGeom>
          <a:noFill/>
          <a:ln cap="flat" cmpd="sng" w="9525">
            <a:solidFill>
              <a:srgbClr val="595959"/>
            </a:solidFill>
            <a:prstDash val="solid"/>
            <a:round/>
            <a:headEnd len="med" w="med" type="none"/>
            <a:tailEnd len="med" w="med" type="none"/>
          </a:ln>
        </p:spPr>
      </p:cxnSp>
      <p:sp>
        <p:nvSpPr>
          <p:cNvPr id="1476" name="Google Shape;1476;p57"/>
          <p:cNvSpPr/>
          <p:nvPr/>
        </p:nvSpPr>
        <p:spPr>
          <a:xfrm>
            <a:off x="4180138" y="3167270"/>
            <a:ext cx="3145500" cy="3201000"/>
          </a:xfrm>
          <a:prstGeom prst="roundRect">
            <a:avLst>
              <a:gd fmla="val 16667" name="adj"/>
            </a:avLst>
          </a:prstGeom>
          <a:solidFill>
            <a:srgbClr val="F3F3F3"/>
          </a:solidFill>
          <a:ln>
            <a:noFill/>
          </a:ln>
        </p:spPr>
        <p:txBody>
          <a:bodyPr anchorCtr="0" anchor="ctr" bIns="121950" lIns="121950" spcFirstLastPara="1" rIns="121950" wrap="square" tIns="121950">
            <a:noAutofit/>
          </a:bodyPr>
          <a:lstStyle/>
          <a:p>
            <a:pPr indent="0" lvl="0" marL="0" rtl="0" algn="ctr">
              <a:spcBef>
                <a:spcPts val="0"/>
              </a:spcBef>
              <a:spcAft>
                <a:spcPts val="0"/>
              </a:spcAft>
              <a:buNone/>
            </a:pPr>
            <a:r>
              <a:rPr b="1" lang="en-GB" sz="1800">
                <a:latin typeface="Nunito"/>
                <a:ea typeface="Nunito"/>
                <a:cs typeface="Nunito"/>
                <a:sym typeface="Nunito"/>
              </a:rPr>
              <a:t>Exposure assessment</a:t>
            </a:r>
            <a:endParaRPr b="1" sz="1800">
              <a:latin typeface="Nunito"/>
              <a:ea typeface="Nunito"/>
              <a:cs typeface="Nunito"/>
              <a:sym typeface="Nunito"/>
            </a:endParaRPr>
          </a:p>
          <a:p>
            <a:pPr indent="-317500" lvl="0" marL="457200" rtl="0" algn="l">
              <a:spcBef>
                <a:spcPts val="0"/>
              </a:spcBef>
              <a:spcAft>
                <a:spcPts val="0"/>
              </a:spcAft>
              <a:buSzPts val="1400"/>
              <a:buChar char="-"/>
            </a:pPr>
            <a:r>
              <a:rPr lang="en-GB" sz="1200">
                <a:latin typeface="Mada"/>
                <a:ea typeface="Mada"/>
                <a:cs typeface="Mada"/>
                <a:sym typeface="Mada"/>
              </a:rPr>
              <a:t>Conceptual site model </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Analysis of hazard locations</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Identification of exposed populations</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Identification of potential exposure pathways</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Estimation of exposure concentration and intakes of each pathway </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Uncertainty analysis for exposure assessment step</a:t>
            </a:r>
            <a:endParaRPr sz="1200">
              <a:latin typeface="Mada"/>
              <a:ea typeface="Mada"/>
              <a:cs typeface="Mada"/>
              <a:sym typeface="Mada"/>
            </a:endParaRPr>
          </a:p>
        </p:txBody>
      </p:sp>
      <p:cxnSp>
        <p:nvCxnSpPr>
          <p:cNvPr id="1477" name="Google Shape;1477;p57"/>
          <p:cNvCxnSpPr>
            <a:stCxn id="1473" idx="2"/>
            <a:endCxn id="1476" idx="0"/>
          </p:cNvCxnSpPr>
          <p:nvPr/>
        </p:nvCxnSpPr>
        <p:spPr>
          <a:xfrm flipH="1" rot="-5400000">
            <a:off x="4505538" y="1919795"/>
            <a:ext cx="435600" cy="2059200"/>
          </a:xfrm>
          <a:prstGeom prst="bentConnector3">
            <a:avLst>
              <a:gd fmla="val 50009" name="adj1"/>
            </a:avLst>
          </a:prstGeom>
          <a:noFill/>
          <a:ln cap="flat" cmpd="sng" w="9525">
            <a:solidFill>
              <a:srgbClr val="595959"/>
            </a:solidFill>
            <a:prstDash val="solid"/>
            <a:round/>
            <a:headEnd len="med" w="med" type="none"/>
            <a:tailEnd len="med" w="med" type="none"/>
          </a:ln>
        </p:spPr>
      </p:cxnSp>
      <p:sp>
        <p:nvSpPr>
          <p:cNvPr id="1478" name="Google Shape;1478;p57"/>
          <p:cNvSpPr/>
          <p:nvPr/>
        </p:nvSpPr>
        <p:spPr>
          <a:xfrm>
            <a:off x="2245188" y="6549045"/>
            <a:ext cx="2897100" cy="1323300"/>
          </a:xfrm>
          <a:prstGeom prst="roundRect">
            <a:avLst>
              <a:gd fmla="val 16667" name="adj"/>
            </a:avLst>
          </a:prstGeom>
          <a:solidFill>
            <a:srgbClr val="F3F3F3"/>
          </a:solidFill>
          <a:ln>
            <a:noFill/>
          </a:ln>
        </p:spPr>
        <p:txBody>
          <a:bodyPr anchorCtr="0" anchor="ctr" bIns="121950" lIns="121950" spcFirstLastPara="1" rIns="121950" wrap="square" tIns="121950">
            <a:noAutofit/>
          </a:bodyPr>
          <a:lstStyle/>
          <a:p>
            <a:pPr indent="0" lvl="0" marL="0" rtl="0" algn="ctr">
              <a:spcBef>
                <a:spcPts val="0"/>
              </a:spcBef>
              <a:spcAft>
                <a:spcPts val="0"/>
              </a:spcAft>
              <a:buNone/>
            </a:pPr>
            <a:r>
              <a:rPr b="1" lang="en-GB" sz="1800">
                <a:latin typeface="Nunito"/>
                <a:ea typeface="Nunito"/>
                <a:cs typeface="Nunito"/>
                <a:sym typeface="Nunito"/>
              </a:rPr>
              <a:t>Risk characterization </a:t>
            </a:r>
            <a:endParaRPr b="1" sz="1800">
              <a:latin typeface="Nunito"/>
              <a:ea typeface="Nunito"/>
              <a:cs typeface="Nunito"/>
              <a:sym typeface="Nunito"/>
            </a:endParaRPr>
          </a:p>
          <a:p>
            <a:pPr indent="-304800" lvl="0" marL="457200" rtl="0" algn="ctr">
              <a:spcBef>
                <a:spcPts val="0"/>
              </a:spcBef>
              <a:spcAft>
                <a:spcPts val="0"/>
              </a:spcAft>
              <a:buSzPts val="1200"/>
              <a:buFont typeface="Mada"/>
              <a:buChar char="-"/>
            </a:pPr>
            <a:r>
              <a:rPr lang="en-GB" sz="1200">
                <a:latin typeface="Mada"/>
                <a:ea typeface="Mada"/>
                <a:cs typeface="Mada"/>
                <a:sym typeface="Mada"/>
              </a:rPr>
              <a:t>Characterize potential for adverse health effects to occur</a:t>
            </a:r>
            <a:endParaRPr sz="1200">
              <a:latin typeface="Mada"/>
              <a:ea typeface="Mada"/>
              <a:cs typeface="Mada"/>
              <a:sym typeface="Mada"/>
            </a:endParaRPr>
          </a:p>
          <a:p>
            <a:pPr indent="-304800" lvl="0" marL="457200" rtl="0" algn="ctr">
              <a:spcBef>
                <a:spcPts val="0"/>
              </a:spcBef>
              <a:spcAft>
                <a:spcPts val="0"/>
              </a:spcAft>
              <a:buSzPts val="1200"/>
              <a:buFont typeface="Mada"/>
              <a:buChar char="-"/>
            </a:pPr>
            <a:r>
              <a:rPr lang="en-GB" sz="1200">
                <a:latin typeface="Mada"/>
                <a:ea typeface="Mada"/>
                <a:cs typeface="Mada"/>
                <a:sym typeface="Mada"/>
              </a:rPr>
              <a:t>Evaluate uncertainty</a:t>
            </a:r>
            <a:endParaRPr sz="1200">
              <a:latin typeface="Mada"/>
              <a:ea typeface="Mada"/>
              <a:cs typeface="Mada"/>
              <a:sym typeface="Mada"/>
            </a:endParaRPr>
          </a:p>
          <a:p>
            <a:pPr indent="-304800" lvl="0" marL="457200" rtl="0" algn="ctr">
              <a:spcBef>
                <a:spcPts val="0"/>
              </a:spcBef>
              <a:spcAft>
                <a:spcPts val="0"/>
              </a:spcAft>
              <a:buSzPts val="1200"/>
              <a:buFont typeface="Mada"/>
              <a:buChar char="-"/>
            </a:pPr>
            <a:r>
              <a:rPr lang="en-GB" sz="1200">
                <a:latin typeface="Mada"/>
                <a:ea typeface="Mada"/>
                <a:cs typeface="Mada"/>
                <a:sym typeface="Mada"/>
              </a:rPr>
              <a:t>Summarize risk information  </a:t>
            </a:r>
            <a:endParaRPr sz="1200">
              <a:latin typeface="Mada"/>
              <a:ea typeface="Mada"/>
              <a:cs typeface="Mada"/>
              <a:sym typeface="Mada"/>
            </a:endParaRPr>
          </a:p>
        </p:txBody>
      </p:sp>
      <p:cxnSp>
        <p:nvCxnSpPr>
          <p:cNvPr id="1479" name="Google Shape;1479;p57"/>
          <p:cNvCxnSpPr>
            <a:stCxn id="1478" idx="2"/>
          </p:cNvCxnSpPr>
          <p:nvPr/>
        </p:nvCxnSpPr>
        <p:spPr>
          <a:xfrm flipH="1">
            <a:off x="3673338" y="7872345"/>
            <a:ext cx="20400" cy="434400"/>
          </a:xfrm>
          <a:prstGeom prst="straightConnector1">
            <a:avLst/>
          </a:prstGeom>
          <a:noFill/>
          <a:ln cap="flat" cmpd="sng" w="9525">
            <a:solidFill>
              <a:srgbClr val="595959"/>
            </a:solidFill>
            <a:prstDash val="solid"/>
            <a:round/>
            <a:headEnd len="med" w="med" type="none"/>
            <a:tailEnd len="med" w="med" type="none"/>
          </a:ln>
        </p:spPr>
      </p:cxnSp>
      <p:sp>
        <p:nvSpPr>
          <p:cNvPr id="1480" name="Google Shape;1480;p57"/>
          <p:cNvSpPr/>
          <p:nvPr/>
        </p:nvSpPr>
        <p:spPr>
          <a:xfrm>
            <a:off x="2245188" y="8053120"/>
            <a:ext cx="2897100" cy="2308800"/>
          </a:xfrm>
          <a:prstGeom prst="roundRect">
            <a:avLst>
              <a:gd fmla="val 16667" name="adj"/>
            </a:avLst>
          </a:prstGeom>
          <a:solidFill>
            <a:srgbClr val="F3F3F3"/>
          </a:solidFill>
          <a:ln>
            <a:noFill/>
          </a:ln>
        </p:spPr>
        <p:txBody>
          <a:bodyPr anchorCtr="0" anchor="ctr" bIns="121950" lIns="121950" spcFirstLastPara="1" rIns="121950" wrap="square" tIns="121950">
            <a:noAutofit/>
          </a:bodyPr>
          <a:lstStyle/>
          <a:p>
            <a:pPr indent="0" lvl="0" marL="0" rtl="0" algn="ctr">
              <a:spcBef>
                <a:spcPts val="0"/>
              </a:spcBef>
              <a:spcAft>
                <a:spcPts val="0"/>
              </a:spcAft>
              <a:buNone/>
            </a:pPr>
            <a:r>
              <a:rPr b="1" lang="en-GB" sz="1800">
                <a:latin typeface="Nunito"/>
                <a:ea typeface="Nunito"/>
                <a:cs typeface="Nunito"/>
                <a:sym typeface="Nunito"/>
              </a:rPr>
              <a:t>Risk Management  </a:t>
            </a:r>
            <a:endParaRPr b="1" sz="1800">
              <a:latin typeface="Nunito"/>
              <a:ea typeface="Nunito"/>
              <a:cs typeface="Nunito"/>
              <a:sym typeface="Nunito"/>
            </a:endParaRPr>
          </a:p>
          <a:p>
            <a:pPr indent="-304800" lvl="0" marL="457200" rtl="0" algn="ctr">
              <a:spcBef>
                <a:spcPts val="0"/>
              </a:spcBef>
              <a:spcAft>
                <a:spcPts val="0"/>
              </a:spcAft>
              <a:buSzPts val="1200"/>
              <a:buFont typeface="Mada"/>
              <a:buChar char="-"/>
            </a:pPr>
            <a:r>
              <a:rPr lang="en-GB" sz="1200">
                <a:latin typeface="Mada"/>
                <a:ea typeface="Mada"/>
                <a:cs typeface="Mada"/>
                <a:sym typeface="Mada"/>
              </a:rPr>
              <a:t>Define the options and evaluate the environmental health, economic, social, and political aspects of the options</a:t>
            </a:r>
            <a:endParaRPr sz="1200">
              <a:latin typeface="Mada"/>
              <a:ea typeface="Mada"/>
              <a:cs typeface="Mada"/>
              <a:sym typeface="Mada"/>
            </a:endParaRPr>
          </a:p>
          <a:p>
            <a:pPr indent="-304800" lvl="0" marL="457200" rtl="0" algn="ctr">
              <a:spcBef>
                <a:spcPts val="0"/>
              </a:spcBef>
              <a:spcAft>
                <a:spcPts val="0"/>
              </a:spcAft>
              <a:buSzPts val="1200"/>
              <a:buFont typeface="Mada"/>
              <a:buChar char="-"/>
            </a:pPr>
            <a:r>
              <a:rPr lang="en-GB" sz="1200">
                <a:latin typeface="Mada"/>
                <a:ea typeface="Mada"/>
                <a:cs typeface="Mada"/>
                <a:sym typeface="Mada"/>
              </a:rPr>
              <a:t>Make informed decisions </a:t>
            </a:r>
            <a:endParaRPr sz="1200">
              <a:latin typeface="Mada"/>
              <a:ea typeface="Mada"/>
              <a:cs typeface="Mada"/>
              <a:sym typeface="Mada"/>
            </a:endParaRPr>
          </a:p>
          <a:p>
            <a:pPr indent="-304800" lvl="0" marL="457200" rtl="0" algn="ctr">
              <a:spcBef>
                <a:spcPts val="0"/>
              </a:spcBef>
              <a:spcAft>
                <a:spcPts val="0"/>
              </a:spcAft>
              <a:buSzPts val="1200"/>
              <a:buFont typeface="Mada"/>
              <a:buChar char="-"/>
            </a:pPr>
            <a:r>
              <a:rPr lang="en-GB" sz="1200">
                <a:latin typeface="Mada"/>
                <a:ea typeface="Mada"/>
                <a:cs typeface="Mada"/>
                <a:sym typeface="Mada"/>
              </a:rPr>
              <a:t>Take actions to implement the directions </a:t>
            </a:r>
            <a:endParaRPr sz="1200">
              <a:latin typeface="Mada"/>
              <a:ea typeface="Mada"/>
              <a:cs typeface="Mada"/>
              <a:sym typeface="Mada"/>
            </a:endParaRPr>
          </a:p>
          <a:p>
            <a:pPr indent="-304800" lvl="0" marL="457200" rtl="0" algn="ctr">
              <a:spcBef>
                <a:spcPts val="0"/>
              </a:spcBef>
              <a:spcAft>
                <a:spcPts val="0"/>
              </a:spcAft>
              <a:buSzPts val="1200"/>
              <a:buFont typeface="Mada"/>
              <a:buChar char="-"/>
            </a:pPr>
            <a:r>
              <a:rPr lang="en-GB" sz="1200">
                <a:latin typeface="Mada"/>
                <a:ea typeface="Mada"/>
                <a:cs typeface="Mada"/>
                <a:sym typeface="Mada"/>
              </a:rPr>
              <a:t>Monitor and evaluate the effectiveness of the action taken</a:t>
            </a:r>
            <a:endParaRPr sz="1200">
              <a:latin typeface="Mada"/>
              <a:ea typeface="Mada"/>
              <a:cs typeface="Mada"/>
              <a:sym typeface="Mada"/>
            </a:endParaRPr>
          </a:p>
        </p:txBody>
      </p:sp>
      <p:cxnSp>
        <p:nvCxnSpPr>
          <p:cNvPr id="1481" name="Google Shape;1481;p57"/>
          <p:cNvCxnSpPr>
            <a:stCxn id="1478" idx="1"/>
          </p:cNvCxnSpPr>
          <p:nvPr/>
        </p:nvCxnSpPr>
        <p:spPr>
          <a:xfrm rot="10800000">
            <a:off x="1727988" y="7210095"/>
            <a:ext cx="517200" cy="600"/>
          </a:xfrm>
          <a:prstGeom prst="straightConnector1">
            <a:avLst/>
          </a:prstGeom>
          <a:noFill/>
          <a:ln cap="flat" cmpd="sng" w="9525">
            <a:solidFill>
              <a:schemeClr val="dk2"/>
            </a:solidFill>
            <a:prstDash val="solid"/>
            <a:round/>
            <a:headEnd len="med" w="med" type="none"/>
            <a:tailEnd len="med" w="med" type="none"/>
          </a:ln>
        </p:spPr>
      </p:cxnSp>
      <p:cxnSp>
        <p:nvCxnSpPr>
          <p:cNvPr id="1482" name="Google Shape;1482;p57"/>
          <p:cNvCxnSpPr>
            <a:stCxn id="1478" idx="3"/>
          </p:cNvCxnSpPr>
          <p:nvPr/>
        </p:nvCxnSpPr>
        <p:spPr>
          <a:xfrm flipH="1" rot="10800000">
            <a:off x="5142288" y="7210095"/>
            <a:ext cx="579600" cy="600"/>
          </a:xfrm>
          <a:prstGeom prst="straightConnector1">
            <a:avLst/>
          </a:prstGeom>
          <a:noFill/>
          <a:ln cap="flat" cmpd="sng" w="9525">
            <a:solidFill>
              <a:schemeClr val="dk2"/>
            </a:solidFill>
            <a:prstDash val="solid"/>
            <a:round/>
            <a:headEnd len="med" w="med" type="none"/>
            <a:tailEnd len="med" w="med" type="none"/>
          </a:ln>
        </p:spPr>
      </p:cxnSp>
      <p:cxnSp>
        <p:nvCxnSpPr>
          <p:cNvPr id="1483" name="Google Shape;1483;p57"/>
          <p:cNvCxnSpPr>
            <a:stCxn id="1478" idx="0"/>
          </p:cNvCxnSpPr>
          <p:nvPr/>
        </p:nvCxnSpPr>
        <p:spPr>
          <a:xfrm flipH="1" rot="10800000">
            <a:off x="3693738" y="6057945"/>
            <a:ext cx="444900" cy="491100"/>
          </a:xfrm>
          <a:prstGeom prst="straightConnector1">
            <a:avLst/>
          </a:prstGeom>
          <a:noFill/>
          <a:ln cap="flat" cmpd="sng" w="9525">
            <a:solidFill>
              <a:schemeClr val="dk2"/>
            </a:solidFill>
            <a:prstDash val="solid"/>
            <a:round/>
            <a:headEnd len="med" w="med" type="none"/>
            <a:tailEnd len="med" w="med" type="none"/>
          </a:ln>
        </p:spPr>
      </p:cxnSp>
      <p:sp>
        <p:nvSpPr>
          <p:cNvPr id="1484" name="Google Shape;1484;p57"/>
          <p:cNvSpPr/>
          <p:nvPr/>
        </p:nvSpPr>
        <p:spPr>
          <a:xfrm>
            <a:off x="362088" y="6684045"/>
            <a:ext cx="1365900" cy="11883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200">
                <a:latin typeface="Mada"/>
                <a:ea typeface="Mada"/>
                <a:cs typeface="Mada"/>
                <a:sym typeface="Mada"/>
              </a:rPr>
              <a:t>Review and reality check </a:t>
            </a:r>
            <a:endParaRPr b="1" sz="1200">
              <a:latin typeface="Mada"/>
              <a:ea typeface="Mada"/>
              <a:cs typeface="Mada"/>
              <a:sym typeface="Mada"/>
            </a:endParaRPr>
          </a:p>
        </p:txBody>
      </p:sp>
      <p:sp>
        <p:nvSpPr>
          <p:cNvPr id="1485" name="Google Shape;1485;p57"/>
          <p:cNvSpPr/>
          <p:nvPr/>
        </p:nvSpPr>
        <p:spPr>
          <a:xfrm>
            <a:off x="5522288" y="6607670"/>
            <a:ext cx="1365900" cy="11883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GB" sz="1200">
                <a:solidFill>
                  <a:schemeClr val="dk1"/>
                </a:solidFill>
                <a:latin typeface="Mada"/>
                <a:ea typeface="Mada"/>
                <a:cs typeface="Mada"/>
                <a:sym typeface="Mada"/>
              </a:rPr>
              <a:t>Review and reality check </a:t>
            </a:r>
            <a:endParaRPr/>
          </a:p>
        </p:txBody>
      </p:sp>
      <p:cxnSp>
        <p:nvCxnSpPr>
          <p:cNvPr id="1486" name="Google Shape;1486;p57"/>
          <p:cNvCxnSpPr>
            <a:stCxn id="1484" idx="0"/>
          </p:cNvCxnSpPr>
          <p:nvPr/>
        </p:nvCxnSpPr>
        <p:spPr>
          <a:xfrm flipH="1" rot="10800000">
            <a:off x="1045038" y="6057945"/>
            <a:ext cx="10500" cy="626100"/>
          </a:xfrm>
          <a:prstGeom prst="straightConnector1">
            <a:avLst/>
          </a:prstGeom>
          <a:noFill/>
          <a:ln cap="flat" cmpd="sng" w="9525">
            <a:solidFill>
              <a:schemeClr val="dk2"/>
            </a:solidFill>
            <a:prstDash val="solid"/>
            <a:round/>
            <a:headEnd len="med" w="med" type="none"/>
            <a:tailEnd len="med" w="med" type="triangle"/>
          </a:ln>
        </p:spPr>
      </p:cxnSp>
      <p:cxnSp>
        <p:nvCxnSpPr>
          <p:cNvPr id="1487" name="Google Shape;1487;p57"/>
          <p:cNvCxnSpPr>
            <a:stCxn id="1485" idx="0"/>
          </p:cNvCxnSpPr>
          <p:nvPr/>
        </p:nvCxnSpPr>
        <p:spPr>
          <a:xfrm rot="10800000">
            <a:off x="6187238" y="6016370"/>
            <a:ext cx="18000" cy="591300"/>
          </a:xfrm>
          <a:prstGeom prst="straightConnector1">
            <a:avLst/>
          </a:prstGeom>
          <a:noFill/>
          <a:ln cap="flat" cmpd="sng" w="9525">
            <a:solidFill>
              <a:schemeClr val="dk2"/>
            </a:solidFill>
            <a:prstDash val="solid"/>
            <a:round/>
            <a:headEnd len="med" w="med" type="none"/>
            <a:tailEnd len="med" w="med" type="triangle"/>
          </a:ln>
        </p:spPr>
      </p:cxn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1" name="Shape 1491"/>
        <p:cNvGrpSpPr/>
        <p:nvPr/>
      </p:nvGrpSpPr>
      <p:grpSpPr>
        <a:xfrm>
          <a:off x="0" y="0"/>
          <a:ext cx="0" cy="0"/>
          <a:chOff x="0" y="0"/>
          <a:chExt cx="0" cy="0"/>
        </a:xfrm>
      </p:grpSpPr>
      <p:sp>
        <p:nvSpPr>
          <p:cNvPr id="1492" name="Google Shape;1492;p58"/>
          <p:cNvSpPr/>
          <p:nvPr/>
        </p:nvSpPr>
        <p:spPr>
          <a:xfrm rot="10800000">
            <a:off x="-75" y="-9300"/>
            <a:ext cx="7591500" cy="237900"/>
          </a:xfrm>
          <a:prstGeom prst="round2SameRect">
            <a:avLst>
              <a:gd fmla="val 50000" name="adj1"/>
              <a:gd fmla="val 0" name="adj2"/>
            </a:avLst>
          </a:pr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3" name="Google Shape;1493;p58"/>
          <p:cNvSpPr/>
          <p:nvPr/>
        </p:nvSpPr>
        <p:spPr>
          <a:xfrm>
            <a:off x="-75" y="9696450"/>
            <a:ext cx="7589400" cy="1002000"/>
          </a:xfrm>
          <a:prstGeom prst="rect">
            <a:avLst/>
          </a:prstGeom>
          <a:noFill/>
          <a:ln cap="flat" cmpd="sng" w="9525">
            <a:solidFill>
              <a:srgbClr val="45818E"/>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4" name="Google Shape;1494;p58"/>
          <p:cNvSpPr/>
          <p:nvPr/>
        </p:nvSpPr>
        <p:spPr>
          <a:xfrm>
            <a:off x="265800" y="2114375"/>
            <a:ext cx="7017900" cy="2088300"/>
          </a:xfrm>
          <a:prstGeom prst="roundRect">
            <a:avLst>
              <a:gd fmla="val 16667" name="adj"/>
            </a:avLst>
          </a:prstGeom>
          <a:noFill/>
          <a:ln cap="flat" cmpd="sng" w="9525">
            <a:solidFill>
              <a:srgbClr val="999999"/>
            </a:solidFill>
            <a:prstDash val="dash"/>
            <a:round/>
            <a:headEnd len="sm" w="sm" type="none"/>
            <a:tailEnd len="sm" w="sm" type="none"/>
          </a:ln>
        </p:spPr>
        <p:txBody>
          <a:bodyPr anchorCtr="0" anchor="ctr" bIns="91425" lIns="91425" spcFirstLastPara="1" rIns="91425" wrap="square" tIns="91425">
            <a:noAutofit/>
          </a:bodyPr>
          <a:lstStyle/>
          <a:p>
            <a:pPr indent="-292100" lvl="0" marL="457200" rtl="0" algn="l">
              <a:spcBef>
                <a:spcPts val="0"/>
              </a:spcBef>
              <a:spcAft>
                <a:spcPts val="0"/>
              </a:spcAft>
              <a:buSzPts val="1000"/>
              <a:buFont typeface="Mada"/>
              <a:buAutoNum type="arabicPeriod"/>
            </a:pPr>
            <a:r>
              <a:rPr lang="en-GB" sz="1000">
                <a:latin typeface="Mada"/>
                <a:ea typeface="Mada"/>
                <a:cs typeface="Mada"/>
                <a:sym typeface="Mada"/>
              </a:rPr>
              <a:t>Are events attended by large numbers of individuals, concentrated in a specific area for a specific purpose andover a limited period of time </a:t>
            </a:r>
            <a:r>
              <a:rPr baseline="30000" lang="en-GB" sz="1000">
                <a:latin typeface="Mada"/>
                <a:ea typeface="Mada"/>
                <a:cs typeface="Mada"/>
                <a:sym typeface="Mada"/>
              </a:rPr>
              <a:t>1</a:t>
            </a:r>
            <a:endParaRPr baseline="30000" sz="1000">
              <a:latin typeface="Mada"/>
              <a:ea typeface="Mada"/>
              <a:cs typeface="Mada"/>
              <a:sym typeface="Mada"/>
            </a:endParaRPr>
          </a:p>
          <a:p>
            <a:pPr indent="0" lvl="0" marL="457200" rtl="0" algn="l">
              <a:spcBef>
                <a:spcPts val="0"/>
              </a:spcBef>
              <a:spcAft>
                <a:spcPts val="0"/>
              </a:spcAft>
              <a:buNone/>
            </a:pPr>
            <a:r>
              <a:t/>
            </a:r>
            <a:endParaRPr sz="1000">
              <a:latin typeface="Mada"/>
              <a:ea typeface="Mada"/>
              <a:cs typeface="Mada"/>
              <a:sym typeface="Mada"/>
            </a:endParaRPr>
          </a:p>
          <a:p>
            <a:pPr indent="-292100" lvl="0" marL="457200" rtl="0" algn="l">
              <a:spcBef>
                <a:spcPts val="0"/>
              </a:spcBef>
              <a:spcAft>
                <a:spcPts val="0"/>
              </a:spcAft>
              <a:buSzPts val="1000"/>
              <a:buFont typeface="Mada"/>
              <a:buAutoNum type="arabicPeriod"/>
            </a:pPr>
            <a:r>
              <a:rPr lang="en-GB" sz="1000">
                <a:latin typeface="Mada"/>
                <a:ea typeface="Mada"/>
                <a:cs typeface="Mada"/>
                <a:sym typeface="Mada"/>
              </a:rPr>
              <a:t>Are events attended by a sufficient number of people to strain the planning and response resources of the host community, state/province/, nation, or region where it is being held.</a:t>
            </a:r>
            <a:endParaRPr sz="1000">
              <a:latin typeface="Mada"/>
              <a:ea typeface="Mada"/>
              <a:cs typeface="Mada"/>
              <a:sym typeface="Mada"/>
            </a:endParaRPr>
          </a:p>
          <a:p>
            <a:pPr indent="0" lvl="0" marL="457200" rtl="0" algn="l">
              <a:spcBef>
                <a:spcPts val="0"/>
              </a:spcBef>
              <a:spcAft>
                <a:spcPts val="0"/>
              </a:spcAft>
              <a:buNone/>
            </a:pPr>
            <a:r>
              <a:t/>
            </a:r>
            <a:endParaRPr sz="1000">
              <a:latin typeface="Mada"/>
              <a:ea typeface="Mada"/>
              <a:cs typeface="Mada"/>
              <a:sym typeface="Mada"/>
            </a:endParaRPr>
          </a:p>
          <a:p>
            <a:pPr indent="-292100" lvl="0" marL="457200" rtl="0" algn="l">
              <a:spcBef>
                <a:spcPts val="0"/>
              </a:spcBef>
              <a:spcAft>
                <a:spcPts val="0"/>
              </a:spcAft>
              <a:buSzPts val="1000"/>
              <a:buFont typeface="Mada"/>
              <a:buAutoNum type="arabicPeriod"/>
            </a:pPr>
            <a:r>
              <a:rPr b="1" lang="en-GB" sz="1000">
                <a:latin typeface="Mada"/>
                <a:ea typeface="Mada"/>
                <a:cs typeface="Mada"/>
                <a:sym typeface="Mada"/>
              </a:rPr>
              <a:t>The World Health Organization (WHO)</a:t>
            </a:r>
            <a:r>
              <a:rPr lang="en-GB" sz="1000">
                <a:latin typeface="Mada"/>
                <a:ea typeface="Mada"/>
                <a:cs typeface="Mada"/>
                <a:sym typeface="Mada"/>
              </a:rPr>
              <a:t> definition also takes a broader view of mass gatherings to include the public health dimensions and </a:t>
            </a:r>
            <a:r>
              <a:rPr b="1" lang="en-GB" sz="1000">
                <a:latin typeface="Mada"/>
                <a:ea typeface="Mada"/>
                <a:cs typeface="Mada"/>
                <a:sym typeface="Mada"/>
              </a:rPr>
              <a:t>defines </a:t>
            </a:r>
            <a:r>
              <a:rPr lang="en-GB" sz="1000">
                <a:latin typeface="Mada"/>
                <a:ea typeface="Mada"/>
                <a:cs typeface="Mada"/>
                <a:sym typeface="Mada"/>
              </a:rPr>
              <a:t>mass gatherings as events attended by a sufficient number of people to potentially strain the public health resources of the community, city, or nation hosting the event.</a:t>
            </a:r>
            <a:endParaRPr sz="1000">
              <a:latin typeface="Mada"/>
              <a:ea typeface="Mada"/>
              <a:cs typeface="Mada"/>
              <a:sym typeface="Mada"/>
            </a:endParaRPr>
          </a:p>
          <a:p>
            <a:pPr indent="0" lvl="0" marL="0" rtl="0" algn="l">
              <a:spcBef>
                <a:spcPts val="0"/>
              </a:spcBef>
              <a:spcAft>
                <a:spcPts val="0"/>
              </a:spcAft>
              <a:buNone/>
            </a:pPr>
            <a:r>
              <a:t/>
            </a:r>
            <a:endParaRPr sz="1000">
              <a:latin typeface="Mada"/>
              <a:ea typeface="Mada"/>
              <a:cs typeface="Mada"/>
              <a:sym typeface="Mada"/>
            </a:endParaRPr>
          </a:p>
          <a:p>
            <a:pPr indent="-292100" lvl="0" marL="457200" rtl="0" algn="l">
              <a:spcBef>
                <a:spcPts val="0"/>
              </a:spcBef>
              <a:spcAft>
                <a:spcPts val="0"/>
              </a:spcAft>
              <a:buSzPts val="1000"/>
              <a:buFont typeface="Mada"/>
              <a:buChar char="●"/>
            </a:pPr>
            <a:r>
              <a:rPr lang="en-GB" sz="1000">
                <a:latin typeface="Mada"/>
                <a:ea typeface="Mada"/>
                <a:cs typeface="Mada"/>
                <a:sym typeface="Mada"/>
              </a:rPr>
              <a:t>Number of participants: </a:t>
            </a:r>
            <a:r>
              <a:rPr b="1" lang="en-GB" sz="1000">
                <a:latin typeface="Mada"/>
                <a:ea typeface="Mada"/>
                <a:cs typeface="Mada"/>
                <a:sym typeface="Mada"/>
              </a:rPr>
              <a:t>&gt;1000 persons</a:t>
            </a:r>
            <a:r>
              <a:rPr lang="en-GB" sz="1000">
                <a:latin typeface="Mada"/>
                <a:ea typeface="Mada"/>
                <a:cs typeface="Mada"/>
                <a:sym typeface="Mada"/>
              </a:rPr>
              <a:t>, although most literature suggests &gt;25000 persons</a:t>
            </a:r>
            <a:endParaRPr sz="1000">
              <a:latin typeface="Mada"/>
              <a:ea typeface="Mada"/>
              <a:cs typeface="Mada"/>
              <a:sym typeface="Mada"/>
            </a:endParaRPr>
          </a:p>
          <a:p>
            <a:pPr indent="0" lvl="0" marL="0" rtl="0" algn="l">
              <a:spcBef>
                <a:spcPts val="0"/>
              </a:spcBef>
              <a:spcAft>
                <a:spcPts val="0"/>
              </a:spcAft>
              <a:buNone/>
            </a:pPr>
            <a:r>
              <a:t/>
            </a:r>
            <a:endParaRPr sz="1200">
              <a:latin typeface="Mada"/>
              <a:ea typeface="Mada"/>
              <a:cs typeface="Mada"/>
              <a:sym typeface="Mada"/>
            </a:endParaRPr>
          </a:p>
        </p:txBody>
      </p:sp>
      <p:sp>
        <p:nvSpPr>
          <p:cNvPr id="1495" name="Google Shape;1495;p58"/>
          <p:cNvSpPr/>
          <p:nvPr/>
        </p:nvSpPr>
        <p:spPr>
          <a:xfrm>
            <a:off x="265800" y="1165950"/>
            <a:ext cx="2001300" cy="346200"/>
          </a:xfrm>
          <a:prstGeom prst="roundRect">
            <a:avLst>
              <a:gd fmla="val 16667" name="adj"/>
            </a:avLst>
          </a:prstGeom>
          <a:solidFill>
            <a:srgbClr val="134F5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600">
                <a:solidFill>
                  <a:srgbClr val="FFFFFF"/>
                </a:solidFill>
                <a:latin typeface="Nunito"/>
                <a:ea typeface="Nunito"/>
                <a:cs typeface="Nunito"/>
                <a:sym typeface="Nunito"/>
              </a:rPr>
              <a:t>Definitions</a:t>
            </a:r>
            <a:endParaRPr sz="1600">
              <a:solidFill>
                <a:srgbClr val="FFFFFF"/>
              </a:solidFill>
              <a:latin typeface="Nunito"/>
              <a:ea typeface="Nunito"/>
              <a:cs typeface="Nunito"/>
              <a:sym typeface="Nunito"/>
            </a:endParaRPr>
          </a:p>
        </p:txBody>
      </p:sp>
      <p:sp>
        <p:nvSpPr>
          <p:cNvPr id="1496" name="Google Shape;1496;p58"/>
          <p:cNvSpPr/>
          <p:nvPr/>
        </p:nvSpPr>
        <p:spPr>
          <a:xfrm>
            <a:off x="637275" y="1794000"/>
            <a:ext cx="2306100" cy="392100"/>
          </a:xfrm>
          <a:prstGeom prst="rect">
            <a:avLst/>
          </a:prstGeom>
          <a:solidFill>
            <a:srgbClr val="A2C4C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500">
                <a:solidFill>
                  <a:schemeClr val="lt1"/>
                </a:solidFill>
                <a:latin typeface="Nunito"/>
                <a:ea typeface="Nunito"/>
                <a:cs typeface="Nunito"/>
                <a:sym typeface="Nunito"/>
              </a:rPr>
              <a:t>Mass gatherings (MGs)</a:t>
            </a:r>
            <a:endParaRPr sz="1500"/>
          </a:p>
        </p:txBody>
      </p:sp>
      <p:sp>
        <p:nvSpPr>
          <p:cNvPr id="1497" name="Google Shape;1497;p58"/>
          <p:cNvSpPr/>
          <p:nvPr/>
        </p:nvSpPr>
        <p:spPr>
          <a:xfrm>
            <a:off x="189600" y="4462900"/>
            <a:ext cx="7094100" cy="1335000"/>
          </a:xfrm>
          <a:prstGeom prst="roundRect">
            <a:avLst>
              <a:gd fmla="val 16667" name="adj"/>
            </a:avLst>
          </a:prstGeom>
          <a:noFill/>
          <a:ln cap="flat" cmpd="sng" w="9525">
            <a:solidFill>
              <a:srgbClr val="999999"/>
            </a:solidFill>
            <a:prstDash val="dash"/>
            <a:round/>
            <a:headEnd len="sm" w="sm" type="none"/>
            <a:tailEnd len="sm" w="sm" type="none"/>
          </a:ln>
        </p:spPr>
        <p:txBody>
          <a:bodyPr anchorCtr="0" anchor="ctr" bIns="91425" lIns="91425" spcFirstLastPara="1" rIns="91425" wrap="square" tIns="91425">
            <a:noAutofit/>
          </a:bodyPr>
          <a:lstStyle/>
          <a:p>
            <a:pPr indent="-298450" lvl="0" marL="457200" rtl="0" algn="l">
              <a:spcBef>
                <a:spcPts val="0"/>
              </a:spcBef>
              <a:spcAft>
                <a:spcPts val="0"/>
              </a:spcAft>
              <a:buSzPts val="1100"/>
              <a:buFont typeface="Mada"/>
              <a:buChar char="●"/>
            </a:pPr>
            <a:r>
              <a:rPr lang="en-GB" sz="1100">
                <a:latin typeface="Mada"/>
                <a:ea typeface="Mada"/>
                <a:cs typeface="Mada"/>
                <a:sym typeface="Mada"/>
              </a:rPr>
              <a:t>is an</a:t>
            </a:r>
            <a:r>
              <a:rPr b="1" lang="en-GB" sz="1100">
                <a:latin typeface="Mada"/>
                <a:ea typeface="Mada"/>
                <a:cs typeface="Mada"/>
                <a:sym typeface="Mada"/>
              </a:rPr>
              <a:t> area of medicine that deals with health aspects during mass gatherings</a:t>
            </a:r>
            <a:r>
              <a:rPr lang="en-GB" sz="1100">
                <a:latin typeface="Mada"/>
                <a:ea typeface="Mada"/>
                <a:cs typeface="Mada"/>
                <a:sym typeface="Mada"/>
              </a:rPr>
              <a:t> including the health effects and risks of mass gatherings and strategies for effective health services delivery during these events.</a:t>
            </a:r>
            <a:endParaRPr sz="1100">
              <a:latin typeface="Mada"/>
              <a:ea typeface="Mada"/>
              <a:cs typeface="Mada"/>
              <a:sym typeface="Mada"/>
            </a:endParaRPr>
          </a:p>
          <a:p>
            <a:pPr indent="0" lvl="0" marL="457200" rtl="0" algn="l">
              <a:spcBef>
                <a:spcPts val="0"/>
              </a:spcBef>
              <a:spcAft>
                <a:spcPts val="0"/>
              </a:spcAft>
              <a:buNone/>
            </a:pPr>
            <a:r>
              <a:t/>
            </a:r>
            <a:endParaRPr sz="1100">
              <a:latin typeface="Mada"/>
              <a:ea typeface="Mada"/>
              <a:cs typeface="Mada"/>
              <a:sym typeface="Mada"/>
            </a:endParaRPr>
          </a:p>
          <a:p>
            <a:pPr indent="-298450" lvl="0" marL="457200" rtl="0" algn="l">
              <a:spcBef>
                <a:spcPts val="0"/>
              </a:spcBef>
              <a:spcAft>
                <a:spcPts val="0"/>
              </a:spcAft>
              <a:buSzPts val="1100"/>
              <a:buFont typeface="Mada"/>
              <a:buChar char="●"/>
            </a:pPr>
            <a:r>
              <a:rPr lang="en-GB" sz="1100">
                <a:latin typeface="Mada"/>
                <a:ea typeface="Mada"/>
                <a:cs typeface="Mada"/>
                <a:sym typeface="Mada"/>
              </a:rPr>
              <a:t>The formal discipline of mass gatherings medicine was launched at the World Health Assembly of Ministers of Health in Geneva in May 2014.</a:t>
            </a:r>
            <a:endParaRPr sz="1100">
              <a:latin typeface="Mada"/>
              <a:ea typeface="Mada"/>
              <a:cs typeface="Mada"/>
              <a:sym typeface="Mada"/>
            </a:endParaRPr>
          </a:p>
        </p:txBody>
      </p:sp>
      <p:sp>
        <p:nvSpPr>
          <p:cNvPr id="1498" name="Google Shape;1498;p58"/>
          <p:cNvSpPr/>
          <p:nvPr/>
        </p:nvSpPr>
        <p:spPr>
          <a:xfrm>
            <a:off x="637275" y="4273575"/>
            <a:ext cx="2582400" cy="392100"/>
          </a:xfrm>
          <a:prstGeom prst="rect">
            <a:avLst/>
          </a:prstGeom>
          <a:solidFill>
            <a:srgbClr val="A2C4C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500">
                <a:solidFill>
                  <a:schemeClr val="lt1"/>
                </a:solidFill>
                <a:latin typeface="Nunito"/>
                <a:ea typeface="Nunito"/>
                <a:cs typeface="Nunito"/>
                <a:sym typeface="Nunito"/>
              </a:rPr>
              <a:t>Mass gatherings medicine </a:t>
            </a:r>
            <a:endParaRPr sz="1500"/>
          </a:p>
        </p:txBody>
      </p:sp>
      <p:sp>
        <p:nvSpPr>
          <p:cNvPr id="1499" name="Google Shape;1499;p58"/>
          <p:cNvSpPr/>
          <p:nvPr/>
        </p:nvSpPr>
        <p:spPr>
          <a:xfrm>
            <a:off x="129375" y="5929125"/>
            <a:ext cx="3052200" cy="346200"/>
          </a:xfrm>
          <a:prstGeom prst="roundRect">
            <a:avLst>
              <a:gd fmla="val 16667" name="adj"/>
            </a:avLst>
          </a:prstGeom>
          <a:solidFill>
            <a:srgbClr val="134F5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600">
                <a:solidFill>
                  <a:srgbClr val="FFFFFF"/>
                </a:solidFill>
                <a:latin typeface="Nunito"/>
                <a:ea typeface="Nunito"/>
                <a:cs typeface="Nunito"/>
                <a:sym typeface="Nunito"/>
              </a:rPr>
              <a:t>Examples of mass gatherings  </a:t>
            </a:r>
            <a:endParaRPr sz="1600">
              <a:solidFill>
                <a:srgbClr val="FFFFFF"/>
              </a:solidFill>
              <a:latin typeface="Nunito"/>
              <a:ea typeface="Nunito"/>
              <a:cs typeface="Nunito"/>
              <a:sym typeface="Nunito"/>
            </a:endParaRPr>
          </a:p>
        </p:txBody>
      </p:sp>
      <p:pic>
        <p:nvPicPr>
          <p:cNvPr id="1500" name="Google Shape;1500;p58"/>
          <p:cNvPicPr preferRelativeResize="0"/>
          <p:nvPr/>
        </p:nvPicPr>
        <p:blipFill>
          <a:blip r:embed="rId3">
            <a:alphaModFix/>
          </a:blip>
          <a:stretch>
            <a:fillRect/>
          </a:stretch>
        </p:blipFill>
        <p:spPr>
          <a:xfrm>
            <a:off x="425950" y="6697275"/>
            <a:ext cx="1893074" cy="1262676"/>
          </a:xfrm>
          <a:prstGeom prst="rect">
            <a:avLst/>
          </a:prstGeom>
          <a:noFill/>
          <a:ln>
            <a:noFill/>
          </a:ln>
        </p:spPr>
      </p:pic>
      <p:sp>
        <p:nvSpPr>
          <p:cNvPr id="1501" name="Google Shape;1501;p58"/>
          <p:cNvSpPr/>
          <p:nvPr/>
        </p:nvSpPr>
        <p:spPr>
          <a:xfrm>
            <a:off x="152525" y="6352300"/>
            <a:ext cx="1066800" cy="472200"/>
          </a:xfrm>
          <a:prstGeom prst="rect">
            <a:avLst/>
          </a:prstGeom>
          <a:solidFill>
            <a:srgbClr val="FFFFFF"/>
          </a:solidFill>
          <a:ln cap="flat" cmpd="sng" w="9525">
            <a:solidFill>
              <a:srgbClr val="A2C4C9"/>
            </a:solidFill>
            <a:prstDash val="solid"/>
            <a:round/>
            <a:headEnd len="sm" w="sm" type="none"/>
            <a:tailEnd len="sm" w="sm" type="none"/>
          </a:ln>
        </p:spPr>
        <p:txBody>
          <a:bodyPr anchorCtr="0" anchor="ctr" bIns="75600" lIns="75600" spcFirstLastPara="1" rIns="75600" wrap="square" tIns="75600">
            <a:noAutofit/>
          </a:bodyPr>
          <a:lstStyle/>
          <a:p>
            <a:pPr indent="0" lvl="0" marL="0" rtl="0" algn="ctr">
              <a:spcBef>
                <a:spcPts val="0"/>
              </a:spcBef>
              <a:spcAft>
                <a:spcPts val="0"/>
              </a:spcAft>
              <a:buNone/>
            </a:pPr>
            <a:r>
              <a:rPr b="1" lang="en-GB" sz="1200">
                <a:latin typeface="Mada"/>
                <a:ea typeface="Mada"/>
                <a:cs typeface="Mada"/>
                <a:sym typeface="Mada"/>
              </a:rPr>
              <a:t>Hajj </a:t>
            </a:r>
            <a:r>
              <a:rPr baseline="30000" lang="en-GB" sz="1200">
                <a:solidFill>
                  <a:schemeClr val="dk1"/>
                </a:solidFill>
                <a:latin typeface="Mada"/>
                <a:ea typeface="Mada"/>
                <a:cs typeface="Mada"/>
                <a:sym typeface="Mada"/>
              </a:rPr>
              <a:t>2</a:t>
            </a:r>
            <a:endParaRPr b="1" sz="1200">
              <a:latin typeface="Mada"/>
              <a:ea typeface="Mada"/>
              <a:cs typeface="Mada"/>
              <a:sym typeface="Mada"/>
            </a:endParaRPr>
          </a:p>
        </p:txBody>
      </p:sp>
      <p:sp>
        <p:nvSpPr>
          <p:cNvPr id="1502" name="Google Shape;1502;p58"/>
          <p:cNvSpPr txBox="1"/>
          <p:nvPr/>
        </p:nvSpPr>
        <p:spPr>
          <a:xfrm>
            <a:off x="2943375" y="6764150"/>
            <a:ext cx="4516800" cy="1108200"/>
          </a:xfrm>
          <a:prstGeom prst="rect">
            <a:avLst/>
          </a:prstGeom>
          <a:noFill/>
          <a:ln cap="flat" cmpd="sng" w="9525">
            <a:solidFill>
              <a:srgbClr val="999999"/>
            </a:solidFill>
            <a:prstDash val="dash"/>
            <a:round/>
            <a:headEnd len="sm" w="sm" type="none"/>
            <a:tailEnd len="sm" w="sm" type="none"/>
          </a:ln>
        </p:spPr>
        <p:txBody>
          <a:bodyPr anchorCtr="0" anchor="ctr" bIns="91425" lIns="91425" spcFirstLastPara="1" rIns="91425" wrap="square" tIns="91425">
            <a:spAutoFit/>
          </a:bodyPr>
          <a:lstStyle/>
          <a:p>
            <a:pPr indent="-292100" lvl="0" marL="457200" rtl="0" algn="l">
              <a:spcBef>
                <a:spcPts val="0"/>
              </a:spcBef>
              <a:spcAft>
                <a:spcPts val="0"/>
              </a:spcAft>
              <a:buSzPts val="1000"/>
              <a:buFont typeface="Mada"/>
              <a:buChar char="●"/>
            </a:pPr>
            <a:r>
              <a:rPr lang="en-GB" sz="1000">
                <a:latin typeface="Mada"/>
                <a:ea typeface="Mada"/>
                <a:cs typeface="Mada"/>
                <a:sym typeface="Mada"/>
              </a:rPr>
              <a:t>10,250 Olympic athletes \4,000 Paralympic athletes\ 20,000 press and media \ 180,000 spectators/day </a:t>
            </a:r>
            <a:endParaRPr sz="1000">
              <a:latin typeface="Mada"/>
              <a:ea typeface="Mada"/>
              <a:cs typeface="Mada"/>
              <a:sym typeface="Mada"/>
            </a:endParaRPr>
          </a:p>
          <a:p>
            <a:pPr indent="-292100" lvl="0" marL="457200" rtl="0" algn="l">
              <a:spcBef>
                <a:spcPts val="0"/>
              </a:spcBef>
              <a:spcAft>
                <a:spcPts val="0"/>
              </a:spcAft>
              <a:buSzPts val="1000"/>
              <a:buFont typeface="Mada"/>
              <a:buChar char="●"/>
            </a:pPr>
            <a:r>
              <a:rPr lang="en-GB" sz="1000">
                <a:latin typeface="Mada"/>
                <a:ea typeface="Mada"/>
                <a:cs typeface="Mada"/>
                <a:sym typeface="Mada"/>
              </a:rPr>
              <a:t>17,000 people living in the Olympic Village </a:t>
            </a:r>
            <a:endParaRPr sz="1000">
              <a:latin typeface="Mada"/>
              <a:ea typeface="Mada"/>
              <a:cs typeface="Mada"/>
              <a:sym typeface="Mada"/>
            </a:endParaRPr>
          </a:p>
          <a:p>
            <a:pPr indent="-292100" lvl="0" marL="457200" rtl="0" algn="l">
              <a:spcBef>
                <a:spcPts val="0"/>
              </a:spcBef>
              <a:spcAft>
                <a:spcPts val="0"/>
              </a:spcAft>
              <a:buSzPts val="1000"/>
              <a:buFont typeface="Mada"/>
              <a:buChar char="●"/>
            </a:pPr>
            <a:r>
              <a:rPr lang="en-GB" sz="1000">
                <a:latin typeface="Mada"/>
                <a:ea typeface="Mada"/>
                <a:cs typeface="Mada"/>
                <a:sym typeface="Mada"/>
              </a:rPr>
              <a:t>Estimates of 4.5 million visitors to London</a:t>
            </a:r>
            <a:endParaRPr sz="1000">
              <a:latin typeface="Mada"/>
              <a:ea typeface="Mada"/>
              <a:cs typeface="Mada"/>
              <a:sym typeface="Mada"/>
            </a:endParaRPr>
          </a:p>
          <a:p>
            <a:pPr indent="-292100" lvl="0" marL="457200" rtl="0" algn="l">
              <a:spcBef>
                <a:spcPts val="0"/>
              </a:spcBef>
              <a:spcAft>
                <a:spcPts val="0"/>
              </a:spcAft>
              <a:buSzPts val="1000"/>
              <a:buFont typeface="Mada"/>
              <a:buChar char="●"/>
            </a:pPr>
            <a:r>
              <a:rPr lang="en-GB" sz="1000">
                <a:latin typeface="Mada"/>
                <a:ea typeface="Mada"/>
                <a:cs typeface="Mada"/>
                <a:sym typeface="Mada"/>
              </a:rPr>
              <a:t>26 Olympic sports in 30 venues </a:t>
            </a:r>
            <a:endParaRPr sz="1000">
              <a:latin typeface="Mada"/>
              <a:ea typeface="Mada"/>
              <a:cs typeface="Mada"/>
              <a:sym typeface="Mada"/>
            </a:endParaRPr>
          </a:p>
          <a:p>
            <a:pPr indent="-292100" lvl="0" marL="457200" rtl="0" algn="l">
              <a:spcBef>
                <a:spcPts val="0"/>
              </a:spcBef>
              <a:spcAft>
                <a:spcPts val="0"/>
              </a:spcAft>
              <a:buSzPts val="1000"/>
              <a:buFont typeface="Mada"/>
              <a:buChar char="●"/>
            </a:pPr>
            <a:r>
              <a:rPr lang="en-GB" sz="1000">
                <a:latin typeface="Mada"/>
                <a:ea typeface="Mada"/>
                <a:cs typeface="Mada"/>
                <a:sym typeface="Mada"/>
              </a:rPr>
              <a:t>20 Paralympic sports in 21 venues </a:t>
            </a:r>
            <a:endParaRPr sz="1000"/>
          </a:p>
        </p:txBody>
      </p:sp>
      <p:sp>
        <p:nvSpPr>
          <p:cNvPr id="1503" name="Google Shape;1503;p58"/>
          <p:cNvSpPr/>
          <p:nvPr/>
        </p:nvSpPr>
        <p:spPr>
          <a:xfrm>
            <a:off x="2756850" y="6352300"/>
            <a:ext cx="1287000" cy="472200"/>
          </a:xfrm>
          <a:prstGeom prst="rect">
            <a:avLst/>
          </a:prstGeom>
          <a:solidFill>
            <a:srgbClr val="FFFFFF"/>
          </a:solidFill>
          <a:ln cap="flat" cmpd="sng" w="9525">
            <a:solidFill>
              <a:srgbClr val="A2C4C9"/>
            </a:solidFill>
            <a:prstDash val="solid"/>
            <a:round/>
            <a:headEnd len="sm" w="sm" type="none"/>
            <a:tailEnd len="sm" w="sm" type="none"/>
          </a:ln>
        </p:spPr>
        <p:txBody>
          <a:bodyPr anchorCtr="0" anchor="ctr" bIns="75600" lIns="75600" spcFirstLastPara="1" rIns="75600" wrap="square" tIns="75600">
            <a:noAutofit/>
          </a:bodyPr>
          <a:lstStyle/>
          <a:p>
            <a:pPr indent="0" lvl="0" marL="0" rtl="0" algn="ctr">
              <a:spcBef>
                <a:spcPts val="0"/>
              </a:spcBef>
              <a:spcAft>
                <a:spcPts val="0"/>
              </a:spcAft>
              <a:buNone/>
            </a:pPr>
            <a:r>
              <a:rPr lang="en-GB" sz="1200">
                <a:latin typeface="Mada"/>
                <a:ea typeface="Mada"/>
                <a:cs typeface="Mada"/>
                <a:sym typeface="Mada"/>
              </a:rPr>
              <a:t>The London Olympics 2012 </a:t>
            </a:r>
            <a:endParaRPr sz="1200">
              <a:latin typeface="Mada"/>
              <a:ea typeface="Mada"/>
              <a:cs typeface="Mada"/>
              <a:sym typeface="Mada"/>
            </a:endParaRPr>
          </a:p>
        </p:txBody>
      </p:sp>
      <p:sp>
        <p:nvSpPr>
          <p:cNvPr id="1504" name="Google Shape;1504;p58"/>
          <p:cNvSpPr/>
          <p:nvPr/>
        </p:nvSpPr>
        <p:spPr>
          <a:xfrm>
            <a:off x="2319028" y="1159238"/>
            <a:ext cx="352800" cy="346200"/>
          </a:xfrm>
          <a:prstGeom prst="star5">
            <a:avLst>
              <a:gd fmla="val 19098" name="adj"/>
              <a:gd fmla="val 105146" name="hf"/>
              <a:gd fmla="val 110557" name="vf"/>
            </a:avLst>
          </a:prstGeom>
          <a:solidFill>
            <a:srgbClr val="BF9000"/>
          </a:solidFill>
          <a:ln cap="flat" cmpd="sng" w="9525">
            <a:solidFill>
              <a:srgbClr val="BF9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5" name="Google Shape;1505;p58"/>
          <p:cNvSpPr txBox="1"/>
          <p:nvPr/>
        </p:nvSpPr>
        <p:spPr>
          <a:xfrm>
            <a:off x="9575" y="9703275"/>
            <a:ext cx="7589400" cy="600300"/>
          </a:xfrm>
          <a:prstGeom prst="rect">
            <a:avLst/>
          </a:prstGeom>
          <a:noFill/>
          <a:ln>
            <a:noFill/>
          </a:ln>
        </p:spPr>
        <p:txBody>
          <a:bodyPr anchorCtr="0" anchor="t" bIns="91425" lIns="91425" spcFirstLastPara="1" rIns="91425" wrap="square" tIns="91425">
            <a:spAutoFit/>
          </a:bodyPr>
          <a:lstStyle/>
          <a:p>
            <a:pPr indent="-285750" lvl="0" marL="457200" rtl="0" algn="l">
              <a:spcBef>
                <a:spcPts val="0"/>
              </a:spcBef>
              <a:spcAft>
                <a:spcPts val="0"/>
              </a:spcAft>
              <a:buClr>
                <a:srgbClr val="6AA84F"/>
              </a:buClr>
              <a:buSzPts val="900"/>
              <a:buFont typeface="Mada"/>
              <a:buAutoNum type="arabicPeriod"/>
            </a:pPr>
            <a:r>
              <a:rPr lang="en-GB" sz="900">
                <a:solidFill>
                  <a:srgbClr val="6AA84F"/>
                </a:solidFill>
                <a:latin typeface="Mada"/>
                <a:ea typeface="Mada"/>
                <a:cs typeface="Mada"/>
                <a:sym typeface="Mada"/>
              </a:rPr>
              <a:t>In other words, mass gathering is a lot of people in a confined space</a:t>
            </a:r>
            <a:endParaRPr sz="900">
              <a:solidFill>
                <a:srgbClr val="6AA84F"/>
              </a:solidFill>
              <a:latin typeface="Mada"/>
              <a:ea typeface="Mada"/>
              <a:cs typeface="Mada"/>
              <a:sym typeface="Mada"/>
            </a:endParaRPr>
          </a:p>
          <a:p>
            <a:pPr indent="-285750" lvl="0" marL="457200" rtl="0" algn="l">
              <a:spcBef>
                <a:spcPts val="0"/>
              </a:spcBef>
              <a:spcAft>
                <a:spcPts val="0"/>
              </a:spcAft>
              <a:buClr>
                <a:srgbClr val="6AA84F"/>
              </a:buClr>
              <a:buSzPts val="900"/>
              <a:buFont typeface="Mada"/>
              <a:buAutoNum type="arabicPeriod"/>
            </a:pPr>
            <a:r>
              <a:rPr lang="en-GB" sz="900">
                <a:solidFill>
                  <a:srgbClr val="6AA84F"/>
                </a:solidFill>
                <a:latin typeface="Mada"/>
                <a:ea typeface="Mada"/>
                <a:cs typeface="Mada"/>
                <a:sym typeface="Mada"/>
              </a:rPr>
              <a:t>During Hajj, the country hosts millions of people. This confined area creates a risk for hazards that threatens public health to spread and injure those people. Such mass gatherings require huge planning and preparation and identifying potential risks and figuring ways to overcome them.</a:t>
            </a:r>
            <a:endParaRPr sz="900">
              <a:solidFill>
                <a:srgbClr val="6AA84F"/>
              </a:solidFill>
              <a:latin typeface="Mada"/>
              <a:ea typeface="Mada"/>
              <a:cs typeface="Mada"/>
              <a:sym typeface="Mada"/>
            </a:endParaRPr>
          </a:p>
        </p:txBody>
      </p:sp>
      <p:sp>
        <p:nvSpPr>
          <p:cNvPr id="1506" name="Google Shape;1506;p58"/>
          <p:cNvSpPr txBox="1"/>
          <p:nvPr/>
        </p:nvSpPr>
        <p:spPr>
          <a:xfrm>
            <a:off x="293324" y="228600"/>
            <a:ext cx="6812700" cy="1108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3000">
                <a:solidFill>
                  <a:srgbClr val="134F5C"/>
                </a:solidFill>
                <a:latin typeface="Nunito"/>
                <a:ea typeface="Nunito"/>
                <a:cs typeface="Nunito"/>
                <a:sym typeface="Nunito"/>
              </a:rPr>
              <a:t>L28-</a:t>
            </a:r>
            <a:r>
              <a:rPr b="1" lang="en-GB" sz="3000">
                <a:latin typeface="Nunito"/>
                <a:ea typeface="Nunito"/>
                <a:cs typeface="Nunito"/>
                <a:sym typeface="Nunito"/>
              </a:rPr>
              <a:t> </a:t>
            </a:r>
            <a:r>
              <a:rPr b="1" lang="en-GB" sz="3000">
                <a:solidFill>
                  <a:srgbClr val="134F5C"/>
                </a:solidFill>
                <a:latin typeface="Nunito"/>
                <a:ea typeface="Nunito"/>
                <a:cs typeface="Nunito"/>
                <a:sym typeface="Nunito"/>
              </a:rPr>
              <a:t>Mass-Gathering &amp; Related Hazards</a:t>
            </a:r>
            <a:endParaRPr b="1" sz="3000">
              <a:solidFill>
                <a:srgbClr val="134F5C"/>
              </a:solidFill>
              <a:latin typeface="Nunito"/>
              <a:ea typeface="Nunito"/>
              <a:cs typeface="Nunito"/>
              <a:sym typeface="Nunito"/>
            </a:endParaRPr>
          </a:p>
        </p:txBody>
      </p:sp>
      <p:sp>
        <p:nvSpPr>
          <p:cNvPr id="1507" name="Google Shape;1507;p58"/>
          <p:cNvSpPr/>
          <p:nvPr/>
        </p:nvSpPr>
        <p:spPr>
          <a:xfrm>
            <a:off x="129375" y="8169650"/>
            <a:ext cx="2811000" cy="346200"/>
          </a:xfrm>
          <a:prstGeom prst="roundRect">
            <a:avLst>
              <a:gd fmla="val 16667" name="adj"/>
            </a:avLst>
          </a:prstGeom>
          <a:solidFill>
            <a:srgbClr val="134F5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600">
                <a:solidFill>
                  <a:srgbClr val="FFFFFF"/>
                </a:solidFill>
                <a:latin typeface="Nunito"/>
                <a:ea typeface="Nunito"/>
                <a:cs typeface="Nunito"/>
                <a:sym typeface="Nunito"/>
              </a:rPr>
              <a:t>Types of Mass-gathering </a:t>
            </a:r>
            <a:endParaRPr sz="1600">
              <a:solidFill>
                <a:srgbClr val="FFFFFF"/>
              </a:solidFill>
              <a:latin typeface="Nunito"/>
              <a:ea typeface="Nunito"/>
              <a:cs typeface="Nunito"/>
              <a:sym typeface="Nunito"/>
            </a:endParaRPr>
          </a:p>
        </p:txBody>
      </p:sp>
      <p:sp>
        <p:nvSpPr>
          <p:cNvPr id="1508" name="Google Shape;1508;p58"/>
          <p:cNvSpPr/>
          <p:nvPr/>
        </p:nvSpPr>
        <p:spPr>
          <a:xfrm>
            <a:off x="70850" y="8749700"/>
            <a:ext cx="1415100" cy="716700"/>
          </a:xfrm>
          <a:prstGeom prst="roundRect">
            <a:avLst>
              <a:gd fmla="val 16667" name="adj"/>
            </a:avLst>
          </a:prstGeom>
          <a:solidFill>
            <a:srgbClr val="FFFFFF"/>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en-GB" sz="1200">
                <a:latin typeface="Mada"/>
                <a:ea typeface="Mada"/>
                <a:cs typeface="Mada"/>
                <a:sym typeface="Mada"/>
              </a:rPr>
              <a:t>Fairs, exhibitions (World Expo Shanghai)</a:t>
            </a:r>
            <a:endParaRPr sz="1200">
              <a:latin typeface="Mada"/>
              <a:ea typeface="Mada"/>
              <a:cs typeface="Mada"/>
              <a:sym typeface="Mada"/>
            </a:endParaRPr>
          </a:p>
        </p:txBody>
      </p:sp>
      <p:sp>
        <p:nvSpPr>
          <p:cNvPr id="1509" name="Google Shape;1509;p58"/>
          <p:cNvSpPr/>
          <p:nvPr/>
        </p:nvSpPr>
        <p:spPr>
          <a:xfrm>
            <a:off x="1593424" y="8749700"/>
            <a:ext cx="1415100" cy="716700"/>
          </a:xfrm>
          <a:prstGeom prst="roundRect">
            <a:avLst>
              <a:gd fmla="val 16667" name="adj"/>
            </a:avLst>
          </a:prstGeom>
          <a:solidFill>
            <a:srgbClr val="FFFFFF"/>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1200">
              <a:latin typeface="Mada"/>
              <a:ea typeface="Mada"/>
              <a:cs typeface="Mada"/>
              <a:sym typeface="Mada"/>
            </a:endParaRPr>
          </a:p>
          <a:p>
            <a:pPr indent="0" lvl="0" marL="0" rtl="0" algn="ctr">
              <a:spcBef>
                <a:spcPts val="0"/>
              </a:spcBef>
              <a:spcAft>
                <a:spcPts val="0"/>
              </a:spcAft>
              <a:buNone/>
            </a:pPr>
            <a:r>
              <a:rPr lang="en-GB" sz="1200">
                <a:latin typeface="Mada"/>
                <a:ea typeface="Mada"/>
                <a:cs typeface="Mada"/>
                <a:sym typeface="Mada"/>
              </a:rPr>
              <a:t>Concerts, festivals (Riyadh season, Glastonbury, UK)</a:t>
            </a:r>
            <a:endParaRPr sz="1200">
              <a:latin typeface="Mada"/>
              <a:ea typeface="Mada"/>
              <a:cs typeface="Mada"/>
              <a:sym typeface="Mada"/>
            </a:endParaRPr>
          </a:p>
          <a:p>
            <a:pPr indent="0" lvl="0" marL="0" rtl="0" algn="ctr">
              <a:spcBef>
                <a:spcPts val="0"/>
              </a:spcBef>
              <a:spcAft>
                <a:spcPts val="0"/>
              </a:spcAft>
              <a:buNone/>
            </a:pPr>
            <a:r>
              <a:t/>
            </a:r>
            <a:endParaRPr sz="1200">
              <a:latin typeface="Mada"/>
              <a:ea typeface="Mada"/>
              <a:cs typeface="Mada"/>
              <a:sym typeface="Mada"/>
            </a:endParaRPr>
          </a:p>
        </p:txBody>
      </p:sp>
      <p:sp>
        <p:nvSpPr>
          <p:cNvPr id="1510" name="Google Shape;1510;p58"/>
          <p:cNvSpPr/>
          <p:nvPr/>
        </p:nvSpPr>
        <p:spPr>
          <a:xfrm>
            <a:off x="3115998" y="8749700"/>
            <a:ext cx="1415100" cy="716700"/>
          </a:xfrm>
          <a:prstGeom prst="roundRect">
            <a:avLst>
              <a:gd fmla="val 16667" name="adj"/>
            </a:avLst>
          </a:prstGeom>
          <a:solidFill>
            <a:srgbClr val="FFFFFF"/>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1200">
              <a:latin typeface="Mada"/>
              <a:ea typeface="Mada"/>
              <a:cs typeface="Mada"/>
              <a:sym typeface="Mada"/>
            </a:endParaRPr>
          </a:p>
          <a:p>
            <a:pPr indent="0" lvl="0" marL="0" rtl="0" algn="ctr">
              <a:spcBef>
                <a:spcPts val="0"/>
              </a:spcBef>
              <a:spcAft>
                <a:spcPts val="0"/>
              </a:spcAft>
              <a:buNone/>
            </a:pPr>
            <a:r>
              <a:rPr lang="en-GB" sz="1200">
                <a:latin typeface="Mada"/>
                <a:ea typeface="Mada"/>
                <a:cs typeface="Mada"/>
                <a:sym typeface="Mada"/>
              </a:rPr>
              <a:t>Sports (Olympics)</a:t>
            </a:r>
            <a:endParaRPr sz="1200">
              <a:latin typeface="Mada"/>
              <a:ea typeface="Mada"/>
              <a:cs typeface="Mada"/>
              <a:sym typeface="Mada"/>
            </a:endParaRPr>
          </a:p>
          <a:p>
            <a:pPr indent="0" lvl="0" marL="0" rtl="0" algn="ctr">
              <a:spcBef>
                <a:spcPts val="0"/>
              </a:spcBef>
              <a:spcAft>
                <a:spcPts val="0"/>
              </a:spcAft>
              <a:buNone/>
            </a:pPr>
            <a:r>
              <a:t/>
            </a:r>
            <a:endParaRPr sz="1200">
              <a:latin typeface="Mada"/>
              <a:ea typeface="Mada"/>
              <a:cs typeface="Mada"/>
              <a:sym typeface="Mada"/>
            </a:endParaRPr>
          </a:p>
        </p:txBody>
      </p:sp>
      <p:sp>
        <p:nvSpPr>
          <p:cNvPr id="1511" name="Google Shape;1511;p58"/>
          <p:cNvSpPr/>
          <p:nvPr/>
        </p:nvSpPr>
        <p:spPr>
          <a:xfrm>
            <a:off x="4638584" y="8749700"/>
            <a:ext cx="1415100" cy="716700"/>
          </a:xfrm>
          <a:prstGeom prst="roundRect">
            <a:avLst>
              <a:gd fmla="val 16667" name="adj"/>
            </a:avLst>
          </a:prstGeom>
          <a:solidFill>
            <a:srgbClr val="FFFFFF"/>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1200">
              <a:latin typeface="Mada"/>
              <a:ea typeface="Mada"/>
              <a:cs typeface="Mada"/>
              <a:sym typeface="Mada"/>
            </a:endParaRPr>
          </a:p>
          <a:p>
            <a:pPr indent="0" lvl="0" marL="0" rtl="0" algn="ctr">
              <a:spcBef>
                <a:spcPts val="0"/>
              </a:spcBef>
              <a:spcAft>
                <a:spcPts val="0"/>
              </a:spcAft>
              <a:buNone/>
            </a:pPr>
            <a:r>
              <a:rPr lang="en-GB" sz="1200">
                <a:latin typeface="Mada"/>
                <a:ea typeface="Mada"/>
                <a:cs typeface="Mada"/>
                <a:sym typeface="Mada"/>
              </a:rPr>
              <a:t>Religious (Hajj)</a:t>
            </a:r>
            <a:endParaRPr sz="1200">
              <a:latin typeface="Mada"/>
              <a:ea typeface="Mada"/>
              <a:cs typeface="Mada"/>
              <a:sym typeface="Mada"/>
            </a:endParaRPr>
          </a:p>
          <a:p>
            <a:pPr indent="0" lvl="0" marL="0" rtl="0" algn="ctr">
              <a:spcBef>
                <a:spcPts val="0"/>
              </a:spcBef>
              <a:spcAft>
                <a:spcPts val="0"/>
              </a:spcAft>
              <a:buNone/>
            </a:pPr>
            <a:r>
              <a:t/>
            </a:r>
            <a:endParaRPr sz="1200">
              <a:latin typeface="Mada"/>
              <a:ea typeface="Mada"/>
              <a:cs typeface="Mada"/>
              <a:sym typeface="Mada"/>
            </a:endParaRPr>
          </a:p>
        </p:txBody>
      </p:sp>
      <p:sp>
        <p:nvSpPr>
          <p:cNvPr id="1512" name="Google Shape;1512;p58"/>
          <p:cNvSpPr/>
          <p:nvPr/>
        </p:nvSpPr>
        <p:spPr>
          <a:xfrm>
            <a:off x="6105429" y="8749700"/>
            <a:ext cx="1415100" cy="716700"/>
          </a:xfrm>
          <a:prstGeom prst="roundRect">
            <a:avLst>
              <a:gd fmla="val 16667" name="adj"/>
            </a:avLst>
          </a:prstGeom>
          <a:solidFill>
            <a:srgbClr val="FFFFFF"/>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1200">
              <a:latin typeface="Mada"/>
              <a:ea typeface="Mada"/>
              <a:cs typeface="Mada"/>
              <a:sym typeface="Mada"/>
            </a:endParaRPr>
          </a:p>
          <a:p>
            <a:pPr indent="0" lvl="0" marL="0" rtl="0" algn="ctr">
              <a:spcBef>
                <a:spcPts val="0"/>
              </a:spcBef>
              <a:spcAft>
                <a:spcPts val="0"/>
              </a:spcAft>
              <a:buNone/>
            </a:pPr>
            <a:r>
              <a:rPr lang="en-GB" sz="1200">
                <a:latin typeface="Mada"/>
                <a:ea typeface="Mada"/>
                <a:cs typeface="Mada"/>
                <a:sym typeface="Mada"/>
              </a:rPr>
              <a:t>Political (G20)</a:t>
            </a:r>
            <a:endParaRPr sz="1200">
              <a:latin typeface="Mada"/>
              <a:ea typeface="Mada"/>
              <a:cs typeface="Mada"/>
              <a:sym typeface="Mada"/>
            </a:endParaRPr>
          </a:p>
          <a:p>
            <a:pPr indent="0" lvl="0" marL="0" rtl="0" algn="ctr">
              <a:spcBef>
                <a:spcPts val="0"/>
              </a:spcBef>
              <a:spcAft>
                <a:spcPts val="0"/>
              </a:spcAft>
              <a:buNone/>
            </a:pPr>
            <a:r>
              <a:t/>
            </a:r>
            <a:endParaRPr sz="1200">
              <a:latin typeface="Mada"/>
              <a:ea typeface="Mada"/>
              <a:cs typeface="Mada"/>
              <a:sym typeface="Mada"/>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6" name="Shape 1516"/>
        <p:cNvGrpSpPr/>
        <p:nvPr/>
      </p:nvGrpSpPr>
      <p:grpSpPr>
        <a:xfrm>
          <a:off x="0" y="0"/>
          <a:ext cx="0" cy="0"/>
          <a:chOff x="0" y="0"/>
          <a:chExt cx="0" cy="0"/>
        </a:xfrm>
      </p:grpSpPr>
      <p:sp>
        <p:nvSpPr>
          <p:cNvPr id="1517" name="Google Shape;1517;p59"/>
          <p:cNvSpPr/>
          <p:nvPr/>
        </p:nvSpPr>
        <p:spPr>
          <a:xfrm rot="10800000">
            <a:off x="-75" y="-9300"/>
            <a:ext cx="7591500" cy="237900"/>
          </a:xfrm>
          <a:prstGeom prst="round2SameRect">
            <a:avLst>
              <a:gd fmla="val 50000" name="adj1"/>
              <a:gd fmla="val 0" name="adj2"/>
            </a:avLst>
          </a:pr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518" name="Google Shape;1518;p59"/>
          <p:cNvPicPr preferRelativeResize="0"/>
          <p:nvPr/>
        </p:nvPicPr>
        <p:blipFill rotWithShape="1">
          <a:blip r:embed="rId3">
            <a:alphaModFix/>
          </a:blip>
          <a:srcRect b="0" l="0" r="0" t="17695"/>
          <a:stretch/>
        </p:blipFill>
        <p:spPr>
          <a:xfrm>
            <a:off x="397822" y="652537"/>
            <a:ext cx="6795703" cy="2357987"/>
          </a:xfrm>
          <a:prstGeom prst="rect">
            <a:avLst/>
          </a:prstGeom>
          <a:noFill/>
          <a:ln>
            <a:noFill/>
          </a:ln>
        </p:spPr>
      </p:pic>
      <p:sp>
        <p:nvSpPr>
          <p:cNvPr id="1519" name="Google Shape;1519;p59"/>
          <p:cNvSpPr/>
          <p:nvPr/>
        </p:nvSpPr>
        <p:spPr>
          <a:xfrm>
            <a:off x="2149775" y="316263"/>
            <a:ext cx="3052200" cy="346200"/>
          </a:xfrm>
          <a:prstGeom prst="roundRect">
            <a:avLst>
              <a:gd fmla="val 16667" name="adj"/>
            </a:avLst>
          </a:prstGeom>
          <a:solidFill>
            <a:srgbClr val="134F5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600">
                <a:solidFill>
                  <a:srgbClr val="FFFFFF"/>
                </a:solidFill>
                <a:latin typeface="Nunito"/>
                <a:ea typeface="Nunito"/>
                <a:cs typeface="Nunito"/>
                <a:sym typeface="Nunito"/>
              </a:rPr>
              <a:t>Categories of Mass-gathering </a:t>
            </a:r>
            <a:endParaRPr sz="1600">
              <a:solidFill>
                <a:srgbClr val="FFFFFF"/>
              </a:solidFill>
              <a:latin typeface="Nunito"/>
              <a:ea typeface="Nunito"/>
              <a:cs typeface="Nunito"/>
              <a:sym typeface="Nunito"/>
            </a:endParaRPr>
          </a:p>
        </p:txBody>
      </p:sp>
      <p:sp>
        <p:nvSpPr>
          <p:cNvPr id="1520" name="Google Shape;1520;p59"/>
          <p:cNvSpPr/>
          <p:nvPr/>
        </p:nvSpPr>
        <p:spPr>
          <a:xfrm>
            <a:off x="155200" y="3493975"/>
            <a:ext cx="7186500" cy="1042800"/>
          </a:xfrm>
          <a:prstGeom prst="rect">
            <a:avLst/>
          </a:prstGeom>
          <a:noFill/>
          <a:ln cap="flat" cmpd="sng" w="9525">
            <a:solidFill>
              <a:srgbClr val="A2C4C9"/>
            </a:solidFill>
            <a:prstDash val="solid"/>
            <a:round/>
            <a:headEnd len="sm" w="sm" type="none"/>
            <a:tailEnd len="sm" w="sm" type="none"/>
          </a:ln>
        </p:spPr>
        <p:txBody>
          <a:bodyPr anchorCtr="0" anchor="ctr" bIns="75600" lIns="75600" spcFirstLastPara="1" rIns="75600" wrap="square" tIns="75600">
            <a:noAutofit/>
          </a:bodyPr>
          <a:lstStyle/>
          <a:p>
            <a:pPr indent="-292100" lvl="0" marL="457200" rtl="0" algn="l">
              <a:spcBef>
                <a:spcPts val="0"/>
              </a:spcBef>
              <a:spcAft>
                <a:spcPts val="0"/>
              </a:spcAft>
              <a:buSzPts val="1000"/>
              <a:buFont typeface="Mada"/>
              <a:buChar char="●"/>
            </a:pPr>
            <a:r>
              <a:rPr lang="en-GB" sz="1000">
                <a:latin typeface="Mada"/>
                <a:ea typeface="Mada"/>
                <a:cs typeface="Mada"/>
                <a:sym typeface="Mada"/>
              </a:rPr>
              <a:t>Mass gatherings can pose several significant public health challenges to the health and security authorities both within the host country and abroad.</a:t>
            </a:r>
            <a:endParaRPr sz="1000">
              <a:latin typeface="Mada"/>
              <a:ea typeface="Mada"/>
              <a:cs typeface="Mada"/>
              <a:sym typeface="Mada"/>
            </a:endParaRPr>
          </a:p>
          <a:p>
            <a:pPr indent="-292100" lvl="0" marL="457200" rtl="0" algn="l">
              <a:spcBef>
                <a:spcPts val="0"/>
              </a:spcBef>
              <a:spcAft>
                <a:spcPts val="0"/>
              </a:spcAft>
              <a:buSzPts val="1000"/>
              <a:buFont typeface="Mada"/>
              <a:buChar char="●"/>
            </a:pPr>
            <a:r>
              <a:rPr lang="en-GB" sz="1000">
                <a:latin typeface="Mada"/>
                <a:ea typeface="Mada"/>
                <a:cs typeface="Mada"/>
                <a:sym typeface="Mada"/>
              </a:rPr>
              <a:t>They place additional pressures on health systems, which must operate for the duration of the mass gatherings stretched to surge capacity. </a:t>
            </a:r>
            <a:r>
              <a:rPr baseline="30000" lang="en-GB" sz="1000">
                <a:latin typeface="Mada"/>
                <a:ea typeface="Mada"/>
                <a:cs typeface="Mada"/>
                <a:sym typeface="Mada"/>
              </a:rPr>
              <a:t>1</a:t>
            </a:r>
            <a:endParaRPr baseline="30000" sz="1000">
              <a:latin typeface="Mada"/>
              <a:ea typeface="Mada"/>
              <a:cs typeface="Mada"/>
              <a:sym typeface="Mada"/>
            </a:endParaRPr>
          </a:p>
          <a:p>
            <a:pPr indent="-292100" lvl="0" marL="457200" rtl="0" algn="l">
              <a:spcBef>
                <a:spcPts val="0"/>
              </a:spcBef>
              <a:spcAft>
                <a:spcPts val="0"/>
              </a:spcAft>
              <a:buSzPts val="1000"/>
              <a:buFont typeface="Mada"/>
              <a:buChar char="●"/>
            </a:pPr>
            <a:r>
              <a:rPr lang="en-GB" sz="1000">
                <a:latin typeface="Mada"/>
                <a:ea typeface="Mada"/>
                <a:cs typeface="Mada"/>
                <a:sym typeface="Mada"/>
              </a:rPr>
              <a:t>Require intersectoral approaches to risk mitigation and coordination and</a:t>
            </a:r>
            <a:endParaRPr sz="1000">
              <a:latin typeface="Mada"/>
              <a:ea typeface="Mada"/>
              <a:cs typeface="Mada"/>
              <a:sym typeface="Mada"/>
            </a:endParaRPr>
          </a:p>
          <a:p>
            <a:pPr indent="0" lvl="0" marL="457200" rtl="0" algn="l">
              <a:spcBef>
                <a:spcPts val="0"/>
              </a:spcBef>
              <a:spcAft>
                <a:spcPts val="0"/>
              </a:spcAft>
              <a:buNone/>
            </a:pPr>
            <a:r>
              <a:rPr lang="en-GB" sz="1000">
                <a:latin typeface="Mada"/>
                <a:ea typeface="Mada"/>
                <a:cs typeface="Mada"/>
                <a:sym typeface="Mada"/>
              </a:rPr>
              <a:t>cooperation across multiple disciplines, agencies, sectors, and ministries</a:t>
            </a:r>
            <a:endParaRPr sz="1000">
              <a:latin typeface="Mada"/>
              <a:ea typeface="Mada"/>
              <a:cs typeface="Mada"/>
              <a:sym typeface="Mada"/>
            </a:endParaRPr>
          </a:p>
        </p:txBody>
      </p:sp>
      <p:sp>
        <p:nvSpPr>
          <p:cNvPr id="1521" name="Google Shape;1521;p59"/>
          <p:cNvSpPr/>
          <p:nvPr/>
        </p:nvSpPr>
        <p:spPr>
          <a:xfrm>
            <a:off x="129375" y="4685874"/>
            <a:ext cx="1514700" cy="1737300"/>
          </a:xfrm>
          <a:prstGeom prst="rect">
            <a:avLst/>
          </a:prstGeom>
          <a:solidFill>
            <a:srgbClr val="A2C4C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300">
                <a:solidFill>
                  <a:srgbClr val="FFFFFF"/>
                </a:solidFill>
                <a:latin typeface="Nunito"/>
                <a:ea typeface="Nunito"/>
                <a:cs typeface="Nunito"/>
                <a:sym typeface="Nunito"/>
              </a:rPr>
              <a:t>MG characteristics that represent public</a:t>
            </a:r>
            <a:endParaRPr sz="1300">
              <a:solidFill>
                <a:srgbClr val="FFFFFF"/>
              </a:solidFill>
              <a:latin typeface="Nunito"/>
              <a:ea typeface="Nunito"/>
              <a:cs typeface="Nunito"/>
              <a:sym typeface="Nunito"/>
            </a:endParaRPr>
          </a:p>
          <a:p>
            <a:pPr indent="0" lvl="0" marL="0" rtl="0" algn="ctr">
              <a:spcBef>
                <a:spcPts val="0"/>
              </a:spcBef>
              <a:spcAft>
                <a:spcPts val="0"/>
              </a:spcAft>
              <a:buNone/>
            </a:pPr>
            <a:r>
              <a:rPr lang="en-GB" sz="1300">
                <a:solidFill>
                  <a:srgbClr val="FFFFFF"/>
                </a:solidFill>
                <a:latin typeface="Nunito"/>
                <a:ea typeface="Nunito"/>
                <a:cs typeface="Nunito"/>
                <a:sym typeface="Nunito"/>
              </a:rPr>
              <a:t>health risk</a:t>
            </a:r>
            <a:endParaRPr sz="1300">
              <a:solidFill>
                <a:srgbClr val="FFFFFF"/>
              </a:solidFill>
              <a:latin typeface="Nunito"/>
              <a:ea typeface="Nunito"/>
              <a:cs typeface="Nunito"/>
              <a:sym typeface="Nunito"/>
            </a:endParaRPr>
          </a:p>
        </p:txBody>
      </p:sp>
      <p:graphicFrame>
        <p:nvGraphicFramePr>
          <p:cNvPr id="1522" name="Google Shape;1522;p59"/>
          <p:cNvGraphicFramePr/>
          <p:nvPr/>
        </p:nvGraphicFramePr>
        <p:xfrm>
          <a:off x="1688088" y="4685863"/>
          <a:ext cx="3000000" cy="3000000"/>
        </p:xfrm>
        <a:graphic>
          <a:graphicData uri="http://schemas.openxmlformats.org/drawingml/2006/table">
            <a:tbl>
              <a:tblPr>
                <a:noFill/>
                <a:tableStyleId>{33F02701-F9A2-4432-8F73-A4790598A67E}</a:tableStyleId>
              </a:tblPr>
              <a:tblGrid>
                <a:gridCol w="3632850"/>
                <a:gridCol w="2051700"/>
              </a:tblGrid>
              <a:tr h="1023825">
                <a:tc>
                  <a:txBody>
                    <a:bodyPr/>
                    <a:lstStyle/>
                    <a:p>
                      <a:pPr indent="0" lvl="0" marL="0" rtl="0" algn="l">
                        <a:spcBef>
                          <a:spcPts val="0"/>
                        </a:spcBef>
                        <a:spcAft>
                          <a:spcPts val="0"/>
                        </a:spcAft>
                        <a:buNone/>
                      </a:pPr>
                      <a:r>
                        <a:rPr b="1" lang="en-GB" sz="1000">
                          <a:latin typeface="Mada"/>
                          <a:ea typeface="Mada"/>
                          <a:cs typeface="Mada"/>
                          <a:sym typeface="Mada"/>
                        </a:rPr>
                        <a:t>Higher population concentration</a:t>
                      </a:r>
                      <a:endParaRPr b="1" sz="1000">
                        <a:latin typeface="Mada"/>
                        <a:ea typeface="Mada"/>
                        <a:cs typeface="Mada"/>
                        <a:sym typeface="Mada"/>
                      </a:endParaRPr>
                    </a:p>
                    <a:p>
                      <a:pPr indent="-292100" lvl="0" marL="457200" rtl="0" algn="l">
                        <a:spcBef>
                          <a:spcPts val="0"/>
                        </a:spcBef>
                        <a:spcAft>
                          <a:spcPts val="0"/>
                        </a:spcAft>
                        <a:buClr>
                          <a:srgbClr val="000000"/>
                        </a:buClr>
                        <a:buSzPts val="1000"/>
                        <a:buFont typeface="Mada"/>
                        <a:buChar char="●"/>
                      </a:pPr>
                      <a:r>
                        <a:rPr lang="en-GB" sz="1000">
                          <a:solidFill>
                            <a:srgbClr val="000000"/>
                          </a:solidFill>
                          <a:latin typeface="Mada"/>
                          <a:ea typeface="Mada"/>
                          <a:cs typeface="Mada"/>
                          <a:sym typeface="Mada"/>
                        </a:rPr>
                        <a:t>Diversity of population characteristics </a:t>
                      </a:r>
                      <a:r>
                        <a:rPr baseline="30000" lang="en-GB" sz="1000">
                          <a:solidFill>
                            <a:srgbClr val="000000"/>
                          </a:solidFill>
                          <a:latin typeface="Mada"/>
                          <a:ea typeface="Mada"/>
                          <a:cs typeface="Mada"/>
                          <a:sym typeface="Mada"/>
                        </a:rPr>
                        <a:t>2</a:t>
                      </a:r>
                      <a:endParaRPr baseline="30000" sz="1000">
                        <a:solidFill>
                          <a:srgbClr val="000000"/>
                        </a:solidFill>
                        <a:latin typeface="Mada"/>
                        <a:ea typeface="Mada"/>
                        <a:cs typeface="Mada"/>
                        <a:sym typeface="Mada"/>
                      </a:endParaRPr>
                    </a:p>
                    <a:p>
                      <a:pPr indent="-292100" lvl="0" marL="457200" rtl="0" algn="l">
                        <a:spcBef>
                          <a:spcPts val="0"/>
                        </a:spcBef>
                        <a:spcAft>
                          <a:spcPts val="0"/>
                        </a:spcAft>
                        <a:buClr>
                          <a:srgbClr val="000000"/>
                        </a:buClr>
                        <a:buSzPts val="1000"/>
                        <a:buFont typeface="Mada"/>
                        <a:buChar char="●"/>
                      </a:pPr>
                      <a:r>
                        <a:rPr lang="en-GB" sz="1000">
                          <a:solidFill>
                            <a:srgbClr val="000000"/>
                          </a:solidFill>
                          <a:latin typeface="Mada"/>
                          <a:ea typeface="Mada"/>
                          <a:cs typeface="Mada"/>
                          <a:sym typeface="Mada"/>
                        </a:rPr>
                        <a:t>Different communities/ parts of the world/ regions</a:t>
                      </a:r>
                      <a:endParaRPr sz="1000">
                        <a:solidFill>
                          <a:srgbClr val="000000"/>
                        </a:solidFill>
                        <a:latin typeface="Mada"/>
                        <a:ea typeface="Mada"/>
                        <a:cs typeface="Mada"/>
                        <a:sym typeface="Mada"/>
                      </a:endParaRPr>
                    </a:p>
                    <a:p>
                      <a:pPr indent="-292100" lvl="0" marL="457200" rtl="0" algn="l">
                        <a:spcBef>
                          <a:spcPts val="0"/>
                        </a:spcBef>
                        <a:spcAft>
                          <a:spcPts val="0"/>
                        </a:spcAft>
                        <a:buClr>
                          <a:srgbClr val="000000"/>
                        </a:buClr>
                        <a:buSzPts val="1000"/>
                        <a:buFont typeface="Mada"/>
                        <a:buChar char="●"/>
                      </a:pPr>
                      <a:r>
                        <a:rPr lang="en-GB" sz="1000">
                          <a:solidFill>
                            <a:srgbClr val="000000"/>
                          </a:solidFill>
                          <a:latin typeface="Mada"/>
                          <a:ea typeface="Mada"/>
                          <a:cs typeface="Mada"/>
                          <a:sym typeface="Mada"/>
                        </a:rPr>
                        <a:t>Imported diseases</a:t>
                      </a:r>
                      <a:endParaRPr sz="1000">
                        <a:solidFill>
                          <a:srgbClr val="000000"/>
                        </a:solidFill>
                        <a:latin typeface="Mada"/>
                        <a:ea typeface="Mada"/>
                        <a:cs typeface="Mada"/>
                        <a:sym typeface="Mada"/>
                      </a:endParaRPr>
                    </a:p>
                    <a:p>
                      <a:pPr indent="-292100" lvl="0" marL="457200" rtl="0" algn="l">
                        <a:spcBef>
                          <a:spcPts val="0"/>
                        </a:spcBef>
                        <a:spcAft>
                          <a:spcPts val="0"/>
                        </a:spcAft>
                        <a:buClr>
                          <a:srgbClr val="000000"/>
                        </a:buClr>
                        <a:buSzPts val="1000"/>
                        <a:buFont typeface="Mada"/>
                        <a:buChar char="●"/>
                      </a:pPr>
                      <a:r>
                        <a:rPr lang="en-GB" sz="1000">
                          <a:solidFill>
                            <a:srgbClr val="000000"/>
                          </a:solidFill>
                          <a:latin typeface="Mada"/>
                          <a:ea typeface="Mada"/>
                          <a:cs typeface="Mada"/>
                          <a:sym typeface="Mada"/>
                        </a:rPr>
                        <a:t>Epidemic prone diseases </a:t>
                      </a:r>
                      <a:endParaRPr sz="1000">
                        <a:solidFill>
                          <a:srgbClr val="000000"/>
                        </a:solidFill>
                        <a:latin typeface="Mada"/>
                        <a:ea typeface="Mada"/>
                        <a:cs typeface="Mada"/>
                        <a:sym typeface="Mada"/>
                      </a:endParaRPr>
                    </a:p>
                    <a:p>
                      <a:pPr indent="-292100" lvl="0" marL="457200" rtl="0" algn="l">
                        <a:spcBef>
                          <a:spcPts val="0"/>
                        </a:spcBef>
                        <a:spcAft>
                          <a:spcPts val="0"/>
                        </a:spcAft>
                        <a:buClr>
                          <a:srgbClr val="000000"/>
                        </a:buClr>
                        <a:buSzPts val="1000"/>
                        <a:buFont typeface="Mada"/>
                        <a:buChar char="●"/>
                      </a:pPr>
                      <a:r>
                        <a:rPr lang="en-GB" sz="1000">
                          <a:solidFill>
                            <a:srgbClr val="000000"/>
                          </a:solidFill>
                          <a:latin typeface="Mada"/>
                          <a:ea typeface="Mada"/>
                          <a:cs typeface="Mada"/>
                          <a:sym typeface="Mada"/>
                        </a:rPr>
                        <a:t>Different health-related behavior</a:t>
                      </a:r>
                      <a:endParaRPr sz="1000">
                        <a:latin typeface="Mada"/>
                        <a:ea typeface="Mada"/>
                        <a:cs typeface="Mada"/>
                        <a:sym typeface="Mada"/>
                      </a:endParaRPr>
                    </a:p>
                  </a:txBody>
                  <a:tcPr marT="91425" marB="91425" marR="91425" marL="91425">
                    <a:lnL cap="flat" cmpd="sng" w="9525">
                      <a:solidFill>
                        <a:srgbClr val="76A5AF"/>
                      </a:solidFill>
                      <a:prstDash val="solid"/>
                      <a:round/>
                      <a:headEnd len="sm" w="sm" type="none"/>
                      <a:tailEnd len="sm" w="sm" type="none"/>
                    </a:lnL>
                    <a:lnR cap="flat" cmpd="sng" w="9525">
                      <a:solidFill>
                        <a:srgbClr val="76A5AF"/>
                      </a:solidFill>
                      <a:prstDash val="solid"/>
                      <a:round/>
                      <a:headEnd len="sm" w="sm" type="none"/>
                      <a:tailEnd len="sm" w="sm" type="none"/>
                    </a:lnR>
                    <a:lnT cap="flat" cmpd="sng" w="9525">
                      <a:solidFill>
                        <a:srgbClr val="76A5AF"/>
                      </a:solidFill>
                      <a:prstDash val="solid"/>
                      <a:round/>
                      <a:headEnd len="sm" w="sm" type="none"/>
                      <a:tailEnd len="sm" w="sm" type="none"/>
                    </a:lnT>
                    <a:lnB cap="flat" cmpd="sng" w="9525">
                      <a:solidFill>
                        <a:srgbClr val="76A5AF"/>
                      </a:solidFill>
                      <a:prstDash val="solid"/>
                      <a:round/>
                      <a:headEnd len="sm" w="sm" type="none"/>
                      <a:tailEnd len="sm" w="sm" type="none"/>
                    </a:lnB>
                  </a:tcPr>
                </a:tc>
                <a:tc>
                  <a:txBody>
                    <a:bodyPr/>
                    <a:lstStyle/>
                    <a:p>
                      <a:pPr indent="0" lvl="0" marL="0" rtl="0" algn="l">
                        <a:spcBef>
                          <a:spcPts val="0"/>
                        </a:spcBef>
                        <a:spcAft>
                          <a:spcPts val="0"/>
                        </a:spcAft>
                        <a:buClr>
                          <a:srgbClr val="000000"/>
                        </a:buClr>
                        <a:buSzPts val="1100"/>
                        <a:buFont typeface="Arial"/>
                        <a:buNone/>
                      </a:pPr>
                      <a:r>
                        <a:rPr b="1" lang="en-GB" sz="1000">
                          <a:solidFill>
                            <a:srgbClr val="000000"/>
                          </a:solidFill>
                          <a:latin typeface="Mada"/>
                          <a:ea typeface="Mada"/>
                          <a:cs typeface="Mada"/>
                          <a:sym typeface="Mada"/>
                        </a:rPr>
                        <a:t>Pressure on infrastructure</a:t>
                      </a:r>
                      <a:endParaRPr b="1" sz="1000">
                        <a:solidFill>
                          <a:srgbClr val="000000"/>
                        </a:solidFill>
                        <a:latin typeface="Mada"/>
                        <a:ea typeface="Mada"/>
                        <a:cs typeface="Mada"/>
                        <a:sym typeface="Mada"/>
                      </a:endParaRPr>
                    </a:p>
                    <a:p>
                      <a:pPr indent="-292100" lvl="0" marL="457200" rtl="0" algn="l">
                        <a:spcBef>
                          <a:spcPts val="0"/>
                        </a:spcBef>
                        <a:spcAft>
                          <a:spcPts val="0"/>
                        </a:spcAft>
                        <a:buClr>
                          <a:srgbClr val="000000"/>
                        </a:buClr>
                        <a:buSzPts val="1000"/>
                        <a:buFont typeface="Mada"/>
                        <a:buChar char="●"/>
                      </a:pPr>
                      <a:r>
                        <a:rPr lang="en-GB" sz="1000">
                          <a:solidFill>
                            <a:srgbClr val="000000"/>
                          </a:solidFill>
                          <a:latin typeface="Mada"/>
                          <a:ea typeface="Mada"/>
                          <a:cs typeface="Mada"/>
                          <a:sym typeface="Mada"/>
                        </a:rPr>
                        <a:t>Hotels</a:t>
                      </a:r>
                      <a:endParaRPr sz="1000">
                        <a:solidFill>
                          <a:srgbClr val="000000"/>
                        </a:solidFill>
                        <a:latin typeface="Mada"/>
                        <a:ea typeface="Mada"/>
                        <a:cs typeface="Mada"/>
                        <a:sym typeface="Mada"/>
                      </a:endParaRPr>
                    </a:p>
                    <a:p>
                      <a:pPr indent="-292100" lvl="0" marL="457200" rtl="0" algn="l">
                        <a:spcBef>
                          <a:spcPts val="0"/>
                        </a:spcBef>
                        <a:spcAft>
                          <a:spcPts val="0"/>
                        </a:spcAft>
                        <a:buClr>
                          <a:srgbClr val="000000"/>
                        </a:buClr>
                        <a:buSzPts val="1000"/>
                        <a:buFont typeface="Mada"/>
                        <a:buChar char="●"/>
                      </a:pPr>
                      <a:r>
                        <a:rPr lang="en-GB" sz="1000">
                          <a:solidFill>
                            <a:srgbClr val="000000"/>
                          </a:solidFill>
                          <a:latin typeface="Mada"/>
                          <a:ea typeface="Mada"/>
                          <a:cs typeface="Mada"/>
                          <a:sym typeface="Mada"/>
                        </a:rPr>
                        <a:t>Food sales</a:t>
                      </a:r>
                      <a:endParaRPr sz="1000">
                        <a:solidFill>
                          <a:srgbClr val="000000"/>
                        </a:solidFill>
                        <a:latin typeface="Mada"/>
                        <a:ea typeface="Mada"/>
                        <a:cs typeface="Mada"/>
                        <a:sym typeface="Mada"/>
                      </a:endParaRPr>
                    </a:p>
                    <a:p>
                      <a:pPr indent="-292100" lvl="0" marL="457200" rtl="0" algn="l">
                        <a:spcBef>
                          <a:spcPts val="0"/>
                        </a:spcBef>
                        <a:spcAft>
                          <a:spcPts val="0"/>
                        </a:spcAft>
                        <a:buSzPts val="1000"/>
                        <a:buFont typeface="Mada"/>
                        <a:buChar char="●"/>
                      </a:pPr>
                      <a:r>
                        <a:rPr lang="en-GB" sz="1000">
                          <a:solidFill>
                            <a:srgbClr val="000000"/>
                          </a:solidFill>
                          <a:latin typeface="Mada"/>
                          <a:ea typeface="Mada"/>
                          <a:cs typeface="Mada"/>
                          <a:sym typeface="Mada"/>
                        </a:rPr>
                        <a:t>Healthcare system </a:t>
                      </a:r>
                      <a:r>
                        <a:rPr lang="en-GB" sz="1000">
                          <a:latin typeface="Mada"/>
                          <a:ea typeface="Mada"/>
                          <a:cs typeface="Mada"/>
                          <a:sym typeface="Mada"/>
                        </a:rPr>
                        <a:t>aviors</a:t>
                      </a:r>
                      <a:endParaRPr sz="1000">
                        <a:latin typeface="Mada"/>
                        <a:ea typeface="Mada"/>
                        <a:cs typeface="Mada"/>
                        <a:sym typeface="Mada"/>
                      </a:endParaRPr>
                    </a:p>
                  </a:txBody>
                  <a:tcPr marT="91425" marB="91425" marR="91425" marL="91425">
                    <a:lnL cap="flat" cmpd="sng" w="9525">
                      <a:solidFill>
                        <a:srgbClr val="76A5AF"/>
                      </a:solidFill>
                      <a:prstDash val="solid"/>
                      <a:round/>
                      <a:headEnd len="sm" w="sm" type="none"/>
                      <a:tailEnd len="sm" w="sm" type="none"/>
                    </a:lnL>
                    <a:lnR cap="flat" cmpd="sng" w="9525">
                      <a:solidFill>
                        <a:srgbClr val="76A5AF"/>
                      </a:solidFill>
                      <a:prstDash val="solid"/>
                      <a:round/>
                      <a:headEnd len="sm" w="sm" type="none"/>
                      <a:tailEnd len="sm" w="sm" type="none"/>
                    </a:lnR>
                    <a:lnT cap="flat" cmpd="sng" w="9525">
                      <a:solidFill>
                        <a:srgbClr val="76A5AF"/>
                      </a:solidFill>
                      <a:prstDash val="solid"/>
                      <a:round/>
                      <a:headEnd len="sm" w="sm" type="none"/>
                      <a:tailEnd len="sm" w="sm" type="none"/>
                    </a:lnT>
                    <a:lnB cap="flat" cmpd="sng" w="9525">
                      <a:solidFill>
                        <a:srgbClr val="76A5AF"/>
                      </a:solidFill>
                      <a:prstDash val="solid"/>
                      <a:round/>
                      <a:headEnd len="sm" w="sm" type="none"/>
                      <a:tailEnd len="sm" w="sm" type="none"/>
                    </a:lnB>
                  </a:tcPr>
                </a:tc>
              </a:tr>
              <a:tr h="566600">
                <a:tc>
                  <a:txBody>
                    <a:bodyPr/>
                    <a:lstStyle/>
                    <a:p>
                      <a:pPr indent="0" lvl="0" marL="0" rtl="0" algn="l">
                        <a:spcBef>
                          <a:spcPts val="0"/>
                        </a:spcBef>
                        <a:spcAft>
                          <a:spcPts val="0"/>
                        </a:spcAft>
                        <a:buClr>
                          <a:srgbClr val="000000"/>
                        </a:buClr>
                        <a:buSzPts val="1100"/>
                        <a:buFont typeface="Arial"/>
                        <a:buNone/>
                      </a:pPr>
                      <a:r>
                        <a:rPr b="1" lang="en-GB" sz="1000">
                          <a:latin typeface="Mada"/>
                          <a:ea typeface="Mada"/>
                          <a:cs typeface="Mada"/>
                          <a:sym typeface="Mada"/>
                        </a:rPr>
                        <a:t>Environmental conditions</a:t>
                      </a:r>
                      <a:endParaRPr b="1" sz="1000">
                        <a:latin typeface="Mada"/>
                        <a:ea typeface="Mada"/>
                        <a:cs typeface="Mada"/>
                        <a:sym typeface="Mada"/>
                      </a:endParaRPr>
                    </a:p>
                    <a:p>
                      <a:pPr indent="-292100" lvl="0" marL="457200" rtl="0" algn="l">
                        <a:spcBef>
                          <a:spcPts val="0"/>
                        </a:spcBef>
                        <a:spcAft>
                          <a:spcPts val="0"/>
                        </a:spcAft>
                        <a:buSzPts val="1000"/>
                        <a:buFont typeface="Mada"/>
                        <a:buChar char="●"/>
                      </a:pPr>
                      <a:r>
                        <a:rPr lang="en-GB" sz="1000">
                          <a:latin typeface="Mada"/>
                          <a:ea typeface="Mada"/>
                          <a:cs typeface="Mada"/>
                          <a:sym typeface="Mada"/>
                        </a:rPr>
                        <a:t>Heat/ cold</a:t>
                      </a:r>
                      <a:endParaRPr sz="1000">
                        <a:latin typeface="Mada"/>
                        <a:ea typeface="Mada"/>
                        <a:cs typeface="Mada"/>
                        <a:sym typeface="Mada"/>
                      </a:endParaRPr>
                    </a:p>
                    <a:p>
                      <a:pPr indent="-292100" lvl="0" marL="457200" rtl="0" algn="l">
                        <a:spcBef>
                          <a:spcPts val="0"/>
                        </a:spcBef>
                        <a:spcAft>
                          <a:spcPts val="0"/>
                        </a:spcAft>
                        <a:buSzPts val="1000"/>
                        <a:buFont typeface="Mada"/>
                        <a:buChar char="●"/>
                      </a:pPr>
                      <a:r>
                        <a:rPr lang="en-GB" sz="1000">
                          <a:latin typeface="Mada"/>
                          <a:ea typeface="Mada"/>
                          <a:cs typeface="Mada"/>
                          <a:sym typeface="Mada"/>
                        </a:rPr>
                        <a:t> Vectors of diseases</a:t>
                      </a:r>
                      <a:endParaRPr sz="1000">
                        <a:latin typeface="Mada"/>
                        <a:ea typeface="Mada"/>
                        <a:cs typeface="Mada"/>
                        <a:sym typeface="Mada"/>
                      </a:endParaRPr>
                    </a:p>
                  </a:txBody>
                  <a:tcPr marT="91425" marB="91425" marR="91425" marL="91425">
                    <a:lnL cap="flat" cmpd="sng" w="9525">
                      <a:solidFill>
                        <a:srgbClr val="76A5AF"/>
                      </a:solidFill>
                      <a:prstDash val="solid"/>
                      <a:round/>
                      <a:headEnd len="sm" w="sm" type="none"/>
                      <a:tailEnd len="sm" w="sm" type="none"/>
                    </a:lnL>
                    <a:lnR cap="flat" cmpd="sng" w="9525">
                      <a:solidFill>
                        <a:srgbClr val="76A5AF"/>
                      </a:solidFill>
                      <a:prstDash val="solid"/>
                      <a:round/>
                      <a:headEnd len="sm" w="sm" type="none"/>
                      <a:tailEnd len="sm" w="sm" type="none"/>
                    </a:lnR>
                    <a:lnT cap="flat" cmpd="sng" w="9525">
                      <a:solidFill>
                        <a:srgbClr val="76A5AF"/>
                      </a:solidFill>
                      <a:prstDash val="solid"/>
                      <a:round/>
                      <a:headEnd len="sm" w="sm" type="none"/>
                      <a:tailEnd len="sm" w="sm" type="none"/>
                    </a:lnT>
                    <a:lnB cap="flat" cmpd="sng" w="9525">
                      <a:solidFill>
                        <a:srgbClr val="76A5AF"/>
                      </a:solidFill>
                      <a:prstDash val="solid"/>
                      <a:round/>
                      <a:headEnd len="sm" w="sm" type="none"/>
                      <a:tailEnd len="sm" w="sm" type="none"/>
                    </a:lnB>
                  </a:tcPr>
                </a:tc>
                <a:tc>
                  <a:txBody>
                    <a:bodyPr/>
                    <a:lstStyle/>
                    <a:p>
                      <a:pPr indent="0" lvl="0" marL="0" rtl="0" algn="l">
                        <a:spcBef>
                          <a:spcPts val="0"/>
                        </a:spcBef>
                        <a:spcAft>
                          <a:spcPts val="0"/>
                        </a:spcAft>
                        <a:buNone/>
                      </a:pPr>
                      <a:r>
                        <a:rPr b="1" lang="en-GB" sz="1000">
                          <a:solidFill>
                            <a:srgbClr val="000000"/>
                          </a:solidFill>
                          <a:latin typeface="Mada"/>
                          <a:ea typeface="Mada"/>
                          <a:cs typeface="Mada"/>
                          <a:sym typeface="Mada"/>
                        </a:rPr>
                        <a:t>Political attention</a:t>
                      </a:r>
                      <a:endParaRPr b="1" sz="1000">
                        <a:solidFill>
                          <a:srgbClr val="000000"/>
                        </a:solidFill>
                        <a:latin typeface="Mada"/>
                        <a:ea typeface="Mada"/>
                        <a:cs typeface="Mada"/>
                        <a:sym typeface="Mada"/>
                      </a:endParaRPr>
                    </a:p>
                    <a:p>
                      <a:pPr indent="-292100" lvl="0" marL="457200" rtl="0" algn="l">
                        <a:spcBef>
                          <a:spcPts val="0"/>
                        </a:spcBef>
                        <a:spcAft>
                          <a:spcPts val="0"/>
                        </a:spcAft>
                        <a:buClr>
                          <a:srgbClr val="000000"/>
                        </a:buClr>
                        <a:buSzPts val="1000"/>
                        <a:buFont typeface="Mada"/>
                        <a:buChar char="●"/>
                      </a:pPr>
                      <a:r>
                        <a:rPr lang="en-GB" sz="1000">
                          <a:solidFill>
                            <a:srgbClr val="000000"/>
                          </a:solidFill>
                          <a:latin typeface="Mada"/>
                          <a:ea typeface="Mada"/>
                          <a:cs typeface="Mada"/>
                          <a:sym typeface="Mada"/>
                        </a:rPr>
                        <a:t>Terrorism/ bioterrorism</a:t>
                      </a:r>
                      <a:endParaRPr sz="1000">
                        <a:latin typeface="Mada"/>
                        <a:ea typeface="Mada"/>
                        <a:cs typeface="Mada"/>
                        <a:sym typeface="Mada"/>
                      </a:endParaRPr>
                    </a:p>
                  </a:txBody>
                  <a:tcPr marT="91425" marB="91425" marR="91425" marL="91425">
                    <a:lnL cap="flat" cmpd="sng" w="9525">
                      <a:solidFill>
                        <a:srgbClr val="76A5AF"/>
                      </a:solidFill>
                      <a:prstDash val="solid"/>
                      <a:round/>
                      <a:headEnd len="sm" w="sm" type="none"/>
                      <a:tailEnd len="sm" w="sm" type="none"/>
                    </a:lnL>
                    <a:lnR cap="flat" cmpd="sng" w="9525">
                      <a:solidFill>
                        <a:srgbClr val="76A5AF"/>
                      </a:solidFill>
                      <a:prstDash val="solid"/>
                      <a:round/>
                      <a:headEnd len="sm" w="sm" type="none"/>
                      <a:tailEnd len="sm" w="sm" type="none"/>
                    </a:lnR>
                    <a:lnT cap="flat" cmpd="sng" w="9525">
                      <a:solidFill>
                        <a:srgbClr val="76A5AF"/>
                      </a:solidFill>
                      <a:prstDash val="solid"/>
                      <a:round/>
                      <a:headEnd len="sm" w="sm" type="none"/>
                      <a:tailEnd len="sm" w="sm" type="none"/>
                    </a:lnT>
                    <a:lnB cap="flat" cmpd="sng" w="9525">
                      <a:solidFill>
                        <a:srgbClr val="76A5AF"/>
                      </a:solidFill>
                      <a:prstDash val="solid"/>
                      <a:round/>
                      <a:headEnd len="sm" w="sm" type="none"/>
                      <a:tailEnd len="sm" w="sm" type="none"/>
                    </a:lnB>
                  </a:tcPr>
                </a:tc>
              </a:tr>
            </a:tbl>
          </a:graphicData>
        </a:graphic>
      </p:graphicFrame>
      <p:sp>
        <p:nvSpPr>
          <p:cNvPr id="1523" name="Google Shape;1523;p59"/>
          <p:cNvSpPr/>
          <p:nvPr/>
        </p:nvSpPr>
        <p:spPr>
          <a:xfrm>
            <a:off x="129375" y="3121888"/>
            <a:ext cx="2811000" cy="346200"/>
          </a:xfrm>
          <a:prstGeom prst="roundRect">
            <a:avLst>
              <a:gd fmla="val 16667" name="adj"/>
            </a:avLst>
          </a:prstGeom>
          <a:solidFill>
            <a:srgbClr val="134F5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600">
                <a:solidFill>
                  <a:srgbClr val="FFFFFF"/>
                </a:solidFill>
                <a:latin typeface="Nunito"/>
                <a:ea typeface="Nunito"/>
                <a:cs typeface="Nunito"/>
                <a:sym typeface="Nunito"/>
              </a:rPr>
              <a:t>Where is the risk in MG?</a:t>
            </a:r>
            <a:endParaRPr sz="1600">
              <a:solidFill>
                <a:srgbClr val="FFFFFF"/>
              </a:solidFill>
              <a:latin typeface="Nunito"/>
              <a:ea typeface="Nunito"/>
              <a:cs typeface="Nunito"/>
              <a:sym typeface="Nunito"/>
            </a:endParaRPr>
          </a:p>
        </p:txBody>
      </p:sp>
      <p:sp>
        <p:nvSpPr>
          <p:cNvPr id="1524" name="Google Shape;1524;p59"/>
          <p:cNvSpPr txBox="1"/>
          <p:nvPr/>
        </p:nvSpPr>
        <p:spPr>
          <a:xfrm>
            <a:off x="90450" y="6863950"/>
            <a:ext cx="7277100" cy="954300"/>
          </a:xfrm>
          <a:prstGeom prst="rect">
            <a:avLst/>
          </a:prstGeom>
          <a:noFill/>
          <a:ln>
            <a:noFill/>
          </a:ln>
        </p:spPr>
        <p:txBody>
          <a:bodyPr anchorCtr="0" anchor="t" bIns="91425" lIns="91425" spcFirstLastPara="1" rIns="91425" wrap="square" tIns="91425">
            <a:spAutoFit/>
          </a:bodyPr>
          <a:lstStyle/>
          <a:p>
            <a:pPr indent="-292100" lvl="0" marL="457200" rtl="0" algn="l">
              <a:spcBef>
                <a:spcPts val="0"/>
              </a:spcBef>
              <a:spcAft>
                <a:spcPts val="0"/>
              </a:spcAft>
              <a:buSzPts val="1000"/>
              <a:buFont typeface="Mada"/>
              <a:buChar char="●"/>
            </a:pPr>
            <a:r>
              <a:rPr lang="en-GB" sz="1000">
                <a:latin typeface="Mada"/>
                <a:ea typeface="Mada"/>
                <a:cs typeface="Mada"/>
                <a:sym typeface="Mada"/>
              </a:rPr>
              <a:t>The importation of infectious diseases during a mass gathering may result in outbreaks. </a:t>
            </a:r>
            <a:endParaRPr sz="1000">
              <a:latin typeface="Mada"/>
              <a:ea typeface="Mada"/>
              <a:cs typeface="Mada"/>
              <a:sym typeface="Mada"/>
            </a:endParaRPr>
          </a:p>
          <a:p>
            <a:pPr indent="-292100" lvl="0" marL="457200" rtl="0" algn="l">
              <a:spcBef>
                <a:spcPts val="0"/>
              </a:spcBef>
              <a:spcAft>
                <a:spcPts val="0"/>
              </a:spcAft>
              <a:buSzPts val="1000"/>
              <a:buFont typeface="Mada"/>
              <a:buChar char="●"/>
            </a:pPr>
            <a:r>
              <a:rPr lang="en-GB" sz="1000">
                <a:latin typeface="Mada"/>
                <a:ea typeface="Mada"/>
                <a:cs typeface="Mada"/>
                <a:sym typeface="Mada"/>
              </a:rPr>
              <a:t>Mass gatherings health deals with the diverse health risks associated with mass gatherings including </a:t>
            </a:r>
            <a:r>
              <a:rPr b="1" lang="en-GB" sz="1000">
                <a:solidFill>
                  <a:srgbClr val="CC0000"/>
                </a:solidFill>
                <a:latin typeface="Mada"/>
                <a:ea typeface="Mada"/>
                <a:cs typeface="Mada"/>
                <a:sym typeface="Mada"/>
              </a:rPr>
              <a:t>transmission of infectious disease</a:t>
            </a:r>
            <a:r>
              <a:rPr lang="en-GB" sz="1000">
                <a:latin typeface="Mada"/>
                <a:ea typeface="Mada"/>
                <a:cs typeface="Mada"/>
                <a:sym typeface="Mada"/>
              </a:rPr>
              <a:t>, non-communicable disease, </a:t>
            </a:r>
            <a:r>
              <a:rPr b="1" lang="en-GB" sz="1000">
                <a:solidFill>
                  <a:srgbClr val="CC0000"/>
                </a:solidFill>
                <a:latin typeface="Mada"/>
                <a:ea typeface="Mada"/>
                <a:cs typeface="Mada"/>
                <a:sym typeface="Mada"/>
              </a:rPr>
              <a:t>trauma </a:t>
            </a:r>
            <a:r>
              <a:rPr lang="en-GB" sz="1000">
                <a:latin typeface="Mada"/>
                <a:ea typeface="Mada"/>
                <a:cs typeface="Mada"/>
                <a:sym typeface="Mada"/>
              </a:rPr>
              <a:t>and injuries (occupational or otherwise), environmental effects (such as, heat-related illnesses, dehydration, hypothermia), illnesses related to the use of drugs and alcohol and deliberate acts, such as terrorist attacks</a:t>
            </a:r>
            <a:endParaRPr sz="1000">
              <a:latin typeface="Mada"/>
              <a:ea typeface="Mada"/>
              <a:cs typeface="Mada"/>
              <a:sym typeface="Mada"/>
            </a:endParaRPr>
          </a:p>
        </p:txBody>
      </p:sp>
      <p:pic>
        <p:nvPicPr>
          <p:cNvPr id="1525" name="Google Shape;1525;p59"/>
          <p:cNvPicPr preferRelativeResize="0"/>
          <p:nvPr/>
        </p:nvPicPr>
        <p:blipFill>
          <a:blip r:embed="rId4">
            <a:alphaModFix/>
          </a:blip>
          <a:stretch>
            <a:fillRect/>
          </a:stretch>
        </p:blipFill>
        <p:spPr>
          <a:xfrm>
            <a:off x="1148325" y="8199325"/>
            <a:ext cx="5055100" cy="1875325"/>
          </a:xfrm>
          <a:prstGeom prst="rect">
            <a:avLst/>
          </a:prstGeom>
          <a:noFill/>
          <a:ln>
            <a:noFill/>
          </a:ln>
        </p:spPr>
      </p:pic>
      <p:sp>
        <p:nvSpPr>
          <p:cNvPr id="1526" name="Google Shape;1526;p59"/>
          <p:cNvSpPr/>
          <p:nvPr/>
        </p:nvSpPr>
        <p:spPr>
          <a:xfrm>
            <a:off x="129375" y="7893925"/>
            <a:ext cx="2133600" cy="305400"/>
          </a:xfrm>
          <a:prstGeom prst="rect">
            <a:avLst/>
          </a:prstGeom>
          <a:solidFill>
            <a:srgbClr val="A2C4C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a:solidFill>
                  <a:srgbClr val="FFFFFF"/>
                </a:solidFill>
                <a:latin typeface="Nunito"/>
                <a:ea typeface="Nunito"/>
                <a:cs typeface="Nunito"/>
                <a:sym typeface="Nunito"/>
              </a:rPr>
              <a:t>Examples of outbreaks</a:t>
            </a:r>
            <a:endParaRPr/>
          </a:p>
        </p:txBody>
      </p:sp>
      <p:sp>
        <p:nvSpPr>
          <p:cNvPr id="1527" name="Google Shape;1527;p59"/>
          <p:cNvSpPr/>
          <p:nvPr/>
        </p:nvSpPr>
        <p:spPr>
          <a:xfrm>
            <a:off x="90450" y="6516763"/>
            <a:ext cx="2133600" cy="305400"/>
          </a:xfrm>
          <a:prstGeom prst="rect">
            <a:avLst/>
          </a:prstGeom>
          <a:solidFill>
            <a:srgbClr val="A2C4C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a:solidFill>
                  <a:srgbClr val="FFFFFF"/>
                </a:solidFill>
                <a:latin typeface="Nunito"/>
                <a:ea typeface="Nunito"/>
                <a:cs typeface="Nunito"/>
                <a:sym typeface="Nunito"/>
              </a:rPr>
              <a:t>Risk of Outbreak</a:t>
            </a:r>
            <a:endParaRPr>
              <a:solidFill>
                <a:srgbClr val="FFFFFF"/>
              </a:solidFill>
              <a:latin typeface="Nunito"/>
              <a:ea typeface="Nunito"/>
              <a:cs typeface="Nunito"/>
              <a:sym typeface="Nunito"/>
            </a:endParaRPr>
          </a:p>
        </p:txBody>
      </p:sp>
      <p:sp>
        <p:nvSpPr>
          <p:cNvPr id="1528" name="Google Shape;1528;p59"/>
          <p:cNvSpPr/>
          <p:nvPr/>
        </p:nvSpPr>
        <p:spPr>
          <a:xfrm>
            <a:off x="1219589" y="8770043"/>
            <a:ext cx="4947600" cy="1518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9" name="Google Shape;1529;p59"/>
          <p:cNvSpPr/>
          <p:nvPr/>
        </p:nvSpPr>
        <p:spPr>
          <a:xfrm>
            <a:off x="1219589" y="9555930"/>
            <a:ext cx="4947600" cy="1518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0" name="Google Shape;1530;p59"/>
          <p:cNvSpPr/>
          <p:nvPr/>
        </p:nvSpPr>
        <p:spPr>
          <a:xfrm>
            <a:off x="-75" y="10223950"/>
            <a:ext cx="7589400" cy="474600"/>
          </a:xfrm>
          <a:prstGeom prst="rect">
            <a:avLst/>
          </a:prstGeom>
          <a:noFill/>
          <a:ln cap="flat" cmpd="sng" w="9525">
            <a:solidFill>
              <a:srgbClr val="45818E"/>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1" name="Google Shape;1531;p59"/>
          <p:cNvSpPr txBox="1"/>
          <p:nvPr/>
        </p:nvSpPr>
        <p:spPr>
          <a:xfrm>
            <a:off x="9575" y="10227182"/>
            <a:ext cx="7589400" cy="461700"/>
          </a:xfrm>
          <a:prstGeom prst="rect">
            <a:avLst/>
          </a:prstGeom>
          <a:noFill/>
          <a:ln>
            <a:noFill/>
          </a:ln>
        </p:spPr>
        <p:txBody>
          <a:bodyPr anchorCtr="0" anchor="t" bIns="91425" lIns="91425" spcFirstLastPara="1" rIns="91425" wrap="square" tIns="91425">
            <a:spAutoFit/>
          </a:bodyPr>
          <a:lstStyle/>
          <a:p>
            <a:pPr indent="-285750" lvl="0" marL="457200" rtl="0" algn="l">
              <a:spcBef>
                <a:spcPts val="0"/>
              </a:spcBef>
              <a:spcAft>
                <a:spcPts val="0"/>
              </a:spcAft>
              <a:buClr>
                <a:srgbClr val="6AA84F"/>
              </a:buClr>
              <a:buSzPts val="900"/>
              <a:buFont typeface="Mada"/>
              <a:buAutoNum type="arabicPeriod"/>
            </a:pPr>
            <a:r>
              <a:rPr lang="en-GB" sz="900">
                <a:solidFill>
                  <a:srgbClr val="6AA84F"/>
                </a:solidFill>
                <a:latin typeface="Mada"/>
                <a:ea typeface="Mada"/>
                <a:cs typeface="Mada"/>
                <a:sym typeface="Mada"/>
              </a:rPr>
              <a:t>For example Iran facing the coronavirus their healthcare system collapsed</a:t>
            </a:r>
            <a:endParaRPr sz="900">
              <a:solidFill>
                <a:srgbClr val="6AA84F"/>
              </a:solidFill>
              <a:latin typeface="Mada"/>
              <a:ea typeface="Mada"/>
              <a:cs typeface="Mada"/>
              <a:sym typeface="Mada"/>
            </a:endParaRPr>
          </a:p>
          <a:p>
            <a:pPr indent="-285750" lvl="0" marL="457200" rtl="0" algn="l">
              <a:spcBef>
                <a:spcPts val="0"/>
              </a:spcBef>
              <a:spcAft>
                <a:spcPts val="0"/>
              </a:spcAft>
              <a:buClr>
                <a:srgbClr val="6AA84F"/>
              </a:buClr>
              <a:buSzPts val="900"/>
              <a:buFont typeface="Mada"/>
              <a:buAutoNum type="arabicPeriod"/>
            </a:pPr>
            <a:r>
              <a:rPr lang="en-GB" sz="900">
                <a:solidFill>
                  <a:srgbClr val="6AA84F"/>
                </a:solidFill>
                <a:latin typeface="Mada"/>
                <a:ea typeface="Mada"/>
                <a:cs typeface="Mada"/>
                <a:sym typeface="Mada"/>
              </a:rPr>
              <a:t>Age, gender, disabilities, comorbidities...etc</a:t>
            </a:r>
            <a:endParaRPr sz="900">
              <a:solidFill>
                <a:srgbClr val="6AA84F"/>
              </a:solidFill>
              <a:latin typeface="Mada"/>
              <a:ea typeface="Mada"/>
              <a:cs typeface="Mada"/>
              <a:sym typeface="Mada"/>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5" name="Shape 1535"/>
        <p:cNvGrpSpPr/>
        <p:nvPr/>
      </p:nvGrpSpPr>
      <p:grpSpPr>
        <a:xfrm>
          <a:off x="0" y="0"/>
          <a:ext cx="0" cy="0"/>
          <a:chOff x="0" y="0"/>
          <a:chExt cx="0" cy="0"/>
        </a:xfrm>
      </p:grpSpPr>
      <p:sp>
        <p:nvSpPr>
          <p:cNvPr id="1536" name="Google Shape;1536;p60"/>
          <p:cNvSpPr/>
          <p:nvPr/>
        </p:nvSpPr>
        <p:spPr>
          <a:xfrm rot="10800000">
            <a:off x="-75" y="-9300"/>
            <a:ext cx="7591500" cy="237900"/>
          </a:xfrm>
          <a:prstGeom prst="round2SameRect">
            <a:avLst>
              <a:gd fmla="val 50000" name="adj1"/>
              <a:gd fmla="val 0" name="adj2"/>
            </a:avLst>
          </a:pr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7" name="Google Shape;1537;p60"/>
          <p:cNvSpPr/>
          <p:nvPr/>
        </p:nvSpPr>
        <p:spPr>
          <a:xfrm>
            <a:off x="4532775" y="726900"/>
            <a:ext cx="2927400" cy="305400"/>
          </a:xfrm>
          <a:prstGeom prst="rect">
            <a:avLst/>
          </a:prstGeom>
          <a:solidFill>
            <a:srgbClr val="A2C4C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200">
                <a:solidFill>
                  <a:srgbClr val="FFFFFF"/>
                </a:solidFill>
                <a:latin typeface="Nunito"/>
                <a:ea typeface="Nunito"/>
                <a:cs typeface="Nunito"/>
                <a:sym typeface="Nunito"/>
              </a:rPr>
              <a:t>The aim of risk assessment is to: </a:t>
            </a:r>
            <a:endParaRPr sz="1200"/>
          </a:p>
        </p:txBody>
      </p:sp>
      <p:sp>
        <p:nvSpPr>
          <p:cNvPr id="1538" name="Google Shape;1538;p60"/>
          <p:cNvSpPr txBox="1"/>
          <p:nvPr/>
        </p:nvSpPr>
        <p:spPr>
          <a:xfrm>
            <a:off x="4532775" y="1092450"/>
            <a:ext cx="2927400" cy="1031400"/>
          </a:xfrm>
          <a:prstGeom prst="rect">
            <a:avLst/>
          </a:prstGeom>
          <a:noFill/>
          <a:ln>
            <a:noFill/>
          </a:ln>
        </p:spPr>
        <p:txBody>
          <a:bodyPr anchorCtr="0" anchor="t" bIns="91425" lIns="91425" spcFirstLastPara="1" rIns="91425" wrap="square" tIns="91425">
            <a:spAutoFit/>
          </a:bodyPr>
          <a:lstStyle/>
          <a:p>
            <a:pPr indent="-298450" lvl="0" marL="457200" rtl="0" algn="l">
              <a:spcBef>
                <a:spcPts val="0"/>
              </a:spcBef>
              <a:spcAft>
                <a:spcPts val="0"/>
              </a:spcAft>
              <a:buSzPts val="1100"/>
              <a:buFont typeface="Mada"/>
              <a:buChar char="●"/>
            </a:pPr>
            <a:r>
              <a:rPr lang="en-GB" sz="1100">
                <a:latin typeface="Mada"/>
                <a:ea typeface="Mada"/>
                <a:cs typeface="Mada"/>
                <a:sym typeface="Mada"/>
              </a:rPr>
              <a:t>Know the risk </a:t>
            </a:r>
            <a:r>
              <a:rPr b="1" lang="en-GB" sz="1100">
                <a:latin typeface="Mada"/>
                <a:ea typeface="Mada"/>
                <a:cs typeface="Mada"/>
                <a:sym typeface="Mada"/>
              </a:rPr>
              <a:t>by </a:t>
            </a:r>
            <a:r>
              <a:rPr lang="en-GB" sz="1100">
                <a:latin typeface="Mada"/>
                <a:ea typeface="Mada"/>
                <a:cs typeface="Mada"/>
                <a:sym typeface="Mada"/>
              </a:rPr>
              <a:t>risk assessment, identification</a:t>
            </a:r>
            <a:endParaRPr sz="1100">
              <a:latin typeface="Mada"/>
              <a:ea typeface="Mada"/>
              <a:cs typeface="Mada"/>
              <a:sym typeface="Mada"/>
            </a:endParaRPr>
          </a:p>
          <a:p>
            <a:pPr indent="-298450" lvl="0" marL="457200" rtl="0" algn="l">
              <a:spcBef>
                <a:spcPts val="0"/>
              </a:spcBef>
              <a:spcAft>
                <a:spcPts val="0"/>
              </a:spcAft>
              <a:buSzPts val="1100"/>
              <a:buFont typeface="Mada"/>
              <a:buChar char="●"/>
            </a:pPr>
            <a:r>
              <a:rPr lang="en-GB" sz="1100">
                <a:latin typeface="Mada"/>
                <a:ea typeface="Mada"/>
                <a:cs typeface="Mada"/>
                <a:sym typeface="Mada"/>
              </a:rPr>
              <a:t>Know when it happens </a:t>
            </a:r>
            <a:r>
              <a:rPr b="1" lang="en-GB" sz="1100">
                <a:latin typeface="Mada"/>
                <a:ea typeface="Mada"/>
                <a:cs typeface="Mada"/>
                <a:sym typeface="Mada"/>
              </a:rPr>
              <a:t>by </a:t>
            </a:r>
            <a:r>
              <a:rPr lang="en-GB" sz="1100">
                <a:latin typeface="Mada"/>
                <a:ea typeface="Mada"/>
                <a:cs typeface="Mada"/>
                <a:sym typeface="Mada"/>
              </a:rPr>
              <a:t>surveillance</a:t>
            </a:r>
            <a:endParaRPr sz="1100">
              <a:latin typeface="Mada"/>
              <a:ea typeface="Mada"/>
              <a:cs typeface="Mada"/>
              <a:sym typeface="Mada"/>
            </a:endParaRPr>
          </a:p>
          <a:p>
            <a:pPr indent="-298450" lvl="0" marL="457200" rtl="0" algn="l">
              <a:spcBef>
                <a:spcPts val="0"/>
              </a:spcBef>
              <a:spcAft>
                <a:spcPts val="0"/>
              </a:spcAft>
              <a:buSzPts val="1100"/>
              <a:buFont typeface="Mada"/>
              <a:buChar char="●"/>
            </a:pPr>
            <a:r>
              <a:rPr lang="en-GB" sz="1100">
                <a:latin typeface="Mada"/>
                <a:ea typeface="Mada"/>
                <a:cs typeface="Mada"/>
                <a:sym typeface="Mada"/>
              </a:rPr>
              <a:t>Know what to do when it happens </a:t>
            </a:r>
            <a:r>
              <a:rPr b="1" lang="en-GB" sz="1100">
                <a:latin typeface="Mada"/>
                <a:ea typeface="Mada"/>
                <a:cs typeface="Mada"/>
                <a:sym typeface="Mada"/>
              </a:rPr>
              <a:t>to prepare </a:t>
            </a:r>
            <a:r>
              <a:rPr lang="en-GB" sz="1100">
                <a:latin typeface="Mada"/>
                <a:ea typeface="Mada"/>
                <a:cs typeface="Mada"/>
                <a:sym typeface="Mada"/>
              </a:rPr>
              <a:t>a response</a:t>
            </a:r>
            <a:endParaRPr sz="1100">
              <a:latin typeface="Mada"/>
              <a:ea typeface="Mada"/>
              <a:cs typeface="Mada"/>
              <a:sym typeface="Mada"/>
            </a:endParaRPr>
          </a:p>
        </p:txBody>
      </p:sp>
      <p:sp>
        <p:nvSpPr>
          <p:cNvPr id="1539" name="Google Shape;1539;p60"/>
          <p:cNvSpPr/>
          <p:nvPr/>
        </p:nvSpPr>
        <p:spPr>
          <a:xfrm>
            <a:off x="129375" y="270238"/>
            <a:ext cx="2811000" cy="346200"/>
          </a:xfrm>
          <a:prstGeom prst="roundRect">
            <a:avLst>
              <a:gd fmla="val 16667" name="adj"/>
            </a:avLst>
          </a:prstGeom>
          <a:solidFill>
            <a:srgbClr val="134F5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600">
                <a:solidFill>
                  <a:srgbClr val="FFFFFF"/>
                </a:solidFill>
                <a:latin typeface="Nunito"/>
                <a:ea typeface="Nunito"/>
                <a:cs typeface="Nunito"/>
                <a:sym typeface="Nunito"/>
              </a:rPr>
              <a:t> Risk assessment </a:t>
            </a:r>
            <a:r>
              <a:rPr baseline="30000" lang="en-GB" sz="1600">
                <a:solidFill>
                  <a:srgbClr val="FFFFFF"/>
                </a:solidFill>
                <a:latin typeface="Nunito"/>
                <a:ea typeface="Nunito"/>
                <a:cs typeface="Nunito"/>
                <a:sym typeface="Nunito"/>
              </a:rPr>
              <a:t>1</a:t>
            </a:r>
            <a:endParaRPr baseline="30000" sz="1600">
              <a:solidFill>
                <a:srgbClr val="FFFFFF"/>
              </a:solidFill>
              <a:latin typeface="Nunito"/>
              <a:ea typeface="Nunito"/>
              <a:cs typeface="Nunito"/>
              <a:sym typeface="Nunito"/>
            </a:endParaRPr>
          </a:p>
        </p:txBody>
      </p:sp>
      <p:sp>
        <p:nvSpPr>
          <p:cNvPr id="1540" name="Google Shape;1540;p60"/>
          <p:cNvSpPr txBox="1"/>
          <p:nvPr/>
        </p:nvSpPr>
        <p:spPr>
          <a:xfrm>
            <a:off x="1841176" y="731792"/>
            <a:ext cx="2691600" cy="1369800"/>
          </a:xfrm>
          <a:prstGeom prst="rect">
            <a:avLst/>
          </a:prstGeom>
          <a:noFill/>
          <a:ln>
            <a:noFill/>
          </a:ln>
        </p:spPr>
        <p:txBody>
          <a:bodyPr anchorCtr="0" anchor="t" bIns="91425" lIns="91425" spcFirstLastPara="1" rIns="91425" wrap="square" tIns="91425">
            <a:spAutoFit/>
          </a:bodyPr>
          <a:lstStyle/>
          <a:p>
            <a:pPr indent="-298450" lvl="0" marL="457200" rtl="0" algn="l">
              <a:lnSpc>
                <a:spcPct val="150000"/>
              </a:lnSpc>
              <a:spcBef>
                <a:spcPts val="0"/>
              </a:spcBef>
              <a:spcAft>
                <a:spcPts val="0"/>
              </a:spcAft>
              <a:buClr>
                <a:srgbClr val="000000"/>
              </a:buClr>
              <a:buSzPts val="1100"/>
              <a:buFont typeface="Mada"/>
              <a:buChar char="●"/>
            </a:pPr>
            <a:r>
              <a:rPr lang="en-GB" sz="1100">
                <a:solidFill>
                  <a:srgbClr val="000000"/>
                </a:solidFill>
                <a:latin typeface="Mada"/>
                <a:ea typeface="Mada"/>
                <a:cs typeface="Mada"/>
                <a:sym typeface="Mada"/>
              </a:rPr>
              <a:t>(depending on event assessment)</a:t>
            </a:r>
            <a:endParaRPr sz="1100">
              <a:solidFill>
                <a:srgbClr val="000000"/>
              </a:solidFill>
              <a:latin typeface="Mada"/>
              <a:ea typeface="Mada"/>
              <a:cs typeface="Mada"/>
              <a:sym typeface="Mada"/>
            </a:endParaRPr>
          </a:p>
          <a:p>
            <a:pPr indent="0" lvl="0" marL="457200" rtl="0" algn="l">
              <a:lnSpc>
                <a:spcPct val="150000"/>
              </a:lnSpc>
              <a:spcBef>
                <a:spcPts val="0"/>
              </a:spcBef>
              <a:spcAft>
                <a:spcPts val="0"/>
              </a:spcAft>
              <a:buNone/>
            </a:pPr>
            <a:r>
              <a:t/>
            </a:r>
            <a:endParaRPr sz="1100">
              <a:solidFill>
                <a:srgbClr val="000000"/>
              </a:solidFill>
              <a:latin typeface="Mada"/>
              <a:ea typeface="Mada"/>
              <a:cs typeface="Mada"/>
              <a:sym typeface="Mada"/>
            </a:endParaRPr>
          </a:p>
          <a:p>
            <a:pPr indent="-298450" lvl="0" marL="457200" rtl="0" algn="l">
              <a:lnSpc>
                <a:spcPct val="150000"/>
              </a:lnSpc>
              <a:spcBef>
                <a:spcPts val="0"/>
              </a:spcBef>
              <a:spcAft>
                <a:spcPts val="0"/>
              </a:spcAft>
              <a:buSzPts val="1100"/>
              <a:buFont typeface="Mada"/>
              <a:buChar char="●"/>
            </a:pPr>
            <a:r>
              <a:rPr lang="en-GB" sz="1100">
                <a:latin typeface="Mada"/>
                <a:ea typeface="Mada"/>
                <a:cs typeface="Mada"/>
                <a:sym typeface="Mada"/>
              </a:rPr>
              <a:t>(impact, likelihood)</a:t>
            </a:r>
            <a:endParaRPr sz="1100">
              <a:latin typeface="Mada"/>
              <a:ea typeface="Mada"/>
              <a:cs typeface="Mada"/>
              <a:sym typeface="Mada"/>
            </a:endParaRPr>
          </a:p>
          <a:p>
            <a:pPr indent="0" lvl="0" marL="457200" rtl="0" algn="l">
              <a:lnSpc>
                <a:spcPct val="150000"/>
              </a:lnSpc>
              <a:spcBef>
                <a:spcPts val="0"/>
              </a:spcBef>
              <a:spcAft>
                <a:spcPts val="0"/>
              </a:spcAft>
              <a:buNone/>
            </a:pPr>
            <a:r>
              <a:t/>
            </a:r>
            <a:endParaRPr sz="1100">
              <a:latin typeface="Mada"/>
              <a:ea typeface="Mada"/>
              <a:cs typeface="Mada"/>
              <a:sym typeface="Mada"/>
            </a:endParaRPr>
          </a:p>
          <a:p>
            <a:pPr indent="-298450" lvl="0" marL="457200" rtl="0" algn="l">
              <a:lnSpc>
                <a:spcPct val="150000"/>
              </a:lnSpc>
              <a:spcBef>
                <a:spcPts val="0"/>
              </a:spcBef>
              <a:spcAft>
                <a:spcPts val="0"/>
              </a:spcAft>
              <a:buSzPts val="1100"/>
              <a:buFont typeface="Mada"/>
              <a:buChar char="●"/>
            </a:pPr>
            <a:r>
              <a:rPr lang="en-GB" sz="1100">
                <a:latin typeface="Mada"/>
                <a:ea typeface="Mada"/>
                <a:cs typeface="Mada"/>
                <a:sym typeface="Mada"/>
              </a:rPr>
              <a:t>(surveillance and response)</a:t>
            </a:r>
            <a:endParaRPr sz="1100">
              <a:latin typeface="Mada"/>
              <a:ea typeface="Mada"/>
              <a:cs typeface="Mada"/>
              <a:sym typeface="Mada"/>
            </a:endParaRPr>
          </a:p>
        </p:txBody>
      </p:sp>
      <p:sp>
        <p:nvSpPr>
          <p:cNvPr id="1541" name="Google Shape;1541;p60"/>
          <p:cNvSpPr/>
          <p:nvPr/>
        </p:nvSpPr>
        <p:spPr>
          <a:xfrm>
            <a:off x="131925" y="672287"/>
            <a:ext cx="2074302" cy="420174"/>
          </a:xfrm>
          <a:prstGeom prst="flowChartTerminator">
            <a:avLst/>
          </a:prstGeom>
          <a:solidFill>
            <a:srgbClr val="FFFFFF"/>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292100" lvl="0" marL="457200" rtl="0" algn="l">
              <a:spcBef>
                <a:spcPts val="0"/>
              </a:spcBef>
              <a:spcAft>
                <a:spcPts val="0"/>
              </a:spcAft>
              <a:buClr>
                <a:srgbClr val="134F5C"/>
              </a:buClr>
              <a:buSzPts val="1000"/>
              <a:buFont typeface="Nunito"/>
              <a:buChar char="●"/>
            </a:pPr>
            <a:r>
              <a:rPr b="1" lang="en-GB" sz="1000">
                <a:solidFill>
                  <a:srgbClr val="134F5C"/>
                </a:solidFill>
                <a:latin typeface="Nunito"/>
                <a:ea typeface="Nunito"/>
                <a:cs typeface="Nunito"/>
                <a:sym typeface="Nunito"/>
              </a:rPr>
              <a:t>Risk identification</a:t>
            </a:r>
            <a:endParaRPr b="1" sz="1000">
              <a:solidFill>
                <a:srgbClr val="134F5C"/>
              </a:solidFill>
              <a:latin typeface="Nunito"/>
              <a:ea typeface="Nunito"/>
              <a:cs typeface="Nunito"/>
              <a:sym typeface="Nunito"/>
            </a:endParaRPr>
          </a:p>
        </p:txBody>
      </p:sp>
      <p:sp>
        <p:nvSpPr>
          <p:cNvPr id="1542" name="Google Shape;1542;p60"/>
          <p:cNvSpPr/>
          <p:nvPr/>
        </p:nvSpPr>
        <p:spPr>
          <a:xfrm>
            <a:off x="184911" y="726903"/>
            <a:ext cx="312600" cy="311100"/>
          </a:xfrm>
          <a:prstGeom prst="ellipse">
            <a:avLst/>
          </a:prstGeom>
          <a:solidFill>
            <a:srgbClr val="134F5C"/>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1" lang="en-GB" sz="900">
                <a:solidFill>
                  <a:srgbClr val="FFFFFF"/>
                </a:solidFill>
                <a:latin typeface="Changa"/>
                <a:ea typeface="Changa"/>
                <a:cs typeface="Changa"/>
                <a:sym typeface="Changa"/>
              </a:rPr>
              <a:t>1</a:t>
            </a:r>
            <a:endParaRPr b="1" i="0" sz="900" u="none" cap="none" strike="noStrike">
              <a:solidFill>
                <a:srgbClr val="FFFFFF"/>
              </a:solidFill>
              <a:latin typeface="Changa"/>
              <a:ea typeface="Changa"/>
              <a:cs typeface="Changa"/>
              <a:sym typeface="Changa"/>
            </a:endParaRPr>
          </a:p>
        </p:txBody>
      </p:sp>
      <p:sp>
        <p:nvSpPr>
          <p:cNvPr id="1543" name="Google Shape;1543;p60"/>
          <p:cNvSpPr/>
          <p:nvPr/>
        </p:nvSpPr>
        <p:spPr>
          <a:xfrm>
            <a:off x="131925" y="1177038"/>
            <a:ext cx="2074302" cy="420174"/>
          </a:xfrm>
          <a:prstGeom prst="flowChartTerminator">
            <a:avLst/>
          </a:prstGeom>
          <a:solidFill>
            <a:srgbClr val="FFFFFF"/>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292100" lvl="0" marL="457200" rtl="0" algn="l">
              <a:spcBef>
                <a:spcPts val="0"/>
              </a:spcBef>
              <a:spcAft>
                <a:spcPts val="0"/>
              </a:spcAft>
              <a:buClr>
                <a:srgbClr val="134F5C"/>
              </a:buClr>
              <a:buSzPts val="1000"/>
              <a:buFont typeface="Nunito"/>
              <a:buChar char="●"/>
            </a:pPr>
            <a:r>
              <a:rPr b="1" lang="en-GB" sz="1000">
                <a:solidFill>
                  <a:srgbClr val="134F5C"/>
                </a:solidFill>
                <a:latin typeface="Nunito"/>
                <a:ea typeface="Nunito"/>
                <a:cs typeface="Nunito"/>
                <a:sym typeface="Nunito"/>
              </a:rPr>
              <a:t>Risk characterization</a:t>
            </a:r>
            <a:endParaRPr b="1" sz="1000">
              <a:solidFill>
                <a:srgbClr val="134F5C"/>
              </a:solidFill>
              <a:latin typeface="Nunito"/>
              <a:ea typeface="Nunito"/>
              <a:cs typeface="Nunito"/>
              <a:sym typeface="Nunito"/>
            </a:endParaRPr>
          </a:p>
        </p:txBody>
      </p:sp>
      <p:sp>
        <p:nvSpPr>
          <p:cNvPr id="1544" name="Google Shape;1544;p60"/>
          <p:cNvSpPr/>
          <p:nvPr/>
        </p:nvSpPr>
        <p:spPr>
          <a:xfrm>
            <a:off x="184911" y="1231650"/>
            <a:ext cx="312600" cy="311100"/>
          </a:xfrm>
          <a:prstGeom prst="ellipse">
            <a:avLst/>
          </a:prstGeom>
          <a:solidFill>
            <a:srgbClr val="134F5C"/>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1" lang="en-GB" sz="900">
                <a:solidFill>
                  <a:srgbClr val="FFFFFF"/>
                </a:solidFill>
                <a:latin typeface="Changa"/>
                <a:ea typeface="Changa"/>
                <a:cs typeface="Changa"/>
                <a:sym typeface="Changa"/>
              </a:rPr>
              <a:t>2</a:t>
            </a:r>
            <a:endParaRPr b="1" i="0" sz="900" u="none" cap="none" strike="noStrike">
              <a:solidFill>
                <a:srgbClr val="FFFFFF"/>
              </a:solidFill>
              <a:latin typeface="Changa"/>
              <a:ea typeface="Changa"/>
              <a:cs typeface="Changa"/>
              <a:sym typeface="Changa"/>
            </a:endParaRPr>
          </a:p>
        </p:txBody>
      </p:sp>
      <p:sp>
        <p:nvSpPr>
          <p:cNvPr id="1545" name="Google Shape;1545;p60"/>
          <p:cNvSpPr/>
          <p:nvPr/>
        </p:nvSpPr>
        <p:spPr>
          <a:xfrm>
            <a:off x="131925" y="1681788"/>
            <a:ext cx="2074302" cy="420174"/>
          </a:xfrm>
          <a:prstGeom prst="flowChartTerminator">
            <a:avLst/>
          </a:prstGeom>
          <a:solidFill>
            <a:srgbClr val="FFFFFF"/>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292100" lvl="0" marL="457200" rtl="0" algn="l">
              <a:spcBef>
                <a:spcPts val="0"/>
              </a:spcBef>
              <a:spcAft>
                <a:spcPts val="0"/>
              </a:spcAft>
              <a:buClr>
                <a:srgbClr val="134F5C"/>
              </a:buClr>
              <a:buSzPts val="1000"/>
              <a:buFont typeface="Nunito"/>
              <a:buChar char="●"/>
            </a:pPr>
            <a:r>
              <a:rPr b="1" lang="en-GB" sz="1000">
                <a:solidFill>
                  <a:srgbClr val="134F5C"/>
                </a:solidFill>
                <a:latin typeface="Nunito"/>
                <a:ea typeface="Nunito"/>
                <a:cs typeface="Nunito"/>
                <a:sym typeface="Nunito"/>
              </a:rPr>
              <a:t>Risk management</a:t>
            </a:r>
            <a:endParaRPr b="1" sz="1000">
              <a:solidFill>
                <a:srgbClr val="134F5C"/>
              </a:solidFill>
              <a:latin typeface="Nunito"/>
              <a:ea typeface="Nunito"/>
              <a:cs typeface="Nunito"/>
              <a:sym typeface="Nunito"/>
            </a:endParaRPr>
          </a:p>
        </p:txBody>
      </p:sp>
      <p:sp>
        <p:nvSpPr>
          <p:cNvPr id="1546" name="Google Shape;1546;p60"/>
          <p:cNvSpPr/>
          <p:nvPr/>
        </p:nvSpPr>
        <p:spPr>
          <a:xfrm>
            <a:off x="184911" y="1736398"/>
            <a:ext cx="312600" cy="311100"/>
          </a:xfrm>
          <a:prstGeom prst="ellipse">
            <a:avLst/>
          </a:prstGeom>
          <a:solidFill>
            <a:srgbClr val="134F5C"/>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1" lang="en-GB" sz="900">
                <a:solidFill>
                  <a:srgbClr val="FFFFFF"/>
                </a:solidFill>
                <a:latin typeface="Changa"/>
                <a:ea typeface="Changa"/>
                <a:cs typeface="Changa"/>
                <a:sym typeface="Changa"/>
              </a:rPr>
              <a:t>3</a:t>
            </a:r>
            <a:endParaRPr b="1" i="0" sz="900" u="none" cap="none" strike="noStrike">
              <a:solidFill>
                <a:srgbClr val="FFFFFF"/>
              </a:solidFill>
              <a:latin typeface="Changa"/>
              <a:ea typeface="Changa"/>
              <a:cs typeface="Changa"/>
              <a:sym typeface="Changa"/>
            </a:endParaRPr>
          </a:p>
        </p:txBody>
      </p:sp>
      <p:sp>
        <p:nvSpPr>
          <p:cNvPr id="1547" name="Google Shape;1547;p60"/>
          <p:cNvSpPr/>
          <p:nvPr/>
        </p:nvSpPr>
        <p:spPr>
          <a:xfrm>
            <a:off x="-75" y="10129412"/>
            <a:ext cx="7589400" cy="563400"/>
          </a:xfrm>
          <a:prstGeom prst="rect">
            <a:avLst/>
          </a:prstGeom>
          <a:noFill/>
          <a:ln cap="flat" cmpd="sng" w="9525">
            <a:solidFill>
              <a:srgbClr val="45818E"/>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8" name="Google Shape;1548;p60"/>
          <p:cNvSpPr txBox="1"/>
          <p:nvPr/>
        </p:nvSpPr>
        <p:spPr>
          <a:xfrm>
            <a:off x="9575" y="10084400"/>
            <a:ext cx="7589400" cy="677100"/>
          </a:xfrm>
          <a:prstGeom prst="rect">
            <a:avLst/>
          </a:prstGeom>
          <a:noFill/>
          <a:ln>
            <a:noFill/>
          </a:ln>
        </p:spPr>
        <p:txBody>
          <a:bodyPr anchorCtr="0" anchor="t" bIns="91425" lIns="91425" spcFirstLastPara="1" rIns="91425" wrap="square" tIns="91425">
            <a:spAutoFit/>
          </a:bodyPr>
          <a:lstStyle/>
          <a:p>
            <a:pPr indent="-279400" lvl="0" marL="457200" rtl="0" algn="l">
              <a:spcBef>
                <a:spcPts val="0"/>
              </a:spcBef>
              <a:spcAft>
                <a:spcPts val="0"/>
              </a:spcAft>
              <a:buClr>
                <a:srgbClr val="6AA84F"/>
              </a:buClr>
              <a:buSzPts val="800"/>
              <a:buFont typeface="Mada"/>
              <a:buAutoNum type="arabicPeriod"/>
            </a:pPr>
            <a:r>
              <a:rPr lang="en-GB" sz="800">
                <a:solidFill>
                  <a:srgbClr val="6AA84F"/>
                </a:solidFill>
                <a:latin typeface="Mada"/>
                <a:ea typeface="Mada"/>
                <a:cs typeface="Mada"/>
                <a:sym typeface="Mada"/>
              </a:rPr>
              <a:t>Risk assessment starts with risk identification through assessing the type of event. For example, if the event was religious (ex. Hajj) you need to expect elderly and people with comorbidities to gather. After identifying the risk we need to characterize it whether it’s major or minor risk. Depending on the risk characterization, a plan must be developed to manage it.</a:t>
            </a:r>
            <a:endParaRPr sz="800">
              <a:solidFill>
                <a:srgbClr val="6AA84F"/>
              </a:solidFill>
              <a:latin typeface="Mada"/>
              <a:ea typeface="Mada"/>
              <a:cs typeface="Mada"/>
              <a:sym typeface="Mada"/>
            </a:endParaRPr>
          </a:p>
          <a:p>
            <a:pPr indent="-279400" lvl="0" marL="457200" rtl="0" algn="l">
              <a:spcBef>
                <a:spcPts val="0"/>
              </a:spcBef>
              <a:spcAft>
                <a:spcPts val="0"/>
              </a:spcAft>
              <a:buClr>
                <a:srgbClr val="6AA84F"/>
              </a:buClr>
              <a:buSzPts val="800"/>
              <a:buFont typeface="Mada"/>
              <a:buAutoNum type="arabicPeriod"/>
            </a:pPr>
            <a:r>
              <a:rPr lang="en-GB" sz="800">
                <a:solidFill>
                  <a:srgbClr val="6AA84F"/>
                </a:solidFill>
                <a:latin typeface="Mada"/>
                <a:ea typeface="Mada"/>
                <a:cs typeface="Mada"/>
                <a:sym typeface="Mada"/>
              </a:rPr>
              <a:t>We always need to prioritize the risks we identified after we assessed the mass gathering. Because we can never deal with all risks. </a:t>
            </a:r>
            <a:endParaRPr sz="700">
              <a:solidFill>
                <a:srgbClr val="6AA84F"/>
              </a:solidFill>
              <a:latin typeface="Mada"/>
              <a:ea typeface="Mada"/>
              <a:cs typeface="Mada"/>
              <a:sym typeface="Mada"/>
            </a:endParaRPr>
          </a:p>
        </p:txBody>
      </p:sp>
      <p:sp>
        <p:nvSpPr>
          <p:cNvPr id="1549" name="Google Shape;1549;p60"/>
          <p:cNvSpPr txBox="1"/>
          <p:nvPr/>
        </p:nvSpPr>
        <p:spPr>
          <a:xfrm>
            <a:off x="129375" y="2103925"/>
            <a:ext cx="7330800" cy="494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2100">
                <a:solidFill>
                  <a:srgbClr val="134F5C"/>
                </a:solidFill>
                <a:latin typeface="Nunito"/>
                <a:ea typeface="Nunito"/>
                <a:cs typeface="Nunito"/>
                <a:sym typeface="Nunito"/>
              </a:rPr>
              <a:t> Risk assessment</a:t>
            </a:r>
            <a:endParaRPr sz="2100">
              <a:solidFill>
                <a:srgbClr val="134F5C"/>
              </a:solidFill>
              <a:latin typeface="Nunito"/>
              <a:ea typeface="Nunito"/>
              <a:cs typeface="Nunito"/>
              <a:sym typeface="Nunito"/>
            </a:endParaRPr>
          </a:p>
        </p:txBody>
      </p:sp>
      <p:sp>
        <p:nvSpPr>
          <p:cNvPr id="1550" name="Google Shape;1550;p60"/>
          <p:cNvSpPr/>
          <p:nvPr/>
        </p:nvSpPr>
        <p:spPr>
          <a:xfrm>
            <a:off x="57850" y="2499889"/>
            <a:ext cx="2634876" cy="419202"/>
          </a:xfrm>
          <a:prstGeom prst="flowChartTerminator">
            <a:avLst/>
          </a:prstGeom>
          <a:solidFill>
            <a:srgbClr val="FFFFFF"/>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292100" lvl="0" marL="457200" rtl="0" algn="l">
              <a:spcBef>
                <a:spcPts val="0"/>
              </a:spcBef>
              <a:spcAft>
                <a:spcPts val="0"/>
              </a:spcAft>
              <a:buClr>
                <a:srgbClr val="134F5C"/>
              </a:buClr>
              <a:buSzPts val="1000"/>
              <a:buFont typeface="Nunito"/>
              <a:buChar char="●"/>
            </a:pPr>
            <a:r>
              <a:rPr b="1" lang="en-GB" sz="1000">
                <a:solidFill>
                  <a:srgbClr val="134F5C"/>
                </a:solidFill>
                <a:latin typeface="Nunito"/>
                <a:ea typeface="Nunito"/>
                <a:cs typeface="Nunito"/>
                <a:sym typeface="Nunito"/>
              </a:rPr>
              <a:t>Risk identification</a:t>
            </a:r>
            <a:endParaRPr b="1" sz="1000">
              <a:solidFill>
                <a:srgbClr val="134F5C"/>
              </a:solidFill>
              <a:latin typeface="Nunito"/>
              <a:ea typeface="Nunito"/>
              <a:cs typeface="Nunito"/>
              <a:sym typeface="Nunito"/>
            </a:endParaRPr>
          </a:p>
        </p:txBody>
      </p:sp>
      <p:sp>
        <p:nvSpPr>
          <p:cNvPr id="1551" name="Google Shape;1551;p60"/>
          <p:cNvSpPr/>
          <p:nvPr/>
        </p:nvSpPr>
        <p:spPr>
          <a:xfrm>
            <a:off x="121297" y="2554385"/>
            <a:ext cx="374100" cy="310200"/>
          </a:xfrm>
          <a:prstGeom prst="ellipse">
            <a:avLst/>
          </a:prstGeom>
          <a:solidFill>
            <a:srgbClr val="134F5C"/>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1" lang="en-GB" sz="1000">
                <a:solidFill>
                  <a:srgbClr val="FFFFFF"/>
                </a:solidFill>
                <a:latin typeface="Changa"/>
                <a:ea typeface="Changa"/>
                <a:cs typeface="Changa"/>
                <a:sym typeface="Changa"/>
              </a:rPr>
              <a:t>1</a:t>
            </a:r>
            <a:endParaRPr b="1" i="0" sz="1000" u="none" cap="none" strike="noStrike">
              <a:solidFill>
                <a:srgbClr val="FFFFFF"/>
              </a:solidFill>
              <a:latin typeface="Changa"/>
              <a:ea typeface="Changa"/>
              <a:cs typeface="Changa"/>
              <a:sym typeface="Changa"/>
            </a:endParaRPr>
          </a:p>
        </p:txBody>
      </p:sp>
      <p:sp>
        <p:nvSpPr>
          <p:cNvPr id="1552" name="Google Shape;1552;p60"/>
          <p:cNvSpPr txBox="1"/>
          <p:nvPr/>
        </p:nvSpPr>
        <p:spPr>
          <a:xfrm>
            <a:off x="131925" y="2868343"/>
            <a:ext cx="47259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000">
                <a:latin typeface="Mada"/>
                <a:ea typeface="Mada"/>
                <a:cs typeface="Mada"/>
                <a:sym typeface="Mada"/>
              </a:rPr>
              <a:t>Host country context assessment </a:t>
            </a:r>
            <a:endParaRPr b="1" sz="1000">
              <a:latin typeface="Mada"/>
              <a:ea typeface="Mada"/>
              <a:cs typeface="Mada"/>
              <a:sym typeface="Mada"/>
            </a:endParaRPr>
          </a:p>
          <a:p>
            <a:pPr indent="-292100" lvl="0" marL="457200" rtl="0" algn="l">
              <a:spcBef>
                <a:spcPts val="0"/>
              </a:spcBef>
              <a:spcAft>
                <a:spcPts val="0"/>
              </a:spcAft>
              <a:buSzPts val="1000"/>
              <a:buFont typeface="Mada"/>
              <a:buChar char="●"/>
            </a:pPr>
            <a:r>
              <a:rPr lang="en-GB" sz="1000">
                <a:latin typeface="Mada"/>
                <a:ea typeface="Mada"/>
                <a:cs typeface="Mada"/>
                <a:sym typeface="Mada"/>
              </a:rPr>
              <a:t>Systems: need for enhancement in surveillance, testing, reporting, response and command, control and communication</a:t>
            </a:r>
            <a:endParaRPr sz="1000">
              <a:latin typeface="Mada"/>
              <a:ea typeface="Mada"/>
              <a:cs typeface="Mada"/>
              <a:sym typeface="Mada"/>
            </a:endParaRPr>
          </a:p>
          <a:p>
            <a:pPr indent="-292100" lvl="0" marL="457200" rtl="0" algn="l">
              <a:spcBef>
                <a:spcPts val="0"/>
              </a:spcBef>
              <a:spcAft>
                <a:spcPts val="0"/>
              </a:spcAft>
              <a:buSzPts val="1000"/>
              <a:buFont typeface="Mada"/>
              <a:buChar char="●"/>
            </a:pPr>
            <a:r>
              <a:rPr lang="en-GB" sz="1000">
                <a:latin typeface="Mada"/>
                <a:ea typeface="Mada"/>
                <a:cs typeface="Mada"/>
                <a:sym typeface="Mada"/>
              </a:rPr>
              <a:t>Training: responsibilities </a:t>
            </a:r>
            <a:endParaRPr sz="1000">
              <a:latin typeface="Mada"/>
              <a:ea typeface="Mada"/>
              <a:cs typeface="Mada"/>
              <a:sym typeface="Mada"/>
            </a:endParaRPr>
          </a:p>
        </p:txBody>
      </p:sp>
      <p:sp>
        <p:nvSpPr>
          <p:cNvPr id="1553" name="Google Shape;1553;p60"/>
          <p:cNvSpPr txBox="1"/>
          <p:nvPr/>
        </p:nvSpPr>
        <p:spPr>
          <a:xfrm>
            <a:off x="4857825" y="2938506"/>
            <a:ext cx="2524200" cy="646500"/>
          </a:xfrm>
          <a:prstGeom prst="rect">
            <a:avLst/>
          </a:prstGeom>
          <a:noFill/>
          <a:ln>
            <a:noFill/>
          </a:ln>
        </p:spPr>
        <p:txBody>
          <a:bodyPr anchorCtr="0" anchor="t" bIns="91425" lIns="91425" spcFirstLastPara="1" rIns="91425" wrap="square" tIns="91425">
            <a:spAutoFit/>
          </a:bodyPr>
          <a:lstStyle/>
          <a:p>
            <a:pPr indent="-292100" lvl="0" marL="457200" rtl="0" algn="l">
              <a:spcBef>
                <a:spcPts val="0"/>
              </a:spcBef>
              <a:spcAft>
                <a:spcPts val="0"/>
              </a:spcAft>
              <a:buClr>
                <a:srgbClr val="000000"/>
              </a:buClr>
              <a:buSzPts val="1000"/>
              <a:buFont typeface="Mada"/>
              <a:buChar char="●"/>
            </a:pPr>
            <a:r>
              <a:rPr lang="en-GB" sz="1000">
                <a:solidFill>
                  <a:srgbClr val="000000"/>
                </a:solidFill>
                <a:latin typeface="Mada"/>
                <a:ea typeface="Mada"/>
                <a:cs typeface="Mada"/>
                <a:sym typeface="Mada"/>
              </a:rPr>
              <a:t>Population factors: immunity (hosts, visitors)</a:t>
            </a:r>
            <a:endParaRPr sz="1000">
              <a:solidFill>
                <a:srgbClr val="000000"/>
              </a:solidFill>
              <a:latin typeface="Mada"/>
              <a:ea typeface="Mada"/>
              <a:cs typeface="Mada"/>
              <a:sym typeface="Mada"/>
            </a:endParaRPr>
          </a:p>
          <a:p>
            <a:pPr indent="-292100" lvl="0" marL="457200" rtl="0" algn="l">
              <a:spcBef>
                <a:spcPts val="0"/>
              </a:spcBef>
              <a:spcAft>
                <a:spcPts val="0"/>
              </a:spcAft>
              <a:buClr>
                <a:srgbClr val="000000"/>
              </a:buClr>
              <a:buSzPts val="1000"/>
              <a:buFont typeface="Mada"/>
              <a:buChar char="●"/>
            </a:pPr>
            <a:r>
              <a:rPr lang="en-GB" sz="1000">
                <a:solidFill>
                  <a:srgbClr val="000000"/>
                </a:solidFill>
                <a:latin typeface="Mada"/>
                <a:ea typeface="Mada"/>
                <a:cs typeface="Mada"/>
                <a:sym typeface="Mada"/>
              </a:rPr>
              <a:t>Baseline status for CD</a:t>
            </a:r>
            <a:endParaRPr sz="1000">
              <a:solidFill>
                <a:srgbClr val="000000"/>
              </a:solidFill>
              <a:latin typeface="Mada"/>
              <a:ea typeface="Mada"/>
              <a:cs typeface="Mada"/>
              <a:sym typeface="Mada"/>
            </a:endParaRPr>
          </a:p>
        </p:txBody>
      </p:sp>
      <p:sp>
        <p:nvSpPr>
          <p:cNvPr id="1554" name="Google Shape;1554;p60"/>
          <p:cNvSpPr txBox="1"/>
          <p:nvPr/>
        </p:nvSpPr>
        <p:spPr>
          <a:xfrm>
            <a:off x="138025" y="3477995"/>
            <a:ext cx="7056600" cy="338700"/>
          </a:xfrm>
          <a:prstGeom prst="rect">
            <a:avLst/>
          </a:prstGeom>
          <a:noFill/>
          <a:ln>
            <a:noFill/>
          </a:ln>
        </p:spPr>
        <p:txBody>
          <a:bodyPr anchorCtr="0" anchor="t" bIns="91425" lIns="91425" spcFirstLastPara="1" rIns="91425" wrap="square" tIns="91425">
            <a:spAutoFit/>
          </a:bodyPr>
          <a:lstStyle/>
          <a:p>
            <a:pPr indent="-292100" lvl="0" marL="457200" rtl="0" algn="l">
              <a:spcBef>
                <a:spcPts val="0"/>
              </a:spcBef>
              <a:spcAft>
                <a:spcPts val="0"/>
              </a:spcAft>
              <a:buSzPts val="1000"/>
              <a:buFont typeface="Mada"/>
              <a:buChar char="●"/>
            </a:pPr>
            <a:r>
              <a:rPr lang="en-GB" sz="1000">
                <a:latin typeface="Mada"/>
                <a:ea typeface="Mada"/>
                <a:cs typeface="Mada"/>
                <a:sym typeface="Mada"/>
              </a:rPr>
              <a:t>After we finished assessing the event we need to identify the risks based on event assessment</a:t>
            </a:r>
            <a:endParaRPr sz="1000">
              <a:latin typeface="Mada"/>
              <a:ea typeface="Mada"/>
              <a:cs typeface="Mada"/>
              <a:sym typeface="Mada"/>
            </a:endParaRPr>
          </a:p>
        </p:txBody>
      </p:sp>
      <p:sp>
        <p:nvSpPr>
          <p:cNvPr id="1555" name="Google Shape;1555;p60"/>
          <p:cNvSpPr/>
          <p:nvPr/>
        </p:nvSpPr>
        <p:spPr>
          <a:xfrm>
            <a:off x="134050" y="4135737"/>
            <a:ext cx="2859900" cy="231900"/>
          </a:xfrm>
          <a:prstGeom prst="roundRect">
            <a:avLst>
              <a:gd fmla="val 16667" name="adj"/>
            </a:avLst>
          </a:prstGeom>
          <a:solidFill>
            <a:srgbClr val="FFFFFF"/>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en-GB" sz="1000">
                <a:latin typeface="Mada"/>
                <a:ea typeface="Mada"/>
                <a:cs typeface="Mada"/>
                <a:sym typeface="Mada"/>
              </a:rPr>
              <a:t>Type: Religious event</a:t>
            </a:r>
            <a:endParaRPr sz="1000">
              <a:latin typeface="Mada"/>
              <a:ea typeface="Mada"/>
              <a:cs typeface="Mada"/>
              <a:sym typeface="Mada"/>
            </a:endParaRPr>
          </a:p>
        </p:txBody>
      </p:sp>
      <p:sp>
        <p:nvSpPr>
          <p:cNvPr id="1556" name="Google Shape;1556;p60"/>
          <p:cNvSpPr/>
          <p:nvPr/>
        </p:nvSpPr>
        <p:spPr>
          <a:xfrm>
            <a:off x="4156150" y="4135757"/>
            <a:ext cx="3223800" cy="231900"/>
          </a:xfrm>
          <a:prstGeom prst="roundRect">
            <a:avLst>
              <a:gd fmla="val 16667" name="adj"/>
            </a:avLst>
          </a:prstGeom>
          <a:solidFill>
            <a:srgbClr val="FFFFFF"/>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1000">
              <a:latin typeface="Mada"/>
              <a:ea typeface="Mada"/>
              <a:cs typeface="Mada"/>
              <a:sym typeface="Mada"/>
            </a:endParaRPr>
          </a:p>
          <a:p>
            <a:pPr indent="0" lvl="0" marL="0" rtl="0" algn="ctr">
              <a:spcBef>
                <a:spcPts val="0"/>
              </a:spcBef>
              <a:spcAft>
                <a:spcPts val="0"/>
              </a:spcAft>
              <a:buNone/>
            </a:pPr>
            <a:r>
              <a:rPr lang="en-GB" sz="1000">
                <a:latin typeface="Mada"/>
                <a:ea typeface="Mada"/>
                <a:cs typeface="Mada"/>
                <a:sym typeface="Mada"/>
              </a:rPr>
              <a:t>Older population with NCD, in-site medical care</a:t>
            </a:r>
            <a:endParaRPr sz="1000">
              <a:latin typeface="Mada"/>
              <a:ea typeface="Mada"/>
              <a:cs typeface="Mada"/>
              <a:sym typeface="Mada"/>
            </a:endParaRPr>
          </a:p>
          <a:p>
            <a:pPr indent="0" lvl="0" marL="0" rtl="0" algn="ctr">
              <a:spcBef>
                <a:spcPts val="0"/>
              </a:spcBef>
              <a:spcAft>
                <a:spcPts val="0"/>
              </a:spcAft>
              <a:buNone/>
            </a:pPr>
            <a:r>
              <a:t/>
            </a:r>
            <a:endParaRPr sz="1000">
              <a:latin typeface="Mada"/>
              <a:ea typeface="Mada"/>
              <a:cs typeface="Mada"/>
              <a:sym typeface="Mada"/>
            </a:endParaRPr>
          </a:p>
        </p:txBody>
      </p:sp>
      <p:sp>
        <p:nvSpPr>
          <p:cNvPr id="1557" name="Google Shape;1557;p60"/>
          <p:cNvSpPr/>
          <p:nvPr/>
        </p:nvSpPr>
        <p:spPr>
          <a:xfrm>
            <a:off x="134050" y="4428340"/>
            <a:ext cx="2859900" cy="231900"/>
          </a:xfrm>
          <a:prstGeom prst="roundRect">
            <a:avLst>
              <a:gd fmla="val 16667" name="adj"/>
            </a:avLst>
          </a:prstGeom>
          <a:solidFill>
            <a:srgbClr val="FFFFFF"/>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en-GB" sz="1000">
                <a:latin typeface="Mada"/>
                <a:ea typeface="Mada"/>
                <a:cs typeface="Mada"/>
                <a:sym typeface="Mada"/>
              </a:rPr>
              <a:t>Season: summer</a:t>
            </a:r>
            <a:endParaRPr sz="1000">
              <a:latin typeface="Mada"/>
              <a:ea typeface="Mada"/>
              <a:cs typeface="Mada"/>
              <a:sym typeface="Mada"/>
            </a:endParaRPr>
          </a:p>
        </p:txBody>
      </p:sp>
      <p:sp>
        <p:nvSpPr>
          <p:cNvPr id="1558" name="Google Shape;1558;p60"/>
          <p:cNvSpPr/>
          <p:nvPr/>
        </p:nvSpPr>
        <p:spPr>
          <a:xfrm>
            <a:off x="4156150" y="4428340"/>
            <a:ext cx="3223800" cy="231900"/>
          </a:xfrm>
          <a:prstGeom prst="roundRect">
            <a:avLst>
              <a:gd fmla="val 16667" name="adj"/>
            </a:avLst>
          </a:prstGeom>
          <a:solidFill>
            <a:srgbClr val="FFFFFF"/>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1000">
              <a:latin typeface="Mada"/>
              <a:ea typeface="Mada"/>
              <a:cs typeface="Mada"/>
              <a:sym typeface="Mada"/>
            </a:endParaRPr>
          </a:p>
          <a:p>
            <a:pPr indent="0" lvl="0" marL="0" rtl="0" algn="ctr">
              <a:spcBef>
                <a:spcPts val="0"/>
              </a:spcBef>
              <a:spcAft>
                <a:spcPts val="0"/>
              </a:spcAft>
              <a:buNone/>
            </a:pPr>
            <a:r>
              <a:rPr lang="en-GB" sz="1000">
                <a:latin typeface="Mada"/>
                <a:ea typeface="Mada"/>
                <a:cs typeface="Mada"/>
                <a:sym typeface="Mada"/>
              </a:rPr>
              <a:t>Risk of dehydration, heat stroke</a:t>
            </a:r>
            <a:endParaRPr sz="1000">
              <a:latin typeface="Mada"/>
              <a:ea typeface="Mada"/>
              <a:cs typeface="Mada"/>
              <a:sym typeface="Mada"/>
            </a:endParaRPr>
          </a:p>
          <a:p>
            <a:pPr indent="0" lvl="0" marL="0" rtl="0" algn="ctr">
              <a:spcBef>
                <a:spcPts val="0"/>
              </a:spcBef>
              <a:spcAft>
                <a:spcPts val="0"/>
              </a:spcAft>
              <a:buNone/>
            </a:pPr>
            <a:r>
              <a:t/>
            </a:r>
            <a:endParaRPr sz="1000">
              <a:latin typeface="Mada"/>
              <a:ea typeface="Mada"/>
              <a:cs typeface="Mada"/>
              <a:sym typeface="Mada"/>
            </a:endParaRPr>
          </a:p>
        </p:txBody>
      </p:sp>
      <p:sp>
        <p:nvSpPr>
          <p:cNvPr id="1559" name="Google Shape;1559;p60"/>
          <p:cNvSpPr/>
          <p:nvPr/>
        </p:nvSpPr>
        <p:spPr>
          <a:xfrm>
            <a:off x="134050" y="4703483"/>
            <a:ext cx="2859900" cy="231900"/>
          </a:xfrm>
          <a:prstGeom prst="roundRect">
            <a:avLst>
              <a:gd fmla="val 16667" name="adj"/>
            </a:avLst>
          </a:prstGeom>
          <a:solidFill>
            <a:srgbClr val="FFFFFF"/>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en-GB" sz="1000">
                <a:latin typeface="Mada"/>
                <a:ea typeface="Mada"/>
                <a:cs typeface="Mada"/>
                <a:sym typeface="Mada"/>
              </a:rPr>
              <a:t>International</a:t>
            </a:r>
            <a:endParaRPr sz="1000">
              <a:latin typeface="Mada"/>
              <a:ea typeface="Mada"/>
              <a:cs typeface="Mada"/>
              <a:sym typeface="Mada"/>
            </a:endParaRPr>
          </a:p>
        </p:txBody>
      </p:sp>
      <p:sp>
        <p:nvSpPr>
          <p:cNvPr id="1560" name="Google Shape;1560;p60"/>
          <p:cNvSpPr/>
          <p:nvPr/>
        </p:nvSpPr>
        <p:spPr>
          <a:xfrm>
            <a:off x="4156150" y="4710040"/>
            <a:ext cx="3223800" cy="231900"/>
          </a:xfrm>
          <a:prstGeom prst="roundRect">
            <a:avLst>
              <a:gd fmla="val 16667" name="adj"/>
            </a:avLst>
          </a:prstGeom>
          <a:solidFill>
            <a:srgbClr val="FFFFFF"/>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1000">
              <a:latin typeface="Mada"/>
              <a:ea typeface="Mada"/>
              <a:cs typeface="Mada"/>
              <a:sym typeface="Mada"/>
            </a:endParaRPr>
          </a:p>
          <a:p>
            <a:pPr indent="0" lvl="0" marL="0" rtl="0" algn="ctr">
              <a:spcBef>
                <a:spcPts val="0"/>
              </a:spcBef>
              <a:spcAft>
                <a:spcPts val="0"/>
              </a:spcAft>
              <a:buNone/>
            </a:pPr>
            <a:r>
              <a:rPr lang="en-GB" sz="1000">
                <a:latin typeface="Mada"/>
                <a:ea typeface="Mada"/>
                <a:cs typeface="Mada"/>
                <a:sym typeface="Mada"/>
              </a:rPr>
              <a:t>Imported diseases</a:t>
            </a:r>
            <a:endParaRPr sz="1000">
              <a:latin typeface="Mada"/>
              <a:ea typeface="Mada"/>
              <a:cs typeface="Mada"/>
              <a:sym typeface="Mada"/>
            </a:endParaRPr>
          </a:p>
          <a:p>
            <a:pPr indent="0" lvl="0" marL="0" rtl="0" algn="ctr">
              <a:spcBef>
                <a:spcPts val="0"/>
              </a:spcBef>
              <a:spcAft>
                <a:spcPts val="0"/>
              </a:spcAft>
              <a:buNone/>
            </a:pPr>
            <a:r>
              <a:t/>
            </a:r>
            <a:endParaRPr sz="1000">
              <a:latin typeface="Mada"/>
              <a:ea typeface="Mada"/>
              <a:cs typeface="Mada"/>
              <a:sym typeface="Mada"/>
            </a:endParaRPr>
          </a:p>
        </p:txBody>
      </p:sp>
      <p:sp>
        <p:nvSpPr>
          <p:cNvPr id="1561" name="Google Shape;1561;p60"/>
          <p:cNvSpPr/>
          <p:nvPr/>
        </p:nvSpPr>
        <p:spPr>
          <a:xfrm>
            <a:off x="134050" y="4993905"/>
            <a:ext cx="2859900" cy="231900"/>
          </a:xfrm>
          <a:prstGeom prst="roundRect">
            <a:avLst>
              <a:gd fmla="val 16667" name="adj"/>
            </a:avLst>
          </a:prstGeom>
          <a:solidFill>
            <a:srgbClr val="FFFFFF"/>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en-GB" sz="1000">
                <a:latin typeface="Mada"/>
                <a:ea typeface="Mada"/>
                <a:cs typeface="Mada"/>
                <a:sym typeface="Mada"/>
              </a:rPr>
              <a:t>Venue: indoor</a:t>
            </a:r>
            <a:endParaRPr sz="1000">
              <a:latin typeface="Mada"/>
              <a:ea typeface="Mada"/>
              <a:cs typeface="Mada"/>
              <a:sym typeface="Mada"/>
            </a:endParaRPr>
          </a:p>
        </p:txBody>
      </p:sp>
      <p:sp>
        <p:nvSpPr>
          <p:cNvPr id="1562" name="Google Shape;1562;p60"/>
          <p:cNvSpPr/>
          <p:nvPr/>
        </p:nvSpPr>
        <p:spPr>
          <a:xfrm>
            <a:off x="4156150" y="4997179"/>
            <a:ext cx="3223800" cy="231900"/>
          </a:xfrm>
          <a:prstGeom prst="roundRect">
            <a:avLst>
              <a:gd fmla="val 16667" name="adj"/>
            </a:avLst>
          </a:prstGeom>
          <a:solidFill>
            <a:srgbClr val="FFFFFF"/>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1000">
              <a:latin typeface="Mada"/>
              <a:ea typeface="Mada"/>
              <a:cs typeface="Mada"/>
              <a:sym typeface="Mada"/>
            </a:endParaRPr>
          </a:p>
          <a:p>
            <a:pPr indent="0" lvl="0" marL="0" rtl="0" algn="ctr">
              <a:spcBef>
                <a:spcPts val="0"/>
              </a:spcBef>
              <a:spcAft>
                <a:spcPts val="0"/>
              </a:spcAft>
              <a:buNone/>
            </a:pPr>
            <a:r>
              <a:rPr lang="en-GB" sz="1000">
                <a:latin typeface="Mada"/>
                <a:ea typeface="Mada"/>
                <a:cs typeface="Mada"/>
                <a:sym typeface="Mada"/>
              </a:rPr>
              <a:t>Poor air circulation</a:t>
            </a:r>
            <a:endParaRPr sz="1000">
              <a:latin typeface="Mada"/>
              <a:ea typeface="Mada"/>
              <a:cs typeface="Mada"/>
              <a:sym typeface="Mada"/>
            </a:endParaRPr>
          </a:p>
          <a:p>
            <a:pPr indent="0" lvl="0" marL="0" rtl="0" algn="ctr">
              <a:spcBef>
                <a:spcPts val="0"/>
              </a:spcBef>
              <a:spcAft>
                <a:spcPts val="0"/>
              </a:spcAft>
              <a:buNone/>
            </a:pPr>
            <a:r>
              <a:t/>
            </a:r>
            <a:endParaRPr sz="1000">
              <a:latin typeface="Mada"/>
              <a:ea typeface="Mada"/>
              <a:cs typeface="Mada"/>
              <a:sym typeface="Mada"/>
            </a:endParaRPr>
          </a:p>
        </p:txBody>
      </p:sp>
      <p:sp>
        <p:nvSpPr>
          <p:cNvPr id="1563" name="Google Shape;1563;p60"/>
          <p:cNvSpPr/>
          <p:nvPr/>
        </p:nvSpPr>
        <p:spPr>
          <a:xfrm>
            <a:off x="134050" y="5291961"/>
            <a:ext cx="2859900" cy="231900"/>
          </a:xfrm>
          <a:prstGeom prst="roundRect">
            <a:avLst>
              <a:gd fmla="val 16667" name="adj"/>
            </a:avLst>
          </a:prstGeom>
          <a:solidFill>
            <a:srgbClr val="FFFFFF"/>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en-GB" sz="1000">
                <a:latin typeface="Mada"/>
                <a:ea typeface="Mada"/>
                <a:cs typeface="Mada"/>
                <a:sym typeface="Mada"/>
              </a:rPr>
              <a:t>Venue: temporary</a:t>
            </a:r>
            <a:endParaRPr sz="1000">
              <a:latin typeface="Mada"/>
              <a:ea typeface="Mada"/>
              <a:cs typeface="Mada"/>
              <a:sym typeface="Mada"/>
            </a:endParaRPr>
          </a:p>
        </p:txBody>
      </p:sp>
      <p:sp>
        <p:nvSpPr>
          <p:cNvPr id="1564" name="Google Shape;1564;p60"/>
          <p:cNvSpPr/>
          <p:nvPr/>
        </p:nvSpPr>
        <p:spPr>
          <a:xfrm>
            <a:off x="4156150" y="5293592"/>
            <a:ext cx="3223800" cy="231900"/>
          </a:xfrm>
          <a:prstGeom prst="roundRect">
            <a:avLst>
              <a:gd fmla="val 16667" name="adj"/>
            </a:avLst>
          </a:prstGeom>
          <a:solidFill>
            <a:srgbClr val="FFFFFF"/>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1000">
              <a:latin typeface="Mada"/>
              <a:ea typeface="Mada"/>
              <a:cs typeface="Mada"/>
              <a:sym typeface="Mada"/>
            </a:endParaRPr>
          </a:p>
          <a:p>
            <a:pPr indent="0" lvl="0" marL="0" rtl="0" algn="ctr">
              <a:spcBef>
                <a:spcPts val="0"/>
              </a:spcBef>
              <a:spcAft>
                <a:spcPts val="0"/>
              </a:spcAft>
              <a:buNone/>
            </a:pPr>
            <a:r>
              <a:rPr lang="en-GB" sz="1000">
                <a:latin typeface="Mada"/>
                <a:ea typeface="Mada"/>
                <a:cs typeface="Mada"/>
                <a:sym typeface="Mada"/>
              </a:rPr>
              <a:t>Poor infrastructure</a:t>
            </a:r>
            <a:endParaRPr sz="1000">
              <a:latin typeface="Mada"/>
              <a:ea typeface="Mada"/>
              <a:cs typeface="Mada"/>
              <a:sym typeface="Mada"/>
            </a:endParaRPr>
          </a:p>
          <a:p>
            <a:pPr indent="0" lvl="0" marL="0" rtl="0" algn="ctr">
              <a:spcBef>
                <a:spcPts val="0"/>
              </a:spcBef>
              <a:spcAft>
                <a:spcPts val="0"/>
              </a:spcAft>
              <a:buNone/>
            </a:pPr>
            <a:r>
              <a:t/>
            </a:r>
            <a:endParaRPr sz="1000">
              <a:latin typeface="Mada"/>
              <a:ea typeface="Mada"/>
              <a:cs typeface="Mada"/>
              <a:sym typeface="Mada"/>
            </a:endParaRPr>
          </a:p>
        </p:txBody>
      </p:sp>
      <p:sp>
        <p:nvSpPr>
          <p:cNvPr id="1565" name="Google Shape;1565;p60"/>
          <p:cNvSpPr/>
          <p:nvPr/>
        </p:nvSpPr>
        <p:spPr>
          <a:xfrm>
            <a:off x="134050" y="5593831"/>
            <a:ext cx="2859900" cy="231900"/>
          </a:xfrm>
          <a:prstGeom prst="roundRect">
            <a:avLst>
              <a:gd fmla="val 16667" name="adj"/>
            </a:avLst>
          </a:prstGeom>
          <a:solidFill>
            <a:srgbClr val="FFFFFF"/>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en-GB" sz="1000">
                <a:latin typeface="Mada"/>
                <a:ea typeface="Mada"/>
                <a:cs typeface="Mada"/>
                <a:sym typeface="Mada"/>
              </a:rPr>
              <a:t>Catering: informal</a:t>
            </a:r>
            <a:endParaRPr sz="1000">
              <a:latin typeface="Mada"/>
              <a:ea typeface="Mada"/>
              <a:cs typeface="Mada"/>
              <a:sym typeface="Mada"/>
            </a:endParaRPr>
          </a:p>
        </p:txBody>
      </p:sp>
      <p:sp>
        <p:nvSpPr>
          <p:cNvPr id="1566" name="Google Shape;1566;p60"/>
          <p:cNvSpPr/>
          <p:nvPr/>
        </p:nvSpPr>
        <p:spPr>
          <a:xfrm>
            <a:off x="4156150" y="5594642"/>
            <a:ext cx="3223800" cy="231900"/>
          </a:xfrm>
          <a:prstGeom prst="roundRect">
            <a:avLst>
              <a:gd fmla="val 16667" name="adj"/>
            </a:avLst>
          </a:prstGeom>
          <a:solidFill>
            <a:srgbClr val="FFFFFF"/>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1000">
              <a:latin typeface="Mada"/>
              <a:ea typeface="Mada"/>
              <a:cs typeface="Mada"/>
              <a:sym typeface="Mada"/>
            </a:endParaRPr>
          </a:p>
          <a:p>
            <a:pPr indent="0" lvl="0" marL="0" rtl="0" algn="ctr">
              <a:spcBef>
                <a:spcPts val="0"/>
              </a:spcBef>
              <a:spcAft>
                <a:spcPts val="0"/>
              </a:spcAft>
              <a:buNone/>
            </a:pPr>
            <a:r>
              <a:rPr lang="en-GB" sz="1000">
                <a:latin typeface="Mada"/>
                <a:ea typeface="Mada"/>
                <a:cs typeface="Mada"/>
                <a:sym typeface="Mada"/>
              </a:rPr>
              <a:t>Risk of food-born illnesses</a:t>
            </a:r>
            <a:endParaRPr sz="1000">
              <a:latin typeface="Mada"/>
              <a:ea typeface="Mada"/>
              <a:cs typeface="Mada"/>
              <a:sym typeface="Mada"/>
            </a:endParaRPr>
          </a:p>
          <a:p>
            <a:pPr indent="0" lvl="0" marL="0" rtl="0" algn="ctr">
              <a:spcBef>
                <a:spcPts val="0"/>
              </a:spcBef>
              <a:spcAft>
                <a:spcPts val="0"/>
              </a:spcAft>
              <a:buNone/>
            </a:pPr>
            <a:r>
              <a:t/>
            </a:r>
            <a:endParaRPr sz="1000">
              <a:latin typeface="Mada"/>
              <a:ea typeface="Mada"/>
              <a:cs typeface="Mada"/>
              <a:sym typeface="Mada"/>
            </a:endParaRPr>
          </a:p>
        </p:txBody>
      </p:sp>
      <p:sp>
        <p:nvSpPr>
          <p:cNvPr id="1567" name="Google Shape;1567;p60"/>
          <p:cNvSpPr/>
          <p:nvPr/>
        </p:nvSpPr>
        <p:spPr>
          <a:xfrm>
            <a:off x="134050" y="5895721"/>
            <a:ext cx="2859900" cy="231900"/>
          </a:xfrm>
          <a:prstGeom prst="roundRect">
            <a:avLst>
              <a:gd fmla="val 16667" name="adj"/>
            </a:avLst>
          </a:prstGeom>
          <a:solidFill>
            <a:srgbClr val="FFFFFF"/>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en-GB" sz="1000">
                <a:latin typeface="Mada"/>
                <a:ea typeface="Mada"/>
                <a:cs typeface="Mada"/>
                <a:sym typeface="Mada"/>
              </a:rPr>
              <a:t>Hygiene: hand washing stations</a:t>
            </a:r>
            <a:endParaRPr sz="1000">
              <a:latin typeface="Mada"/>
              <a:ea typeface="Mada"/>
              <a:cs typeface="Mada"/>
              <a:sym typeface="Mada"/>
            </a:endParaRPr>
          </a:p>
        </p:txBody>
      </p:sp>
      <p:sp>
        <p:nvSpPr>
          <p:cNvPr id="1568" name="Google Shape;1568;p60"/>
          <p:cNvSpPr/>
          <p:nvPr/>
        </p:nvSpPr>
        <p:spPr>
          <a:xfrm>
            <a:off x="4156150" y="5895721"/>
            <a:ext cx="3223800" cy="231900"/>
          </a:xfrm>
          <a:prstGeom prst="roundRect">
            <a:avLst>
              <a:gd fmla="val 16667" name="adj"/>
            </a:avLst>
          </a:prstGeom>
          <a:solidFill>
            <a:srgbClr val="FFFFFF"/>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1000">
              <a:latin typeface="Mada"/>
              <a:ea typeface="Mada"/>
              <a:cs typeface="Mada"/>
              <a:sym typeface="Mada"/>
            </a:endParaRPr>
          </a:p>
          <a:p>
            <a:pPr indent="0" lvl="0" marL="0" rtl="0" algn="ctr">
              <a:spcBef>
                <a:spcPts val="0"/>
              </a:spcBef>
              <a:spcAft>
                <a:spcPts val="0"/>
              </a:spcAft>
              <a:buNone/>
            </a:pPr>
            <a:r>
              <a:rPr lang="en-GB" sz="1000">
                <a:latin typeface="Mada"/>
                <a:ea typeface="Mada"/>
                <a:cs typeface="Mada"/>
                <a:sym typeface="Mada"/>
              </a:rPr>
              <a:t>Decreased risk of infections</a:t>
            </a:r>
            <a:endParaRPr sz="1000">
              <a:latin typeface="Mada"/>
              <a:ea typeface="Mada"/>
              <a:cs typeface="Mada"/>
              <a:sym typeface="Mada"/>
            </a:endParaRPr>
          </a:p>
          <a:p>
            <a:pPr indent="0" lvl="0" marL="0" rtl="0" algn="ctr">
              <a:spcBef>
                <a:spcPts val="0"/>
              </a:spcBef>
              <a:spcAft>
                <a:spcPts val="0"/>
              </a:spcAft>
              <a:buNone/>
            </a:pPr>
            <a:r>
              <a:t/>
            </a:r>
            <a:endParaRPr sz="1000">
              <a:latin typeface="Mada"/>
              <a:ea typeface="Mada"/>
              <a:cs typeface="Mada"/>
              <a:sym typeface="Mada"/>
            </a:endParaRPr>
          </a:p>
        </p:txBody>
      </p:sp>
      <p:sp>
        <p:nvSpPr>
          <p:cNvPr id="1569" name="Google Shape;1569;p60"/>
          <p:cNvSpPr/>
          <p:nvPr/>
        </p:nvSpPr>
        <p:spPr>
          <a:xfrm>
            <a:off x="3232225" y="4135737"/>
            <a:ext cx="752400" cy="231900"/>
          </a:xfrm>
          <a:prstGeom prst="rightArrow">
            <a:avLst>
              <a:gd fmla="val 50000" name="adj1"/>
              <a:gd fmla="val 50000" name="adj2"/>
            </a:avLst>
          </a:prstGeom>
          <a:solidFill>
            <a:srgbClr val="45818E"/>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sz="1200"/>
          </a:p>
        </p:txBody>
      </p:sp>
      <p:sp>
        <p:nvSpPr>
          <p:cNvPr id="1570" name="Google Shape;1570;p60"/>
          <p:cNvSpPr/>
          <p:nvPr/>
        </p:nvSpPr>
        <p:spPr>
          <a:xfrm>
            <a:off x="3232225" y="4428330"/>
            <a:ext cx="752400" cy="231900"/>
          </a:xfrm>
          <a:prstGeom prst="rightArrow">
            <a:avLst>
              <a:gd fmla="val 50000" name="adj1"/>
              <a:gd fmla="val 50000" name="adj2"/>
            </a:avLst>
          </a:prstGeom>
          <a:solidFill>
            <a:srgbClr val="45818E"/>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sz="1200"/>
          </a:p>
        </p:txBody>
      </p:sp>
      <p:sp>
        <p:nvSpPr>
          <p:cNvPr id="1571" name="Google Shape;1571;p60"/>
          <p:cNvSpPr/>
          <p:nvPr/>
        </p:nvSpPr>
        <p:spPr>
          <a:xfrm>
            <a:off x="3232225" y="4703483"/>
            <a:ext cx="752400" cy="231900"/>
          </a:xfrm>
          <a:prstGeom prst="rightArrow">
            <a:avLst>
              <a:gd fmla="val 50000" name="adj1"/>
              <a:gd fmla="val 50000" name="adj2"/>
            </a:avLst>
          </a:prstGeom>
          <a:solidFill>
            <a:srgbClr val="45818E"/>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sz="1200"/>
          </a:p>
        </p:txBody>
      </p:sp>
      <p:sp>
        <p:nvSpPr>
          <p:cNvPr id="1572" name="Google Shape;1572;p60"/>
          <p:cNvSpPr/>
          <p:nvPr/>
        </p:nvSpPr>
        <p:spPr>
          <a:xfrm>
            <a:off x="3232225" y="4978636"/>
            <a:ext cx="752400" cy="231900"/>
          </a:xfrm>
          <a:prstGeom prst="rightArrow">
            <a:avLst>
              <a:gd fmla="val 50000" name="adj1"/>
              <a:gd fmla="val 50000" name="adj2"/>
            </a:avLst>
          </a:prstGeom>
          <a:solidFill>
            <a:srgbClr val="45818E"/>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sz="1200"/>
          </a:p>
        </p:txBody>
      </p:sp>
      <p:sp>
        <p:nvSpPr>
          <p:cNvPr id="1573" name="Google Shape;1573;p60"/>
          <p:cNvSpPr/>
          <p:nvPr/>
        </p:nvSpPr>
        <p:spPr>
          <a:xfrm>
            <a:off x="3232225" y="5293595"/>
            <a:ext cx="752400" cy="231900"/>
          </a:xfrm>
          <a:prstGeom prst="rightArrow">
            <a:avLst>
              <a:gd fmla="val 50000" name="adj1"/>
              <a:gd fmla="val 50000" name="adj2"/>
            </a:avLst>
          </a:prstGeom>
          <a:solidFill>
            <a:srgbClr val="45818E"/>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sz="1200"/>
          </a:p>
        </p:txBody>
      </p:sp>
      <p:sp>
        <p:nvSpPr>
          <p:cNvPr id="1574" name="Google Shape;1574;p60"/>
          <p:cNvSpPr/>
          <p:nvPr/>
        </p:nvSpPr>
        <p:spPr>
          <a:xfrm>
            <a:off x="3232225" y="5608554"/>
            <a:ext cx="752400" cy="231900"/>
          </a:xfrm>
          <a:prstGeom prst="rightArrow">
            <a:avLst>
              <a:gd fmla="val 50000" name="adj1"/>
              <a:gd fmla="val 50000" name="adj2"/>
            </a:avLst>
          </a:prstGeom>
          <a:solidFill>
            <a:srgbClr val="45818E"/>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sz="1200"/>
          </a:p>
        </p:txBody>
      </p:sp>
      <p:sp>
        <p:nvSpPr>
          <p:cNvPr id="1575" name="Google Shape;1575;p60"/>
          <p:cNvSpPr/>
          <p:nvPr/>
        </p:nvSpPr>
        <p:spPr>
          <a:xfrm>
            <a:off x="3232225" y="5923512"/>
            <a:ext cx="752400" cy="231900"/>
          </a:xfrm>
          <a:prstGeom prst="rightArrow">
            <a:avLst>
              <a:gd fmla="val 50000" name="adj1"/>
              <a:gd fmla="val 50000" name="adj2"/>
            </a:avLst>
          </a:prstGeom>
          <a:solidFill>
            <a:srgbClr val="45818E"/>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sz="1200"/>
          </a:p>
        </p:txBody>
      </p:sp>
      <p:sp>
        <p:nvSpPr>
          <p:cNvPr id="1576" name="Google Shape;1576;p60"/>
          <p:cNvSpPr/>
          <p:nvPr/>
        </p:nvSpPr>
        <p:spPr>
          <a:xfrm>
            <a:off x="299950" y="3813650"/>
            <a:ext cx="2528100" cy="244500"/>
          </a:xfrm>
          <a:prstGeom prst="rect">
            <a:avLst/>
          </a:prstGeom>
          <a:solidFill>
            <a:srgbClr val="A2C4C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200">
                <a:solidFill>
                  <a:srgbClr val="FFFFFF"/>
                </a:solidFill>
                <a:latin typeface="Nunito"/>
                <a:ea typeface="Nunito"/>
                <a:cs typeface="Nunito"/>
                <a:sym typeface="Nunito"/>
              </a:rPr>
              <a:t>Event assessment</a:t>
            </a:r>
            <a:endParaRPr sz="1200"/>
          </a:p>
        </p:txBody>
      </p:sp>
      <p:sp>
        <p:nvSpPr>
          <p:cNvPr id="1577" name="Google Shape;1577;p60"/>
          <p:cNvSpPr/>
          <p:nvPr/>
        </p:nvSpPr>
        <p:spPr>
          <a:xfrm>
            <a:off x="4443325" y="3816764"/>
            <a:ext cx="2528100" cy="244500"/>
          </a:xfrm>
          <a:prstGeom prst="rect">
            <a:avLst/>
          </a:prstGeom>
          <a:solidFill>
            <a:srgbClr val="A2C4C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200">
                <a:solidFill>
                  <a:srgbClr val="FFFFFF"/>
                </a:solidFill>
                <a:latin typeface="Nunito"/>
                <a:ea typeface="Nunito"/>
                <a:cs typeface="Nunito"/>
                <a:sym typeface="Nunito"/>
              </a:rPr>
              <a:t>Risk identification</a:t>
            </a:r>
            <a:endParaRPr sz="1200">
              <a:solidFill>
                <a:srgbClr val="FFFFFF"/>
              </a:solidFill>
              <a:latin typeface="Nunito"/>
              <a:ea typeface="Nunito"/>
              <a:cs typeface="Nunito"/>
              <a:sym typeface="Nunito"/>
            </a:endParaRPr>
          </a:p>
        </p:txBody>
      </p:sp>
      <p:sp>
        <p:nvSpPr>
          <p:cNvPr id="1578" name="Google Shape;1578;p60"/>
          <p:cNvSpPr/>
          <p:nvPr/>
        </p:nvSpPr>
        <p:spPr>
          <a:xfrm>
            <a:off x="121300" y="6266015"/>
            <a:ext cx="2634876" cy="505494"/>
          </a:xfrm>
          <a:prstGeom prst="flowChartTerminator">
            <a:avLst/>
          </a:prstGeom>
          <a:solidFill>
            <a:srgbClr val="FFFFFF"/>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292100" lvl="0" marL="457200" rtl="0" algn="l">
              <a:spcBef>
                <a:spcPts val="0"/>
              </a:spcBef>
              <a:spcAft>
                <a:spcPts val="0"/>
              </a:spcAft>
              <a:buClr>
                <a:srgbClr val="134F5C"/>
              </a:buClr>
              <a:buSzPts val="1000"/>
              <a:buFont typeface="Nunito"/>
              <a:buChar char="●"/>
            </a:pPr>
            <a:r>
              <a:rPr b="1" lang="en-GB" sz="1000">
                <a:solidFill>
                  <a:srgbClr val="134F5C"/>
                </a:solidFill>
                <a:latin typeface="Nunito"/>
                <a:ea typeface="Nunito"/>
                <a:cs typeface="Nunito"/>
                <a:sym typeface="Nunito"/>
              </a:rPr>
              <a:t>Risk characterization</a:t>
            </a:r>
            <a:endParaRPr b="1" sz="1000">
              <a:solidFill>
                <a:srgbClr val="134F5C"/>
              </a:solidFill>
              <a:latin typeface="Nunito"/>
              <a:ea typeface="Nunito"/>
              <a:cs typeface="Nunito"/>
              <a:sym typeface="Nunito"/>
            </a:endParaRPr>
          </a:p>
        </p:txBody>
      </p:sp>
      <p:sp>
        <p:nvSpPr>
          <p:cNvPr id="1579" name="Google Shape;1579;p60"/>
          <p:cNvSpPr/>
          <p:nvPr/>
        </p:nvSpPr>
        <p:spPr>
          <a:xfrm>
            <a:off x="184747" y="6331722"/>
            <a:ext cx="374100" cy="374100"/>
          </a:xfrm>
          <a:prstGeom prst="ellipse">
            <a:avLst/>
          </a:prstGeom>
          <a:solidFill>
            <a:srgbClr val="134F5C"/>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1" lang="en-GB" sz="800">
                <a:solidFill>
                  <a:srgbClr val="FFFFFF"/>
                </a:solidFill>
                <a:latin typeface="Changa"/>
                <a:ea typeface="Changa"/>
                <a:cs typeface="Changa"/>
                <a:sym typeface="Changa"/>
              </a:rPr>
              <a:t>2</a:t>
            </a:r>
            <a:endParaRPr b="1" i="0" sz="800" u="none" cap="none" strike="noStrike">
              <a:solidFill>
                <a:srgbClr val="FFFFFF"/>
              </a:solidFill>
              <a:latin typeface="Changa"/>
              <a:ea typeface="Changa"/>
              <a:cs typeface="Changa"/>
              <a:sym typeface="Changa"/>
            </a:endParaRPr>
          </a:p>
        </p:txBody>
      </p:sp>
      <p:sp>
        <p:nvSpPr>
          <p:cNvPr id="1580" name="Google Shape;1580;p60"/>
          <p:cNvSpPr/>
          <p:nvPr/>
        </p:nvSpPr>
        <p:spPr>
          <a:xfrm>
            <a:off x="299950" y="6774200"/>
            <a:ext cx="6899400" cy="532800"/>
          </a:xfrm>
          <a:prstGeom prst="roundRect">
            <a:avLst>
              <a:gd fmla="val 16667" name="adj"/>
            </a:avLst>
          </a:prstGeom>
          <a:noFill/>
          <a:ln>
            <a:noFill/>
          </a:ln>
        </p:spPr>
        <p:txBody>
          <a:bodyPr anchorCtr="0" anchor="ctr" bIns="91425" lIns="91425" spcFirstLastPara="1" rIns="91425" wrap="square" tIns="91425">
            <a:noAutofit/>
          </a:bodyPr>
          <a:lstStyle/>
          <a:p>
            <a:pPr indent="-292100" lvl="0" marL="457200" rtl="0" algn="l">
              <a:spcBef>
                <a:spcPts val="0"/>
              </a:spcBef>
              <a:spcAft>
                <a:spcPts val="0"/>
              </a:spcAft>
              <a:buSzPts val="1000"/>
              <a:buFont typeface="Mada"/>
              <a:buChar char="●"/>
            </a:pPr>
            <a:r>
              <a:rPr lang="en-GB" sz="1000">
                <a:latin typeface="Mada"/>
                <a:ea typeface="Mada"/>
                <a:cs typeface="Mada"/>
                <a:sym typeface="Mada"/>
              </a:rPr>
              <a:t>After identifying the risk we need to characterize its impact on the mass gathering and public health (minimal-severe).</a:t>
            </a:r>
            <a:endParaRPr baseline="30000" sz="1000">
              <a:latin typeface="Mada"/>
              <a:ea typeface="Mada"/>
              <a:cs typeface="Mada"/>
              <a:sym typeface="Mada"/>
            </a:endParaRPr>
          </a:p>
          <a:p>
            <a:pPr indent="-292100" lvl="0" marL="457200" rtl="0" algn="l">
              <a:spcBef>
                <a:spcPts val="0"/>
              </a:spcBef>
              <a:spcAft>
                <a:spcPts val="0"/>
              </a:spcAft>
              <a:buSzPts val="1000"/>
              <a:buFont typeface="Mada"/>
              <a:buChar char="●"/>
            </a:pPr>
            <a:r>
              <a:rPr b="1" lang="en-GB" sz="1000">
                <a:solidFill>
                  <a:srgbClr val="CC0000"/>
                </a:solidFill>
                <a:latin typeface="Mada"/>
                <a:ea typeface="Mada"/>
                <a:cs typeface="Mada"/>
                <a:sym typeface="Mada"/>
              </a:rPr>
              <a:t>In other words, what is the risk likelihood?</a:t>
            </a:r>
            <a:endParaRPr b="1" sz="1000">
              <a:solidFill>
                <a:srgbClr val="CC0000"/>
              </a:solidFill>
              <a:latin typeface="Mada"/>
              <a:ea typeface="Mada"/>
              <a:cs typeface="Mada"/>
              <a:sym typeface="Mada"/>
            </a:endParaRPr>
          </a:p>
        </p:txBody>
      </p:sp>
      <p:graphicFrame>
        <p:nvGraphicFramePr>
          <p:cNvPr id="1581" name="Google Shape;1581;p60"/>
          <p:cNvGraphicFramePr/>
          <p:nvPr/>
        </p:nvGraphicFramePr>
        <p:xfrm>
          <a:off x="354563" y="7299175"/>
          <a:ext cx="3000000" cy="3000000"/>
        </p:xfrm>
        <a:graphic>
          <a:graphicData uri="http://schemas.openxmlformats.org/drawingml/2006/table">
            <a:tbl>
              <a:tblPr bandRow="1">
                <a:noFill/>
                <a:tableStyleId>{BB781C81-6FAC-48C8-8E8C-0B7DB0B3FAA4}</a:tableStyleId>
              </a:tblPr>
              <a:tblGrid>
                <a:gridCol w="937475"/>
                <a:gridCol w="3019750"/>
                <a:gridCol w="2942200"/>
              </a:tblGrid>
              <a:tr h="182525">
                <a:tc>
                  <a:txBody>
                    <a:bodyPr/>
                    <a:lstStyle/>
                    <a:p>
                      <a:pPr indent="0" lvl="0" marL="0" rtl="0" algn="l">
                        <a:spcBef>
                          <a:spcPts val="0"/>
                        </a:spcBef>
                        <a:spcAft>
                          <a:spcPts val="0"/>
                        </a:spcAft>
                        <a:buNone/>
                      </a:pPr>
                      <a:r>
                        <a:rPr b="1" lang="en-GB" sz="900">
                          <a:solidFill>
                            <a:srgbClr val="FFFFFF"/>
                          </a:solidFill>
                          <a:latin typeface="Mada"/>
                          <a:ea typeface="Mada"/>
                          <a:cs typeface="Mada"/>
                          <a:sym typeface="Mada"/>
                        </a:rPr>
                        <a:t> </a:t>
                      </a:r>
                      <a:endParaRPr b="1" sz="900">
                        <a:solidFill>
                          <a:srgbClr val="FFFFFF"/>
                        </a:solidFill>
                        <a:latin typeface="Mada"/>
                        <a:ea typeface="Mada"/>
                        <a:cs typeface="Mada"/>
                        <a:sym typeface="Mada"/>
                      </a:endParaRPr>
                    </a:p>
                  </a:txBody>
                  <a:tcPr marT="0" marB="0" marR="32375" marL="50175">
                    <a:lnL cap="flat" cmpd="sng" w="9525">
                      <a:solidFill>
                        <a:srgbClr val="D0E0E3"/>
                      </a:solidFill>
                      <a:prstDash val="solid"/>
                      <a:round/>
                      <a:headEnd len="sm" w="sm" type="none"/>
                      <a:tailEnd len="sm" w="sm" type="none"/>
                    </a:lnL>
                    <a:lnR cap="flat" cmpd="sng" w="9525">
                      <a:solidFill>
                        <a:srgbClr val="D0E0E3"/>
                      </a:solidFill>
                      <a:prstDash val="solid"/>
                      <a:round/>
                      <a:headEnd len="sm" w="sm" type="none"/>
                      <a:tailEnd len="sm" w="sm" type="none"/>
                    </a:lnR>
                    <a:lnT cap="flat" cmpd="sng" w="9525">
                      <a:solidFill>
                        <a:srgbClr val="D0E0E3"/>
                      </a:solidFill>
                      <a:prstDash val="solid"/>
                      <a:round/>
                      <a:headEnd len="sm" w="sm" type="none"/>
                      <a:tailEnd len="sm" w="sm" type="none"/>
                    </a:lnT>
                    <a:lnB cap="flat" cmpd="sng" w="9525">
                      <a:solidFill>
                        <a:srgbClr val="D0E0E3"/>
                      </a:solidFill>
                      <a:prstDash val="solid"/>
                      <a:round/>
                      <a:headEnd len="sm" w="sm" type="none"/>
                      <a:tailEnd len="sm" w="sm" type="none"/>
                    </a:lnB>
                    <a:solidFill>
                      <a:srgbClr val="355B6C"/>
                    </a:solidFill>
                  </a:tcPr>
                </a:tc>
                <a:tc>
                  <a:txBody>
                    <a:bodyPr/>
                    <a:lstStyle/>
                    <a:p>
                      <a:pPr indent="0" lvl="0" marL="0" rtl="0" algn="ctr">
                        <a:spcBef>
                          <a:spcPts val="0"/>
                        </a:spcBef>
                        <a:spcAft>
                          <a:spcPts val="0"/>
                        </a:spcAft>
                        <a:buNone/>
                      </a:pPr>
                      <a:r>
                        <a:rPr b="1" lang="en-GB" sz="900">
                          <a:solidFill>
                            <a:srgbClr val="FFFFFF"/>
                          </a:solidFill>
                          <a:latin typeface="Mada"/>
                          <a:ea typeface="Mada"/>
                          <a:cs typeface="Mada"/>
                          <a:sym typeface="Mada"/>
                        </a:rPr>
                        <a:t>Potential impact on the mg</a:t>
                      </a:r>
                      <a:endParaRPr b="1" sz="900">
                        <a:solidFill>
                          <a:srgbClr val="FFFFFF"/>
                        </a:solidFill>
                        <a:latin typeface="Mada"/>
                        <a:ea typeface="Mada"/>
                        <a:cs typeface="Mada"/>
                        <a:sym typeface="Mada"/>
                      </a:endParaRPr>
                    </a:p>
                  </a:txBody>
                  <a:tcPr marT="0" marB="0" marR="32375" marL="50175" anchor="ctr">
                    <a:lnL cap="flat" cmpd="sng" w="9525">
                      <a:solidFill>
                        <a:srgbClr val="D0E0E3"/>
                      </a:solidFill>
                      <a:prstDash val="solid"/>
                      <a:round/>
                      <a:headEnd len="sm" w="sm" type="none"/>
                      <a:tailEnd len="sm" w="sm" type="none"/>
                    </a:lnL>
                    <a:lnR cap="flat" cmpd="sng" w="9525">
                      <a:solidFill>
                        <a:srgbClr val="D0E0E3"/>
                      </a:solidFill>
                      <a:prstDash val="solid"/>
                      <a:round/>
                      <a:headEnd len="sm" w="sm" type="none"/>
                      <a:tailEnd len="sm" w="sm" type="none"/>
                    </a:lnR>
                    <a:lnT cap="flat" cmpd="sng" w="9525">
                      <a:solidFill>
                        <a:srgbClr val="D0E0E3"/>
                      </a:solidFill>
                      <a:prstDash val="solid"/>
                      <a:round/>
                      <a:headEnd len="sm" w="sm" type="none"/>
                      <a:tailEnd len="sm" w="sm" type="none"/>
                    </a:lnT>
                    <a:lnB cap="flat" cmpd="sng" w="9525">
                      <a:solidFill>
                        <a:srgbClr val="D0E0E3"/>
                      </a:solidFill>
                      <a:prstDash val="solid"/>
                      <a:round/>
                      <a:headEnd len="sm" w="sm" type="none"/>
                      <a:tailEnd len="sm" w="sm" type="none"/>
                    </a:lnB>
                    <a:solidFill>
                      <a:srgbClr val="355B6C"/>
                    </a:solidFill>
                  </a:tcPr>
                </a:tc>
                <a:tc>
                  <a:txBody>
                    <a:bodyPr/>
                    <a:lstStyle/>
                    <a:p>
                      <a:pPr indent="0" lvl="0" marL="0" rtl="0" algn="ctr">
                        <a:spcBef>
                          <a:spcPts val="0"/>
                        </a:spcBef>
                        <a:spcAft>
                          <a:spcPts val="0"/>
                        </a:spcAft>
                        <a:buNone/>
                      </a:pPr>
                      <a:r>
                        <a:rPr b="1" lang="en-GB" sz="900">
                          <a:solidFill>
                            <a:srgbClr val="FFFFFF"/>
                          </a:solidFill>
                          <a:latin typeface="Mada"/>
                          <a:ea typeface="Mada"/>
                          <a:cs typeface="Mada"/>
                          <a:sym typeface="Mada"/>
                        </a:rPr>
                        <a:t>Potential impact on public health</a:t>
                      </a:r>
                      <a:endParaRPr b="1" sz="900">
                        <a:solidFill>
                          <a:srgbClr val="FFFFFF"/>
                        </a:solidFill>
                        <a:latin typeface="Mada"/>
                        <a:ea typeface="Mada"/>
                        <a:cs typeface="Mada"/>
                        <a:sym typeface="Mada"/>
                      </a:endParaRPr>
                    </a:p>
                  </a:txBody>
                  <a:tcPr marT="0" marB="0" marR="32375" marL="50175" anchor="ctr">
                    <a:lnL cap="flat" cmpd="sng" w="9525">
                      <a:solidFill>
                        <a:srgbClr val="D0E0E3"/>
                      </a:solidFill>
                      <a:prstDash val="solid"/>
                      <a:round/>
                      <a:headEnd len="sm" w="sm" type="none"/>
                      <a:tailEnd len="sm" w="sm" type="none"/>
                    </a:lnL>
                    <a:lnR cap="flat" cmpd="sng" w="9525">
                      <a:solidFill>
                        <a:srgbClr val="D0E0E3"/>
                      </a:solidFill>
                      <a:prstDash val="solid"/>
                      <a:round/>
                      <a:headEnd len="sm" w="sm" type="none"/>
                      <a:tailEnd len="sm" w="sm" type="none"/>
                    </a:lnR>
                    <a:lnT cap="flat" cmpd="sng" w="9525">
                      <a:solidFill>
                        <a:srgbClr val="D0E0E3"/>
                      </a:solidFill>
                      <a:prstDash val="solid"/>
                      <a:round/>
                      <a:headEnd len="sm" w="sm" type="none"/>
                      <a:tailEnd len="sm" w="sm" type="none"/>
                    </a:lnT>
                    <a:lnB cap="flat" cmpd="sng" w="9525">
                      <a:solidFill>
                        <a:srgbClr val="D0E0E3"/>
                      </a:solidFill>
                      <a:prstDash val="solid"/>
                      <a:round/>
                      <a:headEnd len="sm" w="sm" type="none"/>
                      <a:tailEnd len="sm" w="sm" type="none"/>
                    </a:lnB>
                    <a:solidFill>
                      <a:srgbClr val="355B6C"/>
                    </a:solidFill>
                  </a:tcPr>
                </a:tc>
              </a:tr>
              <a:tr h="298075">
                <a:tc>
                  <a:txBody>
                    <a:bodyPr/>
                    <a:lstStyle/>
                    <a:p>
                      <a:pPr indent="0" lvl="0" marL="0" rtl="0" algn="ctr">
                        <a:spcBef>
                          <a:spcPts val="0"/>
                        </a:spcBef>
                        <a:spcAft>
                          <a:spcPts val="0"/>
                        </a:spcAft>
                        <a:buNone/>
                      </a:pPr>
                      <a:r>
                        <a:rPr b="1" lang="en-GB" sz="800">
                          <a:latin typeface="Mada"/>
                          <a:ea typeface="Mada"/>
                          <a:cs typeface="Mada"/>
                          <a:sym typeface="Mada"/>
                        </a:rPr>
                        <a:t>Minimal</a:t>
                      </a:r>
                      <a:endParaRPr b="1" sz="800">
                        <a:latin typeface="Mada"/>
                        <a:ea typeface="Mada"/>
                        <a:cs typeface="Mada"/>
                        <a:sym typeface="Mada"/>
                      </a:endParaRPr>
                    </a:p>
                  </a:txBody>
                  <a:tcPr marT="0" marB="0" marR="32375" marL="50175" anchor="ctr">
                    <a:lnL cap="flat" cmpd="sng" w="9525">
                      <a:solidFill>
                        <a:srgbClr val="D0E0E3"/>
                      </a:solidFill>
                      <a:prstDash val="solid"/>
                      <a:round/>
                      <a:headEnd len="sm" w="sm" type="none"/>
                      <a:tailEnd len="sm" w="sm" type="none"/>
                    </a:lnL>
                    <a:lnR cap="flat" cmpd="sng" w="9525">
                      <a:solidFill>
                        <a:srgbClr val="D0E0E3"/>
                      </a:solidFill>
                      <a:prstDash val="solid"/>
                      <a:round/>
                      <a:headEnd len="sm" w="sm" type="none"/>
                      <a:tailEnd len="sm" w="sm" type="none"/>
                    </a:lnR>
                    <a:lnT cap="flat" cmpd="sng" w="9525">
                      <a:solidFill>
                        <a:srgbClr val="D0E0E3"/>
                      </a:solidFill>
                      <a:prstDash val="solid"/>
                      <a:round/>
                      <a:headEnd len="sm" w="sm" type="none"/>
                      <a:tailEnd len="sm" w="sm" type="none"/>
                    </a:lnT>
                    <a:lnB cap="flat" cmpd="sng" w="9525">
                      <a:solidFill>
                        <a:srgbClr val="D0E0E3"/>
                      </a:solidFill>
                      <a:prstDash val="solid"/>
                      <a:round/>
                      <a:headEnd len="sm" w="sm" type="none"/>
                      <a:tailEnd len="sm" w="sm" type="none"/>
                    </a:lnB>
                    <a:solidFill>
                      <a:srgbClr val="D0E0E3"/>
                    </a:solidFill>
                  </a:tcPr>
                </a:tc>
                <a:tc>
                  <a:txBody>
                    <a:bodyPr/>
                    <a:lstStyle/>
                    <a:p>
                      <a:pPr indent="0" lvl="0" marL="0" rtl="0" algn="l">
                        <a:spcBef>
                          <a:spcPts val="0"/>
                        </a:spcBef>
                        <a:spcAft>
                          <a:spcPts val="0"/>
                        </a:spcAft>
                        <a:buNone/>
                      </a:pPr>
                      <a:r>
                        <a:rPr lang="en-GB" sz="800">
                          <a:latin typeface="Mada"/>
                          <a:ea typeface="Mada"/>
                          <a:cs typeface="Mada"/>
                          <a:sym typeface="Mada"/>
                        </a:rPr>
                        <a:t>Little or no consequence or disruption to the  MG</a:t>
                      </a:r>
                      <a:endParaRPr sz="800">
                        <a:latin typeface="Mada"/>
                        <a:ea typeface="Mada"/>
                        <a:cs typeface="Mada"/>
                        <a:sym typeface="Mada"/>
                      </a:endParaRPr>
                    </a:p>
                  </a:txBody>
                  <a:tcPr marT="0" marB="0" marR="32375" marL="50175" anchor="ctr">
                    <a:lnL cap="flat" cmpd="sng" w="9525">
                      <a:solidFill>
                        <a:srgbClr val="D0E0E3"/>
                      </a:solidFill>
                      <a:prstDash val="solid"/>
                      <a:round/>
                      <a:headEnd len="sm" w="sm" type="none"/>
                      <a:tailEnd len="sm" w="sm" type="none"/>
                    </a:lnL>
                    <a:lnR cap="flat" cmpd="sng" w="9525">
                      <a:solidFill>
                        <a:srgbClr val="D0E0E3"/>
                      </a:solidFill>
                      <a:prstDash val="solid"/>
                      <a:round/>
                      <a:headEnd len="sm" w="sm" type="none"/>
                      <a:tailEnd len="sm" w="sm" type="none"/>
                    </a:lnR>
                    <a:lnT cap="flat" cmpd="sng" w="9525">
                      <a:solidFill>
                        <a:srgbClr val="D0E0E3"/>
                      </a:solidFill>
                      <a:prstDash val="solid"/>
                      <a:round/>
                      <a:headEnd len="sm" w="sm" type="none"/>
                      <a:tailEnd len="sm" w="sm" type="none"/>
                    </a:lnT>
                    <a:lnB cap="flat" cmpd="sng" w="9525">
                      <a:solidFill>
                        <a:srgbClr val="D0E0E3"/>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rPr lang="en-GB" sz="800">
                          <a:latin typeface="Mada"/>
                          <a:ea typeface="Mada"/>
                          <a:cs typeface="Mada"/>
                          <a:sym typeface="Mada"/>
                        </a:rPr>
                        <a:t>Little or no consequences </a:t>
                      </a:r>
                      <a:endParaRPr sz="800">
                        <a:latin typeface="Mada"/>
                        <a:ea typeface="Mada"/>
                        <a:cs typeface="Mada"/>
                        <a:sym typeface="Mada"/>
                      </a:endParaRPr>
                    </a:p>
                  </a:txBody>
                  <a:tcPr marT="0" marB="0" marR="32375" marL="50175" anchor="ctr">
                    <a:lnL cap="flat" cmpd="sng" w="9525">
                      <a:solidFill>
                        <a:srgbClr val="D0E0E3"/>
                      </a:solidFill>
                      <a:prstDash val="solid"/>
                      <a:round/>
                      <a:headEnd len="sm" w="sm" type="none"/>
                      <a:tailEnd len="sm" w="sm" type="none"/>
                    </a:lnL>
                    <a:lnR cap="flat" cmpd="sng" w="9525">
                      <a:solidFill>
                        <a:srgbClr val="D0E0E3"/>
                      </a:solidFill>
                      <a:prstDash val="solid"/>
                      <a:round/>
                      <a:headEnd len="sm" w="sm" type="none"/>
                      <a:tailEnd len="sm" w="sm" type="none"/>
                    </a:lnR>
                    <a:lnT cap="flat" cmpd="sng" w="9525">
                      <a:solidFill>
                        <a:srgbClr val="D0E0E3"/>
                      </a:solidFill>
                      <a:prstDash val="solid"/>
                      <a:round/>
                      <a:headEnd len="sm" w="sm" type="none"/>
                      <a:tailEnd len="sm" w="sm" type="none"/>
                    </a:lnT>
                    <a:lnB cap="flat" cmpd="sng" w="9525">
                      <a:solidFill>
                        <a:srgbClr val="D0E0E3"/>
                      </a:solidFill>
                      <a:prstDash val="solid"/>
                      <a:round/>
                      <a:headEnd len="sm" w="sm" type="none"/>
                      <a:tailEnd len="sm" w="sm" type="none"/>
                    </a:lnB>
                    <a:solidFill>
                      <a:srgbClr val="FFFFFF"/>
                    </a:solidFill>
                  </a:tcPr>
                </a:tc>
              </a:tr>
              <a:tr h="298075">
                <a:tc>
                  <a:txBody>
                    <a:bodyPr/>
                    <a:lstStyle/>
                    <a:p>
                      <a:pPr indent="0" lvl="0" marL="0" rtl="0" algn="ctr">
                        <a:spcBef>
                          <a:spcPts val="0"/>
                        </a:spcBef>
                        <a:spcAft>
                          <a:spcPts val="0"/>
                        </a:spcAft>
                        <a:buNone/>
                      </a:pPr>
                      <a:r>
                        <a:rPr b="1" lang="en-GB" sz="800">
                          <a:latin typeface="Mada"/>
                          <a:ea typeface="Mada"/>
                          <a:cs typeface="Mada"/>
                          <a:sym typeface="Mada"/>
                        </a:rPr>
                        <a:t>Minor</a:t>
                      </a:r>
                      <a:endParaRPr b="1" sz="800">
                        <a:latin typeface="Mada"/>
                        <a:ea typeface="Mada"/>
                        <a:cs typeface="Mada"/>
                        <a:sym typeface="Mada"/>
                      </a:endParaRPr>
                    </a:p>
                  </a:txBody>
                  <a:tcPr marT="0" marB="0" marR="32375" marL="50175" anchor="ctr">
                    <a:lnL cap="flat" cmpd="sng" w="9525">
                      <a:solidFill>
                        <a:srgbClr val="D0E0E3"/>
                      </a:solidFill>
                      <a:prstDash val="solid"/>
                      <a:round/>
                      <a:headEnd len="sm" w="sm" type="none"/>
                      <a:tailEnd len="sm" w="sm" type="none"/>
                    </a:lnL>
                    <a:lnR cap="flat" cmpd="sng" w="9525">
                      <a:solidFill>
                        <a:srgbClr val="D0E0E3"/>
                      </a:solidFill>
                      <a:prstDash val="solid"/>
                      <a:round/>
                      <a:headEnd len="sm" w="sm" type="none"/>
                      <a:tailEnd len="sm" w="sm" type="none"/>
                    </a:lnR>
                    <a:lnT cap="flat" cmpd="sng" w="9525">
                      <a:solidFill>
                        <a:srgbClr val="D0E0E3"/>
                      </a:solidFill>
                      <a:prstDash val="solid"/>
                      <a:round/>
                      <a:headEnd len="sm" w="sm" type="none"/>
                      <a:tailEnd len="sm" w="sm" type="none"/>
                    </a:lnT>
                    <a:lnB cap="flat" cmpd="sng" w="9525">
                      <a:solidFill>
                        <a:srgbClr val="D0E0E3"/>
                      </a:solidFill>
                      <a:prstDash val="solid"/>
                      <a:round/>
                      <a:headEnd len="sm" w="sm" type="none"/>
                      <a:tailEnd len="sm" w="sm" type="none"/>
                    </a:lnB>
                    <a:solidFill>
                      <a:srgbClr val="D0E0E3"/>
                    </a:solidFill>
                  </a:tcPr>
                </a:tc>
                <a:tc>
                  <a:txBody>
                    <a:bodyPr/>
                    <a:lstStyle/>
                    <a:p>
                      <a:pPr indent="0" lvl="0" marL="0" rtl="0" algn="l">
                        <a:spcBef>
                          <a:spcPts val="0"/>
                        </a:spcBef>
                        <a:spcAft>
                          <a:spcPts val="0"/>
                        </a:spcAft>
                        <a:buNone/>
                      </a:pPr>
                      <a:r>
                        <a:rPr lang="en-GB" sz="800">
                          <a:latin typeface="Mada"/>
                          <a:ea typeface="Mada"/>
                          <a:cs typeface="Mada"/>
                          <a:sym typeface="Mada"/>
                        </a:rPr>
                        <a:t>Small impact on MG can be managed with little impact on the event</a:t>
                      </a:r>
                      <a:endParaRPr sz="800">
                        <a:latin typeface="Mada"/>
                        <a:ea typeface="Mada"/>
                        <a:cs typeface="Mada"/>
                        <a:sym typeface="Mada"/>
                      </a:endParaRPr>
                    </a:p>
                  </a:txBody>
                  <a:tcPr marT="0" marB="0" marR="32375" marL="50175">
                    <a:lnL cap="flat" cmpd="sng" w="9525">
                      <a:solidFill>
                        <a:srgbClr val="D0E0E3"/>
                      </a:solidFill>
                      <a:prstDash val="solid"/>
                      <a:round/>
                      <a:headEnd len="sm" w="sm" type="none"/>
                      <a:tailEnd len="sm" w="sm" type="none"/>
                    </a:lnL>
                    <a:lnR cap="flat" cmpd="sng" w="9525">
                      <a:solidFill>
                        <a:srgbClr val="D0E0E3"/>
                      </a:solidFill>
                      <a:prstDash val="solid"/>
                      <a:round/>
                      <a:headEnd len="sm" w="sm" type="none"/>
                      <a:tailEnd len="sm" w="sm" type="none"/>
                    </a:lnR>
                    <a:lnT cap="flat" cmpd="sng" w="9525">
                      <a:solidFill>
                        <a:srgbClr val="D0E0E3"/>
                      </a:solidFill>
                      <a:prstDash val="solid"/>
                      <a:round/>
                      <a:headEnd len="sm" w="sm" type="none"/>
                      <a:tailEnd len="sm" w="sm" type="none"/>
                    </a:lnT>
                    <a:lnB cap="flat" cmpd="sng" w="9525">
                      <a:solidFill>
                        <a:srgbClr val="D0E0E3"/>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rPr lang="en-GB" sz="800">
                          <a:latin typeface="Mada"/>
                          <a:ea typeface="Mada"/>
                          <a:cs typeface="Mada"/>
                          <a:sym typeface="Mada"/>
                        </a:rPr>
                        <a:t>Few illness or injuries which public health and medical services can manage</a:t>
                      </a:r>
                      <a:endParaRPr sz="800">
                        <a:latin typeface="Mada"/>
                        <a:ea typeface="Mada"/>
                        <a:cs typeface="Mada"/>
                        <a:sym typeface="Mada"/>
                      </a:endParaRPr>
                    </a:p>
                  </a:txBody>
                  <a:tcPr marT="0" marB="0" marR="32375" marL="50175">
                    <a:lnL cap="flat" cmpd="sng" w="9525">
                      <a:solidFill>
                        <a:srgbClr val="D0E0E3"/>
                      </a:solidFill>
                      <a:prstDash val="solid"/>
                      <a:round/>
                      <a:headEnd len="sm" w="sm" type="none"/>
                      <a:tailEnd len="sm" w="sm" type="none"/>
                    </a:lnL>
                    <a:lnR cap="flat" cmpd="sng" w="9525">
                      <a:solidFill>
                        <a:srgbClr val="D0E0E3"/>
                      </a:solidFill>
                      <a:prstDash val="solid"/>
                      <a:round/>
                      <a:headEnd len="sm" w="sm" type="none"/>
                      <a:tailEnd len="sm" w="sm" type="none"/>
                    </a:lnR>
                    <a:lnT cap="flat" cmpd="sng" w="9525">
                      <a:solidFill>
                        <a:srgbClr val="D0E0E3"/>
                      </a:solidFill>
                      <a:prstDash val="solid"/>
                      <a:round/>
                      <a:headEnd len="sm" w="sm" type="none"/>
                      <a:tailEnd len="sm" w="sm" type="none"/>
                    </a:lnT>
                    <a:lnB cap="flat" cmpd="sng" w="9525">
                      <a:solidFill>
                        <a:srgbClr val="D0E0E3"/>
                      </a:solidFill>
                      <a:prstDash val="solid"/>
                      <a:round/>
                      <a:headEnd len="sm" w="sm" type="none"/>
                      <a:tailEnd len="sm" w="sm" type="none"/>
                    </a:lnB>
                    <a:solidFill>
                      <a:srgbClr val="FFFFFF"/>
                    </a:solidFill>
                  </a:tcPr>
                </a:tc>
              </a:tr>
              <a:tr h="298075">
                <a:tc>
                  <a:txBody>
                    <a:bodyPr/>
                    <a:lstStyle/>
                    <a:p>
                      <a:pPr indent="0" lvl="0" marL="0" rtl="0" algn="ctr">
                        <a:spcBef>
                          <a:spcPts val="0"/>
                        </a:spcBef>
                        <a:spcAft>
                          <a:spcPts val="0"/>
                        </a:spcAft>
                        <a:buNone/>
                      </a:pPr>
                      <a:r>
                        <a:rPr b="1" lang="en-GB" sz="800">
                          <a:latin typeface="Mada"/>
                          <a:ea typeface="Mada"/>
                          <a:cs typeface="Mada"/>
                          <a:sym typeface="Mada"/>
                        </a:rPr>
                        <a:t>Moderate</a:t>
                      </a:r>
                      <a:endParaRPr b="1" sz="800">
                        <a:latin typeface="Mada"/>
                        <a:ea typeface="Mada"/>
                        <a:cs typeface="Mada"/>
                        <a:sym typeface="Mada"/>
                      </a:endParaRPr>
                    </a:p>
                  </a:txBody>
                  <a:tcPr marT="0" marB="0" marR="32375" marL="50175" anchor="ctr">
                    <a:lnL cap="flat" cmpd="sng" w="9525">
                      <a:solidFill>
                        <a:srgbClr val="D0E0E3"/>
                      </a:solidFill>
                      <a:prstDash val="solid"/>
                      <a:round/>
                      <a:headEnd len="sm" w="sm" type="none"/>
                      <a:tailEnd len="sm" w="sm" type="none"/>
                    </a:lnL>
                    <a:lnR cap="flat" cmpd="sng" w="9525">
                      <a:solidFill>
                        <a:srgbClr val="D0E0E3"/>
                      </a:solidFill>
                      <a:prstDash val="solid"/>
                      <a:round/>
                      <a:headEnd len="sm" w="sm" type="none"/>
                      <a:tailEnd len="sm" w="sm" type="none"/>
                    </a:lnR>
                    <a:lnT cap="flat" cmpd="sng" w="9525">
                      <a:solidFill>
                        <a:srgbClr val="D0E0E3"/>
                      </a:solidFill>
                      <a:prstDash val="solid"/>
                      <a:round/>
                      <a:headEnd len="sm" w="sm" type="none"/>
                      <a:tailEnd len="sm" w="sm" type="none"/>
                    </a:lnT>
                    <a:lnB cap="flat" cmpd="sng" w="9525">
                      <a:solidFill>
                        <a:srgbClr val="D0E0E3"/>
                      </a:solidFill>
                      <a:prstDash val="solid"/>
                      <a:round/>
                      <a:headEnd len="sm" w="sm" type="none"/>
                      <a:tailEnd len="sm" w="sm" type="none"/>
                    </a:lnB>
                    <a:solidFill>
                      <a:srgbClr val="D0E0E3"/>
                    </a:solidFill>
                  </a:tcPr>
                </a:tc>
                <a:tc>
                  <a:txBody>
                    <a:bodyPr/>
                    <a:lstStyle/>
                    <a:p>
                      <a:pPr indent="0" lvl="0" marL="0" rtl="0" algn="l">
                        <a:spcBef>
                          <a:spcPts val="0"/>
                        </a:spcBef>
                        <a:spcAft>
                          <a:spcPts val="0"/>
                        </a:spcAft>
                        <a:buNone/>
                      </a:pPr>
                      <a:r>
                        <a:rPr lang="en-GB" sz="800">
                          <a:latin typeface="Mada"/>
                          <a:ea typeface="Mada"/>
                          <a:cs typeface="Mada"/>
                          <a:sym typeface="Mada"/>
                        </a:rPr>
                        <a:t>Some controlled impact on the Games and reputation for host</a:t>
                      </a:r>
                      <a:endParaRPr sz="800">
                        <a:latin typeface="Mada"/>
                        <a:ea typeface="Mada"/>
                        <a:cs typeface="Mada"/>
                        <a:sym typeface="Mada"/>
                      </a:endParaRPr>
                    </a:p>
                  </a:txBody>
                  <a:tcPr marT="0" marB="0" marR="32375" marL="50175">
                    <a:lnL cap="flat" cmpd="sng" w="9525">
                      <a:solidFill>
                        <a:srgbClr val="D0E0E3"/>
                      </a:solidFill>
                      <a:prstDash val="solid"/>
                      <a:round/>
                      <a:headEnd len="sm" w="sm" type="none"/>
                      <a:tailEnd len="sm" w="sm" type="none"/>
                    </a:lnL>
                    <a:lnR cap="flat" cmpd="sng" w="9525">
                      <a:solidFill>
                        <a:srgbClr val="D0E0E3"/>
                      </a:solidFill>
                      <a:prstDash val="solid"/>
                      <a:round/>
                      <a:headEnd len="sm" w="sm" type="none"/>
                      <a:tailEnd len="sm" w="sm" type="none"/>
                    </a:lnR>
                    <a:lnT cap="flat" cmpd="sng" w="9525">
                      <a:solidFill>
                        <a:srgbClr val="D0E0E3"/>
                      </a:solidFill>
                      <a:prstDash val="solid"/>
                      <a:round/>
                      <a:headEnd len="sm" w="sm" type="none"/>
                      <a:tailEnd len="sm" w="sm" type="none"/>
                    </a:lnT>
                    <a:lnB cap="flat" cmpd="sng" w="9525">
                      <a:solidFill>
                        <a:srgbClr val="D0E0E3"/>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rPr lang="en-GB" sz="800">
                          <a:latin typeface="Mada"/>
                          <a:ea typeface="Mada"/>
                          <a:cs typeface="Mada"/>
                          <a:sym typeface="Mada"/>
                        </a:rPr>
                        <a:t>Death and or injuries or illness occur. Public and medical services are strained</a:t>
                      </a:r>
                      <a:endParaRPr sz="800">
                        <a:latin typeface="Mada"/>
                        <a:ea typeface="Mada"/>
                        <a:cs typeface="Mada"/>
                        <a:sym typeface="Mada"/>
                      </a:endParaRPr>
                    </a:p>
                  </a:txBody>
                  <a:tcPr marT="0" marB="0" marR="32375" marL="50175">
                    <a:lnL cap="flat" cmpd="sng" w="9525">
                      <a:solidFill>
                        <a:srgbClr val="D0E0E3"/>
                      </a:solidFill>
                      <a:prstDash val="solid"/>
                      <a:round/>
                      <a:headEnd len="sm" w="sm" type="none"/>
                      <a:tailEnd len="sm" w="sm" type="none"/>
                    </a:lnL>
                    <a:lnR cap="flat" cmpd="sng" w="9525">
                      <a:solidFill>
                        <a:srgbClr val="D0E0E3"/>
                      </a:solidFill>
                      <a:prstDash val="solid"/>
                      <a:round/>
                      <a:headEnd len="sm" w="sm" type="none"/>
                      <a:tailEnd len="sm" w="sm" type="none"/>
                    </a:lnR>
                    <a:lnT cap="flat" cmpd="sng" w="9525">
                      <a:solidFill>
                        <a:srgbClr val="D0E0E3"/>
                      </a:solidFill>
                      <a:prstDash val="solid"/>
                      <a:round/>
                      <a:headEnd len="sm" w="sm" type="none"/>
                      <a:tailEnd len="sm" w="sm" type="none"/>
                    </a:lnT>
                    <a:lnB cap="flat" cmpd="sng" w="9525">
                      <a:solidFill>
                        <a:srgbClr val="D0E0E3"/>
                      </a:solidFill>
                      <a:prstDash val="solid"/>
                      <a:round/>
                      <a:headEnd len="sm" w="sm" type="none"/>
                      <a:tailEnd len="sm" w="sm" type="none"/>
                    </a:lnB>
                    <a:solidFill>
                      <a:srgbClr val="FFFFFF"/>
                    </a:solidFill>
                  </a:tcPr>
                </a:tc>
              </a:tr>
              <a:tr h="298075">
                <a:tc>
                  <a:txBody>
                    <a:bodyPr/>
                    <a:lstStyle/>
                    <a:p>
                      <a:pPr indent="0" lvl="0" marL="0" rtl="0" algn="ctr">
                        <a:spcBef>
                          <a:spcPts val="0"/>
                        </a:spcBef>
                        <a:spcAft>
                          <a:spcPts val="0"/>
                        </a:spcAft>
                        <a:buNone/>
                      </a:pPr>
                      <a:r>
                        <a:rPr b="1" lang="en-GB" sz="800">
                          <a:latin typeface="Mada"/>
                          <a:ea typeface="Mada"/>
                          <a:cs typeface="Mada"/>
                          <a:sym typeface="Mada"/>
                        </a:rPr>
                        <a:t>Major</a:t>
                      </a:r>
                      <a:endParaRPr b="1" sz="800">
                        <a:latin typeface="Mada"/>
                        <a:ea typeface="Mada"/>
                        <a:cs typeface="Mada"/>
                        <a:sym typeface="Mada"/>
                      </a:endParaRPr>
                    </a:p>
                  </a:txBody>
                  <a:tcPr marT="0" marB="0" marR="32375" marL="50175" anchor="ctr">
                    <a:lnL cap="flat" cmpd="sng" w="9525">
                      <a:solidFill>
                        <a:srgbClr val="D0E0E3"/>
                      </a:solidFill>
                      <a:prstDash val="solid"/>
                      <a:round/>
                      <a:headEnd len="sm" w="sm" type="none"/>
                      <a:tailEnd len="sm" w="sm" type="none"/>
                    </a:lnL>
                    <a:lnR cap="flat" cmpd="sng" w="9525">
                      <a:solidFill>
                        <a:srgbClr val="D0E0E3"/>
                      </a:solidFill>
                      <a:prstDash val="solid"/>
                      <a:round/>
                      <a:headEnd len="sm" w="sm" type="none"/>
                      <a:tailEnd len="sm" w="sm" type="none"/>
                    </a:lnR>
                    <a:lnT cap="flat" cmpd="sng" w="9525">
                      <a:solidFill>
                        <a:srgbClr val="D0E0E3"/>
                      </a:solidFill>
                      <a:prstDash val="solid"/>
                      <a:round/>
                      <a:headEnd len="sm" w="sm" type="none"/>
                      <a:tailEnd len="sm" w="sm" type="none"/>
                    </a:lnT>
                    <a:lnB cap="flat" cmpd="sng" w="9525">
                      <a:solidFill>
                        <a:srgbClr val="D0E0E3"/>
                      </a:solidFill>
                      <a:prstDash val="solid"/>
                      <a:round/>
                      <a:headEnd len="sm" w="sm" type="none"/>
                      <a:tailEnd len="sm" w="sm" type="none"/>
                    </a:lnB>
                    <a:solidFill>
                      <a:srgbClr val="D0E0E3"/>
                    </a:solidFill>
                  </a:tcPr>
                </a:tc>
                <a:tc>
                  <a:txBody>
                    <a:bodyPr/>
                    <a:lstStyle/>
                    <a:p>
                      <a:pPr indent="0" lvl="0" marL="0" rtl="0" algn="l">
                        <a:spcBef>
                          <a:spcPts val="0"/>
                        </a:spcBef>
                        <a:spcAft>
                          <a:spcPts val="0"/>
                        </a:spcAft>
                        <a:buNone/>
                      </a:pPr>
                      <a:r>
                        <a:rPr lang="en-GB" sz="800">
                          <a:latin typeface="Mada"/>
                          <a:ea typeface="Mada"/>
                          <a:cs typeface="Mada"/>
                          <a:sym typeface="Mada"/>
                        </a:rPr>
                        <a:t>Event is disruptive to MG and reputation of host</a:t>
                      </a:r>
                      <a:endParaRPr sz="800">
                        <a:latin typeface="Mada"/>
                        <a:ea typeface="Mada"/>
                        <a:cs typeface="Mada"/>
                        <a:sym typeface="Mada"/>
                      </a:endParaRPr>
                    </a:p>
                  </a:txBody>
                  <a:tcPr marT="0" marB="0" marR="32375" marL="50175">
                    <a:lnL cap="flat" cmpd="sng" w="9525">
                      <a:solidFill>
                        <a:srgbClr val="D0E0E3"/>
                      </a:solidFill>
                      <a:prstDash val="solid"/>
                      <a:round/>
                      <a:headEnd len="sm" w="sm" type="none"/>
                      <a:tailEnd len="sm" w="sm" type="none"/>
                    </a:lnL>
                    <a:lnR cap="flat" cmpd="sng" w="9525">
                      <a:solidFill>
                        <a:srgbClr val="D0E0E3"/>
                      </a:solidFill>
                      <a:prstDash val="solid"/>
                      <a:round/>
                      <a:headEnd len="sm" w="sm" type="none"/>
                      <a:tailEnd len="sm" w="sm" type="none"/>
                    </a:lnR>
                    <a:lnT cap="flat" cmpd="sng" w="9525">
                      <a:solidFill>
                        <a:srgbClr val="D0E0E3"/>
                      </a:solidFill>
                      <a:prstDash val="solid"/>
                      <a:round/>
                      <a:headEnd len="sm" w="sm" type="none"/>
                      <a:tailEnd len="sm" w="sm" type="none"/>
                    </a:lnT>
                    <a:lnB cap="flat" cmpd="sng" w="9525">
                      <a:solidFill>
                        <a:srgbClr val="D0E0E3"/>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rPr lang="en-GB" sz="800">
                          <a:latin typeface="Mada"/>
                          <a:ea typeface="Mada"/>
                          <a:cs typeface="Mada"/>
                          <a:sym typeface="Mada"/>
                        </a:rPr>
                        <a:t>Many deaths, injuries or illness. Disrupts public health and medical services</a:t>
                      </a:r>
                      <a:endParaRPr sz="800">
                        <a:latin typeface="Mada"/>
                        <a:ea typeface="Mada"/>
                        <a:cs typeface="Mada"/>
                        <a:sym typeface="Mada"/>
                      </a:endParaRPr>
                    </a:p>
                  </a:txBody>
                  <a:tcPr marT="0" marB="0" marR="32375" marL="50175">
                    <a:lnL cap="flat" cmpd="sng" w="9525">
                      <a:solidFill>
                        <a:srgbClr val="D0E0E3"/>
                      </a:solidFill>
                      <a:prstDash val="solid"/>
                      <a:round/>
                      <a:headEnd len="sm" w="sm" type="none"/>
                      <a:tailEnd len="sm" w="sm" type="none"/>
                    </a:lnL>
                    <a:lnR cap="flat" cmpd="sng" w="9525">
                      <a:solidFill>
                        <a:srgbClr val="D0E0E3"/>
                      </a:solidFill>
                      <a:prstDash val="solid"/>
                      <a:round/>
                      <a:headEnd len="sm" w="sm" type="none"/>
                      <a:tailEnd len="sm" w="sm" type="none"/>
                    </a:lnR>
                    <a:lnT cap="flat" cmpd="sng" w="9525">
                      <a:solidFill>
                        <a:srgbClr val="D0E0E3"/>
                      </a:solidFill>
                      <a:prstDash val="solid"/>
                      <a:round/>
                      <a:headEnd len="sm" w="sm" type="none"/>
                      <a:tailEnd len="sm" w="sm" type="none"/>
                    </a:lnT>
                    <a:lnB cap="flat" cmpd="sng" w="9525">
                      <a:solidFill>
                        <a:srgbClr val="D0E0E3"/>
                      </a:solidFill>
                      <a:prstDash val="solid"/>
                      <a:round/>
                      <a:headEnd len="sm" w="sm" type="none"/>
                      <a:tailEnd len="sm" w="sm" type="none"/>
                    </a:lnB>
                    <a:solidFill>
                      <a:srgbClr val="FFFFFF"/>
                    </a:solidFill>
                  </a:tcPr>
                </a:tc>
              </a:tr>
              <a:tr h="386650">
                <a:tc>
                  <a:txBody>
                    <a:bodyPr/>
                    <a:lstStyle/>
                    <a:p>
                      <a:pPr indent="0" lvl="0" marL="0" rtl="0" algn="ctr">
                        <a:spcBef>
                          <a:spcPts val="0"/>
                        </a:spcBef>
                        <a:spcAft>
                          <a:spcPts val="0"/>
                        </a:spcAft>
                        <a:buNone/>
                      </a:pPr>
                      <a:r>
                        <a:rPr b="1" lang="en-GB" sz="800">
                          <a:latin typeface="Mada"/>
                          <a:ea typeface="Mada"/>
                          <a:cs typeface="Mada"/>
                          <a:sym typeface="Mada"/>
                        </a:rPr>
                        <a:t>Severe</a:t>
                      </a:r>
                      <a:endParaRPr b="1" sz="800">
                        <a:latin typeface="Mada"/>
                        <a:ea typeface="Mada"/>
                        <a:cs typeface="Mada"/>
                        <a:sym typeface="Mada"/>
                      </a:endParaRPr>
                    </a:p>
                  </a:txBody>
                  <a:tcPr marT="0" marB="0" marR="32375" marL="50175" anchor="ctr">
                    <a:lnL cap="flat" cmpd="sng" w="9525">
                      <a:solidFill>
                        <a:srgbClr val="D0E0E3"/>
                      </a:solidFill>
                      <a:prstDash val="solid"/>
                      <a:round/>
                      <a:headEnd len="sm" w="sm" type="none"/>
                      <a:tailEnd len="sm" w="sm" type="none"/>
                    </a:lnL>
                    <a:lnR cap="flat" cmpd="sng" w="9525">
                      <a:solidFill>
                        <a:srgbClr val="D0E0E3"/>
                      </a:solidFill>
                      <a:prstDash val="solid"/>
                      <a:round/>
                      <a:headEnd len="sm" w="sm" type="none"/>
                      <a:tailEnd len="sm" w="sm" type="none"/>
                    </a:lnR>
                    <a:lnT cap="flat" cmpd="sng" w="9525">
                      <a:solidFill>
                        <a:srgbClr val="D0E0E3"/>
                      </a:solidFill>
                      <a:prstDash val="solid"/>
                      <a:round/>
                      <a:headEnd len="sm" w="sm" type="none"/>
                      <a:tailEnd len="sm" w="sm" type="none"/>
                    </a:lnT>
                    <a:lnB cap="flat" cmpd="sng" w="9525">
                      <a:solidFill>
                        <a:srgbClr val="D0E0E3"/>
                      </a:solidFill>
                      <a:prstDash val="solid"/>
                      <a:round/>
                      <a:headEnd len="sm" w="sm" type="none"/>
                      <a:tailEnd len="sm" w="sm" type="none"/>
                    </a:lnB>
                    <a:solidFill>
                      <a:srgbClr val="D0E0E3"/>
                    </a:solidFill>
                  </a:tcPr>
                </a:tc>
                <a:tc>
                  <a:txBody>
                    <a:bodyPr/>
                    <a:lstStyle/>
                    <a:p>
                      <a:pPr indent="0" lvl="0" marL="0" rtl="0" algn="l">
                        <a:spcBef>
                          <a:spcPts val="0"/>
                        </a:spcBef>
                        <a:spcAft>
                          <a:spcPts val="0"/>
                        </a:spcAft>
                        <a:buNone/>
                      </a:pPr>
                      <a:r>
                        <a:rPr lang="en-GB" sz="800">
                          <a:latin typeface="Mada"/>
                          <a:ea typeface="Mada"/>
                          <a:cs typeface="Mada"/>
                          <a:sym typeface="Mada"/>
                        </a:rPr>
                        <a:t>Event causes cancellation of some or all of MG. Significant adverse impact on MGs and host reputation.</a:t>
                      </a:r>
                      <a:endParaRPr sz="800">
                        <a:latin typeface="Mada"/>
                        <a:ea typeface="Mada"/>
                        <a:cs typeface="Mada"/>
                        <a:sym typeface="Mada"/>
                      </a:endParaRPr>
                    </a:p>
                  </a:txBody>
                  <a:tcPr marT="0" marB="0" marR="32375" marL="50175">
                    <a:lnL cap="flat" cmpd="sng" w="9525">
                      <a:solidFill>
                        <a:srgbClr val="D0E0E3"/>
                      </a:solidFill>
                      <a:prstDash val="solid"/>
                      <a:round/>
                      <a:headEnd len="sm" w="sm" type="none"/>
                      <a:tailEnd len="sm" w="sm" type="none"/>
                    </a:lnL>
                    <a:lnR cap="flat" cmpd="sng" w="9525">
                      <a:solidFill>
                        <a:srgbClr val="D0E0E3"/>
                      </a:solidFill>
                      <a:prstDash val="solid"/>
                      <a:round/>
                      <a:headEnd len="sm" w="sm" type="none"/>
                      <a:tailEnd len="sm" w="sm" type="none"/>
                    </a:lnR>
                    <a:lnT cap="flat" cmpd="sng" w="9525">
                      <a:solidFill>
                        <a:srgbClr val="D0E0E3"/>
                      </a:solidFill>
                      <a:prstDash val="solid"/>
                      <a:round/>
                      <a:headEnd len="sm" w="sm" type="none"/>
                      <a:tailEnd len="sm" w="sm" type="none"/>
                    </a:lnT>
                    <a:lnB cap="flat" cmpd="sng" w="9525">
                      <a:solidFill>
                        <a:srgbClr val="D0E0E3"/>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rPr lang="en-GB" sz="800">
                          <a:latin typeface="Mada"/>
                          <a:ea typeface="Mada"/>
                          <a:cs typeface="Mada"/>
                          <a:sym typeface="Mada"/>
                        </a:rPr>
                        <a:t>Substantial loss of life and serious injuries or illness. Widespread disruption of local services and infrastructure</a:t>
                      </a:r>
                      <a:endParaRPr sz="800">
                        <a:latin typeface="Mada"/>
                        <a:ea typeface="Mada"/>
                        <a:cs typeface="Mada"/>
                        <a:sym typeface="Mada"/>
                      </a:endParaRPr>
                    </a:p>
                  </a:txBody>
                  <a:tcPr marT="0" marB="0" marR="32375" marL="50175">
                    <a:lnL cap="flat" cmpd="sng" w="9525">
                      <a:solidFill>
                        <a:srgbClr val="D0E0E3"/>
                      </a:solidFill>
                      <a:prstDash val="solid"/>
                      <a:round/>
                      <a:headEnd len="sm" w="sm" type="none"/>
                      <a:tailEnd len="sm" w="sm" type="none"/>
                    </a:lnL>
                    <a:lnR cap="flat" cmpd="sng" w="9525">
                      <a:solidFill>
                        <a:srgbClr val="D0E0E3"/>
                      </a:solidFill>
                      <a:prstDash val="solid"/>
                      <a:round/>
                      <a:headEnd len="sm" w="sm" type="none"/>
                      <a:tailEnd len="sm" w="sm" type="none"/>
                    </a:lnR>
                    <a:lnT cap="flat" cmpd="sng" w="9525">
                      <a:solidFill>
                        <a:srgbClr val="D0E0E3"/>
                      </a:solidFill>
                      <a:prstDash val="solid"/>
                      <a:round/>
                      <a:headEnd len="sm" w="sm" type="none"/>
                      <a:tailEnd len="sm" w="sm" type="none"/>
                    </a:lnT>
                    <a:lnB cap="flat" cmpd="sng" w="9525">
                      <a:solidFill>
                        <a:srgbClr val="D0E0E3"/>
                      </a:solidFill>
                      <a:prstDash val="solid"/>
                      <a:round/>
                      <a:headEnd len="sm" w="sm" type="none"/>
                      <a:tailEnd len="sm" w="sm" type="none"/>
                    </a:lnB>
                    <a:solidFill>
                      <a:srgbClr val="FFFFFF"/>
                    </a:solidFill>
                  </a:tcPr>
                </a:tc>
              </a:tr>
            </a:tbl>
          </a:graphicData>
        </a:graphic>
      </p:graphicFrame>
      <p:sp>
        <p:nvSpPr>
          <p:cNvPr id="1582" name="Google Shape;1582;p60"/>
          <p:cNvSpPr txBox="1"/>
          <p:nvPr/>
        </p:nvSpPr>
        <p:spPr>
          <a:xfrm>
            <a:off x="238863" y="9022388"/>
            <a:ext cx="7275300" cy="1062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900">
                <a:latin typeface="Mada"/>
                <a:ea typeface="Mada"/>
                <a:cs typeface="Mada"/>
                <a:sym typeface="Mada"/>
              </a:rPr>
              <a:t>Why risk characterization?</a:t>
            </a:r>
            <a:endParaRPr b="1" sz="900">
              <a:latin typeface="Mada"/>
              <a:ea typeface="Mada"/>
              <a:cs typeface="Mada"/>
              <a:sym typeface="Mada"/>
            </a:endParaRPr>
          </a:p>
          <a:p>
            <a:pPr indent="-298450" lvl="0" marL="457200" rtl="0" algn="l">
              <a:spcBef>
                <a:spcPts val="0"/>
              </a:spcBef>
              <a:spcAft>
                <a:spcPts val="0"/>
              </a:spcAft>
              <a:buSzPts val="1100"/>
              <a:buFont typeface="Mada"/>
              <a:buChar char="●"/>
            </a:pPr>
            <a:r>
              <a:rPr lang="en-GB" sz="900">
                <a:latin typeface="Mada"/>
                <a:ea typeface="Mada"/>
                <a:cs typeface="Mada"/>
                <a:sym typeface="Mada"/>
              </a:rPr>
              <a:t>If the risk estimate that a particular event will occur is highly uncertain, </a:t>
            </a:r>
            <a:r>
              <a:rPr b="1" lang="en-GB" sz="900">
                <a:solidFill>
                  <a:srgbClr val="CC0000"/>
                </a:solidFill>
                <a:latin typeface="Mada"/>
                <a:ea typeface="Mada"/>
                <a:cs typeface="Mada"/>
                <a:sym typeface="Mada"/>
              </a:rPr>
              <a:t>risk management decisions might be more conservative</a:t>
            </a:r>
            <a:r>
              <a:rPr lang="en-GB" sz="900">
                <a:latin typeface="Mada"/>
                <a:ea typeface="Mada"/>
                <a:cs typeface="Mada"/>
                <a:sym typeface="Mada"/>
              </a:rPr>
              <a:t> than in the case of an event deemed to be highly likely </a:t>
            </a:r>
            <a:r>
              <a:rPr baseline="30000" lang="en-GB" sz="1000">
                <a:latin typeface="Mada"/>
                <a:ea typeface="Mada"/>
                <a:cs typeface="Mada"/>
                <a:sym typeface="Mada"/>
              </a:rPr>
              <a:t>2</a:t>
            </a:r>
            <a:endParaRPr sz="900">
              <a:latin typeface="Mada"/>
              <a:ea typeface="Mada"/>
              <a:cs typeface="Mada"/>
              <a:sym typeface="Mada"/>
            </a:endParaRPr>
          </a:p>
          <a:p>
            <a:pPr indent="0" lvl="0" marL="0" rtl="0" algn="l">
              <a:spcBef>
                <a:spcPts val="0"/>
              </a:spcBef>
              <a:spcAft>
                <a:spcPts val="0"/>
              </a:spcAft>
              <a:buNone/>
            </a:pPr>
            <a:r>
              <a:rPr b="1" lang="en-GB" sz="900">
                <a:latin typeface="Mada"/>
                <a:ea typeface="Mada"/>
                <a:cs typeface="Mada"/>
                <a:sym typeface="Mada"/>
              </a:rPr>
              <a:t>Then what?</a:t>
            </a:r>
            <a:endParaRPr b="1" sz="900">
              <a:latin typeface="Mada"/>
              <a:ea typeface="Mada"/>
              <a:cs typeface="Mada"/>
              <a:sym typeface="Mada"/>
            </a:endParaRPr>
          </a:p>
          <a:p>
            <a:pPr indent="-285750" lvl="0" marL="457200" rtl="0" algn="l">
              <a:spcBef>
                <a:spcPts val="0"/>
              </a:spcBef>
              <a:spcAft>
                <a:spcPts val="0"/>
              </a:spcAft>
              <a:buSzPts val="900"/>
              <a:buFont typeface="Mada"/>
              <a:buChar char="●"/>
            </a:pPr>
            <a:r>
              <a:rPr lang="en-GB" sz="900">
                <a:latin typeface="Mada"/>
                <a:ea typeface="Mada"/>
                <a:cs typeface="Mada"/>
                <a:sym typeface="Mada"/>
              </a:rPr>
              <a:t>Once the risks have been mapped on the risk matrix, the objective of public health planning for the MG will be to reduce the likelihood of a threat occurring and to reduce the consequences of each threat: risk management</a:t>
            </a:r>
            <a:endParaRPr sz="900">
              <a:latin typeface="Mada"/>
              <a:ea typeface="Mada"/>
              <a:cs typeface="Mada"/>
              <a:sym typeface="Mada"/>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6" name="Shape 1586"/>
        <p:cNvGrpSpPr/>
        <p:nvPr/>
      </p:nvGrpSpPr>
      <p:grpSpPr>
        <a:xfrm>
          <a:off x="0" y="0"/>
          <a:ext cx="0" cy="0"/>
          <a:chOff x="0" y="0"/>
          <a:chExt cx="0" cy="0"/>
        </a:xfrm>
      </p:grpSpPr>
      <p:sp>
        <p:nvSpPr>
          <p:cNvPr id="1587" name="Google Shape;1587;p61"/>
          <p:cNvSpPr/>
          <p:nvPr/>
        </p:nvSpPr>
        <p:spPr>
          <a:xfrm rot="10800000">
            <a:off x="-75" y="-9300"/>
            <a:ext cx="7591500" cy="237900"/>
          </a:xfrm>
          <a:prstGeom prst="round2SameRect">
            <a:avLst>
              <a:gd fmla="val 50000" name="adj1"/>
              <a:gd fmla="val 0" name="adj2"/>
            </a:avLst>
          </a:pr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8" name="Google Shape;1588;p61"/>
          <p:cNvSpPr/>
          <p:nvPr/>
        </p:nvSpPr>
        <p:spPr>
          <a:xfrm>
            <a:off x="0" y="314226"/>
            <a:ext cx="2634876" cy="439506"/>
          </a:xfrm>
          <a:prstGeom prst="flowChartTerminator">
            <a:avLst/>
          </a:prstGeom>
          <a:solidFill>
            <a:srgbClr val="FFFFFF"/>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292100" lvl="0" marL="457200" rtl="0" algn="l">
              <a:spcBef>
                <a:spcPts val="0"/>
              </a:spcBef>
              <a:spcAft>
                <a:spcPts val="0"/>
              </a:spcAft>
              <a:buClr>
                <a:srgbClr val="134F5C"/>
              </a:buClr>
              <a:buSzPts val="1000"/>
              <a:buFont typeface="Nunito"/>
              <a:buChar char="●"/>
            </a:pPr>
            <a:r>
              <a:rPr b="1" lang="en-GB" sz="1000">
                <a:solidFill>
                  <a:srgbClr val="134F5C"/>
                </a:solidFill>
                <a:latin typeface="Nunito"/>
                <a:ea typeface="Nunito"/>
                <a:cs typeface="Nunito"/>
                <a:sym typeface="Nunito"/>
              </a:rPr>
              <a:t>Risk management</a:t>
            </a:r>
            <a:endParaRPr b="1" sz="1000">
              <a:solidFill>
                <a:srgbClr val="134F5C"/>
              </a:solidFill>
              <a:latin typeface="Nunito"/>
              <a:ea typeface="Nunito"/>
              <a:cs typeface="Nunito"/>
              <a:sym typeface="Nunito"/>
            </a:endParaRPr>
          </a:p>
        </p:txBody>
      </p:sp>
      <p:sp>
        <p:nvSpPr>
          <p:cNvPr id="1589" name="Google Shape;1589;p61"/>
          <p:cNvSpPr/>
          <p:nvPr/>
        </p:nvSpPr>
        <p:spPr>
          <a:xfrm>
            <a:off x="63447" y="371352"/>
            <a:ext cx="374100" cy="325200"/>
          </a:xfrm>
          <a:prstGeom prst="ellipse">
            <a:avLst/>
          </a:prstGeom>
          <a:solidFill>
            <a:srgbClr val="134F5C"/>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1" lang="en-GB" sz="1000">
                <a:solidFill>
                  <a:srgbClr val="FFFFFF"/>
                </a:solidFill>
                <a:latin typeface="Changa"/>
                <a:ea typeface="Changa"/>
                <a:cs typeface="Changa"/>
                <a:sym typeface="Changa"/>
              </a:rPr>
              <a:t>3</a:t>
            </a:r>
            <a:endParaRPr b="1" i="0" sz="1000" u="none" cap="none" strike="noStrike">
              <a:solidFill>
                <a:srgbClr val="FFFFFF"/>
              </a:solidFill>
              <a:latin typeface="Changa"/>
              <a:ea typeface="Changa"/>
              <a:cs typeface="Changa"/>
              <a:sym typeface="Changa"/>
            </a:endParaRPr>
          </a:p>
        </p:txBody>
      </p:sp>
      <p:sp>
        <p:nvSpPr>
          <p:cNvPr id="1590" name="Google Shape;1590;p61"/>
          <p:cNvSpPr txBox="1"/>
          <p:nvPr/>
        </p:nvSpPr>
        <p:spPr>
          <a:xfrm>
            <a:off x="63450" y="763150"/>
            <a:ext cx="7527900" cy="954300"/>
          </a:xfrm>
          <a:prstGeom prst="rect">
            <a:avLst/>
          </a:prstGeom>
          <a:noFill/>
          <a:ln>
            <a:noFill/>
          </a:ln>
        </p:spPr>
        <p:txBody>
          <a:bodyPr anchorCtr="0" anchor="t" bIns="91425" lIns="91425" spcFirstLastPara="1" rIns="91425" wrap="square" tIns="91425">
            <a:spAutoFit/>
          </a:bodyPr>
          <a:lstStyle/>
          <a:p>
            <a:pPr indent="-292100" lvl="0" marL="457200" rtl="0" algn="l">
              <a:spcBef>
                <a:spcPts val="0"/>
              </a:spcBef>
              <a:spcAft>
                <a:spcPts val="0"/>
              </a:spcAft>
              <a:buSzPts val="1000"/>
              <a:buFont typeface="Mada"/>
              <a:buChar char="●"/>
            </a:pPr>
            <a:r>
              <a:rPr lang="en-GB" sz="1000">
                <a:latin typeface="Mada"/>
                <a:ea typeface="Mada"/>
                <a:cs typeface="Mada"/>
                <a:sym typeface="Mada"/>
              </a:rPr>
              <a:t>What mitigation measures can be put into place to manage the risk and reduce either the probability or impact?</a:t>
            </a:r>
            <a:endParaRPr sz="1000">
              <a:latin typeface="Mada"/>
              <a:ea typeface="Mada"/>
              <a:cs typeface="Mada"/>
              <a:sym typeface="Mada"/>
            </a:endParaRPr>
          </a:p>
          <a:p>
            <a:pPr indent="0" lvl="0" marL="0" rtl="0" algn="l">
              <a:spcBef>
                <a:spcPts val="0"/>
              </a:spcBef>
              <a:spcAft>
                <a:spcPts val="0"/>
              </a:spcAft>
              <a:buNone/>
            </a:pPr>
            <a:r>
              <a:rPr b="1" lang="en-GB" sz="1000">
                <a:latin typeface="Mada"/>
                <a:ea typeface="Mada"/>
                <a:cs typeface="Mada"/>
                <a:sym typeface="Mada"/>
              </a:rPr>
              <a:t>Management can include: </a:t>
            </a:r>
            <a:endParaRPr b="1" sz="1000">
              <a:latin typeface="Mada"/>
              <a:ea typeface="Mada"/>
              <a:cs typeface="Mada"/>
              <a:sym typeface="Mada"/>
            </a:endParaRPr>
          </a:p>
          <a:p>
            <a:pPr indent="-292100" lvl="0" marL="457200" rtl="0" algn="l">
              <a:spcBef>
                <a:spcPts val="0"/>
              </a:spcBef>
              <a:spcAft>
                <a:spcPts val="0"/>
              </a:spcAft>
              <a:buSzPts val="1000"/>
              <a:buFont typeface="Mada"/>
              <a:buChar char="●"/>
            </a:pPr>
            <a:r>
              <a:rPr lang="en-GB" sz="1000">
                <a:latin typeface="Mada"/>
                <a:ea typeface="Mada"/>
                <a:cs typeface="Mada"/>
                <a:sym typeface="Mada"/>
              </a:rPr>
              <a:t>Initiating </a:t>
            </a:r>
            <a:r>
              <a:rPr b="1" lang="en-GB" sz="1000">
                <a:solidFill>
                  <a:srgbClr val="CC0000"/>
                </a:solidFill>
                <a:latin typeface="Mada"/>
                <a:ea typeface="Mada"/>
                <a:cs typeface="Mada"/>
                <a:sym typeface="Mada"/>
              </a:rPr>
              <a:t>new surveillance programmes </a:t>
            </a:r>
            <a:endParaRPr b="1" sz="1000">
              <a:solidFill>
                <a:srgbClr val="CC0000"/>
              </a:solidFill>
              <a:latin typeface="Mada"/>
              <a:ea typeface="Mada"/>
              <a:cs typeface="Mada"/>
              <a:sym typeface="Mada"/>
            </a:endParaRPr>
          </a:p>
          <a:p>
            <a:pPr indent="-292100" lvl="0" marL="457200" rtl="0" algn="l">
              <a:spcBef>
                <a:spcPts val="0"/>
              </a:spcBef>
              <a:spcAft>
                <a:spcPts val="0"/>
              </a:spcAft>
              <a:buSzPts val="1000"/>
              <a:buFont typeface="Mada"/>
              <a:buChar char="●"/>
            </a:pPr>
            <a:r>
              <a:rPr lang="en-GB" sz="1000">
                <a:latin typeface="Mada"/>
                <a:ea typeface="Mada"/>
                <a:cs typeface="Mada"/>
                <a:sym typeface="Mada"/>
              </a:rPr>
              <a:t>Implementing a range of </a:t>
            </a:r>
            <a:r>
              <a:rPr b="1" lang="en-GB" sz="1000">
                <a:solidFill>
                  <a:srgbClr val="CC0000"/>
                </a:solidFill>
                <a:latin typeface="Mada"/>
                <a:ea typeface="Mada"/>
                <a:cs typeface="Mada"/>
                <a:sym typeface="Mada"/>
              </a:rPr>
              <a:t>special prevention</a:t>
            </a:r>
            <a:r>
              <a:rPr lang="en-GB" sz="1000">
                <a:latin typeface="Mada"/>
                <a:ea typeface="Mada"/>
                <a:cs typeface="Mada"/>
                <a:sym typeface="Mada"/>
              </a:rPr>
              <a:t> (risk of food-borne, waterborne, airborne and person-to-person spread of diseases)</a:t>
            </a:r>
            <a:endParaRPr sz="1000">
              <a:latin typeface="Mada"/>
              <a:ea typeface="Mada"/>
              <a:cs typeface="Mada"/>
              <a:sym typeface="Mada"/>
            </a:endParaRPr>
          </a:p>
          <a:p>
            <a:pPr indent="-292100" lvl="0" marL="457200" rtl="0" algn="l">
              <a:spcBef>
                <a:spcPts val="0"/>
              </a:spcBef>
              <a:spcAft>
                <a:spcPts val="0"/>
              </a:spcAft>
              <a:buSzPts val="1000"/>
              <a:buFont typeface="Mada"/>
              <a:buChar char="●"/>
            </a:pPr>
            <a:r>
              <a:rPr lang="en-GB" sz="1000">
                <a:latin typeface="Mada"/>
                <a:ea typeface="Mada"/>
                <a:cs typeface="Mada"/>
                <a:sym typeface="Mada"/>
              </a:rPr>
              <a:t>Developing </a:t>
            </a:r>
            <a:r>
              <a:rPr b="1" lang="en-GB" sz="1000">
                <a:solidFill>
                  <a:srgbClr val="CC0000"/>
                </a:solidFill>
                <a:latin typeface="Mada"/>
                <a:ea typeface="Mada"/>
                <a:cs typeface="Mada"/>
                <a:sym typeface="Mada"/>
              </a:rPr>
              <a:t>plans for immediate acquisition</a:t>
            </a:r>
            <a:r>
              <a:rPr lang="en-GB" sz="1000">
                <a:latin typeface="Mada"/>
                <a:ea typeface="Mada"/>
                <a:cs typeface="Mada"/>
                <a:sym typeface="Mada"/>
              </a:rPr>
              <a:t> of additional human and material </a:t>
            </a:r>
            <a:r>
              <a:rPr b="1" lang="en-GB" sz="1000">
                <a:solidFill>
                  <a:srgbClr val="CC0000"/>
                </a:solidFill>
                <a:latin typeface="Mada"/>
                <a:ea typeface="Mada"/>
                <a:cs typeface="Mada"/>
                <a:sym typeface="Mada"/>
              </a:rPr>
              <a:t>resources </a:t>
            </a:r>
            <a:r>
              <a:rPr lang="en-GB" sz="1000">
                <a:latin typeface="Mada"/>
                <a:ea typeface="Mada"/>
                <a:cs typeface="Mada"/>
                <a:sym typeface="Mada"/>
              </a:rPr>
              <a:t>should a crisis occur</a:t>
            </a:r>
            <a:endParaRPr sz="1000">
              <a:latin typeface="Mada"/>
              <a:ea typeface="Mada"/>
              <a:cs typeface="Mada"/>
              <a:sym typeface="Mada"/>
            </a:endParaRPr>
          </a:p>
        </p:txBody>
      </p:sp>
      <p:sp>
        <p:nvSpPr>
          <p:cNvPr id="1591" name="Google Shape;1591;p61"/>
          <p:cNvSpPr/>
          <p:nvPr/>
        </p:nvSpPr>
        <p:spPr>
          <a:xfrm>
            <a:off x="129375" y="1766025"/>
            <a:ext cx="2451900" cy="237900"/>
          </a:xfrm>
          <a:prstGeom prst="roundRect">
            <a:avLst>
              <a:gd fmla="val 16667" name="adj"/>
            </a:avLst>
          </a:prstGeom>
          <a:solidFill>
            <a:srgbClr val="134F5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300">
                <a:solidFill>
                  <a:srgbClr val="FFFFFF"/>
                </a:solidFill>
                <a:latin typeface="Nunito"/>
                <a:ea typeface="Nunito"/>
                <a:cs typeface="Nunito"/>
                <a:sym typeface="Nunito"/>
              </a:rPr>
              <a:t>Surveillance in MG</a:t>
            </a:r>
            <a:endParaRPr sz="1300">
              <a:solidFill>
                <a:srgbClr val="FFFFFF"/>
              </a:solidFill>
              <a:latin typeface="Nunito"/>
              <a:ea typeface="Nunito"/>
              <a:cs typeface="Nunito"/>
              <a:sym typeface="Nunito"/>
            </a:endParaRPr>
          </a:p>
        </p:txBody>
      </p:sp>
      <p:sp>
        <p:nvSpPr>
          <p:cNvPr id="1592" name="Google Shape;1592;p61"/>
          <p:cNvSpPr/>
          <p:nvPr/>
        </p:nvSpPr>
        <p:spPr>
          <a:xfrm>
            <a:off x="139650" y="2464850"/>
            <a:ext cx="4137600" cy="1315200"/>
          </a:xfrm>
          <a:prstGeom prst="roundRect">
            <a:avLst>
              <a:gd fmla="val 16667" name="adj"/>
            </a:avLst>
          </a:prstGeom>
          <a:noFill/>
          <a:ln cap="flat" cmpd="sng" w="9525">
            <a:solidFill>
              <a:srgbClr val="999999"/>
            </a:solidFill>
            <a:prstDash val="dash"/>
            <a:round/>
            <a:headEnd len="sm" w="sm" type="none"/>
            <a:tailEnd len="sm" w="sm" type="none"/>
          </a:ln>
        </p:spPr>
        <p:txBody>
          <a:bodyPr anchorCtr="0" anchor="ctr" bIns="91425" lIns="91425" spcFirstLastPara="1" rIns="91425" wrap="square" tIns="91425">
            <a:noAutofit/>
          </a:bodyPr>
          <a:lstStyle/>
          <a:p>
            <a:pPr indent="-292100" lvl="0" marL="457200" rtl="0" algn="l">
              <a:spcBef>
                <a:spcPts val="0"/>
              </a:spcBef>
              <a:spcAft>
                <a:spcPts val="0"/>
              </a:spcAft>
              <a:buSzPts val="1000"/>
              <a:buFont typeface="Mada"/>
              <a:buAutoNum type="arabicPeriod"/>
            </a:pPr>
            <a:r>
              <a:rPr lang="en-GB" sz="1000">
                <a:latin typeface="Mada"/>
                <a:ea typeface="Mada"/>
                <a:cs typeface="Mada"/>
                <a:sym typeface="Mada"/>
              </a:rPr>
              <a:t>What diseases or syndromes should surveillance be conducted for and what is the risk of these? </a:t>
            </a:r>
            <a:endParaRPr sz="1000">
              <a:latin typeface="Mada"/>
              <a:ea typeface="Mada"/>
              <a:cs typeface="Mada"/>
              <a:sym typeface="Mada"/>
            </a:endParaRPr>
          </a:p>
          <a:p>
            <a:pPr indent="-292100" lvl="0" marL="457200" rtl="0" algn="l">
              <a:spcBef>
                <a:spcPts val="0"/>
              </a:spcBef>
              <a:spcAft>
                <a:spcPts val="0"/>
              </a:spcAft>
              <a:buSzPts val="1000"/>
              <a:buFont typeface="Mada"/>
              <a:buAutoNum type="arabicPeriod"/>
            </a:pPr>
            <a:r>
              <a:rPr lang="en-GB" sz="1000">
                <a:latin typeface="Mada"/>
                <a:ea typeface="Mada"/>
                <a:cs typeface="Mada"/>
                <a:sym typeface="Mada"/>
              </a:rPr>
              <a:t>What is the best type of public health surveillance system(s) to use? (timeliness and sensitivity) </a:t>
            </a:r>
            <a:endParaRPr sz="1000">
              <a:latin typeface="Mada"/>
              <a:ea typeface="Mada"/>
              <a:cs typeface="Mada"/>
              <a:sym typeface="Mada"/>
            </a:endParaRPr>
          </a:p>
          <a:p>
            <a:pPr indent="-292100" lvl="0" marL="457200" rtl="0" algn="l">
              <a:spcBef>
                <a:spcPts val="0"/>
              </a:spcBef>
              <a:spcAft>
                <a:spcPts val="0"/>
              </a:spcAft>
              <a:buSzPts val="1000"/>
              <a:buFont typeface="Mada"/>
              <a:buAutoNum type="arabicPeriod"/>
            </a:pPr>
            <a:r>
              <a:rPr lang="en-GB" sz="1000">
                <a:latin typeface="Mada"/>
                <a:ea typeface="Mada"/>
                <a:cs typeface="Mada"/>
                <a:sym typeface="Mada"/>
              </a:rPr>
              <a:t>What are the special considerations for outbreak or public health response?</a:t>
            </a:r>
            <a:endParaRPr sz="1000">
              <a:latin typeface="Mada"/>
              <a:ea typeface="Mada"/>
              <a:cs typeface="Mada"/>
              <a:sym typeface="Mada"/>
            </a:endParaRPr>
          </a:p>
        </p:txBody>
      </p:sp>
      <p:sp>
        <p:nvSpPr>
          <p:cNvPr id="1593" name="Google Shape;1593;p61"/>
          <p:cNvSpPr/>
          <p:nvPr/>
        </p:nvSpPr>
        <p:spPr>
          <a:xfrm>
            <a:off x="344529" y="2084600"/>
            <a:ext cx="3698400" cy="439500"/>
          </a:xfrm>
          <a:prstGeom prst="rect">
            <a:avLst/>
          </a:prstGeom>
          <a:solidFill>
            <a:srgbClr val="A2C4C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000">
                <a:solidFill>
                  <a:srgbClr val="FFFFFF"/>
                </a:solidFill>
                <a:latin typeface="Nunito"/>
                <a:ea typeface="Nunito"/>
                <a:cs typeface="Nunito"/>
                <a:sym typeface="Nunito"/>
              </a:rPr>
              <a:t>When planning surveillance for the MG, the questions that public health authorities are likely to ask are:</a:t>
            </a:r>
            <a:endParaRPr b="1" sz="1000"/>
          </a:p>
        </p:txBody>
      </p:sp>
      <p:sp>
        <p:nvSpPr>
          <p:cNvPr id="1594" name="Google Shape;1594;p61"/>
          <p:cNvSpPr/>
          <p:nvPr/>
        </p:nvSpPr>
        <p:spPr>
          <a:xfrm>
            <a:off x="129375" y="4336200"/>
            <a:ext cx="4137600" cy="2422200"/>
          </a:xfrm>
          <a:prstGeom prst="roundRect">
            <a:avLst>
              <a:gd fmla="val 16667" name="adj"/>
            </a:avLst>
          </a:prstGeom>
          <a:noFill/>
          <a:ln cap="flat" cmpd="sng" w="9525">
            <a:solidFill>
              <a:srgbClr val="999999"/>
            </a:solidFill>
            <a:prstDash val="dash"/>
            <a:round/>
            <a:headEnd len="sm" w="sm" type="none"/>
            <a:tailEnd len="sm" w="sm" type="none"/>
          </a:ln>
        </p:spPr>
        <p:txBody>
          <a:bodyPr anchorCtr="0" anchor="ctr" bIns="91425" lIns="91425" spcFirstLastPara="1" rIns="91425" wrap="square" tIns="91425">
            <a:noAutofit/>
          </a:bodyPr>
          <a:lstStyle/>
          <a:p>
            <a:pPr indent="-292100" lvl="0" marL="457200" rtl="0" algn="l">
              <a:spcBef>
                <a:spcPts val="0"/>
              </a:spcBef>
              <a:spcAft>
                <a:spcPts val="0"/>
              </a:spcAft>
              <a:buSzPts val="1000"/>
              <a:buFont typeface="Mada"/>
              <a:buAutoNum type="arabicPeriod"/>
            </a:pPr>
            <a:r>
              <a:rPr lang="en-GB" sz="1000">
                <a:latin typeface="Mada"/>
                <a:ea typeface="Mada"/>
                <a:cs typeface="Mada"/>
                <a:sym typeface="Mada"/>
              </a:rPr>
              <a:t>Have an outbreak potential (modes of transmission enhanced in the MG e.g. </a:t>
            </a:r>
            <a:r>
              <a:rPr b="1" lang="en-GB" sz="1000">
                <a:solidFill>
                  <a:srgbClr val="CC0000"/>
                </a:solidFill>
                <a:latin typeface="Mada"/>
                <a:ea typeface="Mada"/>
                <a:cs typeface="Mada"/>
                <a:sym typeface="Mada"/>
              </a:rPr>
              <a:t>respiratory spread</a:t>
            </a:r>
            <a:r>
              <a:rPr lang="en-GB" sz="1000">
                <a:latin typeface="Mada"/>
                <a:ea typeface="Mada"/>
                <a:cs typeface="Mada"/>
                <a:sym typeface="Mada"/>
              </a:rPr>
              <a:t>) </a:t>
            </a:r>
            <a:endParaRPr sz="1000">
              <a:latin typeface="Mada"/>
              <a:ea typeface="Mada"/>
              <a:cs typeface="Mada"/>
              <a:sym typeface="Mada"/>
            </a:endParaRPr>
          </a:p>
          <a:p>
            <a:pPr indent="-292100" lvl="0" marL="457200" rtl="0" algn="l">
              <a:spcBef>
                <a:spcPts val="0"/>
              </a:spcBef>
              <a:spcAft>
                <a:spcPts val="0"/>
              </a:spcAft>
              <a:buSzPts val="1000"/>
              <a:buFont typeface="Mada"/>
              <a:buAutoNum type="arabicPeriod"/>
            </a:pPr>
            <a:r>
              <a:rPr lang="en-GB" sz="1000">
                <a:latin typeface="Mada"/>
                <a:ea typeface="Mada"/>
                <a:cs typeface="Mada"/>
                <a:sym typeface="Mada"/>
              </a:rPr>
              <a:t>Are known to be of particular potential use as bioterrorism agents </a:t>
            </a:r>
            <a:endParaRPr sz="1000">
              <a:latin typeface="Mada"/>
              <a:ea typeface="Mada"/>
              <a:cs typeface="Mada"/>
              <a:sym typeface="Mada"/>
            </a:endParaRPr>
          </a:p>
          <a:p>
            <a:pPr indent="-292100" lvl="0" marL="457200" rtl="0" algn="l">
              <a:spcBef>
                <a:spcPts val="0"/>
              </a:spcBef>
              <a:spcAft>
                <a:spcPts val="0"/>
              </a:spcAft>
              <a:buSzPts val="1000"/>
              <a:buFont typeface="Mada"/>
              <a:buAutoNum type="arabicPeriod"/>
            </a:pPr>
            <a:r>
              <a:rPr lang="en-GB" sz="1000">
                <a:latin typeface="Mada"/>
                <a:ea typeface="Mada"/>
                <a:cs typeface="Mada"/>
                <a:sym typeface="Mada"/>
              </a:rPr>
              <a:t>May cause severe illness and require investigation and / or the application of control measures even for a single case</a:t>
            </a:r>
            <a:endParaRPr sz="1000">
              <a:latin typeface="Mada"/>
              <a:ea typeface="Mada"/>
              <a:cs typeface="Mada"/>
              <a:sym typeface="Mada"/>
            </a:endParaRPr>
          </a:p>
          <a:p>
            <a:pPr indent="-292100" lvl="0" marL="457200" rtl="0" algn="l">
              <a:spcBef>
                <a:spcPts val="0"/>
              </a:spcBef>
              <a:spcAft>
                <a:spcPts val="0"/>
              </a:spcAft>
              <a:buSzPts val="1000"/>
              <a:buFont typeface="Mada"/>
              <a:buAutoNum type="arabicPeriod"/>
            </a:pPr>
            <a:r>
              <a:rPr lang="en-GB" sz="1000">
                <a:latin typeface="Mada"/>
                <a:ea typeface="Mada"/>
                <a:cs typeface="Mada"/>
                <a:sym typeface="Mada"/>
              </a:rPr>
              <a:t>Imported diseases not usually seen in the host country (especially drug-resistant organisms and unusual serotypes) </a:t>
            </a:r>
            <a:endParaRPr sz="1000">
              <a:latin typeface="Mada"/>
              <a:ea typeface="Mada"/>
              <a:cs typeface="Mada"/>
              <a:sym typeface="Mada"/>
            </a:endParaRPr>
          </a:p>
          <a:p>
            <a:pPr indent="-292100" lvl="0" marL="457200" rtl="0" algn="l">
              <a:spcBef>
                <a:spcPts val="0"/>
              </a:spcBef>
              <a:spcAft>
                <a:spcPts val="0"/>
              </a:spcAft>
              <a:buSzPts val="1000"/>
              <a:buFont typeface="Mada"/>
              <a:buAutoNum type="arabicPeriod"/>
            </a:pPr>
            <a:r>
              <a:rPr lang="en-GB" sz="1000">
                <a:latin typeface="Mada"/>
                <a:ea typeface="Mada"/>
                <a:cs typeface="Mada"/>
                <a:sym typeface="Mada"/>
              </a:rPr>
              <a:t>Endemic diseases for which event attendees may have no immunity.</a:t>
            </a:r>
            <a:endParaRPr sz="1000">
              <a:latin typeface="Mada"/>
              <a:ea typeface="Mada"/>
              <a:cs typeface="Mada"/>
              <a:sym typeface="Mada"/>
            </a:endParaRPr>
          </a:p>
          <a:p>
            <a:pPr indent="-292100" lvl="0" marL="457200" rtl="0" algn="l">
              <a:spcBef>
                <a:spcPts val="0"/>
              </a:spcBef>
              <a:spcAft>
                <a:spcPts val="0"/>
              </a:spcAft>
              <a:buSzPts val="1000"/>
              <a:buFont typeface="Mada"/>
              <a:buAutoNum type="arabicPeriod"/>
            </a:pPr>
            <a:r>
              <a:rPr lang="en-GB" sz="1000">
                <a:latin typeface="Mada"/>
                <a:ea typeface="Mada"/>
                <a:cs typeface="Mada"/>
                <a:sym typeface="Mada"/>
              </a:rPr>
              <a:t>Highly infectious diseases (e.g., </a:t>
            </a:r>
            <a:r>
              <a:rPr b="1" lang="en-GB" sz="1000">
                <a:solidFill>
                  <a:srgbClr val="CC0000"/>
                </a:solidFill>
                <a:latin typeface="Mada"/>
                <a:ea typeface="Mada"/>
                <a:cs typeface="Mada"/>
                <a:sym typeface="Mada"/>
              </a:rPr>
              <a:t>norovirus or measles</a:t>
            </a:r>
            <a:r>
              <a:rPr lang="en-GB" sz="1000">
                <a:latin typeface="Mada"/>
                <a:ea typeface="Mada"/>
                <a:cs typeface="Mada"/>
                <a:sym typeface="Mada"/>
              </a:rPr>
              <a:t>). </a:t>
            </a:r>
            <a:endParaRPr sz="1000">
              <a:latin typeface="Mada"/>
              <a:ea typeface="Mada"/>
              <a:cs typeface="Mada"/>
              <a:sym typeface="Mada"/>
            </a:endParaRPr>
          </a:p>
          <a:p>
            <a:pPr indent="-292100" lvl="0" marL="457200" rtl="0" algn="l">
              <a:spcBef>
                <a:spcPts val="0"/>
              </a:spcBef>
              <a:spcAft>
                <a:spcPts val="0"/>
              </a:spcAft>
              <a:buSzPts val="1000"/>
              <a:buFont typeface="Mada"/>
              <a:buAutoNum type="arabicPeriod"/>
            </a:pPr>
            <a:r>
              <a:rPr lang="en-GB" sz="1000">
                <a:latin typeface="Mada"/>
                <a:ea typeface="Mada"/>
                <a:cs typeface="Mada"/>
                <a:sym typeface="Mada"/>
              </a:rPr>
              <a:t>Diseases or events that need to be reported under the IHR (2005).</a:t>
            </a:r>
            <a:endParaRPr sz="1000">
              <a:latin typeface="Mada"/>
              <a:ea typeface="Mada"/>
              <a:cs typeface="Mada"/>
              <a:sym typeface="Mada"/>
            </a:endParaRPr>
          </a:p>
        </p:txBody>
      </p:sp>
      <p:sp>
        <p:nvSpPr>
          <p:cNvPr id="1595" name="Google Shape;1595;p61"/>
          <p:cNvSpPr/>
          <p:nvPr/>
        </p:nvSpPr>
        <p:spPr>
          <a:xfrm>
            <a:off x="489950" y="3932075"/>
            <a:ext cx="3305100" cy="467100"/>
          </a:xfrm>
          <a:prstGeom prst="rect">
            <a:avLst/>
          </a:prstGeom>
          <a:solidFill>
            <a:srgbClr val="A2C4C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000">
                <a:solidFill>
                  <a:srgbClr val="FFFFFF"/>
                </a:solidFill>
                <a:latin typeface="Nunito"/>
                <a:ea typeface="Nunito"/>
                <a:cs typeface="Nunito"/>
                <a:sym typeface="Nunito"/>
              </a:rPr>
              <a:t>Diseases with the following characteristics should be considered for surveillance:</a:t>
            </a:r>
            <a:endParaRPr b="1" sz="1000"/>
          </a:p>
        </p:txBody>
      </p:sp>
      <p:sp>
        <p:nvSpPr>
          <p:cNvPr id="1596" name="Google Shape;1596;p61"/>
          <p:cNvSpPr/>
          <p:nvPr/>
        </p:nvSpPr>
        <p:spPr>
          <a:xfrm>
            <a:off x="4365675" y="4269101"/>
            <a:ext cx="3094500" cy="2489400"/>
          </a:xfrm>
          <a:prstGeom prst="roundRect">
            <a:avLst>
              <a:gd fmla="val 16667" name="adj"/>
            </a:avLst>
          </a:prstGeom>
          <a:noFill/>
          <a:ln cap="flat" cmpd="sng" w="9525">
            <a:solidFill>
              <a:srgbClr val="999999"/>
            </a:solidFill>
            <a:prstDash val="dash"/>
            <a:round/>
            <a:headEnd len="sm" w="sm" type="none"/>
            <a:tailEnd len="sm" w="sm" type="none"/>
          </a:ln>
        </p:spPr>
        <p:txBody>
          <a:bodyPr anchorCtr="0" anchor="ctr" bIns="91425" lIns="91425" spcFirstLastPara="1" rIns="91425" wrap="square" tIns="91425">
            <a:noAutofit/>
          </a:bodyPr>
          <a:lstStyle/>
          <a:p>
            <a:pPr indent="-292100" lvl="0" marL="457200" rtl="0" algn="l">
              <a:spcBef>
                <a:spcPts val="0"/>
              </a:spcBef>
              <a:spcAft>
                <a:spcPts val="0"/>
              </a:spcAft>
              <a:buSzPts val="1000"/>
              <a:buFont typeface="Mada"/>
              <a:buAutoNum type="arabicPeriod"/>
            </a:pPr>
            <a:r>
              <a:rPr lang="en-GB" sz="1000">
                <a:latin typeface="Mada"/>
                <a:ea typeface="Mada"/>
                <a:cs typeface="Mada"/>
                <a:sym typeface="Mada"/>
              </a:rPr>
              <a:t>Short time – problem for collecting information – systems sensitive and responsive</a:t>
            </a:r>
            <a:endParaRPr sz="1000">
              <a:latin typeface="Mada"/>
              <a:ea typeface="Mada"/>
              <a:cs typeface="Mada"/>
              <a:sym typeface="Mada"/>
            </a:endParaRPr>
          </a:p>
          <a:p>
            <a:pPr indent="-292100" lvl="0" marL="457200" rtl="0" algn="l">
              <a:spcBef>
                <a:spcPts val="0"/>
              </a:spcBef>
              <a:spcAft>
                <a:spcPts val="0"/>
              </a:spcAft>
              <a:buSzPts val="1000"/>
              <a:buFont typeface="Mada"/>
              <a:buAutoNum type="arabicPeriod"/>
            </a:pPr>
            <a:r>
              <a:rPr lang="en-GB" sz="1000">
                <a:latin typeface="Mada"/>
                <a:ea typeface="Mada"/>
                <a:cs typeface="Mada"/>
                <a:sym typeface="Mada"/>
              </a:rPr>
              <a:t>Large, diffuse and highly varied population  Include diseases not normally surveyed?  </a:t>
            </a:r>
            <a:endParaRPr sz="1000">
              <a:latin typeface="Mada"/>
              <a:ea typeface="Mada"/>
              <a:cs typeface="Mada"/>
              <a:sym typeface="Mada"/>
            </a:endParaRPr>
          </a:p>
          <a:p>
            <a:pPr indent="-292100" lvl="0" marL="457200" rtl="0" algn="l">
              <a:spcBef>
                <a:spcPts val="0"/>
              </a:spcBef>
              <a:spcAft>
                <a:spcPts val="0"/>
              </a:spcAft>
              <a:buSzPts val="1000"/>
              <a:buFont typeface="Mada"/>
              <a:buAutoNum type="arabicPeriod"/>
            </a:pPr>
            <a:r>
              <a:rPr lang="en-GB" sz="1000">
                <a:latin typeface="Mada"/>
                <a:ea typeface="Mada"/>
                <a:cs typeface="Mada"/>
                <a:sym typeface="Mada"/>
              </a:rPr>
              <a:t>People arrive from/return to many locations </a:t>
            </a:r>
            <a:endParaRPr sz="1000">
              <a:latin typeface="Mada"/>
              <a:ea typeface="Mada"/>
              <a:cs typeface="Mada"/>
              <a:sym typeface="Mada"/>
            </a:endParaRPr>
          </a:p>
          <a:p>
            <a:pPr indent="-292100" lvl="0" marL="457200" rtl="0" algn="l">
              <a:spcBef>
                <a:spcPts val="0"/>
              </a:spcBef>
              <a:spcAft>
                <a:spcPts val="0"/>
              </a:spcAft>
              <a:buSzPts val="1000"/>
              <a:buFont typeface="Mada"/>
              <a:buAutoNum type="arabicPeriod"/>
            </a:pPr>
            <a:r>
              <a:rPr lang="en-GB" sz="1000">
                <a:latin typeface="Mada"/>
                <a:ea typeface="Mada"/>
                <a:cs typeface="Mada"/>
                <a:sym typeface="Mada"/>
              </a:rPr>
              <a:t>Multiple opportunities for exposure: air travel – food – water – physical contact</a:t>
            </a:r>
            <a:endParaRPr sz="1000">
              <a:latin typeface="Mada"/>
              <a:ea typeface="Mada"/>
              <a:cs typeface="Mada"/>
              <a:sym typeface="Mada"/>
            </a:endParaRPr>
          </a:p>
          <a:p>
            <a:pPr indent="-292100" lvl="0" marL="457200" rtl="0" algn="l">
              <a:spcBef>
                <a:spcPts val="0"/>
              </a:spcBef>
              <a:spcAft>
                <a:spcPts val="0"/>
              </a:spcAft>
              <a:buSzPts val="1000"/>
              <a:buFont typeface="Mada"/>
              <a:buAutoNum type="arabicPeriod"/>
            </a:pPr>
            <a:r>
              <a:rPr lang="en-GB" sz="1000">
                <a:latin typeface="Mada"/>
                <a:ea typeface="Mada"/>
                <a:cs typeface="Mada"/>
                <a:sym typeface="Mada"/>
              </a:rPr>
              <a:t>Varying health surveillance capabilities of – host nation– originating nation(s)</a:t>
            </a:r>
            <a:endParaRPr sz="1000">
              <a:latin typeface="Mada"/>
              <a:ea typeface="Mada"/>
              <a:cs typeface="Mada"/>
              <a:sym typeface="Mada"/>
            </a:endParaRPr>
          </a:p>
          <a:p>
            <a:pPr indent="-292100" lvl="0" marL="457200" rtl="0" algn="l">
              <a:spcBef>
                <a:spcPts val="0"/>
              </a:spcBef>
              <a:spcAft>
                <a:spcPts val="0"/>
              </a:spcAft>
              <a:buSzPts val="1000"/>
              <a:buFont typeface="Mada"/>
              <a:buAutoNum type="arabicPeriod"/>
            </a:pPr>
            <a:r>
              <a:rPr lang="en-GB" sz="1000">
                <a:latin typeface="Mada"/>
                <a:ea typeface="Mada"/>
                <a:cs typeface="Mada"/>
                <a:sym typeface="Mada"/>
              </a:rPr>
              <a:t>Tracking (time/location) and notification – not just in location, but after returning</a:t>
            </a:r>
            <a:endParaRPr sz="1000">
              <a:latin typeface="Mada"/>
              <a:ea typeface="Mada"/>
              <a:cs typeface="Mada"/>
              <a:sym typeface="Mada"/>
            </a:endParaRPr>
          </a:p>
        </p:txBody>
      </p:sp>
      <p:sp>
        <p:nvSpPr>
          <p:cNvPr id="1597" name="Google Shape;1597;p61"/>
          <p:cNvSpPr/>
          <p:nvPr/>
        </p:nvSpPr>
        <p:spPr>
          <a:xfrm>
            <a:off x="4823465" y="3935000"/>
            <a:ext cx="2178900" cy="439500"/>
          </a:xfrm>
          <a:prstGeom prst="rect">
            <a:avLst/>
          </a:prstGeom>
          <a:solidFill>
            <a:srgbClr val="A2C4C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000">
                <a:solidFill>
                  <a:srgbClr val="FFFFFF"/>
                </a:solidFill>
                <a:latin typeface="Nunito"/>
                <a:ea typeface="Nunito"/>
                <a:cs typeface="Nunito"/>
                <a:sym typeface="Nunito"/>
              </a:rPr>
              <a:t>Surveillance Problems posed by MGs</a:t>
            </a:r>
            <a:endParaRPr b="1" sz="1000"/>
          </a:p>
        </p:txBody>
      </p:sp>
      <p:sp>
        <p:nvSpPr>
          <p:cNvPr id="1598" name="Google Shape;1598;p61"/>
          <p:cNvSpPr/>
          <p:nvPr/>
        </p:nvSpPr>
        <p:spPr>
          <a:xfrm>
            <a:off x="4365775" y="2464775"/>
            <a:ext cx="3094500" cy="1315200"/>
          </a:xfrm>
          <a:prstGeom prst="roundRect">
            <a:avLst>
              <a:gd fmla="val 16667" name="adj"/>
            </a:avLst>
          </a:prstGeom>
          <a:noFill/>
          <a:ln cap="flat" cmpd="sng" w="9525">
            <a:solidFill>
              <a:srgbClr val="999999"/>
            </a:solidFill>
            <a:prstDash val="dash"/>
            <a:round/>
            <a:headEnd len="sm" w="sm" type="none"/>
            <a:tailEnd len="sm" w="sm" type="none"/>
          </a:ln>
        </p:spPr>
        <p:txBody>
          <a:bodyPr anchorCtr="0" anchor="ctr" bIns="91425" lIns="91425" spcFirstLastPara="1" rIns="91425" wrap="square" tIns="91425">
            <a:noAutofit/>
          </a:bodyPr>
          <a:lstStyle/>
          <a:p>
            <a:pPr indent="-292100" lvl="0" marL="457200" rtl="0" algn="l">
              <a:spcBef>
                <a:spcPts val="0"/>
              </a:spcBef>
              <a:spcAft>
                <a:spcPts val="0"/>
              </a:spcAft>
              <a:buSzPts val="1000"/>
              <a:buFont typeface="Mada"/>
              <a:buAutoNum type="arabicPeriod"/>
            </a:pPr>
            <a:r>
              <a:rPr lang="en-GB" sz="1000">
                <a:latin typeface="Mada"/>
                <a:ea typeface="Mada"/>
                <a:cs typeface="Mada"/>
                <a:sym typeface="Mada"/>
              </a:rPr>
              <a:t>Identify monitoring resources at all levels </a:t>
            </a:r>
            <a:endParaRPr sz="1000">
              <a:latin typeface="Mada"/>
              <a:ea typeface="Mada"/>
              <a:cs typeface="Mada"/>
              <a:sym typeface="Mada"/>
            </a:endParaRPr>
          </a:p>
          <a:p>
            <a:pPr indent="-292100" lvl="0" marL="457200" rtl="0" algn="l">
              <a:spcBef>
                <a:spcPts val="0"/>
              </a:spcBef>
              <a:spcAft>
                <a:spcPts val="0"/>
              </a:spcAft>
              <a:buSzPts val="1000"/>
              <a:buFont typeface="Mada"/>
              <a:buAutoNum type="arabicPeriod"/>
            </a:pPr>
            <a:r>
              <a:rPr lang="en-GB" sz="1000">
                <a:latin typeface="Mada"/>
                <a:ea typeface="Mada"/>
                <a:cs typeface="Mada"/>
                <a:sym typeface="Mada"/>
              </a:rPr>
              <a:t>Define conditions to look for</a:t>
            </a:r>
            <a:endParaRPr sz="1000">
              <a:latin typeface="Mada"/>
              <a:ea typeface="Mada"/>
              <a:cs typeface="Mada"/>
              <a:sym typeface="Mada"/>
            </a:endParaRPr>
          </a:p>
          <a:p>
            <a:pPr indent="-292100" lvl="0" marL="457200" rtl="0" algn="l">
              <a:spcBef>
                <a:spcPts val="0"/>
              </a:spcBef>
              <a:spcAft>
                <a:spcPts val="0"/>
              </a:spcAft>
              <a:buSzPts val="1000"/>
              <a:buFont typeface="Mada"/>
              <a:buAutoNum type="arabicPeriod"/>
            </a:pPr>
            <a:r>
              <a:rPr lang="en-GB" sz="1000">
                <a:latin typeface="Mada"/>
                <a:ea typeface="Mada"/>
                <a:cs typeface="Mada"/>
                <a:sym typeface="Mada"/>
              </a:rPr>
              <a:t> Establish priorities </a:t>
            </a:r>
            <a:endParaRPr sz="1000">
              <a:latin typeface="Mada"/>
              <a:ea typeface="Mada"/>
              <a:cs typeface="Mada"/>
              <a:sym typeface="Mada"/>
            </a:endParaRPr>
          </a:p>
          <a:p>
            <a:pPr indent="-292100" lvl="0" marL="457200" rtl="0" algn="l">
              <a:spcBef>
                <a:spcPts val="0"/>
              </a:spcBef>
              <a:spcAft>
                <a:spcPts val="0"/>
              </a:spcAft>
              <a:buSzPts val="1000"/>
              <a:buFont typeface="Mada"/>
              <a:buAutoNum type="arabicPeriod"/>
            </a:pPr>
            <a:r>
              <a:rPr lang="en-GB" sz="1000">
                <a:latin typeface="Mada"/>
                <a:ea typeface="Mada"/>
                <a:cs typeface="Mada"/>
                <a:sym typeface="Mada"/>
              </a:rPr>
              <a:t>Set threshold / alert levels </a:t>
            </a:r>
            <a:endParaRPr sz="1000">
              <a:latin typeface="Mada"/>
              <a:ea typeface="Mada"/>
              <a:cs typeface="Mada"/>
              <a:sym typeface="Mada"/>
            </a:endParaRPr>
          </a:p>
          <a:p>
            <a:pPr indent="-292100" lvl="0" marL="457200" rtl="0" algn="l">
              <a:spcBef>
                <a:spcPts val="0"/>
              </a:spcBef>
              <a:spcAft>
                <a:spcPts val="0"/>
              </a:spcAft>
              <a:buSzPts val="1000"/>
              <a:buFont typeface="Mada"/>
              <a:buAutoNum type="arabicPeriod"/>
            </a:pPr>
            <a:r>
              <a:rPr lang="en-GB" sz="1000">
                <a:latin typeface="Mada"/>
                <a:ea typeface="Mada"/>
                <a:cs typeface="Mada"/>
                <a:sym typeface="Mada"/>
              </a:rPr>
              <a:t>Identify mechanism for prompt investigation and feedback </a:t>
            </a:r>
            <a:endParaRPr sz="1000">
              <a:latin typeface="Mada"/>
              <a:ea typeface="Mada"/>
              <a:cs typeface="Mada"/>
              <a:sym typeface="Mada"/>
            </a:endParaRPr>
          </a:p>
          <a:p>
            <a:pPr indent="-292100" lvl="0" marL="457200" rtl="0" algn="l">
              <a:spcBef>
                <a:spcPts val="0"/>
              </a:spcBef>
              <a:spcAft>
                <a:spcPts val="0"/>
              </a:spcAft>
              <a:buSzPts val="1000"/>
              <a:buFont typeface="Mada"/>
              <a:buAutoNum type="arabicPeriod"/>
            </a:pPr>
            <a:r>
              <a:rPr lang="en-GB" sz="1000">
                <a:latin typeface="Mada"/>
                <a:ea typeface="Mada"/>
                <a:cs typeface="Mada"/>
                <a:sym typeface="Mada"/>
              </a:rPr>
              <a:t>Link notification and response plan</a:t>
            </a:r>
            <a:endParaRPr sz="1000">
              <a:latin typeface="Mada"/>
              <a:ea typeface="Mada"/>
              <a:cs typeface="Mada"/>
              <a:sym typeface="Mada"/>
            </a:endParaRPr>
          </a:p>
        </p:txBody>
      </p:sp>
      <p:sp>
        <p:nvSpPr>
          <p:cNvPr id="1599" name="Google Shape;1599;p61"/>
          <p:cNvSpPr/>
          <p:nvPr/>
        </p:nvSpPr>
        <p:spPr>
          <a:xfrm>
            <a:off x="4816575" y="2084600"/>
            <a:ext cx="2192700" cy="439500"/>
          </a:xfrm>
          <a:prstGeom prst="rect">
            <a:avLst/>
          </a:prstGeom>
          <a:solidFill>
            <a:srgbClr val="A2C4C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000">
                <a:solidFill>
                  <a:srgbClr val="FFFFFF"/>
                </a:solidFill>
                <a:latin typeface="Nunito"/>
                <a:ea typeface="Nunito"/>
                <a:cs typeface="Nunito"/>
                <a:sym typeface="Nunito"/>
              </a:rPr>
              <a:t>Preparing a surveillance plan</a:t>
            </a:r>
            <a:endParaRPr b="1" sz="1000"/>
          </a:p>
        </p:txBody>
      </p:sp>
      <p:sp>
        <p:nvSpPr>
          <p:cNvPr id="1600" name="Google Shape;1600;p61"/>
          <p:cNvSpPr txBox="1"/>
          <p:nvPr/>
        </p:nvSpPr>
        <p:spPr>
          <a:xfrm>
            <a:off x="105950" y="7229900"/>
            <a:ext cx="3762600" cy="2031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000">
                <a:latin typeface="Mada"/>
                <a:ea typeface="Mada"/>
                <a:cs typeface="Mada"/>
                <a:sym typeface="Mada"/>
              </a:rPr>
              <a:t>A safe and healthy MG requires</a:t>
            </a:r>
            <a:endParaRPr b="1" sz="1000">
              <a:latin typeface="Mada"/>
              <a:ea typeface="Mada"/>
              <a:cs typeface="Mada"/>
              <a:sym typeface="Mada"/>
            </a:endParaRPr>
          </a:p>
          <a:p>
            <a:pPr indent="-292100" lvl="0" marL="457200" rtl="0" algn="l">
              <a:spcBef>
                <a:spcPts val="0"/>
              </a:spcBef>
              <a:spcAft>
                <a:spcPts val="0"/>
              </a:spcAft>
              <a:buSzPts val="1000"/>
              <a:buFont typeface="Mada"/>
              <a:buChar char="●"/>
            </a:pPr>
            <a:r>
              <a:rPr lang="en-GB" sz="1000">
                <a:latin typeface="Mada"/>
                <a:ea typeface="Mada"/>
                <a:cs typeface="Mada"/>
                <a:sym typeface="Mada"/>
              </a:rPr>
              <a:t>Early multi-sectoral preparation involving: </a:t>
            </a:r>
            <a:endParaRPr sz="1000">
              <a:latin typeface="Mada"/>
              <a:ea typeface="Mada"/>
              <a:cs typeface="Mada"/>
              <a:sym typeface="Mada"/>
            </a:endParaRPr>
          </a:p>
          <a:p>
            <a:pPr indent="-292100" lvl="1" marL="914400" rtl="0" algn="l">
              <a:spcBef>
                <a:spcPts val="0"/>
              </a:spcBef>
              <a:spcAft>
                <a:spcPts val="0"/>
              </a:spcAft>
              <a:buSzPts val="1000"/>
              <a:buFont typeface="Mada"/>
              <a:buChar char="○"/>
            </a:pPr>
            <a:r>
              <a:rPr lang="en-GB" sz="1000">
                <a:latin typeface="Mada"/>
                <a:ea typeface="Mada"/>
                <a:cs typeface="Mada"/>
                <a:sym typeface="Mada"/>
              </a:rPr>
              <a:t> event organizers</a:t>
            </a:r>
            <a:endParaRPr sz="1000">
              <a:latin typeface="Mada"/>
              <a:ea typeface="Mada"/>
              <a:cs typeface="Mada"/>
              <a:sym typeface="Mada"/>
            </a:endParaRPr>
          </a:p>
          <a:p>
            <a:pPr indent="-292100" lvl="1" marL="914400" rtl="0" algn="l">
              <a:spcBef>
                <a:spcPts val="0"/>
              </a:spcBef>
              <a:spcAft>
                <a:spcPts val="0"/>
              </a:spcAft>
              <a:buSzPts val="1000"/>
              <a:buFont typeface="Mada"/>
              <a:buChar char="○"/>
            </a:pPr>
            <a:r>
              <a:rPr lang="en-GB" sz="1000">
                <a:latin typeface="Mada"/>
                <a:ea typeface="Mada"/>
                <a:cs typeface="Mada"/>
                <a:sym typeface="Mada"/>
              </a:rPr>
              <a:t> health emergency managers</a:t>
            </a:r>
            <a:endParaRPr sz="1000">
              <a:latin typeface="Mada"/>
              <a:ea typeface="Mada"/>
              <a:cs typeface="Mada"/>
              <a:sym typeface="Mada"/>
            </a:endParaRPr>
          </a:p>
          <a:p>
            <a:pPr indent="-292100" lvl="1" marL="914400" rtl="0" algn="l">
              <a:spcBef>
                <a:spcPts val="0"/>
              </a:spcBef>
              <a:spcAft>
                <a:spcPts val="0"/>
              </a:spcAft>
              <a:buSzPts val="1000"/>
              <a:buFont typeface="Mada"/>
              <a:buChar char="○"/>
            </a:pPr>
            <a:r>
              <a:rPr lang="en-GB" sz="1000">
                <a:latin typeface="Mada"/>
                <a:ea typeface="Mada"/>
                <a:cs typeface="Mada"/>
                <a:sym typeface="Mada"/>
              </a:rPr>
              <a:t> public health authority representatives </a:t>
            </a:r>
            <a:endParaRPr sz="1000">
              <a:latin typeface="Mada"/>
              <a:ea typeface="Mada"/>
              <a:cs typeface="Mada"/>
              <a:sym typeface="Mada"/>
            </a:endParaRPr>
          </a:p>
          <a:p>
            <a:pPr indent="-292100" lvl="1" marL="914400" rtl="0" algn="l">
              <a:spcBef>
                <a:spcPts val="0"/>
              </a:spcBef>
              <a:spcAft>
                <a:spcPts val="0"/>
              </a:spcAft>
              <a:buSzPts val="1000"/>
              <a:buFont typeface="Mada"/>
              <a:buChar char="○"/>
            </a:pPr>
            <a:r>
              <a:rPr lang="en-GB" sz="1000">
                <a:latin typeface="Mada"/>
                <a:ea typeface="Mada"/>
                <a:cs typeface="Mada"/>
                <a:sym typeface="Mada"/>
              </a:rPr>
              <a:t>local hospital emergency departments </a:t>
            </a:r>
            <a:endParaRPr sz="1000">
              <a:latin typeface="Mada"/>
              <a:ea typeface="Mada"/>
              <a:cs typeface="Mada"/>
              <a:sym typeface="Mada"/>
            </a:endParaRPr>
          </a:p>
          <a:p>
            <a:pPr indent="-292100" lvl="1" marL="914400" rtl="0" algn="l">
              <a:spcBef>
                <a:spcPts val="0"/>
              </a:spcBef>
              <a:spcAft>
                <a:spcPts val="0"/>
              </a:spcAft>
              <a:buSzPts val="1000"/>
              <a:buFont typeface="Mada"/>
              <a:buChar char="○"/>
            </a:pPr>
            <a:r>
              <a:rPr lang="en-GB" sz="1000">
                <a:latin typeface="Mada"/>
                <a:ea typeface="Mada"/>
                <a:cs typeface="Mada"/>
                <a:sym typeface="Mada"/>
              </a:rPr>
              <a:t>first-aid personnel</a:t>
            </a:r>
            <a:endParaRPr sz="1000">
              <a:latin typeface="Mada"/>
              <a:ea typeface="Mada"/>
              <a:cs typeface="Mada"/>
              <a:sym typeface="Mada"/>
            </a:endParaRPr>
          </a:p>
          <a:p>
            <a:pPr indent="-292100" lvl="1" marL="914400" rtl="0" algn="l">
              <a:spcBef>
                <a:spcPts val="0"/>
              </a:spcBef>
              <a:spcAft>
                <a:spcPts val="0"/>
              </a:spcAft>
              <a:buSzPts val="1000"/>
              <a:buFont typeface="Mada"/>
              <a:buChar char="○"/>
            </a:pPr>
            <a:r>
              <a:rPr lang="en-GB" sz="1000">
                <a:latin typeface="Mada"/>
                <a:ea typeface="Mada"/>
                <a:cs typeface="Mada"/>
                <a:sym typeface="Mada"/>
              </a:rPr>
              <a:t> other sectoral partners (e.g. police, emergency services, security services)</a:t>
            </a:r>
            <a:endParaRPr sz="1000">
              <a:latin typeface="Mada"/>
              <a:ea typeface="Mada"/>
              <a:cs typeface="Mada"/>
              <a:sym typeface="Mada"/>
            </a:endParaRPr>
          </a:p>
          <a:p>
            <a:pPr indent="-292100" lvl="0" marL="457200" rtl="0" algn="l">
              <a:spcBef>
                <a:spcPts val="0"/>
              </a:spcBef>
              <a:spcAft>
                <a:spcPts val="0"/>
              </a:spcAft>
              <a:buSzPts val="1000"/>
              <a:buFont typeface="Mada"/>
              <a:buChar char="●"/>
            </a:pPr>
            <a:r>
              <a:rPr lang="en-GB" sz="1000">
                <a:latin typeface="Mada"/>
                <a:ea typeface="Mada"/>
                <a:cs typeface="Mada"/>
                <a:sym typeface="Mada"/>
              </a:rPr>
              <a:t>Depends on risk assessment and risk identification</a:t>
            </a:r>
            <a:endParaRPr sz="1000">
              <a:latin typeface="Mada"/>
              <a:ea typeface="Mada"/>
              <a:cs typeface="Mada"/>
              <a:sym typeface="Mada"/>
            </a:endParaRPr>
          </a:p>
          <a:p>
            <a:pPr indent="-292100" lvl="0" marL="457200" rtl="0" algn="l">
              <a:spcBef>
                <a:spcPts val="0"/>
              </a:spcBef>
              <a:spcAft>
                <a:spcPts val="0"/>
              </a:spcAft>
              <a:buClr>
                <a:srgbClr val="CC0000"/>
              </a:buClr>
              <a:buSzPts val="1000"/>
              <a:buFont typeface="Mada"/>
              <a:buChar char="●"/>
            </a:pPr>
            <a:r>
              <a:rPr b="1" lang="en-GB" sz="1000">
                <a:solidFill>
                  <a:srgbClr val="CC0000"/>
                </a:solidFill>
                <a:latin typeface="Mada"/>
                <a:ea typeface="Mada"/>
                <a:cs typeface="Mada"/>
                <a:sym typeface="Mada"/>
              </a:rPr>
              <a:t>Medical care needs to be offered at the mass gathering but local care needs to be maintained as usual</a:t>
            </a:r>
            <a:endParaRPr sz="1000">
              <a:latin typeface="Mada"/>
              <a:ea typeface="Mada"/>
              <a:cs typeface="Mada"/>
              <a:sym typeface="Mada"/>
            </a:endParaRPr>
          </a:p>
        </p:txBody>
      </p:sp>
      <p:sp>
        <p:nvSpPr>
          <p:cNvPr id="1601" name="Google Shape;1601;p61"/>
          <p:cNvSpPr/>
          <p:nvPr/>
        </p:nvSpPr>
        <p:spPr>
          <a:xfrm>
            <a:off x="129375" y="6992000"/>
            <a:ext cx="2451900" cy="237900"/>
          </a:xfrm>
          <a:prstGeom prst="roundRect">
            <a:avLst>
              <a:gd fmla="val 16667" name="adj"/>
            </a:avLst>
          </a:prstGeom>
          <a:solidFill>
            <a:srgbClr val="134F5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300">
                <a:solidFill>
                  <a:srgbClr val="FFFFFF"/>
                </a:solidFill>
                <a:latin typeface="Nunito"/>
                <a:ea typeface="Nunito"/>
                <a:cs typeface="Nunito"/>
                <a:sym typeface="Nunito"/>
              </a:rPr>
              <a:t>MG Planning</a:t>
            </a:r>
            <a:endParaRPr sz="1300">
              <a:solidFill>
                <a:srgbClr val="FFFFFF"/>
              </a:solidFill>
              <a:latin typeface="Nunito"/>
              <a:ea typeface="Nunito"/>
              <a:cs typeface="Nunito"/>
              <a:sym typeface="Nunito"/>
            </a:endParaRPr>
          </a:p>
        </p:txBody>
      </p:sp>
      <p:sp>
        <p:nvSpPr>
          <p:cNvPr id="1602" name="Google Shape;1602;p61"/>
          <p:cNvSpPr/>
          <p:nvPr/>
        </p:nvSpPr>
        <p:spPr>
          <a:xfrm>
            <a:off x="4250750" y="6992000"/>
            <a:ext cx="2451900" cy="237900"/>
          </a:xfrm>
          <a:prstGeom prst="roundRect">
            <a:avLst>
              <a:gd fmla="val 16667" name="adj"/>
            </a:avLst>
          </a:prstGeom>
          <a:solidFill>
            <a:srgbClr val="134F5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300">
                <a:solidFill>
                  <a:srgbClr val="FFFFFF"/>
                </a:solidFill>
                <a:latin typeface="Nunito"/>
                <a:ea typeface="Nunito"/>
                <a:cs typeface="Nunito"/>
                <a:sym typeface="Nunito"/>
              </a:rPr>
              <a:t>Response</a:t>
            </a:r>
            <a:endParaRPr sz="1300">
              <a:solidFill>
                <a:srgbClr val="FFFFFF"/>
              </a:solidFill>
              <a:latin typeface="Nunito"/>
              <a:ea typeface="Nunito"/>
              <a:cs typeface="Nunito"/>
              <a:sym typeface="Nunito"/>
            </a:endParaRPr>
          </a:p>
        </p:txBody>
      </p:sp>
      <p:sp>
        <p:nvSpPr>
          <p:cNvPr id="1603" name="Google Shape;1603;p61"/>
          <p:cNvSpPr txBox="1"/>
          <p:nvPr/>
        </p:nvSpPr>
        <p:spPr>
          <a:xfrm>
            <a:off x="4250750" y="7261850"/>
            <a:ext cx="3285600" cy="1569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000">
                <a:latin typeface="Mada"/>
                <a:ea typeface="Mada"/>
                <a:cs typeface="Mada"/>
                <a:sym typeface="Mada"/>
              </a:rPr>
              <a:t>Establish a major incident response system</a:t>
            </a:r>
            <a:endParaRPr b="1" sz="1000">
              <a:latin typeface="Mada"/>
              <a:ea typeface="Mada"/>
              <a:cs typeface="Mada"/>
              <a:sym typeface="Mada"/>
            </a:endParaRPr>
          </a:p>
          <a:p>
            <a:pPr indent="-292100" lvl="0" marL="457200" rtl="0" algn="l">
              <a:spcBef>
                <a:spcPts val="0"/>
              </a:spcBef>
              <a:spcAft>
                <a:spcPts val="0"/>
              </a:spcAft>
              <a:buSzPts val="1000"/>
              <a:buFont typeface="Mada"/>
              <a:buChar char="●"/>
            </a:pPr>
            <a:r>
              <a:rPr lang="en-GB" sz="1000">
                <a:latin typeface="Mada"/>
                <a:ea typeface="Mada"/>
                <a:cs typeface="Mada"/>
                <a:sym typeface="Mada"/>
              </a:rPr>
              <a:t>Well rehearsed multi-agency and cross government response systems.</a:t>
            </a:r>
            <a:endParaRPr sz="1000">
              <a:latin typeface="Mada"/>
              <a:ea typeface="Mada"/>
              <a:cs typeface="Mada"/>
              <a:sym typeface="Mada"/>
            </a:endParaRPr>
          </a:p>
          <a:p>
            <a:pPr indent="-292100" lvl="0" marL="457200" rtl="0" algn="l">
              <a:spcBef>
                <a:spcPts val="0"/>
              </a:spcBef>
              <a:spcAft>
                <a:spcPts val="0"/>
              </a:spcAft>
              <a:buSzPts val="1000"/>
              <a:buFont typeface="Mada"/>
              <a:buChar char="●"/>
            </a:pPr>
            <a:r>
              <a:rPr lang="en-GB" sz="1000">
                <a:latin typeface="Mada"/>
                <a:ea typeface="Mada"/>
                <a:cs typeface="Mada"/>
                <a:sym typeface="Mada"/>
              </a:rPr>
              <a:t>Effective liaison across health sector. </a:t>
            </a:r>
            <a:endParaRPr sz="1000">
              <a:latin typeface="Mada"/>
              <a:ea typeface="Mada"/>
              <a:cs typeface="Mada"/>
              <a:sym typeface="Mada"/>
            </a:endParaRPr>
          </a:p>
          <a:p>
            <a:pPr indent="-292100" lvl="0" marL="457200" rtl="0" algn="l">
              <a:spcBef>
                <a:spcPts val="0"/>
              </a:spcBef>
              <a:spcAft>
                <a:spcPts val="0"/>
              </a:spcAft>
              <a:buSzPts val="1000"/>
              <a:buFont typeface="Mada"/>
              <a:buChar char="●"/>
            </a:pPr>
            <a:r>
              <a:rPr lang="en-GB" sz="1000">
                <a:latin typeface="Mada"/>
                <a:ea typeface="Mada"/>
                <a:cs typeface="Mada"/>
                <a:sym typeface="Mada"/>
              </a:rPr>
              <a:t>Public health engagement with: – Police &amp; other emergency services (threat assessment, incident response) – Central government (threat assessment, preparedness, response) – Intelligence services (threat assessment).</a:t>
            </a:r>
            <a:endParaRPr sz="1000">
              <a:latin typeface="Mada"/>
              <a:ea typeface="Mada"/>
              <a:cs typeface="Mada"/>
              <a:sym typeface="Mada"/>
            </a:endParaRPr>
          </a:p>
        </p:txBody>
      </p:sp>
      <p:pic>
        <p:nvPicPr>
          <p:cNvPr id="1604" name="Google Shape;1604;p61"/>
          <p:cNvPicPr preferRelativeResize="0"/>
          <p:nvPr/>
        </p:nvPicPr>
        <p:blipFill>
          <a:blip r:embed="rId3">
            <a:alphaModFix/>
          </a:blip>
          <a:stretch>
            <a:fillRect/>
          </a:stretch>
        </p:blipFill>
        <p:spPr>
          <a:xfrm>
            <a:off x="4104125" y="8831738"/>
            <a:ext cx="3285600" cy="1701386"/>
          </a:xfrm>
          <a:prstGeom prst="rect">
            <a:avLst/>
          </a:prstGeom>
          <a:noFill/>
          <a:ln>
            <a:noFill/>
          </a:ln>
        </p:spPr>
      </p:pic>
      <p:sp>
        <p:nvSpPr>
          <p:cNvPr id="1605" name="Google Shape;1605;p61"/>
          <p:cNvSpPr/>
          <p:nvPr/>
        </p:nvSpPr>
        <p:spPr>
          <a:xfrm>
            <a:off x="91488" y="9348850"/>
            <a:ext cx="2451900" cy="237900"/>
          </a:xfrm>
          <a:prstGeom prst="roundRect">
            <a:avLst>
              <a:gd fmla="val 16667" name="adj"/>
            </a:avLst>
          </a:prstGeom>
          <a:solidFill>
            <a:srgbClr val="134F5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300">
                <a:solidFill>
                  <a:srgbClr val="FFFFFF"/>
                </a:solidFill>
                <a:latin typeface="Nunito"/>
                <a:ea typeface="Nunito"/>
                <a:cs typeface="Nunito"/>
                <a:sym typeface="Nunito"/>
              </a:rPr>
              <a:t>Legacy and Evaluation</a:t>
            </a:r>
            <a:endParaRPr sz="1300">
              <a:solidFill>
                <a:srgbClr val="FFFFFF"/>
              </a:solidFill>
              <a:latin typeface="Nunito"/>
              <a:ea typeface="Nunito"/>
              <a:cs typeface="Nunito"/>
              <a:sym typeface="Nunito"/>
            </a:endParaRPr>
          </a:p>
        </p:txBody>
      </p:sp>
      <p:sp>
        <p:nvSpPr>
          <p:cNvPr id="1606" name="Google Shape;1606;p61"/>
          <p:cNvSpPr txBox="1"/>
          <p:nvPr/>
        </p:nvSpPr>
        <p:spPr>
          <a:xfrm>
            <a:off x="-60900" y="9586750"/>
            <a:ext cx="3207300" cy="1108200"/>
          </a:xfrm>
          <a:prstGeom prst="rect">
            <a:avLst/>
          </a:prstGeom>
          <a:noFill/>
          <a:ln>
            <a:noFill/>
          </a:ln>
        </p:spPr>
        <p:txBody>
          <a:bodyPr anchorCtr="0" anchor="t" bIns="91425" lIns="91425" spcFirstLastPara="1" rIns="91425" wrap="square" tIns="91425">
            <a:spAutoFit/>
          </a:bodyPr>
          <a:lstStyle/>
          <a:p>
            <a:pPr indent="-292100" lvl="0" marL="457200" rtl="0" algn="l">
              <a:spcBef>
                <a:spcPts val="0"/>
              </a:spcBef>
              <a:spcAft>
                <a:spcPts val="0"/>
              </a:spcAft>
              <a:buSzPts val="1000"/>
              <a:buFont typeface="Mada"/>
              <a:buChar char="●"/>
            </a:pPr>
            <a:r>
              <a:rPr lang="en-GB" sz="1000">
                <a:latin typeface="Mada"/>
                <a:ea typeface="Mada"/>
                <a:cs typeface="Mada"/>
                <a:sym typeface="Mada"/>
              </a:rPr>
              <a:t>The wealth of knowledge and expertise generated from mass gatherings can drive best health promotion, education, and risk mitigation strategies and optimize the planning and delivery of effective health services during future mass gathering events.</a:t>
            </a:r>
            <a:endParaRPr sz="1000">
              <a:latin typeface="Mada"/>
              <a:ea typeface="Mada"/>
              <a:cs typeface="Mada"/>
              <a:sym typeface="Mada"/>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 name="Shape 150"/>
        <p:cNvGrpSpPr/>
        <p:nvPr/>
      </p:nvGrpSpPr>
      <p:grpSpPr>
        <a:xfrm>
          <a:off x="0" y="0"/>
          <a:ext cx="0" cy="0"/>
          <a:chOff x="0" y="0"/>
          <a:chExt cx="0" cy="0"/>
        </a:xfrm>
      </p:grpSpPr>
      <p:sp>
        <p:nvSpPr>
          <p:cNvPr id="151" name="Google Shape;151;p17"/>
          <p:cNvSpPr/>
          <p:nvPr/>
        </p:nvSpPr>
        <p:spPr>
          <a:xfrm rot="10800000">
            <a:off x="-75" y="-9300"/>
            <a:ext cx="7591500" cy="237900"/>
          </a:xfrm>
          <a:prstGeom prst="round2SameRect">
            <a:avLst>
              <a:gd fmla="val 50000" name="adj1"/>
              <a:gd fmla="val 0" name="adj2"/>
            </a:avLst>
          </a:pr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p17"/>
          <p:cNvSpPr txBox="1"/>
          <p:nvPr/>
        </p:nvSpPr>
        <p:spPr>
          <a:xfrm>
            <a:off x="1889220" y="248052"/>
            <a:ext cx="39930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3000">
                <a:solidFill>
                  <a:srgbClr val="134F5C"/>
                </a:solidFill>
                <a:latin typeface="Nunito"/>
                <a:ea typeface="Nunito"/>
                <a:cs typeface="Nunito"/>
                <a:sym typeface="Nunito"/>
              </a:rPr>
              <a:t>L16-</a:t>
            </a:r>
            <a:r>
              <a:rPr b="1" lang="en-GB" sz="3000">
                <a:latin typeface="Nunito"/>
                <a:ea typeface="Nunito"/>
                <a:cs typeface="Nunito"/>
                <a:sym typeface="Nunito"/>
              </a:rPr>
              <a:t> </a:t>
            </a:r>
            <a:r>
              <a:rPr b="1" lang="en-GB" sz="3000">
                <a:solidFill>
                  <a:srgbClr val="134F5C"/>
                </a:solidFill>
                <a:latin typeface="Nunito"/>
                <a:ea typeface="Nunito"/>
                <a:cs typeface="Nunito"/>
                <a:sym typeface="Nunito"/>
              </a:rPr>
              <a:t>Malaria</a:t>
            </a:r>
            <a:endParaRPr b="1" sz="3000">
              <a:solidFill>
                <a:srgbClr val="134F5C"/>
              </a:solidFill>
              <a:latin typeface="Nunito"/>
              <a:ea typeface="Nunito"/>
              <a:cs typeface="Nunito"/>
              <a:sym typeface="Nunito"/>
            </a:endParaRPr>
          </a:p>
        </p:txBody>
      </p:sp>
      <p:sp>
        <p:nvSpPr>
          <p:cNvPr id="153" name="Google Shape;153;p17"/>
          <p:cNvSpPr txBox="1"/>
          <p:nvPr/>
        </p:nvSpPr>
        <p:spPr>
          <a:xfrm>
            <a:off x="258700" y="568350"/>
            <a:ext cx="6365100" cy="646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000"/>
              </a:spcBef>
              <a:spcAft>
                <a:spcPts val="0"/>
              </a:spcAft>
              <a:buNone/>
            </a:pPr>
            <a:r>
              <a:rPr b="1" lang="en-GB" sz="1700">
                <a:solidFill>
                  <a:srgbClr val="76A5AF"/>
                </a:solidFill>
                <a:latin typeface="Nunito"/>
                <a:ea typeface="Nunito"/>
                <a:cs typeface="Nunito"/>
                <a:sym typeface="Nunito"/>
              </a:rPr>
              <a:t>Treatment algorithm: </a:t>
            </a:r>
            <a:endParaRPr sz="1200">
              <a:latin typeface="Mada"/>
              <a:ea typeface="Mada"/>
              <a:cs typeface="Mada"/>
              <a:sym typeface="Mada"/>
            </a:endParaRPr>
          </a:p>
          <a:p>
            <a:pPr indent="0" lvl="0" marL="0" rtl="0" algn="l">
              <a:lnSpc>
                <a:spcPct val="115000"/>
              </a:lnSpc>
              <a:spcBef>
                <a:spcPts val="1000"/>
              </a:spcBef>
              <a:spcAft>
                <a:spcPts val="0"/>
              </a:spcAft>
              <a:buNone/>
            </a:pPr>
            <a:r>
              <a:t/>
            </a:r>
            <a:endParaRPr b="1" sz="1800">
              <a:solidFill>
                <a:srgbClr val="76A5AF"/>
              </a:solidFill>
              <a:latin typeface="Nunito"/>
              <a:ea typeface="Nunito"/>
              <a:cs typeface="Nunito"/>
              <a:sym typeface="Nunito"/>
            </a:endParaRPr>
          </a:p>
        </p:txBody>
      </p:sp>
      <p:sp>
        <p:nvSpPr>
          <p:cNvPr id="154" name="Google Shape;154;p17"/>
          <p:cNvSpPr/>
          <p:nvPr/>
        </p:nvSpPr>
        <p:spPr>
          <a:xfrm>
            <a:off x="2946099" y="1212300"/>
            <a:ext cx="1697400" cy="367200"/>
          </a:xfrm>
          <a:prstGeom prst="roundRect">
            <a:avLst>
              <a:gd fmla="val 50000" name="adj"/>
            </a:avLst>
          </a:prstGeom>
          <a:solidFill>
            <a:srgbClr val="134F5C"/>
          </a:solidFill>
          <a:ln>
            <a:noFill/>
          </a:ln>
        </p:spPr>
        <p:txBody>
          <a:bodyPr anchorCtr="0" anchor="ctr" bIns="75875" lIns="75875" spcFirstLastPara="1" rIns="75875" wrap="square" tIns="75875">
            <a:noAutofit/>
          </a:bodyPr>
          <a:lstStyle/>
          <a:p>
            <a:pPr indent="0" lvl="0" marL="0" rtl="0" algn="ctr">
              <a:spcBef>
                <a:spcPts val="0"/>
              </a:spcBef>
              <a:spcAft>
                <a:spcPts val="0"/>
              </a:spcAft>
              <a:buNone/>
            </a:pPr>
            <a:r>
              <a:rPr b="1" lang="en-GB" sz="1100">
                <a:solidFill>
                  <a:srgbClr val="FFFFFF"/>
                </a:solidFill>
                <a:latin typeface="Roboto"/>
                <a:ea typeface="Roboto"/>
                <a:cs typeface="Roboto"/>
                <a:sym typeface="Roboto"/>
              </a:rPr>
              <a:t>Acute P. falciparum</a:t>
            </a:r>
            <a:endParaRPr b="1" sz="1100">
              <a:solidFill>
                <a:srgbClr val="FFFFFF"/>
              </a:solidFill>
            </a:endParaRPr>
          </a:p>
        </p:txBody>
      </p:sp>
      <p:sp>
        <p:nvSpPr>
          <p:cNvPr id="155" name="Google Shape;155;p17"/>
          <p:cNvSpPr/>
          <p:nvPr/>
        </p:nvSpPr>
        <p:spPr>
          <a:xfrm>
            <a:off x="4778151" y="1935486"/>
            <a:ext cx="1276500" cy="367200"/>
          </a:xfrm>
          <a:prstGeom prst="roundRect">
            <a:avLst>
              <a:gd fmla="val 50000" name="adj"/>
            </a:avLst>
          </a:prstGeom>
          <a:solidFill>
            <a:srgbClr val="45818E"/>
          </a:solidFill>
          <a:ln>
            <a:noFill/>
          </a:ln>
        </p:spPr>
        <p:txBody>
          <a:bodyPr anchorCtr="0" anchor="ctr" bIns="75875" lIns="75875" spcFirstLastPara="1" rIns="75875" wrap="square" tIns="75875">
            <a:noAutofit/>
          </a:bodyPr>
          <a:lstStyle/>
          <a:p>
            <a:pPr indent="0" lvl="0" marL="0" rtl="0" algn="ctr">
              <a:spcBef>
                <a:spcPts val="0"/>
              </a:spcBef>
              <a:spcAft>
                <a:spcPts val="0"/>
              </a:spcAft>
              <a:buNone/>
            </a:pPr>
            <a:r>
              <a:rPr b="1" lang="en-GB" sz="1100">
                <a:solidFill>
                  <a:srgbClr val="FFFFFF"/>
                </a:solidFill>
                <a:latin typeface="Mada"/>
                <a:ea typeface="Mada"/>
                <a:cs typeface="Mada"/>
                <a:sym typeface="Mada"/>
              </a:rPr>
              <a:t>Uncomplicated</a:t>
            </a:r>
            <a:endParaRPr b="1" sz="1100">
              <a:solidFill>
                <a:srgbClr val="FFFFFF"/>
              </a:solidFill>
              <a:latin typeface="Mada"/>
              <a:ea typeface="Mada"/>
              <a:cs typeface="Mada"/>
              <a:sym typeface="Mada"/>
            </a:endParaRPr>
          </a:p>
        </p:txBody>
      </p:sp>
      <p:sp>
        <p:nvSpPr>
          <p:cNvPr id="156" name="Google Shape;156;p17"/>
          <p:cNvSpPr/>
          <p:nvPr/>
        </p:nvSpPr>
        <p:spPr>
          <a:xfrm>
            <a:off x="696456" y="1935486"/>
            <a:ext cx="1276500" cy="367200"/>
          </a:xfrm>
          <a:prstGeom prst="roundRect">
            <a:avLst>
              <a:gd fmla="val 50000" name="adj"/>
            </a:avLst>
          </a:prstGeom>
          <a:solidFill>
            <a:srgbClr val="45818E"/>
          </a:solidFill>
          <a:ln>
            <a:noFill/>
          </a:ln>
        </p:spPr>
        <p:txBody>
          <a:bodyPr anchorCtr="0" anchor="ctr" bIns="75875" lIns="75875" spcFirstLastPara="1" rIns="75875" wrap="square" tIns="75875">
            <a:noAutofit/>
          </a:bodyPr>
          <a:lstStyle/>
          <a:p>
            <a:pPr indent="0" lvl="0" marL="0" rtl="0" algn="ctr">
              <a:spcBef>
                <a:spcPts val="0"/>
              </a:spcBef>
              <a:spcAft>
                <a:spcPts val="0"/>
              </a:spcAft>
              <a:buNone/>
            </a:pPr>
            <a:r>
              <a:rPr b="1" lang="en-GB" sz="1100">
                <a:solidFill>
                  <a:srgbClr val="FFFFFF"/>
                </a:solidFill>
                <a:latin typeface="Mada"/>
                <a:ea typeface="Mada"/>
                <a:cs typeface="Mada"/>
                <a:sym typeface="Mada"/>
              </a:rPr>
              <a:t>Severe</a:t>
            </a:r>
            <a:endParaRPr b="1" sz="1100">
              <a:solidFill>
                <a:srgbClr val="FFFFFF"/>
              </a:solidFill>
              <a:latin typeface="Mada"/>
              <a:ea typeface="Mada"/>
              <a:cs typeface="Mada"/>
              <a:sym typeface="Mada"/>
            </a:endParaRPr>
          </a:p>
        </p:txBody>
      </p:sp>
      <p:sp>
        <p:nvSpPr>
          <p:cNvPr id="157" name="Google Shape;157;p17"/>
          <p:cNvSpPr/>
          <p:nvPr/>
        </p:nvSpPr>
        <p:spPr>
          <a:xfrm>
            <a:off x="139570" y="2682239"/>
            <a:ext cx="1131900" cy="367200"/>
          </a:xfrm>
          <a:prstGeom prst="roundRect">
            <a:avLst>
              <a:gd fmla="val 50000" name="adj"/>
            </a:avLst>
          </a:prstGeom>
          <a:solidFill>
            <a:srgbClr val="76A5AF"/>
          </a:solidFill>
          <a:ln>
            <a:noFill/>
          </a:ln>
        </p:spPr>
        <p:txBody>
          <a:bodyPr anchorCtr="0" anchor="ctr" bIns="75875" lIns="75875" spcFirstLastPara="1" rIns="75875" wrap="square" tIns="75875">
            <a:noAutofit/>
          </a:bodyPr>
          <a:lstStyle/>
          <a:p>
            <a:pPr indent="0" lvl="0" marL="0" rtl="0" algn="ctr">
              <a:spcBef>
                <a:spcPts val="0"/>
              </a:spcBef>
              <a:spcAft>
                <a:spcPts val="0"/>
              </a:spcAft>
              <a:buNone/>
            </a:pPr>
            <a:r>
              <a:rPr b="1" lang="en-GB" sz="1100">
                <a:solidFill>
                  <a:srgbClr val="FFFFFF"/>
                </a:solidFill>
                <a:latin typeface="Mada"/>
                <a:ea typeface="Mada"/>
                <a:cs typeface="Mada"/>
                <a:sym typeface="Mada"/>
              </a:rPr>
              <a:t>Pregnant</a:t>
            </a:r>
            <a:endParaRPr b="1" sz="1100">
              <a:solidFill>
                <a:srgbClr val="FFFFFF"/>
              </a:solidFill>
              <a:latin typeface="Mada"/>
              <a:ea typeface="Mada"/>
              <a:cs typeface="Mada"/>
              <a:sym typeface="Mada"/>
            </a:endParaRPr>
          </a:p>
        </p:txBody>
      </p:sp>
      <p:sp>
        <p:nvSpPr>
          <p:cNvPr id="158" name="Google Shape;158;p17"/>
          <p:cNvSpPr/>
          <p:nvPr/>
        </p:nvSpPr>
        <p:spPr>
          <a:xfrm>
            <a:off x="1398017" y="2682239"/>
            <a:ext cx="1131900" cy="367200"/>
          </a:xfrm>
          <a:prstGeom prst="roundRect">
            <a:avLst>
              <a:gd fmla="val 50000" name="adj"/>
            </a:avLst>
          </a:prstGeom>
          <a:solidFill>
            <a:srgbClr val="76A5AF"/>
          </a:solidFill>
          <a:ln>
            <a:noFill/>
          </a:ln>
        </p:spPr>
        <p:txBody>
          <a:bodyPr anchorCtr="0" anchor="ctr" bIns="75875" lIns="75875" spcFirstLastPara="1" rIns="75875" wrap="square" tIns="75875">
            <a:noAutofit/>
          </a:bodyPr>
          <a:lstStyle/>
          <a:p>
            <a:pPr indent="0" lvl="0" marL="0" rtl="0" algn="ctr">
              <a:spcBef>
                <a:spcPts val="0"/>
              </a:spcBef>
              <a:spcAft>
                <a:spcPts val="0"/>
              </a:spcAft>
              <a:buNone/>
            </a:pPr>
            <a:r>
              <a:rPr b="1" lang="en-GB" sz="1100">
                <a:solidFill>
                  <a:srgbClr val="FFFFFF"/>
                </a:solidFill>
                <a:latin typeface="Mada"/>
                <a:ea typeface="Mada"/>
                <a:cs typeface="Mada"/>
                <a:sym typeface="Mada"/>
              </a:rPr>
              <a:t>Non-pregnant</a:t>
            </a:r>
            <a:endParaRPr b="1" sz="1100">
              <a:solidFill>
                <a:srgbClr val="FFFFFF"/>
              </a:solidFill>
              <a:latin typeface="Mada"/>
              <a:ea typeface="Mada"/>
              <a:cs typeface="Mada"/>
              <a:sym typeface="Mada"/>
            </a:endParaRPr>
          </a:p>
        </p:txBody>
      </p:sp>
      <p:cxnSp>
        <p:nvCxnSpPr>
          <p:cNvPr id="159" name="Google Shape;159;p17"/>
          <p:cNvCxnSpPr>
            <a:stCxn id="154" idx="2"/>
            <a:endCxn id="155" idx="0"/>
          </p:cNvCxnSpPr>
          <p:nvPr/>
        </p:nvCxnSpPr>
        <p:spPr>
          <a:xfrm flipH="1" rot="-5400000">
            <a:off x="4427499" y="946800"/>
            <a:ext cx="356100" cy="1621500"/>
          </a:xfrm>
          <a:prstGeom prst="bentConnector3">
            <a:avLst>
              <a:gd fmla="val 49984" name="adj1"/>
            </a:avLst>
          </a:prstGeom>
          <a:noFill/>
          <a:ln cap="flat" cmpd="sng" w="9525">
            <a:solidFill>
              <a:srgbClr val="C2C2C2"/>
            </a:solidFill>
            <a:prstDash val="solid"/>
            <a:round/>
            <a:headEnd len="sm" w="sm" type="none"/>
            <a:tailEnd len="sm" w="sm" type="none"/>
          </a:ln>
        </p:spPr>
      </p:cxnSp>
      <p:cxnSp>
        <p:nvCxnSpPr>
          <p:cNvPr id="160" name="Google Shape;160;p17"/>
          <p:cNvCxnSpPr>
            <a:stCxn id="156" idx="0"/>
            <a:endCxn id="154" idx="2"/>
          </p:cNvCxnSpPr>
          <p:nvPr/>
        </p:nvCxnSpPr>
        <p:spPr>
          <a:xfrm rot="-5400000">
            <a:off x="2386656" y="527436"/>
            <a:ext cx="356100" cy="2460000"/>
          </a:xfrm>
          <a:prstGeom prst="bentConnector3">
            <a:avLst>
              <a:gd fmla="val 49984" name="adj1"/>
            </a:avLst>
          </a:prstGeom>
          <a:noFill/>
          <a:ln cap="flat" cmpd="sng" w="9525">
            <a:solidFill>
              <a:srgbClr val="C2C2C2"/>
            </a:solidFill>
            <a:prstDash val="solid"/>
            <a:round/>
            <a:headEnd len="sm" w="sm" type="none"/>
            <a:tailEnd len="sm" w="sm" type="none"/>
          </a:ln>
        </p:spPr>
      </p:cxnSp>
      <p:cxnSp>
        <p:nvCxnSpPr>
          <p:cNvPr id="161" name="Google Shape;161;p17"/>
          <p:cNvCxnSpPr>
            <a:stCxn id="156" idx="2"/>
            <a:endCxn id="158" idx="0"/>
          </p:cNvCxnSpPr>
          <p:nvPr/>
        </p:nvCxnSpPr>
        <p:spPr>
          <a:xfrm flipH="1" rot="-5400000">
            <a:off x="1459656" y="2177736"/>
            <a:ext cx="379500" cy="629400"/>
          </a:xfrm>
          <a:prstGeom prst="bentConnector3">
            <a:avLst>
              <a:gd fmla="val 50007" name="adj1"/>
            </a:avLst>
          </a:prstGeom>
          <a:noFill/>
          <a:ln cap="flat" cmpd="sng" w="9525">
            <a:solidFill>
              <a:srgbClr val="C2C2C2"/>
            </a:solidFill>
            <a:prstDash val="solid"/>
            <a:round/>
            <a:headEnd len="sm" w="sm" type="none"/>
            <a:tailEnd len="sm" w="sm" type="none"/>
          </a:ln>
        </p:spPr>
      </p:cxnSp>
      <p:cxnSp>
        <p:nvCxnSpPr>
          <p:cNvPr id="162" name="Google Shape;162;p17"/>
          <p:cNvCxnSpPr>
            <a:stCxn id="157" idx="0"/>
            <a:endCxn id="156" idx="2"/>
          </p:cNvCxnSpPr>
          <p:nvPr/>
        </p:nvCxnSpPr>
        <p:spPr>
          <a:xfrm rot="-5400000">
            <a:off x="830320" y="2177939"/>
            <a:ext cx="379500" cy="629100"/>
          </a:xfrm>
          <a:prstGeom prst="bentConnector3">
            <a:avLst>
              <a:gd fmla="val 50007" name="adj1"/>
            </a:avLst>
          </a:prstGeom>
          <a:noFill/>
          <a:ln cap="flat" cmpd="sng" w="9525">
            <a:solidFill>
              <a:srgbClr val="C2C2C2"/>
            </a:solidFill>
            <a:prstDash val="solid"/>
            <a:round/>
            <a:headEnd len="sm" w="sm" type="none"/>
            <a:tailEnd len="sm" w="sm" type="none"/>
          </a:ln>
        </p:spPr>
      </p:cxnSp>
      <p:sp>
        <p:nvSpPr>
          <p:cNvPr id="163" name="Google Shape;163;p17"/>
          <p:cNvSpPr/>
          <p:nvPr/>
        </p:nvSpPr>
        <p:spPr>
          <a:xfrm>
            <a:off x="2855689" y="2720665"/>
            <a:ext cx="1131900" cy="367200"/>
          </a:xfrm>
          <a:prstGeom prst="roundRect">
            <a:avLst>
              <a:gd fmla="val 50000" name="adj"/>
            </a:avLst>
          </a:prstGeom>
          <a:solidFill>
            <a:srgbClr val="76A5AF"/>
          </a:solidFill>
          <a:ln>
            <a:noFill/>
          </a:ln>
        </p:spPr>
        <p:txBody>
          <a:bodyPr anchorCtr="0" anchor="ctr" bIns="75875" lIns="75875" spcFirstLastPara="1" rIns="75875" wrap="square" tIns="75875">
            <a:noAutofit/>
          </a:bodyPr>
          <a:lstStyle/>
          <a:p>
            <a:pPr indent="0" lvl="0" marL="0" rtl="0" algn="ctr">
              <a:spcBef>
                <a:spcPts val="0"/>
              </a:spcBef>
              <a:spcAft>
                <a:spcPts val="0"/>
              </a:spcAft>
              <a:buNone/>
            </a:pPr>
            <a:r>
              <a:rPr b="1" lang="en-GB" sz="700">
                <a:solidFill>
                  <a:srgbClr val="FFFFFF"/>
                </a:solidFill>
                <a:latin typeface="Mada"/>
                <a:ea typeface="Mada"/>
                <a:cs typeface="Mada"/>
                <a:sym typeface="Mada"/>
              </a:rPr>
              <a:t>Chloroquine-resistant region an non pregnant</a:t>
            </a:r>
            <a:endParaRPr b="1" sz="700">
              <a:solidFill>
                <a:srgbClr val="FFFFFF"/>
              </a:solidFill>
              <a:latin typeface="Mada"/>
              <a:ea typeface="Mada"/>
              <a:cs typeface="Mada"/>
              <a:sym typeface="Mada"/>
            </a:endParaRPr>
          </a:p>
        </p:txBody>
      </p:sp>
      <p:sp>
        <p:nvSpPr>
          <p:cNvPr id="164" name="Google Shape;164;p17"/>
          <p:cNvSpPr/>
          <p:nvPr/>
        </p:nvSpPr>
        <p:spPr>
          <a:xfrm>
            <a:off x="4850457" y="2720665"/>
            <a:ext cx="1131900" cy="367200"/>
          </a:xfrm>
          <a:prstGeom prst="roundRect">
            <a:avLst>
              <a:gd fmla="val 50000" name="adj"/>
            </a:avLst>
          </a:prstGeom>
          <a:solidFill>
            <a:srgbClr val="76A5AF"/>
          </a:solidFill>
          <a:ln>
            <a:noFill/>
          </a:ln>
        </p:spPr>
        <p:txBody>
          <a:bodyPr anchorCtr="0" anchor="ctr" bIns="75875" lIns="75875" spcFirstLastPara="1" rIns="75875" wrap="square" tIns="75875">
            <a:noAutofit/>
          </a:bodyPr>
          <a:lstStyle/>
          <a:p>
            <a:pPr indent="0" lvl="0" marL="0" rtl="0" algn="ctr">
              <a:spcBef>
                <a:spcPts val="0"/>
              </a:spcBef>
              <a:spcAft>
                <a:spcPts val="0"/>
              </a:spcAft>
              <a:buNone/>
            </a:pPr>
            <a:r>
              <a:rPr b="1" lang="en-GB" sz="700">
                <a:solidFill>
                  <a:srgbClr val="FFFFFF"/>
                </a:solidFill>
                <a:latin typeface="Mada"/>
                <a:ea typeface="Mada"/>
                <a:cs typeface="Mada"/>
                <a:sym typeface="Mada"/>
              </a:rPr>
              <a:t>Chloroquine- sensitive region and non-pregnant</a:t>
            </a:r>
            <a:endParaRPr b="1" sz="700">
              <a:solidFill>
                <a:srgbClr val="FFFFFF"/>
              </a:solidFill>
              <a:latin typeface="Mada"/>
              <a:ea typeface="Mada"/>
              <a:cs typeface="Mada"/>
              <a:sym typeface="Mada"/>
            </a:endParaRPr>
          </a:p>
        </p:txBody>
      </p:sp>
      <p:sp>
        <p:nvSpPr>
          <p:cNvPr id="165" name="Google Shape;165;p17"/>
          <p:cNvSpPr/>
          <p:nvPr/>
        </p:nvSpPr>
        <p:spPr>
          <a:xfrm>
            <a:off x="6346829" y="2720665"/>
            <a:ext cx="1131900" cy="367200"/>
          </a:xfrm>
          <a:prstGeom prst="roundRect">
            <a:avLst>
              <a:gd fmla="val 50000" name="adj"/>
            </a:avLst>
          </a:prstGeom>
          <a:solidFill>
            <a:srgbClr val="76A5AF"/>
          </a:solidFill>
          <a:ln>
            <a:noFill/>
          </a:ln>
        </p:spPr>
        <p:txBody>
          <a:bodyPr anchorCtr="0" anchor="ctr" bIns="75875" lIns="75875" spcFirstLastPara="1" rIns="75875" wrap="square" tIns="75875">
            <a:noAutofit/>
          </a:bodyPr>
          <a:lstStyle/>
          <a:p>
            <a:pPr indent="0" lvl="0" marL="0" rtl="0" algn="ctr">
              <a:spcBef>
                <a:spcPts val="0"/>
              </a:spcBef>
              <a:spcAft>
                <a:spcPts val="0"/>
              </a:spcAft>
              <a:buNone/>
            </a:pPr>
            <a:r>
              <a:rPr b="1" lang="en-GB" sz="700">
                <a:solidFill>
                  <a:srgbClr val="FFFFFF"/>
                </a:solidFill>
                <a:latin typeface="Mada"/>
                <a:ea typeface="Mada"/>
                <a:cs typeface="Mada"/>
                <a:sym typeface="Mada"/>
              </a:rPr>
              <a:t>Pregnant</a:t>
            </a:r>
            <a:endParaRPr b="1" sz="700">
              <a:solidFill>
                <a:srgbClr val="FFFFFF"/>
              </a:solidFill>
              <a:latin typeface="Mada"/>
              <a:ea typeface="Mada"/>
              <a:cs typeface="Mada"/>
              <a:sym typeface="Mada"/>
            </a:endParaRPr>
          </a:p>
        </p:txBody>
      </p:sp>
      <p:sp>
        <p:nvSpPr>
          <p:cNvPr id="166" name="Google Shape;166;p17"/>
          <p:cNvSpPr/>
          <p:nvPr/>
        </p:nvSpPr>
        <p:spPr>
          <a:xfrm>
            <a:off x="1965375" y="3502050"/>
            <a:ext cx="1284300" cy="409800"/>
          </a:xfrm>
          <a:prstGeom prst="roundRect">
            <a:avLst>
              <a:gd fmla="val 50000" name="adj"/>
            </a:avLst>
          </a:prstGeom>
          <a:solidFill>
            <a:srgbClr val="A2C4C9"/>
          </a:solidFill>
          <a:ln>
            <a:noFill/>
          </a:ln>
        </p:spPr>
        <p:txBody>
          <a:bodyPr anchorCtr="0" anchor="ctr" bIns="75875" lIns="75875" spcFirstLastPara="1" rIns="75875" wrap="square" tIns="75875">
            <a:noAutofit/>
          </a:bodyPr>
          <a:lstStyle/>
          <a:p>
            <a:pPr indent="0" lvl="0" marL="0" rtl="0" algn="ctr">
              <a:spcBef>
                <a:spcPts val="0"/>
              </a:spcBef>
              <a:spcAft>
                <a:spcPts val="0"/>
              </a:spcAft>
              <a:buNone/>
            </a:pPr>
            <a:r>
              <a:rPr b="1" lang="en-GB" sz="800">
                <a:solidFill>
                  <a:srgbClr val="FFFFFF"/>
                </a:solidFill>
                <a:latin typeface="Mada"/>
                <a:ea typeface="Mada"/>
                <a:cs typeface="Mada"/>
                <a:sym typeface="Mada"/>
              </a:rPr>
              <a:t>1st line: Artesunate and Sulfadoxine- Pyrimethamine (ACT)</a:t>
            </a:r>
            <a:endParaRPr b="1" sz="800">
              <a:solidFill>
                <a:srgbClr val="FFFFFF"/>
              </a:solidFill>
              <a:latin typeface="Mada"/>
              <a:ea typeface="Mada"/>
              <a:cs typeface="Mada"/>
              <a:sym typeface="Mada"/>
            </a:endParaRPr>
          </a:p>
        </p:txBody>
      </p:sp>
      <p:sp>
        <p:nvSpPr>
          <p:cNvPr id="167" name="Google Shape;167;p17"/>
          <p:cNvSpPr/>
          <p:nvPr/>
        </p:nvSpPr>
        <p:spPr>
          <a:xfrm>
            <a:off x="3379942" y="3512668"/>
            <a:ext cx="1164600" cy="409800"/>
          </a:xfrm>
          <a:prstGeom prst="roundRect">
            <a:avLst>
              <a:gd fmla="val 50000" name="adj"/>
            </a:avLst>
          </a:prstGeom>
          <a:solidFill>
            <a:srgbClr val="A2C4C9"/>
          </a:solidFill>
          <a:ln>
            <a:noFill/>
          </a:ln>
        </p:spPr>
        <p:txBody>
          <a:bodyPr anchorCtr="0" anchor="ctr" bIns="75875" lIns="75875" spcFirstLastPara="1" rIns="75875" wrap="square" tIns="75875">
            <a:noAutofit/>
          </a:bodyPr>
          <a:lstStyle/>
          <a:p>
            <a:pPr indent="0" lvl="0" marL="0" rtl="0" algn="ctr">
              <a:spcBef>
                <a:spcPts val="0"/>
              </a:spcBef>
              <a:spcAft>
                <a:spcPts val="0"/>
              </a:spcAft>
              <a:buNone/>
            </a:pPr>
            <a:r>
              <a:rPr b="1" lang="en-GB" sz="800">
                <a:solidFill>
                  <a:srgbClr val="FFFFFF"/>
                </a:solidFill>
                <a:latin typeface="Mada"/>
                <a:ea typeface="Mada"/>
                <a:cs typeface="Mada"/>
                <a:sym typeface="Mada"/>
              </a:rPr>
              <a:t>2nd line: Artemether and Lumefantrine</a:t>
            </a:r>
            <a:endParaRPr b="1" sz="800">
              <a:solidFill>
                <a:srgbClr val="FFFFFF"/>
              </a:solidFill>
              <a:latin typeface="Mada"/>
              <a:ea typeface="Mada"/>
              <a:cs typeface="Mada"/>
              <a:sym typeface="Mada"/>
            </a:endParaRPr>
          </a:p>
        </p:txBody>
      </p:sp>
      <p:sp>
        <p:nvSpPr>
          <p:cNvPr id="168" name="Google Shape;168;p17"/>
          <p:cNvSpPr/>
          <p:nvPr/>
        </p:nvSpPr>
        <p:spPr>
          <a:xfrm>
            <a:off x="4808752" y="3505878"/>
            <a:ext cx="1215300" cy="470700"/>
          </a:xfrm>
          <a:prstGeom prst="roundRect">
            <a:avLst>
              <a:gd fmla="val 50000" name="adj"/>
            </a:avLst>
          </a:prstGeom>
          <a:solidFill>
            <a:srgbClr val="A2C4C9"/>
          </a:solidFill>
          <a:ln>
            <a:noFill/>
          </a:ln>
        </p:spPr>
        <p:txBody>
          <a:bodyPr anchorCtr="0" anchor="ctr" bIns="75875" lIns="75875" spcFirstLastPara="1" rIns="75875" wrap="square" tIns="75875">
            <a:noAutofit/>
          </a:bodyPr>
          <a:lstStyle/>
          <a:p>
            <a:pPr indent="0" lvl="0" marL="0" rtl="0" algn="ctr">
              <a:spcBef>
                <a:spcPts val="0"/>
              </a:spcBef>
              <a:spcAft>
                <a:spcPts val="0"/>
              </a:spcAft>
              <a:buNone/>
            </a:pPr>
            <a:r>
              <a:rPr b="1" lang="en-GB" sz="800">
                <a:solidFill>
                  <a:srgbClr val="FFFFFF"/>
                </a:solidFill>
                <a:latin typeface="Mada"/>
                <a:ea typeface="Mada"/>
                <a:cs typeface="Mada"/>
                <a:sym typeface="Mada"/>
              </a:rPr>
              <a:t>Chloroquine phosphate/hydroxychloroquine</a:t>
            </a:r>
            <a:endParaRPr b="1" sz="800">
              <a:solidFill>
                <a:srgbClr val="FFFFFF"/>
              </a:solidFill>
              <a:latin typeface="Mada"/>
              <a:ea typeface="Mada"/>
              <a:cs typeface="Mada"/>
              <a:sym typeface="Mada"/>
            </a:endParaRPr>
          </a:p>
        </p:txBody>
      </p:sp>
      <p:sp>
        <p:nvSpPr>
          <p:cNvPr id="169" name="Google Shape;169;p17"/>
          <p:cNvSpPr/>
          <p:nvPr/>
        </p:nvSpPr>
        <p:spPr>
          <a:xfrm>
            <a:off x="6330479" y="3482676"/>
            <a:ext cx="1164600" cy="409800"/>
          </a:xfrm>
          <a:prstGeom prst="roundRect">
            <a:avLst>
              <a:gd fmla="val 50000" name="adj"/>
            </a:avLst>
          </a:prstGeom>
          <a:solidFill>
            <a:srgbClr val="A2C4C9"/>
          </a:solidFill>
          <a:ln>
            <a:noFill/>
          </a:ln>
        </p:spPr>
        <p:txBody>
          <a:bodyPr anchorCtr="0" anchor="ctr" bIns="75875" lIns="75875" spcFirstLastPara="1" rIns="75875" wrap="square" tIns="75875">
            <a:noAutofit/>
          </a:bodyPr>
          <a:lstStyle/>
          <a:p>
            <a:pPr indent="0" lvl="0" marL="0" rtl="0" algn="ctr">
              <a:spcBef>
                <a:spcPts val="0"/>
              </a:spcBef>
              <a:spcAft>
                <a:spcPts val="0"/>
              </a:spcAft>
              <a:buNone/>
            </a:pPr>
            <a:r>
              <a:rPr b="1" lang="en-GB" sz="800">
                <a:solidFill>
                  <a:srgbClr val="FFFFFF"/>
                </a:solidFill>
                <a:latin typeface="Mada"/>
                <a:ea typeface="Mada"/>
                <a:cs typeface="Mada"/>
                <a:sym typeface="Mada"/>
              </a:rPr>
              <a:t>1st line: quinine sulphate and clindamycin</a:t>
            </a:r>
            <a:endParaRPr b="1" sz="800">
              <a:solidFill>
                <a:srgbClr val="FFFFFF"/>
              </a:solidFill>
              <a:latin typeface="Mada"/>
              <a:ea typeface="Mada"/>
              <a:cs typeface="Mada"/>
              <a:sym typeface="Mada"/>
            </a:endParaRPr>
          </a:p>
        </p:txBody>
      </p:sp>
      <p:cxnSp>
        <p:nvCxnSpPr>
          <p:cNvPr id="170" name="Google Shape;170;p17"/>
          <p:cNvCxnSpPr>
            <a:stCxn id="166" idx="0"/>
            <a:endCxn id="163" idx="2"/>
          </p:cNvCxnSpPr>
          <p:nvPr/>
        </p:nvCxnSpPr>
        <p:spPr>
          <a:xfrm rot="-5400000">
            <a:off x="2807475" y="2887800"/>
            <a:ext cx="414300" cy="814200"/>
          </a:xfrm>
          <a:prstGeom prst="bentConnector3">
            <a:avLst>
              <a:gd fmla="val 49986" name="adj1"/>
            </a:avLst>
          </a:prstGeom>
          <a:noFill/>
          <a:ln cap="flat" cmpd="sng" w="9525">
            <a:solidFill>
              <a:srgbClr val="C2C2C2"/>
            </a:solidFill>
            <a:prstDash val="solid"/>
            <a:round/>
            <a:headEnd len="sm" w="sm" type="none"/>
            <a:tailEnd len="sm" w="sm" type="none"/>
          </a:ln>
        </p:spPr>
      </p:cxnSp>
      <p:cxnSp>
        <p:nvCxnSpPr>
          <p:cNvPr id="171" name="Google Shape;171;p17"/>
          <p:cNvCxnSpPr>
            <a:stCxn id="167" idx="0"/>
            <a:endCxn id="163" idx="2"/>
          </p:cNvCxnSpPr>
          <p:nvPr/>
        </p:nvCxnSpPr>
        <p:spPr>
          <a:xfrm flipH="1" rot="5400000">
            <a:off x="3479542" y="3029968"/>
            <a:ext cx="424800" cy="540600"/>
          </a:xfrm>
          <a:prstGeom prst="bentConnector3">
            <a:avLst>
              <a:gd fmla="val 50000" name="adj1"/>
            </a:avLst>
          </a:prstGeom>
          <a:noFill/>
          <a:ln cap="flat" cmpd="sng" w="9525">
            <a:solidFill>
              <a:srgbClr val="C2C2C2"/>
            </a:solidFill>
            <a:prstDash val="solid"/>
            <a:round/>
            <a:headEnd len="sm" w="sm" type="none"/>
            <a:tailEnd len="sm" w="sm" type="none"/>
          </a:ln>
        </p:spPr>
      </p:cxnSp>
      <p:cxnSp>
        <p:nvCxnSpPr>
          <p:cNvPr id="172" name="Google Shape;172;p17"/>
          <p:cNvCxnSpPr>
            <a:stCxn id="155" idx="2"/>
            <a:endCxn id="164" idx="0"/>
          </p:cNvCxnSpPr>
          <p:nvPr/>
        </p:nvCxnSpPr>
        <p:spPr>
          <a:xfrm>
            <a:off x="5416401" y="2302686"/>
            <a:ext cx="0" cy="417900"/>
          </a:xfrm>
          <a:prstGeom prst="straightConnector1">
            <a:avLst/>
          </a:prstGeom>
          <a:noFill/>
          <a:ln cap="flat" cmpd="sng" w="9525">
            <a:solidFill>
              <a:srgbClr val="C2C2C2"/>
            </a:solidFill>
            <a:prstDash val="solid"/>
            <a:round/>
            <a:headEnd len="med" w="med" type="none"/>
            <a:tailEnd len="med" w="med" type="none"/>
          </a:ln>
        </p:spPr>
      </p:cxnSp>
      <p:cxnSp>
        <p:nvCxnSpPr>
          <p:cNvPr id="173" name="Google Shape;173;p17"/>
          <p:cNvCxnSpPr>
            <a:stCxn id="155" idx="2"/>
            <a:endCxn id="163" idx="0"/>
          </p:cNvCxnSpPr>
          <p:nvPr/>
        </p:nvCxnSpPr>
        <p:spPr>
          <a:xfrm rot="5400000">
            <a:off x="4210101" y="1514286"/>
            <a:ext cx="417900" cy="1994700"/>
          </a:xfrm>
          <a:prstGeom prst="bentConnector3">
            <a:avLst>
              <a:gd fmla="val 50009" name="adj1"/>
            </a:avLst>
          </a:prstGeom>
          <a:noFill/>
          <a:ln cap="flat" cmpd="sng" w="9525">
            <a:solidFill>
              <a:srgbClr val="C2C2C2"/>
            </a:solidFill>
            <a:prstDash val="solid"/>
            <a:round/>
            <a:headEnd len="med" w="med" type="none"/>
            <a:tailEnd len="med" w="med" type="none"/>
          </a:ln>
        </p:spPr>
      </p:cxnSp>
      <p:cxnSp>
        <p:nvCxnSpPr>
          <p:cNvPr id="174" name="Google Shape;174;p17"/>
          <p:cNvCxnSpPr>
            <a:stCxn id="155" idx="2"/>
            <a:endCxn id="165" idx="0"/>
          </p:cNvCxnSpPr>
          <p:nvPr/>
        </p:nvCxnSpPr>
        <p:spPr>
          <a:xfrm flipH="1" rot="-5400000">
            <a:off x="5955651" y="1763436"/>
            <a:ext cx="417900" cy="1496400"/>
          </a:xfrm>
          <a:prstGeom prst="bentConnector3">
            <a:avLst>
              <a:gd fmla="val 50009" name="adj1"/>
            </a:avLst>
          </a:prstGeom>
          <a:noFill/>
          <a:ln cap="flat" cmpd="sng" w="9525">
            <a:solidFill>
              <a:srgbClr val="C2C2C2"/>
            </a:solidFill>
            <a:prstDash val="solid"/>
            <a:round/>
            <a:headEnd len="med" w="med" type="none"/>
            <a:tailEnd len="med" w="med" type="none"/>
          </a:ln>
        </p:spPr>
      </p:cxnSp>
      <p:cxnSp>
        <p:nvCxnSpPr>
          <p:cNvPr id="175" name="Google Shape;175;p17"/>
          <p:cNvCxnSpPr>
            <a:stCxn id="164" idx="2"/>
            <a:endCxn id="168" idx="0"/>
          </p:cNvCxnSpPr>
          <p:nvPr/>
        </p:nvCxnSpPr>
        <p:spPr>
          <a:xfrm>
            <a:off x="5416407" y="3087865"/>
            <a:ext cx="0" cy="417900"/>
          </a:xfrm>
          <a:prstGeom prst="straightConnector1">
            <a:avLst/>
          </a:prstGeom>
          <a:noFill/>
          <a:ln cap="flat" cmpd="sng" w="9525">
            <a:solidFill>
              <a:srgbClr val="C2C2C2"/>
            </a:solidFill>
            <a:prstDash val="solid"/>
            <a:round/>
            <a:headEnd len="med" w="med" type="none"/>
            <a:tailEnd len="med" w="med" type="none"/>
          </a:ln>
        </p:spPr>
      </p:cxnSp>
      <p:cxnSp>
        <p:nvCxnSpPr>
          <p:cNvPr id="176" name="Google Shape;176;p17"/>
          <p:cNvCxnSpPr>
            <a:stCxn id="165" idx="2"/>
            <a:endCxn id="169" idx="0"/>
          </p:cNvCxnSpPr>
          <p:nvPr/>
        </p:nvCxnSpPr>
        <p:spPr>
          <a:xfrm>
            <a:off x="6912779" y="3087865"/>
            <a:ext cx="0" cy="394800"/>
          </a:xfrm>
          <a:prstGeom prst="straightConnector1">
            <a:avLst/>
          </a:prstGeom>
          <a:noFill/>
          <a:ln cap="flat" cmpd="sng" w="9525">
            <a:solidFill>
              <a:srgbClr val="C2C2C2"/>
            </a:solidFill>
            <a:prstDash val="solid"/>
            <a:round/>
            <a:headEnd len="med" w="med" type="none"/>
            <a:tailEnd len="med" w="med" type="none"/>
          </a:ln>
        </p:spPr>
      </p:cxnSp>
      <p:sp>
        <p:nvSpPr>
          <p:cNvPr id="177" name="Google Shape;177;p17"/>
          <p:cNvSpPr/>
          <p:nvPr/>
        </p:nvSpPr>
        <p:spPr>
          <a:xfrm>
            <a:off x="2025225" y="4097309"/>
            <a:ext cx="1164600" cy="409800"/>
          </a:xfrm>
          <a:prstGeom prst="roundRect">
            <a:avLst>
              <a:gd fmla="val 50000" name="adj"/>
            </a:avLst>
          </a:prstGeom>
          <a:solidFill>
            <a:srgbClr val="A2C4C9"/>
          </a:solidFill>
          <a:ln>
            <a:noFill/>
          </a:ln>
        </p:spPr>
        <p:txBody>
          <a:bodyPr anchorCtr="0" anchor="ctr" bIns="75875" lIns="75875" spcFirstLastPara="1" rIns="75875" wrap="square" tIns="75875">
            <a:noAutofit/>
          </a:bodyPr>
          <a:lstStyle/>
          <a:p>
            <a:pPr indent="0" lvl="0" marL="0" rtl="0" algn="ctr">
              <a:spcBef>
                <a:spcPts val="0"/>
              </a:spcBef>
              <a:spcAft>
                <a:spcPts val="0"/>
              </a:spcAft>
              <a:buNone/>
            </a:pPr>
            <a:r>
              <a:rPr b="1" lang="en-GB" sz="800" u="sng">
                <a:solidFill>
                  <a:srgbClr val="FFFFFF"/>
                </a:solidFill>
                <a:latin typeface="Mada"/>
                <a:ea typeface="Mada"/>
                <a:cs typeface="Mada"/>
                <a:sym typeface="Mada"/>
              </a:rPr>
              <a:t>PLUS</a:t>
            </a:r>
            <a:r>
              <a:rPr b="1" lang="en-GB" sz="800">
                <a:solidFill>
                  <a:srgbClr val="FFFFFF"/>
                </a:solidFill>
                <a:latin typeface="Mada"/>
                <a:ea typeface="Mada"/>
                <a:cs typeface="Mada"/>
                <a:sym typeface="Mada"/>
              </a:rPr>
              <a:t> Primaquine</a:t>
            </a:r>
            <a:endParaRPr b="1" sz="800">
              <a:solidFill>
                <a:srgbClr val="FFFFFF"/>
              </a:solidFill>
              <a:latin typeface="Mada"/>
              <a:ea typeface="Mada"/>
              <a:cs typeface="Mada"/>
              <a:sym typeface="Mada"/>
            </a:endParaRPr>
          </a:p>
        </p:txBody>
      </p:sp>
      <p:cxnSp>
        <p:nvCxnSpPr>
          <p:cNvPr id="178" name="Google Shape;178;p17"/>
          <p:cNvCxnSpPr>
            <a:stCxn id="166" idx="2"/>
            <a:endCxn id="177" idx="0"/>
          </p:cNvCxnSpPr>
          <p:nvPr/>
        </p:nvCxnSpPr>
        <p:spPr>
          <a:xfrm>
            <a:off x="2607525" y="3911850"/>
            <a:ext cx="0" cy="185400"/>
          </a:xfrm>
          <a:prstGeom prst="straightConnector1">
            <a:avLst/>
          </a:prstGeom>
          <a:noFill/>
          <a:ln cap="flat" cmpd="sng" w="9525">
            <a:solidFill>
              <a:srgbClr val="C2C2C2"/>
            </a:solidFill>
            <a:prstDash val="solid"/>
            <a:round/>
            <a:headEnd len="med" w="med" type="none"/>
            <a:tailEnd len="med" w="med" type="none"/>
          </a:ln>
        </p:spPr>
      </p:cxnSp>
      <p:sp>
        <p:nvSpPr>
          <p:cNvPr id="179" name="Google Shape;179;p17"/>
          <p:cNvSpPr/>
          <p:nvPr/>
        </p:nvSpPr>
        <p:spPr>
          <a:xfrm>
            <a:off x="2378475" y="1168410"/>
            <a:ext cx="458100" cy="412200"/>
          </a:xfrm>
          <a:prstGeom prst="star5">
            <a:avLst>
              <a:gd fmla="val 19098" name="adj"/>
              <a:gd fmla="val 105146" name="hf"/>
              <a:gd fmla="val 110557" name="vf"/>
            </a:avLst>
          </a:prstGeom>
          <a:solidFill>
            <a:srgbClr val="CC0000"/>
          </a:solidFill>
          <a:ln cap="flat" cmpd="sng" w="9525">
            <a:solidFill>
              <a:srgbClr val="99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p17"/>
          <p:cNvSpPr txBox="1"/>
          <p:nvPr/>
        </p:nvSpPr>
        <p:spPr>
          <a:xfrm>
            <a:off x="209550" y="5067300"/>
            <a:ext cx="1181100" cy="504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200">
                <a:latin typeface="Mada"/>
                <a:ea typeface="Mada"/>
                <a:cs typeface="Mada"/>
                <a:sym typeface="Mada"/>
              </a:rPr>
              <a:t>G6PG deficiency</a:t>
            </a:r>
            <a:endParaRPr baseline="30000" sz="1200">
              <a:latin typeface="Mada"/>
              <a:ea typeface="Mada"/>
              <a:cs typeface="Mada"/>
              <a:sym typeface="Mada"/>
            </a:endParaRPr>
          </a:p>
        </p:txBody>
      </p:sp>
      <p:cxnSp>
        <p:nvCxnSpPr>
          <p:cNvPr id="181" name="Google Shape;181;p17"/>
          <p:cNvCxnSpPr/>
          <p:nvPr/>
        </p:nvCxnSpPr>
        <p:spPr>
          <a:xfrm>
            <a:off x="1533525" y="4933950"/>
            <a:ext cx="0" cy="809700"/>
          </a:xfrm>
          <a:prstGeom prst="straightConnector1">
            <a:avLst/>
          </a:prstGeom>
          <a:noFill/>
          <a:ln cap="flat" cmpd="sng" w="19050">
            <a:solidFill>
              <a:srgbClr val="45818E"/>
            </a:solidFill>
            <a:prstDash val="solid"/>
            <a:round/>
            <a:headEnd len="med" w="med" type="diamond"/>
            <a:tailEnd len="med" w="med" type="diamond"/>
          </a:ln>
        </p:spPr>
      </p:cxnSp>
      <p:cxnSp>
        <p:nvCxnSpPr>
          <p:cNvPr id="182" name="Google Shape;182;p17"/>
          <p:cNvCxnSpPr/>
          <p:nvPr/>
        </p:nvCxnSpPr>
        <p:spPr>
          <a:xfrm>
            <a:off x="2981325" y="4933950"/>
            <a:ext cx="0" cy="809700"/>
          </a:xfrm>
          <a:prstGeom prst="straightConnector1">
            <a:avLst/>
          </a:prstGeom>
          <a:noFill/>
          <a:ln cap="flat" cmpd="sng" w="19050">
            <a:solidFill>
              <a:srgbClr val="45818E"/>
            </a:solidFill>
            <a:prstDash val="solid"/>
            <a:round/>
            <a:headEnd len="med" w="med" type="diamond"/>
            <a:tailEnd len="med" w="med" type="diamond"/>
          </a:ln>
        </p:spPr>
      </p:cxnSp>
      <p:sp>
        <p:nvSpPr>
          <p:cNvPr id="183" name="Google Shape;183;p17"/>
          <p:cNvSpPr txBox="1"/>
          <p:nvPr/>
        </p:nvSpPr>
        <p:spPr>
          <a:xfrm>
            <a:off x="1657350" y="5067300"/>
            <a:ext cx="1181100" cy="504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200">
                <a:latin typeface="Mada"/>
                <a:ea typeface="Mada"/>
                <a:cs typeface="Mada"/>
                <a:sym typeface="Mada"/>
              </a:rPr>
              <a:t>Infants &lt;6m</a:t>
            </a:r>
            <a:endParaRPr sz="1200">
              <a:latin typeface="Mada"/>
              <a:ea typeface="Mada"/>
              <a:cs typeface="Mada"/>
              <a:sym typeface="Mada"/>
            </a:endParaRPr>
          </a:p>
        </p:txBody>
      </p:sp>
      <p:sp>
        <p:nvSpPr>
          <p:cNvPr id="184" name="Google Shape;184;p17"/>
          <p:cNvSpPr txBox="1"/>
          <p:nvPr/>
        </p:nvSpPr>
        <p:spPr>
          <a:xfrm>
            <a:off x="3181350" y="5067300"/>
            <a:ext cx="1181100" cy="504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200">
                <a:latin typeface="Mada"/>
                <a:ea typeface="Mada"/>
                <a:cs typeface="Mada"/>
                <a:sym typeface="Mada"/>
              </a:rPr>
              <a:t>Pregnancy</a:t>
            </a:r>
            <a:endParaRPr sz="1200">
              <a:latin typeface="Mada"/>
              <a:ea typeface="Mada"/>
              <a:cs typeface="Mada"/>
              <a:sym typeface="Mada"/>
            </a:endParaRPr>
          </a:p>
        </p:txBody>
      </p:sp>
      <p:cxnSp>
        <p:nvCxnSpPr>
          <p:cNvPr id="185" name="Google Shape;185;p17"/>
          <p:cNvCxnSpPr/>
          <p:nvPr/>
        </p:nvCxnSpPr>
        <p:spPr>
          <a:xfrm>
            <a:off x="4581525" y="4933950"/>
            <a:ext cx="0" cy="809700"/>
          </a:xfrm>
          <a:prstGeom prst="straightConnector1">
            <a:avLst/>
          </a:prstGeom>
          <a:noFill/>
          <a:ln cap="flat" cmpd="sng" w="19050">
            <a:solidFill>
              <a:srgbClr val="45818E"/>
            </a:solidFill>
            <a:prstDash val="solid"/>
            <a:round/>
            <a:headEnd len="med" w="med" type="diamond"/>
            <a:tailEnd len="med" w="med" type="diamond"/>
          </a:ln>
        </p:spPr>
      </p:cxnSp>
      <p:cxnSp>
        <p:nvCxnSpPr>
          <p:cNvPr id="186" name="Google Shape;186;p17"/>
          <p:cNvCxnSpPr/>
          <p:nvPr/>
        </p:nvCxnSpPr>
        <p:spPr>
          <a:xfrm>
            <a:off x="6105525" y="4933950"/>
            <a:ext cx="0" cy="809700"/>
          </a:xfrm>
          <a:prstGeom prst="straightConnector1">
            <a:avLst/>
          </a:prstGeom>
          <a:noFill/>
          <a:ln cap="flat" cmpd="sng" w="19050">
            <a:solidFill>
              <a:srgbClr val="45818E"/>
            </a:solidFill>
            <a:prstDash val="solid"/>
            <a:round/>
            <a:headEnd len="med" w="med" type="diamond"/>
            <a:tailEnd len="med" w="med" type="diamond"/>
          </a:ln>
        </p:spPr>
      </p:cxnSp>
      <p:sp>
        <p:nvSpPr>
          <p:cNvPr id="187" name="Google Shape;187;p17"/>
          <p:cNvSpPr txBox="1"/>
          <p:nvPr/>
        </p:nvSpPr>
        <p:spPr>
          <a:xfrm>
            <a:off x="4681575" y="5086350"/>
            <a:ext cx="1323900" cy="504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200">
                <a:latin typeface="Mada"/>
                <a:ea typeface="Mada"/>
                <a:cs typeface="Mada"/>
                <a:sym typeface="Mada"/>
              </a:rPr>
              <a:t>Hypersensitivity</a:t>
            </a:r>
            <a:endParaRPr sz="1200">
              <a:latin typeface="Mada"/>
              <a:ea typeface="Mada"/>
              <a:cs typeface="Mada"/>
              <a:sym typeface="Mada"/>
            </a:endParaRPr>
          </a:p>
        </p:txBody>
      </p:sp>
      <p:sp>
        <p:nvSpPr>
          <p:cNvPr id="188" name="Google Shape;188;p17"/>
          <p:cNvSpPr txBox="1"/>
          <p:nvPr/>
        </p:nvSpPr>
        <p:spPr>
          <a:xfrm>
            <a:off x="6229350" y="4991100"/>
            <a:ext cx="1181100" cy="5049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GB" sz="1200">
                <a:latin typeface="Mada"/>
                <a:ea typeface="Mada"/>
                <a:cs typeface="Mada"/>
                <a:sym typeface="Mada"/>
              </a:rPr>
              <a:t>lactating mothers for babies &lt;6m</a:t>
            </a:r>
            <a:endParaRPr sz="1200">
              <a:latin typeface="Mada"/>
              <a:ea typeface="Mada"/>
              <a:cs typeface="Mada"/>
              <a:sym typeface="Mada"/>
            </a:endParaRPr>
          </a:p>
        </p:txBody>
      </p:sp>
      <p:sp>
        <p:nvSpPr>
          <p:cNvPr id="189" name="Google Shape;189;p17"/>
          <p:cNvSpPr txBox="1"/>
          <p:nvPr/>
        </p:nvSpPr>
        <p:spPr>
          <a:xfrm>
            <a:off x="258700" y="4076850"/>
            <a:ext cx="6657000" cy="646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000"/>
              </a:spcBef>
              <a:spcAft>
                <a:spcPts val="0"/>
              </a:spcAft>
              <a:buNone/>
            </a:pPr>
            <a:r>
              <a:t/>
            </a:r>
            <a:endParaRPr sz="1200">
              <a:latin typeface="Mada"/>
              <a:ea typeface="Mada"/>
              <a:cs typeface="Mada"/>
              <a:sym typeface="Mada"/>
            </a:endParaRPr>
          </a:p>
          <a:p>
            <a:pPr indent="-304800" lvl="0" marL="457200" rtl="0" algn="l">
              <a:lnSpc>
                <a:spcPct val="115000"/>
              </a:lnSpc>
              <a:spcBef>
                <a:spcPts val="1000"/>
              </a:spcBef>
              <a:spcAft>
                <a:spcPts val="0"/>
              </a:spcAft>
              <a:buClr>
                <a:srgbClr val="CC0000"/>
              </a:buClr>
              <a:buSzPts val="1200"/>
              <a:buFont typeface="Mada"/>
              <a:buChar char="★"/>
            </a:pPr>
            <a:r>
              <a:rPr b="1" lang="en-GB" sz="1200">
                <a:solidFill>
                  <a:srgbClr val="CC0000"/>
                </a:solidFill>
                <a:latin typeface="Mada"/>
                <a:ea typeface="Mada"/>
                <a:cs typeface="Mada"/>
                <a:sym typeface="Mada"/>
              </a:rPr>
              <a:t>Primaquine</a:t>
            </a:r>
            <a:r>
              <a:rPr lang="en-GB" sz="1200">
                <a:solidFill>
                  <a:srgbClr val="CC0000"/>
                </a:solidFill>
                <a:latin typeface="Mada"/>
                <a:ea typeface="Mada"/>
                <a:cs typeface="Mada"/>
                <a:sym typeface="Mada"/>
              </a:rPr>
              <a:t> </a:t>
            </a:r>
            <a:r>
              <a:rPr b="1" lang="en-GB" sz="1200">
                <a:latin typeface="Mada"/>
                <a:ea typeface="Mada"/>
                <a:cs typeface="Mada"/>
                <a:sym typeface="Mada"/>
              </a:rPr>
              <a:t>is contraindicated in: </a:t>
            </a:r>
            <a:endParaRPr b="1" sz="1800">
              <a:solidFill>
                <a:srgbClr val="76A5AF"/>
              </a:solidFill>
              <a:latin typeface="Nunito"/>
              <a:ea typeface="Nunito"/>
              <a:cs typeface="Nunito"/>
              <a:sym typeface="Nunito"/>
            </a:endParaRPr>
          </a:p>
        </p:txBody>
      </p:sp>
      <p:sp>
        <p:nvSpPr>
          <p:cNvPr id="190" name="Google Shape;190;p17"/>
          <p:cNvSpPr txBox="1"/>
          <p:nvPr/>
        </p:nvSpPr>
        <p:spPr>
          <a:xfrm>
            <a:off x="258700" y="5597550"/>
            <a:ext cx="7332600" cy="1620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000"/>
              </a:spcBef>
              <a:spcAft>
                <a:spcPts val="0"/>
              </a:spcAft>
              <a:buNone/>
            </a:pPr>
            <a:r>
              <a:rPr b="1" lang="en-GB" sz="1800">
                <a:solidFill>
                  <a:srgbClr val="76A5AF"/>
                </a:solidFill>
                <a:latin typeface="Nunito"/>
                <a:ea typeface="Nunito"/>
                <a:cs typeface="Nunito"/>
                <a:sym typeface="Nunito"/>
              </a:rPr>
              <a:t>Resistance </a:t>
            </a:r>
            <a:endParaRPr b="1" sz="1800">
              <a:solidFill>
                <a:srgbClr val="76A5AF"/>
              </a:solidFill>
              <a:latin typeface="Nunito"/>
              <a:ea typeface="Nunito"/>
              <a:cs typeface="Nunito"/>
              <a:sym typeface="Nunito"/>
            </a:endParaRPr>
          </a:p>
          <a:p>
            <a:pPr indent="-304800" lvl="0" marL="457200" rtl="0" algn="l">
              <a:spcBef>
                <a:spcPts val="0"/>
              </a:spcBef>
              <a:spcAft>
                <a:spcPts val="0"/>
              </a:spcAft>
              <a:buClr>
                <a:srgbClr val="CC0000"/>
              </a:buClr>
              <a:buSzPts val="1200"/>
              <a:buFont typeface="Mada"/>
              <a:buChar char="●"/>
            </a:pPr>
            <a:r>
              <a:rPr b="1" lang="en-GB" sz="1200">
                <a:solidFill>
                  <a:srgbClr val="CC0000"/>
                </a:solidFill>
                <a:latin typeface="Mada"/>
                <a:ea typeface="Mada"/>
                <a:cs typeface="Mada"/>
                <a:sym typeface="Mada"/>
              </a:rPr>
              <a:t>Three species known for resistance: P. falciparum, vivax and malariae.</a:t>
            </a:r>
            <a:endParaRPr b="1" sz="1200">
              <a:solidFill>
                <a:srgbClr val="CC0000"/>
              </a:solidFill>
              <a:latin typeface="Mada"/>
              <a:ea typeface="Mada"/>
              <a:cs typeface="Mada"/>
              <a:sym typeface="Mada"/>
            </a:endParaRPr>
          </a:p>
          <a:p>
            <a:pPr indent="-304800" lvl="0" marL="457200" rtl="0" algn="l">
              <a:spcBef>
                <a:spcPts val="0"/>
              </a:spcBef>
              <a:spcAft>
                <a:spcPts val="0"/>
              </a:spcAft>
              <a:buClr>
                <a:srgbClr val="CC0000"/>
              </a:buClr>
              <a:buSzPts val="1200"/>
              <a:buFont typeface="Mada"/>
              <a:buChar char="●"/>
            </a:pPr>
            <a:r>
              <a:rPr lang="en-GB" sz="1200">
                <a:solidFill>
                  <a:schemeClr val="dk1"/>
                </a:solidFill>
                <a:latin typeface="Mada"/>
                <a:ea typeface="Mada"/>
                <a:cs typeface="Mada"/>
                <a:sym typeface="Mada"/>
              </a:rPr>
              <a:t>Resistance to one drug confers resistance to others</a:t>
            </a:r>
            <a:r>
              <a:rPr b="1" lang="en-GB" sz="1200">
                <a:solidFill>
                  <a:srgbClr val="CC0000"/>
                </a:solidFill>
                <a:latin typeface="Mada"/>
                <a:ea typeface="Mada"/>
                <a:cs typeface="Mada"/>
                <a:sym typeface="Mada"/>
              </a:rPr>
              <a:t> (cross-resistance) </a:t>
            </a:r>
            <a:r>
              <a:rPr lang="en-GB" sz="1200">
                <a:solidFill>
                  <a:schemeClr val="dk1"/>
                </a:solidFill>
                <a:latin typeface="Mada"/>
                <a:ea typeface="Mada"/>
                <a:cs typeface="Mada"/>
                <a:sym typeface="Mada"/>
              </a:rPr>
              <a:t>which leads to multidrug resistance</a:t>
            </a:r>
            <a:endParaRPr b="1" sz="1800">
              <a:solidFill>
                <a:srgbClr val="76A5AF"/>
              </a:solidFill>
              <a:latin typeface="Nunito"/>
              <a:ea typeface="Nunito"/>
              <a:cs typeface="Nunito"/>
              <a:sym typeface="Nunito"/>
            </a:endParaRPr>
          </a:p>
          <a:p>
            <a:pPr indent="0" lvl="0" marL="0" rtl="0" algn="l">
              <a:lnSpc>
                <a:spcPct val="115000"/>
              </a:lnSpc>
              <a:spcBef>
                <a:spcPts val="1000"/>
              </a:spcBef>
              <a:spcAft>
                <a:spcPts val="0"/>
              </a:spcAft>
              <a:buNone/>
            </a:pPr>
            <a:r>
              <a:rPr b="1" lang="en-GB">
                <a:solidFill>
                  <a:srgbClr val="134F5C"/>
                </a:solidFill>
                <a:latin typeface="Nunito"/>
                <a:ea typeface="Nunito"/>
                <a:cs typeface="Nunito"/>
                <a:sym typeface="Nunito"/>
              </a:rPr>
              <a:t>gene mutations</a:t>
            </a:r>
            <a:r>
              <a:rPr b="1" lang="en-GB">
                <a:solidFill>
                  <a:srgbClr val="134F5C"/>
                </a:solidFill>
                <a:latin typeface="Nunito"/>
                <a:ea typeface="Nunito"/>
                <a:cs typeface="Nunito"/>
                <a:sym typeface="Nunito"/>
              </a:rPr>
              <a:t>:</a:t>
            </a:r>
            <a:endParaRPr b="1" sz="800">
              <a:solidFill>
                <a:srgbClr val="134F5C"/>
              </a:solidFill>
              <a:latin typeface="Mada"/>
              <a:ea typeface="Mada"/>
              <a:cs typeface="Mada"/>
              <a:sym typeface="Mada"/>
            </a:endParaRPr>
          </a:p>
          <a:p>
            <a:pPr indent="-304800" lvl="0" marL="457200" rtl="0" algn="l">
              <a:lnSpc>
                <a:spcPct val="115000"/>
              </a:lnSpc>
              <a:spcBef>
                <a:spcPts val="1000"/>
              </a:spcBef>
              <a:spcAft>
                <a:spcPts val="0"/>
              </a:spcAft>
              <a:buClr>
                <a:srgbClr val="000000"/>
              </a:buClr>
              <a:buSzPts val="1200"/>
              <a:buFont typeface="Mada"/>
              <a:buChar char="●"/>
            </a:pPr>
            <a:r>
              <a:rPr b="1" lang="en-GB" sz="1200">
                <a:latin typeface="Mada"/>
                <a:ea typeface="Mada"/>
                <a:cs typeface="Mada"/>
                <a:sym typeface="Mada"/>
              </a:rPr>
              <a:t>Complete:</a:t>
            </a:r>
            <a:endParaRPr b="1" sz="1200">
              <a:latin typeface="Mada"/>
              <a:ea typeface="Mada"/>
              <a:cs typeface="Mada"/>
              <a:sym typeface="Mada"/>
            </a:endParaRPr>
          </a:p>
          <a:p>
            <a:pPr indent="-304800" lvl="0" marL="630000" rtl="0" algn="l">
              <a:lnSpc>
                <a:spcPct val="115000"/>
              </a:lnSpc>
              <a:spcBef>
                <a:spcPts val="0"/>
              </a:spcBef>
              <a:spcAft>
                <a:spcPts val="0"/>
              </a:spcAft>
              <a:buClr>
                <a:srgbClr val="000000"/>
              </a:buClr>
              <a:buSzPts val="1200"/>
              <a:buFont typeface="Mada"/>
              <a:buChar char="○"/>
            </a:pPr>
            <a:r>
              <a:rPr lang="en-GB" sz="1200">
                <a:latin typeface="Mada"/>
                <a:ea typeface="Mada"/>
                <a:cs typeface="Mada"/>
                <a:sym typeface="Mada"/>
              </a:rPr>
              <a:t>Survival / multiplication of malaria despite adequate treatment.</a:t>
            </a:r>
            <a:endParaRPr sz="1200">
              <a:latin typeface="Mada"/>
              <a:ea typeface="Mada"/>
              <a:cs typeface="Mada"/>
              <a:sym typeface="Mada"/>
            </a:endParaRPr>
          </a:p>
          <a:p>
            <a:pPr indent="-304800" lvl="0" marL="457200" rtl="0" algn="l">
              <a:lnSpc>
                <a:spcPct val="115000"/>
              </a:lnSpc>
              <a:spcBef>
                <a:spcPts val="0"/>
              </a:spcBef>
              <a:spcAft>
                <a:spcPts val="0"/>
              </a:spcAft>
              <a:buClr>
                <a:srgbClr val="000000"/>
              </a:buClr>
              <a:buSzPts val="1200"/>
              <a:buFont typeface="Mada"/>
              <a:buChar char="●"/>
            </a:pPr>
            <a:r>
              <a:rPr b="1" lang="en-GB" sz="1200">
                <a:latin typeface="Mada"/>
                <a:ea typeface="Mada"/>
                <a:cs typeface="Mada"/>
                <a:sym typeface="Mada"/>
              </a:rPr>
              <a:t>Partial:</a:t>
            </a:r>
            <a:endParaRPr b="1" sz="1200">
              <a:latin typeface="Mada"/>
              <a:ea typeface="Mada"/>
              <a:cs typeface="Mada"/>
              <a:sym typeface="Mada"/>
            </a:endParaRPr>
          </a:p>
          <a:p>
            <a:pPr indent="-304800" lvl="0" marL="630000" rtl="0" algn="l">
              <a:lnSpc>
                <a:spcPct val="115000"/>
              </a:lnSpc>
              <a:spcBef>
                <a:spcPts val="0"/>
              </a:spcBef>
              <a:spcAft>
                <a:spcPts val="0"/>
              </a:spcAft>
              <a:buClr>
                <a:srgbClr val="000000"/>
              </a:buClr>
              <a:buSzPts val="1200"/>
              <a:buFont typeface="Mada"/>
              <a:buChar char="○"/>
            </a:pPr>
            <a:r>
              <a:rPr lang="en-GB" sz="1200">
                <a:latin typeface="Mada"/>
                <a:ea typeface="Mada"/>
                <a:cs typeface="Mada"/>
                <a:sym typeface="Mada"/>
              </a:rPr>
              <a:t>Delayed clearance or incomplete recovery.</a:t>
            </a:r>
            <a:endParaRPr b="1" sz="1800">
              <a:solidFill>
                <a:srgbClr val="76A5AF"/>
              </a:solidFill>
              <a:latin typeface="Nunito"/>
              <a:ea typeface="Nunito"/>
              <a:cs typeface="Nunito"/>
              <a:sym typeface="Nunito"/>
            </a:endParaRPr>
          </a:p>
        </p:txBody>
      </p:sp>
      <p:sp>
        <p:nvSpPr>
          <p:cNvPr id="191" name="Google Shape;191;p17"/>
          <p:cNvSpPr txBox="1"/>
          <p:nvPr/>
        </p:nvSpPr>
        <p:spPr>
          <a:xfrm>
            <a:off x="258700" y="7959750"/>
            <a:ext cx="5721900" cy="566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000"/>
              </a:spcBef>
              <a:spcAft>
                <a:spcPts val="0"/>
              </a:spcAft>
              <a:buNone/>
            </a:pPr>
            <a:r>
              <a:rPr b="1" lang="en-GB" sz="1800">
                <a:solidFill>
                  <a:srgbClr val="76A5AF"/>
                </a:solidFill>
                <a:latin typeface="Nunito"/>
                <a:ea typeface="Nunito"/>
                <a:cs typeface="Nunito"/>
                <a:sym typeface="Nunito"/>
              </a:rPr>
              <a:t>WHO efforts in malaria control (vision 2030)</a:t>
            </a:r>
            <a:endParaRPr b="1" sz="1200">
              <a:latin typeface="Mada"/>
              <a:ea typeface="Mada"/>
              <a:cs typeface="Mada"/>
              <a:sym typeface="Mada"/>
            </a:endParaRPr>
          </a:p>
        </p:txBody>
      </p:sp>
      <p:pic>
        <p:nvPicPr>
          <p:cNvPr id="192" name="Google Shape;192;p17"/>
          <p:cNvPicPr preferRelativeResize="0"/>
          <p:nvPr/>
        </p:nvPicPr>
        <p:blipFill>
          <a:blip r:embed="rId3">
            <a:alphaModFix/>
          </a:blip>
          <a:stretch>
            <a:fillRect/>
          </a:stretch>
        </p:blipFill>
        <p:spPr>
          <a:xfrm>
            <a:off x="1794296" y="8606649"/>
            <a:ext cx="3700251" cy="1995699"/>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0" name="Shape 1610"/>
        <p:cNvGrpSpPr/>
        <p:nvPr/>
      </p:nvGrpSpPr>
      <p:grpSpPr>
        <a:xfrm>
          <a:off x="0" y="0"/>
          <a:ext cx="0" cy="0"/>
          <a:chOff x="0" y="0"/>
          <a:chExt cx="0" cy="0"/>
        </a:xfrm>
      </p:grpSpPr>
      <p:sp>
        <p:nvSpPr>
          <p:cNvPr id="1611" name="Google Shape;1611;p62"/>
          <p:cNvSpPr/>
          <p:nvPr/>
        </p:nvSpPr>
        <p:spPr>
          <a:xfrm rot="10800000">
            <a:off x="-75" y="-9300"/>
            <a:ext cx="7591500" cy="237900"/>
          </a:xfrm>
          <a:prstGeom prst="round2SameRect">
            <a:avLst>
              <a:gd fmla="val 50000" name="adj1"/>
              <a:gd fmla="val 0" name="adj2"/>
            </a:avLst>
          </a:pr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2" name="Google Shape;1612;p62"/>
          <p:cNvSpPr txBox="1"/>
          <p:nvPr/>
        </p:nvSpPr>
        <p:spPr>
          <a:xfrm>
            <a:off x="129375" y="427525"/>
            <a:ext cx="7330800" cy="532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2400">
                <a:solidFill>
                  <a:srgbClr val="134F5C"/>
                </a:solidFill>
                <a:latin typeface="Nunito"/>
                <a:ea typeface="Nunito"/>
                <a:cs typeface="Nunito"/>
                <a:sym typeface="Nunito"/>
              </a:rPr>
              <a:t>WHO’s role in mass gatherings</a:t>
            </a:r>
            <a:endParaRPr sz="2400">
              <a:solidFill>
                <a:srgbClr val="134F5C"/>
              </a:solidFill>
              <a:latin typeface="Nunito"/>
              <a:ea typeface="Nunito"/>
              <a:cs typeface="Nunito"/>
              <a:sym typeface="Nunito"/>
            </a:endParaRPr>
          </a:p>
        </p:txBody>
      </p:sp>
      <p:sp>
        <p:nvSpPr>
          <p:cNvPr id="1613" name="Google Shape;1613;p62"/>
          <p:cNvSpPr txBox="1"/>
          <p:nvPr/>
        </p:nvSpPr>
        <p:spPr>
          <a:xfrm>
            <a:off x="129375" y="1088025"/>
            <a:ext cx="72687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1200">
                <a:latin typeface="Mada"/>
                <a:ea typeface="Mada"/>
                <a:cs typeface="Mada"/>
                <a:sym typeface="Mada"/>
              </a:rPr>
              <a:t>WHO provides advice and technical support to host governments preparing for mass gathering events.</a:t>
            </a:r>
            <a:endParaRPr sz="1200">
              <a:latin typeface="Mada"/>
              <a:ea typeface="Mada"/>
              <a:cs typeface="Mada"/>
              <a:sym typeface="Mada"/>
            </a:endParaRPr>
          </a:p>
        </p:txBody>
      </p:sp>
      <p:sp>
        <p:nvSpPr>
          <p:cNvPr id="1614" name="Google Shape;1614;p62"/>
          <p:cNvSpPr/>
          <p:nvPr/>
        </p:nvSpPr>
        <p:spPr>
          <a:xfrm>
            <a:off x="239925" y="2020850"/>
            <a:ext cx="7111500" cy="1382400"/>
          </a:xfrm>
          <a:prstGeom prst="roundRect">
            <a:avLst>
              <a:gd fmla="val 16667" name="adj"/>
            </a:avLst>
          </a:prstGeom>
          <a:noFill/>
          <a:ln cap="flat" cmpd="sng" w="9525">
            <a:solidFill>
              <a:srgbClr val="999999"/>
            </a:solidFill>
            <a:prstDash val="dash"/>
            <a:round/>
            <a:headEnd len="sm" w="sm" type="none"/>
            <a:tailEnd len="sm" w="sm" type="none"/>
          </a:ln>
        </p:spPr>
        <p:txBody>
          <a:bodyPr anchorCtr="0" anchor="ctr" bIns="91425" lIns="91425" spcFirstLastPara="1" rIns="91425" wrap="square" tIns="91425">
            <a:noAutofit/>
          </a:bodyPr>
          <a:lstStyle/>
          <a:p>
            <a:pPr indent="-304800" lvl="0" marL="4572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To provide advice and technical support to Member States that are hosting mass gatherings, </a:t>
            </a:r>
            <a:r>
              <a:rPr b="1" lang="en-GB" sz="1200">
                <a:solidFill>
                  <a:srgbClr val="CC0000"/>
                </a:solidFill>
                <a:latin typeface="Mada"/>
                <a:ea typeface="Mada"/>
                <a:cs typeface="Mada"/>
                <a:sym typeface="Mada"/>
              </a:rPr>
              <a:t>WHO draws on 5 WHO Collaborating Centres for Mass Gatherings and a Virtual Interdisciplinary Advisory Group (VIAG)</a:t>
            </a:r>
            <a:r>
              <a:rPr lang="en-GB" sz="1200">
                <a:solidFill>
                  <a:schemeClr val="dk1"/>
                </a:solidFill>
                <a:latin typeface="Mada"/>
                <a:ea typeface="Mada"/>
                <a:cs typeface="Mada"/>
                <a:sym typeface="Mada"/>
              </a:rPr>
              <a:t>. VIAG is an informal network of mass gathering experts. Their role is to </a:t>
            </a:r>
            <a:r>
              <a:rPr b="1" lang="en-GB" sz="1200">
                <a:solidFill>
                  <a:schemeClr val="dk1"/>
                </a:solidFill>
                <a:latin typeface="Mada"/>
                <a:ea typeface="Mada"/>
                <a:cs typeface="Mada"/>
                <a:sym typeface="Mada"/>
              </a:rPr>
              <a:t>share expertise on public health requirements</a:t>
            </a:r>
            <a:r>
              <a:rPr lang="en-GB" sz="1200">
                <a:solidFill>
                  <a:schemeClr val="dk1"/>
                </a:solidFill>
                <a:latin typeface="Mada"/>
                <a:ea typeface="Mada"/>
                <a:cs typeface="Mada"/>
                <a:sym typeface="Mada"/>
              </a:rPr>
              <a:t> and best practices with any organization considering hosting a mass gathering event.</a:t>
            </a:r>
            <a:endParaRPr sz="1200">
              <a:latin typeface="Mada"/>
              <a:ea typeface="Mada"/>
              <a:cs typeface="Mada"/>
              <a:sym typeface="Mada"/>
            </a:endParaRPr>
          </a:p>
        </p:txBody>
      </p:sp>
      <p:sp>
        <p:nvSpPr>
          <p:cNvPr id="1615" name="Google Shape;1615;p62"/>
          <p:cNvSpPr/>
          <p:nvPr/>
        </p:nvSpPr>
        <p:spPr>
          <a:xfrm>
            <a:off x="473700" y="1616122"/>
            <a:ext cx="4220400" cy="467700"/>
          </a:xfrm>
          <a:prstGeom prst="rect">
            <a:avLst/>
          </a:prstGeom>
          <a:solidFill>
            <a:srgbClr val="A2C4C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200">
                <a:solidFill>
                  <a:schemeClr val="lt1"/>
                </a:solidFill>
                <a:latin typeface="Nunito"/>
                <a:ea typeface="Nunito"/>
                <a:cs typeface="Nunito"/>
                <a:sym typeface="Nunito"/>
              </a:rPr>
              <a:t>How does WHO provide support to Member States for mass gatherings?</a:t>
            </a:r>
            <a:endParaRPr b="1" sz="1200">
              <a:solidFill>
                <a:schemeClr val="lt1"/>
              </a:solidFill>
              <a:latin typeface="Nunito"/>
              <a:ea typeface="Nunito"/>
              <a:cs typeface="Nunito"/>
              <a:sym typeface="Nunito"/>
            </a:endParaRPr>
          </a:p>
        </p:txBody>
      </p:sp>
      <p:sp>
        <p:nvSpPr>
          <p:cNvPr id="1616" name="Google Shape;1616;p62"/>
          <p:cNvSpPr/>
          <p:nvPr/>
        </p:nvSpPr>
        <p:spPr>
          <a:xfrm>
            <a:off x="238875" y="3920494"/>
            <a:ext cx="7111500" cy="1382400"/>
          </a:xfrm>
          <a:prstGeom prst="roundRect">
            <a:avLst>
              <a:gd fmla="val 16667" name="adj"/>
            </a:avLst>
          </a:prstGeom>
          <a:noFill/>
          <a:ln cap="flat" cmpd="sng" w="9525">
            <a:solidFill>
              <a:srgbClr val="999999"/>
            </a:solidFill>
            <a:prstDash val="dash"/>
            <a:round/>
            <a:headEnd len="sm" w="sm" type="none"/>
            <a:tailEnd len="sm" w="sm" type="none"/>
          </a:ln>
        </p:spPr>
        <p:txBody>
          <a:bodyPr anchorCtr="0" anchor="ctr" bIns="91425" lIns="91425" spcFirstLastPara="1" rIns="91425" wrap="square" tIns="91425">
            <a:noAutofit/>
          </a:bodyPr>
          <a:lstStyle/>
          <a:p>
            <a:pPr indent="-304800" lvl="0" marL="4572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Prior to the event: all-hazard risk assessment, travel medicine and activities to encourage increased physical activity, cessation of tobacco use and avoidance of excess alcohol.</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During the event: international monitoring of potential disease spread and risk assessment, emergency medical services and hospitals and plans to manage fan zones.</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After the event: capture lessons learnt and share expertise with future mass gathering hosts</a:t>
            </a:r>
            <a:endParaRPr sz="1200">
              <a:solidFill>
                <a:schemeClr val="dk1"/>
              </a:solidFill>
              <a:latin typeface="Mada"/>
              <a:ea typeface="Mada"/>
              <a:cs typeface="Mada"/>
              <a:sym typeface="Mada"/>
            </a:endParaRPr>
          </a:p>
        </p:txBody>
      </p:sp>
      <p:sp>
        <p:nvSpPr>
          <p:cNvPr id="1617" name="Google Shape;1617;p62"/>
          <p:cNvSpPr/>
          <p:nvPr/>
        </p:nvSpPr>
        <p:spPr>
          <a:xfrm>
            <a:off x="472650" y="3515767"/>
            <a:ext cx="4220400" cy="467700"/>
          </a:xfrm>
          <a:prstGeom prst="rect">
            <a:avLst/>
          </a:prstGeom>
          <a:solidFill>
            <a:srgbClr val="A2C4C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200">
                <a:solidFill>
                  <a:schemeClr val="lt1"/>
                </a:solidFill>
                <a:latin typeface="Nunito"/>
                <a:ea typeface="Nunito"/>
                <a:cs typeface="Nunito"/>
                <a:sym typeface="Nunito"/>
              </a:rPr>
              <a:t>Activities to support host governments of mass gatherings often include:</a:t>
            </a:r>
            <a:endParaRPr b="1" sz="1200">
              <a:solidFill>
                <a:schemeClr val="lt1"/>
              </a:solidFill>
              <a:latin typeface="Nunito"/>
              <a:ea typeface="Nunito"/>
              <a:cs typeface="Nunito"/>
              <a:sym typeface="Nunito"/>
            </a:endParaRPr>
          </a:p>
        </p:txBody>
      </p:sp>
      <p:sp>
        <p:nvSpPr>
          <p:cNvPr id="1618" name="Google Shape;1618;p62"/>
          <p:cNvSpPr/>
          <p:nvPr/>
        </p:nvSpPr>
        <p:spPr>
          <a:xfrm>
            <a:off x="238875" y="5841834"/>
            <a:ext cx="7111500" cy="1066500"/>
          </a:xfrm>
          <a:prstGeom prst="roundRect">
            <a:avLst>
              <a:gd fmla="val 16667" name="adj"/>
            </a:avLst>
          </a:prstGeom>
          <a:noFill/>
          <a:ln cap="flat" cmpd="sng" w="9525">
            <a:solidFill>
              <a:srgbClr val="999999"/>
            </a:solidFill>
            <a:prstDash val="dash"/>
            <a:round/>
            <a:headEnd len="sm" w="sm" type="none"/>
            <a:tailEnd len="sm" w="sm" type="none"/>
          </a:ln>
        </p:spPr>
        <p:txBody>
          <a:bodyPr anchorCtr="0" anchor="ctr" bIns="91425" lIns="91425" spcFirstLastPara="1" rIns="91425" wrap="square" tIns="91425">
            <a:noAutofit/>
          </a:bodyPr>
          <a:lstStyle/>
          <a:p>
            <a:pPr indent="-304800" lvl="0" marL="4572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The decision states that the WHO "Director-General should, where appropriate, work closely with Member States that are planning and conducting mass gatherings to support cooperation and communication between the concerned health authorities in each country, and help Member States strengthen capacities to better utilize the International Health Regulations (2005)".</a:t>
            </a:r>
            <a:endParaRPr sz="1200">
              <a:latin typeface="Mada"/>
              <a:ea typeface="Mada"/>
              <a:cs typeface="Mada"/>
              <a:sym typeface="Mada"/>
            </a:endParaRPr>
          </a:p>
        </p:txBody>
      </p:sp>
      <p:sp>
        <p:nvSpPr>
          <p:cNvPr id="1619" name="Google Shape;1619;p62"/>
          <p:cNvSpPr/>
          <p:nvPr/>
        </p:nvSpPr>
        <p:spPr>
          <a:xfrm>
            <a:off x="472650" y="5437107"/>
            <a:ext cx="4220400" cy="467700"/>
          </a:xfrm>
          <a:prstGeom prst="rect">
            <a:avLst/>
          </a:prstGeom>
          <a:solidFill>
            <a:srgbClr val="A2C4C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200">
                <a:solidFill>
                  <a:schemeClr val="lt1"/>
                </a:solidFill>
                <a:latin typeface="Nunito"/>
                <a:ea typeface="Nunito"/>
                <a:cs typeface="Nunito"/>
                <a:sym typeface="Nunito"/>
              </a:rPr>
              <a:t>What governs WHO’s work on mass gatherings?</a:t>
            </a:r>
            <a:endParaRPr b="1" sz="1200">
              <a:solidFill>
                <a:schemeClr val="lt1"/>
              </a:solidFill>
              <a:latin typeface="Nunito"/>
              <a:ea typeface="Nunito"/>
              <a:cs typeface="Nunito"/>
              <a:sym typeface="Nunito"/>
            </a:endParaRPr>
          </a:p>
        </p:txBody>
      </p:sp>
      <p:sp>
        <p:nvSpPr>
          <p:cNvPr id="1620" name="Google Shape;1620;p62"/>
          <p:cNvSpPr/>
          <p:nvPr/>
        </p:nvSpPr>
        <p:spPr>
          <a:xfrm>
            <a:off x="286500" y="7467900"/>
            <a:ext cx="7111500" cy="1066500"/>
          </a:xfrm>
          <a:prstGeom prst="roundRect">
            <a:avLst>
              <a:gd fmla="val 16667" name="adj"/>
            </a:avLst>
          </a:prstGeom>
          <a:noFill/>
          <a:ln cap="flat" cmpd="sng" w="9525">
            <a:solidFill>
              <a:srgbClr val="999999"/>
            </a:solidFill>
            <a:prstDash val="dash"/>
            <a:round/>
            <a:headEnd len="sm" w="sm" type="none"/>
            <a:tailEnd len="sm" w="sm" type="none"/>
          </a:ln>
        </p:spPr>
        <p:txBody>
          <a:bodyPr anchorCtr="0" anchor="ctr" bIns="91425" lIns="91425" spcFirstLastPara="1" rIns="91425" wrap="square" tIns="91425">
            <a:noAutofit/>
          </a:bodyPr>
          <a:lstStyle/>
          <a:p>
            <a:pPr indent="-304800" lvl="0" marL="4572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WHO may provide advice and technical guidance to host countries on public health risks, </a:t>
            </a:r>
            <a:r>
              <a:rPr b="1" lang="en-GB" sz="1200">
                <a:solidFill>
                  <a:srgbClr val="CC0000"/>
                </a:solidFill>
                <a:latin typeface="Mada"/>
                <a:ea typeface="Mada"/>
                <a:cs typeface="Mada"/>
                <a:sym typeface="Mada"/>
              </a:rPr>
              <a:t>but has no decision power to uphold, cancel or postpone mass gatherings hosted by Member States</a:t>
            </a:r>
            <a:r>
              <a:rPr lang="en-GB" sz="1200">
                <a:solidFill>
                  <a:schemeClr val="dk1"/>
                </a:solidFill>
                <a:latin typeface="Mada"/>
                <a:ea typeface="Mada"/>
                <a:cs typeface="Mada"/>
                <a:sym typeface="Mada"/>
              </a:rPr>
              <a:t>.</a:t>
            </a:r>
            <a:endParaRPr sz="1200">
              <a:latin typeface="Mada"/>
              <a:ea typeface="Mada"/>
              <a:cs typeface="Mada"/>
              <a:sym typeface="Mada"/>
            </a:endParaRPr>
          </a:p>
        </p:txBody>
      </p:sp>
      <p:sp>
        <p:nvSpPr>
          <p:cNvPr id="1621" name="Google Shape;1621;p62"/>
          <p:cNvSpPr/>
          <p:nvPr/>
        </p:nvSpPr>
        <p:spPr>
          <a:xfrm>
            <a:off x="520275" y="7063173"/>
            <a:ext cx="4220400" cy="467700"/>
          </a:xfrm>
          <a:prstGeom prst="rect">
            <a:avLst/>
          </a:prstGeom>
          <a:solidFill>
            <a:srgbClr val="A2C4C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200">
                <a:solidFill>
                  <a:schemeClr val="lt1"/>
                </a:solidFill>
                <a:latin typeface="Nunito"/>
                <a:ea typeface="Nunito"/>
                <a:cs typeface="Nunito"/>
                <a:sym typeface="Nunito"/>
              </a:rPr>
              <a:t>Does WHO have the power to cancel or move mass gatherings?</a:t>
            </a:r>
            <a:endParaRPr b="1" sz="1200">
              <a:solidFill>
                <a:schemeClr val="lt1"/>
              </a:solidFill>
              <a:latin typeface="Nunito"/>
              <a:ea typeface="Nunito"/>
              <a:cs typeface="Nunito"/>
              <a:sym typeface="Nunito"/>
            </a:endParaRPr>
          </a:p>
        </p:txBody>
      </p:sp>
      <p:sp>
        <p:nvSpPr>
          <p:cNvPr id="1622" name="Google Shape;1622;p62"/>
          <p:cNvSpPr txBox="1"/>
          <p:nvPr/>
        </p:nvSpPr>
        <p:spPr>
          <a:xfrm>
            <a:off x="302475" y="8873706"/>
            <a:ext cx="6986400" cy="915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200">
                <a:solidFill>
                  <a:srgbClr val="BF9000"/>
                </a:solidFill>
                <a:latin typeface="Mada"/>
                <a:ea typeface="Mada"/>
                <a:cs typeface="Mada"/>
                <a:sym typeface="Mada"/>
              </a:rPr>
              <a:t>Q</a:t>
            </a:r>
            <a:r>
              <a:rPr b="1" lang="en-GB" sz="1200">
                <a:solidFill>
                  <a:srgbClr val="BF9000"/>
                </a:solidFill>
                <a:latin typeface="Mada"/>
                <a:ea typeface="Mada"/>
                <a:cs typeface="Mada"/>
                <a:sym typeface="Mada"/>
              </a:rPr>
              <a:t>- A planned combination of educational, political, regulatory, and organizational supports for actions and conditions of living conducive to the health of individuals, groups, or communities is the definition of ?</a:t>
            </a:r>
            <a:endParaRPr b="1" sz="1200">
              <a:solidFill>
                <a:srgbClr val="BF9000"/>
              </a:solidFill>
              <a:latin typeface="Mada"/>
              <a:ea typeface="Mada"/>
              <a:cs typeface="Mada"/>
              <a:sym typeface="Mada"/>
            </a:endParaRPr>
          </a:p>
          <a:p>
            <a:pPr indent="0" lvl="0" marL="0" rtl="0" algn="l">
              <a:spcBef>
                <a:spcPts val="0"/>
              </a:spcBef>
              <a:spcAft>
                <a:spcPts val="0"/>
              </a:spcAft>
              <a:buNone/>
            </a:pPr>
            <a:r>
              <a:rPr lang="en-GB" sz="1200">
                <a:solidFill>
                  <a:schemeClr val="dk1"/>
                </a:solidFill>
                <a:latin typeface="Mada"/>
                <a:ea typeface="Mada"/>
                <a:cs typeface="Mada"/>
                <a:sym typeface="Mada"/>
              </a:rPr>
              <a:t>Health promotion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 name="Shape 196"/>
        <p:cNvGrpSpPr/>
        <p:nvPr/>
      </p:nvGrpSpPr>
      <p:grpSpPr>
        <a:xfrm>
          <a:off x="0" y="0"/>
          <a:ext cx="0" cy="0"/>
          <a:chOff x="0" y="0"/>
          <a:chExt cx="0" cy="0"/>
        </a:xfrm>
      </p:grpSpPr>
      <p:sp>
        <p:nvSpPr>
          <p:cNvPr id="197" name="Google Shape;197;p18"/>
          <p:cNvSpPr/>
          <p:nvPr/>
        </p:nvSpPr>
        <p:spPr>
          <a:xfrm rot="10800000">
            <a:off x="-75" y="-9300"/>
            <a:ext cx="7591500" cy="237900"/>
          </a:xfrm>
          <a:prstGeom prst="round2SameRect">
            <a:avLst>
              <a:gd fmla="val 50000" name="adj1"/>
              <a:gd fmla="val 0" name="adj2"/>
            </a:avLst>
          </a:pr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 name="Google Shape;198;p18"/>
          <p:cNvSpPr txBox="1"/>
          <p:nvPr/>
        </p:nvSpPr>
        <p:spPr>
          <a:xfrm>
            <a:off x="1889220" y="248052"/>
            <a:ext cx="39930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3000">
                <a:solidFill>
                  <a:srgbClr val="134F5C"/>
                </a:solidFill>
                <a:latin typeface="Nunito"/>
                <a:ea typeface="Nunito"/>
                <a:cs typeface="Nunito"/>
                <a:sym typeface="Nunito"/>
              </a:rPr>
              <a:t>L16-</a:t>
            </a:r>
            <a:r>
              <a:rPr b="1" lang="en-GB" sz="3000">
                <a:latin typeface="Nunito"/>
                <a:ea typeface="Nunito"/>
                <a:cs typeface="Nunito"/>
                <a:sym typeface="Nunito"/>
              </a:rPr>
              <a:t> </a:t>
            </a:r>
            <a:r>
              <a:rPr b="1" lang="en-GB" sz="3000">
                <a:solidFill>
                  <a:srgbClr val="134F5C"/>
                </a:solidFill>
                <a:latin typeface="Nunito"/>
                <a:ea typeface="Nunito"/>
                <a:cs typeface="Nunito"/>
                <a:sym typeface="Nunito"/>
              </a:rPr>
              <a:t>Malaria</a:t>
            </a:r>
            <a:endParaRPr b="1" sz="3000">
              <a:solidFill>
                <a:srgbClr val="134F5C"/>
              </a:solidFill>
              <a:latin typeface="Nunito"/>
              <a:ea typeface="Nunito"/>
              <a:cs typeface="Nunito"/>
              <a:sym typeface="Nunito"/>
            </a:endParaRPr>
          </a:p>
        </p:txBody>
      </p:sp>
      <p:sp>
        <p:nvSpPr>
          <p:cNvPr id="199" name="Google Shape;199;p18"/>
          <p:cNvSpPr txBox="1"/>
          <p:nvPr/>
        </p:nvSpPr>
        <p:spPr>
          <a:xfrm>
            <a:off x="284395" y="679300"/>
            <a:ext cx="5721900" cy="566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000"/>
              </a:spcBef>
              <a:spcAft>
                <a:spcPts val="0"/>
              </a:spcAft>
              <a:buNone/>
            </a:pPr>
            <a:r>
              <a:rPr b="1" lang="en-GB" sz="1800">
                <a:solidFill>
                  <a:srgbClr val="76A5AF"/>
                </a:solidFill>
                <a:latin typeface="Nunito"/>
                <a:ea typeface="Nunito"/>
                <a:cs typeface="Nunito"/>
                <a:sym typeface="Nunito"/>
              </a:rPr>
              <a:t>Global technical strategy “GTS” (2016-2030)</a:t>
            </a:r>
            <a:endParaRPr b="1" sz="1200">
              <a:latin typeface="Mada"/>
              <a:ea typeface="Mada"/>
              <a:cs typeface="Mada"/>
              <a:sym typeface="Mada"/>
            </a:endParaRPr>
          </a:p>
        </p:txBody>
      </p:sp>
      <p:graphicFrame>
        <p:nvGraphicFramePr>
          <p:cNvPr id="200" name="Google Shape;200;p18"/>
          <p:cNvGraphicFramePr/>
          <p:nvPr/>
        </p:nvGraphicFramePr>
        <p:xfrm>
          <a:off x="912" y="1245688"/>
          <a:ext cx="3000000" cy="3000000"/>
        </p:xfrm>
        <a:graphic>
          <a:graphicData uri="http://schemas.openxmlformats.org/drawingml/2006/table">
            <a:tbl>
              <a:tblPr>
                <a:noFill/>
                <a:tableStyleId>{33F02701-F9A2-4432-8F73-A4790598A67E}</a:tableStyleId>
              </a:tblPr>
              <a:tblGrid>
                <a:gridCol w="7589525"/>
              </a:tblGrid>
              <a:tr h="369625">
                <a:tc>
                  <a:txBody>
                    <a:bodyPr/>
                    <a:lstStyle/>
                    <a:p>
                      <a:pPr indent="0" lvl="0" marL="0" rtl="0" algn="ctr">
                        <a:lnSpc>
                          <a:spcPct val="115000"/>
                        </a:lnSpc>
                        <a:spcBef>
                          <a:spcPts val="0"/>
                        </a:spcBef>
                        <a:spcAft>
                          <a:spcPts val="0"/>
                        </a:spcAft>
                        <a:buNone/>
                      </a:pPr>
                      <a:r>
                        <a:rPr b="1" lang="en-GB" sz="1200">
                          <a:solidFill>
                            <a:srgbClr val="FFFFFF"/>
                          </a:solidFill>
                          <a:latin typeface="Mada"/>
                          <a:ea typeface="Mada"/>
                          <a:cs typeface="Mada"/>
                          <a:sym typeface="Mada"/>
                        </a:rPr>
                        <a:t>Pilar 1: </a:t>
                      </a:r>
                      <a:r>
                        <a:rPr lang="en-GB" sz="1200">
                          <a:solidFill>
                            <a:srgbClr val="FFFFFF"/>
                          </a:solidFill>
                          <a:latin typeface="Mada"/>
                          <a:ea typeface="Mada"/>
                          <a:cs typeface="Mada"/>
                          <a:sym typeface="Mada"/>
                        </a:rPr>
                        <a:t>Ensure</a:t>
                      </a:r>
                      <a:r>
                        <a:rPr b="1" lang="en-GB" sz="1200">
                          <a:solidFill>
                            <a:srgbClr val="FFFFFF"/>
                          </a:solidFill>
                          <a:latin typeface="Mada"/>
                          <a:ea typeface="Mada"/>
                          <a:cs typeface="Mada"/>
                          <a:sym typeface="Mada"/>
                        </a:rPr>
                        <a:t> </a:t>
                      </a:r>
                      <a:r>
                        <a:rPr b="1" lang="en-GB" sz="1200">
                          <a:solidFill>
                            <a:srgbClr val="CC0000"/>
                          </a:solidFill>
                          <a:latin typeface="Mada"/>
                          <a:ea typeface="Mada"/>
                          <a:cs typeface="Mada"/>
                          <a:sym typeface="Mada"/>
                        </a:rPr>
                        <a:t>universal access</a:t>
                      </a:r>
                      <a:r>
                        <a:rPr b="1" lang="en-GB" sz="1200">
                          <a:solidFill>
                            <a:srgbClr val="FFFFFF"/>
                          </a:solidFill>
                          <a:latin typeface="Mada"/>
                          <a:ea typeface="Mada"/>
                          <a:cs typeface="Mada"/>
                          <a:sym typeface="Mada"/>
                        </a:rPr>
                        <a:t> </a:t>
                      </a:r>
                      <a:r>
                        <a:rPr lang="en-GB" sz="1200">
                          <a:solidFill>
                            <a:srgbClr val="FFFFFF"/>
                          </a:solidFill>
                          <a:latin typeface="Mada"/>
                          <a:ea typeface="Mada"/>
                          <a:cs typeface="Mada"/>
                          <a:sym typeface="Mada"/>
                        </a:rPr>
                        <a:t>to malaria prevention, diagnosis and treatment</a:t>
                      </a:r>
                      <a:endParaRPr sz="1200">
                        <a:solidFill>
                          <a:srgbClr val="FFFFFF"/>
                        </a:solidFill>
                        <a:latin typeface="Mada"/>
                        <a:ea typeface="Mada"/>
                        <a:cs typeface="Mada"/>
                        <a:sym typeface="Mada"/>
                      </a:endParaRPr>
                    </a:p>
                  </a:txBody>
                  <a:tcPr marT="91425" marB="91425" marR="91425" marL="91425" anchor="ctr">
                    <a:solidFill>
                      <a:srgbClr val="45818E">
                        <a:alpha val="77650"/>
                      </a:srgbClr>
                    </a:solidFill>
                  </a:tcPr>
                </a:tc>
              </a:tr>
              <a:tr h="369625">
                <a:tc>
                  <a:txBody>
                    <a:bodyPr/>
                    <a:lstStyle/>
                    <a:p>
                      <a:pPr indent="0" lvl="0" marL="0" rtl="0" algn="ctr">
                        <a:lnSpc>
                          <a:spcPct val="115000"/>
                        </a:lnSpc>
                        <a:spcBef>
                          <a:spcPts val="0"/>
                        </a:spcBef>
                        <a:spcAft>
                          <a:spcPts val="0"/>
                        </a:spcAft>
                        <a:buNone/>
                      </a:pPr>
                      <a:r>
                        <a:rPr b="1" lang="en-GB" sz="1200">
                          <a:latin typeface="Mada"/>
                          <a:ea typeface="Mada"/>
                          <a:cs typeface="Mada"/>
                          <a:sym typeface="Mada"/>
                        </a:rPr>
                        <a:t>1- </a:t>
                      </a:r>
                      <a:r>
                        <a:rPr b="1" lang="en-GB" sz="1200">
                          <a:solidFill>
                            <a:srgbClr val="CC0000"/>
                          </a:solidFill>
                          <a:latin typeface="Mada"/>
                          <a:ea typeface="Mada"/>
                          <a:cs typeface="Mada"/>
                          <a:sym typeface="Mada"/>
                        </a:rPr>
                        <a:t>Vector control</a:t>
                      </a:r>
                      <a:endParaRPr sz="1200">
                        <a:solidFill>
                          <a:srgbClr val="38761D"/>
                        </a:solidFill>
                        <a:latin typeface="Mada"/>
                        <a:ea typeface="Mada"/>
                        <a:cs typeface="Mada"/>
                        <a:sym typeface="Mada"/>
                      </a:endParaRPr>
                    </a:p>
                  </a:txBody>
                  <a:tcPr marT="91425" marB="91425" marR="91425" marL="91425" anchor="ctr">
                    <a:solidFill>
                      <a:srgbClr val="A2C4C9"/>
                    </a:solidFill>
                  </a:tcPr>
                </a:tc>
              </a:tr>
              <a:tr h="369625">
                <a:tc>
                  <a:txBody>
                    <a:bodyPr/>
                    <a:lstStyle/>
                    <a:p>
                      <a:pPr indent="-304800" lvl="0" marL="457200" rtl="0" algn="l">
                        <a:lnSpc>
                          <a:spcPct val="115000"/>
                        </a:lnSpc>
                        <a:spcBef>
                          <a:spcPts val="0"/>
                        </a:spcBef>
                        <a:spcAft>
                          <a:spcPts val="0"/>
                        </a:spcAft>
                        <a:buSzPts val="1200"/>
                        <a:buFont typeface="Mada"/>
                        <a:buChar char="●"/>
                      </a:pPr>
                      <a:r>
                        <a:rPr lang="en-GB" sz="1200">
                          <a:latin typeface="Mada"/>
                          <a:ea typeface="Mada"/>
                          <a:cs typeface="Mada"/>
                          <a:sym typeface="Mada"/>
                        </a:rPr>
                        <a:t>Maintain adequate </a:t>
                      </a:r>
                      <a:r>
                        <a:rPr b="1" lang="en-GB" sz="1200">
                          <a:solidFill>
                            <a:srgbClr val="CC0000"/>
                          </a:solidFill>
                          <a:latin typeface="Mada"/>
                          <a:ea typeface="Mada"/>
                          <a:cs typeface="Mada"/>
                          <a:sym typeface="Mada"/>
                        </a:rPr>
                        <a:t>entomological</a:t>
                      </a:r>
                      <a:r>
                        <a:rPr lang="en-GB" sz="1200">
                          <a:latin typeface="Mada"/>
                          <a:ea typeface="Mada"/>
                          <a:cs typeface="Mada"/>
                          <a:sym typeface="Mada"/>
                        </a:rPr>
                        <a:t> surveillance and monitoring</a:t>
                      </a:r>
                      <a:endParaRPr sz="1200">
                        <a:latin typeface="Mada"/>
                        <a:ea typeface="Mada"/>
                        <a:cs typeface="Mada"/>
                        <a:sym typeface="Mada"/>
                      </a:endParaRPr>
                    </a:p>
                  </a:txBody>
                  <a:tcPr marT="91425" marB="91425" marR="91425" marL="91425" anchor="ctr"/>
                </a:tc>
              </a:tr>
              <a:tr h="567000">
                <a:tc>
                  <a:txBody>
                    <a:bodyPr/>
                    <a:lstStyle/>
                    <a:p>
                      <a:pPr indent="0" lvl="0" marL="0" rtl="0" algn="ctr">
                        <a:lnSpc>
                          <a:spcPct val="115000"/>
                        </a:lnSpc>
                        <a:spcBef>
                          <a:spcPts val="0"/>
                        </a:spcBef>
                        <a:spcAft>
                          <a:spcPts val="0"/>
                        </a:spcAft>
                        <a:buNone/>
                      </a:pPr>
                      <a:r>
                        <a:rPr b="1" lang="en-GB" sz="1200">
                          <a:latin typeface="Mada"/>
                          <a:ea typeface="Mada"/>
                          <a:cs typeface="Mada"/>
                          <a:sym typeface="Mada"/>
                        </a:rPr>
                        <a:t>2- Chemo-prevention </a:t>
                      </a:r>
                      <a:endParaRPr b="1" sz="1200">
                        <a:latin typeface="Mada"/>
                        <a:ea typeface="Mada"/>
                        <a:cs typeface="Mada"/>
                        <a:sym typeface="Mada"/>
                      </a:endParaRPr>
                    </a:p>
                    <a:p>
                      <a:pPr indent="0" lvl="0" marL="0" rtl="0" algn="ctr">
                        <a:lnSpc>
                          <a:spcPct val="115000"/>
                        </a:lnSpc>
                        <a:spcBef>
                          <a:spcPts val="0"/>
                        </a:spcBef>
                        <a:spcAft>
                          <a:spcPts val="0"/>
                        </a:spcAft>
                        <a:buNone/>
                      </a:pPr>
                      <a:r>
                        <a:rPr lang="en-GB" sz="1200">
                          <a:solidFill>
                            <a:srgbClr val="38761D"/>
                          </a:solidFill>
                          <a:latin typeface="Mada"/>
                          <a:ea typeface="Mada"/>
                          <a:cs typeface="Mada"/>
                          <a:sym typeface="Mada"/>
                        </a:rPr>
                        <a:t>subtherapeutic doses of malaria treatment for prophylaxis </a:t>
                      </a:r>
                      <a:endParaRPr sz="1200">
                        <a:solidFill>
                          <a:srgbClr val="38761D"/>
                        </a:solidFill>
                        <a:latin typeface="Mada"/>
                        <a:ea typeface="Mada"/>
                        <a:cs typeface="Mada"/>
                        <a:sym typeface="Mada"/>
                      </a:endParaRPr>
                    </a:p>
                  </a:txBody>
                  <a:tcPr marT="91425" marB="91425" marR="91425" marL="91425" anchor="ctr">
                    <a:solidFill>
                      <a:srgbClr val="A2C4C9"/>
                    </a:solidFill>
                  </a:tcPr>
                </a:tc>
              </a:tr>
              <a:tr h="567000">
                <a:tc>
                  <a:txBody>
                    <a:bodyPr/>
                    <a:lstStyle/>
                    <a:p>
                      <a:pPr indent="0" lvl="0" marL="0" rtl="0" algn="l">
                        <a:lnSpc>
                          <a:spcPct val="115000"/>
                        </a:lnSpc>
                        <a:spcBef>
                          <a:spcPts val="0"/>
                        </a:spcBef>
                        <a:spcAft>
                          <a:spcPts val="0"/>
                        </a:spcAft>
                        <a:buNone/>
                      </a:pPr>
                      <a:r>
                        <a:rPr b="1" lang="en-GB" sz="1200">
                          <a:latin typeface="Mada"/>
                          <a:ea typeface="Mada"/>
                          <a:cs typeface="Mada"/>
                          <a:sym typeface="Mada"/>
                        </a:rPr>
                        <a:t>Example:</a:t>
                      </a:r>
                      <a:r>
                        <a:rPr lang="en-GB" sz="1200">
                          <a:latin typeface="Mada"/>
                          <a:ea typeface="Mada"/>
                          <a:cs typeface="Mada"/>
                          <a:sym typeface="Mada"/>
                        </a:rPr>
                        <a:t> Someone plans on traveling to an endemic chloroquine- resistant country?</a:t>
                      </a:r>
                      <a:r>
                        <a:rPr lang="en-GB" sz="1200">
                          <a:solidFill>
                            <a:srgbClr val="6AA84F"/>
                          </a:solidFill>
                          <a:latin typeface="Mada"/>
                          <a:ea typeface="Mada"/>
                          <a:cs typeface="Mada"/>
                          <a:sym typeface="Mada"/>
                        </a:rPr>
                        <a:t> </a:t>
                      </a:r>
                      <a:r>
                        <a:rPr lang="en-GB" sz="1200">
                          <a:solidFill>
                            <a:srgbClr val="CC0000"/>
                          </a:solidFill>
                          <a:latin typeface="Mada"/>
                          <a:ea typeface="Mada"/>
                          <a:cs typeface="Mada"/>
                          <a:sym typeface="Mada"/>
                        </a:rPr>
                        <a:t>Doxycycline (before/during/after travel)</a:t>
                      </a:r>
                      <a:endParaRPr sz="1200">
                        <a:solidFill>
                          <a:srgbClr val="CC0000"/>
                        </a:solidFill>
                        <a:latin typeface="Mada"/>
                        <a:ea typeface="Mada"/>
                        <a:cs typeface="Mada"/>
                        <a:sym typeface="Mada"/>
                      </a:endParaRPr>
                    </a:p>
                  </a:txBody>
                  <a:tcPr marT="91425" marB="91425" marR="91425" marL="91425" anchor="ctr"/>
                </a:tc>
              </a:tr>
              <a:tr h="369625">
                <a:tc>
                  <a:txBody>
                    <a:bodyPr/>
                    <a:lstStyle/>
                    <a:p>
                      <a:pPr indent="0" lvl="0" marL="0" rtl="0" algn="ctr">
                        <a:lnSpc>
                          <a:spcPct val="115000"/>
                        </a:lnSpc>
                        <a:spcBef>
                          <a:spcPts val="0"/>
                        </a:spcBef>
                        <a:spcAft>
                          <a:spcPts val="0"/>
                        </a:spcAft>
                        <a:buNone/>
                      </a:pPr>
                      <a:r>
                        <a:rPr b="1" lang="en-GB" sz="1200">
                          <a:latin typeface="Mada"/>
                          <a:ea typeface="Mada"/>
                          <a:cs typeface="Mada"/>
                          <a:sym typeface="Mada"/>
                        </a:rPr>
                        <a:t>3- Diagnostic testing and treatment</a:t>
                      </a:r>
                      <a:endParaRPr b="1" sz="1200">
                        <a:latin typeface="Mada"/>
                        <a:ea typeface="Mada"/>
                        <a:cs typeface="Mada"/>
                        <a:sym typeface="Mada"/>
                      </a:endParaRPr>
                    </a:p>
                  </a:txBody>
                  <a:tcPr marT="91425" marB="91425" marR="91425" marL="91425" anchor="ctr">
                    <a:solidFill>
                      <a:srgbClr val="A2C4C9"/>
                    </a:solidFill>
                  </a:tcPr>
                </a:tc>
              </a:tr>
              <a:tr h="710550">
                <a:tc>
                  <a:txBody>
                    <a:bodyPr/>
                    <a:lstStyle/>
                    <a:p>
                      <a:pPr indent="0" lvl="0" marL="0" rtl="0" algn="l">
                        <a:lnSpc>
                          <a:spcPct val="115000"/>
                        </a:lnSpc>
                        <a:spcBef>
                          <a:spcPts val="0"/>
                        </a:spcBef>
                        <a:spcAft>
                          <a:spcPts val="0"/>
                        </a:spcAft>
                        <a:buClr>
                          <a:srgbClr val="000000"/>
                        </a:buClr>
                        <a:buSzPts val="1100"/>
                        <a:buFont typeface="Arial"/>
                        <a:buNone/>
                      </a:pPr>
                      <a:r>
                        <a:rPr lang="en-GB" sz="1200">
                          <a:solidFill>
                            <a:srgbClr val="6AA84F"/>
                          </a:solidFill>
                          <a:latin typeface="Mada"/>
                          <a:ea typeface="Mada"/>
                          <a:cs typeface="Mada"/>
                          <a:sym typeface="Mada"/>
                        </a:rPr>
                        <a:t>- All suspected cases must be confirmed first before given treatment. If treatment failure is &gt; 10% , first line therapy is reviewed (every 2 years, countries review their malaria health policies)</a:t>
                      </a:r>
                      <a:endParaRPr sz="1200">
                        <a:solidFill>
                          <a:srgbClr val="6AA84F"/>
                        </a:solidFill>
                        <a:latin typeface="Mada"/>
                        <a:ea typeface="Mada"/>
                        <a:cs typeface="Mada"/>
                        <a:sym typeface="Mada"/>
                      </a:endParaRPr>
                    </a:p>
                    <a:p>
                      <a:pPr indent="0" lvl="0" marL="0" rtl="0" algn="l">
                        <a:spcBef>
                          <a:spcPts val="0"/>
                        </a:spcBef>
                        <a:spcAft>
                          <a:spcPts val="0"/>
                        </a:spcAft>
                        <a:buClr>
                          <a:srgbClr val="000000"/>
                        </a:buClr>
                        <a:buSzPts val="1100"/>
                        <a:buFont typeface="Arial"/>
                        <a:buNone/>
                      </a:pPr>
                      <a:r>
                        <a:rPr lang="en-GB" sz="1200">
                          <a:solidFill>
                            <a:srgbClr val="6AA84F"/>
                          </a:solidFill>
                          <a:latin typeface="Mada"/>
                          <a:ea typeface="Mada"/>
                          <a:cs typeface="Mada"/>
                          <a:sym typeface="Mada"/>
                        </a:rPr>
                        <a:t>- Use multiple drugs (combination) to avoid resistance </a:t>
                      </a:r>
                      <a:endParaRPr sz="1200">
                        <a:solidFill>
                          <a:srgbClr val="6AA84F"/>
                        </a:solidFill>
                        <a:latin typeface="Mada"/>
                        <a:ea typeface="Mada"/>
                        <a:cs typeface="Mada"/>
                        <a:sym typeface="Mada"/>
                      </a:endParaRPr>
                    </a:p>
                  </a:txBody>
                  <a:tcPr marT="91425" marB="91425" marR="91425" marL="91425" anchor="ctr"/>
                </a:tc>
              </a:tr>
            </a:tbl>
          </a:graphicData>
        </a:graphic>
      </p:graphicFrame>
      <p:graphicFrame>
        <p:nvGraphicFramePr>
          <p:cNvPr id="201" name="Google Shape;201;p18"/>
          <p:cNvGraphicFramePr/>
          <p:nvPr/>
        </p:nvGraphicFramePr>
        <p:xfrm>
          <a:off x="-15" y="4802126"/>
          <a:ext cx="3000000" cy="3000000"/>
        </p:xfrm>
        <a:graphic>
          <a:graphicData uri="http://schemas.openxmlformats.org/drawingml/2006/table">
            <a:tbl>
              <a:tblPr>
                <a:noFill/>
                <a:tableStyleId>{33F02701-F9A2-4432-8F73-A4790598A67E}</a:tableStyleId>
              </a:tblPr>
              <a:tblGrid>
                <a:gridCol w="3794775"/>
                <a:gridCol w="3794775"/>
              </a:tblGrid>
              <a:tr h="166225">
                <a:tc gridSpan="2">
                  <a:txBody>
                    <a:bodyPr/>
                    <a:lstStyle/>
                    <a:p>
                      <a:pPr indent="0" lvl="0" marL="0" marR="0" rtl="0" algn="ctr">
                        <a:lnSpc>
                          <a:spcPct val="115000"/>
                        </a:lnSpc>
                        <a:spcBef>
                          <a:spcPts val="0"/>
                        </a:spcBef>
                        <a:spcAft>
                          <a:spcPts val="0"/>
                        </a:spcAft>
                        <a:buNone/>
                      </a:pPr>
                      <a:r>
                        <a:rPr b="1" lang="en-GB" sz="1200">
                          <a:solidFill>
                            <a:srgbClr val="FFFFFF"/>
                          </a:solidFill>
                          <a:latin typeface="Mada"/>
                          <a:ea typeface="Mada"/>
                          <a:cs typeface="Mada"/>
                          <a:sym typeface="Mada"/>
                        </a:rPr>
                        <a:t>Pillar 2: </a:t>
                      </a:r>
                      <a:r>
                        <a:rPr lang="en-GB" sz="1200">
                          <a:solidFill>
                            <a:srgbClr val="FFFFFF"/>
                          </a:solidFill>
                          <a:latin typeface="Mada"/>
                          <a:ea typeface="Mada"/>
                          <a:cs typeface="Mada"/>
                          <a:sym typeface="Mada"/>
                        </a:rPr>
                        <a:t>accelerate</a:t>
                      </a:r>
                      <a:r>
                        <a:rPr b="1" lang="en-GB" sz="1200">
                          <a:solidFill>
                            <a:srgbClr val="FFFFFF"/>
                          </a:solidFill>
                          <a:latin typeface="Mada"/>
                          <a:ea typeface="Mada"/>
                          <a:cs typeface="Mada"/>
                          <a:sym typeface="Mada"/>
                        </a:rPr>
                        <a:t> </a:t>
                      </a:r>
                      <a:r>
                        <a:rPr b="1" lang="en-GB" sz="1200">
                          <a:solidFill>
                            <a:srgbClr val="CC0000"/>
                          </a:solidFill>
                          <a:latin typeface="Mada"/>
                          <a:ea typeface="Mada"/>
                          <a:cs typeface="Mada"/>
                          <a:sym typeface="Mada"/>
                        </a:rPr>
                        <a:t>efforts towards elimination </a:t>
                      </a:r>
                      <a:r>
                        <a:rPr lang="en-GB" sz="1200">
                          <a:solidFill>
                            <a:srgbClr val="FFFFFF"/>
                          </a:solidFill>
                          <a:latin typeface="Mada"/>
                          <a:ea typeface="Mada"/>
                          <a:cs typeface="Mada"/>
                          <a:sym typeface="Mada"/>
                        </a:rPr>
                        <a:t>and attainment of malaria-free status</a:t>
                      </a:r>
                      <a:endParaRPr sz="1200">
                        <a:solidFill>
                          <a:srgbClr val="FFFFFF"/>
                        </a:solidFill>
                        <a:latin typeface="Mada"/>
                        <a:ea typeface="Mada"/>
                        <a:cs typeface="Mada"/>
                        <a:sym typeface="Mada"/>
                      </a:endParaRPr>
                    </a:p>
                  </a:txBody>
                  <a:tcPr marT="91425" marB="91425" marR="91425" marL="91425" anchor="ctr">
                    <a:solidFill>
                      <a:srgbClr val="45818E">
                        <a:alpha val="77650"/>
                      </a:srgbClr>
                    </a:solidFill>
                  </a:tcPr>
                </a:tc>
                <a:tc hMerge="1"/>
              </a:tr>
              <a:tr h="644200">
                <a:tc gridSpan="2">
                  <a:txBody>
                    <a:bodyPr/>
                    <a:lstStyle/>
                    <a:p>
                      <a:pPr indent="-304800" lvl="0" marL="457200" rtl="0" algn="l">
                        <a:lnSpc>
                          <a:spcPct val="115000"/>
                        </a:lnSpc>
                        <a:spcBef>
                          <a:spcPts val="0"/>
                        </a:spcBef>
                        <a:spcAft>
                          <a:spcPts val="0"/>
                        </a:spcAft>
                        <a:buClr>
                          <a:srgbClr val="CC0000"/>
                        </a:buClr>
                        <a:buSzPts val="1200"/>
                        <a:buFont typeface="Mada"/>
                        <a:buChar char="●"/>
                      </a:pPr>
                      <a:r>
                        <a:rPr b="1" lang="en-GB" sz="1200">
                          <a:solidFill>
                            <a:srgbClr val="CC0000"/>
                          </a:solidFill>
                          <a:latin typeface="Mada"/>
                          <a:ea typeface="Mada"/>
                          <a:cs typeface="Mada"/>
                          <a:sym typeface="Mada"/>
                        </a:rPr>
                        <a:t>Enact legislation</a:t>
                      </a:r>
                      <a:endParaRPr b="1" sz="1200">
                        <a:solidFill>
                          <a:srgbClr val="CC0000"/>
                        </a:solidFill>
                        <a:latin typeface="Mada"/>
                        <a:ea typeface="Mada"/>
                        <a:cs typeface="Mada"/>
                        <a:sym typeface="Mada"/>
                      </a:endParaRPr>
                    </a:p>
                    <a:p>
                      <a:pPr indent="-304800" lvl="0" marL="457200" rtl="0" algn="l">
                        <a:lnSpc>
                          <a:spcPct val="115000"/>
                        </a:lnSpc>
                        <a:spcBef>
                          <a:spcPts val="0"/>
                        </a:spcBef>
                        <a:spcAft>
                          <a:spcPts val="0"/>
                        </a:spcAft>
                        <a:buSzPts val="1200"/>
                        <a:buFont typeface="Mada"/>
                        <a:buChar char="●"/>
                      </a:pPr>
                      <a:r>
                        <a:rPr lang="en-GB" sz="1200">
                          <a:latin typeface="Mada"/>
                          <a:ea typeface="Mada"/>
                          <a:cs typeface="Mada"/>
                          <a:sym typeface="Mada"/>
                        </a:rPr>
                        <a:t>Implement transmission-blocking chemotherapy </a:t>
                      </a:r>
                      <a:r>
                        <a:rPr lang="en-GB" sz="1200">
                          <a:solidFill>
                            <a:srgbClr val="6AA84F"/>
                          </a:solidFill>
                          <a:latin typeface="Mada"/>
                          <a:ea typeface="Mada"/>
                          <a:cs typeface="Mada"/>
                          <a:sym typeface="Mada"/>
                        </a:rPr>
                        <a:t>in high transmission/resistance cases</a:t>
                      </a:r>
                      <a:endParaRPr sz="1200">
                        <a:solidFill>
                          <a:srgbClr val="6AA84F"/>
                        </a:solidFill>
                        <a:latin typeface="Mada"/>
                        <a:ea typeface="Mada"/>
                        <a:cs typeface="Mada"/>
                        <a:sym typeface="Mada"/>
                      </a:endParaRPr>
                    </a:p>
                    <a:p>
                      <a:pPr indent="-304800" lvl="0" marL="457200" rtl="0" algn="l">
                        <a:lnSpc>
                          <a:spcPct val="115000"/>
                        </a:lnSpc>
                        <a:spcBef>
                          <a:spcPts val="0"/>
                        </a:spcBef>
                        <a:spcAft>
                          <a:spcPts val="0"/>
                        </a:spcAft>
                        <a:buSzPts val="1200"/>
                        <a:buFont typeface="Mada"/>
                        <a:buChar char="●"/>
                      </a:pPr>
                      <a:r>
                        <a:rPr lang="en-GB" sz="1200">
                          <a:latin typeface="Mada"/>
                          <a:ea typeface="Mada"/>
                          <a:cs typeface="Mada"/>
                          <a:sym typeface="Mada"/>
                        </a:rPr>
                        <a:t>Detect all infections to attain elimination and prevent reestablishment</a:t>
                      </a:r>
                      <a:endParaRPr sz="1200">
                        <a:latin typeface="Mada"/>
                        <a:ea typeface="Mada"/>
                        <a:cs typeface="Mada"/>
                        <a:sym typeface="Mada"/>
                      </a:endParaRPr>
                    </a:p>
                    <a:p>
                      <a:pPr indent="-304800" lvl="0" marL="457200" rtl="0" algn="l">
                        <a:lnSpc>
                          <a:spcPct val="115000"/>
                        </a:lnSpc>
                        <a:spcBef>
                          <a:spcPts val="0"/>
                        </a:spcBef>
                        <a:spcAft>
                          <a:spcPts val="0"/>
                        </a:spcAft>
                        <a:buSzPts val="1200"/>
                        <a:buFont typeface="Mada"/>
                        <a:buChar char="●"/>
                      </a:pPr>
                      <a:r>
                        <a:rPr lang="en-GB" sz="1200">
                          <a:latin typeface="Mada"/>
                          <a:ea typeface="Mada"/>
                          <a:cs typeface="Mada"/>
                          <a:sym typeface="Mada"/>
                        </a:rPr>
                        <a:t>Use of medicines to reduce the parasite pool</a:t>
                      </a:r>
                      <a:endParaRPr sz="1200">
                        <a:latin typeface="Mada"/>
                        <a:ea typeface="Mada"/>
                        <a:cs typeface="Mada"/>
                        <a:sym typeface="Mada"/>
                      </a:endParaRPr>
                    </a:p>
                    <a:p>
                      <a:pPr indent="-304800" lvl="0" marL="457200" rtl="0" algn="l">
                        <a:lnSpc>
                          <a:spcPct val="115000"/>
                        </a:lnSpc>
                        <a:spcBef>
                          <a:spcPts val="0"/>
                        </a:spcBef>
                        <a:spcAft>
                          <a:spcPts val="0"/>
                        </a:spcAft>
                        <a:buSzPts val="1200"/>
                        <a:buFont typeface="Mada"/>
                        <a:buChar char="●"/>
                      </a:pPr>
                      <a:r>
                        <a:rPr b="1" lang="en-GB" sz="1200">
                          <a:solidFill>
                            <a:srgbClr val="CC0000"/>
                          </a:solidFill>
                          <a:latin typeface="Mada"/>
                          <a:ea typeface="Mada"/>
                          <a:cs typeface="Mada"/>
                          <a:sym typeface="Mada"/>
                        </a:rPr>
                        <a:t>Devise P. vivax-specific strategies </a:t>
                      </a:r>
                      <a:r>
                        <a:rPr lang="en-GB" sz="1200">
                          <a:solidFill>
                            <a:srgbClr val="6AA84F"/>
                          </a:solidFill>
                          <a:latin typeface="Mada"/>
                          <a:ea typeface="Mada"/>
                          <a:cs typeface="Mada"/>
                          <a:sym typeface="Mada"/>
                        </a:rPr>
                        <a:t>the problem is that it can live in multi environments so it’s very resistant </a:t>
                      </a:r>
                      <a:endParaRPr sz="1200">
                        <a:solidFill>
                          <a:srgbClr val="6AA84F"/>
                        </a:solidFill>
                        <a:latin typeface="Mada"/>
                        <a:ea typeface="Mada"/>
                        <a:cs typeface="Mada"/>
                        <a:sym typeface="Mada"/>
                      </a:endParaRPr>
                    </a:p>
                    <a:p>
                      <a:pPr indent="-304800" lvl="0" marL="457200" rtl="0" algn="l">
                        <a:lnSpc>
                          <a:spcPct val="115000"/>
                        </a:lnSpc>
                        <a:spcBef>
                          <a:spcPts val="0"/>
                        </a:spcBef>
                        <a:spcAft>
                          <a:spcPts val="0"/>
                        </a:spcAft>
                        <a:buSzPts val="1200"/>
                        <a:buFont typeface="Mada"/>
                        <a:buChar char="●"/>
                      </a:pPr>
                      <a:r>
                        <a:rPr lang="en-GB" sz="1200">
                          <a:latin typeface="Mada"/>
                          <a:ea typeface="Mada"/>
                          <a:cs typeface="Mada"/>
                          <a:sym typeface="Mada"/>
                        </a:rPr>
                        <a:t>Use </a:t>
                      </a:r>
                      <a:r>
                        <a:rPr b="1" lang="en-GB" sz="1200">
                          <a:solidFill>
                            <a:srgbClr val="CC0000"/>
                          </a:solidFill>
                          <a:latin typeface="Mada"/>
                          <a:ea typeface="Mada"/>
                          <a:cs typeface="Mada"/>
                          <a:sym typeface="Mada"/>
                        </a:rPr>
                        <a:t>surveillance</a:t>
                      </a:r>
                      <a:r>
                        <a:rPr lang="en-GB" sz="1200">
                          <a:latin typeface="Mada"/>
                          <a:ea typeface="Mada"/>
                          <a:cs typeface="Mada"/>
                          <a:sym typeface="Mada"/>
                        </a:rPr>
                        <a:t> as an intervention in elimination programs</a:t>
                      </a:r>
                      <a:endParaRPr sz="1200">
                        <a:latin typeface="Mada"/>
                        <a:ea typeface="Mada"/>
                        <a:cs typeface="Mada"/>
                        <a:sym typeface="Mada"/>
                      </a:endParaRPr>
                    </a:p>
                  </a:txBody>
                  <a:tcPr marT="91425" marB="91425" marR="91425" marL="91425" anchor="ctr"/>
                </a:tc>
                <a:tc hMerge="1"/>
              </a:tr>
              <a:tr h="166225">
                <a:tc gridSpan="2">
                  <a:txBody>
                    <a:bodyPr/>
                    <a:lstStyle/>
                    <a:p>
                      <a:pPr indent="0" lvl="0" marL="0" marR="0" rtl="0" algn="ctr">
                        <a:lnSpc>
                          <a:spcPct val="115000"/>
                        </a:lnSpc>
                        <a:spcBef>
                          <a:spcPts val="0"/>
                        </a:spcBef>
                        <a:spcAft>
                          <a:spcPts val="0"/>
                        </a:spcAft>
                        <a:buNone/>
                      </a:pPr>
                      <a:r>
                        <a:rPr b="1" lang="en-GB" sz="1200">
                          <a:solidFill>
                            <a:srgbClr val="FFFFFF"/>
                          </a:solidFill>
                          <a:latin typeface="Mada"/>
                          <a:ea typeface="Mada"/>
                          <a:cs typeface="Mada"/>
                          <a:sym typeface="Mada"/>
                        </a:rPr>
                        <a:t>Pillar 3: </a:t>
                      </a:r>
                      <a:r>
                        <a:rPr b="1" lang="en-GB" sz="1200">
                          <a:solidFill>
                            <a:srgbClr val="CC0000"/>
                          </a:solidFill>
                          <a:latin typeface="Mada"/>
                          <a:ea typeface="Mada"/>
                          <a:cs typeface="Mada"/>
                          <a:sym typeface="Mada"/>
                        </a:rPr>
                        <a:t>transform malaria surveillance into a core intervention</a:t>
                      </a:r>
                      <a:endParaRPr b="1" sz="1200">
                        <a:solidFill>
                          <a:srgbClr val="CC0000"/>
                        </a:solidFill>
                        <a:latin typeface="Mada"/>
                        <a:ea typeface="Mada"/>
                        <a:cs typeface="Mada"/>
                        <a:sym typeface="Mada"/>
                      </a:endParaRPr>
                    </a:p>
                  </a:txBody>
                  <a:tcPr marT="91425" marB="91425" marR="91425" marL="91425" anchor="ctr">
                    <a:solidFill>
                      <a:srgbClr val="45818E">
                        <a:alpha val="77650"/>
                      </a:srgbClr>
                    </a:solidFill>
                  </a:tcPr>
                </a:tc>
                <a:tc hMerge="1"/>
              </a:tr>
              <a:tr h="453000">
                <a:tc gridSpan="2">
                  <a:txBody>
                    <a:bodyPr/>
                    <a:lstStyle/>
                    <a:p>
                      <a:pPr indent="-304800" lvl="0" marL="457200" rtl="0" algn="l">
                        <a:lnSpc>
                          <a:spcPct val="115000"/>
                        </a:lnSpc>
                        <a:spcBef>
                          <a:spcPts val="0"/>
                        </a:spcBef>
                        <a:spcAft>
                          <a:spcPts val="0"/>
                        </a:spcAft>
                        <a:buSzPts val="1200"/>
                        <a:buFont typeface="Mada"/>
                        <a:buChar char="●"/>
                      </a:pPr>
                      <a:r>
                        <a:rPr b="1" lang="en-GB" sz="1200">
                          <a:solidFill>
                            <a:srgbClr val="CC0000"/>
                          </a:solidFill>
                          <a:latin typeface="Mada"/>
                          <a:ea typeface="Mada"/>
                          <a:cs typeface="Mada"/>
                          <a:sym typeface="Mada"/>
                        </a:rPr>
                        <a:t>Surveillance in areas of high </a:t>
                      </a:r>
                      <a:r>
                        <a:rPr lang="en-GB" sz="1200">
                          <a:solidFill>
                            <a:srgbClr val="6AA84F"/>
                          </a:solidFill>
                          <a:latin typeface="Mada"/>
                          <a:ea typeface="Mada"/>
                          <a:cs typeface="Mada"/>
                          <a:sym typeface="Mada"/>
                        </a:rPr>
                        <a:t>(focus on no. of deaths and cases) </a:t>
                      </a:r>
                      <a:r>
                        <a:rPr b="1" lang="en-GB" sz="1200">
                          <a:solidFill>
                            <a:srgbClr val="CC0000"/>
                          </a:solidFill>
                          <a:latin typeface="Mada"/>
                          <a:ea typeface="Mada"/>
                          <a:cs typeface="Mada"/>
                          <a:sym typeface="Mada"/>
                        </a:rPr>
                        <a:t>and low </a:t>
                      </a:r>
                      <a:r>
                        <a:rPr lang="en-GB" sz="1200">
                          <a:solidFill>
                            <a:srgbClr val="6AA84F"/>
                          </a:solidFill>
                          <a:latin typeface="Mada"/>
                          <a:ea typeface="Mada"/>
                          <a:cs typeface="Mada"/>
                          <a:sym typeface="Mada"/>
                        </a:rPr>
                        <a:t>(focus on high risk groups) </a:t>
                      </a:r>
                      <a:r>
                        <a:rPr b="1" lang="en-GB" sz="1200">
                          <a:solidFill>
                            <a:srgbClr val="CC0000"/>
                          </a:solidFill>
                          <a:latin typeface="Mada"/>
                          <a:ea typeface="Mada"/>
                          <a:cs typeface="Mada"/>
                          <a:sym typeface="Mada"/>
                        </a:rPr>
                        <a:t>transmission.</a:t>
                      </a:r>
                      <a:endParaRPr b="1" sz="1200">
                        <a:solidFill>
                          <a:srgbClr val="CC0000"/>
                        </a:solidFill>
                        <a:latin typeface="Mada"/>
                        <a:ea typeface="Mada"/>
                        <a:cs typeface="Mada"/>
                        <a:sym typeface="Mada"/>
                      </a:endParaRPr>
                    </a:p>
                    <a:p>
                      <a:pPr indent="-304800" lvl="0" marL="457200" rtl="0" algn="l">
                        <a:lnSpc>
                          <a:spcPct val="115000"/>
                        </a:lnSpc>
                        <a:spcBef>
                          <a:spcPts val="0"/>
                        </a:spcBef>
                        <a:spcAft>
                          <a:spcPts val="0"/>
                        </a:spcAft>
                        <a:buSzPts val="1200"/>
                        <a:buFont typeface="Mada"/>
                        <a:buChar char="●"/>
                      </a:pPr>
                      <a:r>
                        <a:rPr b="1" lang="en-GB" sz="1200">
                          <a:solidFill>
                            <a:srgbClr val="CC0000"/>
                          </a:solidFill>
                          <a:latin typeface="Mada"/>
                          <a:ea typeface="Mada"/>
                          <a:cs typeface="Mada"/>
                          <a:sym typeface="Mada"/>
                        </a:rPr>
                        <a:t>Invest</a:t>
                      </a:r>
                      <a:r>
                        <a:rPr lang="en-GB" sz="1200">
                          <a:latin typeface="Mada"/>
                          <a:ea typeface="Mada"/>
                          <a:cs typeface="Mada"/>
                          <a:sym typeface="Mada"/>
                        </a:rPr>
                        <a:t> in routine information systems</a:t>
                      </a:r>
                      <a:endParaRPr sz="1200">
                        <a:latin typeface="Mada"/>
                        <a:ea typeface="Mada"/>
                        <a:cs typeface="Mada"/>
                        <a:sym typeface="Mada"/>
                      </a:endParaRPr>
                    </a:p>
                    <a:p>
                      <a:pPr indent="-304800" lvl="0" marL="457200" rtl="0" algn="l">
                        <a:lnSpc>
                          <a:spcPct val="115000"/>
                        </a:lnSpc>
                        <a:spcBef>
                          <a:spcPts val="0"/>
                        </a:spcBef>
                        <a:spcAft>
                          <a:spcPts val="0"/>
                        </a:spcAft>
                        <a:buSzPts val="1200"/>
                        <a:buFont typeface="Mada"/>
                        <a:buChar char="●"/>
                      </a:pPr>
                      <a:r>
                        <a:rPr b="1" lang="en-GB" sz="1200">
                          <a:solidFill>
                            <a:srgbClr val="CC0000"/>
                          </a:solidFill>
                          <a:latin typeface="Mada"/>
                          <a:ea typeface="Mada"/>
                          <a:cs typeface="Mada"/>
                          <a:sym typeface="Mada"/>
                        </a:rPr>
                        <a:t>Ensure the surveillance system is monitored</a:t>
                      </a:r>
                      <a:endParaRPr b="1" sz="1200">
                        <a:solidFill>
                          <a:srgbClr val="CC0000"/>
                        </a:solidFill>
                        <a:latin typeface="Mada"/>
                        <a:ea typeface="Mada"/>
                        <a:cs typeface="Mada"/>
                        <a:sym typeface="Mada"/>
                      </a:endParaRPr>
                    </a:p>
                  </a:txBody>
                  <a:tcPr marT="91425" marB="91425" marR="91425" marL="91425" anchor="ctr"/>
                </a:tc>
                <a:tc hMerge="1"/>
              </a:tr>
              <a:tr h="261825">
                <a:tc>
                  <a:txBody>
                    <a:bodyPr/>
                    <a:lstStyle/>
                    <a:p>
                      <a:pPr indent="0" lvl="0" marL="0" marR="0" rtl="0" algn="ctr">
                        <a:lnSpc>
                          <a:spcPct val="115000"/>
                        </a:lnSpc>
                        <a:spcBef>
                          <a:spcPts val="0"/>
                        </a:spcBef>
                        <a:spcAft>
                          <a:spcPts val="0"/>
                        </a:spcAft>
                        <a:buNone/>
                      </a:pPr>
                      <a:r>
                        <a:rPr b="1" lang="en-GB" sz="1200">
                          <a:solidFill>
                            <a:srgbClr val="FFFFFF"/>
                          </a:solidFill>
                          <a:latin typeface="Mada"/>
                          <a:ea typeface="Mada"/>
                          <a:cs typeface="Mada"/>
                          <a:sym typeface="Mada"/>
                        </a:rPr>
                        <a:t>Supporting element 1: </a:t>
                      </a:r>
                      <a:r>
                        <a:rPr lang="en-GB" sz="1200">
                          <a:solidFill>
                            <a:srgbClr val="FFFFFF"/>
                          </a:solidFill>
                          <a:latin typeface="Mada"/>
                          <a:ea typeface="Mada"/>
                          <a:cs typeface="Mada"/>
                          <a:sym typeface="Mada"/>
                        </a:rPr>
                        <a:t>harnessing innovation and expanding</a:t>
                      </a:r>
                      <a:r>
                        <a:rPr b="1" lang="en-GB" sz="1200">
                          <a:solidFill>
                            <a:srgbClr val="CC0000"/>
                          </a:solidFill>
                          <a:latin typeface="Mada"/>
                          <a:ea typeface="Mada"/>
                          <a:cs typeface="Mada"/>
                          <a:sym typeface="Mada"/>
                        </a:rPr>
                        <a:t> research</a:t>
                      </a:r>
                      <a:endParaRPr b="1" sz="1200">
                        <a:solidFill>
                          <a:srgbClr val="CC0000"/>
                        </a:solidFill>
                        <a:latin typeface="Mada"/>
                        <a:ea typeface="Mada"/>
                        <a:cs typeface="Mada"/>
                        <a:sym typeface="Mada"/>
                      </a:endParaRPr>
                    </a:p>
                  </a:txBody>
                  <a:tcPr marT="91425" marB="91425" marR="91425" marL="91425" anchor="ctr">
                    <a:solidFill>
                      <a:srgbClr val="45818E">
                        <a:alpha val="77650"/>
                      </a:srgbClr>
                    </a:solidFill>
                  </a:tcPr>
                </a:tc>
                <a:tc>
                  <a:txBody>
                    <a:bodyPr/>
                    <a:lstStyle/>
                    <a:p>
                      <a:pPr indent="0" lvl="0" marL="0" marR="0" rtl="0" algn="ctr">
                        <a:lnSpc>
                          <a:spcPct val="115000"/>
                        </a:lnSpc>
                        <a:spcBef>
                          <a:spcPts val="0"/>
                        </a:spcBef>
                        <a:spcAft>
                          <a:spcPts val="0"/>
                        </a:spcAft>
                        <a:buNone/>
                      </a:pPr>
                      <a:r>
                        <a:rPr b="1" lang="en-GB" sz="1200">
                          <a:solidFill>
                            <a:srgbClr val="FFFFFF"/>
                          </a:solidFill>
                          <a:latin typeface="Mada"/>
                          <a:ea typeface="Mada"/>
                          <a:cs typeface="Mada"/>
                          <a:sym typeface="Mada"/>
                        </a:rPr>
                        <a:t>Supporting element 2: </a:t>
                      </a:r>
                      <a:r>
                        <a:rPr lang="en-GB" sz="1200">
                          <a:solidFill>
                            <a:srgbClr val="FFFFFF"/>
                          </a:solidFill>
                          <a:latin typeface="Mada"/>
                          <a:ea typeface="Mada"/>
                          <a:cs typeface="Mada"/>
                          <a:sym typeface="Mada"/>
                        </a:rPr>
                        <a:t>strengthening the enabling environment</a:t>
                      </a:r>
                      <a:endParaRPr sz="1200">
                        <a:solidFill>
                          <a:srgbClr val="FFFFFF"/>
                        </a:solidFill>
                        <a:latin typeface="Mada"/>
                        <a:ea typeface="Mada"/>
                        <a:cs typeface="Mada"/>
                        <a:sym typeface="Mada"/>
                      </a:endParaRPr>
                    </a:p>
                  </a:txBody>
                  <a:tcPr marT="91425" marB="91425" marR="91425" marL="91425" anchor="ctr">
                    <a:solidFill>
                      <a:srgbClr val="45818E">
                        <a:alpha val="77650"/>
                      </a:srgbClr>
                    </a:solidFill>
                  </a:tcPr>
                </a:tc>
              </a:tr>
              <a:tr h="1026550">
                <a:tc>
                  <a:txBody>
                    <a:bodyPr/>
                    <a:lstStyle/>
                    <a:p>
                      <a:pPr indent="-304800" lvl="0" marL="457200" rtl="0" algn="l">
                        <a:lnSpc>
                          <a:spcPct val="115000"/>
                        </a:lnSpc>
                        <a:spcBef>
                          <a:spcPts val="0"/>
                        </a:spcBef>
                        <a:spcAft>
                          <a:spcPts val="0"/>
                        </a:spcAft>
                        <a:buSzPts val="1200"/>
                        <a:buFont typeface="Mada"/>
                        <a:buChar char="●"/>
                      </a:pPr>
                      <a:r>
                        <a:rPr lang="en-GB" sz="1200">
                          <a:latin typeface="Mada"/>
                          <a:ea typeface="Mada"/>
                          <a:cs typeface="Mada"/>
                          <a:sym typeface="Mada"/>
                        </a:rPr>
                        <a:t>Vector control</a:t>
                      </a:r>
                      <a:endParaRPr sz="1200">
                        <a:latin typeface="Mada"/>
                        <a:ea typeface="Mada"/>
                        <a:cs typeface="Mada"/>
                        <a:sym typeface="Mada"/>
                      </a:endParaRPr>
                    </a:p>
                    <a:p>
                      <a:pPr indent="-304800" lvl="0" marL="457200" rtl="0" algn="l">
                        <a:lnSpc>
                          <a:spcPct val="115000"/>
                        </a:lnSpc>
                        <a:spcBef>
                          <a:spcPts val="0"/>
                        </a:spcBef>
                        <a:spcAft>
                          <a:spcPts val="0"/>
                        </a:spcAft>
                        <a:buSzPts val="1200"/>
                        <a:buFont typeface="Mada"/>
                        <a:buChar char="●"/>
                      </a:pPr>
                      <a:r>
                        <a:rPr lang="en-GB" sz="1200">
                          <a:latin typeface="Mada"/>
                          <a:ea typeface="Mada"/>
                          <a:cs typeface="Mada"/>
                          <a:sym typeface="Mada"/>
                        </a:rPr>
                        <a:t>Diagnostic testing and treatment</a:t>
                      </a:r>
                      <a:endParaRPr sz="1200">
                        <a:latin typeface="Mada"/>
                        <a:ea typeface="Mada"/>
                        <a:cs typeface="Mada"/>
                        <a:sym typeface="Mada"/>
                      </a:endParaRPr>
                    </a:p>
                    <a:p>
                      <a:pPr indent="-304800" lvl="0" marL="457200" rtl="0" algn="l">
                        <a:lnSpc>
                          <a:spcPct val="115000"/>
                        </a:lnSpc>
                        <a:spcBef>
                          <a:spcPts val="0"/>
                        </a:spcBef>
                        <a:spcAft>
                          <a:spcPts val="0"/>
                        </a:spcAft>
                        <a:buSzPts val="1200"/>
                        <a:buFont typeface="Mada"/>
                        <a:buChar char="●"/>
                      </a:pPr>
                      <a:r>
                        <a:rPr lang="en-GB" sz="1200">
                          <a:latin typeface="Mada"/>
                          <a:ea typeface="Mada"/>
                          <a:cs typeface="Mada"/>
                          <a:sym typeface="Mada"/>
                        </a:rPr>
                        <a:t>Malaria vaccines</a:t>
                      </a:r>
                      <a:endParaRPr sz="1200">
                        <a:latin typeface="Mada"/>
                        <a:ea typeface="Mada"/>
                        <a:cs typeface="Mada"/>
                        <a:sym typeface="Mada"/>
                      </a:endParaRPr>
                    </a:p>
                    <a:p>
                      <a:pPr indent="-304800" lvl="0" marL="457200" rtl="0" algn="l">
                        <a:lnSpc>
                          <a:spcPct val="115000"/>
                        </a:lnSpc>
                        <a:spcBef>
                          <a:spcPts val="0"/>
                        </a:spcBef>
                        <a:spcAft>
                          <a:spcPts val="0"/>
                        </a:spcAft>
                        <a:buSzPts val="1200"/>
                        <a:buFont typeface="Mada"/>
                        <a:buChar char="●"/>
                      </a:pPr>
                      <a:r>
                        <a:rPr lang="en-GB" sz="1200">
                          <a:latin typeface="Mada"/>
                          <a:ea typeface="Mada"/>
                          <a:cs typeface="Mada"/>
                          <a:sym typeface="Mada"/>
                        </a:rPr>
                        <a:t>Surveillance</a:t>
                      </a:r>
                      <a:endParaRPr sz="1200">
                        <a:latin typeface="Mada"/>
                        <a:ea typeface="Mada"/>
                        <a:cs typeface="Mada"/>
                        <a:sym typeface="Mada"/>
                      </a:endParaRPr>
                    </a:p>
                    <a:p>
                      <a:pPr indent="-304800" lvl="0" marL="457200" rtl="0" algn="l">
                        <a:lnSpc>
                          <a:spcPct val="115000"/>
                        </a:lnSpc>
                        <a:spcBef>
                          <a:spcPts val="0"/>
                        </a:spcBef>
                        <a:spcAft>
                          <a:spcPts val="0"/>
                        </a:spcAft>
                        <a:buSzPts val="1200"/>
                        <a:buFont typeface="Mada"/>
                        <a:buChar char="●"/>
                      </a:pPr>
                      <a:r>
                        <a:rPr lang="en-GB" sz="1200">
                          <a:latin typeface="Mada"/>
                          <a:ea typeface="Mada"/>
                          <a:cs typeface="Mada"/>
                          <a:sym typeface="Mada"/>
                        </a:rPr>
                        <a:t>Elimination</a:t>
                      </a:r>
                      <a:endParaRPr sz="1200">
                        <a:latin typeface="Mada"/>
                        <a:ea typeface="Mada"/>
                        <a:cs typeface="Mada"/>
                        <a:sym typeface="Mada"/>
                      </a:endParaRPr>
                    </a:p>
                  </a:txBody>
                  <a:tcPr marT="91425" marB="91425" marR="91425" marL="91425" anchor="ctr">
                    <a:solidFill>
                      <a:srgbClr val="FFFFFF"/>
                    </a:solidFill>
                  </a:tcPr>
                </a:tc>
                <a:tc>
                  <a:txBody>
                    <a:bodyPr/>
                    <a:lstStyle/>
                    <a:p>
                      <a:pPr indent="-304800" lvl="0" marL="457200" rtl="0" algn="l">
                        <a:lnSpc>
                          <a:spcPct val="115000"/>
                        </a:lnSpc>
                        <a:spcBef>
                          <a:spcPts val="0"/>
                        </a:spcBef>
                        <a:spcAft>
                          <a:spcPts val="0"/>
                        </a:spcAft>
                        <a:buSzPts val="1200"/>
                        <a:buFont typeface="Mada"/>
                        <a:buChar char="●"/>
                      </a:pPr>
                      <a:r>
                        <a:rPr lang="en-GB" sz="1200">
                          <a:latin typeface="Mada"/>
                          <a:ea typeface="Mada"/>
                          <a:cs typeface="Mada"/>
                          <a:sym typeface="Mada"/>
                        </a:rPr>
                        <a:t>Increase international and domestic financing</a:t>
                      </a:r>
                      <a:endParaRPr sz="1200">
                        <a:latin typeface="Mada"/>
                        <a:ea typeface="Mada"/>
                        <a:cs typeface="Mada"/>
                        <a:sym typeface="Mada"/>
                      </a:endParaRPr>
                    </a:p>
                    <a:p>
                      <a:pPr indent="-304800" lvl="0" marL="457200" rtl="0" algn="l">
                        <a:lnSpc>
                          <a:spcPct val="115000"/>
                        </a:lnSpc>
                        <a:spcBef>
                          <a:spcPts val="0"/>
                        </a:spcBef>
                        <a:spcAft>
                          <a:spcPts val="0"/>
                        </a:spcAft>
                        <a:buSzPts val="1200"/>
                        <a:buFont typeface="Mada"/>
                        <a:buChar char="●"/>
                      </a:pPr>
                      <a:r>
                        <a:rPr lang="en-GB" sz="1200">
                          <a:latin typeface="Mada"/>
                          <a:ea typeface="Mada"/>
                          <a:cs typeface="Mada"/>
                          <a:sym typeface="Mada"/>
                        </a:rPr>
                        <a:t>Ensure robust health sector response</a:t>
                      </a:r>
                      <a:endParaRPr sz="1200">
                        <a:latin typeface="Mada"/>
                        <a:ea typeface="Mada"/>
                        <a:cs typeface="Mada"/>
                        <a:sym typeface="Mada"/>
                      </a:endParaRPr>
                    </a:p>
                    <a:p>
                      <a:pPr indent="-304800" lvl="0" marL="457200" rtl="0" algn="l">
                        <a:lnSpc>
                          <a:spcPct val="115000"/>
                        </a:lnSpc>
                        <a:spcBef>
                          <a:spcPts val="0"/>
                        </a:spcBef>
                        <a:spcAft>
                          <a:spcPts val="0"/>
                        </a:spcAft>
                        <a:buSzPts val="1200"/>
                        <a:buFont typeface="Mada"/>
                        <a:buChar char="●"/>
                      </a:pPr>
                      <a:r>
                        <a:rPr lang="en-GB" sz="1200">
                          <a:latin typeface="Mada"/>
                          <a:ea typeface="Mada"/>
                          <a:cs typeface="Mada"/>
                          <a:sym typeface="Mada"/>
                        </a:rPr>
                        <a:t>Strengthen health workforce and malaria expert base</a:t>
                      </a:r>
                      <a:endParaRPr sz="1200">
                        <a:latin typeface="Mada"/>
                        <a:ea typeface="Mada"/>
                        <a:cs typeface="Mada"/>
                        <a:sym typeface="Mada"/>
                      </a:endParaRPr>
                    </a:p>
                    <a:p>
                      <a:pPr indent="-304800" lvl="0" marL="457200" rtl="0" algn="l">
                        <a:lnSpc>
                          <a:spcPct val="115000"/>
                        </a:lnSpc>
                        <a:spcBef>
                          <a:spcPts val="0"/>
                        </a:spcBef>
                        <a:spcAft>
                          <a:spcPts val="0"/>
                        </a:spcAft>
                        <a:buSzPts val="1200"/>
                        <a:buFont typeface="Mada"/>
                        <a:buChar char="●"/>
                      </a:pPr>
                      <a:r>
                        <a:rPr lang="en-GB" sz="1200">
                          <a:latin typeface="Mada"/>
                          <a:ea typeface="Mada"/>
                          <a:cs typeface="Mada"/>
                          <a:sym typeface="Mada"/>
                        </a:rPr>
                        <a:t>Ensure the sustainability of malaria responses</a:t>
                      </a:r>
                      <a:endParaRPr sz="1200">
                        <a:latin typeface="Mada"/>
                        <a:ea typeface="Mada"/>
                        <a:cs typeface="Mada"/>
                        <a:sym typeface="Mada"/>
                      </a:endParaRPr>
                    </a:p>
                    <a:p>
                      <a:pPr indent="-304800" lvl="0" marL="457200" rtl="0" algn="l">
                        <a:lnSpc>
                          <a:spcPct val="115000"/>
                        </a:lnSpc>
                        <a:spcBef>
                          <a:spcPts val="0"/>
                        </a:spcBef>
                        <a:spcAft>
                          <a:spcPts val="0"/>
                        </a:spcAft>
                        <a:buSzPts val="1200"/>
                        <a:buFont typeface="Mada"/>
                        <a:buChar char="●"/>
                      </a:pPr>
                      <a:r>
                        <a:rPr lang="en-GB" sz="1200">
                          <a:latin typeface="Mada"/>
                          <a:ea typeface="Mada"/>
                          <a:cs typeface="Mada"/>
                          <a:sym typeface="Mada"/>
                        </a:rPr>
                        <a:t>Improve government stewardship</a:t>
                      </a:r>
                      <a:endParaRPr sz="1200">
                        <a:latin typeface="Mada"/>
                        <a:ea typeface="Mada"/>
                        <a:cs typeface="Mada"/>
                        <a:sym typeface="Mada"/>
                      </a:endParaRPr>
                    </a:p>
                    <a:p>
                      <a:pPr indent="-304800" lvl="0" marL="457200" rtl="0" algn="l">
                        <a:lnSpc>
                          <a:spcPct val="115000"/>
                        </a:lnSpc>
                        <a:spcBef>
                          <a:spcPts val="0"/>
                        </a:spcBef>
                        <a:spcAft>
                          <a:spcPts val="0"/>
                        </a:spcAft>
                        <a:buSzPts val="1200"/>
                        <a:buFont typeface="Mada"/>
                        <a:buChar char="●"/>
                      </a:pPr>
                      <a:r>
                        <a:rPr lang="en-GB" sz="1200">
                          <a:latin typeface="Mada"/>
                          <a:ea typeface="Mada"/>
                          <a:cs typeface="Mada"/>
                          <a:sym typeface="Mada"/>
                        </a:rPr>
                        <a:t>Strengthen multisectoral collaboration</a:t>
                      </a:r>
                      <a:endParaRPr sz="1200">
                        <a:latin typeface="Mada"/>
                        <a:ea typeface="Mada"/>
                        <a:cs typeface="Mada"/>
                        <a:sym typeface="Mada"/>
                      </a:endParaRPr>
                    </a:p>
                    <a:p>
                      <a:pPr indent="-304800" lvl="0" marL="457200" rtl="0" algn="l">
                        <a:lnSpc>
                          <a:spcPct val="115000"/>
                        </a:lnSpc>
                        <a:spcBef>
                          <a:spcPts val="0"/>
                        </a:spcBef>
                        <a:spcAft>
                          <a:spcPts val="0"/>
                        </a:spcAft>
                        <a:buSzPts val="1200"/>
                        <a:buFont typeface="Mada"/>
                        <a:buChar char="●"/>
                      </a:pPr>
                      <a:r>
                        <a:rPr lang="en-GB" sz="1200">
                          <a:latin typeface="Mada"/>
                          <a:ea typeface="Mada"/>
                          <a:cs typeface="Mada"/>
                          <a:sym typeface="Mada"/>
                        </a:rPr>
                        <a:t>Encourage private sector participation</a:t>
                      </a:r>
                      <a:endParaRPr sz="1200">
                        <a:latin typeface="Mada"/>
                        <a:ea typeface="Mada"/>
                        <a:cs typeface="Mada"/>
                        <a:sym typeface="Mada"/>
                      </a:endParaRPr>
                    </a:p>
                    <a:p>
                      <a:pPr indent="-304800" lvl="0" marL="457200" rtl="0" algn="l">
                        <a:lnSpc>
                          <a:spcPct val="115000"/>
                        </a:lnSpc>
                        <a:spcBef>
                          <a:spcPts val="0"/>
                        </a:spcBef>
                        <a:spcAft>
                          <a:spcPts val="0"/>
                        </a:spcAft>
                        <a:buSzPts val="1200"/>
                        <a:buFont typeface="Mada"/>
                        <a:buChar char="●"/>
                      </a:pPr>
                      <a:r>
                        <a:rPr lang="en-GB" sz="1200">
                          <a:latin typeface="Mada"/>
                          <a:ea typeface="Mada"/>
                          <a:cs typeface="Mada"/>
                          <a:sym typeface="Mada"/>
                        </a:rPr>
                        <a:t>Empower communities and engage with non-governmental organisation</a:t>
                      </a:r>
                      <a:endParaRPr sz="1200">
                        <a:latin typeface="Mada"/>
                        <a:ea typeface="Mada"/>
                        <a:cs typeface="Mada"/>
                        <a:sym typeface="Mada"/>
                      </a:endParaRPr>
                    </a:p>
                  </a:txBody>
                  <a:tcPr marT="91425" marB="91425" marR="91425" marL="91425">
                    <a:solidFill>
                      <a:srgbClr val="FFFFFF"/>
                    </a:solidFill>
                  </a:tcPr>
                </a:tc>
              </a:tr>
            </a:tbl>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 name="Shape 205"/>
        <p:cNvGrpSpPr/>
        <p:nvPr/>
      </p:nvGrpSpPr>
      <p:grpSpPr>
        <a:xfrm>
          <a:off x="0" y="0"/>
          <a:ext cx="0" cy="0"/>
          <a:chOff x="0" y="0"/>
          <a:chExt cx="0" cy="0"/>
        </a:xfrm>
      </p:grpSpPr>
      <p:sp>
        <p:nvSpPr>
          <p:cNvPr id="206" name="Google Shape;206;p19"/>
          <p:cNvSpPr/>
          <p:nvPr/>
        </p:nvSpPr>
        <p:spPr>
          <a:xfrm rot="10800000">
            <a:off x="-75" y="-9300"/>
            <a:ext cx="7591500" cy="237900"/>
          </a:xfrm>
          <a:prstGeom prst="round2SameRect">
            <a:avLst>
              <a:gd fmla="val 50000" name="adj1"/>
              <a:gd fmla="val 0" name="adj2"/>
            </a:avLst>
          </a:pr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p19"/>
          <p:cNvSpPr txBox="1"/>
          <p:nvPr/>
        </p:nvSpPr>
        <p:spPr>
          <a:xfrm>
            <a:off x="531868" y="228600"/>
            <a:ext cx="6812700" cy="1108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3000">
                <a:solidFill>
                  <a:srgbClr val="134F5C"/>
                </a:solidFill>
                <a:latin typeface="Nunito"/>
                <a:ea typeface="Nunito"/>
                <a:cs typeface="Nunito"/>
                <a:sym typeface="Nunito"/>
              </a:rPr>
              <a:t>L17</a:t>
            </a:r>
            <a:r>
              <a:rPr b="1" lang="en-GB" sz="3000">
                <a:solidFill>
                  <a:srgbClr val="134F5C"/>
                </a:solidFill>
                <a:latin typeface="Nunito"/>
                <a:ea typeface="Nunito"/>
                <a:cs typeface="Nunito"/>
                <a:sym typeface="Nunito"/>
              </a:rPr>
              <a:t>-</a:t>
            </a:r>
            <a:r>
              <a:rPr b="1" lang="en-GB" sz="3000">
                <a:latin typeface="Nunito"/>
                <a:ea typeface="Nunito"/>
                <a:cs typeface="Nunito"/>
                <a:sym typeface="Nunito"/>
              </a:rPr>
              <a:t> </a:t>
            </a:r>
            <a:r>
              <a:rPr b="1" lang="en-GB" sz="3000">
                <a:solidFill>
                  <a:srgbClr val="134F5C"/>
                </a:solidFill>
                <a:latin typeface="Nunito"/>
                <a:ea typeface="Nunito"/>
                <a:cs typeface="Nunito"/>
                <a:sym typeface="Nunito"/>
              </a:rPr>
              <a:t>Emerging Respiratory infectious diseases </a:t>
            </a:r>
            <a:endParaRPr b="1" sz="3000">
              <a:solidFill>
                <a:srgbClr val="134F5C"/>
              </a:solidFill>
              <a:latin typeface="Nunito"/>
              <a:ea typeface="Nunito"/>
              <a:cs typeface="Nunito"/>
              <a:sym typeface="Nunito"/>
            </a:endParaRPr>
          </a:p>
        </p:txBody>
      </p:sp>
      <p:sp>
        <p:nvSpPr>
          <p:cNvPr id="208" name="Google Shape;208;p19"/>
          <p:cNvSpPr txBox="1"/>
          <p:nvPr/>
        </p:nvSpPr>
        <p:spPr>
          <a:xfrm>
            <a:off x="133644" y="4194140"/>
            <a:ext cx="7347900" cy="2797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b="1" lang="en-GB" u="sng">
                <a:solidFill>
                  <a:srgbClr val="45818E"/>
                </a:solidFill>
                <a:latin typeface="Mada"/>
                <a:ea typeface="Mada"/>
                <a:cs typeface="Mada"/>
                <a:sym typeface="Mada"/>
              </a:rPr>
              <a:t>Antigenic Shift</a:t>
            </a:r>
            <a:endParaRPr b="1" u="sng">
              <a:solidFill>
                <a:srgbClr val="45818E"/>
              </a:solidFill>
              <a:latin typeface="Mada"/>
              <a:ea typeface="Mada"/>
              <a:cs typeface="Mada"/>
              <a:sym typeface="Mada"/>
            </a:endParaRPr>
          </a:p>
          <a:p>
            <a:pPr indent="-304800" lvl="0" marL="457200" rtl="0" algn="just">
              <a:spcBef>
                <a:spcPts val="0"/>
              </a:spcBef>
              <a:spcAft>
                <a:spcPts val="0"/>
              </a:spcAft>
              <a:buClr>
                <a:srgbClr val="000000"/>
              </a:buClr>
              <a:buSzPts val="1200"/>
              <a:buFont typeface="Mada"/>
              <a:buChar char="●"/>
            </a:pPr>
            <a:r>
              <a:rPr lang="en-GB" sz="1200">
                <a:solidFill>
                  <a:srgbClr val="000000"/>
                </a:solidFill>
                <a:latin typeface="Mada"/>
                <a:ea typeface="Mada"/>
                <a:cs typeface="Mada"/>
                <a:sym typeface="Mada"/>
              </a:rPr>
              <a:t>Complete sudden change</a:t>
            </a:r>
            <a:endParaRPr sz="1200">
              <a:solidFill>
                <a:srgbClr val="000000"/>
              </a:solidFill>
              <a:latin typeface="Mada"/>
              <a:ea typeface="Mada"/>
              <a:cs typeface="Mada"/>
              <a:sym typeface="Mada"/>
            </a:endParaRPr>
          </a:p>
          <a:p>
            <a:pPr indent="-304800" lvl="0" marL="457200" rtl="0" algn="just">
              <a:spcBef>
                <a:spcPts val="0"/>
              </a:spcBef>
              <a:spcAft>
                <a:spcPts val="0"/>
              </a:spcAft>
              <a:buClr>
                <a:srgbClr val="000000"/>
              </a:buClr>
              <a:buSzPts val="1200"/>
              <a:buFont typeface="Mada"/>
              <a:buChar char="●"/>
            </a:pPr>
            <a:r>
              <a:rPr lang="en-GB" sz="1200">
                <a:solidFill>
                  <a:srgbClr val="000000"/>
                </a:solidFill>
                <a:latin typeface="Mada"/>
                <a:ea typeface="Mada"/>
                <a:cs typeface="Mada"/>
                <a:sym typeface="Mada"/>
              </a:rPr>
              <a:t>Results from genetic recombination of human virus with animal or avian virus Responsible for pandemic strains.</a:t>
            </a:r>
            <a:endParaRPr sz="1200">
              <a:solidFill>
                <a:srgbClr val="000000"/>
              </a:solidFill>
              <a:latin typeface="Mada"/>
              <a:ea typeface="Mada"/>
              <a:cs typeface="Mada"/>
              <a:sym typeface="Mada"/>
            </a:endParaRPr>
          </a:p>
          <a:p>
            <a:pPr indent="0" lvl="0" marL="0" rtl="0" algn="just">
              <a:spcBef>
                <a:spcPts val="0"/>
              </a:spcBef>
              <a:spcAft>
                <a:spcPts val="0"/>
              </a:spcAft>
              <a:buNone/>
            </a:pPr>
            <a:r>
              <a:rPr b="1" lang="en-GB" sz="900">
                <a:solidFill>
                  <a:srgbClr val="6AA84F"/>
                </a:solidFill>
                <a:latin typeface="Mada"/>
                <a:ea typeface="Mada"/>
                <a:cs typeface="Mada"/>
                <a:sym typeface="Mada"/>
              </a:rPr>
              <a:t>Three different methods for antigenic shift:</a:t>
            </a:r>
            <a:endParaRPr b="1" sz="900">
              <a:solidFill>
                <a:srgbClr val="6AA84F"/>
              </a:solidFill>
              <a:latin typeface="Mada"/>
              <a:ea typeface="Mada"/>
              <a:cs typeface="Mada"/>
              <a:sym typeface="Mada"/>
            </a:endParaRPr>
          </a:p>
          <a:p>
            <a:pPr indent="0" lvl="0" marL="0" rtl="0" algn="just">
              <a:spcBef>
                <a:spcPts val="0"/>
              </a:spcBef>
              <a:spcAft>
                <a:spcPts val="0"/>
              </a:spcAft>
              <a:buNone/>
            </a:pPr>
            <a:r>
              <a:rPr lang="en-GB" sz="900">
                <a:solidFill>
                  <a:srgbClr val="6AA84F"/>
                </a:solidFill>
                <a:latin typeface="Mada"/>
                <a:ea typeface="Mada"/>
                <a:cs typeface="Mada"/>
                <a:sym typeface="Mada"/>
              </a:rPr>
              <a:t>1- virus from human and avian reassort in the swine.</a:t>
            </a:r>
            <a:endParaRPr sz="900">
              <a:solidFill>
                <a:srgbClr val="6AA84F"/>
              </a:solidFill>
              <a:latin typeface="Mada"/>
              <a:ea typeface="Mada"/>
              <a:cs typeface="Mada"/>
              <a:sym typeface="Mada"/>
            </a:endParaRPr>
          </a:p>
          <a:p>
            <a:pPr indent="0" lvl="0" marL="0" rtl="0" algn="just">
              <a:spcBef>
                <a:spcPts val="0"/>
              </a:spcBef>
              <a:spcAft>
                <a:spcPts val="0"/>
              </a:spcAft>
              <a:buNone/>
            </a:pPr>
            <a:r>
              <a:rPr lang="en-GB" sz="900">
                <a:solidFill>
                  <a:srgbClr val="6AA84F"/>
                </a:solidFill>
                <a:latin typeface="Mada"/>
                <a:ea typeface="Mada"/>
                <a:cs typeface="Mada"/>
                <a:sym typeface="Mada"/>
              </a:rPr>
              <a:t>2- virus jumps from avian to human.</a:t>
            </a:r>
            <a:endParaRPr sz="900">
              <a:solidFill>
                <a:srgbClr val="6AA84F"/>
              </a:solidFill>
              <a:latin typeface="Mada"/>
              <a:ea typeface="Mada"/>
              <a:cs typeface="Mada"/>
              <a:sym typeface="Mada"/>
            </a:endParaRPr>
          </a:p>
          <a:p>
            <a:pPr indent="0" lvl="0" marL="0" rtl="0" algn="just">
              <a:spcBef>
                <a:spcPts val="0"/>
              </a:spcBef>
              <a:spcAft>
                <a:spcPts val="0"/>
              </a:spcAft>
              <a:buNone/>
            </a:pPr>
            <a:r>
              <a:rPr lang="en-GB" sz="900">
                <a:solidFill>
                  <a:srgbClr val="6AA84F"/>
                </a:solidFill>
                <a:latin typeface="Mada"/>
                <a:ea typeface="Mada"/>
                <a:cs typeface="Mada"/>
                <a:sym typeface="Mada"/>
              </a:rPr>
              <a:t>3- virus jumps from avian to swine to human without Reassortment</a:t>
            </a:r>
            <a:endParaRPr sz="1200">
              <a:latin typeface="Mada"/>
              <a:ea typeface="Mada"/>
              <a:cs typeface="Mada"/>
              <a:sym typeface="Mada"/>
            </a:endParaRPr>
          </a:p>
        </p:txBody>
      </p:sp>
      <p:sp>
        <p:nvSpPr>
          <p:cNvPr id="209" name="Google Shape;209;p19"/>
          <p:cNvSpPr txBox="1"/>
          <p:nvPr/>
        </p:nvSpPr>
        <p:spPr>
          <a:xfrm>
            <a:off x="15975" y="3422540"/>
            <a:ext cx="7589400" cy="924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b="1" lang="en-GB" u="sng">
                <a:solidFill>
                  <a:srgbClr val="45818E"/>
                </a:solidFill>
                <a:latin typeface="Mada"/>
                <a:ea typeface="Mada"/>
                <a:cs typeface="Mada"/>
                <a:sym typeface="Mada"/>
              </a:rPr>
              <a:t>Antigenic drift</a:t>
            </a:r>
            <a:endParaRPr b="1" u="sng">
              <a:solidFill>
                <a:srgbClr val="45818E"/>
              </a:solidFill>
              <a:latin typeface="Mada"/>
              <a:ea typeface="Mada"/>
              <a:cs typeface="Mada"/>
              <a:sym typeface="Mada"/>
            </a:endParaRPr>
          </a:p>
          <a:p>
            <a:pPr indent="-304800" lvl="0" marL="457200" rtl="0" algn="just">
              <a:spcBef>
                <a:spcPts val="0"/>
              </a:spcBef>
              <a:spcAft>
                <a:spcPts val="0"/>
              </a:spcAft>
              <a:buClr>
                <a:srgbClr val="000000"/>
              </a:buClr>
              <a:buSzPts val="1200"/>
              <a:buFont typeface="Mada"/>
              <a:buChar char="●"/>
            </a:pPr>
            <a:r>
              <a:rPr lang="en-GB" sz="1200">
                <a:solidFill>
                  <a:srgbClr val="000000"/>
                </a:solidFill>
                <a:latin typeface="Mada"/>
                <a:ea typeface="Mada"/>
                <a:cs typeface="Mada"/>
                <a:sym typeface="Mada"/>
              </a:rPr>
              <a:t>Happens continually over time.</a:t>
            </a:r>
            <a:endParaRPr sz="1200">
              <a:solidFill>
                <a:srgbClr val="000000"/>
              </a:solidFill>
              <a:latin typeface="Mada"/>
              <a:ea typeface="Mada"/>
              <a:cs typeface="Mada"/>
              <a:sym typeface="Mada"/>
            </a:endParaRPr>
          </a:p>
          <a:p>
            <a:pPr indent="-304800" lvl="0" marL="457200" rtl="0" algn="just">
              <a:spcBef>
                <a:spcPts val="0"/>
              </a:spcBef>
              <a:spcAft>
                <a:spcPts val="0"/>
              </a:spcAft>
              <a:buClr>
                <a:srgbClr val="000000"/>
              </a:buClr>
              <a:buSzPts val="1200"/>
              <a:buFont typeface="Mada"/>
              <a:buChar char="●"/>
            </a:pPr>
            <a:r>
              <a:rPr lang="en-GB" sz="1200">
                <a:solidFill>
                  <a:srgbClr val="000000"/>
                </a:solidFill>
                <a:latin typeface="Mada"/>
                <a:ea typeface="Mada"/>
                <a:cs typeface="Mada"/>
                <a:sym typeface="Mada"/>
              </a:rPr>
              <a:t>Results from point mutation of the gene -&gt; changes in surface proteins</a:t>
            </a:r>
            <a:r>
              <a:rPr baseline="30000" lang="en-GB" sz="1200">
                <a:solidFill>
                  <a:srgbClr val="6AA84F"/>
                </a:solidFill>
                <a:latin typeface="Mada"/>
                <a:ea typeface="Mada"/>
                <a:cs typeface="Mada"/>
                <a:sym typeface="Mada"/>
              </a:rPr>
              <a:t>1</a:t>
            </a:r>
            <a:r>
              <a:rPr lang="en-GB" sz="1200">
                <a:latin typeface="Mada"/>
                <a:ea typeface="Mada"/>
                <a:cs typeface="Mada"/>
                <a:sym typeface="Mada"/>
              </a:rPr>
              <a:t>.</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900">
                <a:solidFill>
                  <a:srgbClr val="CC0000"/>
                </a:solidFill>
                <a:latin typeface="Mada"/>
                <a:ea typeface="Mada"/>
                <a:cs typeface="Mada"/>
                <a:sym typeface="Mada"/>
              </a:rPr>
              <a:t>Why do some people get the flu more than 1 time, although they are vaccinated? This is due to antigenic drift. </a:t>
            </a:r>
            <a:endParaRPr sz="1200">
              <a:latin typeface="Mada"/>
              <a:ea typeface="Mada"/>
              <a:cs typeface="Mada"/>
              <a:sym typeface="Mada"/>
            </a:endParaRPr>
          </a:p>
          <a:p>
            <a:pPr indent="0" lvl="0" marL="0" rtl="0" algn="l">
              <a:spcBef>
                <a:spcPts val="0"/>
              </a:spcBef>
              <a:spcAft>
                <a:spcPts val="0"/>
              </a:spcAft>
              <a:buNone/>
            </a:pPr>
            <a:r>
              <a:t/>
            </a:r>
            <a:endParaRPr>
              <a:latin typeface="Mada"/>
              <a:ea typeface="Mada"/>
              <a:cs typeface="Mada"/>
              <a:sym typeface="Mada"/>
            </a:endParaRPr>
          </a:p>
        </p:txBody>
      </p:sp>
      <p:sp>
        <p:nvSpPr>
          <p:cNvPr id="210" name="Google Shape;210;p19"/>
          <p:cNvSpPr txBox="1"/>
          <p:nvPr/>
        </p:nvSpPr>
        <p:spPr>
          <a:xfrm>
            <a:off x="258700" y="949350"/>
            <a:ext cx="6365100" cy="646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000"/>
              </a:spcBef>
              <a:spcAft>
                <a:spcPts val="0"/>
              </a:spcAft>
              <a:buNone/>
            </a:pPr>
            <a:r>
              <a:rPr b="1" lang="en-GB" sz="1700">
                <a:solidFill>
                  <a:srgbClr val="76A5AF"/>
                </a:solidFill>
                <a:latin typeface="Nunito"/>
                <a:ea typeface="Nunito"/>
                <a:cs typeface="Nunito"/>
                <a:sym typeface="Nunito"/>
              </a:rPr>
              <a:t>Influenza Virus </a:t>
            </a:r>
            <a:endParaRPr b="1" sz="1800">
              <a:solidFill>
                <a:srgbClr val="76A5AF"/>
              </a:solidFill>
              <a:latin typeface="Nunito"/>
              <a:ea typeface="Nunito"/>
              <a:cs typeface="Nunito"/>
              <a:sym typeface="Nunito"/>
            </a:endParaRPr>
          </a:p>
        </p:txBody>
      </p:sp>
      <p:sp>
        <p:nvSpPr>
          <p:cNvPr id="211" name="Google Shape;211;p19"/>
          <p:cNvSpPr/>
          <p:nvPr/>
        </p:nvSpPr>
        <p:spPr>
          <a:xfrm>
            <a:off x="304350" y="1448979"/>
            <a:ext cx="1662600" cy="25200"/>
          </a:xfrm>
          <a:prstGeom prst="rect">
            <a:avLst/>
          </a:prstGeom>
          <a:solidFill>
            <a:srgbClr val="76A5AF"/>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graphicFrame>
        <p:nvGraphicFramePr>
          <p:cNvPr id="212" name="Google Shape;212;p19"/>
          <p:cNvGraphicFramePr/>
          <p:nvPr/>
        </p:nvGraphicFramePr>
        <p:xfrm>
          <a:off x="907138" y="1589720"/>
          <a:ext cx="3000000" cy="3000000"/>
        </p:xfrm>
        <a:graphic>
          <a:graphicData uri="http://schemas.openxmlformats.org/drawingml/2006/table">
            <a:tbl>
              <a:tblPr>
                <a:noFill/>
                <a:tableStyleId>{33F02701-F9A2-4432-8F73-A4790598A67E}</a:tableStyleId>
              </a:tblPr>
              <a:tblGrid>
                <a:gridCol w="1315600"/>
                <a:gridCol w="1829400"/>
                <a:gridCol w="2630250"/>
              </a:tblGrid>
              <a:tr h="196100">
                <a:tc>
                  <a:txBody>
                    <a:bodyPr/>
                    <a:lstStyle/>
                    <a:p>
                      <a:pPr indent="0" lvl="0" marL="0" rtl="0" algn="ctr">
                        <a:spcBef>
                          <a:spcPts val="0"/>
                        </a:spcBef>
                        <a:spcAft>
                          <a:spcPts val="0"/>
                        </a:spcAft>
                        <a:buNone/>
                      </a:pPr>
                      <a:r>
                        <a:rPr lang="en-GB">
                          <a:solidFill>
                            <a:srgbClr val="FFFFFF"/>
                          </a:solidFill>
                          <a:latin typeface="Mada"/>
                          <a:ea typeface="Mada"/>
                          <a:cs typeface="Mada"/>
                          <a:sym typeface="Mada"/>
                        </a:rPr>
                        <a:t>Antigen type</a:t>
                      </a:r>
                      <a:endParaRPr>
                        <a:solidFill>
                          <a:srgbClr val="FFFFFF"/>
                        </a:solidFill>
                        <a:latin typeface="Mada"/>
                        <a:ea typeface="Mada"/>
                        <a:cs typeface="Mada"/>
                        <a:sym typeface="Mada"/>
                      </a:endParaRPr>
                    </a:p>
                  </a:txBody>
                  <a:tcPr marT="91425" marB="91425" marR="91425" marL="91425">
                    <a:solidFill>
                      <a:srgbClr val="45818E"/>
                    </a:solidFill>
                  </a:tcPr>
                </a:tc>
                <a:tc>
                  <a:txBody>
                    <a:bodyPr/>
                    <a:lstStyle/>
                    <a:p>
                      <a:pPr indent="0" lvl="0" marL="0" rtl="0" algn="ctr">
                        <a:spcBef>
                          <a:spcPts val="0"/>
                        </a:spcBef>
                        <a:spcAft>
                          <a:spcPts val="0"/>
                        </a:spcAft>
                        <a:buNone/>
                      </a:pPr>
                      <a:r>
                        <a:rPr lang="en-GB">
                          <a:solidFill>
                            <a:srgbClr val="FFFFFF"/>
                          </a:solidFill>
                          <a:latin typeface="Mada"/>
                          <a:ea typeface="Mada"/>
                          <a:cs typeface="Mada"/>
                          <a:sym typeface="Mada"/>
                        </a:rPr>
                        <a:t>Who does it infect?</a:t>
                      </a:r>
                      <a:endParaRPr>
                        <a:solidFill>
                          <a:srgbClr val="FFFFFF"/>
                        </a:solidFill>
                        <a:latin typeface="Mada"/>
                        <a:ea typeface="Mada"/>
                        <a:cs typeface="Mada"/>
                        <a:sym typeface="Mada"/>
                      </a:endParaRPr>
                    </a:p>
                  </a:txBody>
                  <a:tcPr marT="91425" marB="91425" marR="91425" marL="91425">
                    <a:solidFill>
                      <a:srgbClr val="45818E"/>
                    </a:solidFill>
                  </a:tcPr>
                </a:tc>
                <a:tc>
                  <a:txBody>
                    <a:bodyPr/>
                    <a:lstStyle/>
                    <a:p>
                      <a:pPr indent="0" lvl="0" marL="0" rtl="0" algn="ctr">
                        <a:spcBef>
                          <a:spcPts val="0"/>
                        </a:spcBef>
                        <a:spcAft>
                          <a:spcPts val="0"/>
                        </a:spcAft>
                        <a:buNone/>
                      </a:pPr>
                      <a:r>
                        <a:rPr lang="en-GB">
                          <a:solidFill>
                            <a:srgbClr val="FFFFFF"/>
                          </a:solidFill>
                          <a:latin typeface="Mada"/>
                          <a:ea typeface="Mada"/>
                          <a:cs typeface="Mada"/>
                          <a:sym typeface="Mada"/>
                        </a:rPr>
                        <a:t>What does it cause?</a:t>
                      </a:r>
                      <a:endParaRPr>
                        <a:solidFill>
                          <a:srgbClr val="FFFFFF"/>
                        </a:solidFill>
                        <a:latin typeface="Mada"/>
                        <a:ea typeface="Mada"/>
                        <a:cs typeface="Mada"/>
                        <a:sym typeface="Mada"/>
                      </a:endParaRPr>
                    </a:p>
                  </a:txBody>
                  <a:tcPr marT="91425" marB="91425" marR="91425" marL="91425">
                    <a:solidFill>
                      <a:srgbClr val="45818E"/>
                    </a:solidFill>
                  </a:tcPr>
                </a:tc>
              </a:tr>
              <a:tr h="181825">
                <a:tc>
                  <a:txBody>
                    <a:bodyPr/>
                    <a:lstStyle/>
                    <a:p>
                      <a:pPr indent="0" lvl="0" marL="0" rtl="0" algn="ctr">
                        <a:spcBef>
                          <a:spcPts val="0"/>
                        </a:spcBef>
                        <a:spcAft>
                          <a:spcPts val="0"/>
                        </a:spcAft>
                        <a:buNone/>
                      </a:pPr>
                      <a:r>
                        <a:rPr lang="en-GB" sz="1200">
                          <a:latin typeface="Mada"/>
                          <a:ea typeface="Mada"/>
                          <a:cs typeface="Mada"/>
                          <a:sym typeface="Mada"/>
                        </a:rPr>
                        <a:t>A</a:t>
                      </a:r>
                      <a:endParaRPr sz="1200">
                        <a:latin typeface="Mada"/>
                        <a:ea typeface="Mada"/>
                        <a:cs typeface="Mada"/>
                        <a:sym typeface="Mada"/>
                      </a:endParaRPr>
                    </a:p>
                  </a:txBody>
                  <a:tcPr marT="91425" marB="91425" marR="91425" marL="91425">
                    <a:solidFill>
                      <a:srgbClr val="A2C4C9"/>
                    </a:solidFill>
                  </a:tcPr>
                </a:tc>
                <a:tc>
                  <a:txBody>
                    <a:bodyPr/>
                    <a:lstStyle/>
                    <a:p>
                      <a:pPr indent="0" lvl="0" marL="0" rtl="0" algn="ctr">
                        <a:spcBef>
                          <a:spcPts val="0"/>
                        </a:spcBef>
                        <a:spcAft>
                          <a:spcPts val="0"/>
                        </a:spcAft>
                        <a:buNone/>
                      </a:pPr>
                      <a:r>
                        <a:rPr lang="en-GB" sz="1200">
                          <a:latin typeface="Mada"/>
                          <a:ea typeface="Mada"/>
                          <a:cs typeface="Mada"/>
                          <a:sym typeface="Mada"/>
                        </a:rPr>
                        <a:t>Human</a:t>
                      </a:r>
                      <a:endParaRPr sz="1200">
                        <a:latin typeface="Mada"/>
                        <a:ea typeface="Mada"/>
                        <a:cs typeface="Mada"/>
                        <a:sym typeface="Mada"/>
                      </a:endParaRPr>
                    </a:p>
                  </a:txBody>
                  <a:tcPr marT="91425" marB="91425" marR="91425" marL="91425"/>
                </a:tc>
                <a:tc>
                  <a:txBody>
                    <a:bodyPr/>
                    <a:lstStyle/>
                    <a:p>
                      <a:pPr indent="0" lvl="0" marL="0" rtl="0" algn="ctr">
                        <a:spcBef>
                          <a:spcPts val="0"/>
                        </a:spcBef>
                        <a:spcAft>
                          <a:spcPts val="0"/>
                        </a:spcAft>
                        <a:buNone/>
                      </a:pPr>
                      <a:r>
                        <a:rPr lang="en-GB" sz="1200">
                          <a:latin typeface="Mada"/>
                          <a:ea typeface="Mada"/>
                          <a:cs typeface="Mada"/>
                          <a:sym typeface="Mada"/>
                        </a:rPr>
                        <a:t>Seasonal epidemic,pandemic</a:t>
                      </a:r>
                      <a:endParaRPr sz="1200">
                        <a:latin typeface="Mada"/>
                        <a:ea typeface="Mada"/>
                        <a:cs typeface="Mada"/>
                        <a:sym typeface="Mada"/>
                      </a:endParaRPr>
                    </a:p>
                  </a:txBody>
                  <a:tcPr marT="91425" marB="91425" marR="91425" marL="91425"/>
                </a:tc>
              </a:tr>
              <a:tr h="181825">
                <a:tc>
                  <a:txBody>
                    <a:bodyPr/>
                    <a:lstStyle/>
                    <a:p>
                      <a:pPr indent="0" lvl="0" marL="0" rtl="0" algn="ctr">
                        <a:spcBef>
                          <a:spcPts val="0"/>
                        </a:spcBef>
                        <a:spcAft>
                          <a:spcPts val="0"/>
                        </a:spcAft>
                        <a:buNone/>
                      </a:pPr>
                      <a:r>
                        <a:rPr lang="en-GB" sz="1200">
                          <a:latin typeface="Mada"/>
                          <a:ea typeface="Mada"/>
                          <a:cs typeface="Mada"/>
                          <a:sym typeface="Mada"/>
                        </a:rPr>
                        <a:t>B</a:t>
                      </a:r>
                      <a:endParaRPr sz="1200">
                        <a:latin typeface="Mada"/>
                        <a:ea typeface="Mada"/>
                        <a:cs typeface="Mada"/>
                        <a:sym typeface="Mada"/>
                      </a:endParaRPr>
                    </a:p>
                  </a:txBody>
                  <a:tcPr marT="91425" marB="91425" marR="91425" marL="91425">
                    <a:solidFill>
                      <a:srgbClr val="A2C4C9"/>
                    </a:solidFill>
                  </a:tcPr>
                </a:tc>
                <a:tc>
                  <a:txBody>
                    <a:bodyPr/>
                    <a:lstStyle/>
                    <a:p>
                      <a:pPr indent="0" lvl="0" marL="0" rtl="0" algn="ctr">
                        <a:spcBef>
                          <a:spcPts val="0"/>
                        </a:spcBef>
                        <a:spcAft>
                          <a:spcPts val="0"/>
                        </a:spcAft>
                        <a:buNone/>
                      </a:pPr>
                      <a:r>
                        <a:rPr lang="en-GB" sz="1200">
                          <a:latin typeface="Mada"/>
                          <a:ea typeface="Mada"/>
                          <a:cs typeface="Mada"/>
                          <a:sym typeface="Mada"/>
                        </a:rPr>
                        <a:t>Human</a:t>
                      </a:r>
                      <a:endParaRPr sz="1200">
                        <a:latin typeface="Mada"/>
                        <a:ea typeface="Mada"/>
                        <a:cs typeface="Mada"/>
                        <a:sym typeface="Mada"/>
                      </a:endParaRPr>
                    </a:p>
                  </a:txBody>
                  <a:tcPr marT="91425" marB="91425" marR="91425" marL="91425"/>
                </a:tc>
                <a:tc>
                  <a:txBody>
                    <a:bodyPr/>
                    <a:lstStyle/>
                    <a:p>
                      <a:pPr indent="0" lvl="0" marL="0" rtl="0" algn="ctr">
                        <a:spcBef>
                          <a:spcPts val="0"/>
                        </a:spcBef>
                        <a:spcAft>
                          <a:spcPts val="0"/>
                        </a:spcAft>
                        <a:buNone/>
                      </a:pPr>
                      <a:r>
                        <a:rPr lang="en-GB" sz="1200">
                          <a:latin typeface="Mada"/>
                          <a:ea typeface="Mada"/>
                          <a:cs typeface="Mada"/>
                          <a:sym typeface="Mada"/>
                        </a:rPr>
                        <a:t>Seasonal Epidemic</a:t>
                      </a:r>
                      <a:endParaRPr sz="1200">
                        <a:latin typeface="Mada"/>
                        <a:ea typeface="Mada"/>
                        <a:cs typeface="Mada"/>
                        <a:sym typeface="Mada"/>
                      </a:endParaRPr>
                    </a:p>
                  </a:txBody>
                  <a:tcPr marT="91425" marB="91425" marR="91425" marL="91425"/>
                </a:tc>
              </a:tr>
              <a:tr h="181825">
                <a:tc>
                  <a:txBody>
                    <a:bodyPr/>
                    <a:lstStyle/>
                    <a:p>
                      <a:pPr indent="0" lvl="0" marL="0" rtl="0" algn="ctr">
                        <a:spcBef>
                          <a:spcPts val="0"/>
                        </a:spcBef>
                        <a:spcAft>
                          <a:spcPts val="0"/>
                        </a:spcAft>
                        <a:buNone/>
                      </a:pPr>
                      <a:r>
                        <a:rPr lang="en-GB" sz="1200">
                          <a:latin typeface="Mada"/>
                          <a:ea typeface="Mada"/>
                          <a:cs typeface="Mada"/>
                          <a:sym typeface="Mada"/>
                        </a:rPr>
                        <a:t>C</a:t>
                      </a:r>
                      <a:endParaRPr sz="1200">
                        <a:latin typeface="Mada"/>
                        <a:ea typeface="Mada"/>
                        <a:cs typeface="Mada"/>
                        <a:sym typeface="Mada"/>
                      </a:endParaRPr>
                    </a:p>
                  </a:txBody>
                  <a:tcPr marT="91425" marB="91425" marR="91425" marL="91425">
                    <a:solidFill>
                      <a:srgbClr val="A2C4C9"/>
                    </a:solidFill>
                  </a:tcPr>
                </a:tc>
                <a:tc>
                  <a:txBody>
                    <a:bodyPr/>
                    <a:lstStyle/>
                    <a:p>
                      <a:pPr indent="0" lvl="0" marL="0" rtl="0" algn="ctr">
                        <a:spcBef>
                          <a:spcPts val="0"/>
                        </a:spcBef>
                        <a:spcAft>
                          <a:spcPts val="0"/>
                        </a:spcAft>
                        <a:buNone/>
                      </a:pPr>
                      <a:r>
                        <a:rPr lang="en-GB" sz="1200">
                          <a:latin typeface="Mada"/>
                          <a:ea typeface="Mada"/>
                          <a:cs typeface="Mada"/>
                          <a:sym typeface="Mada"/>
                        </a:rPr>
                        <a:t>Human</a:t>
                      </a:r>
                      <a:endParaRPr sz="1200">
                        <a:latin typeface="Mada"/>
                        <a:ea typeface="Mada"/>
                        <a:cs typeface="Mada"/>
                        <a:sym typeface="Mada"/>
                      </a:endParaRPr>
                    </a:p>
                  </a:txBody>
                  <a:tcPr marT="91425" marB="91425" marR="91425" marL="91425"/>
                </a:tc>
                <a:tc>
                  <a:txBody>
                    <a:bodyPr/>
                    <a:lstStyle/>
                    <a:p>
                      <a:pPr indent="0" lvl="0" marL="0" rtl="0" algn="ctr">
                        <a:spcBef>
                          <a:spcPts val="0"/>
                        </a:spcBef>
                        <a:spcAft>
                          <a:spcPts val="0"/>
                        </a:spcAft>
                        <a:buNone/>
                      </a:pPr>
                      <a:r>
                        <a:rPr lang="en-GB" sz="1200">
                          <a:latin typeface="Mada"/>
                          <a:ea typeface="Mada"/>
                          <a:cs typeface="Mada"/>
                          <a:sym typeface="Mada"/>
                        </a:rPr>
                        <a:t>Mild respiratory illness</a:t>
                      </a:r>
                      <a:endParaRPr sz="1200">
                        <a:latin typeface="Mada"/>
                        <a:ea typeface="Mada"/>
                        <a:cs typeface="Mada"/>
                        <a:sym typeface="Mada"/>
                      </a:endParaRPr>
                    </a:p>
                  </a:txBody>
                  <a:tcPr marT="91425" marB="91425" marR="91425" marL="91425"/>
                </a:tc>
              </a:tr>
              <a:tr h="181825">
                <a:tc>
                  <a:txBody>
                    <a:bodyPr/>
                    <a:lstStyle/>
                    <a:p>
                      <a:pPr indent="0" lvl="0" marL="0" rtl="0" algn="ctr">
                        <a:spcBef>
                          <a:spcPts val="0"/>
                        </a:spcBef>
                        <a:spcAft>
                          <a:spcPts val="0"/>
                        </a:spcAft>
                        <a:buNone/>
                      </a:pPr>
                      <a:r>
                        <a:rPr lang="en-GB" sz="1200">
                          <a:latin typeface="Mada"/>
                          <a:ea typeface="Mada"/>
                          <a:cs typeface="Mada"/>
                          <a:sym typeface="Mada"/>
                        </a:rPr>
                        <a:t>D</a:t>
                      </a:r>
                      <a:endParaRPr sz="1200">
                        <a:latin typeface="Mada"/>
                        <a:ea typeface="Mada"/>
                        <a:cs typeface="Mada"/>
                        <a:sym typeface="Mada"/>
                      </a:endParaRPr>
                    </a:p>
                  </a:txBody>
                  <a:tcPr marT="91425" marB="91425" marR="91425" marL="91425">
                    <a:solidFill>
                      <a:srgbClr val="A2C4C9"/>
                    </a:solidFill>
                  </a:tcPr>
                </a:tc>
                <a:tc>
                  <a:txBody>
                    <a:bodyPr/>
                    <a:lstStyle/>
                    <a:p>
                      <a:pPr indent="0" lvl="0" marL="0" rtl="0" algn="ctr">
                        <a:spcBef>
                          <a:spcPts val="0"/>
                        </a:spcBef>
                        <a:spcAft>
                          <a:spcPts val="0"/>
                        </a:spcAft>
                        <a:buNone/>
                      </a:pPr>
                      <a:r>
                        <a:rPr lang="en-GB" sz="1200">
                          <a:latin typeface="Mada"/>
                          <a:ea typeface="Mada"/>
                          <a:cs typeface="Mada"/>
                          <a:sym typeface="Mada"/>
                        </a:rPr>
                        <a:t>Cattle</a:t>
                      </a:r>
                      <a:endParaRPr sz="1200">
                        <a:latin typeface="Mada"/>
                        <a:ea typeface="Mada"/>
                        <a:cs typeface="Mada"/>
                        <a:sym typeface="Mada"/>
                      </a:endParaRPr>
                    </a:p>
                  </a:txBody>
                  <a:tcPr marT="91425" marB="91425" marR="91425" marL="91425"/>
                </a:tc>
                <a:tc>
                  <a:txBody>
                    <a:bodyPr/>
                    <a:lstStyle/>
                    <a:p>
                      <a:pPr indent="0" lvl="0" marL="0" rtl="0" algn="ctr">
                        <a:spcBef>
                          <a:spcPts val="0"/>
                        </a:spcBef>
                        <a:spcAft>
                          <a:spcPts val="0"/>
                        </a:spcAft>
                        <a:buNone/>
                      </a:pPr>
                      <a:r>
                        <a:rPr lang="en-GB" sz="1200">
                          <a:latin typeface="Mada"/>
                          <a:ea typeface="Mada"/>
                          <a:cs typeface="Mada"/>
                          <a:sym typeface="Mada"/>
                        </a:rPr>
                        <a:t>---</a:t>
                      </a:r>
                      <a:endParaRPr sz="1200">
                        <a:latin typeface="Mada"/>
                        <a:ea typeface="Mada"/>
                        <a:cs typeface="Mada"/>
                        <a:sym typeface="Mada"/>
                      </a:endParaRPr>
                    </a:p>
                  </a:txBody>
                  <a:tcPr marT="91425" marB="91425" marR="91425" marL="91425"/>
                </a:tc>
              </a:tr>
            </a:tbl>
          </a:graphicData>
        </a:graphic>
      </p:graphicFrame>
      <p:sp>
        <p:nvSpPr>
          <p:cNvPr id="213" name="Google Shape;213;p19"/>
          <p:cNvSpPr txBox="1"/>
          <p:nvPr/>
        </p:nvSpPr>
        <p:spPr>
          <a:xfrm>
            <a:off x="152400" y="5580982"/>
            <a:ext cx="7439100" cy="915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200">
                <a:solidFill>
                  <a:schemeClr val="dk1"/>
                </a:solidFill>
                <a:latin typeface="Mada"/>
                <a:ea typeface="Mada"/>
                <a:cs typeface="Mada"/>
                <a:sym typeface="Mada"/>
              </a:rPr>
              <a:t>Influenza A subtypes infective to humans:</a:t>
            </a:r>
            <a:endParaRPr b="1" sz="1200">
              <a:solidFill>
                <a:schemeClr val="dk1"/>
              </a:solidFill>
              <a:latin typeface="Mada"/>
              <a:ea typeface="Mada"/>
              <a:cs typeface="Mada"/>
              <a:sym typeface="Mada"/>
            </a:endParaRPr>
          </a:p>
          <a:p>
            <a:pPr indent="0" lvl="0" marL="0" rtl="0" algn="l">
              <a:spcBef>
                <a:spcPts val="0"/>
              </a:spcBef>
              <a:spcAft>
                <a:spcPts val="0"/>
              </a:spcAft>
              <a:buNone/>
            </a:pPr>
            <a:r>
              <a:rPr lang="en-GB" sz="1200">
                <a:solidFill>
                  <a:schemeClr val="dk1"/>
                </a:solidFill>
                <a:latin typeface="Mada"/>
                <a:ea typeface="Mada"/>
                <a:cs typeface="Mada"/>
                <a:sym typeface="Mada"/>
              </a:rPr>
              <a:t>Currently circulating viruses type A are:</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 H1N1 </a:t>
            </a:r>
            <a:r>
              <a:rPr lang="en-GB" sz="1200">
                <a:solidFill>
                  <a:srgbClr val="BF9000"/>
                </a:solidFill>
                <a:latin typeface="Mada"/>
                <a:ea typeface="Mada"/>
                <a:cs typeface="Mada"/>
                <a:sym typeface="Mada"/>
              </a:rPr>
              <a:t>responsible for pandemics </a:t>
            </a:r>
            <a:r>
              <a:rPr lang="en-GB" sz="1200">
                <a:solidFill>
                  <a:srgbClr val="CCCCCC"/>
                </a:solidFill>
                <a:latin typeface="Mada"/>
                <a:ea typeface="Mada"/>
                <a:cs typeface="Mada"/>
                <a:sym typeface="Mada"/>
              </a:rPr>
              <a:t>(this is the doctor’s note and a golden note)</a:t>
            </a:r>
            <a:endParaRPr sz="1200">
              <a:solidFill>
                <a:srgbClr val="CCCCCC"/>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 H3N2</a:t>
            </a:r>
            <a:endParaRPr sz="1200">
              <a:solidFill>
                <a:schemeClr val="dk1"/>
              </a:solidFill>
              <a:latin typeface="Mada"/>
              <a:ea typeface="Mada"/>
              <a:cs typeface="Mada"/>
              <a:sym typeface="Mada"/>
            </a:endParaRPr>
          </a:p>
        </p:txBody>
      </p:sp>
      <p:graphicFrame>
        <p:nvGraphicFramePr>
          <p:cNvPr id="214" name="Google Shape;214;p19"/>
          <p:cNvGraphicFramePr/>
          <p:nvPr/>
        </p:nvGraphicFramePr>
        <p:xfrm>
          <a:off x="591913" y="6554830"/>
          <a:ext cx="3000000" cy="3000000"/>
        </p:xfrm>
        <a:graphic>
          <a:graphicData uri="http://schemas.openxmlformats.org/drawingml/2006/table">
            <a:tbl>
              <a:tblPr>
                <a:noFill/>
                <a:tableStyleId>{33F02701-F9A2-4432-8F73-A4790598A67E}</a:tableStyleId>
              </a:tblPr>
              <a:tblGrid>
                <a:gridCol w="1937950"/>
                <a:gridCol w="2957050"/>
                <a:gridCol w="1830700"/>
              </a:tblGrid>
              <a:tr h="381000">
                <a:tc>
                  <a:txBody>
                    <a:bodyPr/>
                    <a:lstStyle/>
                    <a:p>
                      <a:pPr indent="0" lvl="0" marL="0" rtl="0" algn="ctr">
                        <a:spcBef>
                          <a:spcPts val="0"/>
                        </a:spcBef>
                        <a:spcAft>
                          <a:spcPts val="0"/>
                        </a:spcAft>
                        <a:buNone/>
                      </a:pPr>
                      <a:r>
                        <a:rPr b="1" lang="en-GB">
                          <a:solidFill>
                            <a:srgbClr val="FFFFFF"/>
                          </a:solidFill>
                          <a:latin typeface="Mada"/>
                          <a:ea typeface="Mada"/>
                          <a:cs typeface="Mada"/>
                          <a:sym typeface="Mada"/>
                        </a:rPr>
                        <a:t>Date of Pandemic</a:t>
                      </a:r>
                      <a:endParaRPr b="1">
                        <a:solidFill>
                          <a:srgbClr val="FFFFFF"/>
                        </a:solidFill>
                        <a:latin typeface="Mada"/>
                        <a:ea typeface="Mada"/>
                        <a:cs typeface="Mada"/>
                        <a:sym typeface="Mada"/>
                      </a:endParaRPr>
                    </a:p>
                  </a:txBody>
                  <a:tcPr marT="91425" marB="91425" marR="91425" marL="91425">
                    <a:solidFill>
                      <a:srgbClr val="45818E"/>
                    </a:solidFill>
                  </a:tcPr>
                </a:tc>
                <a:tc>
                  <a:txBody>
                    <a:bodyPr/>
                    <a:lstStyle/>
                    <a:p>
                      <a:pPr indent="0" lvl="0" marL="0" rtl="0" algn="ctr">
                        <a:spcBef>
                          <a:spcPts val="0"/>
                        </a:spcBef>
                        <a:spcAft>
                          <a:spcPts val="0"/>
                        </a:spcAft>
                        <a:buNone/>
                      </a:pPr>
                      <a:r>
                        <a:rPr b="1" lang="en-GB">
                          <a:solidFill>
                            <a:srgbClr val="FFFFFF"/>
                          </a:solidFill>
                          <a:latin typeface="Mada"/>
                          <a:ea typeface="Mada"/>
                          <a:cs typeface="Mada"/>
                          <a:sym typeface="Mada"/>
                        </a:rPr>
                        <a:t>Influenza subtype</a:t>
                      </a:r>
                      <a:endParaRPr b="1">
                        <a:solidFill>
                          <a:srgbClr val="FFFFFF"/>
                        </a:solidFill>
                        <a:latin typeface="Mada"/>
                        <a:ea typeface="Mada"/>
                        <a:cs typeface="Mada"/>
                        <a:sym typeface="Mada"/>
                      </a:endParaRPr>
                    </a:p>
                  </a:txBody>
                  <a:tcPr marT="91425" marB="91425" marR="91425" marL="91425">
                    <a:solidFill>
                      <a:srgbClr val="45818E"/>
                    </a:solidFill>
                  </a:tcPr>
                </a:tc>
                <a:tc>
                  <a:txBody>
                    <a:bodyPr/>
                    <a:lstStyle/>
                    <a:p>
                      <a:pPr indent="0" lvl="0" marL="0" rtl="0" algn="ctr">
                        <a:spcBef>
                          <a:spcPts val="0"/>
                        </a:spcBef>
                        <a:spcAft>
                          <a:spcPts val="0"/>
                        </a:spcAft>
                        <a:buNone/>
                      </a:pPr>
                      <a:r>
                        <a:rPr b="1" lang="en-GB">
                          <a:solidFill>
                            <a:srgbClr val="FFFFFF"/>
                          </a:solidFill>
                          <a:latin typeface="Mada"/>
                          <a:ea typeface="Mada"/>
                          <a:cs typeface="Mada"/>
                          <a:sym typeface="Mada"/>
                        </a:rPr>
                        <a:t>Death Toll</a:t>
                      </a:r>
                      <a:endParaRPr b="1">
                        <a:solidFill>
                          <a:srgbClr val="FFFFFF"/>
                        </a:solidFill>
                        <a:latin typeface="Mada"/>
                        <a:ea typeface="Mada"/>
                        <a:cs typeface="Mada"/>
                        <a:sym typeface="Mada"/>
                      </a:endParaRPr>
                    </a:p>
                  </a:txBody>
                  <a:tcPr marT="91425" marB="91425" marR="91425" marL="91425">
                    <a:solidFill>
                      <a:srgbClr val="45818E"/>
                    </a:solidFill>
                  </a:tcPr>
                </a:tc>
              </a:tr>
              <a:tr h="381000">
                <a:tc>
                  <a:txBody>
                    <a:bodyPr/>
                    <a:lstStyle/>
                    <a:p>
                      <a:pPr indent="0" lvl="0" marL="0" rtl="0" algn="ctr">
                        <a:spcBef>
                          <a:spcPts val="0"/>
                        </a:spcBef>
                        <a:spcAft>
                          <a:spcPts val="0"/>
                        </a:spcAft>
                        <a:buNone/>
                      </a:pPr>
                      <a:r>
                        <a:rPr b="1" lang="en-GB">
                          <a:solidFill>
                            <a:srgbClr val="000000"/>
                          </a:solidFill>
                          <a:latin typeface="Mada"/>
                          <a:ea typeface="Mada"/>
                          <a:cs typeface="Mada"/>
                          <a:sym typeface="Mada"/>
                        </a:rPr>
                        <a:t>1918-1919</a:t>
                      </a:r>
                      <a:endParaRPr b="1">
                        <a:latin typeface="Mada"/>
                        <a:ea typeface="Mada"/>
                        <a:cs typeface="Mada"/>
                        <a:sym typeface="Mada"/>
                      </a:endParaRPr>
                    </a:p>
                  </a:txBody>
                  <a:tcPr marT="91425" marB="91425" marR="91425" marL="91425">
                    <a:solidFill>
                      <a:srgbClr val="A2C4C9"/>
                    </a:solidFill>
                  </a:tcPr>
                </a:tc>
                <a:tc>
                  <a:txBody>
                    <a:bodyPr/>
                    <a:lstStyle/>
                    <a:p>
                      <a:pPr indent="0" lvl="0" marL="0" rtl="0" algn="ctr">
                        <a:spcBef>
                          <a:spcPts val="0"/>
                        </a:spcBef>
                        <a:spcAft>
                          <a:spcPts val="0"/>
                        </a:spcAft>
                        <a:buNone/>
                      </a:pPr>
                      <a:r>
                        <a:rPr lang="en-GB">
                          <a:solidFill>
                            <a:srgbClr val="000000"/>
                          </a:solidFill>
                          <a:latin typeface="Mada"/>
                          <a:ea typeface="Mada"/>
                          <a:cs typeface="Mada"/>
                          <a:sym typeface="Mada"/>
                        </a:rPr>
                        <a:t>Spanish influenza H1N1</a:t>
                      </a:r>
                      <a:endParaRPr>
                        <a:latin typeface="Mada"/>
                        <a:ea typeface="Mada"/>
                        <a:cs typeface="Mada"/>
                        <a:sym typeface="Mada"/>
                      </a:endParaRPr>
                    </a:p>
                  </a:txBody>
                  <a:tcPr marT="91425" marB="91425" marR="91425" marL="91425"/>
                </a:tc>
                <a:tc>
                  <a:txBody>
                    <a:bodyPr/>
                    <a:lstStyle/>
                    <a:p>
                      <a:pPr indent="0" lvl="0" marL="0" rtl="0" algn="ctr">
                        <a:spcBef>
                          <a:spcPts val="0"/>
                        </a:spcBef>
                        <a:spcAft>
                          <a:spcPts val="0"/>
                        </a:spcAft>
                        <a:buNone/>
                      </a:pPr>
                      <a:r>
                        <a:rPr lang="en-GB">
                          <a:solidFill>
                            <a:srgbClr val="000000"/>
                          </a:solidFill>
                          <a:latin typeface="Mada"/>
                          <a:ea typeface="Mada"/>
                          <a:cs typeface="Mada"/>
                          <a:sym typeface="Mada"/>
                        </a:rPr>
                        <a:t>50 million </a:t>
                      </a:r>
                      <a:endParaRPr>
                        <a:latin typeface="Mada"/>
                        <a:ea typeface="Mada"/>
                        <a:cs typeface="Mada"/>
                        <a:sym typeface="Mada"/>
                      </a:endParaRPr>
                    </a:p>
                  </a:txBody>
                  <a:tcPr marT="91425" marB="91425" marR="91425" marL="91425"/>
                </a:tc>
              </a:tr>
              <a:tr h="381000">
                <a:tc>
                  <a:txBody>
                    <a:bodyPr/>
                    <a:lstStyle/>
                    <a:p>
                      <a:pPr indent="0" lvl="0" marL="0" rtl="0" algn="ctr">
                        <a:spcBef>
                          <a:spcPts val="0"/>
                        </a:spcBef>
                        <a:spcAft>
                          <a:spcPts val="0"/>
                        </a:spcAft>
                        <a:buNone/>
                      </a:pPr>
                      <a:r>
                        <a:rPr b="1" lang="en-GB">
                          <a:solidFill>
                            <a:srgbClr val="000000"/>
                          </a:solidFill>
                          <a:latin typeface="Mada"/>
                          <a:ea typeface="Mada"/>
                          <a:cs typeface="Mada"/>
                          <a:sym typeface="Mada"/>
                        </a:rPr>
                        <a:t>1957-1958</a:t>
                      </a:r>
                      <a:endParaRPr b="1">
                        <a:latin typeface="Mada"/>
                        <a:ea typeface="Mada"/>
                        <a:cs typeface="Mada"/>
                        <a:sym typeface="Mada"/>
                      </a:endParaRPr>
                    </a:p>
                  </a:txBody>
                  <a:tcPr marT="91425" marB="91425" marR="91425" marL="91425">
                    <a:solidFill>
                      <a:srgbClr val="A2C4C9"/>
                    </a:solidFill>
                  </a:tcPr>
                </a:tc>
                <a:tc>
                  <a:txBody>
                    <a:bodyPr/>
                    <a:lstStyle/>
                    <a:p>
                      <a:pPr indent="0" lvl="0" marL="0" rtl="0" algn="ctr">
                        <a:spcBef>
                          <a:spcPts val="0"/>
                        </a:spcBef>
                        <a:spcAft>
                          <a:spcPts val="0"/>
                        </a:spcAft>
                        <a:buNone/>
                      </a:pPr>
                      <a:r>
                        <a:rPr lang="en-GB">
                          <a:solidFill>
                            <a:srgbClr val="000000"/>
                          </a:solidFill>
                          <a:latin typeface="Mada"/>
                          <a:ea typeface="Mada"/>
                          <a:cs typeface="Mada"/>
                          <a:sym typeface="Mada"/>
                        </a:rPr>
                        <a:t>Asian influenza H2N2</a:t>
                      </a:r>
                      <a:endParaRPr>
                        <a:latin typeface="Mada"/>
                        <a:ea typeface="Mada"/>
                        <a:cs typeface="Mada"/>
                        <a:sym typeface="Mada"/>
                      </a:endParaRPr>
                    </a:p>
                  </a:txBody>
                  <a:tcPr marT="91425" marB="91425" marR="91425" marL="91425"/>
                </a:tc>
                <a:tc>
                  <a:txBody>
                    <a:bodyPr/>
                    <a:lstStyle/>
                    <a:p>
                      <a:pPr indent="0" lvl="0" marL="0" rtl="0" algn="ctr">
                        <a:spcBef>
                          <a:spcPts val="0"/>
                        </a:spcBef>
                        <a:spcAft>
                          <a:spcPts val="0"/>
                        </a:spcAft>
                        <a:buNone/>
                      </a:pPr>
                      <a:r>
                        <a:rPr lang="en-GB">
                          <a:solidFill>
                            <a:srgbClr val="000000"/>
                          </a:solidFill>
                          <a:latin typeface="Mada"/>
                          <a:ea typeface="Mada"/>
                          <a:cs typeface="Mada"/>
                          <a:sym typeface="Mada"/>
                        </a:rPr>
                        <a:t>2 million </a:t>
                      </a:r>
                      <a:endParaRPr>
                        <a:latin typeface="Mada"/>
                        <a:ea typeface="Mada"/>
                        <a:cs typeface="Mada"/>
                        <a:sym typeface="Mada"/>
                      </a:endParaRPr>
                    </a:p>
                  </a:txBody>
                  <a:tcPr marT="91425" marB="91425" marR="91425" marL="91425"/>
                </a:tc>
              </a:tr>
              <a:tr h="381000">
                <a:tc>
                  <a:txBody>
                    <a:bodyPr/>
                    <a:lstStyle/>
                    <a:p>
                      <a:pPr indent="0" lvl="0" marL="0" rtl="0" algn="ctr">
                        <a:spcBef>
                          <a:spcPts val="0"/>
                        </a:spcBef>
                        <a:spcAft>
                          <a:spcPts val="0"/>
                        </a:spcAft>
                        <a:buNone/>
                      </a:pPr>
                      <a:r>
                        <a:rPr b="1" lang="en-GB">
                          <a:solidFill>
                            <a:srgbClr val="000000"/>
                          </a:solidFill>
                          <a:latin typeface="Mada"/>
                          <a:ea typeface="Mada"/>
                          <a:cs typeface="Mada"/>
                          <a:sym typeface="Mada"/>
                        </a:rPr>
                        <a:t>1968-1969</a:t>
                      </a:r>
                      <a:endParaRPr b="1">
                        <a:latin typeface="Mada"/>
                        <a:ea typeface="Mada"/>
                        <a:cs typeface="Mada"/>
                        <a:sym typeface="Mada"/>
                      </a:endParaRPr>
                    </a:p>
                  </a:txBody>
                  <a:tcPr marT="91425" marB="91425" marR="91425" marL="91425">
                    <a:solidFill>
                      <a:srgbClr val="A2C4C9"/>
                    </a:solidFill>
                  </a:tcPr>
                </a:tc>
                <a:tc>
                  <a:txBody>
                    <a:bodyPr/>
                    <a:lstStyle/>
                    <a:p>
                      <a:pPr indent="0" lvl="0" marL="0" rtl="0" algn="ctr">
                        <a:spcBef>
                          <a:spcPts val="0"/>
                        </a:spcBef>
                        <a:spcAft>
                          <a:spcPts val="0"/>
                        </a:spcAft>
                        <a:buNone/>
                      </a:pPr>
                      <a:r>
                        <a:rPr lang="en-GB">
                          <a:solidFill>
                            <a:srgbClr val="000000"/>
                          </a:solidFill>
                          <a:latin typeface="Mada"/>
                          <a:ea typeface="Mada"/>
                          <a:cs typeface="Mada"/>
                          <a:sym typeface="Mada"/>
                        </a:rPr>
                        <a:t>Hong kong influenza H3N2</a:t>
                      </a:r>
                      <a:endParaRPr>
                        <a:latin typeface="Mada"/>
                        <a:ea typeface="Mada"/>
                        <a:cs typeface="Mada"/>
                        <a:sym typeface="Mada"/>
                      </a:endParaRPr>
                    </a:p>
                  </a:txBody>
                  <a:tcPr marT="91425" marB="91425" marR="91425" marL="91425"/>
                </a:tc>
                <a:tc>
                  <a:txBody>
                    <a:bodyPr/>
                    <a:lstStyle/>
                    <a:p>
                      <a:pPr indent="0" lvl="0" marL="0" rtl="0" algn="ctr">
                        <a:spcBef>
                          <a:spcPts val="0"/>
                        </a:spcBef>
                        <a:spcAft>
                          <a:spcPts val="0"/>
                        </a:spcAft>
                        <a:buNone/>
                      </a:pPr>
                      <a:r>
                        <a:rPr lang="en-GB">
                          <a:solidFill>
                            <a:srgbClr val="000000"/>
                          </a:solidFill>
                          <a:latin typeface="Mada"/>
                          <a:ea typeface="Mada"/>
                          <a:cs typeface="Mada"/>
                          <a:sym typeface="Mada"/>
                        </a:rPr>
                        <a:t>1 million </a:t>
                      </a:r>
                      <a:endParaRPr>
                        <a:latin typeface="Mada"/>
                        <a:ea typeface="Mada"/>
                        <a:cs typeface="Mada"/>
                        <a:sym typeface="Mada"/>
                      </a:endParaRPr>
                    </a:p>
                  </a:txBody>
                  <a:tcPr marT="91425" marB="91425" marR="91425" marL="91425"/>
                </a:tc>
              </a:tr>
              <a:tr h="381000">
                <a:tc>
                  <a:txBody>
                    <a:bodyPr/>
                    <a:lstStyle/>
                    <a:p>
                      <a:pPr indent="0" lvl="0" marL="0" rtl="0" algn="ctr">
                        <a:spcBef>
                          <a:spcPts val="0"/>
                        </a:spcBef>
                        <a:spcAft>
                          <a:spcPts val="0"/>
                        </a:spcAft>
                        <a:buNone/>
                      </a:pPr>
                      <a:r>
                        <a:rPr b="1" lang="en-GB">
                          <a:solidFill>
                            <a:srgbClr val="000000"/>
                          </a:solidFill>
                          <a:latin typeface="Mada"/>
                          <a:ea typeface="Mada"/>
                          <a:cs typeface="Mada"/>
                          <a:sym typeface="Mada"/>
                        </a:rPr>
                        <a:t>2009-2010</a:t>
                      </a:r>
                      <a:endParaRPr b="1">
                        <a:latin typeface="Mada"/>
                        <a:ea typeface="Mada"/>
                        <a:cs typeface="Mada"/>
                        <a:sym typeface="Mada"/>
                      </a:endParaRPr>
                    </a:p>
                  </a:txBody>
                  <a:tcPr marT="91425" marB="91425" marR="91425" marL="91425">
                    <a:solidFill>
                      <a:srgbClr val="A2C4C9"/>
                    </a:solidFill>
                  </a:tcPr>
                </a:tc>
                <a:tc>
                  <a:txBody>
                    <a:bodyPr/>
                    <a:lstStyle/>
                    <a:p>
                      <a:pPr indent="0" lvl="0" marL="0" rtl="0" algn="ctr">
                        <a:spcBef>
                          <a:spcPts val="0"/>
                        </a:spcBef>
                        <a:spcAft>
                          <a:spcPts val="0"/>
                        </a:spcAft>
                        <a:buNone/>
                      </a:pPr>
                      <a:r>
                        <a:rPr lang="en-GB">
                          <a:solidFill>
                            <a:srgbClr val="000000"/>
                          </a:solidFill>
                          <a:latin typeface="Mada"/>
                          <a:ea typeface="Mada"/>
                          <a:cs typeface="Mada"/>
                          <a:sym typeface="Mada"/>
                        </a:rPr>
                        <a:t>H1N1 (swine flu) - novel subtype</a:t>
                      </a:r>
                      <a:endParaRPr>
                        <a:latin typeface="Mada"/>
                        <a:ea typeface="Mada"/>
                        <a:cs typeface="Mada"/>
                        <a:sym typeface="Mada"/>
                      </a:endParaRPr>
                    </a:p>
                  </a:txBody>
                  <a:tcPr marT="91425" marB="91425" marR="91425" marL="91425"/>
                </a:tc>
                <a:tc>
                  <a:txBody>
                    <a:bodyPr/>
                    <a:lstStyle/>
                    <a:p>
                      <a:pPr indent="0" lvl="0" marL="0" rtl="0" algn="ctr">
                        <a:spcBef>
                          <a:spcPts val="0"/>
                        </a:spcBef>
                        <a:spcAft>
                          <a:spcPts val="0"/>
                        </a:spcAft>
                        <a:buNone/>
                      </a:pPr>
                      <a:r>
                        <a:rPr lang="en-GB">
                          <a:solidFill>
                            <a:srgbClr val="000000"/>
                          </a:solidFill>
                          <a:latin typeface="Mada"/>
                          <a:ea typeface="Mada"/>
                          <a:cs typeface="Mada"/>
                          <a:sym typeface="Mada"/>
                        </a:rPr>
                        <a:t>18.2 thousand + </a:t>
                      </a:r>
                      <a:endParaRPr>
                        <a:latin typeface="Mada"/>
                        <a:ea typeface="Mada"/>
                        <a:cs typeface="Mada"/>
                        <a:sym typeface="Mada"/>
                      </a:endParaRPr>
                    </a:p>
                  </a:txBody>
                  <a:tcPr marT="91425" marB="91425" marR="91425" marL="91425"/>
                </a:tc>
              </a:tr>
            </a:tbl>
          </a:graphicData>
        </a:graphic>
      </p:graphicFrame>
      <p:sp>
        <p:nvSpPr>
          <p:cNvPr id="215" name="Google Shape;215;p19"/>
          <p:cNvSpPr txBox="1"/>
          <p:nvPr/>
        </p:nvSpPr>
        <p:spPr>
          <a:xfrm>
            <a:off x="75575" y="8563675"/>
            <a:ext cx="2025000" cy="24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a:solidFill>
                  <a:srgbClr val="BF9000"/>
                </a:solidFill>
                <a:latin typeface="Mada"/>
                <a:ea typeface="Mada"/>
                <a:cs typeface="Mada"/>
                <a:sym typeface="Mada"/>
              </a:rPr>
              <a:t>Signs of an outbreak :</a:t>
            </a:r>
            <a:endParaRPr b="1">
              <a:solidFill>
                <a:srgbClr val="BF9000"/>
              </a:solidFill>
              <a:latin typeface="Mada"/>
              <a:ea typeface="Mada"/>
              <a:cs typeface="Mada"/>
              <a:sym typeface="Mada"/>
            </a:endParaRPr>
          </a:p>
          <a:p>
            <a:pPr indent="0" lvl="0" marL="0" rtl="0" algn="l">
              <a:spcBef>
                <a:spcPts val="0"/>
              </a:spcBef>
              <a:spcAft>
                <a:spcPts val="0"/>
              </a:spcAft>
              <a:buNone/>
            </a:pPr>
            <a:r>
              <a:t/>
            </a:r>
            <a:endParaRPr sz="1200">
              <a:latin typeface="Mada"/>
              <a:ea typeface="Mada"/>
              <a:cs typeface="Mada"/>
              <a:sym typeface="Mada"/>
            </a:endParaRPr>
          </a:p>
        </p:txBody>
      </p:sp>
      <p:cxnSp>
        <p:nvCxnSpPr>
          <p:cNvPr id="216" name="Google Shape;216;p19"/>
          <p:cNvCxnSpPr/>
          <p:nvPr/>
        </p:nvCxnSpPr>
        <p:spPr>
          <a:xfrm>
            <a:off x="-987" y="9259725"/>
            <a:ext cx="7591500" cy="0"/>
          </a:xfrm>
          <a:prstGeom prst="straightConnector1">
            <a:avLst/>
          </a:prstGeom>
          <a:noFill/>
          <a:ln cap="flat" cmpd="sng" w="19050">
            <a:solidFill>
              <a:srgbClr val="CCCCCC"/>
            </a:solidFill>
            <a:prstDash val="solid"/>
            <a:round/>
            <a:headEnd len="med" w="med" type="none"/>
            <a:tailEnd len="med" w="med" type="none"/>
          </a:ln>
        </p:spPr>
      </p:cxnSp>
      <p:grpSp>
        <p:nvGrpSpPr>
          <p:cNvPr id="217" name="Google Shape;217;p19"/>
          <p:cNvGrpSpPr/>
          <p:nvPr/>
        </p:nvGrpSpPr>
        <p:grpSpPr>
          <a:xfrm>
            <a:off x="591939" y="8923582"/>
            <a:ext cx="665280" cy="658022"/>
            <a:chOff x="2186592" y="3408140"/>
            <a:chExt cx="1008000" cy="1008000"/>
          </a:xfrm>
        </p:grpSpPr>
        <p:sp>
          <p:nvSpPr>
            <p:cNvPr id="218" name="Google Shape;218;p19"/>
            <p:cNvSpPr/>
            <p:nvPr/>
          </p:nvSpPr>
          <p:spPr>
            <a:xfrm>
              <a:off x="2186592" y="3408140"/>
              <a:ext cx="1008000" cy="1008000"/>
            </a:xfrm>
            <a:prstGeom prst="ellipse">
              <a:avLst/>
            </a:prstGeom>
            <a:solidFill>
              <a:srgbClr val="D0E0E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i="0" sz="1800" u="none" cap="none" strike="noStrike">
                <a:solidFill>
                  <a:srgbClr val="FFFFFF"/>
                </a:solidFill>
                <a:latin typeface="Exo"/>
                <a:ea typeface="Exo"/>
                <a:cs typeface="Exo"/>
                <a:sym typeface="Exo"/>
              </a:endParaRPr>
            </a:p>
          </p:txBody>
        </p:sp>
        <p:sp>
          <p:nvSpPr>
            <p:cNvPr id="219" name="Google Shape;219;p19"/>
            <p:cNvSpPr/>
            <p:nvPr/>
          </p:nvSpPr>
          <p:spPr>
            <a:xfrm>
              <a:off x="2384648" y="3606196"/>
              <a:ext cx="612000" cy="612000"/>
            </a:xfrm>
            <a:prstGeom prst="ellipse">
              <a:avLst/>
            </a:prstGeom>
            <a:solidFill>
              <a:srgbClr val="134F5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i="0" sz="1800" u="none" cap="none" strike="noStrike">
                <a:solidFill>
                  <a:srgbClr val="FFFFFF"/>
                </a:solidFill>
                <a:latin typeface="Exo"/>
                <a:ea typeface="Exo"/>
                <a:cs typeface="Exo"/>
                <a:sym typeface="Exo"/>
              </a:endParaRPr>
            </a:p>
          </p:txBody>
        </p:sp>
        <p:sp>
          <p:nvSpPr>
            <p:cNvPr id="220" name="Google Shape;220;p19"/>
            <p:cNvSpPr/>
            <p:nvPr/>
          </p:nvSpPr>
          <p:spPr>
            <a:xfrm>
              <a:off x="2270285" y="3738304"/>
              <a:ext cx="840600" cy="3387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GB" sz="1600">
                  <a:solidFill>
                    <a:srgbClr val="FFFFFF"/>
                  </a:solidFill>
                  <a:latin typeface="Exo"/>
                  <a:ea typeface="Exo"/>
                  <a:cs typeface="Exo"/>
                  <a:sym typeface="Exo"/>
                </a:rPr>
                <a:t>01</a:t>
              </a:r>
              <a:endParaRPr i="0" sz="1600" u="none" cap="none" strike="noStrike">
                <a:solidFill>
                  <a:srgbClr val="FFFFFF"/>
                </a:solidFill>
                <a:latin typeface="Exo"/>
                <a:ea typeface="Exo"/>
                <a:cs typeface="Exo"/>
                <a:sym typeface="Exo"/>
              </a:endParaRPr>
            </a:p>
          </p:txBody>
        </p:sp>
      </p:grpSp>
      <p:grpSp>
        <p:nvGrpSpPr>
          <p:cNvPr id="221" name="Google Shape;221;p19"/>
          <p:cNvGrpSpPr/>
          <p:nvPr/>
        </p:nvGrpSpPr>
        <p:grpSpPr>
          <a:xfrm>
            <a:off x="1795312" y="8930720"/>
            <a:ext cx="665280" cy="658022"/>
            <a:chOff x="4206972" y="3408140"/>
            <a:chExt cx="1008000" cy="1008000"/>
          </a:xfrm>
        </p:grpSpPr>
        <p:sp>
          <p:nvSpPr>
            <p:cNvPr id="222" name="Google Shape;222;p19"/>
            <p:cNvSpPr/>
            <p:nvPr/>
          </p:nvSpPr>
          <p:spPr>
            <a:xfrm>
              <a:off x="4206972" y="3408140"/>
              <a:ext cx="1008000" cy="1008000"/>
            </a:xfrm>
            <a:prstGeom prst="ellipse">
              <a:avLst/>
            </a:prstGeom>
            <a:solidFill>
              <a:srgbClr val="D0E0E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i="0" sz="1800" u="none" cap="none" strike="noStrike">
                <a:solidFill>
                  <a:srgbClr val="FFFFFF"/>
                </a:solidFill>
                <a:latin typeface="Exo"/>
                <a:ea typeface="Exo"/>
                <a:cs typeface="Exo"/>
                <a:sym typeface="Exo"/>
              </a:endParaRPr>
            </a:p>
          </p:txBody>
        </p:sp>
        <p:sp>
          <p:nvSpPr>
            <p:cNvPr id="223" name="Google Shape;223;p19"/>
            <p:cNvSpPr/>
            <p:nvPr/>
          </p:nvSpPr>
          <p:spPr>
            <a:xfrm>
              <a:off x="4405028" y="3606196"/>
              <a:ext cx="612000" cy="612000"/>
            </a:xfrm>
            <a:prstGeom prst="ellipse">
              <a:avLst/>
            </a:prstGeom>
            <a:solidFill>
              <a:srgbClr val="134F5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i="0" sz="1800" u="none" cap="none" strike="noStrike">
                <a:solidFill>
                  <a:srgbClr val="FFFFFF"/>
                </a:solidFill>
                <a:latin typeface="Exo"/>
                <a:ea typeface="Exo"/>
                <a:cs typeface="Exo"/>
                <a:sym typeface="Exo"/>
              </a:endParaRPr>
            </a:p>
          </p:txBody>
        </p:sp>
        <p:sp>
          <p:nvSpPr>
            <p:cNvPr id="224" name="Google Shape;224;p19"/>
            <p:cNvSpPr txBox="1"/>
            <p:nvPr/>
          </p:nvSpPr>
          <p:spPr>
            <a:xfrm>
              <a:off x="4284520" y="3673679"/>
              <a:ext cx="852900" cy="3387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GB" sz="1600">
                  <a:solidFill>
                    <a:srgbClr val="FFFFFF"/>
                  </a:solidFill>
                  <a:latin typeface="Exo"/>
                  <a:ea typeface="Exo"/>
                  <a:cs typeface="Exo"/>
                  <a:sym typeface="Exo"/>
                </a:rPr>
                <a:t>02</a:t>
              </a:r>
              <a:endParaRPr b="1" i="0" sz="1600" u="none" cap="none" strike="noStrike">
                <a:solidFill>
                  <a:srgbClr val="FFFFFF"/>
                </a:solidFill>
                <a:latin typeface="Exo"/>
                <a:ea typeface="Exo"/>
                <a:cs typeface="Exo"/>
                <a:sym typeface="Exo"/>
              </a:endParaRPr>
            </a:p>
          </p:txBody>
        </p:sp>
      </p:grpSp>
      <p:grpSp>
        <p:nvGrpSpPr>
          <p:cNvPr id="225" name="Google Shape;225;p19"/>
          <p:cNvGrpSpPr/>
          <p:nvPr/>
        </p:nvGrpSpPr>
        <p:grpSpPr>
          <a:xfrm>
            <a:off x="2915214" y="8930732"/>
            <a:ext cx="665280" cy="658022"/>
            <a:chOff x="5611128" y="3408140"/>
            <a:chExt cx="1008000" cy="1008000"/>
          </a:xfrm>
        </p:grpSpPr>
        <p:sp>
          <p:nvSpPr>
            <p:cNvPr id="226" name="Google Shape;226;p19"/>
            <p:cNvSpPr/>
            <p:nvPr/>
          </p:nvSpPr>
          <p:spPr>
            <a:xfrm>
              <a:off x="5611128" y="3408140"/>
              <a:ext cx="1008000" cy="1008000"/>
            </a:xfrm>
            <a:prstGeom prst="ellipse">
              <a:avLst/>
            </a:prstGeom>
            <a:solidFill>
              <a:srgbClr val="D0E0E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i="0" sz="1800" u="none" cap="none" strike="noStrike">
                <a:solidFill>
                  <a:srgbClr val="FFFFFF"/>
                </a:solidFill>
                <a:latin typeface="Exo"/>
                <a:ea typeface="Exo"/>
                <a:cs typeface="Exo"/>
                <a:sym typeface="Exo"/>
              </a:endParaRPr>
            </a:p>
          </p:txBody>
        </p:sp>
        <p:sp>
          <p:nvSpPr>
            <p:cNvPr id="227" name="Google Shape;227;p19"/>
            <p:cNvSpPr/>
            <p:nvPr/>
          </p:nvSpPr>
          <p:spPr>
            <a:xfrm>
              <a:off x="5809184" y="3606196"/>
              <a:ext cx="612000" cy="612000"/>
            </a:xfrm>
            <a:prstGeom prst="ellipse">
              <a:avLst/>
            </a:prstGeom>
            <a:solidFill>
              <a:srgbClr val="134F5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i="0" sz="1800" u="none" cap="none" strike="noStrike">
                <a:solidFill>
                  <a:srgbClr val="FFFFFF"/>
                </a:solidFill>
                <a:latin typeface="Exo"/>
                <a:ea typeface="Exo"/>
                <a:cs typeface="Exo"/>
                <a:sym typeface="Exo"/>
              </a:endParaRPr>
            </a:p>
          </p:txBody>
        </p:sp>
        <p:sp>
          <p:nvSpPr>
            <p:cNvPr id="228" name="Google Shape;228;p19"/>
            <p:cNvSpPr txBox="1"/>
            <p:nvPr/>
          </p:nvSpPr>
          <p:spPr>
            <a:xfrm>
              <a:off x="5695902" y="3732043"/>
              <a:ext cx="852900" cy="3387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GB" sz="1600">
                  <a:solidFill>
                    <a:srgbClr val="FFFFFF"/>
                  </a:solidFill>
                  <a:latin typeface="Exo"/>
                  <a:ea typeface="Exo"/>
                  <a:cs typeface="Exo"/>
                  <a:sym typeface="Exo"/>
                </a:rPr>
                <a:t>03</a:t>
              </a:r>
              <a:endParaRPr b="1" i="0" sz="1600" u="none" cap="none" strike="noStrike">
                <a:solidFill>
                  <a:srgbClr val="FFFFFF"/>
                </a:solidFill>
                <a:latin typeface="Exo"/>
                <a:ea typeface="Exo"/>
                <a:cs typeface="Exo"/>
                <a:sym typeface="Exo"/>
              </a:endParaRPr>
            </a:p>
          </p:txBody>
        </p:sp>
      </p:grpSp>
      <p:grpSp>
        <p:nvGrpSpPr>
          <p:cNvPr id="229" name="Google Shape;229;p19"/>
          <p:cNvGrpSpPr/>
          <p:nvPr/>
        </p:nvGrpSpPr>
        <p:grpSpPr>
          <a:xfrm>
            <a:off x="4137066" y="8930719"/>
            <a:ext cx="665280" cy="658022"/>
            <a:chOff x="7015284" y="3403639"/>
            <a:chExt cx="1008000" cy="1008000"/>
          </a:xfrm>
        </p:grpSpPr>
        <p:sp>
          <p:nvSpPr>
            <p:cNvPr id="230" name="Google Shape;230;p19"/>
            <p:cNvSpPr/>
            <p:nvPr/>
          </p:nvSpPr>
          <p:spPr>
            <a:xfrm>
              <a:off x="7015284" y="3403639"/>
              <a:ext cx="1008000" cy="1008000"/>
            </a:xfrm>
            <a:prstGeom prst="ellipse">
              <a:avLst/>
            </a:prstGeom>
            <a:solidFill>
              <a:srgbClr val="D0E0E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i="0" sz="1800" u="none" cap="none" strike="noStrike">
                <a:solidFill>
                  <a:srgbClr val="FFFFFF"/>
                </a:solidFill>
                <a:latin typeface="Exo"/>
                <a:ea typeface="Exo"/>
                <a:cs typeface="Exo"/>
                <a:sym typeface="Exo"/>
              </a:endParaRPr>
            </a:p>
          </p:txBody>
        </p:sp>
        <p:sp>
          <p:nvSpPr>
            <p:cNvPr id="231" name="Google Shape;231;p19"/>
            <p:cNvSpPr/>
            <p:nvPr/>
          </p:nvSpPr>
          <p:spPr>
            <a:xfrm>
              <a:off x="7213340" y="3601695"/>
              <a:ext cx="612000" cy="612000"/>
            </a:xfrm>
            <a:prstGeom prst="ellipse">
              <a:avLst/>
            </a:prstGeom>
            <a:solidFill>
              <a:srgbClr val="134F5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i="0" sz="1800" u="none" cap="none" strike="noStrike">
                <a:solidFill>
                  <a:srgbClr val="FFFFFF"/>
                </a:solidFill>
                <a:latin typeface="Exo"/>
                <a:ea typeface="Exo"/>
                <a:cs typeface="Exo"/>
                <a:sym typeface="Exo"/>
              </a:endParaRPr>
            </a:p>
          </p:txBody>
        </p:sp>
        <p:sp>
          <p:nvSpPr>
            <p:cNvPr id="232" name="Google Shape;232;p19"/>
            <p:cNvSpPr txBox="1"/>
            <p:nvPr/>
          </p:nvSpPr>
          <p:spPr>
            <a:xfrm>
              <a:off x="7104519" y="3732043"/>
              <a:ext cx="852900" cy="3387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GB" sz="1600">
                  <a:solidFill>
                    <a:srgbClr val="FFFFFF"/>
                  </a:solidFill>
                  <a:latin typeface="Exo"/>
                  <a:ea typeface="Exo"/>
                  <a:cs typeface="Exo"/>
                  <a:sym typeface="Exo"/>
                </a:rPr>
                <a:t>04</a:t>
              </a:r>
              <a:endParaRPr b="1" i="0" sz="1600" u="none" cap="none" strike="noStrike">
                <a:solidFill>
                  <a:srgbClr val="FFFFFF"/>
                </a:solidFill>
                <a:latin typeface="Exo"/>
                <a:ea typeface="Exo"/>
                <a:cs typeface="Exo"/>
                <a:sym typeface="Exo"/>
              </a:endParaRPr>
            </a:p>
          </p:txBody>
        </p:sp>
      </p:grpSp>
      <p:grpSp>
        <p:nvGrpSpPr>
          <p:cNvPr id="233" name="Google Shape;233;p19"/>
          <p:cNvGrpSpPr/>
          <p:nvPr/>
        </p:nvGrpSpPr>
        <p:grpSpPr>
          <a:xfrm>
            <a:off x="5358914" y="8930732"/>
            <a:ext cx="665280" cy="658022"/>
            <a:chOff x="9045606" y="3408140"/>
            <a:chExt cx="1008000" cy="1008000"/>
          </a:xfrm>
        </p:grpSpPr>
        <p:sp>
          <p:nvSpPr>
            <p:cNvPr id="234" name="Google Shape;234;p19"/>
            <p:cNvSpPr/>
            <p:nvPr/>
          </p:nvSpPr>
          <p:spPr>
            <a:xfrm>
              <a:off x="9045606" y="3408140"/>
              <a:ext cx="1008000" cy="1008000"/>
            </a:xfrm>
            <a:prstGeom prst="ellipse">
              <a:avLst/>
            </a:prstGeom>
            <a:solidFill>
              <a:srgbClr val="D0E0E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i="0" sz="1800" u="none" cap="none" strike="noStrike">
                <a:solidFill>
                  <a:srgbClr val="FFFFFF"/>
                </a:solidFill>
                <a:latin typeface="Exo"/>
                <a:ea typeface="Exo"/>
                <a:cs typeface="Exo"/>
                <a:sym typeface="Exo"/>
              </a:endParaRPr>
            </a:p>
          </p:txBody>
        </p:sp>
        <p:sp>
          <p:nvSpPr>
            <p:cNvPr id="235" name="Google Shape;235;p19"/>
            <p:cNvSpPr/>
            <p:nvPr/>
          </p:nvSpPr>
          <p:spPr>
            <a:xfrm>
              <a:off x="9243662" y="3606196"/>
              <a:ext cx="612000" cy="612000"/>
            </a:xfrm>
            <a:prstGeom prst="ellipse">
              <a:avLst/>
            </a:prstGeom>
            <a:solidFill>
              <a:srgbClr val="134F5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i="0" sz="1800" u="none" cap="none" strike="noStrike">
                <a:solidFill>
                  <a:srgbClr val="FFFFFF"/>
                </a:solidFill>
                <a:latin typeface="Exo"/>
                <a:ea typeface="Exo"/>
                <a:cs typeface="Exo"/>
                <a:sym typeface="Exo"/>
              </a:endParaRPr>
            </a:p>
          </p:txBody>
        </p:sp>
        <p:sp>
          <p:nvSpPr>
            <p:cNvPr id="236" name="Google Shape;236;p19"/>
            <p:cNvSpPr txBox="1"/>
            <p:nvPr/>
          </p:nvSpPr>
          <p:spPr>
            <a:xfrm>
              <a:off x="9139303" y="3742676"/>
              <a:ext cx="852900" cy="3387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GB" sz="1600">
                  <a:solidFill>
                    <a:srgbClr val="FFFFFF"/>
                  </a:solidFill>
                  <a:latin typeface="Exo"/>
                  <a:ea typeface="Exo"/>
                  <a:cs typeface="Exo"/>
                  <a:sym typeface="Exo"/>
                </a:rPr>
                <a:t>05</a:t>
              </a:r>
              <a:endParaRPr b="1" i="0" sz="1600" u="none" cap="none" strike="noStrike">
                <a:solidFill>
                  <a:srgbClr val="FFFFFF"/>
                </a:solidFill>
                <a:latin typeface="Exo"/>
                <a:ea typeface="Exo"/>
                <a:cs typeface="Exo"/>
                <a:sym typeface="Exo"/>
              </a:endParaRPr>
            </a:p>
          </p:txBody>
        </p:sp>
      </p:grpSp>
      <p:sp>
        <p:nvSpPr>
          <p:cNvPr id="237" name="Google Shape;237;p19"/>
          <p:cNvSpPr txBox="1"/>
          <p:nvPr/>
        </p:nvSpPr>
        <p:spPr>
          <a:xfrm>
            <a:off x="427663" y="9653450"/>
            <a:ext cx="1019100" cy="46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en-GB" sz="1200">
                <a:solidFill>
                  <a:srgbClr val="000000"/>
                </a:solidFill>
                <a:latin typeface="Mada"/>
                <a:ea typeface="Mada"/>
                <a:cs typeface="Mada"/>
                <a:sym typeface="Mada"/>
              </a:rPr>
              <a:t>Starts with few cases</a:t>
            </a:r>
            <a:endParaRPr sz="1200">
              <a:solidFill>
                <a:srgbClr val="000000"/>
              </a:solidFill>
              <a:latin typeface="Mada"/>
              <a:ea typeface="Mada"/>
              <a:cs typeface="Mada"/>
              <a:sym typeface="Mada"/>
            </a:endParaRPr>
          </a:p>
          <a:p>
            <a:pPr indent="0" lvl="0" marL="0" rtl="0" algn="ctr">
              <a:spcBef>
                <a:spcPts val="0"/>
              </a:spcBef>
              <a:spcAft>
                <a:spcPts val="0"/>
              </a:spcAft>
              <a:buNone/>
            </a:pPr>
            <a:r>
              <a:t/>
            </a:r>
            <a:endParaRPr sz="1100">
              <a:latin typeface="Mada"/>
              <a:ea typeface="Mada"/>
              <a:cs typeface="Mada"/>
              <a:sym typeface="Mada"/>
            </a:endParaRPr>
          </a:p>
        </p:txBody>
      </p:sp>
      <p:sp>
        <p:nvSpPr>
          <p:cNvPr id="238" name="Google Shape;238;p19"/>
          <p:cNvSpPr txBox="1"/>
          <p:nvPr/>
        </p:nvSpPr>
        <p:spPr>
          <a:xfrm>
            <a:off x="1686475" y="9721700"/>
            <a:ext cx="882900" cy="521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lang="en-GB" sz="1200">
                <a:solidFill>
                  <a:srgbClr val="000000"/>
                </a:solidFill>
                <a:latin typeface="Mada"/>
                <a:ea typeface="Mada"/>
                <a:cs typeface="Mada"/>
                <a:sym typeface="Mada"/>
              </a:rPr>
              <a:t>Sudden outburst of disease</a:t>
            </a:r>
            <a:endParaRPr sz="1200">
              <a:solidFill>
                <a:srgbClr val="000000"/>
              </a:solidFill>
              <a:latin typeface="Mada"/>
              <a:ea typeface="Mada"/>
              <a:cs typeface="Mada"/>
              <a:sym typeface="Mada"/>
            </a:endParaRPr>
          </a:p>
          <a:p>
            <a:pPr indent="0" lvl="0" marL="0" rtl="0" algn="ctr">
              <a:spcBef>
                <a:spcPts val="0"/>
              </a:spcBef>
              <a:spcAft>
                <a:spcPts val="0"/>
              </a:spcAft>
              <a:buNone/>
            </a:pPr>
            <a:r>
              <a:t/>
            </a:r>
            <a:endParaRPr sz="1100">
              <a:latin typeface="Mada"/>
              <a:ea typeface="Mada"/>
              <a:cs typeface="Mada"/>
              <a:sym typeface="Mada"/>
            </a:endParaRPr>
          </a:p>
        </p:txBody>
      </p:sp>
      <p:sp>
        <p:nvSpPr>
          <p:cNvPr id="239" name="Google Shape;239;p19"/>
          <p:cNvSpPr txBox="1"/>
          <p:nvPr/>
        </p:nvSpPr>
        <p:spPr>
          <a:xfrm>
            <a:off x="2623488" y="9755463"/>
            <a:ext cx="1257000" cy="825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lang="en-GB" sz="1200">
                <a:solidFill>
                  <a:srgbClr val="000000"/>
                </a:solidFill>
                <a:latin typeface="Mada"/>
                <a:ea typeface="Mada"/>
                <a:cs typeface="Mada"/>
                <a:sym typeface="Mada"/>
              </a:rPr>
              <a:t>Increased febrile illness in children followed by adults</a:t>
            </a:r>
            <a:endParaRPr sz="1200">
              <a:solidFill>
                <a:srgbClr val="000000"/>
              </a:solidFill>
              <a:latin typeface="Mada"/>
              <a:ea typeface="Mada"/>
              <a:cs typeface="Mada"/>
              <a:sym typeface="Mada"/>
            </a:endParaRPr>
          </a:p>
          <a:p>
            <a:pPr indent="0" lvl="0" marL="0" rtl="0" algn="ctr">
              <a:spcBef>
                <a:spcPts val="0"/>
              </a:spcBef>
              <a:spcAft>
                <a:spcPts val="0"/>
              </a:spcAft>
              <a:buNone/>
            </a:pPr>
            <a:r>
              <a:t/>
            </a:r>
            <a:endParaRPr sz="1100">
              <a:latin typeface="Mada"/>
              <a:ea typeface="Mada"/>
              <a:cs typeface="Mada"/>
              <a:sym typeface="Mada"/>
            </a:endParaRPr>
          </a:p>
        </p:txBody>
      </p:sp>
      <p:sp>
        <p:nvSpPr>
          <p:cNvPr id="240" name="Google Shape;240;p19"/>
          <p:cNvSpPr txBox="1"/>
          <p:nvPr/>
        </p:nvSpPr>
        <p:spPr>
          <a:xfrm>
            <a:off x="3721400" y="9737300"/>
            <a:ext cx="1257000" cy="657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lang="en-GB" sz="1200">
                <a:solidFill>
                  <a:srgbClr val="000000"/>
                </a:solidFill>
                <a:latin typeface="Mada"/>
                <a:ea typeface="Mada"/>
                <a:cs typeface="Mada"/>
                <a:sym typeface="Mada"/>
              </a:rPr>
              <a:t>Increased hospitalization due to illness</a:t>
            </a:r>
            <a:endParaRPr sz="1200">
              <a:solidFill>
                <a:srgbClr val="000000"/>
              </a:solidFill>
              <a:latin typeface="Mada"/>
              <a:ea typeface="Mada"/>
              <a:cs typeface="Mada"/>
              <a:sym typeface="Mada"/>
            </a:endParaRPr>
          </a:p>
          <a:p>
            <a:pPr indent="0" lvl="0" marL="0" rtl="0" algn="ctr">
              <a:spcBef>
                <a:spcPts val="0"/>
              </a:spcBef>
              <a:spcAft>
                <a:spcPts val="0"/>
              </a:spcAft>
              <a:buNone/>
            </a:pPr>
            <a:r>
              <a:t/>
            </a:r>
            <a:endParaRPr sz="1100">
              <a:latin typeface="Mada"/>
              <a:ea typeface="Mada"/>
              <a:cs typeface="Mada"/>
              <a:sym typeface="Mada"/>
            </a:endParaRPr>
          </a:p>
        </p:txBody>
      </p:sp>
      <p:sp>
        <p:nvSpPr>
          <p:cNvPr id="241" name="Google Shape;241;p19"/>
          <p:cNvSpPr txBox="1"/>
          <p:nvPr/>
        </p:nvSpPr>
        <p:spPr>
          <a:xfrm>
            <a:off x="6318863" y="9882525"/>
            <a:ext cx="1019100" cy="571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lang="en-GB" sz="1200">
                <a:solidFill>
                  <a:srgbClr val="000000"/>
                </a:solidFill>
                <a:latin typeface="Mada"/>
                <a:ea typeface="Mada"/>
                <a:cs typeface="Mada"/>
                <a:sym typeface="Mada"/>
              </a:rPr>
              <a:t>Epidemic peaks within 3-4 weeks then declines</a:t>
            </a:r>
            <a:endParaRPr sz="1200">
              <a:solidFill>
                <a:srgbClr val="000000"/>
              </a:solidFill>
              <a:latin typeface="Mada"/>
              <a:ea typeface="Mada"/>
              <a:cs typeface="Mada"/>
              <a:sym typeface="Mada"/>
            </a:endParaRPr>
          </a:p>
          <a:p>
            <a:pPr indent="0" lvl="0" marL="0" rtl="0" algn="ctr">
              <a:spcBef>
                <a:spcPts val="0"/>
              </a:spcBef>
              <a:spcAft>
                <a:spcPts val="0"/>
              </a:spcAft>
              <a:buNone/>
            </a:pPr>
            <a:r>
              <a:t/>
            </a:r>
            <a:endParaRPr sz="1100">
              <a:latin typeface="Mada"/>
              <a:ea typeface="Mada"/>
              <a:cs typeface="Mada"/>
              <a:sym typeface="Mada"/>
            </a:endParaRPr>
          </a:p>
        </p:txBody>
      </p:sp>
      <p:grpSp>
        <p:nvGrpSpPr>
          <p:cNvPr id="242" name="Google Shape;242;p19"/>
          <p:cNvGrpSpPr/>
          <p:nvPr/>
        </p:nvGrpSpPr>
        <p:grpSpPr>
          <a:xfrm>
            <a:off x="6495739" y="8923582"/>
            <a:ext cx="665280" cy="658022"/>
            <a:chOff x="2186592" y="3408140"/>
            <a:chExt cx="1008000" cy="1008000"/>
          </a:xfrm>
        </p:grpSpPr>
        <p:sp>
          <p:nvSpPr>
            <p:cNvPr id="243" name="Google Shape;243;p19"/>
            <p:cNvSpPr/>
            <p:nvPr/>
          </p:nvSpPr>
          <p:spPr>
            <a:xfrm>
              <a:off x="2186592" y="3408140"/>
              <a:ext cx="1008000" cy="1008000"/>
            </a:xfrm>
            <a:prstGeom prst="ellipse">
              <a:avLst/>
            </a:prstGeom>
            <a:solidFill>
              <a:srgbClr val="D0E0E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i="0" sz="1800" u="none" cap="none" strike="noStrike">
                <a:solidFill>
                  <a:srgbClr val="FFFFFF"/>
                </a:solidFill>
                <a:latin typeface="Exo"/>
                <a:ea typeface="Exo"/>
                <a:cs typeface="Exo"/>
                <a:sym typeface="Exo"/>
              </a:endParaRPr>
            </a:p>
          </p:txBody>
        </p:sp>
        <p:sp>
          <p:nvSpPr>
            <p:cNvPr id="244" name="Google Shape;244;p19"/>
            <p:cNvSpPr/>
            <p:nvPr/>
          </p:nvSpPr>
          <p:spPr>
            <a:xfrm>
              <a:off x="2384648" y="3606196"/>
              <a:ext cx="612000" cy="612000"/>
            </a:xfrm>
            <a:prstGeom prst="ellipse">
              <a:avLst/>
            </a:prstGeom>
            <a:solidFill>
              <a:srgbClr val="134F5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i="0" sz="1800" u="none" cap="none" strike="noStrike">
                <a:solidFill>
                  <a:srgbClr val="FFFFFF"/>
                </a:solidFill>
                <a:latin typeface="Exo"/>
                <a:ea typeface="Exo"/>
                <a:cs typeface="Exo"/>
                <a:sym typeface="Exo"/>
              </a:endParaRPr>
            </a:p>
          </p:txBody>
        </p:sp>
        <p:sp>
          <p:nvSpPr>
            <p:cNvPr id="245" name="Google Shape;245;p19"/>
            <p:cNvSpPr/>
            <p:nvPr/>
          </p:nvSpPr>
          <p:spPr>
            <a:xfrm>
              <a:off x="2270285" y="3738304"/>
              <a:ext cx="840600" cy="3387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GB" sz="1600">
                  <a:solidFill>
                    <a:srgbClr val="FFFFFF"/>
                  </a:solidFill>
                  <a:latin typeface="Exo"/>
                  <a:ea typeface="Exo"/>
                  <a:cs typeface="Exo"/>
                  <a:sym typeface="Exo"/>
                </a:rPr>
                <a:t>06</a:t>
              </a:r>
              <a:endParaRPr i="0" sz="1600" u="none" cap="none" strike="noStrike">
                <a:solidFill>
                  <a:srgbClr val="FFFFFF"/>
                </a:solidFill>
                <a:latin typeface="Exo"/>
                <a:ea typeface="Exo"/>
                <a:cs typeface="Exo"/>
                <a:sym typeface="Exo"/>
              </a:endParaRPr>
            </a:p>
          </p:txBody>
        </p:sp>
      </p:grpSp>
      <p:sp>
        <p:nvSpPr>
          <p:cNvPr id="246" name="Google Shape;246;p19"/>
          <p:cNvSpPr txBox="1"/>
          <p:nvPr/>
        </p:nvSpPr>
        <p:spPr>
          <a:xfrm>
            <a:off x="5057213" y="9737300"/>
            <a:ext cx="1257000" cy="657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lang="en-GB" sz="1200">
                <a:solidFill>
                  <a:srgbClr val="000000"/>
                </a:solidFill>
                <a:latin typeface="Mada"/>
                <a:ea typeface="Mada"/>
                <a:cs typeface="Mada"/>
                <a:sym typeface="Mada"/>
              </a:rPr>
              <a:t>Attack rates are high: 5-10% in adults; 20-30% children</a:t>
            </a:r>
            <a:endParaRPr sz="1200">
              <a:solidFill>
                <a:srgbClr val="000000"/>
              </a:solidFill>
              <a:latin typeface="Mada"/>
              <a:ea typeface="Mada"/>
              <a:cs typeface="Mada"/>
              <a:sym typeface="Mada"/>
            </a:endParaRPr>
          </a:p>
          <a:p>
            <a:pPr indent="0" lvl="0" marL="0" rtl="0" algn="ctr">
              <a:spcBef>
                <a:spcPts val="0"/>
              </a:spcBef>
              <a:spcAft>
                <a:spcPts val="0"/>
              </a:spcAft>
              <a:buNone/>
            </a:pPr>
            <a:r>
              <a:t/>
            </a:r>
            <a:endParaRPr sz="1100">
              <a:latin typeface="Mada"/>
              <a:ea typeface="Mada"/>
              <a:cs typeface="Mada"/>
              <a:sym typeface="Mada"/>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 name="Shape 250"/>
        <p:cNvGrpSpPr/>
        <p:nvPr/>
      </p:nvGrpSpPr>
      <p:grpSpPr>
        <a:xfrm>
          <a:off x="0" y="0"/>
          <a:ext cx="0" cy="0"/>
          <a:chOff x="0" y="0"/>
          <a:chExt cx="0" cy="0"/>
        </a:xfrm>
      </p:grpSpPr>
      <p:sp>
        <p:nvSpPr>
          <p:cNvPr id="251" name="Google Shape;251;p20"/>
          <p:cNvSpPr/>
          <p:nvPr/>
        </p:nvSpPr>
        <p:spPr>
          <a:xfrm rot="10800000">
            <a:off x="-75" y="-9300"/>
            <a:ext cx="7591500" cy="237900"/>
          </a:xfrm>
          <a:prstGeom prst="round2SameRect">
            <a:avLst>
              <a:gd fmla="val 50000" name="adj1"/>
              <a:gd fmla="val 0" name="adj2"/>
            </a:avLst>
          </a:pr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p20"/>
          <p:cNvSpPr txBox="1"/>
          <p:nvPr/>
        </p:nvSpPr>
        <p:spPr>
          <a:xfrm>
            <a:off x="531868" y="228600"/>
            <a:ext cx="6812700" cy="1108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3000">
                <a:solidFill>
                  <a:srgbClr val="134F5C"/>
                </a:solidFill>
                <a:latin typeface="Nunito"/>
                <a:ea typeface="Nunito"/>
                <a:cs typeface="Nunito"/>
                <a:sym typeface="Nunito"/>
              </a:rPr>
              <a:t>L17-</a:t>
            </a:r>
            <a:r>
              <a:rPr b="1" lang="en-GB" sz="3000">
                <a:latin typeface="Nunito"/>
                <a:ea typeface="Nunito"/>
                <a:cs typeface="Nunito"/>
                <a:sym typeface="Nunito"/>
              </a:rPr>
              <a:t> </a:t>
            </a:r>
            <a:r>
              <a:rPr b="1" lang="en-GB" sz="3000">
                <a:solidFill>
                  <a:srgbClr val="134F5C"/>
                </a:solidFill>
                <a:latin typeface="Nunito"/>
                <a:ea typeface="Nunito"/>
                <a:cs typeface="Nunito"/>
                <a:sym typeface="Nunito"/>
              </a:rPr>
              <a:t>Emerging Respiratory infectious diseases </a:t>
            </a:r>
            <a:endParaRPr b="1" sz="3000">
              <a:solidFill>
                <a:srgbClr val="134F5C"/>
              </a:solidFill>
              <a:latin typeface="Nunito"/>
              <a:ea typeface="Nunito"/>
              <a:cs typeface="Nunito"/>
              <a:sym typeface="Nunito"/>
            </a:endParaRPr>
          </a:p>
        </p:txBody>
      </p:sp>
      <p:sp>
        <p:nvSpPr>
          <p:cNvPr id="253" name="Google Shape;253;p20"/>
          <p:cNvSpPr txBox="1"/>
          <p:nvPr/>
        </p:nvSpPr>
        <p:spPr>
          <a:xfrm>
            <a:off x="258700" y="949350"/>
            <a:ext cx="6365100" cy="646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000"/>
              </a:spcBef>
              <a:spcAft>
                <a:spcPts val="0"/>
              </a:spcAft>
              <a:buNone/>
            </a:pPr>
            <a:r>
              <a:rPr b="1" lang="en-GB" sz="1700">
                <a:solidFill>
                  <a:srgbClr val="76A5AF"/>
                </a:solidFill>
                <a:latin typeface="Nunito"/>
                <a:ea typeface="Nunito"/>
                <a:cs typeface="Nunito"/>
                <a:sym typeface="Nunito"/>
              </a:rPr>
              <a:t>Influenza Virus </a:t>
            </a:r>
            <a:endParaRPr b="1" sz="1800">
              <a:solidFill>
                <a:srgbClr val="76A5AF"/>
              </a:solidFill>
              <a:latin typeface="Nunito"/>
              <a:ea typeface="Nunito"/>
              <a:cs typeface="Nunito"/>
              <a:sym typeface="Nunito"/>
            </a:endParaRPr>
          </a:p>
        </p:txBody>
      </p:sp>
      <p:sp>
        <p:nvSpPr>
          <p:cNvPr id="254" name="Google Shape;254;p20"/>
          <p:cNvSpPr/>
          <p:nvPr/>
        </p:nvSpPr>
        <p:spPr>
          <a:xfrm>
            <a:off x="304350" y="1448979"/>
            <a:ext cx="1662600" cy="25200"/>
          </a:xfrm>
          <a:prstGeom prst="rect">
            <a:avLst/>
          </a:prstGeom>
          <a:solidFill>
            <a:srgbClr val="76A5AF"/>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000">
              <a:latin typeface="Arial"/>
              <a:ea typeface="Arial"/>
              <a:cs typeface="Arial"/>
              <a:sym typeface="Arial"/>
            </a:endParaRPr>
          </a:p>
        </p:txBody>
      </p:sp>
      <p:sp>
        <p:nvSpPr>
          <p:cNvPr id="255" name="Google Shape;255;p20"/>
          <p:cNvSpPr txBox="1"/>
          <p:nvPr/>
        </p:nvSpPr>
        <p:spPr>
          <a:xfrm>
            <a:off x="-75" y="1526675"/>
            <a:ext cx="7589400" cy="785100"/>
          </a:xfrm>
          <a:prstGeom prst="rect">
            <a:avLst/>
          </a:prstGeom>
          <a:noFill/>
          <a:ln>
            <a:noFill/>
          </a:ln>
        </p:spPr>
        <p:txBody>
          <a:bodyPr anchorCtr="0" anchor="t" bIns="91425" lIns="91425" spcFirstLastPara="1" rIns="91425" wrap="square" tIns="91425">
            <a:spAutoFit/>
          </a:bodyPr>
          <a:lstStyle/>
          <a:p>
            <a:pPr indent="-323850" lvl="0" marL="457200" rtl="0" algn="l">
              <a:spcBef>
                <a:spcPts val="0"/>
              </a:spcBef>
              <a:spcAft>
                <a:spcPts val="0"/>
              </a:spcAft>
              <a:buClr>
                <a:srgbClr val="45818E"/>
              </a:buClr>
              <a:buSzPts val="1500"/>
              <a:buFont typeface="Mada"/>
              <a:buChar char="●"/>
            </a:pPr>
            <a:r>
              <a:rPr b="1" lang="en-GB" sz="1500" u="sng">
                <a:solidFill>
                  <a:srgbClr val="45818E"/>
                </a:solidFill>
                <a:latin typeface="Mada"/>
                <a:ea typeface="Mada"/>
                <a:cs typeface="Mada"/>
                <a:sym typeface="Mada"/>
              </a:rPr>
              <a:t>Vaccine</a:t>
            </a:r>
            <a:endParaRPr b="1" sz="1500" u="sng">
              <a:solidFill>
                <a:srgbClr val="45818E"/>
              </a:solidFill>
              <a:latin typeface="Mada"/>
              <a:ea typeface="Mada"/>
              <a:cs typeface="Mada"/>
              <a:sym typeface="Mada"/>
            </a:endParaRPr>
          </a:p>
          <a:p>
            <a:pPr indent="-304800" lvl="1" marL="914400" rtl="0" algn="l">
              <a:spcBef>
                <a:spcPts val="0"/>
              </a:spcBef>
              <a:spcAft>
                <a:spcPts val="0"/>
              </a:spcAft>
              <a:buClr>
                <a:srgbClr val="CC0000"/>
              </a:buClr>
              <a:buSzPts val="1200"/>
              <a:buFont typeface="Mada"/>
              <a:buChar char="○"/>
            </a:pPr>
            <a:r>
              <a:rPr lang="en-GB" sz="1200">
                <a:solidFill>
                  <a:srgbClr val="CC0000"/>
                </a:solidFill>
                <a:latin typeface="Mada"/>
                <a:ea typeface="Mada"/>
                <a:cs typeface="Mada"/>
                <a:sym typeface="Mada"/>
              </a:rPr>
              <a:t>takes </a:t>
            </a:r>
            <a:r>
              <a:rPr b="1" lang="en-GB" sz="1200">
                <a:solidFill>
                  <a:srgbClr val="CC0000"/>
                </a:solidFill>
                <a:latin typeface="Mada"/>
                <a:ea typeface="Mada"/>
                <a:cs typeface="Mada"/>
                <a:sym typeface="Mada"/>
              </a:rPr>
              <a:t>two weeks</a:t>
            </a:r>
            <a:r>
              <a:rPr lang="en-GB" sz="1200">
                <a:solidFill>
                  <a:srgbClr val="CC0000"/>
                </a:solidFill>
                <a:latin typeface="Mada"/>
                <a:ea typeface="Mada"/>
                <a:cs typeface="Mada"/>
                <a:sym typeface="Mada"/>
              </a:rPr>
              <a:t> to produce immunity</a:t>
            </a:r>
            <a:endParaRPr sz="1200">
              <a:solidFill>
                <a:srgbClr val="CC0000"/>
              </a:solidFill>
              <a:latin typeface="Mada"/>
              <a:ea typeface="Mada"/>
              <a:cs typeface="Mada"/>
              <a:sym typeface="Mada"/>
            </a:endParaRPr>
          </a:p>
          <a:p>
            <a:pPr indent="-304800" lvl="1" marL="9144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Immunity against type A (H1N1; H3N2) , and B (trivalent)</a:t>
            </a:r>
            <a:endParaRPr sz="1200">
              <a:solidFill>
                <a:schemeClr val="dk1"/>
              </a:solidFill>
              <a:latin typeface="Mada"/>
              <a:ea typeface="Mada"/>
              <a:cs typeface="Mada"/>
              <a:sym typeface="Mada"/>
            </a:endParaRPr>
          </a:p>
        </p:txBody>
      </p:sp>
      <p:sp>
        <p:nvSpPr>
          <p:cNvPr id="256" name="Google Shape;256;p20"/>
          <p:cNvSpPr txBox="1"/>
          <p:nvPr/>
        </p:nvSpPr>
        <p:spPr>
          <a:xfrm>
            <a:off x="166225" y="2214325"/>
            <a:ext cx="3000000" cy="138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a:latin typeface="Mada"/>
                <a:ea typeface="Mada"/>
                <a:cs typeface="Mada"/>
                <a:sym typeface="Mada"/>
              </a:rPr>
              <a:t>Flu vaccines available in KSA:</a:t>
            </a:r>
            <a:endParaRPr b="1">
              <a:latin typeface="Mada"/>
              <a:ea typeface="Mada"/>
              <a:cs typeface="Mada"/>
              <a:sym typeface="Mada"/>
            </a:endParaRPr>
          </a:p>
          <a:p>
            <a:pPr indent="0" lvl="0" marL="0" rtl="0" algn="l">
              <a:spcBef>
                <a:spcPts val="0"/>
              </a:spcBef>
              <a:spcAft>
                <a:spcPts val="0"/>
              </a:spcAft>
              <a:buNone/>
            </a:pPr>
            <a:r>
              <a:rPr b="1" lang="en-GB" sz="1200">
                <a:latin typeface="Mada"/>
                <a:ea typeface="Mada"/>
                <a:cs typeface="Mada"/>
                <a:sym typeface="Mada"/>
              </a:rPr>
              <a:t>Injection vaccine:</a:t>
            </a:r>
            <a:endParaRPr b="1"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Inactivated virus</a:t>
            </a:r>
            <a:endParaRPr sz="1200">
              <a:latin typeface="Mada"/>
              <a:ea typeface="Mada"/>
              <a:cs typeface="Mada"/>
              <a:sym typeface="Mada"/>
            </a:endParaRPr>
          </a:p>
          <a:p>
            <a:pPr indent="-304800" lvl="0" marL="457200" rtl="0" algn="l">
              <a:spcBef>
                <a:spcPts val="0"/>
              </a:spcBef>
              <a:spcAft>
                <a:spcPts val="0"/>
              </a:spcAft>
              <a:buClr>
                <a:srgbClr val="CC0000"/>
              </a:buClr>
              <a:buSzPts val="1200"/>
              <a:buFont typeface="Mada"/>
              <a:buChar char="●"/>
            </a:pPr>
            <a:r>
              <a:rPr lang="en-GB" sz="1200">
                <a:solidFill>
                  <a:srgbClr val="CC0000"/>
                </a:solidFill>
                <a:latin typeface="Mada"/>
                <a:ea typeface="Mada"/>
                <a:cs typeface="Mada"/>
                <a:sym typeface="Mada"/>
              </a:rPr>
              <a:t>Ages 6 months and above</a:t>
            </a:r>
            <a:endParaRPr sz="1200">
              <a:solidFill>
                <a:srgbClr val="CC0000"/>
              </a:solidFill>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Safe for pregnant women</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Targets H antigen</a:t>
            </a:r>
            <a:endParaRPr sz="1200">
              <a:latin typeface="Mada"/>
              <a:ea typeface="Mada"/>
              <a:cs typeface="Mada"/>
              <a:sym typeface="Mada"/>
            </a:endParaRPr>
          </a:p>
          <a:p>
            <a:pPr indent="0" lvl="0" marL="0" rtl="0" algn="l">
              <a:spcBef>
                <a:spcPts val="0"/>
              </a:spcBef>
              <a:spcAft>
                <a:spcPts val="0"/>
              </a:spcAft>
              <a:buNone/>
            </a:pPr>
            <a:r>
              <a:t/>
            </a:r>
            <a:endParaRPr sz="1200">
              <a:latin typeface="Mada"/>
              <a:ea typeface="Mada"/>
              <a:cs typeface="Mada"/>
              <a:sym typeface="Mada"/>
            </a:endParaRPr>
          </a:p>
        </p:txBody>
      </p:sp>
      <p:sp>
        <p:nvSpPr>
          <p:cNvPr id="257" name="Google Shape;257;p20"/>
          <p:cNvSpPr txBox="1"/>
          <p:nvPr/>
        </p:nvSpPr>
        <p:spPr>
          <a:xfrm>
            <a:off x="3794775" y="2386825"/>
            <a:ext cx="2871000" cy="1037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b="1" lang="en-GB" sz="1200">
                <a:solidFill>
                  <a:srgbClr val="000000"/>
                </a:solidFill>
                <a:latin typeface="Mada"/>
                <a:ea typeface="Mada"/>
                <a:cs typeface="Mada"/>
                <a:sym typeface="Mada"/>
              </a:rPr>
              <a:t>Nasal spray vaccine:</a:t>
            </a:r>
            <a:endParaRPr b="1" sz="1200">
              <a:solidFill>
                <a:srgbClr val="000000"/>
              </a:solidFill>
              <a:latin typeface="Mada"/>
              <a:ea typeface="Mada"/>
              <a:cs typeface="Mada"/>
              <a:sym typeface="Mada"/>
            </a:endParaRPr>
          </a:p>
          <a:p>
            <a:pPr indent="-304800" lvl="0" marL="457200" rtl="0" algn="l">
              <a:spcBef>
                <a:spcPts val="0"/>
              </a:spcBef>
              <a:spcAft>
                <a:spcPts val="0"/>
              </a:spcAft>
              <a:buClr>
                <a:srgbClr val="000000"/>
              </a:buClr>
              <a:buSzPts val="1200"/>
              <a:buFont typeface="Mada"/>
              <a:buChar char="●"/>
            </a:pPr>
            <a:r>
              <a:rPr lang="en-GB" sz="1200">
                <a:solidFill>
                  <a:srgbClr val="000000"/>
                </a:solidFill>
                <a:latin typeface="Mada"/>
                <a:ea typeface="Mada"/>
                <a:cs typeface="Mada"/>
                <a:sym typeface="Mada"/>
              </a:rPr>
              <a:t>Live weakened virus</a:t>
            </a:r>
            <a:endParaRPr sz="1200">
              <a:solidFill>
                <a:srgbClr val="000000"/>
              </a:solidFill>
              <a:latin typeface="Mada"/>
              <a:ea typeface="Mada"/>
              <a:cs typeface="Mada"/>
              <a:sym typeface="Mada"/>
            </a:endParaRPr>
          </a:p>
          <a:p>
            <a:pPr indent="-304800" lvl="0" marL="457200" rtl="0" algn="l">
              <a:spcBef>
                <a:spcPts val="0"/>
              </a:spcBef>
              <a:spcAft>
                <a:spcPts val="0"/>
              </a:spcAft>
              <a:buClr>
                <a:srgbClr val="CC0000"/>
              </a:buClr>
              <a:buSzPts val="1200"/>
              <a:buFont typeface="Mada"/>
              <a:buChar char="●"/>
            </a:pPr>
            <a:r>
              <a:rPr lang="en-GB" sz="1200">
                <a:solidFill>
                  <a:srgbClr val="CC0000"/>
                </a:solidFill>
                <a:latin typeface="Mada"/>
                <a:ea typeface="Mada"/>
                <a:cs typeface="Mada"/>
                <a:sym typeface="Mada"/>
              </a:rPr>
              <a:t>Ages 2y to 49 y</a:t>
            </a:r>
            <a:endParaRPr sz="1200">
              <a:solidFill>
                <a:srgbClr val="CC0000"/>
              </a:solidFill>
              <a:latin typeface="Mada"/>
              <a:ea typeface="Mada"/>
              <a:cs typeface="Mada"/>
              <a:sym typeface="Mada"/>
            </a:endParaRPr>
          </a:p>
          <a:p>
            <a:pPr indent="-304800" lvl="0" marL="457200" rtl="0" algn="l">
              <a:spcBef>
                <a:spcPts val="0"/>
              </a:spcBef>
              <a:spcAft>
                <a:spcPts val="0"/>
              </a:spcAft>
              <a:buClr>
                <a:srgbClr val="CC0000"/>
              </a:buClr>
              <a:buSzPts val="1200"/>
              <a:buFont typeface="Mada"/>
              <a:buChar char="●"/>
            </a:pPr>
            <a:r>
              <a:rPr lang="en-GB" sz="1200">
                <a:solidFill>
                  <a:srgbClr val="CC0000"/>
                </a:solidFill>
                <a:latin typeface="Mada"/>
                <a:ea typeface="Mada"/>
                <a:cs typeface="Mada"/>
                <a:sym typeface="Mada"/>
              </a:rPr>
              <a:t>NOT safe for pregnant women</a:t>
            </a:r>
            <a:endParaRPr sz="1200">
              <a:solidFill>
                <a:srgbClr val="CC0000"/>
              </a:solidFill>
              <a:latin typeface="Mada"/>
              <a:ea typeface="Mada"/>
              <a:cs typeface="Mada"/>
              <a:sym typeface="Mada"/>
            </a:endParaRPr>
          </a:p>
          <a:p>
            <a:pPr indent="-304800" lvl="0" marL="457200" rtl="0" algn="l">
              <a:spcBef>
                <a:spcPts val="0"/>
              </a:spcBef>
              <a:spcAft>
                <a:spcPts val="0"/>
              </a:spcAft>
              <a:buClr>
                <a:srgbClr val="000000"/>
              </a:buClr>
              <a:buSzPts val="1200"/>
              <a:buFont typeface="Mada"/>
              <a:buChar char="●"/>
            </a:pPr>
            <a:r>
              <a:rPr lang="en-GB" sz="1200">
                <a:solidFill>
                  <a:srgbClr val="000000"/>
                </a:solidFill>
                <a:latin typeface="Mada"/>
                <a:ea typeface="Mada"/>
                <a:cs typeface="Mada"/>
                <a:sym typeface="Mada"/>
              </a:rPr>
              <a:t>Targets both H and A antigens</a:t>
            </a:r>
            <a:endParaRPr/>
          </a:p>
        </p:txBody>
      </p:sp>
      <p:pic>
        <p:nvPicPr>
          <p:cNvPr id="258" name="Google Shape;258;p20"/>
          <p:cNvPicPr preferRelativeResize="0"/>
          <p:nvPr/>
        </p:nvPicPr>
        <p:blipFill>
          <a:blip r:embed="rId3">
            <a:alphaModFix/>
          </a:blip>
          <a:stretch>
            <a:fillRect/>
          </a:stretch>
        </p:blipFill>
        <p:spPr>
          <a:xfrm>
            <a:off x="2569380" y="2757101"/>
            <a:ext cx="1019100" cy="611999"/>
          </a:xfrm>
          <a:prstGeom prst="rect">
            <a:avLst/>
          </a:prstGeom>
          <a:noFill/>
          <a:ln>
            <a:noFill/>
          </a:ln>
        </p:spPr>
      </p:pic>
      <p:pic>
        <p:nvPicPr>
          <p:cNvPr id="259" name="Google Shape;259;p20"/>
          <p:cNvPicPr preferRelativeResize="0"/>
          <p:nvPr/>
        </p:nvPicPr>
        <p:blipFill>
          <a:blip r:embed="rId4">
            <a:alphaModFix/>
          </a:blip>
          <a:stretch>
            <a:fillRect/>
          </a:stretch>
        </p:blipFill>
        <p:spPr>
          <a:xfrm>
            <a:off x="6462398" y="2654060"/>
            <a:ext cx="1019100" cy="691537"/>
          </a:xfrm>
          <a:prstGeom prst="rect">
            <a:avLst/>
          </a:prstGeom>
          <a:noFill/>
          <a:ln>
            <a:noFill/>
          </a:ln>
        </p:spPr>
      </p:pic>
      <p:sp>
        <p:nvSpPr>
          <p:cNvPr id="260" name="Google Shape;260;p20"/>
          <p:cNvSpPr txBox="1"/>
          <p:nvPr/>
        </p:nvSpPr>
        <p:spPr>
          <a:xfrm>
            <a:off x="258700" y="3509625"/>
            <a:ext cx="7222800" cy="1508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a:solidFill>
                  <a:srgbClr val="CC0000"/>
                </a:solidFill>
                <a:latin typeface="Mada"/>
                <a:ea typeface="Mada"/>
                <a:cs typeface="Mada"/>
                <a:sym typeface="Mada"/>
              </a:rPr>
              <a:t>C</a:t>
            </a:r>
            <a:r>
              <a:rPr b="1" lang="en-GB">
                <a:solidFill>
                  <a:srgbClr val="CC0000"/>
                </a:solidFill>
                <a:latin typeface="Mada"/>
                <a:ea typeface="Mada"/>
                <a:cs typeface="Mada"/>
                <a:sym typeface="Mada"/>
              </a:rPr>
              <a:t>ontraindications </a:t>
            </a:r>
            <a:r>
              <a:rPr b="1" lang="en-GB">
                <a:solidFill>
                  <a:srgbClr val="BF9000"/>
                </a:solidFill>
                <a:latin typeface="Mada"/>
                <a:ea typeface="Mada"/>
                <a:cs typeface="Mada"/>
                <a:sym typeface="Mada"/>
              </a:rPr>
              <a:t>(the Doctor might ask a question)</a:t>
            </a:r>
            <a:endParaRPr b="1">
              <a:solidFill>
                <a:srgbClr val="BF9000"/>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Those who have severe egg allergy Previous history of severe allergy to influenza vaccine </a:t>
            </a:r>
            <a:r>
              <a:rPr lang="en-GB" sz="1200">
                <a:solidFill>
                  <a:srgbClr val="6AA84F"/>
                </a:solidFill>
                <a:latin typeface="Mada"/>
                <a:ea typeface="Mada"/>
                <a:cs typeface="Mada"/>
                <a:sym typeface="Mada"/>
              </a:rPr>
              <a:t>Yes there are vaccine modifications where egg allergies aren’t contradicted but we don’t know of KSA has them so we make sure they don’t have egg allergies </a:t>
            </a:r>
            <a:endParaRPr sz="1200">
              <a:solidFill>
                <a:srgbClr val="6AA84F"/>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History of Guillain Barre Syndrome after taking the vaccine</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Children under 6 months</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People suffering from very high or moderate temperature </a:t>
            </a:r>
            <a:endParaRPr b="1" sz="1000">
              <a:solidFill>
                <a:schemeClr val="dk1"/>
              </a:solidFill>
              <a:latin typeface="Mada"/>
              <a:ea typeface="Mada"/>
              <a:cs typeface="Mada"/>
              <a:sym typeface="Mada"/>
            </a:endParaRPr>
          </a:p>
        </p:txBody>
      </p:sp>
      <p:sp>
        <p:nvSpPr>
          <p:cNvPr id="261" name="Google Shape;261;p20"/>
          <p:cNvSpPr/>
          <p:nvPr/>
        </p:nvSpPr>
        <p:spPr>
          <a:xfrm>
            <a:off x="3294544" y="7055384"/>
            <a:ext cx="1096800" cy="1086000"/>
          </a:xfrm>
          <a:prstGeom prst="ellipse">
            <a:avLst/>
          </a:pr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62" name="Google Shape;262;p20"/>
          <p:cNvPicPr preferRelativeResize="0"/>
          <p:nvPr/>
        </p:nvPicPr>
        <p:blipFill>
          <a:blip r:embed="rId5">
            <a:alphaModFix/>
          </a:blip>
          <a:stretch>
            <a:fillRect/>
          </a:stretch>
        </p:blipFill>
        <p:spPr>
          <a:xfrm>
            <a:off x="3455957" y="7208938"/>
            <a:ext cx="789079" cy="778971"/>
          </a:xfrm>
          <a:prstGeom prst="rect">
            <a:avLst/>
          </a:prstGeom>
          <a:noFill/>
          <a:ln>
            <a:noFill/>
          </a:ln>
        </p:spPr>
      </p:pic>
      <p:sp>
        <p:nvSpPr>
          <p:cNvPr id="263" name="Google Shape;263;p20"/>
          <p:cNvSpPr txBox="1"/>
          <p:nvPr/>
        </p:nvSpPr>
        <p:spPr>
          <a:xfrm>
            <a:off x="732809" y="8055903"/>
            <a:ext cx="6243300" cy="881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100">
                <a:solidFill>
                  <a:srgbClr val="D9D9D9"/>
                </a:solidFill>
                <a:latin typeface="Karla"/>
                <a:ea typeface="Karla"/>
                <a:cs typeface="Karla"/>
                <a:sym typeface="Karla"/>
              </a:rPr>
              <a:t>wow, such empty</a:t>
            </a:r>
            <a:endParaRPr sz="1100">
              <a:solidFill>
                <a:srgbClr val="D9D9D9"/>
              </a:solidFill>
              <a:latin typeface="Karla"/>
              <a:ea typeface="Karla"/>
              <a:cs typeface="Karla"/>
              <a:sym typeface="Karla"/>
            </a:endParaRPr>
          </a:p>
          <a:p>
            <a:pPr indent="0" lvl="0" marL="0" rtl="0" algn="ctr">
              <a:spcBef>
                <a:spcPts val="0"/>
              </a:spcBef>
              <a:spcAft>
                <a:spcPts val="0"/>
              </a:spcAft>
              <a:buNone/>
            </a:pPr>
            <a:r>
              <a:t/>
            </a:r>
            <a:endParaRPr sz="1100">
              <a:solidFill>
                <a:srgbClr val="D9D9D9"/>
              </a:solidFill>
              <a:latin typeface="Karla"/>
              <a:ea typeface="Karla"/>
              <a:cs typeface="Karla"/>
              <a:sym typeface="Karla"/>
            </a:endParaRPr>
          </a:p>
          <a:p>
            <a:pPr indent="0" lvl="0" marL="0" rtl="0" algn="ctr">
              <a:spcBef>
                <a:spcPts val="0"/>
              </a:spcBef>
              <a:spcAft>
                <a:spcPts val="0"/>
              </a:spcAft>
              <a:buNone/>
            </a:pPr>
            <a:r>
              <a:t/>
            </a:r>
            <a:endParaRPr sz="1100">
              <a:solidFill>
                <a:srgbClr val="D9D9D9"/>
              </a:solidFill>
              <a:latin typeface="Karla"/>
              <a:ea typeface="Karla"/>
              <a:cs typeface="Karla"/>
              <a:sym typeface="Karla"/>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7" name="Shape 267"/>
        <p:cNvGrpSpPr/>
        <p:nvPr/>
      </p:nvGrpSpPr>
      <p:grpSpPr>
        <a:xfrm>
          <a:off x="0" y="0"/>
          <a:ext cx="0" cy="0"/>
          <a:chOff x="0" y="0"/>
          <a:chExt cx="0" cy="0"/>
        </a:xfrm>
      </p:grpSpPr>
      <p:sp>
        <p:nvSpPr>
          <p:cNvPr id="268" name="Google Shape;268;p21"/>
          <p:cNvSpPr/>
          <p:nvPr/>
        </p:nvSpPr>
        <p:spPr>
          <a:xfrm rot="10800000">
            <a:off x="-75" y="-9300"/>
            <a:ext cx="7591500" cy="237900"/>
          </a:xfrm>
          <a:prstGeom prst="round2SameRect">
            <a:avLst>
              <a:gd fmla="val 50000" name="adj1"/>
              <a:gd fmla="val 0" name="adj2"/>
            </a:avLst>
          </a:prstGeom>
          <a:solidFill>
            <a:srgbClr val="D0E0E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aphicFrame>
        <p:nvGraphicFramePr>
          <p:cNvPr id="269" name="Google Shape;269;p21"/>
          <p:cNvGraphicFramePr/>
          <p:nvPr/>
        </p:nvGraphicFramePr>
        <p:xfrm>
          <a:off x="155963" y="302973"/>
          <a:ext cx="3000000" cy="3000000"/>
        </p:xfrm>
        <a:graphic>
          <a:graphicData uri="http://schemas.openxmlformats.org/drawingml/2006/table">
            <a:tbl>
              <a:tblPr>
                <a:noFill/>
                <a:tableStyleId>{33F02701-F9A2-4432-8F73-A4790598A67E}</a:tableStyleId>
              </a:tblPr>
              <a:tblGrid>
                <a:gridCol w="1210075"/>
                <a:gridCol w="2047000"/>
                <a:gridCol w="2047000"/>
                <a:gridCol w="2047000"/>
              </a:tblGrid>
              <a:tr h="314800">
                <a:tc>
                  <a:txBody>
                    <a:bodyPr/>
                    <a:lstStyle/>
                    <a:p>
                      <a:pPr indent="0" lvl="0" marL="0" rtl="0" algn="l">
                        <a:spcBef>
                          <a:spcPts val="0"/>
                        </a:spcBef>
                        <a:spcAft>
                          <a:spcPts val="0"/>
                        </a:spcAft>
                        <a:buNone/>
                      </a:pPr>
                      <a:r>
                        <a:t/>
                      </a:r>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b="1" lang="en-GB" sz="1300">
                          <a:solidFill>
                            <a:srgbClr val="FFFFFF"/>
                          </a:solidFill>
                        </a:rPr>
                        <a:t>Influenza</a:t>
                      </a:r>
                      <a:endParaRPr b="1" sz="1300">
                        <a:solidFill>
                          <a:srgbClr val="FFFFFF"/>
                        </a:solidFill>
                      </a:endParaRPr>
                    </a:p>
                  </a:txBody>
                  <a:tcPr marT="91425" marB="91425" marR="91425" marL="91425">
                    <a:lnL cap="flat" cmpd="sng" w="9525">
                      <a:solidFill>
                        <a:srgbClr val="9E9E9E">
                          <a:alpha val="0"/>
                        </a:srgbClr>
                      </a:solidFill>
                      <a:prstDash val="solid"/>
                      <a:round/>
                      <a:headEnd len="sm" w="sm" type="none"/>
                      <a:tailEnd len="sm" w="sm" type="none"/>
                    </a:lnL>
                    <a:solidFill>
                      <a:srgbClr val="45818E"/>
                    </a:solidFill>
                  </a:tcPr>
                </a:tc>
                <a:tc>
                  <a:txBody>
                    <a:bodyPr/>
                    <a:lstStyle/>
                    <a:p>
                      <a:pPr indent="0" lvl="0" marL="0" rtl="0" algn="ctr">
                        <a:spcBef>
                          <a:spcPts val="0"/>
                        </a:spcBef>
                        <a:spcAft>
                          <a:spcPts val="0"/>
                        </a:spcAft>
                        <a:buNone/>
                      </a:pPr>
                      <a:r>
                        <a:rPr b="1" lang="en-GB" sz="1300">
                          <a:solidFill>
                            <a:srgbClr val="FFFFFF"/>
                          </a:solidFill>
                        </a:rPr>
                        <a:t>MERS-CoV</a:t>
                      </a:r>
                      <a:endParaRPr b="1" sz="1300">
                        <a:solidFill>
                          <a:srgbClr val="FFFFFF"/>
                        </a:solidFill>
                      </a:endParaRPr>
                    </a:p>
                  </a:txBody>
                  <a:tcPr marT="91425" marB="91425" marR="91425" marL="91425">
                    <a:solidFill>
                      <a:srgbClr val="45818E"/>
                    </a:solidFill>
                  </a:tcPr>
                </a:tc>
                <a:tc>
                  <a:txBody>
                    <a:bodyPr/>
                    <a:lstStyle/>
                    <a:p>
                      <a:pPr indent="0" lvl="0" marL="0" rtl="0" algn="ctr">
                        <a:spcBef>
                          <a:spcPts val="0"/>
                        </a:spcBef>
                        <a:spcAft>
                          <a:spcPts val="0"/>
                        </a:spcAft>
                        <a:buNone/>
                      </a:pPr>
                      <a:r>
                        <a:rPr b="1" lang="en-GB" sz="1300">
                          <a:solidFill>
                            <a:srgbClr val="FFFFFF"/>
                          </a:solidFill>
                        </a:rPr>
                        <a:t>SARS-CoV</a:t>
                      </a:r>
                      <a:endParaRPr b="1" sz="1300">
                        <a:solidFill>
                          <a:srgbClr val="FFFFFF"/>
                        </a:solidFill>
                      </a:endParaRPr>
                    </a:p>
                  </a:txBody>
                  <a:tcPr marT="91425" marB="91425" marR="91425" marL="91425">
                    <a:solidFill>
                      <a:srgbClr val="45818E"/>
                    </a:solidFill>
                  </a:tcPr>
                </a:tc>
              </a:tr>
              <a:tr h="1162400">
                <a:tc>
                  <a:txBody>
                    <a:bodyPr/>
                    <a:lstStyle/>
                    <a:p>
                      <a:pPr indent="0" lvl="0" marL="0" rtl="0" algn="ctr">
                        <a:spcBef>
                          <a:spcPts val="0"/>
                        </a:spcBef>
                        <a:spcAft>
                          <a:spcPts val="0"/>
                        </a:spcAft>
                        <a:buNone/>
                      </a:pPr>
                      <a:r>
                        <a:rPr b="1" lang="en-GB" sz="1300"/>
                        <a:t>Reservoir</a:t>
                      </a:r>
                      <a:endParaRPr b="1" sz="1300"/>
                    </a:p>
                  </a:txBody>
                  <a:tcPr marT="91425" marB="91425" marR="91425" marL="91425">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D0E0E3"/>
                    </a:solidFill>
                  </a:tcPr>
                </a:tc>
                <a:tc>
                  <a:txBody>
                    <a:bodyPr/>
                    <a:lstStyle/>
                    <a:p>
                      <a:pPr indent="-304800" lvl="0" marL="4572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Animals (swine, horses, dogs, cats)</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Birds (poultry, wild birds)</a:t>
                      </a:r>
                      <a:endParaRPr sz="1200">
                        <a:solidFill>
                          <a:schemeClr val="dk1"/>
                        </a:solidFill>
                        <a:latin typeface="Mada"/>
                        <a:ea typeface="Mada"/>
                        <a:cs typeface="Mada"/>
                        <a:sym typeface="Mada"/>
                      </a:endParaRPr>
                    </a:p>
                    <a:p>
                      <a:pPr indent="-304800" lvl="0" marL="457200" rtl="0" algn="l">
                        <a:spcBef>
                          <a:spcPts val="0"/>
                        </a:spcBef>
                        <a:spcAft>
                          <a:spcPts val="0"/>
                        </a:spcAft>
                        <a:buClr>
                          <a:srgbClr val="CCCCCC"/>
                        </a:buClr>
                        <a:buSzPts val="1200"/>
                        <a:buFont typeface="Mada"/>
                        <a:buChar char="●"/>
                      </a:pPr>
                      <a:r>
                        <a:rPr lang="en-GB" sz="1200">
                          <a:solidFill>
                            <a:srgbClr val="CCCCCC"/>
                          </a:solidFill>
                          <a:latin typeface="Mada"/>
                          <a:ea typeface="Mada"/>
                          <a:cs typeface="Mada"/>
                          <a:sym typeface="Mada"/>
                        </a:rPr>
                        <a:t>human</a:t>
                      </a:r>
                      <a:endParaRPr sz="1200">
                        <a:latin typeface="Mada"/>
                        <a:ea typeface="Mada"/>
                        <a:cs typeface="Mada"/>
                        <a:sym typeface="Mada"/>
                      </a:endParaRPr>
                    </a:p>
                  </a:txBody>
                  <a:tcPr marT="91425" marB="91425" marR="91425" marL="91425">
                    <a:solidFill>
                      <a:srgbClr val="F3F3F3"/>
                    </a:solidFill>
                  </a:tcPr>
                </a:tc>
                <a:tc>
                  <a:txBody>
                    <a:bodyPr/>
                    <a:lstStyle/>
                    <a:p>
                      <a:pPr indent="-304800" lvl="0" marL="4572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Animals in the Arabian peninsula</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Dromedary camels</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May have been in bats and transmitted to camels sometime in the past</a:t>
                      </a:r>
                      <a:endParaRPr sz="1200">
                        <a:latin typeface="Mada"/>
                        <a:ea typeface="Mada"/>
                        <a:cs typeface="Mada"/>
                        <a:sym typeface="Mada"/>
                      </a:endParaRPr>
                    </a:p>
                  </a:txBody>
                  <a:tcPr marT="91425" marB="91425" marR="91425" marL="91425">
                    <a:solidFill>
                      <a:srgbClr val="F3F3F3"/>
                    </a:solidFill>
                  </a:tcPr>
                </a:tc>
                <a:tc>
                  <a:txBody>
                    <a:bodyPr/>
                    <a:lstStyle/>
                    <a:p>
                      <a:pPr indent="0" lvl="0" marL="457200" rtl="0" algn="l">
                        <a:spcBef>
                          <a:spcPts val="0"/>
                        </a:spcBef>
                        <a:spcAft>
                          <a:spcPts val="0"/>
                        </a:spcAft>
                        <a:buNone/>
                      </a:pPr>
                      <a:r>
                        <a:rPr b="1" lang="en-GB" sz="1200">
                          <a:solidFill>
                            <a:schemeClr val="dk1"/>
                          </a:solidFill>
                          <a:latin typeface="Mada"/>
                          <a:ea typeface="Mada"/>
                          <a:cs typeface="Mada"/>
                          <a:sym typeface="Mada"/>
                        </a:rPr>
                        <a:t>Horseshoe bats</a:t>
                      </a:r>
                      <a:endParaRPr b="1" sz="1200">
                        <a:solidFill>
                          <a:schemeClr val="dk1"/>
                        </a:solidFill>
                        <a:latin typeface="Mada"/>
                        <a:ea typeface="Mada"/>
                        <a:cs typeface="Mada"/>
                        <a:sym typeface="Mada"/>
                      </a:endParaRPr>
                    </a:p>
                    <a:p>
                      <a:pPr indent="0" lvl="0" marL="0" rtl="0" algn="ctr">
                        <a:spcBef>
                          <a:spcPts val="0"/>
                        </a:spcBef>
                        <a:spcAft>
                          <a:spcPts val="0"/>
                        </a:spcAft>
                        <a:buNone/>
                      </a:pPr>
                      <a:r>
                        <a:t/>
                      </a:r>
                      <a:endParaRPr sz="1200">
                        <a:latin typeface="Mada"/>
                        <a:ea typeface="Mada"/>
                        <a:cs typeface="Mada"/>
                        <a:sym typeface="Mada"/>
                      </a:endParaRPr>
                    </a:p>
                  </a:txBody>
                  <a:tcPr marT="91425" marB="91425" marR="91425" marL="91425" anchor="ctr">
                    <a:solidFill>
                      <a:srgbClr val="F3F3F3"/>
                    </a:solidFill>
                  </a:tcPr>
                </a:tc>
              </a:tr>
              <a:tr h="1743625">
                <a:tc>
                  <a:txBody>
                    <a:bodyPr/>
                    <a:lstStyle/>
                    <a:p>
                      <a:pPr indent="0" lvl="0" marL="0" rtl="0" algn="ctr">
                        <a:spcBef>
                          <a:spcPts val="0"/>
                        </a:spcBef>
                        <a:spcAft>
                          <a:spcPts val="0"/>
                        </a:spcAft>
                        <a:buNone/>
                      </a:pPr>
                      <a:r>
                        <a:rPr b="1" lang="en-GB" sz="1300"/>
                        <a:t>Mode of transmission</a:t>
                      </a:r>
                      <a:endParaRPr b="1" sz="1300"/>
                    </a:p>
                  </a:txBody>
                  <a:tcPr marT="91425" marB="91425" marR="91425" marL="91425">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D0E0E3"/>
                    </a:solidFill>
                  </a:tcPr>
                </a:tc>
                <a:tc>
                  <a:txBody>
                    <a:bodyPr/>
                    <a:lstStyle/>
                    <a:p>
                      <a:pPr indent="-304800" lvl="0" marL="4572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Secretions of respiratory tract</a:t>
                      </a:r>
                      <a:endParaRPr sz="1200">
                        <a:latin typeface="Mada"/>
                        <a:ea typeface="Mada"/>
                        <a:cs typeface="Mada"/>
                        <a:sym typeface="Mada"/>
                      </a:endParaRPr>
                    </a:p>
                  </a:txBody>
                  <a:tcPr marT="91425" marB="91425" marR="91425" marL="91425">
                    <a:solidFill>
                      <a:srgbClr val="F3F3F3"/>
                    </a:solidFill>
                  </a:tcPr>
                </a:tc>
                <a:tc>
                  <a:txBody>
                    <a:bodyPr/>
                    <a:lstStyle/>
                    <a:p>
                      <a:pPr indent="-304800" lvl="0" marL="457200" rtl="0" algn="ctr">
                        <a:spcBef>
                          <a:spcPts val="0"/>
                        </a:spcBef>
                        <a:spcAft>
                          <a:spcPts val="0"/>
                        </a:spcAft>
                        <a:buSzPts val="1200"/>
                        <a:buFont typeface="Mada"/>
                        <a:buChar char="●"/>
                      </a:pPr>
                      <a:r>
                        <a:rPr lang="en-GB" sz="1200">
                          <a:latin typeface="Mada"/>
                          <a:ea typeface="Mada"/>
                          <a:cs typeface="Mada"/>
                          <a:sym typeface="Mada"/>
                        </a:rPr>
                        <a:t>Person-to-person(patient- to-HCW)</a:t>
                      </a:r>
                      <a:endParaRPr sz="1200">
                        <a:latin typeface="Mada"/>
                        <a:ea typeface="Mada"/>
                        <a:cs typeface="Mada"/>
                        <a:sym typeface="Mada"/>
                      </a:endParaRPr>
                    </a:p>
                    <a:p>
                      <a:pPr indent="-304800" lvl="0" marL="457200" rtl="0" algn="ctr">
                        <a:spcBef>
                          <a:spcPts val="0"/>
                        </a:spcBef>
                        <a:spcAft>
                          <a:spcPts val="0"/>
                        </a:spcAft>
                        <a:buSzPts val="1200"/>
                        <a:buFont typeface="Mada"/>
                        <a:buChar char="●"/>
                      </a:pPr>
                      <a:r>
                        <a:rPr lang="en-GB" sz="1200">
                          <a:latin typeface="Mada"/>
                          <a:ea typeface="Mada"/>
                          <a:cs typeface="Mada"/>
                          <a:sym typeface="Mada"/>
                        </a:rPr>
                        <a:t>Camels-to-humans </a:t>
                      </a:r>
                      <a:endParaRPr sz="1200">
                        <a:latin typeface="Mada"/>
                        <a:ea typeface="Mada"/>
                        <a:cs typeface="Mada"/>
                        <a:sym typeface="Mada"/>
                      </a:endParaRPr>
                    </a:p>
                  </a:txBody>
                  <a:tcPr marT="91425" marB="91425" marR="91425" marL="91425">
                    <a:solidFill>
                      <a:srgbClr val="F3F3F3"/>
                    </a:solidFill>
                  </a:tcPr>
                </a:tc>
                <a:tc>
                  <a:txBody>
                    <a:bodyPr/>
                    <a:lstStyle/>
                    <a:p>
                      <a:pPr indent="-304800" lvl="0" marL="4572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Direct: </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Indirect: Contacting surface contaminated with droplets</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May be airborne ? Aerosol-generating procedures</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 Virus shed in stool </a:t>
                      </a:r>
                      <a:endParaRPr sz="1200">
                        <a:solidFill>
                          <a:schemeClr val="dk1"/>
                        </a:solidFill>
                        <a:latin typeface="Mada"/>
                        <a:ea typeface="Mada"/>
                        <a:cs typeface="Mada"/>
                        <a:sym typeface="Mada"/>
                      </a:endParaRPr>
                    </a:p>
                    <a:p>
                      <a:pPr indent="0" lvl="0" marL="457200" rtl="0" algn="l">
                        <a:spcBef>
                          <a:spcPts val="0"/>
                        </a:spcBef>
                        <a:spcAft>
                          <a:spcPts val="0"/>
                        </a:spcAft>
                        <a:buNone/>
                      </a:pPr>
                      <a:r>
                        <a:rPr lang="en-GB" sz="1200">
                          <a:solidFill>
                            <a:schemeClr val="dk1"/>
                          </a:solidFill>
                          <a:latin typeface="Mada"/>
                          <a:ea typeface="Mada"/>
                          <a:cs typeface="Mada"/>
                          <a:sym typeface="Mada"/>
                        </a:rPr>
                        <a:t>– not clear feco-oral transmission</a:t>
                      </a:r>
                      <a:endParaRPr sz="1200">
                        <a:solidFill>
                          <a:schemeClr val="dk1"/>
                        </a:solidFill>
                        <a:latin typeface="Mada"/>
                        <a:ea typeface="Mada"/>
                        <a:cs typeface="Mada"/>
                        <a:sym typeface="Mada"/>
                      </a:endParaRPr>
                    </a:p>
                    <a:p>
                      <a:pPr indent="0" lvl="0" marL="0" rtl="0" algn="ctr">
                        <a:spcBef>
                          <a:spcPts val="0"/>
                        </a:spcBef>
                        <a:spcAft>
                          <a:spcPts val="0"/>
                        </a:spcAft>
                        <a:buNone/>
                      </a:pPr>
                      <a:r>
                        <a:t/>
                      </a:r>
                      <a:endParaRPr sz="1200">
                        <a:latin typeface="Mada"/>
                        <a:ea typeface="Mada"/>
                        <a:cs typeface="Mada"/>
                        <a:sym typeface="Mada"/>
                      </a:endParaRPr>
                    </a:p>
                  </a:txBody>
                  <a:tcPr marT="91425" marB="91425" marR="91425" marL="91425">
                    <a:solidFill>
                      <a:srgbClr val="F3F3F3"/>
                    </a:solidFill>
                  </a:tcPr>
                </a:tc>
              </a:tr>
              <a:tr h="1017100">
                <a:tc>
                  <a:txBody>
                    <a:bodyPr/>
                    <a:lstStyle/>
                    <a:p>
                      <a:pPr indent="0" lvl="0" marL="0" rtl="0" algn="ctr">
                        <a:spcBef>
                          <a:spcPts val="0"/>
                        </a:spcBef>
                        <a:spcAft>
                          <a:spcPts val="0"/>
                        </a:spcAft>
                        <a:buNone/>
                      </a:pPr>
                      <a:r>
                        <a:rPr b="1" lang="en-GB" sz="1300"/>
                        <a:t>Incubation period</a:t>
                      </a:r>
                      <a:endParaRPr b="1" sz="1300"/>
                    </a:p>
                  </a:txBody>
                  <a:tcPr marT="91425" marB="91425" marR="91425" marL="91425">
                    <a:lnT cap="flat" cmpd="sng" w="9525">
                      <a:solidFill>
                        <a:srgbClr val="9E9E9E"/>
                      </a:solidFill>
                      <a:prstDash val="solid"/>
                      <a:round/>
                      <a:headEnd len="sm" w="sm" type="none"/>
                      <a:tailEnd len="sm" w="sm" type="none"/>
                    </a:lnT>
                    <a:solidFill>
                      <a:srgbClr val="D0E0E3"/>
                    </a:solidFill>
                  </a:tcPr>
                </a:tc>
                <a:tc>
                  <a:txBody>
                    <a:bodyPr/>
                    <a:lstStyle/>
                    <a:p>
                      <a:pPr indent="-304800" lvl="0" marL="4572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18 – 72 hrs</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en-GB" sz="1200">
                          <a:solidFill>
                            <a:srgbClr val="CC0000"/>
                          </a:solidFill>
                          <a:latin typeface="Mada"/>
                          <a:ea typeface="Mada"/>
                          <a:cs typeface="Mada"/>
                          <a:sym typeface="Mada"/>
                        </a:rPr>
                        <a:t>Period of infectivity: 1-2 days prior to symptoms, and 5-7 days after.</a:t>
                      </a:r>
                      <a:endParaRPr sz="1200">
                        <a:solidFill>
                          <a:schemeClr val="dk1"/>
                        </a:solidFill>
                        <a:latin typeface="Mada"/>
                        <a:ea typeface="Mada"/>
                        <a:cs typeface="Mada"/>
                        <a:sym typeface="Mada"/>
                      </a:endParaRPr>
                    </a:p>
                  </a:txBody>
                  <a:tcPr marT="91425" marB="91425" marR="91425" marL="91425">
                    <a:solidFill>
                      <a:srgbClr val="F3F3F3"/>
                    </a:solidFill>
                  </a:tcPr>
                </a:tc>
                <a:tc>
                  <a:txBody>
                    <a:bodyPr/>
                    <a:lstStyle/>
                    <a:p>
                      <a:pPr indent="-304800" lvl="0" marL="457200" rtl="0" algn="l">
                        <a:spcBef>
                          <a:spcPts val="0"/>
                        </a:spcBef>
                        <a:spcAft>
                          <a:spcPts val="0"/>
                        </a:spcAft>
                        <a:buClr>
                          <a:schemeClr val="dk1"/>
                        </a:buClr>
                        <a:buSzPts val="1200"/>
                        <a:buFont typeface="Mada"/>
                        <a:buChar char="●"/>
                      </a:pPr>
                      <a:r>
                        <a:rPr b="1" lang="en-GB" sz="1200">
                          <a:solidFill>
                            <a:srgbClr val="CC0000"/>
                          </a:solidFill>
                          <a:latin typeface="Mada"/>
                          <a:ea typeface="Mada"/>
                          <a:cs typeface="Mada"/>
                          <a:sym typeface="Mada"/>
                        </a:rPr>
                        <a:t>2-14 days</a:t>
                      </a:r>
                      <a:endParaRPr b="1" sz="1200">
                        <a:solidFill>
                          <a:srgbClr val="CC0000"/>
                        </a:solidFill>
                        <a:latin typeface="Mada"/>
                        <a:ea typeface="Mada"/>
                        <a:cs typeface="Mada"/>
                        <a:sym typeface="Mada"/>
                      </a:endParaRPr>
                    </a:p>
                    <a:p>
                      <a:pPr indent="-304800" lvl="0" marL="457200" rtl="0" algn="l">
                        <a:spcBef>
                          <a:spcPts val="0"/>
                        </a:spcBef>
                        <a:spcAft>
                          <a:spcPts val="0"/>
                        </a:spcAft>
                        <a:buClr>
                          <a:srgbClr val="FF0000"/>
                        </a:buClr>
                        <a:buSzPts val="1200"/>
                        <a:buFont typeface="Mada"/>
                        <a:buChar char="●"/>
                      </a:pPr>
                      <a:r>
                        <a:rPr lang="en-GB" sz="1200">
                          <a:solidFill>
                            <a:srgbClr val="FF0000"/>
                          </a:solidFill>
                          <a:latin typeface="Mada"/>
                          <a:ea typeface="Mada"/>
                          <a:cs typeface="Mada"/>
                          <a:sym typeface="Mada"/>
                        </a:rPr>
                        <a:t>high case fatality rate in relation to COVID-19</a:t>
                      </a:r>
                      <a:endParaRPr sz="1200">
                        <a:solidFill>
                          <a:srgbClr val="FF0000"/>
                        </a:solidFill>
                        <a:latin typeface="Mada"/>
                        <a:ea typeface="Mada"/>
                        <a:cs typeface="Mada"/>
                        <a:sym typeface="Mada"/>
                      </a:endParaRPr>
                    </a:p>
                  </a:txBody>
                  <a:tcPr marT="91425" marB="91425" marR="91425" marL="91425">
                    <a:solidFill>
                      <a:srgbClr val="F3F3F3"/>
                    </a:solidFill>
                  </a:tcPr>
                </a:tc>
                <a:tc>
                  <a:txBody>
                    <a:bodyPr/>
                    <a:lstStyle/>
                    <a:p>
                      <a:pPr indent="0" lvl="0" marL="0" rtl="0" algn="ctr">
                        <a:lnSpc>
                          <a:spcPct val="115000"/>
                        </a:lnSpc>
                        <a:spcBef>
                          <a:spcPts val="0"/>
                        </a:spcBef>
                        <a:spcAft>
                          <a:spcPts val="0"/>
                        </a:spcAft>
                        <a:buNone/>
                      </a:pPr>
                      <a:r>
                        <a:rPr lang="en-GB" sz="1200">
                          <a:solidFill>
                            <a:schemeClr val="dk1"/>
                          </a:solidFill>
                          <a:latin typeface="Mada"/>
                          <a:ea typeface="Mada"/>
                          <a:cs typeface="Mada"/>
                          <a:sym typeface="Mada"/>
                        </a:rPr>
                        <a:t>2 – 7 days</a:t>
                      </a:r>
                      <a:endParaRPr sz="1200">
                        <a:latin typeface="Mada"/>
                        <a:ea typeface="Mada"/>
                        <a:cs typeface="Mada"/>
                        <a:sym typeface="Mada"/>
                      </a:endParaRPr>
                    </a:p>
                  </a:txBody>
                  <a:tcPr marT="91425" marB="91425" marR="91425" marL="91425" anchor="ctr">
                    <a:solidFill>
                      <a:srgbClr val="F3F3F3"/>
                    </a:solidFill>
                  </a:tcPr>
                </a:tc>
              </a:tr>
              <a:tr h="2034225">
                <a:tc>
                  <a:txBody>
                    <a:bodyPr/>
                    <a:lstStyle/>
                    <a:p>
                      <a:pPr indent="0" lvl="0" marL="0" rtl="0" algn="ctr">
                        <a:spcBef>
                          <a:spcPts val="0"/>
                        </a:spcBef>
                        <a:spcAft>
                          <a:spcPts val="0"/>
                        </a:spcAft>
                        <a:buNone/>
                      </a:pPr>
                      <a:r>
                        <a:rPr b="1" lang="en-GB" sz="1300"/>
                        <a:t>Risk factors</a:t>
                      </a:r>
                      <a:endParaRPr b="1" sz="1300"/>
                    </a:p>
                  </a:txBody>
                  <a:tcPr marT="91425" marB="91425" marR="91425" marL="91425">
                    <a:lnB cap="flat" cmpd="sng" w="9525">
                      <a:solidFill>
                        <a:srgbClr val="9E9E9E"/>
                      </a:solidFill>
                      <a:prstDash val="solid"/>
                      <a:round/>
                      <a:headEnd len="sm" w="sm" type="none"/>
                      <a:tailEnd len="sm" w="sm" type="none"/>
                    </a:lnB>
                    <a:solidFill>
                      <a:srgbClr val="D0E0E3"/>
                    </a:solidFill>
                  </a:tcPr>
                </a:tc>
                <a:tc>
                  <a:txBody>
                    <a:bodyPr/>
                    <a:lstStyle/>
                    <a:p>
                      <a:pPr indent="-304800" lvl="0" marL="457200" rtl="0" algn="l">
                        <a:spcBef>
                          <a:spcPts val="0"/>
                        </a:spcBef>
                        <a:spcAft>
                          <a:spcPts val="0"/>
                        </a:spcAft>
                        <a:buClr>
                          <a:schemeClr val="dk1"/>
                        </a:buClr>
                        <a:buSzPts val="1200"/>
                        <a:buFont typeface="Mada"/>
                        <a:buChar char="●"/>
                      </a:pPr>
                      <a:r>
                        <a:rPr b="1" lang="en-GB" sz="1200">
                          <a:solidFill>
                            <a:schemeClr val="dk1"/>
                          </a:solidFill>
                          <a:latin typeface="Mada"/>
                          <a:ea typeface="Mada"/>
                          <a:cs typeface="Mada"/>
                          <a:sym typeface="Mada"/>
                        </a:rPr>
                        <a:t>Season: </a:t>
                      </a:r>
                      <a:r>
                        <a:rPr lang="en-GB" sz="1200">
                          <a:solidFill>
                            <a:schemeClr val="dk1"/>
                          </a:solidFill>
                          <a:latin typeface="Mada"/>
                          <a:ea typeface="Mada"/>
                          <a:cs typeface="Mada"/>
                          <a:sym typeface="Mada"/>
                        </a:rPr>
                        <a:t>Winter or rainy </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b="1" lang="en-GB" sz="1200">
                          <a:solidFill>
                            <a:schemeClr val="dk1"/>
                          </a:solidFill>
                          <a:latin typeface="Mada"/>
                          <a:ea typeface="Mada"/>
                          <a:cs typeface="Mada"/>
                          <a:sym typeface="Mada"/>
                        </a:rPr>
                        <a:t>Age: </a:t>
                      </a:r>
                      <a:r>
                        <a:rPr lang="en-GB" sz="1200">
                          <a:solidFill>
                            <a:schemeClr val="dk1"/>
                          </a:solidFill>
                          <a:latin typeface="Mada"/>
                          <a:ea typeface="Mada"/>
                          <a:cs typeface="Mada"/>
                          <a:sym typeface="Mada"/>
                        </a:rPr>
                        <a:t>severe in elderly  and &lt; 18 m</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b="1" lang="en-GB" sz="1200">
                          <a:solidFill>
                            <a:schemeClr val="dk1"/>
                          </a:solidFill>
                          <a:latin typeface="Mada"/>
                          <a:ea typeface="Mada"/>
                          <a:cs typeface="Mada"/>
                          <a:sym typeface="Mada"/>
                        </a:rPr>
                        <a:t>Overcrowding</a:t>
                      </a:r>
                      <a:endParaRPr b="1"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b="1" lang="en-GB" sz="1200">
                          <a:solidFill>
                            <a:schemeClr val="dk1"/>
                          </a:solidFill>
                          <a:latin typeface="Mada"/>
                          <a:ea typeface="Mada"/>
                          <a:cs typeface="Mada"/>
                          <a:sym typeface="Mada"/>
                        </a:rPr>
                        <a:t>Contact </a:t>
                      </a:r>
                      <a:r>
                        <a:rPr lang="en-GB" sz="1200">
                          <a:solidFill>
                            <a:schemeClr val="dk1"/>
                          </a:solidFill>
                          <a:latin typeface="Mada"/>
                          <a:ea typeface="Mada"/>
                          <a:cs typeface="Mada"/>
                          <a:sym typeface="Mada"/>
                        </a:rPr>
                        <a:t>with infected individual</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b="1" lang="en-GB" sz="1200">
                          <a:solidFill>
                            <a:schemeClr val="dk1"/>
                          </a:solidFill>
                          <a:latin typeface="Mada"/>
                          <a:ea typeface="Mada"/>
                          <a:cs typeface="Mada"/>
                          <a:sym typeface="Mada"/>
                        </a:rPr>
                        <a:t>Immunity</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b="1" lang="en-GB" sz="1200">
                          <a:solidFill>
                            <a:schemeClr val="dk1"/>
                          </a:solidFill>
                          <a:latin typeface="Mada"/>
                          <a:ea typeface="Mada"/>
                          <a:cs typeface="Mada"/>
                          <a:sym typeface="Mada"/>
                        </a:rPr>
                        <a:t>Chronic diseases;</a:t>
                      </a:r>
                      <a:r>
                        <a:rPr lang="en-GB" sz="1200">
                          <a:solidFill>
                            <a:schemeClr val="dk1"/>
                          </a:solidFill>
                          <a:latin typeface="Mada"/>
                          <a:ea typeface="Mada"/>
                          <a:cs typeface="Mada"/>
                          <a:sym typeface="Mada"/>
                        </a:rPr>
                        <a:t> DM; CHD; CLD.</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b="1" lang="en-GB" sz="1200">
                          <a:solidFill>
                            <a:schemeClr val="dk1"/>
                          </a:solidFill>
                          <a:latin typeface="Mada"/>
                          <a:ea typeface="Mada"/>
                          <a:cs typeface="Mada"/>
                          <a:sym typeface="Mada"/>
                        </a:rPr>
                        <a:t>Pregnancy</a:t>
                      </a:r>
                      <a:endParaRPr sz="1200">
                        <a:latin typeface="Mada"/>
                        <a:ea typeface="Mada"/>
                        <a:cs typeface="Mada"/>
                        <a:sym typeface="Mada"/>
                      </a:endParaRPr>
                    </a:p>
                  </a:txBody>
                  <a:tcPr marT="91425" marB="91425" marR="91425" marL="91425">
                    <a:lnB cap="flat" cmpd="sng" w="9525">
                      <a:solidFill>
                        <a:srgbClr val="9E9E9E"/>
                      </a:solidFill>
                      <a:prstDash val="solid"/>
                      <a:round/>
                      <a:headEnd len="sm" w="sm" type="none"/>
                      <a:tailEnd len="sm" w="sm" type="none"/>
                    </a:lnB>
                    <a:solidFill>
                      <a:srgbClr val="F3F3F3"/>
                    </a:solidFill>
                  </a:tcPr>
                </a:tc>
                <a:tc>
                  <a:txBody>
                    <a:bodyPr/>
                    <a:lstStyle/>
                    <a:p>
                      <a:pPr indent="-304800" lvl="0" marL="4572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close contact with a confirmed case</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Healthcare personnel who do not use recommended infection-control precautions</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contact with camels</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Consumption of raw animal products</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Elderly, immunocompromised, chronic disease</a:t>
                      </a:r>
                      <a:endParaRPr sz="1200">
                        <a:latin typeface="Mada"/>
                        <a:ea typeface="Mada"/>
                        <a:cs typeface="Mada"/>
                        <a:sym typeface="Mada"/>
                      </a:endParaRPr>
                    </a:p>
                  </a:txBody>
                  <a:tcPr marT="91425" marB="91425" marR="91425" marL="91425">
                    <a:lnB cap="flat" cmpd="sng" w="9525">
                      <a:solidFill>
                        <a:srgbClr val="9E9E9E"/>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t/>
                      </a:r>
                      <a:endParaRPr sz="1200">
                        <a:latin typeface="Mada"/>
                        <a:ea typeface="Mada"/>
                        <a:cs typeface="Mada"/>
                        <a:sym typeface="Mada"/>
                      </a:endParaRPr>
                    </a:p>
                  </a:txBody>
                  <a:tcPr marT="91425" marB="91425" marR="91425" marL="91425">
                    <a:lnB cap="flat" cmpd="sng" w="9525">
                      <a:solidFill>
                        <a:srgbClr val="9E9E9E"/>
                      </a:solidFill>
                      <a:prstDash val="solid"/>
                      <a:round/>
                      <a:headEnd len="sm" w="sm" type="none"/>
                      <a:tailEnd len="sm" w="sm" type="none"/>
                    </a:lnB>
                    <a:solidFill>
                      <a:srgbClr val="F3F3F3"/>
                    </a:solidFill>
                  </a:tcPr>
                </a:tc>
              </a:tr>
              <a:tr h="2179525">
                <a:tc>
                  <a:txBody>
                    <a:bodyPr/>
                    <a:lstStyle/>
                    <a:p>
                      <a:pPr indent="0" lvl="0" marL="0" rtl="0" algn="ctr">
                        <a:spcBef>
                          <a:spcPts val="0"/>
                        </a:spcBef>
                        <a:spcAft>
                          <a:spcPts val="0"/>
                        </a:spcAft>
                        <a:buNone/>
                      </a:pPr>
                      <a:r>
                        <a:rPr b="1" lang="en-GB" sz="1300"/>
                        <a:t>Prevention &amp; control</a:t>
                      </a:r>
                      <a:endParaRPr b="1" sz="13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D0E0E3"/>
                    </a:solidFill>
                  </a:tcPr>
                </a:tc>
                <a:tc>
                  <a:txBody>
                    <a:bodyPr/>
                    <a:lstStyle/>
                    <a:p>
                      <a:pPr indent="-304800" lvl="0" marL="457200" rtl="0" algn="l">
                        <a:spcBef>
                          <a:spcPts val="0"/>
                        </a:spcBef>
                        <a:spcAft>
                          <a:spcPts val="0"/>
                        </a:spcAft>
                        <a:buClr>
                          <a:schemeClr val="dk1"/>
                        </a:buClr>
                        <a:buSzPts val="1200"/>
                        <a:buFont typeface="Mada"/>
                        <a:buChar char="●"/>
                      </a:pPr>
                      <a:r>
                        <a:rPr b="1" lang="en-GB" sz="1200">
                          <a:solidFill>
                            <a:schemeClr val="dk1"/>
                          </a:solidFill>
                          <a:latin typeface="Mada"/>
                          <a:ea typeface="Mada"/>
                          <a:cs typeface="Mada"/>
                          <a:sym typeface="Mada"/>
                        </a:rPr>
                        <a:t>Cough etiquette </a:t>
                      </a:r>
                      <a:endParaRPr b="1"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b="1" lang="en-GB" sz="1200">
                          <a:solidFill>
                            <a:schemeClr val="dk1"/>
                          </a:solidFill>
                          <a:latin typeface="Mada"/>
                          <a:ea typeface="Mada"/>
                          <a:cs typeface="Mada"/>
                          <a:sym typeface="Mada"/>
                        </a:rPr>
                        <a:t>Wash hands</a:t>
                      </a:r>
                      <a:endParaRPr b="1"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b="1" lang="en-GB" sz="1200">
                          <a:solidFill>
                            <a:schemeClr val="dk1"/>
                          </a:solidFill>
                          <a:latin typeface="Mada"/>
                          <a:ea typeface="Mada"/>
                          <a:cs typeface="Mada"/>
                          <a:sym typeface="Mada"/>
                        </a:rPr>
                        <a:t>Vaccine</a:t>
                      </a:r>
                      <a:endParaRPr sz="1200">
                        <a:solidFill>
                          <a:schemeClr val="dk1"/>
                        </a:solidFill>
                        <a:latin typeface="Mada"/>
                        <a:ea typeface="Mada"/>
                        <a:cs typeface="Mada"/>
                        <a:sym typeface="Mad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3F3F3"/>
                    </a:solidFill>
                  </a:tcPr>
                </a:tc>
                <a:tc>
                  <a:txBody>
                    <a:bodyPr/>
                    <a:lstStyle/>
                    <a:p>
                      <a:pPr indent="0" lvl="0" marL="0" rtl="0" algn="l">
                        <a:spcBef>
                          <a:spcPts val="0"/>
                        </a:spcBef>
                        <a:spcAft>
                          <a:spcPts val="0"/>
                        </a:spcAft>
                        <a:buClr>
                          <a:schemeClr val="dk1"/>
                        </a:buClr>
                        <a:buSzPts val="1100"/>
                        <a:buFont typeface="Arial"/>
                        <a:buNone/>
                      </a:pPr>
                      <a:r>
                        <a:rPr b="1" lang="en-GB" sz="1200">
                          <a:solidFill>
                            <a:srgbClr val="BF9000"/>
                          </a:solidFill>
                          <a:latin typeface="Mada"/>
                          <a:ea typeface="Mada"/>
                          <a:cs typeface="Mada"/>
                          <a:sym typeface="Mada"/>
                        </a:rPr>
                        <a:t>secondary prevention </a:t>
                      </a:r>
                      <a:r>
                        <a:rPr lang="en-GB" sz="1200">
                          <a:solidFill>
                            <a:schemeClr val="dk1"/>
                          </a:solidFill>
                          <a:latin typeface="Mada"/>
                          <a:ea typeface="Mada"/>
                          <a:cs typeface="Mada"/>
                          <a:sym typeface="Mada"/>
                        </a:rPr>
                        <a:t>: </a:t>
                      </a:r>
                      <a:endParaRPr sz="1200">
                        <a:solidFill>
                          <a:schemeClr val="dk1"/>
                        </a:solidFill>
                        <a:latin typeface="Mada"/>
                        <a:ea typeface="Mada"/>
                        <a:cs typeface="Mada"/>
                        <a:sym typeface="Mada"/>
                      </a:endParaRPr>
                    </a:p>
                    <a:p>
                      <a:pPr indent="0" lvl="0" marL="0" rtl="0" algn="l">
                        <a:spcBef>
                          <a:spcPts val="0"/>
                        </a:spcBef>
                        <a:spcAft>
                          <a:spcPts val="0"/>
                        </a:spcAft>
                        <a:buNone/>
                      </a:pPr>
                      <a:r>
                        <a:rPr lang="en-GB" sz="1200">
                          <a:solidFill>
                            <a:schemeClr val="dk1"/>
                          </a:solidFill>
                          <a:latin typeface="Mada"/>
                          <a:ea typeface="Mada"/>
                          <a:cs typeface="Mada"/>
                          <a:sym typeface="Mada"/>
                        </a:rPr>
                        <a:t>Same as influenza +</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Avoid touching eyes, nose and mouth</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Avoid personal contact, or sharing items</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Clean and disinfect frequently touched surfaces</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Healthcare workers practice infection control precautions</a:t>
                      </a:r>
                      <a:endParaRPr sz="1200">
                        <a:latin typeface="Mada"/>
                        <a:ea typeface="Mada"/>
                        <a:cs typeface="Mada"/>
                        <a:sym typeface="Mad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3F3F3"/>
                    </a:solidFill>
                  </a:tcPr>
                </a:tc>
                <a:tc>
                  <a:txBody>
                    <a:bodyPr/>
                    <a:lstStyle/>
                    <a:p>
                      <a:pPr indent="0" lvl="0" marL="0" rtl="0" algn="l">
                        <a:lnSpc>
                          <a:spcPct val="115000"/>
                        </a:lnSpc>
                        <a:spcBef>
                          <a:spcPts val="0"/>
                        </a:spcBef>
                        <a:spcAft>
                          <a:spcPts val="0"/>
                        </a:spcAft>
                        <a:buNone/>
                      </a:pPr>
                      <a:r>
                        <a:rPr lang="en-GB" sz="1200">
                          <a:solidFill>
                            <a:schemeClr val="dk1"/>
                          </a:solidFill>
                          <a:latin typeface="Mada"/>
                          <a:ea typeface="Mada"/>
                          <a:cs typeface="Mada"/>
                          <a:sym typeface="Mada"/>
                        </a:rPr>
                        <a:t>Same as previous +</a:t>
                      </a:r>
                      <a:endParaRPr sz="1200">
                        <a:solidFill>
                          <a:schemeClr val="dk1"/>
                        </a:solidFill>
                        <a:latin typeface="Mada"/>
                        <a:ea typeface="Mada"/>
                        <a:cs typeface="Mada"/>
                        <a:sym typeface="Mada"/>
                      </a:endParaRPr>
                    </a:p>
                    <a:p>
                      <a:pPr indent="-304800" lvl="0" marL="457200" rtl="0" algn="l">
                        <a:lnSpc>
                          <a:spcPct val="115000"/>
                        </a:lnSpc>
                        <a:spcBef>
                          <a:spcPts val="0"/>
                        </a:spcBef>
                        <a:spcAft>
                          <a:spcPts val="0"/>
                        </a:spcAft>
                        <a:buClr>
                          <a:schemeClr val="dk1"/>
                        </a:buClr>
                        <a:buSzPts val="1200"/>
                        <a:buFont typeface="Mada"/>
                        <a:buChar char="●"/>
                      </a:pPr>
                      <a:r>
                        <a:rPr b="1" lang="en-GB" sz="1200">
                          <a:solidFill>
                            <a:schemeClr val="dk1"/>
                          </a:solidFill>
                          <a:latin typeface="Mada"/>
                          <a:ea typeface="Mada"/>
                          <a:cs typeface="Mada"/>
                          <a:sym typeface="Mada"/>
                        </a:rPr>
                        <a:t>early identification and efficient reporting of cases</a:t>
                      </a:r>
                      <a:endParaRPr b="1" baseline="30000" sz="1200">
                        <a:solidFill>
                          <a:srgbClr val="6AA84F"/>
                        </a:solidFill>
                        <a:latin typeface="Mada"/>
                        <a:ea typeface="Mada"/>
                        <a:cs typeface="Mada"/>
                        <a:sym typeface="Mada"/>
                      </a:endParaRPr>
                    </a:p>
                    <a:p>
                      <a:pPr indent="-304800" lvl="0" marL="457200" rtl="0" algn="l">
                        <a:lnSpc>
                          <a:spcPct val="115000"/>
                        </a:lnSpc>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Isolation of patients </a:t>
                      </a:r>
                      <a:endParaRPr sz="1200">
                        <a:solidFill>
                          <a:schemeClr val="dk1"/>
                        </a:solidFill>
                        <a:latin typeface="Mada"/>
                        <a:ea typeface="Mada"/>
                        <a:cs typeface="Mada"/>
                        <a:sym typeface="Mada"/>
                      </a:endParaRPr>
                    </a:p>
                    <a:p>
                      <a:pPr indent="-304800" lvl="0" marL="457200" rtl="0" algn="l">
                        <a:lnSpc>
                          <a:spcPct val="115000"/>
                        </a:lnSpc>
                        <a:spcBef>
                          <a:spcPts val="0"/>
                        </a:spcBef>
                        <a:spcAft>
                          <a:spcPts val="0"/>
                        </a:spcAft>
                        <a:buClr>
                          <a:schemeClr val="dk1"/>
                        </a:buClr>
                        <a:buSzPts val="1200"/>
                        <a:buFont typeface="Mada"/>
                        <a:buChar char="●"/>
                      </a:pPr>
                      <a:r>
                        <a:rPr b="1" lang="en-GB" sz="1200">
                          <a:solidFill>
                            <a:srgbClr val="CC0000"/>
                          </a:solidFill>
                          <a:latin typeface="Mada"/>
                          <a:ea typeface="Mada"/>
                          <a:cs typeface="Mada"/>
                          <a:sym typeface="Mada"/>
                        </a:rPr>
                        <a:t>Exit screening for international travelers</a:t>
                      </a:r>
                      <a:endParaRPr sz="1200">
                        <a:latin typeface="Mada"/>
                        <a:ea typeface="Mada"/>
                        <a:cs typeface="Mada"/>
                        <a:sym typeface="Mad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3F3F3"/>
                    </a:solidFill>
                  </a:tcPr>
                </a:tc>
              </a:tr>
            </a:tbl>
          </a:graphicData>
        </a:graphic>
      </p:graphicFrame>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