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6"/>
    <p:sldMasterId id="2147483671" r:id="rId7"/>
  </p:sldMasterIdLst>
  <p:notesMasterIdLst>
    <p:notesMasterId r:id="rId8"/>
  </p:notesMasterIdLst>
  <p:sldIdLst>
    <p:sldId id="256" r:id="rId9"/>
    <p:sldId id="257" r:id="rId10"/>
    <p:sldId id="258" r:id="rId11"/>
    <p:sldId id="259" r:id="rId12"/>
    <p:sldId id="260" r:id="rId13"/>
    <p:sldId id="261" r:id="rId14"/>
  </p:sldIdLst>
  <p:sldSz cy="10698475" cx="7589525"/>
  <p:notesSz cx="6858000" cy="9144000"/>
  <p:embeddedFontLst>
    <p:embeddedFont>
      <p:font typeface="Nunito"/>
      <p:regular r:id="rId15"/>
      <p:bold r:id="rId16"/>
      <p:italic r:id="rId17"/>
      <p:boldItalic r:id="rId18"/>
    </p:embeddedFont>
    <p:embeddedFont>
      <p:font typeface="Mada"/>
      <p:regular r:id="rId19"/>
      <p:bold r:id="rId20"/>
    </p:embeddedFont>
    <p:embeddedFont>
      <p:font typeface="Bree Serif"/>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C749253-90CE-4F24-A5E5-5DF63A21D78A}">
  <a:tblStyle styleId="{0C749253-90CE-4F24-A5E5-5DF63A21D78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ada-bold.fntdata"/><Relationship Id="rId11" Type="http://schemas.openxmlformats.org/officeDocument/2006/relationships/slide" Target="slides/slide3.xml"/><Relationship Id="rId10" Type="http://schemas.openxmlformats.org/officeDocument/2006/relationships/slide" Target="slides/slide2.xml"/><Relationship Id="rId21" Type="http://schemas.openxmlformats.org/officeDocument/2006/relationships/font" Target="fonts/BreeSerif-regular.fntdata"/><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15" Type="http://schemas.openxmlformats.org/officeDocument/2006/relationships/font" Target="fonts/Nunito-regular.fntdata"/><Relationship Id="rId14" Type="http://schemas.openxmlformats.org/officeDocument/2006/relationships/slide" Target="slides/slide6.xml"/><Relationship Id="rId17" Type="http://schemas.openxmlformats.org/officeDocument/2006/relationships/font" Target="fonts/Nunito-italic.fntdata"/><Relationship Id="rId16" Type="http://schemas.openxmlformats.org/officeDocument/2006/relationships/font" Target="fonts/Nunito-bold.fntdata"/><Relationship Id="rId5" Type="http://schemas.openxmlformats.org/officeDocument/2006/relationships/commentAuthors" Target="commentAuthors.xml"/><Relationship Id="rId19" Type="http://schemas.openxmlformats.org/officeDocument/2006/relationships/font" Target="fonts/Mada-regular.fntdata"/><Relationship Id="rId6" Type="http://schemas.openxmlformats.org/officeDocument/2006/relationships/slideMaster" Target="slideMasters/slideMaster1.xml"/><Relationship Id="rId18" Type="http://schemas.openxmlformats.org/officeDocument/2006/relationships/font" Target="fonts/Nunito-boldItalic.fntdata"/><Relationship Id="rId7" Type="http://schemas.openxmlformats.org/officeDocument/2006/relationships/slideMaster" Target="slideMasters/slideMaster2.xml"/><Relationship Id="rId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9-15T13:24:14.116">
    <p:pos x="3889" y="6300"/>
    <p:text>We will be using a single file for all subjects. please make sure you use this link</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0-09-15T13:31:05.152">
    <p:pos x="288" y="735"/>
    <p:text>شكرًا لكم على المجهود الأكثر من رائع, الثيم جدًا جميل ومرتب وواضح. Keep it up &lt;3</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a4279469b_0_8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a4279469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8a4279469b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a427946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8bf4563232_1_4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bf4563232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8a4279469b_0_1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a4279469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8af2453069_0_5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8af245306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a4279469b_0_31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a4279469b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hyperlink" Target="https://docs.google.com/presentation/d/1TKjgKmuF8-7aGjiAgt-2f6dUWPkTI7rnH1d3RF0xuIw/edit?usp=sharing" TargetMode="External"/><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5"/>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25"/>
          <p:cNvPicPr preferRelativeResize="0"/>
          <p:nvPr/>
        </p:nvPicPr>
        <p:blipFill>
          <a:blip r:embed="rId4">
            <a:alphaModFix/>
          </a:blip>
          <a:stretch>
            <a:fillRect/>
          </a:stretch>
        </p:blipFill>
        <p:spPr>
          <a:xfrm>
            <a:off x="3212375" y="188051"/>
            <a:ext cx="1114216" cy="730500"/>
          </a:xfrm>
          <a:prstGeom prst="rect">
            <a:avLst/>
          </a:prstGeom>
          <a:noFill/>
          <a:ln>
            <a:noFill/>
          </a:ln>
        </p:spPr>
      </p:pic>
      <p:sp>
        <p:nvSpPr>
          <p:cNvPr id="103" name="Google Shape;103;p25"/>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5"/>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5"/>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25"/>
          <p:cNvPicPr preferRelativeResize="0"/>
          <p:nvPr/>
        </p:nvPicPr>
        <p:blipFill>
          <a:blip r:embed="rId5">
            <a:alphaModFix/>
          </a:blip>
          <a:stretch>
            <a:fillRect/>
          </a:stretch>
        </p:blipFill>
        <p:spPr>
          <a:xfrm>
            <a:off x="6109400" y="89850"/>
            <a:ext cx="929599" cy="929577"/>
          </a:xfrm>
          <a:prstGeom prst="rect">
            <a:avLst/>
          </a:prstGeom>
          <a:noFill/>
          <a:ln>
            <a:noFill/>
          </a:ln>
        </p:spPr>
      </p:pic>
      <p:pic>
        <p:nvPicPr>
          <p:cNvPr id="107" name="Google Shape;107;p25"/>
          <p:cNvPicPr preferRelativeResize="0"/>
          <p:nvPr/>
        </p:nvPicPr>
        <p:blipFill>
          <a:blip r:embed="rId6">
            <a:alphaModFix/>
          </a:blip>
          <a:stretch>
            <a:fillRect/>
          </a:stretch>
        </p:blipFill>
        <p:spPr>
          <a:xfrm>
            <a:off x="549525" y="1981201"/>
            <a:ext cx="2137475" cy="2137475"/>
          </a:xfrm>
          <a:prstGeom prst="rect">
            <a:avLst/>
          </a:prstGeom>
          <a:noFill/>
          <a:ln>
            <a:noFill/>
          </a:ln>
        </p:spPr>
      </p:pic>
      <p:sp>
        <p:nvSpPr>
          <p:cNvPr id="108" name="Google Shape;108;p25"/>
          <p:cNvSpPr txBox="1"/>
          <p:nvPr/>
        </p:nvSpPr>
        <p:spPr>
          <a:xfrm>
            <a:off x="2667100" y="2371725"/>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200">
                <a:solidFill>
                  <a:srgbClr val="134F5C"/>
                </a:solidFill>
                <a:latin typeface="Nunito"/>
                <a:ea typeface="Nunito"/>
                <a:cs typeface="Nunito"/>
                <a:sym typeface="Nunito"/>
              </a:rPr>
              <a:t>Introduction To</a:t>
            </a:r>
            <a:endParaRPr sz="3200">
              <a:solidFill>
                <a:srgbClr val="134F5C"/>
              </a:solidFill>
              <a:latin typeface="Nunito"/>
              <a:ea typeface="Nunito"/>
              <a:cs typeface="Nunito"/>
              <a:sym typeface="Nunito"/>
            </a:endParaRPr>
          </a:p>
          <a:p>
            <a:pPr indent="0" lvl="0" marL="0" rtl="0" algn="ctr">
              <a:spcBef>
                <a:spcPts val="0"/>
              </a:spcBef>
              <a:spcAft>
                <a:spcPts val="0"/>
              </a:spcAft>
              <a:buNone/>
            </a:pPr>
            <a:r>
              <a:rPr lang="en-GB" sz="3200">
                <a:solidFill>
                  <a:srgbClr val="134F5C"/>
                </a:solidFill>
                <a:latin typeface="Nunito"/>
                <a:ea typeface="Nunito"/>
                <a:cs typeface="Nunito"/>
                <a:sym typeface="Nunito"/>
              </a:rPr>
              <a:t>Community Medicine</a:t>
            </a:r>
            <a:endParaRPr sz="3200">
              <a:solidFill>
                <a:srgbClr val="134F5C"/>
              </a:solidFill>
              <a:latin typeface="Nunito"/>
              <a:ea typeface="Nunito"/>
              <a:cs typeface="Nunito"/>
              <a:sym typeface="Nunito"/>
            </a:endParaRPr>
          </a:p>
        </p:txBody>
      </p:sp>
      <p:sp>
        <p:nvSpPr>
          <p:cNvPr id="109" name="Google Shape;109;p25"/>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110" name="Google Shape;110;p25"/>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111" name="Google Shape;111;p25"/>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112" name="Google Shape;112;p25"/>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113" name="Google Shape;113;p25"/>
          <p:cNvSpPr/>
          <p:nvPr/>
        </p:nvSpPr>
        <p:spPr>
          <a:xfrm>
            <a:off x="402275" y="5305425"/>
            <a:ext cx="6789000" cy="31557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Mada"/>
              <a:buChar char="●"/>
            </a:pPr>
            <a:r>
              <a:rPr lang="en-GB">
                <a:latin typeface="Mada"/>
                <a:ea typeface="Mada"/>
                <a:cs typeface="Mada"/>
                <a:sym typeface="Mada"/>
              </a:rPr>
              <a:t>Understand terms; Community medicine, Public health, Preventive medicine.</a:t>
            </a:r>
            <a:endParaRPr>
              <a:latin typeface="Mada"/>
              <a:ea typeface="Mada"/>
              <a:cs typeface="Mada"/>
              <a:sym typeface="Mada"/>
            </a:endParaRPr>
          </a:p>
          <a:p>
            <a:pPr indent="0" lvl="0" marL="457200" rtl="0" algn="l">
              <a:spcBef>
                <a:spcPts val="0"/>
              </a:spcBef>
              <a:spcAft>
                <a:spcPts val="0"/>
              </a:spcAft>
              <a:buNone/>
            </a:pPr>
            <a:r>
              <a:t/>
            </a:r>
            <a:endParaRPr>
              <a:latin typeface="Mada"/>
              <a:ea typeface="Mada"/>
              <a:cs typeface="Mada"/>
              <a:sym typeface="Mada"/>
            </a:endParaRPr>
          </a:p>
          <a:p>
            <a:pPr indent="-317500" lvl="0" marL="457200" rtl="0" algn="l">
              <a:spcBef>
                <a:spcPts val="0"/>
              </a:spcBef>
              <a:spcAft>
                <a:spcPts val="0"/>
              </a:spcAft>
              <a:buSzPts val="1400"/>
              <a:buFont typeface="Mada"/>
              <a:buChar char="●"/>
            </a:pPr>
            <a:r>
              <a:rPr lang="en-GB">
                <a:latin typeface="Mada"/>
                <a:ea typeface="Mada"/>
                <a:cs typeface="Mada"/>
                <a:sym typeface="Mada"/>
              </a:rPr>
              <a:t>Understand their relevance in global health deliver</a:t>
            </a:r>
            <a:r>
              <a:rPr lang="en-GB">
                <a:latin typeface="Mada"/>
                <a:ea typeface="Mada"/>
                <a:cs typeface="Mada"/>
                <a:sym typeface="Mada"/>
              </a:rPr>
              <a:t>y.</a:t>
            </a:r>
            <a:endParaRPr>
              <a:latin typeface="Mada"/>
              <a:ea typeface="Mada"/>
              <a:cs typeface="Mada"/>
              <a:sym typeface="Mada"/>
            </a:endParaRPr>
          </a:p>
          <a:p>
            <a:pPr indent="0" lvl="0" marL="457200" rtl="0" algn="l">
              <a:spcBef>
                <a:spcPts val="0"/>
              </a:spcBef>
              <a:spcAft>
                <a:spcPts val="0"/>
              </a:spcAft>
              <a:buNone/>
            </a:pPr>
            <a:r>
              <a:t/>
            </a:r>
            <a:endParaRPr>
              <a:latin typeface="Mada"/>
              <a:ea typeface="Mada"/>
              <a:cs typeface="Mada"/>
              <a:sym typeface="Mada"/>
            </a:endParaRPr>
          </a:p>
          <a:p>
            <a:pPr indent="-317500" lvl="0" marL="457200" rtl="0" algn="l">
              <a:spcBef>
                <a:spcPts val="0"/>
              </a:spcBef>
              <a:spcAft>
                <a:spcPts val="0"/>
              </a:spcAft>
              <a:buSzPts val="1400"/>
              <a:buFont typeface="Mada"/>
              <a:buChar char="●"/>
            </a:pPr>
            <a:r>
              <a:rPr lang="en-GB">
                <a:latin typeface="Mada"/>
                <a:ea typeface="Mada"/>
                <a:cs typeface="Mada"/>
                <a:sym typeface="Mada"/>
              </a:rPr>
              <a:t>Define and understand concepts of basic terminologies used in the field of Community medicine/Preventive medicine, and Public health.</a:t>
            </a:r>
            <a:endParaRPr>
              <a:latin typeface="Mada"/>
              <a:ea typeface="Mada"/>
              <a:cs typeface="Mada"/>
              <a:sym typeface="Mada"/>
            </a:endParaRPr>
          </a:p>
        </p:txBody>
      </p:sp>
      <p:sp>
        <p:nvSpPr>
          <p:cNvPr id="114" name="Google Shape;114;p25"/>
          <p:cNvSpPr/>
          <p:nvPr/>
        </p:nvSpPr>
        <p:spPr>
          <a:xfrm>
            <a:off x="914150" y="50362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115" name="Google Shape;115;p25"/>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5"/>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7">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pic>
        <p:nvPicPr>
          <p:cNvPr id="117" name="Google Shape;117;p25"/>
          <p:cNvPicPr preferRelativeResize="0"/>
          <p:nvPr/>
        </p:nvPicPr>
        <p:blipFill>
          <a:blip r:embed="rId8">
            <a:alphaModFix/>
          </a:blip>
          <a:stretch>
            <a:fillRect/>
          </a:stretch>
        </p:blipFill>
        <p:spPr>
          <a:xfrm>
            <a:off x="699175" y="61400"/>
            <a:ext cx="929599" cy="929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6"/>
          <p:cNvSpPr txBox="1"/>
          <p:nvPr/>
        </p:nvSpPr>
        <p:spPr>
          <a:xfrm>
            <a:off x="171528" y="2419450"/>
            <a:ext cx="7277100" cy="1095300"/>
          </a:xfrm>
          <a:prstGeom prst="rect">
            <a:avLst/>
          </a:prstGeom>
          <a:noFill/>
          <a:ln cap="flat" cmpd="sng" w="9525">
            <a:solidFill>
              <a:srgbClr val="6AA84F"/>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Refers to measures taken to </a:t>
            </a:r>
            <a:r>
              <a:rPr b="1" lang="en-GB" sz="1200">
                <a:latin typeface="Mada"/>
                <a:ea typeface="Mada"/>
                <a:cs typeface="Mada"/>
                <a:sym typeface="Mada"/>
              </a:rPr>
              <a:t>prevent </a:t>
            </a:r>
            <a:r>
              <a:rPr lang="en-GB" sz="1200">
                <a:latin typeface="Mada"/>
                <a:ea typeface="Mada"/>
                <a:cs typeface="Mada"/>
                <a:sym typeface="Mada"/>
              </a:rPr>
              <a:t>diseases </a:t>
            </a:r>
            <a:r>
              <a:rPr baseline="30000" lang="en-GB" sz="1200">
                <a:solidFill>
                  <a:srgbClr val="6AA84F"/>
                </a:solidFill>
                <a:latin typeface="Mada"/>
                <a:ea typeface="Mada"/>
                <a:cs typeface="Mada"/>
                <a:sym typeface="Mada"/>
              </a:rPr>
              <a:t>1</a:t>
            </a:r>
            <a:r>
              <a:rPr lang="en-GB" sz="1200">
                <a:latin typeface="Mada"/>
                <a:ea typeface="Mada"/>
                <a:cs typeface="Mada"/>
                <a:sym typeface="Mada"/>
              </a:rPr>
              <a:t>, rather than </a:t>
            </a:r>
            <a:r>
              <a:rPr b="1" lang="en-GB" sz="1200">
                <a:latin typeface="Mada"/>
                <a:ea typeface="Mada"/>
                <a:cs typeface="Mada"/>
                <a:sym typeface="Mada"/>
              </a:rPr>
              <a:t>curing </a:t>
            </a:r>
            <a:r>
              <a:rPr lang="en-GB" sz="1200">
                <a:latin typeface="Mada"/>
                <a:ea typeface="Mada"/>
                <a:cs typeface="Mada"/>
                <a:sym typeface="Mada"/>
              </a:rPr>
              <a:t>them (within all areas of clinical medicine)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Specialists in preventive medicine are uniquely trained in both clinical medicine and public health</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GB" sz="1200">
                <a:latin typeface="Mada"/>
                <a:ea typeface="Mada"/>
                <a:cs typeface="Mada"/>
                <a:sym typeface="Mada"/>
              </a:rPr>
              <a:t>They have the skills needed to understand and reduce the risks of disease, disability and death in individuals and in population groups</a:t>
            </a:r>
            <a:endParaRPr sz="1200">
              <a:latin typeface="Mada"/>
              <a:ea typeface="Mada"/>
              <a:cs typeface="Mada"/>
              <a:sym typeface="Mada"/>
            </a:endParaRPr>
          </a:p>
        </p:txBody>
      </p:sp>
      <p:sp>
        <p:nvSpPr>
          <p:cNvPr id="123" name="Google Shape;123;p26"/>
          <p:cNvSpPr txBox="1"/>
          <p:nvPr/>
        </p:nvSpPr>
        <p:spPr>
          <a:xfrm>
            <a:off x="171450" y="685800"/>
            <a:ext cx="7277100" cy="1238400"/>
          </a:xfrm>
          <a:prstGeom prst="rect">
            <a:avLst/>
          </a:prstGeom>
          <a:noFill/>
          <a:ln cap="flat" cmpd="sng" w="9525">
            <a:solidFill>
              <a:srgbClr val="76A5AF"/>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Regarded as a specialized field of medical practice focusing on health of a defined population in order to promote and maintain health and wellbeing, prevent disease, disability, and premature death</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OR, Specialty which deals with populations and comprises those doctors who try to measure the needs of the population, both sick and well, who plan and administer services to meet those needs, and those who are engaged in research and teaching in the field </a:t>
            </a:r>
            <a:r>
              <a:rPr lang="en-GB" sz="800">
                <a:solidFill>
                  <a:schemeClr val="dk1"/>
                </a:solidFill>
                <a:latin typeface="Mada"/>
                <a:ea typeface="Mada"/>
                <a:cs typeface="Mada"/>
                <a:sym typeface="Mada"/>
              </a:rPr>
              <a:t>(Faculty of Community Medicine of the Royal College of Physicians) </a:t>
            </a:r>
            <a:endParaRPr sz="1000"/>
          </a:p>
        </p:txBody>
      </p:sp>
      <p:sp>
        <p:nvSpPr>
          <p:cNvPr id="124" name="Google Shape;124;p26"/>
          <p:cNvSpPr txBox="1"/>
          <p:nvPr/>
        </p:nvSpPr>
        <p:spPr>
          <a:xfrm>
            <a:off x="276300" y="3668038"/>
            <a:ext cx="7029600" cy="50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rgbClr val="76A5AF"/>
                </a:solidFill>
                <a:latin typeface="Nunito"/>
                <a:ea typeface="Nunito"/>
                <a:cs typeface="Nunito"/>
                <a:sym typeface="Nunito"/>
              </a:rPr>
              <a:t>Three-tiered Preventive intervention classification</a:t>
            </a:r>
            <a:endParaRPr sz="1800">
              <a:solidFill>
                <a:srgbClr val="76A5AF"/>
              </a:solidFill>
              <a:latin typeface="Nunito"/>
              <a:ea typeface="Nunito"/>
              <a:cs typeface="Nunito"/>
              <a:sym typeface="Nunito"/>
            </a:endParaRPr>
          </a:p>
        </p:txBody>
      </p:sp>
      <p:sp>
        <p:nvSpPr>
          <p:cNvPr id="125" name="Google Shape;125;p26"/>
          <p:cNvSpPr txBox="1"/>
          <p:nvPr/>
        </p:nvSpPr>
        <p:spPr>
          <a:xfrm>
            <a:off x="255126" y="4172775"/>
            <a:ext cx="388800" cy="747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5400" u="none" cap="none" strike="noStrike">
                <a:solidFill>
                  <a:srgbClr val="134F5C"/>
                </a:solidFill>
                <a:latin typeface="Georgia"/>
                <a:ea typeface="Georgia"/>
                <a:cs typeface="Georgia"/>
                <a:sym typeface="Georgia"/>
              </a:rPr>
              <a:t>1</a:t>
            </a:r>
            <a:endParaRPr b="1" sz="5400">
              <a:solidFill>
                <a:srgbClr val="134F5C"/>
              </a:solidFill>
              <a:latin typeface="Georgia"/>
              <a:ea typeface="Georgia"/>
              <a:cs typeface="Georgia"/>
              <a:sym typeface="Georgia"/>
            </a:endParaRPr>
          </a:p>
        </p:txBody>
      </p:sp>
      <p:sp>
        <p:nvSpPr>
          <p:cNvPr id="126" name="Google Shape;126;p26"/>
          <p:cNvSpPr/>
          <p:nvPr/>
        </p:nvSpPr>
        <p:spPr>
          <a:xfrm>
            <a:off x="725746" y="4371650"/>
            <a:ext cx="48600" cy="486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127" name="Google Shape;127;p26"/>
          <p:cNvSpPr txBox="1"/>
          <p:nvPr/>
        </p:nvSpPr>
        <p:spPr>
          <a:xfrm>
            <a:off x="255126" y="5078119"/>
            <a:ext cx="388800" cy="747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D0E0E3"/>
                </a:solidFill>
                <a:latin typeface="Georgia"/>
                <a:ea typeface="Georgia"/>
                <a:cs typeface="Georgia"/>
                <a:sym typeface="Georgia"/>
              </a:rPr>
              <a:t>2</a:t>
            </a:r>
            <a:endParaRPr b="1" sz="5400">
              <a:solidFill>
                <a:srgbClr val="D0E0E3"/>
              </a:solidFill>
              <a:latin typeface="Georgia"/>
              <a:ea typeface="Georgia"/>
              <a:cs typeface="Georgia"/>
              <a:sym typeface="Georgia"/>
            </a:endParaRPr>
          </a:p>
        </p:txBody>
      </p:sp>
      <p:sp>
        <p:nvSpPr>
          <p:cNvPr id="128" name="Google Shape;128;p26"/>
          <p:cNvSpPr/>
          <p:nvPr/>
        </p:nvSpPr>
        <p:spPr>
          <a:xfrm>
            <a:off x="725746" y="5276994"/>
            <a:ext cx="48600" cy="486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129" name="Google Shape;129;p26"/>
          <p:cNvSpPr txBox="1"/>
          <p:nvPr/>
        </p:nvSpPr>
        <p:spPr>
          <a:xfrm>
            <a:off x="255126" y="6032662"/>
            <a:ext cx="388800" cy="747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45818E"/>
                </a:solidFill>
                <a:latin typeface="Georgia"/>
                <a:ea typeface="Georgia"/>
                <a:cs typeface="Georgia"/>
                <a:sym typeface="Georgia"/>
              </a:rPr>
              <a:t>3</a:t>
            </a:r>
            <a:endParaRPr b="1" sz="5400">
              <a:solidFill>
                <a:srgbClr val="45818E"/>
              </a:solidFill>
              <a:latin typeface="Georgia"/>
              <a:ea typeface="Georgia"/>
              <a:cs typeface="Georgia"/>
              <a:sym typeface="Georgia"/>
            </a:endParaRPr>
          </a:p>
        </p:txBody>
      </p:sp>
      <p:sp>
        <p:nvSpPr>
          <p:cNvPr id="130" name="Google Shape;130;p26"/>
          <p:cNvSpPr/>
          <p:nvPr/>
        </p:nvSpPr>
        <p:spPr>
          <a:xfrm>
            <a:off x="725746" y="6319501"/>
            <a:ext cx="48600" cy="486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131" name="Google Shape;131;p26"/>
          <p:cNvSpPr txBox="1"/>
          <p:nvPr/>
        </p:nvSpPr>
        <p:spPr>
          <a:xfrm>
            <a:off x="227800" y="7205464"/>
            <a:ext cx="388800" cy="747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999999"/>
                </a:solidFill>
                <a:latin typeface="Georgia"/>
                <a:ea typeface="Georgia"/>
                <a:cs typeface="Georgia"/>
                <a:sym typeface="Georgia"/>
              </a:rPr>
              <a:t>4</a:t>
            </a:r>
            <a:endParaRPr b="1" sz="5400">
              <a:solidFill>
                <a:srgbClr val="999999"/>
              </a:solidFill>
              <a:latin typeface="Georgia"/>
              <a:ea typeface="Georgia"/>
              <a:cs typeface="Georgia"/>
              <a:sym typeface="Georgia"/>
            </a:endParaRPr>
          </a:p>
        </p:txBody>
      </p:sp>
      <p:sp>
        <p:nvSpPr>
          <p:cNvPr id="132" name="Google Shape;132;p26"/>
          <p:cNvSpPr/>
          <p:nvPr/>
        </p:nvSpPr>
        <p:spPr>
          <a:xfrm>
            <a:off x="725746" y="7362005"/>
            <a:ext cx="48600" cy="486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133" name="Google Shape;133;p26"/>
          <p:cNvSpPr txBox="1"/>
          <p:nvPr/>
        </p:nvSpPr>
        <p:spPr>
          <a:xfrm>
            <a:off x="774375" y="4245250"/>
            <a:ext cx="6721800" cy="73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GB" sz="1200">
                <a:highlight>
                  <a:srgbClr val="D0E0E3"/>
                </a:highlight>
                <a:latin typeface="Mada"/>
                <a:ea typeface="Mada"/>
                <a:cs typeface="Mada"/>
                <a:sym typeface="Mada"/>
              </a:rPr>
              <a:t>Universal prevention:</a:t>
            </a:r>
            <a:r>
              <a:rPr lang="en-GB" sz="1200">
                <a:latin typeface="Mada"/>
                <a:ea typeface="Mada"/>
                <a:cs typeface="Mada"/>
                <a:sym typeface="Mada"/>
              </a:rPr>
              <a:t> addresses the </a:t>
            </a:r>
            <a:r>
              <a:rPr b="1" lang="en-GB" sz="1200">
                <a:latin typeface="Mada"/>
                <a:ea typeface="Mada"/>
                <a:cs typeface="Mada"/>
                <a:sym typeface="Mada"/>
              </a:rPr>
              <a:t>entire population</a:t>
            </a:r>
            <a:r>
              <a:rPr lang="en-GB" sz="1200">
                <a:latin typeface="Mada"/>
                <a:ea typeface="Mada"/>
                <a:cs typeface="Mada"/>
                <a:sym typeface="Mada"/>
              </a:rPr>
              <a:t> (national, local community, school, district) and aim to prevent or delay the abuse of alcohol, tobacco </a:t>
            </a:r>
            <a:r>
              <a:rPr baseline="30000" lang="en-GB" sz="1200">
                <a:solidFill>
                  <a:srgbClr val="6AA84F"/>
                </a:solidFill>
                <a:latin typeface="Mada"/>
                <a:ea typeface="Mada"/>
                <a:cs typeface="Mada"/>
                <a:sym typeface="Mada"/>
              </a:rPr>
              <a:t>2</a:t>
            </a:r>
            <a:r>
              <a:rPr lang="en-GB" sz="1200">
                <a:latin typeface="Mada"/>
                <a:ea typeface="Mada"/>
                <a:cs typeface="Mada"/>
                <a:sym typeface="Mada"/>
              </a:rPr>
              <a:t>, and other drugs.</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All individuals without screening are provided with information and skills necessary to prevent the problem.</a:t>
            </a:r>
            <a:endParaRPr sz="1200">
              <a:latin typeface="Mada"/>
              <a:ea typeface="Mada"/>
              <a:cs typeface="Mada"/>
              <a:sym typeface="Mada"/>
            </a:endParaRPr>
          </a:p>
        </p:txBody>
      </p:sp>
      <p:sp>
        <p:nvSpPr>
          <p:cNvPr id="134" name="Google Shape;134;p26"/>
          <p:cNvSpPr/>
          <p:nvPr/>
        </p:nvSpPr>
        <p:spPr>
          <a:xfrm>
            <a:off x="857250" y="8420100"/>
            <a:ext cx="6191400" cy="866700"/>
          </a:xfrm>
          <a:prstGeom prst="rect">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6"/>
          <p:cNvSpPr txBox="1"/>
          <p:nvPr/>
        </p:nvSpPr>
        <p:spPr>
          <a:xfrm>
            <a:off x="774375" y="5159650"/>
            <a:ext cx="6721800" cy="73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GB" sz="1200">
                <a:highlight>
                  <a:srgbClr val="D0E0E3"/>
                </a:highlight>
                <a:latin typeface="Mada"/>
                <a:ea typeface="Mada"/>
                <a:cs typeface="Mada"/>
                <a:sym typeface="Mada"/>
              </a:rPr>
              <a:t>Selective prevention:</a:t>
            </a:r>
            <a:r>
              <a:rPr lang="en-GB" sz="1200">
                <a:latin typeface="Mada"/>
                <a:ea typeface="Mada"/>
                <a:cs typeface="Mada"/>
                <a:sym typeface="Mada"/>
              </a:rPr>
              <a:t> Focuses on groups whose </a:t>
            </a:r>
            <a:r>
              <a:rPr b="1" lang="en-GB" sz="1200">
                <a:latin typeface="Mada"/>
                <a:ea typeface="Mada"/>
                <a:cs typeface="Mada"/>
                <a:sym typeface="Mada"/>
              </a:rPr>
              <a:t>risks</a:t>
            </a:r>
            <a:r>
              <a:rPr lang="en-GB" sz="1200">
                <a:latin typeface="Mada"/>
                <a:ea typeface="Mada"/>
                <a:cs typeface="Mada"/>
                <a:sym typeface="Mada"/>
              </a:rPr>
              <a:t> of developing problems are above others.</a:t>
            </a:r>
            <a:r>
              <a:rPr lang="en-GB" sz="1200">
                <a:solidFill>
                  <a:srgbClr val="BF9000"/>
                </a:solidFill>
                <a:latin typeface="Mada"/>
                <a:ea typeface="Mada"/>
                <a:cs typeface="Mada"/>
                <a:sym typeface="Mada"/>
              </a:rPr>
              <a:t> </a:t>
            </a:r>
            <a:r>
              <a:rPr lang="en-GB" sz="1200">
                <a:solidFill>
                  <a:srgbClr val="6AA84F"/>
                </a:solidFill>
                <a:latin typeface="Mada"/>
                <a:ea typeface="Mada"/>
                <a:cs typeface="Mada"/>
                <a:sym typeface="Mada"/>
              </a:rPr>
              <a:t>(</a:t>
            </a:r>
            <a:r>
              <a:rPr lang="en-GB" sz="1100">
                <a:solidFill>
                  <a:srgbClr val="6AA84F"/>
                </a:solidFill>
                <a:latin typeface="Mada"/>
                <a:ea typeface="Mada"/>
                <a:cs typeface="Mada"/>
                <a:sym typeface="Mada"/>
              </a:rPr>
              <a:t>such in family history of breast cancer</a:t>
            </a:r>
            <a:r>
              <a:rPr lang="en-GB" sz="1100">
                <a:solidFill>
                  <a:srgbClr val="6AA84F"/>
                </a:solidFill>
                <a:latin typeface="Mada"/>
                <a:ea typeface="Mada"/>
                <a:cs typeface="Mada"/>
                <a:sym typeface="Mada"/>
              </a:rPr>
              <a:t>)</a:t>
            </a:r>
            <a:endParaRPr sz="1200">
              <a:solidFill>
                <a:srgbClr val="6AA84F"/>
              </a:solidFill>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eg. drug campaigns in recreational settings. </a:t>
            </a:r>
            <a:endParaRPr sz="1200">
              <a:latin typeface="Mada"/>
              <a:ea typeface="Mada"/>
              <a:cs typeface="Mada"/>
              <a:sym typeface="Mada"/>
            </a:endParaRPr>
          </a:p>
        </p:txBody>
      </p:sp>
      <p:sp>
        <p:nvSpPr>
          <p:cNvPr id="136" name="Google Shape;136;p26"/>
          <p:cNvSpPr txBox="1"/>
          <p:nvPr/>
        </p:nvSpPr>
        <p:spPr>
          <a:xfrm>
            <a:off x="774375" y="6226450"/>
            <a:ext cx="6721800" cy="73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GB" sz="1200">
                <a:highlight>
                  <a:srgbClr val="D0E0E3"/>
                </a:highlight>
                <a:latin typeface="Mada"/>
                <a:ea typeface="Mada"/>
                <a:cs typeface="Mada"/>
                <a:sym typeface="Mada"/>
              </a:rPr>
              <a:t>Indicated Prevention:</a:t>
            </a:r>
            <a:r>
              <a:rPr lang="en-GB" sz="1200">
                <a:latin typeface="Mada"/>
                <a:ea typeface="Mada"/>
                <a:cs typeface="Mada"/>
                <a:sym typeface="Mada"/>
              </a:rPr>
              <a:t> involves a screening process eg. aims to identify individuals who exhibit early signs of substance abuse and other problem behaviors.</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Identifiers may include falling grades of students, known problem consumption or conduct disorders, alienation from parents, school and positive peer groups</a:t>
            </a:r>
            <a:endParaRPr sz="1200">
              <a:latin typeface="Mada"/>
              <a:ea typeface="Mada"/>
              <a:cs typeface="Mada"/>
              <a:sym typeface="Mada"/>
            </a:endParaRPr>
          </a:p>
        </p:txBody>
      </p:sp>
      <p:sp>
        <p:nvSpPr>
          <p:cNvPr id="137" name="Google Shape;137;p26"/>
          <p:cNvSpPr txBox="1"/>
          <p:nvPr/>
        </p:nvSpPr>
        <p:spPr>
          <a:xfrm>
            <a:off x="774375" y="7293250"/>
            <a:ext cx="6721800" cy="73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GB" sz="1200">
                <a:highlight>
                  <a:srgbClr val="D0E0E3"/>
                </a:highlight>
                <a:latin typeface="Mada"/>
                <a:ea typeface="Mada"/>
                <a:cs typeface="Mada"/>
                <a:sym typeface="Mada"/>
              </a:rPr>
              <a:t>Environmental prevention </a:t>
            </a:r>
            <a:r>
              <a:rPr b="1" baseline="30000" lang="en-GB" sz="1200">
                <a:solidFill>
                  <a:srgbClr val="6AA84F"/>
                </a:solidFill>
                <a:highlight>
                  <a:srgbClr val="D0E0E3"/>
                </a:highlight>
                <a:latin typeface="Mada"/>
                <a:ea typeface="Mada"/>
                <a:cs typeface="Mada"/>
                <a:sym typeface="Mada"/>
              </a:rPr>
              <a:t>3</a:t>
            </a:r>
            <a:r>
              <a:rPr b="1" lang="en-GB" sz="1200">
                <a:highlight>
                  <a:srgbClr val="D0E0E3"/>
                </a:highlight>
                <a:latin typeface="Mada"/>
                <a:ea typeface="Mada"/>
                <a:cs typeface="Mada"/>
                <a:sym typeface="Mada"/>
              </a:rPr>
              <a:t>:</a:t>
            </a:r>
            <a:r>
              <a:rPr lang="en-GB" sz="1200">
                <a:latin typeface="Mada"/>
                <a:ea typeface="Mada"/>
                <a:cs typeface="Mada"/>
                <a:sym typeface="Mada"/>
              </a:rPr>
              <a:t>  Which ranges from ultimate restrictions like prohibition of alcohol advertisement and ban on smoking in public health places to drug testing and legislative measures.</a:t>
            </a:r>
            <a:endParaRPr sz="1200">
              <a:latin typeface="Mada"/>
              <a:ea typeface="Mada"/>
              <a:cs typeface="Mada"/>
              <a:sym typeface="Mada"/>
            </a:endParaRPr>
          </a:p>
        </p:txBody>
      </p:sp>
      <p:sp>
        <p:nvSpPr>
          <p:cNvPr id="138" name="Google Shape;138;p26"/>
          <p:cNvSpPr/>
          <p:nvPr/>
        </p:nvSpPr>
        <p:spPr>
          <a:xfrm>
            <a:off x="351625" y="390900"/>
            <a:ext cx="3363000" cy="371400"/>
          </a:xfrm>
          <a:prstGeom prst="snip2DiagRect">
            <a:avLst>
              <a:gd fmla="val 0" name="adj1"/>
              <a:gd fmla="val 43565" name="adj2"/>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Community Medicine</a:t>
            </a:r>
            <a:endParaRPr sz="2400">
              <a:solidFill>
                <a:srgbClr val="134F5C"/>
              </a:solidFill>
              <a:latin typeface="Nunito"/>
              <a:ea typeface="Nunito"/>
              <a:cs typeface="Nunito"/>
              <a:sym typeface="Nunito"/>
            </a:endParaRPr>
          </a:p>
        </p:txBody>
      </p:sp>
      <p:sp>
        <p:nvSpPr>
          <p:cNvPr id="139" name="Google Shape;139;p26"/>
          <p:cNvSpPr/>
          <p:nvPr/>
        </p:nvSpPr>
        <p:spPr>
          <a:xfrm>
            <a:off x="351625" y="2124375"/>
            <a:ext cx="3363000" cy="371400"/>
          </a:xfrm>
          <a:prstGeom prst="snip2DiagRect">
            <a:avLst>
              <a:gd fmla="val 0" name="adj1"/>
              <a:gd fmla="val 35871" name="adj2"/>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Preventive Medicine</a:t>
            </a:r>
            <a:endParaRPr sz="2400">
              <a:solidFill>
                <a:srgbClr val="134F5C"/>
              </a:solidFill>
              <a:latin typeface="Nunito"/>
              <a:ea typeface="Nunito"/>
              <a:cs typeface="Nunito"/>
              <a:sym typeface="Nunito"/>
            </a:endParaRPr>
          </a:p>
        </p:txBody>
      </p:sp>
      <p:sp>
        <p:nvSpPr>
          <p:cNvPr id="140" name="Google Shape;140;p26"/>
          <p:cNvSpPr txBox="1"/>
          <p:nvPr/>
        </p:nvSpPr>
        <p:spPr>
          <a:xfrm>
            <a:off x="1181100" y="8429625"/>
            <a:ext cx="5810100" cy="81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latin typeface="Mada"/>
                <a:ea typeface="Mada"/>
                <a:cs typeface="Mada"/>
                <a:sym typeface="Mada"/>
              </a:rPr>
              <a:t>Community medicine is used interchangeably with preventive medicine.</a:t>
            </a:r>
            <a:endParaRPr b="1"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All these share common ground, i.e. prevention of disease and promotion of health.</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Community medicine provides comprehensive health services ranging from preventive, promotive, curative, to rehabilitative services.</a:t>
            </a:r>
            <a:endParaRPr sz="1200">
              <a:latin typeface="Mada"/>
              <a:ea typeface="Mada"/>
              <a:cs typeface="Mada"/>
              <a:sym typeface="Mada"/>
            </a:endParaRPr>
          </a:p>
        </p:txBody>
      </p:sp>
      <p:pic>
        <p:nvPicPr>
          <p:cNvPr id="141" name="Google Shape;141;p26"/>
          <p:cNvPicPr preferRelativeResize="0"/>
          <p:nvPr/>
        </p:nvPicPr>
        <p:blipFill>
          <a:blip r:embed="rId3">
            <a:alphaModFix/>
          </a:blip>
          <a:stretch>
            <a:fillRect/>
          </a:stretch>
        </p:blipFill>
        <p:spPr>
          <a:xfrm>
            <a:off x="540400" y="8486775"/>
            <a:ext cx="667200" cy="667200"/>
          </a:xfrm>
          <a:prstGeom prst="rect">
            <a:avLst/>
          </a:prstGeom>
          <a:noFill/>
          <a:ln>
            <a:noFill/>
          </a:ln>
        </p:spPr>
      </p:pic>
      <p:sp>
        <p:nvSpPr>
          <p:cNvPr id="142" name="Google Shape;142;p26"/>
          <p:cNvSpPr txBox="1"/>
          <p:nvPr/>
        </p:nvSpPr>
        <p:spPr>
          <a:xfrm>
            <a:off x="200" y="9676550"/>
            <a:ext cx="7589400" cy="86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Why do we need to prevent diseases? To decrease the burden on the health care system (in terms of cost).</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2: There are large scale programs that are aimed to decrease tobacco consumption </a:t>
            </a:r>
            <a:r>
              <a:rPr lang="en-GB" sz="900">
                <a:solidFill>
                  <a:srgbClr val="6AA84F"/>
                </a:solidFill>
                <a:latin typeface="Mada"/>
                <a:ea typeface="Mada"/>
                <a:cs typeface="Mada"/>
                <a:sym typeface="Mada"/>
              </a:rPr>
              <a:t>and promoting healthy lifestyle.</a:t>
            </a:r>
            <a:r>
              <a:rPr lang="en-GB" sz="900">
                <a:solidFill>
                  <a:srgbClr val="6AA84F"/>
                </a:solidFill>
                <a:latin typeface="Mada"/>
                <a:ea typeface="Mada"/>
                <a:cs typeface="Mada"/>
                <a:sym typeface="Mada"/>
              </a:rPr>
              <a:t> Therefore decreasing tobacco related cancers, comorbidities and premature death.</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3: An example of an </a:t>
            </a:r>
            <a:r>
              <a:rPr lang="en-GB" sz="900">
                <a:solidFill>
                  <a:srgbClr val="6AA84F"/>
                </a:solidFill>
                <a:latin typeface="Mada"/>
                <a:ea typeface="Mada"/>
                <a:cs typeface="Mada"/>
                <a:sym typeface="Mada"/>
              </a:rPr>
              <a:t>environmental</a:t>
            </a:r>
            <a:r>
              <a:rPr lang="en-GB" sz="900">
                <a:solidFill>
                  <a:srgbClr val="6AA84F"/>
                </a:solidFill>
                <a:latin typeface="Mada"/>
                <a:ea typeface="Mada"/>
                <a:cs typeface="Mada"/>
                <a:sym typeface="Mada"/>
              </a:rPr>
              <a:t> hazard is cancer (skin, colon or lung cancer), as they can be attributed to the changing environment.</a:t>
            </a:r>
            <a:endParaRPr sz="900">
              <a:solidFill>
                <a:srgbClr val="6AA84F"/>
              </a:solidFill>
              <a:latin typeface="Mada"/>
              <a:ea typeface="Mada"/>
              <a:cs typeface="Mada"/>
              <a:sym typeface="Ma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nvSpPr>
        <p:spPr>
          <a:xfrm>
            <a:off x="171450" y="685800"/>
            <a:ext cx="7248300" cy="2181300"/>
          </a:xfrm>
          <a:prstGeom prst="rect">
            <a:avLst/>
          </a:prstGeom>
          <a:noFill/>
          <a:ln cap="flat" cmpd="sng" w="9525">
            <a:solidFill>
              <a:srgbClr val="76A5AF"/>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Organized measures (whether public or private) to prevent disease, promote health, and prolong life among the population as a whole, through organised community efforts for the sanitation of the environment, the control of communicable infections, the education of the individual in personal hygiene, the organization of medical and nursing services for the early diagnosis and preventive treatment of disease.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It is a combination of:</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GB" sz="1200">
                <a:latin typeface="Mada"/>
                <a:ea typeface="Mada"/>
                <a:cs typeface="Mada"/>
                <a:sym typeface="Mada"/>
              </a:rPr>
              <a:t>Scientific discipline (e.g., epidemiology, biostatistics, laboratory science, social science, demography)</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GB" sz="1200">
                <a:latin typeface="Mada"/>
                <a:ea typeface="Mada"/>
                <a:cs typeface="Mada"/>
                <a:sym typeface="Mada"/>
              </a:rPr>
              <a:t>Skills and strategies (e.g., epidemiological investigations, planning and management, intervention, evaluation) that are directed to the maintenance and improvement of the health of people</a:t>
            </a:r>
            <a:endParaRPr sz="1200">
              <a:latin typeface="Mada"/>
              <a:ea typeface="Mada"/>
              <a:cs typeface="Mada"/>
              <a:sym typeface="Mada"/>
            </a:endParaRPr>
          </a:p>
        </p:txBody>
      </p:sp>
      <p:sp>
        <p:nvSpPr>
          <p:cNvPr id="148" name="Google Shape;148;p27"/>
          <p:cNvSpPr/>
          <p:nvPr/>
        </p:nvSpPr>
        <p:spPr>
          <a:xfrm>
            <a:off x="351625" y="390900"/>
            <a:ext cx="3363000" cy="371400"/>
          </a:xfrm>
          <a:prstGeom prst="snip2DiagRect">
            <a:avLst>
              <a:gd fmla="val 0" name="adj1"/>
              <a:gd fmla="val 43565" name="adj2"/>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Public Health</a:t>
            </a:r>
            <a:endParaRPr sz="2400">
              <a:solidFill>
                <a:srgbClr val="134F5C"/>
              </a:solidFill>
              <a:latin typeface="Nunito"/>
              <a:ea typeface="Nunito"/>
              <a:cs typeface="Nunito"/>
              <a:sym typeface="Nunito"/>
            </a:endParaRPr>
          </a:p>
        </p:txBody>
      </p:sp>
      <p:sp>
        <p:nvSpPr>
          <p:cNvPr id="149" name="Google Shape;149;p27"/>
          <p:cNvSpPr txBox="1"/>
          <p:nvPr/>
        </p:nvSpPr>
        <p:spPr>
          <a:xfrm>
            <a:off x="276300" y="2972713"/>
            <a:ext cx="7029600" cy="50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76A5AF"/>
                </a:solidFill>
                <a:latin typeface="Nunito"/>
                <a:ea typeface="Nunito"/>
                <a:cs typeface="Nunito"/>
                <a:sym typeface="Nunito"/>
              </a:rPr>
              <a:t>Three Core Public Health Functions</a:t>
            </a:r>
            <a:endParaRPr b="1" sz="1800">
              <a:solidFill>
                <a:srgbClr val="76A5AF"/>
              </a:solidFill>
              <a:latin typeface="Nunito"/>
              <a:ea typeface="Nunito"/>
              <a:cs typeface="Nunito"/>
              <a:sym typeface="Nunito"/>
            </a:endParaRPr>
          </a:p>
        </p:txBody>
      </p:sp>
      <p:pic>
        <p:nvPicPr>
          <p:cNvPr id="150" name="Google Shape;150;p27"/>
          <p:cNvPicPr preferRelativeResize="0"/>
          <p:nvPr/>
        </p:nvPicPr>
        <p:blipFill>
          <a:blip r:embed="rId3">
            <a:alphaModFix/>
          </a:blip>
          <a:stretch>
            <a:fillRect/>
          </a:stretch>
        </p:blipFill>
        <p:spPr>
          <a:xfrm>
            <a:off x="5029200" y="3372850"/>
            <a:ext cx="2390548" cy="2347750"/>
          </a:xfrm>
          <a:prstGeom prst="rect">
            <a:avLst/>
          </a:prstGeom>
          <a:noFill/>
          <a:ln>
            <a:noFill/>
          </a:ln>
        </p:spPr>
      </p:pic>
      <p:sp>
        <p:nvSpPr>
          <p:cNvPr id="151" name="Google Shape;151;p27"/>
          <p:cNvSpPr/>
          <p:nvPr/>
        </p:nvSpPr>
        <p:spPr>
          <a:xfrm>
            <a:off x="247650" y="3533775"/>
            <a:ext cx="1619100" cy="257100"/>
          </a:xfrm>
          <a:prstGeom prst="homePlate">
            <a:avLst>
              <a:gd fmla="val 50000" name="adj"/>
            </a:avLst>
          </a:pr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Mada"/>
                <a:ea typeface="Mada"/>
                <a:cs typeface="Mada"/>
                <a:sym typeface="Mada"/>
              </a:rPr>
              <a:t>1- Assessment</a:t>
            </a:r>
            <a:endParaRPr b="1">
              <a:solidFill>
                <a:srgbClr val="FFFFFF"/>
              </a:solidFill>
              <a:latin typeface="Mada"/>
              <a:ea typeface="Mada"/>
              <a:cs typeface="Mada"/>
              <a:sym typeface="Mada"/>
            </a:endParaRPr>
          </a:p>
        </p:txBody>
      </p:sp>
      <p:sp>
        <p:nvSpPr>
          <p:cNvPr id="152" name="Google Shape;152;p27"/>
          <p:cNvSpPr/>
          <p:nvPr/>
        </p:nvSpPr>
        <p:spPr>
          <a:xfrm>
            <a:off x="247650" y="4295775"/>
            <a:ext cx="2114400" cy="257100"/>
          </a:xfrm>
          <a:prstGeom prst="homePlate">
            <a:avLst>
              <a:gd fmla="val 50000" name="adj"/>
            </a:avLst>
          </a:pr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Mada"/>
                <a:ea typeface="Mada"/>
                <a:cs typeface="Mada"/>
                <a:sym typeface="Mada"/>
              </a:rPr>
              <a:t>2</a:t>
            </a:r>
            <a:r>
              <a:rPr b="1" lang="en-GB">
                <a:solidFill>
                  <a:srgbClr val="FFFFFF"/>
                </a:solidFill>
                <a:latin typeface="Mada"/>
                <a:ea typeface="Mada"/>
                <a:cs typeface="Mada"/>
                <a:sym typeface="Mada"/>
              </a:rPr>
              <a:t>- Policy Development</a:t>
            </a:r>
            <a:endParaRPr b="1">
              <a:solidFill>
                <a:srgbClr val="FFFFFF"/>
              </a:solidFill>
              <a:latin typeface="Mada"/>
              <a:ea typeface="Mada"/>
              <a:cs typeface="Mada"/>
              <a:sym typeface="Mada"/>
            </a:endParaRPr>
          </a:p>
        </p:txBody>
      </p:sp>
      <p:sp>
        <p:nvSpPr>
          <p:cNvPr id="153" name="Google Shape;153;p27"/>
          <p:cNvSpPr/>
          <p:nvPr/>
        </p:nvSpPr>
        <p:spPr>
          <a:xfrm>
            <a:off x="247650" y="5057775"/>
            <a:ext cx="2543100" cy="257100"/>
          </a:xfrm>
          <a:prstGeom prst="homePlate">
            <a:avLst>
              <a:gd fmla="val 50000" name="adj"/>
            </a:avLst>
          </a:pr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Mada"/>
                <a:ea typeface="Mada"/>
                <a:cs typeface="Mada"/>
                <a:sym typeface="Mada"/>
              </a:rPr>
              <a:t>3</a:t>
            </a:r>
            <a:r>
              <a:rPr b="1" lang="en-GB">
                <a:solidFill>
                  <a:srgbClr val="FFFFFF"/>
                </a:solidFill>
                <a:latin typeface="Mada"/>
                <a:ea typeface="Mada"/>
                <a:cs typeface="Mada"/>
                <a:sym typeface="Mada"/>
              </a:rPr>
              <a:t>- Assurance</a:t>
            </a:r>
            <a:endParaRPr b="1">
              <a:solidFill>
                <a:srgbClr val="FFFFFF"/>
              </a:solidFill>
              <a:latin typeface="Mada"/>
              <a:ea typeface="Mada"/>
              <a:cs typeface="Mada"/>
              <a:sym typeface="Mada"/>
            </a:endParaRPr>
          </a:p>
        </p:txBody>
      </p:sp>
      <p:sp>
        <p:nvSpPr>
          <p:cNvPr id="154" name="Google Shape;154;p27"/>
          <p:cNvSpPr txBox="1"/>
          <p:nvPr/>
        </p:nvSpPr>
        <p:spPr>
          <a:xfrm>
            <a:off x="219075" y="3781425"/>
            <a:ext cx="5010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Assessment &amp; monitoring of the health of communities and populations</a:t>
            </a:r>
            <a:endParaRPr sz="1200">
              <a:latin typeface="Mada"/>
              <a:ea typeface="Mada"/>
              <a:cs typeface="Mada"/>
              <a:sym typeface="Mada"/>
            </a:endParaRPr>
          </a:p>
        </p:txBody>
      </p:sp>
      <p:sp>
        <p:nvSpPr>
          <p:cNvPr id="155" name="Google Shape;155;p27"/>
          <p:cNvSpPr txBox="1"/>
          <p:nvPr/>
        </p:nvSpPr>
        <p:spPr>
          <a:xfrm>
            <a:off x="219075" y="4514850"/>
            <a:ext cx="5010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Development of policies to solve local and national health problems</a:t>
            </a:r>
            <a:endParaRPr sz="1200">
              <a:latin typeface="Mada"/>
              <a:ea typeface="Mada"/>
              <a:cs typeface="Mada"/>
              <a:sym typeface="Mada"/>
            </a:endParaRPr>
          </a:p>
        </p:txBody>
      </p:sp>
      <p:sp>
        <p:nvSpPr>
          <p:cNvPr id="156" name="Google Shape;156;p27"/>
          <p:cNvSpPr txBox="1"/>
          <p:nvPr/>
        </p:nvSpPr>
        <p:spPr>
          <a:xfrm>
            <a:off x="219075" y="5276850"/>
            <a:ext cx="5010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To assure access to appropriate and cost-effective care </a:t>
            </a:r>
            <a:endParaRPr sz="1200">
              <a:solidFill>
                <a:srgbClr val="BF9000"/>
              </a:solidFill>
              <a:latin typeface="Mada"/>
              <a:ea typeface="Mada"/>
              <a:cs typeface="Mada"/>
              <a:sym typeface="Mada"/>
            </a:endParaRPr>
          </a:p>
        </p:txBody>
      </p:sp>
      <p:sp>
        <p:nvSpPr>
          <p:cNvPr id="157" name="Google Shape;157;p27"/>
          <p:cNvSpPr txBox="1"/>
          <p:nvPr/>
        </p:nvSpPr>
        <p:spPr>
          <a:xfrm>
            <a:off x="276300" y="5941588"/>
            <a:ext cx="7029600" cy="50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rgbClr val="76A5AF"/>
                </a:solidFill>
                <a:latin typeface="Nunito"/>
                <a:ea typeface="Nunito"/>
                <a:cs typeface="Nunito"/>
                <a:sym typeface="Nunito"/>
              </a:rPr>
              <a:t>The 10 Essential Public Health Services</a:t>
            </a:r>
            <a:endParaRPr sz="1800">
              <a:solidFill>
                <a:srgbClr val="76A5AF"/>
              </a:solidFill>
              <a:latin typeface="Nunito"/>
              <a:ea typeface="Nunito"/>
              <a:cs typeface="Nunito"/>
              <a:sym typeface="Nunito"/>
            </a:endParaRPr>
          </a:p>
        </p:txBody>
      </p:sp>
      <p:sp>
        <p:nvSpPr>
          <p:cNvPr id="158" name="Google Shape;158;p27"/>
          <p:cNvSpPr txBox="1"/>
          <p:nvPr/>
        </p:nvSpPr>
        <p:spPr>
          <a:xfrm>
            <a:off x="381000" y="6667500"/>
            <a:ext cx="3257400" cy="26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Monitor health status to identify community health problems</a:t>
            </a:r>
            <a:endParaRPr sz="1200">
              <a:latin typeface="Mada"/>
              <a:ea typeface="Mada"/>
              <a:cs typeface="Mada"/>
              <a:sym typeface="Mada"/>
            </a:endParaRPr>
          </a:p>
        </p:txBody>
      </p:sp>
      <p:sp>
        <p:nvSpPr>
          <p:cNvPr id="159" name="Google Shape;159;p27"/>
          <p:cNvSpPr txBox="1"/>
          <p:nvPr/>
        </p:nvSpPr>
        <p:spPr>
          <a:xfrm>
            <a:off x="381000" y="7277100"/>
            <a:ext cx="3257400" cy="26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Diagnose and investigate health problems and health hazards in the community</a:t>
            </a:r>
            <a:endParaRPr sz="1200">
              <a:latin typeface="Mada"/>
              <a:ea typeface="Mada"/>
              <a:cs typeface="Mada"/>
              <a:sym typeface="Mada"/>
            </a:endParaRPr>
          </a:p>
        </p:txBody>
      </p:sp>
      <p:sp>
        <p:nvSpPr>
          <p:cNvPr id="160" name="Google Shape;160;p27"/>
          <p:cNvSpPr txBox="1"/>
          <p:nvPr/>
        </p:nvSpPr>
        <p:spPr>
          <a:xfrm>
            <a:off x="381000" y="7886700"/>
            <a:ext cx="3257400" cy="26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Inform, educate, and empower people about health issues.</a:t>
            </a:r>
            <a:endParaRPr sz="1200">
              <a:latin typeface="Mada"/>
              <a:ea typeface="Mada"/>
              <a:cs typeface="Mada"/>
              <a:sym typeface="Mada"/>
            </a:endParaRPr>
          </a:p>
        </p:txBody>
      </p:sp>
      <p:sp>
        <p:nvSpPr>
          <p:cNvPr id="161" name="Google Shape;161;p27"/>
          <p:cNvSpPr txBox="1"/>
          <p:nvPr/>
        </p:nvSpPr>
        <p:spPr>
          <a:xfrm>
            <a:off x="381000" y="8496300"/>
            <a:ext cx="3257400" cy="26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Mobilize community partnerships to identify and solve health problems</a:t>
            </a:r>
            <a:endParaRPr sz="1200">
              <a:latin typeface="Mada"/>
              <a:ea typeface="Mada"/>
              <a:cs typeface="Mada"/>
              <a:sym typeface="Mada"/>
            </a:endParaRPr>
          </a:p>
        </p:txBody>
      </p:sp>
      <p:sp>
        <p:nvSpPr>
          <p:cNvPr id="162" name="Google Shape;162;p27"/>
          <p:cNvSpPr txBox="1"/>
          <p:nvPr/>
        </p:nvSpPr>
        <p:spPr>
          <a:xfrm>
            <a:off x="381000" y="9182100"/>
            <a:ext cx="3257400" cy="26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Develop policies and plans that support individual and community health efforts</a:t>
            </a:r>
            <a:endParaRPr sz="1200">
              <a:latin typeface="Mada"/>
              <a:ea typeface="Mada"/>
              <a:cs typeface="Mada"/>
              <a:sym typeface="Mada"/>
            </a:endParaRPr>
          </a:p>
        </p:txBody>
      </p:sp>
      <p:sp>
        <p:nvSpPr>
          <p:cNvPr id="163" name="Google Shape;163;p27"/>
          <p:cNvSpPr txBox="1"/>
          <p:nvPr/>
        </p:nvSpPr>
        <p:spPr>
          <a:xfrm>
            <a:off x="4267200" y="6667500"/>
            <a:ext cx="3257400" cy="26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Enforce laws and regulations that protect health and ensure safety</a:t>
            </a:r>
            <a:endParaRPr sz="1200">
              <a:latin typeface="Mada"/>
              <a:ea typeface="Mada"/>
              <a:cs typeface="Mada"/>
              <a:sym typeface="Mada"/>
            </a:endParaRPr>
          </a:p>
        </p:txBody>
      </p:sp>
      <p:sp>
        <p:nvSpPr>
          <p:cNvPr id="164" name="Google Shape;164;p27"/>
          <p:cNvSpPr txBox="1"/>
          <p:nvPr/>
        </p:nvSpPr>
        <p:spPr>
          <a:xfrm>
            <a:off x="4267200" y="7258050"/>
            <a:ext cx="3257400" cy="26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Link people to needed personal health services and assure the provision of health care when otherwise unavailable</a:t>
            </a:r>
            <a:endParaRPr sz="1200">
              <a:latin typeface="Mada"/>
              <a:ea typeface="Mada"/>
              <a:cs typeface="Mada"/>
              <a:sym typeface="Mada"/>
            </a:endParaRPr>
          </a:p>
        </p:txBody>
      </p:sp>
      <p:sp>
        <p:nvSpPr>
          <p:cNvPr id="165" name="Google Shape;165;p27"/>
          <p:cNvSpPr txBox="1"/>
          <p:nvPr/>
        </p:nvSpPr>
        <p:spPr>
          <a:xfrm>
            <a:off x="4267200" y="7886700"/>
            <a:ext cx="3257400" cy="26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Assure a competent public health and personal health care workforce</a:t>
            </a:r>
            <a:endParaRPr sz="1200">
              <a:latin typeface="Mada"/>
              <a:ea typeface="Mada"/>
              <a:cs typeface="Mada"/>
              <a:sym typeface="Mada"/>
            </a:endParaRPr>
          </a:p>
        </p:txBody>
      </p:sp>
      <p:sp>
        <p:nvSpPr>
          <p:cNvPr id="166" name="Google Shape;166;p27"/>
          <p:cNvSpPr txBox="1"/>
          <p:nvPr/>
        </p:nvSpPr>
        <p:spPr>
          <a:xfrm>
            <a:off x="4267200" y="8572500"/>
            <a:ext cx="3257400" cy="26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Evaluate effectiveness, accessibility, and quality of personal and population-based health services</a:t>
            </a:r>
            <a:endParaRPr sz="1200">
              <a:latin typeface="Mada"/>
              <a:ea typeface="Mada"/>
              <a:cs typeface="Mada"/>
              <a:sym typeface="Mada"/>
            </a:endParaRPr>
          </a:p>
        </p:txBody>
      </p:sp>
      <p:sp>
        <p:nvSpPr>
          <p:cNvPr id="167" name="Google Shape;167;p27"/>
          <p:cNvSpPr txBox="1"/>
          <p:nvPr/>
        </p:nvSpPr>
        <p:spPr>
          <a:xfrm>
            <a:off x="4267200" y="9182100"/>
            <a:ext cx="3257400" cy="26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Research for new insights and innovative solutions to health problems</a:t>
            </a:r>
            <a:endParaRPr sz="1200">
              <a:latin typeface="Mada"/>
              <a:ea typeface="Mada"/>
              <a:cs typeface="Mada"/>
              <a:sym typeface="Mada"/>
            </a:endParaRPr>
          </a:p>
        </p:txBody>
      </p:sp>
      <p:sp>
        <p:nvSpPr>
          <p:cNvPr id="168" name="Google Shape;168;p27"/>
          <p:cNvSpPr txBox="1"/>
          <p:nvPr/>
        </p:nvSpPr>
        <p:spPr>
          <a:xfrm>
            <a:off x="142875" y="6400800"/>
            <a:ext cx="208800" cy="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169" name="Google Shape;169;p27"/>
          <p:cNvCxnSpPr>
            <a:stCxn id="168" idx="2"/>
            <a:endCxn id="158" idx="1"/>
          </p:cNvCxnSpPr>
          <p:nvPr/>
        </p:nvCxnSpPr>
        <p:spPr>
          <a:xfrm flipH="1" rot="-5400000">
            <a:off x="118875" y="6538800"/>
            <a:ext cx="390600" cy="133800"/>
          </a:xfrm>
          <a:prstGeom prst="bentConnector2">
            <a:avLst/>
          </a:prstGeom>
          <a:noFill/>
          <a:ln cap="flat" cmpd="sng" w="19050">
            <a:solidFill>
              <a:srgbClr val="B7B7B7"/>
            </a:solidFill>
            <a:prstDash val="solid"/>
            <a:round/>
            <a:headEnd len="med" w="med" type="oval"/>
            <a:tailEnd len="med" w="med" type="none"/>
          </a:ln>
        </p:spPr>
      </p:cxnSp>
      <p:cxnSp>
        <p:nvCxnSpPr>
          <p:cNvPr id="170" name="Google Shape;170;p27"/>
          <p:cNvCxnSpPr>
            <a:stCxn id="168" idx="2"/>
            <a:endCxn id="159" idx="1"/>
          </p:cNvCxnSpPr>
          <p:nvPr/>
        </p:nvCxnSpPr>
        <p:spPr>
          <a:xfrm flipH="1" rot="-5400000">
            <a:off x="-185925" y="6843600"/>
            <a:ext cx="1000200" cy="133800"/>
          </a:xfrm>
          <a:prstGeom prst="bentConnector2">
            <a:avLst/>
          </a:prstGeom>
          <a:noFill/>
          <a:ln cap="flat" cmpd="sng" w="19050">
            <a:solidFill>
              <a:srgbClr val="B7B7B7"/>
            </a:solidFill>
            <a:prstDash val="solid"/>
            <a:round/>
            <a:headEnd len="med" w="med" type="oval"/>
            <a:tailEnd len="med" w="med" type="none"/>
          </a:ln>
        </p:spPr>
      </p:cxnSp>
      <p:cxnSp>
        <p:nvCxnSpPr>
          <p:cNvPr id="171" name="Google Shape;171;p27"/>
          <p:cNvCxnSpPr>
            <a:stCxn id="168" idx="2"/>
            <a:endCxn id="160" idx="1"/>
          </p:cNvCxnSpPr>
          <p:nvPr/>
        </p:nvCxnSpPr>
        <p:spPr>
          <a:xfrm flipH="1" rot="-5400000">
            <a:off x="-490725" y="7148400"/>
            <a:ext cx="1609800" cy="133800"/>
          </a:xfrm>
          <a:prstGeom prst="bentConnector2">
            <a:avLst/>
          </a:prstGeom>
          <a:noFill/>
          <a:ln cap="flat" cmpd="sng" w="19050">
            <a:solidFill>
              <a:srgbClr val="B7B7B7"/>
            </a:solidFill>
            <a:prstDash val="solid"/>
            <a:round/>
            <a:headEnd len="med" w="med" type="oval"/>
            <a:tailEnd len="med" w="med" type="none"/>
          </a:ln>
        </p:spPr>
      </p:cxnSp>
      <p:cxnSp>
        <p:nvCxnSpPr>
          <p:cNvPr id="172" name="Google Shape;172;p27"/>
          <p:cNvCxnSpPr>
            <a:stCxn id="168" idx="2"/>
            <a:endCxn id="161" idx="1"/>
          </p:cNvCxnSpPr>
          <p:nvPr/>
        </p:nvCxnSpPr>
        <p:spPr>
          <a:xfrm flipH="1" rot="-5400000">
            <a:off x="-795525" y="7453200"/>
            <a:ext cx="2219400" cy="133800"/>
          </a:xfrm>
          <a:prstGeom prst="bentConnector2">
            <a:avLst/>
          </a:prstGeom>
          <a:noFill/>
          <a:ln cap="flat" cmpd="sng" w="19050">
            <a:solidFill>
              <a:srgbClr val="B7B7B7"/>
            </a:solidFill>
            <a:prstDash val="solid"/>
            <a:round/>
            <a:headEnd len="med" w="med" type="oval"/>
            <a:tailEnd len="med" w="med" type="none"/>
          </a:ln>
        </p:spPr>
      </p:cxnSp>
      <p:cxnSp>
        <p:nvCxnSpPr>
          <p:cNvPr id="173" name="Google Shape;173;p27"/>
          <p:cNvCxnSpPr>
            <a:stCxn id="168" idx="2"/>
            <a:endCxn id="162" idx="1"/>
          </p:cNvCxnSpPr>
          <p:nvPr/>
        </p:nvCxnSpPr>
        <p:spPr>
          <a:xfrm flipH="1" rot="-5400000">
            <a:off x="-1138425" y="7796100"/>
            <a:ext cx="2905200" cy="133800"/>
          </a:xfrm>
          <a:prstGeom prst="bentConnector2">
            <a:avLst/>
          </a:prstGeom>
          <a:noFill/>
          <a:ln cap="flat" cmpd="sng" w="19050">
            <a:solidFill>
              <a:srgbClr val="B7B7B7"/>
            </a:solidFill>
            <a:prstDash val="solid"/>
            <a:round/>
            <a:headEnd len="med" w="med" type="oval"/>
            <a:tailEnd len="med" w="med" type="none"/>
          </a:ln>
        </p:spPr>
      </p:cxnSp>
      <p:sp>
        <p:nvSpPr>
          <p:cNvPr id="174" name="Google Shape;174;p27"/>
          <p:cNvSpPr txBox="1"/>
          <p:nvPr/>
        </p:nvSpPr>
        <p:spPr>
          <a:xfrm>
            <a:off x="4029075" y="6400800"/>
            <a:ext cx="208800" cy="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175" name="Google Shape;175;p27"/>
          <p:cNvCxnSpPr>
            <a:stCxn id="174" idx="2"/>
            <a:endCxn id="163" idx="1"/>
          </p:cNvCxnSpPr>
          <p:nvPr/>
        </p:nvCxnSpPr>
        <p:spPr>
          <a:xfrm flipH="1" rot="-5400000">
            <a:off x="4005075" y="6538800"/>
            <a:ext cx="390600" cy="133800"/>
          </a:xfrm>
          <a:prstGeom prst="bentConnector2">
            <a:avLst/>
          </a:prstGeom>
          <a:noFill/>
          <a:ln cap="flat" cmpd="sng" w="19050">
            <a:solidFill>
              <a:srgbClr val="B7B7B7"/>
            </a:solidFill>
            <a:prstDash val="solid"/>
            <a:round/>
            <a:headEnd len="med" w="med" type="oval"/>
            <a:tailEnd len="med" w="med" type="none"/>
          </a:ln>
        </p:spPr>
      </p:cxnSp>
      <p:cxnSp>
        <p:nvCxnSpPr>
          <p:cNvPr id="176" name="Google Shape;176;p27"/>
          <p:cNvCxnSpPr>
            <a:stCxn id="174" idx="2"/>
            <a:endCxn id="164" idx="1"/>
          </p:cNvCxnSpPr>
          <p:nvPr/>
        </p:nvCxnSpPr>
        <p:spPr>
          <a:xfrm flipH="1" rot="-5400000">
            <a:off x="3709875" y="6834000"/>
            <a:ext cx="981000" cy="133800"/>
          </a:xfrm>
          <a:prstGeom prst="bentConnector2">
            <a:avLst/>
          </a:prstGeom>
          <a:noFill/>
          <a:ln cap="flat" cmpd="sng" w="19050">
            <a:solidFill>
              <a:srgbClr val="B7B7B7"/>
            </a:solidFill>
            <a:prstDash val="solid"/>
            <a:round/>
            <a:headEnd len="med" w="med" type="oval"/>
            <a:tailEnd len="med" w="med" type="none"/>
          </a:ln>
        </p:spPr>
      </p:cxnSp>
      <p:cxnSp>
        <p:nvCxnSpPr>
          <p:cNvPr id="177" name="Google Shape;177;p27"/>
          <p:cNvCxnSpPr>
            <a:stCxn id="174" idx="2"/>
            <a:endCxn id="165" idx="1"/>
          </p:cNvCxnSpPr>
          <p:nvPr/>
        </p:nvCxnSpPr>
        <p:spPr>
          <a:xfrm flipH="1" rot="-5400000">
            <a:off x="3395475" y="7148400"/>
            <a:ext cx="1609800" cy="133800"/>
          </a:xfrm>
          <a:prstGeom prst="bentConnector2">
            <a:avLst/>
          </a:prstGeom>
          <a:noFill/>
          <a:ln cap="flat" cmpd="sng" w="19050">
            <a:solidFill>
              <a:srgbClr val="B7B7B7"/>
            </a:solidFill>
            <a:prstDash val="solid"/>
            <a:round/>
            <a:headEnd len="med" w="med" type="oval"/>
            <a:tailEnd len="med" w="med" type="none"/>
          </a:ln>
        </p:spPr>
      </p:cxnSp>
      <p:cxnSp>
        <p:nvCxnSpPr>
          <p:cNvPr id="178" name="Google Shape;178;p27"/>
          <p:cNvCxnSpPr>
            <a:stCxn id="174" idx="2"/>
            <a:endCxn id="166" idx="1"/>
          </p:cNvCxnSpPr>
          <p:nvPr/>
        </p:nvCxnSpPr>
        <p:spPr>
          <a:xfrm flipH="1" rot="-5400000">
            <a:off x="3052575" y="7491300"/>
            <a:ext cx="2295600" cy="133800"/>
          </a:xfrm>
          <a:prstGeom prst="bentConnector2">
            <a:avLst/>
          </a:prstGeom>
          <a:noFill/>
          <a:ln cap="flat" cmpd="sng" w="19050">
            <a:solidFill>
              <a:srgbClr val="B7B7B7"/>
            </a:solidFill>
            <a:prstDash val="solid"/>
            <a:round/>
            <a:headEnd len="med" w="med" type="oval"/>
            <a:tailEnd len="med" w="med" type="none"/>
          </a:ln>
        </p:spPr>
      </p:cxnSp>
      <p:cxnSp>
        <p:nvCxnSpPr>
          <p:cNvPr id="179" name="Google Shape;179;p27"/>
          <p:cNvCxnSpPr>
            <a:stCxn id="174" idx="2"/>
            <a:endCxn id="167" idx="1"/>
          </p:cNvCxnSpPr>
          <p:nvPr/>
        </p:nvCxnSpPr>
        <p:spPr>
          <a:xfrm flipH="1" rot="-5400000">
            <a:off x="2747775" y="7796100"/>
            <a:ext cx="2905200" cy="133800"/>
          </a:xfrm>
          <a:prstGeom prst="bentConnector2">
            <a:avLst/>
          </a:prstGeom>
          <a:noFill/>
          <a:ln cap="flat" cmpd="sng" w="19050">
            <a:solidFill>
              <a:srgbClr val="B7B7B7"/>
            </a:solidFill>
            <a:prstDash val="solid"/>
            <a:round/>
            <a:headEnd len="med" w="med" type="oval"/>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nvSpPr>
        <p:spPr>
          <a:xfrm>
            <a:off x="171450" y="685800"/>
            <a:ext cx="7229400" cy="866700"/>
          </a:xfrm>
          <a:prstGeom prst="rect">
            <a:avLst/>
          </a:prstGeom>
          <a:noFill/>
          <a:ln cap="flat" cmpd="sng" w="9525">
            <a:solidFill>
              <a:srgbClr val="76A5AF"/>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It’s the sub-speciality of Community Medicine which aims to advance the health of population. Epidemiological principles and methods are applied to describe and define public health problems, as well as to formulate and evaluate health programs and policies to prevent and control health problems and to promote the health of the population.</a:t>
            </a:r>
            <a:endParaRPr sz="1200">
              <a:latin typeface="Mada"/>
              <a:ea typeface="Mada"/>
              <a:cs typeface="Mada"/>
              <a:sym typeface="Mada"/>
            </a:endParaRPr>
          </a:p>
        </p:txBody>
      </p:sp>
      <p:sp>
        <p:nvSpPr>
          <p:cNvPr id="185" name="Google Shape;185;p28"/>
          <p:cNvSpPr/>
          <p:nvPr/>
        </p:nvSpPr>
        <p:spPr>
          <a:xfrm>
            <a:off x="351625" y="390900"/>
            <a:ext cx="3763200" cy="371400"/>
          </a:xfrm>
          <a:prstGeom prst="snip2DiagRect">
            <a:avLst>
              <a:gd fmla="val 0" name="adj1"/>
              <a:gd fmla="val 43565" name="adj2"/>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Public Health Medicine</a:t>
            </a:r>
            <a:endParaRPr sz="2400">
              <a:solidFill>
                <a:srgbClr val="134F5C"/>
              </a:solidFill>
              <a:latin typeface="Nunito"/>
              <a:ea typeface="Nunito"/>
              <a:cs typeface="Nunito"/>
              <a:sym typeface="Nunito"/>
            </a:endParaRPr>
          </a:p>
        </p:txBody>
      </p:sp>
      <p:sp>
        <p:nvSpPr>
          <p:cNvPr id="186" name="Google Shape;186;p28"/>
          <p:cNvSpPr txBox="1"/>
          <p:nvPr/>
        </p:nvSpPr>
        <p:spPr>
          <a:xfrm>
            <a:off x="276300" y="1617248"/>
            <a:ext cx="7029600" cy="43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rgbClr val="76A5AF"/>
                </a:solidFill>
                <a:latin typeface="Nunito"/>
                <a:ea typeface="Nunito"/>
                <a:cs typeface="Nunito"/>
                <a:sym typeface="Nunito"/>
              </a:rPr>
              <a:t>Specialities</a:t>
            </a:r>
            <a:r>
              <a:rPr lang="en-GB" sz="1800">
                <a:solidFill>
                  <a:srgbClr val="76A5AF"/>
                </a:solidFill>
                <a:latin typeface="Nunito"/>
                <a:ea typeface="Nunito"/>
                <a:cs typeface="Nunito"/>
                <a:sym typeface="Nunito"/>
              </a:rPr>
              <a:t> of Public Health</a:t>
            </a:r>
            <a:endParaRPr sz="1800">
              <a:solidFill>
                <a:srgbClr val="76A5AF"/>
              </a:solidFill>
              <a:latin typeface="Nunito"/>
              <a:ea typeface="Nunito"/>
              <a:cs typeface="Nunito"/>
              <a:sym typeface="Nunito"/>
            </a:endParaRPr>
          </a:p>
        </p:txBody>
      </p:sp>
      <p:sp>
        <p:nvSpPr>
          <p:cNvPr id="187" name="Google Shape;187;p28"/>
          <p:cNvSpPr txBox="1"/>
          <p:nvPr/>
        </p:nvSpPr>
        <p:spPr>
          <a:xfrm>
            <a:off x="495300" y="1971675"/>
            <a:ext cx="3438600" cy="19431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Epidemiology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Biostatistics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Demography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Communicable disease epidemiology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Non communicable disease epidemiology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Health education and health promotion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Mental health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School health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Community nutrition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Environmental health</a:t>
            </a:r>
            <a:endParaRPr sz="1200">
              <a:latin typeface="Mada"/>
              <a:ea typeface="Mada"/>
              <a:cs typeface="Mada"/>
              <a:sym typeface="Mada"/>
            </a:endParaRPr>
          </a:p>
        </p:txBody>
      </p:sp>
      <p:sp>
        <p:nvSpPr>
          <p:cNvPr id="188" name="Google Shape;188;p28"/>
          <p:cNvSpPr txBox="1"/>
          <p:nvPr/>
        </p:nvSpPr>
        <p:spPr>
          <a:xfrm>
            <a:off x="4152900" y="1971675"/>
            <a:ext cx="3105000" cy="19431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Occupational health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Adolescents’ health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Reproductive health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Maternal and Child Health (MCH)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Health programs and policies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Health systems and services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International health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Travel health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Health of people with special needs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Geriatric Health</a:t>
            </a:r>
            <a:endParaRPr sz="1200">
              <a:latin typeface="Mada"/>
              <a:ea typeface="Mada"/>
              <a:cs typeface="Mada"/>
              <a:sym typeface="Mada"/>
            </a:endParaRPr>
          </a:p>
        </p:txBody>
      </p:sp>
      <p:sp>
        <p:nvSpPr>
          <p:cNvPr id="189" name="Google Shape;189;p28"/>
          <p:cNvSpPr txBox="1"/>
          <p:nvPr/>
        </p:nvSpPr>
        <p:spPr>
          <a:xfrm>
            <a:off x="457200" y="4000500"/>
            <a:ext cx="6743700" cy="77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Who is responsible for conducting Community health services </a:t>
            </a:r>
            <a:r>
              <a:rPr baseline="30000" lang="en-GB" sz="2400">
                <a:solidFill>
                  <a:srgbClr val="6AA84F"/>
                </a:solidFill>
                <a:latin typeface="Nunito"/>
                <a:ea typeface="Nunito"/>
                <a:cs typeface="Nunito"/>
                <a:sym typeface="Nunito"/>
              </a:rPr>
              <a:t>1</a:t>
            </a:r>
            <a:r>
              <a:rPr lang="en-GB" sz="2400">
                <a:solidFill>
                  <a:srgbClr val="134F5C"/>
                </a:solidFill>
                <a:latin typeface="Nunito"/>
                <a:ea typeface="Nunito"/>
                <a:cs typeface="Nunito"/>
                <a:sym typeface="Nunito"/>
              </a:rPr>
              <a:t>?</a:t>
            </a:r>
            <a:endParaRPr sz="2400">
              <a:solidFill>
                <a:srgbClr val="134F5C"/>
              </a:solidFill>
              <a:latin typeface="Nunito"/>
              <a:ea typeface="Nunito"/>
              <a:cs typeface="Nunito"/>
              <a:sym typeface="Nunito"/>
            </a:endParaRPr>
          </a:p>
        </p:txBody>
      </p:sp>
      <p:sp>
        <p:nvSpPr>
          <p:cNvPr id="190" name="Google Shape;190;p28"/>
          <p:cNvSpPr/>
          <p:nvPr/>
        </p:nvSpPr>
        <p:spPr>
          <a:xfrm>
            <a:off x="316725" y="4928375"/>
            <a:ext cx="1321500" cy="933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Community medicine specialist</a:t>
            </a:r>
            <a:endParaRPr sz="1200">
              <a:latin typeface="Mada"/>
              <a:ea typeface="Mada"/>
              <a:cs typeface="Mada"/>
              <a:sym typeface="Mada"/>
            </a:endParaRPr>
          </a:p>
        </p:txBody>
      </p:sp>
      <p:sp>
        <p:nvSpPr>
          <p:cNvPr id="191" name="Google Shape;191;p28"/>
          <p:cNvSpPr txBox="1"/>
          <p:nvPr/>
        </p:nvSpPr>
        <p:spPr>
          <a:xfrm>
            <a:off x="-13500" y="4928375"/>
            <a:ext cx="543300" cy="12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7000">
                <a:solidFill>
                  <a:srgbClr val="134F5C"/>
                </a:solidFill>
                <a:latin typeface="Nunito"/>
                <a:ea typeface="Nunito"/>
                <a:cs typeface="Nunito"/>
                <a:sym typeface="Nunito"/>
              </a:rPr>
              <a:t>1</a:t>
            </a:r>
            <a:endParaRPr b="1" sz="7000">
              <a:solidFill>
                <a:srgbClr val="134F5C"/>
              </a:solidFill>
              <a:latin typeface="Nunito"/>
              <a:ea typeface="Nunito"/>
              <a:cs typeface="Nunito"/>
              <a:sym typeface="Nunito"/>
            </a:endParaRPr>
          </a:p>
        </p:txBody>
      </p:sp>
      <p:sp>
        <p:nvSpPr>
          <p:cNvPr id="192" name="Google Shape;192;p28"/>
          <p:cNvSpPr/>
          <p:nvPr/>
        </p:nvSpPr>
        <p:spPr>
          <a:xfrm>
            <a:off x="2221725" y="4928375"/>
            <a:ext cx="1397700" cy="933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Community Medicine university departments &amp; Ministry of Health</a:t>
            </a:r>
            <a:endParaRPr sz="1200">
              <a:latin typeface="Mada"/>
              <a:ea typeface="Mada"/>
              <a:cs typeface="Mada"/>
              <a:sym typeface="Mada"/>
            </a:endParaRPr>
          </a:p>
        </p:txBody>
      </p:sp>
      <p:sp>
        <p:nvSpPr>
          <p:cNvPr id="193" name="Google Shape;193;p28"/>
          <p:cNvSpPr txBox="1"/>
          <p:nvPr/>
        </p:nvSpPr>
        <p:spPr>
          <a:xfrm>
            <a:off x="1777200" y="4928375"/>
            <a:ext cx="543300" cy="12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7000">
                <a:solidFill>
                  <a:srgbClr val="134F5C"/>
                </a:solidFill>
                <a:latin typeface="Nunito"/>
                <a:ea typeface="Nunito"/>
                <a:cs typeface="Nunito"/>
                <a:sym typeface="Nunito"/>
              </a:rPr>
              <a:t>2</a:t>
            </a:r>
            <a:endParaRPr b="1" sz="7000">
              <a:solidFill>
                <a:srgbClr val="134F5C"/>
              </a:solidFill>
              <a:latin typeface="Nunito"/>
              <a:ea typeface="Nunito"/>
              <a:cs typeface="Nunito"/>
              <a:sym typeface="Nunito"/>
            </a:endParaRPr>
          </a:p>
        </p:txBody>
      </p:sp>
      <p:sp>
        <p:nvSpPr>
          <p:cNvPr id="194" name="Google Shape;194;p28"/>
          <p:cNvSpPr/>
          <p:nvPr/>
        </p:nvSpPr>
        <p:spPr>
          <a:xfrm>
            <a:off x="4221975" y="4928375"/>
            <a:ext cx="1397700" cy="933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Other governmental and non-governmental agencies </a:t>
            </a:r>
            <a:r>
              <a:rPr baseline="30000" lang="en-GB" sz="1200">
                <a:solidFill>
                  <a:srgbClr val="6AA84F"/>
                </a:solidFill>
                <a:latin typeface="Mada"/>
                <a:ea typeface="Mada"/>
                <a:cs typeface="Mada"/>
                <a:sym typeface="Mada"/>
              </a:rPr>
              <a:t>2</a:t>
            </a:r>
            <a:endParaRPr baseline="30000" sz="1200">
              <a:solidFill>
                <a:srgbClr val="6AA84F"/>
              </a:solidFill>
              <a:latin typeface="Mada"/>
              <a:ea typeface="Mada"/>
              <a:cs typeface="Mada"/>
              <a:sym typeface="Mada"/>
            </a:endParaRPr>
          </a:p>
        </p:txBody>
      </p:sp>
      <p:sp>
        <p:nvSpPr>
          <p:cNvPr id="195" name="Google Shape;195;p28"/>
          <p:cNvSpPr txBox="1"/>
          <p:nvPr/>
        </p:nvSpPr>
        <p:spPr>
          <a:xfrm>
            <a:off x="3739350" y="4928375"/>
            <a:ext cx="543300" cy="12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7000">
                <a:solidFill>
                  <a:srgbClr val="134F5C"/>
                </a:solidFill>
                <a:latin typeface="Nunito"/>
                <a:ea typeface="Nunito"/>
                <a:cs typeface="Nunito"/>
                <a:sym typeface="Nunito"/>
              </a:rPr>
              <a:t>3</a:t>
            </a:r>
            <a:endParaRPr b="1" sz="7000">
              <a:solidFill>
                <a:srgbClr val="134F5C"/>
              </a:solidFill>
              <a:latin typeface="Nunito"/>
              <a:ea typeface="Nunito"/>
              <a:cs typeface="Nunito"/>
              <a:sym typeface="Nunito"/>
            </a:endParaRPr>
          </a:p>
        </p:txBody>
      </p:sp>
      <p:sp>
        <p:nvSpPr>
          <p:cNvPr id="196" name="Google Shape;196;p28"/>
          <p:cNvSpPr/>
          <p:nvPr/>
        </p:nvSpPr>
        <p:spPr>
          <a:xfrm>
            <a:off x="6107925" y="4928375"/>
            <a:ext cx="1397700" cy="933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Community personal (leaders &amp; residents)</a:t>
            </a:r>
            <a:endParaRPr sz="1200">
              <a:latin typeface="Mada"/>
              <a:ea typeface="Mada"/>
              <a:cs typeface="Mada"/>
              <a:sym typeface="Mada"/>
            </a:endParaRPr>
          </a:p>
        </p:txBody>
      </p:sp>
      <p:sp>
        <p:nvSpPr>
          <p:cNvPr id="197" name="Google Shape;197;p28"/>
          <p:cNvSpPr txBox="1"/>
          <p:nvPr/>
        </p:nvSpPr>
        <p:spPr>
          <a:xfrm>
            <a:off x="5672925" y="4928375"/>
            <a:ext cx="543300" cy="12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7000">
                <a:solidFill>
                  <a:srgbClr val="134F5C"/>
                </a:solidFill>
                <a:latin typeface="Nunito"/>
                <a:ea typeface="Nunito"/>
                <a:cs typeface="Nunito"/>
                <a:sym typeface="Nunito"/>
              </a:rPr>
              <a:t>4</a:t>
            </a:r>
            <a:endParaRPr b="1" sz="7000">
              <a:solidFill>
                <a:srgbClr val="134F5C"/>
              </a:solidFill>
              <a:latin typeface="Nunito"/>
              <a:ea typeface="Nunito"/>
              <a:cs typeface="Nunito"/>
              <a:sym typeface="Nunito"/>
            </a:endParaRPr>
          </a:p>
        </p:txBody>
      </p:sp>
      <p:cxnSp>
        <p:nvCxnSpPr>
          <p:cNvPr id="198" name="Google Shape;198;p28"/>
          <p:cNvCxnSpPr/>
          <p:nvPr/>
        </p:nvCxnSpPr>
        <p:spPr>
          <a:xfrm>
            <a:off x="304800" y="6162675"/>
            <a:ext cx="6991200" cy="0"/>
          </a:xfrm>
          <a:prstGeom prst="straightConnector1">
            <a:avLst/>
          </a:prstGeom>
          <a:noFill/>
          <a:ln cap="flat" cmpd="sng" w="19050">
            <a:solidFill>
              <a:srgbClr val="D9D9D9"/>
            </a:solidFill>
            <a:prstDash val="lgDash"/>
            <a:round/>
            <a:headEnd len="med" w="med" type="none"/>
            <a:tailEnd len="med" w="med" type="none"/>
          </a:ln>
        </p:spPr>
      </p:cxnSp>
      <p:sp>
        <p:nvSpPr>
          <p:cNvPr id="199" name="Google Shape;199;p28"/>
          <p:cNvSpPr txBox="1"/>
          <p:nvPr/>
        </p:nvSpPr>
        <p:spPr>
          <a:xfrm>
            <a:off x="457200" y="6219975"/>
            <a:ext cx="6743700" cy="37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Summary</a:t>
            </a:r>
            <a:endParaRPr sz="2400">
              <a:solidFill>
                <a:srgbClr val="134F5C"/>
              </a:solidFill>
              <a:latin typeface="Nunito"/>
              <a:ea typeface="Nunito"/>
              <a:cs typeface="Nunito"/>
              <a:sym typeface="Nunito"/>
            </a:endParaRPr>
          </a:p>
        </p:txBody>
      </p:sp>
      <p:sp>
        <p:nvSpPr>
          <p:cNvPr id="200" name="Google Shape;200;p28"/>
          <p:cNvSpPr txBox="1"/>
          <p:nvPr/>
        </p:nvSpPr>
        <p:spPr>
          <a:xfrm>
            <a:off x="57150" y="6715200"/>
            <a:ext cx="4714800" cy="162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134F5C"/>
                </a:solidFill>
                <a:latin typeface="Mada"/>
                <a:ea typeface="Mada"/>
                <a:cs typeface="Mada"/>
                <a:sym typeface="Mada"/>
              </a:rPr>
              <a:t>Definitions:</a:t>
            </a:r>
            <a:endParaRPr b="1" sz="600">
              <a:solidFill>
                <a:srgbClr val="134F5C"/>
              </a:solidFill>
              <a:latin typeface="Mada"/>
              <a:ea typeface="Mada"/>
              <a:cs typeface="Mada"/>
              <a:sym typeface="Mada"/>
            </a:endParaRPr>
          </a:p>
          <a:p>
            <a:pPr indent="0" lvl="0" marL="0" rtl="0" algn="l">
              <a:spcBef>
                <a:spcPts val="0"/>
              </a:spcBef>
              <a:spcAft>
                <a:spcPts val="0"/>
              </a:spcAft>
              <a:buNone/>
            </a:pPr>
            <a:r>
              <a:t/>
            </a:r>
            <a:endParaRPr b="1" sz="600">
              <a:solidFill>
                <a:srgbClr val="134F5C"/>
              </a:solidFill>
              <a:latin typeface="Mada"/>
              <a:ea typeface="Mada"/>
              <a:cs typeface="Mada"/>
              <a:sym typeface="Mada"/>
            </a:endParaRPr>
          </a:p>
          <a:p>
            <a:pPr indent="-304800" lvl="0" marL="457200" rtl="0" algn="l">
              <a:spcBef>
                <a:spcPts val="0"/>
              </a:spcBef>
              <a:spcAft>
                <a:spcPts val="0"/>
              </a:spcAft>
              <a:buSzPts val="1200"/>
              <a:buFont typeface="Mada"/>
              <a:buChar char="●"/>
            </a:pPr>
            <a:r>
              <a:rPr b="1" lang="en-GB" sz="1200">
                <a:highlight>
                  <a:srgbClr val="D0E0E3"/>
                </a:highlight>
                <a:latin typeface="Mada"/>
                <a:ea typeface="Mada"/>
                <a:cs typeface="Mada"/>
                <a:sym typeface="Mada"/>
              </a:rPr>
              <a:t>Community Medicine:</a:t>
            </a:r>
            <a:r>
              <a:rPr lang="en-GB" sz="1200">
                <a:latin typeface="Mada"/>
                <a:ea typeface="Mada"/>
                <a:cs typeface="Mada"/>
                <a:sym typeface="Mada"/>
              </a:rPr>
              <a:t> </a:t>
            </a:r>
            <a:r>
              <a:rPr lang="en-GB" sz="1200">
                <a:solidFill>
                  <a:schemeClr val="dk1"/>
                </a:solidFill>
                <a:latin typeface="Mada"/>
                <a:ea typeface="Mada"/>
                <a:cs typeface="Mada"/>
                <a:sym typeface="Mada"/>
              </a:rPr>
              <a:t>S</a:t>
            </a:r>
            <a:r>
              <a:rPr lang="en-GB" sz="1200">
                <a:solidFill>
                  <a:schemeClr val="dk1"/>
                </a:solidFill>
                <a:latin typeface="Mada"/>
                <a:ea typeface="Mada"/>
                <a:cs typeface="Mada"/>
                <a:sym typeface="Mada"/>
              </a:rPr>
              <a:t>pecialized field of medical practice focusing on health of a defined population in order to promote and maintain health and wellbeing, prevent disease, disability, and premature death.</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highlight>
                  <a:srgbClr val="D0E0E3"/>
                </a:highlight>
                <a:latin typeface="Mada"/>
                <a:ea typeface="Mada"/>
                <a:cs typeface="Mada"/>
                <a:sym typeface="Mada"/>
              </a:rPr>
              <a:t>Preventive Medicine:</a:t>
            </a:r>
            <a:r>
              <a:rPr lang="en-GB" sz="1200">
                <a:solidFill>
                  <a:schemeClr val="dk1"/>
                </a:solidFill>
                <a:latin typeface="Mada"/>
                <a:ea typeface="Mada"/>
                <a:cs typeface="Mada"/>
                <a:sym typeface="Mada"/>
              </a:rPr>
              <a:t> Measures taken to prevent diseases, rather than curing them.</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highlight>
                  <a:srgbClr val="D0E0E3"/>
                </a:highlight>
                <a:latin typeface="Mada"/>
                <a:ea typeface="Mada"/>
                <a:cs typeface="Mada"/>
                <a:sym typeface="Mada"/>
              </a:rPr>
              <a:t>Public Health Medicine:</a:t>
            </a:r>
            <a:r>
              <a:rPr lang="en-GB" sz="1200">
                <a:solidFill>
                  <a:schemeClr val="dk1"/>
                </a:solidFill>
                <a:latin typeface="Mada"/>
                <a:ea typeface="Mada"/>
                <a:cs typeface="Mada"/>
                <a:sym typeface="Mada"/>
              </a:rPr>
              <a:t> It’s the sub-speciality of Community Medicine which aims to advance the health of population. </a:t>
            </a:r>
            <a:endParaRPr sz="1200">
              <a:latin typeface="Mada"/>
              <a:ea typeface="Mada"/>
              <a:cs typeface="Mada"/>
              <a:sym typeface="Mada"/>
            </a:endParaRPr>
          </a:p>
        </p:txBody>
      </p:sp>
      <p:sp>
        <p:nvSpPr>
          <p:cNvPr id="201" name="Google Shape;201;p28"/>
          <p:cNvSpPr txBox="1"/>
          <p:nvPr/>
        </p:nvSpPr>
        <p:spPr>
          <a:xfrm>
            <a:off x="5700" y="9722784"/>
            <a:ext cx="7589400" cy="86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It’s a combination.</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2: Non-governmental agencies help the government in carrying out essential services in the community </a:t>
            </a:r>
            <a:r>
              <a:rPr lang="en-GB" sz="800">
                <a:solidFill>
                  <a:srgbClr val="6AA84F"/>
                </a:solidFill>
                <a:latin typeface="Mada"/>
                <a:ea typeface="Mada"/>
                <a:cs typeface="Mada"/>
                <a:sym typeface="Mada"/>
              </a:rPr>
              <a:t>(since the government can’t reach and cover every neighborhood)</a:t>
            </a:r>
            <a:r>
              <a:rPr lang="en-GB" sz="900">
                <a:solidFill>
                  <a:srgbClr val="6AA84F"/>
                </a:solidFill>
                <a:latin typeface="Mada"/>
                <a:ea typeface="Mada"/>
                <a:cs typeface="Mada"/>
                <a:sym typeface="Mada"/>
              </a:rPr>
              <a:t>. Examples of non-governmental agencies: </a:t>
            </a:r>
            <a:r>
              <a:rPr lang="en-GB" sz="900">
                <a:solidFill>
                  <a:srgbClr val="6AA84F"/>
                </a:solidFill>
                <a:latin typeface="Mada"/>
                <a:ea typeface="Mada"/>
                <a:cs typeface="Mada"/>
                <a:sym typeface="Mada"/>
              </a:rPr>
              <a:t>diabetic association, heart association.</a:t>
            </a:r>
            <a:endParaRPr sz="900">
              <a:solidFill>
                <a:srgbClr val="6AA84F"/>
              </a:solidFill>
              <a:latin typeface="Mada"/>
              <a:ea typeface="Mada"/>
              <a:cs typeface="Mada"/>
              <a:sym typeface="Mada"/>
            </a:endParaRPr>
          </a:p>
        </p:txBody>
      </p:sp>
      <p:sp>
        <p:nvSpPr>
          <p:cNvPr id="202" name="Google Shape;202;p28"/>
          <p:cNvSpPr txBox="1"/>
          <p:nvPr/>
        </p:nvSpPr>
        <p:spPr>
          <a:xfrm>
            <a:off x="57150" y="8547288"/>
            <a:ext cx="3562200" cy="26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34F5C"/>
                </a:solidFill>
                <a:latin typeface="Mada"/>
                <a:ea typeface="Mada"/>
                <a:cs typeface="Mada"/>
                <a:sym typeface="Mada"/>
              </a:rPr>
              <a:t>Preventive intervention classification:</a:t>
            </a:r>
            <a:endParaRPr b="1">
              <a:solidFill>
                <a:srgbClr val="134F5C"/>
              </a:solidFill>
              <a:latin typeface="Mada"/>
              <a:ea typeface="Mada"/>
              <a:cs typeface="Mada"/>
              <a:sym typeface="Mada"/>
            </a:endParaRPr>
          </a:p>
        </p:txBody>
      </p:sp>
      <p:sp>
        <p:nvSpPr>
          <p:cNvPr id="203" name="Google Shape;203;p28"/>
          <p:cNvSpPr/>
          <p:nvPr/>
        </p:nvSpPr>
        <p:spPr>
          <a:xfrm>
            <a:off x="57150" y="8836550"/>
            <a:ext cx="1674300" cy="666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Universal prevention: </a:t>
            </a:r>
            <a:r>
              <a:rPr lang="en-GB" sz="1200">
                <a:solidFill>
                  <a:schemeClr val="dk1"/>
                </a:solidFill>
                <a:latin typeface="Mada"/>
                <a:ea typeface="Mada"/>
                <a:cs typeface="Mada"/>
                <a:sym typeface="Mada"/>
              </a:rPr>
              <a:t>addresses the entire population</a:t>
            </a:r>
            <a:endParaRPr/>
          </a:p>
        </p:txBody>
      </p:sp>
      <p:sp>
        <p:nvSpPr>
          <p:cNvPr id="204" name="Google Shape;204;p28"/>
          <p:cNvSpPr/>
          <p:nvPr/>
        </p:nvSpPr>
        <p:spPr>
          <a:xfrm>
            <a:off x="1861675" y="8836550"/>
            <a:ext cx="1674300" cy="666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Selective prevention:</a:t>
            </a:r>
            <a:r>
              <a:rPr lang="en-GB" sz="1200">
                <a:solidFill>
                  <a:schemeClr val="dk1"/>
                </a:solidFill>
                <a:latin typeface="Mada"/>
                <a:ea typeface="Mada"/>
                <a:cs typeface="Mada"/>
                <a:sym typeface="Mada"/>
              </a:rPr>
              <a:t> Focuses on groups whose on risk</a:t>
            </a:r>
            <a:endParaRPr/>
          </a:p>
        </p:txBody>
      </p:sp>
      <p:sp>
        <p:nvSpPr>
          <p:cNvPr id="205" name="Google Shape;205;p28"/>
          <p:cNvSpPr/>
          <p:nvPr/>
        </p:nvSpPr>
        <p:spPr>
          <a:xfrm>
            <a:off x="3659665" y="8836550"/>
            <a:ext cx="1674300" cy="666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Indicated Prevention:</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screening</a:t>
            </a:r>
            <a:endParaRPr/>
          </a:p>
        </p:txBody>
      </p:sp>
      <p:sp>
        <p:nvSpPr>
          <p:cNvPr id="206" name="Google Shape;206;p28"/>
          <p:cNvSpPr/>
          <p:nvPr/>
        </p:nvSpPr>
        <p:spPr>
          <a:xfrm>
            <a:off x="5448300" y="8836550"/>
            <a:ext cx="2095500" cy="666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Environmental prevention:</a:t>
            </a:r>
            <a:r>
              <a:rPr lang="en-GB" sz="1200">
                <a:solidFill>
                  <a:schemeClr val="dk1"/>
                </a:solidFill>
                <a:latin typeface="Mada"/>
                <a:ea typeface="Mada"/>
                <a:cs typeface="Mada"/>
                <a:sym typeface="Mada"/>
              </a:rPr>
              <a:t> ranges from ultimate restrictions to drug testing and legislative measures</a:t>
            </a:r>
            <a:endParaRPr/>
          </a:p>
        </p:txBody>
      </p:sp>
      <p:sp>
        <p:nvSpPr>
          <p:cNvPr id="207" name="Google Shape;207;p28"/>
          <p:cNvSpPr txBox="1"/>
          <p:nvPr/>
        </p:nvSpPr>
        <p:spPr>
          <a:xfrm>
            <a:off x="5086200" y="6724875"/>
            <a:ext cx="2333700" cy="5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34F5C"/>
                </a:solidFill>
                <a:latin typeface="Mada"/>
                <a:ea typeface="Mada"/>
                <a:cs typeface="Mada"/>
                <a:sym typeface="Mada"/>
              </a:rPr>
              <a:t>Three Core Public Health Functions:</a:t>
            </a:r>
            <a:endParaRPr b="1">
              <a:solidFill>
                <a:srgbClr val="134F5C"/>
              </a:solidFill>
              <a:latin typeface="Mada"/>
              <a:ea typeface="Mada"/>
              <a:cs typeface="Mada"/>
              <a:sym typeface="Mada"/>
            </a:endParaRPr>
          </a:p>
        </p:txBody>
      </p:sp>
      <p:sp>
        <p:nvSpPr>
          <p:cNvPr id="208" name="Google Shape;208;p28"/>
          <p:cNvSpPr txBox="1"/>
          <p:nvPr/>
        </p:nvSpPr>
        <p:spPr>
          <a:xfrm>
            <a:off x="5934075" y="7324725"/>
            <a:ext cx="1485900" cy="24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Assessment</a:t>
            </a:r>
            <a:endParaRPr sz="1200">
              <a:latin typeface="Mada"/>
              <a:ea typeface="Mada"/>
              <a:cs typeface="Mada"/>
              <a:sym typeface="Mada"/>
            </a:endParaRPr>
          </a:p>
        </p:txBody>
      </p:sp>
      <p:sp>
        <p:nvSpPr>
          <p:cNvPr id="209" name="Google Shape;209;p28"/>
          <p:cNvSpPr txBox="1"/>
          <p:nvPr/>
        </p:nvSpPr>
        <p:spPr>
          <a:xfrm>
            <a:off x="5934075" y="7734300"/>
            <a:ext cx="1485900" cy="24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Policy Development</a:t>
            </a:r>
            <a:endParaRPr sz="1200">
              <a:latin typeface="Mada"/>
              <a:ea typeface="Mada"/>
              <a:cs typeface="Mada"/>
              <a:sym typeface="Mada"/>
            </a:endParaRPr>
          </a:p>
        </p:txBody>
      </p:sp>
      <p:sp>
        <p:nvSpPr>
          <p:cNvPr id="210" name="Google Shape;210;p28"/>
          <p:cNvSpPr txBox="1"/>
          <p:nvPr/>
        </p:nvSpPr>
        <p:spPr>
          <a:xfrm>
            <a:off x="5934075" y="8162925"/>
            <a:ext cx="1485900" cy="24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Assurance</a:t>
            </a:r>
            <a:endParaRPr sz="1200">
              <a:latin typeface="Mada"/>
              <a:ea typeface="Mada"/>
              <a:cs typeface="Mada"/>
              <a:sym typeface="Mada"/>
            </a:endParaRPr>
          </a:p>
        </p:txBody>
      </p:sp>
      <p:sp>
        <p:nvSpPr>
          <p:cNvPr id="211" name="Google Shape;211;p28"/>
          <p:cNvSpPr txBox="1"/>
          <p:nvPr/>
        </p:nvSpPr>
        <p:spPr>
          <a:xfrm>
            <a:off x="5200650" y="7219950"/>
            <a:ext cx="419100" cy="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212" name="Google Shape;212;p28"/>
          <p:cNvCxnSpPr>
            <a:stCxn id="211" idx="2"/>
            <a:endCxn id="208" idx="1"/>
          </p:cNvCxnSpPr>
          <p:nvPr/>
        </p:nvCxnSpPr>
        <p:spPr>
          <a:xfrm flipH="1" rot="-5400000">
            <a:off x="5600850" y="7115400"/>
            <a:ext cx="142500" cy="523800"/>
          </a:xfrm>
          <a:prstGeom prst="bentConnector2">
            <a:avLst/>
          </a:prstGeom>
          <a:noFill/>
          <a:ln cap="flat" cmpd="sng" w="9525">
            <a:solidFill>
              <a:schemeClr val="dk2"/>
            </a:solidFill>
            <a:prstDash val="solid"/>
            <a:round/>
            <a:headEnd len="med" w="med" type="none"/>
            <a:tailEnd len="med" w="med" type="stealth"/>
          </a:ln>
        </p:spPr>
      </p:cxnSp>
      <p:cxnSp>
        <p:nvCxnSpPr>
          <p:cNvPr id="213" name="Google Shape;213;p28"/>
          <p:cNvCxnSpPr>
            <a:stCxn id="211" idx="2"/>
            <a:endCxn id="209" idx="1"/>
          </p:cNvCxnSpPr>
          <p:nvPr/>
        </p:nvCxnSpPr>
        <p:spPr>
          <a:xfrm flipH="1" rot="-5400000">
            <a:off x="5396100" y="7320150"/>
            <a:ext cx="552000" cy="523800"/>
          </a:xfrm>
          <a:prstGeom prst="bentConnector2">
            <a:avLst/>
          </a:prstGeom>
          <a:noFill/>
          <a:ln cap="flat" cmpd="sng" w="9525">
            <a:solidFill>
              <a:schemeClr val="dk2"/>
            </a:solidFill>
            <a:prstDash val="solid"/>
            <a:round/>
            <a:headEnd len="med" w="med" type="none"/>
            <a:tailEnd len="med" w="med" type="stealth"/>
          </a:ln>
        </p:spPr>
      </p:cxnSp>
      <p:cxnSp>
        <p:nvCxnSpPr>
          <p:cNvPr id="214" name="Google Shape;214;p28"/>
          <p:cNvCxnSpPr>
            <a:stCxn id="211" idx="2"/>
            <a:endCxn id="210" idx="1"/>
          </p:cNvCxnSpPr>
          <p:nvPr/>
        </p:nvCxnSpPr>
        <p:spPr>
          <a:xfrm flipH="1" rot="-5400000">
            <a:off x="5181750" y="7534500"/>
            <a:ext cx="980700" cy="523800"/>
          </a:xfrm>
          <a:prstGeom prst="bentConnector2">
            <a:avLst/>
          </a:prstGeom>
          <a:noFill/>
          <a:ln cap="flat" cmpd="sng" w="9525">
            <a:solidFill>
              <a:schemeClr val="dk2"/>
            </a:solidFill>
            <a:prstDash val="solid"/>
            <a:round/>
            <a:headEnd len="med" w="med" type="none"/>
            <a:tailEnd len="med" w="med" type="stealth"/>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p:nvPr/>
        </p:nvSpPr>
        <p:spPr>
          <a:xfrm>
            <a:off x="173675" y="2028825"/>
            <a:ext cx="7246200" cy="50766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GB" sz="1200">
                <a:latin typeface="Mada"/>
                <a:ea typeface="Mada"/>
                <a:cs typeface="Mada"/>
                <a:sym typeface="Mada"/>
              </a:rPr>
              <a:t>1-Delaying the abuse of Alcohol and </a:t>
            </a:r>
            <a:r>
              <a:rPr lang="en-GB" sz="1200">
                <a:latin typeface="Mada"/>
                <a:ea typeface="Mada"/>
                <a:cs typeface="Mada"/>
                <a:sym typeface="Mada"/>
              </a:rPr>
              <a:t>Tobacco</a:t>
            </a:r>
            <a:r>
              <a:rPr lang="en-GB" sz="1200">
                <a:latin typeface="Mada"/>
                <a:ea typeface="Mada"/>
                <a:cs typeface="Mada"/>
                <a:sym typeface="Mada"/>
              </a:rPr>
              <a:t>  is considered as?</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ctr">
              <a:lnSpc>
                <a:spcPct val="100000"/>
              </a:lnSpc>
              <a:spcBef>
                <a:spcPts val="0"/>
              </a:spcBef>
              <a:spcAft>
                <a:spcPts val="0"/>
              </a:spcAft>
              <a:buNone/>
            </a:pPr>
            <a:r>
              <a:rPr lang="en-GB" sz="1200">
                <a:solidFill>
                  <a:srgbClr val="76A5AF"/>
                </a:solidFill>
                <a:latin typeface="Mada"/>
                <a:ea typeface="Mada"/>
                <a:cs typeface="Mada"/>
                <a:sym typeface="Mada"/>
              </a:rPr>
              <a:t>A- Selective Prevention. B- Universal Prevention. C- Indicated Prevention. D- Environmental Prevention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2- Providing appropriate and cost-effective care falls under which of </a:t>
            </a:r>
            <a:r>
              <a:rPr lang="en-GB" sz="1200">
                <a:latin typeface="Mada"/>
                <a:ea typeface="Mada"/>
                <a:cs typeface="Mada"/>
                <a:sym typeface="Mada"/>
              </a:rPr>
              <a:t>these</a:t>
            </a:r>
            <a:r>
              <a:rPr lang="en-GB" sz="1200">
                <a:latin typeface="Mada"/>
                <a:ea typeface="Mada"/>
                <a:cs typeface="Mada"/>
                <a:sym typeface="Mada"/>
              </a:rPr>
              <a:t> functions of public health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ctr">
              <a:lnSpc>
                <a:spcPct val="100000"/>
              </a:lnSpc>
              <a:spcBef>
                <a:spcPts val="0"/>
              </a:spcBef>
              <a:spcAft>
                <a:spcPts val="0"/>
              </a:spcAft>
              <a:buNone/>
            </a:pPr>
            <a:r>
              <a:rPr lang="en-GB" sz="1200">
                <a:solidFill>
                  <a:srgbClr val="76A5AF"/>
                </a:solidFill>
                <a:latin typeface="Mada"/>
                <a:ea typeface="Mada"/>
                <a:cs typeface="Mada"/>
                <a:sym typeface="Mada"/>
              </a:rPr>
              <a:t>A- Assessment. B- Policy Development. C- Assurance. </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3- Preventive Medicine focuses on preventing the disease rather than?</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ctr">
              <a:lnSpc>
                <a:spcPct val="100000"/>
              </a:lnSpc>
              <a:spcBef>
                <a:spcPts val="0"/>
              </a:spcBef>
              <a:spcAft>
                <a:spcPts val="0"/>
              </a:spcAft>
              <a:buNone/>
            </a:pPr>
            <a:r>
              <a:rPr lang="en-GB" sz="1200">
                <a:solidFill>
                  <a:srgbClr val="76A5AF"/>
                </a:solidFill>
                <a:latin typeface="Mada"/>
                <a:ea typeface="Mada"/>
                <a:cs typeface="Mada"/>
                <a:sym typeface="Mada"/>
              </a:rPr>
              <a:t>A- Promoting </a:t>
            </a:r>
            <a:r>
              <a:rPr lang="en-GB" sz="1200">
                <a:solidFill>
                  <a:srgbClr val="76A5AF"/>
                </a:solidFill>
                <a:latin typeface="Mada"/>
                <a:ea typeface="Mada"/>
                <a:cs typeface="Mada"/>
                <a:sym typeface="Mada"/>
              </a:rPr>
              <a:t>public</a:t>
            </a:r>
            <a:r>
              <a:rPr lang="en-GB" sz="1200">
                <a:solidFill>
                  <a:srgbClr val="76A5AF"/>
                </a:solidFill>
                <a:latin typeface="Mada"/>
                <a:ea typeface="Mada"/>
                <a:cs typeface="Mada"/>
                <a:sym typeface="Mada"/>
              </a:rPr>
              <a:t> health. B- Maintaining the public wellbeing. C- Treating the disease of an individual.</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4- An example of Environmental Prevention is:</a:t>
            </a:r>
            <a:endParaRPr sz="1200">
              <a:latin typeface="Mada"/>
              <a:ea typeface="Mada"/>
              <a:cs typeface="Mada"/>
              <a:sym typeface="Mada"/>
            </a:endParaRPr>
          </a:p>
          <a:p>
            <a:pPr indent="0" lvl="0" marL="0" rtl="0" algn="ctr">
              <a:lnSpc>
                <a:spcPct val="100000"/>
              </a:lnSpc>
              <a:spcBef>
                <a:spcPts val="0"/>
              </a:spcBef>
              <a:spcAft>
                <a:spcPts val="0"/>
              </a:spcAft>
              <a:buNone/>
            </a:pPr>
            <a:r>
              <a:t/>
            </a:r>
            <a:endParaRPr sz="1200">
              <a:latin typeface="Mada"/>
              <a:ea typeface="Mada"/>
              <a:cs typeface="Mada"/>
              <a:sym typeface="Mada"/>
            </a:endParaRPr>
          </a:p>
          <a:p>
            <a:pPr indent="0" lvl="0" marL="0" rtl="0" algn="ctr">
              <a:lnSpc>
                <a:spcPct val="100000"/>
              </a:lnSpc>
              <a:spcBef>
                <a:spcPts val="0"/>
              </a:spcBef>
              <a:spcAft>
                <a:spcPts val="0"/>
              </a:spcAft>
              <a:buNone/>
            </a:pPr>
            <a:r>
              <a:rPr lang="en-GB" sz="1200">
                <a:solidFill>
                  <a:srgbClr val="76A5AF"/>
                </a:solidFill>
                <a:latin typeface="Mada"/>
                <a:ea typeface="Mada"/>
                <a:cs typeface="Mada"/>
                <a:sym typeface="Mada"/>
              </a:rPr>
              <a:t>A- Drug testing </a:t>
            </a:r>
            <a:r>
              <a:rPr lang="en-GB" sz="1200">
                <a:solidFill>
                  <a:srgbClr val="76A5AF"/>
                </a:solidFill>
                <a:latin typeface="Mada"/>
                <a:ea typeface="Mada"/>
                <a:cs typeface="Mada"/>
                <a:sym typeface="Mada"/>
              </a:rPr>
              <a:t>and legislative measures</a:t>
            </a:r>
            <a:r>
              <a:rPr lang="en-GB" sz="1200">
                <a:solidFill>
                  <a:srgbClr val="76A5AF"/>
                </a:solidFill>
                <a:latin typeface="Mada"/>
                <a:ea typeface="Mada"/>
                <a:cs typeface="Mada"/>
                <a:sym typeface="Mada"/>
              </a:rPr>
              <a:t>. B- Delay the abuse of drugs</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rPr lang="en-GB" sz="1200">
                <a:solidFill>
                  <a:srgbClr val="76A5AF"/>
                </a:solidFill>
                <a:latin typeface="Mada"/>
                <a:ea typeface="Mada"/>
                <a:cs typeface="Mada"/>
                <a:sym typeface="Mada"/>
              </a:rPr>
              <a:t> C- Mammogram for female with a positive family history of breast cancer</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rPr lang="en-GB" sz="1200">
                <a:solidFill>
                  <a:srgbClr val="76A5AF"/>
                </a:solidFill>
                <a:latin typeface="Mada"/>
                <a:ea typeface="Mada"/>
                <a:cs typeface="Mada"/>
                <a:sym typeface="Mada"/>
              </a:rPr>
              <a:t> D- Drug </a:t>
            </a:r>
            <a:r>
              <a:rPr lang="en-GB" sz="1200">
                <a:solidFill>
                  <a:srgbClr val="76A5AF"/>
                </a:solidFill>
                <a:latin typeface="Mada"/>
                <a:ea typeface="Mada"/>
                <a:cs typeface="Mada"/>
                <a:sym typeface="Mada"/>
              </a:rPr>
              <a:t> campaigns in recreational settings</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t/>
            </a:r>
            <a:endParaRPr sz="1200">
              <a:solidFill>
                <a:schemeClr val="dk1"/>
              </a:solidFill>
              <a:latin typeface="Mada"/>
              <a:ea typeface="Mada"/>
              <a:cs typeface="Mada"/>
              <a:sym typeface="Mada"/>
            </a:endParaRPr>
          </a:p>
          <a:p>
            <a:pPr indent="0" lvl="0" marL="0" rtl="0" algn="l">
              <a:lnSpc>
                <a:spcPct val="100000"/>
              </a:lnSpc>
              <a:spcBef>
                <a:spcPts val="0"/>
              </a:spcBef>
              <a:spcAft>
                <a:spcPts val="0"/>
              </a:spcAft>
              <a:buNone/>
            </a:pPr>
            <a:r>
              <a:rPr lang="en-GB" sz="1200">
                <a:solidFill>
                  <a:schemeClr val="dk1"/>
                </a:solidFill>
                <a:latin typeface="Mada"/>
                <a:ea typeface="Mada"/>
                <a:cs typeface="Mada"/>
                <a:sym typeface="Mada"/>
              </a:rPr>
              <a:t>5- Specialized field of Medical practice focusing on health of a defined population in order to promote and maintain health and wellbeing, prevent disease, disability, and premature death:</a:t>
            </a:r>
            <a:endParaRPr sz="1200">
              <a:solidFill>
                <a:schemeClr val="dk1"/>
              </a:solidFill>
              <a:latin typeface="Mada"/>
              <a:ea typeface="Mada"/>
              <a:cs typeface="Mada"/>
              <a:sym typeface="Mada"/>
            </a:endParaRPr>
          </a:p>
          <a:p>
            <a:pPr indent="0" lvl="0" marL="0" rtl="0" algn="l">
              <a:lnSpc>
                <a:spcPct val="100000"/>
              </a:lnSpc>
              <a:spcBef>
                <a:spcPts val="0"/>
              </a:spcBef>
              <a:spcAft>
                <a:spcPts val="0"/>
              </a:spcAft>
              <a:buNone/>
            </a:pPr>
            <a:r>
              <a:t/>
            </a:r>
            <a:endParaRPr sz="1200">
              <a:solidFill>
                <a:schemeClr val="dk1"/>
              </a:solidFill>
              <a:latin typeface="Mada"/>
              <a:ea typeface="Mada"/>
              <a:cs typeface="Mada"/>
              <a:sym typeface="Mada"/>
            </a:endParaRPr>
          </a:p>
          <a:p>
            <a:pPr indent="0" lvl="0" marL="0" rtl="0" algn="ctr">
              <a:lnSpc>
                <a:spcPct val="100000"/>
              </a:lnSpc>
              <a:spcBef>
                <a:spcPts val="0"/>
              </a:spcBef>
              <a:spcAft>
                <a:spcPts val="0"/>
              </a:spcAft>
              <a:buNone/>
            </a:pPr>
            <a:r>
              <a:rPr lang="en-GB" sz="1200">
                <a:solidFill>
                  <a:srgbClr val="76A5AF"/>
                </a:solidFill>
                <a:latin typeface="Mada"/>
                <a:ea typeface="Mada"/>
                <a:cs typeface="Mada"/>
                <a:sym typeface="Mada"/>
              </a:rPr>
              <a:t>A-Family Medicine. B- Palliative Medicine. C- Community Medicine. </a:t>
            </a:r>
            <a:endParaRPr sz="1200">
              <a:solidFill>
                <a:srgbClr val="76A5AF"/>
              </a:solidFill>
              <a:latin typeface="Mada"/>
              <a:ea typeface="Mada"/>
              <a:cs typeface="Mada"/>
              <a:sym typeface="Mada"/>
            </a:endParaRPr>
          </a:p>
        </p:txBody>
      </p:sp>
      <p:sp>
        <p:nvSpPr>
          <p:cNvPr id="220" name="Google Shape;220;p29"/>
          <p:cNvSpPr/>
          <p:nvPr/>
        </p:nvSpPr>
        <p:spPr>
          <a:xfrm>
            <a:off x="685550" y="1808825"/>
            <a:ext cx="1209924" cy="38577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
        <p:nvSpPr>
          <p:cNvPr id="221" name="Google Shape;221;p29"/>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222" name="Google Shape;222;p29"/>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223" name="Google Shape;223;p29"/>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224" name="Google Shape;224;p29"/>
          <p:cNvSpPr txBox="1"/>
          <p:nvPr/>
        </p:nvSpPr>
        <p:spPr>
          <a:xfrm>
            <a:off x="4341943" y="256875"/>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225" name="Google Shape;225;p29"/>
          <p:cNvGraphicFramePr/>
          <p:nvPr/>
        </p:nvGraphicFramePr>
        <p:xfrm>
          <a:off x="2068288" y="9686763"/>
          <a:ext cx="3000000" cy="3000000"/>
        </p:xfrm>
        <a:graphic>
          <a:graphicData uri="http://schemas.openxmlformats.org/drawingml/2006/table">
            <a:tbl>
              <a:tblPr>
                <a:noFill/>
                <a:tableStyleId>{0C749253-90CE-4F24-A5E5-5DF63A21D78A}</a:tableStyleId>
              </a:tblPr>
              <a:tblGrid>
                <a:gridCol w="805075"/>
                <a:gridCol w="805075"/>
                <a:gridCol w="805075"/>
                <a:gridCol w="805075"/>
                <a:gridCol w="80507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0"/>
          <p:cNvSpPr/>
          <p:nvPr/>
        </p:nvSpPr>
        <p:spPr>
          <a:xfrm flipH="1">
            <a:off x="295075" y="10535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0"/>
          <p:cNvSpPr/>
          <p:nvPr/>
        </p:nvSpPr>
        <p:spPr>
          <a:xfrm flipH="1">
            <a:off x="4593589" y="5678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0"/>
          <p:cNvSpPr/>
          <p:nvPr/>
        </p:nvSpPr>
        <p:spPr>
          <a:xfrm flipH="1">
            <a:off x="4609908" y="5903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3" name="Google Shape;233;p30"/>
          <p:cNvPicPr preferRelativeResize="0"/>
          <p:nvPr/>
        </p:nvPicPr>
        <p:blipFill>
          <a:blip r:embed="rId4">
            <a:alphaModFix/>
          </a:blip>
          <a:stretch>
            <a:fillRect/>
          </a:stretch>
        </p:blipFill>
        <p:spPr>
          <a:xfrm>
            <a:off x="5086326" y="947100"/>
            <a:ext cx="1838375" cy="1838325"/>
          </a:xfrm>
          <a:prstGeom prst="rect">
            <a:avLst/>
          </a:prstGeom>
          <a:noFill/>
          <a:ln>
            <a:noFill/>
          </a:ln>
        </p:spPr>
      </p:pic>
      <p:sp>
        <p:nvSpPr>
          <p:cNvPr id="234" name="Google Shape;234;p30"/>
          <p:cNvSpPr txBox="1"/>
          <p:nvPr/>
        </p:nvSpPr>
        <p:spPr>
          <a:xfrm>
            <a:off x="457300" y="1167763"/>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76A5AF"/>
                </a:solidFill>
                <a:latin typeface="Nunito"/>
                <a:ea typeface="Nunito"/>
                <a:cs typeface="Nunito"/>
                <a:sym typeface="Nunito"/>
              </a:rPr>
              <a:t>Thank You</a:t>
            </a:r>
            <a:r>
              <a:rPr lang="en-GB" sz="3600">
                <a:solidFill>
                  <a:srgbClr val="76A5AF"/>
                </a:solidFill>
                <a:latin typeface="Nunito"/>
                <a:ea typeface="Nunito"/>
                <a:cs typeface="Nunito"/>
                <a:sym typeface="Nunito"/>
              </a:rPr>
              <a:t>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GB"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235" name="Google Shape;235;p30"/>
          <p:cNvSpPr/>
          <p:nvPr/>
        </p:nvSpPr>
        <p:spPr>
          <a:xfrm>
            <a:off x="173675" y="5705475"/>
            <a:ext cx="7246200" cy="44385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236" name="Google Shape;236;p30"/>
          <p:cNvSpPr txBox="1"/>
          <p:nvPr/>
        </p:nvSpPr>
        <p:spPr>
          <a:xfrm>
            <a:off x="-28700" y="3962400"/>
            <a:ext cx="75894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GB" sz="2200">
                <a:solidFill>
                  <a:srgbClr val="76A5AF"/>
                </a:solidFill>
                <a:latin typeface="Nunito"/>
                <a:ea typeface="Nunito"/>
                <a:cs typeface="Nunito"/>
                <a:sym typeface="Nunito"/>
              </a:rPr>
              <a:t>Lama AlAssiri</a:t>
            </a:r>
            <a:r>
              <a:rPr lang="en-GB" sz="2200">
                <a:solidFill>
                  <a:srgbClr val="76A5AF"/>
                </a:solidFill>
                <a:latin typeface="Nunito"/>
                <a:ea typeface="Nunito"/>
                <a:cs typeface="Nunito"/>
                <a:sym typeface="Nunito"/>
              </a:rPr>
              <a:t>  |  </a:t>
            </a:r>
            <a:r>
              <a:rPr lang="en-GB" sz="2200">
                <a:solidFill>
                  <a:srgbClr val="76A5AF"/>
                </a:solidFill>
                <a:highlight>
                  <a:srgbClr val="FFFFFF"/>
                </a:highlight>
                <a:latin typeface="Nunito"/>
                <a:ea typeface="Nunito"/>
                <a:cs typeface="Nunito"/>
                <a:sym typeface="Nunito"/>
              </a:rPr>
              <a:t>Mohammed AlHuqbani </a:t>
            </a:r>
            <a:r>
              <a:rPr lang="en-GB" sz="2200">
                <a:solidFill>
                  <a:srgbClr val="76A5AF"/>
                </a:solidFill>
                <a:latin typeface="Nunito"/>
                <a:ea typeface="Nunito"/>
                <a:cs typeface="Nunito"/>
                <a:sym typeface="Nunito"/>
              </a:rPr>
              <a:t> |  Ibrahim AlDakhil</a:t>
            </a:r>
            <a:endParaRPr sz="2200">
              <a:solidFill>
                <a:srgbClr val="76A5AF"/>
              </a:solidFill>
              <a:latin typeface="Nunito"/>
              <a:ea typeface="Nunito"/>
              <a:cs typeface="Nunito"/>
              <a:sym typeface="Nunito"/>
            </a:endParaRPr>
          </a:p>
        </p:txBody>
      </p:sp>
      <p:sp>
        <p:nvSpPr>
          <p:cNvPr id="237" name="Google Shape;237;p30"/>
          <p:cNvSpPr txBox="1"/>
          <p:nvPr/>
        </p:nvSpPr>
        <p:spPr>
          <a:xfrm>
            <a:off x="1637313" y="5781675"/>
            <a:ext cx="41625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sp>
        <p:nvSpPr>
          <p:cNvPr id="238" name="Google Shape;238;p30"/>
          <p:cNvSpPr txBox="1"/>
          <p:nvPr/>
        </p:nvSpPr>
        <p:spPr>
          <a:xfrm>
            <a:off x="457300" y="5951318"/>
            <a:ext cx="2409900" cy="35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Mada"/>
              <a:ea typeface="Mada"/>
              <a:cs typeface="Mada"/>
              <a:sym typeface="Mada"/>
            </a:endParaRPr>
          </a:p>
          <a:p>
            <a:pPr indent="0" lvl="0" marL="0" rtl="0" algn="l">
              <a:lnSpc>
                <a:spcPct val="150000"/>
              </a:lnSpc>
              <a:spcBef>
                <a:spcPts val="0"/>
              </a:spcBef>
              <a:spcAft>
                <a:spcPts val="0"/>
              </a:spcAft>
              <a:buNone/>
            </a:pPr>
            <a:r>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Lama AlZamil</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Leen AlMazroa</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May Babaeer</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Muneera AlKhaorayef</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AlMazrou</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Nouf Alhussaini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Rema </a:t>
            </a:r>
            <a:r>
              <a:rPr lang="en-GB">
                <a:latin typeface="Mada"/>
                <a:ea typeface="Mada"/>
                <a:cs typeface="Mada"/>
                <a:sym typeface="Mada"/>
              </a:rPr>
              <a:t>AlMutawa</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Sara AlAbdulkareem</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Sedra Elsirawani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Wejdan Alnufaie </a:t>
            </a:r>
            <a:endParaRPr>
              <a:latin typeface="Mada"/>
              <a:ea typeface="Mada"/>
              <a:cs typeface="Mada"/>
              <a:sym typeface="Mada"/>
            </a:endParaRPr>
          </a:p>
        </p:txBody>
      </p:sp>
      <p:sp>
        <p:nvSpPr>
          <p:cNvPr id="239" name="Google Shape;239;p30"/>
          <p:cNvSpPr txBox="1"/>
          <p:nvPr/>
        </p:nvSpPr>
        <p:spPr>
          <a:xfrm>
            <a:off x="2867200" y="658092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Abdulrahman Alhawas</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Abdulrahman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Aldawood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Alwaleed Alsaleh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Bader Alshehri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Bassam Alkhuwaiter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Faisal Alqifari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Hameed M. Humaid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Khalid Alkhani</a:t>
            </a:r>
            <a:endParaRPr>
              <a:latin typeface="Mada"/>
              <a:ea typeface="Mada"/>
              <a:cs typeface="Mada"/>
              <a:sym typeface="Mada"/>
            </a:endParaRPr>
          </a:p>
        </p:txBody>
      </p:sp>
      <p:sp>
        <p:nvSpPr>
          <p:cNvPr id="240" name="Google Shape;240;p30"/>
          <p:cNvSpPr txBox="1"/>
          <p:nvPr/>
        </p:nvSpPr>
        <p:spPr>
          <a:xfrm>
            <a:off x="5086325" y="6580925"/>
            <a:ext cx="23334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Meshari Alzeer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Mohannad Makkawi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Nayef Alsaber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Aldosari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Alghadir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Zyad Aldosari</a:t>
            </a:r>
            <a:endParaRPr>
              <a:latin typeface="Mada"/>
              <a:ea typeface="Mada"/>
              <a:cs typeface="Mada"/>
              <a:sym typeface="Mada"/>
            </a:endParaRPr>
          </a:p>
        </p:txBody>
      </p:sp>
      <p:pic>
        <p:nvPicPr>
          <p:cNvPr id="241" name="Google Shape;241;p30"/>
          <p:cNvPicPr preferRelativeResize="0"/>
          <p:nvPr/>
        </p:nvPicPr>
        <p:blipFill>
          <a:blip r:embed="rId5">
            <a:alphaModFix/>
          </a:blip>
          <a:stretch>
            <a:fillRect/>
          </a:stretch>
        </p:blipFill>
        <p:spPr>
          <a:xfrm>
            <a:off x="575950" y="7326785"/>
            <a:ext cx="327250" cy="327226"/>
          </a:xfrm>
          <a:prstGeom prst="rect">
            <a:avLst/>
          </a:prstGeom>
          <a:noFill/>
          <a:ln>
            <a:noFill/>
          </a:ln>
        </p:spPr>
      </p:pic>
      <p:pic>
        <p:nvPicPr>
          <p:cNvPr id="242" name="Google Shape;242;p30"/>
          <p:cNvPicPr preferRelativeResize="0"/>
          <p:nvPr/>
        </p:nvPicPr>
        <p:blipFill>
          <a:blip r:embed="rId6">
            <a:alphaModFix/>
          </a:blip>
          <a:stretch>
            <a:fillRect/>
          </a:stretch>
        </p:blipFill>
        <p:spPr>
          <a:xfrm>
            <a:off x="604529" y="7008634"/>
            <a:ext cx="270097" cy="270066"/>
          </a:xfrm>
          <a:prstGeom prst="rect">
            <a:avLst/>
          </a:prstGeom>
          <a:noFill/>
          <a:ln>
            <a:noFill/>
          </a:ln>
        </p:spPr>
      </p:pic>
      <p:pic>
        <p:nvPicPr>
          <p:cNvPr id="243" name="Google Shape;243;p30"/>
          <p:cNvPicPr preferRelativeResize="0"/>
          <p:nvPr/>
        </p:nvPicPr>
        <p:blipFill>
          <a:blip r:embed="rId7">
            <a:alphaModFix/>
          </a:blip>
          <a:stretch>
            <a:fillRect/>
          </a:stretch>
        </p:blipFill>
        <p:spPr>
          <a:xfrm>
            <a:off x="575945" y="7981383"/>
            <a:ext cx="327250" cy="327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