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10698475" cx="7589525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Mada"/>
      <p:regular r:id="rId26"/>
      <p:bold r:id="rId27"/>
    </p:embeddedFont>
    <p:embeddedFont>
      <p:font typeface="Fira Sans Extra Condensed Medium"/>
      <p:regular r:id="rId28"/>
      <p:bold r:id="rId29"/>
      <p:italic r:id="rId30"/>
      <p:boldItalic r:id="rId31"/>
    </p:embeddedFont>
    <p:embeddedFont>
      <p:font typeface="Changa"/>
      <p:regular r:id="rId32"/>
      <p:bold r:id="rId33"/>
    </p:embeddedFont>
    <p:embeddedFont>
      <p:font typeface="Bree Serif"/>
      <p:regular r:id="rId34"/>
    </p:embeddedFont>
    <p:embeddedFont>
      <p:font typeface="Ex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  <p15:guide id="3" pos="6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726FD2-AB18-418B-AEE6-256DB8E6E701}">
  <a:tblStyle styleId="{C2726FD2-AB18-418B-AEE6-256DB8E6E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  <p:guide pos="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ada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FiraSansExtraCondensedMedium-regular.fntdata"/><Relationship Id="rId27" Type="http://schemas.openxmlformats.org/officeDocument/2006/relationships/font" Target="fonts/Mad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FiraSansExtraCondensedMedium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FiraSansExtraCondensedMedium-boldItalic.fntdata"/><Relationship Id="rId30" Type="http://schemas.openxmlformats.org/officeDocument/2006/relationships/font" Target="fonts/FiraSansExtraCondensedMedium-italic.fntdata"/><Relationship Id="rId11" Type="http://schemas.openxmlformats.org/officeDocument/2006/relationships/slide" Target="slides/slide4.xml"/><Relationship Id="rId33" Type="http://schemas.openxmlformats.org/officeDocument/2006/relationships/font" Target="fonts/Changa-bold.fntdata"/><Relationship Id="rId10" Type="http://schemas.openxmlformats.org/officeDocument/2006/relationships/slide" Target="slides/slide3.xml"/><Relationship Id="rId32" Type="http://schemas.openxmlformats.org/officeDocument/2006/relationships/font" Target="fonts/Changa-regular.fntdata"/><Relationship Id="rId13" Type="http://schemas.openxmlformats.org/officeDocument/2006/relationships/slide" Target="slides/slide6.xml"/><Relationship Id="rId35" Type="http://schemas.openxmlformats.org/officeDocument/2006/relationships/font" Target="fonts/Exo-regular.fntdata"/><Relationship Id="rId12" Type="http://schemas.openxmlformats.org/officeDocument/2006/relationships/slide" Target="slides/slide5.xml"/><Relationship Id="rId34" Type="http://schemas.openxmlformats.org/officeDocument/2006/relationships/font" Target="fonts/BreeSerif-regular.fntdata"/><Relationship Id="rId15" Type="http://schemas.openxmlformats.org/officeDocument/2006/relationships/slide" Target="slides/slide8.xml"/><Relationship Id="rId37" Type="http://schemas.openxmlformats.org/officeDocument/2006/relationships/font" Target="fonts/Exo-italic.fntdata"/><Relationship Id="rId14" Type="http://schemas.openxmlformats.org/officeDocument/2006/relationships/slide" Target="slides/slide7.xml"/><Relationship Id="rId36" Type="http://schemas.openxmlformats.org/officeDocument/2006/relationships/font" Target="fonts/Exo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Exo-bold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dda83b59_0_10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dda83b5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8417609bc_0_166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8417609b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adda83b59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adda83b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adda83b59_0_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adda83b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661138854_0_8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66113885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661138854_0_9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66113885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661138854_0_13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66113885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661138854_0_13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66113885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661138854_0_14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66113885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21dc81e88_0_5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21dc81e8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hyperlink" Target="https://docs.google.com/document/d/1qYZiz4kbhsWR3GajbICZI91fno58q_fy5zkBka0a6oo/edit" TargetMode="External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7433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Natural History of Disease &amp; Concept of Prevention &amp; Control</a:t>
            </a:r>
            <a:endParaRPr sz="3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17621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1" name="Google Shape;111;p25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2" name="Google Shape;112;p25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02275" y="5305425"/>
            <a:ext cx="6789000" cy="31557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describe theories postulated for the development of diseases.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Explain the concepts of iceberg phenomenon of diseases.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relationship between host, environment and agent in disease causation.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Define the term prevention.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Identify the level of prevention in relation to stage of disease development.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Identify the measures applied at each level of prevention.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25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0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</a:t>
            </a: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173675" y="5705475"/>
            <a:ext cx="7246200" cy="44385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-28700" y="3962400"/>
            <a:ext cx="7589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 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457300" y="5951318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May Babaeer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AlKhaorayef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2867200" y="658092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5086325" y="6580925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354" y="8265934"/>
            <a:ext cx="270097" cy="27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5775" y="8902500"/>
            <a:ext cx="327250" cy="32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58675" y="24405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What is Health?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570000" y="2592050"/>
            <a:ext cx="6489300" cy="22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1- </a:t>
            </a: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Germ Theory: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After the discovery of bacterial culture by Louis Pasteur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Robert Koch designed his postulates and came with the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germ theory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in the second half of the 19th century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Germ theory states that: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very human disease is caused by a microbe or germ, which is specific for that disease and one must be able to isolate the microbe from the diseased human being.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Germ theory showed a one to one relationship between causal agent and disease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24" name="Google Shape;124;p26"/>
          <p:cNvCxnSpPr/>
          <p:nvPr/>
        </p:nvCxnSpPr>
        <p:spPr>
          <a:xfrm>
            <a:off x="1005025" y="4926662"/>
            <a:ext cx="5491800" cy="7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125" name="Google Shape;125;p26"/>
          <p:cNvSpPr/>
          <p:nvPr/>
        </p:nvSpPr>
        <p:spPr>
          <a:xfrm>
            <a:off x="1060000" y="4631763"/>
            <a:ext cx="1288200" cy="597600"/>
          </a:xfrm>
          <a:prstGeom prst="chevron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Disease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agent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2953474" y="4631763"/>
            <a:ext cx="1345200" cy="597600"/>
          </a:xfrm>
          <a:prstGeom prst="chevron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    Man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4903925" y="4631763"/>
            <a:ext cx="1345200" cy="5976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Disease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570000" y="5446725"/>
            <a:ext cx="6489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2- </a:t>
            </a: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Epidemiological Triad: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b="0" l="48830" r="0" t="0"/>
          <a:stretch/>
        </p:blipFill>
        <p:spPr>
          <a:xfrm>
            <a:off x="1005024" y="7734125"/>
            <a:ext cx="2881601" cy="1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579900" y="5875425"/>
            <a:ext cx="64695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 germ theory didn’t cover the causation of all diseases.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One exception is TB (Tuberculosis)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Not everyone exposed to tubercle bacteria develops tuberculosis but the same exposure in an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undernourished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or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immunocompromised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person may result in clinical disease and exposure occurs more in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overcrowding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 second theory for disease causation is the epidemiological triad.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Unlike the germ theory which takes the agent as a sole factor, the epidemiological triad considers the host and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environmental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factors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It explains why some exposed people get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symptoms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while others don’t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675" y="2681188"/>
            <a:ext cx="350775" cy="3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/>
        </p:nvSpPr>
        <p:spPr>
          <a:xfrm>
            <a:off x="449725" y="842125"/>
            <a:ext cx="6489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“Health is a state of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complete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physical, mental and social well-being and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not merely the absence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disease or infirmity”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3" name="Google Shape;133;p26"/>
          <p:cNvSpPr txBox="1"/>
          <p:nvPr>
            <p:ph type="title"/>
          </p:nvPr>
        </p:nvSpPr>
        <p:spPr>
          <a:xfrm>
            <a:off x="158275" y="1439725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Theories of Disease Causation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60100" y="2077688"/>
            <a:ext cx="6489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Diseases can be caused by multiple factors and agents and there can’t be one theory the represents the causation of all diseases.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7824" y="7671725"/>
            <a:ext cx="2597397" cy="18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338525" y="418425"/>
            <a:ext cx="70722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Theories of Disease Causation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50" y="1266150"/>
            <a:ext cx="414051" cy="41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250" y="1378150"/>
            <a:ext cx="3023549" cy="218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629975" y="1210925"/>
            <a:ext cx="3754500" cy="22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- “Web of Causation”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web of causation was suggested by McMohan and Pugh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various factors are like an interacting web of spider.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It considers all predisposing factors of any type and their complex interrelationship with each other.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Each factor has its own relative importance in causing the final departure from the state of health, as well as interacts with others, modifying the effect of each other.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ideally suite </a:t>
            </a:r>
            <a:r>
              <a:rPr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chronic diseases (no agent is there)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and disease is the outcome of interaction of multiple factors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One example is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AMI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(Acute Myocardial Infarction)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685900" y="4567368"/>
            <a:ext cx="4876800" cy="22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- Wheel Theory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As medical knowledge advanced, an additional aspect of interest that came to play is the comparative role between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genetics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(host)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and the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environmental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(i.e. extrinsic factors outside the host) factors in causation of disease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Both the triad and web theory don’t cover this aspect thoroughly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 explain such a relative contribution of genetic and environmental factors, the “</a:t>
            </a:r>
            <a:r>
              <a:rPr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wheel theory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” has been postulated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 core of the wheel represents the genetic component 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 outer part represents the environment divided into physical, social and biological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1437" y="4536250"/>
            <a:ext cx="2098099" cy="20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663" y="7076900"/>
            <a:ext cx="1657350" cy="16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84738" y="8773775"/>
            <a:ext cx="2719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Mada"/>
              <a:buChar char="●"/>
            </a:pPr>
            <a:r>
              <a:rPr lang="en-GB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Notice that the genetic core and the environment are equal.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Mada"/>
              <a:buChar char="●"/>
            </a:pPr>
            <a:r>
              <a:rPr lang="en-GB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Main environment component is social (lifestyle and behavioral habits)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1688" y="7076900"/>
            <a:ext cx="1657350" cy="16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2803938" y="8773775"/>
            <a:ext cx="25959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Mada"/>
              <a:buChar char="●"/>
            </a:pPr>
            <a:r>
              <a:rPr lang="en-GB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Notice that the genetic core is larger (more important) than environmental factors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7713" y="7076900"/>
            <a:ext cx="1657350" cy="16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5270988" y="8773775"/>
            <a:ext cx="22338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Mada"/>
              <a:buChar char="●"/>
            </a:pPr>
            <a:r>
              <a:rPr lang="en-GB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Notice that the environmental factors are more important than the genetic component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258700" y="574876"/>
            <a:ext cx="7072200" cy="6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Natural History of Disease: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258700" y="1301000"/>
            <a:ext cx="7181400" cy="46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Definition: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Natural history of disease refers to the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progress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of a disease process in an individual over time, in the </a:t>
            </a:r>
            <a:r>
              <a:rPr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absence of intervention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The process begins with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exposure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to or accumulation of factors capable of causing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disease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Results: </a:t>
            </a:r>
            <a:r>
              <a:rPr lang="en-GB" sz="1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with no medical intervention</a:t>
            </a:r>
            <a:endParaRPr sz="1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Recovery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Disability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(ex. Diabetic foot resulting in amputation)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Death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Stages: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Pre-disease stage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Latent (asymptomatic) stage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Symptomatic stage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Pre-disease Stage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Before a disease process begins in an individual.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The individual can be seen as possessing various factors that promote or resist disease</a:t>
            </a:r>
            <a:r>
              <a:rPr lang="en-GB" sz="10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b="3022" l="1817" r="2019" t="6217"/>
          <a:stretch/>
        </p:blipFill>
        <p:spPr>
          <a:xfrm>
            <a:off x="3075745" y="3665579"/>
            <a:ext cx="4255152" cy="16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33775" y="6134100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Social environment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0" name="Google Shape;160;p28"/>
          <p:cNvCxnSpPr/>
          <p:nvPr/>
        </p:nvCxnSpPr>
        <p:spPr>
          <a:xfrm>
            <a:off x="1138675" y="60007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61" name="Google Shape;161;p28"/>
          <p:cNvCxnSpPr/>
          <p:nvPr/>
        </p:nvCxnSpPr>
        <p:spPr>
          <a:xfrm>
            <a:off x="2319775" y="60007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62" name="Google Shape;162;p28"/>
          <p:cNvSpPr txBox="1"/>
          <p:nvPr/>
        </p:nvSpPr>
        <p:spPr>
          <a:xfrm>
            <a:off x="1138675" y="6134100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Immunological capability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2301775" y="6200775"/>
            <a:ext cx="1068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Nutritional history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4" name="Google Shape;164;p28"/>
          <p:cNvCxnSpPr/>
          <p:nvPr/>
        </p:nvCxnSpPr>
        <p:spPr>
          <a:xfrm>
            <a:off x="3388675" y="598170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65" name="Google Shape;165;p28"/>
          <p:cNvCxnSpPr/>
          <p:nvPr/>
        </p:nvCxnSpPr>
        <p:spPr>
          <a:xfrm>
            <a:off x="4457575" y="60007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66" name="Google Shape;166;p28"/>
          <p:cNvSpPr txBox="1"/>
          <p:nvPr/>
        </p:nvSpPr>
        <p:spPr>
          <a:xfrm>
            <a:off x="3388675" y="6200775"/>
            <a:ext cx="1068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Genetics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makeup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4457575" y="6134100"/>
            <a:ext cx="1068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Environment exposure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5455505" y="6078693"/>
            <a:ext cx="118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Demographic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characteristics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(age)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9" name="Google Shape;169;p28"/>
          <p:cNvCxnSpPr/>
          <p:nvPr/>
        </p:nvCxnSpPr>
        <p:spPr>
          <a:xfrm>
            <a:off x="6558400" y="598170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70" name="Google Shape;170;p28"/>
          <p:cNvCxnSpPr/>
          <p:nvPr/>
        </p:nvCxnSpPr>
        <p:spPr>
          <a:xfrm>
            <a:off x="5526475" y="6000750"/>
            <a:ext cx="0" cy="8097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71" name="Google Shape;171;p28"/>
          <p:cNvSpPr txBox="1"/>
          <p:nvPr/>
        </p:nvSpPr>
        <p:spPr>
          <a:xfrm>
            <a:off x="6558400" y="6134100"/>
            <a:ext cx="1068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Behavioral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patterns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58700" y="6905800"/>
            <a:ext cx="7072200" cy="22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Latent Stage (asymptomatic)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If the disease-producing process is underway, but no symptoms of disease have become apparent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Patient was exposed and the disease-producing process is underway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(no symptoms)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Screening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may be feasible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Symptomatic Stage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When the disease is advanced enough to produce clinical manifestations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The earlier the condition is diagnosed and treated, the more likely the treatment will delay death or serious complications, or at least provide the opportunity for effective rehabilitation.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258675" y="4110724"/>
            <a:ext cx="70722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Predisease Stage: </a:t>
            </a:r>
            <a:r>
              <a:rPr b="1"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obesity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, genetic susceptibility and other environmental factors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Latent Stage: ongoing hyperglycemia and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insulin resistance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Symptomatic Stage: atherosclerosis, retinopathy, neuropathy, nephropathy...etc.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If disease persisted it’ll lead to potential </a:t>
            </a:r>
            <a:r>
              <a:rPr b="1"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disabilities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and </a:t>
            </a:r>
            <a:r>
              <a:rPr b="1"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death</a:t>
            </a:r>
            <a:endParaRPr b="1"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8" name="Google Shape;178;p29"/>
          <p:cNvSpPr txBox="1"/>
          <p:nvPr>
            <p:ph type="title"/>
          </p:nvPr>
        </p:nvSpPr>
        <p:spPr>
          <a:xfrm>
            <a:off x="258675" y="24405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Natural History of T2D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794" y="968625"/>
            <a:ext cx="4803968" cy="29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>
            <p:ph type="title"/>
          </p:nvPr>
        </p:nvSpPr>
        <p:spPr>
          <a:xfrm>
            <a:off x="258675" y="538235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Iceberg Phenomenon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350" y="5262887"/>
            <a:ext cx="926225" cy="9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425" y="6328925"/>
            <a:ext cx="275844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550125" y="6433501"/>
            <a:ext cx="38790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 iceberg phenomenon represents the biological spectrum of diseases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Ranging from subclinical disease (asymptomatic) to clinical disease (symptomatic)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 floating tip of the iceberg represents the clinical disease while the submerged part represents the subclinical disease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Different manifestations of the disease is based on the host’s immunity and receptivity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20100" y="1064825"/>
            <a:ext cx="7072200" cy="10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Prevention is the process of intercepting or opposing the “cause” of a disease and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thereby the disease process. 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Successful prevention depends on: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258675" y="37740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Disease Prevention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90" name="Google Shape;190;p30"/>
          <p:cNvGrpSpPr/>
          <p:nvPr/>
        </p:nvGrpSpPr>
        <p:grpSpPr>
          <a:xfrm>
            <a:off x="528119" y="2170477"/>
            <a:ext cx="428695" cy="644011"/>
            <a:chOff x="219906" y="1124884"/>
            <a:chExt cx="502455" cy="736349"/>
          </a:xfrm>
        </p:grpSpPr>
        <p:grpSp>
          <p:nvGrpSpPr>
            <p:cNvPr id="191" name="Google Shape;191;p3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92" name="Google Shape;192;p3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p30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95" name="Google Shape;195;p30"/>
          <p:cNvGrpSpPr/>
          <p:nvPr/>
        </p:nvGrpSpPr>
        <p:grpSpPr>
          <a:xfrm>
            <a:off x="2909267" y="2154849"/>
            <a:ext cx="428695" cy="644011"/>
            <a:chOff x="219906" y="1124884"/>
            <a:chExt cx="502455" cy="736349"/>
          </a:xfrm>
        </p:grpSpPr>
        <p:grpSp>
          <p:nvGrpSpPr>
            <p:cNvPr id="196" name="Google Shape;196;p3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97" name="Google Shape;197;p3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p30"/>
            <p:cNvSpPr txBox="1"/>
            <p:nvPr/>
          </p:nvSpPr>
          <p:spPr>
            <a:xfrm>
              <a:off x="27921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00" name="Google Shape;200;p30"/>
          <p:cNvGrpSpPr/>
          <p:nvPr/>
        </p:nvGrpSpPr>
        <p:grpSpPr>
          <a:xfrm>
            <a:off x="5403541" y="2135948"/>
            <a:ext cx="428695" cy="644011"/>
            <a:chOff x="219906" y="1124884"/>
            <a:chExt cx="502455" cy="736349"/>
          </a:xfrm>
        </p:grpSpPr>
        <p:grpSp>
          <p:nvGrpSpPr>
            <p:cNvPr id="201" name="Google Shape;201;p3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02" name="Google Shape;202;p3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p30"/>
            <p:cNvSpPr txBox="1"/>
            <p:nvPr/>
          </p:nvSpPr>
          <p:spPr>
            <a:xfrm>
              <a:off x="289816" y="1168964"/>
              <a:ext cx="3255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5" name="Google Shape;205;p30"/>
          <p:cNvSpPr txBox="1"/>
          <p:nvPr/>
        </p:nvSpPr>
        <p:spPr>
          <a:xfrm>
            <a:off x="956825" y="2278450"/>
            <a:ext cx="19524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Knowledge of causation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3367925" y="2252344"/>
            <a:ext cx="1847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Dynamics of transmission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830675" y="2154797"/>
            <a:ext cx="17574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Identification of risk factors and risk groups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08" name="Google Shape;208;p30"/>
          <p:cNvGrpSpPr/>
          <p:nvPr/>
        </p:nvGrpSpPr>
        <p:grpSpPr>
          <a:xfrm>
            <a:off x="528119" y="2999152"/>
            <a:ext cx="428695" cy="644011"/>
            <a:chOff x="219906" y="1124884"/>
            <a:chExt cx="502455" cy="736349"/>
          </a:xfrm>
        </p:grpSpPr>
        <p:grpSp>
          <p:nvGrpSpPr>
            <p:cNvPr id="209" name="Google Shape;209;p3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0" name="Google Shape;210;p3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30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3" name="Google Shape;213;p30"/>
          <p:cNvGrpSpPr/>
          <p:nvPr/>
        </p:nvGrpSpPr>
        <p:grpSpPr>
          <a:xfrm>
            <a:off x="2909267" y="2983524"/>
            <a:ext cx="428695" cy="644011"/>
            <a:chOff x="219906" y="1124884"/>
            <a:chExt cx="502455" cy="736349"/>
          </a:xfrm>
        </p:grpSpPr>
        <p:grpSp>
          <p:nvGrpSpPr>
            <p:cNvPr id="214" name="Google Shape;214;p3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5" name="Google Shape;215;p3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" name="Google Shape;217;p30"/>
            <p:cNvSpPr txBox="1"/>
            <p:nvPr/>
          </p:nvSpPr>
          <p:spPr>
            <a:xfrm>
              <a:off x="27921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8" name="Google Shape;218;p30"/>
          <p:cNvGrpSpPr/>
          <p:nvPr/>
        </p:nvGrpSpPr>
        <p:grpSpPr>
          <a:xfrm>
            <a:off x="5403541" y="2964623"/>
            <a:ext cx="428695" cy="644011"/>
            <a:chOff x="219906" y="1124884"/>
            <a:chExt cx="502455" cy="736349"/>
          </a:xfrm>
        </p:grpSpPr>
        <p:grpSp>
          <p:nvGrpSpPr>
            <p:cNvPr id="219" name="Google Shape;219;p3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20" name="Google Shape;220;p3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" name="Google Shape;222;p30"/>
            <p:cNvSpPr txBox="1"/>
            <p:nvPr/>
          </p:nvSpPr>
          <p:spPr>
            <a:xfrm>
              <a:off x="289816" y="1168964"/>
              <a:ext cx="3255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3" name="Google Shape;223;p30"/>
          <p:cNvSpPr txBox="1"/>
          <p:nvPr/>
        </p:nvSpPr>
        <p:spPr>
          <a:xfrm>
            <a:off x="878375" y="2988389"/>
            <a:ext cx="21093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Availability of prophylactic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 early detection and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treatment measures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3367925" y="3037607"/>
            <a:ext cx="1847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Organization to apply these measures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5830675" y="3081018"/>
            <a:ext cx="17574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Continuous evaluation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26" name="Google Shape;226;p30"/>
          <p:cNvGraphicFramePr/>
          <p:nvPr/>
        </p:nvGraphicFramePr>
        <p:xfrm>
          <a:off x="87963" y="580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{C2726FD2-AB18-418B-AEE6-256DB8E6E701}</a:tableStyleId>
              </a:tblPr>
              <a:tblGrid>
                <a:gridCol w="1141925"/>
                <a:gridCol w="1665500"/>
                <a:gridCol w="1011350"/>
                <a:gridCol w="3539075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Leavell’s </a:t>
                      </a:r>
                      <a:r>
                        <a:rPr lang="en-GB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Levels of Prevention</a:t>
                      </a:r>
                      <a:endParaRPr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Stage of Disease and Care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Level of Prevention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Response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Predisease Stage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 known risk factors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Primary Prevention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Health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promotion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(lifestyle, nutrition &amp; environment)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Disease Susceptibility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Specific Protection </a:t>
                      </a: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(immunization, safety measures)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Latent Disease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Hidden Stage (Asymptomatic)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Secondary Prevention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Screening </a:t>
                      </a: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(for population)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&amp; case finding </a:t>
                      </a:r>
                      <a:r>
                        <a:rPr lang="en-GB" sz="1000">
                          <a:latin typeface="Mada"/>
                          <a:ea typeface="Mada"/>
                          <a:cs typeface="Mada"/>
                          <a:sym typeface="Mada"/>
                        </a:rPr>
                        <a:t>(for individual)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7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Symptomatic Disease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Initial Care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Tertiary Prevention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Disability limitation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Subsequent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Care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Rehabilitation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7" name="Google Shape;227;p30"/>
          <p:cNvSpPr txBox="1"/>
          <p:nvPr>
            <p:ph type="title"/>
          </p:nvPr>
        </p:nvSpPr>
        <p:spPr>
          <a:xfrm>
            <a:off x="258675" y="380640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Levels of </a:t>
            </a: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 rot="2690125">
            <a:off x="406219" y="4016096"/>
            <a:ext cx="1880973" cy="1878810"/>
            <a:chOff x="5123977" y="1258050"/>
            <a:chExt cx="2547000" cy="2547000"/>
          </a:xfrm>
        </p:grpSpPr>
        <p:sp>
          <p:nvSpPr>
            <p:cNvPr id="229" name="Google Shape;229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1" name="Google Shape;231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Primary Prevention</a:t>
              </a:r>
              <a:endParaRPr i="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32" name="Google Shape;232;p30"/>
          <p:cNvGrpSpPr/>
          <p:nvPr/>
        </p:nvGrpSpPr>
        <p:grpSpPr>
          <a:xfrm rot="2665536">
            <a:off x="2868120" y="3974641"/>
            <a:ext cx="1976158" cy="1961743"/>
            <a:chOff x="5123977" y="1258050"/>
            <a:chExt cx="2547000" cy="2547000"/>
          </a:xfrm>
        </p:grpSpPr>
        <p:sp>
          <p:nvSpPr>
            <p:cNvPr id="233" name="Google Shape;233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5" name="Google Shape;235;p30"/>
            <p:cNvSpPr txBox="1"/>
            <p:nvPr/>
          </p:nvSpPr>
          <p:spPr>
            <a:xfrm rot="-2700000">
              <a:off x="5301038" y="2182845"/>
              <a:ext cx="249806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Secondary </a:t>
              </a:r>
              <a:r>
                <a:rPr lang="en-GB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Prevention</a:t>
              </a:r>
              <a:endParaRPr i="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36" name="Google Shape;236;p30"/>
          <p:cNvGrpSpPr/>
          <p:nvPr/>
        </p:nvGrpSpPr>
        <p:grpSpPr>
          <a:xfrm rot="2749581">
            <a:off x="5394259" y="3986249"/>
            <a:ext cx="1960593" cy="1960954"/>
            <a:chOff x="5123977" y="1258050"/>
            <a:chExt cx="2547000" cy="2547000"/>
          </a:xfrm>
        </p:grpSpPr>
        <p:sp>
          <p:nvSpPr>
            <p:cNvPr id="237" name="Google Shape;237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3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9" name="Google Shape;239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Tertiary </a:t>
              </a:r>
              <a:r>
                <a:rPr lang="en-GB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Prevention</a:t>
              </a:r>
              <a:endParaRPr i="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258675" y="988625"/>
            <a:ext cx="7072200" cy="3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     Primary </a:t>
            </a: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It can be defined as “action taken prior to the onset of disease, which removes the possibility that a disease will ever occur.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Keeps the disease from being established by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eliminating the cause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of the disease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(clean water to kill cholera)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or by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increasing resistance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to disease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(vaccination) 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It signifies intervention in the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pre-symptomatic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phase of a disease.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Two types of strategies: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Health promotion </a:t>
            </a: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(in positive health people with no known risk factors)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High risk strategy (specific protection for high risk groups)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Health Promotion: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Health-promoting activities usually contribute to the primary prevention of a variety of diseases and enhance a positive feeling of health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Activities consist of 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non-medical efforts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such as changes in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lifestyle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nutrition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and </a:t>
            </a:r>
            <a:r>
              <a:rPr b="1"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environment.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155598" y="6789322"/>
            <a:ext cx="70722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Example of Primary Prevention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For example primary prevention of cardiovascular disease we need to address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modifiable risk factors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they include: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Smoking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Unhealthy diet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Physical Activity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Dyslipidemia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Hypertension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Diabetes Mellitus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Obesity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You cannot control non-modifiable risk factors, so you cannot change them.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6" name="Google Shape;246;p31"/>
          <p:cNvSpPr txBox="1"/>
          <p:nvPr>
            <p:ph type="title"/>
          </p:nvPr>
        </p:nvSpPr>
        <p:spPr>
          <a:xfrm>
            <a:off x="258675" y="24405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Levels of Protection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451850" y="5494271"/>
            <a:ext cx="1931400" cy="91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439250" y="5574323"/>
            <a:ext cx="1944000" cy="36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Clean water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575925" y="5494271"/>
            <a:ext cx="1931400" cy="91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2563325" y="5574323"/>
            <a:ext cx="1944000" cy="36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Appropriate waste disposal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4712600" y="5494271"/>
            <a:ext cx="1931400" cy="91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4700000" y="5574323"/>
            <a:ext cx="1944000" cy="36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Manage crowding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1461500" y="6103871"/>
            <a:ext cx="1931400" cy="91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448900" y="6183923"/>
            <a:ext cx="1944000" cy="48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Control the animal vectors of disease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3772275" y="6103871"/>
            <a:ext cx="1931400" cy="91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3759675" y="6183923"/>
            <a:ext cx="1944000" cy="48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Adequate housing and working environment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57" name="Google Shape;257;p31"/>
          <p:cNvGrpSpPr/>
          <p:nvPr/>
        </p:nvGrpSpPr>
        <p:grpSpPr>
          <a:xfrm>
            <a:off x="258675" y="885575"/>
            <a:ext cx="581619" cy="600340"/>
            <a:chOff x="9057675" y="3123950"/>
            <a:chExt cx="581619" cy="600340"/>
          </a:xfrm>
        </p:grpSpPr>
        <p:sp>
          <p:nvSpPr>
            <p:cNvPr id="258" name="Google Shape;258;p31"/>
            <p:cNvSpPr/>
            <p:nvPr/>
          </p:nvSpPr>
          <p:spPr>
            <a:xfrm>
              <a:off x="9326469" y="3401372"/>
              <a:ext cx="312825" cy="322917"/>
            </a:xfrm>
            <a:custGeom>
              <a:rect b="b" l="l" r="r" t="t"/>
              <a:pathLst>
                <a:path extrusionOk="0" h="18777" w="18777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9057675" y="3123950"/>
              <a:ext cx="537568" cy="554912"/>
            </a:xfrm>
            <a:custGeom>
              <a:rect b="b" l="l" r="r" t="t"/>
              <a:pathLst>
                <a:path extrusionOk="0" h="32267" w="32267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9129684" y="3198271"/>
              <a:ext cx="393559" cy="406257"/>
            </a:xfrm>
            <a:custGeom>
              <a:rect b="b" l="l" r="r" t="t"/>
              <a:pathLst>
                <a:path extrusionOk="0" h="23623" w="23623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1" name="Google Shape;261;p31"/>
          <p:cNvSpPr/>
          <p:nvPr/>
        </p:nvSpPr>
        <p:spPr>
          <a:xfrm rot="-5400000">
            <a:off x="33225" y="4699825"/>
            <a:ext cx="374075" cy="440525"/>
          </a:xfrm>
          <a:prstGeom prst="flowChartMerg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-3" y="4748950"/>
            <a:ext cx="607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3F3F3"/>
                </a:highlight>
                <a:latin typeface="Mada"/>
                <a:ea typeface="Mada"/>
                <a:cs typeface="Mada"/>
                <a:sym typeface="Mada"/>
              </a:rPr>
              <a:t>Health promotion in infectious disease</a:t>
            </a:r>
            <a:endParaRPr sz="1200">
              <a:solidFill>
                <a:schemeClr val="dk1"/>
              </a:solidFill>
              <a:highlight>
                <a:srgbClr val="F3F3F3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➔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reduces the frequency and seriousness of infectious diseases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and it includes: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258675" y="988625"/>
            <a:ext cx="7072200" cy="4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      Secondary </a:t>
            </a: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It can be defined as “action which stops the progress of a disease at its initial stage”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Interrupts the disease process before it becomes symptomatic.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It is applied in the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latent stage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of disease (asymptomatic)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The specific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interventions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used is early diagnosis and treatment (</a:t>
            </a:r>
            <a:r>
              <a:rPr b="1" lang="en-GB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screening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), for example: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Mammography to screen for breast cancer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Pap smear to screen for cervical cancer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      Tertiary Prevention</a:t>
            </a: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Limits the physical and social consequences of symptomatic disease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These include all measures undertaken when the disease has become clinically manifest or advanced with a view to: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-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Prevent or delay death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-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Reduce or limit the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impairments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and disabilities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-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Minimize suffering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-"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Promote the subject’s adjustment to incurable conditions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32"/>
          <p:cNvSpPr txBox="1"/>
          <p:nvPr>
            <p:ph type="title"/>
          </p:nvPr>
        </p:nvSpPr>
        <p:spPr>
          <a:xfrm>
            <a:off x="258675" y="244050"/>
            <a:ext cx="70722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Levels of Protection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9" name="Google Shape;269;p32"/>
          <p:cNvGrpSpPr/>
          <p:nvPr/>
        </p:nvGrpSpPr>
        <p:grpSpPr>
          <a:xfrm>
            <a:off x="258675" y="885575"/>
            <a:ext cx="581619" cy="600340"/>
            <a:chOff x="9057675" y="3123950"/>
            <a:chExt cx="581619" cy="600340"/>
          </a:xfrm>
        </p:grpSpPr>
        <p:sp>
          <p:nvSpPr>
            <p:cNvPr id="270" name="Google Shape;270;p32"/>
            <p:cNvSpPr/>
            <p:nvPr/>
          </p:nvSpPr>
          <p:spPr>
            <a:xfrm>
              <a:off x="9326469" y="3401372"/>
              <a:ext cx="312825" cy="322917"/>
            </a:xfrm>
            <a:custGeom>
              <a:rect b="b" l="l" r="r" t="t"/>
              <a:pathLst>
                <a:path extrusionOk="0" h="18777" w="18777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9057675" y="3123950"/>
              <a:ext cx="537568" cy="554912"/>
            </a:xfrm>
            <a:custGeom>
              <a:rect b="b" l="l" r="r" t="t"/>
              <a:pathLst>
                <a:path extrusionOk="0" h="32267" w="32267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9129684" y="3198271"/>
              <a:ext cx="393559" cy="406257"/>
            </a:xfrm>
            <a:custGeom>
              <a:rect b="b" l="l" r="r" t="t"/>
              <a:pathLst>
                <a:path extrusionOk="0" h="23623" w="23623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3" name="Google Shape;273;p32"/>
          <p:cNvGrpSpPr/>
          <p:nvPr/>
        </p:nvGrpSpPr>
        <p:grpSpPr>
          <a:xfrm>
            <a:off x="258675" y="3238250"/>
            <a:ext cx="581619" cy="600340"/>
            <a:chOff x="9057675" y="3123950"/>
            <a:chExt cx="581619" cy="600340"/>
          </a:xfrm>
        </p:grpSpPr>
        <p:sp>
          <p:nvSpPr>
            <p:cNvPr id="274" name="Google Shape;274;p32"/>
            <p:cNvSpPr/>
            <p:nvPr/>
          </p:nvSpPr>
          <p:spPr>
            <a:xfrm>
              <a:off x="9326469" y="3401372"/>
              <a:ext cx="312825" cy="322917"/>
            </a:xfrm>
            <a:custGeom>
              <a:rect b="b" l="l" r="r" t="t"/>
              <a:pathLst>
                <a:path extrusionOk="0" h="18777" w="18777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9057675" y="3123950"/>
              <a:ext cx="537568" cy="554912"/>
            </a:xfrm>
            <a:custGeom>
              <a:rect b="b" l="l" r="r" t="t"/>
              <a:pathLst>
                <a:path extrusionOk="0" h="32267" w="32267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9129684" y="3198271"/>
              <a:ext cx="393559" cy="406257"/>
            </a:xfrm>
            <a:custGeom>
              <a:rect b="b" l="l" r="r" t="t"/>
              <a:pathLst>
                <a:path extrusionOk="0" h="23623" w="23623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aphicFrame>
        <p:nvGraphicFramePr>
          <p:cNvPr id="277" name="Google Shape;277;p32"/>
          <p:cNvGraphicFramePr/>
          <p:nvPr/>
        </p:nvGraphicFramePr>
        <p:xfrm>
          <a:off x="571463" y="5590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{C2726FD2-AB18-418B-AEE6-256DB8E6E701}</a:tableStyleId>
              </a:tblPr>
              <a:tblGrid>
                <a:gridCol w="1110125"/>
                <a:gridCol w="2796050"/>
                <a:gridCol w="2853200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Approaches to Tertiary Prevention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Disability Limitation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Rehabilitation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Stage of Care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Initial care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Subsequent care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Description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Measures to prevent the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occurrence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of further complication,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impairments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disabilities and handicaps or even death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Identify and teach methods to reduce physical and social disability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Example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661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Complete rest, morphine, oxygen and streptokinase is given to patient of </a:t>
                      </a: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Acute MI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to prevent death or complications like </a:t>
                      </a: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arrhythmias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/ </a:t>
                      </a: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CHF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1661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Application of plaster cast to a patient who suffered </a:t>
                      </a: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Colles’ fracture </a:t>
                      </a: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is done to to prevent </a:t>
                      </a:r>
                      <a:r>
                        <a:rPr b="1"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complications and further disability like mal-union or non-union.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Helping a car accident victim regain the use of his legs</a:t>
                      </a:r>
                      <a:endParaRPr sz="1200">
                        <a:solidFill>
                          <a:srgbClr val="99999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33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86" name="Google Shape;286;p33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{C2726FD2-AB18-418B-AEE6-256DB8E6E701}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Q6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87" name="Google Shape;287;p33"/>
          <p:cNvSpPr/>
          <p:nvPr/>
        </p:nvSpPr>
        <p:spPr>
          <a:xfrm>
            <a:off x="173675" y="2028825"/>
            <a:ext cx="7246200" cy="67230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1- At which stage of a disease’s natural history do we apply screening as a method of prevention?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Pre-disease Stage 		B- Susceptible Stage 		C- Latent Stage 	D- Symptomatic Stage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2- Which of the following theories of disease causation best describes the transmission of COVID-19?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Germ Theory	 B- Epidemiological Triad	 C- Web of Causation		D- Wheel Theory.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3- The floating tip in the iceberg phenomenon represents which of the following?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Clinical Stage 	B- Exposure 	    C- Subclinical Stage		D- Healthy population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4- Administration of Alteplase (fibrinolytic) for the treatment of STEMI is considered a preventive method to fatal ventricular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arrhythmia. Which of the following approaches describes this method?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Disability Limitation	 B- High risk strategy		C- Screening		D- Rehabilitation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5-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 friend of yours came to you at the clinic for a regular check up. Family history showed that his father was diagnosed with T2D recently. After a general examination you found out that your friend is healthy and has a normal blood glucose level. Which stage of T2D natural history is your friend’s currently at?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</a:t>
            </a: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Pre Disease</a:t>
            </a: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 Stage		 B- Latent Stage	 C- Symptomatic Stage	D- Positive Health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6- Which of the following best describes the “Wheel Theory”?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The outlet represents social factors only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B- The Core represents biological factors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C- Physical Factors include lifestyle and activities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D- The inner part resembles the genetic core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685550" y="1808825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