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Lst>
  <p:sldSz cy="10698475" cx="7589525"/>
  <p:notesSz cx="6858000" cy="9144000"/>
  <p:embeddedFontLst>
    <p:embeddedFont>
      <p:font typeface="Nunito"/>
      <p:regular r:id="rId17"/>
      <p:bold r:id="rId18"/>
      <p:italic r:id="rId19"/>
      <p:boldItalic r:id="rId20"/>
    </p:embeddedFont>
    <p:embeddedFont>
      <p:font typeface="Amatic SC"/>
      <p:regular r:id="rId21"/>
      <p:bold r:id="rId22"/>
    </p:embeddedFont>
    <p:embeddedFont>
      <p:font typeface="Mada"/>
      <p:regular r:id="rId23"/>
      <p:bold r:id="rId24"/>
    </p:embeddedFont>
    <p:embeddedFont>
      <p:font typeface="Bree Serif"/>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204105-26E1-4BA8-A8BE-4BE87B53C7D9}">
  <a:tblStyle styleId="{BB204105-26E1-4BA8-A8BE-4BE87B53C7D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boldItalic.fntdata"/><Relationship Id="rId22" Type="http://schemas.openxmlformats.org/officeDocument/2006/relationships/font" Target="fonts/AmaticSC-bold.fntdata"/><Relationship Id="rId21" Type="http://schemas.openxmlformats.org/officeDocument/2006/relationships/font" Target="fonts/AmaticSC-regular.fntdata"/><Relationship Id="rId24" Type="http://schemas.openxmlformats.org/officeDocument/2006/relationships/font" Target="fonts/Mada-bold.fntdata"/><Relationship Id="rId23" Type="http://schemas.openxmlformats.org/officeDocument/2006/relationships/font" Target="fonts/Mada-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5" Type="http://schemas.openxmlformats.org/officeDocument/2006/relationships/font" Target="fonts/BreeSerif-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font" Target="fonts/Nunito-regular.fntdata"/><Relationship Id="rId16" Type="http://schemas.openxmlformats.org/officeDocument/2006/relationships/slide" Target="slides/slide8.xml"/><Relationship Id="rId19" Type="http://schemas.openxmlformats.org/officeDocument/2006/relationships/font" Target="fonts/Nunito-italic.fntdata"/><Relationship Id="rId18" Type="http://schemas.openxmlformats.org/officeDocument/2006/relationships/font" Target="fonts/Nunito-bold.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1-15T21:42:16.832">
    <p:pos x="6000" y="0"/>
    <p:text>Revised
Thank you for your effort!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8a2629546e_0_10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a2629546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ab13b97d56_0_4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ab13b97d5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8a2629546e_0_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8a2629546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8bffa51be6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8bffa51b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8bffa51be6_0_8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8bffa51be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8bffa51be6_0_14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8bffa51be6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8b6b53ce00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8b6b53ce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71b36f663f9eb23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71b36f663f9eb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4"/>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1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6"/>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6" name="Google Shape;66;p1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9"/>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0"/>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 name="Google Shape;81;p2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5" name="Google Shape;85;p21"/>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 name="Google Shape;86;p21"/>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7" name="Google Shape;87;p2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0" name="Google Shape;90;p2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3" name="Google Shape;93;p23"/>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 name="Google Shape;20;p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2" name="Google Shape;42;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4" name="Google Shape;54;p13"/>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5" name="Google Shape;55;p13"/>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hyperlink" Target="https://drive.google.com/open?id=1TKjgKmuF8-7aGjiAgt-2f6dUWPkTI7rnH1d3RF0xuIw" TargetMode="External"/><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5"/>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25"/>
          <p:cNvPicPr preferRelativeResize="0"/>
          <p:nvPr/>
        </p:nvPicPr>
        <p:blipFill>
          <a:blip r:embed="rId4">
            <a:alphaModFix/>
          </a:blip>
          <a:stretch>
            <a:fillRect/>
          </a:stretch>
        </p:blipFill>
        <p:spPr>
          <a:xfrm>
            <a:off x="3212375" y="188051"/>
            <a:ext cx="1114216" cy="730500"/>
          </a:xfrm>
          <a:prstGeom prst="rect">
            <a:avLst/>
          </a:prstGeom>
          <a:noFill/>
          <a:ln>
            <a:noFill/>
          </a:ln>
        </p:spPr>
      </p:pic>
      <p:sp>
        <p:nvSpPr>
          <p:cNvPr id="103" name="Google Shape;103;p25"/>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5"/>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5"/>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25"/>
          <p:cNvPicPr preferRelativeResize="0"/>
          <p:nvPr/>
        </p:nvPicPr>
        <p:blipFill>
          <a:blip r:embed="rId5">
            <a:alphaModFix/>
          </a:blip>
          <a:stretch>
            <a:fillRect/>
          </a:stretch>
        </p:blipFill>
        <p:spPr>
          <a:xfrm>
            <a:off x="6109400" y="89850"/>
            <a:ext cx="929599" cy="929577"/>
          </a:xfrm>
          <a:prstGeom prst="rect">
            <a:avLst/>
          </a:prstGeom>
          <a:noFill/>
          <a:ln>
            <a:noFill/>
          </a:ln>
        </p:spPr>
      </p:pic>
      <p:pic>
        <p:nvPicPr>
          <p:cNvPr id="107" name="Google Shape;107;p25"/>
          <p:cNvPicPr preferRelativeResize="0"/>
          <p:nvPr/>
        </p:nvPicPr>
        <p:blipFill>
          <a:blip r:embed="rId6">
            <a:alphaModFix/>
          </a:blip>
          <a:stretch>
            <a:fillRect/>
          </a:stretch>
        </p:blipFill>
        <p:spPr>
          <a:xfrm>
            <a:off x="549525" y="1981201"/>
            <a:ext cx="2137475" cy="2137475"/>
          </a:xfrm>
          <a:prstGeom prst="rect">
            <a:avLst/>
          </a:prstGeom>
          <a:noFill/>
          <a:ln>
            <a:noFill/>
          </a:ln>
        </p:spPr>
      </p:pic>
      <p:sp>
        <p:nvSpPr>
          <p:cNvPr id="108" name="Google Shape;108;p25"/>
          <p:cNvSpPr txBox="1"/>
          <p:nvPr/>
        </p:nvSpPr>
        <p:spPr>
          <a:xfrm>
            <a:off x="2590900" y="23717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134F5C"/>
                </a:solidFill>
                <a:latin typeface="Nunito"/>
                <a:ea typeface="Nunito"/>
                <a:cs typeface="Nunito"/>
                <a:sym typeface="Nunito"/>
              </a:rPr>
              <a:t>International Health</a:t>
            </a:r>
            <a:endParaRPr sz="3200">
              <a:solidFill>
                <a:srgbClr val="134F5C"/>
              </a:solidFill>
              <a:latin typeface="Nunito"/>
              <a:ea typeface="Nunito"/>
              <a:cs typeface="Nunito"/>
              <a:sym typeface="Nunito"/>
            </a:endParaRPr>
          </a:p>
          <a:p>
            <a:pPr indent="0" lvl="0" marL="0" rtl="0" algn="ctr">
              <a:spcBef>
                <a:spcPts val="0"/>
              </a:spcBef>
              <a:spcAft>
                <a:spcPts val="0"/>
              </a:spcAft>
              <a:buNone/>
            </a:pPr>
            <a:r>
              <a:rPr lang="en-GB" sz="3200">
                <a:solidFill>
                  <a:srgbClr val="134F5C"/>
                </a:solidFill>
                <a:latin typeface="Nunito"/>
                <a:ea typeface="Nunito"/>
                <a:cs typeface="Nunito"/>
                <a:sym typeface="Nunito"/>
              </a:rPr>
              <a:t>Regulation</a:t>
            </a:r>
            <a:endParaRPr sz="3200">
              <a:solidFill>
                <a:srgbClr val="134F5C"/>
              </a:solidFill>
              <a:latin typeface="Nunito"/>
              <a:ea typeface="Nunito"/>
              <a:cs typeface="Nunito"/>
              <a:sym typeface="Nunito"/>
            </a:endParaRPr>
          </a:p>
        </p:txBody>
      </p:sp>
      <p:sp>
        <p:nvSpPr>
          <p:cNvPr id="109" name="Google Shape;109;p25"/>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110" name="Google Shape;110;p25"/>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111" name="Google Shape;111;p25"/>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112" name="Google Shape;112;p25"/>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113" name="Google Shape;113;p25"/>
          <p:cNvSpPr/>
          <p:nvPr/>
        </p:nvSpPr>
        <p:spPr>
          <a:xfrm>
            <a:off x="402275" y="5305425"/>
            <a:ext cx="6789000" cy="26301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Mada"/>
              <a:buChar char="●"/>
            </a:pPr>
            <a:r>
              <a:rPr lang="en-GB">
                <a:latin typeface="Mada"/>
                <a:ea typeface="Mada"/>
                <a:cs typeface="Mada"/>
                <a:sym typeface="Mada"/>
              </a:rPr>
              <a:t>What are International health regulations? Why are they needed?</a:t>
            </a:r>
            <a:endParaRPr>
              <a:latin typeface="Mada"/>
              <a:ea typeface="Mada"/>
              <a:cs typeface="Mada"/>
              <a:sym typeface="Mada"/>
            </a:endParaRPr>
          </a:p>
          <a:p>
            <a:pPr indent="0" lvl="0" marL="457200" rtl="0" algn="l">
              <a:spcBef>
                <a:spcPts val="0"/>
              </a:spcBef>
              <a:spcAft>
                <a:spcPts val="0"/>
              </a:spcAft>
              <a:buNone/>
            </a:pPr>
            <a:r>
              <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What strategies are globally adopted to control public health related diseases?</a:t>
            </a:r>
            <a:endParaRPr>
              <a:latin typeface="Mada"/>
              <a:ea typeface="Mada"/>
              <a:cs typeface="Mada"/>
              <a:sym typeface="Mada"/>
            </a:endParaRPr>
          </a:p>
          <a:p>
            <a:pPr indent="0" lvl="0" marL="457200" rtl="0" algn="l">
              <a:spcBef>
                <a:spcPts val="0"/>
              </a:spcBef>
              <a:spcAft>
                <a:spcPts val="0"/>
              </a:spcAft>
              <a:buNone/>
            </a:pPr>
            <a:r>
              <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What are the challenges faced by different countries while implementing IHR?</a:t>
            </a:r>
            <a:endParaRPr>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IHR in Saudi context</a:t>
            </a:r>
            <a:endParaRPr>
              <a:latin typeface="Mada"/>
              <a:ea typeface="Mada"/>
              <a:cs typeface="Mada"/>
              <a:sym typeface="Mada"/>
            </a:endParaRPr>
          </a:p>
        </p:txBody>
      </p:sp>
      <p:sp>
        <p:nvSpPr>
          <p:cNvPr id="114" name="Google Shape;114;p25"/>
          <p:cNvSpPr/>
          <p:nvPr/>
        </p:nvSpPr>
        <p:spPr>
          <a:xfrm>
            <a:off x="914150" y="5036275"/>
            <a:ext cx="1543320" cy="49210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134F5C"/>
                </a:solidFill>
                <a:latin typeface="Nunito"/>
                <a:ea typeface="Nunito"/>
                <a:cs typeface="Nunito"/>
                <a:sym typeface="Nunito"/>
              </a:rPr>
              <a:t>Objectives</a:t>
            </a:r>
            <a:endParaRPr sz="2000">
              <a:solidFill>
                <a:srgbClr val="134F5C"/>
              </a:solidFill>
              <a:latin typeface="Nunito"/>
              <a:ea typeface="Nunito"/>
              <a:cs typeface="Nunito"/>
              <a:sym typeface="Nunito"/>
            </a:endParaRPr>
          </a:p>
        </p:txBody>
      </p:sp>
      <p:sp>
        <p:nvSpPr>
          <p:cNvPr id="115" name="Google Shape;115;p25"/>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5"/>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7">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sp>
        <p:nvSpPr>
          <p:cNvPr id="117" name="Google Shape;117;p25"/>
          <p:cNvSpPr txBox="1"/>
          <p:nvPr/>
        </p:nvSpPr>
        <p:spPr>
          <a:xfrm>
            <a:off x="8071021" y="4856379"/>
            <a:ext cx="72102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ي</a:t>
            </a:r>
            <a:endParaRPr/>
          </a:p>
        </p:txBody>
      </p:sp>
      <p:pic>
        <p:nvPicPr>
          <p:cNvPr id="118" name="Google Shape;118;p25"/>
          <p:cNvPicPr preferRelativeResize="0"/>
          <p:nvPr/>
        </p:nvPicPr>
        <p:blipFill>
          <a:blip r:embed="rId8">
            <a:alphaModFix/>
          </a:blip>
          <a:stretch>
            <a:fillRect/>
          </a:stretch>
        </p:blipFill>
        <p:spPr>
          <a:xfrm>
            <a:off x="699175" y="61400"/>
            <a:ext cx="929599" cy="929599"/>
          </a:xfrm>
          <a:prstGeom prst="rect">
            <a:avLst/>
          </a:prstGeom>
          <a:noFill/>
          <a:ln>
            <a:noFill/>
          </a:ln>
        </p:spPr>
      </p:pic>
      <p:sp>
        <p:nvSpPr>
          <p:cNvPr id="119" name="Google Shape;119;p25"/>
          <p:cNvSpPr txBox="1"/>
          <p:nvPr/>
        </p:nvSpPr>
        <p:spPr>
          <a:xfrm>
            <a:off x="180775" y="8118400"/>
            <a:ext cx="7355700" cy="107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t>اللهمّ أبدل مي داراً خيراً من دارها، وأهلاً خيراً من أهلها، وأدخلها الجنّة، وأعذها من عذاب القبر،</a:t>
            </a:r>
            <a:r>
              <a:rPr lang="en-GB">
                <a:latin typeface="Amatic SC"/>
                <a:ea typeface="Amatic SC"/>
                <a:cs typeface="Amatic SC"/>
                <a:sym typeface="Amatic SC"/>
              </a:rPr>
              <a:t> ومن عذاب النّار اللهمّ إن كانت محسنةً فزد من حسناتها، وإن كانت مسيئةً فتجاوزعن سيّئاتها اللهم عوض شبابها بجنتك واسكنها الفردوس الاعلى بلا حساب ولا عقاب uاللهم وسع قبرها وبشرها بمقعدها بالجنة يارب العالمين</a:t>
            </a:r>
            <a:endParaRPr>
              <a:latin typeface="Amatic SC"/>
              <a:ea typeface="Amatic SC"/>
              <a:cs typeface="Amatic SC"/>
              <a:sym typeface="Amatic S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6"/>
          <p:cNvSpPr txBox="1"/>
          <p:nvPr/>
        </p:nvSpPr>
        <p:spPr>
          <a:xfrm>
            <a:off x="190500" y="590550"/>
            <a:ext cx="7197300" cy="1076100"/>
          </a:xfrm>
          <a:prstGeom prst="rect">
            <a:avLst/>
          </a:prstGeom>
          <a:noFill/>
          <a:ln cap="flat" cmpd="sng" w="9525">
            <a:solidFill>
              <a:srgbClr val="76A5AF"/>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 legally-binding agreement.</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significantly contributes to global public health security.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Providing a new framework for the coordination of the management of events that may constitute a public health emergency of international concern.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improves the capacity of all countries to detect, assess, notify and respond to public health threats.</a:t>
            </a:r>
            <a:endParaRPr sz="1200">
              <a:latin typeface="Mada"/>
              <a:ea typeface="Mada"/>
              <a:cs typeface="Mada"/>
              <a:sym typeface="Mada"/>
            </a:endParaRPr>
          </a:p>
        </p:txBody>
      </p:sp>
      <p:sp>
        <p:nvSpPr>
          <p:cNvPr id="125" name="Google Shape;125;p26"/>
          <p:cNvSpPr txBox="1"/>
          <p:nvPr/>
        </p:nvSpPr>
        <p:spPr>
          <a:xfrm>
            <a:off x="45585" y="1702363"/>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Brief History</a:t>
            </a:r>
            <a:endParaRPr sz="1800">
              <a:solidFill>
                <a:srgbClr val="76A5AF"/>
              </a:solidFill>
              <a:latin typeface="Nunito"/>
              <a:ea typeface="Nunito"/>
              <a:cs typeface="Nunito"/>
              <a:sym typeface="Nunito"/>
            </a:endParaRPr>
          </a:p>
        </p:txBody>
      </p:sp>
      <p:cxnSp>
        <p:nvCxnSpPr>
          <p:cNvPr id="126" name="Google Shape;126;p26"/>
          <p:cNvCxnSpPr/>
          <p:nvPr/>
        </p:nvCxnSpPr>
        <p:spPr>
          <a:xfrm>
            <a:off x="16741924" y="3066396"/>
            <a:ext cx="7402800" cy="0"/>
          </a:xfrm>
          <a:prstGeom prst="straightConnector1">
            <a:avLst/>
          </a:prstGeom>
          <a:noFill/>
          <a:ln cap="flat" cmpd="sng" w="9525">
            <a:solidFill>
              <a:srgbClr val="595959"/>
            </a:solidFill>
            <a:prstDash val="dot"/>
            <a:round/>
            <a:headEnd len="med" w="med" type="oval"/>
            <a:tailEnd len="med" w="med" type="oval"/>
          </a:ln>
        </p:spPr>
      </p:cxnSp>
      <p:sp>
        <p:nvSpPr>
          <p:cNvPr id="127" name="Google Shape;127;p26"/>
          <p:cNvSpPr/>
          <p:nvPr/>
        </p:nvSpPr>
        <p:spPr>
          <a:xfrm>
            <a:off x="16760649" y="2904925"/>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1851</a:t>
            </a:r>
            <a:endParaRPr sz="1200">
              <a:solidFill>
                <a:srgbClr val="76A5AF"/>
              </a:solidFill>
              <a:latin typeface="Mada"/>
              <a:ea typeface="Mada"/>
              <a:cs typeface="Mada"/>
              <a:sym typeface="Mada"/>
            </a:endParaRPr>
          </a:p>
        </p:txBody>
      </p:sp>
      <p:sp>
        <p:nvSpPr>
          <p:cNvPr id="128" name="Google Shape;128;p26"/>
          <p:cNvSpPr/>
          <p:nvPr/>
        </p:nvSpPr>
        <p:spPr>
          <a:xfrm>
            <a:off x="18159172" y="2904925"/>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1951</a:t>
            </a:r>
            <a:endParaRPr sz="1200">
              <a:solidFill>
                <a:srgbClr val="76A5AF"/>
              </a:solidFill>
              <a:latin typeface="Mada"/>
              <a:ea typeface="Mada"/>
              <a:cs typeface="Mada"/>
              <a:sym typeface="Mada"/>
            </a:endParaRPr>
          </a:p>
        </p:txBody>
      </p:sp>
      <p:sp>
        <p:nvSpPr>
          <p:cNvPr id="129" name="Google Shape;129;p26"/>
          <p:cNvSpPr/>
          <p:nvPr/>
        </p:nvSpPr>
        <p:spPr>
          <a:xfrm>
            <a:off x="19655023" y="2904925"/>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1969</a:t>
            </a:r>
            <a:endParaRPr sz="1200">
              <a:solidFill>
                <a:srgbClr val="76A5AF"/>
              </a:solidFill>
              <a:latin typeface="Mada"/>
              <a:ea typeface="Mada"/>
              <a:cs typeface="Mada"/>
              <a:sym typeface="Mada"/>
            </a:endParaRPr>
          </a:p>
        </p:txBody>
      </p:sp>
      <p:sp>
        <p:nvSpPr>
          <p:cNvPr id="130" name="Google Shape;130;p26"/>
          <p:cNvSpPr/>
          <p:nvPr/>
        </p:nvSpPr>
        <p:spPr>
          <a:xfrm>
            <a:off x="21171973" y="2904925"/>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1995</a:t>
            </a:r>
            <a:endParaRPr sz="1200">
              <a:solidFill>
                <a:srgbClr val="76A5AF"/>
              </a:solidFill>
              <a:latin typeface="Mada"/>
              <a:ea typeface="Mada"/>
              <a:cs typeface="Mada"/>
              <a:sym typeface="Mada"/>
            </a:endParaRPr>
          </a:p>
        </p:txBody>
      </p:sp>
      <p:sp>
        <p:nvSpPr>
          <p:cNvPr id="131" name="Google Shape;131;p26"/>
          <p:cNvSpPr/>
          <p:nvPr/>
        </p:nvSpPr>
        <p:spPr>
          <a:xfrm>
            <a:off x="22612724" y="2904925"/>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2005</a:t>
            </a:r>
            <a:endParaRPr sz="1200">
              <a:solidFill>
                <a:srgbClr val="76A5AF"/>
              </a:solidFill>
              <a:latin typeface="Mada"/>
              <a:ea typeface="Mada"/>
              <a:cs typeface="Mada"/>
              <a:sym typeface="Mada"/>
            </a:endParaRPr>
          </a:p>
        </p:txBody>
      </p:sp>
      <p:sp>
        <p:nvSpPr>
          <p:cNvPr id="132" name="Google Shape;132;p26"/>
          <p:cNvSpPr txBox="1"/>
          <p:nvPr/>
        </p:nvSpPr>
        <p:spPr>
          <a:xfrm>
            <a:off x="16619899" y="3138350"/>
            <a:ext cx="13812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Conference, Paris</a:t>
            </a:r>
            <a:endParaRPr sz="1000">
              <a:latin typeface="Mada"/>
              <a:ea typeface="Mada"/>
              <a:cs typeface="Mada"/>
              <a:sym typeface="Mada"/>
            </a:endParaRPr>
          </a:p>
        </p:txBody>
      </p:sp>
      <p:sp>
        <p:nvSpPr>
          <p:cNvPr id="133" name="Google Shape;133;p26"/>
          <p:cNvSpPr txBox="1"/>
          <p:nvPr/>
        </p:nvSpPr>
        <p:spPr>
          <a:xfrm>
            <a:off x="17772424" y="3138350"/>
            <a:ext cx="19527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Regulations (ISR) adopted by WHO member states</a:t>
            </a:r>
            <a:endParaRPr sz="1000">
              <a:latin typeface="Mada"/>
              <a:ea typeface="Mada"/>
              <a:cs typeface="Mada"/>
              <a:sym typeface="Mada"/>
            </a:endParaRPr>
          </a:p>
        </p:txBody>
      </p:sp>
      <p:sp>
        <p:nvSpPr>
          <p:cNvPr id="134" name="Google Shape;134;p26"/>
          <p:cNvSpPr txBox="1"/>
          <p:nvPr/>
        </p:nvSpPr>
        <p:spPr>
          <a:xfrm>
            <a:off x="19545075" y="3262238"/>
            <a:ext cx="15651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ISR replaced and renamed the International Health Regulations (IHR)</a:t>
            </a:r>
            <a:endParaRPr sz="1000">
              <a:latin typeface="Mada"/>
              <a:ea typeface="Mada"/>
              <a:cs typeface="Mada"/>
              <a:sym typeface="Mada"/>
            </a:endParaRPr>
          </a:p>
        </p:txBody>
      </p:sp>
      <p:sp>
        <p:nvSpPr>
          <p:cNvPr id="135" name="Google Shape;135;p26"/>
          <p:cNvSpPr txBox="1"/>
          <p:nvPr/>
        </p:nvSpPr>
        <p:spPr>
          <a:xfrm>
            <a:off x="21096899" y="3140675"/>
            <a:ext cx="13812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Call for Revision of IHR</a:t>
            </a:r>
            <a:endParaRPr sz="1000">
              <a:latin typeface="Mada"/>
              <a:ea typeface="Mada"/>
              <a:cs typeface="Mada"/>
              <a:sym typeface="Mada"/>
            </a:endParaRPr>
          </a:p>
        </p:txBody>
      </p:sp>
      <p:sp>
        <p:nvSpPr>
          <p:cNvPr id="136" name="Google Shape;136;p26"/>
          <p:cNvSpPr txBox="1"/>
          <p:nvPr/>
        </p:nvSpPr>
        <p:spPr>
          <a:xfrm>
            <a:off x="22574774" y="3138400"/>
            <a:ext cx="14316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(2005) adopted by the World Health Assembly.</a:t>
            </a:r>
            <a:endParaRPr sz="1000">
              <a:latin typeface="Mada"/>
              <a:ea typeface="Mada"/>
              <a:cs typeface="Mada"/>
              <a:sym typeface="Mada"/>
            </a:endParaRPr>
          </a:p>
        </p:txBody>
      </p:sp>
      <p:cxnSp>
        <p:nvCxnSpPr>
          <p:cNvPr id="137" name="Google Shape;137;p26"/>
          <p:cNvCxnSpPr/>
          <p:nvPr/>
        </p:nvCxnSpPr>
        <p:spPr>
          <a:xfrm>
            <a:off x="16741924" y="4066521"/>
            <a:ext cx="7402800" cy="0"/>
          </a:xfrm>
          <a:prstGeom prst="straightConnector1">
            <a:avLst/>
          </a:prstGeom>
          <a:noFill/>
          <a:ln cap="flat" cmpd="sng" w="9525">
            <a:solidFill>
              <a:srgbClr val="595959"/>
            </a:solidFill>
            <a:prstDash val="dot"/>
            <a:round/>
            <a:headEnd len="med" w="med" type="oval"/>
            <a:tailEnd len="med" w="med" type="oval"/>
          </a:ln>
        </p:spPr>
      </p:cxnSp>
      <p:sp>
        <p:nvSpPr>
          <p:cNvPr id="138" name="Google Shape;138;p26"/>
          <p:cNvSpPr/>
          <p:nvPr/>
        </p:nvSpPr>
        <p:spPr>
          <a:xfrm>
            <a:off x="16760649" y="3914575"/>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2006</a:t>
            </a:r>
            <a:endParaRPr sz="1200">
              <a:solidFill>
                <a:srgbClr val="76A5AF"/>
              </a:solidFill>
              <a:latin typeface="Mada"/>
              <a:ea typeface="Mada"/>
              <a:cs typeface="Mada"/>
              <a:sym typeface="Mada"/>
            </a:endParaRPr>
          </a:p>
        </p:txBody>
      </p:sp>
      <p:sp>
        <p:nvSpPr>
          <p:cNvPr id="139" name="Google Shape;139;p26"/>
          <p:cNvSpPr/>
          <p:nvPr/>
        </p:nvSpPr>
        <p:spPr>
          <a:xfrm>
            <a:off x="18673522" y="3914575"/>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15 June 2007</a:t>
            </a:r>
            <a:endParaRPr sz="1200">
              <a:solidFill>
                <a:srgbClr val="76A5AF"/>
              </a:solidFill>
              <a:latin typeface="Mada"/>
              <a:ea typeface="Mada"/>
              <a:cs typeface="Mada"/>
              <a:sym typeface="Mada"/>
            </a:endParaRPr>
          </a:p>
        </p:txBody>
      </p:sp>
      <p:sp>
        <p:nvSpPr>
          <p:cNvPr id="140" name="Google Shape;140;p26"/>
          <p:cNvSpPr/>
          <p:nvPr/>
        </p:nvSpPr>
        <p:spPr>
          <a:xfrm>
            <a:off x="20702773" y="3914575"/>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2007-2009</a:t>
            </a:r>
            <a:endParaRPr sz="1200">
              <a:solidFill>
                <a:srgbClr val="76A5AF"/>
              </a:solidFill>
              <a:latin typeface="Mada"/>
              <a:ea typeface="Mada"/>
              <a:cs typeface="Mada"/>
              <a:sym typeface="Mada"/>
            </a:endParaRPr>
          </a:p>
        </p:txBody>
      </p:sp>
      <p:sp>
        <p:nvSpPr>
          <p:cNvPr id="141" name="Google Shape;141;p26"/>
          <p:cNvSpPr/>
          <p:nvPr/>
        </p:nvSpPr>
        <p:spPr>
          <a:xfrm>
            <a:off x="22619773" y="3914575"/>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2012</a:t>
            </a:r>
            <a:endParaRPr sz="1200">
              <a:solidFill>
                <a:srgbClr val="76A5AF"/>
              </a:solidFill>
              <a:latin typeface="Mada"/>
              <a:ea typeface="Mada"/>
              <a:cs typeface="Mada"/>
              <a:sym typeface="Mada"/>
            </a:endParaRPr>
          </a:p>
        </p:txBody>
      </p:sp>
      <p:sp>
        <p:nvSpPr>
          <p:cNvPr id="142" name="Google Shape;142;p26"/>
          <p:cNvSpPr txBox="1"/>
          <p:nvPr/>
        </p:nvSpPr>
        <p:spPr>
          <a:xfrm>
            <a:off x="16543699" y="4148000"/>
            <a:ext cx="17703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World Health Assembly vote that IHR (2005) will enter into force in June 2007</a:t>
            </a:r>
            <a:endParaRPr sz="1000">
              <a:latin typeface="Mada"/>
              <a:ea typeface="Mada"/>
              <a:cs typeface="Mada"/>
              <a:sym typeface="Mada"/>
            </a:endParaRPr>
          </a:p>
        </p:txBody>
      </p:sp>
      <p:sp>
        <p:nvSpPr>
          <p:cNvPr id="143" name="Google Shape;143;p26"/>
          <p:cNvSpPr txBox="1"/>
          <p:nvPr/>
        </p:nvSpPr>
        <p:spPr>
          <a:xfrm>
            <a:off x="18417274" y="4148000"/>
            <a:ext cx="18603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entered into force and are binding on 194 States Parties</a:t>
            </a:r>
            <a:endParaRPr sz="1000">
              <a:latin typeface="Mada"/>
              <a:ea typeface="Mada"/>
              <a:cs typeface="Mada"/>
              <a:sym typeface="Mada"/>
            </a:endParaRPr>
          </a:p>
        </p:txBody>
      </p:sp>
      <p:sp>
        <p:nvSpPr>
          <p:cNvPr id="144" name="Google Shape;144;p26"/>
          <p:cNvSpPr txBox="1"/>
          <p:nvPr/>
        </p:nvSpPr>
        <p:spPr>
          <a:xfrm>
            <a:off x="20289924" y="4297482"/>
            <a:ext cx="21948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Member States assessed and improved their national core capacities for surveillance and reporting</a:t>
            </a:r>
            <a:endParaRPr sz="1000">
              <a:latin typeface="Mada"/>
              <a:ea typeface="Mada"/>
              <a:cs typeface="Mada"/>
              <a:sym typeface="Mada"/>
            </a:endParaRPr>
          </a:p>
        </p:txBody>
      </p:sp>
      <p:sp>
        <p:nvSpPr>
          <p:cNvPr id="145" name="Google Shape;145;p26"/>
          <p:cNvSpPr txBox="1"/>
          <p:nvPr/>
        </p:nvSpPr>
        <p:spPr>
          <a:xfrm>
            <a:off x="22497074" y="4150325"/>
            <a:ext cx="1565100" cy="3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the core capacities were in place and functioning</a:t>
            </a:r>
            <a:endParaRPr sz="1000">
              <a:latin typeface="Mada"/>
              <a:ea typeface="Mada"/>
              <a:cs typeface="Mada"/>
              <a:sym typeface="Mada"/>
            </a:endParaRPr>
          </a:p>
        </p:txBody>
      </p:sp>
      <p:sp>
        <p:nvSpPr>
          <p:cNvPr id="146" name="Google Shape;146;p26"/>
          <p:cNvSpPr/>
          <p:nvPr/>
        </p:nvSpPr>
        <p:spPr>
          <a:xfrm>
            <a:off x="199225" y="314700"/>
            <a:ext cx="2239200" cy="371400"/>
          </a:xfrm>
          <a:prstGeom prst="snip2DiagRect">
            <a:avLst>
              <a:gd fmla="val 0" name="adj1"/>
              <a:gd fmla="val 43565" name="adj2"/>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What is IHR?</a:t>
            </a:r>
            <a:endParaRPr sz="1800">
              <a:solidFill>
                <a:srgbClr val="134F5C"/>
              </a:solidFill>
              <a:latin typeface="Nunito"/>
              <a:ea typeface="Nunito"/>
              <a:cs typeface="Nunito"/>
              <a:sym typeface="Nunito"/>
            </a:endParaRPr>
          </a:p>
        </p:txBody>
      </p:sp>
      <p:sp>
        <p:nvSpPr>
          <p:cNvPr id="147" name="Google Shape;147;p26"/>
          <p:cNvSpPr txBox="1"/>
          <p:nvPr/>
        </p:nvSpPr>
        <p:spPr>
          <a:xfrm>
            <a:off x="45575" y="4148100"/>
            <a:ext cx="71973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Why were the IHR revised?</a:t>
            </a:r>
            <a:endParaRPr sz="1800">
              <a:solidFill>
                <a:srgbClr val="76A5AF"/>
              </a:solidFill>
              <a:latin typeface="Nunito"/>
              <a:ea typeface="Nunito"/>
              <a:cs typeface="Nunito"/>
              <a:sym typeface="Nunito"/>
            </a:endParaRPr>
          </a:p>
        </p:txBody>
      </p:sp>
      <p:sp>
        <p:nvSpPr>
          <p:cNvPr id="148" name="Google Shape;148;p26"/>
          <p:cNvSpPr txBox="1"/>
          <p:nvPr/>
        </p:nvSpPr>
        <p:spPr>
          <a:xfrm>
            <a:off x="76200" y="4524375"/>
            <a:ext cx="7429500" cy="1152600"/>
          </a:xfrm>
          <a:prstGeom prst="rect">
            <a:avLst/>
          </a:prstGeom>
          <a:no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Cross border travel and trade have increased</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The challenge of emerging and reemerging infectious diseases</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eriod"/>
            </a:pPr>
            <a:r>
              <a:rPr b="1" lang="en-GB" sz="1200">
                <a:solidFill>
                  <a:srgbClr val="CC0000"/>
                </a:solidFill>
                <a:latin typeface="Mada"/>
                <a:ea typeface="Mada"/>
                <a:cs typeface="Mada"/>
                <a:sym typeface="Mada"/>
              </a:rPr>
              <a:t>Only 3 diseases (cholera, plague and yellow fever) narrow scope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Dependence on affected country to notify and lack of mechanism for collaboration between WHO and affected countries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Lack of a formal internationally coordinated mechanism to contain international disease spread</a:t>
            </a:r>
            <a:endParaRPr sz="1200">
              <a:latin typeface="Mada"/>
              <a:ea typeface="Mada"/>
              <a:cs typeface="Mada"/>
              <a:sym typeface="Mada"/>
            </a:endParaRPr>
          </a:p>
        </p:txBody>
      </p:sp>
      <p:sp>
        <p:nvSpPr>
          <p:cNvPr id="149" name="Google Shape;149;p26"/>
          <p:cNvSpPr txBox="1"/>
          <p:nvPr/>
        </p:nvSpPr>
        <p:spPr>
          <a:xfrm>
            <a:off x="178850" y="5695950"/>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IHR 2005</a:t>
            </a:r>
            <a:endParaRPr sz="2400">
              <a:solidFill>
                <a:srgbClr val="134F5C"/>
              </a:solidFill>
              <a:latin typeface="Nunito"/>
              <a:ea typeface="Nunito"/>
              <a:cs typeface="Nunito"/>
              <a:sym typeface="Nunito"/>
            </a:endParaRPr>
          </a:p>
        </p:txBody>
      </p:sp>
      <p:sp>
        <p:nvSpPr>
          <p:cNvPr id="150" name="Google Shape;150;p26"/>
          <p:cNvSpPr txBox="1"/>
          <p:nvPr/>
        </p:nvSpPr>
        <p:spPr>
          <a:xfrm>
            <a:off x="-79800" y="6110250"/>
            <a:ext cx="23277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Purpose and Scope</a:t>
            </a:r>
            <a:endParaRPr sz="1700">
              <a:solidFill>
                <a:srgbClr val="76A5AF"/>
              </a:solidFill>
              <a:latin typeface="Nunito"/>
              <a:ea typeface="Nunito"/>
              <a:cs typeface="Nunito"/>
              <a:sym typeface="Nunito"/>
            </a:endParaRPr>
          </a:p>
        </p:txBody>
      </p:sp>
      <p:sp>
        <p:nvSpPr>
          <p:cNvPr id="151" name="Google Shape;151;p26"/>
          <p:cNvSpPr txBox="1"/>
          <p:nvPr/>
        </p:nvSpPr>
        <p:spPr>
          <a:xfrm>
            <a:off x="523875" y="6457950"/>
            <a:ext cx="3125400" cy="7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To prevent, protect against, control and provide a public health response to the international spread of diseases.</a:t>
            </a:r>
            <a:endParaRPr sz="1200">
              <a:latin typeface="Mada"/>
              <a:ea typeface="Mada"/>
              <a:cs typeface="Mada"/>
              <a:sym typeface="Mada"/>
            </a:endParaRPr>
          </a:p>
        </p:txBody>
      </p:sp>
      <p:sp>
        <p:nvSpPr>
          <p:cNvPr id="152" name="Google Shape;152;p26"/>
          <p:cNvSpPr txBox="1"/>
          <p:nvPr/>
        </p:nvSpPr>
        <p:spPr>
          <a:xfrm>
            <a:off x="523875" y="7115025"/>
            <a:ext cx="2990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In a way commensurate with and restricted to public health risks.</a:t>
            </a:r>
            <a:endParaRPr sz="1200">
              <a:latin typeface="Mada"/>
              <a:ea typeface="Mada"/>
              <a:cs typeface="Mada"/>
              <a:sym typeface="Mada"/>
            </a:endParaRPr>
          </a:p>
        </p:txBody>
      </p:sp>
      <p:sp>
        <p:nvSpPr>
          <p:cNvPr id="153" name="Google Shape;153;p26"/>
          <p:cNvSpPr txBox="1"/>
          <p:nvPr/>
        </p:nvSpPr>
        <p:spPr>
          <a:xfrm>
            <a:off x="523875" y="7772175"/>
            <a:ext cx="31947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Which avoid unnecessary interference with international traffic and trade. </a:t>
            </a:r>
            <a:r>
              <a:rPr lang="en-GB" sz="1200">
                <a:solidFill>
                  <a:srgbClr val="6AA84F"/>
                </a:solidFill>
                <a:latin typeface="Mada"/>
                <a:ea typeface="Mada"/>
                <a:cs typeface="Mada"/>
                <a:sym typeface="Mada"/>
              </a:rPr>
              <a:t>Should be notified </a:t>
            </a:r>
            <a:endParaRPr sz="1200">
              <a:solidFill>
                <a:srgbClr val="6AA84F"/>
              </a:solidFill>
              <a:latin typeface="Mada"/>
              <a:ea typeface="Mada"/>
              <a:cs typeface="Mada"/>
              <a:sym typeface="Mada"/>
            </a:endParaRPr>
          </a:p>
        </p:txBody>
      </p:sp>
      <p:sp>
        <p:nvSpPr>
          <p:cNvPr id="154" name="Google Shape;154;p26"/>
          <p:cNvSpPr txBox="1"/>
          <p:nvPr/>
        </p:nvSpPr>
        <p:spPr>
          <a:xfrm>
            <a:off x="161925" y="6429375"/>
            <a:ext cx="285900" cy="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55" name="Google Shape;155;p26"/>
          <p:cNvCxnSpPr>
            <a:stCxn id="154" idx="2"/>
            <a:endCxn id="151" idx="1"/>
          </p:cNvCxnSpPr>
          <p:nvPr/>
        </p:nvCxnSpPr>
        <p:spPr>
          <a:xfrm flipH="1" rot="-5400000">
            <a:off x="261975" y="6548475"/>
            <a:ext cx="304800" cy="219000"/>
          </a:xfrm>
          <a:prstGeom prst="bentConnector2">
            <a:avLst/>
          </a:prstGeom>
          <a:noFill/>
          <a:ln cap="flat" cmpd="sng" w="19050">
            <a:solidFill>
              <a:srgbClr val="B7B7B7"/>
            </a:solidFill>
            <a:prstDash val="solid"/>
            <a:round/>
            <a:headEnd len="med" w="med" type="none"/>
            <a:tailEnd len="med" w="med" type="triangle"/>
          </a:ln>
        </p:spPr>
      </p:cxnSp>
      <p:cxnSp>
        <p:nvCxnSpPr>
          <p:cNvPr id="156" name="Google Shape;156;p26"/>
          <p:cNvCxnSpPr>
            <a:stCxn id="154" idx="2"/>
            <a:endCxn id="152" idx="1"/>
          </p:cNvCxnSpPr>
          <p:nvPr/>
        </p:nvCxnSpPr>
        <p:spPr>
          <a:xfrm flipH="1" rot="-5400000">
            <a:off x="-23775" y="6834225"/>
            <a:ext cx="876300" cy="219000"/>
          </a:xfrm>
          <a:prstGeom prst="bentConnector2">
            <a:avLst/>
          </a:prstGeom>
          <a:noFill/>
          <a:ln cap="flat" cmpd="sng" w="19050">
            <a:solidFill>
              <a:srgbClr val="B7B7B7"/>
            </a:solidFill>
            <a:prstDash val="solid"/>
            <a:round/>
            <a:headEnd len="med" w="med" type="none"/>
            <a:tailEnd len="med" w="med" type="triangle"/>
          </a:ln>
        </p:spPr>
      </p:cxnSp>
      <p:cxnSp>
        <p:nvCxnSpPr>
          <p:cNvPr id="157" name="Google Shape;157;p26"/>
          <p:cNvCxnSpPr>
            <a:stCxn id="154" idx="2"/>
            <a:endCxn id="153" idx="1"/>
          </p:cNvCxnSpPr>
          <p:nvPr/>
        </p:nvCxnSpPr>
        <p:spPr>
          <a:xfrm flipH="1" rot="-5400000">
            <a:off x="-333225" y="7143675"/>
            <a:ext cx="1495200" cy="219000"/>
          </a:xfrm>
          <a:prstGeom prst="bentConnector2">
            <a:avLst/>
          </a:prstGeom>
          <a:noFill/>
          <a:ln cap="flat" cmpd="sng" w="19050">
            <a:solidFill>
              <a:srgbClr val="B7B7B7"/>
            </a:solidFill>
            <a:prstDash val="solid"/>
            <a:round/>
            <a:headEnd len="med" w="med" type="none"/>
            <a:tailEnd len="med" w="med" type="triangle"/>
          </a:ln>
        </p:spPr>
      </p:cxnSp>
      <p:sp>
        <p:nvSpPr>
          <p:cNvPr id="158" name="Google Shape;158;p26"/>
          <p:cNvSpPr txBox="1"/>
          <p:nvPr/>
        </p:nvSpPr>
        <p:spPr>
          <a:xfrm>
            <a:off x="3257550" y="6110250"/>
            <a:ext cx="42480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Differences</a:t>
            </a:r>
            <a:r>
              <a:rPr lang="en-GB" sz="1700">
                <a:solidFill>
                  <a:srgbClr val="76A5AF"/>
                </a:solidFill>
                <a:latin typeface="Nunito"/>
                <a:ea typeface="Nunito"/>
                <a:cs typeface="Nunito"/>
                <a:sym typeface="Nunito"/>
              </a:rPr>
              <a:t> between IHR </a:t>
            </a:r>
            <a:r>
              <a:rPr lang="en-GB" sz="1700">
                <a:solidFill>
                  <a:srgbClr val="76A5AF"/>
                </a:solidFill>
                <a:latin typeface="Nunito"/>
                <a:ea typeface="Nunito"/>
                <a:cs typeface="Nunito"/>
                <a:sym typeface="Nunito"/>
              </a:rPr>
              <a:t>1969 and 2005</a:t>
            </a:r>
            <a:endParaRPr sz="1700">
              <a:solidFill>
                <a:srgbClr val="76A5AF"/>
              </a:solidFill>
              <a:latin typeface="Nunito"/>
              <a:ea typeface="Nunito"/>
              <a:cs typeface="Nunito"/>
              <a:sym typeface="Nunito"/>
            </a:endParaRPr>
          </a:p>
        </p:txBody>
      </p:sp>
      <p:sp>
        <p:nvSpPr>
          <p:cNvPr id="159" name="Google Shape;159;p26"/>
          <p:cNvSpPr txBox="1"/>
          <p:nvPr/>
        </p:nvSpPr>
        <p:spPr>
          <a:xfrm>
            <a:off x="4257675" y="6457950"/>
            <a:ext cx="2239200" cy="70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From three diseases to all public health events </a:t>
            </a:r>
            <a:r>
              <a:rPr lang="en-GB" sz="1200">
                <a:solidFill>
                  <a:srgbClr val="6AA84F"/>
                </a:solidFill>
                <a:latin typeface="Mada"/>
                <a:ea typeface="Mada"/>
                <a:cs typeface="Mada"/>
                <a:sym typeface="Mada"/>
              </a:rPr>
              <a:t>not diseases </a:t>
            </a:r>
            <a:endParaRPr sz="1200">
              <a:solidFill>
                <a:srgbClr val="6AA84F"/>
              </a:solidFill>
              <a:latin typeface="Mada"/>
              <a:ea typeface="Mada"/>
              <a:cs typeface="Mada"/>
              <a:sym typeface="Mada"/>
            </a:endParaRPr>
          </a:p>
        </p:txBody>
      </p:sp>
      <p:sp>
        <p:nvSpPr>
          <p:cNvPr id="160" name="Google Shape;160;p26"/>
          <p:cNvSpPr txBox="1"/>
          <p:nvPr/>
        </p:nvSpPr>
        <p:spPr>
          <a:xfrm>
            <a:off x="4257675" y="7115025"/>
            <a:ext cx="26574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From passive to pro-active using real time surveillance/ evidence</a:t>
            </a:r>
            <a:endParaRPr sz="1200">
              <a:latin typeface="Mada"/>
              <a:ea typeface="Mada"/>
              <a:cs typeface="Mada"/>
              <a:sym typeface="Mada"/>
            </a:endParaRPr>
          </a:p>
        </p:txBody>
      </p:sp>
      <p:sp>
        <p:nvSpPr>
          <p:cNvPr id="161" name="Google Shape;161;p26"/>
          <p:cNvSpPr txBox="1"/>
          <p:nvPr/>
        </p:nvSpPr>
        <p:spPr>
          <a:xfrm>
            <a:off x="4257675" y="7772175"/>
            <a:ext cx="26097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From control of borders to detection and containment at source</a:t>
            </a:r>
            <a:endParaRPr sz="1200">
              <a:latin typeface="Mada"/>
              <a:ea typeface="Mada"/>
              <a:cs typeface="Mada"/>
              <a:sym typeface="Mada"/>
            </a:endParaRPr>
          </a:p>
        </p:txBody>
      </p:sp>
      <p:sp>
        <p:nvSpPr>
          <p:cNvPr id="162" name="Google Shape;162;p26"/>
          <p:cNvSpPr txBox="1"/>
          <p:nvPr/>
        </p:nvSpPr>
        <p:spPr>
          <a:xfrm>
            <a:off x="3895725" y="6429375"/>
            <a:ext cx="285900" cy="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26"/>
          <p:cNvCxnSpPr>
            <a:stCxn id="162" idx="2"/>
            <a:endCxn id="159" idx="1"/>
          </p:cNvCxnSpPr>
          <p:nvPr/>
        </p:nvCxnSpPr>
        <p:spPr>
          <a:xfrm flipH="1" rot="-5400000">
            <a:off x="3995775" y="6548475"/>
            <a:ext cx="304800" cy="219000"/>
          </a:xfrm>
          <a:prstGeom prst="bentConnector2">
            <a:avLst/>
          </a:prstGeom>
          <a:noFill/>
          <a:ln cap="flat" cmpd="sng" w="19050">
            <a:solidFill>
              <a:srgbClr val="B7B7B7"/>
            </a:solidFill>
            <a:prstDash val="solid"/>
            <a:round/>
            <a:headEnd len="med" w="med" type="none"/>
            <a:tailEnd len="med" w="med" type="triangle"/>
          </a:ln>
        </p:spPr>
      </p:cxnSp>
      <p:cxnSp>
        <p:nvCxnSpPr>
          <p:cNvPr id="164" name="Google Shape;164;p26"/>
          <p:cNvCxnSpPr>
            <a:stCxn id="162" idx="2"/>
            <a:endCxn id="160" idx="1"/>
          </p:cNvCxnSpPr>
          <p:nvPr/>
        </p:nvCxnSpPr>
        <p:spPr>
          <a:xfrm flipH="1" rot="-5400000">
            <a:off x="3710025" y="6834225"/>
            <a:ext cx="876300" cy="219000"/>
          </a:xfrm>
          <a:prstGeom prst="bentConnector2">
            <a:avLst/>
          </a:prstGeom>
          <a:noFill/>
          <a:ln cap="flat" cmpd="sng" w="19050">
            <a:solidFill>
              <a:srgbClr val="B7B7B7"/>
            </a:solidFill>
            <a:prstDash val="solid"/>
            <a:round/>
            <a:headEnd len="med" w="med" type="none"/>
            <a:tailEnd len="med" w="med" type="triangle"/>
          </a:ln>
        </p:spPr>
      </p:cxnSp>
      <p:cxnSp>
        <p:nvCxnSpPr>
          <p:cNvPr id="165" name="Google Shape;165;p26"/>
          <p:cNvCxnSpPr>
            <a:stCxn id="162" idx="2"/>
            <a:endCxn id="161" idx="1"/>
          </p:cNvCxnSpPr>
          <p:nvPr/>
        </p:nvCxnSpPr>
        <p:spPr>
          <a:xfrm flipH="1" rot="-5400000">
            <a:off x="3400575" y="7143675"/>
            <a:ext cx="1495200" cy="219000"/>
          </a:xfrm>
          <a:prstGeom prst="bentConnector2">
            <a:avLst/>
          </a:prstGeom>
          <a:noFill/>
          <a:ln cap="flat" cmpd="sng" w="19050">
            <a:solidFill>
              <a:srgbClr val="B7B7B7"/>
            </a:solidFill>
            <a:prstDash val="solid"/>
            <a:round/>
            <a:headEnd len="med" w="med" type="none"/>
            <a:tailEnd len="med" w="med" type="triangle"/>
          </a:ln>
        </p:spPr>
      </p:cxnSp>
      <p:sp>
        <p:nvSpPr>
          <p:cNvPr id="166" name="Google Shape;166;p26"/>
          <p:cNvSpPr txBox="1"/>
          <p:nvPr/>
        </p:nvSpPr>
        <p:spPr>
          <a:xfrm>
            <a:off x="1520225" y="8343925"/>
            <a:ext cx="42480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76A5AF"/>
                </a:solidFill>
                <a:latin typeface="Nunito"/>
                <a:ea typeface="Nunito"/>
                <a:cs typeface="Nunito"/>
                <a:sym typeface="Nunito"/>
              </a:rPr>
              <a:t>Notifiable diseases under IHR 2005</a:t>
            </a:r>
            <a:endParaRPr sz="1700">
              <a:solidFill>
                <a:srgbClr val="76A5AF"/>
              </a:solidFill>
              <a:latin typeface="Nunito"/>
              <a:ea typeface="Nunito"/>
              <a:cs typeface="Nunito"/>
              <a:sym typeface="Nunito"/>
            </a:endParaRPr>
          </a:p>
        </p:txBody>
      </p:sp>
      <p:sp>
        <p:nvSpPr>
          <p:cNvPr id="167" name="Google Shape;167;p26"/>
          <p:cNvSpPr/>
          <p:nvPr/>
        </p:nvSpPr>
        <p:spPr>
          <a:xfrm>
            <a:off x="333375" y="8791500"/>
            <a:ext cx="2760600" cy="371400"/>
          </a:xfrm>
          <a:prstGeom prst="rect">
            <a:avLst/>
          </a:prstGeom>
          <a:solidFill>
            <a:srgbClr val="FFFFFF"/>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Any case of the following 4 diseases</a:t>
            </a:r>
            <a:r>
              <a:rPr baseline="30000" lang="en-GB" sz="1200">
                <a:solidFill>
                  <a:srgbClr val="6AA84F"/>
                </a:solidFill>
                <a:latin typeface="Mada"/>
                <a:ea typeface="Mada"/>
                <a:cs typeface="Mada"/>
                <a:sym typeface="Mada"/>
              </a:rPr>
              <a:t>3</a:t>
            </a:r>
            <a:r>
              <a:rPr lang="en-GB" sz="1200">
                <a:latin typeface="Mada"/>
                <a:ea typeface="Mada"/>
                <a:cs typeface="Mada"/>
                <a:sym typeface="Mada"/>
              </a:rPr>
              <a:t>:</a:t>
            </a:r>
            <a:endParaRPr sz="1200">
              <a:latin typeface="Mada"/>
              <a:ea typeface="Mada"/>
              <a:cs typeface="Mada"/>
              <a:sym typeface="Mada"/>
            </a:endParaRPr>
          </a:p>
        </p:txBody>
      </p:sp>
      <p:sp>
        <p:nvSpPr>
          <p:cNvPr id="168" name="Google Shape;168;p26"/>
          <p:cNvSpPr/>
          <p:nvPr/>
        </p:nvSpPr>
        <p:spPr>
          <a:xfrm>
            <a:off x="4524375" y="8791500"/>
            <a:ext cx="2760600" cy="371400"/>
          </a:xfrm>
          <a:prstGeom prst="rect">
            <a:avLst/>
          </a:prstGeom>
          <a:solidFill>
            <a:srgbClr val="FFFFFF"/>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Any event of potential international public health concern, including</a:t>
            </a:r>
            <a:r>
              <a:rPr baseline="30000" lang="en-GB" sz="1200">
                <a:solidFill>
                  <a:srgbClr val="6AA84F"/>
                </a:solidFill>
                <a:latin typeface="Mada"/>
                <a:ea typeface="Mada"/>
                <a:cs typeface="Mada"/>
                <a:sym typeface="Mada"/>
              </a:rPr>
              <a:t>4</a:t>
            </a:r>
            <a:r>
              <a:rPr lang="en-GB" sz="1200">
                <a:latin typeface="Mada"/>
                <a:ea typeface="Mada"/>
                <a:cs typeface="Mada"/>
                <a:sym typeface="Mada"/>
              </a:rPr>
              <a:t>:</a:t>
            </a:r>
            <a:endParaRPr sz="1200">
              <a:latin typeface="Mada"/>
              <a:ea typeface="Mada"/>
              <a:cs typeface="Mada"/>
              <a:sym typeface="Mada"/>
            </a:endParaRPr>
          </a:p>
        </p:txBody>
      </p:sp>
      <p:sp>
        <p:nvSpPr>
          <p:cNvPr id="169" name="Google Shape;169;p26"/>
          <p:cNvSpPr/>
          <p:nvPr/>
        </p:nvSpPr>
        <p:spPr>
          <a:xfrm>
            <a:off x="190500" y="8782200"/>
            <a:ext cx="285900" cy="376200"/>
          </a:xfrm>
          <a:prstGeom prst="flowChartDecision">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4371975" y="8796525"/>
            <a:ext cx="285900" cy="371400"/>
          </a:xfrm>
          <a:prstGeom prst="flowChartDecision">
            <a:avLst/>
          </a:prstGeom>
          <a:solidFill>
            <a:srgbClr val="FFFFFF"/>
          </a:solid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txBox="1"/>
          <p:nvPr/>
        </p:nvSpPr>
        <p:spPr>
          <a:xfrm>
            <a:off x="200025" y="8791575"/>
            <a:ext cx="1620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1</a:t>
            </a:r>
            <a:endParaRPr b="1" sz="1200">
              <a:latin typeface="Mada"/>
              <a:ea typeface="Mada"/>
              <a:cs typeface="Mada"/>
              <a:sym typeface="Mada"/>
            </a:endParaRPr>
          </a:p>
        </p:txBody>
      </p:sp>
      <p:sp>
        <p:nvSpPr>
          <p:cNvPr id="172" name="Google Shape;172;p26"/>
          <p:cNvSpPr txBox="1"/>
          <p:nvPr/>
        </p:nvSpPr>
        <p:spPr>
          <a:xfrm>
            <a:off x="4391025" y="8791575"/>
            <a:ext cx="1620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2</a:t>
            </a:r>
            <a:endParaRPr b="1" sz="1200">
              <a:latin typeface="Mada"/>
              <a:ea typeface="Mada"/>
              <a:cs typeface="Mada"/>
              <a:sym typeface="Mada"/>
            </a:endParaRPr>
          </a:p>
        </p:txBody>
      </p:sp>
      <p:sp>
        <p:nvSpPr>
          <p:cNvPr id="173" name="Google Shape;173;p26"/>
          <p:cNvSpPr txBox="1"/>
          <p:nvPr/>
        </p:nvSpPr>
        <p:spPr>
          <a:xfrm>
            <a:off x="-104775" y="9144000"/>
            <a:ext cx="3591000" cy="2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Smallpox, Poliomyelitis, SARS and Cases of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human influenza caused by a new subtype.</a:t>
            </a:r>
            <a:endParaRPr sz="1200">
              <a:latin typeface="Mada"/>
              <a:ea typeface="Mada"/>
              <a:cs typeface="Mada"/>
              <a:sym typeface="Mada"/>
            </a:endParaRPr>
          </a:p>
        </p:txBody>
      </p:sp>
      <p:sp>
        <p:nvSpPr>
          <p:cNvPr id="174" name="Google Shape;174;p26"/>
          <p:cNvSpPr txBox="1"/>
          <p:nvPr/>
        </p:nvSpPr>
        <p:spPr>
          <a:xfrm>
            <a:off x="4467225" y="9144000"/>
            <a:ext cx="3591000" cy="247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Those of unknown causes or sources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Even if not listed in points 1</a:t>
            </a:r>
            <a:endParaRPr sz="1200">
              <a:latin typeface="Mada"/>
              <a:ea typeface="Mada"/>
              <a:cs typeface="Mada"/>
              <a:sym typeface="Mada"/>
            </a:endParaRPr>
          </a:p>
        </p:txBody>
      </p:sp>
      <p:sp>
        <p:nvSpPr>
          <p:cNvPr id="175" name="Google Shape;175;p26"/>
          <p:cNvSpPr txBox="1"/>
          <p:nvPr/>
        </p:nvSpPr>
        <p:spPr>
          <a:xfrm>
            <a:off x="-43900" y="9682175"/>
            <a:ext cx="7496100" cy="10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Difficult and wasn’t aiming towards the objectives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Concerned about 3 diseases but there were others at that time like Ebola and it couldn’t be dealt with because it wasn’t written how nor did they have enough information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some diseases were not mentioned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3: Who finds them? </a:t>
            </a:r>
            <a:r>
              <a:rPr lang="en-GB" sz="900">
                <a:solidFill>
                  <a:srgbClr val="6AA84F"/>
                </a:solidFill>
                <a:latin typeface="Mada"/>
                <a:ea typeface="Mada"/>
                <a:cs typeface="Mada"/>
                <a:sym typeface="Mada"/>
              </a:rPr>
              <a:t>Hospitals + Community centers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4: A public emergency should be notified to the MOH even if it wasn’t from the 4 diseases </a:t>
            </a:r>
            <a:endParaRPr sz="900">
              <a:solidFill>
                <a:srgbClr val="6AA84F"/>
              </a:solidFill>
              <a:latin typeface="Mada"/>
              <a:ea typeface="Mada"/>
              <a:cs typeface="Mada"/>
              <a:sym typeface="Mada"/>
            </a:endParaRPr>
          </a:p>
        </p:txBody>
      </p:sp>
      <p:cxnSp>
        <p:nvCxnSpPr>
          <p:cNvPr id="176" name="Google Shape;176;p26"/>
          <p:cNvCxnSpPr/>
          <p:nvPr/>
        </p:nvCxnSpPr>
        <p:spPr>
          <a:xfrm>
            <a:off x="118437" y="2328233"/>
            <a:ext cx="7402800" cy="0"/>
          </a:xfrm>
          <a:prstGeom prst="straightConnector1">
            <a:avLst/>
          </a:prstGeom>
          <a:noFill/>
          <a:ln cap="flat" cmpd="sng" w="9525">
            <a:solidFill>
              <a:srgbClr val="595959"/>
            </a:solidFill>
            <a:prstDash val="dot"/>
            <a:round/>
            <a:headEnd len="med" w="med" type="oval"/>
            <a:tailEnd len="med" w="med" type="oval"/>
          </a:ln>
        </p:spPr>
      </p:cxnSp>
      <p:sp>
        <p:nvSpPr>
          <p:cNvPr id="177" name="Google Shape;177;p26"/>
          <p:cNvSpPr/>
          <p:nvPr/>
        </p:nvSpPr>
        <p:spPr>
          <a:xfrm>
            <a:off x="137163" y="2166763"/>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1851</a:t>
            </a:r>
            <a:endParaRPr sz="1200">
              <a:solidFill>
                <a:srgbClr val="76A5AF"/>
              </a:solidFill>
              <a:latin typeface="Mada"/>
              <a:ea typeface="Mada"/>
              <a:cs typeface="Mada"/>
              <a:sym typeface="Mada"/>
            </a:endParaRPr>
          </a:p>
        </p:txBody>
      </p:sp>
      <p:sp>
        <p:nvSpPr>
          <p:cNvPr id="178" name="Google Shape;178;p26"/>
          <p:cNvSpPr/>
          <p:nvPr/>
        </p:nvSpPr>
        <p:spPr>
          <a:xfrm>
            <a:off x="1535686" y="2166763"/>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1951</a:t>
            </a:r>
            <a:endParaRPr sz="1200">
              <a:solidFill>
                <a:srgbClr val="76A5AF"/>
              </a:solidFill>
              <a:latin typeface="Mada"/>
              <a:ea typeface="Mada"/>
              <a:cs typeface="Mada"/>
              <a:sym typeface="Mada"/>
            </a:endParaRPr>
          </a:p>
        </p:txBody>
      </p:sp>
      <p:sp>
        <p:nvSpPr>
          <p:cNvPr id="179" name="Google Shape;179;p26"/>
          <p:cNvSpPr/>
          <p:nvPr/>
        </p:nvSpPr>
        <p:spPr>
          <a:xfrm>
            <a:off x="3031537" y="2166763"/>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1969</a:t>
            </a:r>
            <a:endParaRPr sz="1200">
              <a:solidFill>
                <a:srgbClr val="76A5AF"/>
              </a:solidFill>
              <a:latin typeface="Mada"/>
              <a:ea typeface="Mada"/>
              <a:cs typeface="Mada"/>
              <a:sym typeface="Mada"/>
            </a:endParaRPr>
          </a:p>
        </p:txBody>
      </p:sp>
      <p:sp>
        <p:nvSpPr>
          <p:cNvPr id="180" name="Google Shape;180;p26"/>
          <p:cNvSpPr/>
          <p:nvPr/>
        </p:nvSpPr>
        <p:spPr>
          <a:xfrm>
            <a:off x="4548487" y="2166763"/>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1995</a:t>
            </a:r>
            <a:endParaRPr sz="1200">
              <a:solidFill>
                <a:srgbClr val="76A5AF"/>
              </a:solidFill>
              <a:latin typeface="Mada"/>
              <a:ea typeface="Mada"/>
              <a:cs typeface="Mada"/>
              <a:sym typeface="Mada"/>
            </a:endParaRPr>
          </a:p>
        </p:txBody>
      </p:sp>
      <p:sp>
        <p:nvSpPr>
          <p:cNvPr id="181" name="Google Shape;181;p26"/>
          <p:cNvSpPr/>
          <p:nvPr/>
        </p:nvSpPr>
        <p:spPr>
          <a:xfrm>
            <a:off x="5989237" y="2166763"/>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2005</a:t>
            </a:r>
            <a:endParaRPr sz="1200">
              <a:solidFill>
                <a:srgbClr val="76A5AF"/>
              </a:solidFill>
              <a:latin typeface="Mada"/>
              <a:ea typeface="Mada"/>
              <a:cs typeface="Mada"/>
              <a:sym typeface="Mada"/>
            </a:endParaRPr>
          </a:p>
        </p:txBody>
      </p:sp>
      <p:sp>
        <p:nvSpPr>
          <p:cNvPr id="182" name="Google Shape;182;p26"/>
          <p:cNvSpPr txBox="1"/>
          <p:nvPr/>
        </p:nvSpPr>
        <p:spPr>
          <a:xfrm>
            <a:off x="-3588" y="2400188"/>
            <a:ext cx="13812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Conference, Paris </a:t>
            </a:r>
            <a:r>
              <a:rPr lang="en-GB" sz="1000">
                <a:solidFill>
                  <a:srgbClr val="6AA84F"/>
                </a:solidFill>
                <a:latin typeface="Mada"/>
                <a:ea typeface="Mada"/>
                <a:cs typeface="Mada"/>
                <a:sym typeface="Mada"/>
              </a:rPr>
              <a:t>Cholera’s</a:t>
            </a:r>
            <a:r>
              <a:rPr lang="en-GB" sz="1000">
                <a:solidFill>
                  <a:srgbClr val="6AA84F"/>
                </a:solidFill>
                <a:latin typeface="Mada"/>
                <a:ea typeface="Mada"/>
                <a:cs typeface="Mada"/>
                <a:sym typeface="Mada"/>
              </a:rPr>
              <a:t> outbreak</a:t>
            </a:r>
            <a:r>
              <a:rPr baseline="30000" lang="en-GB" sz="1200">
                <a:solidFill>
                  <a:srgbClr val="6AA84F"/>
                </a:solidFill>
                <a:latin typeface="Mada"/>
                <a:ea typeface="Mada"/>
                <a:cs typeface="Mada"/>
                <a:sym typeface="Mada"/>
              </a:rPr>
              <a:t> </a:t>
            </a:r>
            <a:endParaRPr sz="1000">
              <a:latin typeface="Mada"/>
              <a:ea typeface="Mada"/>
              <a:cs typeface="Mada"/>
              <a:sym typeface="Mada"/>
            </a:endParaRPr>
          </a:p>
        </p:txBody>
      </p:sp>
      <p:sp>
        <p:nvSpPr>
          <p:cNvPr id="183" name="Google Shape;183;p26"/>
          <p:cNvSpPr txBox="1"/>
          <p:nvPr/>
        </p:nvSpPr>
        <p:spPr>
          <a:xfrm>
            <a:off x="1148937" y="2400188"/>
            <a:ext cx="19527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Regulations (ISR) adopted by WHO member states</a:t>
            </a:r>
            <a:endParaRPr sz="1000">
              <a:latin typeface="Mada"/>
              <a:ea typeface="Mada"/>
              <a:cs typeface="Mada"/>
              <a:sym typeface="Mada"/>
            </a:endParaRPr>
          </a:p>
        </p:txBody>
      </p:sp>
      <p:sp>
        <p:nvSpPr>
          <p:cNvPr id="184" name="Google Shape;184;p26"/>
          <p:cNvSpPr txBox="1"/>
          <p:nvPr/>
        </p:nvSpPr>
        <p:spPr>
          <a:xfrm>
            <a:off x="2921589" y="2524050"/>
            <a:ext cx="1565100" cy="53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ISR replaced and renamed the International Health Regulations (IHR)</a:t>
            </a:r>
            <a:r>
              <a:rPr baseline="30000" lang="en-GB" sz="1200">
                <a:solidFill>
                  <a:srgbClr val="6AA84F"/>
                </a:solidFill>
                <a:latin typeface="Mada"/>
                <a:ea typeface="Mada"/>
                <a:cs typeface="Mada"/>
                <a:sym typeface="Mada"/>
              </a:rPr>
              <a:t>1</a:t>
            </a:r>
            <a:endParaRPr sz="1000">
              <a:latin typeface="Mada"/>
              <a:ea typeface="Mada"/>
              <a:cs typeface="Mada"/>
              <a:sym typeface="Mada"/>
            </a:endParaRPr>
          </a:p>
        </p:txBody>
      </p:sp>
      <p:sp>
        <p:nvSpPr>
          <p:cNvPr id="185" name="Google Shape;185;p26"/>
          <p:cNvSpPr txBox="1"/>
          <p:nvPr/>
        </p:nvSpPr>
        <p:spPr>
          <a:xfrm>
            <a:off x="4473412" y="2402513"/>
            <a:ext cx="13812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Call for Revision of IHR</a:t>
            </a:r>
            <a:r>
              <a:rPr baseline="30000" lang="en-GB" sz="1200">
                <a:solidFill>
                  <a:srgbClr val="6AA84F"/>
                </a:solidFill>
                <a:latin typeface="Mada"/>
                <a:ea typeface="Mada"/>
                <a:cs typeface="Mada"/>
                <a:sym typeface="Mada"/>
              </a:rPr>
              <a:t>2</a:t>
            </a:r>
            <a:endParaRPr sz="1000">
              <a:solidFill>
                <a:srgbClr val="6AA84F"/>
              </a:solidFill>
              <a:latin typeface="Mada"/>
              <a:ea typeface="Mada"/>
              <a:cs typeface="Mada"/>
              <a:sym typeface="Mada"/>
            </a:endParaRPr>
          </a:p>
        </p:txBody>
      </p:sp>
      <p:sp>
        <p:nvSpPr>
          <p:cNvPr id="186" name="Google Shape;186;p26"/>
          <p:cNvSpPr txBox="1"/>
          <p:nvPr/>
        </p:nvSpPr>
        <p:spPr>
          <a:xfrm>
            <a:off x="5951287" y="2400238"/>
            <a:ext cx="14316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(2005) adopted by the World Health Assembly.</a:t>
            </a:r>
            <a:endParaRPr sz="1000">
              <a:latin typeface="Mada"/>
              <a:ea typeface="Mada"/>
              <a:cs typeface="Mada"/>
              <a:sym typeface="Mada"/>
            </a:endParaRPr>
          </a:p>
        </p:txBody>
      </p:sp>
      <p:cxnSp>
        <p:nvCxnSpPr>
          <p:cNvPr id="187" name="Google Shape;187;p26"/>
          <p:cNvCxnSpPr/>
          <p:nvPr/>
        </p:nvCxnSpPr>
        <p:spPr>
          <a:xfrm>
            <a:off x="118437" y="3556958"/>
            <a:ext cx="7402800" cy="0"/>
          </a:xfrm>
          <a:prstGeom prst="straightConnector1">
            <a:avLst/>
          </a:prstGeom>
          <a:noFill/>
          <a:ln cap="flat" cmpd="sng" w="9525">
            <a:solidFill>
              <a:srgbClr val="595959"/>
            </a:solidFill>
            <a:prstDash val="dot"/>
            <a:round/>
            <a:headEnd len="med" w="med" type="oval"/>
            <a:tailEnd len="med" w="med" type="oval"/>
          </a:ln>
        </p:spPr>
      </p:cxnSp>
      <p:sp>
        <p:nvSpPr>
          <p:cNvPr id="188" name="Google Shape;188;p26"/>
          <p:cNvSpPr/>
          <p:nvPr/>
        </p:nvSpPr>
        <p:spPr>
          <a:xfrm>
            <a:off x="137163" y="3405013"/>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2006</a:t>
            </a:r>
            <a:endParaRPr sz="1200">
              <a:solidFill>
                <a:srgbClr val="76A5AF"/>
              </a:solidFill>
              <a:latin typeface="Mada"/>
              <a:ea typeface="Mada"/>
              <a:cs typeface="Mada"/>
              <a:sym typeface="Mada"/>
            </a:endParaRPr>
          </a:p>
        </p:txBody>
      </p:sp>
      <p:sp>
        <p:nvSpPr>
          <p:cNvPr id="189" name="Google Shape;189;p26"/>
          <p:cNvSpPr/>
          <p:nvPr/>
        </p:nvSpPr>
        <p:spPr>
          <a:xfrm>
            <a:off x="2050036" y="3405013"/>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15 June 2007</a:t>
            </a:r>
            <a:endParaRPr sz="1200">
              <a:solidFill>
                <a:srgbClr val="76A5AF"/>
              </a:solidFill>
              <a:latin typeface="Mada"/>
              <a:ea typeface="Mada"/>
              <a:cs typeface="Mada"/>
              <a:sym typeface="Mada"/>
            </a:endParaRPr>
          </a:p>
        </p:txBody>
      </p:sp>
      <p:sp>
        <p:nvSpPr>
          <p:cNvPr id="190" name="Google Shape;190;p26"/>
          <p:cNvSpPr/>
          <p:nvPr/>
        </p:nvSpPr>
        <p:spPr>
          <a:xfrm>
            <a:off x="4079287" y="3405013"/>
            <a:ext cx="1345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2007-2009</a:t>
            </a:r>
            <a:endParaRPr sz="1200">
              <a:solidFill>
                <a:srgbClr val="76A5AF"/>
              </a:solidFill>
              <a:latin typeface="Mada"/>
              <a:ea typeface="Mada"/>
              <a:cs typeface="Mada"/>
              <a:sym typeface="Mada"/>
            </a:endParaRPr>
          </a:p>
        </p:txBody>
      </p:sp>
      <p:sp>
        <p:nvSpPr>
          <p:cNvPr id="191" name="Google Shape;191;p26"/>
          <p:cNvSpPr/>
          <p:nvPr/>
        </p:nvSpPr>
        <p:spPr>
          <a:xfrm>
            <a:off x="5996287" y="3405013"/>
            <a:ext cx="1288200" cy="3192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2012</a:t>
            </a:r>
            <a:endParaRPr sz="1200">
              <a:solidFill>
                <a:srgbClr val="76A5AF"/>
              </a:solidFill>
              <a:latin typeface="Mada"/>
              <a:ea typeface="Mada"/>
              <a:cs typeface="Mada"/>
              <a:sym typeface="Mada"/>
            </a:endParaRPr>
          </a:p>
        </p:txBody>
      </p:sp>
      <p:sp>
        <p:nvSpPr>
          <p:cNvPr id="192" name="Google Shape;192;p26"/>
          <p:cNvSpPr txBox="1"/>
          <p:nvPr/>
        </p:nvSpPr>
        <p:spPr>
          <a:xfrm>
            <a:off x="-79788" y="3638438"/>
            <a:ext cx="17703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World Health Assembly vote that IHR (2005) will enter into force in June 2007</a:t>
            </a:r>
            <a:endParaRPr sz="1000">
              <a:latin typeface="Mada"/>
              <a:ea typeface="Mada"/>
              <a:cs typeface="Mada"/>
              <a:sym typeface="Mada"/>
            </a:endParaRPr>
          </a:p>
        </p:txBody>
      </p:sp>
      <p:sp>
        <p:nvSpPr>
          <p:cNvPr id="193" name="Google Shape;193;p26"/>
          <p:cNvSpPr txBox="1"/>
          <p:nvPr/>
        </p:nvSpPr>
        <p:spPr>
          <a:xfrm>
            <a:off x="3666425" y="3781350"/>
            <a:ext cx="23277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Member States assessed and improved their national core capacities for surveillance and reporting</a:t>
            </a:r>
            <a:endParaRPr sz="1000">
              <a:latin typeface="Mada"/>
              <a:ea typeface="Mada"/>
              <a:cs typeface="Mada"/>
              <a:sym typeface="Mada"/>
            </a:endParaRPr>
          </a:p>
        </p:txBody>
      </p:sp>
      <p:sp>
        <p:nvSpPr>
          <p:cNvPr id="194" name="Google Shape;194;p26"/>
          <p:cNvSpPr txBox="1"/>
          <p:nvPr/>
        </p:nvSpPr>
        <p:spPr>
          <a:xfrm>
            <a:off x="5873587" y="3640763"/>
            <a:ext cx="1565100" cy="3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the core capacities were in place and functioning</a:t>
            </a:r>
            <a:endParaRPr sz="1000">
              <a:latin typeface="Mada"/>
              <a:ea typeface="Mada"/>
              <a:cs typeface="Mada"/>
              <a:sym typeface="Mada"/>
            </a:endParaRPr>
          </a:p>
        </p:txBody>
      </p:sp>
      <p:sp>
        <p:nvSpPr>
          <p:cNvPr id="195" name="Google Shape;195;p26"/>
          <p:cNvSpPr txBox="1"/>
          <p:nvPr/>
        </p:nvSpPr>
        <p:spPr>
          <a:xfrm>
            <a:off x="1793777" y="-859306"/>
            <a:ext cx="4635000" cy="9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What’s New?</a:t>
            </a:r>
            <a:endParaRPr sz="1800">
              <a:solidFill>
                <a:srgbClr val="76A5AF"/>
              </a:solidFill>
              <a:latin typeface="Nunito"/>
              <a:ea typeface="Nunito"/>
              <a:cs typeface="Nunito"/>
              <a:sym typeface="Nunito"/>
            </a:endParaRPr>
          </a:p>
        </p:txBody>
      </p:sp>
      <p:cxnSp>
        <p:nvCxnSpPr>
          <p:cNvPr id="196" name="Google Shape;196;p26"/>
          <p:cNvCxnSpPr/>
          <p:nvPr/>
        </p:nvCxnSpPr>
        <p:spPr>
          <a:xfrm>
            <a:off x="6487862" y="-2221307"/>
            <a:ext cx="4767300" cy="0"/>
          </a:xfrm>
          <a:prstGeom prst="straightConnector1">
            <a:avLst/>
          </a:prstGeom>
          <a:noFill/>
          <a:ln cap="flat" cmpd="sng" w="9525">
            <a:solidFill>
              <a:srgbClr val="595959"/>
            </a:solidFill>
            <a:prstDash val="dot"/>
            <a:round/>
            <a:headEnd len="med" w="med" type="oval"/>
            <a:tailEnd len="med" w="med" type="oval"/>
          </a:ln>
        </p:spPr>
      </p:cxnSp>
      <p:sp>
        <p:nvSpPr>
          <p:cNvPr id="197" name="Google Shape;197;p26"/>
          <p:cNvSpPr/>
          <p:nvPr/>
        </p:nvSpPr>
        <p:spPr>
          <a:xfrm>
            <a:off x="6499921" y="-2257750"/>
            <a:ext cx="8295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1851</a:t>
            </a:r>
            <a:endParaRPr sz="1200">
              <a:solidFill>
                <a:srgbClr val="76A5AF"/>
              </a:solidFill>
              <a:latin typeface="Mada"/>
              <a:ea typeface="Mada"/>
              <a:cs typeface="Mada"/>
              <a:sym typeface="Mada"/>
            </a:endParaRPr>
          </a:p>
        </p:txBody>
      </p:sp>
      <p:sp>
        <p:nvSpPr>
          <p:cNvPr id="198" name="Google Shape;198;p26"/>
          <p:cNvSpPr/>
          <p:nvPr/>
        </p:nvSpPr>
        <p:spPr>
          <a:xfrm>
            <a:off x="7400577" y="-2257750"/>
            <a:ext cx="8664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1951</a:t>
            </a:r>
            <a:endParaRPr sz="1200">
              <a:solidFill>
                <a:srgbClr val="76A5AF"/>
              </a:solidFill>
              <a:latin typeface="Mada"/>
              <a:ea typeface="Mada"/>
              <a:cs typeface="Mada"/>
              <a:sym typeface="Mada"/>
            </a:endParaRPr>
          </a:p>
        </p:txBody>
      </p:sp>
      <p:sp>
        <p:nvSpPr>
          <p:cNvPr id="199" name="Google Shape;199;p26"/>
          <p:cNvSpPr/>
          <p:nvPr/>
        </p:nvSpPr>
        <p:spPr>
          <a:xfrm>
            <a:off x="8363913" y="-2257750"/>
            <a:ext cx="8664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1969</a:t>
            </a:r>
            <a:endParaRPr sz="1200">
              <a:solidFill>
                <a:srgbClr val="76A5AF"/>
              </a:solidFill>
              <a:latin typeface="Mada"/>
              <a:ea typeface="Mada"/>
              <a:cs typeface="Mada"/>
              <a:sym typeface="Mada"/>
            </a:endParaRPr>
          </a:p>
        </p:txBody>
      </p:sp>
      <p:sp>
        <p:nvSpPr>
          <p:cNvPr id="200" name="Google Shape;200;p26"/>
          <p:cNvSpPr/>
          <p:nvPr/>
        </p:nvSpPr>
        <p:spPr>
          <a:xfrm>
            <a:off x="9340836" y="-2257750"/>
            <a:ext cx="8295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1995</a:t>
            </a:r>
            <a:endParaRPr sz="1200">
              <a:solidFill>
                <a:srgbClr val="76A5AF"/>
              </a:solidFill>
              <a:latin typeface="Mada"/>
              <a:ea typeface="Mada"/>
              <a:cs typeface="Mada"/>
              <a:sym typeface="Mada"/>
            </a:endParaRPr>
          </a:p>
        </p:txBody>
      </p:sp>
      <p:sp>
        <p:nvSpPr>
          <p:cNvPr id="201" name="Google Shape;201;p26"/>
          <p:cNvSpPr/>
          <p:nvPr/>
        </p:nvSpPr>
        <p:spPr>
          <a:xfrm>
            <a:off x="10268687" y="-2257750"/>
            <a:ext cx="8664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2005</a:t>
            </a:r>
            <a:endParaRPr sz="1200">
              <a:solidFill>
                <a:srgbClr val="76A5AF"/>
              </a:solidFill>
              <a:latin typeface="Mada"/>
              <a:ea typeface="Mada"/>
              <a:cs typeface="Mada"/>
              <a:sym typeface="Mada"/>
            </a:endParaRPr>
          </a:p>
        </p:txBody>
      </p:sp>
      <p:sp>
        <p:nvSpPr>
          <p:cNvPr id="202" name="Google Shape;202;p26"/>
          <p:cNvSpPr txBox="1"/>
          <p:nvPr/>
        </p:nvSpPr>
        <p:spPr>
          <a:xfrm>
            <a:off x="6409277" y="-2205067"/>
            <a:ext cx="889500" cy="1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Conference, Paris</a:t>
            </a:r>
            <a:r>
              <a:rPr baseline="30000" lang="en-GB" sz="1200">
                <a:solidFill>
                  <a:srgbClr val="6AA84F"/>
                </a:solidFill>
                <a:latin typeface="Mada"/>
                <a:ea typeface="Mada"/>
                <a:cs typeface="Mada"/>
                <a:sym typeface="Mada"/>
              </a:rPr>
              <a:t>1</a:t>
            </a:r>
            <a:endParaRPr sz="1000">
              <a:latin typeface="Mada"/>
              <a:ea typeface="Mada"/>
              <a:cs typeface="Mada"/>
              <a:sym typeface="Mada"/>
            </a:endParaRPr>
          </a:p>
        </p:txBody>
      </p:sp>
      <p:sp>
        <p:nvSpPr>
          <p:cNvPr id="203" name="Google Shape;203;p26"/>
          <p:cNvSpPr txBox="1"/>
          <p:nvPr/>
        </p:nvSpPr>
        <p:spPr>
          <a:xfrm>
            <a:off x="7151509" y="-2205067"/>
            <a:ext cx="1257600" cy="1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First International Sanitary Regulations (ISR) adopted by WHO member states</a:t>
            </a:r>
            <a:r>
              <a:rPr baseline="30000" lang="en-GB" sz="1200">
                <a:solidFill>
                  <a:srgbClr val="6AA84F"/>
                </a:solidFill>
                <a:latin typeface="Mada"/>
                <a:ea typeface="Mada"/>
                <a:cs typeface="Mada"/>
                <a:sym typeface="Mada"/>
              </a:rPr>
              <a:t>2</a:t>
            </a:r>
            <a:endParaRPr sz="1000">
              <a:latin typeface="Mada"/>
              <a:ea typeface="Mada"/>
              <a:cs typeface="Mada"/>
              <a:sym typeface="Mada"/>
            </a:endParaRPr>
          </a:p>
        </p:txBody>
      </p:sp>
      <p:sp>
        <p:nvSpPr>
          <p:cNvPr id="204" name="Google Shape;204;p26"/>
          <p:cNvSpPr txBox="1"/>
          <p:nvPr/>
        </p:nvSpPr>
        <p:spPr>
          <a:xfrm>
            <a:off x="8293106" y="-2177112"/>
            <a:ext cx="1008000" cy="12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ISR replaced and renamed the International Health Regulations (IHR)</a:t>
            </a:r>
            <a:r>
              <a:rPr baseline="30000" lang="en-GB" sz="1200">
                <a:solidFill>
                  <a:srgbClr val="6AA84F"/>
                </a:solidFill>
                <a:latin typeface="Mada"/>
                <a:ea typeface="Mada"/>
                <a:cs typeface="Mada"/>
                <a:sym typeface="Mada"/>
              </a:rPr>
              <a:t>3</a:t>
            </a:r>
            <a:endParaRPr sz="1000">
              <a:latin typeface="Mada"/>
              <a:ea typeface="Mada"/>
              <a:cs typeface="Mada"/>
              <a:sym typeface="Mada"/>
            </a:endParaRPr>
          </a:p>
        </p:txBody>
      </p:sp>
      <p:sp>
        <p:nvSpPr>
          <p:cNvPr id="205" name="Google Shape;205;p26"/>
          <p:cNvSpPr txBox="1"/>
          <p:nvPr/>
        </p:nvSpPr>
        <p:spPr>
          <a:xfrm>
            <a:off x="9292488" y="-2204542"/>
            <a:ext cx="889500" cy="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Call for Revision of IHR</a:t>
            </a:r>
            <a:r>
              <a:rPr baseline="30000" lang="en-GB" sz="1200">
                <a:solidFill>
                  <a:srgbClr val="6AA84F"/>
                </a:solidFill>
                <a:latin typeface="Mada"/>
                <a:ea typeface="Mada"/>
                <a:cs typeface="Mada"/>
                <a:sym typeface="Mada"/>
              </a:rPr>
              <a:t>4</a:t>
            </a:r>
            <a:endParaRPr sz="1000">
              <a:solidFill>
                <a:srgbClr val="6AA84F"/>
              </a:solidFill>
              <a:latin typeface="Mada"/>
              <a:ea typeface="Mada"/>
              <a:cs typeface="Mada"/>
              <a:sym typeface="Mada"/>
            </a:endParaRPr>
          </a:p>
        </p:txBody>
      </p:sp>
      <p:sp>
        <p:nvSpPr>
          <p:cNvPr id="206" name="Google Shape;206;p26"/>
          <p:cNvSpPr txBox="1"/>
          <p:nvPr/>
        </p:nvSpPr>
        <p:spPr>
          <a:xfrm>
            <a:off x="10244247" y="-2205056"/>
            <a:ext cx="921900" cy="1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(2005) adopted by the World Health Assembly.</a:t>
            </a:r>
            <a:endParaRPr sz="1000">
              <a:latin typeface="Mada"/>
              <a:ea typeface="Mada"/>
              <a:cs typeface="Mada"/>
              <a:sym typeface="Mada"/>
            </a:endParaRPr>
          </a:p>
        </p:txBody>
      </p:sp>
      <p:cxnSp>
        <p:nvCxnSpPr>
          <p:cNvPr id="207" name="Google Shape;207;p26"/>
          <p:cNvCxnSpPr/>
          <p:nvPr/>
        </p:nvCxnSpPr>
        <p:spPr>
          <a:xfrm>
            <a:off x="6487862" y="-1943988"/>
            <a:ext cx="4767300" cy="0"/>
          </a:xfrm>
          <a:prstGeom prst="straightConnector1">
            <a:avLst/>
          </a:prstGeom>
          <a:noFill/>
          <a:ln cap="flat" cmpd="sng" w="9525">
            <a:solidFill>
              <a:srgbClr val="595959"/>
            </a:solidFill>
            <a:prstDash val="dot"/>
            <a:round/>
            <a:headEnd len="med" w="med" type="oval"/>
            <a:tailEnd len="med" w="med" type="oval"/>
          </a:ln>
        </p:spPr>
      </p:cxnSp>
      <p:sp>
        <p:nvSpPr>
          <p:cNvPr id="208" name="Google Shape;208;p26"/>
          <p:cNvSpPr/>
          <p:nvPr/>
        </p:nvSpPr>
        <p:spPr>
          <a:xfrm>
            <a:off x="6499921" y="-1978282"/>
            <a:ext cx="8295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2006</a:t>
            </a:r>
            <a:endParaRPr sz="1200">
              <a:solidFill>
                <a:srgbClr val="76A5AF"/>
              </a:solidFill>
              <a:latin typeface="Mada"/>
              <a:ea typeface="Mada"/>
              <a:cs typeface="Mada"/>
              <a:sym typeface="Mada"/>
            </a:endParaRPr>
          </a:p>
        </p:txBody>
      </p:sp>
      <p:sp>
        <p:nvSpPr>
          <p:cNvPr id="209" name="Google Shape;209;p26"/>
          <p:cNvSpPr/>
          <p:nvPr/>
        </p:nvSpPr>
        <p:spPr>
          <a:xfrm>
            <a:off x="7731821" y="-1978282"/>
            <a:ext cx="8664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15 June 2007</a:t>
            </a:r>
            <a:endParaRPr sz="1200">
              <a:solidFill>
                <a:srgbClr val="76A5AF"/>
              </a:solidFill>
              <a:latin typeface="Mada"/>
              <a:ea typeface="Mada"/>
              <a:cs typeface="Mada"/>
              <a:sym typeface="Mada"/>
            </a:endParaRPr>
          </a:p>
        </p:txBody>
      </p:sp>
      <p:sp>
        <p:nvSpPr>
          <p:cNvPr id="210" name="Google Shape;210;p26"/>
          <p:cNvSpPr/>
          <p:nvPr/>
        </p:nvSpPr>
        <p:spPr>
          <a:xfrm>
            <a:off x="9038669" y="-1978282"/>
            <a:ext cx="8664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2007-2009</a:t>
            </a:r>
            <a:endParaRPr sz="1200">
              <a:solidFill>
                <a:srgbClr val="76A5AF"/>
              </a:solidFill>
              <a:latin typeface="Mada"/>
              <a:ea typeface="Mada"/>
              <a:cs typeface="Mada"/>
              <a:sym typeface="Mada"/>
            </a:endParaRPr>
          </a:p>
        </p:txBody>
      </p:sp>
      <p:sp>
        <p:nvSpPr>
          <p:cNvPr id="211" name="Google Shape;211;p26"/>
          <p:cNvSpPr/>
          <p:nvPr/>
        </p:nvSpPr>
        <p:spPr>
          <a:xfrm>
            <a:off x="10273227" y="-1978282"/>
            <a:ext cx="829500" cy="72000"/>
          </a:xfrm>
          <a:prstGeom prst="chevron">
            <a:avLst>
              <a:gd fmla="val 50000" name="adj"/>
            </a:avLst>
          </a:prstGeom>
          <a:solidFill>
            <a:srgbClr val="FFFFFF"/>
          </a:solid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76A5AF"/>
                </a:solidFill>
                <a:latin typeface="Mada"/>
                <a:ea typeface="Mada"/>
                <a:cs typeface="Mada"/>
                <a:sym typeface="Mada"/>
              </a:rPr>
              <a:t>2012</a:t>
            </a:r>
            <a:endParaRPr sz="1200">
              <a:solidFill>
                <a:srgbClr val="76A5AF"/>
              </a:solidFill>
              <a:latin typeface="Mada"/>
              <a:ea typeface="Mada"/>
              <a:cs typeface="Mada"/>
              <a:sym typeface="Mada"/>
            </a:endParaRPr>
          </a:p>
        </p:txBody>
      </p:sp>
      <p:sp>
        <p:nvSpPr>
          <p:cNvPr id="212" name="Google Shape;212;p26"/>
          <p:cNvSpPr txBox="1"/>
          <p:nvPr/>
        </p:nvSpPr>
        <p:spPr>
          <a:xfrm>
            <a:off x="6360204" y="-1925599"/>
            <a:ext cx="1140000" cy="1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World Health Assembly vote that IHR (2005) will enter into force in June 2007</a:t>
            </a:r>
            <a:endParaRPr sz="1000">
              <a:latin typeface="Mada"/>
              <a:ea typeface="Mada"/>
              <a:cs typeface="Mada"/>
              <a:sym typeface="Mada"/>
            </a:endParaRPr>
          </a:p>
        </p:txBody>
      </p:sp>
      <p:sp>
        <p:nvSpPr>
          <p:cNvPr id="213" name="Google Shape;213;p26"/>
          <p:cNvSpPr txBox="1"/>
          <p:nvPr/>
        </p:nvSpPr>
        <p:spPr>
          <a:xfrm>
            <a:off x="7566796" y="-1925599"/>
            <a:ext cx="1197900" cy="1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entered into force and are binding on 194 States Parties</a:t>
            </a:r>
            <a:endParaRPr sz="1000">
              <a:latin typeface="Mada"/>
              <a:ea typeface="Mada"/>
              <a:cs typeface="Mada"/>
              <a:sym typeface="Mada"/>
            </a:endParaRPr>
          </a:p>
        </p:txBody>
      </p:sp>
      <p:sp>
        <p:nvSpPr>
          <p:cNvPr id="214" name="Google Shape;214;p26"/>
          <p:cNvSpPr txBox="1"/>
          <p:nvPr/>
        </p:nvSpPr>
        <p:spPr>
          <a:xfrm>
            <a:off x="8772792" y="-1893347"/>
            <a:ext cx="1413600" cy="12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Member States assessed and improved their national core capacities for surveillance and reporting</a:t>
            </a:r>
            <a:endParaRPr sz="1000">
              <a:latin typeface="Mada"/>
              <a:ea typeface="Mada"/>
              <a:cs typeface="Mada"/>
              <a:sym typeface="Mada"/>
            </a:endParaRPr>
          </a:p>
        </p:txBody>
      </p:sp>
      <p:sp>
        <p:nvSpPr>
          <p:cNvPr id="215" name="Google Shape;215;p26"/>
          <p:cNvSpPr txBox="1"/>
          <p:nvPr/>
        </p:nvSpPr>
        <p:spPr>
          <a:xfrm>
            <a:off x="10194208" y="-1925074"/>
            <a:ext cx="1008000" cy="7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the core capacities were in place and functioning</a:t>
            </a:r>
            <a:endParaRPr sz="1000">
              <a:latin typeface="Mada"/>
              <a:ea typeface="Mada"/>
              <a:cs typeface="Mada"/>
              <a:sym typeface="Mada"/>
            </a:endParaRPr>
          </a:p>
        </p:txBody>
      </p:sp>
      <p:sp>
        <p:nvSpPr>
          <p:cNvPr id="216" name="Google Shape;216;p26"/>
          <p:cNvSpPr txBox="1"/>
          <p:nvPr/>
        </p:nvSpPr>
        <p:spPr>
          <a:xfrm>
            <a:off x="6536726" y="-1760068"/>
            <a:ext cx="4635000" cy="9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What’s New?</a:t>
            </a:r>
            <a:endParaRPr sz="1800">
              <a:solidFill>
                <a:srgbClr val="76A5AF"/>
              </a:solidFill>
              <a:latin typeface="Nunito"/>
              <a:ea typeface="Nunito"/>
              <a:cs typeface="Nunito"/>
              <a:sym typeface="Nunito"/>
            </a:endParaRPr>
          </a:p>
        </p:txBody>
      </p:sp>
      <p:sp>
        <p:nvSpPr>
          <p:cNvPr id="217" name="Google Shape;217;p26"/>
          <p:cNvSpPr txBox="1"/>
          <p:nvPr/>
        </p:nvSpPr>
        <p:spPr>
          <a:xfrm>
            <a:off x="1769887" y="3646800"/>
            <a:ext cx="1860300" cy="5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IHR entered into force and are binding on 194 States Parties</a:t>
            </a:r>
            <a:endParaRPr sz="1000">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7"/>
          <p:cNvSpPr txBox="1"/>
          <p:nvPr/>
        </p:nvSpPr>
        <p:spPr>
          <a:xfrm>
            <a:off x="171450" y="685800"/>
            <a:ext cx="7277100" cy="2112300"/>
          </a:xfrm>
          <a:prstGeom prst="rect">
            <a:avLst/>
          </a:prstGeom>
          <a:noFill/>
          <a:ln cap="flat" cmpd="sng" w="9525">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An extraordinary public health event which constitute a public health risk to other countries through international spread of disease and potentially requires a coordinated international response.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They include those caused by infectious diseases, chemical agents, radioactive materials and contaminated food.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Any event irrespective of origin and source </a:t>
            </a:r>
            <a:r>
              <a:rPr lang="en-GB" sz="1200">
                <a:solidFill>
                  <a:srgbClr val="6AA84F"/>
                </a:solidFill>
                <a:latin typeface="Mada"/>
                <a:ea typeface="Mada"/>
                <a:cs typeface="Mada"/>
                <a:sym typeface="Mada"/>
              </a:rPr>
              <a:t>even if it was an unknown source </a:t>
            </a:r>
            <a:r>
              <a:rPr b="1" lang="en-GB" sz="1200">
                <a:latin typeface="Mada"/>
                <a:ea typeface="Mada"/>
                <a:cs typeface="Mada"/>
                <a:sym typeface="Mada"/>
              </a:rPr>
              <a:t>meeting 2 or more</a:t>
            </a:r>
            <a:r>
              <a:rPr lang="en-GB" sz="1200">
                <a:latin typeface="Mada"/>
                <a:ea typeface="Mada"/>
                <a:cs typeface="Mada"/>
                <a:sym typeface="Mada"/>
              </a:rPr>
              <a:t> of the following criteria is considered as PHEIC and should be notified to WHO according to IHR (2005):</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Unusual or unexpected event</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Resulting in serious public health impact</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With significant risk of international spread</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Significant risk of international travel or trade restriction</a:t>
            </a:r>
            <a:endParaRPr sz="1200">
              <a:latin typeface="Mada"/>
              <a:ea typeface="Mada"/>
              <a:cs typeface="Mada"/>
              <a:sym typeface="Mada"/>
            </a:endParaRPr>
          </a:p>
        </p:txBody>
      </p:sp>
      <p:sp>
        <p:nvSpPr>
          <p:cNvPr id="223" name="Google Shape;223;p27"/>
          <p:cNvSpPr/>
          <p:nvPr/>
        </p:nvSpPr>
        <p:spPr>
          <a:xfrm>
            <a:off x="72000" y="363350"/>
            <a:ext cx="7390200" cy="371400"/>
          </a:xfrm>
          <a:prstGeom prst="snip2DiagRect">
            <a:avLst>
              <a:gd fmla="val 0" name="adj1"/>
              <a:gd fmla="val 43565"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134F5C"/>
                </a:solidFill>
                <a:latin typeface="Nunito"/>
                <a:ea typeface="Nunito"/>
                <a:cs typeface="Nunito"/>
                <a:sym typeface="Nunito"/>
              </a:rPr>
              <a:t>Public Health Emergency of International Concern (</a:t>
            </a:r>
            <a:r>
              <a:rPr lang="en-GB" sz="1800">
                <a:solidFill>
                  <a:srgbClr val="134F5C"/>
                </a:solidFill>
                <a:latin typeface="Nunito"/>
                <a:ea typeface="Nunito"/>
                <a:cs typeface="Nunito"/>
                <a:sym typeface="Nunito"/>
              </a:rPr>
              <a:t>PHIEC)</a:t>
            </a:r>
            <a:r>
              <a:rPr baseline="30000" lang="en-GB" sz="2000">
                <a:solidFill>
                  <a:srgbClr val="6AA84F"/>
                </a:solidFill>
                <a:latin typeface="Mada"/>
                <a:ea typeface="Mada"/>
                <a:cs typeface="Mada"/>
                <a:sym typeface="Mada"/>
              </a:rPr>
              <a:t>1</a:t>
            </a:r>
            <a:endParaRPr sz="2000">
              <a:solidFill>
                <a:srgbClr val="134F5C"/>
              </a:solidFill>
              <a:latin typeface="Nunito"/>
              <a:ea typeface="Nunito"/>
              <a:cs typeface="Nunito"/>
              <a:sym typeface="Nunito"/>
            </a:endParaRPr>
          </a:p>
        </p:txBody>
      </p:sp>
      <p:sp>
        <p:nvSpPr>
          <p:cNvPr id="224" name="Google Shape;224;p27"/>
          <p:cNvSpPr txBox="1"/>
          <p:nvPr/>
        </p:nvSpPr>
        <p:spPr>
          <a:xfrm>
            <a:off x="619125" y="3209925"/>
            <a:ext cx="2876400" cy="37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IHR (2005) Document</a:t>
            </a:r>
            <a:endParaRPr sz="1800">
              <a:solidFill>
                <a:srgbClr val="76A5AF"/>
              </a:solidFill>
              <a:latin typeface="Nunito"/>
              <a:ea typeface="Nunito"/>
              <a:cs typeface="Nunito"/>
              <a:sym typeface="Nunito"/>
            </a:endParaRPr>
          </a:p>
        </p:txBody>
      </p:sp>
      <p:pic>
        <p:nvPicPr>
          <p:cNvPr id="225" name="Google Shape;225;p27"/>
          <p:cNvPicPr preferRelativeResize="0"/>
          <p:nvPr/>
        </p:nvPicPr>
        <p:blipFill>
          <a:blip r:embed="rId3">
            <a:alphaModFix/>
          </a:blip>
          <a:stretch>
            <a:fillRect/>
          </a:stretch>
        </p:blipFill>
        <p:spPr>
          <a:xfrm>
            <a:off x="838502" y="3642612"/>
            <a:ext cx="2290918" cy="1888677"/>
          </a:xfrm>
          <a:prstGeom prst="rect">
            <a:avLst/>
          </a:prstGeom>
          <a:noFill/>
          <a:ln>
            <a:noFill/>
          </a:ln>
        </p:spPr>
      </p:pic>
      <p:pic>
        <p:nvPicPr>
          <p:cNvPr id="226" name="Google Shape;226;p27"/>
          <p:cNvPicPr preferRelativeResize="0"/>
          <p:nvPr/>
        </p:nvPicPr>
        <p:blipFill>
          <a:blip r:embed="rId4">
            <a:alphaModFix/>
          </a:blip>
          <a:stretch>
            <a:fillRect/>
          </a:stretch>
        </p:blipFill>
        <p:spPr>
          <a:xfrm>
            <a:off x="828675" y="5543550"/>
            <a:ext cx="2290925" cy="2049200"/>
          </a:xfrm>
          <a:prstGeom prst="rect">
            <a:avLst/>
          </a:prstGeom>
          <a:noFill/>
          <a:ln>
            <a:noFill/>
          </a:ln>
        </p:spPr>
      </p:pic>
      <p:sp>
        <p:nvSpPr>
          <p:cNvPr id="227" name="Google Shape;227;p27"/>
          <p:cNvSpPr txBox="1"/>
          <p:nvPr/>
        </p:nvSpPr>
        <p:spPr>
          <a:xfrm>
            <a:off x="-19050" y="4181475"/>
            <a:ext cx="11772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66 articles organized</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in  10 parts</a:t>
            </a:r>
            <a:endParaRPr sz="1200">
              <a:latin typeface="Mada"/>
              <a:ea typeface="Mada"/>
              <a:cs typeface="Mada"/>
              <a:sym typeface="Mada"/>
            </a:endParaRPr>
          </a:p>
        </p:txBody>
      </p:sp>
      <p:sp>
        <p:nvSpPr>
          <p:cNvPr id="228" name="Google Shape;228;p27"/>
          <p:cNvSpPr txBox="1"/>
          <p:nvPr/>
        </p:nvSpPr>
        <p:spPr>
          <a:xfrm>
            <a:off x="-9525" y="6229350"/>
            <a:ext cx="8286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9 Annexes</a:t>
            </a:r>
            <a:endParaRPr sz="1200">
              <a:latin typeface="Mada"/>
              <a:ea typeface="Mada"/>
              <a:cs typeface="Mada"/>
              <a:sym typeface="Mada"/>
            </a:endParaRPr>
          </a:p>
        </p:txBody>
      </p:sp>
      <p:sp>
        <p:nvSpPr>
          <p:cNvPr id="229" name="Google Shape;229;p27"/>
          <p:cNvSpPr txBox="1"/>
          <p:nvPr/>
        </p:nvSpPr>
        <p:spPr>
          <a:xfrm>
            <a:off x="3794775" y="3184975"/>
            <a:ext cx="3891900" cy="80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76A5AF"/>
                </a:solidFill>
                <a:latin typeface="Nunito"/>
                <a:ea typeface="Nunito"/>
                <a:cs typeface="Nunito"/>
                <a:sym typeface="Nunito"/>
              </a:rPr>
              <a:t>Globally adopted strategies to control public health related diseases</a:t>
            </a:r>
            <a:r>
              <a:rPr baseline="30000" lang="en-GB" sz="2000">
                <a:solidFill>
                  <a:srgbClr val="6AA84F"/>
                </a:solidFill>
                <a:latin typeface="Mada"/>
                <a:ea typeface="Mada"/>
                <a:cs typeface="Mada"/>
                <a:sym typeface="Mada"/>
              </a:rPr>
              <a:t>2</a:t>
            </a:r>
            <a:endParaRPr sz="1800">
              <a:solidFill>
                <a:srgbClr val="6AA84F"/>
              </a:solidFill>
              <a:latin typeface="Nunito"/>
              <a:ea typeface="Nunito"/>
              <a:cs typeface="Nunito"/>
              <a:sym typeface="Nunito"/>
            </a:endParaRPr>
          </a:p>
        </p:txBody>
      </p:sp>
      <p:pic>
        <p:nvPicPr>
          <p:cNvPr id="230" name="Google Shape;230;p27"/>
          <p:cNvPicPr preferRelativeResize="0"/>
          <p:nvPr/>
        </p:nvPicPr>
        <p:blipFill>
          <a:blip r:embed="rId5">
            <a:alphaModFix/>
          </a:blip>
          <a:stretch>
            <a:fillRect/>
          </a:stretch>
        </p:blipFill>
        <p:spPr>
          <a:xfrm>
            <a:off x="4084347" y="4133850"/>
            <a:ext cx="3418353" cy="3413999"/>
          </a:xfrm>
          <a:prstGeom prst="rect">
            <a:avLst/>
          </a:prstGeom>
          <a:noFill/>
          <a:ln>
            <a:noFill/>
          </a:ln>
        </p:spPr>
      </p:pic>
      <p:sp>
        <p:nvSpPr>
          <p:cNvPr id="231" name="Google Shape;231;p27"/>
          <p:cNvSpPr txBox="1"/>
          <p:nvPr/>
        </p:nvSpPr>
        <p:spPr>
          <a:xfrm>
            <a:off x="3181350" y="4391025"/>
            <a:ext cx="11772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Awareness</a:t>
            </a:r>
            <a:endParaRPr sz="1200">
              <a:latin typeface="Mada"/>
              <a:ea typeface="Mada"/>
              <a:cs typeface="Mada"/>
              <a:sym typeface="Mada"/>
            </a:endParaRPr>
          </a:p>
        </p:txBody>
      </p:sp>
      <p:sp>
        <p:nvSpPr>
          <p:cNvPr id="232" name="Google Shape;232;p27"/>
          <p:cNvSpPr/>
          <p:nvPr/>
        </p:nvSpPr>
        <p:spPr>
          <a:xfrm>
            <a:off x="3979800" y="4381425"/>
            <a:ext cx="85500" cy="4191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7"/>
          <p:cNvSpPr/>
          <p:nvPr/>
        </p:nvSpPr>
        <p:spPr>
          <a:xfrm>
            <a:off x="3979800" y="4914825"/>
            <a:ext cx="85500" cy="1581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txBox="1"/>
          <p:nvPr/>
        </p:nvSpPr>
        <p:spPr>
          <a:xfrm>
            <a:off x="3254550" y="5400675"/>
            <a:ext cx="8286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Technical area</a:t>
            </a:r>
            <a:endParaRPr sz="1200">
              <a:latin typeface="Mada"/>
              <a:ea typeface="Mada"/>
              <a:cs typeface="Mada"/>
              <a:sym typeface="Mada"/>
            </a:endParaRPr>
          </a:p>
        </p:txBody>
      </p:sp>
      <p:sp>
        <p:nvSpPr>
          <p:cNvPr id="235" name="Google Shape;235;p27"/>
          <p:cNvSpPr/>
          <p:nvPr/>
        </p:nvSpPr>
        <p:spPr>
          <a:xfrm>
            <a:off x="3979800" y="6638850"/>
            <a:ext cx="85500" cy="8490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a:off x="3159300" y="6762750"/>
            <a:ext cx="907800" cy="3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Legal and monitoring framework</a:t>
            </a:r>
            <a:endParaRPr sz="1200">
              <a:latin typeface="Mada"/>
              <a:ea typeface="Mada"/>
              <a:cs typeface="Mada"/>
              <a:sym typeface="Mada"/>
            </a:endParaRPr>
          </a:p>
        </p:txBody>
      </p:sp>
      <p:sp>
        <p:nvSpPr>
          <p:cNvPr id="237" name="Google Shape;237;p27"/>
          <p:cNvSpPr txBox="1"/>
          <p:nvPr/>
        </p:nvSpPr>
        <p:spPr>
          <a:xfrm>
            <a:off x="131225" y="7839075"/>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Major Obligations</a:t>
            </a:r>
            <a:endParaRPr sz="2400">
              <a:solidFill>
                <a:srgbClr val="134F5C"/>
              </a:solidFill>
              <a:latin typeface="Nunito"/>
              <a:ea typeface="Nunito"/>
              <a:cs typeface="Nunito"/>
              <a:sym typeface="Nunito"/>
            </a:endParaRPr>
          </a:p>
        </p:txBody>
      </p:sp>
      <p:sp>
        <p:nvSpPr>
          <p:cNvPr id="238" name="Google Shape;238;p27"/>
          <p:cNvSpPr txBox="1"/>
          <p:nvPr/>
        </p:nvSpPr>
        <p:spPr>
          <a:xfrm>
            <a:off x="209550" y="8572500"/>
            <a:ext cx="11811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Designation of a National Focal Point</a:t>
            </a:r>
            <a:endParaRPr sz="1200">
              <a:latin typeface="Mada"/>
              <a:ea typeface="Mada"/>
              <a:cs typeface="Mada"/>
              <a:sym typeface="Mada"/>
            </a:endParaRPr>
          </a:p>
        </p:txBody>
      </p:sp>
      <p:cxnSp>
        <p:nvCxnSpPr>
          <p:cNvPr id="239" name="Google Shape;239;p27"/>
          <p:cNvCxnSpPr/>
          <p:nvPr/>
        </p:nvCxnSpPr>
        <p:spPr>
          <a:xfrm>
            <a:off x="1533525" y="843915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240" name="Google Shape;240;p27"/>
          <p:cNvCxnSpPr/>
          <p:nvPr/>
        </p:nvCxnSpPr>
        <p:spPr>
          <a:xfrm>
            <a:off x="2981325" y="84391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241" name="Google Shape;241;p27"/>
          <p:cNvSpPr txBox="1"/>
          <p:nvPr/>
        </p:nvSpPr>
        <p:spPr>
          <a:xfrm>
            <a:off x="1581150" y="8572500"/>
            <a:ext cx="13239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Core capacity to detect, report and respond</a:t>
            </a:r>
            <a:endParaRPr sz="1200">
              <a:latin typeface="Mada"/>
              <a:ea typeface="Mada"/>
              <a:cs typeface="Mada"/>
              <a:sym typeface="Mada"/>
            </a:endParaRPr>
          </a:p>
        </p:txBody>
      </p:sp>
      <p:sp>
        <p:nvSpPr>
          <p:cNvPr id="242" name="Google Shape;242;p27"/>
          <p:cNvSpPr txBox="1"/>
          <p:nvPr/>
        </p:nvSpPr>
        <p:spPr>
          <a:xfrm>
            <a:off x="3105150" y="8572500"/>
            <a:ext cx="13239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Comply with routine provision</a:t>
            </a:r>
            <a:endParaRPr sz="1200">
              <a:latin typeface="Mada"/>
              <a:ea typeface="Mada"/>
              <a:cs typeface="Mada"/>
              <a:sym typeface="Mada"/>
            </a:endParaRPr>
          </a:p>
        </p:txBody>
      </p:sp>
      <p:cxnSp>
        <p:nvCxnSpPr>
          <p:cNvPr id="243" name="Google Shape;243;p27"/>
          <p:cNvCxnSpPr/>
          <p:nvPr/>
        </p:nvCxnSpPr>
        <p:spPr>
          <a:xfrm>
            <a:off x="4581525" y="843915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244" name="Google Shape;244;p27"/>
          <p:cNvCxnSpPr/>
          <p:nvPr/>
        </p:nvCxnSpPr>
        <p:spPr>
          <a:xfrm>
            <a:off x="6105525" y="84391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245" name="Google Shape;245;p27"/>
          <p:cNvSpPr txBox="1"/>
          <p:nvPr/>
        </p:nvSpPr>
        <p:spPr>
          <a:xfrm>
            <a:off x="4657763" y="8572500"/>
            <a:ext cx="13905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Assess events and notify potential PHEIC</a:t>
            </a:r>
            <a:endParaRPr sz="1200">
              <a:latin typeface="Mada"/>
              <a:ea typeface="Mada"/>
              <a:cs typeface="Mada"/>
              <a:sym typeface="Mada"/>
            </a:endParaRPr>
          </a:p>
        </p:txBody>
      </p:sp>
      <p:sp>
        <p:nvSpPr>
          <p:cNvPr id="246" name="Google Shape;246;p27"/>
          <p:cNvSpPr txBox="1"/>
          <p:nvPr/>
        </p:nvSpPr>
        <p:spPr>
          <a:xfrm>
            <a:off x="6229350" y="8572500"/>
            <a:ext cx="11811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Legal and administrative framework</a:t>
            </a:r>
            <a:endParaRPr sz="1200">
              <a:latin typeface="Mada"/>
              <a:ea typeface="Mada"/>
              <a:cs typeface="Mada"/>
              <a:sym typeface="Mada"/>
            </a:endParaRPr>
          </a:p>
        </p:txBody>
      </p:sp>
      <p:sp>
        <p:nvSpPr>
          <p:cNvPr id="247" name="Google Shape;247;p27"/>
          <p:cNvSpPr txBox="1"/>
          <p:nvPr/>
        </p:nvSpPr>
        <p:spPr>
          <a:xfrm>
            <a:off x="-9525" y="9258300"/>
            <a:ext cx="2067000" cy="1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CCCCCC"/>
                </a:solidFill>
                <a:latin typeface="Mada"/>
                <a:ea typeface="Mada"/>
                <a:cs typeface="Mada"/>
                <a:sym typeface="Mada"/>
              </a:rPr>
              <a:t>More details in the next few slides:)</a:t>
            </a:r>
            <a:endParaRPr sz="700">
              <a:solidFill>
                <a:srgbClr val="CCCCCC"/>
              </a:solidFill>
              <a:latin typeface="Mada"/>
              <a:ea typeface="Mada"/>
              <a:cs typeface="Mada"/>
              <a:sym typeface="Mada"/>
            </a:endParaRPr>
          </a:p>
        </p:txBody>
      </p:sp>
      <p:sp>
        <p:nvSpPr>
          <p:cNvPr id="248" name="Google Shape;248;p27"/>
          <p:cNvSpPr txBox="1"/>
          <p:nvPr/>
        </p:nvSpPr>
        <p:spPr>
          <a:xfrm>
            <a:off x="15875" y="9725025"/>
            <a:ext cx="6791400" cy="7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The final decision on whether to consider it a public concern is for the WHO nevertheless it has to be notified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a:t>
            </a:r>
            <a:r>
              <a:rPr lang="en-GB" sz="900">
                <a:solidFill>
                  <a:srgbClr val="6AA84F"/>
                </a:solidFill>
                <a:latin typeface="Mada"/>
                <a:ea typeface="Mada"/>
                <a:cs typeface="Mada"/>
                <a:sym typeface="Mada"/>
              </a:rPr>
              <a:t>to be able to implement it</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3: Must be aware of </a:t>
            </a:r>
            <a:r>
              <a:rPr lang="en-GB" sz="900">
                <a:solidFill>
                  <a:srgbClr val="6AA84F"/>
                </a:solidFill>
                <a:latin typeface="Mada"/>
                <a:ea typeface="Mada"/>
                <a:cs typeface="Mada"/>
                <a:sym typeface="Mada"/>
              </a:rPr>
              <a:t>what’s in the IHR from all aspects in order to know what to take notice of and what not</a:t>
            </a:r>
            <a:endParaRPr sz="900">
              <a:solidFill>
                <a:srgbClr val="6AA84F"/>
              </a:solidFill>
              <a:latin typeface="Mada"/>
              <a:ea typeface="Mada"/>
              <a:cs typeface="Mada"/>
              <a:sym typeface="Mada"/>
            </a:endParaRPr>
          </a:p>
        </p:txBody>
      </p:sp>
      <p:pic>
        <p:nvPicPr>
          <p:cNvPr id="249" name="Google Shape;249;p27"/>
          <p:cNvPicPr preferRelativeResize="0"/>
          <p:nvPr/>
        </p:nvPicPr>
        <p:blipFill>
          <a:blip r:embed="rId6">
            <a:alphaModFix/>
          </a:blip>
          <a:stretch>
            <a:fillRect/>
          </a:stretch>
        </p:blipFill>
        <p:spPr>
          <a:xfrm>
            <a:off x="71999" y="7605000"/>
            <a:ext cx="1555899" cy="998750"/>
          </a:xfrm>
          <a:prstGeom prst="rect">
            <a:avLst/>
          </a:prstGeom>
          <a:noFill/>
          <a:ln>
            <a:noFill/>
          </a:ln>
        </p:spPr>
      </p:pic>
      <p:sp>
        <p:nvSpPr>
          <p:cNvPr id="250" name="Google Shape;250;p27"/>
          <p:cNvSpPr txBox="1"/>
          <p:nvPr/>
        </p:nvSpPr>
        <p:spPr>
          <a:xfrm>
            <a:off x="5056951" y="4404971"/>
            <a:ext cx="3015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6AA84F"/>
                </a:solidFill>
                <a:latin typeface="Mada"/>
                <a:ea typeface="Mada"/>
                <a:cs typeface="Mada"/>
                <a:sym typeface="Mada"/>
              </a:rPr>
              <a:t>3</a:t>
            </a:r>
            <a:endParaRPr sz="6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8"/>
          <p:cNvSpPr txBox="1"/>
          <p:nvPr/>
        </p:nvSpPr>
        <p:spPr>
          <a:xfrm>
            <a:off x="-8953500" y="1427575"/>
            <a:ext cx="5219700" cy="10668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national center, designated by each State Party which shall be accessible at all times for communication with WHO Contact Points”.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WHO shall designate IHR Contact Points, which shall be accessible at all times for communications with National IHR Focal Points.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Responsible for notification to WHO but not necessarily responsible for carrying out the assessment.</a:t>
            </a:r>
            <a:endParaRPr sz="1200">
              <a:latin typeface="Mada"/>
              <a:ea typeface="Mada"/>
              <a:cs typeface="Mada"/>
              <a:sym typeface="Mada"/>
            </a:endParaRPr>
          </a:p>
        </p:txBody>
      </p:sp>
      <p:sp>
        <p:nvSpPr>
          <p:cNvPr id="256" name="Google Shape;256;p28"/>
          <p:cNvSpPr/>
          <p:nvPr/>
        </p:nvSpPr>
        <p:spPr>
          <a:xfrm>
            <a:off x="-8645724" y="793023"/>
            <a:ext cx="4854900" cy="52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57" name="Google Shape;257;p28"/>
          <p:cNvSpPr/>
          <p:nvPr/>
        </p:nvSpPr>
        <p:spPr>
          <a:xfrm>
            <a:off x="-8953500" y="793079"/>
            <a:ext cx="601245" cy="529669"/>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258" name="Google Shape;258;p28"/>
          <p:cNvSpPr txBox="1"/>
          <p:nvPr/>
        </p:nvSpPr>
        <p:spPr>
          <a:xfrm>
            <a:off x="-8258175" y="831235"/>
            <a:ext cx="4248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Designation of a National Focal Point</a:t>
            </a:r>
            <a:endParaRPr sz="1800">
              <a:solidFill>
                <a:srgbClr val="134F5C"/>
              </a:solidFill>
              <a:latin typeface="Nunito"/>
              <a:ea typeface="Nunito"/>
              <a:cs typeface="Nunito"/>
              <a:sym typeface="Nunito"/>
            </a:endParaRPr>
          </a:p>
        </p:txBody>
      </p:sp>
      <p:sp>
        <p:nvSpPr>
          <p:cNvPr id="259" name="Google Shape;259;p28"/>
          <p:cNvSpPr txBox="1"/>
          <p:nvPr/>
        </p:nvSpPr>
        <p:spPr>
          <a:xfrm>
            <a:off x="131225" y="219075"/>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Major Obligations Cont...</a:t>
            </a:r>
            <a:endParaRPr sz="2400">
              <a:solidFill>
                <a:srgbClr val="134F5C"/>
              </a:solidFill>
              <a:latin typeface="Nunito"/>
              <a:ea typeface="Nunito"/>
              <a:cs typeface="Nunito"/>
              <a:sym typeface="Nunito"/>
            </a:endParaRPr>
          </a:p>
        </p:txBody>
      </p:sp>
      <p:sp>
        <p:nvSpPr>
          <p:cNvPr id="260" name="Google Shape;260;p28"/>
          <p:cNvSpPr/>
          <p:nvPr/>
        </p:nvSpPr>
        <p:spPr>
          <a:xfrm>
            <a:off x="422076" y="822775"/>
            <a:ext cx="4854900" cy="52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61" name="Google Shape;261;p28"/>
          <p:cNvSpPr/>
          <p:nvPr/>
        </p:nvSpPr>
        <p:spPr>
          <a:xfrm>
            <a:off x="114300" y="822831"/>
            <a:ext cx="601245" cy="529669"/>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262" name="Google Shape;262;p28"/>
          <p:cNvSpPr txBox="1"/>
          <p:nvPr/>
        </p:nvSpPr>
        <p:spPr>
          <a:xfrm>
            <a:off x="200025" y="861000"/>
            <a:ext cx="5448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Core capacity to detect, report and respond</a:t>
            </a:r>
            <a:endParaRPr sz="1800">
              <a:solidFill>
                <a:srgbClr val="134F5C"/>
              </a:solidFill>
              <a:latin typeface="Nunito"/>
              <a:ea typeface="Nunito"/>
              <a:cs typeface="Nunito"/>
              <a:sym typeface="Nunito"/>
            </a:endParaRPr>
          </a:p>
        </p:txBody>
      </p:sp>
      <p:pic>
        <p:nvPicPr>
          <p:cNvPr id="263" name="Google Shape;263;p28"/>
          <p:cNvPicPr preferRelativeResize="0"/>
          <p:nvPr/>
        </p:nvPicPr>
        <p:blipFill rotWithShape="1">
          <a:blip r:embed="rId3">
            <a:alphaModFix/>
          </a:blip>
          <a:srcRect b="62971" l="0" r="0" t="21011"/>
          <a:stretch/>
        </p:blipFill>
        <p:spPr>
          <a:xfrm>
            <a:off x="55025" y="1617075"/>
            <a:ext cx="3646074" cy="583202"/>
          </a:xfrm>
          <a:prstGeom prst="rect">
            <a:avLst/>
          </a:prstGeom>
          <a:noFill/>
          <a:ln>
            <a:noFill/>
          </a:ln>
        </p:spPr>
      </p:pic>
      <p:pic>
        <p:nvPicPr>
          <p:cNvPr id="264" name="Google Shape;264;p28"/>
          <p:cNvPicPr preferRelativeResize="0"/>
          <p:nvPr/>
        </p:nvPicPr>
        <p:blipFill rotWithShape="1">
          <a:blip r:embed="rId3">
            <a:alphaModFix/>
          </a:blip>
          <a:srcRect b="53806" l="0" r="0" t="37304"/>
          <a:stretch/>
        </p:blipFill>
        <p:spPr>
          <a:xfrm>
            <a:off x="3865025" y="1829320"/>
            <a:ext cx="3646074" cy="323702"/>
          </a:xfrm>
          <a:prstGeom prst="rect">
            <a:avLst/>
          </a:prstGeom>
          <a:noFill/>
          <a:ln>
            <a:noFill/>
          </a:ln>
        </p:spPr>
      </p:pic>
      <p:pic>
        <p:nvPicPr>
          <p:cNvPr id="265" name="Google Shape;265;p28"/>
          <p:cNvPicPr preferRelativeResize="0"/>
          <p:nvPr/>
        </p:nvPicPr>
        <p:blipFill rotWithShape="1">
          <a:blip r:embed="rId3">
            <a:alphaModFix/>
          </a:blip>
          <a:srcRect b="73158" l="0" r="0" t="21012"/>
          <a:stretch/>
        </p:blipFill>
        <p:spPr>
          <a:xfrm>
            <a:off x="3865025" y="1617075"/>
            <a:ext cx="3646074" cy="212248"/>
          </a:xfrm>
          <a:prstGeom prst="rect">
            <a:avLst/>
          </a:prstGeom>
          <a:noFill/>
          <a:ln>
            <a:noFill/>
          </a:ln>
        </p:spPr>
      </p:pic>
      <p:sp>
        <p:nvSpPr>
          <p:cNvPr id="266" name="Google Shape;266;p28"/>
          <p:cNvSpPr txBox="1"/>
          <p:nvPr/>
        </p:nvSpPr>
        <p:spPr>
          <a:xfrm>
            <a:off x="54975" y="2404898"/>
            <a:ext cx="3646200" cy="25455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Strengthen national capacity at 3 levels:</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community, intermediate and national.</a:t>
            </a:r>
            <a:endParaRPr sz="1200">
              <a:latin typeface="Mada"/>
              <a:ea typeface="Mada"/>
              <a:cs typeface="Mada"/>
              <a:sym typeface="Mada"/>
            </a:endParaRPr>
          </a:p>
          <a:p>
            <a:pPr indent="-304800" lvl="0" marL="457200" rtl="0" algn="l">
              <a:spcBef>
                <a:spcPts val="0"/>
              </a:spcBef>
              <a:spcAft>
                <a:spcPts val="0"/>
              </a:spcAft>
              <a:buSzPts val="1200"/>
              <a:buChar char="●"/>
            </a:pPr>
            <a:r>
              <a:rPr lang="en-GB" sz="1200"/>
              <a:t>النظام الصحي بشكل عام</a:t>
            </a:r>
            <a:r>
              <a:rPr lang="en-GB" sz="1200">
                <a:latin typeface="Mada"/>
                <a:ea typeface="Mada"/>
                <a:cs typeface="Mada"/>
                <a:sym typeface="Mada"/>
              </a:rPr>
              <a:t> Health system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وحدات الوبائیات</a:t>
            </a:r>
            <a:r>
              <a:rPr lang="en-GB" sz="1200">
                <a:latin typeface="Mada"/>
                <a:ea typeface="Mada"/>
                <a:cs typeface="Mada"/>
                <a:sym typeface="Mada"/>
              </a:rPr>
              <a:t> Epidemiology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المختبرات</a:t>
            </a:r>
            <a:r>
              <a:rPr lang="en-GB" sz="1200">
                <a:latin typeface="Mada"/>
                <a:ea typeface="Mada"/>
                <a:cs typeface="Mada"/>
                <a:sym typeface="Mada"/>
              </a:rPr>
              <a:t> Laboratory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الجاھزیة في جمیع القطاعات</a:t>
            </a:r>
            <a:r>
              <a:rPr lang="en-GB" sz="1200">
                <a:latin typeface="Mada"/>
                <a:ea typeface="Mada"/>
                <a:cs typeface="Mada"/>
                <a:sym typeface="Mada"/>
              </a:rPr>
              <a:t> Preparedness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توفر الخدمات العلاجیة</a:t>
            </a:r>
            <a:r>
              <a:rPr lang="en-GB" sz="1200">
                <a:latin typeface="Mada"/>
                <a:ea typeface="Mada"/>
                <a:cs typeface="Mada"/>
                <a:sym typeface="Mada"/>
              </a:rPr>
              <a:t> Case management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مكافحة العدوى</a:t>
            </a:r>
            <a:r>
              <a:rPr lang="en-GB" sz="1200">
                <a:latin typeface="Mada"/>
                <a:ea typeface="Mada"/>
                <a:cs typeface="Mada"/>
                <a:sym typeface="Mada"/>
              </a:rPr>
              <a:t> Infection control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إدارة الأزمات</a:t>
            </a:r>
            <a:r>
              <a:rPr lang="en-GB" sz="1200">
                <a:latin typeface="Mada"/>
                <a:ea typeface="Mada"/>
                <a:cs typeface="Mada"/>
                <a:sym typeface="Mada"/>
              </a:rPr>
              <a:t> Disaster management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التواصل السریع</a:t>
            </a:r>
            <a:r>
              <a:rPr lang="en-GB" sz="1200">
                <a:latin typeface="Mada"/>
                <a:ea typeface="Mada"/>
                <a:cs typeface="Mada"/>
                <a:sym typeface="Mada"/>
              </a:rPr>
              <a:t> Communication</a:t>
            </a:r>
            <a:endParaRPr sz="1200">
              <a:latin typeface="Mada"/>
              <a:ea typeface="Mada"/>
              <a:cs typeface="Mada"/>
              <a:sym typeface="Mada"/>
            </a:endParaRPr>
          </a:p>
        </p:txBody>
      </p:sp>
      <p:cxnSp>
        <p:nvCxnSpPr>
          <p:cNvPr id="267" name="Google Shape;267;p28"/>
          <p:cNvCxnSpPr>
            <a:stCxn id="263" idx="2"/>
            <a:endCxn id="266" idx="0"/>
          </p:cNvCxnSpPr>
          <p:nvPr/>
        </p:nvCxnSpPr>
        <p:spPr>
          <a:xfrm>
            <a:off x="1878062" y="2200277"/>
            <a:ext cx="0" cy="204600"/>
          </a:xfrm>
          <a:prstGeom prst="straightConnector1">
            <a:avLst/>
          </a:prstGeom>
          <a:noFill/>
          <a:ln cap="flat" cmpd="sng" w="9525">
            <a:solidFill>
              <a:srgbClr val="B7B7B7"/>
            </a:solidFill>
            <a:prstDash val="solid"/>
            <a:round/>
            <a:headEnd len="med" w="med" type="none"/>
            <a:tailEnd len="med" w="med" type="triangle"/>
          </a:ln>
        </p:spPr>
      </p:cxnSp>
      <p:sp>
        <p:nvSpPr>
          <p:cNvPr id="268" name="Google Shape;268;p28"/>
          <p:cNvSpPr txBox="1"/>
          <p:nvPr/>
        </p:nvSpPr>
        <p:spPr>
          <a:xfrm>
            <a:off x="3864950" y="2401475"/>
            <a:ext cx="3646200" cy="25455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t>الموانئ</a:t>
            </a:r>
            <a:r>
              <a:rPr lang="en-GB" sz="1200">
                <a:latin typeface="Mada"/>
                <a:ea typeface="Mada"/>
                <a:cs typeface="Mada"/>
                <a:sym typeface="Mada"/>
              </a:rPr>
              <a:t> Ports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المطارات</a:t>
            </a:r>
            <a:r>
              <a:rPr lang="en-GB" sz="1200">
                <a:latin typeface="Mada"/>
                <a:ea typeface="Mada"/>
                <a:cs typeface="Mada"/>
                <a:sym typeface="Mada"/>
              </a:rPr>
              <a:t> Airports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 </a:t>
            </a:r>
            <a:r>
              <a:rPr lang="en-GB" sz="1200"/>
              <a:t>المنافذ البریة </a:t>
            </a:r>
            <a:r>
              <a:rPr lang="en-GB" sz="1200">
                <a:latin typeface="Mada"/>
                <a:ea typeface="Mada"/>
                <a:cs typeface="Mada"/>
                <a:sym typeface="Mada"/>
              </a:rPr>
              <a:t>Ground crossings</a:t>
            </a:r>
            <a:endParaRPr sz="600">
              <a:latin typeface="Mada"/>
              <a:ea typeface="Mada"/>
              <a:cs typeface="Mada"/>
              <a:sym typeface="Mada"/>
            </a:endParaRPr>
          </a:p>
          <a:p>
            <a:pPr indent="0" lvl="0" marL="457200" rtl="0" algn="l">
              <a:spcBef>
                <a:spcPts val="0"/>
              </a:spcBef>
              <a:spcAft>
                <a:spcPts val="0"/>
              </a:spcAft>
              <a:buNone/>
            </a:pPr>
            <a:r>
              <a:t/>
            </a:r>
            <a:endParaRPr sz="6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Intersectoral collaboration: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الطیران المدني </a:t>
            </a:r>
            <a:r>
              <a:rPr lang="en-GB" sz="1200">
                <a:latin typeface="Mada"/>
                <a:ea typeface="Mada"/>
                <a:cs typeface="Mada"/>
                <a:sym typeface="Mada"/>
              </a:rPr>
              <a:t>Aviation sector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ھیئة الموانئ</a:t>
            </a:r>
            <a:r>
              <a:rPr lang="en-GB" sz="1200">
                <a:latin typeface="Mada"/>
                <a:ea typeface="Mada"/>
                <a:cs typeface="Mada"/>
                <a:sym typeface="Mada"/>
              </a:rPr>
              <a:t> Shipping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ھیئة السكة الحدید</a:t>
            </a:r>
            <a:r>
              <a:rPr lang="en-GB" sz="1200">
                <a:latin typeface="Mada"/>
                <a:ea typeface="Mada"/>
                <a:cs typeface="Mada"/>
                <a:sym typeface="Mada"/>
              </a:rPr>
              <a:t> Railways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الجمارك والجوازات والأمن</a:t>
            </a:r>
            <a:r>
              <a:rPr lang="en-GB" sz="1200">
                <a:latin typeface="Mada"/>
                <a:ea typeface="Mada"/>
                <a:cs typeface="Mada"/>
                <a:sym typeface="Mada"/>
              </a:rPr>
              <a:t> Customs &amp; Immigration security</a:t>
            </a:r>
            <a:endParaRPr sz="1200">
              <a:latin typeface="Mada"/>
              <a:ea typeface="Mada"/>
              <a:cs typeface="Mada"/>
              <a:sym typeface="Mada"/>
            </a:endParaRPr>
          </a:p>
        </p:txBody>
      </p:sp>
      <p:cxnSp>
        <p:nvCxnSpPr>
          <p:cNvPr id="269" name="Google Shape;269;p28"/>
          <p:cNvCxnSpPr>
            <a:stCxn id="264" idx="2"/>
            <a:endCxn id="268" idx="0"/>
          </p:cNvCxnSpPr>
          <p:nvPr/>
        </p:nvCxnSpPr>
        <p:spPr>
          <a:xfrm>
            <a:off x="5688062" y="2153022"/>
            <a:ext cx="0" cy="248400"/>
          </a:xfrm>
          <a:prstGeom prst="straightConnector1">
            <a:avLst/>
          </a:prstGeom>
          <a:noFill/>
          <a:ln cap="flat" cmpd="sng" w="9525">
            <a:solidFill>
              <a:srgbClr val="B7B7B7"/>
            </a:solidFill>
            <a:prstDash val="solid"/>
            <a:round/>
            <a:headEnd len="med" w="med" type="none"/>
            <a:tailEnd len="med" w="med" type="triangle"/>
          </a:ln>
        </p:spPr>
      </p:cxnSp>
      <p:pic>
        <p:nvPicPr>
          <p:cNvPr id="270" name="Google Shape;270;p28"/>
          <p:cNvPicPr preferRelativeResize="0"/>
          <p:nvPr/>
        </p:nvPicPr>
        <p:blipFill rotWithShape="1">
          <a:blip r:embed="rId3">
            <a:alphaModFix/>
          </a:blip>
          <a:srcRect b="39419" l="0" r="0" t="46032"/>
          <a:stretch/>
        </p:blipFill>
        <p:spPr>
          <a:xfrm>
            <a:off x="55025" y="5556750"/>
            <a:ext cx="3646074" cy="529725"/>
          </a:xfrm>
          <a:prstGeom prst="rect">
            <a:avLst/>
          </a:prstGeom>
          <a:noFill/>
          <a:ln>
            <a:noFill/>
          </a:ln>
        </p:spPr>
      </p:pic>
      <p:pic>
        <p:nvPicPr>
          <p:cNvPr id="271" name="Google Shape;271;p28"/>
          <p:cNvPicPr preferRelativeResize="0"/>
          <p:nvPr/>
        </p:nvPicPr>
        <p:blipFill rotWithShape="1">
          <a:blip r:embed="rId3">
            <a:alphaModFix/>
          </a:blip>
          <a:srcRect b="29379" l="0" r="0" t="59539"/>
          <a:stretch/>
        </p:blipFill>
        <p:spPr>
          <a:xfrm>
            <a:off x="3865025" y="5715526"/>
            <a:ext cx="3646074" cy="403501"/>
          </a:xfrm>
          <a:prstGeom prst="rect">
            <a:avLst/>
          </a:prstGeom>
          <a:noFill/>
          <a:ln>
            <a:noFill/>
          </a:ln>
        </p:spPr>
      </p:pic>
      <p:pic>
        <p:nvPicPr>
          <p:cNvPr id="272" name="Google Shape;272;p28"/>
          <p:cNvPicPr preferRelativeResize="0"/>
          <p:nvPr/>
        </p:nvPicPr>
        <p:blipFill rotWithShape="1">
          <a:blip r:embed="rId3">
            <a:alphaModFix/>
          </a:blip>
          <a:srcRect b="47016" l="0" r="0" t="45920"/>
          <a:stretch/>
        </p:blipFill>
        <p:spPr>
          <a:xfrm>
            <a:off x="3865025" y="5505450"/>
            <a:ext cx="3646074" cy="257176"/>
          </a:xfrm>
          <a:prstGeom prst="rect">
            <a:avLst/>
          </a:prstGeom>
          <a:noFill/>
          <a:ln>
            <a:noFill/>
          </a:ln>
        </p:spPr>
      </p:pic>
      <p:sp>
        <p:nvSpPr>
          <p:cNvPr id="273" name="Google Shape;273;p28"/>
          <p:cNvSpPr txBox="1"/>
          <p:nvPr/>
        </p:nvSpPr>
        <p:spPr>
          <a:xfrm>
            <a:off x="54975" y="6319077"/>
            <a:ext cx="3646200" cy="25488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"Event-based" surveillance and response at global level</a:t>
            </a:r>
            <a:r>
              <a:rPr baseline="30000" lang="en-GB" sz="1200">
                <a:solidFill>
                  <a:srgbClr val="6AA84F"/>
                </a:solidFill>
                <a:latin typeface="Mada"/>
                <a:ea typeface="Mada"/>
                <a:cs typeface="Mada"/>
                <a:sym typeface="Mada"/>
              </a:rPr>
              <a:t>1</a:t>
            </a:r>
            <a:endParaRPr sz="1200">
              <a:solidFill>
                <a:srgbClr val="6AA84F"/>
              </a:solidFill>
            </a:endParaRPr>
          </a:p>
          <a:p>
            <a:pPr indent="-304800" lvl="0" marL="457200" rtl="0" algn="l">
              <a:spcBef>
                <a:spcPts val="0"/>
              </a:spcBef>
              <a:spcAft>
                <a:spcPts val="0"/>
              </a:spcAft>
              <a:buSzPts val="1200"/>
              <a:buFont typeface="Mada"/>
              <a:buChar char="●"/>
            </a:pPr>
            <a:r>
              <a:rPr lang="en-GB" sz="1200"/>
              <a:t>البحث </a:t>
            </a:r>
            <a:r>
              <a:rPr lang="en-GB" sz="1200"/>
              <a:t>والتقصي </a:t>
            </a:r>
            <a:r>
              <a:rPr lang="en-GB" sz="1200">
                <a:latin typeface="Mada"/>
                <a:ea typeface="Mada"/>
                <a:cs typeface="Mada"/>
                <a:sym typeface="Mada"/>
              </a:rPr>
              <a:t>Intelligence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التحقق من وجود خطر صحي</a:t>
            </a:r>
            <a:r>
              <a:rPr lang="en-GB" sz="1200">
                <a:latin typeface="Mada"/>
                <a:ea typeface="Mada"/>
                <a:cs typeface="Mada"/>
                <a:sym typeface="Mada"/>
              </a:rPr>
              <a:t>Verification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تقییم الخطر</a:t>
            </a:r>
            <a:r>
              <a:rPr lang="en-GB" sz="1200">
                <a:latin typeface="Mada"/>
                <a:ea typeface="Mada"/>
                <a:cs typeface="Mada"/>
                <a:sym typeface="Mada"/>
              </a:rPr>
              <a:t> Risk assessment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الاستجابة</a:t>
            </a:r>
            <a:r>
              <a:rPr lang="en-GB" sz="1200">
                <a:latin typeface="Mada"/>
                <a:ea typeface="Mada"/>
                <a:cs typeface="Mada"/>
                <a:sym typeface="Mada"/>
              </a:rPr>
              <a:t> Response (GORAN)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الدعم اللوجستي</a:t>
            </a:r>
            <a:r>
              <a:rPr lang="en-GB" sz="1200">
                <a:latin typeface="Mada"/>
                <a:ea typeface="Mada"/>
                <a:cs typeface="Mada"/>
                <a:sym typeface="Mada"/>
              </a:rPr>
              <a:t> Logistics</a:t>
            </a:r>
            <a:endParaRPr sz="1200">
              <a:latin typeface="Mada"/>
              <a:ea typeface="Mada"/>
              <a:cs typeface="Mada"/>
              <a:sym typeface="Mada"/>
            </a:endParaRPr>
          </a:p>
        </p:txBody>
      </p:sp>
      <p:cxnSp>
        <p:nvCxnSpPr>
          <p:cNvPr id="274" name="Google Shape;274;p28"/>
          <p:cNvCxnSpPr>
            <a:stCxn id="270" idx="2"/>
            <a:endCxn id="273" idx="0"/>
          </p:cNvCxnSpPr>
          <p:nvPr/>
        </p:nvCxnSpPr>
        <p:spPr>
          <a:xfrm>
            <a:off x="1878062" y="6086475"/>
            <a:ext cx="0" cy="232500"/>
          </a:xfrm>
          <a:prstGeom prst="straightConnector1">
            <a:avLst/>
          </a:prstGeom>
          <a:noFill/>
          <a:ln cap="flat" cmpd="sng" w="9525">
            <a:solidFill>
              <a:srgbClr val="B7B7B7"/>
            </a:solidFill>
            <a:prstDash val="solid"/>
            <a:round/>
            <a:headEnd len="med" w="med" type="none"/>
            <a:tailEnd len="med" w="med" type="triangle"/>
          </a:ln>
        </p:spPr>
      </p:cxnSp>
      <p:sp>
        <p:nvSpPr>
          <p:cNvPr id="275" name="Google Shape;275;p28"/>
          <p:cNvSpPr txBox="1"/>
          <p:nvPr/>
        </p:nvSpPr>
        <p:spPr>
          <a:xfrm>
            <a:off x="3864950" y="6316250"/>
            <a:ext cx="3646200" cy="25488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Collaboration with International organizations: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Influenza, Polio, SARS, Smallpox, Chemical Safety and  EPI</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Cholera→ GAVI</a:t>
            </a:r>
            <a:endParaRPr sz="1200">
              <a:latin typeface="Mada"/>
              <a:ea typeface="Mada"/>
              <a:cs typeface="Mada"/>
              <a:sym typeface="Mada"/>
            </a:endParaRPr>
          </a:p>
          <a:p>
            <a:pPr indent="0" lvl="0" marL="457200" rtl="0" algn="l">
              <a:spcBef>
                <a:spcPts val="0"/>
              </a:spcBef>
              <a:spcAft>
                <a:spcPts val="0"/>
              </a:spcAft>
              <a:buNone/>
            </a:pPr>
            <a:r>
              <a:rPr i="1" lang="en-GB" sz="1000">
                <a:solidFill>
                  <a:srgbClr val="999999"/>
                </a:solidFill>
                <a:latin typeface="Mada"/>
                <a:ea typeface="Mada"/>
                <a:cs typeface="Mada"/>
                <a:sym typeface="Mada"/>
              </a:rPr>
              <a:t>Global Alliance for Vaccines and Immunization</a:t>
            </a:r>
            <a:endParaRPr i="1"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Cholera, Meningitis and Yellow fever → ICG </a:t>
            </a:r>
            <a:r>
              <a:rPr i="1" lang="en-GB" sz="1000">
                <a:solidFill>
                  <a:srgbClr val="999999"/>
                </a:solidFill>
                <a:latin typeface="Mada"/>
                <a:ea typeface="Mada"/>
                <a:cs typeface="Mada"/>
                <a:sym typeface="Mada"/>
              </a:rPr>
              <a:t>International Coordinating Group on Vaccine Provision</a:t>
            </a:r>
            <a:endParaRPr i="1"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Food Safety → INFOSAN</a:t>
            </a:r>
            <a:endParaRPr sz="1200">
              <a:latin typeface="Mada"/>
              <a:ea typeface="Mada"/>
              <a:cs typeface="Mada"/>
              <a:sym typeface="Mada"/>
            </a:endParaRPr>
          </a:p>
          <a:p>
            <a:pPr indent="0" lvl="0" marL="457200" rtl="0" algn="l">
              <a:spcBef>
                <a:spcPts val="0"/>
              </a:spcBef>
              <a:spcAft>
                <a:spcPts val="0"/>
              </a:spcAft>
              <a:buNone/>
            </a:pPr>
            <a:r>
              <a:rPr i="1" lang="en-GB" sz="1000">
                <a:solidFill>
                  <a:srgbClr val="999999"/>
                </a:solidFill>
                <a:latin typeface="Mada"/>
                <a:ea typeface="Mada"/>
                <a:cs typeface="Mada"/>
                <a:sym typeface="Mada"/>
              </a:rPr>
              <a:t>International Food Safety Authorities Network</a:t>
            </a:r>
            <a:endParaRPr i="1"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Radionuclear Safety →IAEA</a:t>
            </a:r>
            <a:endParaRPr sz="1200">
              <a:latin typeface="Mada"/>
              <a:ea typeface="Mada"/>
              <a:cs typeface="Mada"/>
              <a:sym typeface="Mada"/>
            </a:endParaRPr>
          </a:p>
          <a:p>
            <a:pPr indent="0" lvl="0" marL="457200" rtl="0" algn="l">
              <a:spcBef>
                <a:spcPts val="0"/>
              </a:spcBef>
              <a:spcAft>
                <a:spcPts val="0"/>
              </a:spcAft>
              <a:buNone/>
            </a:pPr>
            <a:r>
              <a:rPr i="1" lang="en-GB" sz="1000">
                <a:solidFill>
                  <a:srgbClr val="999999"/>
                </a:solidFill>
                <a:latin typeface="Mada"/>
                <a:ea typeface="Mada"/>
                <a:cs typeface="Mada"/>
                <a:sym typeface="Mada"/>
              </a:rPr>
              <a:t>International Atomic Energy Agency</a:t>
            </a:r>
            <a:endParaRPr i="1"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TB, Malaria, HIV\AIDS →GFATM</a:t>
            </a:r>
            <a:endParaRPr sz="1200">
              <a:latin typeface="Mada"/>
              <a:ea typeface="Mada"/>
              <a:cs typeface="Mada"/>
              <a:sym typeface="Mada"/>
            </a:endParaRPr>
          </a:p>
          <a:p>
            <a:pPr indent="0" lvl="0" marL="457200" rtl="0" algn="l">
              <a:spcBef>
                <a:spcPts val="0"/>
              </a:spcBef>
              <a:spcAft>
                <a:spcPts val="0"/>
              </a:spcAft>
              <a:buNone/>
            </a:pPr>
            <a:r>
              <a:rPr i="1" lang="en-GB" sz="1000">
                <a:solidFill>
                  <a:srgbClr val="999999"/>
                </a:solidFill>
                <a:latin typeface="Mada"/>
                <a:ea typeface="Mada"/>
                <a:cs typeface="Mada"/>
                <a:sym typeface="Mada"/>
              </a:rPr>
              <a:t>Global Fund to Fight AIDS, Tuberculosis and Malaria</a:t>
            </a:r>
            <a:endParaRPr i="1" sz="10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HIV\AIDS →UNAIDS</a:t>
            </a:r>
            <a:endParaRPr sz="1200">
              <a:latin typeface="Mada"/>
              <a:ea typeface="Mada"/>
              <a:cs typeface="Mada"/>
              <a:sym typeface="Mada"/>
            </a:endParaRPr>
          </a:p>
          <a:p>
            <a:pPr indent="0" lvl="0" marL="457200" rtl="0" algn="l">
              <a:spcBef>
                <a:spcPts val="0"/>
              </a:spcBef>
              <a:spcAft>
                <a:spcPts val="0"/>
              </a:spcAft>
              <a:buNone/>
            </a:pPr>
            <a:r>
              <a:rPr i="1" lang="en-GB" sz="1000">
                <a:solidFill>
                  <a:srgbClr val="999999"/>
                </a:solidFill>
                <a:latin typeface="Mada"/>
                <a:ea typeface="Mada"/>
                <a:cs typeface="Mada"/>
                <a:sym typeface="Mada"/>
              </a:rPr>
              <a:t>Joint United Nations Programme on HIV/AIDS</a:t>
            </a:r>
            <a:endParaRPr i="1" sz="1000">
              <a:solidFill>
                <a:srgbClr val="999999"/>
              </a:solidFill>
              <a:latin typeface="Mada"/>
              <a:ea typeface="Mada"/>
              <a:cs typeface="Mada"/>
              <a:sym typeface="Mada"/>
            </a:endParaRPr>
          </a:p>
        </p:txBody>
      </p:sp>
      <p:cxnSp>
        <p:nvCxnSpPr>
          <p:cNvPr id="276" name="Google Shape;276;p28"/>
          <p:cNvCxnSpPr>
            <a:stCxn id="271" idx="2"/>
            <a:endCxn id="275" idx="0"/>
          </p:cNvCxnSpPr>
          <p:nvPr/>
        </p:nvCxnSpPr>
        <p:spPr>
          <a:xfrm>
            <a:off x="5688062" y="6119028"/>
            <a:ext cx="0" cy="197100"/>
          </a:xfrm>
          <a:prstGeom prst="straightConnector1">
            <a:avLst/>
          </a:prstGeom>
          <a:noFill/>
          <a:ln cap="flat" cmpd="sng" w="9525">
            <a:solidFill>
              <a:srgbClr val="B7B7B7"/>
            </a:solidFill>
            <a:prstDash val="solid"/>
            <a:round/>
            <a:headEnd len="med" w="med" type="none"/>
            <a:tailEnd len="med" w="med" type="triangle"/>
          </a:ln>
        </p:spPr>
      </p:cxnSp>
      <p:pic>
        <p:nvPicPr>
          <p:cNvPr id="277" name="Google Shape;277;p28"/>
          <p:cNvPicPr preferRelativeResize="0"/>
          <p:nvPr/>
        </p:nvPicPr>
        <p:blipFill rotWithShape="1">
          <a:blip r:embed="rId4">
            <a:alphaModFix/>
          </a:blip>
          <a:srcRect b="7570" l="0" r="4085" t="0"/>
          <a:stretch/>
        </p:blipFill>
        <p:spPr>
          <a:xfrm>
            <a:off x="-3553025" y="1156113"/>
            <a:ext cx="2011573" cy="1581150"/>
          </a:xfrm>
          <a:prstGeom prst="rect">
            <a:avLst/>
          </a:prstGeom>
          <a:noFill/>
          <a:ln>
            <a:noFill/>
          </a:ln>
        </p:spPr>
      </p:pic>
      <p:sp>
        <p:nvSpPr>
          <p:cNvPr id="278" name="Google Shape;278;p28"/>
          <p:cNvSpPr txBox="1"/>
          <p:nvPr/>
        </p:nvSpPr>
        <p:spPr>
          <a:xfrm>
            <a:off x="-3690300" y="956088"/>
            <a:ext cx="22479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Circle of Communications:</a:t>
            </a:r>
            <a:endParaRPr b="1"/>
          </a:p>
        </p:txBody>
      </p:sp>
      <p:sp>
        <p:nvSpPr>
          <p:cNvPr id="279" name="Google Shape;279;p28"/>
          <p:cNvSpPr txBox="1"/>
          <p:nvPr/>
        </p:nvSpPr>
        <p:spPr>
          <a:xfrm>
            <a:off x="31750" y="9705975"/>
            <a:ext cx="7589400" cy="93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a:t>
            </a:r>
            <a:r>
              <a:rPr lang="en-GB" sz="900">
                <a:solidFill>
                  <a:srgbClr val="6AA84F"/>
                </a:solidFill>
                <a:latin typeface="Mada"/>
                <a:ea typeface="Mada"/>
                <a:cs typeface="Mada"/>
                <a:sym typeface="Mada"/>
              </a:rPr>
              <a:t>countries</a:t>
            </a:r>
            <a:r>
              <a:rPr lang="en-GB" sz="900">
                <a:solidFill>
                  <a:srgbClr val="6AA84F"/>
                </a:solidFill>
                <a:latin typeface="Mada"/>
                <a:ea typeface="Mada"/>
                <a:cs typeface="Mada"/>
                <a:sym typeface="Mada"/>
              </a:rPr>
              <a:t> have to be prepared, aware, alert to detect it</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Every Country must have regulations that align with the IHR regulations </a:t>
            </a:r>
            <a:endParaRPr sz="900">
              <a:solidFill>
                <a:srgbClr val="6AA84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9"/>
          <p:cNvSpPr/>
          <p:nvPr/>
        </p:nvSpPr>
        <p:spPr>
          <a:xfrm>
            <a:off x="422076" y="746575"/>
            <a:ext cx="4854900" cy="52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285" name="Google Shape;285;p29"/>
          <p:cNvSpPr/>
          <p:nvPr/>
        </p:nvSpPr>
        <p:spPr>
          <a:xfrm>
            <a:off x="114300" y="746631"/>
            <a:ext cx="601245" cy="529669"/>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286" name="Google Shape;286;p29"/>
          <p:cNvSpPr txBox="1"/>
          <p:nvPr/>
        </p:nvSpPr>
        <p:spPr>
          <a:xfrm>
            <a:off x="809625" y="784788"/>
            <a:ext cx="4248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Comply with routine provision</a:t>
            </a:r>
            <a:endParaRPr sz="1800">
              <a:solidFill>
                <a:srgbClr val="134F5C"/>
              </a:solidFill>
              <a:latin typeface="Nunito"/>
              <a:ea typeface="Nunito"/>
              <a:cs typeface="Nunito"/>
              <a:sym typeface="Nunito"/>
            </a:endParaRPr>
          </a:p>
        </p:txBody>
      </p:sp>
      <p:sp>
        <p:nvSpPr>
          <p:cNvPr id="287" name="Google Shape;287;p29"/>
          <p:cNvSpPr txBox="1"/>
          <p:nvPr/>
        </p:nvSpPr>
        <p:spPr>
          <a:xfrm>
            <a:off x="131225" y="219075"/>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Major Obligations Cont...</a:t>
            </a:r>
            <a:endParaRPr sz="2400">
              <a:solidFill>
                <a:srgbClr val="134F5C"/>
              </a:solidFill>
              <a:latin typeface="Nunito"/>
              <a:ea typeface="Nunito"/>
              <a:cs typeface="Nunito"/>
              <a:sym typeface="Nunito"/>
            </a:endParaRPr>
          </a:p>
        </p:txBody>
      </p:sp>
      <p:pic>
        <p:nvPicPr>
          <p:cNvPr id="288" name="Google Shape;288;p29"/>
          <p:cNvPicPr preferRelativeResize="0"/>
          <p:nvPr/>
        </p:nvPicPr>
        <p:blipFill rotWithShape="1">
          <a:blip r:embed="rId3">
            <a:alphaModFix/>
          </a:blip>
          <a:srcRect b="12731" l="0" r="0" t="71252"/>
          <a:stretch/>
        </p:blipFill>
        <p:spPr>
          <a:xfrm>
            <a:off x="55025" y="1359900"/>
            <a:ext cx="3646074" cy="583202"/>
          </a:xfrm>
          <a:prstGeom prst="rect">
            <a:avLst/>
          </a:prstGeom>
          <a:noFill/>
          <a:ln>
            <a:noFill/>
          </a:ln>
        </p:spPr>
      </p:pic>
      <p:pic>
        <p:nvPicPr>
          <p:cNvPr id="289" name="Google Shape;289;p29"/>
          <p:cNvPicPr preferRelativeResize="0"/>
          <p:nvPr/>
        </p:nvPicPr>
        <p:blipFill rotWithShape="1">
          <a:blip r:embed="rId3">
            <a:alphaModFix/>
          </a:blip>
          <a:srcRect b="0" l="0" r="0" t="86743"/>
          <a:stretch/>
        </p:blipFill>
        <p:spPr>
          <a:xfrm>
            <a:off x="3865025" y="1524525"/>
            <a:ext cx="3646074" cy="482701"/>
          </a:xfrm>
          <a:prstGeom prst="rect">
            <a:avLst/>
          </a:prstGeom>
          <a:noFill/>
          <a:ln>
            <a:noFill/>
          </a:ln>
        </p:spPr>
      </p:pic>
      <p:pic>
        <p:nvPicPr>
          <p:cNvPr id="290" name="Google Shape;290;p29"/>
          <p:cNvPicPr preferRelativeResize="0"/>
          <p:nvPr/>
        </p:nvPicPr>
        <p:blipFill rotWithShape="1">
          <a:blip r:embed="rId3">
            <a:alphaModFix/>
          </a:blip>
          <a:srcRect b="23460" l="0" r="0" t="70710"/>
          <a:stretch/>
        </p:blipFill>
        <p:spPr>
          <a:xfrm>
            <a:off x="3865025" y="1312275"/>
            <a:ext cx="3646074" cy="212248"/>
          </a:xfrm>
          <a:prstGeom prst="rect">
            <a:avLst/>
          </a:prstGeom>
          <a:noFill/>
          <a:ln>
            <a:noFill/>
          </a:ln>
        </p:spPr>
      </p:pic>
      <p:sp>
        <p:nvSpPr>
          <p:cNvPr id="291" name="Google Shape;291;p29"/>
          <p:cNvSpPr txBox="1"/>
          <p:nvPr/>
        </p:nvSpPr>
        <p:spPr>
          <a:xfrm>
            <a:off x="54975" y="2280319"/>
            <a:ext cx="3646200" cy="24060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National Legislation should allow Compliance with IHR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t>تحدید نقاط الاتصال ومھامھا </a:t>
            </a:r>
            <a:r>
              <a:rPr lang="en-GB" sz="1200">
                <a:latin typeface="Mada"/>
                <a:ea typeface="Mada"/>
                <a:cs typeface="Mada"/>
                <a:sym typeface="Mada"/>
              </a:rPr>
              <a:t>NFP Designation and Operations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Detection, reporting, verification and control of </a:t>
            </a:r>
            <a:r>
              <a:rPr lang="en-GB" sz="1200"/>
              <a:t>أعمال الترصد الوبائي والمكافحة</a:t>
            </a:r>
            <a:r>
              <a:rPr lang="en-GB" sz="1200">
                <a:latin typeface="Mada"/>
                <a:ea typeface="Mada"/>
                <a:cs typeface="Mada"/>
                <a:sym typeface="Mada"/>
              </a:rPr>
              <a:t>events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Implementation of IHR Documents </a:t>
            </a:r>
            <a:r>
              <a:rPr lang="en-GB" sz="1200"/>
              <a:t>استعمال</a:t>
            </a:r>
            <a:r>
              <a:rPr lang="en-GB" sz="1200">
                <a:latin typeface="Mada"/>
                <a:ea typeface="Mada"/>
                <a:cs typeface="Mada"/>
                <a:sym typeface="Mada"/>
              </a:rPr>
              <a:t> </a:t>
            </a:r>
            <a:r>
              <a:rPr lang="en-GB" sz="1200"/>
              <a:t>وثائق</a:t>
            </a:r>
            <a:r>
              <a:rPr lang="en-GB" sz="1200">
                <a:latin typeface="Mada"/>
                <a:ea typeface="Mada"/>
                <a:cs typeface="Mada"/>
                <a:sym typeface="Mada"/>
              </a:rPr>
              <a:t> ا</a:t>
            </a:r>
            <a:r>
              <a:rPr lang="en-GB" sz="1200"/>
              <a:t>للوائح الصحية</a:t>
            </a:r>
            <a:endParaRPr sz="1200"/>
          </a:p>
          <a:p>
            <a:pPr indent="-304800" lvl="0" marL="457200" rtl="0" algn="l">
              <a:spcBef>
                <a:spcPts val="0"/>
              </a:spcBef>
              <a:spcAft>
                <a:spcPts val="0"/>
              </a:spcAft>
              <a:buSzPts val="1200"/>
              <a:buFont typeface="Mada"/>
              <a:buChar char="●"/>
            </a:pPr>
            <a:r>
              <a:rPr lang="en-GB" sz="1200">
                <a:latin typeface="Mada"/>
                <a:ea typeface="Mada"/>
                <a:cs typeface="Mada"/>
                <a:sym typeface="Mada"/>
              </a:rPr>
              <a:t>Definition of implementing structures, organization,roles and responsibility </a:t>
            </a:r>
            <a:r>
              <a:rPr lang="en-GB" sz="1200"/>
              <a:t>تعريف الجهات المسؤولة وتحديد أدوارها </a:t>
            </a:r>
            <a:endParaRPr sz="1200"/>
          </a:p>
        </p:txBody>
      </p:sp>
      <p:sp>
        <p:nvSpPr>
          <p:cNvPr id="292" name="Google Shape;292;p29"/>
          <p:cNvSpPr txBox="1"/>
          <p:nvPr/>
        </p:nvSpPr>
        <p:spPr>
          <a:xfrm>
            <a:off x="3864950" y="2277650"/>
            <a:ext cx="3646200" cy="24060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At 3 levels: Community/Peripheral, Intermediate and</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National</a:t>
            </a:r>
            <a:endParaRPr sz="1200">
              <a:latin typeface="Mada"/>
              <a:ea typeface="Mada"/>
              <a:cs typeface="Mada"/>
              <a:sym typeface="Mada"/>
            </a:endParaRPr>
          </a:p>
          <a:p>
            <a:pPr indent="0" lvl="0" marL="0" rtl="0" algn="ctr">
              <a:spcBef>
                <a:spcPts val="0"/>
              </a:spcBef>
              <a:spcAft>
                <a:spcPts val="0"/>
              </a:spcAft>
              <a:buNone/>
            </a:pPr>
            <a:r>
              <a:rPr lang="en-GB" sz="1200"/>
              <a:t>تقییم القدرات الأساسیة في كل القطاعات المعنیة بتنفیذ اللوائح</a:t>
            </a:r>
            <a:endParaRPr sz="1200"/>
          </a:p>
          <a:p>
            <a:pPr indent="0" lvl="0" marL="0" rtl="0" algn="ctr">
              <a:spcBef>
                <a:spcPts val="0"/>
              </a:spcBef>
              <a:spcAft>
                <a:spcPts val="0"/>
              </a:spcAft>
              <a:buNone/>
            </a:pPr>
            <a:r>
              <a:t/>
            </a:r>
            <a:endParaRPr sz="1200"/>
          </a:p>
          <a:p>
            <a:pPr indent="0" lvl="0" marL="0" rtl="0" algn="l">
              <a:spcBef>
                <a:spcPts val="0"/>
              </a:spcBef>
              <a:spcAft>
                <a:spcPts val="0"/>
              </a:spcAft>
              <a:buNone/>
            </a:pPr>
            <a:r>
              <a:rPr b="1" lang="en-GB" sz="1200">
                <a:latin typeface="Mada"/>
                <a:ea typeface="Mada"/>
                <a:cs typeface="Mada"/>
                <a:sym typeface="Mada"/>
              </a:rPr>
              <a:t>8 Core capacities:</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التشریعات</a:t>
            </a:r>
            <a:r>
              <a:rPr lang="en-GB" sz="1200">
                <a:latin typeface="Mada"/>
                <a:ea typeface="Mada"/>
                <a:cs typeface="Mada"/>
                <a:sym typeface="Mada"/>
              </a:rPr>
              <a:t> Legislation and Policy</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ا</a:t>
            </a:r>
            <a:r>
              <a:rPr lang="en-GB" sz="1200"/>
              <a:t>لتنسیق بین القطاعات المعنیة </a:t>
            </a:r>
            <a:r>
              <a:rPr lang="en-GB" sz="1200">
                <a:latin typeface="Mada"/>
                <a:ea typeface="Mada"/>
                <a:cs typeface="Mada"/>
                <a:sym typeface="Mada"/>
              </a:rPr>
              <a:t>Coordination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الترصد الوبائي</a:t>
            </a:r>
            <a:r>
              <a:rPr lang="en-GB" sz="1200">
                <a:latin typeface="Mada"/>
                <a:ea typeface="Mada"/>
                <a:cs typeface="Mada"/>
                <a:sym typeface="Mada"/>
              </a:rPr>
              <a:t> Surveillance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الاستجابة</a:t>
            </a:r>
            <a:r>
              <a:rPr lang="en-GB" sz="1200">
                <a:latin typeface="Mada"/>
                <a:ea typeface="Mada"/>
                <a:cs typeface="Mada"/>
                <a:sym typeface="Mada"/>
              </a:rPr>
              <a:t> Response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الجاھزیة</a:t>
            </a:r>
            <a:r>
              <a:rPr lang="en-GB" sz="1200">
                <a:latin typeface="Mada"/>
                <a:ea typeface="Mada"/>
                <a:cs typeface="Mada"/>
                <a:sym typeface="Mada"/>
              </a:rPr>
              <a:t> Preparedness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إدارة المخاطر</a:t>
            </a:r>
            <a:r>
              <a:rPr lang="en-GB" sz="1200">
                <a:latin typeface="Mada"/>
                <a:ea typeface="Mada"/>
                <a:cs typeface="Mada"/>
                <a:sym typeface="Mada"/>
              </a:rPr>
              <a:t> Risk Communications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الموارد البشریة</a:t>
            </a:r>
            <a:r>
              <a:rPr lang="en-GB" sz="1200">
                <a:latin typeface="Mada"/>
                <a:ea typeface="Mada"/>
                <a:cs typeface="Mada"/>
                <a:sym typeface="Mada"/>
              </a:rPr>
              <a:t> Human Resources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t>المختبرات</a:t>
            </a:r>
            <a:r>
              <a:rPr lang="en-GB" sz="1200">
                <a:latin typeface="Mada"/>
                <a:ea typeface="Mada"/>
                <a:cs typeface="Mada"/>
                <a:sym typeface="Mada"/>
              </a:rPr>
              <a:t> Laboratory</a:t>
            </a:r>
            <a:endParaRPr b="1" sz="1200">
              <a:highlight>
                <a:srgbClr val="FFFFFF"/>
              </a:highlight>
              <a:latin typeface="Mada"/>
              <a:ea typeface="Mada"/>
              <a:cs typeface="Mada"/>
              <a:sym typeface="Mada"/>
            </a:endParaRPr>
          </a:p>
        </p:txBody>
      </p:sp>
      <p:cxnSp>
        <p:nvCxnSpPr>
          <p:cNvPr id="293" name="Google Shape;293;p29"/>
          <p:cNvCxnSpPr>
            <a:stCxn id="288" idx="2"/>
            <a:endCxn id="291" idx="0"/>
          </p:cNvCxnSpPr>
          <p:nvPr/>
        </p:nvCxnSpPr>
        <p:spPr>
          <a:xfrm>
            <a:off x="1878062" y="1943102"/>
            <a:ext cx="0" cy="337200"/>
          </a:xfrm>
          <a:prstGeom prst="straightConnector1">
            <a:avLst/>
          </a:prstGeom>
          <a:noFill/>
          <a:ln cap="flat" cmpd="sng" w="9525">
            <a:solidFill>
              <a:srgbClr val="B7B7B7"/>
            </a:solidFill>
            <a:prstDash val="solid"/>
            <a:round/>
            <a:headEnd len="med" w="med" type="none"/>
            <a:tailEnd len="med" w="med" type="triangle"/>
          </a:ln>
        </p:spPr>
      </p:cxnSp>
      <p:cxnSp>
        <p:nvCxnSpPr>
          <p:cNvPr id="294" name="Google Shape;294;p29"/>
          <p:cNvCxnSpPr>
            <a:stCxn id="289" idx="2"/>
            <a:endCxn id="292" idx="0"/>
          </p:cNvCxnSpPr>
          <p:nvPr/>
        </p:nvCxnSpPr>
        <p:spPr>
          <a:xfrm>
            <a:off x="5688062" y="2007226"/>
            <a:ext cx="0" cy="270300"/>
          </a:xfrm>
          <a:prstGeom prst="straightConnector1">
            <a:avLst/>
          </a:prstGeom>
          <a:noFill/>
          <a:ln cap="flat" cmpd="sng" w="9525">
            <a:solidFill>
              <a:srgbClr val="B7B7B7"/>
            </a:solidFill>
            <a:prstDash val="solid"/>
            <a:round/>
            <a:headEnd len="med" w="med" type="none"/>
            <a:tailEnd len="med" w="med" type="triangle"/>
          </a:ln>
        </p:spPr>
      </p:cxnSp>
      <p:sp>
        <p:nvSpPr>
          <p:cNvPr id="295" name="Google Shape;295;p29"/>
          <p:cNvSpPr txBox="1"/>
          <p:nvPr/>
        </p:nvSpPr>
        <p:spPr>
          <a:xfrm>
            <a:off x="-7144025" y="5495918"/>
            <a:ext cx="6316500" cy="783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Challenges faced by different countries while implementing IHR</a:t>
            </a:r>
            <a:endParaRPr sz="2400">
              <a:solidFill>
                <a:srgbClr val="134F5C"/>
              </a:solidFill>
              <a:latin typeface="Nunito"/>
              <a:ea typeface="Nunito"/>
              <a:cs typeface="Nunito"/>
              <a:sym typeface="Nunito"/>
            </a:endParaRPr>
          </a:p>
        </p:txBody>
      </p:sp>
      <p:sp>
        <p:nvSpPr>
          <p:cNvPr id="296" name="Google Shape;296;p29"/>
          <p:cNvSpPr/>
          <p:nvPr/>
        </p:nvSpPr>
        <p:spPr>
          <a:xfrm>
            <a:off x="-7605977" y="6418250"/>
            <a:ext cx="31008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Mobilize resources and developing national action plans</a:t>
            </a:r>
            <a:r>
              <a:rPr lang="en-GB" sz="1200">
                <a:latin typeface="Mada"/>
                <a:ea typeface="Mada"/>
                <a:cs typeface="Mada"/>
                <a:sym typeface="Mada"/>
              </a:rPr>
              <a:t> </a:t>
            </a:r>
            <a:endParaRPr sz="1200">
              <a:latin typeface="Mada"/>
              <a:ea typeface="Mada"/>
              <a:cs typeface="Mada"/>
              <a:sym typeface="Mada"/>
            </a:endParaRPr>
          </a:p>
        </p:txBody>
      </p:sp>
      <p:sp>
        <p:nvSpPr>
          <p:cNvPr id="297" name="Google Shape;297;p29"/>
          <p:cNvSpPr/>
          <p:nvPr/>
        </p:nvSpPr>
        <p:spPr>
          <a:xfrm>
            <a:off x="-7605993" y="7112345"/>
            <a:ext cx="31008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strengthen capacity at ports, airports, and ground crossings</a:t>
            </a:r>
            <a:r>
              <a:rPr lang="en-GB" sz="1200">
                <a:latin typeface="Mada"/>
                <a:ea typeface="Mada"/>
                <a:cs typeface="Mada"/>
                <a:sym typeface="Mada"/>
              </a:rPr>
              <a:t> </a:t>
            </a:r>
            <a:endParaRPr sz="1200">
              <a:latin typeface="Mada"/>
              <a:ea typeface="Mada"/>
              <a:cs typeface="Mada"/>
              <a:sym typeface="Mada"/>
            </a:endParaRPr>
          </a:p>
        </p:txBody>
      </p:sp>
      <p:sp>
        <p:nvSpPr>
          <p:cNvPr id="298" name="Google Shape;298;p29"/>
          <p:cNvSpPr/>
          <p:nvPr/>
        </p:nvSpPr>
        <p:spPr>
          <a:xfrm>
            <a:off x="-7605988" y="7730253"/>
            <a:ext cx="31008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Rapidly notify WHO of acute public health risks</a:t>
            </a:r>
            <a:r>
              <a:rPr lang="en-GB" sz="1200">
                <a:latin typeface="Mada"/>
                <a:ea typeface="Mada"/>
                <a:cs typeface="Mada"/>
                <a:sym typeface="Mada"/>
              </a:rPr>
              <a:t> </a:t>
            </a:r>
            <a:endParaRPr sz="1200">
              <a:latin typeface="Mada"/>
              <a:ea typeface="Mada"/>
              <a:cs typeface="Mada"/>
              <a:sym typeface="Mada"/>
            </a:endParaRPr>
          </a:p>
        </p:txBody>
      </p:sp>
      <p:sp>
        <p:nvSpPr>
          <p:cNvPr id="299" name="Google Shape;299;p29"/>
          <p:cNvSpPr/>
          <p:nvPr/>
        </p:nvSpPr>
        <p:spPr>
          <a:xfrm>
            <a:off x="-3576131" y="8102877"/>
            <a:ext cx="31008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Sustain international and intersectoral collaboration</a:t>
            </a:r>
            <a:r>
              <a:rPr lang="en-GB" sz="1200">
                <a:latin typeface="Mada"/>
                <a:ea typeface="Mada"/>
                <a:cs typeface="Mada"/>
                <a:sym typeface="Mada"/>
              </a:rPr>
              <a:t> </a:t>
            </a:r>
            <a:endParaRPr sz="1200">
              <a:latin typeface="Mada"/>
              <a:ea typeface="Mada"/>
              <a:cs typeface="Mada"/>
              <a:sym typeface="Mada"/>
            </a:endParaRPr>
          </a:p>
        </p:txBody>
      </p:sp>
      <p:sp>
        <p:nvSpPr>
          <p:cNvPr id="300" name="Google Shape;300;p29"/>
          <p:cNvSpPr/>
          <p:nvPr/>
        </p:nvSpPr>
        <p:spPr>
          <a:xfrm>
            <a:off x="-3576131" y="7451809"/>
            <a:ext cx="31008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Maintaining strong threat-specific readiness for known diseases/risks.</a:t>
            </a:r>
            <a:r>
              <a:rPr lang="en-GB" sz="1200">
                <a:latin typeface="Mada"/>
                <a:ea typeface="Mada"/>
                <a:cs typeface="Mada"/>
                <a:sym typeface="Mada"/>
              </a:rPr>
              <a:t> </a:t>
            </a:r>
            <a:endParaRPr sz="1200">
              <a:latin typeface="Mada"/>
              <a:ea typeface="Mada"/>
              <a:cs typeface="Mada"/>
              <a:sym typeface="Mada"/>
            </a:endParaRPr>
          </a:p>
        </p:txBody>
      </p:sp>
      <p:sp>
        <p:nvSpPr>
          <p:cNvPr id="301" name="Google Shape;301;p29"/>
          <p:cNvSpPr/>
          <p:nvPr/>
        </p:nvSpPr>
        <p:spPr>
          <a:xfrm>
            <a:off x="-3576131" y="6711625"/>
            <a:ext cx="3100800" cy="52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Strengthen national capacities in alert and response.</a:t>
            </a:r>
            <a:endParaRPr sz="1200">
              <a:latin typeface="Mada"/>
              <a:ea typeface="Mada"/>
              <a:cs typeface="Mada"/>
              <a:sym typeface="Mada"/>
            </a:endParaRPr>
          </a:p>
        </p:txBody>
      </p:sp>
      <p:cxnSp>
        <p:nvCxnSpPr>
          <p:cNvPr id="302" name="Google Shape;302;p29"/>
          <p:cNvCxnSpPr>
            <a:stCxn id="295" idx="2"/>
            <a:endCxn id="301" idx="1"/>
          </p:cNvCxnSpPr>
          <p:nvPr/>
        </p:nvCxnSpPr>
        <p:spPr>
          <a:xfrm flipH="1" rot="-5400000">
            <a:off x="-4129475" y="6422618"/>
            <a:ext cx="696900" cy="409500"/>
          </a:xfrm>
          <a:prstGeom prst="bentConnector2">
            <a:avLst/>
          </a:prstGeom>
          <a:noFill/>
          <a:ln cap="flat" cmpd="sng" w="9525">
            <a:solidFill>
              <a:srgbClr val="76A5AF"/>
            </a:solidFill>
            <a:prstDash val="solid"/>
            <a:round/>
            <a:headEnd len="med" w="med" type="none"/>
            <a:tailEnd len="med" w="med" type="oval"/>
          </a:ln>
        </p:spPr>
      </p:cxnSp>
      <p:cxnSp>
        <p:nvCxnSpPr>
          <p:cNvPr id="303" name="Google Shape;303;p29"/>
          <p:cNvCxnSpPr>
            <a:stCxn id="295" idx="2"/>
            <a:endCxn id="296" idx="3"/>
          </p:cNvCxnSpPr>
          <p:nvPr/>
        </p:nvCxnSpPr>
        <p:spPr>
          <a:xfrm rot="5400000">
            <a:off x="-4405775" y="6179618"/>
            <a:ext cx="320700" cy="519300"/>
          </a:xfrm>
          <a:prstGeom prst="bentConnector2">
            <a:avLst/>
          </a:prstGeom>
          <a:noFill/>
          <a:ln cap="flat" cmpd="sng" w="9525">
            <a:solidFill>
              <a:srgbClr val="76A5AF"/>
            </a:solidFill>
            <a:prstDash val="solid"/>
            <a:round/>
            <a:headEnd len="med" w="med" type="oval"/>
            <a:tailEnd len="med" w="med" type="oval"/>
          </a:ln>
        </p:spPr>
      </p:cxnSp>
      <p:cxnSp>
        <p:nvCxnSpPr>
          <p:cNvPr id="304" name="Google Shape;304;p29"/>
          <p:cNvCxnSpPr>
            <a:stCxn id="295" idx="2"/>
            <a:endCxn id="300" idx="1"/>
          </p:cNvCxnSpPr>
          <p:nvPr/>
        </p:nvCxnSpPr>
        <p:spPr>
          <a:xfrm flipH="1" rot="-5400000">
            <a:off x="-4458275" y="6751418"/>
            <a:ext cx="1354500" cy="409500"/>
          </a:xfrm>
          <a:prstGeom prst="bentConnector2">
            <a:avLst/>
          </a:prstGeom>
          <a:noFill/>
          <a:ln cap="flat" cmpd="sng" w="9525">
            <a:solidFill>
              <a:srgbClr val="76A5AF"/>
            </a:solidFill>
            <a:prstDash val="solid"/>
            <a:round/>
            <a:headEnd len="med" w="med" type="none"/>
            <a:tailEnd len="med" w="med" type="oval"/>
          </a:ln>
        </p:spPr>
      </p:cxnSp>
      <p:cxnSp>
        <p:nvCxnSpPr>
          <p:cNvPr id="305" name="Google Shape;305;p29"/>
          <p:cNvCxnSpPr>
            <a:stCxn id="295" idx="2"/>
            <a:endCxn id="297" idx="3"/>
          </p:cNvCxnSpPr>
          <p:nvPr/>
        </p:nvCxnSpPr>
        <p:spPr>
          <a:xfrm rot="5400000">
            <a:off x="-4752875" y="6526718"/>
            <a:ext cx="1014900" cy="519300"/>
          </a:xfrm>
          <a:prstGeom prst="bentConnector2">
            <a:avLst/>
          </a:prstGeom>
          <a:noFill/>
          <a:ln cap="flat" cmpd="sng" w="9525">
            <a:solidFill>
              <a:srgbClr val="76A5AF"/>
            </a:solidFill>
            <a:prstDash val="solid"/>
            <a:round/>
            <a:headEnd len="med" w="med" type="none"/>
            <a:tailEnd len="med" w="med" type="oval"/>
          </a:ln>
        </p:spPr>
      </p:cxnSp>
      <p:cxnSp>
        <p:nvCxnSpPr>
          <p:cNvPr id="306" name="Google Shape;306;p29"/>
          <p:cNvCxnSpPr>
            <a:stCxn id="295" idx="2"/>
            <a:endCxn id="299" idx="1"/>
          </p:cNvCxnSpPr>
          <p:nvPr/>
        </p:nvCxnSpPr>
        <p:spPr>
          <a:xfrm flipH="1" rot="-5400000">
            <a:off x="-4783775" y="7076918"/>
            <a:ext cx="2005500" cy="409500"/>
          </a:xfrm>
          <a:prstGeom prst="bentConnector2">
            <a:avLst/>
          </a:prstGeom>
          <a:noFill/>
          <a:ln cap="flat" cmpd="sng" w="9525">
            <a:solidFill>
              <a:srgbClr val="76A5AF"/>
            </a:solidFill>
            <a:prstDash val="solid"/>
            <a:round/>
            <a:headEnd len="med" w="med" type="none"/>
            <a:tailEnd len="med" w="med" type="oval"/>
          </a:ln>
        </p:spPr>
      </p:cxnSp>
      <p:cxnSp>
        <p:nvCxnSpPr>
          <p:cNvPr id="307" name="Google Shape;307;p29"/>
          <p:cNvCxnSpPr>
            <a:stCxn id="295" idx="2"/>
            <a:endCxn id="298" idx="3"/>
          </p:cNvCxnSpPr>
          <p:nvPr/>
        </p:nvCxnSpPr>
        <p:spPr>
          <a:xfrm rot="5400000">
            <a:off x="-5061875" y="6835718"/>
            <a:ext cx="1632900" cy="519300"/>
          </a:xfrm>
          <a:prstGeom prst="bentConnector2">
            <a:avLst/>
          </a:prstGeom>
          <a:noFill/>
          <a:ln cap="flat" cmpd="sng" w="9525">
            <a:solidFill>
              <a:srgbClr val="76A5AF"/>
            </a:solidFill>
            <a:prstDash val="solid"/>
            <a:round/>
            <a:headEnd len="med" w="med" type="oval"/>
            <a:tailEnd len="med" w="med" type="oval"/>
          </a:ln>
        </p:spPr>
      </p:cxnSp>
      <p:sp>
        <p:nvSpPr>
          <p:cNvPr id="308" name="Google Shape;308;p29"/>
          <p:cNvSpPr/>
          <p:nvPr/>
        </p:nvSpPr>
        <p:spPr>
          <a:xfrm>
            <a:off x="-7605988" y="8416053"/>
            <a:ext cx="31008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200">
                <a:latin typeface="Mada"/>
                <a:ea typeface="Mada"/>
                <a:cs typeface="Mada"/>
                <a:sym typeface="Mada"/>
              </a:rPr>
              <a:t>Monitor progress of IHR implementation</a:t>
            </a:r>
            <a:endParaRPr sz="1200">
              <a:latin typeface="Mada"/>
              <a:ea typeface="Mada"/>
              <a:cs typeface="Mada"/>
              <a:sym typeface="Mada"/>
            </a:endParaRPr>
          </a:p>
        </p:txBody>
      </p:sp>
      <p:cxnSp>
        <p:nvCxnSpPr>
          <p:cNvPr id="309" name="Google Shape;309;p29"/>
          <p:cNvCxnSpPr>
            <a:stCxn id="295" idx="2"/>
            <a:endCxn id="308" idx="3"/>
          </p:cNvCxnSpPr>
          <p:nvPr/>
        </p:nvCxnSpPr>
        <p:spPr>
          <a:xfrm rot="5400000">
            <a:off x="-5404775" y="7178618"/>
            <a:ext cx="2318700" cy="519300"/>
          </a:xfrm>
          <a:prstGeom prst="bentConnector2">
            <a:avLst/>
          </a:prstGeom>
          <a:noFill/>
          <a:ln cap="flat" cmpd="sng" w="9525">
            <a:solidFill>
              <a:srgbClr val="76A5AF"/>
            </a:solidFill>
            <a:prstDash val="solid"/>
            <a:round/>
            <a:headEnd len="med" w="med" type="oval"/>
            <a:tailEnd len="med" w="med" type="oval"/>
          </a:ln>
        </p:spPr>
      </p:cxnSp>
      <p:sp>
        <p:nvSpPr>
          <p:cNvPr id="310" name="Google Shape;310;p29"/>
          <p:cNvSpPr txBox="1"/>
          <p:nvPr/>
        </p:nvSpPr>
        <p:spPr>
          <a:xfrm>
            <a:off x="247375" y="7553325"/>
            <a:ext cx="7342200" cy="783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Challenges faced by different countries while implementing IHR</a:t>
            </a:r>
            <a:endParaRPr sz="2400">
              <a:solidFill>
                <a:srgbClr val="134F5C"/>
              </a:solidFill>
              <a:latin typeface="Nunito"/>
              <a:ea typeface="Nunito"/>
              <a:cs typeface="Nunito"/>
              <a:sym typeface="Nunito"/>
            </a:endParaRPr>
          </a:p>
        </p:txBody>
      </p:sp>
      <p:sp>
        <p:nvSpPr>
          <p:cNvPr id="311" name="Google Shape;311;p29"/>
          <p:cNvSpPr txBox="1"/>
          <p:nvPr/>
        </p:nvSpPr>
        <p:spPr>
          <a:xfrm>
            <a:off x="78000" y="8303775"/>
            <a:ext cx="7456200" cy="1295400"/>
          </a:xfrm>
          <a:prstGeom prst="rect">
            <a:avLst/>
          </a:prstGeom>
          <a:noFill/>
          <a:ln cap="flat" cmpd="sng" w="9525">
            <a:solidFill>
              <a:srgbClr val="A2C4C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Mobilize resources and develop national action plans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Strengthen national capacities in alert and response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Strengthen capacity at ports, airports, and ground crossings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Maintaining strong threat-specific readiness for known diseases/risks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Rapidly notify WHO of acute public health risks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Sustain international and intersectoral collaboration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Monitor progress of IHR implementation</a:t>
            </a:r>
            <a:endParaRPr sz="1200">
              <a:latin typeface="Mada"/>
              <a:ea typeface="Mada"/>
              <a:cs typeface="Mada"/>
              <a:sym typeface="Mada"/>
            </a:endParaRPr>
          </a:p>
        </p:txBody>
      </p:sp>
      <p:sp>
        <p:nvSpPr>
          <p:cNvPr id="312" name="Google Shape;312;p29"/>
          <p:cNvSpPr txBox="1"/>
          <p:nvPr/>
        </p:nvSpPr>
        <p:spPr>
          <a:xfrm>
            <a:off x="-19050" y="5999575"/>
            <a:ext cx="3826800" cy="1066800"/>
          </a:xfrm>
          <a:prstGeom prst="rect">
            <a:avLst/>
          </a:prstGeom>
          <a:noFill/>
          <a:ln>
            <a:noFill/>
          </a:ln>
        </p:spPr>
        <p:txBody>
          <a:bodyPr anchorCtr="0" anchor="ctr" bIns="91425" lIns="91425" spcFirstLastPara="1" rIns="91425" wrap="square" tIns="91425">
            <a:noAutofit/>
          </a:bodyPr>
          <a:lstStyle/>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“The national center, designated by each State Party which shall be accessible at all times for communication with WHO Contact Points”.</a:t>
            </a:r>
            <a:endParaRPr sz="600">
              <a:latin typeface="Mada"/>
              <a:ea typeface="Mada"/>
              <a:cs typeface="Mada"/>
              <a:sym typeface="Mada"/>
            </a:endParaRPr>
          </a:p>
          <a:p>
            <a:pPr indent="0" lvl="0" marL="457200" rtl="0" algn="l">
              <a:lnSpc>
                <a:spcPct val="100000"/>
              </a:lnSpc>
              <a:spcBef>
                <a:spcPts val="0"/>
              </a:spcBef>
              <a:spcAft>
                <a:spcPts val="0"/>
              </a:spcAft>
              <a:buNone/>
            </a:pPr>
            <a:r>
              <a:t/>
            </a:r>
            <a:endParaRPr sz="6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WHO shall designate IHR Contact Points, which shall be accessible at all times for communications with National IHR Focal Points.</a:t>
            </a:r>
            <a:endParaRPr sz="600">
              <a:latin typeface="Mada"/>
              <a:ea typeface="Mada"/>
              <a:cs typeface="Mada"/>
              <a:sym typeface="Mada"/>
            </a:endParaRPr>
          </a:p>
          <a:p>
            <a:pPr indent="0" lvl="0" marL="457200" rtl="0" algn="l">
              <a:lnSpc>
                <a:spcPct val="100000"/>
              </a:lnSpc>
              <a:spcBef>
                <a:spcPts val="0"/>
              </a:spcBef>
              <a:spcAft>
                <a:spcPts val="0"/>
              </a:spcAft>
              <a:buNone/>
            </a:pPr>
            <a:r>
              <a:t/>
            </a:r>
            <a:endParaRPr sz="600">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latin typeface="Mada"/>
                <a:ea typeface="Mada"/>
                <a:cs typeface="Mada"/>
                <a:sym typeface="Mada"/>
              </a:rPr>
              <a:t>Responsible for notification to WHO but not necessarily responsible for carrying out the assessment.</a:t>
            </a:r>
            <a:endParaRPr sz="1200">
              <a:latin typeface="Mada"/>
              <a:ea typeface="Mada"/>
              <a:cs typeface="Mada"/>
              <a:sym typeface="Mada"/>
            </a:endParaRPr>
          </a:p>
        </p:txBody>
      </p:sp>
      <p:sp>
        <p:nvSpPr>
          <p:cNvPr id="313" name="Google Shape;313;p29"/>
          <p:cNvSpPr/>
          <p:nvPr/>
        </p:nvSpPr>
        <p:spPr>
          <a:xfrm>
            <a:off x="345876" y="4984023"/>
            <a:ext cx="4854900" cy="529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p:txBody>
      </p:sp>
      <p:sp>
        <p:nvSpPr>
          <p:cNvPr id="314" name="Google Shape;314;p29"/>
          <p:cNvSpPr/>
          <p:nvPr/>
        </p:nvSpPr>
        <p:spPr>
          <a:xfrm>
            <a:off x="38100" y="4984079"/>
            <a:ext cx="601245" cy="529669"/>
          </a:xfrm>
          <a:prstGeom prst="flowChartMerge">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315" name="Google Shape;315;p29"/>
          <p:cNvSpPr txBox="1"/>
          <p:nvPr/>
        </p:nvSpPr>
        <p:spPr>
          <a:xfrm>
            <a:off x="733425" y="5022235"/>
            <a:ext cx="4248300" cy="3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rgbClr val="134F5C"/>
                </a:solidFill>
                <a:latin typeface="Nunito"/>
                <a:ea typeface="Nunito"/>
                <a:cs typeface="Nunito"/>
                <a:sym typeface="Nunito"/>
              </a:rPr>
              <a:t>Designation of a National Focal Point</a:t>
            </a:r>
            <a:endParaRPr sz="1800">
              <a:solidFill>
                <a:srgbClr val="134F5C"/>
              </a:solidFill>
              <a:latin typeface="Nunito"/>
              <a:ea typeface="Nunito"/>
              <a:cs typeface="Nunito"/>
              <a:sym typeface="Nunito"/>
            </a:endParaRPr>
          </a:p>
        </p:txBody>
      </p:sp>
      <p:pic>
        <p:nvPicPr>
          <p:cNvPr id="316" name="Google Shape;316;p29"/>
          <p:cNvPicPr preferRelativeResize="0"/>
          <p:nvPr/>
        </p:nvPicPr>
        <p:blipFill rotWithShape="1">
          <a:blip r:embed="rId4">
            <a:alphaModFix/>
          </a:blip>
          <a:srcRect b="7570" l="0" r="4085" t="0"/>
          <a:stretch/>
        </p:blipFill>
        <p:spPr>
          <a:xfrm>
            <a:off x="5879324" y="5775748"/>
            <a:ext cx="1723227" cy="1354499"/>
          </a:xfrm>
          <a:prstGeom prst="rect">
            <a:avLst/>
          </a:prstGeom>
          <a:noFill/>
          <a:ln>
            <a:noFill/>
          </a:ln>
        </p:spPr>
      </p:pic>
      <p:sp>
        <p:nvSpPr>
          <p:cNvPr id="317" name="Google Shape;317;p29"/>
          <p:cNvSpPr txBox="1"/>
          <p:nvPr/>
        </p:nvSpPr>
        <p:spPr>
          <a:xfrm>
            <a:off x="5606100" y="5575713"/>
            <a:ext cx="22479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BF9000"/>
                </a:solidFill>
                <a:highlight>
                  <a:srgbClr val="D0E0E3"/>
                </a:highlight>
                <a:latin typeface="Mada"/>
                <a:ea typeface="Mada"/>
                <a:cs typeface="Mada"/>
                <a:sym typeface="Mada"/>
              </a:rPr>
              <a:t>Circle of Communications:</a:t>
            </a:r>
            <a:endParaRPr b="1" sz="1000">
              <a:solidFill>
                <a:srgbClr val="BF9000"/>
              </a:solidFill>
              <a:highlight>
                <a:srgbClr val="D0E0E3"/>
              </a:highlight>
            </a:endParaRPr>
          </a:p>
        </p:txBody>
      </p:sp>
      <p:pic>
        <p:nvPicPr>
          <p:cNvPr id="318" name="Google Shape;318;p29"/>
          <p:cNvPicPr preferRelativeResize="0"/>
          <p:nvPr/>
        </p:nvPicPr>
        <p:blipFill rotWithShape="1">
          <a:blip r:embed="rId5">
            <a:alphaModFix/>
          </a:blip>
          <a:srcRect b="14752" l="3257" r="2863" t="16632"/>
          <a:stretch/>
        </p:blipFill>
        <p:spPr>
          <a:xfrm>
            <a:off x="3752525" y="5838225"/>
            <a:ext cx="1996052" cy="1173499"/>
          </a:xfrm>
          <a:prstGeom prst="rect">
            <a:avLst/>
          </a:prstGeom>
          <a:noFill/>
          <a:ln>
            <a:noFill/>
          </a:ln>
        </p:spPr>
      </p:pic>
      <p:sp>
        <p:nvSpPr>
          <p:cNvPr id="319" name="Google Shape;319;p29"/>
          <p:cNvSpPr txBox="1"/>
          <p:nvPr/>
        </p:nvSpPr>
        <p:spPr>
          <a:xfrm>
            <a:off x="3593325" y="5434875"/>
            <a:ext cx="2355600" cy="3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BF9000"/>
                </a:solidFill>
                <a:highlight>
                  <a:srgbClr val="D0E0E3"/>
                </a:highlight>
                <a:latin typeface="Mada"/>
                <a:ea typeface="Mada"/>
                <a:cs typeface="Mada"/>
                <a:sym typeface="Mada"/>
              </a:rPr>
              <a:t>Event notification and determination</a:t>
            </a:r>
            <a:r>
              <a:rPr baseline="30000" lang="en-GB" sz="2000">
                <a:solidFill>
                  <a:srgbClr val="6AA84F"/>
                </a:solidFill>
                <a:latin typeface="Mada"/>
                <a:ea typeface="Mada"/>
                <a:cs typeface="Mada"/>
                <a:sym typeface="Mada"/>
              </a:rPr>
              <a:t>1</a:t>
            </a:r>
            <a:endParaRPr b="1" sz="1000">
              <a:solidFill>
                <a:srgbClr val="6AA84F"/>
              </a:solidFill>
            </a:endParaRPr>
          </a:p>
        </p:txBody>
      </p:sp>
      <p:sp>
        <p:nvSpPr>
          <p:cNvPr id="320" name="Google Shape;320;p29"/>
          <p:cNvSpPr txBox="1"/>
          <p:nvPr/>
        </p:nvSpPr>
        <p:spPr>
          <a:xfrm>
            <a:off x="57150" y="9734550"/>
            <a:ext cx="7458000" cy="9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1-anything happens goes to the ministry of health and then to the national focal point which is assigned by each nation to the WHO contact point which eventually notified by the WHO</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National IHR focal point —&gt; </a:t>
            </a:r>
            <a:r>
              <a:rPr lang="en-GB" sz="900">
                <a:solidFill>
                  <a:srgbClr val="6AA84F"/>
                </a:solidFill>
                <a:latin typeface="Amatic SC"/>
                <a:ea typeface="Amatic SC"/>
                <a:cs typeface="Amatic SC"/>
                <a:sym typeface="Amatic SC"/>
              </a:rPr>
              <a:t>تعينهم الدوله</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WHO IHR Contact points —&gt; </a:t>
            </a:r>
            <a:r>
              <a:rPr lang="en-GB" sz="900">
                <a:solidFill>
                  <a:srgbClr val="6AA84F"/>
                </a:solidFill>
                <a:latin typeface="Amatic SC"/>
                <a:ea typeface="Amatic SC"/>
                <a:cs typeface="Amatic SC"/>
                <a:sym typeface="Amatic SC"/>
              </a:rPr>
              <a:t>تعينهم المنظمه نفسها</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p:txBody>
      </p:sp>
      <p:sp>
        <p:nvSpPr>
          <p:cNvPr id="321" name="Google Shape;321;p29"/>
          <p:cNvSpPr/>
          <p:nvPr/>
        </p:nvSpPr>
        <p:spPr>
          <a:xfrm>
            <a:off x="5814175" y="5313950"/>
            <a:ext cx="409500" cy="3237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6913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0"/>
          <p:cNvSpPr txBox="1"/>
          <p:nvPr/>
        </p:nvSpPr>
        <p:spPr>
          <a:xfrm>
            <a:off x="190500" y="885825"/>
            <a:ext cx="7197300" cy="426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During Hajj Season of 2014, the country was subjected to the risk of Ebola Virus Disease outbreak during the Hajj season.</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i="1" lang="en-GB" sz="1200">
                <a:highlight>
                  <a:srgbClr val="D0E0E3"/>
                </a:highlight>
                <a:latin typeface="Mada"/>
                <a:ea typeface="Mada"/>
                <a:cs typeface="Mada"/>
                <a:sym typeface="Mada"/>
              </a:rPr>
              <a:t>What was the action plan conducted under the IHR?</a:t>
            </a:r>
            <a:endParaRPr b="1" i="1" sz="1200">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Firstly: the disease was announced to be endemic in west African countries: Guinea, Liberia and Sierra Leone in West Africa. Additionally, a localised spread of the virus was announced in certain areas of Nigeria.</a:t>
            </a:r>
            <a:r>
              <a:rPr b="1" lang="en-GB" sz="1200">
                <a:solidFill>
                  <a:srgbClr val="6AA84F"/>
                </a:solidFill>
                <a:latin typeface="Mada"/>
                <a:ea typeface="Mada"/>
                <a:cs typeface="Mada"/>
                <a:sym typeface="Mada"/>
              </a:rPr>
              <a:t>1</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This announcement indicated a Public Health Emergency of International Concern (PHEIC).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Saudi Arabia, as a member state was informed about this PHEIC through the </a:t>
            </a:r>
            <a:r>
              <a:rPr b="1" lang="en-GB" sz="1200">
                <a:solidFill>
                  <a:srgbClr val="CC0000"/>
                </a:solidFill>
                <a:latin typeface="Mada"/>
                <a:ea typeface="Mada"/>
                <a:cs typeface="Mada"/>
                <a:sym typeface="Mada"/>
              </a:rPr>
              <a:t>National IHR Focal Point.</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National IHR Focal Point in Saudi Arabia was a representative of the Saudi Ministry of Health.</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i="1" lang="en-GB" sz="1200">
                <a:solidFill>
                  <a:srgbClr val="CC0000"/>
                </a:solidFill>
                <a:highlight>
                  <a:srgbClr val="D0E0E3"/>
                </a:highlight>
                <a:latin typeface="Mada"/>
                <a:ea typeface="Mada"/>
                <a:cs typeface="Mada"/>
                <a:sym typeface="Mada"/>
              </a:rPr>
              <a:t>How does The National IHR Focal Point in Saudi Arabia receive</a:t>
            </a:r>
            <a:endParaRPr b="1" i="1" sz="1200">
              <a:solidFill>
                <a:srgbClr val="CC0000"/>
              </a:solidFill>
              <a:highlight>
                <a:srgbClr val="D0E0E3"/>
              </a:highlight>
              <a:latin typeface="Mada"/>
              <a:ea typeface="Mada"/>
              <a:cs typeface="Mada"/>
              <a:sym typeface="Mada"/>
            </a:endParaRPr>
          </a:p>
          <a:p>
            <a:pPr indent="0" lvl="0" marL="0" rtl="0" algn="l">
              <a:spcBef>
                <a:spcPts val="0"/>
              </a:spcBef>
              <a:spcAft>
                <a:spcPts val="0"/>
              </a:spcAft>
              <a:buNone/>
            </a:pPr>
            <a:r>
              <a:rPr b="1" i="1" lang="en-GB" sz="1200">
                <a:solidFill>
                  <a:srgbClr val="CC0000"/>
                </a:solidFill>
                <a:highlight>
                  <a:srgbClr val="D0E0E3"/>
                </a:highlight>
                <a:latin typeface="Mada"/>
                <a:ea typeface="Mada"/>
                <a:cs typeface="Mada"/>
                <a:sym typeface="Mada"/>
              </a:rPr>
              <a:t>information from the WHO?</a:t>
            </a:r>
            <a:endParaRPr b="1" i="1" sz="1200">
              <a:solidFill>
                <a:srgbClr val="CC0000"/>
              </a:solidFill>
              <a:highlight>
                <a:srgbClr val="D0E0E3"/>
              </a:highlight>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Through the WHO IHR Contact Points.</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 i.e. (EMRO IHR contact point</a:t>
            </a:r>
            <a:r>
              <a:rPr lang="en-GB" sz="1200">
                <a:latin typeface="Mada"/>
                <a:ea typeface="Mada"/>
                <a:cs typeface="Mada"/>
                <a:sym typeface="Mada"/>
              </a:rPr>
              <a:t>)</a:t>
            </a:r>
            <a:endParaRPr sz="1200">
              <a:latin typeface="Mada"/>
              <a:ea typeface="Mada"/>
              <a:cs typeface="Mada"/>
              <a:sym typeface="Mada"/>
            </a:endParaRPr>
          </a:p>
        </p:txBody>
      </p:sp>
      <p:sp>
        <p:nvSpPr>
          <p:cNvPr id="327" name="Google Shape;327;p30"/>
          <p:cNvSpPr txBox="1"/>
          <p:nvPr/>
        </p:nvSpPr>
        <p:spPr>
          <a:xfrm>
            <a:off x="131225" y="295275"/>
            <a:ext cx="7197300" cy="4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IHR in Saudi Arabia: Case Study</a:t>
            </a:r>
            <a:endParaRPr sz="2400">
              <a:solidFill>
                <a:srgbClr val="134F5C"/>
              </a:solidFill>
              <a:latin typeface="Nunito"/>
              <a:ea typeface="Nunito"/>
              <a:cs typeface="Nunito"/>
              <a:sym typeface="Nunito"/>
            </a:endParaRPr>
          </a:p>
        </p:txBody>
      </p:sp>
      <p:sp>
        <p:nvSpPr>
          <p:cNvPr id="328" name="Google Shape;328;p30"/>
          <p:cNvSpPr txBox="1"/>
          <p:nvPr/>
        </p:nvSpPr>
        <p:spPr>
          <a:xfrm>
            <a:off x="190500" y="5438775"/>
            <a:ext cx="7296000" cy="39720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lphaUcPeriod"/>
            </a:pPr>
            <a:r>
              <a:rPr b="1" lang="en-GB" sz="1200">
                <a:latin typeface="Mada"/>
                <a:ea typeface="Mada"/>
                <a:cs typeface="Mada"/>
                <a:sym typeface="Mada"/>
              </a:rPr>
              <a:t>The Information components:</a:t>
            </a:r>
            <a:endParaRPr b="1"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Surveillance, notification, consultation, verification, and information sharing at the endemic countries with ED</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Announcement of the PHEIC with state parties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Sharing of relevant public health knowledge about ED with state parties</a:t>
            </a:r>
            <a:endParaRPr sz="600">
              <a:latin typeface="Mada"/>
              <a:ea typeface="Mada"/>
              <a:cs typeface="Mada"/>
              <a:sym typeface="Mada"/>
            </a:endParaRPr>
          </a:p>
          <a:p>
            <a:pPr indent="0" lvl="0" marL="914400" rtl="0" algn="l">
              <a:spcBef>
                <a:spcPts val="0"/>
              </a:spcBef>
              <a:spcAft>
                <a:spcPts val="0"/>
              </a:spcAft>
              <a:buNone/>
            </a:pPr>
            <a:r>
              <a:t/>
            </a:r>
            <a:endParaRPr sz="600">
              <a:latin typeface="Mada"/>
              <a:ea typeface="Mada"/>
              <a:cs typeface="Mada"/>
              <a:sym typeface="Mada"/>
            </a:endParaRPr>
          </a:p>
          <a:p>
            <a:pPr indent="-304800" lvl="0" marL="457200" rtl="0" algn="l">
              <a:spcBef>
                <a:spcPts val="0"/>
              </a:spcBef>
              <a:spcAft>
                <a:spcPts val="0"/>
              </a:spcAft>
              <a:buSzPts val="1200"/>
              <a:buFont typeface="Mada"/>
              <a:buAutoNum type="alphaUcPeriod"/>
            </a:pPr>
            <a:r>
              <a:rPr b="1" lang="en-GB" sz="1200">
                <a:latin typeface="Mada"/>
                <a:ea typeface="Mada"/>
                <a:cs typeface="Mada"/>
                <a:sym typeface="Mada"/>
              </a:rPr>
              <a:t>Action plan at endemic countries:</a:t>
            </a:r>
            <a:endParaRPr b="1"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Application of prevention and control measures in endemic countries.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Application of exit screening measures at Points of Entry</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Information sharing with state parties</a:t>
            </a:r>
            <a:endParaRPr sz="600">
              <a:latin typeface="Mada"/>
              <a:ea typeface="Mada"/>
              <a:cs typeface="Mada"/>
              <a:sym typeface="Mada"/>
            </a:endParaRPr>
          </a:p>
          <a:p>
            <a:pPr indent="0" lvl="0" marL="914400" rtl="0" algn="l">
              <a:spcBef>
                <a:spcPts val="0"/>
              </a:spcBef>
              <a:spcAft>
                <a:spcPts val="0"/>
              </a:spcAft>
              <a:buNone/>
            </a:pPr>
            <a:r>
              <a:t/>
            </a:r>
            <a:endParaRPr sz="600">
              <a:latin typeface="Mada"/>
              <a:ea typeface="Mada"/>
              <a:cs typeface="Mada"/>
              <a:sym typeface="Mada"/>
            </a:endParaRPr>
          </a:p>
          <a:p>
            <a:pPr indent="-304800" lvl="0" marL="457200" rtl="0" algn="l">
              <a:spcBef>
                <a:spcPts val="0"/>
              </a:spcBef>
              <a:spcAft>
                <a:spcPts val="0"/>
              </a:spcAft>
              <a:buSzPts val="1200"/>
              <a:buFont typeface="Mada"/>
              <a:buAutoNum type="alphaUcPeriod"/>
            </a:pPr>
            <a:r>
              <a:rPr b="1" lang="en-GB" sz="1200">
                <a:latin typeface="Mada"/>
                <a:ea typeface="Mada"/>
                <a:cs typeface="Mada"/>
                <a:sym typeface="Mada"/>
              </a:rPr>
              <a:t>Action plan at Saudi Arabia:</a:t>
            </a:r>
            <a:endParaRPr b="1"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Restriction of entry of citizens of affected countries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Application of entry screening measures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Information sharing with relevant local authorities</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Assessment of the established capacity:</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en-GB" sz="1200">
                <a:latin typeface="Mada"/>
                <a:ea typeface="Mada"/>
                <a:cs typeface="Mada"/>
                <a:sym typeface="Mada"/>
              </a:rPr>
              <a:t>Transportation system adherence to the IHR guidelines</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en-GB" sz="1200">
                <a:latin typeface="Mada"/>
                <a:ea typeface="Mada"/>
                <a:cs typeface="Mada"/>
                <a:sym typeface="Mada"/>
              </a:rPr>
              <a:t>Maintenance of core capacities at designated Points of Entry in Saudi Arabia: Jeddah airport, Madinah Airport, and Islamic seaports in Jeddah</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Development of Public health Emergency Contingency Plans at Points of Entry</a:t>
            </a:r>
            <a:endParaRPr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en-GB" sz="1200">
                <a:latin typeface="Mada"/>
                <a:ea typeface="Mada"/>
                <a:cs typeface="Mada"/>
                <a:sym typeface="Mada"/>
              </a:rPr>
              <a:t>Plan trials, monitoring and evaluation</a:t>
            </a:r>
            <a:endParaRPr sz="1200">
              <a:latin typeface="Mada"/>
              <a:ea typeface="Mada"/>
              <a:cs typeface="Mada"/>
              <a:sym typeface="Mada"/>
            </a:endParaRPr>
          </a:p>
        </p:txBody>
      </p:sp>
      <p:pic>
        <p:nvPicPr>
          <p:cNvPr id="329" name="Google Shape;329;p30"/>
          <p:cNvPicPr preferRelativeResize="0"/>
          <p:nvPr/>
        </p:nvPicPr>
        <p:blipFill>
          <a:blip r:embed="rId3">
            <a:alphaModFix/>
          </a:blip>
          <a:stretch>
            <a:fillRect/>
          </a:stretch>
        </p:blipFill>
        <p:spPr>
          <a:xfrm>
            <a:off x="5051336" y="7037002"/>
            <a:ext cx="2306599" cy="1232750"/>
          </a:xfrm>
          <a:prstGeom prst="rect">
            <a:avLst/>
          </a:prstGeom>
          <a:noFill/>
          <a:ln>
            <a:noFill/>
          </a:ln>
        </p:spPr>
      </p:pic>
      <p:cxnSp>
        <p:nvCxnSpPr>
          <p:cNvPr id="330" name="Google Shape;330;p30"/>
          <p:cNvCxnSpPr/>
          <p:nvPr/>
        </p:nvCxnSpPr>
        <p:spPr>
          <a:xfrm>
            <a:off x="219075" y="5391150"/>
            <a:ext cx="7105500" cy="0"/>
          </a:xfrm>
          <a:prstGeom prst="straightConnector1">
            <a:avLst/>
          </a:prstGeom>
          <a:noFill/>
          <a:ln cap="flat" cmpd="sng" w="19050">
            <a:solidFill>
              <a:srgbClr val="B7B7B7"/>
            </a:solidFill>
            <a:prstDash val="solid"/>
            <a:round/>
            <a:headEnd len="med" w="med" type="oval"/>
            <a:tailEnd len="med" w="med" type="oval"/>
          </a:ln>
        </p:spPr>
      </p:cxnSp>
      <p:sp>
        <p:nvSpPr>
          <p:cNvPr id="331" name="Google Shape;331;p30"/>
          <p:cNvSpPr txBox="1"/>
          <p:nvPr/>
        </p:nvSpPr>
        <p:spPr>
          <a:xfrm>
            <a:off x="44450" y="9734550"/>
            <a:ext cx="7442100" cy="8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1-Saudi arabia during the outbreak didn’t allow </a:t>
            </a:r>
            <a:r>
              <a:rPr lang="en-GB" sz="900">
                <a:solidFill>
                  <a:srgbClr val="6AA84F"/>
                </a:solidFill>
                <a:latin typeface="Mada"/>
                <a:ea typeface="Mada"/>
                <a:cs typeface="Mada"/>
                <a:sym typeface="Mada"/>
              </a:rPr>
              <a:t>entry</a:t>
            </a:r>
            <a:r>
              <a:rPr lang="en-GB" sz="900">
                <a:solidFill>
                  <a:srgbClr val="6AA84F"/>
                </a:solidFill>
                <a:latin typeface="Mada"/>
                <a:ea typeface="Mada"/>
                <a:cs typeface="Mada"/>
                <a:sym typeface="Mada"/>
              </a:rPr>
              <a:t> from these countries and no in or out from the the countries with the endemic, Saudi arabia was prepared for any case with isolation rooms and physicians since they have allowed visitors from slightly </a:t>
            </a:r>
            <a:r>
              <a:rPr lang="en-GB" sz="900">
                <a:solidFill>
                  <a:srgbClr val="6AA84F"/>
                </a:solidFill>
                <a:latin typeface="Mada"/>
                <a:ea typeface="Mada"/>
                <a:cs typeface="Mada"/>
                <a:sym typeface="Mada"/>
              </a:rPr>
              <a:t>affected</a:t>
            </a:r>
            <a:r>
              <a:rPr lang="en-GB" sz="900">
                <a:solidFill>
                  <a:srgbClr val="6AA84F"/>
                </a:solidFill>
                <a:latin typeface="Mada"/>
                <a:ea typeface="Mada"/>
                <a:cs typeface="Mada"/>
                <a:sym typeface="Mada"/>
              </a:rPr>
              <a:t> countries like nigeria </a:t>
            </a:r>
            <a:endParaRPr sz="900">
              <a:solidFill>
                <a:srgbClr val="6AA84F"/>
              </a:solidFill>
              <a:latin typeface="Mada"/>
              <a:ea typeface="Mada"/>
              <a:cs typeface="Mada"/>
              <a:sym typeface="Mada"/>
            </a:endParaRPr>
          </a:p>
        </p:txBody>
      </p:sp>
      <p:pic>
        <p:nvPicPr>
          <p:cNvPr id="332" name="Google Shape;332;p30"/>
          <p:cNvPicPr preferRelativeResize="0"/>
          <p:nvPr/>
        </p:nvPicPr>
        <p:blipFill>
          <a:blip r:embed="rId4">
            <a:alphaModFix/>
          </a:blip>
          <a:stretch>
            <a:fillRect/>
          </a:stretch>
        </p:blipFill>
        <p:spPr>
          <a:xfrm>
            <a:off x="4472794" y="3192650"/>
            <a:ext cx="3013707" cy="1960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1"/>
          <p:cNvSpPr/>
          <p:nvPr/>
        </p:nvSpPr>
        <p:spPr>
          <a:xfrm>
            <a:off x="171663" y="2114138"/>
            <a:ext cx="7246200" cy="6550800"/>
          </a:xfrm>
          <a:prstGeom prst="round2SameRect">
            <a:avLst>
              <a:gd fmla="val 0" name="adj1"/>
              <a:gd fmla="val 4028" name="adj2"/>
            </a:avLst>
          </a:prstGeom>
          <a:noFill/>
          <a:ln cap="flat" cmpd="sng" w="28575">
            <a:solidFill>
              <a:srgbClr val="D0E0E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sz="1200">
              <a:highlight>
                <a:srgbClr val="FFFFFF"/>
              </a:highlight>
            </a:endParaRPr>
          </a:p>
          <a:p>
            <a:pPr indent="0" lvl="0" marL="0" rtl="0" algn="l">
              <a:lnSpc>
                <a:spcPct val="115000"/>
              </a:lnSpc>
              <a:spcBef>
                <a:spcPts val="1200"/>
              </a:spcBef>
              <a:spcAft>
                <a:spcPts val="0"/>
              </a:spcAft>
              <a:buNone/>
            </a:pPr>
            <a:r>
              <a:rPr lang="en-GB" sz="1200">
                <a:highlight>
                  <a:srgbClr val="FFFFFF"/>
                </a:highlight>
                <a:latin typeface="Mada"/>
                <a:ea typeface="Mada"/>
                <a:cs typeface="Mada"/>
                <a:sym typeface="Mada"/>
              </a:rPr>
              <a:t>1-which of the following criteria is consider as PHIEC?</a:t>
            </a:r>
            <a:endParaRPr sz="1200">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 A- unusual or unexpected event                       B-with no significant international spread</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 not resulting in serious public health impact D- none of the above</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highlight>
                  <a:srgbClr val="FFFFFF"/>
                </a:highlight>
                <a:latin typeface="Mada"/>
                <a:ea typeface="Mada"/>
                <a:cs typeface="Mada"/>
                <a:sym typeface="Mada"/>
              </a:rPr>
              <a:t>2- how does The National IHR Focal Point in Saudi Arabia receive information from the WHO?</a:t>
            </a:r>
            <a:endParaRPr sz="1200">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 A- National IHR focal point.                               B- relevant national authority.</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 Through the WHO contact point .                  D- none of the above.</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highlight>
                  <a:srgbClr val="FFFFFF"/>
                </a:highlight>
                <a:latin typeface="Mada"/>
                <a:ea typeface="Mada"/>
                <a:cs typeface="Mada"/>
                <a:sym typeface="Mada"/>
              </a:rPr>
              <a:t>3-</a:t>
            </a:r>
            <a:r>
              <a:rPr lang="en-GB" sz="1200">
                <a:highlight>
                  <a:srgbClr val="FFFFFF"/>
                </a:highlight>
                <a:latin typeface="Mada"/>
                <a:ea typeface="Mada"/>
                <a:cs typeface="Mada"/>
                <a:sym typeface="Mada"/>
              </a:rPr>
              <a:t>Which of the following challenging WHO face when implanting IHR?</a:t>
            </a:r>
            <a:endParaRPr sz="1200">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A- comply with routine provision.                       B-legal and administrative framework.</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C-core capacity to detect report and response  D-sustain international and intersectoral </a:t>
            </a:r>
            <a:r>
              <a:rPr lang="en-GB" sz="1200">
                <a:solidFill>
                  <a:srgbClr val="76A5AF"/>
                </a:solidFill>
                <a:highlight>
                  <a:srgbClr val="FFFFFF"/>
                </a:highlight>
                <a:latin typeface="Mada"/>
                <a:ea typeface="Mada"/>
                <a:cs typeface="Mada"/>
                <a:sym typeface="Mada"/>
              </a:rPr>
              <a:t>collaboration</a:t>
            </a:r>
            <a:r>
              <a:rPr lang="en-GB" sz="1200">
                <a:solidFill>
                  <a:srgbClr val="76A5AF"/>
                </a:solidFill>
                <a:highlight>
                  <a:srgbClr val="FFFFFF"/>
                </a:highlight>
                <a:latin typeface="Mada"/>
                <a:ea typeface="Mada"/>
                <a:cs typeface="Mada"/>
                <a:sym typeface="Mada"/>
              </a:rPr>
              <a:t>. </a:t>
            </a:r>
            <a:endParaRPr sz="1200">
              <a:solidFill>
                <a:srgbClr val="76A5AF"/>
              </a:solidFill>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highlight>
                  <a:srgbClr val="FFFFFF"/>
                </a:highlight>
                <a:latin typeface="Mada"/>
                <a:ea typeface="Mada"/>
                <a:cs typeface="Mada"/>
                <a:sym typeface="Mada"/>
              </a:rPr>
              <a:t>4- </a:t>
            </a:r>
            <a:r>
              <a:rPr lang="en-GB" sz="1200">
                <a:highlight>
                  <a:srgbClr val="FFFFFF"/>
                </a:highlight>
                <a:latin typeface="Mada"/>
                <a:ea typeface="Mada"/>
                <a:cs typeface="Mada"/>
                <a:sym typeface="Mada"/>
              </a:rPr>
              <a:t>How many carteria should be </a:t>
            </a:r>
            <a:r>
              <a:rPr lang="en-GB" sz="1200">
                <a:highlight>
                  <a:srgbClr val="FFFFFF"/>
                </a:highlight>
                <a:latin typeface="Mada"/>
                <a:ea typeface="Mada"/>
                <a:cs typeface="Mada"/>
                <a:sym typeface="Mada"/>
              </a:rPr>
              <a:t>present</a:t>
            </a:r>
            <a:r>
              <a:rPr lang="en-GB" sz="1200">
                <a:highlight>
                  <a:srgbClr val="FFFFFF"/>
                </a:highlight>
                <a:latin typeface="Mada"/>
                <a:ea typeface="Mada"/>
                <a:cs typeface="Mada"/>
                <a:sym typeface="Mada"/>
              </a:rPr>
              <a:t> to consider as PHIEC? </a:t>
            </a:r>
            <a:endParaRPr sz="1200">
              <a:highlight>
                <a:srgbClr val="FFFFFF"/>
              </a:highlight>
              <a:latin typeface="Mada"/>
              <a:ea typeface="Mada"/>
              <a:cs typeface="Mada"/>
              <a:sym typeface="Mada"/>
            </a:endParaRPr>
          </a:p>
          <a:p>
            <a:pPr indent="0" lvl="0" marL="0" rtl="0" algn="l">
              <a:lnSpc>
                <a:spcPct val="115000"/>
              </a:lnSpc>
              <a:spcBef>
                <a:spcPts val="1200"/>
              </a:spcBef>
              <a:spcAft>
                <a:spcPts val="0"/>
              </a:spcAft>
              <a:buNone/>
            </a:pPr>
            <a:r>
              <a:rPr lang="en-GB" sz="1200">
                <a:solidFill>
                  <a:srgbClr val="76A5AF"/>
                </a:solidFill>
                <a:highlight>
                  <a:srgbClr val="FFFFFF"/>
                </a:highlight>
                <a:latin typeface="Mada"/>
                <a:ea typeface="Mada"/>
                <a:cs typeface="Mada"/>
                <a:sym typeface="Mada"/>
              </a:rPr>
              <a:t>A- zero</a:t>
            </a:r>
            <a:r>
              <a:rPr lang="en-GB" sz="1200">
                <a:highlight>
                  <a:srgbClr val="FFFFFF"/>
                </a:highlight>
                <a:latin typeface="Mada"/>
                <a:ea typeface="Mada"/>
                <a:cs typeface="Mada"/>
                <a:sym typeface="Mada"/>
              </a:rPr>
              <a:t>  </a:t>
            </a:r>
            <a:r>
              <a:rPr lang="en-GB" sz="1200">
                <a:solidFill>
                  <a:srgbClr val="76A5AF"/>
                </a:solidFill>
                <a:highlight>
                  <a:srgbClr val="FFFFFF"/>
                </a:highlight>
                <a:latin typeface="Mada"/>
                <a:ea typeface="Mada"/>
                <a:cs typeface="Mada"/>
                <a:sym typeface="Mada"/>
              </a:rPr>
              <a:t>B-Only one. C-one or more. D-two or more.</a:t>
            </a:r>
            <a:endParaRPr sz="1200">
              <a:solidFill>
                <a:srgbClr val="76A5AF"/>
              </a:solidFill>
              <a:highlight>
                <a:srgbClr val="FFFFFF"/>
              </a:highlight>
              <a:latin typeface="Mada"/>
              <a:ea typeface="Mada"/>
              <a:cs typeface="Mada"/>
              <a:sym typeface="Mada"/>
            </a:endParaRPr>
          </a:p>
          <a:p>
            <a:pPr indent="0" lvl="0" marL="0" rtl="0" algn="l">
              <a:lnSpc>
                <a:spcPct val="100000"/>
              </a:lnSpc>
              <a:spcBef>
                <a:spcPts val="1200"/>
              </a:spcBef>
              <a:spcAft>
                <a:spcPts val="0"/>
              </a:spcAft>
              <a:buNone/>
            </a:pPr>
            <a:r>
              <a:rPr lang="en-GB" sz="1200">
                <a:latin typeface="Mada"/>
                <a:ea typeface="Mada"/>
                <a:cs typeface="Mada"/>
                <a:sym typeface="Mada"/>
              </a:rPr>
              <a:t>5- Which one of the following is responsible for the implantation of action plan according to IHR guidelines?</a:t>
            </a:r>
            <a:endParaRPr sz="1200">
              <a:latin typeface="Mada"/>
              <a:ea typeface="Mada"/>
              <a:cs typeface="Mada"/>
              <a:sym typeface="Mada"/>
            </a:endParaRPr>
          </a:p>
          <a:p>
            <a:pPr indent="0" lvl="0" marL="0" rtl="0" algn="l">
              <a:lnSpc>
                <a:spcPct val="115000"/>
              </a:lnSpc>
              <a:spcBef>
                <a:spcPts val="1200"/>
              </a:spcBef>
              <a:spcAft>
                <a:spcPts val="1200"/>
              </a:spcAft>
              <a:buClr>
                <a:schemeClr val="dk1"/>
              </a:buClr>
              <a:buSzPts val="1100"/>
              <a:buFont typeface="Arial"/>
              <a:buNone/>
            </a:pPr>
            <a:r>
              <a:rPr lang="en-GB" sz="1200">
                <a:solidFill>
                  <a:srgbClr val="76A5AF"/>
                </a:solidFill>
                <a:highlight>
                  <a:schemeClr val="lt1"/>
                </a:highlight>
                <a:latin typeface="Mada"/>
                <a:ea typeface="Mada"/>
                <a:cs typeface="Mada"/>
                <a:sym typeface="Mada"/>
              </a:rPr>
              <a:t>A. IHR focal point B. WHO contact point C-National IHR Focal point . D-Relevant National Authorities </a:t>
            </a:r>
            <a:endParaRPr sz="1200">
              <a:latin typeface="Mada"/>
              <a:ea typeface="Mada"/>
              <a:cs typeface="Mada"/>
              <a:sym typeface="Mada"/>
            </a:endParaRPr>
          </a:p>
        </p:txBody>
      </p:sp>
      <p:sp>
        <p:nvSpPr>
          <p:cNvPr id="338" name="Google Shape;338;p31"/>
          <p:cNvSpPr/>
          <p:nvPr/>
        </p:nvSpPr>
        <p:spPr>
          <a:xfrm>
            <a:off x="685550" y="1808825"/>
            <a:ext cx="1209924" cy="385776"/>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MCQ</a:t>
            </a:r>
            <a:endParaRPr sz="2400">
              <a:solidFill>
                <a:srgbClr val="134F5C"/>
              </a:solidFill>
              <a:latin typeface="Nunito"/>
              <a:ea typeface="Nunito"/>
              <a:cs typeface="Nunito"/>
              <a:sym typeface="Nunito"/>
            </a:endParaRPr>
          </a:p>
        </p:txBody>
      </p:sp>
      <p:sp>
        <p:nvSpPr>
          <p:cNvPr id="339" name="Google Shape;339;p31"/>
          <p:cNvSpPr/>
          <p:nvPr/>
        </p:nvSpPr>
        <p:spPr>
          <a:xfrm flipH="1" rot="10800000">
            <a:off x="0" y="9829800"/>
            <a:ext cx="1494000" cy="333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40" name="Google Shape;340;p31"/>
          <p:cNvSpPr txBox="1"/>
          <p:nvPr/>
        </p:nvSpPr>
        <p:spPr>
          <a:xfrm>
            <a:off x="152400" y="9762975"/>
            <a:ext cx="1171500" cy="4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u="sng">
                <a:solidFill>
                  <a:srgbClr val="134F5C"/>
                </a:solidFill>
                <a:latin typeface="Nunito"/>
                <a:ea typeface="Nunito"/>
                <a:cs typeface="Nunito"/>
                <a:sym typeface="Nunito"/>
              </a:rPr>
              <a:t>Answers</a:t>
            </a:r>
            <a:endParaRPr>
              <a:solidFill>
                <a:srgbClr val="134F5C"/>
              </a:solidFill>
              <a:latin typeface="Nunito"/>
              <a:ea typeface="Nunito"/>
              <a:cs typeface="Nunito"/>
              <a:sym typeface="Nunito"/>
            </a:endParaRPr>
          </a:p>
        </p:txBody>
      </p:sp>
      <p:sp>
        <p:nvSpPr>
          <p:cNvPr id="341" name="Google Shape;341;p31"/>
          <p:cNvSpPr/>
          <p:nvPr/>
        </p:nvSpPr>
        <p:spPr>
          <a:xfrm rot="10800000">
            <a:off x="3875825" y="25"/>
            <a:ext cx="3713700" cy="1092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42" name="Google Shape;342;p31"/>
          <p:cNvSpPr txBox="1"/>
          <p:nvPr/>
        </p:nvSpPr>
        <p:spPr>
          <a:xfrm>
            <a:off x="4341943" y="256875"/>
            <a:ext cx="28203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134F5C"/>
                </a:solidFill>
                <a:latin typeface="Nunito"/>
                <a:ea typeface="Nunito"/>
                <a:cs typeface="Nunito"/>
                <a:sym typeface="Nunito"/>
              </a:rPr>
              <a:t>Quiz</a:t>
            </a:r>
            <a:endParaRPr sz="6000">
              <a:solidFill>
                <a:srgbClr val="134F5C"/>
              </a:solidFill>
              <a:latin typeface="Nunito"/>
              <a:ea typeface="Nunito"/>
              <a:cs typeface="Nunito"/>
              <a:sym typeface="Nunito"/>
            </a:endParaRPr>
          </a:p>
        </p:txBody>
      </p:sp>
      <p:graphicFrame>
        <p:nvGraphicFramePr>
          <p:cNvPr id="343" name="Google Shape;343;p31"/>
          <p:cNvGraphicFramePr/>
          <p:nvPr/>
        </p:nvGraphicFramePr>
        <p:xfrm>
          <a:off x="2068288" y="9686763"/>
          <a:ext cx="3000000" cy="3000000"/>
        </p:xfrm>
        <a:graphic>
          <a:graphicData uri="http://schemas.openxmlformats.org/drawingml/2006/table">
            <a:tbl>
              <a:tblPr>
                <a:noFill/>
                <a:tableStyleId>{BB204105-26E1-4BA8-A8BE-4BE87B53C7D9}</a:tableStyleId>
              </a:tblPr>
              <a:tblGrid>
                <a:gridCol w="805075"/>
                <a:gridCol w="805075"/>
                <a:gridCol w="805075"/>
                <a:gridCol w="805075"/>
                <a:gridCol w="805075"/>
              </a:tblGrid>
              <a:tr h="264525">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Q1</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Q2</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Q3</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Q4</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Q5</a:t>
                      </a:r>
                      <a:endParaRPr sz="1000">
                        <a:solidFill>
                          <a:srgbClr val="134F5C"/>
                        </a:solidFill>
                        <a:latin typeface="Mada"/>
                        <a:ea typeface="Mada"/>
                        <a:cs typeface="Mada"/>
                        <a:sym typeface="Mada"/>
                      </a:endParaRPr>
                    </a:p>
                  </a:txBody>
                  <a:tcPr marT="91425" marB="91425" marR="91425" marL="91425" anchor="ctr">
                    <a:solidFill>
                      <a:srgbClr val="EFEFEF"/>
                    </a:solidFill>
                  </a:tcPr>
                </a:tc>
              </a:tr>
              <a:tr h="74550">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C</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D</a:t>
                      </a:r>
                      <a:endParaRPr sz="1000">
                        <a:solidFill>
                          <a:srgbClr val="B7B7B7"/>
                        </a:solidFill>
                        <a:latin typeface="Mada"/>
                        <a:ea typeface="Mada"/>
                        <a:cs typeface="Mada"/>
                        <a:sym typeface="Mada"/>
                      </a:endParaRPr>
                    </a:p>
                  </a:txBody>
                  <a:tcPr marT="91425" marB="91425" marR="91425" marL="91425"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2"/>
          <p:cNvSpPr/>
          <p:nvPr/>
        </p:nvSpPr>
        <p:spPr>
          <a:xfrm flipH="1">
            <a:off x="295075" y="10535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
          <p:cNvSpPr/>
          <p:nvPr/>
        </p:nvSpPr>
        <p:spPr>
          <a:xfrm flipH="1">
            <a:off x="4593589" y="5678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2"/>
          <p:cNvSpPr/>
          <p:nvPr/>
        </p:nvSpPr>
        <p:spPr>
          <a:xfrm flipH="1">
            <a:off x="4609908" y="5903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1" name="Google Shape;351;p32"/>
          <p:cNvPicPr preferRelativeResize="0"/>
          <p:nvPr/>
        </p:nvPicPr>
        <p:blipFill>
          <a:blip r:embed="rId3">
            <a:alphaModFix/>
          </a:blip>
          <a:stretch>
            <a:fillRect/>
          </a:stretch>
        </p:blipFill>
        <p:spPr>
          <a:xfrm>
            <a:off x="5086326" y="947100"/>
            <a:ext cx="1838375" cy="1838325"/>
          </a:xfrm>
          <a:prstGeom prst="rect">
            <a:avLst/>
          </a:prstGeom>
          <a:noFill/>
          <a:ln>
            <a:noFill/>
          </a:ln>
        </p:spPr>
      </p:pic>
      <p:sp>
        <p:nvSpPr>
          <p:cNvPr id="352" name="Google Shape;352;p32"/>
          <p:cNvSpPr txBox="1"/>
          <p:nvPr/>
        </p:nvSpPr>
        <p:spPr>
          <a:xfrm>
            <a:off x="457300" y="1167763"/>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76A5AF"/>
                </a:solidFill>
                <a:latin typeface="Nunito"/>
                <a:ea typeface="Nunito"/>
                <a:cs typeface="Nunito"/>
                <a:sym typeface="Nunito"/>
              </a:rPr>
              <a:t>Thank You</a:t>
            </a:r>
            <a:r>
              <a:rPr lang="en-GB" sz="3600">
                <a:solidFill>
                  <a:srgbClr val="76A5AF"/>
                </a:solidFill>
                <a:latin typeface="Nunito"/>
                <a:ea typeface="Nunito"/>
                <a:cs typeface="Nunito"/>
                <a:sym typeface="Nunito"/>
              </a:rPr>
              <a:t> and</a:t>
            </a:r>
            <a:endParaRPr sz="3600">
              <a:solidFill>
                <a:srgbClr val="76A5AF"/>
              </a:solidFill>
              <a:latin typeface="Nunito"/>
              <a:ea typeface="Nunito"/>
              <a:cs typeface="Nunito"/>
              <a:sym typeface="Nunito"/>
            </a:endParaRPr>
          </a:p>
          <a:p>
            <a:pPr indent="0" lvl="0" marL="0" rtl="0" algn="ctr">
              <a:spcBef>
                <a:spcPts val="0"/>
              </a:spcBef>
              <a:spcAft>
                <a:spcPts val="0"/>
              </a:spcAft>
              <a:buNone/>
            </a:pPr>
            <a:r>
              <a:rPr lang="en-GB" sz="3600">
                <a:solidFill>
                  <a:srgbClr val="76A5AF"/>
                </a:solidFill>
                <a:latin typeface="Nunito"/>
                <a:ea typeface="Nunito"/>
                <a:cs typeface="Nunito"/>
                <a:sym typeface="Nunito"/>
              </a:rPr>
              <a:t>Good Luck</a:t>
            </a:r>
            <a:endParaRPr sz="3600">
              <a:solidFill>
                <a:srgbClr val="76A5AF"/>
              </a:solidFill>
              <a:latin typeface="Nunito"/>
              <a:ea typeface="Nunito"/>
              <a:cs typeface="Nunito"/>
              <a:sym typeface="Nunito"/>
            </a:endParaRPr>
          </a:p>
        </p:txBody>
      </p:sp>
      <p:sp>
        <p:nvSpPr>
          <p:cNvPr id="353" name="Google Shape;353;p32"/>
          <p:cNvSpPr/>
          <p:nvPr/>
        </p:nvSpPr>
        <p:spPr>
          <a:xfrm>
            <a:off x="173675" y="5705475"/>
            <a:ext cx="7246200" cy="4438500"/>
          </a:xfrm>
          <a:prstGeom prst="round2SameRect">
            <a:avLst>
              <a:gd fmla="val 0" name="adj1"/>
              <a:gd fmla="val 4028" name="adj2"/>
            </a:avLst>
          </a:prstGeom>
          <a:solidFill>
            <a:srgbClr val="EEF5F7">
              <a:alpha val="51959"/>
            </a:srgbClr>
          </a:solid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p:txBody>
      </p:sp>
      <p:sp>
        <p:nvSpPr>
          <p:cNvPr id="354" name="Google Shape;354;p32"/>
          <p:cNvSpPr txBox="1"/>
          <p:nvPr/>
        </p:nvSpPr>
        <p:spPr>
          <a:xfrm>
            <a:off x="-28700" y="3962400"/>
            <a:ext cx="7589400" cy="13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Leaders:</a:t>
            </a:r>
            <a:endParaRPr sz="1100">
              <a:solidFill>
                <a:srgbClr val="134F5C"/>
              </a:solidFill>
              <a:latin typeface="Nunito"/>
              <a:ea typeface="Nunito"/>
              <a:cs typeface="Nunito"/>
              <a:sym typeface="Nunito"/>
            </a:endParaRPr>
          </a:p>
          <a:p>
            <a:pPr indent="0" lvl="0" marL="0" rtl="0" algn="l">
              <a:spcBef>
                <a:spcPts val="0"/>
              </a:spcBef>
              <a:spcAft>
                <a:spcPts val="0"/>
              </a:spcAft>
              <a:buNone/>
            </a:pPr>
            <a:r>
              <a:t/>
            </a:r>
            <a:endParaRPr sz="1100">
              <a:solidFill>
                <a:srgbClr val="134F5C"/>
              </a:solidFill>
              <a:latin typeface="Nunito"/>
              <a:ea typeface="Nunito"/>
              <a:cs typeface="Nunito"/>
              <a:sym typeface="Nunito"/>
            </a:endParaRPr>
          </a:p>
          <a:p>
            <a:pPr indent="0" lvl="0" marL="0" rtl="0" algn="ctr">
              <a:spcBef>
                <a:spcPts val="0"/>
              </a:spcBef>
              <a:spcAft>
                <a:spcPts val="0"/>
              </a:spcAft>
              <a:buNone/>
            </a:pPr>
            <a:r>
              <a:rPr lang="en-GB" sz="2200">
                <a:solidFill>
                  <a:srgbClr val="76A5AF"/>
                </a:solidFill>
                <a:latin typeface="Nunito"/>
                <a:ea typeface="Nunito"/>
                <a:cs typeface="Nunito"/>
                <a:sym typeface="Nunito"/>
              </a:rPr>
              <a:t>Lama AlAssiri  |  </a:t>
            </a:r>
            <a:r>
              <a:rPr lang="en-GB" sz="2200">
                <a:solidFill>
                  <a:srgbClr val="76A5AF"/>
                </a:solidFill>
                <a:highlight>
                  <a:srgbClr val="FFFFFF"/>
                </a:highlight>
                <a:latin typeface="Nunito"/>
                <a:ea typeface="Nunito"/>
                <a:cs typeface="Nunito"/>
                <a:sym typeface="Nunito"/>
              </a:rPr>
              <a:t>Mohammed AlHuqbani </a:t>
            </a:r>
            <a:r>
              <a:rPr lang="en-GB" sz="2200">
                <a:solidFill>
                  <a:srgbClr val="76A5AF"/>
                </a:solidFill>
                <a:latin typeface="Nunito"/>
                <a:ea typeface="Nunito"/>
                <a:cs typeface="Nunito"/>
                <a:sym typeface="Nunito"/>
              </a:rPr>
              <a:t> |  Ibrahim AlDakhil</a:t>
            </a:r>
            <a:endParaRPr sz="2200">
              <a:solidFill>
                <a:srgbClr val="76A5AF"/>
              </a:solidFill>
              <a:latin typeface="Nunito"/>
              <a:ea typeface="Nunito"/>
              <a:cs typeface="Nunito"/>
              <a:sym typeface="Nunito"/>
            </a:endParaRPr>
          </a:p>
        </p:txBody>
      </p:sp>
      <p:sp>
        <p:nvSpPr>
          <p:cNvPr id="355" name="Google Shape;355;p32"/>
          <p:cNvSpPr txBox="1"/>
          <p:nvPr/>
        </p:nvSpPr>
        <p:spPr>
          <a:xfrm>
            <a:off x="1637313" y="5781675"/>
            <a:ext cx="41625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Members:</a:t>
            </a:r>
            <a:endParaRPr sz="2400">
              <a:solidFill>
                <a:srgbClr val="76A5AF"/>
              </a:solidFill>
              <a:latin typeface="Nunito"/>
              <a:ea typeface="Nunito"/>
              <a:cs typeface="Nunito"/>
              <a:sym typeface="Nunito"/>
            </a:endParaRPr>
          </a:p>
        </p:txBody>
      </p:sp>
      <p:sp>
        <p:nvSpPr>
          <p:cNvPr id="356" name="Google Shape;356;p32"/>
          <p:cNvSpPr txBox="1"/>
          <p:nvPr/>
        </p:nvSpPr>
        <p:spPr>
          <a:xfrm>
            <a:off x="457300" y="5951318"/>
            <a:ext cx="2409900" cy="35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latin typeface="Mada"/>
              <a:ea typeface="Mada"/>
              <a:cs typeface="Mada"/>
              <a:sym typeface="Mada"/>
            </a:endParaRPr>
          </a:p>
          <a:p>
            <a:pPr indent="0" lvl="0" marL="0" rtl="0" algn="l">
              <a:lnSpc>
                <a:spcPct val="150000"/>
              </a:lnSpc>
              <a:spcBef>
                <a:spcPts val="0"/>
              </a:spcBef>
              <a:spcAft>
                <a:spcPts val="0"/>
              </a:spcAft>
              <a:buNone/>
            </a:pPr>
            <a:r>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Lama AlZamil</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Leen AlMazroa</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May Babaeer</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Muneera AlKhorayef</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AlMazrou</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Nouf Alhussaini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Rema AlMutawa</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Sara AlAbdulkareem</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Sedra Elsirawani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Wejdan Alnufaie </a:t>
            </a:r>
            <a:endParaRPr>
              <a:latin typeface="Mada"/>
              <a:ea typeface="Mada"/>
              <a:cs typeface="Mada"/>
              <a:sym typeface="Mada"/>
            </a:endParaRPr>
          </a:p>
        </p:txBody>
      </p:sp>
      <p:sp>
        <p:nvSpPr>
          <p:cNvPr id="357" name="Google Shape;357;p32"/>
          <p:cNvSpPr txBox="1"/>
          <p:nvPr/>
        </p:nvSpPr>
        <p:spPr>
          <a:xfrm>
            <a:off x="2867200" y="6580925"/>
            <a:ext cx="24099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Abdulrahman Alhawas</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Abdulrahman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Aldawood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Alwaleed Alsaleh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Bader Alshehri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Bassam Alkhuwaiter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Faisal Alqifari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Hameed M. Humaid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Khalid Alkhani</a:t>
            </a:r>
            <a:endParaRPr>
              <a:latin typeface="Mada"/>
              <a:ea typeface="Mada"/>
              <a:cs typeface="Mada"/>
              <a:sym typeface="Mada"/>
            </a:endParaRPr>
          </a:p>
        </p:txBody>
      </p:sp>
      <p:sp>
        <p:nvSpPr>
          <p:cNvPr id="358" name="Google Shape;358;p32"/>
          <p:cNvSpPr txBox="1"/>
          <p:nvPr/>
        </p:nvSpPr>
        <p:spPr>
          <a:xfrm>
            <a:off x="5086325" y="6580925"/>
            <a:ext cx="23334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Meshari Alzeer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Mohannad Makkawi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Nayef Alsaber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Aldosari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Alghadir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Zyad Aldosari</a:t>
            </a:r>
            <a:endParaRPr>
              <a:latin typeface="Mada"/>
              <a:ea typeface="Mada"/>
              <a:cs typeface="Mada"/>
              <a:sym typeface="Mada"/>
            </a:endParaRPr>
          </a:p>
        </p:txBody>
      </p:sp>
      <p:pic>
        <p:nvPicPr>
          <p:cNvPr id="359" name="Google Shape;359;p32"/>
          <p:cNvPicPr preferRelativeResize="0"/>
          <p:nvPr/>
        </p:nvPicPr>
        <p:blipFill>
          <a:blip r:embed="rId4">
            <a:alphaModFix/>
          </a:blip>
          <a:stretch>
            <a:fillRect/>
          </a:stretch>
        </p:blipFill>
        <p:spPr>
          <a:xfrm>
            <a:off x="565319" y="9282172"/>
            <a:ext cx="270097" cy="270066"/>
          </a:xfrm>
          <a:prstGeom prst="rect">
            <a:avLst/>
          </a:prstGeom>
          <a:noFill/>
          <a:ln>
            <a:noFill/>
          </a:ln>
        </p:spPr>
      </p:pic>
      <p:pic>
        <p:nvPicPr>
          <p:cNvPr id="360" name="Google Shape;360;p32"/>
          <p:cNvPicPr preferRelativeResize="0"/>
          <p:nvPr/>
        </p:nvPicPr>
        <p:blipFill>
          <a:blip r:embed="rId5">
            <a:alphaModFix/>
          </a:blip>
          <a:stretch>
            <a:fillRect/>
          </a:stretch>
        </p:blipFill>
        <p:spPr>
          <a:xfrm>
            <a:off x="565314" y="7309602"/>
            <a:ext cx="327250" cy="327226"/>
          </a:xfrm>
          <a:prstGeom prst="rect">
            <a:avLst/>
          </a:prstGeom>
          <a:noFill/>
          <a:ln>
            <a:noFill/>
          </a:ln>
        </p:spPr>
      </p:pic>
      <p:pic>
        <p:nvPicPr>
          <p:cNvPr id="361" name="Google Shape;361;p32"/>
          <p:cNvPicPr preferRelativeResize="0"/>
          <p:nvPr/>
        </p:nvPicPr>
        <p:blipFill>
          <a:blip r:embed="rId6">
            <a:alphaModFix/>
          </a:blip>
          <a:stretch>
            <a:fillRect/>
          </a:stretch>
        </p:blipFill>
        <p:spPr>
          <a:xfrm>
            <a:off x="565325" y="8897976"/>
            <a:ext cx="298675" cy="2987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