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10698475" cx="7589525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Mada"/>
      <p:regular r:id="rId24"/>
      <p:bold r:id="rId25"/>
    </p:embeddedFont>
    <p:embeddedFont>
      <p:font typeface="Fira Sans Extra Condensed Medium"/>
      <p:regular r:id="rId26"/>
      <p:bold r:id="rId27"/>
      <p:italic r:id="rId28"/>
      <p:boldItalic r:id="rId29"/>
    </p:embeddedFont>
    <p:embeddedFont>
      <p:font typeface="Changa"/>
      <p:regular r:id="rId30"/>
      <p:bold r:id="rId31"/>
    </p:embeddedFont>
    <p:embeddedFont>
      <p:font typeface="Bree Serif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B68BBD-CF57-4392-AC43-703DD37C741E}">
  <a:tblStyle styleId="{31B68BBD-CF57-4392-AC43-703DD37C74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Mada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Mada-bold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FiraSansExtraCondensedMedium-boldItalic.fntdata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font" Target="fonts/Changa-bold.fntdata"/><Relationship Id="rId30" Type="http://schemas.openxmlformats.org/officeDocument/2006/relationships/font" Target="fonts/Changa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5T13:08:01.765">
    <p:pos x="6000" y="0"/>
    <p:text>Revised.
Well designed 😍 
Huge thanks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42b721d9_0_10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42b721d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af954d799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af954d7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4a8b92b684c3192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4a8b92b684c319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a42b721d9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a42b721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a42b721d9_0_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a42b721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327876733d2bc4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327876733d2bc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327876733d2bc4_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327876733d2bc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ce7c42a204515f6_6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ce7c42a204515f6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ebd2a1e47e8c35d_2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ebd2a1e47e8c35d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0cf66d16d0abbf4_17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0cf66d16d0abbf4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9775f98a822451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9775f98a8224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hyperlink" Target="https://drive.google.com/open?id=1TKjgKmuF8-7aGjiAgt-2f6dUWPkTI7rnH1d3RF0xuIw" TargetMode="External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jpg"/><Relationship Id="rId10" Type="http://schemas.openxmlformats.org/officeDocument/2006/relationships/image" Target="../media/image29.jpg"/><Relationship Id="rId13" Type="http://schemas.openxmlformats.org/officeDocument/2006/relationships/image" Target="../media/image33.jpg"/><Relationship Id="rId12" Type="http://schemas.openxmlformats.org/officeDocument/2006/relationships/image" Target="../media/image3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5" Type="http://schemas.openxmlformats.org/officeDocument/2006/relationships/hyperlink" Target="https://www.moh.gov.sa/en/awarenessplateform/WomensHealth/Pages/default.aspx" TargetMode="External"/><Relationship Id="rId14" Type="http://schemas.openxmlformats.org/officeDocument/2006/relationships/hyperlink" Target="https://www.moh.gov.sa/en/awarenessplateform/WomensHealth/Pages/default.aspx" TargetMode="External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8.jpg"/><Relationship Id="rId8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Global Maternal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Health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17621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1" name="Google Shape;111;p25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2" name="Google Shape;112;p25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02275" y="5305425"/>
            <a:ext cx="6789000" cy="31557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maternal health issues globally.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causes of maternal deaths and mortality.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interventions done globally to decrease maternal deaths and morbidly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➢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Antenatal care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➢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Promotion of breast feeding practices.....BFHI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Discuss and understand what preventive services for maternal health are delivered in KSA.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25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175" y="61400"/>
            <a:ext cx="929599" cy="9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/>
        </p:nvSpPr>
        <p:spPr>
          <a:xfrm>
            <a:off x="757475" y="8711662"/>
            <a:ext cx="6071700" cy="4104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</a:rPr>
              <a:t>The Doctor said to refer to the references at the end of the lecture 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"/>
          <p:cNvSpPr/>
          <p:nvPr/>
        </p:nvSpPr>
        <p:spPr>
          <a:xfrm>
            <a:off x="173675" y="2028825"/>
            <a:ext cx="7246200" cy="65508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685550" y="1808825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34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9" name="Google Shape;489;p34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0" name="Google Shape;490;p34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1" name="Google Shape;491;p34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492" name="Google Shape;492;p34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{31B68BBD-CF57-4392-AC43-703DD37C741E}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93" name="Google Shape;493;p34"/>
          <p:cNvSpPr txBox="1"/>
          <p:nvPr/>
        </p:nvSpPr>
        <p:spPr>
          <a:xfrm>
            <a:off x="268413" y="2194591"/>
            <a:ext cx="70527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1- What </a:t>
            </a: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is the number 1 cause of maternal death?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A-unsafe abortion B. Infections C. Bleeding  D.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high blood pressure during pregnancy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2- </a:t>
            </a: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Antenatal care is the best time to?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A. Advice on birth spacing  B. Advice on taking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thalidomide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C.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Immunization to the mother only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D. Advice to decrease fibers intake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3- </a:t>
            </a: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which of the following is the definition of maternal mortality ratio?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A-number of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maternal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death in a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given period per population of women in reproductive age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B. Number of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maternal deaths per population of women at reproductive age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C. Number of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maternal deaths per number of females entering their reproductive age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D. Number of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maternal deaths per live births 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 4- </a:t>
            </a: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What is the recommended vaccine for pregnant women?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A. Syphilis. B. Malaria. C.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Tetanus.  </a:t>
            </a:r>
            <a:r>
              <a:rPr lang="en-GB" sz="1200">
                <a:solidFill>
                  <a:srgbClr val="76A5A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D. Rubella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5- Why is antenatal care critical?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A. Reduces complications from pregnancy and childbirth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B. Reduces stillbirths and perinatal deaths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 C. Integrated care delivery throughout pregnancy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D. All of the above.</a:t>
            </a:r>
            <a:endParaRPr sz="1200">
              <a:solidFill>
                <a:srgbClr val="76A5AF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5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5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5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</a:t>
            </a: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3" name="Google Shape;503;p35"/>
          <p:cNvSpPr/>
          <p:nvPr/>
        </p:nvSpPr>
        <p:spPr>
          <a:xfrm>
            <a:off x="173675" y="5705475"/>
            <a:ext cx="7246200" cy="44385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04" name="Google Shape;504;p35"/>
          <p:cNvSpPr txBox="1"/>
          <p:nvPr/>
        </p:nvSpPr>
        <p:spPr>
          <a:xfrm>
            <a:off x="-28700" y="3962400"/>
            <a:ext cx="7589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 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5" name="Google Shape;505;p35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6" name="Google Shape;506;p35"/>
          <p:cNvSpPr txBox="1"/>
          <p:nvPr/>
        </p:nvSpPr>
        <p:spPr>
          <a:xfrm>
            <a:off x="457300" y="5951318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May Babaeer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07" name="Google Shape;507;p35"/>
          <p:cNvSpPr txBox="1"/>
          <p:nvPr/>
        </p:nvSpPr>
        <p:spPr>
          <a:xfrm>
            <a:off x="2867200" y="658092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508" name="Google Shape;508;p35"/>
          <p:cNvSpPr txBox="1"/>
          <p:nvPr/>
        </p:nvSpPr>
        <p:spPr>
          <a:xfrm>
            <a:off x="5086325" y="6580925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509" name="Google Shape;5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73" y="6962781"/>
            <a:ext cx="270097" cy="27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74" y="8305749"/>
            <a:ext cx="327250" cy="3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038" y="7915702"/>
            <a:ext cx="303125" cy="3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61" y="9282111"/>
            <a:ext cx="270097" cy="27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258675" y="297253"/>
            <a:ext cx="70722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Maternal Health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0" y="814325"/>
            <a:ext cx="7510500" cy="43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Definition: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Maternal health refers to the health of women </a:t>
            </a:r>
            <a:r>
              <a:rPr b="1" lang="en-GB" sz="1200" u="sng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during pregnancy, childbirth and the postpartum period.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While motherhood is often a positive and fulfilling experience, for too many women it is associated with suffering, ill-health and even death.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Fast Facts about Maternal Health...</a:t>
            </a:r>
            <a:r>
              <a:rPr lang="en-GB" sz="1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WHO Fact sheet sept, 2019</a:t>
            </a:r>
            <a:endParaRPr sz="1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       Every day in 2017, approximately 810 women died from preventable causes related to pregnancy and childbirth.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       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Between 2000 and 2017, the maternal mortality ratio (MMR, number of maternal deaths per 100,000 live births) dropped by about 38% worldwide.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       94% of all maternal deaths occur in low and lower middle-income countries.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       Young adolescents (ages 10-14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)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face a higher risk of complications and death as a result of pregnancy than other women.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       Skilled care before, during and after childbirth can save the lives of women and new-borns.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-3" y="1214897"/>
            <a:ext cx="1257300" cy="64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-2" y="2561450"/>
            <a:ext cx="5531700" cy="64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26"/>
          <p:cNvGrpSpPr/>
          <p:nvPr/>
        </p:nvGrpSpPr>
        <p:grpSpPr>
          <a:xfrm>
            <a:off x="87654" y="2679370"/>
            <a:ext cx="244776" cy="287173"/>
            <a:chOff x="145661" y="1016607"/>
            <a:chExt cx="651000" cy="844626"/>
          </a:xfrm>
        </p:grpSpPr>
        <p:grpSp>
          <p:nvGrpSpPr>
            <p:cNvPr id="128" name="Google Shape;128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29" name="Google Shape;129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" name="Google Shape;131;p26"/>
            <p:cNvSpPr txBox="1"/>
            <p:nvPr/>
          </p:nvSpPr>
          <p:spPr>
            <a:xfrm>
              <a:off x="145661" y="1016607"/>
              <a:ext cx="6510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32" name="Google Shape;132;p26"/>
          <p:cNvGrpSpPr/>
          <p:nvPr/>
        </p:nvGrpSpPr>
        <p:grpSpPr>
          <a:xfrm>
            <a:off x="87638" y="3105094"/>
            <a:ext cx="244776" cy="287173"/>
            <a:chOff x="145661" y="1016607"/>
            <a:chExt cx="651000" cy="844626"/>
          </a:xfrm>
        </p:grpSpPr>
        <p:grpSp>
          <p:nvGrpSpPr>
            <p:cNvPr id="133" name="Google Shape;133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34" name="Google Shape;134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26"/>
            <p:cNvSpPr txBox="1"/>
            <p:nvPr/>
          </p:nvSpPr>
          <p:spPr>
            <a:xfrm>
              <a:off x="145661" y="1016607"/>
              <a:ext cx="6510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87638" y="3720948"/>
            <a:ext cx="244776" cy="287173"/>
            <a:chOff x="145661" y="1016607"/>
            <a:chExt cx="651000" cy="844626"/>
          </a:xfrm>
        </p:grpSpPr>
        <p:grpSp>
          <p:nvGrpSpPr>
            <p:cNvPr id="138" name="Google Shape;138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39" name="Google Shape;139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26"/>
            <p:cNvSpPr txBox="1"/>
            <p:nvPr/>
          </p:nvSpPr>
          <p:spPr>
            <a:xfrm>
              <a:off x="145661" y="1016607"/>
              <a:ext cx="6510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42" name="Google Shape;142;p26"/>
          <p:cNvGrpSpPr/>
          <p:nvPr/>
        </p:nvGrpSpPr>
        <p:grpSpPr>
          <a:xfrm>
            <a:off x="87638" y="4133772"/>
            <a:ext cx="244776" cy="287173"/>
            <a:chOff x="145661" y="1016607"/>
            <a:chExt cx="651000" cy="844626"/>
          </a:xfrm>
        </p:grpSpPr>
        <p:grpSp>
          <p:nvGrpSpPr>
            <p:cNvPr id="143" name="Google Shape;143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44" name="Google Shape;144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26"/>
            <p:cNvSpPr txBox="1"/>
            <p:nvPr/>
          </p:nvSpPr>
          <p:spPr>
            <a:xfrm>
              <a:off x="145661" y="1016607"/>
              <a:ext cx="6510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87638" y="4743156"/>
            <a:ext cx="244776" cy="287173"/>
            <a:chOff x="145661" y="1016607"/>
            <a:chExt cx="651000" cy="844626"/>
          </a:xfrm>
        </p:grpSpPr>
        <p:grpSp>
          <p:nvGrpSpPr>
            <p:cNvPr id="148" name="Google Shape;148;p26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49" name="Google Shape;149;p26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" name="Google Shape;151;p26"/>
            <p:cNvSpPr txBox="1"/>
            <p:nvPr/>
          </p:nvSpPr>
          <p:spPr>
            <a:xfrm>
              <a:off x="145661" y="1016607"/>
              <a:ext cx="6510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b="1" sz="9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52" name="Google Shape;152;p26"/>
          <p:cNvSpPr txBox="1"/>
          <p:nvPr/>
        </p:nvSpPr>
        <p:spPr>
          <a:xfrm>
            <a:off x="1" y="5162450"/>
            <a:ext cx="42168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Maternal death: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death of a women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while pregnant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(or within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42 days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termination of pregnancy).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-2" y="5517925"/>
            <a:ext cx="1761900" cy="64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6"/>
          <p:cNvGrpSpPr/>
          <p:nvPr/>
        </p:nvGrpSpPr>
        <p:grpSpPr>
          <a:xfrm rot="-5400000">
            <a:off x="620445" y="6036661"/>
            <a:ext cx="682206" cy="1371281"/>
            <a:chOff x="1178187" y="1392018"/>
            <a:chExt cx="1478878" cy="3058846"/>
          </a:xfrm>
        </p:grpSpPr>
        <p:sp>
          <p:nvSpPr>
            <p:cNvPr id="155" name="Google Shape;155;p26"/>
            <p:cNvSpPr/>
            <p:nvPr/>
          </p:nvSpPr>
          <p:spPr>
            <a:xfrm>
              <a:off x="1178187" y="1392018"/>
              <a:ext cx="1433924" cy="3058846"/>
            </a:xfrm>
            <a:custGeom>
              <a:rect b="b" l="l" r="r" t="t"/>
              <a:pathLst>
                <a:path extrusionOk="0" h="209510" w="98214">
                  <a:moveTo>
                    <a:pt x="49107" y="0"/>
                  </a:moveTo>
                  <a:cubicBezTo>
                    <a:pt x="22030" y="0"/>
                    <a:pt x="0" y="22029"/>
                    <a:pt x="0" y="49106"/>
                  </a:cubicBezTo>
                  <a:lnTo>
                    <a:pt x="0" y="160403"/>
                  </a:lnTo>
                  <a:cubicBezTo>
                    <a:pt x="0" y="187480"/>
                    <a:pt x="22030" y="209509"/>
                    <a:pt x="49107" y="209509"/>
                  </a:cubicBezTo>
                  <a:cubicBezTo>
                    <a:pt x="76185" y="209509"/>
                    <a:pt x="98214" y="187480"/>
                    <a:pt x="98214" y="160403"/>
                  </a:cubicBezTo>
                  <a:lnTo>
                    <a:pt x="98214" y="105856"/>
                  </a:lnTo>
                  <a:cubicBezTo>
                    <a:pt x="98214" y="105394"/>
                    <a:pt x="97840" y="105020"/>
                    <a:pt x="97378" y="105020"/>
                  </a:cubicBezTo>
                  <a:cubicBezTo>
                    <a:pt x="96917" y="105020"/>
                    <a:pt x="96543" y="105394"/>
                    <a:pt x="96543" y="105856"/>
                  </a:cubicBezTo>
                  <a:lnTo>
                    <a:pt x="96543" y="160403"/>
                  </a:lnTo>
                  <a:cubicBezTo>
                    <a:pt x="96543" y="186559"/>
                    <a:pt x="75263" y="207838"/>
                    <a:pt x="49107" y="207838"/>
                  </a:cubicBezTo>
                  <a:cubicBezTo>
                    <a:pt x="22951" y="207838"/>
                    <a:pt x="1671" y="186560"/>
                    <a:pt x="1671" y="160403"/>
                  </a:cubicBezTo>
                  <a:lnTo>
                    <a:pt x="1671" y="49106"/>
                  </a:lnTo>
                  <a:cubicBezTo>
                    <a:pt x="1671" y="22951"/>
                    <a:pt x="22952" y="1671"/>
                    <a:pt x="49107" y="1671"/>
                  </a:cubicBezTo>
                  <a:cubicBezTo>
                    <a:pt x="75263" y="1671"/>
                    <a:pt x="96543" y="22951"/>
                    <a:pt x="96543" y="49106"/>
                  </a:cubicBezTo>
                  <a:cubicBezTo>
                    <a:pt x="96543" y="49567"/>
                    <a:pt x="96917" y="49942"/>
                    <a:pt x="97378" y="49942"/>
                  </a:cubicBezTo>
                  <a:cubicBezTo>
                    <a:pt x="97840" y="49942"/>
                    <a:pt x="98214" y="49567"/>
                    <a:pt x="98214" y="49106"/>
                  </a:cubicBezTo>
                  <a:cubicBezTo>
                    <a:pt x="98214" y="22029"/>
                    <a:pt x="76185" y="0"/>
                    <a:pt x="49107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547798" y="2068378"/>
              <a:ext cx="109266" cy="109281"/>
            </a:xfrm>
            <a:custGeom>
              <a:rect b="b" l="l" r="r" t="t"/>
              <a:pathLst>
                <a:path extrusionOk="0" h="7485" w="7484">
                  <a:moveTo>
                    <a:pt x="3742" y="0"/>
                  </a:moveTo>
                  <a:cubicBezTo>
                    <a:pt x="1675" y="0"/>
                    <a:pt x="1" y="1676"/>
                    <a:pt x="1" y="3742"/>
                  </a:cubicBezTo>
                  <a:cubicBezTo>
                    <a:pt x="1" y="5809"/>
                    <a:pt x="1677" y="7484"/>
                    <a:pt x="3742" y="7484"/>
                  </a:cubicBezTo>
                  <a:cubicBezTo>
                    <a:pt x="5808" y="7484"/>
                    <a:pt x="7484" y="5809"/>
                    <a:pt x="7484" y="3742"/>
                  </a:cubicBezTo>
                  <a:cubicBezTo>
                    <a:pt x="7484" y="1676"/>
                    <a:pt x="5809" y="0"/>
                    <a:pt x="3742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26"/>
          <p:cNvSpPr txBox="1"/>
          <p:nvPr/>
        </p:nvSpPr>
        <p:spPr>
          <a:xfrm>
            <a:off x="391088" y="6381194"/>
            <a:ext cx="1140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unito"/>
                <a:ea typeface="Nunito"/>
                <a:cs typeface="Nunito"/>
                <a:sym typeface="Nunito"/>
              </a:rPr>
              <a:t>Direct</a:t>
            </a:r>
            <a:r>
              <a:rPr baseline="30000" lang="en-GB" sz="12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n-GB" sz="1200">
                <a:latin typeface="Nunito"/>
                <a:ea typeface="Nunito"/>
                <a:cs typeface="Nunito"/>
                <a:sym typeface="Nunito"/>
              </a:rPr>
              <a:t> obstetric deaths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58" name="Google Shape;158;p26"/>
          <p:cNvGrpSpPr/>
          <p:nvPr/>
        </p:nvGrpSpPr>
        <p:grpSpPr>
          <a:xfrm rot="-5400000">
            <a:off x="2914134" y="6036661"/>
            <a:ext cx="682206" cy="1371281"/>
            <a:chOff x="1178187" y="1392018"/>
            <a:chExt cx="1478878" cy="3058846"/>
          </a:xfrm>
        </p:grpSpPr>
        <p:sp>
          <p:nvSpPr>
            <p:cNvPr id="159" name="Google Shape;159;p26"/>
            <p:cNvSpPr/>
            <p:nvPr/>
          </p:nvSpPr>
          <p:spPr>
            <a:xfrm>
              <a:off x="1178187" y="1392018"/>
              <a:ext cx="1433924" cy="3058846"/>
            </a:xfrm>
            <a:custGeom>
              <a:rect b="b" l="l" r="r" t="t"/>
              <a:pathLst>
                <a:path extrusionOk="0" h="209510" w="98214">
                  <a:moveTo>
                    <a:pt x="49107" y="0"/>
                  </a:moveTo>
                  <a:cubicBezTo>
                    <a:pt x="22030" y="0"/>
                    <a:pt x="0" y="22029"/>
                    <a:pt x="0" y="49106"/>
                  </a:cubicBezTo>
                  <a:lnTo>
                    <a:pt x="0" y="160403"/>
                  </a:lnTo>
                  <a:cubicBezTo>
                    <a:pt x="0" y="187480"/>
                    <a:pt x="22030" y="209509"/>
                    <a:pt x="49107" y="209509"/>
                  </a:cubicBezTo>
                  <a:cubicBezTo>
                    <a:pt x="76185" y="209509"/>
                    <a:pt x="98214" y="187480"/>
                    <a:pt x="98214" y="160403"/>
                  </a:cubicBezTo>
                  <a:lnTo>
                    <a:pt x="98214" y="105856"/>
                  </a:lnTo>
                  <a:cubicBezTo>
                    <a:pt x="98214" y="105394"/>
                    <a:pt x="97840" y="105020"/>
                    <a:pt x="97378" y="105020"/>
                  </a:cubicBezTo>
                  <a:cubicBezTo>
                    <a:pt x="96917" y="105020"/>
                    <a:pt x="96543" y="105394"/>
                    <a:pt x="96543" y="105856"/>
                  </a:cubicBezTo>
                  <a:lnTo>
                    <a:pt x="96543" y="160403"/>
                  </a:lnTo>
                  <a:cubicBezTo>
                    <a:pt x="96543" y="186559"/>
                    <a:pt x="75263" y="207838"/>
                    <a:pt x="49107" y="207838"/>
                  </a:cubicBezTo>
                  <a:cubicBezTo>
                    <a:pt x="22951" y="207838"/>
                    <a:pt x="1671" y="186560"/>
                    <a:pt x="1671" y="160403"/>
                  </a:cubicBezTo>
                  <a:lnTo>
                    <a:pt x="1671" y="49106"/>
                  </a:lnTo>
                  <a:cubicBezTo>
                    <a:pt x="1671" y="22951"/>
                    <a:pt x="22952" y="1671"/>
                    <a:pt x="49107" y="1671"/>
                  </a:cubicBezTo>
                  <a:cubicBezTo>
                    <a:pt x="75263" y="1671"/>
                    <a:pt x="96543" y="22951"/>
                    <a:pt x="96543" y="49106"/>
                  </a:cubicBezTo>
                  <a:cubicBezTo>
                    <a:pt x="96543" y="49567"/>
                    <a:pt x="96917" y="49942"/>
                    <a:pt x="97378" y="49942"/>
                  </a:cubicBezTo>
                  <a:cubicBezTo>
                    <a:pt x="97840" y="49942"/>
                    <a:pt x="98214" y="49567"/>
                    <a:pt x="98214" y="49106"/>
                  </a:cubicBezTo>
                  <a:cubicBezTo>
                    <a:pt x="98214" y="22029"/>
                    <a:pt x="76185" y="0"/>
                    <a:pt x="4910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547798" y="2068378"/>
              <a:ext cx="109266" cy="109281"/>
            </a:xfrm>
            <a:custGeom>
              <a:rect b="b" l="l" r="r" t="t"/>
              <a:pathLst>
                <a:path extrusionOk="0" h="7485" w="7484">
                  <a:moveTo>
                    <a:pt x="3742" y="0"/>
                  </a:moveTo>
                  <a:cubicBezTo>
                    <a:pt x="1675" y="0"/>
                    <a:pt x="1" y="1676"/>
                    <a:pt x="1" y="3742"/>
                  </a:cubicBezTo>
                  <a:cubicBezTo>
                    <a:pt x="1" y="5809"/>
                    <a:pt x="1677" y="7484"/>
                    <a:pt x="3742" y="7484"/>
                  </a:cubicBezTo>
                  <a:cubicBezTo>
                    <a:pt x="5808" y="7484"/>
                    <a:pt x="7484" y="5809"/>
                    <a:pt x="7484" y="3742"/>
                  </a:cubicBezTo>
                  <a:cubicBezTo>
                    <a:pt x="7484" y="1676"/>
                    <a:pt x="5809" y="0"/>
                    <a:pt x="3742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26"/>
          <p:cNvSpPr txBox="1"/>
          <p:nvPr/>
        </p:nvSpPr>
        <p:spPr>
          <a:xfrm>
            <a:off x="2704508" y="6381194"/>
            <a:ext cx="1140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Ind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irect</a:t>
            </a:r>
            <a:r>
              <a:rPr baseline="30000" lang="en-GB" sz="12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obstetric deaths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1948288" y="6552811"/>
            <a:ext cx="327900" cy="339000"/>
          </a:xfrm>
          <a:prstGeom prst="mathPlus">
            <a:avLst>
              <a:gd fmla="val 16967" name="adj1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97175" y="7558375"/>
            <a:ext cx="48465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26"/>
          <p:cNvGrpSpPr/>
          <p:nvPr/>
        </p:nvGrpSpPr>
        <p:grpSpPr>
          <a:xfrm>
            <a:off x="97175" y="7501432"/>
            <a:ext cx="566175" cy="923575"/>
            <a:chOff x="1085125" y="209550"/>
            <a:chExt cx="566175" cy="923575"/>
          </a:xfrm>
        </p:grpSpPr>
        <p:sp>
          <p:nvSpPr>
            <p:cNvPr id="165" name="Google Shape;165;p2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6"/>
          <p:cNvSpPr/>
          <p:nvPr/>
        </p:nvSpPr>
        <p:spPr>
          <a:xfrm>
            <a:off x="87650" y="8605925"/>
            <a:ext cx="49056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26"/>
          <p:cNvGrpSpPr/>
          <p:nvPr/>
        </p:nvGrpSpPr>
        <p:grpSpPr>
          <a:xfrm>
            <a:off x="87650" y="8548982"/>
            <a:ext cx="566175" cy="923575"/>
            <a:chOff x="1085125" y="209550"/>
            <a:chExt cx="566175" cy="923575"/>
          </a:xfrm>
        </p:grpSpPr>
        <p:sp>
          <p:nvSpPr>
            <p:cNvPr id="169" name="Google Shape;169;p2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6"/>
          <p:cNvSpPr txBox="1"/>
          <p:nvPr/>
        </p:nvSpPr>
        <p:spPr>
          <a:xfrm>
            <a:off x="717025" y="7701100"/>
            <a:ext cx="39198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Accidental or incidental causes of death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are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not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classified as maternal deaths.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717025" y="8807848"/>
            <a:ext cx="4572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Irrespective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the duration and site of the pregnancy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314" y="5332550"/>
            <a:ext cx="3051024" cy="2017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6"/>
          <p:cNvGrpSpPr/>
          <p:nvPr/>
        </p:nvGrpSpPr>
        <p:grpSpPr>
          <a:xfrm>
            <a:off x="5091250" y="7562925"/>
            <a:ext cx="2118300" cy="814250"/>
            <a:chOff x="4961375" y="7558375"/>
            <a:chExt cx="2118300" cy="814250"/>
          </a:xfrm>
        </p:grpSpPr>
        <p:grpSp>
          <p:nvGrpSpPr>
            <p:cNvPr id="175" name="Google Shape;175;p26"/>
            <p:cNvGrpSpPr/>
            <p:nvPr/>
          </p:nvGrpSpPr>
          <p:grpSpPr>
            <a:xfrm>
              <a:off x="4961375" y="7558375"/>
              <a:ext cx="2028244" cy="814250"/>
              <a:chOff x="4961375" y="7558375"/>
              <a:chExt cx="2028244" cy="814250"/>
            </a:xfrm>
          </p:grpSpPr>
          <p:pic>
            <p:nvPicPr>
              <p:cNvPr id="176" name="Google Shape;176;p26"/>
              <p:cNvPicPr preferRelativeResize="0"/>
              <p:nvPr/>
            </p:nvPicPr>
            <p:blipFill rotWithShape="1">
              <a:blip r:embed="rId4">
                <a:alphaModFix/>
              </a:blip>
              <a:srcRect b="0" l="9102" r="15168" t="0"/>
              <a:stretch/>
            </p:blipFill>
            <p:spPr>
              <a:xfrm>
                <a:off x="4961375" y="7562925"/>
                <a:ext cx="363625" cy="809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177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342700" y="7558375"/>
                <a:ext cx="514124" cy="8097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p26"/>
              <p:cNvSpPr/>
              <p:nvPr/>
            </p:nvSpPr>
            <p:spPr>
              <a:xfrm>
                <a:off x="5910508" y="7853464"/>
                <a:ext cx="457200" cy="228600"/>
              </a:xfrm>
              <a:prstGeom prst="rightArrow">
                <a:avLst>
                  <a:gd fmla="val 40618" name="adj1"/>
                  <a:gd fmla="val 74161" name="adj2"/>
                </a:avLst>
              </a:prstGeom>
              <a:solidFill>
                <a:srgbClr val="D0E0E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 rot="10800000">
                <a:off x="6553119" y="7853473"/>
                <a:ext cx="436500" cy="367200"/>
              </a:xfrm>
              <a:prstGeom prst="trapezoid">
                <a:avLst>
                  <a:gd fmla="val 16979" name="adj"/>
                </a:avLst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0" name="Google Shape;180;p26"/>
            <p:cNvSpPr/>
            <p:nvPr/>
          </p:nvSpPr>
          <p:spPr>
            <a:xfrm rot="9103644">
              <a:off x="6543150" y="7686673"/>
              <a:ext cx="454750" cy="459850"/>
            </a:xfrm>
            <a:prstGeom prst="chord">
              <a:avLst>
                <a:gd fmla="val 2700000" name="adj1"/>
                <a:gd fmla="val 11557785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26"/>
          <p:cNvGrpSpPr/>
          <p:nvPr/>
        </p:nvGrpSpPr>
        <p:grpSpPr>
          <a:xfrm>
            <a:off x="6040394" y="8628723"/>
            <a:ext cx="1169167" cy="620400"/>
            <a:chOff x="6062908" y="7758798"/>
            <a:chExt cx="1169167" cy="620400"/>
          </a:xfrm>
        </p:grpSpPr>
        <p:sp>
          <p:nvSpPr>
            <p:cNvPr id="182" name="Google Shape;182;p26"/>
            <p:cNvSpPr/>
            <p:nvPr/>
          </p:nvSpPr>
          <p:spPr>
            <a:xfrm>
              <a:off x="6062908" y="8005864"/>
              <a:ext cx="457200" cy="228600"/>
            </a:xfrm>
            <a:prstGeom prst="rightArrow">
              <a:avLst>
                <a:gd fmla="val 40618" name="adj1"/>
                <a:gd fmla="val 74161" name="adj2"/>
              </a:avLst>
            </a:prstGeom>
            <a:solidFill>
              <a:srgbClr val="D0E0E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 rot="10800000">
              <a:off x="6705519" y="8005873"/>
              <a:ext cx="436500" cy="367200"/>
            </a:xfrm>
            <a:prstGeom prst="trapezoid">
              <a:avLst>
                <a:gd fmla="val 16979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 rot="9103644">
              <a:off x="6695550" y="7839073"/>
              <a:ext cx="454750" cy="459850"/>
            </a:xfrm>
            <a:prstGeom prst="chord">
              <a:avLst>
                <a:gd fmla="val 2700000" name="adj1"/>
                <a:gd fmla="val 11557785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5" name="Google Shape;18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2225" y="8576137"/>
            <a:ext cx="451755" cy="86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5372753" y="8827021"/>
            <a:ext cx="4107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4 week</a:t>
            </a:r>
            <a:endParaRPr sz="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pregnant</a:t>
            </a:r>
            <a:endParaRPr sz="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6637194" y="8763725"/>
            <a:ext cx="515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Maternal 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Death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6637194" y="7701100"/>
            <a:ext cx="515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Not</a:t>
            </a:r>
            <a:r>
              <a:rPr lang="en-GB" sz="7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7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Maternal 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Death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-32825" y="9715000"/>
            <a:ext cx="75894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Vulnerable age group, physically and mentally immature.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Directly related to pregnancy or within 42 days of termination.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Factors that were aggravated by pregnancy.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Gun shots, violence, suicide, homicide.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0" y="372507"/>
            <a:ext cx="7072200" cy="29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Why women are dying?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Women die as a result of complications during and following pregnancy and childbirth.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major complications that account for nearly 75% of all maternal deaths are: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0" y="768500"/>
            <a:ext cx="25890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75200" y="2164500"/>
            <a:ext cx="7439125" cy="1154000"/>
            <a:chOff x="74850" y="189025"/>
            <a:chExt cx="7439125" cy="1154000"/>
          </a:xfrm>
        </p:grpSpPr>
        <p:sp>
          <p:nvSpPr>
            <p:cNvPr id="197" name="Google Shape;197;p27"/>
            <p:cNvSpPr/>
            <p:nvPr/>
          </p:nvSpPr>
          <p:spPr>
            <a:xfrm>
              <a:off x="74850" y="189025"/>
              <a:ext cx="2929497" cy="1152694"/>
            </a:xfrm>
            <a:custGeom>
              <a:rect b="b" l="l" r="r" t="t"/>
              <a:pathLst>
                <a:path extrusionOk="0" h="2013439" w="4356129">
                  <a:moveTo>
                    <a:pt x="2119229" y="714391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cap="flat" cmpd="sng" w="76200">
              <a:solidFill>
                <a:srgbClr val="134F5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609364" y="189025"/>
              <a:ext cx="2891372" cy="1152694"/>
            </a:xfrm>
            <a:custGeom>
              <a:rect b="b" l="l" r="r" t="t"/>
              <a:pathLst>
                <a:path extrusionOk="0" h="2013439" w="4299438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cap="flat" cmpd="sng" w="76200">
              <a:solidFill>
                <a:srgbClr val="4581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105990" y="189025"/>
              <a:ext cx="2891372" cy="1152694"/>
            </a:xfrm>
            <a:custGeom>
              <a:rect b="b" l="l" r="r" t="t"/>
              <a:pathLst>
                <a:path extrusionOk="0" h="2013439" w="4299438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cap="flat" cmpd="sng" w="76200">
              <a:solidFill>
                <a:srgbClr val="A2C4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 rot="10800000">
              <a:off x="4584478" y="190331"/>
              <a:ext cx="2929497" cy="1152694"/>
            </a:xfrm>
            <a:custGeom>
              <a:rect b="b" l="l" r="r" t="t"/>
              <a:pathLst>
                <a:path extrusionOk="0" h="2013439" w="4356129">
                  <a:moveTo>
                    <a:pt x="2068988" y="754584"/>
                  </a:moveTo>
                  <a:lnTo>
                    <a:pt x="1679987" y="13518"/>
                  </a:lnTo>
                  <a:lnTo>
                    <a:pt x="567695" y="10105"/>
                  </a:lnTo>
                  <a:lnTo>
                    <a:pt x="0" y="964661"/>
                  </a:lnTo>
                  <a:lnTo>
                    <a:pt x="557852" y="2013439"/>
                  </a:lnTo>
                  <a:lnTo>
                    <a:pt x="1604137" y="1995854"/>
                  </a:lnTo>
                  <a:lnTo>
                    <a:pt x="2755929" y="0"/>
                  </a:lnTo>
                  <a:lnTo>
                    <a:pt x="3872552" y="8792"/>
                  </a:lnTo>
                  <a:lnTo>
                    <a:pt x="4356129" y="800100"/>
                  </a:lnTo>
                </a:path>
              </a:pathLst>
            </a:custGeom>
            <a:noFill/>
            <a:ln cap="flat" cmpd="sng" w="7620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 txBox="1"/>
            <p:nvPr/>
          </p:nvSpPr>
          <p:spPr>
            <a:xfrm>
              <a:off x="244913" y="339491"/>
              <a:ext cx="11250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severe bleeding (mostly after childbirth).</a:t>
              </a:r>
              <a:r>
                <a:rPr b="1" baseline="30000" lang="en-GB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1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02" name="Google Shape;202;p27"/>
          <p:cNvSpPr txBox="1"/>
          <p:nvPr/>
        </p:nvSpPr>
        <p:spPr>
          <a:xfrm>
            <a:off x="1745113" y="2393412"/>
            <a:ext cx="11250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infections</a:t>
            </a:r>
            <a:r>
              <a:rPr b="1" baseline="30000" lang="en-GB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(usually after childbirth).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175275" y="2393413"/>
            <a:ext cx="12390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high blood pressure during pregnancy (pre-eclampsia and eclampsia).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6111535" y="2374299"/>
            <a:ext cx="13317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-GB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associated with diseases such as malaria, and AIDS  during pregnancy.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719458" y="2453971"/>
            <a:ext cx="11250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complications from delivery</a:t>
            </a:r>
            <a:r>
              <a:rPr b="1" baseline="30000" lang="en-GB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 And unsafe abortion.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06" name="Google Shape;206;p27"/>
          <p:cNvGrpSpPr/>
          <p:nvPr/>
        </p:nvGrpSpPr>
        <p:grpSpPr>
          <a:xfrm>
            <a:off x="6003631" y="557752"/>
            <a:ext cx="1159089" cy="1407953"/>
            <a:chOff x="1222695" y="1351971"/>
            <a:chExt cx="2557001" cy="3310495"/>
          </a:xfrm>
        </p:grpSpPr>
        <p:sp>
          <p:nvSpPr>
            <p:cNvPr id="207" name="Google Shape;207;p27"/>
            <p:cNvSpPr/>
            <p:nvPr/>
          </p:nvSpPr>
          <p:spPr>
            <a:xfrm>
              <a:off x="1222695" y="1351971"/>
              <a:ext cx="2482875" cy="3100392"/>
            </a:xfrm>
            <a:custGeom>
              <a:rect b="b" l="l" r="r" t="t"/>
              <a:pathLst>
                <a:path extrusionOk="0" h="3100392" w="2482875">
                  <a:moveTo>
                    <a:pt x="2040033" y="381897"/>
                  </a:moveTo>
                  <a:lnTo>
                    <a:pt x="406916" y="2014840"/>
                  </a:lnTo>
                  <a:cubicBezTo>
                    <a:pt x="858714" y="2412238"/>
                    <a:pt x="1555504" y="2395942"/>
                    <a:pt x="1985604" y="1960419"/>
                  </a:cubicBezTo>
                  <a:cubicBezTo>
                    <a:pt x="2421037" y="1530430"/>
                    <a:pt x="2437402" y="833716"/>
                    <a:pt x="2040033" y="381897"/>
                  </a:cubicBezTo>
                  <a:close/>
                  <a:moveTo>
                    <a:pt x="2243475" y="45"/>
                  </a:moveTo>
                  <a:cubicBezTo>
                    <a:pt x="2263204" y="-627"/>
                    <a:pt x="2282236" y="6175"/>
                    <a:pt x="2295813" y="22471"/>
                  </a:cubicBezTo>
                  <a:cubicBezTo>
                    <a:pt x="2323089" y="55216"/>
                    <a:pt x="2323089" y="104256"/>
                    <a:pt x="2295813" y="131467"/>
                  </a:cubicBezTo>
                  <a:lnTo>
                    <a:pt x="2154346" y="272901"/>
                  </a:lnTo>
                  <a:cubicBezTo>
                    <a:pt x="2611599" y="784675"/>
                    <a:pt x="2589779" y="1579471"/>
                    <a:pt x="2099917" y="2069415"/>
                  </a:cubicBezTo>
                  <a:cubicBezTo>
                    <a:pt x="1963784" y="2205468"/>
                    <a:pt x="1805951" y="2303396"/>
                    <a:pt x="1637209" y="2368732"/>
                  </a:cubicBezTo>
                  <a:lnTo>
                    <a:pt x="1637209" y="3100206"/>
                  </a:lnTo>
                  <a:lnTo>
                    <a:pt x="1557414" y="3098585"/>
                  </a:lnTo>
                  <a:lnTo>
                    <a:pt x="1468466" y="3100392"/>
                  </a:lnTo>
                  <a:lnTo>
                    <a:pt x="1468466" y="2417772"/>
                  </a:lnTo>
                  <a:cubicBezTo>
                    <a:pt x="1070976" y="2515700"/>
                    <a:pt x="630087" y="2412238"/>
                    <a:pt x="303513" y="2123836"/>
                  </a:cubicBezTo>
                  <a:lnTo>
                    <a:pt x="129315" y="2298015"/>
                  </a:lnTo>
                  <a:cubicBezTo>
                    <a:pt x="96585" y="2325226"/>
                    <a:pt x="47611" y="2330606"/>
                    <a:pt x="20457" y="2298015"/>
                  </a:cubicBezTo>
                  <a:cubicBezTo>
                    <a:pt x="-6819" y="2265270"/>
                    <a:pt x="-6819" y="2216383"/>
                    <a:pt x="20457" y="2189173"/>
                  </a:cubicBezTo>
                  <a:lnTo>
                    <a:pt x="2186955" y="22471"/>
                  </a:lnTo>
                  <a:cubicBezTo>
                    <a:pt x="2203320" y="8866"/>
                    <a:pt x="2223746" y="718"/>
                    <a:pt x="2243475" y="45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1780520" y="4450556"/>
              <a:ext cx="1999176" cy="211910"/>
            </a:xfrm>
            <a:custGeom>
              <a:rect b="b" l="l" r="r" t="t"/>
              <a:pathLst>
                <a:path extrusionOk="0" h="211910" w="1999176">
                  <a:moveTo>
                    <a:pt x="999588" y="0"/>
                  </a:moveTo>
                  <a:cubicBezTo>
                    <a:pt x="1486926" y="0"/>
                    <a:pt x="1893525" y="79585"/>
                    <a:pt x="1987560" y="185382"/>
                  </a:cubicBezTo>
                  <a:lnTo>
                    <a:pt x="1999176" y="211910"/>
                  </a:lnTo>
                  <a:lnTo>
                    <a:pt x="0" y="211910"/>
                  </a:lnTo>
                  <a:lnTo>
                    <a:pt x="11616" y="185382"/>
                  </a:lnTo>
                  <a:cubicBezTo>
                    <a:pt x="105652" y="79585"/>
                    <a:pt x="512251" y="0"/>
                    <a:pt x="999588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7"/>
          <p:cNvSpPr/>
          <p:nvPr/>
        </p:nvSpPr>
        <p:spPr>
          <a:xfrm>
            <a:off x="6079928" y="614958"/>
            <a:ext cx="944100" cy="885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5740925" y="222950"/>
            <a:ext cx="16845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Global Causes of Maternal Mortality</a:t>
            </a:r>
            <a:endParaRPr b="1" sz="8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1" name="Google Shape;211;p27"/>
          <p:cNvCxnSpPr>
            <a:stCxn id="209" idx="7"/>
            <a:endCxn id="209" idx="3"/>
          </p:cNvCxnSpPr>
          <p:nvPr/>
        </p:nvCxnSpPr>
        <p:spPr>
          <a:xfrm flipH="1">
            <a:off x="6218267" y="744695"/>
            <a:ext cx="667500" cy="6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7"/>
          <p:cNvCxnSpPr/>
          <p:nvPr/>
        </p:nvCxnSpPr>
        <p:spPr>
          <a:xfrm rot="10800000">
            <a:off x="6194213" y="772895"/>
            <a:ext cx="715500" cy="5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7"/>
          <p:cNvCxnSpPr/>
          <p:nvPr/>
        </p:nvCxnSpPr>
        <p:spPr>
          <a:xfrm flipH="1">
            <a:off x="6540103" y="614958"/>
            <a:ext cx="12900" cy="88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7"/>
          <p:cNvCxnSpPr/>
          <p:nvPr/>
        </p:nvCxnSpPr>
        <p:spPr>
          <a:xfrm rot="10800000">
            <a:off x="6551313" y="1058234"/>
            <a:ext cx="185700" cy="39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7"/>
          <p:cNvSpPr txBox="1"/>
          <p:nvPr/>
        </p:nvSpPr>
        <p:spPr>
          <a:xfrm>
            <a:off x="6046924" y="911200"/>
            <a:ext cx="667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latin typeface="Mada"/>
                <a:ea typeface="Mada"/>
                <a:cs typeface="Mada"/>
                <a:sym typeface="Mada"/>
              </a:rPr>
              <a:t>Indirect 28%</a:t>
            </a:r>
            <a:endParaRPr sz="5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6470976" y="911200"/>
            <a:ext cx="667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latin typeface="Mada"/>
                <a:ea typeface="Mada"/>
                <a:cs typeface="Mada"/>
                <a:sym typeface="Mada"/>
              </a:rPr>
              <a:t>Haemorrhage </a:t>
            </a:r>
            <a:r>
              <a:rPr lang="en-GB" sz="500">
                <a:latin typeface="Mada"/>
                <a:ea typeface="Mada"/>
                <a:cs typeface="Mada"/>
                <a:sym typeface="Mada"/>
              </a:rPr>
              <a:t>27%</a:t>
            </a:r>
            <a:endParaRPr sz="5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 rot="-2119">
            <a:off x="6159899" y="655691"/>
            <a:ext cx="486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latin typeface="Mada"/>
                <a:ea typeface="Mada"/>
                <a:cs typeface="Mada"/>
                <a:sym typeface="Mada"/>
              </a:rPr>
              <a:t>Hypertension 14</a:t>
            </a:r>
            <a:r>
              <a:rPr lang="en-GB" sz="400">
                <a:latin typeface="Mada"/>
                <a:ea typeface="Mada"/>
                <a:cs typeface="Mada"/>
                <a:sym typeface="Mada"/>
              </a:rPr>
              <a:t>%</a:t>
            </a:r>
            <a:endParaRPr sz="4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6356519" y="656743"/>
            <a:ext cx="667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latin typeface="Mada"/>
                <a:ea typeface="Mada"/>
                <a:cs typeface="Mada"/>
                <a:sym typeface="Mada"/>
              </a:rPr>
              <a:t>Sepsis 11</a:t>
            </a:r>
            <a:r>
              <a:rPr lang="en-GB" sz="400">
                <a:latin typeface="Mada"/>
                <a:ea typeface="Mada"/>
                <a:cs typeface="Mada"/>
                <a:sym typeface="Mada"/>
              </a:rPr>
              <a:t>%</a:t>
            </a:r>
            <a:endParaRPr sz="4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6159900" y="1164134"/>
            <a:ext cx="4866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latin typeface="Mada"/>
                <a:ea typeface="Mada"/>
                <a:cs typeface="Mada"/>
                <a:sym typeface="Mada"/>
              </a:rPr>
              <a:t>Other </a:t>
            </a:r>
            <a:endParaRPr sz="4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">
                <a:latin typeface="Mada"/>
                <a:ea typeface="Mada"/>
                <a:cs typeface="Mada"/>
                <a:sym typeface="Mada"/>
              </a:rPr>
              <a:t>direct 10</a:t>
            </a:r>
            <a:r>
              <a:rPr lang="en-GB" sz="400">
                <a:latin typeface="Mada"/>
                <a:ea typeface="Mada"/>
                <a:cs typeface="Mada"/>
                <a:sym typeface="Mada"/>
              </a:rPr>
              <a:t>%</a:t>
            </a:r>
            <a:endParaRPr sz="4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6406120" y="1250050"/>
            <a:ext cx="4311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latin typeface="Mada"/>
                <a:ea typeface="Mada"/>
                <a:cs typeface="Mada"/>
                <a:sym typeface="Mada"/>
              </a:rPr>
              <a:t>Abortion</a:t>
            </a:r>
            <a:endParaRPr sz="3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latin typeface="Mada"/>
                <a:ea typeface="Mada"/>
                <a:cs typeface="Mada"/>
                <a:sym typeface="Mada"/>
              </a:rPr>
              <a:t> 8</a:t>
            </a:r>
            <a:r>
              <a:rPr lang="en-GB" sz="300">
                <a:latin typeface="Mada"/>
                <a:ea typeface="Mada"/>
                <a:cs typeface="Mada"/>
                <a:sym typeface="Mada"/>
              </a:rPr>
              <a:t>%</a:t>
            </a:r>
            <a:endParaRPr sz="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6586575" y="1198933"/>
            <a:ext cx="3816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latin typeface="Mada"/>
                <a:ea typeface="Mada"/>
                <a:cs typeface="Mada"/>
                <a:sym typeface="Mada"/>
              </a:rPr>
              <a:t>Embolism </a:t>
            </a:r>
            <a:endParaRPr sz="3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300">
                <a:latin typeface="Mada"/>
                <a:ea typeface="Mada"/>
                <a:cs typeface="Mada"/>
                <a:sym typeface="Mada"/>
              </a:rPr>
              <a:t>%</a:t>
            </a:r>
            <a:endParaRPr sz="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0" y="3517288"/>
            <a:ext cx="68226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</a:rPr>
              <a:t>Why do women not get the care they need?</a:t>
            </a:r>
            <a:r>
              <a:rPr lang="en-GB" sz="1200">
                <a:solidFill>
                  <a:srgbClr val="76A5AF"/>
                </a:solidFill>
              </a:rPr>
              <a:t> (Why do these women die?)</a:t>
            </a:r>
            <a:endParaRPr sz="1200">
              <a:solidFill>
                <a:srgbClr val="76A5AF"/>
              </a:solidFill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0" y="3960250"/>
            <a:ext cx="64710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473900" y="3901648"/>
            <a:ext cx="6207792" cy="2006679"/>
            <a:chOff x="-850568" y="880921"/>
            <a:chExt cx="8123256" cy="2932027"/>
          </a:xfrm>
        </p:grpSpPr>
        <p:grpSp>
          <p:nvGrpSpPr>
            <p:cNvPr id="225" name="Google Shape;225;p27"/>
            <p:cNvGrpSpPr/>
            <p:nvPr/>
          </p:nvGrpSpPr>
          <p:grpSpPr>
            <a:xfrm>
              <a:off x="-850568" y="1131508"/>
              <a:ext cx="8123256" cy="2680405"/>
              <a:chOff x="-850568" y="1131508"/>
              <a:chExt cx="8123256" cy="2680405"/>
            </a:xfrm>
          </p:grpSpPr>
          <p:grpSp>
            <p:nvGrpSpPr>
              <p:cNvPr id="226" name="Google Shape;226;p27"/>
              <p:cNvGrpSpPr/>
              <p:nvPr/>
            </p:nvGrpSpPr>
            <p:grpSpPr>
              <a:xfrm>
                <a:off x="-850568" y="1723669"/>
                <a:ext cx="3290450" cy="1121962"/>
                <a:chOff x="-1036878" y="1825874"/>
                <a:chExt cx="4312516" cy="1450500"/>
              </a:xfrm>
            </p:grpSpPr>
            <p:sp>
              <p:nvSpPr>
                <p:cNvPr id="227" name="Google Shape;227;p27"/>
                <p:cNvSpPr txBox="1"/>
                <p:nvPr/>
              </p:nvSpPr>
              <p:spPr>
                <a:xfrm>
                  <a:off x="-1036878" y="1825874"/>
                  <a:ext cx="3957600" cy="145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60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1" lang="en-GB" sz="1200">
                      <a:solidFill>
                        <a:srgbClr val="134F5C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Delay in decision to seek care</a:t>
                  </a:r>
                  <a:endParaRPr b="1" sz="1200">
                    <a:solidFill>
                      <a:srgbClr val="134F5C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cxnSp>
              <p:nvCxnSpPr>
                <p:cNvPr id="228" name="Google Shape;228;p27"/>
                <p:cNvCxnSpPr/>
                <p:nvPr/>
              </p:nvCxnSpPr>
              <p:spPr>
                <a:xfrm rot="10800000">
                  <a:off x="2642038" y="2647950"/>
                  <a:ext cx="633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34F5C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229" name="Google Shape;229;p27"/>
              <p:cNvSpPr txBox="1"/>
              <p:nvPr/>
            </p:nvSpPr>
            <p:spPr>
              <a:xfrm>
                <a:off x="4977455" y="1131508"/>
                <a:ext cx="2249100" cy="9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b="1" lang="en-GB" sz="1200">
                    <a:solidFill>
                      <a:srgbClr val="76A5AF"/>
                    </a:solidFill>
                    <a:latin typeface="Mada"/>
                    <a:ea typeface="Mada"/>
                    <a:cs typeface="Mada"/>
                    <a:sym typeface="Mada"/>
                  </a:rPr>
                  <a:t>Delay in reaching care</a:t>
                </a:r>
                <a:endParaRPr b="1" i="0" sz="1200" u="none" cap="none" strike="noStrike">
                  <a:solidFill>
                    <a:srgbClr val="76A5A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cxnSp>
            <p:nvCxnSpPr>
              <p:cNvPr id="230" name="Google Shape;230;p27"/>
              <p:cNvCxnSpPr/>
              <p:nvPr/>
            </p:nvCxnSpPr>
            <p:spPr>
              <a:xfrm>
                <a:off x="3915676" y="1630328"/>
                <a:ext cx="981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2C4C9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231" name="Google Shape;231;p27"/>
              <p:cNvGrpSpPr/>
              <p:nvPr/>
            </p:nvGrpSpPr>
            <p:grpSpPr>
              <a:xfrm>
                <a:off x="3853389" y="2814330"/>
                <a:ext cx="3419299" cy="997583"/>
                <a:chOff x="5128203" y="3235908"/>
                <a:chExt cx="4481387" cy="1289700"/>
              </a:xfrm>
            </p:grpSpPr>
            <p:sp>
              <p:nvSpPr>
                <p:cNvPr id="232" name="Google Shape;232;p27"/>
                <p:cNvSpPr txBox="1"/>
                <p:nvPr/>
              </p:nvSpPr>
              <p:spPr>
                <a:xfrm>
                  <a:off x="6454791" y="3235908"/>
                  <a:ext cx="3154800" cy="128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60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1" lang="en-GB" sz="1200">
                      <a:solidFill>
                        <a:srgbClr val="B7B7B7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Delay in receiving care</a:t>
                  </a:r>
                  <a:endParaRPr b="1" sz="1200">
                    <a:solidFill>
                      <a:srgbClr val="B7B7B7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cxnSp>
              <p:nvCxnSpPr>
                <p:cNvPr id="233" name="Google Shape;233;p27"/>
                <p:cNvCxnSpPr/>
                <p:nvPr/>
              </p:nvCxnSpPr>
              <p:spPr>
                <a:xfrm>
                  <a:off x="5128203" y="3880751"/>
                  <a:ext cx="1286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9D9D9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34" name="Google Shape;234;p27"/>
            <p:cNvGrpSpPr/>
            <p:nvPr/>
          </p:nvGrpSpPr>
          <p:grpSpPr>
            <a:xfrm>
              <a:off x="1973638" y="880921"/>
              <a:ext cx="2910719" cy="2932027"/>
              <a:chOff x="2662213" y="676343"/>
              <a:chExt cx="3814835" cy="3790597"/>
            </a:xfrm>
          </p:grpSpPr>
          <p:sp>
            <p:nvSpPr>
              <p:cNvPr id="235" name="Google Shape;235;p27"/>
              <p:cNvSpPr/>
              <p:nvPr/>
            </p:nvSpPr>
            <p:spPr>
              <a:xfrm rot="3600185">
                <a:off x="3169983" y="1184511"/>
                <a:ext cx="2774659" cy="2774659"/>
              </a:xfrm>
              <a:prstGeom prst="blockArc">
                <a:avLst>
                  <a:gd fmla="val 12622480" name="adj1"/>
                  <a:gd fmla="val 19781569" name="adj2"/>
                  <a:gd fmla="val 20773" name="adj3"/>
                </a:avLst>
              </a:pr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400" u="none" cap="none" strike="noStrike">
                  <a:solidFill>
                    <a:srgbClr val="000000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 rot="10800000">
                <a:off x="3183490" y="1163229"/>
                <a:ext cx="2774700" cy="2774700"/>
              </a:xfrm>
              <a:prstGeom prst="blockArc">
                <a:avLst>
                  <a:gd fmla="val 12622480" name="adj1"/>
                  <a:gd fmla="val 19662822" name="adj2"/>
                  <a:gd fmla="val 20729" name="adj3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400" u="none" cap="none" strike="noStrike">
                  <a:solidFill>
                    <a:srgbClr val="000000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 rot="-3600185">
                <a:off x="3194618" y="1184114"/>
                <a:ext cx="2774659" cy="2774659"/>
              </a:xfrm>
              <a:prstGeom prst="blockArc">
                <a:avLst>
                  <a:gd fmla="val 12622480" name="adj1"/>
                  <a:gd fmla="val 19703271" name="adj2"/>
                  <a:gd fmla="val 20851" name="adj3"/>
                </a:avLst>
              </a:pr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400" u="none" cap="none" strike="noStrike">
                  <a:solidFill>
                    <a:srgbClr val="000000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grpSp>
            <p:nvGrpSpPr>
              <p:cNvPr id="238" name="Google Shape;238;p27"/>
              <p:cNvGrpSpPr/>
              <p:nvPr/>
            </p:nvGrpSpPr>
            <p:grpSpPr>
              <a:xfrm>
                <a:off x="4264097" y="1180331"/>
                <a:ext cx="585001" cy="585530"/>
                <a:chOff x="1970048" y="811613"/>
                <a:chExt cx="588000" cy="588000"/>
              </a:xfrm>
            </p:grpSpPr>
            <p:sp>
              <p:nvSpPr>
                <p:cNvPr id="239" name="Google Shape;239;p27"/>
                <p:cNvSpPr/>
                <p:nvPr/>
              </p:nvSpPr>
              <p:spPr>
                <a:xfrm rot="39023">
                  <a:off x="1973329" y="814894"/>
                  <a:ext cx="581437" cy="581437"/>
                </a:xfrm>
                <a:prstGeom prst="pie">
                  <a:avLst>
                    <a:gd fmla="val 6190354" name="adj1"/>
                    <a:gd fmla="val 14996165" name="adj2"/>
                  </a:avLst>
                </a:prstGeom>
                <a:solidFill>
                  <a:srgbClr val="A2C4C9"/>
                </a:solidFill>
                <a:ln>
                  <a:noFill/>
                </a:ln>
                <a:effectLst>
                  <a:outerShdw blurRad="142875" rotWithShape="0" algn="bl">
                    <a:srgbClr val="000000">
                      <a:alpha val="4275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240" name="Google Shape;240;p27"/>
                <p:cNvSpPr/>
                <p:nvPr/>
              </p:nvSpPr>
              <p:spPr>
                <a:xfrm rot="10800000">
                  <a:off x="1973295" y="814927"/>
                  <a:ext cx="581400" cy="581400"/>
                </a:xfrm>
                <a:prstGeom prst="pie">
                  <a:avLst>
                    <a:gd fmla="val 4028252" name="adj1"/>
                    <a:gd fmla="val 17183677" name="adj2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</p:grpSp>
          <p:grpSp>
            <p:nvGrpSpPr>
              <p:cNvPr id="241" name="Google Shape;241;p27"/>
              <p:cNvGrpSpPr/>
              <p:nvPr/>
            </p:nvGrpSpPr>
            <p:grpSpPr>
              <a:xfrm rot="7200165">
                <a:off x="5229899" y="2804769"/>
                <a:ext cx="585011" cy="585536"/>
                <a:chOff x="1977085" y="811649"/>
                <a:chExt cx="588000" cy="588000"/>
              </a:xfrm>
            </p:grpSpPr>
            <p:sp>
              <p:nvSpPr>
                <p:cNvPr id="242" name="Google Shape;242;p27"/>
                <p:cNvSpPr/>
                <p:nvPr/>
              </p:nvSpPr>
              <p:spPr>
                <a:xfrm rot="39023">
                  <a:off x="1980366" y="814930"/>
                  <a:ext cx="581437" cy="581437"/>
                </a:xfrm>
                <a:prstGeom prst="pie">
                  <a:avLst>
                    <a:gd fmla="val 6190354" name="adj1"/>
                    <a:gd fmla="val 14996165" name="adj2"/>
                  </a:avLst>
                </a:prstGeom>
                <a:solidFill>
                  <a:srgbClr val="D9D9D9"/>
                </a:solidFill>
                <a:ln>
                  <a:noFill/>
                </a:ln>
                <a:effectLst>
                  <a:outerShdw blurRad="142875" rotWithShape="0" algn="bl">
                    <a:srgbClr val="000000">
                      <a:alpha val="4275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243" name="Google Shape;243;p27"/>
                <p:cNvSpPr/>
                <p:nvPr/>
              </p:nvSpPr>
              <p:spPr>
                <a:xfrm rot="10800000">
                  <a:off x="1980332" y="814963"/>
                  <a:ext cx="581400" cy="581400"/>
                </a:xfrm>
                <a:prstGeom prst="pie">
                  <a:avLst>
                    <a:gd fmla="val 4028252" name="adj1"/>
                    <a:gd fmla="val 17183677" name="adj2"/>
                  </a:avLst>
                </a:pr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</p:grpSp>
          <p:sp>
            <p:nvSpPr>
              <p:cNvPr id="244" name="Google Shape;244;p27"/>
              <p:cNvSpPr txBox="1"/>
              <p:nvPr/>
            </p:nvSpPr>
            <p:spPr>
              <a:xfrm>
                <a:off x="3292258" y="2819222"/>
                <a:ext cx="675900" cy="40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i="0" lang="en-GB" sz="1600" u="none" cap="none" strike="noStrike">
                    <a:solidFill>
                      <a:srgbClr val="FFFFFF"/>
                    </a:solidFill>
                    <a:latin typeface="Changa"/>
                    <a:ea typeface="Changa"/>
                    <a:cs typeface="Changa"/>
                    <a:sym typeface="Changa"/>
                  </a:rPr>
                  <a:t>01 </a:t>
                </a:r>
                <a:endParaRPr i="0" sz="1600" u="none" cap="none" strike="noStrike">
                  <a:solidFill>
                    <a:srgbClr val="FFFFFF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grpSp>
            <p:nvGrpSpPr>
              <p:cNvPr id="245" name="Google Shape;245;p27"/>
              <p:cNvGrpSpPr/>
              <p:nvPr/>
            </p:nvGrpSpPr>
            <p:grpSpPr>
              <a:xfrm rot="-7200165">
                <a:off x="3337708" y="2826834"/>
                <a:ext cx="585011" cy="585536"/>
                <a:chOff x="1967628" y="812211"/>
                <a:chExt cx="588000" cy="588000"/>
              </a:xfrm>
            </p:grpSpPr>
            <p:sp>
              <p:nvSpPr>
                <p:cNvPr id="246" name="Google Shape;246;p27"/>
                <p:cNvSpPr/>
                <p:nvPr/>
              </p:nvSpPr>
              <p:spPr>
                <a:xfrm rot="39023">
                  <a:off x="1970909" y="815492"/>
                  <a:ext cx="581437" cy="581437"/>
                </a:xfrm>
                <a:prstGeom prst="pie">
                  <a:avLst>
                    <a:gd fmla="val 6190354" name="adj1"/>
                    <a:gd fmla="val 14996165" name="adj2"/>
                  </a:avLst>
                </a:prstGeom>
                <a:solidFill>
                  <a:srgbClr val="134F5C"/>
                </a:solidFill>
                <a:ln>
                  <a:noFill/>
                </a:ln>
                <a:effectLst>
                  <a:outerShdw blurRad="142875" rotWithShape="0" algn="bl">
                    <a:srgbClr val="000000">
                      <a:alpha val="4275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247" name="Google Shape;247;p27"/>
                <p:cNvSpPr/>
                <p:nvPr/>
              </p:nvSpPr>
              <p:spPr>
                <a:xfrm rot="10800000">
                  <a:off x="1970875" y="815525"/>
                  <a:ext cx="581400" cy="581400"/>
                </a:xfrm>
                <a:prstGeom prst="pie">
                  <a:avLst>
                    <a:gd fmla="val 4028252" name="adj1"/>
                    <a:gd fmla="val 17183677" name="adj2"/>
                  </a:avLst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</p:grpSp>
        </p:grpSp>
      </p:grpSp>
      <p:sp>
        <p:nvSpPr>
          <p:cNvPr id="248" name="Google Shape;248;p27"/>
          <p:cNvSpPr txBox="1"/>
          <p:nvPr/>
        </p:nvSpPr>
        <p:spPr>
          <a:xfrm>
            <a:off x="3013265" y="4550838"/>
            <a:ext cx="1457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Nunito"/>
                <a:ea typeface="Nunito"/>
                <a:cs typeface="Nunito"/>
                <a:sym typeface="Nunito"/>
              </a:rPr>
              <a:t>3 Delays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Nunito"/>
                <a:ea typeface="Nunito"/>
                <a:cs typeface="Nunito"/>
                <a:sym typeface="Nunito"/>
              </a:rPr>
              <a:t> Model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47568" y="4883150"/>
            <a:ext cx="27657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Lack of understanding of complications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-Acceptance of maternal death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-Low status of women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-Socio-cultural barriers to seeking care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959816" y="4364075"/>
            <a:ext cx="27039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Mountains, islands, rivers — poor organization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4885623" y="5494843"/>
            <a:ext cx="27039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-Supplies, personnel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-Poorly trained personnel with punitive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attitude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Finances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" y="5993360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Trends in maternal mortality 1990 - 2015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0" y="6399300"/>
            <a:ext cx="44142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91263" y="6573903"/>
            <a:ext cx="7407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Maternal mortality fell by almost half between 1990 and 2015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Maternal mortality ratio (maternal deaths per 100,000 live births in women aged 15 to 49), by region, 1990, 2010 and 2015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425" y="7435850"/>
            <a:ext cx="2442601" cy="21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084" y="7435849"/>
            <a:ext cx="2312036" cy="21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7"/>
          <p:cNvSpPr txBox="1"/>
          <p:nvPr/>
        </p:nvSpPr>
        <p:spPr>
          <a:xfrm>
            <a:off x="3580113" y="4092530"/>
            <a:ext cx="3237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3039413" y="4920635"/>
            <a:ext cx="3237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4146963" y="4963362"/>
            <a:ext cx="3237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-32825" y="9715000"/>
            <a:ext cx="75894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postpartum hemorrhage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Tetanus so a vaccination is recommended for pregnant women 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Malsuturing, instrumental or forceps delivery.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3501893" y="9868534"/>
            <a:ext cx="263700" cy="295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F9000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idx="1" type="body"/>
          </p:nvPr>
        </p:nvSpPr>
        <p:spPr>
          <a:xfrm>
            <a:off x="0" y="282408"/>
            <a:ext cx="7072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Where do Maternal Mortality data come from?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4105629" y="820190"/>
            <a:ext cx="523317" cy="382174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4585575" y="741637"/>
            <a:ext cx="3046098" cy="6086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service data - maternity registers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-</a:t>
            </a:r>
            <a:r>
              <a:rPr lang="en-GB" sz="1200">
                <a:solidFill>
                  <a:schemeClr val="accent5"/>
                </a:solidFill>
                <a:latin typeface="Mada"/>
                <a:ea typeface="Mada"/>
                <a:cs typeface="Mada"/>
                <a:sym typeface="Mada"/>
              </a:rPr>
              <a:t>MM Ratio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247064" y="820197"/>
            <a:ext cx="523317" cy="382174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0" y="681000"/>
            <a:ext cx="48729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28"/>
          <p:cNvCxnSpPr/>
          <p:nvPr/>
        </p:nvCxnSpPr>
        <p:spPr>
          <a:xfrm flipH="1" rot="10800000">
            <a:off x="392256" y="1201084"/>
            <a:ext cx="2730792" cy="1183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8"/>
          <p:cNvCxnSpPr>
            <a:stCxn id="273" idx="3"/>
          </p:cNvCxnSpPr>
          <p:nvPr/>
        </p:nvCxnSpPr>
        <p:spPr>
          <a:xfrm flipH="1" rot="10800000">
            <a:off x="392253" y="1722148"/>
            <a:ext cx="2730900" cy="1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8"/>
          <p:cNvSpPr/>
          <p:nvPr/>
        </p:nvSpPr>
        <p:spPr>
          <a:xfrm>
            <a:off x="247075" y="1341146"/>
            <a:ext cx="523200" cy="382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74" name="Google Shape;274;p28"/>
          <p:cNvCxnSpPr>
            <a:stCxn id="267" idx="3"/>
          </p:cNvCxnSpPr>
          <p:nvPr/>
        </p:nvCxnSpPr>
        <p:spPr>
          <a:xfrm flipH="1" rot="10800000">
            <a:off x="4250839" y="1201165"/>
            <a:ext cx="2730900" cy="1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8"/>
          <p:cNvCxnSpPr>
            <a:stCxn id="276" idx="3"/>
          </p:cNvCxnSpPr>
          <p:nvPr/>
        </p:nvCxnSpPr>
        <p:spPr>
          <a:xfrm flipH="1" rot="10800000">
            <a:off x="4250832" y="1722039"/>
            <a:ext cx="2730900" cy="1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28"/>
          <p:cNvSpPr/>
          <p:nvPr/>
        </p:nvSpPr>
        <p:spPr>
          <a:xfrm>
            <a:off x="4105654" y="1341037"/>
            <a:ext cx="523200" cy="3822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770375" y="820212"/>
            <a:ext cx="3147470" cy="4515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Vital registration data - </a:t>
            </a:r>
            <a:r>
              <a:rPr lang="en-GB" sz="1200">
                <a:solidFill>
                  <a:schemeClr val="accent5"/>
                </a:solidFill>
                <a:latin typeface="Mada"/>
                <a:ea typeface="Mada"/>
                <a:cs typeface="Mada"/>
                <a:sym typeface="Mada"/>
              </a:rPr>
              <a:t>MM Rate and MM Ratio</a:t>
            </a:r>
            <a:endParaRPr sz="1200">
              <a:solidFill>
                <a:schemeClr val="accent5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4564950" y="1375050"/>
            <a:ext cx="24168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Surveys &amp; censuses: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459749" y="1369548"/>
            <a:ext cx="25959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Special studies: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602249" y="1650036"/>
            <a:ext cx="48729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Mada"/>
              <a:buChar char="➢"/>
            </a:pPr>
            <a:r>
              <a:rPr lang="en-GB" sz="10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Hospital studies – tracing deaths, interviews</a:t>
            </a:r>
            <a:endParaRPr sz="10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Mada"/>
              <a:buChar char="➢"/>
            </a:pPr>
            <a:r>
              <a:rPr lang="en-GB" sz="10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Research, longitudinal studies, verbal autopsy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4411624" y="1650025"/>
            <a:ext cx="3101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Mada"/>
              <a:buChar char="➢"/>
            </a:pPr>
            <a:r>
              <a:rPr lang="en-GB" sz="10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Direct estimation - </a:t>
            </a:r>
            <a:r>
              <a:rPr lang="en-GB" sz="1000">
                <a:solidFill>
                  <a:schemeClr val="accent5"/>
                </a:solidFill>
                <a:latin typeface="Mada"/>
                <a:ea typeface="Mada"/>
                <a:cs typeface="Mada"/>
                <a:sym typeface="Mada"/>
              </a:rPr>
              <a:t>Rate and Ratio </a:t>
            </a:r>
            <a:endParaRPr sz="8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Mada"/>
              <a:buChar char="➢"/>
            </a:pPr>
            <a:r>
              <a:rPr lang="en-GB" sz="10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Sisterhood method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0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 (indirect) – </a:t>
            </a:r>
            <a:r>
              <a:rPr lang="en-GB" sz="1000">
                <a:solidFill>
                  <a:schemeClr val="accent5"/>
                </a:solidFill>
                <a:latin typeface="Mada"/>
                <a:ea typeface="Mada"/>
                <a:cs typeface="Mada"/>
                <a:sym typeface="Mada"/>
              </a:rPr>
              <a:t>Rate and Ratio</a:t>
            </a:r>
            <a:endParaRPr sz="8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2848" y="2094966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Maternal Mortality Indicators</a:t>
            </a:r>
            <a:r>
              <a:rPr b="1" baseline="30000" lang="en-GB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sz="18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0" y="2492775"/>
            <a:ext cx="31017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28"/>
          <p:cNvGrpSpPr/>
          <p:nvPr/>
        </p:nvGrpSpPr>
        <p:grpSpPr>
          <a:xfrm>
            <a:off x="2850" y="2697128"/>
            <a:ext cx="7430019" cy="2550853"/>
            <a:chOff x="-92463" y="3101412"/>
            <a:chExt cx="7681988" cy="2925626"/>
          </a:xfrm>
        </p:grpSpPr>
        <p:grpSp>
          <p:nvGrpSpPr>
            <p:cNvPr id="285" name="Google Shape;285;p28"/>
            <p:cNvGrpSpPr/>
            <p:nvPr/>
          </p:nvGrpSpPr>
          <p:grpSpPr>
            <a:xfrm>
              <a:off x="3335152" y="3101412"/>
              <a:ext cx="1234622" cy="1201585"/>
              <a:chOff x="3750225" y="1774000"/>
              <a:chExt cx="149575" cy="145525"/>
            </a:xfrm>
          </p:grpSpPr>
          <p:sp>
            <p:nvSpPr>
              <p:cNvPr id="286" name="Google Shape;286;p28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rect b="b" l="l" r="r" t="t"/>
                <a:pathLst>
                  <a:path extrusionOk="0" h="5821" w="5983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rect b="b" l="l" r="r" t="t"/>
                <a:pathLst>
                  <a:path extrusionOk="0" h="3152" w="3304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28"/>
            <p:cNvGrpSpPr/>
            <p:nvPr/>
          </p:nvGrpSpPr>
          <p:grpSpPr>
            <a:xfrm>
              <a:off x="2351871" y="3862286"/>
              <a:ext cx="1237098" cy="1195599"/>
              <a:chOff x="3631100" y="1866150"/>
              <a:chExt cx="149875" cy="144800"/>
            </a:xfrm>
          </p:grpSpPr>
          <p:sp>
            <p:nvSpPr>
              <p:cNvPr id="289" name="Google Shape;289;p28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rect b="b" l="l" r="r" t="t"/>
                <a:pathLst>
                  <a:path extrusionOk="0" h="5792" w="5995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8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rect b="b" l="l" r="r" t="t"/>
                <a:pathLst>
                  <a:path extrusionOk="0" h="3152" w="3463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28"/>
            <p:cNvGrpSpPr/>
            <p:nvPr/>
          </p:nvGrpSpPr>
          <p:grpSpPr>
            <a:xfrm>
              <a:off x="4140969" y="4052194"/>
              <a:ext cx="1354514" cy="1202205"/>
              <a:chOff x="3847850" y="1889150"/>
              <a:chExt cx="164100" cy="145600"/>
            </a:xfrm>
          </p:grpSpPr>
          <p:sp>
            <p:nvSpPr>
              <p:cNvPr id="292" name="Google Shape;292;p28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rect b="b" l="l" r="r" t="t"/>
                <a:pathLst>
                  <a:path extrusionOk="0" h="5824" w="6564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8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rect b="b" l="l" r="r" t="t"/>
                <a:pathLst>
                  <a:path extrusionOk="0" h="3148" w="3578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28"/>
            <p:cNvGrpSpPr/>
            <p:nvPr/>
          </p:nvGrpSpPr>
          <p:grpSpPr>
            <a:xfrm>
              <a:off x="3173577" y="4825453"/>
              <a:ext cx="1234416" cy="1201585"/>
              <a:chOff x="3873514" y="3015503"/>
              <a:chExt cx="1234416" cy="1201585"/>
            </a:xfrm>
          </p:grpSpPr>
          <p:sp>
            <p:nvSpPr>
              <p:cNvPr id="295" name="Google Shape;295;p28"/>
              <p:cNvSpPr/>
              <p:nvPr/>
            </p:nvSpPr>
            <p:spPr>
              <a:xfrm>
                <a:off x="3873514" y="3015503"/>
                <a:ext cx="1234416" cy="1201585"/>
              </a:xfrm>
              <a:custGeom>
                <a:rect b="b" l="l" r="r" t="t"/>
                <a:pathLst>
                  <a:path extrusionOk="0" h="5821" w="5982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8"/>
              <p:cNvSpPr/>
              <p:nvPr/>
            </p:nvSpPr>
            <p:spPr>
              <a:xfrm>
                <a:off x="4214206" y="3382367"/>
                <a:ext cx="714607" cy="650231"/>
              </a:xfrm>
              <a:custGeom>
                <a:rect b="b" l="l" r="r" t="t"/>
                <a:pathLst>
                  <a:path extrusionOk="0" h="3150" w="3463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7" name="Google Shape;297;p28"/>
            <p:cNvSpPr txBox="1"/>
            <p:nvPr/>
          </p:nvSpPr>
          <p:spPr>
            <a:xfrm>
              <a:off x="3591113" y="3315900"/>
              <a:ext cx="5619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b="1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2608563" y="4259975"/>
              <a:ext cx="5619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45818E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b="1" sz="24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3590950" y="5254400"/>
              <a:ext cx="5619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76A5AF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b="1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0" name="Google Shape;300;p28"/>
            <p:cNvSpPr txBox="1"/>
            <p:nvPr/>
          </p:nvSpPr>
          <p:spPr>
            <a:xfrm>
              <a:off x="4569775" y="4303000"/>
              <a:ext cx="5619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D9D9D9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b="1" sz="2400">
                <a:solidFill>
                  <a:srgbClr val="D9D9D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301" name="Google Shape;301;p28"/>
            <p:cNvCxnSpPr/>
            <p:nvPr/>
          </p:nvCxnSpPr>
          <p:spPr>
            <a:xfrm rot="10800000">
              <a:off x="2362050" y="3609975"/>
              <a:ext cx="1047900" cy="0"/>
            </a:xfrm>
            <a:prstGeom prst="straightConnector1">
              <a:avLst/>
            </a:prstGeom>
            <a:noFill/>
            <a:ln cap="flat" cmpd="sng" w="9525">
              <a:solidFill>
                <a:srgbClr val="134F5C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302" name="Google Shape;302;p28"/>
            <p:cNvCxnSpPr/>
            <p:nvPr/>
          </p:nvCxnSpPr>
          <p:spPr>
            <a:xfrm rot="10800000">
              <a:off x="1907648" y="4779405"/>
              <a:ext cx="647700" cy="0"/>
            </a:xfrm>
            <a:prstGeom prst="straightConnector1">
              <a:avLst/>
            </a:prstGeom>
            <a:noFill/>
            <a:ln cap="flat" cmpd="sng" w="9525">
              <a:solidFill>
                <a:srgbClr val="45818E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cxnSp>
          <p:nvCxnSpPr>
            <p:cNvPr id="303" name="Google Shape;303;p28"/>
            <p:cNvCxnSpPr/>
            <p:nvPr/>
          </p:nvCxnSpPr>
          <p:spPr>
            <a:xfrm rot="10800000">
              <a:off x="4238475" y="5560375"/>
              <a:ext cx="1047900" cy="0"/>
            </a:xfrm>
            <a:prstGeom prst="straightConnector1">
              <a:avLst/>
            </a:prstGeom>
            <a:noFill/>
            <a:ln cap="flat" cmpd="sng" w="9525">
              <a:solidFill>
                <a:srgbClr val="76A5A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304" name="Google Shape;304;p28"/>
            <p:cNvCxnSpPr/>
            <p:nvPr/>
          </p:nvCxnSpPr>
          <p:spPr>
            <a:xfrm rot="10800000">
              <a:off x="5286372" y="4332349"/>
              <a:ext cx="676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305" name="Google Shape;305;p28"/>
            <p:cNvSpPr txBox="1"/>
            <p:nvPr/>
          </p:nvSpPr>
          <p:spPr>
            <a:xfrm>
              <a:off x="388650" y="3293600"/>
              <a:ext cx="19128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-GB" sz="1200">
                  <a:solidFill>
                    <a:srgbClr val="134F5C"/>
                  </a:solidFill>
                  <a:latin typeface="Mada"/>
                  <a:ea typeface="Mada"/>
                  <a:cs typeface="Mada"/>
                  <a:sym typeface="Mada"/>
                </a:rPr>
                <a:t>Maternal mortality ratio</a:t>
              </a:r>
              <a:endParaRPr b="1" i="0" sz="1200" u="none" cap="none" strike="noStrike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306" name="Google Shape;306;p28"/>
            <p:cNvSpPr txBox="1"/>
            <p:nvPr/>
          </p:nvSpPr>
          <p:spPr>
            <a:xfrm>
              <a:off x="-92463" y="4484337"/>
              <a:ext cx="20001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Mada"/>
                  <a:ea typeface="Mada"/>
                  <a:cs typeface="Mada"/>
                  <a:sym typeface="Mada"/>
                </a:rPr>
                <a:t>Maternal mortality rate</a:t>
              </a:r>
              <a:endParaRPr b="1" i="0" sz="1000" u="none" cap="none" strike="noStrike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307" name="Google Shape;307;p28"/>
            <p:cNvSpPr txBox="1"/>
            <p:nvPr/>
          </p:nvSpPr>
          <p:spPr>
            <a:xfrm>
              <a:off x="5330664" y="5227162"/>
              <a:ext cx="18573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-GB" sz="1200">
                  <a:solidFill>
                    <a:srgbClr val="76A5AF"/>
                  </a:solidFill>
                  <a:latin typeface="Mada"/>
                  <a:ea typeface="Mada"/>
                  <a:cs typeface="Mada"/>
                  <a:sym typeface="Mada"/>
                </a:rPr>
                <a:t>Proportion maternal</a:t>
              </a:r>
              <a:endParaRPr b="1" i="0" sz="1000" u="none" cap="none" strike="noStrike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308" name="Google Shape;308;p28"/>
            <p:cNvSpPr txBox="1"/>
            <p:nvPr/>
          </p:nvSpPr>
          <p:spPr>
            <a:xfrm>
              <a:off x="5938625" y="3924865"/>
              <a:ext cx="1650900" cy="7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-GB" sz="1200">
                  <a:solidFill>
                    <a:srgbClr val="999999"/>
                  </a:solidFill>
                  <a:latin typeface="Mada"/>
                  <a:ea typeface="Mada"/>
                  <a:cs typeface="Mada"/>
                  <a:sym typeface="Mada"/>
                </a:rPr>
                <a:t>Life-time risk of maternal </a:t>
              </a:r>
              <a:r>
                <a:rPr b="1" lang="en-GB" sz="1200">
                  <a:solidFill>
                    <a:srgbClr val="999999"/>
                  </a:solidFill>
                  <a:latin typeface="Mada"/>
                  <a:ea typeface="Mada"/>
                  <a:cs typeface="Mada"/>
                  <a:sym typeface="Mada"/>
                </a:rPr>
                <a:t>morality</a:t>
              </a:r>
              <a:endParaRPr b="1" i="0" sz="1000" u="none" cap="none" strike="noStrike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309" name="Google Shape;309;p28"/>
          <p:cNvSpPr txBox="1"/>
          <p:nvPr/>
        </p:nvSpPr>
        <p:spPr>
          <a:xfrm>
            <a:off x="5326750" y="3764840"/>
            <a:ext cx="2385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= (N of maternal deaths over the reproductive life span) / (women entering the reproductive period)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5178782" y="4787945"/>
            <a:ext cx="2495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proportion of all female deaths due to maternal causes = (N of maternal deaths in a period / Number of all female deaths in Same period *100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247075" y="3125439"/>
            <a:ext cx="23133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number of maternal deaths per live births =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61792" y="4238235"/>
            <a:ext cx="2845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number of maternal deaths in a given period per population of women who are of reproductive age = 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1237176" y="3332107"/>
            <a:ext cx="12954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ada"/>
                <a:ea typeface="Mada"/>
                <a:cs typeface="Mada"/>
                <a:sym typeface="Mada"/>
              </a:rPr>
              <a:t>Maternal deaths </a:t>
            </a:r>
            <a:endParaRPr sz="10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ada"/>
                <a:ea typeface="Mada"/>
                <a:cs typeface="Mada"/>
                <a:sym typeface="Mada"/>
              </a:rPr>
              <a:t>Live births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14" name="Google Shape;314;p28"/>
          <p:cNvCxnSpPr/>
          <p:nvPr/>
        </p:nvCxnSpPr>
        <p:spPr>
          <a:xfrm flipH="1" rot="10800000">
            <a:off x="1421823" y="3578064"/>
            <a:ext cx="9162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28"/>
          <p:cNvSpPr txBox="1"/>
          <p:nvPr/>
        </p:nvSpPr>
        <p:spPr>
          <a:xfrm>
            <a:off x="1306389" y="4600875"/>
            <a:ext cx="19608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ada"/>
                <a:ea typeface="Mada"/>
                <a:cs typeface="Mada"/>
                <a:sym typeface="Mada"/>
              </a:rPr>
              <a:t>Maternal deaths </a:t>
            </a:r>
            <a:endParaRPr sz="10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ada"/>
                <a:ea typeface="Mada"/>
                <a:cs typeface="Mada"/>
                <a:sym typeface="Mada"/>
              </a:rPr>
              <a:t>Women of </a:t>
            </a: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reproductive age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16" name="Google Shape;316;p28"/>
          <p:cNvCxnSpPr/>
          <p:nvPr/>
        </p:nvCxnSpPr>
        <p:spPr>
          <a:xfrm flipH="1" rot="10800000">
            <a:off x="1551479" y="4865168"/>
            <a:ext cx="14550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28"/>
          <p:cNvSpPr txBox="1"/>
          <p:nvPr/>
        </p:nvSpPr>
        <p:spPr>
          <a:xfrm>
            <a:off x="2846" y="5586772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Why has the maternal mortality declined?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0" y="5976700"/>
            <a:ext cx="44076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242425" y="6046603"/>
            <a:ext cx="4073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Global response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Sustainable Development Goal 3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-3.1 By 2030, reduce the global maternal mortality ratio to less than 70 per 100 000 live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20" name="Google Shape;3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275" y="5752075"/>
            <a:ext cx="2730801" cy="15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 txBox="1"/>
          <p:nvPr/>
        </p:nvSpPr>
        <p:spPr>
          <a:xfrm>
            <a:off x="2850" y="7076774"/>
            <a:ext cx="6071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Successful Interventions for Maternal Care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0" y="7452125"/>
            <a:ext cx="4487700" cy="69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61800" y="7802875"/>
            <a:ext cx="38559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Nutrition support (anemia, adequate caloric intake).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Personal hygiene, dental care, rest (2 hrs) and sleep.    (8 hrs), regular bowel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habits..enough fiber and fruit intake...avoid constipation.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Immunization (mother and the newborn).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Drugs; thalidomide (deformed hands), corticosteroids (impair fetal growth).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streptomycin (8th nerve damage).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Education on delivery and care of the newborn.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4250850" y="7802874"/>
            <a:ext cx="33102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Identifying high risk pregnancies, smoking and exposure to passive smoking.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Emphasizing on ANC visits and maintenance of AN card.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Importance and management of lactation (importance/benefits of breastfeeding, exclusive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breast feeding, problems arising from breastfeeding).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45818E"/>
                </a:solidFill>
                <a:latin typeface="Mada"/>
                <a:ea typeface="Mada"/>
                <a:cs typeface="Mada"/>
                <a:sym typeface="Mada"/>
              </a:rPr>
              <a:t>❏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Advise on birth spacing.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61800" y="7522028"/>
            <a:ext cx="2416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Mada"/>
                <a:ea typeface="Mada"/>
                <a:cs typeface="Mada"/>
                <a:sym typeface="Mada"/>
              </a:rPr>
              <a:t>Antenatal care: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-32825" y="9715000"/>
            <a:ext cx="75894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Interviewing 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individuals who are familiar with the deceased (family, medical workers) to determine the cause of death.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Interviewing the sisters of the deceased.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</a:t>
            </a:r>
            <a:r>
              <a:rPr b="1" lang="en-GB" sz="10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Remember to multiply by 100 or 1000 to avoid small numbers with decimals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 This is a common mistake students tend to make in the exam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/>
          <p:nvPr>
            <p:ph type="title"/>
          </p:nvPr>
        </p:nvSpPr>
        <p:spPr>
          <a:xfrm>
            <a:off x="258661" y="307196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Antenatal care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2" name="Google Shape;332;p29"/>
          <p:cNvSpPr txBox="1"/>
          <p:nvPr>
            <p:ph idx="1" type="body"/>
          </p:nvPr>
        </p:nvSpPr>
        <p:spPr>
          <a:xfrm>
            <a:off x="0" y="768526"/>
            <a:ext cx="7072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Why is ANC </a:t>
            </a: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critical?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0" y="1174375"/>
            <a:ext cx="2258400" cy="76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0" y="1351087"/>
            <a:ext cx="54939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Through timely and appropriate evidence-based actions related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 health promotion, disease prevention, screening, and treatment.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335" name="Google Shape;335;p29"/>
          <p:cNvGrpSpPr/>
          <p:nvPr/>
        </p:nvGrpSpPr>
        <p:grpSpPr>
          <a:xfrm>
            <a:off x="2588238" y="2169029"/>
            <a:ext cx="2413058" cy="872826"/>
            <a:chOff x="2662861" y="3407942"/>
            <a:chExt cx="3351935" cy="938825"/>
          </a:xfrm>
        </p:grpSpPr>
        <p:sp>
          <p:nvSpPr>
            <p:cNvPr id="336" name="Google Shape;336;p29"/>
            <p:cNvSpPr/>
            <p:nvPr/>
          </p:nvSpPr>
          <p:spPr>
            <a:xfrm>
              <a:off x="3132271" y="3474015"/>
              <a:ext cx="2882525" cy="806675"/>
            </a:xfrm>
            <a:custGeom>
              <a:rect b="b" l="l" r="r" t="t"/>
              <a:pathLst>
                <a:path extrusionOk="0" h="32267" w="115301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731500" spcFirstLastPara="1" rIns="27430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Reduces stillbirths and perinatal deaths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662861" y="3407942"/>
              <a:ext cx="469425" cy="469425"/>
            </a:xfrm>
            <a:custGeom>
              <a:rect b="b" l="l" r="r" t="t"/>
              <a:pathLst>
                <a:path extrusionOk="0" h="18777" w="18777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132261" y="3877342"/>
              <a:ext cx="469425" cy="469425"/>
            </a:xfrm>
            <a:custGeom>
              <a:rect b="b" l="l" r="r" t="t"/>
              <a:pathLst>
                <a:path extrusionOk="0" h="18777" w="18777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2728936" y="3474017"/>
              <a:ext cx="806675" cy="806675"/>
            </a:xfrm>
            <a:custGeom>
              <a:rect b="b" l="l" r="r" t="t"/>
              <a:pathLst>
                <a:path extrusionOk="0" h="32267" w="32267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836986" y="3582067"/>
              <a:ext cx="590575" cy="590575"/>
            </a:xfrm>
            <a:custGeom>
              <a:rect b="b" l="l" r="r" t="t"/>
              <a:pathLst>
                <a:path extrusionOk="0" h="23623" w="23623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1" name="Google Shape;341;p29"/>
          <p:cNvGrpSpPr/>
          <p:nvPr/>
        </p:nvGrpSpPr>
        <p:grpSpPr>
          <a:xfrm>
            <a:off x="91925" y="2169040"/>
            <a:ext cx="2413058" cy="872826"/>
            <a:chOff x="2662861" y="3407942"/>
            <a:chExt cx="3351935" cy="938825"/>
          </a:xfrm>
        </p:grpSpPr>
        <p:sp>
          <p:nvSpPr>
            <p:cNvPr id="342" name="Google Shape;342;p29"/>
            <p:cNvSpPr/>
            <p:nvPr/>
          </p:nvSpPr>
          <p:spPr>
            <a:xfrm>
              <a:off x="3132271" y="3474015"/>
              <a:ext cx="2882525" cy="806675"/>
            </a:xfrm>
            <a:custGeom>
              <a:rect b="b" l="l" r="r" t="t"/>
              <a:pathLst>
                <a:path extrusionOk="0" h="32267" w="115301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731500" spcFirstLastPara="1" rIns="27430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Reduces complications from pregnancy and childbirth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662861" y="3407942"/>
              <a:ext cx="469425" cy="469425"/>
            </a:xfrm>
            <a:custGeom>
              <a:rect b="b" l="l" r="r" t="t"/>
              <a:pathLst>
                <a:path extrusionOk="0" h="18777" w="18777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132261" y="3877342"/>
              <a:ext cx="469425" cy="469425"/>
            </a:xfrm>
            <a:custGeom>
              <a:rect b="b" l="l" r="r" t="t"/>
              <a:pathLst>
                <a:path extrusionOk="0" h="18777" w="18777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728936" y="3474017"/>
              <a:ext cx="806675" cy="806675"/>
            </a:xfrm>
            <a:custGeom>
              <a:rect b="b" l="l" r="r" t="t"/>
              <a:pathLst>
                <a:path extrusionOk="0" h="32267" w="32267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2836986" y="3582067"/>
              <a:ext cx="590575" cy="590575"/>
            </a:xfrm>
            <a:custGeom>
              <a:rect b="b" l="l" r="r" t="t"/>
              <a:pathLst>
                <a:path extrusionOk="0" h="23623" w="23623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7" name="Google Shape;347;p29"/>
          <p:cNvGrpSpPr/>
          <p:nvPr/>
        </p:nvGrpSpPr>
        <p:grpSpPr>
          <a:xfrm>
            <a:off x="5084567" y="2169035"/>
            <a:ext cx="2413058" cy="872826"/>
            <a:chOff x="2662861" y="3407942"/>
            <a:chExt cx="3351935" cy="938825"/>
          </a:xfrm>
        </p:grpSpPr>
        <p:sp>
          <p:nvSpPr>
            <p:cNvPr id="348" name="Google Shape;348;p29"/>
            <p:cNvSpPr/>
            <p:nvPr/>
          </p:nvSpPr>
          <p:spPr>
            <a:xfrm>
              <a:off x="3132271" y="3474015"/>
              <a:ext cx="2882525" cy="806675"/>
            </a:xfrm>
            <a:custGeom>
              <a:rect b="b" l="l" r="r" t="t"/>
              <a:pathLst>
                <a:path extrusionOk="0" h="32267" w="115301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731500" spcFirstLastPara="1" rIns="27430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Integrated care delivery throughout pregnancy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662861" y="3407942"/>
              <a:ext cx="469425" cy="469425"/>
            </a:xfrm>
            <a:custGeom>
              <a:rect b="b" l="l" r="r" t="t"/>
              <a:pathLst>
                <a:path extrusionOk="0" h="18777" w="18777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132261" y="3877342"/>
              <a:ext cx="469425" cy="469425"/>
            </a:xfrm>
            <a:custGeom>
              <a:rect b="b" l="l" r="r" t="t"/>
              <a:pathLst>
                <a:path extrusionOk="0" h="18777" w="18777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728936" y="3474017"/>
              <a:ext cx="806675" cy="806675"/>
            </a:xfrm>
            <a:custGeom>
              <a:rect b="b" l="l" r="r" t="t"/>
              <a:pathLst>
                <a:path extrusionOk="0" h="32267" w="32267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836986" y="3582067"/>
              <a:ext cx="590575" cy="590575"/>
            </a:xfrm>
            <a:custGeom>
              <a:rect b="b" l="l" r="r" t="t"/>
              <a:pathLst>
                <a:path extrusionOk="0" h="23623" w="23623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353" name="Google Shape;3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50" y="541100"/>
            <a:ext cx="1933300" cy="153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9"/>
          <p:cNvSpPr txBox="1"/>
          <p:nvPr/>
        </p:nvSpPr>
        <p:spPr>
          <a:xfrm>
            <a:off x="5824810" y="307190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ada"/>
                <a:ea typeface="Mada"/>
                <a:cs typeface="Mada"/>
                <a:sym typeface="Mada"/>
              </a:rPr>
              <a:t>2016 WHO ANC model</a:t>
            </a:r>
            <a:endParaRPr sz="7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ada"/>
                <a:ea typeface="Mada"/>
                <a:cs typeface="Mada"/>
                <a:sym typeface="Mada"/>
              </a:rPr>
              <a:t>           </a:t>
            </a:r>
            <a:endParaRPr sz="7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ada"/>
                <a:ea typeface="Mada"/>
                <a:cs typeface="Mada"/>
                <a:sym typeface="Mada"/>
              </a:rPr>
              <a:t>  </a:t>
            </a:r>
            <a:endParaRPr sz="7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355" name="Google Shape;355;p29"/>
          <p:cNvGrpSpPr/>
          <p:nvPr/>
        </p:nvGrpSpPr>
        <p:grpSpPr>
          <a:xfrm>
            <a:off x="258659" y="3225134"/>
            <a:ext cx="3513591" cy="831000"/>
            <a:chOff x="410559" y="5372921"/>
            <a:chExt cx="3513591" cy="831000"/>
          </a:xfrm>
        </p:grpSpPr>
        <p:sp>
          <p:nvSpPr>
            <p:cNvPr id="356" name="Google Shape;356;p29"/>
            <p:cNvSpPr txBox="1"/>
            <p:nvPr/>
          </p:nvSpPr>
          <p:spPr>
            <a:xfrm>
              <a:off x="410559" y="5372921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5400" u="none" cap="none" strike="noStrike">
                  <a:solidFill>
                    <a:srgbClr val="134F5C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 b="1" sz="5400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933460" y="5593891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 txBox="1"/>
            <p:nvPr/>
          </p:nvSpPr>
          <p:spPr>
            <a:xfrm>
              <a:off x="987450" y="5756188"/>
              <a:ext cx="2936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rPr>
                <a:t>History taking (1st visit )</a:t>
              </a:r>
              <a:endParaRPr b="1" i="0" sz="1800" u="none" cap="none" strike="noStrike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59" name="Google Shape;359;p29"/>
          <p:cNvSpPr txBox="1"/>
          <p:nvPr/>
        </p:nvSpPr>
        <p:spPr>
          <a:xfrm>
            <a:off x="725981" y="3926477"/>
            <a:ext cx="69549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Confirm the pregnancy.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Any previous complications (abortions, stillbirths).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Calculate LMP (add 9 months and 7 days to the first day of menstruation).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Record symptoms; fever, vomiting, (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abnormal vaginal bleeding, palpitation, easy fatigability, breathlessness, generalized swelling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,)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burning micturition, decreased or absent fetal movements.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Any concurrent illness; asthma, heart disease, jaundice, HTN, DM, TB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HIV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STIs, thalassemia, bleeding disorders.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Family history of twins, congenital malformations.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History of drug allergies, or drugs.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0" y="3148932"/>
            <a:ext cx="2258400" cy="76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29"/>
          <p:cNvGrpSpPr/>
          <p:nvPr/>
        </p:nvGrpSpPr>
        <p:grpSpPr>
          <a:xfrm>
            <a:off x="245227" y="5488307"/>
            <a:ext cx="3540439" cy="831000"/>
            <a:chOff x="258659" y="5848702"/>
            <a:chExt cx="3540439" cy="831000"/>
          </a:xfrm>
        </p:grpSpPr>
        <p:grpSp>
          <p:nvGrpSpPr>
            <p:cNvPr id="362" name="Google Shape;362;p29"/>
            <p:cNvGrpSpPr/>
            <p:nvPr/>
          </p:nvGrpSpPr>
          <p:grpSpPr>
            <a:xfrm>
              <a:off x="258659" y="5848702"/>
              <a:ext cx="576901" cy="831000"/>
              <a:chOff x="410559" y="5372921"/>
              <a:chExt cx="576901" cy="831000"/>
            </a:xfrm>
          </p:grpSpPr>
          <p:sp>
            <p:nvSpPr>
              <p:cNvPr id="363" name="Google Shape;363;p29"/>
              <p:cNvSpPr txBox="1"/>
              <p:nvPr/>
            </p:nvSpPr>
            <p:spPr>
              <a:xfrm>
                <a:off x="410559" y="5372921"/>
                <a:ext cx="4320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5400">
                    <a:solidFill>
                      <a:srgbClr val="D0E0E3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2</a:t>
                </a:r>
                <a:endParaRPr b="1" sz="5400">
                  <a:solidFill>
                    <a:srgbClr val="D0E0E3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933460" y="5593891"/>
                <a:ext cx="54000" cy="5400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" name="Google Shape;365;p29"/>
            <p:cNvSpPr txBox="1"/>
            <p:nvPr/>
          </p:nvSpPr>
          <p:spPr>
            <a:xfrm>
              <a:off x="862397" y="6203250"/>
              <a:ext cx="2936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D0E0E3"/>
                  </a:solidFill>
                  <a:latin typeface="Nunito"/>
                  <a:ea typeface="Nunito"/>
                  <a:cs typeface="Nunito"/>
                  <a:sym typeface="Nunito"/>
                </a:rPr>
                <a:t>Physical exam</a:t>
              </a:r>
              <a:endParaRPr b="1" sz="1800">
                <a:solidFill>
                  <a:srgbClr val="D0E0E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66" name="Google Shape;366;p29"/>
          <p:cNvSpPr txBox="1"/>
          <p:nvPr/>
        </p:nvSpPr>
        <p:spPr>
          <a:xfrm>
            <a:off x="826902" y="6117850"/>
            <a:ext cx="69549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General physical;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pallor, pulse (N 60 – 90 mins), respiratory rate (N 18-20 breaths/min), edema (slight edema is normal, if co-existent with any diseases eg: HTN, referral).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BP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(every visit)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 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High BP; &gt;= 2 readings 140/90         Urine +2 albumin      High BP + albuminuria = preeclampsia ---refer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Weight ;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9-11 kg during pregnancy. Approx. 2 kg /month.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Breast exam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.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367" name="Google Shape;367;p29"/>
          <p:cNvGrpSpPr/>
          <p:nvPr/>
        </p:nvGrpSpPr>
        <p:grpSpPr>
          <a:xfrm>
            <a:off x="327145" y="7149499"/>
            <a:ext cx="3540439" cy="831000"/>
            <a:chOff x="258659" y="5778677"/>
            <a:chExt cx="3540439" cy="831000"/>
          </a:xfrm>
        </p:grpSpPr>
        <p:grpSp>
          <p:nvGrpSpPr>
            <p:cNvPr id="368" name="Google Shape;368;p29"/>
            <p:cNvGrpSpPr/>
            <p:nvPr/>
          </p:nvGrpSpPr>
          <p:grpSpPr>
            <a:xfrm>
              <a:off x="258659" y="5778677"/>
              <a:ext cx="576901" cy="831000"/>
              <a:chOff x="410559" y="5302896"/>
              <a:chExt cx="576901" cy="831000"/>
            </a:xfrm>
          </p:grpSpPr>
          <p:sp>
            <p:nvSpPr>
              <p:cNvPr id="369" name="Google Shape;369;p29"/>
              <p:cNvSpPr txBox="1"/>
              <p:nvPr/>
            </p:nvSpPr>
            <p:spPr>
              <a:xfrm>
                <a:off x="410559" y="5302896"/>
                <a:ext cx="4320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5400">
                    <a:solidFill>
                      <a:srgbClr val="45818E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3</a:t>
                </a:r>
                <a:endParaRPr b="1" sz="5400">
                  <a:solidFill>
                    <a:srgbClr val="45818E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933460" y="5593891"/>
                <a:ext cx="54000" cy="5400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" name="Google Shape;371;p29"/>
            <p:cNvSpPr txBox="1"/>
            <p:nvPr/>
          </p:nvSpPr>
          <p:spPr>
            <a:xfrm>
              <a:off x="862397" y="6203250"/>
              <a:ext cx="2936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45818E"/>
                  </a:solidFill>
                  <a:latin typeface="Nunito"/>
                  <a:ea typeface="Nunito"/>
                  <a:cs typeface="Nunito"/>
                  <a:sym typeface="Nunito"/>
                </a:rPr>
                <a:t>Abdominal </a:t>
              </a:r>
              <a:r>
                <a:rPr b="1" lang="en-GB" sz="1800">
                  <a:solidFill>
                    <a:srgbClr val="45818E"/>
                  </a:solidFill>
                  <a:latin typeface="Nunito"/>
                  <a:ea typeface="Nunito"/>
                  <a:cs typeface="Nunito"/>
                  <a:sym typeface="Nunito"/>
                </a:rPr>
                <a:t>exam</a:t>
              </a:r>
              <a:endParaRPr b="1" sz="18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72" name="Google Shape;372;p29"/>
          <p:cNvSpPr/>
          <p:nvPr/>
        </p:nvSpPr>
        <p:spPr>
          <a:xfrm flipH="1" rot="10800000">
            <a:off x="1001000" y="6799000"/>
            <a:ext cx="78000" cy="102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9"/>
          <p:cNvSpPr/>
          <p:nvPr/>
        </p:nvSpPr>
        <p:spPr>
          <a:xfrm rot="10800000">
            <a:off x="3143250" y="6793977"/>
            <a:ext cx="76200" cy="105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9"/>
          <p:cNvSpPr/>
          <p:nvPr/>
        </p:nvSpPr>
        <p:spPr>
          <a:xfrm flipH="1" rot="10800000">
            <a:off x="4426275" y="6800827"/>
            <a:ext cx="74700" cy="98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9"/>
          <p:cNvSpPr txBox="1"/>
          <p:nvPr/>
        </p:nvSpPr>
        <p:spPr>
          <a:xfrm>
            <a:off x="826900" y="7838378"/>
            <a:ext cx="5307000" cy="17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At about three months (13-14 weeks), the top of the uterus is usually  just above the mother’s pubic bone (where her pubic hair begins).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At about five months (20-22 weeks), the top of the uterus is usually right at the mother's bellybutton (umbilicus or navel).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At about eight to nine months (36-40 weeks), the top of the uterus is almost up to the bottom of the mother's ribs.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Babies may drop lower in the weeks just before birth. You can look back at Figure 7.1 in Study Session 7 to see a diagram of fundal height at various weeks of gestation.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76" name="Google Shape;3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850" y="7838375"/>
            <a:ext cx="1585675" cy="16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 txBox="1"/>
          <p:nvPr/>
        </p:nvSpPr>
        <p:spPr>
          <a:xfrm>
            <a:off x="-32825" y="9715000"/>
            <a:ext cx="75894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All are signs of anemia 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If the pregnant woman is HIV or TB +ve, be prepared to provide drug therapy for the 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newborn.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Checking for any abnormalities, lumps, retracted nipples.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0"/>
          <p:cNvGrpSpPr/>
          <p:nvPr/>
        </p:nvGrpSpPr>
        <p:grpSpPr>
          <a:xfrm>
            <a:off x="258695" y="353399"/>
            <a:ext cx="5115130" cy="893493"/>
            <a:chOff x="258659" y="5778677"/>
            <a:chExt cx="5115130" cy="893493"/>
          </a:xfrm>
        </p:grpSpPr>
        <p:grpSp>
          <p:nvGrpSpPr>
            <p:cNvPr id="383" name="Google Shape;383;p30"/>
            <p:cNvGrpSpPr/>
            <p:nvPr/>
          </p:nvGrpSpPr>
          <p:grpSpPr>
            <a:xfrm>
              <a:off x="258659" y="5778677"/>
              <a:ext cx="576901" cy="831000"/>
              <a:chOff x="410559" y="5302896"/>
              <a:chExt cx="576901" cy="831000"/>
            </a:xfrm>
          </p:grpSpPr>
          <p:sp>
            <p:nvSpPr>
              <p:cNvPr id="384" name="Google Shape;384;p30"/>
              <p:cNvSpPr txBox="1"/>
              <p:nvPr/>
            </p:nvSpPr>
            <p:spPr>
              <a:xfrm>
                <a:off x="410559" y="5302896"/>
                <a:ext cx="4320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5400">
                    <a:solidFill>
                      <a:srgbClr val="99999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4</a:t>
                </a:r>
                <a:endParaRPr b="1" sz="5400">
                  <a:solidFill>
                    <a:srgbClr val="99999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>
                <a:off x="933460" y="5593891"/>
                <a:ext cx="54000" cy="5400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6" name="Google Shape;386;p30"/>
            <p:cNvSpPr txBox="1"/>
            <p:nvPr/>
          </p:nvSpPr>
          <p:spPr>
            <a:xfrm>
              <a:off x="862389" y="6158269"/>
              <a:ext cx="4511400" cy="51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999999"/>
                  </a:solidFill>
                  <a:latin typeface="Nunito"/>
                  <a:ea typeface="Nunito"/>
                  <a:cs typeface="Nunito"/>
                  <a:sym typeface="Nunito"/>
                </a:rPr>
                <a:t>Assessment of gestational age</a:t>
              </a:r>
              <a:endParaRPr b="1" sz="18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87" name="Google Shape;387;p30"/>
          <p:cNvSpPr txBox="1"/>
          <p:nvPr/>
        </p:nvSpPr>
        <p:spPr>
          <a:xfrm>
            <a:off x="787425" y="1110898"/>
            <a:ext cx="4586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Routine US + LMP (history).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Lab investigations: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918910" y="1523154"/>
            <a:ext cx="53619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Pregnancy test, Hb estimation, Urine for albumin and sugar, blood grouping, Rh factor, VDRL, HIV testing, Blood sugar, HBsAg for Hep B.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389" name="Google Shape;389;p30"/>
          <p:cNvGrpSpPr/>
          <p:nvPr/>
        </p:nvGrpSpPr>
        <p:grpSpPr>
          <a:xfrm>
            <a:off x="281184" y="1905536"/>
            <a:ext cx="3513591" cy="831000"/>
            <a:chOff x="410559" y="5302896"/>
            <a:chExt cx="3513591" cy="831000"/>
          </a:xfrm>
        </p:grpSpPr>
        <p:sp>
          <p:nvSpPr>
            <p:cNvPr id="390" name="Google Shape;390;p30"/>
            <p:cNvSpPr txBox="1"/>
            <p:nvPr/>
          </p:nvSpPr>
          <p:spPr>
            <a:xfrm>
              <a:off x="410559" y="5302896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5400">
                  <a:solidFill>
                    <a:srgbClr val="134F5C"/>
                  </a:solidFill>
                  <a:latin typeface="Georgia"/>
                  <a:ea typeface="Georgia"/>
                  <a:cs typeface="Georgia"/>
                  <a:sym typeface="Georgia"/>
                </a:rPr>
                <a:t>5</a:t>
              </a:r>
              <a:endParaRPr b="1" sz="5400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933460" y="5593891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0"/>
            <p:cNvSpPr txBox="1"/>
            <p:nvPr/>
          </p:nvSpPr>
          <p:spPr>
            <a:xfrm>
              <a:off x="987450" y="5756188"/>
              <a:ext cx="2936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rPr>
                <a:t>Ultrasound</a:t>
              </a:r>
              <a:endParaRPr b="1" i="0" sz="1800" u="none" cap="none" strike="noStrike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93" name="Google Shape;393;p30"/>
          <p:cNvSpPr txBox="1"/>
          <p:nvPr/>
        </p:nvSpPr>
        <p:spPr>
          <a:xfrm>
            <a:off x="838407" y="2694478"/>
            <a:ext cx="6071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Fetal assessment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4" name="Google Shape;394;p30"/>
          <p:cNvSpPr txBox="1"/>
          <p:nvPr/>
        </p:nvSpPr>
        <p:spPr>
          <a:xfrm>
            <a:off x="992815" y="2940891"/>
            <a:ext cx="6345600" cy="15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One ultrasound scan before 24 weeks of gestation (early ultrasound) is recommended for pregnant women to estimate gestational age.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Advantages; improve detection of fetal anomalies and multiple pregnancies, reduce induction of labour for post-term pregnancy, and improve a woman’s pregnancy experience.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395" name="Google Shape;395;p30"/>
          <p:cNvGrpSpPr/>
          <p:nvPr/>
        </p:nvGrpSpPr>
        <p:grpSpPr>
          <a:xfrm>
            <a:off x="348515" y="3986296"/>
            <a:ext cx="3513584" cy="831000"/>
            <a:chOff x="258663" y="5920654"/>
            <a:chExt cx="3513584" cy="831000"/>
          </a:xfrm>
        </p:grpSpPr>
        <p:grpSp>
          <p:nvGrpSpPr>
            <p:cNvPr id="396" name="Google Shape;396;p30"/>
            <p:cNvGrpSpPr/>
            <p:nvPr/>
          </p:nvGrpSpPr>
          <p:grpSpPr>
            <a:xfrm>
              <a:off x="258663" y="5920654"/>
              <a:ext cx="576897" cy="831000"/>
              <a:chOff x="410563" y="5444874"/>
              <a:chExt cx="576897" cy="831000"/>
            </a:xfrm>
          </p:grpSpPr>
          <p:sp>
            <p:nvSpPr>
              <p:cNvPr id="397" name="Google Shape;397;p30"/>
              <p:cNvSpPr txBox="1"/>
              <p:nvPr/>
            </p:nvSpPr>
            <p:spPr>
              <a:xfrm>
                <a:off x="410563" y="5444874"/>
                <a:ext cx="5487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5400">
                    <a:solidFill>
                      <a:srgbClr val="D0E0E3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6</a:t>
                </a:r>
                <a:endParaRPr b="1" sz="5400">
                  <a:solidFill>
                    <a:srgbClr val="D0E0E3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933460" y="5593891"/>
                <a:ext cx="54000" cy="5400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30"/>
            <p:cNvSpPr txBox="1"/>
            <p:nvPr/>
          </p:nvSpPr>
          <p:spPr>
            <a:xfrm>
              <a:off x="835547" y="6343538"/>
              <a:ext cx="2936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D0E0E3"/>
                  </a:solidFill>
                  <a:latin typeface="Nunito"/>
                  <a:ea typeface="Nunito"/>
                  <a:cs typeface="Nunito"/>
                  <a:sym typeface="Nunito"/>
                </a:rPr>
                <a:t>Antenatal care counseling</a:t>
              </a:r>
              <a:endParaRPr b="1" sz="1800">
                <a:solidFill>
                  <a:srgbClr val="D0E0E3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D0E0E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00" name="Google Shape;400;p30"/>
          <p:cNvSpPr txBox="1"/>
          <p:nvPr/>
        </p:nvSpPr>
        <p:spPr>
          <a:xfrm>
            <a:off x="918900" y="4674974"/>
            <a:ext cx="6071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Nutritional recommendations: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1090906" y="4945647"/>
            <a:ext cx="6071700" cy="19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Counselling about healthy eating and keeping physically active during pregnancy is recommended for pregnant women to stay healthy and to prevent excessive weight gain during pregnancy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Daily oral iron and folic acid supplementation with 30 mg to 60 mg of elemental iron and 400 µg (0.4 mg) of folic acid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is recommended for all acid is recommended for pregnant women to prevent maternal anaemia, puerperal sepsis, low birth weight, and pregnant women with preterm birth.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Foods rich in iron; dates, green leafy vegetables, red beans, guavas, red meats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➢"/>
            </a:pPr>
            <a:r>
              <a:rPr b="1"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A pregnant women should  avoid smoked meat to protect herself against toxoplasmosis</a:t>
            </a:r>
            <a:endParaRPr b="1"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402" name="Google Shape;402;p30"/>
          <p:cNvGrpSpPr/>
          <p:nvPr/>
        </p:nvGrpSpPr>
        <p:grpSpPr>
          <a:xfrm>
            <a:off x="470657" y="6591044"/>
            <a:ext cx="3513584" cy="831000"/>
            <a:chOff x="258663" y="5831136"/>
            <a:chExt cx="3513584" cy="831000"/>
          </a:xfrm>
        </p:grpSpPr>
        <p:grpSp>
          <p:nvGrpSpPr>
            <p:cNvPr id="403" name="Google Shape;403;p30"/>
            <p:cNvGrpSpPr/>
            <p:nvPr/>
          </p:nvGrpSpPr>
          <p:grpSpPr>
            <a:xfrm>
              <a:off x="258663" y="5831136"/>
              <a:ext cx="576897" cy="831000"/>
              <a:chOff x="410563" y="5355355"/>
              <a:chExt cx="576897" cy="831000"/>
            </a:xfrm>
          </p:grpSpPr>
          <p:sp>
            <p:nvSpPr>
              <p:cNvPr id="404" name="Google Shape;404;p30"/>
              <p:cNvSpPr txBox="1"/>
              <p:nvPr/>
            </p:nvSpPr>
            <p:spPr>
              <a:xfrm>
                <a:off x="410563" y="5355355"/>
                <a:ext cx="5487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5400">
                    <a:solidFill>
                      <a:srgbClr val="45818E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7</a:t>
                </a:r>
                <a:endParaRPr b="1" sz="5400">
                  <a:solidFill>
                    <a:srgbClr val="45818E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933460" y="5593891"/>
                <a:ext cx="54000" cy="5400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30"/>
            <p:cNvSpPr txBox="1"/>
            <p:nvPr/>
          </p:nvSpPr>
          <p:spPr>
            <a:xfrm>
              <a:off x="835547" y="6343875"/>
              <a:ext cx="2936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45818E"/>
                  </a:solidFill>
                  <a:latin typeface="Nunito"/>
                  <a:ea typeface="Nunito"/>
                  <a:cs typeface="Nunito"/>
                  <a:sym typeface="Nunito"/>
                </a:rPr>
                <a:t>Antenatal care</a:t>
              </a:r>
              <a:endParaRPr b="1" sz="18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07" name="Google Shape;407;p30"/>
          <p:cNvSpPr txBox="1"/>
          <p:nvPr/>
        </p:nvSpPr>
        <p:spPr>
          <a:xfrm>
            <a:off x="1052060" y="7368309"/>
            <a:ext cx="60717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Maternal assessment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1212725" y="7690698"/>
            <a:ext cx="59058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Hyperglycaemia first detected at any time during pregnancy should be classified as either gestational diabetes mellitus (GDM) or diabetes mellitus in pregnancy.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Health-care providers should ask all pregnant women about their tobacco use (past and present) and exposure to second-hand smoke as early as possible in the pregnancy and at every antenatal care visit.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➢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At every visit, history of TB, HIV, and alcohol intake should also be accessed….in high prevalence areas.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-32825" y="9715000"/>
            <a:ext cx="75894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"/>
          <p:cNvSpPr txBox="1"/>
          <p:nvPr>
            <p:ph type="title"/>
          </p:nvPr>
        </p:nvSpPr>
        <p:spPr>
          <a:xfrm>
            <a:off x="258674" y="317568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Preventive services</a:t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31"/>
          <p:cNvSpPr txBox="1"/>
          <p:nvPr>
            <p:ph idx="1" type="body"/>
          </p:nvPr>
        </p:nvSpPr>
        <p:spPr>
          <a:xfrm>
            <a:off x="0" y="2088560"/>
            <a:ext cx="7072200" cy="13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Tetanus vaccination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16" name="Google Shape;416;p31"/>
          <p:cNvGrpSpPr/>
          <p:nvPr/>
        </p:nvGrpSpPr>
        <p:grpSpPr>
          <a:xfrm>
            <a:off x="510712" y="1192901"/>
            <a:ext cx="6568077" cy="981005"/>
            <a:chOff x="724805" y="5870501"/>
            <a:chExt cx="6568077" cy="981005"/>
          </a:xfrm>
        </p:grpSpPr>
        <p:sp>
          <p:nvSpPr>
            <p:cNvPr id="417" name="Google Shape;417;p31"/>
            <p:cNvSpPr/>
            <p:nvPr/>
          </p:nvSpPr>
          <p:spPr>
            <a:xfrm>
              <a:off x="724805" y="5870505"/>
              <a:ext cx="3006000" cy="9810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A seven-day antibiotic regimen is recommended for all pregnant women with </a:t>
              </a: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asymptomatic bacteriuria (ASB)</a:t>
              </a: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 to prevent persistent bacteriuria, preterm birth and low birth weight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386181" y="5870501"/>
              <a:ext cx="2906700" cy="9810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Tetanus toxoid vaccination</a:t>
              </a: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 is recommended for all pregnant women, depending on previous tetanus vaccination exposure, to prevent neonatal mortality from tetanus.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cxnSp>
        <p:nvCxnSpPr>
          <p:cNvPr id="419" name="Google Shape;419;p31"/>
          <p:cNvCxnSpPr/>
          <p:nvPr/>
        </p:nvCxnSpPr>
        <p:spPr>
          <a:xfrm>
            <a:off x="3726873" y="817418"/>
            <a:ext cx="0" cy="23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31"/>
          <p:cNvCxnSpPr/>
          <p:nvPr/>
        </p:nvCxnSpPr>
        <p:spPr>
          <a:xfrm flipH="1" rot="10800000">
            <a:off x="1853732" y="1052678"/>
            <a:ext cx="38193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1" name="Google Shape;421;p31"/>
          <p:cNvGrpSpPr/>
          <p:nvPr/>
        </p:nvGrpSpPr>
        <p:grpSpPr>
          <a:xfrm>
            <a:off x="883969" y="4511772"/>
            <a:ext cx="5729132" cy="5086500"/>
            <a:chOff x="919494" y="207175"/>
            <a:chExt cx="5729132" cy="5086500"/>
          </a:xfrm>
        </p:grpSpPr>
        <p:sp>
          <p:nvSpPr>
            <p:cNvPr id="422" name="Google Shape;422;p31"/>
            <p:cNvSpPr/>
            <p:nvPr/>
          </p:nvSpPr>
          <p:spPr>
            <a:xfrm rot="-5399453">
              <a:off x="1877576" y="275125"/>
              <a:ext cx="1886100" cy="17502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EEEEE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 rot="-5399453">
              <a:off x="3856676" y="275125"/>
              <a:ext cx="1886100" cy="17502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EEEEE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 rot="-5399453">
              <a:off x="944126" y="1856275"/>
              <a:ext cx="1886100" cy="17502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EEEEE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 rot="-5399453">
              <a:off x="4830326" y="1856275"/>
              <a:ext cx="1886100" cy="17502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EEEEE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 rot="-5399453">
              <a:off x="1877576" y="3475525"/>
              <a:ext cx="1886100" cy="17502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EEEEE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 rot="-5399453">
              <a:off x="3856676" y="3475525"/>
              <a:ext cx="1886100" cy="17502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EEEEEE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da"/>
                <a:ea typeface="Mada"/>
                <a:cs typeface="Mada"/>
                <a:sym typeface="Mada"/>
              </a:endParaRPr>
            </a:p>
          </p:txBody>
        </p:sp>
        <p:grpSp>
          <p:nvGrpSpPr>
            <p:cNvPr id="428" name="Google Shape;428;p31"/>
            <p:cNvGrpSpPr/>
            <p:nvPr/>
          </p:nvGrpSpPr>
          <p:grpSpPr>
            <a:xfrm>
              <a:off x="919494" y="523003"/>
              <a:ext cx="5652756" cy="4584950"/>
              <a:chOff x="919494" y="523003"/>
              <a:chExt cx="5652756" cy="4584950"/>
            </a:xfrm>
          </p:grpSpPr>
          <p:sp>
            <p:nvSpPr>
              <p:cNvPr id="429" name="Google Shape;429;p31"/>
              <p:cNvSpPr txBox="1"/>
              <p:nvPr/>
            </p:nvSpPr>
            <p:spPr>
              <a:xfrm>
                <a:off x="2793463" y="1986428"/>
                <a:ext cx="2073600" cy="148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20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Common physiological symptoms</a:t>
                </a:r>
                <a:endParaRPr sz="22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30" name="Google Shape;430;p31"/>
              <p:cNvSpPr txBox="1"/>
              <p:nvPr/>
            </p:nvSpPr>
            <p:spPr>
              <a:xfrm>
                <a:off x="1917325" y="523003"/>
                <a:ext cx="1806600" cy="12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Ginger, chamomile, vitamin B6 and/or acupuncture are recommended for the </a:t>
                </a:r>
                <a:r>
                  <a:rPr b="1" lang="en-GB" sz="10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relief of nausea</a:t>
                </a: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 in early pregnancy, based on a woman’s preferences and available options.</a:t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31" name="Google Shape;431;p31"/>
              <p:cNvSpPr txBox="1"/>
              <p:nvPr/>
            </p:nvSpPr>
            <p:spPr>
              <a:xfrm>
                <a:off x="3830700" y="523003"/>
                <a:ext cx="1901700" cy="12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Advice on diet and lifestyle is recommended to prevent and relieve </a:t>
                </a:r>
                <a:r>
                  <a:rPr b="1" lang="en-GB" sz="10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heartburn</a:t>
                </a: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 in pregnancy. Antacid preparations can be offered to women with troublesome symptoms that are not relieved by lifestyle modification.</a:t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32" name="Google Shape;432;p31"/>
              <p:cNvSpPr txBox="1"/>
              <p:nvPr/>
            </p:nvSpPr>
            <p:spPr>
              <a:xfrm>
                <a:off x="4972050" y="2054225"/>
                <a:ext cx="1600200" cy="12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Magnesium, calcium or non-pharmacological treatment options can be used for the relief of </a:t>
                </a:r>
                <a:r>
                  <a:rPr b="1" lang="en-GB" sz="10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leg cramps</a:t>
                </a: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 in pregnancy, based on a woman’s preferences and available options.</a:t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33" name="Google Shape;433;p31"/>
              <p:cNvSpPr txBox="1"/>
              <p:nvPr/>
            </p:nvSpPr>
            <p:spPr>
              <a:xfrm>
                <a:off x="919494" y="2092328"/>
                <a:ext cx="1942200" cy="12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Non-pharmacological options, such as compression stockings, leg elevation and water immersion, can be used for the management of varicose veins and oedema in pregnancy, based on a woman’s preferences and available options.</a:t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34" name="Google Shape;434;p31"/>
              <p:cNvSpPr txBox="1"/>
              <p:nvPr/>
            </p:nvSpPr>
            <p:spPr>
              <a:xfrm>
                <a:off x="2020525" y="3730600"/>
                <a:ext cx="1600200" cy="12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Wheat bran or other fibre</a:t>
                </a:r>
                <a:r>
                  <a:rPr lang="en-GB" sz="1000">
                    <a:latin typeface="Mada"/>
                    <a:ea typeface="Mada"/>
                    <a:cs typeface="Mada"/>
                    <a:sym typeface="Mada"/>
                  </a:rPr>
                  <a:t> supplements can be used to relieve constipation in pregnancy if the condition fails to respond to dietary modification, based on a woman’s preferences and available options.</a:t>
                </a:r>
                <a:endParaRPr sz="10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435" name="Google Shape;435;p31"/>
              <p:cNvSpPr txBox="1"/>
              <p:nvPr/>
            </p:nvSpPr>
            <p:spPr>
              <a:xfrm>
                <a:off x="3848875" y="3661653"/>
                <a:ext cx="1901700" cy="14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9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Regular exercise</a:t>
                </a:r>
                <a:r>
                  <a:rPr lang="en-GB" sz="900">
                    <a:latin typeface="Mada"/>
                    <a:ea typeface="Mada"/>
                    <a:cs typeface="Mada"/>
                    <a:sym typeface="Mada"/>
                  </a:rPr>
                  <a:t> throughout pregnancy is recommended to prevent </a:t>
                </a:r>
                <a:r>
                  <a:rPr b="1" lang="en-GB" sz="900">
                    <a:solidFill>
                      <a:srgbClr val="CC0000"/>
                    </a:solidFill>
                    <a:latin typeface="Mada"/>
                    <a:ea typeface="Mada"/>
                    <a:cs typeface="Mada"/>
                    <a:sym typeface="Mada"/>
                  </a:rPr>
                  <a:t>low back and pelvic pain</a:t>
                </a:r>
                <a:r>
                  <a:rPr lang="en-GB" sz="900">
                    <a:latin typeface="Mada"/>
                    <a:ea typeface="Mada"/>
                    <a:cs typeface="Mada"/>
                    <a:sym typeface="Mada"/>
                  </a:rPr>
                  <a:t>. There are a number of different treatment options that can be used, such as physiotherapy, support belts and acupuncture, based on a woman’s preferences and available options.</a:t>
                </a:r>
                <a:endParaRPr sz="900">
                  <a:latin typeface="Mada"/>
                  <a:ea typeface="Mada"/>
                  <a:cs typeface="Mada"/>
                  <a:sym typeface="Mad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</p:grpSp>
      <p:sp>
        <p:nvSpPr>
          <p:cNvPr id="436" name="Google Shape;436;p31"/>
          <p:cNvSpPr/>
          <p:nvPr/>
        </p:nvSpPr>
        <p:spPr>
          <a:xfrm>
            <a:off x="0" y="2480414"/>
            <a:ext cx="2184300" cy="70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631750"/>
            <a:ext cx="3261048" cy="18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500" y="2608649"/>
            <a:ext cx="3261051" cy="1840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31"/>
          <p:cNvCxnSpPr/>
          <p:nvPr/>
        </p:nvCxnSpPr>
        <p:spPr>
          <a:xfrm>
            <a:off x="1853723" y="1057168"/>
            <a:ext cx="27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31"/>
          <p:cNvCxnSpPr/>
          <p:nvPr/>
        </p:nvCxnSpPr>
        <p:spPr>
          <a:xfrm flipH="1" rot="10800000">
            <a:off x="5671830" y="1052684"/>
            <a:ext cx="2400" cy="1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1" name="Google Shape;441;p31"/>
          <p:cNvGrpSpPr/>
          <p:nvPr/>
        </p:nvGrpSpPr>
        <p:grpSpPr>
          <a:xfrm flipH="1" rot="8888188">
            <a:off x="2205956" y="2229547"/>
            <a:ext cx="140141" cy="306017"/>
            <a:chOff x="6171225" y="2319281"/>
            <a:chExt cx="371946" cy="806201"/>
          </a:xfrm>
        </p:grpSpPr>
        <p:sp>
          <p:nvSpPr>
            <p:cNvPr id="442" name="Google Shape;442;p31"/>
            <p:cNvSpPr/>
            <p:nvPr/>
          </p:nvSpPr>
          <p:spPr>
            <a:xfrm>
              <a:off x="6171225" y="2319281"/>
              <a:ext cx="371946" cy="806201"/>
            </a:xfrm>
            <a:custGeom>
              <a:rect b="b" l="l" r="r" t="t"/>
              <a:pathLst>
                <a:path extrusionOk="0" h="15643" w="7217">
                  <a:moveTo>
                    <a:pt x="5173" y="2743"/>
                  </a:moveTo>
                  <a:lnTo>
                    <a:pt x="5173" y="13129"/>
                  </a:lnTo>
                  <a:lnTo>
                    <a:pt x="2086" y="13129"/>
                  </a:lnTo>
                  <a:lnTo>
                    <a:pt x="2086" y="11732"/>
                  </a:lnTo>
                  <a:lnTo>
                    <a:pt x="3046" y="11732"/>
                  </a:lnTo>
                  <a:cubicBezTo>
                    <a:pt x="3265" y="11732"/>
                    <a:pt x="3442" y="11565"/>
                    <a:pt x="3442" y="11346"/>
                  </a:cubicBezTo>
                  <a:cubicBezTo>
                    <a:pt x="3442" y="11127"/>
                    <a:pt x="3265" y="10950"/>
                    <a:pt x="3046" y="10950"/>
                  </a:cubicBezTo>
                  <a:lnTo>
                    <a:pt x="2086" y="10950"/>
                  </a:lnTo>
                  <a:lnTo>
                    <a:pt x="2086" y="10126"/>
                  </a:lnTo>
                  <a:lnTo>
                    <a:pt x="3963" y="10126"/>
                  </a:lnTo>
                  <a:cubicBezTo>
                    <a:pt x="4130" y="10126"/>
                    <a:pt x="4307" y="9949"/>
                    <a:pt x="4307" y="9740"/>
                  </a:cubicBezTo>
                  <a:cubicBezTo>
                    <a:pt x="4307" y="9521"/>
                    <a:pt x="4130" y="9344"/>
                    <a:pt x="3963" y="9344"/>
                  </a:cubicBezTo>
                  <a:lnTo>
                    <a:pt x="2086" y="9344"/>
                  </a:lnTo>
                  <a:lnTo>
                    <a:pt x="2086" y="8478"/>
                  </a:lnTo>
                  <a:lnTo>
                    <a:pt x="3046" y="8478"/>
                  </a:lnTo>
                  <a:cubicBezTo>
                    <a:pt x="3265" y="8478"/>
                    <a:pt x="3442" y="8301"/>
                    <a:pt x="3442" y="8082"/>
                  </a:cubicBezTo>
                  <a:cubicBezTo>
                    <a:pt x="3442" y="7863"/>
                    <a:pt x="3265" y="7696"/>
                    <a:pt x="3046" y="7696"/>
                  </a:cubicBezTo>
                  <a:lnTo>
                    <a:pt x="2086" y="7696"/>
                  </a:lnTo>
                  <a:lnTo>
                    <a:pt x="2086" y="6872"/>
                  </a:lnTo>
                  <a:lnTo>
                    <a:pt x="3963" y="6872"/>
                  </a:lnTo>
                  <a:cubicBezTo>
                    <a:pt x="4130" y="6872"/>
                    <a:pt x="4307" y="6695"/>
                    <a:pt x="4307" y="6476"/>
                  </a:cubicBezTo>
                  <a:cubicBezTo>
                    <a:pt x="4307" y="6257"/>
                    <a:pt x="4130" y="6090"/>
                    <a:pt x="3963" y="6090"/>
                  </a:cubicBezTo>
                  <a:lnTo>
                    <a:pt x="2086" y="6090"/>
                  </a:lnTo>
                  <a:lnTo>
                    <a:pt x="2086" y="5214"/>
                  </a:lnTo>
                  <a:lnTo>
                    <a:pt x="3046" y="5214"/>
                  </a:lnTo>
                  <a:cubicBezTo>
                    <a:pt x="3265" y="5214"/>
                    <a:pt x="3442" y="5047"/>
                    <a:pt x="3442" y="4828"/>
                  </a:cubicBezTo>
                  <a:cubicBezTo>
                    <a:pt x="3442" y="4651"/>
                    <a:pt x="3265" y="4474"/>
                    <a:pt x="3046" y="4474"/>
                  </a:cubicBezTo>
                  <a:lnTo>
                    <a:pt x="2086" y="4474"/>
                  </a:lnTo>
                  <a:lnTo>
                    <a:pt x="2086" y="2743"/>
                  </a:lnTo>
                  <a:close/>
                  <a:moveTo>
                    <a:pt x="3609" y="0"/>
                  </a:moveTo>
                  <a:cubicBezTo>
                    <a:pt x="3390" y="0"/>
                    <a:pt x="3223" y="177"/>
                    <a:pt x="3223" y="396"/>
                  </a:cubicBezTo>
                  <a:lnTo>
                    <a:pt x="3223" y="1961"/>
                  </a:lnTo>
                  <a:lnTo>
                    <a:pt x="1700" y="1961"/>
                  </a:lnTo>
                  <a:cubicBezTo>
                    <a:pt x="1481" y="1961"/>
                    <a:pt x="1304" y="2127"/>
                    <a:pt x="1304" y="2346"/>
                  </a:cubicBezTo>
                  <a:lnTo>
                    <a:pt x="1304" y="13129"/>
                  </a:lnTo>
                  <a:lnTo>
                    <a:pt x="397" y="13129"/>
                  </a:lnTo>
                  <a:cubicBezTo>
                    <a:pt x="178" y="13129"/>
                    <a:pt x="0" y="13296"/>
                    <a:pt x="0" y="13515"/>
                  </a:cubicBezTo>
                  <a:cubicBezTo>
                    <a:pt x="0" y="13734"/>
                    <a:pt x="178" y="13912"/>
                    <a:pt x="397" y="13912"/>
                  </a:cubicBezTo>
                  <a:lnTo>
                    <a:pt x="3223" y="13912"/>
                  </a:lnTo>
                  <a:lnTo>
                    <a:pt x="3223" y="14861"/>
                  </a:lnTo>
                  <a:lnTo>
                    <a:pt x="1742" y="14861"/>
                  </a:lnTo>
                  <a:cubicBezTo>
                    <a:pt x="1565" y="14861"/>
                    <a:pt x="1398" y="15038"/>
                    <a:pt x="1398" y="15257"/>
                  </a:cubicBezTo>
                  <a:cubicBezTo>
                    <a:pt x="1398" y="15476"/>
                    <a:pt x="1565" y="15643"/>
                    <a:pt x="1742" y="15643"/>
                  </a:cubicBezTo>
                  <a:lnTo>
                    <a:pt x="5475" y="15643"/>
                  </a:lnTo>
                  <a:cubicBezTo>
                    <a:pt x="5694" y="15643"/>
                    <a:pt x="5872" y="15476"/>
                    <a:pt x="5872" y="15257"/>
                  </a:cubicBezTo>
                  <a:cubicBezTo>
                    <a:pt x="5872" y="15038"/>
                    <a:pt x="5694" y="14861"/>
                    <a:pt x="5475" y="14861"/>
                  </a:cubicBezTo>
                  <a:lnTo>
                    <a:pt x="4005" y="14861"/>
                  </a:lnTo>
                  <a:lnTo>
                    <a:pt x="4005" y="13912"/>
                  </a:lnTo>
                  <a:lnTo>
                    <a:pt x="6831" y="13912"/>
                  </a:lnTo>
                  <a:cubicBezTo>
                    <a:pt x="7040" y="13912"/>
                    <a:pt x="7217" y="13734"/>
                    <a:pt x="7217" y="13515"/>
                  </a:cubicBezTo>
                  <a:cubicBezTo>
                    <a:pt x="7217" y="13296"/>
                    <a:pt x="7040" y="13129"/>
                    <a:pt x="6831" y="13129"/>
                  </a:cubicBezTo>
                  <a:lnTo>
                    <a:pt x="5955" y="13129"/>
                  </a:lnTo>
                  <a:lnTo>
                    <a:pt x="5955" y="2346"/>
                  </a:lnTo>
                  <a:cubicBezTo>
                    <a:pt x="5955" y="2127"/>
                    <a:pt x="5788" y="1961"/>
                    <a:pt x="5569" y="1961"/>
                  </a:cubicBezTo>
                  <a:lnTo>
                    <a:pt x="4005" y="1961"/>
                  </a:lnTo>
                  <a:lnTo>
                    <a:pt x="4005" y="396"/>
                  </a:lnTo>
                  <a:cubicBezTo>
                    <a:pt x="4005" y="177"/>
                    <a:pt x="3828" y="0"/>
                    <a:pt x="360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6278731" y="2460597"/>
              <a:ext cx="159096" cy="535372"/>
            </a:xfrm>
            <a:custGeom>
              <a:rect b="b" l="l" r="r" t="t"/>
              <a:pathLst>
                <a:path extrusionOk="0" h="10388" w="3087">
                  <a:moveTo>
                    <a:pt x="0" y="1"/>
                  </a:moveTo>
                  <a:lnTo>
                    <a:pt x="0" y="1732"/>
                  </a:lnTo>
                  <a:lnTo>
                    <a:pt x="960" y="1732"/>
                  </a:lnTo>
                  <a:cubicBezTo>
                    <a:pt x="1179" y="1732"/>
                    <a:pt x="1356" y="1909"/>
                    <a:pt x="1356" y="2086"/>
                  </a:cubicBezTo>
                  <a:cubicBezTo>
                    <a:pt x="1356" y="2305"/>
                    <a:pt x="1179" y="2472"/>
                    <a:pt x="960" y="2472"/>
                  </a:cubicBezTo>
                  <a:lnTo>
                    <a:pt x="0" y="2472"/>
                  </a:lnTo>
                  <a:lnTo>
                    <a:pt x="0" y="3348"/>
                  </a:lnTo>
                  <a:lnTo>
                    <a:pt x="1877" y="3348"/>
                  </a:lnTo>
                  <a:cubicBezTo>
                    <a:pt x="2044" y="3348"/>
                    <a:pt x="2221" y="3515"/>
                    <a:pt x="2221" y="3734"/>
                  </a:cubicBezTo>
                  <a:cubicBezTo>
                    <a:pt x="2221" y="3953"/>
                    <a:pt x="2044" y="4130"/>
                    <a:pt x="1877" y="4130"/>
                  </a:cubicBezTo>
                  <a:lnTo>
                    <a:pt x="0" y="4130"/>
                  </a:lnTo>
                  <a:lnTo>
                    <a:pt x="0" y="4954"/>
                  </a:lnTo>
                  <a:lnTo>
                    <a:pt x="960" y="4954"/>
                  </a:lnTo>
                  <a:cubicBezTo>
                    <a:pt x="1179" y="4954"/>
                    <a:pt x="1356" y="5121"/>
                    <a:pt x="1356" y="5340"/>
                  </a:cubicBezTo>
                  <a:cubicBezTo>
                    <a:pt x="1356" y="5559"/>
                    <a:pt x="1179" y="5736"/>
                    <a:pt x="960" y="5736"/>
                  </a:cubicBezTo>
                  <a:lnTo>
                    <a:pt x="0" y="5736"/>
                  </a:lnTo>
                  <a:lnTo>
                    <a:pt x="0" y="6602"/>
                  </a:lnTo>
                  <a:lnTo>
                    <a:pt x="1877" y="6602"/>
                  </a:lnTo>
                  <a:cubicBezTo>
                    <a:pt x="2044" y="6602"/>
                    <a:pt x="2221" y="6779"/>
                    <a:pt x="2221" y="6998"/>
                  </a:cubicBezTo>
                  <a:cubicBezTo>
                    <a:pt x="2221" y="7207"/>
                    <a:pt x="2044" y="7384"/>
                    <a:pt x="1877" y="7384"/>
                  </a:cubicBezTo>
                  <a:lnTo>
                    <a:pt x="0" y="7384"/>
                  </a:lnTo>
                  <a:lnTo>
                    <a:pt x="0" y="8208"/>
                  </a:lnTo>
                  <a:lnTo>
                    <a:pt x="960" y="8208"/>
                  </a:lnTo>
                  <a:cubicBezTo>
                    <a:pt x="1179" y="8208"/>
                    <a:pt x="1356" y="8385"/>
                    <a:pt x="1356" y="8604"/>
                  </a:cubicBezTo>
                  <a:cubicBezTo>
                    <a:pt x="1356" y="8823"/>
                    <a:pt x="1179" y="8990"/>
                    <a:pt x="960" y="8990"/>
                  </a:cubicBezTo>
                  <a:lnTo>
                    <a:pt x="0" y="8990"/>
                  </a:lnTo>
                  <a:lnTo>
                    <a:pt x="0" y="10387"/>
                  </a:lnTo>
                  <a:lnTo>
                    <a:pt x="3087" y="10387"/>
                  </a:lnTo>
                  <a:lnTo>
                    <a:pt x="3087" y="1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4" name="Google Shape;44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025" y="7942444"/>
            <a:ext cx="485700" cy="5811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pic>
        <p:nvPicPr>
          <p:cNvPr id="445" name="Google Shape;44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1825" y="5041675"/>
            <a:ext cx="403500" cy="4239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pic>
        <p:nvPicPr>
          <p:cNvPr id="446" name="Google Shape;44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71825" y="8333359"/>
            <a:ext cx="679524" cy="51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563" y="4956138"/>
            <a:ext cx="590626" cy="5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 txBox="1"/>
          <p:nvPr>
            <p:ph idx="1" type="body"/>
          </p:nvPr>
        </p:nvSpPr>
        <p:spPr>
          <a:xfrm>
            <a:off x="0" y="331378"/>
            <a:ext cx="70722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Baby friendly hospital initiative ( BFHI)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0" y="739976"/>
            <a:ext cx="4049100" cy="78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2"/>
          <p:cNvSpPr txBox="1"/>
          <p:nvPr/>
        </p:nvSpPr>
        <p:spPr>
          <a:xfrm>
            <a:off x="226650" y="929485"/>
            <a:ext cx="66189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Baby-friendly Hospital Initiative (BFHI) was launched by WHO and UNICEF in 1991.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initiative is a global effort to implement practices that protect, promote and support breastfeeding.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55" name="Google Shape;4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25" y="1672325"/>
            <a:ext cx="2451099" cy="26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775" y="1672325"/>
            <a:ext cx="2348126" cy="26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2"/>
          <p:cNvSpPr txBox="1"/>
          <p:nvPr>
            <p:ph idx="1" type="body"/>
          </p:nvPr>
        </p:nvSpPr>
        <p:spPr>
          <a:xfrm>
            <a:off x="-11" y="4396831"/>
            <a:ext cx="70722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Maternal mortality in KSA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8" name="Google Shape;458;p32"/>
          <p:cNvSpPr/>
          <p:nvPr/>
        </p:nvSpPr>
        <p:spPr>
          <a:xfrm>
            <a:off x="0" y="4805050"/>
            <a:ext cx="2752200" cy="78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9" name="Google Shape;459;p32"/>
          <p:cNvGraphicFramePr/>
          <p:nvPr/>
        </p:nvGraphicFramePr>
        <p:xfrm>
          <a:off x="134054" y="5090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{31B68BBD-CF57-4392-AC43-703DD37C741E}</a:tableStyleId>
              </a:tblPr>
              <a:tblGrid>
                <a:gridCol w="3894725"/>
                <a:gridCol w="503450"/>
              </a:tblGrid>
              <a:tr h="310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MCH Indicators in KSA</a:t>
                      </a:r>
                      <a:endParaRPr b="1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</a:tr>
              <a:tr h="31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Under-5 mortality rank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141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Under-5 mortality rate (2012)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9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Infant Mortality rate per 1000 live births (under 1), (2012)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16.2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Annual rate of reduction (%) under-5 mortality rate, (1990-2012)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7.7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Maternal mortality ratio (2010, adjusted)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Antenatal care coverage (%) at least 1 visit, 2008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97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0" name="Google Shape;460;p32"/>
          <p:cNvSpPr txBox="1"/>
          <p:nvPr>
            <p:ph idx="1" type="body"/>
          </p:nvPr>
        </p:nvSpPr>
        <p:spPr>
          <a:xfrm>
            <a:off x="-11" y="8053711"/>
            <a:ext cx="70722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MOH- Mother and Child Health Passport Project</a:t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0" y="8462300"/>
            <a:ext cx="5067900" cy="78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2"/>
          <p:cNvSpPr txBox="1"/>
          <p:nvPr/>
        </p:nvSpPr>
        <p:spPr>
          <a:xfrm>
            <a:off x="226650" y="8634830"/>
            <a:ext cx="66189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Launched : 14 March 2011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Provide necessary follow-up care for both mother and child by monitoring the mother's health condition during pregnancy and the child's subsequent health progress until the age of six.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Reduce both maternal and infant mortality rates.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63" name="Google Shape;4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625" y="5090700"/>
            <a:ext cx="2818499" cy="22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"/>
          <p:cNvSpPr txBox="1"/>
          <p:nvPr>
            <p:ph idx="4294967295" type="title"/>
          </p:nvPr>
        </p:nvSpPr>
        <p:spPr>
          <a:xfrm>
            <a:off x="373775" y="330341"/>
            <a:ext cx="70722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Women’s Health (</a:t>
            </a:r>
            <a:r>
              <a:rPr b="1" lang="en-GB" sz="24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Ministry</a:t>
            </a:r>
            <a:r>
              <a:rPr b="1" lang="en-GB" sz="24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 of Health)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Important to know </a:t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469" name="Google Shape;4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0" y="939950"/>
            <a:ext cx="2456300" cy="24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450" y="939950"/>
            <a:ext cx="2512675" cy="2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125" y="939962"/>
            <a:ext cx="2394876" cy="239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000" y="3452613"/>
            <a:ext cx="2394900" cy="23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7325" y="3452625"/>
            <a:ext cx="2394876" cy="239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92200" y="3452625"/>
            <a:ext cx="2394876" cy="239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5800" y="5878150"/>
            <a:ext cx="2376801" cy="237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89863" y="5970962"/>
            <a:ext cx="2240026" cy="224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92225" y="5965250"/>
            <a:ext cx="2512675" cy="2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150" y="8206100"/>
            <a:ext cx="2456300" cy="24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06387" y="8285600"/>
            <a:ext cx="2376801" cy="23768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3"/>
          <p:cNvSpPr txBox="1"/>
          <p:nvPr/>
        </p:nvSpPr>
        <p:spPr>
          <a:xfrm>
            <a:off x="3955608" y="7697691"/>
            <a:ext cx="33348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3">
            <a:hlinkClick r:id="rId14"/>
          </p:cNvPr>
          <p:cNvSpPr txBox="1"/>
          <p:nvPr/>
        </p:nvSpPr>
        <p:spPr>
          <a:xfrm>
            <a:off x="5128513" y="9129451"/>
            <a:ext cx="2240100" cy="609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Mada"/>
                <a:ea typeface="Mada"/>
                <a:cs typeface="Mada"/>
                <a:sym typeface="Mada"/>
                <a:hlinkClick r:id="rId15"/>
              </a:rPr>
              <a:t>Click here to go to the MOH’s Website</a:t>
            </a:r>
            <a:endParaRPr sz="1200" u="sng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