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10698475" cx="7589525"/>
  <p:notesSz cx="6858000" cy="9144000"/>
  <p:embeddedFontLst>
    <p:embeddedFont>
      <p:font typeface="Nunito"/>
      <p:regular r:id="rId21"/>
      <p:bold r:id="rId22"/>
      <p:italic r:id="rId23"/>
      <p:boldItalic r:id="rId24"/>
    </p:embeddedFont>
    <p:embeddedFont>
      <p:font typeface="Mada"/>
      <p:regular r:id="rId25"/>
      <p:bold r:id="rId26"/>
    </p:embeddedFont>
    <p:embeddedFont>
      <p:font typeface="Fira Sans Extra Condensed Medium"/>
      <p:regular r:id="rId27"/>
      <p:bold r:id="rId28"/>
      <p:italic r:id="rId29"/>
      <p:boldItalic r:id="rId30"/>
    </p:embeddedFont>
    <p:embeddedFont>
      <p:font typeface="Changa"/>
      <p:regular r:id="rId31"/>
      <p:bold r:id="rId32"/>
    </p:embeddedFont>
    <p:embeddedFont>
      <p:font typeface="Bree Serif"/>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7D7EE6-2C18-4880-83A1-51E0A0B8FA78}">
  <a:tblStyle styleId="{D27D7EE6-2C18-4880-83A1-51E0A0B8FA7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ada-bold.fntdata"/><Relationship Id="rId25" Type="http://schemas.openxmlformats.org/officeDocument/2006/relationships/font" Target="fonts/Mada-regular.fntdata"/><Relationship Id="rId28" Type="http://schemas.openxmlformats.org/officeDocument/2006/relationships/font" Target="fonts/FiraSansExtraCondensedMedium-bold.fntdata"/><Relationship Id="rId27" Type="http://schemas.openxmlformats.org/officeDocument/2006/relationships/font" Target="fonts/FiraSansExtraCondensed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FiraSansExtraCondensedMedium-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hanga-regular.fntdata"/><Relationship Id="rId30" Type="http://schemas.openxmlformats.org/officeDocument/2006/relationships/font" Target="fonts/FiraSansExtraCondensedMedium-boldItalic.fntdata"/><Relationship Id="rId11" Type="http://schemas.openxmlformats.org/officeDocument/2006/relationships/slide" Target="slides/slide4.xml"/><Relationship Id="rId33" Type="http://schemas.openxmlformats.org/officeDocument/2006/relationships/font" Target="fonts/BreeSerif-regular.fntdata"/><Relationship Id="rId10" Type="http://schemas.openxmlformats.org/officeDocument/2006/relationships/slide" Target="slides/slide3.xml"/><Relationship Id="rId32" Type="http://schemas.openxmlformats.org/officeDocument/2006/relationships/font" Target="fonts/Changa-bold.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adb51d327_0_19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adb51d327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8dc0fc267d_1_30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8dc0fc267d_1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b11ca3e04b_0_13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b11ca3e04b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821c00e920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821c00e9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b11ca3e04b_0_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b11ca3e04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adb51d327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adb51d3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adb51d327_0_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adb51d32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dc0fc267d_1_5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dc0fc267d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dc0fc267d_1_8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dc0fc267d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dc0fc267d_1_12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dc0fc267d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dc0fc267d_1_14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dc0fc267d_1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8dc0fc267d_1_20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dc0fc267d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8dc0fc267d_1_28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dc0fc267d_1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hyperlink" Target="https://docs.google.com/presentation/d/1TKjgKmuF8-7aGjiAgt-2f6dUWPkTI7rnH1d3RF0xuIw/edit" TargetMode="External"/><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25"/>
          <p:cNvPicPr preferRelativeResize="0"/>
          <p:nvPr/>
        </p:nvPicPr>
        <p:blipFill>
          <a:blip r:embed="rId3">
            <a:alphaModFix/>
          </a:blip>
          <a:stretch>
            <a:fillRect/>
          </a:stretch>
        </p:blipFill>
        <p:spPr>
          <a:xfrm>
            <a:off x="3212375" y="188051"/>
            <a:ext cx="1114216" cy="730500"/>
          </a:xfrm>
          <a:prstGeom prst="rect">
            <a:avLst/>
          </a:prstGeom>
          <a:noFill/>
          <a:ln>
            <a:noFill/>
          </a:ln>
        </p:spPr>
      </p:pic>
      <p:sp>
        <p:nvSpPr>
          <p:cNvPr id="103" name="Google Shape;103;p25"/>
          <p:cNvSpPr/>
          <p:nvPr/>
        </p:nvSpPr>
        <p:spPr>
          <a:xfrm>
            <a:off x="1762150" y="19679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p:nvPr/>
        </p:nvSpPr>
        <p:spPr>
          <a:xfrm>
            <a:off x="326071" y="14822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p:nvPr/>
        </p:nvSpPr>
        <p:spPr>
          <a:xfrm>
            <a:off x="180775" y="15047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25"/>
          <p:cNvPicPr preferRelativeResize="0"/>
          <p:nvPr/>
        </p:nvPicPr>
        <p:blipFill>
          <a:blip r:embed="rId4">
            <a:alphaModFix/>
          </a:blip>
          <a:stretch>
            <a:fillRect/>
          </a:stretch>
        </p:blipFill>
        <p:spPr>
          <a:xfrm>
            <a:off x="6109400" y="89850"/>
            <a:ext cx="929599" cy="929577"/>
          </a:xfrm>
          <a:prstGeom prst="rect">
            <a:avLst/>
          </a:prstGeom>
          <a:noFill/>
          <a:ln>
            <a:noFill/>
          </a:ln>
        </p:spPr>
      </p:pic>
      <p:pic>
        <p:nvPicPr>
          <p:cNvPr id="107" name="Google Shape;107;p25"/>
          <p:cNvPicPr preferRelativeResize="0"/>
          <p:nvPr/>
        </p:nvPicPr>
        <p:blipFill>
          <a:blip r:embed="rId5">
            <a:alphaModFix/>
          </a:blip>
          <a:stretch>
            <a:fillRect/>
          </a:stretch>
        </p:blipFill>
        <p:spPr>
          <a:xfrm>
            <a:off x="549525" y="1676401"/>
            <a:ext cx="2137475" cy="2137475"/>
          </a:xfrm>
          <a:prstGeom prst="rect">
            <a:avLst/>
          </a:prstGeom>
          <a:noFill/>
          <a:ln>
            <a:noFill/>
          </a:ln>
        </p:spPr>
      </p:pic>
      <p:sp>
        <p:nvSpPr>
          <p:cNvPr id="108" name="Google Shape;108;p25"/>
          <p:cNvSpPr txBox="1"/>
          <p:nvPr/>
        </p:nvSpPr>
        <p:spPr>
          <a:xfrm>
            <a:off x="2590900" y="20669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134F5C"/>
                </a:solidFill>
                <a:latin typeface="Nunito"/>
                <a:ea typeface="Nunito"/>
                <a:cs typeface="Nunito"/>
                <a:sym typeface="Nunito"/>
              </a:rPr>
              <a:t>Principles of Immunization</a:t>
            </a:r>
            <a:endParaRPr sz="3600">
              <a:solidFill>
                <a:srgbClr val="134F5C"/>
              </a:solidFill>
              <a:latin typeface="Nunito"/>
              <a:ea typeface="Nunito"/>
              <a:cs typeface="Nunito"/>
              <a:sym typeface="Nunito"/>
            </a:endParaRPr>
          </a:p>
        </p:txBody>
      </p:sp>
      <p:sp>
        <p:nvSpPr>
          <p:cNvPr id="109" name="Google Shape;109;p25"/>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10" name="Google Shape;110;p25"/>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11" name="Google Shape;111;p25"/>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12" name="Google Shape;112;p25"/>
          <p:cNvSpPr txBox="1"/>
          <p:nvPr/>
        </p:nvSpPr>
        <p:spPr>
          <a:xfrm>
            <a:off x="326075" y="9415769"/>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113" name="Google Shape;113;p25"/>
          <p:cNvSpPr/>
          <p:nvPr/>
        </p:nvSpPr>
        <p:spPr>
          <a:xfrm>
            <a:off x="375000" y="4623925"/>
            <a:ext cx="6789000" cy="29085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 Understand the types of acquired immunity</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Differentiate between the different types of vaccines used in preventing illness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b="1" lang="en-GB">
                <a:latin typeface="Mada"/>
                <a:ea typeface="Mada"/>
                <a:cs typeface="Mada"/>
                <a:sym typeface="Mada"/>
              </a:rPr>
              <a:t>Understand the type of vaccine, its mode of delivery, and schedule for important immunizable diseases; TB, Pertussis, Rubella, Diphtheria, Measles, Tetanus, Hepatitis, Meningitis, Rabies, Polio </a:t>
            </a:r>
            <a:endParaRPr b="1">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Define and understand the cold chain and its importance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 List the vaccines in the current National compulsory vaccination schedule For each disease, briefly describe epidemiology and mode of transmission To identify the type of vaccine (live vs. inactivated), and route of administration</a:t>
            </a:r>
            <a:endParaRPr>
              <a:latin typeface="Mada"/>
              <a:ea typeface="Mada"/>
              <a:cs typeface="Mada"/>
              <a:sym typeface="Mada"/>
            </a:endParaRPr>
          </a:p>
        </p:txBody>
      </p:sp>
      <p:sp>
        <p:nvSpPr>
          <p:cNvPr id="114" name="Google Shape;114;p25"/>
          <p:cNvSpPr/>
          <p:nvPr/>
        </p:nvSpPr>
        <p:spPr>
          <a:xfrm>
            <a:off x="886862" y="43547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115" name="Google Shape;115;p25"/>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6">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117" name="Google Shape;117;p25"/>
          <p:cNvSpPr/>
          <p:nvPr/>
        </p:nvSpPr>
        <p:spPr>
          <a:xfrm>
            <a:off x="413200" y="8116223"/>
            <a:ext cx="6789000" cy="10713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a:latin typeface="Mada"/>
              <a:ea typeface="Mada"/>
              <a:cs typeface="Mada"/>
              <a:sym typeface="Mada"/>
            </a:endParaRPr>
          </a:p>
        </p:txBody>
      </p:sp>
      <p:sp>
        <p:nvSpPr>
          <p:cNvPr id="118" name="Google Shape;118;p25"/>
          <p:cNvSpPr/>
          <p:nvPr/>
        </p:nvSpPr>
        <p:spPr>
          <a:xfrm>
            <a:off x="899787" y="7847794"/>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Notes</a:t>
            </a:r>
            <a:endParaRPr sz="2000">
              <a:solidFill>
                <a:srgbClr val="134F5C"/>
              </a:solidFill>
              <a:latin typeface="Nunito"/>
              <a:ea typeface="Nunito"/>
              <a:cs typeface="Nunito"/>
              <a:sym typeface="Nunito"/>
            </a:endParaRPr>
          </a:p>
        </p:txBody>
      </p:sp>
      <p:sp>
        <p:nvSpPr>
          <p:cNvPr id="119" name="Google Shape;119;p25"/>
          <p:cNvSpPr txBox="1"/>
          <p:nvPr/>
        </p:nvSpPr>
        <p:spPr>
          <a:xfrm>
            <a:off x="522875" y="8315397"/>
            <a:ext cx="6529200" cy="564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GB">
                <a:solidFill>
                  <a:schemeClr val="dk1"/>
                </a:solidFill>
                <a:latin typeface="Mada"/>
                <a:ea typeface="Mada"/>
                <a:cs typeface="Mada"/>
                <a:sym typeface="Mada"/>
              </a:rPr>
              <a:t>The 3rd objective was not covered in the lecture, but it is required from us according to the doctor</a:t>
            </a:r>
            <a:endParaRPr>
              <a:solidFill>
                <a:schemeClr val="dk1"/>
              </a:solidFill>
              <a:latin typeface="Mada"/>
              <a:ea typeface="Mada"/>
              <a:cs typeface="Mada"/>
              <a:sym typeface="Mada"/>
            </a:endParaRPr>
          </a:p>
          <a:p>
            <a:pPr indent="-317500" lvl="0" marL="457200" rtl="0" algn="l">
              <a:lnSpc>
                <a:spcPct val="115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This is a very important lecture </a:t>
            </a:r>
            <a:endParaRPr>
              <a:solidFill>
                <a:schemeClr val="dk1"/>
              </a:solidFill>
              <a:latin typeface="Mada"/>
              <a:ea typeface="Mada"/>
              <a:cs typeface="Mada"/>
              <a:sym typeface="Mada"/>
            </a:endParaRPr>
          </a:p>
        </p:txBody>
      </p:sp>
      <p:pic>
        <p:nvPicPr>
          <p:cNvPr id="120" name="Google Shape;120;p25"/>
          <p:cNvPicPr preferRelativeResize="0"/>
          <p:nvPr/>
        </p:nvPicPr>
        <p:blipFill>
          <a:blip r:embed="rId7">
            <a:alphaModFix/>
          </a:blip>
          <a:stretch>
            <a:fillRect/>
          </a:stretch>
        </p:blipFill>
        <p:spPr>
          <a:xfrm>
            <a:off x="699175" y="61400"/>
            <a:ext cx="929599" cy="929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p:nvPr/>
        </p:nvSpPr>
        <p:spPr>
          <a:xfrm>
            <a:off x="393325" y="1880575"/>
            <a:ext cx="3884100" cy="1342200"/>
          </a:xfrm>
          <a:prstGeom prst="roundRect">
            <a:avLst>
              <a:gd fmla="val 16667" name="adj"/>
            </a:avLst>
          </a:prstGeom>
          <a:noFill/>
          <a:ln cap="flat" cmpd="sng" w="9525">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4"/>
          <p:cNvSpPr txBox="1"/>
          <p:nvPr/>
        </p:nvSpPr>
        <p:spPr>
          <a:xfrm>
            <a:off x="-105775" y="726950"/>
            <a:ext cx="4137300" cy="3850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There are several types of vaccine storage units available. </a:t>
            </a:r>
            <a:r>
              <a:rPr baseline="30000" lang="en-GB" sz="1200">
                <a:latin typeface="Mada"/>
                <a:ea typeface="Mada"/>
                <a:cs typeface="Mada"/>
                <a:sym typeface="Mada"/>
              </a:rPr>
              <a:t>1</a:t>
            </a:r>
            <a:endParaRPr baseline="30000" sz="1200">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 Purpose-built units are specifically designed to store vaccines.</a:t>
            </a:r>
            <a:r>
              <a:rPr lang="en-GB" sz="1200">
                <a:solidFill>
                  <a:srgbClr val="6AA84F"/>
                </a:solidFill>
                <a:latin typeface="Mada"/>
                <a:ea typeface="Mada"/>
                <a:cs typeface="Mada"/>
                <a:sym typeface="Mada"/>
              </a:rPr>
              <a:t> It’s ok to store other things but they have to be in the lower shelf</a:t>
            </a:r>
            <a:endParaRPr sz="1200">
              <a:solidFill>
                <a:srgbClr val="6AA84F"/>
              </a:solidFill>
              <a:latin typeface="Mada"/>
              <a:ea typeface="Mada"/>
              <a:cs typeface="Mada"/>
              <a:sym typeface="Mada"/>
            </a:endParaRPr>
          </a:p>
          <a:p>
            <a:pPr indent="0" lvl="0" marL="0" rtl="0" algn="l">
              <a:lnSpc>
                <a:spcPct val="115000"/>
              </a:lnSpc>
              <a:spcBef>
                <a:spcPts val="1600"/>
              </a:spcBef>
              <a:spcAft>
                <a:spcPts val="0"/>
              </a:spcAft>
              <a:buNone/>
            </a:pPr>
            <a:r>
              <a:t/>
            </a:r>
            <a:endParaRPr sz="1200">
              <a:solidFill>
                <a:srgbClr val="434343"/>
              </a:solidFill>
              <a:latin typeface="Mada"/>
              <a:ea typeface="Mada"/>
              <a:cs typeface="Mada"/>
              <a:sym typeface="Mada"/>
            </a:endParaRPr>
          </a:p>
          <a:p>
            <a:pPr indent="0" lvl="0" marL="0" rtl="0" algn="l">
              <a:lnSpc>
                <a:spcPct val="115000"/>
              </a:lnSpc>
              <a:spcBef>
                <a:spcPts val="1600"/>
              </a:spcBef>
              <a:spcAft>
                <a:spcPts val="0"/>
              </a:spcAft>
              <a:buNone/>
            </a:pPr>
            <a:r>
              <a:t/>
            </a:r>
            <a:endParaRPr sz="1200">
              <a:solidFill>
                <a:srgbClr val="434343"/>
              </a:solidFill>
              <a:latin typeface="Mada"/>
              <a:ea typeface="Mada"/>
              <a:cs typeface="Mada"/>
              <a:sym typeface="Mada"/>
            </a:endParaRPr>
          </a:p>
          <a:p>
            <a:pPr indent="0" lvl="0" marL="0" rtl="0" algn="l">
              <a:lnSpc>
                <a:spcPct val="115000"/>
              </a:lnSpc>
              <a:spcBef>
                <a:spcPts val="1600"/>
              </a:spcBef>
              <a:spcAft>
                <a:spcPts val="0"/>
              </a:spcAft>
              <a:buNone/>
            </a:pPr>
            <a:r>
              <a:t/>
            </a:r>
            <a:endParaRPr sz="1200">
              <a:solidFill>
                <a:srgbClr val="434343"/>
              </a:solidFill>
              <a:latin typeface="Mada"/>
              <a:ea typeface="Mada"/>
              <a:cs typeface="Mada"/>
              <a:sym typeface="Mada"/>
            </a:endParaRPr>
          </a:p>
          <a:p>
            <a:pPr indent="-304800" lvl="0" marL="457200" rtl="0" algn="l">
              <a:lnSpc>
                <a:spcPct val="115000"/>
              </a:lnSpc>
              <a:spcBef>
                <a:spcPts val="1600"/>
              </a:spcBef>
              <a:spcAft>
                <a:spcPts val="0"/>
              </a:spcAft>
              <a:buClr>
                <a:srgbClr val="000000"/>
              </a:buClr>
              <a:buSzPts val="1200"/>
              <a:buFont typeface="Mada"/>
              <a:buChar char="●"/>
            </a:pPr>
            <a:r>
              <a:rPr lang="en-GB" sz="1200">
                <a:latin typeface="Mada"/>
                <a:ea typeface="Mada"/>
                <a:cs typeface="Mada"/>
                <a:sym typeface="Mada"/>
              </a:rPr>
              <a:t> Place water bottles or ice packs on the top shelf and floor and in the door racks.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Putting water bottles in the unit can help maintain stable temperatures caused by frequently opening and closing unit doors or a power failure. </a:t>
            </a:r>
            <a:endParaRPr sz="1200">
              <a:latin typeface="Mada"/>
              <a:ea typeface="Mada"/>
              <a:cs typeface="Mada"/>
              <a:sym typeface="Mada"/>
            </a:endParaRPr>
          </a:p>
        </p:txBody>
      </p:sp>
      <p:pic>
        <p:nvPicPr>
          <p:cNvPr id="289" name="Google Shape;289;p34"/>
          <p:cNvPicPr preferRelativeResize="0"/>
          <p:nvPr/>
        </p:nvPicPr>
        <p:blipFill>
          <a:blip r:embed="rId3">
            <a:alphaModFix/>
          </a:blip>
          <a:stretch>
            <a:fillRect/>
          </a:stretch>
        </p:blipFill>
        <p:spPr>
          <a:xfrm>
            <a:off x="4717175" y="803150"/>
            <a:ext cx="2486899" cy="1780500"/>
          </a:xfrm>
          <a:prstGeom prst="rect">
            <a:avLst/>
          </a:prstGeom>
          <a:noFill/>
          <a:ln>
            <a:noFill/>
          </a:ln>
        </p:spPr>
      </p:pic>
      <p:pic>
        <p:nvPicPr>
          <p:cNvPr id="290" name="Google Shape;290;p34"/>
          <p:cNvPicPr preferRelativeResize="0"/>
          <p:nvPr/>
        </p:nvPicPr>
        <p:blipFill>
          <a:blip r:embed="rId4">
            <a:alphaModFix/>
          </a:blip>
          <a:stretch>
            <a:fillRect/>
          </a:stretch>
        </p:blipFill>
        <p:spPr>
          <a:xfrm>
            <a:off x="4807912" y="2557125"/>
            <a:ext cx="2384172" cy="2142375"/>
          </a:xfrm>
          <a:prstGeom prst="rect">
            <a:avLst/>
          </a:prstGeom>
          <a:noFill/>
          <a:ln>
            <a:noFill/>
          </a:ln>
        </p:spPr>
      </p:pic>
      <p:pic>
        <p:nvPicPr>
          <p:cNvPr id="291" name="Google Shape;291;p34"/>
          <p:cNvPicPr preferRelativeResize="0"/>
          <p:nvPr/>
        </p:nvPicPr>
        <p:blipFill rotWithShape="1">
          <a:blip r:embed="rId5">
            <a:alphaModFix/>
          </a:blip>
          <a:srcRect b="0" l="3930" r="6535" t="0"/>
          <a:stretch/>
        </p:blipFill>
        <p:spPr>
          <a:xfrm>
            <a:off x="599825" y="1939525"/>
            <a:ext cx="1327500" cy="1224300"/>
          </a:xfrm>
          <a:prstGeom prst="roundRect">
            <a:avLst>
              <a:gd fmla="val 16667" name="adj"/>
            </a:avLst>
          </a:prstGeom>
          <a:noFill/>
          <a:ln>
            <a:noFill/>
          </a:ln>
        </p:spPr>
      </p:pic>
      <p:sp>
        <p:nvSpPr>
          <p:cNvPr id="292" name="Google Shape;292;p34"/>
          <p:cNvSpPr txBox="1"/>
          <p:nvPr/>
        </p:nvSpPr>
        <p:spPr>
          <a:xfrm>
            <a:off x="2040375" y="2076400"/>
            <a:ext cx="2119200" cy="1049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sz="1200">
                <a:solidFill>
                  <a:srgbClr val="6AA84F"/>
                </a:solidFill>
                <a:latin typeface="Mada"/>
                <a:ea typeface="Mada"/>
                <a:cs typeface="Mada"/>
                <a:sym typeface="Mada"/>
              </a:rPr>
              <a:t>This is not acceptable because there is a freezer on the top, making the temperature not well controlled</a:t>
            </a:r>
            <a:endParaRPr>
              <a:solidFill>
                <a:srgbClr val="6AA84F"/>
              </a:solidFill>
            </a:endParaRPr>
          </a:p>
        </p:txBody>
      </p:sp>
      <p:sp>
        <p:nvSpPr>
          <p:cNvPr id="293" name="Google Shape;293;p34"/>
          <p:cNvSpPr txBox="1"/>
          <p:nvPr>
            <p:ph type="title"/>
          </p:nvPr>
        </p:nvSpPr>
        <p:spPr>
          <a:xfrm>
            <a:off x="172800" y="4699500"/>
            <a:ext cx="74862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Temperature Monitoring Devices (TMD) </a:t>
            </a:r>
            <a:endParaRPr sz="1800">
              <a:solidFill>
                <a:srgbClr val="76A5AF"/>
              </a:solidFill>
              <a:latin typeface="Nunito"/>
              <a:ea typeface="Nunito"/>
              <a:cs typeface="Nunito"/>
              <a:sym typeface="Nunito"/>
            </a:endParaRPr>
          </a:p>
        </p:txBody>
      </p:sp>
      <p:sp>
        <p:nvSpPr>
          <p:cNvPr id="294" name="Google Shape;294;p34"/>
          <p:cNvSpPr txBox="1"/>
          <p:nvPr/>
        </p:nvSpPr>
        <p:spPr>
          <a:xfrm>
            <a:off x="114075" y="5076400"/>
            <a:ext cx="4603200" cy="1342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 </a:t>
            </a:r>
            <a:r>
              <a:rPr lang="en-GB" sz="1200">
                <a:latin typeface="Mada"/>
                <a:ea typeface="Mada"/>
                <a:cs typeface="Mada"/>
                <a:sym typeface="Mada"/>
              </a:rPr>
              <a:t>Every vaccine storage unit</a:t>
            </a:r>
            <a:r>
              <a:rPr b="1" lang="en-GB" sz="1200">
                <a:solidFill>
                  <a:srgbClr val="FF0000"/>
                </a:solidFill>
                <a:latin typeface="Mada"/>
                <a:ea typeface="Mada"/>
                <a:cs typeface="Mada"/>
                <a:sym typeface="Mada"/>
              </a:rPr>
              <a:t> must have a Temperature monitoring devices</a:t>
            </a:r>
            <a:r>
              <a:rPr lang="en-GB" sz="1200">
                <a:solidFill>
                  <a:srgbClr val="434343"/>
                </a:solidFill>
                <a:latin typeface="Mada"/>
                <a:ea typeface="Mada"/>
                <a:cs typeface="Mada"/>
                <a:sym typeface="Mada"/>
              </a:rPr>
              <a:t> </a:t>
            </a:r>
            <a:r>
              <a:rPr lang="en-GB" sz="1200">
                <a:latin typeface="Mada"/>
                <a:ea typeface="Mada"/>
                <a:cs typeface="Mada"/>
                <a:sym typeface="Mada"/>
              </a:rPr>
              <a:t>(TMD).</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An accurate temperature history that reflects actual vaccine temperatures is critical for protecting your vaccines.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There are several types of (TMD).</a:t>
            </a:r>
            <a:endParaRPr sz="1200">
              <a:latin typeface="Mada"/>
              <a:ea typeface="Mada"/>
              <a:cs typeface="Mada"/>
              <a:sym typeface="Mada"/>
            </a:endParaRPr>
          </a:p>
        </p:txBody>
      </p:sp>
      <p:pic>
        <p:nvPicPr>
          <p:cNvPr id="295" name="Google Shape;295;p34"/>
          <p:cNvPicPr preferRelativeResize="0"/>
          <p:nvPr/>
        </p:nvPicPr>
        <p:blipFill>
          <a:blip r:embed="rId6">
            <a:alphaModFix/>
          </a:blip>
          <a:stretch>
            <a:fillRect/>
          </a:stretch>
        </p:blipFill>
        <p:spPr>
          <a:xfrm>
            <a:off x="4503613" y="4781075"/>
            <a:ext cx="2992750" cy="1618475"/>
          </a:xfrm>
          <a:prstGeom prst="rect">
            <a:avLst/>
          </a:prstGeom>
          <a:noFill/>
          <a:ln>
            <a:noFill/>
          </a:ln>
        </p:spPr>
      </p:pic>
      <p:sp>
        <p:nvSpPr>
          <p:cNvPr id="296" name="Google Shape;296;p34"/>
          <p:cNvSpPr txBox="1"/>
          <p:nvPr>
            <p:ph type="title"/>
          </p:nvPr>
        </p:nvSpPr>
        <p:spPr>
          <a:xfrm>
            <a:off x="172800" y="6356900"/>
            <a:ext cx="61656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Vaccine Organizing and Storing </a:t>
            </a:r>
            <a:endParaRPr sz="1800">
              <a:solidFill>
                <a:srgbClr val="76A5AF"/>
              </a:solidFill>
              <a:latin typeface="Nunito"/>
              <a:ea typeface="Nunito"/>
              <a:cs typeface="Nunito"/>
              <a:sym typeface="Nunito"/>
            </a:endParaRPr>
          </a:p>
        </p:txBody>
      </p:sp>
      <p:sp>
        <p:nvSpPr>
          <p:cNvPr id="297" name="Google Shape;297;p34"/>
          <p:cNvSpPr txBox="1"/>
          <p:nvPr/>
        </p:nvSpPr>
        <p:spPr>
          <a:xfrm>
            <a:off x="89175" y="6843250"/>
            <a:ext cx="7411200" cy="268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200">
                <a:latin typeface="Mada"/>
                <a:ea typeface="Mada"/>
                <a:cs typeface="Mada"/>
                <a:sym typeface="Mada"/>
              </a:rPr>
              <a:t>To confirm vaccines are stored correctly and to minimize the risk of administration errors, implement the following practices: </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GB" sz="1200">
                <a:latin typeface="Mada"/>
                <a:ea typeface="Mada"/>
                <a:cs typeface="Mada"/>
                <a:sym typeface="Mada"/>
              </a:rPr>
              <a:t>Store each type of vaccine or diluent in its original packaging and in a separate container.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GB" sz="1200">
                <a:latin typeface="Mada"/>
                <a:ea typeface="Mada"/>
                <a:cs typeface="Mada"/>
                <a:sym typeface="Mada"/>
              </a:rPr>
              <a:t>Position vaccines and diluents </a:t>
            </a:r>
            <a:r>
              <a:rPr b="1" lang="en-GB" sz="1200">
                <a:latin typeface="Mada"/>
                <a:ea typeface="Mada"/>
                <a:cs typeface="Mada"/>
                <a:sym typeface="Mada"/>
              </a:rPr>
              <a:t>two to three inches</a:t>
            </a:r>
            <a:r>
              <a:rPr lang="en-GB" sz="1200">
                <a:latin typeface="Mada"/>
                <a:ea typeface="Mada"/>
                <a:cs typeface="Mada"/>
                <a:sym typeface="Mada"/>
              </a:rPr>
              <a:t> from the unit walls, ceiling, floor, and door.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GB" sz="1200">
                <a:latin typeface="Mada"/>
                <a:ea typeface="Mada"/>
                <a:cs typeface="Mada"/>
                <a:sym typeface="Mada"/>
              </a:rPr>
              <a:t>Whenever possible, store diluent with the corresponding refrigerated vaccine. Never store diluent in a freezer.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GB" sz="1200">
                <a:latin typeface="Mada"/>
                <a:ea typeface="Mada"/>
                <a:cs typeface="Mada"/>
                <a:sym typeface="Mada"/>
              </a:rPr>
              <a:t>Avoid placing or storing any items other than vaccines, diluents, and water bottles inside storage units.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GB" sz="1200">
                <a:latin typeface="Mada"/>
                <a:ea typeface="Mada"/>
                <a:cs typeface="Mada"/>
                <a:sym typeface="Mada"/>
              </a:rPr>
              <a:t>If other medications and biological products must be stored in the same unit as vaccines, they must be </a:t>
            </a:r>
            <a:r>
              <a:rPr b="1" lang="en-GB" sz="1200">
                <a:latin typeface="Mada"/>
                <a:ea typeface="Mada"/>
                <a:cs typeface="Mada"/>
                <a:sym typeface="Mada"/>
              </a:rPr>
              <a:t>clearly marked</a:t>
            </a:r>
            <a:r>
              <a:rPr lang="en-GB" sz="1200">
                <a:latin typeface="Mada"/>
                <a:ea typeface="Mada"/>
                <a:cs typeface="Mada"/>
                <a:sym typeface="Mada"/>
              </a:rPr>
              <a:t> and stored in separate containers or bins from vaccines.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GB" sz="1200">
                <a:latin typeface="Mada"/>
                <a:ea typeface="Mada"/>
                <a:cs typeface="Mada"/>
                <a:sym typeface="Mada"/>
              </a:rPr>
              <a:t>Potentially contaminated items (e.g., blood, urine, stool)</a:t>
            </a:r>
            <a:r>
              <a:rPr b="1" lang="en-GB" sz="1200">
                <a:latin typeface="Mada"/>
                <a:ea typeface="Mada"/>
                <a:cs typeface="Mada"/>
                <a:sym typeface="Mada"/>
              </a:rPr>
              <a:t> should be properly contained and stored below vaccines</a:t>
            </a:r>
            <a:r>
              <a:rPr lang="en-GB" sz="1200">
                <a:latin typeface="Mada"/>
                <a:ea typeface="Mada"/>
                <a:cs typeface="Mada"/>
                <a:sym typeface="Mada"/>
              </a:rPr>
              <a:t> due to risk of contamination from drips or leaks.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GB" sz="1200">
                <a:latin typeface="Mada"/>
                <a:ea typeface="Mada"/>
                <a:cs typeface="Mada"/>
                <a:sym typeface="Mada"/>
              </a:rPr>
              <a:t>Arrange vaccines and diluents in rows and </a:t>
            </a:r>
            <a:r>
              <a:rPr b="1" lang="en-GB" sz="1200">
                <a:latin typeface="Mada"/>
                <a:ea typeface="Mada"/>
                <a:cs typeface="Mada"/>
                <a:sym typeface="Mada"/>
              </a:rPr>
              <a:t>allow space between them</a:t>
            </a:r>
            <a:r>
              <a:rPr lang="en-GB" sz="1200">
                <a:latin typeface="Mada"/>
                <a:ea typeface="Mada"/>
                <a:cs typeface="Mada"/>
                <a:sym typeface="Mada"/>
              </a:rPr>
              <a:t> to promote air circulation.</a:t>
            </a:r>
            <a:endParaRPr sz="1200">
              <a:latin typeface="Mada"/>
              <a:ea typeface="Mada"/>
              <a:cs typeface="Mada"/>
              <a:sym typeface="Mada"/>
            </a:endParaRPr>
          </a:p>
        </p:txBody>
      </p:sp>
      <p:sp>
        <p:nvSpPr>
          <p:cNvPr id="298" name="Google Shape;298;p34"/>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Is it ok to use conventional refrigerator if a medical one is not available? </a:t>
            </a:r>
            <a:r>
              <a:rPr b="1" lang="en-GB" sz="800">
                <a:solidFill>
                  <a:srgbClr val="6AA84F"/>
                </a:solidFill>
                <a:latin typeface="Mada"/>
                <a:ea typeface="Mada"/>
                <a:cs typeface="Mada"/>
                <a:sym typeface="Mada"/>
              </a:rPr>
              <a:t>yes </a:t>
            </a:r>
            <a:r>
              <a:rPr lang="en-GB" sz="800">
                <a:solidFill>
                  <a:srgbClr val="6AA84F"/>
                </a:solidFill>
                <a:latin typeface="Mada"/>
                <a:ea typeface="Mada"/>
                <a:cs typeface="Mada"/>
                <a:sym typeface="Mada"/>
              </a:rPr>
              <a:t> </a:t>
            </a:r>
            <a:endParaRPr sz="800">
              <a:solidFill>
                <a:srgbClr val="6AA84F"/>
              </a:solidFill>
              <a:latin typeface="Mada"/>
              <a:ea typeface="Mada"/>
              <a:cs typeface="Mada"/>
              <a:sym typeface="Mada"/>
            </a:endParaRPr>
          </a:p>
        </p:txBody>
      </p:sp>
      <p:sp>
        <p:nvSpPr>
          <p:cNvPr id="299" name="Google Shape;299;p34"/>
          <p:cNvSpPr txBox="1"/>
          <p:nvPr>
            <p:ph type="title"/>
          </p:nvPr>
        </p:nvSpPr>
        <p:spPr>
          <a:xfrm>
            <a:off x="172800" y="3055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Refrigerator and Freezer Recommendations</a:t>
            </a:r>
            <a:endParaRPr b="1" sz="2400">
              <a:solidFill>
                <a:srgbClr val="134F5C"/>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5"/>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05" name="Google Shape;305;p35"/>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Extra</a:t>
            </a:r>
            <a:endParaRPr sz="6000">
              <a:solidFill>
                <a:srgbClr val="134F5C"/>
              </a:solidFill>
              <a:latin typeface="Nunito"/>
              <a:ea typeface="Nunito"/>
              <a:cs typeface="Nunito"/>
              <a:sym typeface="Nunito"/>
            </a:endParaRPr>
          </a:p>
        </p:txBody>
      </p:sp>
      <p:sp>
        <p:nvSpPr>
          <p:cNvPr id="306" name="Google Shape;306;p35"/>
          <p:cNvSpPr txBox="1"/>
          <p:nvPr/>
        </p:nvSpPr>
        <p:spPr>
          <a:xfrm>
            <a:off x="4580700" y="797425"/>
            <a:ext cx="2970000" cy="29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This was part of the objectives</a:t>
            </a:r>
            <a:endParaRPr b="1">
              <a:latin typeface="Mada"/>
              <a:ea typeface="Mada"/>
              <a:cs typeface="Mada"/>
              <a:sym typeface="Mada"/>
            </a:endParaRPr>
          </a:p>
        </p:txBody>
      </p:sp>
      <p:graphicFrame>
        <p:nvGraphicFramePr>
          <p:cNvPr id="307" name="Google Shape;307;p35"/>
          <p:cNvGraphicFramePr/>
          <p:nvPr/>
        </p:nvGraphicFramePr>
        <p:xfrm>
          <a:off x="145988" y="1279413"/>
          <a:ext cx="3000000" cy="3000000"/>
        </p:xfrm>
        <a:graphic>
          <a:graphicData uri="http://schemas.openxmlformats.org/drawingml/2006/table">
            <a:tbl>
              <a:tblPr>
                <a:noFill/>
                <a:tableStyleId>{D27D7EE6-2C18-4880-83A1-51E0A0B8FA78}</a:tableStyleId>
              </a:tblPr>
              <a:tblGrid>
                <a:gridCol w="1623050"/>
                <a:gridCol w="3575850"/>
                <a:gridCol w="1883550"/>
              </a:tblGrid>
              <a:tr h="446975">
                <a:tc>
                  <a:txBody>
                    <a:bodyPr/>
                    <a:lstStyle/>
                    <a:p>
                      <a:pPr indent="0" lvl="0" marL="0" rtl="0" algn="ctr">
                        <a:spcBef>
                          <a:spcPts val="0"/>
                        </a:spcBef>
                        <a:spcAft>
                          <a:spcPts val="0"/>
                        </a:spcAft>
                        <a:buNone/>
                      </a:pPr>
                      <a:r>
                        <a:rPr b="1" lang="en-GB" sz="1300">
                          <a:solidFill>
                            <a:srgbClr val="FFFFFF"/>
                          </a:solidFill>
                          <a:latin typeface="Mada"/>
                          <a:ea typeface="Mada"/>
                          <a:cs typeface="Mada"/>
                          <a:sym typeface="Mada"/>
                        </a:rPr>
                        <a:t>Disease</a:t>
                      </a:r>
                      <a:endParaRPr b="1" sz="13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sz="1300">
                          <a:solidFill>
                            <a:srgbClr val="FFFFFF"/>
                          </a:solidFill>
                          <a:latin typeface="Mada"/>
                          <a:ea typeface="Mada"/>
                          <a:cs typeface="Mada"/>
                          <a:sym typeface="Mada"/>
                        </a:rPr>
                        <a:t>Mode of Transmission </a:t>
                      </a:r>
                      <a:endParaRPr b="1" sz="1300">
                        <a:solidFill>
                          <a:srgbClr val="FFFFFF"/>
                        </a:solidFill>
                        <a:latin typeface="Mada"/>
                        <a:ea typeface="Mada"/>
                        <a:cs typeface="Mada"/>
                        <a:sym typeface="Mada"/>
                      </a:endParaRPr>
                    </a:p>
                  </a:txBody>
                  <a:tcPr marT="91425" marB="91425" marR="91425" marL="91425" anchor="ctr">
                    <a:solidFill>
                      <a:srgbClr val="134F5C"/>
                    </a:solidFill>
                  </a:tcPr>
                </a:tc>
                <a:tc>
                  <a:txBody>
                    <a:bodyPr/>
                    <a:lstStyle/>
                    <a:p>
                      <a:pPr indent="0" lvl="0" marL="0" rtl="0" algn="ctr">
                        <a:spcBef>
                          <a:spcPts val="0"/>
                        </a:spcBef>
                        <a:spcAft>
                          <a:spcPts val="0"/>
                        </a:spcAft>
                        <a:buNone/>
                      </a:pPr>
                      <a:r>
                        <a:rPr b="1" lang="en-GB" sz="1300">
                          <a:solidFill>
                            <a:srgbClr val="FFFFFF"/>
                          </a:solidFill>
                          <a:latin typeface="Mada"/>
                          <a:ea typeface="Mada"/>
                          <a:cs typeface="Mada"/>
                          <a:sym typeface="Mada"/>
                        </a:rPr>
                        <a:t>Vaccine</a:t>
                      </a:r>
                      <a:endParaRPr b="1" sz="1300">
                        <a:solidFill>
                          <a:srgbClr val="FFFFFF"/>
                        </a:solidFill>
                        <a:latin typeface="Mada"/>
                        <a:ea typeface="Mada"/>
                        <a:cs typeface="Mada"/>
                        <a:sym typeface="Mada"/>
                      </a:endParaRPr>
                    </a:p>
                  </a:txBody>
                  <a:tcPr marT="91425" marB="91425" marR="91425" marL="91425" anchor="ctr">
                    <a:solidFill>
                      <a:srgbClr val="134F5C"/>
                    </a:solidFill>
                  </a:tcPr>
                </a:tc>
              </a:tr>
              <a:tr h="826650">
                <a:tc>
                  <a:txBody>
                    <a:bodyPr/>
                    <a:lstStyle/>
                    <a:p>
                      <a:pPr indent="0" lvl="0" marL="0" rtl="0" algn="ctr">
                        <a:spcBef>
                          <a:spcPts val="0"/>
                        </a:spcBef>
                        <a:spcAft>
                          <a:spcPts val="0"/>
                        </a:spcAft>
                        <a:buNone/>
                      </a:pPr>
                      <a:r>
                        <a:rPr b="1" lang="en-GB" sz="1200">
                          <a:latin typeface="Mada"/>
                          <a:ea typeface="Mada"/>
                          <a:cs typeface="Mada"/>
                          <a:sym typeface="Mada"/>
                        </a:rPr>
                        <a:t>Tuberculosis</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l">
                        <a:spcBef>
                          <a:spcPts val="0"/>
                        </a:spcBef>
                        <a:spcAft>
                          <a:spcPts val="0"/>
                        </a:spcAft>
                        <a:buNone/>
                      </a:pPr>
                      <a:r>
                        <a:rPr lang="en-GB" sz="1000">
                          <a:latin typeface="Mada"/>
                          <a:ea typeface="Mada"/>
                          <a:cs typeface="Mada"/>
                          <a:sym typeface="Mada"/>
                        </a:rPr>
                        <a:t>Tuberculosis is transmitted mainly by </a:t>
                      </a:r>
                      <a:r>
                        <a:rPr b="1" lang="en-GB" sz="1000">
                          <a:latin typeface="Mada"/>
                          <a:ea typeface="Mada"/>
                          <a:cs typeface="Mada"/>
                          <a:sym typeface="Mada"/>
                        </a:rPr>
                        <a:t>droplet infection</a:t>
                      </a:r>
                      <a:r>
                        <a:rPr lang="en-GB" sz="1000">
                          <a:latin typeface="Mada"/>
                          <a:ea typeface="Mada"/>
                          <a:cs typeface="Mada"/>
                          <a:sym typeface="Mada"/>
                        </a:rPr>
                        <a:t> and droplet nuclei generated by sputum-positive patients with pulmonary tuberculosis. </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GB" sz="1000">
                          <a:solidFill>
                            <a:schemeClr val="dk1"/>
                          </a:solidFill>
                          <a:latin typeface="Mada"/>
                          <a:ea typeface="Mada"/>
                          <a:cs typeface="Mada"/>
                          <a:sym typeface="Mada"/>
                        </a:rPr>
                        <a:t>Live Attenuated Vaccine (LAV)</a:t>
                      </a:r>
                      <a:endParaRPr b="1" sz="1000">
                        <a:latin typeface="Mada"/>
                        <a:ea typeface="Mada"/>
                        <a:cs typeface="Mada"/>
                        <a:sym typeface="Mada"/>
                      </a:endParaRPr>
                    </a:p>
                  </a:txBody>
                  <a:tcPr marT="91425" marB="91425" marR="91425" marL="91425" anchor="ctr"/>
                </a:tc>
              </a:tr>
              <a:tr h="826650">
                <a:tc>
                  <a:txBody>
                    <a:bodyPr/>
                    <a:lstStyle/>
                    <a:p>
                      <a:pPr indent="0" lvl="0" marL="0" rtl="0" algn="ctr">
                        <a:spcBef>
                          <a:spcPts val="0"/>
                        </a:spcBef>
                        <a:spcAft>
                          <a:spcPts val="0"/>
                        </a:spcAft>
                        <a:buNone/>
                      </a:pPr>
                      <a:r>
                        <a:rPr b="1" lang="en-GB" sz="1200">
                          <a:latin typeface="Mada"/>
                          <a:ea typeface="Mada"/>
                          <a:cs typeface="Mada"/>
                          <a:sym typeface="Mada"/>
                        </a:rPr>
                        <a:t>Pertussis</a:t>
                      </a:r>
                      <a:endParaRPr b="1"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(Whooping cough)</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l">
                        <a:spcBef>
                          <a:spcPts val="0"/>
                        </a:spcBef>
                        <a:spcAft>
                          <a:spcPts val="0"/>
                        </a:spcAft>
                        <a:buNone/>
                      </a:pPr>
                      <a:r>
                        <a:rPr lang="en-GB" sz="1000">
                          <a:latin typeface="Mada"/>
                          <a:ea typeface="Mada"/>
                          <a:cs typeface="Mada"/>
                          <a:sym typeface="Mada"/>
                        </a:rPr>
                        <a:t>Whooping cough is spread mainly by </a:t>
                      </a:r>
                      <a:r>
                        <a:rPr b="1" lang="en-GB" sz="1000">
                          <a:latin typeface="Mada"/>
                          <a:ea typeface="Mada"/>
                          <a:cs typeface="Mada"/>
                          <a:sym typeface="Mada"/>
                        </a:rPr>
                        <a:t>droplet infection</a:t>
                      </a:r>
                      <a:r>
                        <a:rPr lang="en-GB" sz="1000">
                          <a:latin typeface="Mada"/>
                          <a:ea typeface="Mada"/>
                          <a:cs typeface="Mada"/>
                          <a:sym typeface="Mada"/>
                        </a:rPr>
                        <a:t> and </a:t>
                      </a:r>
                      <a:r>
                        <a:rPr b="1" lang="en-GB" sz="1000">
                          <a:latin typeface="Mada"/>
                          <a:ea typeface="Mada"/>
                          <a:cs typeface="Mada"/>
                          <a:sym typeface="Mada"/>
                        </a:rPr>
                        <a:t>direct contact</a:t>
                      </a:r>
                      <a:r>
                        <a:rPr lang="en-GB" sz="1000">
                          <a:latin typeface="Mada"/>
                          <a:ea typeface="Mada"/>
                          <a:cs typeface="Mada"/>
                          <a:sym typeface="Mada"/>
                        </a:rPr>
                        <a:t>. </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Mada"/>
                          <a:ea typeface="Mada"/>
                          <a:cs typeface="Mada"/>
                          <a:sym typeface="Mada"/>
                        </a:rPr>
                        <a:t>Inactivated Vaccine</a:t>
                      </a:r>
                      <a:endParaRPr b="1" sz="1000">
                        <a:latin typeface="Mada"/>
                        <a:ea typeface="Mada"/>
                        <a:cs typeface="Mada"/>
                        <a:sym typeface="Mada"/>
                      </a:endParaRPr>
                    </a:p>
                  </a:txBody>
                  <a:tcPr marT="91425" marB="91425" marR="91425" marL="91425" anchor="ctr"/>
                </a:tc>
              </a:tr>
              <a:tr h="826650">
                <a:tc>
                  <a:txBody>
                    <a:bodyPr/>
                    <a:lstStyle/>
                    <a:p>
                      <a:pPr indent="0" lvl="0" marL="0" rtl="0" algn="ctr">
                        <a:spcBef>
                          <a:spcPts val="0"/>
                        </a:spcBef>
                        <a:spcAft>
                          <a:spcPts val="0"/>
                        </a:spcAft>
                        <a:buNone/>
                      </a:pPr>
                      <a:r>
                        <a:rPr b="1" lang="en-GB" sz="1200">
                          <a:latin typeface="Mada"/>
                          <a:ea typeface="Mada"/>
                          <a:cs typeface="Mada"/>
                          <a:sym typeface="Mada"/>
                        </a:rPr>
                        <a:t>Rubella</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l">
                        <a:spcBef>
                          <a:spcPts val="0"/>
                        </a:spcBef>
                        <a:spcAft>
                          <a:spcPts val="0"/>
                        </a:spcAft>
                        <a:buNone/>
                      </a:pPr>
                      <a:r>
                        <a:rPr lang="en-GB" sz="1000">
                          <a:latin typeface="Mada"/>
                          <a:ea typeface="Mada"/>
                          <a:cs typeface="Mada"/>
                          <a:sym typeface="Mada"/>
                        </a:rPr>
                        <a:t>The virus is transmitted directly from </a:t>
                      </a:r>
                      <a:r>
                        <a:rPr b="1" lang="en-GB" sz="1000">
                          <a:latin typeface="Mada"/>
                          <a:ea typeface="Mada"/>
                          <a:cs typeface="Mada"/>
                          <a:sym typeface="Mada"/>
                        </a:rPr>
                        <a:t>person to person </a:t>
                      </a:r>
                      <a:r>
                        <a:rPr lang="en-GB" sz="1000">
                          <a:latin typeface="Mada"/>
                          <a:ea typeface="Mada"/>
                          <a:cs typeface="Mada"/>
                          <a:sym typeface="Mada"/>
                        </a:rPr>
                        <a:t>by </a:t>
                      </a:r>
                      <a:r>
                        <a:rPr b="1" lang="en-GB" sz="1000">
                          <a:latin typeface="Mada"/>
                          <a:ea typeface="Mada"/>
                          <a:cs typeface="Mada"/>
                          <a:sym typeface="Mada"/>
                        </a:rPr>
                        <a:t>droplets </a:t>
                      </a:r>
                      <a:r>
                        <a:rPr lang="en-GB" sz="1000">
                          <a:latin typeface="Mada"/>
                          <a:ea typeface="Mada"/>
                          <a:cs typeface="Mada"/>
                          <a:sym typeface="Mada"/>
                        </a:rPr>
                        <a:t>from nose and throat, and droplet nuclei (aerosols)</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GB" sz="1000">
                          <a:latin typeface="Mada"/>
                          <a:ea typeface="Mada"/>
                          <a:cs typeface="Mada"/>
                          <a:sym typeface="Mada"/>
                        </a:rPr>
                        <a:t>Live Attenuated Vaccine (LAV)</a:t>
                      </a:r>
                      <a:endParaRPr b="1" sz="1000">
                        <a:latin typeface="Mada"/>
                        <a:ea typeface="Mada"/>
                        <a:cs typeface="Mada"/>
                        <a:sym typeface="Mada"/>
                      </a:endParaRPr>
                    </a:p>
                  </a:txBody>
                  <a:tcPr marT="91425" marB="91425" marR="91425" marL="91425" anchor="ctr"/>
                </a:tc>
              </a:tr>
              <a:tr h="826650">
                <a:tc>
                  <a:txBody>
                    <a:bodyPr/>
                    <a:lstStyle/>
                    <a:p>
                      <a:pPr indent="0" lvl="0" marL="0" rtl="0" algn="ctr">
                        <a:spcBef>
                          <a:spcPts val="0"/>
                        </a:spcBef>
                        <a:spcAft>
                          <a:spcPts val="0"/>
                        </a:spcAft>
                        <a:buNone/>
                      </a:pPr>
                      <a:r>
                        <a:rPr b="1" lang="en-GB" sz="1200">
                          <a:latin typeface="Mada"/>
                          <a:ea typeface="Mada"/>
                          <a:cs typeface="Mada"/>
                          <a:sym typeface="Mada"/>
                        </a:rPr>
                        <a:t>Diphtheria</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l">
                        <a:spcBef>
                          <a:spcPts val="0"/>
                        </a:spcBef>
                        <a:spcAft>
                          <a:spcPts val="0"/>
                        </a:spcAft>
                        <a:buNone/>
                      </a:pPr>
                      <a:r>
                        <a:rPr lang="en-GB" sz="1000">
                          <a:latin typeface="Mada"/>
                          <a:ea typeface="Mada"/>
                          <a:cs typeface="Mada"/>
                          <a:sym typeface="Mada"/>
                        </a:rPr>
                        <a:t>The disease is spread mainly by </a:t>
                      </a:r>
                      <a:r>
                        <a:rPr b="1" lang="en-GB" sz="1000">
                          <a:latin typeface="Mada"/>
                          <a:ea typeface="Mada"/>
                          <a:cs typeface="Mada"/>
                          <a:sym typeface="Mada"/>
                        </a:rPr>
                        <a:t>droplet infection</a:t>
                      </a:r>
                      <a:r>
                        <a:rPr lang="en-GB" sz="1000">
                          <a:latin typeface="Mada"/>
                          <a:ea typeface="Mada"/>
                          <a:cs typeface="Mada"/>
                          <a:sym typeface="Mada"/>
                        </a:rPr>
                        <a:t>. It can also be transmitted directly to susceptible persons from </a:t>
                      </a:r>
                      <a:r>
                        <a:rPr b="1" lang="en-GB" sz="1000">
                          <a:latin typeface="Mada"/>
                          <a:ea typeface="Mada"/>
                          <a:cs typeface="Mada"/>
                          <a:sym typeface="Mada"/>
                        </a:rPr>
                        <a:t>infected cutaneous lesions</a:t>
                      </a:r>
                      <a:r>
                        <a:rPr lang="en-GB" sz="1000">
                          <a:latin typeface="Mada"/>
                          <a:ea typeface="Mada"/>
                          <a:cs typeface="Mada"/>
                          <a:sym typeface="Mada"/>
                        </a:rPr>
                        <a:t>. </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GB" sz="1000">
                          <a:latin typeface="Mada"/>
                          <a:ea typeface="Mada"/>
                          <a:cs typeface="Mada"/>
                          <a:sym typeface="Mada"/>
                        </a:rPr>
                        <a:t>Inactivated Vaccine</a:t>
                      </a:r>
                      <a:endParaRPr b="1" sz="1000">
                        <a:latin typeface="Mada"/>
                        <a:ea typeface="Mada"/>
                        <a:cs typeface="Mada"/>
                        <a:sym typeface="Mada"/>
                      </a:endParaRPr>
                    </a:p>
                  </a:txBody>
                  <a:tcPr marT="91425" marB="91425" marR="91425" marL="91425" anchor="ctr"/>
                </a:tc>
              </a:tr>
              <a:tr h="826650">
                <a:tc>
                  <a:txBody>
                    <a:bodyPr/>
                    <a:lstStyle/>
                    <a:p>
                      <a:pPr indent="0" lvl="0" marL="0" rtl="0" algn="ctr">
                        <a:spcBef>
                          <a:spcPts val="0"/>
                        </a:spcBef>
                        <a:spcAft>
                          <a:spcPts val="0"/>
                        </a:spcAft>
                        <a:buNone/>
                      </a:pPr>
                      <a:r>
                        <a:rPr b="1" lang="en-GB" sz="1200">
                          <a:latin typeface="Mada"/>
                          <a:ea typeface="Mada"/>
                          <a:cs typeface="Mada"/>
                          <a:sym typeface="Mada"/>
                        </a:rPr>
                        <a:t>Measles</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l">
                        <a:spcBef>
                          <a:spcPts val="0"/>
                        </a:spcBef>
                        <a:spcAft>
                          <a:spcPts val="0"/>
                        </a:spcAft>
                        <a:buNone/>
                      </a:pPr>
                      <a:r>
                        <a:rPr lang="en-GB" sz="1000">
                          <a:latin typeface="Mada"/>
                          <a:ea typeface="Mada"/>
                          <a:cs typeface="Mada"/>
                          <a:sym typeface="Mada"/>
                        </a:rPr>
                        <a:t>Transmission occurs directly from</a:t>
                      </a:r>
                      <a:r>
                        <a:rPr b="1" lang="en-GB" sz="1000">
                          <a:latin typeface="Mada"/>
                          <a:ea typeface="Mada"/>
                          <a:cs typeface="Mada"/>
                          <a:sym typeface="Mada"/>
                        </a:rPr>
                        <a:t> person to person </a:t>
                      </a:r>
                      <a:r>
                        <a:rPr lang="en-GB" sz="1000">
                          <a:latin typeface="Mada"/>
                          <a:ea typeface="Mada"/>
                          <a:cs typeface="Mada"/>
                          <a:sym typeface="Mada"/>
                        </a:rPr>
                        <a:t>mainly by </a:t>
                      </a:r>
                      <a:r>
                        <a:rPr b="1" lang="en-GB" sz="1000">
                          <a:latin typeface="Mada"/>
                          <a:ea typeface="Mada"/>
                          <a:cs typeface="Mada"/>
                          <a:sym typeface="Mada"/>
                        </a:rPr>
                        <a:t>droplet infection</a:t>
                      </a:r>
                      <a:r>
                        <a:rPr lang="en-GB" sz="1000">
                          <a:latin typeface="Mada"/>
                          <a:ea typeface="Mada"/>
                          <a:cs typeface="Mada"/>
                          <a:sym typeface="Mada"/>
                        </a:rPr>
                        <a:t> and droplet nuclei</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Mada"/>
                          <a:ea typeface="Mada"/>
                          <a:cs typeface="Mada"/>
                          <a:sym typeface="Mada"/>
                        </a:rPr>
                        <a:t>Live Attenuated Vaccine (LAV)</a:t>
                      </a:r>
                      <a:endParaRPr b="1" sz="1000">
                        <a:latin typeface="Mada"/>
                        <a:ea typeface="Mada"/>
                        <a:cs typeface="Mada"/>
                        <a:sym typeface="Mada"/>
                      </a:endParaRPr>
                    </a:p>
                  </a:txBody>
                  <a:tcPr marT="91425" marB="91425" marR="91425" marL="91425" anchor="ctr"/>
                </a:tc>
              </a:tr>
              <a:tr h="826650">
                <a:tc>
                  <a:txBody>
                    <a:bodyPr/>
                    <a:lstStyle/>
                    <a:p>
                      <a:pPr indent="0" lvl="0" marL="0" rtl="0" algn="ctr">
                        <a:spcBef>
                          <a:spcPts val="0"/>
                        </a:spcBef>
                        <a:spcAft>
                          <a:spcPts val="0"/>
                        </a:spcAft>
                        <a:buNone/>
                      </a:pPr>
                      <a:r>
                        <a:rPr b="1" lang="en-GB" sz="1200">
                          <a:latin typeface="Mada"/>
                          <a:ea typeface="Mada"/>
                          <a:cs typeface="Mada"/>
                          <a:sym typeface="Mada"/>
                        </a:rPr>
                        <a:t>Tetanus</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l">
                        <a:spcBef>
                          <a:spcPts val="0"/>
                        </a:spcBef>
                        <a:spcAft>
                          <a:spcPts val="0"/>
                        </a:spcAft>
                        <a:buNone/>
                      </a:pPr>
                      <a:r>
                        <a:rPr lang="en-GB" sz="1000">
                          <a:latin typeface="Mada"/>
                          <a:ea typeface="Mada"/>
                          <a:cs typeface="Mada"/>
                          <a:sym typeface="Mada"/>
                        </a:rPr>
                        <a:t>Infection is acquired by </a:t>
                      </a:r>
                      <a:r>
                        <a:rPr b="1" lang="en-GB" sz="1000">
                          <a:latin typeface="Mada"/>
                          <a:ea typeface="Mada"/>
                          <a:cs typeface="Mada"/>
                          <a:sym typeface="Mada"/>
                        </a:rPr>
                        <a:t>contamination of wounds </a:t>
                      </a:r>
                      <a:r>
                        <a:rPr lang="en-GB" sz="1000">
                          <a:latin typeface="Mada"/>
                          <a:ea typeface="Mada"/>
                          <a:cs typeface="Mada"/>
                          <a:sym typeface="Mada"/>
                        </a:rPr>
                        <a:t>with tetanus spores. </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GB" sz="1000">
                          <a:latin typeface="Mada"/>
                          <a:ea typeface="Mada"/>
                          <a:cs typeface="Mada"/>
                          <a:sym typeface="Mada"/>
                        </a:rPr>
                        <a:t>Tetanus Toxoid (TT)</a:t>
                      </a:r>
                      <a:endParaRPr b="1" sz="1000">
                        <a:latin typeface="Mada"/>
                        <a:ea typeface="Mada"/>
                        <a:cs typeface="Mada"/>
                        <a:sym typeface="Mada"/>
                      </a:endParaRPr>
                    </a:p>
                  </a:txBody>
                  <a:tcPr marT="91425" marB="91425" marR="91425" marL="91425" anchor="ctr"/>
                </a:tc>
              </a:tr>
              <a:tr h="826650">
                <a:tc>
                  <a:txBody>
                    <a:bodyPr/>
                    <a:lstStyle/>
                    <a:p>
                      <a:pPr indent="0" lvl="0" marL="0" rtl="0" algn="ctr">
                        <a:spcBef>
                          <a:spcPts val="0"/>
                        </a:spcBef>
                        <a:spcAft>
                          <a:spcPts val="0"/>
                        </a:spcAft>
                        <a:buNone/>
                      </a:pPr>
                      <a:r>
                        <a:rPr b="1" lang="en-GB" sz="1200">
                          <a:latin typeface="Mada"/>
                          <a:ea typeface="Mada"/>
                          <a:cs typeface="Mada"/>
                          <a:sym typeface="Mada"/>
                        </a:rPr>
                        <a:t>Hepatitis</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l">
                        <a:spcBef>
                          <a:spcPts val="0"/>
                        </a:spcBef>
                        <a:spcAft>
                          <a:spcPts val="0"/>
                        </a:spcAft>
                        <a:buNone/>
                      </a:pPr>
                      <a:r>
                        <a:rPr lang="en-GB" sz="1000" u="sng">
                          <a:latin typeface="Mada"/>
                          <a:ea typeface="Mada"/>
                          <a:cs typeface="Mada"/>
                          <a:sym typeface="Mada"/>
                        </a:rPr>
                        <a:t>Hepatitis A</a:t>
                      </a:r>
                      <a:r>
                        <a:rPr lang="en-GB" sz="1000">
                          <a:latin typeface="Mada"/>
                          <a:ea typeface="Mada"/>
                          <a:cs typeface="Mada"/>
                          <a:sym typeface="Mada"/>
                        </a:rPr>
                        <a:t> can be transmitted through </a:t>
                      </a:r>
                      <a:r>
                        <a:rPr b="1" lang="en-GB" sz="1000">
                          <a:latin typeface="Mada"/>
                          <a:ea typeface="Mada"/>
                          <a:cs typeface="Mada"/>
                          <a:sym typeface="Mada"/>
                        </a:rPr>
                        <a:t>fecal oral route</a:t>
                      </a:r>
                      <a:r>
                        <a:rPr lang="en-GB" sz="1000">
                          <a:latin typeface="Mada"/>
                          <a:ea typeface="Mada"/>
                          <a:cs typeface="Mada"/>
                          <a:sym typeface="Mada"/>
                        </a:rPr>
                        <a:t>, </a:t>
                      </a:r>
                      <a:r>
                        <a:rPr lang="en-GB" sz="1000">
                          <a:latin typeface="Mada"/>
                          <a:ea typeface="Mada"/>
                          <a:cs typeface="Mada"/>
                          <a:sym typeface="Mada"/>
                        </a:rPr>
                        <a:t>parenteral</a:t>
                      </a:r>
                      <a:r>
                        <a:rPr lang="en-GB" sz="1000">
                          <a:latin typeface="Mada"/>
                          <a:ea typeface="Mada"/>
                          <a:cs typeface="Mada"/>
                          <a:sym typeface="Mada"/>
                        </a:rPr>
                        <a:t> route and sexual transmission.</a:t>
                      </a:r>
                      <a:endParaRPr sz="1000">
                        <a:latin typeface="Mada"/>
                        <a:ea typeface="Mada"/>
                        <a:cs typeface="Mada"/>
                        <a:sym typeface="Mada"/>
                      </a:endParaRPr>
                    </a:p>
                    <a:p>
                      <a:pPr indent="0" lvl="0" marL="0" rtl="0" algn="l">
                        <a:spcBef>
                          <a:spcPts val="0"/>
                        </a:spcBef>
                        <a:spcAft>
                          <a:spcPts val="0"/>
                        </a:spcAft>
                        <a:buNone/>
                      </a:pPr>
                      <a:r>
                        <a:rPr lang="en-GB" sz="1000" u="sng">
                          <a:latin typeface="Mada"/>
                          <a:ea typeface="Mada"/>
                          <a:cs typeface="Mada"/>
                          <a:sym typeface="Mada"/>
                        </a:rPr>
                        <a:t>Hepatitis B</a:t>
                      </a:r>
                      <a:r>
                        <a:rPr lang="en-GB" sz="1000">
                          <a:latin typeface="Mada"/>
                          <a:ea typeface="Mada"/>
                          <a:cs typeface="Mada"/>
                          <a:sym typeface="Mada"/>
                        </a:rPr>
                        <a:t> can be transmitted through parenteral route, </a:t>
                      </a:r>
                      <a:r>
                        <a:rPr b="1" lang="en-GB" sz="1000">
                          <a:latin typeface="Mada"/>
                          <a:ea typeface="Mada"/>
                          <a:cs typeface="Mada"/>
                          <a:sym typeface="Mada"/>
                        </a:rPr>
                        <a:t>perinatal</a:t>
                      </a:r>
                      <a:r>
                        <a:rPr b="1" lang="en-GB" sz="1000">
                          <a:latin typeface="Mada"/>
                          <a:ea typeface="Mada"/>
                          <a:cs typeface="Mada"/>
                          <a:sym typeface="Mada"/>
                        </a:rPr>
                        <a:t> route</a:t>
                      </a:r>
                      <a:r>
                        <a:rPr lang="en-GB" sz="1000">
                          <a:latin typeface="Mada"/>
                          <a:ea typeface="Mada"/>
                          <a:cs typeface="Mada"/>
                          <a:sym typeface="Mada"/>
                        </a:rPr>
                        <a:t> and </a:t>
                      </a:r>
                      <a:r>
                        <a:rPr b="1" lang="en-GB" sz="1000">
                          <a:latin typeface="Mada"/>
                          <a:ea typeface="Mada"/>
                          <a:cs typeface="Mada"/>
                          <a:sym typeface="Mada"/>
                        </a:rPr>
                        <a:t>sexual transmission</a:t>
                      </a:r>
                      <a:r>
                        <a:rPr lang="en-GB" sz="1000">
                          <a:latin typeface="Mada"/>
                          <a:ea typeface="Mada"/>
                          <a:cs typeface="Mada"/>
                          <a:sym typeface="Mada"/>
                        </a:rPr>
                        <a:t>.</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GB" sz="1000">
                          <a:latin typeface="Mada"/>
                          <a:ea typeface="Mada"/>
                          <a:cs typeface="Mada"/>
                          <a:sym typeface="Mada"/>
                        </a:rPr>
                        <a:t>Hepatitis A - Inactivated </a:t>
                      </a:r>
                      <a:endParaRPr b="1" sz="1000">
                        <a:latin typeface="Mada"/>
                        <a:ea typeface="Mada"/>
                        <a:cs typeface="Mada"/>
                        <a:sym typeface="Mada"/>
                      </a:endParaRPr>
                    </a:p>
                    <a:p>
                      <a:pPr indent="0" lvl="0" marL="0" rtl="0" algn="ctr">
                        <a:spcBef>
                          <a:spcPts val="0"/>
                        </a:spcBef>
                        <a:spcAft>
                          <a:spcPts val="0"/>
                        </a:spcAft>
                        <a:buNone/>
                      </a:pPr>
                      <a:r>
                        <a:rPr b="1" lang="en-GB" sz="1000">
                          <a:latin typeface="Mada"/>
                          <a:ea typeface="Mada"/>
                          <a:cs typeface="Mada"/>
                          <a:sym typeface="Mada"/>
                        </a:rPr>
                        <a:t>Vaccine</a:t>
                      </a:r>
                      <a:endParaRPr b="1" sz="1000">
                        <a:latin typeface="Mada"/>
                        <a:ea typeface="Mada"/>
                        <a:cs typeface="Mada"/>
                        <a:sym typeface="Mada"/>
                      </a:endParaRPr>
                    </a:p>
                    <a:p>
                      <a:pPr indent="0" lvl="0" marL="0" rtl="0" algn="ctr">
                        <a:spcBef>
                          <a:spcPts val="0"/>
                        </a:spcBef>
                        <a:spcAft>
                          <a:spcPts val="0"/>
                        </a:spcAft>
                        <a:buNone/>
                      </a:pPr>
                      <a:r>
                        <a:rPr b="1" lang="en-GB" sz="1000">
                          <a:latin typeface="Mada"/>
                          <a:ea typeface="Mada"/>
                          <a:cs typeface="Mada"/>
                          <a:sym typeface="Mada"/>
                        </a:rPr>
                        <a:t>Hepatitis B - Recombinant Vaccine</a:t>
                      </a:r>
                      <a:endParaRPr b="1" sz="1000">
                        <a:latin typeface="Mada"/>
                        <a:ea typeface="Mada"/>
                        <a:cs typeface="Mada"/>
                        <a:sym typeface="Mada"/>
                      </a:endParaRPr>
                    </a:p>
                  </a:txBody>
                  <a:tcPr marT="91425" marB="91425" marR="91425" marL="91425" anchor="ctr"/>
                </a:tc>
              </a:tr>
              <a:tr h="826650">
                <a:tc>
                  <a:txBody>
                    <a:bodyPr/>
                    <a:lstStyle/>
                    <a:p>
                      <a:pPr indent="0" lvl="0" marL="0" rtl="0" algn="ctr">
                        <a:spcBef>
                          <a:spcPts val="0"/>
                        </a:spcBef>
                        <a:spcAft>
                          <a:spcPts val="0"/>
                        </a:spcAft>
                        <a:buNone/>
                      </a:pPr>
                      <a:r>
                        <a:rPr b="1" lang="en-GB" sz="1200">
                          <a:latin typeface="Mada"/>
                          <a:ea typeface="Mada"/>
                          <a:cs typeface="Mada"/>
                          <a:sym typeface="Mada"/>
                        </a:rPr>
                        <a:t>Meningitis</a:t>
                      </a:r>
                      <a:endParaRPr b="1"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(Meningococcal)</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l">
                        <a:spcBef>
                          <a:spcPts val="0"/>
                        </a:spcBef>
                        <a:spcAft>
                          <a:spcPts val="0"/>
                        </a:spcAft>
                        <a:buNone/>
                      </a:pPr>
                      <a:r>
                        <a:rPr lang="en-GB" sz="1000">
                          <a:latin typeface="Mada"/>
                          <a:ea typeface="Mada"/>
                          <a:cs typeface="Mada"/>
                          <a:sym typeface="Mada"/>
                        </a:rPr>
                        <a:t>The disease spreads mainly by </a:t>
                      </a:r>
                      <a:r>
                        <a:rPr b="1" lang="en-GB" sz="1000">
                          <a:latin typeface="Mada"/>
                          <a:ea typeface="Mada"/>
                          <a:cs typeface="Mada"/>
                          <a:sym typeface="Mada"/>
                        </a:rPr>
                        <a:t>droplet infection</a:t>
                      </a:r>
                      <a:r>
                        <a:rPr lang="en-GB" sz="1000">
                          <a:latin typeface="Mada"/>
                          <a:ea typeface="Mada"/>
                          <a:cs typeface="Mada"/>
                          <a:sym typeface="Mada"/>
                        </a:rPr>
                        <a:t>. The portal of entry is the nasopharynx. </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GB" sz="1000">
                          <a:latin typeface="Mada"/>
                          <a:ea typeface="Mada"/>
                          <a:cs typeface="Mada"/>
                          <a:sym typeface="Mada"/>
                        </a:rPr>
                        <a:t>Polysaccharide vaccine</a:t>
                      </a:r>
                      <a:endParaRPr b="1" sz="1000">
                        <a:latin typeface="Mada"/>
                        <a:ea typeface="Mada"/>
                        <a:cs typeface="Mada"/>
                        <a:sym typeface="Mada"/>
                      </a:endParaRPr>
                    </a:p>
                  </a:txBody>
                  <a:tcPr marT="91425" marB="91425" marR="91425" marL="91425" anchor="ctr"/>
                </a:tc>
              </a:tr>
              <a:tr h="826650">
                <a:tc>
                  <a:txBody>
                    <a:bodyPr/>
                    <a:lstStyle/>
                    <a:p>
                      <a:pPr indent="0" lvl="0" marL="0" rtl="0" algn="ctr">
                        <a:spcBef>
                          <a:spcPts val="0"/>
                        </a:spcBef>
                        <a:spcAft>
                          <a:spcPts val="0"/>
                        </a:spcAft>
                        <a:buNone/>
                      </a:pPr>
                      <a:r>
                        <a:rPr b="1" lang="en-GB" sz="1200">
                          <a:latin typeface="Mada"/>
                          <a:ea typeface="Mada"/>
                          <a:cs typeface="Mada"/>
                          <a:sym typeface="Mada"/>
                        </a:rPr>
                        <a:t>Rabies</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l">
                        <a:spcBef>
                          <a:spcPts val="0"/>
                        </a:spcBef>
                        <a:spcAft>
                          <a:spcPts val="0"/>
                        </a:spcAft>
                        <a:buNone/>
                      </a:pPr>
                      <a:r>
                        <a:rPr lang="en-GB" sz="1000">
                          <a:latin typeface="Mada"/>
                          <a:ea typeface="Mada"/>
                          <a:cs typeface="Mada"/>
                          <a:sym typeface="Mada"/>
                        </a:rPr>
                        <a:t>People are infected following a </a:t>
                      </a:r>
                      <a:r>
                        <a:rPr b="1" lang="en-GB" sz="1000">
                          <a:latin typeface="Mada"/>
                          <a:ea typeface="Mada"/>
                          <a:cs typeface="Mada"/>
                          <a:sym typeface="Mada"/>
                        </a:rPr>
                        <a:t>deep bite</a:t>
                      </a:r>
                      <a:r>
                        <a:rPr lang="en-GB" sz="1000">
                          <a:latin typeface="Mada"/>
                          <a:ea typeface="Mada"/>
                          <a:cs typeface="Mada"/>
                          <a:sym typeface="Mada"/>
                        </a:rPr>
                        <a:t> or scratch by an infected animal. </a:t>
                      </a:r>
                      <a:r>
                        <a:rPr b="1" lang="en-GB" sz="1000">
                          <a:latin typeface="Mada"/>
                          <a:ea typeface="Mada"/>
                          <a:cs typeface="Mada"/>
                          <a:sym typeface="Mada"/>
                        </a:rPr>
                        <a:t>Dogs </a:t>
                      </a:r>
                      <a:r>
                        <a:rPr lang="en-GB" sz="1000">
                          <a:latin typeface="Mada"/>
                          <a:ea typeface="Mada"/>
                          <a:cs typeface="Mada"/>
                          <a:sym typeface="Mada"/>
                        </a:rPr>
                        <a:t>are the main host and transmitter of rabies. </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GB" sz="1000">
                          <a:latin typeface="Mada"/>
                          <a:ea typeface="Mada"/>
                          <a:cs typeface="Mada"/>
                          <a:sym typeface="Mada"/>
                        </a:rPr>
                        <a:t>purified· cell-culture vaccine (CCV)</a:t>
                      </a:r>
                      <a:endParaRPr b="1" sz="1000">
                        <a:latin typeface="Mada"/>
                        <a:ea typeface="Mada"/>
                        <a:cs typeface="Mada"/>
                        <a:sym typeface="Mada"/>
                      </a:endParaRPr>
                    </a:p>
                    <a:p>
                      <a:pPr indent="0" lvl="0" marL="0" rtl="0" algn="ctr">
                        <a:spcBef>
                          <a:spcPts val="0"/>
                        </a:spcBef>
                        <a:spcAft>
                          <a:spcPts val="0"/>
                        </a:spcAft>
                        <a:buNone/>
                      </a:pPr>
                      <a:r>
                        <a:rPr b="1" lang="en-GB" sz="1000">
                          <a:latin typeface="Mada"/>
                          <a:ea typeface="Mada"/>
                          <a:cs typeface="Mada"/>
                          <a:sym typeface="Mada"/>
                        </a:rPr>
                        <a:t>embryonated egg-based vaccine (EEV) </a:t>
                      </a:r>
                      <a:endParaRPr b="1" sz="1000">
                        <a:latin typeface="Mada"/>
                        <a:ea typeface="Mada"/>
                        <a:cs typeface="Mada"/>
                        <a:sym typeface="Mada"/>
                      </a:endParaRPr>
                    </a:p>
                  </a:txBody>
                  <a:tcPr marT="91425" marB="91425" marR="91425" marL="91425" anchor="ctr"/>
                </a:tc>
              </a:tr>
              <a:tr h="826650">
                <a:tc>
                  <a:txBody>
                    <a:bodyPr/>
                    <a:lstStyle/>
                    <a:p>
                      <a:pPr indent="0" lvl="0" marL="0" rtl="0" algn="ctr">
                        <a:spcBef>
                          <a:spcPts val="0"/>
                        </a:spcBef>
                        <a:spcAft>
                          <a:spcPts val="0"/>
                        </a:spcAft>
                        <a:buNone/>
                      </a:pPr>
                      <a:r>
                        <a:rPr b="1" lang="en-GB" sz="1200">
                          <a:latin typeface="Mada"/>
                          <a:ea typeface="Mada"/>
                          <a:cs typeface="Mada"/>
                          <a:sym typeface="Mada"/>
                        </a:rPr>
                        <a:t>Polio</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l">
                        <a:spcBef>
                          <a:spcPts val="0"/>
                        </a:spcBef>
                        <a:spcAft>
                          <a:spcPts val="0"/>
                        </a:spcAft>
                        <a:buNone/>
                      </a:pPr>
                      <a:r>
                        <a:rPr b="1" lang="en-GB" sz="1000">
                          <a:latin typeface="Mada"/>
                          <a:ea typeface="Mada"/>
                          <a:cs typeface="Mada"/>
                          <a:sym typeface="Mada"/>
                        </a:rPr>
                        <a:t>Fecal oral</a:t>
                      </a:r>
                      <a:r>
                        <a:rPr lang="en-GB" sz="1000">
                          <a:latin typeface="Mada"/>
                          <a:ea typeface="Mada"/>
                          <a:cs typeface="Mada"/>
                          <a:sym typeface="Mada"/>
                        </a:rPr>
                        <a:t> route through contamination and poor hygiene. It can also be transmitted through </a:t>
                      </a:r>
                      <a:r>
                        <a:rPr b="1" lang="en-GB" sz="1000">
                          <a:latin typeface="Mada"/>
                          <a:ea typeface="Mada"/>
                          <a:cs typeface="Mada"/>
                          <a:sym typeface="Mada"/>
                        </a:rPr>
                        <a:t>droplets </a:t>
                      </a:r>
                      <a:r>
                        <a:rPr lang="en-GB" sz="1000">
                          <a:latin typeface="Mada"/>
                          <a:ea typeface="Mada"/>
                          <a:cs typeface="Mada"/>
                          <a:sym typeface="Mada"/>
                        </a:rPr>
                        <a:t>in its acute phase</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GB" sz="1000">
                          <a:latin typeface="Mada"/>
                          <a:ea typeface="Mada"/>
                          <a:cs typeface="Mada"/>
                          <a:sym typeface="Mada"/>
                        </a:rPr>
                        <a:t>OPV (oral) - Live Attenuated Vaccine (LAV)</a:t>
                      </a:r>
                      <a:endParaRPr b="1" sz="1000">
                        <a:latin typeface="Mada"/>
                        <a:ea typeface="Mada"/>
                        <a:cs typeface="Mada"/>
                        <a:sym typeface="Mada"/>
                      </a:endParaRPr>
                    </a:p>
                    <a:p>
                      <a:pPr indent="0" lvl="0" marL="0" rtl="0" algn="ctr">
                        <a:spcBef>
                          <a:spcPts val="0"/>
                        </a:spcBef>
                        <a:spcAft>
                          <a:spcPts val="0"/>
                        </a:spcAft>
                        <a:buNone/>
                      </a:pPr>
                      <a:r>
                        <a:rPr b="1" lang="en-GB" sz="1000">
                          <a:latin typeface="Mada"/>
                          <a:ea typeface="Mada"/>
                          <a:cs typeface="Mada"/>
                          <a:sym typeface="Mada"/>
                        </a:rPr>
                        <a:t>IPV (IM) - Inactivated vaccine</a:t>
                      </a:r>
                      <a:endParaRPr b="1" sz="1000">
                        <a:latin typeface="Mada"/>
                        <a:ea typeface="Mada"/>
                        <a:cs typeface="Mada"/>
                        <a:sym typeface="Mada"/>
                      </a:endParaRPr>
                    </a:p>
                  </a:txBody>
                  <a:tcPr marT="91425" marB="91425" marR="91425" marL="91425" anchor="ctr"/>
                </a:tc>
              </a:tr>
            </a:tbl>
          </a:graphicData>
        </a:graphic>
      </p:graphicFrame>
      <p:sp>
        <p:nvSpPr>
          <p:cNvPr id="308" name="Google Shape;308;p35"/>
          <p:cNvSpPr/>
          <p:nvPr/>
        </p:nvSpPr>
        <p:spPr>
          <a:xfrm>
            <a:off x="4124060" y="165070"/>
            <a:ext cx="607200" cy="5016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6"/>
          <p:cNvSpPr/>
          <p:nvPr/>
        </p:nvSpPr>
        <p:spPr>
          <a:xfrm>
            <a:off x="173675" y="1343025"/>
            <a:ext cx="7246200" cy="77418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14" name="Google Shape;314;p36"/>
          <p:cNvSpPr/>
          <p:nvPr/>
        </p:nvSpPr>
        <p:spPr>
          <a:xfrm>
            <a:off x="685550" y="11230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315" name="Google Shape;315;p36"/>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16" name="Google Shape;316;p36"/>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317" name="Google Shape;317;p36"/>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18" name="Google Shape;318;p36"/>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319" name="Google Shape;319;p36"/>
          <p:cNvGraphicFramePr/>
          <p:nvPr/>
        </p:nvGraphicFramePr>
        <p:xfrm>
          <a:off x="2068288" y="9686763"/>
          <a:ext cx="3000000" cy="3000000"/>
        </p:xfrm>
        <a:graphic>
          <a:graphicData uri="http://schemas.openxmlformats.org/drawingml/2006/table">
            <a:tbl>
              <a:tblPr>
                <a:noFill/>
                <a:tableStyleId>{D27D7EE6-2C18-4880-83A1-51E0A0B8FA78}</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320" name="Google Shape;320;p36"/>
          <p:cNvSpPr txBox="1"/>
          <p:nvPr/>
        </p:nvSpPr>
        <p:spPr>
          <a:xfrm>
            <a:off x="380975" y="1606725"/>
            <a:ext cx="7038900" cy="6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12529"/>
                </a:solidFill>
                <a:highlight>
                  <a:srgbClr val="FFFFFF"/>
                </a:highlight>
                <a:latin typeface="Mada"/>
                <a:ea typeface="Mada"/>
                <a:cs typeface="Mada"/>
                <a:sym typeface="Mada"/>
              </a:rPr>
              <a:t>1.  </a:t>
            </a:r>
            <a:r>
              <a:rPr lang="en-GB" sz="1200">
                <a:solidFill>
                  <a:srgbClr val="212529"/>
                </a:solidFill>
                <a:highlight>
                  <a:srgbClr val="FFFFFF"/>
                </a:highlight>
                <a:latin typeface="Mada"/>
                <a:ea typeface="Mada"/>
                <a:cs typeface="Mada"/>
                <a:sym typeface="Mada"/>
              </a:rPr>
              <a:t>A 2-year-old child presents to the pediatrician’s office for a rash. Her mother is against vaccines, so the child had not received any childhood vaccines. Her father, however, is worried about her lack of vaccination. On physical exam, she has a high fever as well as a confluent maculopapular rash. She also has blue-white spots on her buccal mucosa. An initial diagnosis of “Measles” was made. The family is instructed to take isolation precautions and to bring in the child’s siblings who are also unvaccinated. What type of vaccines does Measles has?</a:t>
            </a:r>
            <a:endParaRPr sz="1200">
              <a:solidFill>
                <a:srgbClr val="212529"/>
              </a:solidFill>
              <a:highlight>
                <a:srgbClr val="FFFFFF"/>
              </a:highlight>
              <a:latin typeface="Mada"/>
              <a:ea typeface="Mada"/>
              <a:cs typeface="Mada"/>
              <a:sym typeface="Mada"/>
            </a:endParaRPr>
          </a:p>
          <a:p>
            <a:pPr indent="0" lvl="0" marL="0" rtl="0" algn="l">
              <a:spcBef>
                <a:spcPts val="0"/>
              </a:spcBef>
              <a:spcAft>
                <a:spcPts val="0"/>
              </a:spcAft>
              <a:buNone/>
            </a:pPr>
            <a:r>
              <a:t/>
            </a:r>
            <a:endParaRPr b="1" sz="1200">
              <a:solidFill>
                <a:srgbClr val="212529"/>
              </a:solidFill>
              <a:highlight>
                <a:srgbClr val="FFFFFF"/>
              </a:highlight>
              <a:latin typeface="Nunito"/>
              <a:ea typeface="Nunito"/>
              <a:cs typeface="Nunito"/>
              <a:sym typeface="Nunito"/>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Inactivated Vaccine</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Polysaccharide Vaccine</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Live Attenuated Vaccine</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Recombinant Vaccine</a:t>
            </a:r>
            <a:endParaRPr sz="1200">
              <a:solidFill>
                <a:srgbClr val="76A5AF"/>
              </a:solidFill>
              <a:highlight>
                <a:srgbClr val="FFFFFF"/>
              </a:highlight>
              <a:latin typeface="Mada"/>
              <a:ea typeface="Mada"/>
              <a:cs typeface="Mada"/>
              <a:sym typeface="Mada"/>
            </a:endParaRPr>
          </a:p>
          <a:p>
            <a:pPr indent="0" lvl="0" marL="0" rtl="0" algn="l">
              <a:lnSpc>
                <a:spcPct val="100000"/>
              </a:lnSpc>
              <a:spcBef>
                <a:spcPts val="0"/>
              </a:spcBef>
              <a:spcAft>
                <a:spcPts val="0"/>
              </a:spcAft>
              <a:buClr>
                <a:srgbClr val="000000"/>
              </a:buClr>
              <a:buSzPts val="1100"/>
              <a:buFont typeface="Arial"/>
              <a:buNone/>
            </a:pPr>
            <a:r>
              <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rPr lang="en-GB" sz="1200">
                <a:solidFill>
                  <a:srgbClr val="000000"/>
                </a:solidFill>
                <a:highlight>
                  <a:srgbClr val="FFFFFF"/>
                </a:highlight>
                <a:latin typeface="Mada"/>
                <a:ea typeface="Mada"/>
                <a:cs typeface="Mada"/>
                <a:sym typeface="Mada"/>
              </a:rPr>
              <a:t>2.  W</a:t>
            </a:r>
            <a:r>
              <a:rPr lang="en-GB" sz="1200">
                <a:highlight>
                  <a:srgbClr val="FFFFFF"/>
                </a:highlight>
                <a:latin typeface="Mada"/>
                <a:ea typeface="Mada"/>
                <a:cs typeface="Mada"/>
                <a:sym typeface="Mada"/>
              </a:rPr>
              <a:t>hich of the following is an example of “Live attenuated vaccines”?</a:t>
            </a:r>
            <a:endParaRPr sz="1200">
              <a:solidFill>
                <a:srgbClr val="000000"/>
              </a:solidFill>
              <a:highlight>
                <a:srgbClr val="FFFFFF"/>
              </a:highlight>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000000"/>
              </a:solidFill>
              <a:highlight>
                <a:srgbClr val="FFFFFF"/>
              </a:highlight>
              <a:latin typeface="Nunito"/>
              <a:ea typeface="Nunito"/>
              <a:cs typeface="Nunito"/>
              <a:sym typeface="Nunito"/>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Injectable Polio </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Hepatitis A</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Rabies</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BCG</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t/>
            </a:r>
            <a:endParaRPr sz="1200">
              <a:solidFill>
                <a:srgbClr val="45818E"/>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3. Which of the following </a:t>
            </a:r>
            <a:r>
              <a:rPr lang="en-GB" sz="1200">
                <a:latin typeface="Mada"/>
                <a:ea typeface="Mada"/>
                <a:cs typeface="Mada"/>
                <a:sym typeface="Mada"/>
              </a:rPr>
              <a:t>vaccines is expected to be given to a 6 months old girl</a:t>
            </a:r>
            <a:r>
              <a:rPr lang="en-GB" sz="1200">
                <a:solidFill>
                  <a:srgbClr val="000000"/>
                </a:solidFill>
                <a:latin typeface="Mada"/>
                <a:ea typeface="Mada"/>
                <a:cs typeface="Mada"/>
                <a:sym typeface="Mada"/>
              </a:rPr>
              <a:t>?</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BCG Vaccine</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Hepatitis A Vaccine</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MMR Vaccine</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HPV Vaccine</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4.  </a:t>
            </a:r>
            <a:r>
              <a:rPr lang="en-GB" sz="1200">
                <a:latin typeface="Mada"/>
                <a:ea typeface="Mada"/>
                <a:cs typeface="Mada"/>
                <a:sym typeface="Mada"/>
              </a:rPr>
              <a:t>W</a:t>
            </a:r>
            <a:r>
              <a:rPr lang="en-GB" sz="1200">
                <a:solidFill>
                  <a:srgbClr val="000000"/>
                </a:solidFill>
                <a:latin typeface="Mada"/>
                <a:ea typeface="Mada"/>
                <a:cs typeface="Mada"/>
                <a:sym typeface="Mada"/>
              </a:rPr>
              <a:t>hich of the </a:t>
            </a:r>
            <a:r>
              <a:rPr lang="en-GB" sz="1200">
                <a:latin typeface="Mada"/>
                <a:ea typeface="Mada"/>
                <a:cs typeface="Mada"/>
                <a:sym typeface="Mada"/>
              </a:rPr>
              <a:t>following vaccine is the only vaccine administered intradermally?</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BCG</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Hepatitis A</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Rabies</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chemeClr val="lt1"/>
                </a:highlight>
                <a:latin typeface="Mada"/>
                <a:ea typeface="Mada"/>
                <a:cs typeface="Mada"/>
                <a:sym typeface="Mada"/>
              </a:rPr>
              <a:t>MMR</a:t>
            </a:r>
            <a:endParaRPr sz="1200">
              <a:solidFill>
                <a:srgbClr val="76A5AF"/>
              </a:solidFill>
              <a:highlight>
                <a:schemeClr val="lt1"/>
              </a:highlight>
              <a:latin typeface="Mada"/>
              <a:ea typeface="Mada"/>
              <a:cs typeface="Mada"/>
              <a:sym typeface="Mada"/>
            </a:endParaRPr>
          </a:p>
          <a:p>
            <a:pPr indent="0" lvl="0" marL="45720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5. </a:t>
            </a:r>
            <a:r>
              <a:rPr lang="en-GB" sz="1200">
                <a:latin typeface="Mada"/>
                <a:ea typeface="Mada"/>
                <a:cs typeface="Mada"/>
                <a:sym typeface="Mada"/>
              </a:rPr>
              <a:t>A 40-year-old man presents to the primary care physician after 3 weeks of a dry cough. He reports that he occasionally vomits after an episode of coughing and he hears “whoops” during some episodes. His childhood immunization history is incomplete, and the patient states not having had any immunizations in the past 20 years. A special nasopharyngeal swab is sent for analysis and antibiotics are given. Which of the following vaccines is most likely missed?</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DPT Vaccine</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MMR Vaccine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Pfizer Covid-19 Vaccine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OPV</a:t>
            </a:r>
            <a:endParaRPr sz="1200">
              <a:solidFill>
                <a:srgbClr val="76A5AF"/>
              </a:solidFill>
              <a:latin typeface="Mada"/>
              <a:ea typeface="Mada"/>
              <a:cs typeface="Mada"/>
              <a:sym typeface="Mada"/>
            </a:endParaRPr>
          </a:p>
          <a:p>
            <a:pPr indent="0" lvl="0" marL="0" rtl="0" algn="ctr">
              <a:lnSpc>
                <a:spcPct val="115000"/>
              </a:lnSpc>
              <a:spcBef>
                <a:spcPts val="300"/>
              </a:spcBef>
              <a:spcAft>
                <a:spcPts val="0"/>
              </a:spcAft>
              <a:buClr>
                <a:srgbClr val="000000"/>
              </a:buClr>
              <a:buSzPts val="1100"/>
              <a:buFont typeface="Arial"/>
              <a:buNone/>
            </a:pPr>
            <a:r>
              <a:t/>
            </a:r>
            <a:endParaRPr sz="1200">
              <a:solidFill>
                <a:srgbClr val="76A5AF"/>
              </a:solidFill>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7"/>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7"/>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7"/>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8" name="Google Shape;328;p37"/>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329" name="Google Shape;329;p37"/>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a:t>
            </a:r>
            <a:r>
              <a:rPr lang="en-GB" sz="3600">
                <a:solidFill>
                  <a:srgbClr val="76A5AF"/>
                </a:solidFill>
                <a:latin typeface="Nunito"/>
                <a:ea typeface="Nunito"/>
                <a:cs typeface="Nunito"/>
                <a:sym typeface="Nunito"/>
              </a:rPr>
              <a:t>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330" name="Google Shape;330;p37"/>
          <p:cNvSpPr/>
          <p:nvPr/>
        </p:nvSpPr>
        <p:spPr>
          <a:xfrm>
            <a:off x="173675" y="5705475"/>
            <a:ext cx="7246200" cy="44385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31" name="Google Shape;331;p37"/>
          <p:cNvSpPr txBox="1"/>
          <p:nvPr/>
        </p:nvSpPr>
        <p:spPr>
          <a:xfrm>
            <a:off x="-28700" y="3962400"/>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 </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332" name="Google Shape;332;p37"/>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333" name="Google Shape;333;p37"/>
          <p:cNvSpPr txBox="1"/>
          <p:nvPr/>
        </p:nvSpPr>
        <p:spPr>
          <a:xfrm>
            <a:off x="457300" y="5951318"/>
            <a:ext cx="24099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Leen AlMazroa</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May Babaeer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Sara AlAbdulkareem</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Sedra Elsirawani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Wejdan Alnufaie </a:t>
            </a:r>
            <a:endParaRPr>
              <a:latin typeface="Mada"/>
              <a:ea typeface="Mada"/>
              <a:cs typeface="Mada"/>
              <a:sym typeface="Mada"/>
            </a:endParaRPr>
          </a:p>
        </p:txBody>
      </p:sp>
      <p:sp>
        <p:nvSpPr>
          <p:cNvPr id="334" name="Google Shape;334;p37"/>
          <p:cNvSpPr txBox="1"/>
          <p:nvPr/>
        </p:nvSpPr>
        <p:spPr>
          <a:xfrm>
            <a:off x="2867200"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Bassam Alkhuwaiter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Faisal Alqifari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Hameed M. Humaid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Khalid Alkhani</a:t>
            </a:r>
            <a:endParaRPr>
              <a:latin typeface="Mada"/>
              <a:ea typeface="Mada"/>
              <a:cs typeface="Mada"/>
              <a:sym typeface="Mada"/>
            </a:endParaRPr>
          </a:p>
        </p:txBody>
      </p:sp>
      <p:sp>
        <p:nvSpPr>
          <p:cNvPr id="335" name="Google Shape;335;p37"/>
          <p:cNvSpPr txBox="1"/>
          <p:nvPr/>
        </p:nvSpPr>
        <p:spPr>
          <a:xfrm>
            <a:off x="5086325" y="6580925"/>
            <a:ext cx="23334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336" name="Google Shape;336;p37"/>
          <p:cNvPicPr preferRelativeResize="0"/>
          <p:nvPr/>
        </p:nvPicPr>
        <p:blipFill>
          <a:blip r:embed="rId4">
            <a:alphaModFix/>
          </a:blip>
          <a:stretch>
            <a:fillRect/>
          </a:stretch>
        </p:blipFill>
        <p:spPr>
          <a:xfrm>
            <a:off x="3024279" y="7293559"/>
            <a:ext cx="270097" cy="270066"/>
          </a:xfrm>
          <a:prstGeom prst="rect">
            <a:avLst/>
          </a:prstGeom>
          <a:noFill/>
          <a:ln>
            <a:noFill/>
          </a:ln>
        </p:spPr>
      </p:pic>
      <p:pic>
        <p:nvPicPr>
          <p:cNvPr id="337" name="Google Shape;337;p37"/>
          <p:cNvPicPr preferRelativeResize="0"/>
          <p:nvPr/>
        </p:nvPicPr>
        <p:blipFill>
          <a:blip r:embed="rId5">
            <a:alphaModFix/>
          </a:blip>
          <a:stretch>
            <a:fillRect/>
          </a:stretch>
        </p:blipFill>
        <p:spPr>
          <a:xfrm>
            <a:off x="5208850" y="7623275"/>
            <a:ext cx="327250" cy="327226"/>
          </a:xfrm>
          <a:prstGeom prst="rect">
            <a:avLst/>
          </a:prstGeom>
          <a:noFill/>
          <a:ln>
            <a:noFill/>
          </a:ln>
        </p:spPr>
      </p:pic>
      <p:pic>
        <p:nvPicPr>
          <p:cNvPr id="338" name="Google Shape;338;p37"/>
          <p:cNvPicPr preferRelativeResize="0"/>
          <p:nvPr/>
        </p:nvPicPr>
        <p:blipFill>
          <a:blip r:embed="rId4">
            <a:alphaModFix/>
          </a:blip>
          <a:stretch>
            <a:fillRect/>
          </a:stretch>
        </p:blipFill>
        <p:spPr>
          <a:xfrm>
            <a:off x="3024279" y="8588959"/>
            <a:ext cx="270097" cy="2700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6"/>
          <p:cNvSpPr txBox="1"/>
          <p:nvPr>
            <p:ph type="title"/>
          </p:nvPr>
        </p:nvSpPr>
        <p:spPr>
          <a:xfrm>
            <a:off x="160286" y="274852"/>
            <a:ext cx="7072200" cy="119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Immunity</a:t>
            </a:r>
            <a:endParaRPr b="1" sz="2400">
              <a:solidFill>
                <a:srgbClr val="134F5C"/>
              </a:solidFill>
              <a:latin typeface="Nunito"/>
              <a:ea typeface="Nunito"/>
              <a:cs typeface="Nunito"/>
              <a:sym typeface="Nunito"/>
            </a:endParaRPr>
          </a:p>
        </p:txBody>
      </p:sp>
      <p:pic>
        <p:nvPicPr>
          <p:cNvPr descr="Types of Immunity | BioNinja" id="126" name="Google Shape;126;p26"/>
          <p:cNvPicPr preferRelativeResize="0"/>
          <p:nvPr/>
        </p:nvPicPr>
        <p:blipFill rotWithShape="1">
          <a:blip r:embed="rId3">
            <a:alphaModFix/>
          </a:blip>
          <a:srcRect b="4580" l="0" r="0" t="0"/>
          <a:stretch/>
        </p:blipFill>
        <p:spPr>
          <a:xfrm>
            <a:off x="1638825" y="1239025"/>
            <a:ext cx="4311901" cy="1882450"/>
          </a:xfrm>
          <a:prstGeom prst="rect">
            <a:avLst/>
          </a:prstGeom>
          <a:noFill/>
          <a:ln>
            <a:noFill/>
          </a:ln>
        </p:spPr>
      </p:pic>
      <p:sp>
        <p:nvSpPr>
          <p:cNvPr id="127" name="Google Shape;127;p26"/>
          <p:cNvSpPr txBox="1"/>
          <p:nvPr>
            <p:ph type="title"/>
          </p:nvPr>
        </p:nvSpPr>
        <p:spPr>
          <a:xfrm>
            <a:off x="268549" y="802225"/>
            <a:ext cx="2440800" cy="11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Types of </a:t>
            </a:r>
            <a:r>
              <a:rPr lang="en-GB" sz="1800">
                <a:solidFill>
                  <a:srgbClr val="76A5AF"/>
                </a:solidFill>
                <a:latin typeface="Nunito"/>
                <a:ea typeface="Nunito"/>
                <a:cs typeface="Nunito"/>
                <a:sym typeface="Nunito"/>
              </a:rPr>
              <a:t>Immunity </a:t>
            </a:r>
            <a:r>
              <a:rPr baseline="30000" lang="en-GB" sz="1800">
                <a:solidFill>
                  <a:srgbClr val="76A5AF"/>
                </a:solidFill>
                <a:latin typeface="Nunito"/>
                <a:ea typeface="Nunito"/>
                <a:cs typeface="Nunito"/>
                <a:sym typeface="Nunito"/>
              </a:rPr>
              <a:t>1</a:t>
            </a:r>
            <a:endParaRPr baseline="30000" sz="1800">
              <a:solidFill>
                <a:srgbClr val="76A5AF"/>
              </a:solidFill>
              <a:latin typeface="Nunito"/>
              <a:ea typeface="Nunito"/>
              <a:cs typeface="Nunito"/>
              <a:sym typeface="Nunito"/>
            </a:endParaRPr>
          </a:p>
        </p:txBody>
      </p:sp>
      <p:pic>
        <p:nvPicPr>
          <p:cNvPr descr="Immune Pathways | BioNinja" id="128" name="Google Shape;128;p26"/>
          <p:cNvPicPr preferRelativeResize="0"/>
          <p:nvPr/>
        </p:nvPicPr>
        <p:blipFill>
          <a:blip r:embed="rId4">
            <a:alphaModFix/>
          </a:blip>
          <a:stretch>
            <a:fillRect/>
          </a:stretch>
        </p:blipFill>
        <p:spPr>
          <a:xfrm>
            <a:off x="2043278" y="3531275"/>
            <a:ext cx="3419146" cy="1939100"/>
          </a:xfrm>
          <a:prstGeom prst="rect">
            <a:avLst/>
          </a:prstGeom>
          <a:noFill/>
          <a:ln>
            <a:noFill/>
          </a:ln>
        </p:spPr>
      </p:pic>
      <p:sp>
        <p:nvSpPr>
          <p:cNvPr id="129" name="Google Shape;129;p26"/>
          <p:cNvSpPr txBox="1"/>
          <p:nvPr>
            <p:ph type="title"/>
          </p:nvPr>
        </p:nvSpPr>
        <p:spPr>
          <a:xfrm>
            <a:off x="268550" y="3121463"/>
            <a:ext cx="29655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76A5AF"/>
                </a:solidFill>
                <a:latin typeface="Nunito"/>
                <a:ea typeface="Nunito"/>
                <a:cs typeface="Nunito"/>
                <a:sym typeface="Nunito"/>
              </a:rPr>
              <a:t>Types of </a:t>
            </a:r>
            <a:r>
              <a:rPr b="1" lang="en-GB" sz="1800">
                <a:solidFill>
                  <a:srgbClr val="76A5AF"/>
                </a:solidFill>
                <a:latin typeface="Nunito"/>
                <a:ea typeface="Nunito"/>
                <a:cs typeface="Nunito"/>
                <a:sym typeface="Nunito"/>
              </a:rPr>
              <a:t>Active</a:t>
            </a:r>
            <a:r>
              <a:rPr lang="en-GB" sz="1800">
                <a:solidFill>
                  <a:srgbClr val="76A5AF"/>
                </a:solidFill>
                <a:latin typeface="Nunito"/>
                <a:ea typeface="Nunito"/>
                <a:cs typeface="Nunito"/>
                <a:sym typeface="Nunito"/>
              </a:rPr>
              <a:t> Immunity </a:t>
            </a:r>
            <a:r>
              <a:rPr baseline="30000" lang="en-GB" sz="1800">
                <a:solidFill>
                  <a:srgbClr val="76A5AF"/>
                </a:solidFill>
                <a:latin typeface="Nunito"/>
                <a:ea typeface="Nunito"/>
                <a:cs typeface="Nunito"/>
                <a:sym typeface="Nunito"/>
              </a:rPr>
              <a:t>2</a:t>
            </a:r>
            <a:endParaRPr sz="1800">
              <a:solidFill>
                <a:srgbClr val="76A5AF"/>
              </a:solidFill>
              <a:latin typeface="Nunito"/>
              <a:ea typeface="Nunito"/>
              <a:cs typeface="Nunito"/>
              <a:sym typeface="Nunito"/>
            </a:endParaRPr>
          </a:p>
        </p:txBody>
      </p:sp>
      <p:sp>
        <p:nvSpPr>
          <p:cNvPr id="130" name="Google Shape;130;p26"/>
          <p:cNvSpPr txBox="1"/>
          <p:nvPr>
            <p:ph type="title"/>
          </p:nvPr>
        </p:nvSpPr>
        <p:spPr>
          <a:xfrm>
            <a:off x="227500" y="5470375"/>
            <a:ext cx="75894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Advantages of active immunity compared to passive immunity </a:t>
            </a:r>
            <a:r>
              <a:rPr baseline="30000" lang="en-GB" sz="1800">
                <a:solidFill>
                  <a:srgbClr val="76A5AF"/>
                </a:solidFill>
                <a:latin typeface="Nunito"/>
                <a:ea typeface="Nunito"/>
                <a:cs typeface="Nunito"/>
                <a:sym typeface="Nunito"/>
              </a:rPr>
              <a:t>3</a:t>
            </a:r>
            <a:r>
              <a:rPr lang="en-GB" sz="1800">
                <a:solidFill>
                  <a:srgbClr val="76A5AF"/>
                </a:solidFill>
                <a:latin typeface="Nunito"/>
                <a:ea typeface="Nunito"/>
                <a:cs typeface="Nunito"/>
                <a:sym typeface="Nunito"/>
              </a:rPr>
              <a:t>:</a:t>
            </a:r>
            <a:endParaRPr sz="1800">
              <a:solidFill>
                <a:srgbClr val="76A5AF"/>
              </a:solidFill>
              <a:latin typeface="Nunito"/>
              <a:ea typeface="Nunito"/>
              <a:cs typeface="Nunito"/>
              <a:sym typeface="Nunito"/>
            </a:endParaRPr>
          </a:p>
        </p:txBody>
      </p:sp>
      <p:grpSp>
        <p:nvGrpSpPr>
          <p:cNvPr id="131" name="Google Shape;131;p26"/>
          <p:cNvGrpSpPr/>
          <p:nvPr/>
        </p:nvGrpSpPr>
        <p:grpSpPr>
          <a:xfrm rot="2673436">
            <a:off x="430981" y="6162223"/>
            <a:ext cx="2051041" cy="2037172"/>
            <a:chOff x="3203958" y="1258050"/>
            <a:chExt cx="2547000" cy="2547000"/>
          </a:xfrm>
        </p:grpSpPr>
        <p:sp>
          <p:nvSpPr>
            <p:cNvPr id="132" name="Google Shape;132;p26"/>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133" name="Google Shape;133;p26"/>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A2C4C9"/>
                  </a:solidFill>
                  <a:latin typeface="Changa"/>
                  <a:ea typeface="Changa"/>
                  <a:cs typeface="Changa"/>
                  <a:sym typeface="Changa"/>
                </a:rPr>
                <a:t>2</a:t>
              </a:r>
              <a:endParaRPr b="1" i="0" sz="1200" u="none" cap="none" strike="noStrike">
                <a:solidFill>
                  <a:srgbClr val="A2C4C9"/>
                </a:solidFill>
                <a:latin typeface="Changa"/>
                <a:ea typeface="Changa"/>
                <a:cs typeface="Changa"/>
                <a:sym typeface="Changa"/>
              </a:endParaRPr>
            </a:p>
          </p:txBody>
        </p:sp>
        <p:sp>
          <p:nvSpPr>
            <p:cNvPr id="134" name="Google Shape;134;p26"/>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200"/>
                <a:buFont typeface="Arial"/>
                <a:buNone/>
              </a:pPr>
              <a:r>
                <a:rPr lang="en-GB" sz="1200">
                  <a:solidFill>
                    <a:schemeClr val="lt1"/>
                  </a:solidFill>
                  <a:latin typeface="Mada"/>
                  <a:ea typeface="Mada"/>
                  <a:cs typeface="Mada"/>
                  <a:sym typeface="Mada"/>
                </a:rPr>
                <a:t>Severe reactions are rare</a:t>
              </a:r>
              <a:endParaRPr i="0" sz="1200" u="none" cap="none" strike="noStrike">
                <a:solidFill>
                  <a:srgbClr val="FFFFFF"/>
                </a:solidFill>
                <a:latin typeface="Mada"/>
                <a:ea typeface="Mada"/>
                <a:cs typeface="Mada"/>
                <a:sym typeface="Mada"/>
              </a:endParaRPr>
            </a:p>
          </p:txBody>
        </p:sp>
      </p:grpSp>
      <p:pic>
        <p:nvPicPr>
          <p:cNvPr descr="How it's made: The Vaccines – EPSA Science Blog" id="135" name="Google Shape;135;p26"/>
          <p:cNvPicPr preferRelativeResize="0"/>
          <p:nvPr/>
        </p:nvPicPr>
        <p:blipFill>
          <a:blip r:embed="rId5">
            <a:alphaModFix/>
          </a:blip>
          <a:stretch>
            <a:fillRect/>
          </a:stretch>
        </p:blipFill>
        <p:spPr>
          <a:xfrm>
            <a:off x="2824250" y="5927325"/>
            <a:ext cx="1941000" cy="1552800"/>
          </a:xfrm>
          <a:prstGeom prst="roundRect">
            <a:avLst>
              <a:gd fmla="val 16667" name="adj"/>
            </a:avLst>
          </a:prstGeom>
          <a:noFill/>
          <a:ln>
            <a:noFill/>
          </a:ln>
        </p:spPr>
      </p:pic>
      <p:grpSp>
        <p:nvGrpSpPr>
          <p:cNvPr id="136" name="Google Shape;136;p26"/>
          <p:cNvGrpSpPr/>
          <p:nvPr/>
        </p:nvGrpSpPr>
        <p:grpSpPr>
          <a:xfrm rot="2673436">
            <a:off x="5107506" y="5334860"/>
            <a:ext cx="2051041" cy="2037172"/>
            <a:chOff x="3203958" y="1258050"/>
            <a:chExt cx="2547000" cy="2547000"/>
          </a:xfrm>
        </p:grpSpPr>
        <p:sp>
          <p:nvSpPr>
            <p:cNvPr id="137" name="Google Shape;137;p26"/>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138" name="Google Shape;138;p26"/>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A2C4C9"/>
                  </a:solidFill>
                  <a:latin typeface="Changa"/>
                  <a:ea typeface="Changa"/>
                  <a:cs typeface="Changa"/>
                  <a:sym typeface="Changa"/>
                </a:rPr>
                <a:t>3</a:t>
              </a:r>
              <a:endParaRPr b="1" i="0" sz="1200" u="none" cap="none" strike="noStrike">
                <a:solidFill>
                  <a:srgbClr val="A2C4C9"/>
                </a:solidFill>
                <a:latin typeface="Changa"/>
                <a:ea typeface="Changa"/>
                <a:cs typeface="Changa"/>
                <a:sym typeface="Changa"/>
              </a:endParaRPr>
            </a:p>
          </p:txBody>
        </p:sp>
        <p:sp>
          <p:nvSpPr>
            <p:cNvPr id="139" name="Google Shape;139;p26"/>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lang="en-GB" sz="1200">
                  <a:solidFill>
                    <a:srgbClr val="FFFFFF"/>
                  </a:solidFill>
                  <a:latin typeface="Mada"/>
                  <a:ea typeface="Mada"/>
                  <a:cs typeface="Mada"/>
                  <a:sym typeface="Mada"/>
                </a:rPr>
                <a:t>Higher protective efficacy</a:t>
              </a:r>
              <a:endParaRPr i="0" sz="1200" u="none" cap="none" strike="noStrike">
                <a:solidFill>
                  <a:srgbClr val="FFFFFF"/>
                </a:solidFill>
                <a:latin typeface="Mada"/>
                <a:ea typeface="Mada"/>
                <a:cs typeface="Mada"/>
                <a:sym typeface="Mada"/>
              </a:endParaRPr>
            </a:p>
          </p:txBody>
        </p:sp>
      </p:grpSp>
      <p:grpSp>
        <p:nvGrpSpPr>
          <p:cNvPr id="140" name="Google Shape;140;p26"/>
          <p:cNvGrpSpPr/>
          <p:nvPr/>
        </p:nvGrpSpPr>
        <p:grpSpPr>
          <a:xfrm rot="2673436">
            <a:off x="430981" y="5334848"/>
            <a:ext cx="2051041" cy="2037172"/>
            <a:chOff x="3203958" y="1258050"/>
            <a:chExt cx="2547000" cy="2547000"/>
          </a:xfrm>
        </p:grpSpPr>
        <p:sp>
          <p:nvSpPr>
            <p:cNvPr id="141" name="Google Shape;141;p26"/>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142" name="Google Shape;142;p26"/>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A2C4C9"/>
                  </a:solidFill>
                  <a:latin typeface="Changa"/>
                  <a:ea typeface="Changa"/>
                  <a:cs typeface="Changa"/>
                  <a:sym typeface="Changa"/>
                </a:rPr>
                <a:t>1</a:t>
              </a:r>
              <a:endParaRPr b="1" i="0" sz="1200" u="none" cap="none" strike="noStrike">
                <a:solidFill>
                  <a:srgbClr val="A2C4C9"/>
                </a:solidFill>
                <a:latin typeface="Changa"/>
                <a:ea typeface="Changa"/>
                <a:cs typeface="Changa"/>
                <a:sym typeface="Changa"/>
              </a:endParaRPr>
            </a:p>
          </p:txBody>
        </p:sp>
        <p:sp>
          <p:nvSpPr>
            <p:cNvPr id="143" name="Google Shape;143;p26"/>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200"/>
                <a:buFont typeface="Arial"/>
                <a:buNone/>
              </a:pPr>
              <a:r>
                <a:rPr lang="en-GB" sz="1200">
                  <a:solidFill>
                    <a:schemeClr val="lt1"/>
                  </a:solidFill>
                  <a:latin typeface="Mada"/>
                  <a:ea typeface="Mada"/>
                  <a:cs typeface="Mada"/>
                  <a:sym typeface="Mada"/>
                </a:rPr>
                <a:t>Long-lasting protection</a:t>
              </a:r>
              <a:endParaRPr sz="1200">
                <a:solidFill>
                  <a:srgbClr val="FFFFFF"/>
                </a:solidFill>
                <a:latin typeface="Mada"/>
                <a:ea typeface="Mada"/>
                <a:cs typeface="Mada"/>
                <a:sym typeface="Mada"/>
              </a:endParaRPr>
            </a:p>
          </p:txBody>
        </p:sp>
      </p:grpSp>
      <p:grpSp>
        <p:nvGrpSpPr>
          <p:cNvPr id="144" name="Google Shape;144;p26"/>
          <p:cNvGrpSpPr/>
          <p:nvPr/>
        </p:nvGrpSpPr>
        <p:grpSpPr>
          <a:xfrm rot="2673436">
            <a:off x="5107506" y="6162223"/>
            <a:ext cx="2051041" cy="2037172"/>
            <a:chOff x="3203958" y="1258050"/>
            <a:chExt cx="2547000" cy="2547000"/>
          </a:xfrm>
        </p:grpSpPr>
        <p:sp>
          <p:nvSpPr>
            <p:cNvPr id="145" name="Google Shape;145;p26"/>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146" name="Google Shape;146;p26"/>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A2C4C9"/>
                  </a:solidFill>
                  <a:latin typeface="Changa"/>
                  <a:ea typeface="Changa"/>
                  <a:cs typeface="Changa"/>
                  <a:sym typeface="Changa"/>
                </a:rPr>
                <a:t>4</a:t>
              </a:r>
              <a:endParaRPr b="1" i="0" sz="1200" u="none" cap="none" strike="noStrike">
                <a:solidFill>
                  <a:srgbClr val="A2C4C9"/>
                </a:solidFill>
                <a:latin typeface="Changa"/>
                <a:ea typeface="Changa"/>
                <a:cs typeface="Changa"/>
                <a:sym typeface="Changa"/>
              </a:endParaRPr>
            </a:p>
          </p:txBody>
        </p:sp>
        <p:sp>
          <p:nvSpPr>
            <p:cNvPr id="147" name="Google Shape;147;p26"/>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200"/>
                <a:buFont typeface="Arial"/>
                <a:buNone/>
              </a:pPr>
              <a:r>
                <a:rPr lang="en-GB" sz="1200">
                  <a:solidFill>
                    <a:schemeClr val="lt1"/>
                  </a:solidFill>
                  <a:latin typeface="Mada"/>
                  <a:ea typeface="Mada"/>
                  <a:cs typeface="Mada"/>
                  <a:sym typeface="Mada"/>
                </a:rPr>
                <a:t>Less expensive </a:t>
              </a:r>
              <a:endParaRPr sz="1200">
                <a:solidFill>
                  <a:srgbClr val="FFFFFF"/>
                </a:solidFill>
                <a:latin typeface="Mada"/>
                <a:ea typeface="Mada"/>
                <a:cs typeface="Mada"/>
                <a:sym typeface="Mada"/>
              </a:endParaRPr>
            </a:p>
          </p:txBody>
        </p:sp>
      </p:grpSp>
      <p:sp>
        <p:nvSpPr>
          <p:cNvPr id="148" name="Google Shape;148;p26"/>
          <p:cNvSpPr txBox="1"/>
          <p:nvPr>
            <p:ph type="title"/>
          </p:nvPr>
        </p:nvSpPr>
        <p:spPr>
          <a:xfrm>
            <a:off x="160275" y="7522675"/>
            <a:ext cx="75894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Herd immunity (Community immunity)</a:t>
            </a:r>
            <a:endParaRPr sz="1800">
              <a:solidFill>
                <a:srgbClr val="76A5AF"/>
              </a:solidFill>
              <a:latin typeface="Nunito"/>
              <a:ea typeface="Nunito"/>
              <a:cs typeface="Nunito"/>
              <a:sym typeface="Nunito"/>
            </a:endParaRPr>
          </a:p>
        </p:txBody>
      </p:sp>
      <p:sp>
        <p:nvSpPr>
          <p:cNvPr id="149" name="Google Shape;149;p26"/>
          <p:cNvSpPr txBox="1"/>
          <p:nvPr/>
        </p:nvSpPr>
        <p:spPr>
          <a:xfrm>
            <a:off x="89175" y="7976850"/>
            <a:ext cx="7411200" cy="1786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  </a:t>
            </a:r>
            <a:r>
              <a:rPr lang="en-GB" sz="1200">
                <a:latin typeface="Mada"/>
                <a:ea typeface="Mada"/>
                <a:cs typeface="Mada"/>
                <a:sym typeface="Mada"/>
              </a:rPr>
              <a:t>When vaccination </a:t>
            </a:r>
            <a:r>
              <a:rPr baseline="30000" lang="en-GB" sz="1200">
                <a:latin typeface="Mada"/>
                <a:ea typeface="Mada"/>
                <a:cs typeface="Mada"/>
                <a:sym typeface="Mada"/>
              </a:rPr>
              <a:t>4 </a:t>
            </a:r>
            <a:r>
              <a:rPr lang="en-GB" sz="1200">
                <a:latin typeface="Mada"/>
                <a:ea typeface="Mada"/>
                <a:cs typeface="Mada"/>
                <a:sym typeface="Mada"/>
              </a:rPr>
              <a:t>of a portion of population (or herd) provides protection to unprotected individuals. </a:t>
            </a:r>
            <a:r>
              <a:rPr lang="en-GB" sz="1200">
                <a:solidFill>
                  <a:srgbClr val="999999"/>
                </a:solidFill>
                <a:latin typeface="Mada"/>
                <a:ea typeface="Mada"/>
                <a:cs typeface="Mada"/>
                <a:sym typeface="Mada"/>
              </a:rPr>
              <a:t>How? </a:t>
            </a:r>
            <a:endParaRPr sz="1200">
              <a:solidFill>
                <a:srgbClr val="999999"/>
              </a:solidFill>
              <a:latin typeface="Mada"/>
              <a:ea typeface="Mada"/>
              <a:cs typeface="Mada"/>
              <a:sym typeface="Mada"/>
            </a:endParaRPr>
          </a:p>
          <a:p>
            <a:pPr indent="-304800" lvl="1" marL="914400" rtl="0" algn="l">
              <a:lnSpc>
                <a:spcPct val="115000"/>
              </a:lnSpc>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Because it’ll lessen the disease prevalence, which decreases the likelihood of getting infected</a:t>
            </a:r>
            <a:endParaRPr sz="1200">
              <a:solidFill>
                <a:srgbClr val="999999"/>
              </a:solidFill>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Higher number of immune individuals, the lower likelihood that a susceptible person will come in contact with an infectious agent.</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Provides an immunological barrier to the spread of disease in the human herd. </a:t>
            </a:r>
            <a:endParaRPr sz="1200">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On-going immunization programme will keep the herd immunity at a very high level.</a:t>
            </a:r>
            <a:r>
              <a:rPr lang="en-GB" sz="1200">
                <a:solidFill>
                  <a:srgbClr val="434343"/>
                </a:solidFill>
                <a:latin typeface="Mada"/>
                <a:ea typeface="Mada"/>
                <a:cs typeface="Mada"/>
                <a:sym typeface="Mada"/>
              </a:rPr>
              <a:t> </a:t>
            </a:r>
            <a:r>
              <a:rPr lang="en-GB" sz="1200">
                <a:solidFill>
                  <a:srgbClr val="999999"/>
                </a:solidFill>
                <a:latin typeface="Mada"/>
                <a:ea typeface="Mada"/>
                <a:cs typeface="Mada"/>
                <a:sym typeface="Mada"/>
              </a:rPr>
              <a:t>E.g. during hajj</a:t>
            </a:r>
            <a:endParaRPr sz="1200">
              <a:solidFill>
                <a:srgbClr val="999999"/>
              </a:solidFill>
              <a:latin typeface="Mada"/>
              <a:ea typeface="Mada"/>
              <a:cs typeface="Mada"/>
              <a:sym typeface="Mada"/>
            </a:endParaRPr>
          </a:p>
        </p:txBody>
      </p:sp>
      <p:sp>
        <p:nvSpPr>
          <p:cNvPr id="150" name="Google Shape;150;p26"/>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In active immunity, we introduce the antigen whether naturally (by getting infected) or artificially (by vaccination) to allow our immunity to identify the pathogen and build up memory cells for future infections.</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2- Humoral immunity depends on identifying a pathogenic antigen and forming antibodies against it. For cell mediated immunity, it depends on the </a:t>
            </a:r>
            <a:r>
              <a:rPr lang="en-GB" sz="800">
                <a:solidFill>
                  <a:srgbClr val="6AA84F"/>
                </a:solidFill>
                <a:latin typeface="Mada"/>
                <a:ea typeface="Mada"/>
                <a:cs typeface="Mada"/>
                <a:sym typeface="Mada"/>
              </a:rPr>
              <a:t>activation</a:t>
            </a:r>
            <a:r>
              <a:rPr lang="en-GB" sz="800">
                <a:solidFill>
                  <a:srgbClr val="6AA84F"/>
                </a:solidFill>
                <a:latin typeface="Mada"/>
                <a:ea typeface="Mada"/>
                <a:cs typeface="Mada"/>
                <a:sym typeface="Mada"/>
              </a:rPr>
              <a:t> of phagocytes and other cytotoxic cells through T cells.</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3- Passive immunity is the process of giving ready made antibodies whether naturally (mother to child through the placenta and breast milk) or artificially.</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4- Herd immunity doesn’t only include getting vaccinated. It can also include getting infected and developing natural active  immunity.</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p:txBody>
      </p:sp>
      <p:sp>
        <p:nvSpPr>
          <p:cNvPr id="151" name="Google Shape;151;p26"/>
          <p:cNvSpPr/>
          <p:nvPr/>
        </p:nvSpPr>
        <p:spPr>
          <a:xfrm>
            <a:off x="2305798" y="274845"/>
            <a:ext cx="607200" cy="5016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858600" y="6172950"/>
            <a:ext cx="75894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Inactivated vaccines </a:t>
            </a:r>
            <a:r>
              <a:rPr lang="en-GB" sz="1200">
                <a:solidFill>
                  <a:srgbClr val="6AA84F"/>
                </a:solidFill>
                <a:latin typeface="Mada"/>
                <a:ea typeface="Mada"/>
                <a:cs typeface="Mada"/>
                <a:sym typeface="Mada"/>
              </a:rPr>
              <a:t>(killed) less potency that live</a:t>
            </a:r>
            <a:r>
              <a:rPr lang="en-GB" sz="1800">
                <a:solidFill>
                  <a:srgbClr val="7CBE5F"/>
                </a:solidFill>
                <a:latin typeface="Nunito"/>
                <a:ea typeface="Nunito"/>
                <a:cs typeface="Nunito"/>
                <a:sym typeface="Nunito"/>
              </a:rPr>
              <a:t> </a:t>
            </a:r>
            <a:endParaRPr sz="1800">
              <a:solidFill>
                <a:srgbClr val="7CBE5F"/>
              </a:solidFill>
              <a:latin typeface="Nunito"/>
              <a:ea typeface="Nunito"/>
              <a:cs typeface="Nunito"/>
              <a:sym typeface="Nunito"/>
            </a:endParaRPr>
          </a:p>
        </p:txBody>
      </p:sp>
      <p:sp>
        <p:nvSpPr>
          <p:cNvPr id="157" name="Google Shape;157;p27"/>
          <p:cNvSpPr txBox="1"/>
          <p:nvPr>
            <p:ph type="title"/>
          </p:nvPr>
        </p:nvSpPr>
        <p:spPr>
          <a:xfrm>
            <a:off x="172800" y="3055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Vaccines and their Types</a:t>
            </a:r>
            <a:endParaRPr b="1" sz="2400">
              <a:solidFill>
                <a:srgbClr val="134F5C"/>
              </a:solidFill>
              <a:latin typeface="Nunito"/>
              <a:ea typeface="Nunito"/>
              <a:cs typeface="Nunito"/>
              <a:sym typeface="Nunito"/>
            </a:endParaRPr>
          </a:p>
        </p:txBody>
      </p:sp>
      <p:sp>
        <p:nvSpPr>
          <p:cNvPr id="158" name="Google Shape;158;p27"/>
          <p:cNvSpPr txBox="1"/>
          <p:nvPr/>
        </p:nvSpPr>
        <p:spPr>
          <a:xfrm>
            <a:off x="362525" y="6613125"/>
            <a:ext cx="7411200" cy="1630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  </a:t>
            </a:r>
            <a:r>
              <a:rPr lang="en-GB" sz="1200">
                <a:latin typeface="Mada"/>
                <a:ea typeface="Mada"/>
                <a:cs typeface="Mada"/>
                <a:sym typeface="Mada"/>
              </a:rPr>
              <a:t>Produced by growing the bacterium or virus in culture media, then </a:t>
            </a:r>
            <a:r>
              <a:rPr b="1" lang="en-GB" sz="1200">
                <a:solidFill>
                  <a:srgbClr val="FF0000"/>
                </a:solidFill>
                <a:latin typeface="Mada"/>
                <a:ea typeface="Mada"/>
                <a:cs typeface="Mada"/>
                <a:sym typeface="Mada"/>
              </a:rPr>
              <a:t>inactivating </a:t>
            </a:r>
            <a:r>
              <a:rPr baseline="30000" lang="en-GB" sz="1200">
                <a:latin typeface="Mada"/>
                <a:ea typeface="Mada"/>
                <a:cs typeface="Mada"/>
                <a:sym typeface="Mada"/>
              </a:rPr>
              <a:t>3</a:t>
            </a:r>
            <a:r>
              <a:rPr b="1" lang="en-GB" sz="1200">
                <a:latin typeface="Mada"/>
                <a:ea typeface="Mada"/>
                <a:cs typeface="Mada"/>
                <a:sym typeface="Mada"/>
              </a:rPr>
              <a:t> </a:t>
            </a:r>
            <a:r>
              <a:rPr lang="en-GB" sz="1200">
                <a:latin typeface="Mada"/>
                <a:ea typeface="Mada"/>
                <a:cs typeface="Mada"/>
                <a:sym typeface="Mada"/>
              </a:rPr>
              <a:t>it with heat and/ or chemicals (usually </a:t>
            </a:r>
            <a:r>
              <a:rPr b="1" lang="en-GB" sz="1200">
                <a:latin typeface="Mada"/>
                <a:ea typeface="Mada"/>
                <a:cs typeface="Mada"/>
                <a:sym typeface="Mada"/>
              </a:rPr>
              <a:t>formalin</a:t>
            </a:r>
            <a:r>
              <a:rPr lang="en-GB" sz="1200">
                <a:latin typeface="Mada"/>
                <a:ea typeface="Mada"/>
                <a:cs typeface="Mada"/>
                <a:sym typeface="Mada"/>
              </a:rPr>
              <a:t>). </a:t>
            </a:r>
            <a:endParaRPr sz="1200">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 Not alive and</a:t>
            </a:r>
            <a:r>
              <a:rPr lang="en-GB" sz="1200">
                <a:solidFill>
                  <a:srgbClr val="434343"/>
                </a:solidFill>
                <a:latin typeface="Mada"/>
                <a:ea typeface="Mada"/>
                <a:cs typeface="Mada"/>
                <a:sym typeface="Mada"/>
              </a:rPr>
              <a:t> </a:t>
            </a:r>
            <a:r>
              <a:rPr b="1" lang="en-GB" sz="1200">
                <a:solidFill>
                  <a:srgbClr val="FF0000"/>
                </a:solidFill>
                <a:latin typeface="Mada"/>
                <a:ea typeface="Mada"/>
                <a:cs typeface="Mada"/>
                <a:sym typeface="Mada"/>
              </a:rPr>
              <a:t>cannot replicate </a:t>
            </a:r>
            <a:r>
              <a:rPr baseline="30000" lang="en-GB" sz="1200">
                <a:solidFill>
                  <a:schemeClr val="dk1"/>
                </a:solidFill>
                <a:latin typeface="Mada"/>
                <a:ea typeface="Mada"/>
                <a:cs typeface="Mada"/>
                <a:sym typeface="Mada"/>
              </a:rPr>
              <a:t>4</a:t>
            </a:r>
            <a:r>
              <a:rPr lang="en-GB" sz="1200">
                <a:solidFill>
                  <a:srgbClr val="434343"/>
                </a:solidFill>
                <a:latin typeface="Mada"/>
                <a:ea typeface="Mada"/>
                <a:cs typeface="Mada"/>
                <a:sym typeface="Mada"/>
              </a:rPr>
              <a:t>. </a:t>
            </a:r>
            <a:endParaRPr sz="1200">
              <a:solidFill>
                <a:srgbClr val="434343"/>
              </a:solidFill>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Cannot cause disease from infection, even in an immunodeficient person.</a:t>
            </a:r>
            <a:endParaRPr sz="1200">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 Always require</a:t>
            </a:r>
            <a:r>
              <a:rPr lang="en-GB" sz="1200">
                <a:solidFill>
                  <a:srgbClr val="434343"/>
                </a:solidFill>
                <a:latin typeface="Mada"/>
                <a:ea typeface="Mada"/>
                <a:cs typeface="Mada"/>
                <a:sym typeface="Mada"/>
              </a:rPr>
              <a:t> </a:t>
            </a:r>
            <a:r>
              <a:rPr b="1" lang="en-GB" sz="1200">
                <a:solidFill>
                  <a:srgbClr val="FF0000"/>
                </a:solidFill>
                <a:latin typeface="Mada"/>
                <a:ea typeface="Mada"/>
                <a:cs typeface="Mada"/>
                <a:sym typeface="Mada"/>
              </a:rPr>
              <a:t>multiple doses</a:t>
            </a:r>
            <a:r>
              <a:rPr lang="en-GB" sz="1200">
                <a:solidFill>
                  <a:srgbClr val="434343"/>
                </a:solidFill>
                <a:latin typeface="Mada"/>
                <a:ea typeface="Mada"/>
                <a:cs typeface="Mada"/>
                <a:sym typeface="Mada"/>
              </a:rPr>
              <a:t>. </a:t>
            </a:r>
            <a:endParaRPr sz="1200">
              <a:solidFill>
                <a:srgbClr val="434343"/>
              </a:solidFill>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 In general, the first dose “primes” the immune system. </a:t>
            </a:r>
            <a:r>
              <a:rPr lang="en-GB" sz="1200">
                <a:solidFill>
                  <a:srgbClr val="999999"/>
                </a:solidFill>
                <a:latin typeface="Mada"/>
                <a:ea typeface="Mada"/>
                <a:cs typeface="Mada"/>
                <a:sym typeface="Mada"/>
              </a:rPr>
              <a:t>(also called primary response)</a:t>
            </a:r>
            <a:endParaRPr sz="1200">
              <a:solidFill>
                <a:srgbClr val="999999"/>
              </a:solidFill>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A protective immune response develops after the second or third dose (boosters)   </a:t>
            </a:r>
            <a:endParaRPr sz="1200">
              <a:latin typeface="Mada"/>
              <a:ea typeface="Mada"/>
              <a:cs typeface="Mada"/>
              <a:sym typeface="Mada"/>
            </a:endParaRPr>
          </a:p>
        </p:txBody>
      </p:sp>
      <p:sp>
        <p:nvSpPr>
          <p:cNvPr id="159" name="Google Shape;159;p27"/>
          <p:cNvSpPr txBox="1"/>
          <p:nvPr/>
        </p:nvSpPr>
        <p:spPr>
          <a:xfrm>
            <a:off x="415100" y="8392150"/>
            <a:ext cx="3347100" cy="100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200" u="sng">
                <a:highlight>
                  <a:srgbClr val="CFE2F3"/>
                </a:highlight>
                <a:latin typeface="Mada"/>
                <a:ea typeface="Mada"/>
                <a:cs typeface="Mada"/>
                <a:sym typeface="Mada"/>
              </a:rPr>
              <a:t>Contraindication</a:t>
            </a:r>
            <a:r>
              <a:rPr b="1" lang="en-GB" sz="1200">
                <a:latin typeface="Mada"/>
                <a:ea typeface="Mada"/>
                <a:cs typeface="Mada"/>
                <a:sym typeface="Mada"/>
              </a:rPr>
              <a:t>:</a:t>
            </a:r>
            <a:endParaRPr b="1" sz="1200">
              <a:latin typeface="Mada"/>
              <a:ea typeface="Mada"/>
              <a:cs typeface="Mada"/>
              <a:sym typeface="Mada"/>
            </a:endParaRPr>
          </a:p>
          <a:p>
            <a:pPr indent="-304800" lvl="0" marL="457200" rtl="0" algn="l">
              <a:lnSpc>
                <a:spcPct val="115000"/>
              </a:lnSpc>
              <a:spcBef>
                <a:spcPts val="1600"/>
              </a:spcBef>
              <a:spcAft>
                <a:spcPts val="0"/>
              </a:spcAft>
              <a:buClr>
                <a:srgbClr val="000000"/>
              </a:buClr>
              <a:buSzPts val="1200"/>
              <a:buFont typeface="Mada"/>
              <a:buChar char="●"/>
            </a:pPr>
            <a:r>
              <a:rPr lang="en-GB" sz="1200">
                <a:latin typeface="Mada"/>
                <a:ea typeface="Mada"/>
                <a:cs typeface="Mada"/>
                <a:sym typeface="Mada"/>
              </a:rPr>
              <a:t>Severe local or general reaction to a previous dose.</a:t>
            </a:r>
            <a:endParaRPr sz="1200">
              <a:latin typeface="Mada"/>
              <a:ea typeface="Mada"/>
              <a:cs typeface="Mada"/>
              <a:sym typeface="Mada"/>
            </a:endParaRPr>
          </a:p>
          <a:p>
            <a:pPr indent="0" lvl="0" marL="457200" rtl="0" algn="l">
              <a:lnSpc>
                <a:spcPct val="115000"/>
              </a:lnSpc>
              <a:spcBef>
                <a:spcPts val="1600"/>
              </a:spcBef>
              <a:spcAft>
                <a:spcPts val="1600"/>
              </a:spcAft>
              <a:buNone/>
            </a:pPr>
            <a:r>
              <a:t/>
            </a:r>
            <a:endParaRPr b="1" sz="1200">
              <a:solidFill>
                <a:srgbClr val="434343"/>
              </a:solidFill>
              <a:latin typeface="Mada"/>
              <a:ea typeface="Mada"/>
              <a:cs typeface="Mada"/>
              <a:sym typeface="Mada"/>
            </a:endParaRPr>
          </a:p>
        </p:txBody>
      </p:sp>
      <p:sp>
        <p:nvSpPr>
          <p:cNvPr id="160" name="Google Shape;160;p27"/>
          <p:cNvSpPr txBox="1"/>
          <p:nvPr>
            <p:ph type="title"/>
          </p:nvPr>
        </p:nvSpPr>
        <p:spPr>
          <a:xfrm>
            <a:off x="858600" y="1950150"/>
            <a:ext cx="75894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Live, attenuated vaccines</a:t>
            </a:r>
            <a:endParaRPr sz="1800">
              <a:solidFill>
                <a:srgbClr val="76A5AF"/>
              </a:solidFill>
              <a:latin typeface="Nunito"/>
              <a:ea typeface="Nunito"/>
              <a:cs typeface="Nunito"/>
              <a:sym typeface="Nunito"/>
            </a:endParaRPr>
          </a:p>
        </p:txBody>
      </p:sp>
      <p:sp>
        <p:nvSpPr>
          <p:cNvPr id="161" name="Google Shape;161;p27"/>
          <p:cNvSpPr txBox="1"/>
          <p:nvPr/>
        </p:nvSpPr>
        <p:spPr>
          <a:xfrm>
            <a:off x="133300" y="2473325"/>
            <a:ext cx="7411200" cy="600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Contain a version of the </a:t>
            </a:r>
            <a:r>
              <a:rPr b="1" lang="en-GB" sz="1200">
                <a:solidFill>
                  <a:srgbClr val="FF0000"/>
                </a:solidFill>
                <a:latin typeface="Mada"/>
                <a:ea typeface="Mada"/>
                <a:cs typeface="Mada"/>
                <a:sym typeface="Mada"/>
              </a:rPr>
              <a:t>living </a:t>
            </a:r>
            <a:r>
              <a:rPr baseline="30000" lang="en-GB" sz="1200">
                <a:latin typeface="Mada"/>
                <a:ea typeface="Mada"/>
                <a:cs typeface="Mada"/>
                <a:sym typeface="Mada"/>
              </a:rPr>
              <a:t>1</a:t>
            </a:r>
            <a:r>
              <a:rPr b="1" lang="en-GB" sz="1200">
                <a:solidFill>
                  <a:srgbClr val="FF0000"/>
                </a:solidFill>
                <a:latin typeface="Mada"/>
                <a:ea typeface="Mada"/>
                <a:cs typeface="Mada"/>
                <a:sym typeface="Mada"/>
              </a:rPr>
              <a:t> </a:t>
            </a:r>
            <a:r>
              <a:rPr lang="en-GB" sz="1200">
                <a:latin typeface="Mada"/>
                <a:ea typeface="Mada"/>
                <a:cs typeface="Mada"/>
                <a:sym typeface="Mada"/>
              </a:rPr>
              <a:t>virus or bacteria that has been weakened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It</a:t>
            </a:r>
            <a:r>
              <a:rPr lang="en-GB" sz="1200">
                <a:solidFill>
                  <a:srgbClr val="FF0000"/>
                </a:solidFill>
                <a:latin typeface="Mada"/>
                <a:ea typeface="Mada"/>
                <a:cs typeface="Mada"/>
                <a:sym typeface="Mada"/>
              </a:rPr>
              <a:t> </a:t>
            </a:r>
            <a:r>
              <a:rPr b="1" lang="en-GB" sz="1200">
                <a:solidFill>
                  <a:srgbClr val="FF0000"/>
                </a:solidFill>
                <a:latin typeface="Mada"/>
                <a:ea typeface="Mada"/>
                <a:cs typeface="Mada"/>
                <a:sym typeface="Mada"/>
              </a:rPr>
              <a:t>does not cause serious disease </a:t>
            </a:r>
            <a:r>
              <a:rPr baseline="30000" lang="en-GB" sz="1200">
                <a:solidFill>
                  <a:schemeClr val="dk1"/>
                </a:solidFill>
                <a:latin typeface="Mada"/>
                <a:ea typeface="Mada"/>
                <a:cs typeface="Mada"/>
                <a:sym typeface="Mada"/>
              </a:rPr>
              <a:t>2</a:t>
            </a:r>
            <a:r>
              <a:rPr lang="en-GB" sz="1200">
                <a:latin typeface="Mada"/>
                <a:ea typeface="Mada"/>
                <a:cs typeface="Mada"/>
                <a:sym typeface="Mada"/>
              </a:rPr>
              <a:t> in people with healthy immune systems.</a:t>
            </a:r>
            <a:endParaRPr sz="1200">
              <a:solidFill>
                <a:srgbClr val="BF9000"/>
              </a:solidFill>
              <a:latin typeface="Mada"/>
              <a:ea typeface="Mada"/>
              <a:cs typeface="Mada"/>
              <a:sym typeface="Mada"/>
            </a:endParaRPr>
          </a:p>
        </p:txBody>
      </p:sp>
      <p:sp>
        <p:nvSpPr>
          <p:cNvPr id="162" name="Google Shape;162;p27"/>
          <p:cNvSpPr txBox="1"/>
          <p:nvPr/>
        </p:nvSpPr>
        <p:spPr>
          <a:xfrm>
            <a:off x="261900" y="2977068"/>
            <a:ext cx="7411200" cy="149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200" u="sng">
                <a:highlight>
                  <a:srgbClr val="CFE2F3"/>
                </a:highlight>
                <a:latin typeface="Mada"/>
                <a:ea typeface="Mada"/>
                <a:cs typeface="Mada"/>
                <a:sym typeface="Mada"/>
              </a:rPr>
              <a:t>Contraindication</a:t>
            </a:r>
            <a:r>
              <a:rPr b="1" lang="en-GB" sz="1200">
                <a:latin typeface="Mada"/>
                <a:ea typeface="Mada"/>
                <a:cs typeface="Mada"/>
                <a:sym typeface="Mada"/>
              </a:rPr>
              <a:t>:</a:t>
            </a:r>
            <a:endParaRPr b="1" sz="1200">
              <a:latin typeface="Mada"/>
              <a:ea typeface="Mada"/>
              <a:cs typeface="Mada"/>
              <a:sym typeface="Mada"/>
            </a:endParaRPr>
          </a:p>
          <a:p>
            <a:pPr indent="-304800" lvl="0" marL="457200" rtl="0" algn="l">
              <a:lnSpc>
                <a:spcPct val="100000"/>
              </a:lnSpc>
              <a:spcBef>
                <a:spcPts val="1600"/>
              </a:spcBef>
              <a:spcAft>
                <a:spcPts val="0"/>
              </a:spcAft>
              <a:buClr>
                <a:srgbClr val="000000"/>
              </a:buClr>
              <a:buSzPts val="1200"/>
              <a:buFont typeface="Mada"/>
              <a:buChar char="●"/>
            </a:pPr>
            <a:r>
              <a:rPr lang="en-GB" sz="1200">
                <a:latin typeface="Mada"/>
                <a:ea typeface="Mada"/>
                <a:cs typeface="Mada"/>
                <a:sym typeface="Mada"/>
              </a:rPr>
              <a:t>immunocompromised persons (leukaemia, lymphoma or cancer) </a:t>
            </a:r>
            <a:endParaRPr sz="1200">
              <a:latin typeface="Mada"/>
              <a:ea typeface="Mada"/>
              <a:cs typeface="Mada"/>
              <a:sym typeface="Mada"/>
            </a:endParaRPr>
          </a:p>
          <a:p>
            <a:pPr indent="-304800" lvl="0" marL="457200" rtl="0" algn="l">
              <a:lnSpc>
                <a:spcPct val="100000"/>
              </a:lnSpc>
              <a:spcBef>
                <a:spcPts val="0"/>
              </a:spcBef>
              <a:spcAft>
                <a:spcPts val="0"/>
              </a:spcAft>
              <a:buClr>
                <a:srgbClr val="000000"/>
              </a:buClr>
              <a:buSzPts val="1200"/>
              <a:buFont typeface="Mada"/>
              <a:buChar char="●"/>
            </a:pPr>
            <a:r>
              <a:rPr lang="en-GB" sz="1200">
                <a:latin typeface="Mada"/>
                <a:ea typeface="Mada"/>
                <a:cs typeface="Mada"/>
                <a:sym typeface="Mada"/>
              </a:rPr>
              <a:t> Persons with immune deficiency disease. </a:t>
            </a:r>
            <a:endParaRPr sz="1200">
              <a:latin typeface="Mada"/>
              <a:ea typeface="Mada"/>
              <a:cs typeface="Mada"/>
              <a:sym typeface="Mada"/>
            </a:endParaRPr>
          </a:p>
          <a:p>
            <a:pPr indent="-304800" lvl="0" marL="457200" rtl="0" algn="l">
              <a:lnSpc>
                <a:spcPct val="100000"/>
              </a:lnSpc>
              <a:spcBef>
                <a:spcPts val="0"/>
              </a:spcBef>
              <a:spcAft>
                <a:spcPts val="0"/>
              </a:spcAft>
              <a:buClr>
                <a:srgbClr val="000000"/>
              </a:buClr>
              <a:buSzPts val="1200"/>
              <a:buFont typeface="Mada"/>
              <a:buChar char="●"/>
            </a:pPr>
            <a:r>
              <a:rPr lang="en-GB" sz="1200">
                <a:latin typeface="Mada"/>
                <a:ea typeface="Mada"/>
                <a:cs typeface="Mada"/>
                <a:sym typeface="Mada"/>
              </a:rPr>
              <a:t> Pregnancy</a:t>
            </a:r>
            <a:endParaRPr sz="1200">
              <a:latin typeface="Mada"/>
              <a:ea typeface="Mada"/>
              <a:cs typeface="Mada"/>
              <a:sym typeface="Mada"/>
            </a:endParaRPr>
          </a:p>
          <a:p>
            <a:pPr indent="0" lvl="0" marL="0" rtl="0" algn="l">
              <a:lnSpc>
                <a:spcPct val="100000"/>
              </a:lnSpc>
              <a:spcBef>
                <a:spcPts val="1600"/>
              </a:spcBef>
              <a:spcAft>
                <a:spcPts val="1600"/>
              </a:spcAft>
              <a:buNone/>
            </a:pPr>
            <a:r>
              <a:rPr b="1" lang="en-GB" sz="1200" u="sng">
                <a:highlight>
                  <a:srgbClr val="CFE2F3"/>
                </a:highlight>
                <a:latin typeface="Mada"/>
                <a:ea typeface="Mada"/>
                <a:cs typeface="Mada"/>
                <a:sym typeface="Mada"/>
              </a:rPr>
              <a:t>Example</a:t>
            </a:r>
            <a:r>
              <a:rPr b="1" lang="en-GB" sz="1200">
                <a:latin typeface="Mada"/>
                <a:ea typeface="Mada"/>
                <a:cs typeface="Mada"/>
                <a:sym typeface="Mada"/>
              </a:rPr>
              <a:t>:</a:t>
            </a:r>
            <a:endParaRPr sz="1200">
              <a:latin typeface="Mada"/>
              <a:ea typeface="Mada"/>
              <a:cs typeface="Mada"/>
              <a:sym typeface="Mada"/>
            </a:endParaRPr>
          </a:p>
        </p:txBody>
      </p:sp>
      <p:sp>
        <p:nvSpPr>
          <p:cNvPr id="163" name="Google Shape;163;p27"/>
          <p:cNvSpPr txBox="1"/>
          <p:nvPr/>
        </p:nvSpPr>
        <p:spPr>
          <a:xfrm>
            <a:off x="3697050" y="8392150"/>
            <a:ext cx="3614700" cy="182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200" u="sng">
                <a:highlight>
                  <a:srgbClr val="CFE2F3"/>
                </a:highlight>
                <a:latin typeface="Mada"/>
                <a:ea typeface="Mada"/>
                <a:cs typeface="Mada"/>
                <a:sym typeface="Mada"/>
              </a:rPr>
              <a:t>Example</a:t>
            </a:r>
            <a:r>
              <a:rPr b="1" lang="en-GB" sz="1200">
                <a:latin typeface="Mada"/>
                <a:ea typeface="Mada"/>
                <a:cs typeface="Mada"/>
                <a:sym typeface="Mada"/>
              </a:rPr>
              <a:t>:</a:t>
            </a:r>
            <a:endParaRPr b="1" sz="1200">
              <a:latin typeface="Mada"/>
              <a:ea typeface="Mada"/>
              <a:cs typeface="Mada"/>
              <a:sym typeface="Mada"/>
            </a:endParaRPr>
          </a:p>
          <a:p>
            <a:pPr indent="-304800" lvl="0" marL="457200" rtl="0" algn="l">
              <a:lnSpc>
                <a:spcPct val="115000"/>
              </a:lnSpc>
              <a:spcBef>
                <a:spcPts val="1600"/>
              </a:spcBef>
              <a:spcAft>
                <a:spcPts val="0"/>
              </a:spcAft>
              <a:buClr>
                <a:srgbClr val="434343"/>
              </a:buClr>
              <a:buSzPts val="1200"/>
              <a:buFont typeface="Mada"/>
              <a:buChar char="●"/>
            </a:pPr>
            <a:r>
              <a:rPr lang="en-GB" sz="1200">
                <a:latin typeface="Mada"/>
                <a:ea typeface="Mada"/>
                <a:cs typeface="Mada"/>
                <a:sym typeface="Mada"/>
              </a:rPr>
              <a:t>Polio</a:t>
            </a:r>
            <a:r>
              <a:rPr lang="en-GB" sz="1200">
                <a:solidFill>
                  <a:srgbClr val="434343"/>
                </a:solidFill>
                <a:latin typeface="Mada"/>
                <a:ea typeface="Mada"/>
                <a:cs typeface="Mada"/>
                <a:sym typeface="Mada"/>
              </a:rPr>
              <a:t> </a:t>
            </a:r>
            <a:r>
              <a:rPr lang="en-GB" sz="1200">
                <a:solidFill>
                  <a:srgbClr val="6AA84F"/>
                </a:solidFill>
                <a:latin typeface="Mada"/>
                <a:ea typeface="Mada"/>
                <a:cs typeface="Mada"/>
                <a:sym typeface="Mada"/>
              </a:rPr>
              <a:t>(injectable NOT oral)</a:t>
            </a:r>
            <a:r>
              <a:rPr lang="en-GB" sz="1200">
                <a:latin typeface="Mada"/>
                <a:ea typeface="Mada"/>
                <a:cs typeface="Mada"/>
                <a:sym typeface="Mada"/>
              </a:rPr>
              <a:t>, Hepatitis A, Rabies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Pertussis, Typhoid, Cholera, Plague</a:t>
            </a:r>
            <a:endParaRPr/>
          </a:p>
        </p:txBody>
      </p:sp>
      <p:sp>
        <p:nvSpPr>
          <p:cNvPr id="164" name="Google Shape;164;p27"/>
          <p:cNvSpPr txBox="1"/>
          <p:nvPr/>
        </p:nvSpPr>
        <p:spPr>
          <a:xfrm>
            <a:off x="133300" y="873125"/>
            <a:ext cx="7411200" cy="945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Vaccine is an immuno-biological substance designed to produce specific protection against a given disease. It stimulates the production of protective antibody and other immune mechanisms. Vaccines may be prepared from live modified organisms, inactivated or killed organisms, extracted cellular fractions, toxoids or combination of these. </a:t>
            </a:r>
            <a:r>
              <a:rPr lang="en-GB" sz="1200">
                <a:latin typeface="Mada"/>
                <a:ea typeface="Mada"/>
                <a:cs typeface="Mada"/>
                <a:sym typeface="Mada"/>
              </a:rPr>
              <a:t>The following are types of some vaccines:</a:t>
            </a:r>
            <a:endParaRPr sz="1200">
              <a:latin typeface="Mada"/>
              <a:ea typeface="Mada"/>
              <a:cs typeface="Mada"/>
              <a:sym typeface="Mada"/>
            </a:endParaRPr>
          </a:p>
        </p:txBody>
      </p:sp>
      <p:grpSp>
        <p:nvGrpSpPr>
          <p:cNvPr id="165" name="Google Shape;165;p27"/>
          <p:cNvGrpSpPr/>
          <p:nvPr/>
        </p:nvGrpSpPr>
        <p:grpSpPr>
          <a:xfrm>
            <a:off x="258675" y="1876175"/>
            <a:ext cx="581619" cy="600340"/>
            <a:chOff x="9057675" y="3123950"/>
            <a:chExt cx="581619" cy="600340"/>
          </a:xfrm>
        </p:grpSpPr>
        <p:sp>
          <p:nvSpPr>
            <p:cNvPr id="166" name="Google Shape;166;p27"/>
            <p:cNvSpPr/>
            <p:nvPr/>
          </p:nvSpPr>
          <p:spPr>
            <a:xfrm>
              <a:off x="9326469" y="3401372"/>
              <a:ext cx="312825" cy="322917"/>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a:off x="9057675" y="3123950"/>
              <a:ext cx="537568" cy="55491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a:off x="9129684" y="3198271"/>
              <a:ext cx="393559" cy="406257"/>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1</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169" name="Google Shape;169;p27"/>
          <p:cNvSpPr txBox="1"/>
          <p:nvPr/>
        </p:nvSpPr>
        <p:spPr>
          <a:xfrm>
            <a:off x="-4564550" y="953425"/>
            <a:ext cx="3000000" cy="3000000"/>
          </a:xfrm>
          <a:prstGeom prst="rect">
            <a:avLst/>
          </a:prstGeom>
          <a:noFill/>
          <a:ln>
            <a:noFill/>
          </a:ln>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rgbClr val="BF9000"/>
              </a:buClr>
              <a:buSzPts val="1200"/>
              <a:buFont typeface="Mada"/>
              <a:buChar char="○"/>
            </a:pPr>
            <a:r>
              <a:t/>
            </a:r>
            <a:endParaRPr/>
          </a:p>
        </p:txBody>
      </p:sp>
      <p:sp>
        <p:nvSpPr>
          <p:cNvPr id="170" name="Google Shape;170;p27"/>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It is weakened by chemicals.</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2- </a:t>
            </a:r>
            <a:r>
              <a:rPr lang="en-GB" sz="800">
                <a:solidFill>
                  <a:srgbClr val="6AA84F"/>
                </a:solidFill>
                <a:latin typeface="Mada"/>
                <a:ea typeface="Mada"/>
                <a:cs typeface="Mada"/>
                <a:sym typeface="Mada"/>
              </a:rPr>
              <a:t>Produces signs and symptoms of the disease that are minimal and not dangerous. It also produces high potency of immune response against the disease.</a:t>
            </a:r>
            <a:endParaRPr sz="4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3- This causes changes in the structure of the organism that kills it, but the pathogenic  antigens are still there and an immune response can still occur.</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4- Inactivated vaccines are safe for immunocompromised patients.</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800">
              <a:solidFill>
                <a:srgbClr val="6AA84F"/>
              </a:solidFill>
              <a:latin typeface="Mada"/>
              <a:ea typeface="Mada"/>
              <a:cs typeface="Mada"/>
              <a:sym typeface="Mada"/>
            </a:endParaRPr>
          </a:p>
        </p:txBody>
      </p:sp>
      <p:graphicFrame>
        <p:nvGraphicFramePr>
          <p:cNvPr id="171" name="Google Shape;171;p27"/>
          <p:cNvGraphicFramePr/>
          <p:nvPr/>
        </p:nvGraphicFramePr>
        <p:xfrm>
          <a:off x="362513" y="4523688"/>
          <a:ext cx="3000000" cy="3000000"/>
        </p:xfrm>
        <a:graphic>
          <a:graphicData uri="http://schemas.openxmlformats.org/drawingml/2006/table">
            <a:tbl>
              <a:tblPr>
                <a:noFill/>
                <a:tableStyleId>{D27D7EE6-2C18-4880-83A1-51E0A0B8FA78}</a:tableStyleId>
              </a:tblPr>
              <a:tblGrid>
                <a:gridCol w="2150750"/>
                <a:gridCol w="2327850"/>
                <a:gridCol w="2403850"/>
              </a:tblGrid>
              <a:tr h="305775">
                <a:tc gridSpan="2">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Viral</a:t>
                      </a:r>
                      <a:endParaRPr b="1" sz="1200">
                        <a:solidFill>
                          <a:srgbClr val="FFFFFF"/>
                        </a:solidFill>
                        <a:latin typeface="Mada"/>
                        <a:ea typeface="Mada"/>
                        <a:cs typeface="Mada"/>
                        <a:sym typeface="Mada"/>
                      </a:endParaRPr>
                    </a:p>
                  </a:txBody>
                  <a:tcPr marT="91425" marB="91425" marR="91425" marL="91425">
                    <a:solidFill>
                      <a:srgbClr val="134F5C"/>
                    </a:solidFill>
                  </a:tcPr>
                </a:tc>
                <a:tc hMerge="1"/>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Bacterial</a:t>
                      </a:r>
                      <a:endParaRPr b="1" sz="1200">
                        <a:solidFill>
                          <a:srgbClr val="FFFFFF"/>
                        </a:solidFill>
                        <a:latin typeface="Mada"/>
                        <a:ea typeface="Mada"/>
                        <a:cs typeface="Mada"/>
                        <a:sym typeface="Mada"/>
                      </a:endParaRPr>
                    </a:p>
                  </a:txBody>
                  <a:tcPr marT="91425" marB="91425" marR="91425" marL="91425">
                    <a:solidFill>
                      <a:srgbClr val="134F5C"/>
                    </a:solidFill>
                  </a:tcPr>
                </a:tc>
              </a:tr>
              <a:tr h="964425">
                <a:tc>
                  <a:txBody>
                    <a:bodyPr/>
                    <a:lstStyle/>
                    <a:p>
                      <a:pPr indent="-166199" lvl="1" marL="179999" rtl="0" algn="l">
                        <a:spcBef>
                          <a:spcPts val="0"/>
                        </a:spcBef>
                        <a:spcAft>
                          <a:spcPts val="0"/>
                        </a:spcAft>
                        <a:buClr>
                          <a:srgbClr val="000000"/>
                        </a:buClr>
                        <a:buSzPts val="1200"/>
                        <a:buFont typeface="Mada"/>
                        <a:buChar char="○"/>
                      </a:pPr>
                      <a:r>
                        <a:rPr lang="en-GB" sz="1200">
                          <a:latin typeface="Mada"/>
                          <a:ea typeface="Mada"/>
                          <a:cs typeface="Mada"/>
                          <a:sym typeface="Mada"/>
                        </a:rPr>
                        <a:t> Measles, mumps, rubella</a:t>
                      </a:r>
                      <a:endParaRPr sz="1200">
                        <a:latin typeface="Mada"/>
                        <a:ea typeface="Mada"/>
                        <a:cs typeface="Mada"/>
                        <a:sym typeface="Mada"/>
                      </a:endParaRPr>
                    </a:p>
                    <a:p>
                      <a:pPr indent="-166199" lvl="1" marL="179999" rtl="0" algn="l">
                        <a:spcBef>
                          <a:spcPts val="0"/>
                        </a:spcBef>
                        <a:spcAft>
                          <a:spcPts val="0"/>
                        </a:spcAft>
                        <a:buClr>
                          <a:srgbClr val="000000"/>
                        </a:buClr>
                        <a:buSzPts val="1200"/>
                        <a:buFont typeface="Mada"/>
                        <a:buChar char="○"/>
                      </a:pPr>
                      <a:r>
                        <a:rPr lang="en-GB" sz="1200">
                          <a:latin typeface="Mada"/>
                          <a:ea typeface="Mada"/>
                          <a:cs typeface="Mada"/>
                          <a:sym typeface="Mada"/>
                        </a:rPr>
                        <a:t>Zoster</a:t>
                      </a:r>
                      <a:endParaRPr sz="1200">
                        <a:latin typeface="Mada"/>
                        <a:ea typeface="Mada"/>
                        <a:cs typeface="Mada"/>
                        <a:sym typeface="Mada"/>
                      </a:endParaRPr>
                    </a:p>
                    <a:p>
                      <a:pPr indent="-166199" lvl="1" marL="179999" rtl="0" algn="l">
                        <a:spcBef>
                          <a:spcPts val="0"/>
                        </a:spcBef>
                        <a:spcAft>
                          <a:spcPts val="0"/>
                        </a:spcAft>
                        <a:buClr>
                          <a:srgbClr val="000000"/>
                        </a:buClr>
                        <a:buSzPts val="1200"/>
                        <a:buFont typeface="Mada"/>
                        <a:buChar char="○"/>
                      </a:pPr>
                      <a:r>
                        <a:rPr lang="en-GB" sz="1200">
                          <a:latin typeface="Mada"/>
                          <a:ea typeface="Mada"/>
                          <a:cs typeface="Mada"/>
                          <a:sym typeface="Mada"/>
                        </a:rPr>
                        <a:t> Varicella </a:t>
                      </a:r>
                      <a:endParaRPr sz="1200">
                        <a:latin typeface="Mada"/>
                        <a:ea typeface="Mada"/>
                        <a:cs typeface="Mada"/>
                        <a:sym typeface="Mada"/>
                      </a:endParaRPr>
                    </a:p>
                    <a:p>
                      <a:pPr indent="-166199" lvl="1" marL="179999" rtl="0" algn="l">
                        <a:spcBef>
                          <a:spcPts val="0"/>
                        </a:spcBef>
                        <a:spcAft>
                          <a:spcPts val="0"/>
                        </a:spcAft>
                        <a:buClr>
                          <a:srgbClr val="000000"/>
                        </a:buClr>
                        <a:buSzPts val="1200"/>
                        <a:buFont typeface="Mada"/>
                        <a:buChar char="○"/>
                      </a:pPr>
                      <a:r>
                        <a:rPr lang="en-GB" sz="1200">
                          <a:latin typeface="Mada"/>
                          <a:ea typeface="Mada"/>
                          <a:cs typeface="Mada"/>
                          <a:sym typeface="Mada"/>
                        </a:rPr>
                        <a:t> Yellow fever </a:t>
                      </a:r>
                      <a:endParaRPr sz="1200">
                        <a:latin typeface="Mada"/>
                        <a:ea typeface="Mada"/>
                        <a:cs typeface="Mada"/>
                        <a:sym typeface="Mada"/>
                      </a:endParaRPr>
                    </a:p>
                  </a:txBody>
                  <a:tcPr marT="91425" marB="91425" marR="91425" marL="91425" anchor="ctr"/>
                </a:tc>
                <a:tc>
                  <a:txBody>
                    <a:bodyPr/>
                    <a:lstStyle/>
                    <a:p>
                      <a:pPr indent="-166199" lvl="1" marL="179999" rtl="0" algn="l">
                        <a:spcBef>
                          <a:spcPts val="0"/>
                        </a:spcBef>
                        <a:spcAft>
                          <a:spcPts val="0"/>
                        </a:spcAft>
                        <a:buClr>
                          <a:srgbClr val="000000"/>
                        </a:buClr>
                        <a:buSzPts val="1200"/>
                        <a:buFont typeface="Mada"/>
                        <a:buChar char="○"/>
                      </a:pPr>
                      <a:r>
                        <a:rPr lang="en-GB" sz="1200">
                          <a:latin typeface="Mada"/>
                          <a:ea typeface="Mada"/>
                          <a:cs typeface="Mada"/>
                          <a:sym typeface="Mada"/>
                        </a:rPr>
                        <a:t> Rotavirus</a:t>
                      </a:r>
                      <a:endParaRPr sz="1200">
                        <a:latin typeface="Mada"/>
                        <a:ea typeface="Mada"/>
                        <a:cs typeface="Mada"/>
                        <a:sym typeface="Mada"/>
                      </a:endParaRPr>
                    </a:p>
                    <a:p>
                      <a:pPr indent="-166199" lvl="1" marL="179999" rtl="0" algn="l">
                        <a:spcBef>
                          <a:spcPts val="0"/>
                        </a:spcBef>
                        <a:spcAft>
                          <a:spcPts val="0"/>
                        </a:spcAft>
                        <a:buClr>
                          <a:srgbClr val="000000"/>
                        </a:buClr>
                        <a:buSzPts val="1200"/>
                        <a:buFont typeface="Mada"/>
                        <a:buChar char="○"/>
                      </a:pPr>
                      <a:r>
                        <a:rPr lang="en-GB" sz="1200">
                          <a:latin typeface="Mada"/>
                          <a:ea typeface="Mada"/>
                          <a:cs typeface="Mada"/>
                          <a:sym typeface="Mada"/>
                        </a:rPr>
                        <a:t> Influenza </a:t>
                      </a:r>
                      <a:endParaRPr sz="1200">
                        <a:latin typeface="Mada"/>
                        <a:ea typeface="Mada"/>
                        <a:cs typeface="Mada"/>
                        <a:sym typeface="Mada"/>
                      </a:endParaRPr>
                    </a:p>
                    <a:p>
                      <a:pPr indent="-166199" lvl="1" marL="179999" rtl="0" algn="l">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a:t>
                      </a:r>
                      <a:r>
                        <a:rPr b="1" lang="en-GB" sz="1200">
                          <a:solidFill>
                            <a:srgbClr val="FF0000"/>
                          </a:solidFill>
                          <a:latin typeface="Mada"/>
                          <a:ea typeface="Mada"/>
                          <a:cs typeface="Mada"/>
                          <a:sym typeface="Mada"/>
                        </a:rPr>
                        <a:t>Oral polio</a:t>
                      </a:r>
                      <a:r>
                        <a:rPr lang="en-GB" sz="1200">
                          <a:solidFill>
                            <a:srgbClr val="BF9000"/>
                          </a:solidFill>
                          <a:latin typeface="Mada"/>
                          <a:ea typeface="Mada"/>
                          <a:cs typeface="Mada"/>
                          <a:sym typeface="Mada"/>
                        </a:rPr>
                        <a:t> </a:t>
                      </a:r>
                      <a:r>
                        <a:rPr lang="en-GB" sz="1200">
                          <a:solidFill>
                            <a:srgbClr val="6AA84F"/>
                          </a:solidFill>
                          <a:latin typeface="Mada"/>
                          <a:ea typeface="Mada"/>
                          <a:cs typeface="Mada"/>
                          <a:sym typeface="Mada"/>
                        </a:rPr>
                        <a:t>(I.M. polio is killed)</a:t>
                      </a:r>
                      <a:r>
                        <a:rPr lang="en-GB" sz="1200">
                          <a:solidFill>
                            <a:srgbClr val="BF9000"/>
                          </a:solidFill>
                          <a:latin typeface="Mada"/>
                          <a:ea typeface="Mada"/>
                          <a:cs typeface="Mada"/>
                          <a:sym typeface="Mada"/>
                        </a:rPr>
                        <a:t> </a:t>
                      </a:r>
                      <a:endParaRPr sz="1200">
                        <a:latin typeface="Mada"/>
                        <a:ea typeface="Mada"/>
                        <a:cs typeface="Mada"/>
                        <a:sym typeface="Mada"/>
                      </a:endParaRPr>
                    </a:p>
                  </a:txBody>
                  <a:tcPr marT="91425" marB="91425" marR="91425" marL="91425" anchor="ctr"/>
                </a:tc>
                <a:tc>
                  <a:txBody>
                    <a:bodyPr/>
                    <a:lstStyle/>
                    <a:p>
                      <a:pPr indent="-166199" lvl="1" marL="179999"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Bacille Calmette-Guérin (</a:t>
                      </a:r>
                      <a:r>
                        <a:rPr b="1" lang="en-GB" sz="1200">
                          <a:solidFill>
                            <a:srgbClr val="FF0000"/>
                          </a:solidFill>
                          <a:latin typeface="Mada"/>
                          <a:ea typeface="Mada"/>
                          <a:cs typeface="Mada"/>
                          <a:sym typeface="Mada"/>
                        </a:rPr>
                        <a:t>BCG</a:t>
                      </a:r>
                      <a:r>
                        <a:rPr lang="en-GB" sz="1200">
                          <a:latin typeface="Mada"/>
                          <a:ea typeface="Mada"/>
                          <a:cs typeface="Mada"/>
                          <a:sym typeface="Mada"/>
                        </a:rPr>
                        <a:t>) </a:t>
                      </a:r>
                      <a:endParaRPr sz="1200">
                        <a:latin typeface="Mada"/>
                        <a:ea typeface="Mada"/>
                        <a:cs typeface="Mada"/>
                        <a:sym typeface="Mada"/>
                      </a:endParaRPr>
                    </a:p>
                    <a:p>
                      <a:pPr indent="-166199" lvl="1" marL="179999"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Oral typhoid vaccine.</a:t>
                      </a:r>
                      <a:endParaRPr sz="1200">
                        <a:latin typeface="Mada"/>
                        <a:ea typeface="Mada"/>
                        <a:cs typeface="Mada"/>
                        <a:sym typeface="Mada"/>
                      </a:endParaRPr>
                    </a:p>
                  </a:txBody>
                  <a:tcPr marT="91425" marB="91425" marR="91425" marL="91425" anchor="ctr"/>
                </a:tc>
              </a:tr>
            </a:tbl>
          </a:graphicData>
        </a:graphic>
      </p:graphicFrame>
      <p:grpSp>
        <p:nvGrpSpPr>
          <p:cNvPr id="172" name="Google Shape;172;p27"/>
          <p:cNvGrpSpPr/>
          <p:nvPr/>
        </p:nvGrpSpPr>
        <p:grpSpPr>
          <a:xfrm>
            <a:off x="258675" y="6143375"/>
            <a:ext cx="581619" cy="600340"/>
            <a:chOff x="9057675" y="3123950"/>
            <a:chExt cx="581619" cy="600340"/>
          </a:xfrm>
        </p:grpSpPr>
        <p:sp>
          <p:nvSpPr>
            <p:cNvPr id="173" name="Google Shape;173;p27"/>
            <p:cNvSpPr/>
            <p:nvPr/>
          </p:nvSpPr>
          <p:spPr>
            <a:xfrm>
              <a:off x="9326469" y="3401372"/>
              <a:ext cx="312825" cy="322917"/>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a:off x="9057675" y="3123950"/>
              <a:ext cx="537568" cy="55491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p:nvPr/>
          </p:nvSpPr>
          <p:spPr>
            <a:xfrm>
              <a:off x="9129684" y="3198271"/>
              <a:ext cx="393559" cy="406257"/>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902725" y="938100"/>
            <a:ext cx="75894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Polysaccharide Vaccines</a:t>
            </a:r>
            <a:r>
              <a:rPr lang="en-GB" sz="1800">
                <a:solidFill>
                  <a:srgbClr val="76A5AF"/>
                </a:solidFill>
                <a:latin typeface="Nunito"/>
                <a:ea typeface="Nunito"/>
                <a:cs typeface="Nunito"/>
                <a:sym typeface="Nunito"/>
              </a:rPr>
              <a:t> </a:t>
            </a:r>
            <a:r>
              <a:rPr lang="en-GB" sz="1200">
                <a:solidFill>
                  <a:srgbClr val="BF9000"/>
                </a:solidFill>
                <a:latin typeface="Mada"/>
                <a:ea typeface="Mada"/>
                <a:cs typeface="Mada"/>
                <a:sym typeface="Mada"/>
              </a:rPr>
              <a:t> </a:t>
            </a:r>
            <a:r>
              <a:rPr lang="en-GB" sz="1200">
                <a:solidFill>
                  <a:srgbClr val="6AA84F"/>
                </a:solidFill>
                <a:latin typeface="Mada"/>
                <a:ea typeface="Mada"/>
                <a:cs typeface="Mada"/>
                <a:sym typeface="Mada"/>
              </a:rPr>
              <a:t>(based on the preparation method)</a:t>
            </a:r>
            <a:r>
              <a:rPr lang="en-GB" sz="1800">
                <a:solidFill>
                  <a:srgbClr val="76A5AF"/>
                </a:solidFill>
                <a:latin typeface="Nunito"/>
                <a:ea typeface="Nunito"/>
                <a:cs typeface="Nunito"/>
                <a:sym typeface="Nunito"/>
              </a:rPr>
              <a:t> </a:t>
            </a:r>
            <a:endParaRPr sz="1800">
              <a:solidFill>
                <a:srgbClr val="76A5AF"/>
              </a:solidFill>
              <a:latin typeface="Nunito"/>
              <a:ea typeface="Nunito"/>
              <a:cs typeface="Nunito"/>
              <a:sym typeface="Nunito"/>
            </a:endParaRPr>
          </a:p>
        </p:txBody>
      </p:sp>
      <p:sp>
        <p:nvSpPr>
          <p:cNvPr id="181" name="Google Shape;181;p28"/>
          <p:cNvSpPr txBox="1"/>
          <p:nvPr/>
        </p:nvSpPr>
        <p:spPr>
          <a:xfrm>
            <a:off x="153625" y="1457050"/>
            <a:ext cx="7411200" cy="1701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a:t>
            </a:r>
            <a:r>
              <a:rPr lang="en-GB" sz="1200">
                <a:solidFill>
                  <a:srgbClr val="434343"/>
                </a:solidFill>
                <a:latin typeface="Mada"/>
                <a:ea typeface="Mada"/>
                <a:cs typeface="Mada"/>
                <a:sym typeface="Mada"/>
              </a:rPr>
              <a:t>Type of </a:t>
            </a:r>
            <a:r>
              <a:rPr b="1" lang="en-GB" sz="1200">
                <a:solidFill>
                  <a:srgbClr val="FF0000"/>
                </a:solidFill>
                <a:latin typeface="Mada"/>
                <a:ea typeface="Mada"/>
                <a:cs typeface="Mada"/>
                <a:sym typeface="Mada"/>
              </a:rPr>
              <a:t>inactivated subunit vaccine</a:t>
            </a:r>
            <a:r>
              <a:rPr lang="en-GB" sz="1200">
                <a:solidFill>
                  <a:srgbClr val="434343"/>
                </a:solidFill>
                <a:latin typeface="Mada"/>
                <a:ea typeface="Mada"/>
                <a:cs typeface="Mada"/>
                <a:sym typeface="Mada"/>
              </a:rPr>
              <a:t> composed of long chains of sugar molecules </a:t>
            </a:r>
            <a:endParaRPr sz="1200">
              <a:solidFill>
                <a:srgbClr val="434343"/>
              </a:solidFill>
              <a:latin typeface="Mada"/>
              <a:ea typeface="Mada"/>
              <a:cs typeface="Mada"/>
              <a:sym typeface="Mada"/>
            </a:endParaRPr>
          </a:p>
          <a:p>
            <a:pPr indent="0" lvl="0" marL="0" rtl="0" algn="l">
              <a:lnSpc>
                <a:spcPct val="115000"/>
              </a:lnSpc>
              <a:spcBef>
                <a:spcPts val="1600"/>
              </a:spcBef>
              <a:spcAft>
                <a:spcPts val="0"/>
              </a:spcAft>
              <a:buNone/>
            </a:pPr>
            <a:r>
              <a:rPr lang="en-GB">
                <a:solidFill>
                  <a:srgbClr val="434343"/>
                </a:solidFill>
                <a:latin typeface="Mada"/>
                <a:ea typeface="Mada"/>
                <a:cs typeface="Mada"/>
                <a:sym typeface="Mada"/>
              </a:rPr>
              <a:t>Pure polysaccharide </a:t>
            </a:r>
            <a:endParaRPr sz="1200">
              <a:solidFill>
                <a:srgbClr val="999999"/>
              </a:solidFill>
              <a:latin typeface="Mada"/>
              <a:ea typeface="Mada"/>
              <a:cs typeface="Mada"/>
              <a:sym typeface="Mada"/>
            </a:endParaRPr>
          </a:p>
          <a:p>
            <a:pPr indent="-304800" lvl="0" marL="457200" rtl="0" algn="l">
              <a:lnSpc>
                <a:spcPct val="115000"/>
              </a:lnSpc>
              <a:spcBef>
                <a:spcPts val="1600"/>
              </a:spcBef>
              <a:spcAft>
                <a:spcPts val="0"/>
              </a:spcAft>
              <a:buClr>
                <a:srgbClr val="434343"/>
              </a:buClr>
              <a:buSzPts val="1200"/>
              <a:buFont typeface="Mada"/>
              <a:buChar char="●"/>
            </a:pPr>
            <a:r>
              <a:rPr lang="en-GB" sz="1200">
                <a:solidFill>
                  <a:srgbClr val="434343"/>
                </a:solidFill>
                <a:latin typeface="Mada"/>
                <a:ea typeface="Mada"/>
                <a:cs typeface="Mada"/>
                <a:sym typeface="Mada"/>
              </a:rPr>
              <a:t> The immune response to a pure polysaccharide vaccine is typically T-cell independent, which means that these vaccines are able to stimulate B cells without the assistance of T-helper cells. </a:t>
            </a:r>
            <a:endParaRPr sz="1200">
              <a:solidFill>
                <a:srgbClr val="434343"/>
              </a:solidFill>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b="1" lang="en-GB" sz="1200" u="sng">
                <a:solidFill>
                  <a:srgbClr val="434343"/>
                </a:solidFill>
                <a:highlight>
                  <a:srgbClr val="CFE2F3"/>
                </a:highlight>
                <a:latin typeface="Mada"/>
                <a:ea typeface="Mada"/>
                <a:cs typeface="Mada"/>
                <a:sym typeface="Mada"/>
              </a:rPr>
              <a:t>Example:</a:t>
            </a:r>
            <a:r>
              <a:rPr lang="en-GB" sz="1200">
                <a:solidFill>
                  <a:srgbClr val="434343"/>
                </a:solidFill>
                <a:latin typeface="Mada"/>
                <a:ea typeface="Mada"/>
                <a:cs typeface="Mada"/>
                <a:sym typeface="Mada"/>
              </a:rPr>
              <a:t> available for three diseases: pneumococcal disease, meningococcal disease, and Salmonella Typhi.</a:t>
            </a:r>
            <a:r>
              <a:rPr lang="en-GB" sz="1200">
                <a:solidFill>
                  <a:srgbClr val="999999"/>
                </a:solidFill>
                <a:latin typeface="Mada"/>
                <a:ea typeface="Mada"/>
                <a:cs typeface="Mada"/>
                <a:sym typeface="Mada"/>
              </a:rPr>
              <a:t> (all of them are protected by a polysaccharide capsule)</a:t>
            </a:r>
            <a:endParaRPr sz="1200">
              <a:solidFill>
                <a:srgbClr val="434343"/>
              </a:solidFill>
              <a:latin typeface="Mada"/>
              <a:ea typeface="Mada"/>
              <a:cs typeface="Mada"/>
              <a:sym typeface="Mada"/>
            </a:endParaRPr>
          </a:p>
          <a:p>
            <a:pPr indent="0" lvl="0" marL="0" rtl="0" algn="l">
              <a:lnSpc>
                <a:spcPct val="115000"/>
              </a:lnSpc>
              <a:spcBef>
                <a:spcPts val="1600"/>
              </a:spcBef>
              <a:spcAft>
                <a:spcPts val="0"/>
              </a:spcAft>
              <a:buNone/>
            </a:pPr>
            <a:r>
              <a:rPr lang="en-GB">
                <a:solidFill>
                  <a:srgbClr val="434343"/>
                </a:solidFill>
                <a:latin typeface="Mada"/>
                <a:ea typeface="Mada"/>
                <a:cs typeface="Mada"/>
                <a:sym typeface="Mada"/>
              </a:rPr>
              <a:t>Conjugated polysaccharide </a:t>
            </a:r>
            <a:endParaRPr>
              <a:solidFill>
                <a:srgbClr val="434343"/>
              </a:solidFill>
              <a:latin typeface="Mada"/>
              <a:ea typeface="Mada"/>
              <a:cs typeface="Mada"/>
              <a:sym typeface="Mada"/>
            </a:endParaRPr>
          </a:p>
          <a:p>
            <a:pPr indent="-304800" lvl="0" marL="457200" rtl="0" algn="l">
              <a:lnSpc>
                <a:spcPct val="115000"/>
              </a:lnSpc>
              <a:spcBef>
                <a:spcPts val="1600"/>
              </a:spcBef>
              <a:spcAft>
                <a:spcPts val="0"/>
              </a:spcAft>
              <a:buClr>
                <a:srgbClr val="434343"/>
              </a:buClr>
              <a:buSzPts val="1200"/>
              <a:buFont typeface="Mada"/>
              <a:buChar char="●"/>
            </a:pPr>
            <a:r>
              <a:rPr lang="en-GB" sz="1200">
                <a:solidFill>
                  <a:srgbClr val="434343"/>
                </a:solidFill>
                <a:latin typeface="Mada"/>
                <a:ea typeface="Mada"/>
                <a:cs typeface="Mada"/>
                <a:sym typeface="Mada"/>
              </a:rPr>
              <a:t>Which are polysaccharides chemically combined with a protein molecule. </a:t>
            </a:r>
            <a:endParaRPr sz="1200">
              <a:solidFill>
                <a:srgbClr val="434343"/>
              </a:solidFill>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b="1" lang="en-GB" sz="1200" u="sng">
                <a:solidFill>
                  <a:srgbClr val="434343"/>
                </a:solidFill>
                <a:highlight>
                  <a:srgbClr val="CFE2F3"/>
                </a:highlight>
                <a:latin typeface="Mada"/>
                <a:ea typeface="Mada"/>
                <a:cs typeface="Mada"/>
                <a:sym typeface="Mada"/>
              </a:rPr>
              <a:t>Example:</a:t>
            </a:r>
            <a:r>
              <a:rPr lang="en-GB" sz="1200">
                <a:solidFill>
                  <a:srgbClr val="434343"/>
                </a:solidFill>
                <a:latin typeface="Mada"/>
                <a:ea typeface="Mada"/>
                <a:cs typeface="Mada"/>
                <a:sym typeface="Mada"/>
              </a:rPr>
              <a:t> Haemophilus influenzae type b (Hib)</a:t>
            </a:r>
            <a:r>
              <a:rPr lang="en-GB" sz="1200">
                <a:solidFill>
                  <a:srgbClr val="434343"/>
                </a:solidFill>
                <a:latin typeface="Mada"/>
                <a:ea typeface="Mada"/>
                <a:cs typeface="Mada"/>
                <a:sym typeface="Mada"/>
              </a:rPr>
              <a:t> </a:t>
            </a:r>
            <a:endParaRPr sz="1200">
              <a:solidFill>
                <a:srgbClr val="BF9000"/>
              </a:solidFill>
              <a:latin typeface="Mada"/>
              <a:ea typeface="Mada"/>
              <a:cs typeface="Mada"/>
              <a:sym typeface="Mada"/>
            </a:endParaRPr>
          </a:p>
        </p:txBody>
      </p:sp>
      <p:sp>
        <p:nvSpPr>
          <p:cNvPr id="182" name="Google Shape;182;p28"/>
          <p:cNvSpPr txBox="1"/>
          <p:nvPr>
            <p:ph type="title"/>
          </p:nvPr>
        </p:nvSpPr>
        <p:spPr>
          <a:xfrm>
            <a:off x="1007775" y="4531175"/>
            <a:ext cx="27870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Recombinant Vaccines</a:t>
            </a:r>
            <a:r>
              <a:rPr lang="en-GB" sz="1800">
                <a:solidFill>
                  <a:srgbClr val="76A5AF"/>
                </a:solidFill>
                <a:latin typeface="Nunito"/>
                <a:ea typeface="Nunito"/>
                <a:cs typeface="Nunito"/>
                <a:sym typeface="Nunito"/>
              </a:rPr>
              <a:t> </a:t>
            </a:r>
            <a:endParaRPr sz="1800">
              <a:solidFill>
                <a:srgbClr val="76A5AF"/>
              </a:solidFill>
              <a:latin typeface="Nunito"/>
              <a:ea typeface="Nunito"/>
              <a:cs typeface="Nunito"/>
              <a:sym typeface="Nunito"/>
            </a:endParaRPr>
          </a:p>
        </p:txBody>
      </p:sp>
      <p:sp>
        <p:nvSpPr>
          <p:cNvPr id="183" name="Google Shape;183;p28"/>
          <p:cNvSpPr txBox="1"/>
          <p:nvPr/>
        </p:nvSpPr>
        <p:spPr>
          <a:xfrm>
            <a:off x="258675" y="4993175"/>
            <a:ext cx="7411200" cy="373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a:t>
            </a:r>
            <a:r>
              <a:rPr lang="en-GB" sz="1200">
                <a:solidFill>
                  <a:srgbClr val="434343"/>
                </a:solidFill>
                <a:latin typeface="Mada"/>
                <a:ea typeface="Mada"/>
                <a:cs typeface="Mada"/>
                <a:sym typeface="Mada"/>
              </a:rPr>
              <a:t>Vaccine antigens may also be produced by </a:t>
            </a:r>
            <a:r>
              <a:rPr b="1" lang="en-GB" sz="1200">
                <a:solidFill>
                  <a:srgbClr val="FF0000"/>
                </a:solidFill>
                <a:latin typeface="Mada"/>
                <a:ea typeface="Mada"/>
                <a:cs typeface="Mada"/>
                <a:sym typeface="Mada"/>
              </a:rPr>
              <a:t>genetic engineering technology</a:t>
            </a:r>
            <a:r>
              <a:rPr lang="en-GB" sz="1200">
                <a:solidFill>
                  <a:srgbClr val="434343"/>
                </a:solidFill>
                <a:latin typeface="Mada"/>
                <a:ea typeface="Mada"/>
                <a:cs typeface="Mada"/>
                <a:sym typeface="Mada"/>
              </a:rPr>
              <a:t>. </a:t>
            </a:r>
            <a:endParaRPr sz="1200">
              <a:solidFill>
                <a:srgbClr val="434343"/>
              </a:solidFill>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Four genetically engineered vaccines are currently available:</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Hepatitis B </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human papillomavirus (HPV) </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Live typhoid vaccine (Ty21a) </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Live attenuated influenza</a:t>
            </a:r>
            <a:endParaRPr sz="1200">
              <a:solidFill>
                <a:srgbClr val="434343"/>
              </a:solidFill>
              <a:latin typeface="Mada"/>
              <a:ea typeface="Mada"/>
              <a:cs typeface="Mada"/>
              <a:sym typeface="Mada"/>
            </a:endParaRPr>
          </a:p>
        </p:txBody>
      </p:sp>
      <p:sp>
        <p:nvSpPr>
          <p:cNvPr id="184" name="Google Shape;184;p28"/>
          <p:cNvSpPr txBox="1"/>
          <p:nvPr/>
        </p:nvSpPr>
        <p:spPr>
          <a:xfrm>
            <a:off x="-98350" y="6890800"/>
            <a:ext cx="7687800" cy="2724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If </a:t>
            </a:r>
            <a:r>
              <a:rPr b="1" lang="en-GB" sz="1200">
                <a:solidFill>
                  <a:srgbClr val="FF0000"/>
                </a:solidFill>
                <a:latin typeface="Mada"/>
                <a:ea typeface="Mada"/>
                <a:cs typeface="Mada"/>
                <a:sym typeface="Mada"/>
              </a:rPr>
              <a:t>more than one </a:t>
            </a:r>
            <a:r>
              <a:rPr lang="en-GB" sz="1200">
                <a:latin typeface="Mada"/>
                <a:ea typeface="Mada"/>
                <a:cs typeface="Mada"/>
                <a:sym typeface="Mada"/>
              </a:rPr>
              <a:t>kind </a:t>
            </a:r>
            <a:r>
              <a:rPr lang="en-GB" sz="1200">
                <a:solidFill>
                  <a:srgbClr val="434343"/>
                </a:solidFill>
                <a:latin typeface="Mada"/>
                <a:ea typeface="Mada"/>
                <a:cs typeface="Mada"/>
                <a:sym typeface="Mada"/>
              </a:rPr>
              <a:t>of immunizing agent is included in the vaccine it is called a mixed or combined vaccine</a:t>
            </a:r>
            <a:endParaRPr sz="1200">
              <a:solidFill>
                <a:srgbClr val="434343"/>
              </a:solidFill>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b="1" lang="en-GB" sz="1200" u="sng">
                <a:solidFill>
                  <a:srgbClr val="434343"/>
                </a:solidFill>
                <a:latin typeface="Mada"/>
                <a:ea typeface="Mada"/>
                <a:cs typeface="Mada"/>
                <a:sym typeface="Mada"/>
              </a:rPr>
              <a:t>The Aims of combined vaccines are to:</a:t>
            </a:r>
            <a:endParaRPr b="1" sz="1200" u="sng">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Simplify administration </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Reduce costs </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Minimize the number of contacts of the patient with the health system </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Reducing the storage cost</a:t>
            </a:r>
            <a:endParaRPr sz="1200">
              <a:solidFill>
                <a:srgbClr val="434343"/>
              </a:solidFill>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Usually </a:t>
            </a:r>
            <a:r>
              <a:rPr b="1" lang="en-GB" sz="1200">
                <a:solidFill>
                  <a:srgbClr val="FF0000"/>
                </a:solidFill>
                <a:latin typeface="Mada"/>
                <a:ea typeface="Mada"/>
                <a:cs typeface="Mada"/>
                <a:sym typeface="Mada"/>
              </a:rPr>
              <a:t>does not increase the risk </a:t>
            </a:r>
            <a:r>
              <a:rPr baseline="30000" lang="en-GB" sz="1200">
                <a:solidFill>
                  <a:schemeClr val="dk1"/>
                </a:solidFill>
                <a:latin typeface="Mada"/>
                <a:ea typeface="Mada"/>
                <a:cs typeface="Mada"/>
                <a:sym typeface="Mada"/>
              </a:rPr>
              <a:t>1</a:t>
            </a:r>
            <a:r>
              <a:rPr b="1" lang="en-GB" sz="1200">
                <a:solidFill>
                  <a:srgbClr val="FF0000"/>
                </a:solidFill>
                <a:latin typeface="Mada"/>
                <a:ea typeface="Mada"/>
                <a:cs typeface="Mada"/>
                <a:sym typeface="Mada"/>
              </a:rPr>
              <a:t> </a:t>
            </a:r>
            <a:r>
              <a:rPr lang="en-GB" sz="1200">
                <a:latin typeface="Mada"/>
                <a:ea typeface="Mada"/>
                <a:cs typeface="Mada"/>
                <a:sym typeface="Mada"/>
              </a:rPr>
              <a:t>of adverse reactions </a:t>
            </a:r>
            <a:endParaRPr sz="1200">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b="1" lang="en-GB" sz="1200" u="sng">
                <a:solidFill>
                  <a:srgbClr val="434343"/>
                </a:solidFill>
                <a:highlight>
                  <a:srgbClr val="CFE2F3"/>
                </a:highlight>
                <a:latin typeface="Mada"/>
                <a:ea typeface="Mada"/>
                <a:cs typeface="Mada"/>
                <a:sym typeface="Mada"/>
              </a:rPr>
              <a:t>Example:</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DPT (Diphtheria-pertussis-tetanus) </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MMR (Measles, mumps and rubella) </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DPTP (DPT plus inactivated polio) </a:t>
            </a:r>
            <a:endParaRPr sz="1200">
              <a:solidFill>
                <a:srgbClr val="434343"/>
              </a:solidFill>
              <a:latin typeface="Mada"/>
              <a:ea typeface="Mada"/>
              <a:cs typeface="Mada"/>
              <a:sym typeface="Mada"/>
            </a:endParaRPr>
          </a:p>
          <a:p>
            <a:pPr indent="-304800" lvl="1" marL="914400" rtl="0" algn="l">
              <a:lnSpc>
                <a:spcPct val="115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 DPT-Hep B-Hib </a:t>
            </a:r>
            <a:r>
              <a:rPr baseline="30000" lang="en-GB" sz="1200">
                <a:solidFill>
                  <a:schemeClr val="dk1"/>
                </a:solidFill>
                <a:latin typeface="Mada"/>
                <a:ea typeface="Mada"/>
                <a:cs typeface="Mada"/>
                <a:sym typeface="Mada"/>
              </a:rPr>
              <a:t>2</a:t>
            </a:r>
            <a:r>
              <a:rPr lang="en-GB" sz="1200">
                <a:solidFill>
                  <a:srgbClr val="434343"/>
                </a:solidFill>
                <a:latin typeface="Mada"/>
                <a:ea typeface="Mada"/>
                <a:cs typeface="Mada"/>
                <a:sym typeface="Mada"/>
              </a:rPr>
              <a:t> (Diphtheria, pertussis, tetanus, hepatitis B &amp; haemophilus influenza type B) </a:t>
            </a:r>
            <a:endParaRPr sz="1200">
              <a:solidFill>
                <a:srgbClr val="BF9000"/>
              </a:solidFill>
              <a:latin typeface="Mada"/>
              <a:ea typeface="Mada"/>
              <a:cs typeface="Mada"/>
              <a:sym typeface="Mada"/>
            </a:endParaRPr>
          </a:p>
        </p:txBody>
      </p:sp>
      <p:sp>
        <p:nvSpPr>
          <p:cNvPr id="185" name="Google Shape;185;p28"/>
          <p:cNvSpPr txBox="1"/>
          <p:nvPr>
            <p:ph type="title"/>
          </p:nvPr>
        </p:nvSpPr>
        <p:spPr>
          <a:xfrm>
            <a:off x="172800" y="3055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Types of Used Vaccines</a:t>
            </a:r>
            <a:endParaRPr b="1" sz="2400">
              <a:solidFill>
                <a:srgbClr val="134F5C"/>
              </a:solidFill>
              <a:latin typeface="Nunito"/>
              <a:ea typeface="Nunito"/>
              <a:cs typeface="Nunito"/>
              <a:sym typeface="Nunito"/>
            </a:endParaRPr>
          </a:p>
        </p:txBody>
      </p:sp>
      <p:grpSp>
        <p:nvGrpSpPr>
          <p:cNvPr id="186" name="Google Shape;186;p28"/>
          <p:cNvGrpSpPr/>
          <p:nvPr/>
        </p:nvGrpSpPr>
        <p:grpSpPr>
          <a:xfrm>
            <a:off x="258675" y="809375"/>
            <a:ext cx="581619" cy="600340"/>
            <a:chOff x="9057675" y="3123950"/>
            <a:chExt cx="581619" cy="600340"/>
          </a:xfrm>
        </p:grpSpPr>
        <p:sp>
          <p:nvSpPr>
            <p:cNvPr id="187" name="Google Shape;187;p28"/>
            <p:cNvSpPr/>
            <p:nvPr/>
          </p:nvSpPr>
          <p:spPr>
            <a:xfrm>
              <a:off x="9326469" y="3401372"/>
              <a:ext cx="312825" cy="322917"/>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p:nvPr/>
          </p:nvSpPr>
          <p:spPr>
            <a:xfrm>
              <a:off x="9057675" y="3123950"/>
              <a:ext cx="537568" cy="55491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p:nvPr/>
          </p:nvSpPr>
          <p:spPr>
            <a:xfrm>
              <a:off x="9129684" y="3198271"/>
              <a:ext cx="393559" cy="406257"/>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3</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90" name="Google Shape;190;p28"/>
          <p:cNvGrpSpPr/>
          <p:nvPr/>
        </p:nvGrpSpPr>
        <p:grpSpPr>
          <a:xfrm>
            <a:off x="363725" y="4414775"/>
            <a:ext cx="581619" cy="600340"/>
            <a:chOff x="9057675" y="3123950"/>
            <a:chExt cx="581619" cy="600340"/>
          </a:xfrm>
        </p:grpSpPr>
        <p:sp>
          <p:nvSpPr>
            <p:cNvPr id="191" name="Google Shape;191;p28"/>
            <p:cNvSpPr/>
            <p:nvPr/>
          </p:nvSpPr>
          <p:spPr>
            <a:xfrm>
              <a:off x="9326469" y="3401372"/>
              <a:ext cx="312825" cy="322917"/>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8"/>
            <p:cNvSpPr/>
            <p:nvPr/>
          </p:nvSpPr>
          <p:spPr>
            <a:xfrm>
              <a:off x="9057675" y="3123950"/>
              <a:ext cx="537568" cy="55491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p:nvPr/>
          </p:nvSpPr>
          <p:spPr>
            <a:xfrm>
              <a:off x="9129684" y="3198271"/>
              <a:ext cx="393559" cy="406257"/>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4</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194" name="Google Shape;194;p28"/>
          <p:cNvSpPr txBox="1"/>
          <p:nvPr>
            <p:ph type="title"/>
          </p:nvPr>
        </p:nvSpPr>
        <p:spPr>
          <a:xfrm>
            <a:off x="172800" y="63253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Combinations Vaccines</a:t>
            </a:r>
            <a:endParaRPr b="1" sz="2400">
              <a:solidFill>
                <a:srgbClr val="134F5C"/>
              </a:solidFill>
              <a:latin typeface="Nunito"/>
              <a:ea typeface="Nunito"/>
              <a:cs typeface="Nunito"/>
              <a:sym typeface="Nunito"/>
            </a:endParaRPr>
          </a:p>
        </p:txBody>
      </p:sp>
      <p:sp>
        <p:nvSpPr>
          <p:cNvPr id="195" name="Google Shape;195;p28"/>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You can assure the patient that combined vaccines don’t increase the risk for adverse reactions neither do they carry a decrease in efficacy n</a:t>
            </a:r>
            <a:r>
              <a:rPr lang="en-GB" sz="800">
                <a:solidFill>
                  <a:srgbClr val="6AA84F"/>
                </a:solidFill>
                <a:latin typeface="Mada"/>
                <a:ea typeface="Mada"/>
                <a:cs typeface="Mada"/>
                <a:sym typeface="Mada"/>
              </a:rPr>
              <a:t>or</a:t>
            </a:r>
            <a:r>
              <a:rPr lang="en-GB" sz="800">
                <a:solidFill>
                  <a:srgbClr val="6AA84F"/>
                </a:solidFill>
                <a:latin typeface="Mada"/>
                <a:ea typeface="Mada"/>
                <a:cs typeface="Mada"/>
                <a:sym typeface="Mada"/>
              </a:rPr>
              <a:t> potency</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2- Pentavalent vaccine</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8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nvSpPr>
        <p:spPr>
          <a:xfrm>
            <a:off x="153613" y="1076050"/>
            <a:ext cx="7411200" cy="2513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Mada"/>
              <a:buChar char="●"/>
            </a:pPr>
            <a:r>
              <a:rPr b="1" lang="en-GB" sz="1200">
                <a:latin typeface="Mada"/>
                <a:ea typeface="Mada"/>
                <a:cs typeface="Mada"/>
                <a:sym typeface="Mada"/>
              </a:rPr>
              <a:t>  </a:t>
            </a:r>
            <a:r>
              <a:rPr b="1" lang="en-GB" sz="1200">
                <a:latin typeface="Mada"/>
                <a:ea typeface="Mada"/>
                <a:cs typeface="Mada"/>
                <a:sym typeface="Mada"/>
              </a:rPr>
              <a:t>The route of administration </a:t>
            </a:r>
            <a:r>
              <a:rPr baseline="30000" lang="en-GB" sz="1200">
                <a:latin typeface="Mada"/>
                <a:ea typeface="Mada"/>
                <a:cs typeface="Mada"/>
                <a:sym typeface="Mada"/>
              </a:rPr>
              <a:t>1</a:t>
            </a:r>
            <a:r>
              <a:rPr lang="en-GB" sz="1200">
                <a:latin typeface="Mada"/>
                <a:ea typeface="Mada"/>
                <a:cs typeface="Mada"/>
                <a:sym typeface="Mada"/>
              </a:rPr>
              <a:t> is the path by which a vaccine is brought into contact with the body.</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This is a critical factor for success of the immunization</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Routes:</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Intramuscular route </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Subcutaneous route </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Intradermal route </a:t>
            </a:r>
            <a:r>
              <a:rPr baseline="30000" lang="en-GB" sz="1200">
                <a:latin typeface="Mada"/>
                <a:ea typeface="Mada"/>
                <a:cs typeface="Mada"/>
                <a:sym typeface="Mada"/>
              </a:rPr>
              <a:t>2</a:t>
            </a:r>
            <a:r>
              <a:rPr lang="en-GB" sz="1200">
                <a:latin typeface="Mada"/>
                <a:ea typeface="Mada"/>
                <a:cs typeface="Mada"/>
                <a:sym typeface="Mada"/>
              </a:rPr>
              <a:t> </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Oral route </a:t>
            </a:r>
            <a:r>
              <a:rPr baseline="30000" lang="en-GB" sz="1200">
                <a:latin typeface="Mada"/>
                <a:ea typeface="Mada"/>
                <a:cs typeface="Mada"/>
                <a:sym typeface="Mada"/>
              </a:rPr>
              <a:t>3</a:t>
            </a:r>
            <a:endParaRPr sz="1200">
              <a:latin typeface="Mada"/>
              <a:ea typeface="Mada"/>
              <a:cs typeface="Mada"/>
              <a:sym typeface="Mada"/>
            </a:endParaRPr>
          </a:p>
        </p:txBody>
      </p:sp>
      <p:grpSp>
        <p:nvGrpSpPr>
          <p:cNvPr id="201" name="Google Shape;201;p29"/>
          <p:cNvGrpSpPr/>
          <p:nvPr/>
        </p:nvGrpSpPr>
        <p:grpSpPr>
          <a:xfrm>
            <a:off x="3395647" y="1380112"/>
            <a:ext cx="4379828" cy="1759669"/>
            <a:chOff x="2726275" y="1313629"/>
            <a:chExt cx="4979907" cy="2276121"/>
          </a:xfrm>
        </p:grpSpPr>
        <p:pic>
          <p:nvPicPr>
            <p:cNvPr id="202" name="Google Shape;202;p29"/>
            <p:cNvPicPr preferRelativeResize="0"/>
            <p:nvPr/>
          </p:nvPicPr>
          <p:blipFill rotWithShape="1">
            <a:blip r:embed="rId3">
              <a:alphaModFix/>
            </a:blip>
            <a:srcRect b="7132" l="0" r="0" t="0"/>
            <a:stretch/>
          </p:blipFill>
          <p:spPr>
            <a:xfrm>
              <a:off x="3597175" y="1714675"/>
              <a:ext cx="2367201" cy="1875075"/>
            </a:xfrm>
            <a:prstGeom prst="rect">
              <a:avLst/>
            </a:prstGeom>
            <a:noFill/>
            <a:ln>
              <a:noFill/>
            </a:ln>
          </p:spPr>
        </p:pic>
        <p:sp>
          <p:nvSpPr>
            <p:cNvPr id="203" name="Google Shape;203;p29"/>
            <p:cNvSpPr/>
            <p:nvPr/>
          </p:nvSpPr>
          <p:spPr>
            <a:xfrm>
              <a:off x="4371175" y="1922925"/>
              <a:ext cx="483600" cy="14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204" name="Google Shape;204;p29"/>
            <p:cNvSpPr/>
            <p:nvPr/>
          </p:nvSpPr>
          <p:spPr>
            <a:xfrm>
              <a:off x="3736200" y="2744600"/>
              <a:ext cx="483600" cy="20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205" name="Google Shape;205;p29"/>
            <p:cNvSpPr/>
            <p:nvPr/>
          </p:nvSpPr>
          <p:spPr>
            <a:xfrm>
              <a:off x="5374750" y="2011200"/>
              <a:ext cx="483600" cy="20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206" name="Google Shape;206;p29"/>
            <p:cNvSpPr/>
            <p:nvPr/>
          </p:nvSpPr>
          <p:spPr>
            <a:xfrm>
              <a:off x="5576375" y="2409650"/>
              <a:ext cx="483600" cy="818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207" name="Google Shape;207;p29"/>
            <p:cNvSpPr txBox="1"/>
            <p:nvPr/>
          </p:nvSpPr>
          <p:spPr>
            <a:xfrm>
              <a:off x="2726275" y="2032750"/>
              <a:ext cx="10098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00">
                  <a:latin typeface="Mada"/>
                  <a:ea typeface="Mada"/>
                  <a:cs typeface="Mada"/>
                  <a:sym typeface="Mada"/>
                </a:rPr>
                <a:t>Intradermal</a:t>
              </a:r>
              <a:r>
                <a:rPr lang="en-GB" sz="900">
                  <a:latin typeface="Mada"/>
                  <a:ea typeface="Mada"/>
                  <a:cs typeface="Mada"/>
                  <a:sym typeface="Mada"/>
                </a:rPr>
                <a:t> </a:t>
              </a:r>
              <a:endParaRPr sz="9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10 -15 </a:t>
              </a:r>
              <a:r>
                <a:rPr lang="en-GB" sz="900">
                  <a:latin typeface="Mada"/>
                  <a:ea typeface="Mada"/>
                  <a:cs typeface="Mada"/>
                  <a:sym typeface="Mada"/>
                </a:rPr>
                <a:t>degrees</a:t>
              </a:r>
              <a:r>
                <a:rPr lang="en-GB" sz="900">
                  <a:latin typeface="Mada"/>
                  <a:ea typeface="Mada"/>
                  <a:cs typeface="Mada"/>
                  <a:sym typeface="Mada"/>
                </a:rPr>
                <a:t> angle </a:t>
              </a:r>
              <a:endParaRPr sz="900">
                <a:latin typeface="Mada"/>
                <a:ea typeface="Mada"/>
                <a:cs typeface="Mada"/>
                <a:sym typeface="Mada"/>
              </a:endParaRPr>
            </a:p>
          </p:txBody>
        </p:sp>
        <p:sp>
          <p:nvSpPr>
            <p:cNvPr id="208" name="Google Shape;208;p29"/>
            <p:cNvSpPr txBox="1"/>
            <p:nvPr/>
          </p:nvSpPr>
          <p:spPr>
            <a:xfrm>
              <a:off x="2945349" y="1538973"/>
              <a:ext cx="15573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00">
                  <a:latin typeface="Mada"/>
                  <a:ea typeface="Mada"/>
                  <a:cs typeface="Mada"/>
                  <a:sym typeface="Mada"/>
                </a:rPr>
                <a:t>Subcutaneous</a:t>
              </a:r>
              <a:r>
                <a:rPr b="1" lang="en-GB" sz="900">
                  <a:latin typeface="Mada"/>
                  <a:ea typeface="Mada"/>
                  <a:cs typeface="Mada"/>
                  <a:sym typeface="Mada"/>
                </a:rPr>
                <a:t> </a:t>
              </a:r>
              <a:r>
                <a:rPr lang="en-GB" sz="900">
                  <a:latin typeface="Mada"/>
                  <a:ea typeface="Mada"/>
                  <a:cs typeface="Mada"/>
                  <a:sym typeface="Mada"/>
                </a:rPr>
                <a:t> </a:t>
              </a:r>
              <a:endParaRPr sz="9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45 degrees angle </a:t>
              </a:r>
              <a:endParaRPr sz="900">
                <a:latin typeface="Mada"/>
                <a:ea typeface="Mada"/>
                <a:cs typeface="Mada"/>
                <a:sym typeface="Mada"/>
              </a:endParaRPr>
            </a:p>
          </p:txBody>
        </p:sp>
        <p:sp>
          <p:nvSpPr>
            <p:cNvPr id="209" name="Google Shape;209;p29"/>
            <p:cNvSpPr txBox="1"/>
            <p:nvPr/>
          </p:nvSpPr>
          <p:spPr>
            <a:xfrm>
              <a:off x="4502648" y="1313629"/>
              <a:ext cx="15573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00">
                  <a:latin typeface="Mada"/>
                  <a:ea typeface="Mada"/>
                  <a:cs typeface="Mada"/>
                  <a:sym typeface="Mada"/>
                </a:rPr>
                <a:t>Intramuscular</a:t>
              </a:r>
              <a:r>
                <a:rPr b="1" lang="en-GB" sz="900">
                  <a:latin typeface="Mada"/>
                  <a:ea typeface="Mada"/>
                  <a:cs typeface="Mada"/>
                  <a:sym typeface="Mada"/>
                </a:rPr>
                <a:t> </a:t>
              </a:r>
              <a:r>
                <a:rPr b="1" lang="en-GB" sz="900">
                  <a:latin typeface="Mada"/>
                  <a:ea typeface="Mada"/>
                  <a:cs typeface="Mada"/>
                  <a:sym typeface="Mada"/>
                </a:rPr>
                <a:t> </a:t>
              </a:r>
              <a:r>
                <a:rPr lang="en-GB" sz="900">
                  <a:latin typeface="Mada"/>
                  <a:ea typeface="Mada"/>
                  <a:cs typeface="Mada"/>
                  <a:sym typeface="Mada"/>
                </a:rPr>
                <a:t> </a:t>
              </a:r>
              <a:endParaRPr sz="9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90 degrees angle </a:t>
              </a:r>
              <a:endParaRPr sz="900">
                <a:latin typeface="Mada"/>
                <a:ea typeface="Mada"/>
                <a:cs typeface="Mada"/>
                <a:sym typeface="Mada"/>
              </a:endParaRPr>
            </a:p>
          </p:txBody>
        </p:sp>
        <p:sp>
          <p:nvSpPr>
            <p:cNvPr id="210" name="Google Shape;210;p29"/>
            <p:cNvSpPr txBox="1"/>
            <p:nvPr/>
          </p:nvSpPr>
          <p:spPr>
            <a:xfrm>
              <a:off x="4371175" y="2288150"/>
              <a:ext cx="3000000" cy="2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Mada"/>
                  <a:ea typeface="Mada"/>
                  <a:cs typeface="Mada"/>
                  <a:sym typeface="Mada"/>
                </a:rPr>
                <a:t>Epidermis </a:t>
              </a:r>
              <a:endParaRPr sz="900">
                <a:solidFill>
                  <a:srgbClr val="666666"/>
                </a:solidFill>
                <a:latin typeface="Mada"/>
                <a:ea typeface="Mada"/>
                <a:cs typeface="Mada"/>
                <a:sym typeface="Mada"/>
              </a:endParaRPr>
            </a:p>
            <a:p>
              <a:pPr indent="0" lvl="0" marL="0" rtl="0" algn="ctr">
                <a:spcBef>
                  <a:spcPts val="0"/>
                </a:spcBef>
                <a:spcAft>
                  <a:spcPts val="0"/>
                </a:spcAft>
                <a:buNone/>
              </a:pPr>
              <a:r>
                <a:t/>
              </a:r>
              <a:endParaRPr sz="900">
                <a:solidFill>
                  <a:srgbClr val="666666"/>
                </a:solidFill>
                <a:latin typeface="Mada"/>
                <a:ea typeface="Mada"/>
                <a:cs typeface="Mada"/>
                <a:sym typeface="Mada"/>
              </a:endParaRPr>
            </a:p>
          </p:txBody>
        </p:sp>
        <p:sp>
          <p:nvSpPr>
            <p:cNvPr id="211" name="Google Shape;211;p29"/>
            <p:cNvSpPr txBox="1"/>
            <p:nvPr/>
          </p:nvSpPr>
          <p:spPr>
            <a:xfrm>
              <a:off x="4318175" y="2507013"/>
              <a:ext cx="3000000" cy="2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Mada"/>
                  <a:ea typeface="Mada"/>
                  <a:cs typeface="Mada"/>
                  <a:sym typeface="Mada"/>
                </a:rPr>
                <a:t>Dermis</a:t>
              </a:r>
              <a:r>
                <a:rPr lang="en-GB" sz="900">
                  <a:solidFill>
                    <a:srgbClr val="666666"/>
                  </a:solidFill>
                  <a:latin typeface="Mada"/>
                  <a:ea typeface="Mada"/>
                  <a:cs typeface="Mada"/>
                  <a:sym typeface="Mada"/>
                </a:rPr>
                <a:t> </a:t>
              </a:r>
              <a:endParaRPr sz="900">
                <a:solidFill>
                  <a:srgbClr val="666666"/>
                </a:solidFill>
                <a:latin typeface="Mada"/>
                <a:ea typeface="Mada"/>
                <a:cs typeface="Mada"/>
                <a:sym typeface="Mada"/>
              </a:endParaRPr>
            </a:p>
            <a:p>
              <a:pPr indent="0" lvl="0" marL="0" rtl="0" algn="ctr">
                <a:spcBef>
                  <a:spcPts val="0"/>
                </a:spcBef>
                <a:spcAft>
                  <a:spcPts val="0"/>
                </a:spcAft>
                <a:buNone/>
              </a:pPr>
              <a:r>
                <a:t/>
              </a:r>
              <a:endParaRPr sz="900">
                <a:solidFill>
                  <a:srgbClr val="666666"/>
                </a:solidFill>
                <a:latin typeface="Mada"/>
                <a:ea typeface="Mada"/>
                <a:cs typeface="Mada"/>
                <a:sym typeface="Mada"/>
              </a:endParaRPr>
            </a:p>
          </p:txBody>
        </p:sp>
        <p:sp>
          <p:nvSpPr>
            <p:cNvPr id="212" name="Google Shape;212;p29"/>
            <p:cNvSpPr txBox="1"/>
            <p:nvPr/>
          </p:nvSpPr>
          <p:spPr>
            <a:xfrm>
              <a:off x="4706182" y="2739044"/>
              <a:ext cx="3000000" cy="2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Mada"/>
                  <a:ea typeface="Mada"/>
                  <a:cs typeface="Mada"/>
                  <a:sym typeface="Mada"/>
                </a:rPr>
                <a:t>Subcutaneous</a:t>
              </a:r>
              <a:r>
                <a:rPr lang="en-GB" sz="900">
                  <a:solidFill>
                    <a:srgbClr val="666666"/>
                  </a:solidFill>
                  <a:latin typeface="Mada"/>
                  <a:ea typeface="Mada"/>
                  <a:cs typeface="Mada"/>
                  <a:sym typeface="Mada"/>
                </a:rPr>
                <a:t> tissue </a:t>
              </a:r>
              <a:r>
                <a:rPr lang="en-GB" sz="900">
                  <a:solidFill>
                    <a:srgbClr val="666666"/>
                  </a:solidFill>
                  <a:latin typeface="Mada"/>
                  <a:ea typeface="Mada"/>
                  <a:cs typeface="Mada"/>
                  <a:sym typeface="Mada"/>
                </a:rPr>
                <a:t> </a:t>
              </a:r>
              <a:endParaRPr sz="900">
                <a:solidFill>
                  <a:srgbClr val="666666"/>
                </a:solidFill>
                <a:latin typeface="Mada"/>
                <a:ea typeface="Mada"/>
                <a:cs typeface="Mada"/>
                <a:sym typeface="Mada"/>
              </a:endParaRPr>
            </a:p>
            <a:p>
              <a:pPr indent="0" lvl="0" marL="0" rtl="0" algn="ctr">
                <a:spcBef>
                  <a:spcPts val="0"/>
                </a:spcBef>
                <a:spcAft>
                  <a:spcPts val="0"/>
                </a:spcAft>
                <a:buNone/>
              </a:pPr>
              <a:r>
                <a:t/>
              </a:r>
              <a:endParaRPr sz="900">
                <a:solidFill>
                  <a:srgbClr val="666666"/>
                </a:solidFill>
                <a:latin typeface="Mada"/>
                <a:ea typeface="Mada"/>
                <a:cs typeface="Mada"/>
                <a:sym typeface="Mada"/>
              </a:endParaRPr>
            </a:p>
          </p:txBody>
        </p:sp>
        <p:sp>
          <p:nvSpPr>
            <p:cNvPr id="213" name="Google Shape;213;p29"/>
            <p:cNvSpPr txBox="1"/>
            <p:nvPr/>
          </p:nvSpPr>
          <p:spPr>
            <a:xfrm>
              <a:off x="4318175" y="2952800"/>
              <a:ext cx="300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Mada"/>
                  <a:ea typeface="Mada"/>
                  <a:cs typeface="Mada"/>
                  <a:sym typeface="Mada"/>
                </a:rPr>
                <a:t>Muscle </a:t>
              </a:r>
              <a:endParaRPr sz="900">
                <a:solidFill>
                  <a:srgbClr val="666666"/>
                </a:solidFill>
                <a:latin typeface="Mada"/>
                <a:ea typeface="Mada"/>
                <a:cs typeface="Mada"/>
                <a:sym typeface="Mada"/>
              </a:endParaRPr>
            </a:p>
            <a:p>
              <a:pPr indent="0" lvl="0" marL="0" rtl="0" algn="ctr">
                <a:spcBef>
                  <a:spcPts val="0"/>
                </a:spcBef>
                <a:spcAft>
                  <a:spcPts val="0"/>
                </a:spcAft>
                <a:buNone/>
              </a:pPr>
              <a:r>
                <a:t/>
              </a:r>
              <a:endParaRPr sz="900">
                <a:solidFill>
                  <a:srgbClr val="666666"/>
                </a:solidFill>
                <a:latin typeface="Mada"/>
                <a:ea typeface="Mada"/>
                <a:cs typeface="Mada"/>
                <a:sym typeface="Mada"/>
              </a:endParaRPr>
            </a:p>
          </p:txBody>
        </p:sp>
      </p:grpSp>
      <p:graphicFrame>
        <p:nvGraphicFramePr>
          <p:cNvPr id="214" name="Google Shape;214;p29"/>
          <p:cNvGraphicFramePr/>
          <p:nvPr/>
        </p:nvGraphicFramePr>
        <p:xfrm>
          <a:off x="443675" y="3191313"/>
          <a:ext cx="3000000" cy="3000000"/>
        </p:xfrm>
        <a:graphic>
          <a:graphicData uri="http://schemas.openxmlformats.org/drawingml/2006/table">
            <a:tbl>
              <a:tblPr>
                <a:noFill/>
                <a:tableStyleId>{D27D7EE6-2C18-4880-83A1-51E0A0B8FA78}</a:tableStyleId>
              </a:tblPr>
              <a:tblGrid>
                <a:gridCol w="1707775"/>
                <a:gridCol w="1707775"/>
                <a:gridCol w="1707775"/>
                <a:gridCol w="1707775"/>
              </a:tblGrid>
              <a:tr h="206250">
                <a:tc gridSpan="4">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Route of </a:t>
                      </a:r>
                      <a:r>
                        <a:rPr b="1" lang="en-GB" sz="1200">
                          <a:solidFill>
                            <a:srgbClr val="FFFFFF"/>
                          </a:solidFill>
                          <a:latin typeface="Mada"/>
                          <a:ea typeface="Mada"/>
                          <a:cs typeface="Mada"/>
                          <a:sym typeface="Mada"/>
                        </a:rPr>
                        <a:t>Administration</a:t>
                      </a:r>
                      <a:endParaRPr b="1" sz="1200">
                        <a:solidFill>
                          <a:srgbClr val="FFFFFF"/>
                        </a:solidFill>
                        <a:latin typeface="Mada"/>
                        <a:ea typeface="Mada"/>
                        <a:cs typeface="Mada"/>
                        <a:sym typeface="Mada"/>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134F5C"/>
                    </a:solidFill>
                  </a:tcPr>
                </a:tc>
                <a:tc hMerge="1"/>
                <a:tc hMerge="1"/>
                <a:tc hMerge="1"/>
              </a:tr>
              <a:tr h="5015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Oral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GB" sz="1200">
                          <a:solidFill>
                            <a:srgbClr val="FFFFFF"/>
                          </a:solidFill>
                          <a:latin typeface="Mada"/>
                          <a:ea typeface="Mada"/>
                          <a:cs typeface="Mada"/>
                          <a:sym typeface="Mada"/>
                        </a:rPr>
                        <a:t>administration</a:t>
                      </a:r>
                      <a:endParaRPr b="1" sz="1200">
                        <a:solidFill>
                          <a:srgbClr val="FFFFFF"/>
                        </a:solidFill>
                        <a:latin typeface="Mada"/>
                        <a:ea typeface="Mada"/>
                        <a:cs typeface="Mada"/>
                        <a:sym typeface="Mada"/>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Intradermal</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GB" sz="1200">
                          <a:solidFill>
                            <a:srgbClr val="FFFFFF"/>
                          </a:solidFill>
                          <a:latin typeface="Mada"/>
                          <a:ea typeface="Mada"/>
                          <a:cs typeface="Mada"/>
                          <a:sym typeface="Mada"/>
                        </a:rPr>
                        <a:t> injection</a:t>
                      </a:r>
                      <a:endParaRPr b="1" sz="1200">
                        <a:solidFill>
                          <a:srgbClr val="FFFFFF"/>
                        </a:solidFill>
                        <a:latin typeface="Mada"/>
                        <a:ea typeface="Mada"/>
                        <a:cs typeface="Mada"/>
                        <a:sym typeface="Mada"/>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Subcutaneous injection</a:t>
                      </a:r>
                      <a:endParaRPr b="1" sz="1200">
                        <a:solidFill>
                          <a:srgbClr val="FFFFFF"/>
                        </a:solidFill>
                        <a:latin typeface="Mada"/>
                        <a:ea typeface="Mada"/>
                        <a:cs typeface="Mada"/>
                        <a:sym typeface="Mada"/>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Intramuscular injection </a:t>
                      </a:r>
                      <a:r>
                        <a:rPr b="1" baseline="30000" lang="en-GB" sz="1200">
                          <a:solidFill>
                            <a:srgbClr val="FFFFFF"/>
                          </a:solidFill>
                          <a:latin typeface="Mada"/>
                          <a:ea typeface="Mada"/>
                          <a:cs typeface="Mada"/>
                          <a:sym typeface="Mada"/>
                        </a:rPr>
                        <a:t>4</a:t>
                      </a:r>
                      <a:endParaRPr b="1" baseline="30000" sz="1200">
                        <a:solidFill>
                          <a:srgbClr val="FFFFFF"/>
                        </a:solidFill>
                        <a:latin typeface="Mada"/>
                        <a:ea typeface="Mada"/>
                        <a:cs typeface="Mada"/>
                        <a:sym typeface="Mada"/>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6A5AF"/>
                    </a:solidFill>
                  </a:tcPr>
                </a:tc>
              </a:tr>
              <a:tr h="1515300">
                <a:tc>
                  <a:txBody>
                    <a:bodyPr/>
                    <a:lstStyle/>
                    <a:p>
                      <a:pPr indent="0" lvl="0" marL="0" rtl="0" algn="l">
                        <a:spcBef>
                          <a:spcPts val="0"/>
                        </a:spcBef>
                        <a:spcAft>
                          <a:spcPts val="0"/>
                        </a:spcAft>
                        <a:buNone/>
                      </a:pPr>
                      <a:r>
                        <a:rPr lang="en-GB" sz="1200">
                          <a:latin typeface="Mada"/>
                          <a:ea typeface="Mada"/>
                          <a:cs typeface="Mada"/>
                          <a:sym typeface="Mada"/>
                        </a:rPr>
                        <a:t>• </a:t>
                      </a:r>
                      <a:r>
                        <a:rPr lang="en-GB" sz="1200">
                          <a:latin typeface="Mada"/>
                          <a:ea typeface="Mada"/>
                          <a:cs typeface="Mada"/>
                          <a:sym typeface="Mada"/>
                        </a:rPr>
                        <a:t>Oral administration of vaccine makes immunization easier by eliminating the need for a needle and syringe. </a:t>
                      </a:r>
                      <a:endParaRPr sz="1200">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 </a:t>
                      </a:r>
                      <a:r>
                        <a:rPr lang="en-GB" sz="1200">
                          <a:latin typeface="Mada"/>
                          <a:ea typeface="Mada"/>
                          <a:cs typeface="Mada"/>
                          <a:sym typeface="Mada"/>
                        </a:rPr>
                        <a:t>Administers the vaccine in the topmost layer of the skin.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a:t>
                      </a:r>
                      <a:r>
                        <a:rPr lang="en-GB" sz="1200">
                          <a:solidFill>
                            <a:srgbClr val="980000"/>
                          </a:solidFill>
                          <a:latin typeface="Mada"/>
                          <a:ea typeface="Mada"/>
                          <a:cs typeface="Mada"/>
                          <a:sym typeface="Mada"/>
                        </a:rPr>
                        <a:t> </a:t>
                      </a:r>
                      <a:r>
                        <a:rPr b="1" lang="en-GB" sz="1200">
                          <a:solidFill>
                            <a:srgbClr val="FF0000"/>
                          </a:solidFill>
                          <a:latin typeface="Mada"/>
                          <a:ea typeface="Mada"/>
                          <a:cs typeface="Mada"/>
                          <a:sym typeface="Mada"/>
                        </a:rPr>
                        <a:t>BCG is the only vaccine with this route </a:t>
                      </a:r>
                      <a:r>
                        <a:rPr lang="en-GB" sz="1200">
                          <a:latin typeface="Mada"/>
                          <a:ea typeface="Mada"/>
                          <a:cs typeface="Mada"/>
                          <a:sym typeface="Mada"/>
                        </a:rPr>
                        <a:t>of administration.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Intradermal injection of BCG vaccine reduces the risk of </a:t>
                      </a:r>
                      <a:r>
                        <a:rPr b="1" lang="en-GB" sz="1200">
                          <a:solidFill>
                            <a:srgbClr val="FF0000"/>
                          </a:solidFill>
                          <a:latin typeface="Mada"/>
                          <a:ea typeface="Mada"/>
                          <a:cs typeface="Mada"/>
                          <a:sym typeface="Mada"/>
                        </a:rPr>
                        <a:t>neurovascular injury</a:t>
                      </a:r>
                      <a:endParaRPr b="1" sz="1200">
                        <a:solidFill>
                          <a:srgbClr val="FF0000"/>
                        </a:solidFill>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 </a:t>
                      </a:r>
                      <a:r>
                        <a:rPr lang="en-GB" sz="1200">
                          <a:latin typeface="Mada"/>
                          <a:ea typeface="Mada"/>
                          <a:cs typeface="Mada"/>
                          <a:sym typeface="Mada"/>
                        </a:rPr>
                        <a:t>Administers the vaccine into the subcutaneous layer above the muscle and below the skin</a:t>
                      </a:r>
                      <a:endParaRPr sz="1200">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 Administers the vaccine into the muscle mass.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Vaccines containing adjuvants </a:t>
                      </a:r>
                      <a:r>
                        <a:rPr baseline="30000" lang="en-GB" sz="1200">
                          <a:latin typeface="Mada"/>
                          <a:ea typeface="Mada"/>
                          <a:cs typeface="Mada"/>
                          <a:sym typeface="Mada"/>
                        </a:rPr>
                        <a:t>5</a:t>
                      </a:r>
                      <a:r>
                        <a:rPr lang="en-GB" sz="1200">
                          <a:latin typeface="Mada"/>
                          <a:ea typeface="Mada"/>
                          <a:cs typeface="Mada"/>
                          <a:sym typeface="Mada"/>
                        </a:rPr>
                        <a:t> should be injected IM to reduce adverse local effects. </a:t>
                      </a:r>
                      <a:endParaRPr sz="1200">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pic>
        <p:nvPicPr>
          <p:cNvPr descr="MODULE 2 – Route of administration - WHO Vaccine Safety Basics" id="215" name="Google Shape;215;p29"/>
          <p:cNvPicPr preferRelativeResize="0"/>
          <p:nvPr/>
        </p:nvPicPr>
        <p:blipFill>
          <a:blip r:embed="rId4">
            <a:alphaModFix/>
          </a:blip>
          <a:stretch>
            <a:fillRect/>
          </a:stretch>
        </p:blipFill>
        <p:spPr>
          <a:xfrm>
            <a:off x="951100" y="6389875"/>
            <a:ext cx="5284400" cy="3071425"/>
          </a:xfrm>
          <a:prstGeom prst="rect">
            <a:avLst/>
          </a:prstGeom>
          <a:noFill/>
          <a:ln>
            <a:noFill/>
          </a:ln>
        </p:spPr>
      </p:pic>
      <p:sp>
        <p:nvSpPr>
          <p:cNvPr id="216" name="Google Shape;216;p29"/>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We never give vaccines IV</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2- Only BCG, </a:t>
            </a:r>
            <a:r>
              <a:rPr lang="en-GB" sz="800">
                <a:solidFill>
                  <a:srgbClr val="6AA84F"/>
                </a:solidFill>
                <a:latin typeface="Mada"/>
                <a:ea typeface="Mada"/>
                <a:cs typeface="Mada"/>
                <a:sym typeface="Mada"/>
              </a:rPr>
              <a:t>because</a:t>
            </a:r>
            <a:r>
              <a:rPr lang="en-GB" sz="800">
                <a:solidFill>
                  <a:srgbClr val="6AA84F"/>
                </a:solidFill>
                <a:latin typeface="Mada"/>
                <a:ea typeface="Mada"/>
                <a:cs typeface="Mada"/>
                <a:sym typeface="Mada"/>
              </a:rPr>
              <a:t> it can injure the nerves</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3- Mainly polio and rotavirus</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4- It is the most common route of </a:t>
            </a:r>
            <a:r>
              <a:rPr lang="en-GB" sz="800">
                <a:solidFill>
                  <a:srgbClr val="6AA84F"/>
                </a:solidFill>
                <a:latin typeface="Mada"/>
                <a:ea typeface="Mada"/>
                <a:cs typeface="Mada"/>
                <a:sym typeface="Mada"/>
              </a:rPr>
              <a:t>administration</a:t>
            </a:r>
            <a:r>
              <a:rPr lang="en-GB" sz="800">
                <a:solidFill>
                  <a:srgbClr val="6AA84F"/>
                </a:solidFill>
                <a:latin typeface="Mada"/>
                <a:ea typeface="Mada"/>
                <a:cs typeface="Mada"/>
                <a:sym typeface="Mada"/>
              </a:rPr>
              <a:t>. In adults, shots are usually given through the deltoid muscle while in children it’s more common to be given in the thigh</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999999"/>
                </a:solidFill>
                <a:latin typeface="Mada"/>
                <a:ea typeface="Mada"/>
                <a:cs typeface="Mada"/>
                <a:sym typeface="Mada"/>
              </a:rPr>
              <a:t>5- Sometimes a substance is added to a vaccine to enhance the immune response by degree and/or duration, making it possible to reduce the amount of immunogen per dose or the total number of doses needed to achieve immunity. The commonly used adjuvant are aluminium salts </a:t>
            </a:r>
            <a:endParaRPr sz="800">
              <a:solidFill>
                <a:srgbClr val="999999"/>
              </a:solidFill>
              <a:latin typeface="Mada"/>
              <a:ea typeface="Mada"/>
              <a:cs typeface="Mada"/>
              <a:sym typeface="Mada"/>
            </a:endParaRPr>
          </a:p>
          <a:p>
            <a:pPr indent="0" lvl="0" marL="0" rtl="0" algn="l">
              <a:spcBef>
                <a:spcPts val="0"/>
              </a:spcBef>
              <a:spcAft>
                <a:spcPts val="0"/>
              </a:spcAft>
              <a:buNone/>
            </a:pPr>
            <a:r>
              <a:t/>
            </a:r>
            <a:endParaRPr sz="800">
              <a:solidFill>
                <a:srgbClr val="6AA84F"/>
              </a:solidFill>
              <a:latin typeface="Mada"/>
              <a:ea typeface="Mada"/>
              <a:cs typeface="Mada"/>
              <a:sym typeface="Mada"/>
            </a:endParaRPr>
          </a:p>
        </p:txBody>
      </p:sp>
      <p:sp>
        <p:nvSpPr>
          <p:cNvPr id="217" name="Google Shape;217;p29"/>
          <p:cNvSpPr/>
          <p:nvPr/>
        </p:nvSpPr>
        <p:spPr>
          <a:xfrm>
            <a:off x="1129825" y="6416150"/>
            <a:ext cx="1139100" cy="1451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
          <p:cNvSpPr/>
          <p:nvPr/>
        </p:nvSpPr>
        <p:spPr>
          <a:xfrm>
            <a:off x="4939825" y="6416150"/>
            <a:ext cx="1139100" cy="970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p:nvPr/>
        </p:nvSpPr>
        <p:spPr>
          <a:xfrm>
            <a:off x="3686325" y="6416150"/>
            <a:ext cx="1097100" cy="970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9"/>
          <p:cNvSpPr txBox="1"/>
          <p:nvPr>
            <p:ph type="title"/>
          </p:nvPr>
        </p:nvSpPr>
        <p:spPr>
          <a:xfrm>
            <a:off x="172800" y="3055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Routes of Vaccines Administration</a:t>
            </a:r>
            <a:endParaRPr b="1" sz="2400">
              <a:solidFill>
                <a:srgbClr val="134F5C"/>
              </a:solidFill>
              <a:latin typeface="Nunito"/>
              <a:ea typeface="Nunito"/>
              <a:cs typeface="Nunito"/>
              <a:sym typeface="Nunito"/>
            </a:endParaRPr>
          </a:p>
        </p:txBody>
      </p:sp>
      <p:sp>
        <p:nvSpPr>
          <p:cNvPr id="221" name="Google Shape;221;p29"/>
          <p:cNvSpPr/>
          <p:nvPr/>
        </p:nvSpPr>
        <p:spPr>
          <a:xfrm>
            <a:off x="2650971" y="3211107"/>
            <a:ext cx="355200" cy="3018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nvSpPr>
        <p:spPr>
          <a:xfrm>
            <a:off x="320175" y="5658400"/>
            <a:ext cx="7411200" cy="834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Each country determines its own immunization schedule and chooses vaccine presentations.</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Health workers should always refer to their national schedules and vaccine handling instructions when providing immunization services. </a:t>
            </a:r>
            <a:endParaRPr sz="1200">
              <a:latin typeface="Mada"/>
              <a:ea typeface="Mada"/>
              <a:cs typeface="Mada"/>
              <a:sym typeface="Mada"/>
            </a:endParaRPr>
          </a:p>
        </p:txBody>
      </p:sp>
      <p:graphicFrame>
        <p:nvGraphicFramePr>
          <p:cNvPr id="227" name="Google Shape;227;p30"/>
          <p:cNvGraphicFramePr/>
          <p:nvPr/>
        </p:nvGraphicFramePr>
        <p:xfrm>
          <a:off x="320163" y="937163"/>
          <a:ext cx="3000000" cy="3000000"/>
        </p:xfrm>
        <a:graphic>
          <a:graphicData uri="http://schemas.openxmlformats.org/drawingml/2006/table">
            <a:tbl>
              <a:tblPr>
                <a:noFill/>
                <a:tableStyleId>{D27D7EE6-2C18-4880-83A1-51E0A0B8FA78}</a:tableStyleId>
              </a:tblPr>
              <a:tblGrid>
                <a:gridCol w="2140025"/>
                <a:gridCol w="4932175"/>
              </a:tblGrid>
              <a:tr h="381000">
                <a:tc>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Single-Dose Vials </a:t>
                      </a:r>
                      <a:r>
                        <a:rPr b="1" baseline="30000" lang="en-GB" sz="1200">
                          <a:solidFill>
                            <a:schemeClr val="lt1"/>
                          </a:solidFill>
                          <a:latin typeface="Mada"/>
                          <a:ea typeface="Mada"/>
                          <a:cs typeface="Mada"/>
                          <a:sym typeface="Mada"/>
                        </a:rPr>
                        <a:t>1</a:t>
                      </a:r>
                      <a:endParaRPr/>
                    </a:p>
                  </a:txBody>
                  <a:tcPr marT="91425" marB="91425" marR="91425" marL="91425" anchor="ctr">
                    <a:solidFill>
                      <a:srgbClr val="45818E"/>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 single-dose vial (SDV) contains </a:t>
                      </a:r>
                      <a:r>
                        <a:rPr b="1" lang="en-GB" sz="1200">
                          <a:solidFill>
                            <a:schemeClr val="dk1"/>
                          </a:solidFill>
                          <a:latin typeface="Mada"/>
                          <a:ea typeface="Mada"/>
                          <a:cs typeface="Mada"/>
                          <a:sym typeface="Mada"/>
                        </a:rPr>
                        <a:t>one </a:t>
                      </a:r>
                      <a:r>
                        <a:rPr lang="en-GB" sz="1200">
                          <a:solidFill>
                            <a:schemeClr val="dk1"/>
                          </a:solidFill>
                          <a:latin typeface="Mada"/>
                          <a:ea typeface="Mada"/>
                          <a:cs typeface="Mada"/>
                          <a:sym typeface="Mada"/>
                        </a:rPr>
                        <a:t>dose and should be used </a:t>
                      </a:r>
                      <a:r>
                        <a:rPr b="1" lang="en-GB" sz="1200">
                          <a:solidFill>
                            <a:schemeClr val="dk1"/>
                          </a:solidFill>
                          <a:latin typeface="Mada"/>
                          <a:ea typeface="Mada"/>
                          <a:cs typeface="Mada"/>
                          <a:sym typeface="Mada"/>
                        </a:rPr>
                        <a:t>one </a:t>
                      </a:r>
                      <a:r>
                        <a:rPr lang="en-GB" sz="1200">
                          <a:solidFill>
                            <a:schemeClr val="dk1"/>
                          </a:solidFill>
                          <a:latin typeface="Mada"/>
                          <a:ea typeface="Mada"/>
                          <a:cs typeface="Mada"/>
                          <a:sym typeface="Mada"/>
                        </a:rPr>
                        <a:t>time for </a:t>
                      </a:r>
                      <a:r>
                        <a:rPr b="1" lang="en-GB" sz="1200">
                          <a:solidFill>
                            <a:schemeClr val="dk1"/>
                          </a:solidFill>
                          <a:latin typeface="Mada"/>
                          <a:ea typeface="Mada"/>
                          <a:cs typeface="Mada"/>
                          <a:sym typeface="Mada"/>
                        </a:rPr>
                        <a:t>one </a:t>
                      </a:r>
                      <a:r>
                        <a:rPr lang="en-GB" sz="1200">
                          <a:solidFill>
                            <a:schemeClr val="dk1"/>
                          </a:solidFill>
                          <a:latin typeface="Mada"/>
                          <a:ea typeface="Mada"/>
                          <a:cs typeface="Mada"/>
                          <a:sym typeface="Mada"/>
                        </a:rPr>
                        <a:t>patient.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SDVs </a:t>
                      </a:r>
                      <a:r>
                        <a:rPr b="1" lang="en-GB" sz="1200">
                          <a:solidFill>
                            <a:srgbClr val="FF0000"/>
                          </a:solidFill>
                          <a:latin typeface="Mada"/>
                          <a:ea typeface="Mada"/>
                          <a:cs typeface="Mada"/>
                          <a:sym typeface="Mada"/>
                        </a:rPr>
                        <a:t>do not contain preservatives</a:t>
                      </a:r>
                      <a:r>
                        <a:rPr lang="en-GB" sz="1200">
                          <a:solidFill>
                            <a:schemeClr val="dk1"/>
                          </a:solidFill>
                          <a:latin typeface="Mada"/>
                          <a:ea typeface="Mada"/>
                          <a:cs typeface="Mada"/>
                          <a:sym typeface="Mada"/>
                        </a:rPr>
                        <a:t> to help prevent microorganism growth.</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Multidose Vials </a:t>
                      </a:r>
                      <a:r>
                        <a:rPr b="1" baseline="30000" lang="en-GB" sz="1200">
                          <a:solidFill>
                            <a:schemeClr val="lt1"/>
                          </a:solidFill>
                          <a:latin typeface="Mada"/>
                          <a:ea typeface="Mada"/>
                          <a:cs typeface="Mada"/>
                          <a:sym typeface="Mada"/>
                        </a:rPr>
                        <a:t>2</a:t>
                      </a:r>
                      <a:endParaRPr/>
                    </a:p>
                  </a:txBody>
                  <a:tcPr marT="91425" marB="91425" marR="91425" marL="91425" anchor="ctr">
                    <a:solidFill>
                      <a:srgbClr val="45818E"/>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 multidose vial (MDV) contains</a:t>
                      </a:r>
                      <a:r>
                        <a:rPr b="1" lang="en-GB" sz="1200">
                          <a:solidFill>
                            <a:schemeClr val="dk1"/>
                          </a:solidFill>
                          <a:latin typeface="Mada"/>
                          <a:ea typeface="Mada"/>
                          <a:cs typeface="Mada"/>
                          <a:sym typeface="Mada"/>
                        </a:rPr>
                        <a:t> more than one dose of vaccine</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MDVs typically </a:t>
                      </a:r>
                      <a:r>
                        <a:rPr b="1" lang="en-GB" sz="1200">
                          <a:solidFill>
                            <a:srgbClr val="FF0000"/>
                          </a:solidFill>
                          <a:latin typeface="Mada"/>
                          <a:ea typeface="Mada"/>
                          <a:cs typeface="Mada"/>
                          <a:sym typeface="Mada"/>
                        </a:rPr>
                        <a:t>contain a preservative</a:t>
                      </a:r>
                      <a:r>
                        <a:rPr lang="en-GB" sz="1200">
                          <a:solidFill>
                            <a:schemeClr val="dk1"/>
                          </a:solidFill>
                          <a:latin typeface="Mada"/>
                          <a:ea typeface="Mada"/>
                          <a:cs typeface="Mada"/>
                          <a:sym typeface="Mada"/>
                        </a:rPr>
                        <a:t> to help prevent the growth of microorganisms, they can be entered or punctured more than once.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Only the number of doses indicated in the manufacturer’s package insert should be withdrawn from the vial.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After the maximum number of doses have been withdrawn, the vial should be discarded</a:t>
                      </a:r>
                      <a:r>
                        <a:rPr lang="en-GB" sz="1200">
                          <a:solidFill>
                            <a:schemeClr val="dk1"/>
                          </a:solidFill>
                          <a:latin typeface="Mada"/>
                          <a:ea typeface="Mada"/>
                          <a:cs typeface="Mada"/>
                          <a:sym typeface="Mada"/>
                        </a:rPr>
                        <a:t>, even if there is residual vaccine or the expiration date has not been</a:t>
                      </a:r>
                      <a:endParaRPr/>
                    </a:p>
                  </a:txBody>
                  <a:tcPr marT="91425" marB="91425" marR="91425" marL="91425"/>
                </a:tc>
              </a:tr>
              <a:tr h="381000">
                <a:tc>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Manufacturer-Filled Syringes</a:t>
                      </a:r>
                      <a:endParaRPr/>
                    </a:p>
                  </a:txBody>
                  <a:tcPr marT="91425" marB="91425" marR="91425" marL="91425" anchor="ctr">
                    <a:solidFill>
                      <a:srgbClr val="45818E"/>
                    </a:solidFill>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 manufacturer-filled syringe (MFS) is prepared and sealed under sterile conditions by the manufacturer.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Activate an MFS (i.e., remove the syringe cap or attach the needle) only when ready to use.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An MFS does not contain a preservative to help prevent the growth of microorganisms.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Once the sterile seal has been broken, the vaccine should be used or discarded </a:t>
                      </a:r>
                      <a:r>
                        <a:rPr b="1" lang="en-GB" sz="1200">
                          <a:solidFill>
                            <a:srgbClr val="FF0000"/>
                          </a:solidFill>
                          <a:latin typeface="Mada"/>
                          <a:ea typeface="Mada"/>
                          <a:cs typeface="Mada"/>
                          <a:sym typeface="Mada"/>
                        </a:rPr>
                        <a:t>by the end of the workday</a:t>
                      </a:r>
                      <a:r>
                        <a:rPr lang="en-GB" sz="1200">
                          <a:solidFill>
                            <a:schemeClr val="dk1"/>
                          </a:solidFill>
                          <a:latin typeface="Mada"/>
                          <a:ea typeface="Mada"/>
                          <a:cs typeface="Mada"/>
                          <a:sym typeface="Mada"/>
                        </a:rPr>
                        <a:t>. </a:t>
                      </a:r>
                      <a:endParaRPr/>
                    </a:p>
                  </a:txBody>
                  <a:tcPr marT="91425" marB="91425" marR="91425" marL="91425"/>
                </a:tc>
              </a:tr>
            </a:tbl>
          </a:graphicData>
        </a:graphic>
      </p:graphicFrame>
      <p:sp>
        <p:nvSpPr>
          <p:cNvPr id="228" name="Google Shape;228;p30"/>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Whenever we open it we need to discard it by the end of the day</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2- Can be used for multiple people</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3- </a:t>
            </a:r>
            <a:r>
              <a:rPr b="1" lang="en-GB" sz="800">
                <a:solidFill>
                  <a:srgbClr val="FF0000"/>
                </a:solidFill>
                <a:latin typeface="Mada"/>
                <a:ea typeface="Mada"/>
                <a:cs typeface="Mada"/>
                <a:sym typeface="Mada"/>
              </a:rPr>
              <a:t>It is very important to memorize every vaccine and when should it be given for both MCQs and OSCEs</a:t>
            </a:r>
            <a:r>
              <a:rPr lang="en-GB" sz="800">
                <a:solidFill>
                  <a:srgbClr val="6AA84F"/>
                </a:solidFill>
                <a:latin typeface="Mada"/>
                <a:ea typeface="Mada"/>
                <a:cs typeface="Mada"/>
                <a:sym typeface="Mada"/>
              </a:rPr>
              <a:t>. This immunization schedule was updated this year. Changes include </a:t>
            </a:r>
            <a:r>
              <a:rPr lang="en-GB" sz="800">
                <a:solidFill>
                  <a:srgbClr val="6AA84F"/>
                </a:solidFill>
                <a:latin typeface="Mada"/>
                <a:ea typeface="Mada"/>
                <a:cs typeface="Mada"/>
                <a:sym typeface="Mada"/>
              </a:rPr>
              <a:t>postponing</a:t>
            </a:r>
            <a:r>
              <a:rPr lang="en-GB" sz="800">
                <a:solidFill>
                  <a:srgbClr val="6AA84F"/>
                </a:solidFill>
                <a:latin typeface="Mada"/>
                <a:ea typeface="Mada"/>
                <a:cs typeface="Mada"/>
                <a:sym typeface="Mada"/>
              </a:rPr>
              <a:t> BCG vaccine till the 6th month to avoid serious rxns in immunodeficient infants. They also added new vaccines from the age of 11 and onward.</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800">
              <a:solidFill>
                <a:srgbClr val="6AA84F"/>
              </a:solidFill>
              <a:latin typeface="Mada"/>
              <a:ea typeface="Mada"/>
              <a:cs typeface="Mada"/>
              <a:sym typeface="Mada"/>
            </a:endParaRPr>
          </a:p>
        </p:txBody>
      </p:sp>
      <p:sp>
        <p:nvSpPr>
          <p:cNvPr id="229" name="Google Shape;229;p30"/>
          <p:cNvSpPr txBox="1"/>
          <p:nvPr>
            <p:ph type="title"/>
          </p:nvPr>
        </p:nvSpPr>
        <p:spPr>
          <a:xfrm>
            <a:off x="172800" y="3055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Types of Vaccines Vials</a:t>
            </a:r>
            <a:endParaRPr b="1" sz="2400">
              <a:solidFill>
                <a:srgbClr val="134F5C"/>
              </a:solidFill>
              <a:latin typeface="Nunito"/>
              <a:ea typeface="Nunito"/>
              <a:cs typeface="Nunito"/>
              <a:sym typeface="Nunito"/>
            </a:endParaRPr>
          </a:p>
        </p:txBody>
      </p:sp>
      <p:sp>
        <p:nvSpPr>
          <p:cNvPr id="230" name="Google Shape;230;p30"/>
          <p:cNvSpPr txBox="1"/>
          <p:nvPr>
            <p:ph type="title"/>
          </p:nvPr>
        </p:nvSpPr>
        <p:spPr>
          <a:xfrm>
            <a:off x="172800" y="51823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Immunization Schedules</a:t>
            </a:r>
            <a:endParaRPr b="1" sz="2400">
              <a:solidFill>
                <a:srgbClr val="134F5C"/>
              </a:solidFill>
              <a:latin typeface="Nunito"/>
              <a:ea typeface="Nunito"/>
              <a:cs typeface="Nunito"/>
              <a:sym typeface="Nunito"/>
            </a:endParaRPr>
          </a:p>
        </p:txBody>
      </p:sp>
      <p:pic>
        <p:nvPicPr>
          <p:cNvPr id="231" name="Google Shape;231;p30"/>
          <p:cNvPicPr preferRelativeResize="0"/>
          <p:nvPr/>
        </p:nvPicPr>
        <p:blipFill>
          <a:blip r:embed="rId3">
            <a:alphaModFix/>
          </a:blip>
          <a:stretch>
            <a:fillRect/>
          </a:stretch>
        </p:blipFill>
        <p:spPr>
          <a:xfrm>
            <a:off x="152400" y="7235175"/>
            <a:ext cx="7284727" cy="2126100"/>
          </a:xfrm>
          <a:prstGeom prst="rect">
            <a:avLst/>
          </a:prstGeom>
          <a:noFill/>
          <a:ln>
            <a:noFill/>
          </a:ln>
        </p:spPr>
      </p:pic>
      <p:sp>
        <p:nvSpPr>
          <p:cNvPr id="232" name="Google Shape;232;p30"/>
          <p:cNvSpPr txBox="1"/>
          <p:nvPr>
            <p:ph type="title"/>
          </p:nvPr>
        </p:nvSpPr>
        <p:spPr>
          <a:xfrm>
            <a:off x="172800" y="65539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National </a:t>
            </a:r>
            <a:r>
              <a:rPr b="1" lang="en-GB" sz="2400">
                <a:solidFill>
                  <a:srgbClr val="134F5C"/>
                </a:solidFill>
                <a:latin typeface="Nunito"/>
                <a:ea typeface="Nunito"/>
                <a:cs typeface="Nunito"/>
                <a:sym typeface="Nunito"/>
              </a:rPr>
              <a:t>Immunization Schedule </a:t>
            </a:r>
            <a:r>
              <a:rPr b="1" baseline="30000" lang="en-GB" sz="2400">
                <a:solidFill>
                  <a:srgbClr val="134F5C"/>
                </a:solidFill>
                <a:latin typeface="Nunito"/>
                <a:ea typeface="Nunito"/>
                <a:cs typeface="Nunito"/>
                <a:sym typeface="Nunito"/>
              </a:rPr>
              <a:t>3</a:t>
            </a:r>
            <a:endParaRPr b="1" baseline="30000" sz="2400">
              <a:solidFill>
                <a:srgbClr val="134F5C"/>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ph type="title"/>
          </p:nvPr>
        </p:nvSpPr>
        <p:spPr>
          <a:xfrm>
            <a:off x="172800" y="3055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Vaccines</a:t>
            </a:r>
            <a:endParaRPr b="1" sz="2400">
              <a:solidFill>
                <a:srgbClr val="134F5C"/>
              </a:solidFill>
              <a:latin typeface="Nunito"/>
              <a:ea typeface="Nunito"/>
              <a:cs typeface="Nunito"/>
              <a:sym typeface="Nunito"/>
            </a:endParaRPr>
          </a:p>
        </p:txBody>
      </p:sp>
      <p:sp>
        <p:nvSpPr>
          <p:cNvPr id="238" name="Google Shape;238;p31"/>
          <p:cNvSpPr/>
          <p:nvPr/>
        </p:nvSpPr>
        <p:spPr>
          <a:xfrm>
            <a:off x="-9200" y="9462525"/>
            <a:ext cx="7635600" cy="1236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39" name="Google Shape;239;p31"/>
          <p:cNvGraphicFramePr/>
          <p:nvPr/>
        </p:nvGraphicFramePr>
        <p:xfrm>
          <a:off x="79988" y="950313"/>
          <a:ext cx="3000000" cy="3000000"/>
        </p:xfrm>
        <a:graphic>
          <a:graphicData uri="http://schemas.openxmlformats.org/drawingml/2006/table">
            <a:tbl>
              <a:tblPr>
                <a:noFill/>
                <a:tableStyleId>{D27D7EE6-2C18-4880-83A1-51E0A0B8FA78}</a:tableStyleId>
              </a:tblPr>
              <a:tblGrid>
                <a:gridCol w="1020400"/>
                <a:gridCol w="1877325"/>
                <a:gridCol w="1208600"/>
                <a:gridCol w="1148325"/>
                <a:gridCol w="2174900"/>
              </a:tblGrid>
              <a:tr h="655875">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Disease</a:t>
                      </a:r>
                      <a:endParaRPr b="1" sz="12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Vaccine</a:t>
                      </a:r>
                      <a:endParaRPr b="1" sz="12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Dose/</a:t>
                      </a:r>
                      <a:r>
                        <a:rPr b="1" lang="en-GB" sz="1200">
                          <a:solidFill>
                            <a:srgbClr val="FFFFFF"/>
                          </a:solidFill>
                          <a:latin typeface="Mada"/>
                          <a:ea typeface="Mada"/>
                          <a:cs typeface="Mada"/>
                          <a:sym typeface="Mada"/>
                        </a:rPr>
                        <a:t>Route</a:t>
                      </a:r>
                      <a:r>
                        <a:rPr b="1" lang="en-GB" sz="1200">
                          <a:solidFill>
                            <a:srgbClr val="FFFFFF"/>
                          </a:solidFill>
                          <a:latin typeface="Mada"/>
                          <a:ea typeface="Mada"/>
                          <a:cs typeface="Mada"/>
                          <a:sym typeface="Mada"/>
                        </a:rPr>
                        <a:t> of administration</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700">
                        <a:solidFill>
                          <a:srgbClr val="FFD966"/>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Timing</a:t>
                      </a:r>
                      <a:endParaRPr b="1" sz="12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Side effects </a:t>
                      </a:r>
                      <a:endParaRPr b="1" sz="900">
                        <a:solidFill>
                          <a:srgbClr val="FFD966"/>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134F5C"/>
                    </a:solidFill>
                  </a:tcPr>
                </a:tc>
              </a:tr>
              <a:tr h="1107900">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Tuberculosis</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lang="en-GB" sz="1000">
                          <a:latin typeface="Mada"/>
                          <a:ea typeface="Mada"/>
                          <a:cs typeface="Mada"/>
                          <a:sym typeface="Mada"/>
                        </a:rPr>
                        <a:t>Bacille Calmette-Gué</a:t>
                      </a:r>
                      <a:r>
                        <a:rPr lang="en-GB" sz="1000">
                          <a:latin typeface="Mada"/>
                          <a:ea typeface="Mada"/>
                          <a:cs typeface="Mada"/>
                          <a:sym typeface="Mada"/>
                        </a:rPr>
                        <a:t>r</a:t>
                      </a:r>
                      <a:r>
                        <a:rPr lang="en-GB" sz="1000">
                          <a:latin typeface="Mada"/>
                          <a:ea typeface="Mada"/>
                          <a:cs typeface="Mada"/>
                          <a:sym typeface="Mada"/>
                        </a:rPr>
                        <a:t>in (BCG)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 0.05 ml Intradermal</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At 6 months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Severe</a:t>
                      </a:r>
                      <a:r>
                        <a:rPr lang="en-GB" sz="1000">
                          <a:latin typeface="Mada"/>
                          <a:ea typeface="Mada"/>
                          <a:cs typeface="Mada"/>
                          <a:sym typeface="Mada"/>
                        </a:rPr>
                        <a:t>: generalized disease or infections such as osteomyelitis (bone infection); abscess; regional lymphadenitis (lymph node inflammation)</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 </a:t>
                      </a:r>
                      <a:r>
                        <a:rPr b="1" lang="en-GB" sz="1000" u="sng">
                          <a:latin typeface="Mada"/>
                          <a:ea typeface="Mada"/>
                          <a:cs typeface="Mada"/>
                          <a:sym typeface="Mada"/>
                        </a:rPr>
                        <a:t>Mild</a:t>
                      </a:r>
                      <a:r>
                        <a:rPr lang="en-GB" sz="1000">
                          <a:latin typeface="Mada"/>
                          <a:ea typeface="Mada"/>
                          <a:cs typeface="Mada"/>
                          <a:sym typeface="Mada"/>
                        </a:rPr>
                        <a:t>: injection site reactions &amp; fever</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954025">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Hepatitis B </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l">
                        <a:spcBef>
                          <a:spcPts val="0"/>
                        </a:spcBef>
                        <a:spcAft>
                          <a:spcPts val="0"/>
                        </a:spcAft>
                        <a:buNone/>
                      </a:pPr>
                      <a:r>
                        <a:rPr b="1" lang="en-GB" sz="1000">
                          <a:latin typeface="Mada"/>
                          <a:ea typeface="Mada"/>
                          <a:cs typeface="Mada"/>
                          <a:sym typeface="Mada"/>
                        </a:rPr>
                        <a:t>Monovalent (HepB)</a:t>
                      </a:r>
                      <a:endParaRPr b="1"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Pentavalent:</a:t>
                      </a:r>
                      <a:r>
                        <a:rPr lang="en-GB" sz="1000">
                          <a:latin typeface="Mada"/>
                          <a:ea typeface="Mada"/>
                          <a:cs typeface="Mada"/>
                          <a:sym typeface="Mada"/>
                        </a:rPr>
                        <a:t> with Diphtheria, tetanus, pertussis, and Haemophilus influenzae type b</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Quadrivalent:</a:t>
                      </a:r>
                      <a:r>
                        <a:rPr lang="en-GB" sz="1000">
                          <a:latin typeface="Mada"/>
                          <a:ea typeface="Mada"/>
                          <a:cs typeface="Mada"/>
                          <a:sym typeface="Mada"/>
                        </a:rPr>
                        <a:t> DTP+HepB</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0.5 ml Intramuscularly</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At birth 2, 4, 6 months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Severe</a:t>
                      </a:r>
                      <a:r>
                        <a:rPr lang="en-GB" sz="1000">
                          <a:latin typeface="Mada"/>
                          <a:ea typeface="Mada"/>
                          <a:cs typeface="Mada"/>
                          <a:sym typeface="Mada"/>
                        </a:rPr>
                        <a:t>: rare anaphylaxis</a:t>
                      </a:r>
                      <a:endParaRPr sz="1000">
                        <a:latin typeface="Mada"/>
                        <a:ea typeface="Mada"/>
                        <a:cs typeface="Mada"/>
                        <a:sym typeface="Mada"/>
                      </a:endParaRPr>
                    </a:p>
                    <a:p>
                      <a:pPr indent="0" lvl="0" marL="0" rtl="0" algn="l">
                        <a:spcBef>
                          <a:spcPts val="0"/>
                        </a:spcBef>
                        <a:spcAft>
                          <a:spcPts val="0"/>
                        </a:spcAft>
                        <a:buNone/>
                      </a:pPr>
                      <a:r>
                        <a:rPr b="1" lang="en-GB" sz="1000" u="sng">
                          <a:latin typeface="Mada"/>
                          <a:ea typeface="Mada"/>
                          <a:cs typeface="Mada"/>
                          <a:sym typeface="Mada"/>
                        </a:rPr>
                        <a:t>Mild</a:t>
                      </a:r>
                      <a:r>
                        <a:rPr lang="en-GB" sz="1000">
                          <a:latin typeface="Mada"/>
                          <a:ea typeface="Mada"/>
                          <a:cs typeface="Mada"/>
                          <a:sym typeface="Mada"/>
                        </a:rPr>
                        <a:t>: injection site reactions (pain, redness, swelling); headache; fever</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954025">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Diphtheria</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lang="en-GB" sz="1000">
                          <a:latin typeface="Mada"/>
                          <a:ea typeface="Mada"/>
                          <a:cs typeface="Mada"/>
                          <a:sym typeface="Mada"/>
                        </a:rPr>
                        <a:t>(DT/ dT) with tetanus (DTP) with tetanus and pertussis </a:t>
                      </a:r>
                      <a:r>
                        <a:rPr b="1" lang="en-GB" sz="1000">
                          <a:latin typeface="Mada"/>
                          <a:ea typeface="Mada"/>
                          <a:cs typeface="Mada"/>
                          <a:sym typeface="Mada"/>
                        </a:rPr>
                        <a:t>Pentavalent</a:t>
                      </a:r>
                      <a:r>
                        <a:rPr lang="en-GB" sz="1000">
                          <a:latin typeface="Mada"/>
                          <a:ea typeface="Mada"/>
                          <a:cs typeface="Mada"/>
                          <a:sym typeface="Mada"/>
                        </a:rPr>
                        <a:t>: with tetanus, pertussis, hepatitis B and Haemophilus influenzae type b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0.5 ml Intramuscularly</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2, 4, 6, 18 months and 4- 6 years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Mada"/>
                          <a:ea typeface="Mada"/>
                          <a:cs typeface="Mada"/>
                          <a:sym typeface="Mada"/>
                        </a:rPr>
                        <a:t>Severe adverse events due to diphtheria toxoid alone have not been reported </a:t>
                      </a:r>
                      <a:endParaRPr sz="1000">
                        <a:latin typeface="Mada"/>
                        <a:ea typeface="Mada"/>
                        <a:cs typeface="Mada"/>
                        <a:sym typeface="Mada"/>
                      </a:endParaRPr>
                    </a:p>
                    <a:p>
                      <a:pPr indent="0" lvl="0" marL="0" rtl="0" algn="l">
                        <a:spcBef>
                          <a:spcPts val="0"/>
                        </a:spcBef>
                        <a:spcAft>
                          <a:spcPts val="0"/>
                        </a:spcAft>
                        <a:buNone/>
                      </a:pPr>
                      <a:r>
                        <a:rPr b="1" lang="en-GB" sz="1000" u="sng">
                          <a:latin typeface="Mada"/>
                          <a:ea typeface="Mada"/>
                          <a:cs typeface="Mada"/>
                          <a:sym typeface="Mada"/>
                        </a:rPr>
                        <a:t>Mild</a:t>
                      </a:r>
                      <a:r>
                        <a:rPr lang="en-GB" sz="1000">
                          <a:latin typeface="Mada"/>
                          <a:ea typeface="Mada"/>
                          <a:cs typeface="Mada"/>
                          <a:sym typeface="Mada"/>
                        </a:rPr>
                        <a:t>: injection site reactions, fever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415675">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Pertussis</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l">
                        <a:spcBef>
                          <a:spcPts val="0"/>
                        </a:spcBef>
                        <a:spcAft>
                          <a:spcPts val="0"/>
                        </a:spcAft>
                        <a:buNone/>
                      </a:pPr>
                      <a:r>
                        <a:rPr b="1" lang="en-GB" sz="1000">
                          <a:latin typeface="Mada"/>
                          <a:ea typeface="Mada"/>
                          <a:cs typeface="Mada"/>
                          <a:sym typeface="Mada"/>
                        </a:rPr>
                        <a:t>Trivalent </a:t>
                      </a:r>
                      <a:r>
                        <a:rPr lang="en-GB" sz="1000">
                          <a:latin typeface="Mada"/>
                          <a:ea typeface="Mada"/>
                          <a:cs typeface="Mada"/>
                          <a:sym typeface="Mada"/>
                        </a:rPr>
                        <a:t>(DTP) with tetanus and diphtheria </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Pentavalent</a:t>
                      </a:r>
                      <a:r>
                        <a:rPr lang="en-GB" sz="1000">
                          <a:latin typeface="Mada"/>
                          <a:ea typeface="Mada"/>
                          <a:cs typeface="Mada"/>
                          <a:sym typeface="Mada"/>
                        </a:rPr>
                        <a:t>: with tetanus, diphtheria, hepatitis B and Haemophilus influenzae type b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0.5 ml Intramuscularly</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2, 4, 6, 18 months and 4- 6 years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Severe</a:t>
                      </a:r>
                      <a:r>
                        <a:rPr lang="en-GB" sz="1000">
                          <a:latin typeface="Mada"/>
                          <a:ea typeface="Mada"/>
                          <a:cs typeface="Mada"/>
                          <a:sym typeface="Mada"/>
                        </a:rPr>
                        <a:t>: rare anaphylaxis, hypotonic– hyporesponsive episodes (loss of muscle tone &amp; responsiveness/ consciousness); febrile seizures; prolonged crying.</a:t>
                      </a:r>
                      <a:endParaRPr sz="1000">
                        <a:latin typeface="Mada"/>
                        <a:ea typeface="Mada"/>
                        <a:cs typeface="Mada"/>
                        <a:sym typeface="Mada"/>
                      </a:endParaRPr>
                    </a:p>
                    <a:p>
                      <a:pPr indent="0" lvl="0" marL="0" rtl="0" algn="l">
                        <a:spcBef>
                          <a:spcPts val="0"/>
                        </a:spcBef>
                        <a:spcAft>
                          <a:spcPts val="0"/>
                        </a:spcAft>
                        <a:buNone/>
                      </a:pPr>
                      <a:r>
                        <a:rPr b="1" lang="en-GB" sz="1000" u="sng">
                          <a:latin typeface="Mada"/>
                          <a:ea typeface="Mada"/>
                          <a:cs typeface="Mada"/>
                          <a:sym typeface="Mada"/>
                        </a:rPr>
                        <a:t>Mild</a:t>
                      </a:r>
                      <a:r>
                        <a:rPr lang="en-GB" sz="1000">
                          <a:latin typeface="Mada"/>
                          <a:ea typeface="Mada"/>
                          <a:cs typeface="Mada"/>
                          <a:sym typeface="Mada"/>
                        </a:rPr>
                        <a:t>: injection site reactions (pain, redness, swelling); fever and agitation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261775">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Tetanus</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en-GB" sz="1100">
                          <a:solidFill>
                            <a:srgbClr val="F1C232"/>
                          </a:solidFill>
                          <a:latin typeface="Mada"/>
                          <a:ea typeface="Mada"/>
                          <a:cs typeface="Mada"/>
                          <a:sym typeface="Mada"/>
                        </a:rPr>
                        <a:t>Recommended during </a:t>
                      </a:r>
                      <a:r>
                        <a:rPr b="1" lang="en-GB" sz="1100">
                          <a:solidFill>
                            <a:srgbClr val="F1C232"/>
                          </a:solidFill>
                          <a:latin typeface="Mada"/>
                          <a:ea typeface="Mada"/>
                          <a:cs typeface="Mada"/>
                          <a:sym typeface="Mada"/>
                        </a:rPr>
                        <a:t>pregnancy </a:t>
                      </a:r>
                      <a:endParaRPr b="1" sz="1100">
                        <a:solidFill>
                          <a:srgbClr val="F1C232"/>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l">
                        <a:spcBef>
                          <a:spcPts val="0"/>
                        </a:spcBef>
                        <a:spcAft>
                          <a:spcPts val="0"/>
                        </a:spcAft>
                        <a:buNone/>
                      </a:pPr>
                      <a:r>
                        <a:rPr b="1" lang="en-GB" sz="1000">
                          <a:latin typeface="Mada"/>
                          <a:ea typeface="Mada"/>
                          <a:cs typeface="Mada"/>
                          <a:sym typeface="Mada"/>
                        </a:rPr>
                        <a:t>Monovalent </a:t>
                      </a:r>
                      <a:r>
                        <a:rPr lang="en-GB" sz="1000">
                          <a:latin typeface="Mada"/>
                          <a:ea typeface="Mada"/>
                          <a:cs typeface="Mada"/>
                          <a:sym typeface="Mada"/>
                        </a:rPr>
                        <a:t>(</a:t>
                      </a:r>
                      <a:r>
                        <a:rPr lang="en-GB" sz="1000">
                          <a:latin typeface="Mada"/>
                          <a:ea typeface="Mada"/>
                          <a:cs typeface="Mada"/>
                          <a:sym typeface="Mada"/>
                        </a:rPr>
                        <a:t>TT) </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Divalent </a:t>
                      </a:r>
                      <a:r>
                        <a:rPr lang="en-GB" sz="1000">
                          <a:latin typeface="Mada"/>
                          <a:ea typeface="Mada"/>
                          <a:cs typeface="Mada"/>
                          <a:sym typeface="Mada"/>
                        </a:rPr>
                        <a:t>(DT/ dT) with diphtheria </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Trivalent </a:t>
                      </a:r>
                      <a:r>
                        <a:rPr lang="en-GB" sz="1000">
                          <a:latin typeface="Mada"/>
                          <a:ea typeface="Mada"/>
                          <a:cs typeface="Mada"/>
                          <a:sym typeface="Mada"/>
                        </a:rPr>
                        <a:t>(DTP) </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Pentavalent</a:t>
                      </a:r>
                      <a:r>
                        <a:rPr lang="en-GB" sz="1000">
                          <a:latin typeface="Mada"/>
                          <a:ea typeface="Mada"/>
                          <a:cs typeface="Mada"/>
                          <a:sym typeface="Mada"/>
                        </a:rPr>
                        <a:t>: with diphtheria, pertussis, hepatitis B and Haemophilus influenzae type b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0.5 ml Intramuscularly</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2, 4, 6, 18 months and 4- 6 years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Severe</a:t>
                      </a:r>
                      <a:r>
                        <a:rPr lang="en-GB" sz="1000">
                          <a:latin typeface="Mada"/>
                          <a:ea typeface="Mada"/>
                          <a:cs typeface="Mada"/>
                          <a:sym typeface="Mada"/>
                        </a:rPr>
                        <a:t>: rare anaphylaxis, brachial neuritis </a:t>
                      </a:r>
                      <a:endParaRPr sz="1000">
                        <a:latin typeface="Mada"/>
                        <a:ea typeface="Mada"/>
                        <a:cs typeface="Mada"/>
                        <a:sym typeface="Mada"/>
                      </a:endParaRPr>
                    </a:p>
                    <a:p>
                      <a:pPr indent="0" lvl="0" marL="0" rtl="0" algn="l">
                        <a:spcBef>
                          <a:spcPts val="0"/>
                        </a:spcBef>
                        <a:spcAft>
                          <a:spcPts val="0"/>
                        </a:spcAft>
                        <a:buNone/>
                      </a:pPr>
                      <a:r>
                        <a:rPr b="1" lang="en-GB" sz="1000" u="sng">
                          <a:latin typeface="Mada"/>
                          <a:ea typeface="Mada"/>
                          <a:cs typeface="Mada"/>
                          <a:sym typeface="Mada"/>
                        </a:rPr>
                        <a:t>Mild</a:t>
                      </a:r>
                      <a:r>
                        <a:rPr lang="en-GB" sz="1000">
                          <a:latin typeface="Mada"/>
                          <a:ea typeface="Mada"/>
                          <a:cs typeface="Mada"/>
                          <a:sym typeface="Mada"/>
                        </a:rPr>
                        <a:t>: injection site reactions and fever</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800150">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Haemophilus influenzae type b (Hib)</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l">
                        <a:spcBef>
                          <a:spcPts val="0"/>
                        </a:spcBef>
                        <a:spcAft>
                          <a:spcPts val="0"/>
                        </a:spcAft>
                        <a:buNone/>
                      </a:pPr>
                      <a:r>
                        <a:rPr lang="en-GB" sz="1000">
                          <a:latin typeface="Mada"/>
                          <a:ea typeface="Mada"/>
                          <a:cs typeface="Mada"/>
                          <a:sym typeface="Mada"/>
                        </a:rPr>
                        <a:t>Monovalent Hib </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Pentavalent:</a:t>
                      </a:r>
                      <a:r>
                        <a:rPr lang="en-GB" sz="1000">
                          <a:latin typeface="Mada"/>
                          <a:ea typeface="Mada"/>
                          <a:cs typeface="Mada"/>
                          <a:sym typeface="Mada"/>
                        </a:rPr>
                        <a:t> with diphtheria, tetanus, pertussis and hepatitis B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0.5 ml Intramuscularly</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2, 4, 6, 18 months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Severe</a:t>
                      </a:r>
                      <a:r>
                        <a:rPr lang="en-GB" sz="1000">
                          <a:latin typeface="Mada"/>
                          <a:ea typeface="Mada"/>
                          <a:cs typeface="Mada"/>
                          <a:sym typeface="Mada"/>
                        </a:rPr>
                        <a:t>: none reported to date </a:t>
                      </a:r>
                      <a:endParaRPr sz="1000">
                        <a:latin typeface="Mada"/>
                        <a:ea typeface="Mada"/>
                        <a:cs typeface="Mada"/>
                        <a:sym typeface="Mada"/>
                      </a:endParaRPr>
                    </a:p>
                    <a:p>
                      <a:pPr indent="0" lvl="0" marL="0" rtl="0" algn="l">
                        <a:spcBef>
                          <a:spcPts val="0"/>
                        </a:spcBef>
                        <a:spcAft>
                          <a:spcPts val="0"/>
                        </a:spcAft>
                        <a:buNone/>
                      </a:pPr>
                      <a:r>
                        <a:rPr b="1" lang="en-GB" sz="1000" u="sng">
                          <a:latin typeface="Mada"/>
                          <a:ea typeface="Mada"/>
                          <a:cs typeface="Mada"/>
                          <a:sym typeface="Mada"/>
                        </a:rPr>
                        <a:t>Mild</a:t>
                      </a:r>
                      <a:r>
                        <a:rPr lang="en-GB" sz="1000">
                          <a:latin typeface="Mada"/>
                          <a:ea typeface="Mada"/>
                          <a:cs typeface="Mada"/>
                          <a:sym typeface="Mada"/>
                        </a:rPr>
                        <a:t>: injection site reactions, fever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056125">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Measles</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l">
                        <a:spcBef>
                          <a:spcPts val="0"/>
                        </a:spcBef>
                        <a:spcAft>
                          <a:spcPts val="0"/>
                        </a:spcAft>
                        <a:buNone/>
                      </a:pPr>
                      <a:r>
                        <a:rPr b="1" lang="en-GB" sz="1000">
                          <a:latin typeface="Mada"/>
                          <a:ea typeface="Mada"/>
                          <a:cs typeface="Mada"/>
                          <a:sym typeface="Mada"/>
                        </a:rPr>
                        <a:t>Monovalent </a:t>
                      </a:r>
                      <a:r>
                        <a:rPr lang="en-GB" sz="1000">
                          <a:latin typeface="Mada"/>
                          <a:ea typeface="Mada"/>
                          <a:cs typeface="Mada"/>
                          <a:sym typeface="Mada"/>
                        </a:rPr>
                        <a:t>Measles only (M)</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Divalent </a:t>
                      </a:r>
                      <a:r>
                        <a:rPr lang="en-GB" sz="1000">
                          <a:latin typeface="Mada"/>
                          <a:ea typeface="Mada"/>
                          <a:cs typeface="Mada"/>
                          <a:sym typeface="Mada"/>
                        </a:rPr>
                        <a:t>with rubella </a:t>
                      </a:r>
                      <a:r>
                        <a:rPr lang="en-GB" sz="1000">
                          <a:latin typeface="Mada"/>
                          <a:ea typeface="Mada"/>
                          <a:cs typeface="Mada"/>
                          <a:sym typeface="Mada"/>
                        </a:rPr>
                        <a:t>(MR)</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Trivalent </a:t>
                      </a:r>
                      <a:r>
                        <a:rPr lang="en-GB" sz="1000">
                          <a:latin typeface="Mada"/>
                          <a:ea typeface="Mada"/>
                          <a:cs typeface="Mada"/>
                          <a:sym typeface="Mada"/>
                        </a:rPr>
                        <a:t> with mumps/ rubella </a:t>
                      </a:r>
                      <a:r>
                        <a:rPr lang="en-GB" sz="1000">
                          <a:latin typeface="Mada"/>
                          <a:ea typeface="Mada"/>
                          <a:cs typeface="Mada"/>
                          <a:sym typeface="Mada"/>
                        </a:rPr>
                        <a:t>(MM, MMR)</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Quadrivalent </a:t>
                      </a:r>
                      <a:r>
                        <a:rPr lang="en-GB" sz="1000">
                          <a:latin typeface="Mada"/>
                          <a:ea typeface="Mada"/>
                          <a:cs typeface="Mada"/>
                          <a:sym typeface="Mada"/>
                        </a:rPr>
                        <a:t> with varicella </a:t>
                      </a:r>
                      <a:r>
                        <a:rPr lang="en-GB" sz="1000">
                          <a:latin typeface="Mada"/>
                          <a:ea typeface="Mada"/>
                          <a:cs typeface="Mada"/>
                          <a:sym typeface="Mada"/>
                        </a:rPr>
                        <a:t>(MMRV)</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0.5 ml Subcutaneous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9, 12, 18 months and 4-6 years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Severe</a:t>
                      </a:r>
                      <a:r>
                        <a:rPr lang="en-GB" sz="1000">
                          <a:latin typeface="Mada"/>
                          <a:ea typeface="Mada"/>
                          <a:cs typeface="Mada"/>
                          <a:sym typeface="Mada"/>
                        </a:rPr>
                        <a:t>: thrombocytopenia, anaphylaxis, encephalitis</a:t>
                      </a:r>
                      <a:endParaRPr sz="1000">
                        <a:latin typeface="Mada"/>
                        <a:ea typeface="Mada"/>
                        <a:cs typeface="Mada"/>
                        <a:sym typeface="Mada"/>
                      </a:endParaRPr>
                    </a:p>
                    <a:p>
                      <a:pPr indent="0" lvl="0" marL="0" rtl="0" algn="l">
                        <a:spcBef>
                          <a:spcPts val="0"/>
                        </a:spcBef>
                        <a:spcAft>
                          <a:spcPts val="0"/>
                        </a:spcAft>
                        <a:buNone/>
                      </a:pPr>
                      <a:r>
                        <a:rPr b="1" lang="en-GB" sz="1000" u="sng">
                          <a:latin typeface="Mada"/>
                          <a:ea typeface="Mada"/>
                          <a:cs typeface="Mada"/>
                          <a:sym typeface="Mada"/>
                        </a:rPr>
                        <a:t>Mild</a:t>
                      </a:r>
                      <a:r>
                        <a:rPr lang="en-GB" sz="1000">
                          <a:latin typeface="Mada"/>
                          <a:ea typeface="Mada"/>
                          <a:cs typeface="Mada"/>
                          <a:sym typeface="Mada"/>
                        </a:rPr>
                        <a:t>: fever, rash 5–12 days following administration</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107900">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Mumps</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en-GB" sz="1100">
                          <a:solidFill>
                            <a:srgbClr val="F1C232"/>
                          </a:solidFill>
                          <a:latin typeface="Mada"/>
                          <a:ea typeface="Mada"/>
                          <a:cs typeface="Mada"/>
                          <a:sym typeface="Mada"/>
                        </a:rPr>
                        <a:t>Contradicted during pregnancy </a:t>
                      </a:r>
                      <a:endParaRPr b="1" sz="1100">
                        <a:solidFill>
                          <a:srgbClr val="F1C232"/>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b="1" lang="en-GB" sz="1000">
                          <a:latin typeface="Mada"/>
                          <a:ea typeface="Mada"/>
                          <a:cs typeface="Mada"/>
                          <a:sym typeface="Mada"/>
                        </a:rPr>
                        <a:t>(MMR)</a:t>
                      </a:r>
                      <a:endParaRPr b="1"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0.5 ml Subcutaneous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12, 18 months and 4-6 years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Serious</a:t>
                      </a:r>
                      <a:r>
                        <a:rPr lang="en-GB" sz="1000">
                          <a:latin typeface="Mada"/>
                          <a:ea typeface="Mada"/>
                          <a:cs typeface="Mada"/>
                          <a:sym typeface="Mada"/>
                        </a:rPr>
                        <a:t>: aseptic meningitis (with some strains); orchitis (inflammation of the testicles); sensorineural deafness; acute myositis</a:t>
                      </a:r>
                      <a:endParaRPr sz="1000">
                        <a:latin typeface="Mada"/>
                        <a:ea typeface="Mada"/>
                        <a:cs typeface="Mada"/>
                        <a:sym typeface="Mada"/>
                      </a:endParaRPr>
                    </a:p>
                    <a:p>
                      <a:pPr indent="0" lvl="0" marL="0" rtl="0" algn="l">
                        <a:spcBef>
                          <a:spcPts val="0"/>
                        </a:spcBef>
                        <a:spcAft>
                          <a:spcPts val="0"/>
                        </a:spcAft>
                        <a:buNone/>
                      </a:pPr>
                      <a:r>
                        <a:rPr b="1" lang="en-GB" sz="1000" u="sng">
                          <a:latin typeface="Mada"/>
                          <a:ea typeface="Mada"/>
                          <a:cs typeface="Mada"/>
                          <a:sym typeface="Mada"/>
                        </a:rPr>
                        <a:t>Mild</a:t>
                      </a:r>
                      <a:r>
                        <a:rPr lang="en-GB" sz="1000">
                          <a:latin typeface="Mada"/>
                          <a:ea typeface="Mada"/>
                          <a:cs typeface="Mada"/>
                          <a:sym typeface="Mada"/>
                        </a:rPr>
                        <a:t>: injection site reactions; parotid swelling</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240" name="Google Shape;240;p31"/>
          <p:cNvSpPr/>
          <p:nvPr/>
        </p:nvSpPr>
        <p:spPr>
          <a:xfrm>
            <a:off x="2409023" y="367895"/>
            <a:ext cx="607200" cy="5016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1"/>
          <p:cNvSpPr txBox="1"/>
          <p:nvPr/>
        </p:nvSpPr>
        <p:spPr>
          <a:xfrm>
            <a:off x="-4696942" y="3879921"/>
            <a:ext cx="4246500" cy="20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BF9000"/>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aphicFrame>
        <p:nvGraphicFramePr>
          <p:cNvPr id="246" name="Google Shape;246;p32"/>
          <p:cNvGraphicFramePr/>
          <p:nvPr/>
        </p:nvGraphicFramePr>
        <p:xfrm>
          <a:off x="154213" y="420388"/>
          <a:ext cx="3000000" cy="3000000"/>
        </p:xfrm>
        <a:graphic>
          <a:graphicData uri="http://schemas.openxmlformats.org/drawingml/2006/table">
            <a:tbl>
              <a:tblPr>
                <a:noFill/>
                <a:tableStyleId>{D27D7EE6-2C18-4880-83A1-51E0A0B8FA78}</a:tableStyleId>
              </a:tblPr>
              <a:tblGrid>
                <a:gridCol w="1102225"/>
                <a:gridCol w="1659400"/>
                <a:gridCol w="1236225"/>
                <a:gridCol w="1120375"/>
                <a:gridCol w="2162875"/>
              </a:tblGrid>
              <a:tr h="6099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Disease</a:t>
                      </a:r>
                      <a:endParaRPr b="1" sz="12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Vaccine</a:t>
                      </a:r>
                      <a:endParaRPr b="1" sz="12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Dose/Route of administration</a:t>
                      </a:r>
                      <a:endParaRPr b="1" sz="700">
                        <a:solidFill>
                          <a:srgbClr val="FFD966"/>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Timing</a:t>
                      </a:r>
                      <a:endParaRPr b="1" sz="12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Side effects </a:t>
                      </a:r>
                      <a:endParaRPr b="1" sz="900">
                        <a:solidFill>
                          <a:srgbClr val="FFD966"/>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134F5C"/>
                    </a:solidFill>
                  </a:tcPr>
                </a:tc>
              </a:tr>
              <a:tr h="517525">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Rubella</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lang="en-GB" sz="1000">
                          <a:latin typeface="Mada"/>
                          <a:ea typeface="Mada"/>
                          <a:cs typeface="Mada"/>
                          <a:sym typeface="Mada"/>
                        </a:rPr>
                        <a:t>(MR)→with Measles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(MMR) →with mumps/measles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0.5 ml Subcutaneous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12, 18 months and 4-6 years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Mild</a:t>
                      </a:r>
                      <a:r>
                        <a:rPr lang="en-GB" sz="1000">
                          <a:latin typeface="Mada"/>
                          <a:ea typeface="Mada"/>
                          <a:cs typeface="Mada"/>
                          <a:sym typeface="Mada"/>
                        </a:rPr>
                        <a:t>: injection site reactions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5100">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Meningococcal disease</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b="1" lang="en-GB" sz="1000">
                          <a:latin typeface="Mada"/>
                          <a:ea typeface="Mada"/>
                          <a:cs typeface="Mada"/>
                          <a:sym typeface="Mada"/>
                        </a:rPr>
                        <a:t>Quadrivalent </a:t>
                      </a:r>
                      <a:r>
                        <a:rPr lang="en-GB" sz="1000">
                          <a:latin typeface="Mada"/>
                          <a:ea typeface="Mada"/>
                          <a:cs typeface="Mada"/>
                          <a:sym typeface="Mada"/>
                        </a:rPr>
                        <a:t>Meningococcal conjugate (A,C,W135,Y-D)</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0.5 ml Subcutaneous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9 and 12 Months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Severe</a:t>
                      </a:r>
                      <a:r>
                        <a:rPr lang="en-GB" sz="1000">
                          <a:latin typeface="Mada"/>
                          <a:ea typeface="Mada"/>
                          <a:cs typeface="Mada"/>
                          <a:sym typeface="Mada"/>
                        </a:rPr>
                        <a:t>: rare anaphylaxis </a:t>
                      </a:r>
                      <a:endParaRPr sz="10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 </a:t>
                      </a:r>
                      <a:r>
                        <a:rPr b="1" lang="en-GB" sz="1000" u="sng">
                          <a:latin typeface="Mada"/>
                          <a:ea typeface="Mada"/>
                          <a:cs typeface="Mada"/>
                          <a:sym typeface="Mada"/>
                        </a:rPr>
                        <a:t>Mild</a:t>
                      </a:r>
                      <a:r>
                        <a:rPr lang="en-GB" sz="1000">
                          <a:latin typeface="Mada"/>
                          <a:ea typeface="Mada"/>
                          <a:cs typeface="Mada"/>
                          <a:sym typeface="Mada"/>
                        </a:rPr>
                        <a:t>: injection site reaction, fever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5100">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Pneumococcal disease </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lang="en-GB" sz="1000">
                          <a:latin typeface="Mada"/>
                          <a:ea typeface="Mada"/>
                          <a:cs typeface="Mada"/>
                          <a:sym typeface="Mada"/>
                        </a:rPr>
                        <a:t>PCVs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0.5 ml Intramuscular</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2, 4, 6 and 12 months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Severe</a:t>
                      </a:r>
                      <a:r>
                        <a:rPr lang="en-GB" sz="1000">
                          <a:latin typeface="Mada"/>
                          <a:ea typeface="Mada"/>
                          <a:cs typeface="Mada"/>
                          <a:sym typeface="Mada"/>
                        </a:rPr>
                        <a:t>: none known </a:t>
                      </a:r>
                      <a:endParaRPr sz="1000">
                        <a:latin typeface="Mada"/>
                        <a:ea typeface="Mada"/>
                        <a:cs typeface="Mada"/>
                        <a:sym typeface="Mada"/>
                      </a:endParaRPr>
                    </a:p>
                    <a:p>
                      <a:pPr indent="0" lvl="0" marL="0" rtl="0" algn="l">
                        <a:spcBef>
                          <a:spcPts val="0"/>
                        </a:spcBef>
                        <a:spcAft>
                          <a:spcPts val="0"/>
                        </a:spcAft>
                        <a:buNone/>
                      </a:pPr>
                      <a:r>
                        <a:rPr b="1" lang="en-GB" sz="1000" u="sng">
                          <a:latin typeface="Mada"/>
                          <a:ea typeface="Mada"/>
                          <a:cs typeface="Mada"/>
                          <a:sym typeface="Mada"/>
                        </a:rPr>
                        <a:t>Mild</a:t>
                      </a:r>
                      <a:r>
                        <a:rPr lang="en-GB" sz="1000">
                          <a:latin typeface="Mada"/>
                          <a:ea typeface="Mada"/>
                          <a:cs typeface="Mada"/>
                          <a:sym typeface="Mada"/>
                        </a:rPr>
                        <a:t>: injection site reactions and fever</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40750">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Poliomyelitis</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lang="en-GB" sz="1000">
                          <a:latin typeface="Mada"/>
                          <a:ea typeface="Mada"/>
                          <a:cs typeface="Mada"/>
                          <a:sym typeface="Mada"/>
                        </a:rPr>
                        <a:t>OPV/ IPV</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OPV→2 drops orally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IPV→ 0.5 ml intramuscularly</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2, 4, 6, 12,18 months and 4-6 years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a:latin typeface="Mada"/>
                          <a:ea typeface="Mada"/>
                          <a:cs typeface="Mada"/>
                          <a:sym typeface="Mada"/>
                        </a:rPr>
                        <a:t>OPV </a:t>
                      </a:r>
                      <a:r>
                        <a:rPr lang="en-GB" sz="1000">
                          <a:latin typeface="Mada"/>
                          <a:ea typeface="Mada"/>
                          <a:cs typeface="Mada"/>
                          <a:sym typeface="Mada"/>
                        </a:rPr>
                        <a:t>– Rare vaccine associated paralytic polio (VAPP) </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IPV </a:t>
                      </a:r>
                      <a:r>
                        <a:rPr lang="en-GB" sz="1000">
                          <a:latin typeface="Mada"/>
                          <a:ea typeface="Mada"/>
                          <a:cs typeface="Mada"/>
                          <a:sym typeface="Mada"/>
                        </a:rPr>
                        <a:t>– No known serious reactions; mild injection site reactions do occur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7525">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Rotavirus gastroenteritis </a:t>
                      </a:r>
                      <a:endParaRPr b="1" sz="11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76A5AF"/>
                    </a:solidFill>
                  </a:tcPr>
                </a:tc>
                <a:tc>
                  <a:txBody>
                    <a:bodyPr/>
                    <a:lstStyle/>
                    <a:p>
                      <a:pPr indent="0" lvl="0" marL="0" rtl="0" algn="ctr">
                        <a:spcBef>
                          <a:spcPts val="0"/>
                        </a:spcBef>
                        <a:spcAft>
                          <a:spcPts val="0"/>
                        </a:spcAft>
                        <a:buNone/>
                      </a:pPr>
                      <a:r>
                        <a:rPr lang="en-GB" sz="1000">
                          <a:latin typeface="Mada"/>
                          <a:ea typeface="Mada"/>
                          <a:cs typeface="Mada"/>
                          <a:sym typeface="Mada"/>
                        </a:rPr>
                        <a:t>RV→Monovalent RV,Rotarix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1.5 ml of liquid Oral</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2 and 4 months</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b="1" lang="en-GB" sz="1000" u="sng">
                          <a:latin typeface="Mada"/>
                          <a:ea typeface="Mada"/>
                          <a:cs typeface="Mada"/>
                          <a:sym typeface="Mada"/>
                        </a:rPr>
                        <a:t>Severe</a:t>
                      </a:r>
                      <a:r>
                        <a:rPr lang="en-GB" sz="1000">
                          <a:latin typeface="Mada"/>
                          <a:ea typeface="Mada"/>
                          <a:cs typeface="Mada"/>
                          <a:sym typeface="Mada"/>
                        </a:rPr>
                        <a:t>: intussusception </a:t>
                      </a:r>
                      <a:endParaRPr sz="1000">
                        <a:latin typeface="Mada"/>
                        <a:ea typeface="Mada"/>
                        <a:cs typeface="Mada"/>
                        <a:sym typeface="Mada"/>
                      </a:endParaRPr>
                    </a:p>
                    <a:p>
                      <a:pPr indent="0" lvl="0" marL="0" rtl="0" algn="l">
                        <a:spcBef>
                          <a:spcPts val="0"/>
                        </a:spcBef>
                        <a:spcAft>
                          <a:spcPts val="0"/>
                        </a:spcAft>
                        <a:buNone/>
                      </a:pPr>
                      <a:r>
                        <a:rPr b="1" lang="en-GB" sz="1000" u="sng">
                          <a:latin typeface="Mada"/>
                          <a:ea typeface="Mada"/>
                          <a:cs typeface="Mada"/>
                          <a:sym typeface="Mada"/>
                        </a:rPr>
                        <a:t>Mild</a:t>
                      </a:r>
                      <a:r>
                        <a:rPr lang="en-GB" sz="1000">
                          <a:latin typeface="Mada"/>
                          <a:ea typeface="Mada"/>
                          <a:cs typeface="Mada"/>
                          <a:sym typeface="Mada"/>
                        </a:rPr>
                        <a:t>: irritability, runny nose, ear infection, diarrhoea, vomiting </a:t>
                      </a:r>
                      <a:endParaRPr sz="1000">
                        <a:latin typeface="Mada"/>
                        <a:ea typeface="Mada"/>
                        <a:cs typeface="Mada"/>
                        <a:sym typeface="Mada"/>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247" name="Google Shape;247;p32"/>
          <p:cNvSpPr txBox="1"/>
          <p:nvPr/>
        </p:nvSpPr>
        <p:spPr>
          <a:xfrm>
            <a:off x="59075" y="4814800"/>
            <a:ext cx="7530300" cy="284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200">
                <a:latin typeface="Mada"/>
                <a:ea typeface="Mada"/>
                <a:cs typeface="Mada"/>
                <a:sym typeface="Mada"/>
              </a:rPr>
              <a:t>AS an immunization provider, you play a key role in helping to ensure the </a:t>
            </a:r>
            <a:r>
              <a:rPr b="1" lang="en-GB" sz="1200">
                <a:latin typeface="Mada"/>
                <a:ea typeface="Mada"/>
                <a:cs typeface="Mada"/>
                <a:sym typeface="Mada"/>
              </a:rPr>
              <a:t>safety</a:t>
            </a:r>
            <a:r>
              <a:rPr b="1" lang="en-GB" sz="1200">
                <a:latin typeface="Mada"/>
                <a:ea typeface="Mada"/>
                <a:cs typeface="Mada"/>
                <a:sym typeface="Mada"/>
              </a:rPr>
              <a:t> and efficacy of vaccines through proper:</a:t>
            </a:r>
            <a:endParaRPr sz="1200">
              <a:latin typeface="Mada"/>
              <a:ea typeface="Mada"/>
              <a:cs typeface="Mada"/>
              <a:sym typeface="Mada"/>
            </a:endParaRPr>
          </a:p>
        </p:txBody>
      </p:sp>
      <p:sp>
        <p:nvSpPr>
          <p:cNvPr id="248" name="Google Shape;248;p32"/>
          <p:cNvSpPr txBox="1"/>
          <p:nvPr>
            <p:ph type="title"/>
          </p:nvPr>
        </p:nvSpPr>
        <p:spPr>
          <a:xfrm>
            <a:off x="63" y="6847300"/>
            <a:ext cx="75894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Why proper vaccine storage and handling are important? </a:t>
            </a:r>
            <a:r>
              <a:rPr baseline="30000" lang="en-GB" sz="1800">
                <a:solidFill>
                  <a:srgbClr val="76A5AF"/>
                </a:solidFill>
                <a:latin typeface="Nunito"/>
                <a:ea typeface="Nunito"/>
                <a:cs typeface="Nunito"/>
                <a:sym typeface="Nunito"/>
              </a:rPr>
              <a:t>1</a:t>
            </a:r>
            <a:r>
              <a:rPr lang="en-GB" sz="1800">
                <a:solidFill>
                  <a:srgbClr val="76A5AF"/>
                </a:solidFill>
                <a:latin typeface="Nunito"/>
                <a:ea typeface="Nunito"/>
                <a:cs typeface="Nunito"/>
                <a:sym typeface="Nunito"/>
              </a:rPr>
              <a:t> </a:t>
            </a:r>
            <a:endParaRPr sz="1800">
              <a:solidFill>
                <a:srgbClr val="76A5AF"/>
              </a:solidFill>
              <a:latin typeface="Nunito"/>
              <a:ea typeface="Nunito"/>
              <a:cs typeface="Nunito"/>
              <a:sym typeface="Nunito"/>
            </a:endParaRPr>
          </a:p>
        </p:txBody>
      </p:sp>
      <p:sp>
        <p:nvSpPr>
          <p:cNvPr id="249" name="Google Shape;249;p32"/>
          <p:cNvSpPr txBox="1"/>
          <p:nvPr/>
        </p:nvSpPr>
        <p:spPr>
          <a:xfrm>
            <a:off x="59075" y="7208400"/>
            <a:ext cx="7589400" cy="284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latin typeface="Mada"/>
                <a:ea typeface="Mada"/>
                <a:cs typeface="Mada"/>
                <a:sym typeface="Mada"/>
              </a:rPr>
              <a:t>Proper storage and handling begin with an effective </a:t>
            </a:r>
            <a:r>
              <a:rPr b="1" lang="en-GB" sz="1200">
                <a:latin typeface="Mada"/>
                <a:ea typeface="Mada"/>
                <a:cs typeface="Mada"/>
                <a:sym typeface="Mada"/>
              </a:rPr>
              <a:t>vaccine cold chain </a:t>
            </a:r>
            <a:r>
              <a:rPr b="1" baseline="30000" lang="en-GB" sz="1200">
                <a:latin typeface="Mada"/>
                <a:ea typeface="Mada"/>
                <a:cs typeface="Mada"/>
                <a:sym typeface="Mada"/>
              </a:rPr>
              <a:t>2</a:t>
            </a:r>
            <a:endParaRPr b="1" baseline="30000" sz="1200">
              <a:latin typeface="Mada"/>
              <a:ea typeface="Mada"/>
              <a:cs typeface="Mada"/>
              <a:sym typeface="Mada"/>
            </a:endParaRPr>
          </a:p>
        </p:txBody>
      </p:sp>
      <p:pic>
        <p:nvPicPr>
          <p:cNvPr descr="Why Vaccine Makers Need to Improve Their Part of the Cold Chain ..." id="250" name="Google Shape;250;p32"/>
          <p:cNvPicPr preferRelativeResize="0"/>
          <p:nvPr/>
        </p:nvPicPr>
        <p:blipFill rotWithShape="1">
          <a:blip r:embed="rId3">
            <a:alphaModFix/>
          </a:blip>
          <a:srcRect b="6985" l="0" r="0" t="0"/>
          <a:stretch/>
        </p:blipFill>
        <p:spPr>
          <a:xfrm>
            <a:off x="4241350" y="7632325"/>
            <a:ext cx="3193976" cy="1732425"/>
          </a:xfrm>
          <a:prstGeom prst="rect">
            <a:avLst/>
          </a:prstGeom>
          <a:noFill/>
          <a:ln>
            <a:noFill/>
          </a:ln>
        </p:spPr>
      </p:pic>
      <p:pic>
        <p:nvPicPr>
          <p:cNvPr id="251" name="Google Shape;251;p32"/>
          <p:cNvPicPr preferRelativeResize="0"/>
          <p:nvPr/>
        </p:nvPicPr>
        <p:blipFill>
          <a:blip r:embed="rId4">
            <a:alphaModFix/>
          </a:blip>
          <a:stretch>
            <a:fillRect/>
          </a:stretch>
        </p:blipFill>
        <p:spPr>
          <a:xfrm>
            <a:off x="265650" y="7584276"/>
            <a:ext cx="3529126" cy="1828524"/>
          </a:xfrm>
          <a:prstGeom prst="rect">
            <a:avLst/>
          </a:prstGeom>
          <a:noFill/>
          <a:ln>
            <a:noFill/>
          </a:ln>
        </p:spPr>
      </p:pic>
      <p:sp>
        <p:nvSpPr>
          <p:cNvPr id="252" name="Google Shape;252;p32"/>
          <p:cNvSpPr txBox="1"/>
          <p:nvPr/>
        </p:nvSpPr>
        <p:spPr>
          <a:xfrm>
            <a:off x="170675" y="4958375"/>
            <a:ext cx="7366200" cy="201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rgbClr val="434343"/>
              </a:solidFill>
              <a:latin typeface="Mada"/>
              <a:ea typeface="Mada"/>
              <a:cs typeface="Mada"/>
              <a:sym typeface="Mada"/>
            </a:endParaRPr>
          </a:p>
          <a:p>
            <a:pPr indent="-304800" lvl="0" marL="457200" rtl="0" algn="l">
              <a:lnSpc>
                <a:spcPct val="115000"/>
              </a:lnSpc>
              <a:spcBef>
                <a:spcPts val="1600"/>
              </a:spcBef>
              <a:spcAft>
                <a:spcPts val="0"/>
              </a:spcAft>
              <a:buSzPts val="1200"/>
              <a:buFont typeface="Mada"/>
              <a:buChar char="●"/>
            </a:pPr>
            <a:r>
              <a:rPr b="1" lang="en-GB" sz="1200">
                <a:latin typeface="Mada"/>
                <a:ea typeface="Mada"/>
                <a:cs typeface="Mada"/>
                <a:sym typeface="Mada"/>
              </a:rPr>
              <a:t>Vaccine storage and handling </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Vaccine administration </a:t>
            </a:r>
            <a:r>
              <a:rPr lang="en-GB" sz="1200">
                <a:solidFill>
                  <a:srgbClr val="999999"/>
                </a:solidFill>
                <a:latin typeface="Mada"/>
                <a:ea typeface="Mada"/>
                <a:cs typeface="Mada"/>
                <a:sym typeface="Mada"/>
              </a:rPr>
              <a:t>(considered a medical error)</a:t>
            </a:r>
            <a:endParaRPr sz="1200">
              <a:solidFill>
                <a:srgbClr val="999999"/>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Timing and spacing of vaccine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Observation of precautions and contraindications </a:t>
            </a:r>
            <a:r>
              <a:rPr lang="en-GB" sz="1200">
                <a:solidFill>
                  <a:srgbClr val="999999"/>
                </a:solidFill>
                <a:latin typeface="Mada"/>
                <a:ea typeface="Mada"/>
                <a:cs typeface="Mada"/>
                <a:sym typeface="Mada"/>
              </a:rPr>
              <a:t>(needs to be reported)</a:t>
            </a:r>
            <a:endParaRPr sz="1200">
              <a:solidFill>
                <a:srgbClr val="999999"/>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Management of suspected side effects </a:t>
            </a:r>
            <a:r>
              <a:rPr lang="en-GB" sz="1200">
                <a:solidFill>
                  <a:srgbClr val="434343"/>
                </a:solidFill>
                <a:latin typeface="Mada"/>
                <a:ea typeface="Mada"/>
                <a:cs typeface="Mada"/>
                <a:sym typeface="Mada"/>
              </a:rPr>
              <a:t> </a:t>
            </a:r>
            <a:r>
              <a:rPr lang="en-GB" sz="1200">
                <a:solidFill>
                  <a:srgbClr val="999999"/>
                </a:solidFill>
                <a:latin typeface="Mada"/>
                <a:ea typeface="Mada"/>
                <a:cs typeface="Mada"/>
                <a:sym typeface="Mada"/>
              </a:rPr>
              <a:t>(life support equipments must be there)</a:t>
            </a:r>
            <a:endParaRPr sz="1200">
              <a:solidFill>
                <a:srgbClr val="999999"/>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Reporting of suspected side effects</a:t>
            </a:r>
            <a:r>
              <a:rPr lang="en-GB" sz="1200">
                <a:solidFill>
                  <a:srgbClr val="434343"/>
                </a:solidFill>
                <a:latin typeface="Mada"/>
                <a:ea typeface="Mada"/>
                <a:cs typeface="Mada"/>
                <a:sym typeface="Mada"/>
              </a:rPr>
              <a:t> </a:t>
            </a:r>
            <a:r>
              <a:rPr lang="en-GB" sz="1200">
                <a:solidFill>
                  <a:srgbClr val="999999"/>
                </a:solidFill>
                <a:latin typeface="Mada"/>
                <a:ea typeface="Mada"/>
                <a:cs typeface="Mada"/>
                <a:sym typeface="Mada"/>
              </a:rPr>
              <a:t>(</a:t>
            </a:r>
            <a:r>
              <a:rPr lang="en-GB" sz="1200">
                <a:solidFill>
                  <a:srgbClr val="999999"/>
                </a:solidFill>
                <a:latin typeface="Mada"/>
                <a:ea typeface="Mada"/>
                <a:cs typeface="Mada"/>
                <a:sym typeface="Mada"/>
              </a:rPr>
              <a:t>n</a:t>
            </a:r>
            <a:r>
              <a:rPr lang="en-GB" sz="1200">
                <a:solidFill>
                  <a:srgbClr val="999999"/>
                </a:solidFill>
                <a:latin typeface="Mada"/>
                <a:ea typeface="Mada"/>
                <a:cs typeface="Mada"/>
                <a:sym typeface="Mada"/>
              </a:rPr>
              <a:t>eed to be reported)</a:t>
            </a:r>
            <a:endParaRPr sz="1200">
              <a:solidFill>
                <a:srgbClr val="999999"/>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Communication about vaccine benefits and risks </a:t>
            </a:r>
            <a:endParaRPr sz="1200">
              <a:latin typeface="Mada"/>
              <a:ea typeface="Mada"/>
              <a:cs typeface="Mada"/>
              <a:sym typeface="Mada"/>
            </a:endParaRPr>
          </a:p>
        </p:txBody>
      </p:sp>
      <p:sp>
        <p:nvSpPr>
          <p:cNvPr id="253" name="Google Shape;253;p32"/>
          <p:cNvSpPr txBox="1"/>
          <p:nvPr/>
        </p:nvSpPr>
        <p:spPr>
          <a:xfrm>
            <a:off x="3264500" y="7584275"/>
            <a:ext cx="1017300" cy="54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sz="1000">
                <a:solidFill>
                  <a:srgbClr val="6AA84F"/>
                </a:solidFill>
                <a:latin typeface="Mada"/>
                <a:ea typeface="Mada"/>
                <a:cs typeface="Mada"/>
                <a:sym typeface="Mada"/>
              </a:rPr>
              <a:t>Stored in </a:t>
            </a:r>
            <a:r>
              <a:rPr lang="en-GB" sz="1000">
                <a:solidFill>
                  <a:srgbClr val="6AA84F"/>
                </a:solidFill>
                <a:latin typeface="Mada"/>
                <a:ea typeface="Mada"/>
                <a:cs typeface="Mada"/>
                <a:sym typeface="Mada"/>
              </a:rPr>
              <a:t>refrigerator</a:t>
            </a:r>
            <a:r>
              <a:rPr lang="en-GB" sz="1000">
                <a:solidFill>
                  <a:srgbClr val="6AA84F"/>
                </a:solidFill>
                <a:latin typeface="Mada"/>
                <a:ea typeface="Mada"/>
                <a:cs typeface="Mada"/>
                <a:sym typeface="Mada"/>
              </a:rPr>
              <a:t> </a:t>
            </a:r>
            <a:endParaRPr sz="1200">
              <a:solidFill>
                <a:srgbClr val="6AA84F"/>
              </a:solidFill>
            </a:endParaRPr>
          </a:p>
        </p:txBody>
      </p:sp>
      <p:sp>
        <p:nvSpPr>
          <p:cNvPr id="254" name="Google Shape;254;p32"/>
          <p:cNvSpPr txBox="1"/>
          <p:nvPr/>
        </p:nvSpPr>
        <p:spPr>
          <a:xfrm>
            <a:off x="2678250" y="8819975"/>
            <a:ext cx="1283700" cy="819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sz="1000">
                <a:solidFill>
                  <a:srgbClr val="6AA84F"/>
                </a:solidFill>
                <a:latin typeface="Mada"/>
                <a:ea typeface="Mada"/>
                <a:cs typeface="Mada"/>
                <a:sym typeface="Mada"/>
              </a:rPr>
              <a:t>Ex: Middle east distributor</a:t>
            </a:r>
            <a:endParaRPr sz="1200">
              <a:solidFill>
                <a:srgbClr val="6AA84F"/>
              </a:solidFill>
            </a:endParaRPr>
          </a:p>
        </p:txBody>
      </p:sp>
      <p:sp>
        <p:nvSpPr>
          <p:cNvPr id="255" name="Google Shape;255;p32"/>
          <p:cNvSpPr/>
          <p:nvPr/>
        </p:nvSpPr>
        <p:spPr>
          <a:xfrm rot="10800000">
            <a:off x="3308925" y="7773375"/>
            <a:ext cx="171900" cy="78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2"/>
          <p:cNvSpPr/>
          <p:nvPr/>
        </p:nvSpPr>
        <p:spPr>
          <a:xfrm rot="-8555398">
            <a:off x="2887400" y="8702594"/>
            <a:ext cx="171848" cy="78543"/>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2"/>
          <p:cNvSpPr txBox="1"/>
          <p:nvPr>
            <p:ph type="title"/>
          </p:nvPr>
        </p:nvSpPr>
        <p:spPr>
          <a:xfrm>
            <a:off x="172800" y="44203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Vaccines Safety and Efficacy</a:t>
            </a:r>
            <a:endParaRPr b="1" sz="2400">
              <a:solidFill>
                <a:srgbClr val="134F5C"/>
              </a:solidFill>
              <a:latin typeface="Nunito"/>
              <a:ea typeface="Nunito"/>
              <a:cs typeface="Nunito"/>
              <a:sym typeface="Nunito"/>
            </a:endParaRPr>
          </a:p>
        </p:txBody>
      </p:sp>
      <p:sp>
        <p:nvSpPr>
          <p:cNvPr id="258" name="Google Shape;258;p32"/>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In general all vaccines must be stored under the conditions recommended by the manufacturer in the literature accompanying the vaccine, otherwise they may become denatured and totally ineffective. Vaccines must be protected from sunlight and prevented from contact with antiseptics. </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2- The "cold chain" is a system of storage and transport of vaccines at low temperature from the manufacturer to the actual vaccination site. The cold chain system is necessary because vaccine failure may occur due to failure to store and transport under strict temperature controls. This is of concern in view of the fairly frequent reports of vaccine preventable disease occurrence in populations thought to have been well immunized. In other words - the success of national immunization programme is highly dependant on supply chain system for delivery of vaccines and equipment, with a functional system.</a:t>
            </a:r>
            <a:endParaRPr sz="8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3"/>
          <p:cNvSpPr txBox="1"/>
          <p:nvPr/>
        </p:nvSpPr>
        <p:spPr>
          <a:xfrm>
            <a:off x="153800" y="807150"/>
            <a:ext cx="7411200" cy="898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A</a:t>
            </a:r>
            <a:r>
              <a:rPr b="1" lang="en-GB" sz="1200">
                <a:solidFill>
                  <a:srgbClr val="FF0000"/>
                </a:solidFill>
                <a:latin typeface="Mada"/>
                <a:ea typeface="Mada"/>
                <a:cs typeface="Mada"/>
                <a:sym typeface="Mada"/>
              </a:rPr>
              <a:t> temperature-controlled </a:t>
            </a:r>
            <a:r>
              <a:rPr lang="en-GB" sz="1200">
                <a:latin typeface="Mada"/>
                <a:ea typeface="Mada"/>
                <a:cs typeface="Mada"/>
                <a:sym typeface="Mada"/>
              </a:rPr>
              <a:t>supply chain that includes all vaccine- related equipment and procedures. </a:t>
            </a:r>
            <a:endParaRPr sz="1200">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 It begins with the</a:t>
            </a:r>
            <a:r>
              <a:rPr b="1" lang="en-GB" sz="1200">
                <a:latin typeface="Mada"/>
                <a:ea typeface="Mada"/>
                <a:cs typeface="Mada"/>
                <a:sym typeface="Mada"/>
              </a:rPr>
              <a:t> cold storage unit</a:t>
            </a:r>
            <a:r>
              <a:rPr lang="en-GB" sz="1200">
                <a:latin typeface="Mada"/>
                <a:ea typeface="Mada"/>
                <a:cs typeface="Mada"/>
                <a:sym typeface="Mada"/>
              </a:rPr>
              <a:t> at the manufacturing plant, extends to the transport and delivery of the vaccine and correct storage at the provider facility </a:t>
            </a:r>
            <a:r>
              <a:rPr lang="en-GB" sz="1200">
                <a:solidFill>
                  <a:srgbClr val="6AA84F"/>
                </a:solidFill>
                <a:latin typeface="Mada"/>
                <a:ea typeface="Mada"/>
                <a:cs typeface="Mada"/>
                <a:sym typeface="Mada"/>
              </a:rPr>
              <a:t>(clinic)</a:t>
            </a:r>
            <a:r>
              <a:rPr lang="en-GB" sz="1200">
                <a:latin typeface="Mada"/>
                <a:ea typeface="Mada"/>
                <a:cs typeface="Mada"/>
                <a:sym typeface="Mada"/>
              </a:rPr>
              <a:t>, and ends with administration of the vaccine to the patient. </a:t>
            </a:r>
            <a:endParaRPr sz="1200">
              <a:latin typeface="Mada"/>
              <a:ea typeface="Mada"/>
              <a:cs typeface="Mada"/>
              <a:sym typeface="Mada"/>
            </a:endParaRPr>
          </a:p>
        </p:txBody>
      </p:sp>
      <p:sp>
        <p:nvSpPr>
          <p:cNvPr id="264" name="Google Shape;264;p33"/>
          <p:cNvSpPr txBox="1"/>
          <p:nvPr>
            <p:ph type="title"/>
          </p:nvPr>
        </p:nvSpPr>
        <p:spPr>
          <a:xfrm>
            <a:off x="172794" y="5238075"/>
            <a:ext cx="38679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Purpose of the vaccine “cold chain”</a:t>
            </a:r>
            <a:endParaRPr sz="1800">
              <a:solidFill>
                <a:srgbClr val="76A5AF"/>
              </a:solidFill>
              <a:latin typeface="Nunito"/>
              <a:ea typeface="Nunito"/>
              <a:cs typeface="Nunito"/>
              <a:sym typeface="Nunito"/>
            </a:endParaRPr>
          </a:p>
        </p:txBody>
      </p:sp>
      <p:sp>
        <p:nvSpPr>
          <p:cNvPr id="265" name="Google Shape;265;p33"/>
          <p:cNvSpPr txBox="1"/>
          <p:nvPr/>
        </p:nvSpPr>
        <p:spPr>
          <a:xfrm>
            <a:off x="105050" y="5759175"/>
            <a:ext cx="7411200" cy="691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To maintain</a:t>
            </a:r>
            <a:r>
              <a:rPr lang="en-GB" sz="1200">
                <a:solidFill>
                  <a:srgbClr val="434343"/>
                </a:solidFill>
                <a:latin typeface="Mada"/>
                <a:ea typeface="Mada"/>
                <a:cs typeface="Mada"/>
                <a:sym typeface="Mada"/>
              </a:rPr>
              <a:t> </a:t>
            </a:r>
            <a:r>
              <a:rPr b="1" lang="en-GB" sz="1200">
                <a:solidFill>
                  <a:srgbClr val="FF0000"/>
                </a:solidFill>
                <a:latin typeface="Mada"/>
                <a:ea typeface="Mada"/>
                <a:cs typeface="Mada"/>
                <a:sym typeface="Mada"/>
              </a:rPr>
              <a:t>product quality</a:t>
            </a:r>
            <a:r>
              <a:rPr b="1" lang="en-GB" sz="1200">
                <a:latin typeface="Mada"/>
                <a:ea typeface="Mada"/>
                <a:cs typeface="Mada"/>
                <a:sym typeface="Mada"/>
              </a:rPr>
              <a:t> </a:t>
            </a:r>
            <a:r>
              <a:rPr lang="en-GB" sz="1200">
                <a:latin typeface="Mada"/>
                <a:ea typeface="Mada"/>
                <a:cs typeface="Mada"/>
                <a:sym typeface="Mada"/>
              </a:rPr>
              <a:t>from the time of </a:t>
            </a:r>
            <a:r>
              <a:rPr lang="en-GB" sz="1200">
                <a:latin typeface="Mada"/>
                <a:ea typeface="Mada"/>
                <a:cs typeface="Mada"/>
                <a:sym typeface="Mada"/>
              </a:rPr>
              <a:t>manufacture</a:t>
            </a:r>
            <a:r>
              <a:rPr lang="en-GB" sz="1200">
                <a:latin typeface="Mada"/>
                <a:ea typeface="Mada"/>
                <a:cs typeface="Mada"/>
                <a:sym typeface="Mada"/>
              </a:rPr>
              <a:t> until the point of administration by ensuring that vaccines are stored and transported within WHO-recommended </a:t>
            </a:r>
            <a:r>
              <a:rPr lang="en-GB" sz="1200">
                <a:latin typeface="Mada"/>
                <a:ea typeface="Mada"/>
                <a:cs typeface="Mada"/>
                <a:sym typeface="Mada"/>
              </a:rPr>
              <a:t>temperatures</a:t>
            </a:r>
            <a:r>
              <a:rPr lang="en-GB" sz="1200">
                <a:latin typeface="Mada"/>
                <a:ea typeface="Mada"/>
                <a:cs typeface="Mada"/>
                <a:sym typeface="Mada"/>
              </a:rPr>
              <a:t> ranges.</a:t>
            </a:r>
            <a:endParaRPr sz="1200">
              <a:latin typeface="Mada"/>
              <a:ea typeface="Mada"/>
              <a:cs typeface="Mada"/>
              <a:sym typeface="Mada"/>
            </a:endParaRPr>
          </a:p>
          <a:p>
            <a:pPr indent="0" lvl="0" marL="457200" rtl="0" algn="l">
              <a:lnSpc>
                <a:spcPct val="115000"/>
              </a:lnSpc>
              <a:spcBef>
                <a:spcPts val="1600"/>
              </a:spcBef>
              <a:spcAft>
                <a:spcPts val="1600"/>
              </a:spcAft>
              <a:buNone/>
            </a:pPr>
            <a:r>
              <a:t/>
            </a:r>
            <a:endParaRPr sz="1200">
              <a:solidFill>
                <a:srgbClr val="BF9000"/>
              </a:solidFill>
              <a:latin typeface="Mada"/>
              <a:ea typeface="Mada"/>
              <a:cs typeface="Mada"/>
              <a:sym typeface="Mada"/>
            </a:endParaRPr>
          </a:p>
        </p:txBody>
      </p:sp>
      <p:sp>
        <p:nvSpPr>
          <p:cNvPr id="266" name="Google Shape;266;p33"/>
          <p:cNvSpPr txBox="1"/>
          <p:nvPr>
            <p:ph type="title"/>
          </p:nvPr>
        </p:nvSpPr>
        <p:spPr>
          <a:xfrm>
            <a:off x="172800" y="6376050"/>
            <a:ext cx="7469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Vaccine Storage </a:t>
            </a:r>
            <a:endParaRPr sz="1800">
              <a:solidFill>
                <a:srgbClr val="76A5AF"/>
              </a:solidFill>
              <a:latin typeface="Nunito"/>
              <a:ea typeface="Nunito"/>
              <a:cs typeface="Nunito"/>
              <a:sym typeface="Nunito"/>
            </a:endParaRPr>
          </a:p>
        </p:txBody>
      </p:sp>
      <p:sp>
        <p:nvSpPr>
          <p:cNvPr id="267" name="Google Shape;267;p33"/>
          <p:cNvSpPr txBox="1"/>
          <p:nvPr/>
        </p:nvSpPr>
        <p:spPr>
          <a:xfrm>
            <a:off x="209455" y="6917250"/>
            <a:ext cx="4708800" cy="294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Carefully select and use the</a:t>
            </a:r>
            <a:r>
              <a:rPr lang="en-GB" sz="1200">
                <a:solidFill>
                  <a:srgbClr val="434343"/>
                </a:solidFill>
                <a:latin typeface="Mada"/>
                <a:ea typeface="Mada"/>
                <a:cs typeface="Mada"/>
                <a:sym typeface="Mada"/>
              </a:rPr>
              <a:t> </a:t>
            </a:r>
            <a:r>
              <a:rPr b="1" lang="en-GB" sz="1200">
                <a:solidFill>
                  <a:srgbClr val="FF0000"/>
                </a:solidFill>
                <a:latin typeface="Mada"/>
                <a:ea typeface="Mada"/>
                <a:cs typeface="Mada"/>
                <a:sym typeface="Mada"/>
              </a:rPr>
              <a:t>proper vaccine storage units</a:t>
            </a:r>
            <a:r>
              <a:rPr lang="en-GB" sz="1200">
                <a:solidFill>
                  <a:srgbClr val="434343"/>
                </a:solidFill>
                <a:latin typeface="Mada"/>
                <a:ea typeface="Mada"/>
                <a:cs typeface="Mada"/>
                <a:sym typeface="Mada"/>
              </a:rPr>
              <a:t> </a:t>
            </a:r>
            <a:r>
              <a:rPr lang="en-GB" sz="1200">
                <a:latin typeface="Mada"/>
                <a:ea typeface="Mada"/>
                <a:cs typeface="Mada"/>
                <a:sym typeface="Mada"/>
              </a:rPr>
              <a:t>to store vaccines.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Rotate vaccine stock so the oldest vaccines are used first.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Store vaccines in their original packaging with lids closed until ready for administration. </a:t>
            </a:r>
            <a:endParaRPr sz="1200">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Have a properly</a:t>
            </a:r>
            <a:r>
              <a:rPr lang="en-GB" sz="1200">
                <a:solidFill>
                  <a:srgbClr val="434343"/>
                </a:solidFill>
                <a:latin typeface="Mada"/>
                <a:ea typeface="Mada"/>
                <a:cs typeface="Mada"/>
                <a:sym typeface="Mada"/>
              </a:rPr>
              <a:t> </a:t>
            </a:r>
            <a:r>
              <a:rPr b="1" lang="en-GB" sz="1200">
                <a:solidFill>
                  <a:srgbClr val="FF0000"/>
                </a:solidFill>
                <a:latin typeface="Mada"/>
                <a:ea typeface="Mada"/>
                <a:cs typeface="Mada"/>
                <a:sym typeface="Mada"/>
              </a:rPr>
              <a:t>calibrated thermometer</a:t>
            </a:r>
            <a:r>
              <a:rPr lang="en-GB" sz="1200">
                <a:solidFill>
                  <a:srgbClr val="434343"/>
                </a:solidFill>
                <a:latin typeface="Mada"/>
                <a:ea typeface="Mada"/>
                <a:cs typeface="Mada"/>
                <a:sym typeface="Mada"/>
              </a:rPr>
              <a:t> </a:t>
            </a:r>
            <a:r>
              <a:rPr lang="en-GB" sz="1200">
                <a:latin typeface="Mada"/>
                <a:ea typeface="Mada"/>
                <a:cs typeface="Mada"/>
                <a:sym typeface="Mada"/>
              </a:rPr>
              <a:t>or temperature recording device inside each storage compartment.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Check and record storage unit minimum and maximum temperatures at the start of each workday.</a:t>
            </a:r>
            <a:endParaRPr sz="1200">
              <a:latin typeface="Mada"/>
              <a:ea typeface="Mada"/>
              <a:cs typeface="Mada"/>
              <a:sym typeface="Mada"/>
            </a:endParaRPr>
          </a:p>
        </p:txBody>
      </p:sp>
      <p:pic>
        <p:nvPicPr>
          <p:cNvPr id="268" name="Google Shape;268;p33"/>
          <p:cNvPicPr preferRelativeResize="0"/>
          <p:nvPr/>
        </p:nvPicPr>
        <p:blipFill rotWithShape="1">
          <a:blip r:embed="rId3">
            <a:alphaModFix/>
          </a:blip>
          <a:srcRect b="0" l="25097" r="22865" t="15618"/>
          <a:stretch/>
        </p:blipFill>
        <p:spPr>
          <a:xfrm>
            <a:off x="5052551" y="6796350"/>
            <a:ext cx="2463700" cy="2028725"/>
          </a:xfrm>
          <a:prstGeom prst="rect">
            <a:avLst/>
          </a:prstGeom>
          <a:noFill/>
          <a:ln>
            <a:noFill/>
          </a:ln>
        </p:spPr>
      </p:pic>
      <p:sp>
        <p:nvSpPr>
          <p:cNvPr id="269" name="Google Shape;269;p33"/>
          <p:cNvSpPr txBox="1"/>
          <p:nvPr>
            <p:ph type="title"/>
          </p:nvPr>
        </p:nvSpPr>
        <p:spPr>
          <a:xfrm>
            <a:off x="172800" y="305551"/>
            <a:ext cx="7072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Cold Chain</a:t>
            </a:r>
            <a:endParaRPr b="1" sz="2400">
              <a:solidFill>
                <a:srgbClr val="134F5C"/>
              </a:solidFill>
              <a:latin typeface="Nunito"/>
              <a:ea typeface="Nunito"/>
              <a:cs typeface="Nunito"/>
              <a:sym typeface="Nunito"/>
            </a:endParaRPr>
          </a:p>
        </p:txBody>
      </p:sp>
      <p:sp>
        <p:nvSpPr>
          <p:cNvPr id="270" name="Google Shape;270;p33"/>
          <p:cNvSpPr/>
          <p:nvPr/>
        </p:nvSpPr>
        <p:spPr>
          <a:xfrm>
            <a:off x="1015688" y="2546712"/>
            <a:ext cx="284825" cy="17526"/>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3"/>
          <p:cNvSpPr/>
          <p:nvPr/>
        </p:nvSpPr>
        <p:spPr>
          <a:xfrm>
            <a:off x="209438" y="2147253"/>
            <a:ext cx="820740" cy="820740"/>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3"/>
          <p:cNvSpPr/>
          <p:nvPr/>
        </p:nvSpPr>
        <p:spPr>
          <a:xfrm>
            <a:off x="619966" y="2147253"/>
            <a:ext cx="410199" cy="410610"/>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3"/>
          <p:cNvSpPr/>
          <p:nvPr/>
        </p:nvSpPr>
        <p:spPr>
          <a:xfrm>
            <a:off x="1005803" y="2509170"/>
            <a:ext cx="373084" cy="96512"/>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3"/>
          <p:cNvSpPr/>
          <p:nvPr/>
        </p:nvSpPr>
        <p:spPr>
          <a:xfrm>
            <a:off x="1511100" y="1760375"/>
            <a:ext cx="5733900" cy="15945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 Vaccines are</a:t>
            </a:r>
            <a:r>
              <a:rPr lang="en-GB" sz="1200">
                <a:solidFill>
                  <a:srgbClr val="434343"/>
                </a:solidFill>
                <a:latin typeface="Mada"/>
                <a:ea typeface="Mada"/>
                <a:cs typeface="Mada"/>
                <a:sym typeface="Mada"/>
              </a:rPr>
              <a:t> </a:t>
            </a:r>
            <a:r>
              <a:rPr b="1" lang="en-GB" sz="1200">
                <a:solidFill>
                  <a:srgbClr val="FF0000"/>
                </a:solidFill>
                <a:latin typeface="Mada"/>
                <a:ea typeface="Mada"/>
                <a:cs typeface="Mada"/>
                <a:sym typeface="Mada"/>
              </a:rPr>
              <a:t>sensitive biological products</a:t>
            </a:r>
            <a:r>
              <a:rPr lang="en-GB" sz="1200">
                <a:latin typeface="Mada"/>
                <a:ea typeface="Mada"/>
                <a:cs typeface="Mada"/>
                <a:sym typeface="Mada"/>
              </a:rPr>
              <a:t>. Some vaccines are sensitive to freezing, some to heat and others to light. If not maintained,</a:t>
            </a:r>
            <a:r>
              <a:rPr lang="en-GB" sz="1200">
                <a:solidFill>
                  <a:srgbClr val="434343"/>
                </a:solidFill>
                <a:latin typeface="Mada"/>
                <a:ea typeface="Mada"/>
                <a:cs typeface="Mada"/>
                <a:sym typeface="Mada"/>
              </a:rPr>
              <a:t> </a:t>
            </a:r>
            <a:r>
              <a:rPr b="1" lang="en-GB" sz="1200">
                <a:solidFill>
                  <a:srgbClr val="FF0000"/>
                </a:solidFill>
                <a:latin typeface="Mada"/>
                <a:ea typeface="Mada"/>
                <a:cs typeface="Mada"/>
                <a:sym typeface="Mada"/>
              </a:rPr>
              <a:t>vaccine potency may be lost</a:t>
            </a:r>
            <a:r>
              <a:rPr lang="en-GB" sz="1200">
                <a:latin typeface="Mada"/>
                <a:ea typeface="Mada"/>
                <a:cs typeface="Mada"/>
                <a:sym typeface="Mada"/>
              </a:rPr>
              <a:t>, resulting in a useless vaccine supply. </a:t>
            </a:r>
            <a:endParaRPr sz="1200">
              <a:latin typeface="Mada"/>
              <a:ea typeface="Mada"/>
              <a:cs typeface="Mada"/>
              <a:sym typeface="Mada"/>
            </a:endParaRPr>
          </a:p>
          <a:p>
            <a:pPr indent="-304800" lvl="0" marL="457200" rtl="0" algn="l">
              <a:lnSpc>
                <a:spcPct val="115000"/>
              </a:lnSpc>
              <a:spcBef>
                <a:spcPts val="0"/>
              </a:spcBef>
              <a:spcAft>
                <a:spcPts val="0"/>
              </a:spcAft>
              <a:buClr>
                <a:srgbClr val="434343"/>
              </a:buClr>
              <a:buSzPts val="1200"/>
              <a:buFont typeface="Mada"/>
              <a:buChar char="●"/>
            </a:pPr>
            <a:r>
              <a:rPr b="1" lang="en-GB" sz="1200">
                <a:solidFill>
                  <a:srgbClr val="FF0000"/>
                </a:solidFill>
                <a:latin typeface="Mada"/>
                <a:ea typeface="Mada"/>
                <a:cs typeface="Mada"/>
                <a:sym typeface="Mada"/>
              </a:rPr>
              <a:t>Potency is reduced</a:t>
            </a:r>
            <a:r>
              <a:rPr lang="en-GB" sz="1200">
                <a:solidFill>
                  <a:srgbClr val="434343"/>
                </a:solidFill>
                <a:latin typeface="Mada"/>
                <a:ea typeface="Mada"/>
                <a:cs typeface="Mada"/>
                <a:sym typeface="Mada"/>
              </a:rPr>
              <a:t> </a:t>
            </a:r>
            <a:r>
              <a:rPr lang="en-GB" sz="1200">
                <a:latin typeface="Mada"/>
                <a:ea typeface="Mada"/>
                <a:cs typeface="Mada"/>
                <a:sym typeface="Mada"/>
              </a:rPr>
              <a:t>every time a vaccine is exposed to an improper condition. (This includes overexposure to heat </a:t>
            </a:r>
            <a:r>
              <a:rPr baseline="30000" lang="en-GB" sz="1200">
                <a:latin typeface="Mada"/>
                <a:ea typeface="Mada"/>
                <a:cs typeface="Mada"/>
                <a:sym typeface="Mada"/>
              </a:rPr>
              <a:t>1</a:t>
            </a:r>
            <a:r>
              <a:rPr lang="en-GB" sz="1200">
                <a:latin typeface="Mada"/>
                <a:ea typeface="Mada"/>
                <a:cs typeface="Mada"/>
                <a:sym typeface="Mada"/>
              </a:rPr>
              <a:t>, cold, or light at any step in the cold chain). Once lost, potency cannot be restored. </a:t>
            </a:r>
            <a:endParaRPr sz="1200">
              <a:latin typeface="Mada"/>
              <a:ea typeface="Mada"/>
              <a:cs typeface="Mada"/>
              <a:sym typeface="Mada"/>
            </a:endParaRPr>
          </a:p>
        </p:txBody>
      </p:sp>
      <p:sp>
        <p:nvSpPr>
          <p:cNvPr id="275" name="Google Shape;275;p33"/>
          <p:cNvSpPr/>
          <p:nvPr/>
        </p:nvSpPr>
        <p:spPr>
          <a:xfrm>
            <a:off x="172800" y="3820553"/>
            <a:ext cx="820740" cy="820740"/>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3"/>
          <p:cNvSpPr/>
          <p:nvPr/>
        </p:nvSpPr>
        <p:spPr>
          <a:xfrm>
            <a:off x="583329" y="3820553"/>
            <a:ext cx="410199" cy="410610"/>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3"/>
          <p:cNvSpPr/>
          <p:nvPr/>
        </p:nvSpPr>
        <p:spPr>
          <a:xfrm>
            <a:off x="969165" y="4182470"/>
            <a:ext cx="373084" cy="96512"/>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3"/>
          <p:cNvSpPr/>
          <p:nvPr/>
        </p:nvSpPr>
        <p:spPr>
          <a:xfrm>
            <a:off x="1511100" y="3433675"/>
            <a:ext cx="5733900" cy="15945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434343"/>
              </a:buClr>
              <a:buSzPts val="1200"/>
              <a:buFont typeface="Mada"/>
              <a:buChar char="●"/>
            </a:pPr>
            <a:r>
              <a:rPr lang="en-GB" sz="1200">
                <a:latin typeface="Mada"/>
                <a:ea typeface="Mada"/>
                <a:cs typeface="Mada"/>
                <a:sym typeface="Mada"/>
              </a:rPr>
              <a:t> Vaccines that are as</a:t>
            </a:r>
            <a:r>
              <a:rPr lang="en-GB" sz="1200">
                <a:solidFill>
                  <a:srgbClr val="434343"/>
                </a:solidFill>
                <a:latin typeface="Mada"/>
                <a:ea typeface="Mada"/>
                <a:cs typeface="Mada"/>
                <a:sym typeface="Mada"/>
              </a:rPr>
              <a:t> </a:t>
            </a:r>
            <a:r>
              <a:rPr b="1" lang="en-GB" sz="1200">
                <a:solidFill>
                  <a:srgbClr val="FF0000"/>
                </a:solidFill>
                <a:latin typeface="Mada"/>
                <a:ea typeface="Mada"/>
                <a:cs typeface="Mada"/>
                <a:sym typeface="Mada"/>
              </a:rPr>
              <a:t>sensitive to light</a:t>
            </a:r>
            <a:r>
              <a:rPr lang="en-GB" sz="1200">
                <a:solidFill>
                  <a:srgbClr val="434343"/>
                </a:solidFill>
                <a:latin typeface="Mada"/>
                <a:ea typeface="Mada"/>
                <a:cs typeface="Mada"/>
                <a:sym typeface="Mada"/>
              </a:rPr>
              <a:t> </a:t>
            </a:r>
            <a:r>
              <a:rPr lang="en-GB" sz="1200">
                <a:latin typeface="Mada"/>
                <a:ea typeface="Mada"/>
                <a:cs typeface="Mada"/>
                <a:sym typeface="Mada"/>
              </a:rPr>
              <a:t>as they are to heat include BCG, measles, measles-rubella, measles-mumps-rubella and rubella.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 These vaccines are often supplied in dark glass vials that give them some protection from light damage; but they should be kept in their secondary packaging for as long as possible to protect them during storage and transportation</a:t>
            </a:r>
            <a:endParaRPr sz="1200">
              <a:latin typeface="Mada"/>
              <a:ea typeface="Mada"/>
              <a:cs typeface="Mada"/>
              <a:sym typeface="Mada"/>
            </a:endParaRPr>
          </a:p>
        </p:txBody>
      </p:sp>
      <p:pic>
        <p:nvPicPr>
          <p:cNvPr id="279" name="Google Shape;279;p33"/>
          <p:cNvPicPr preferRelativeResize="0"/>
          <p:nvPr/>
        </p:nvPicPr>
        <p:blipFill>
          <a:blip r:embed="rId4">
            <a:alphaModFix/>
          </a:blip>
          <a:stretch>
            <a:fillRect/>
          </a:stretch>
        </p:blipFill>
        <p:spPr>
          <a:xfrm>
            <a:off x="387687" y="2330688"/>
            <a:ext cx="464248" cy="449577"/>
          </a:xfrm>
          <a:prstGeom prst="rect">
            <a:avLst/>
          </a:prstGeom>
          <a:noFill/>
          <a:ln>
            <a:noFill/>
          </a:ln>
        </p:spPr>
      </p:pic>
      <p:pic>
        <p:nvPicPr>
          <p:cNvPr id="280" name="Google Shape;280;p33"/>
          <p:cNvPicPr preferRelativeResize="0"/>
          <p:nvPr/>
        </p:nvPicPr>
        <p:blipFill rotWithShape="1">
          <a:blip r:embed="rId5">
            <a:alphaModFix/>
          </a:blip>
          <a:srcRect b="7347" l="0" r="0" t="0"/>
          <a:stretch/>
        </p:blipFill>
        <p:spPr>
          <a:xfrm>
            <a:off x="351050" y="3998637"/>
            <a:ext cx="464250" cy="464565"/>
          </a:xfrm>
          <a:prstGeom prst="rect">
            <a:avLst/>
          </a:prstGeom>
          <a:noFill/>
          <a:ln>
            <a:noFill/>
          </a:ln>
        </p:spPr>
      </p:pic>
      <p:sp>
        <p:nvSpPr>
          <p:cNvPr id="281" name="Google Shape;281;p33"/>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a:t>
            </a:r>
            <a:r>
              <a:rPr lang="en-GB" sz="800">
                <a:solidFill>
                  <a:srgbClr val="6AA84F"/>
                </a:solidFill>
                <a:latin typeface="Mada"/>
                <a:ea typeface="Mada"/>
                <a:cs typeface="Mada"/>
                <a:sym typeface="Mada"/>
              </a:rPr>
              <a:t> Among the vaccines, polio is the most sensitive to heat, requiring storage at minus 20 degree C. Vaccines which must be stored in the freezer compartment are : polio and measles. </a:t>
            </a:r>
            <a:endParaRPr sz="800">
              <a:solidFill>
                <a:srgbClr val="6AA84F"/>
              </a:solidFill>
              <a:latin typeface="Mada"/>
              <a:ea typeface="Mada"/>
              <a:cs typeface="Mada"/>
              <a:sym typeface="Mada"/>
            </a:endParaRPr>
          </a:p>
        </p:txBody>
      </p:sp>
      <p:sp>
        <p:nvSpPr>
          <p:cNvPr id="282" name="Google Shape;282;p33"/>
          <p:cNvSpPr/>
          <p:nvPr/>
        </p:nvSpPr>
        <p:spPr>
          <a:xfrm>
            <a:off x="498452" y="9862950"/>
            <a:ext cx="178800" cy="1644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