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10698150" cx="7589825"/>
  <p:notesSz cx="6858000" cy="9144000"/>
  <p:embeddedFontLst>
    <p:embeddedFont>
      <p:font typeface="Nunito"/>
      <p:regular r:id="rId19"/>
      <p:bold r:id="rId20"/>
      <p:italic r:id="rId21"/>
      <p:boldItalic r:id="rId22"/>
    </p:embeddedFont>
    <p:embeddedFont>
      <p:font typeface="Mada"/>
      <p:regular r:id="rId23"/>
      <p:bold r:id="rId24"/>
    </p:embeddedFont>
    <p:embeddedFont>
      <p:font typeface="Changa"/>
      <p:regular r:id="rId25"/>
      <p:bold r:id="rId26"/>
    </p:embeddedFont>
    <p:embeddedFont>
      <p:font typeface="Bree Serif"/>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ED2E10B-EDBE-464C-BFD0-D724D200BDCD}">
  <a:tblStyle styleId="{4ED2E10B-EDBE-464C-BFD0-D724D200BDC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ada-bold.fntdata"/><Relationship Id="rId23" Type="http://schemas.openxmlformats.org/officeDocument/2006/relationships/font" Target="fonts/Mada-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Changa-bold.fntdata"/><Relationship Id="rId25" Type="http://schemas.openxmlformats.org/officeDocument/2006/relationships/font" Target="fonts/Changa-regular.fntdata"/><Relationship Id="rId27" Type="http://schemas.openxmlformats.org/officeDocument/2006/relationships/font" Target="fonts/BreeSerif-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Nunito-regular.fnt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b324358dae_0_93:notes"/>
          <p:cNvSpPr/>
          <p:nvPr>
            <p:ph idx="2" type="sldImg"/>
          </p:nvPr>
        </p:nvSpPr>
        <p:spPr>
          <a:xfrm>
            <a:off x="2212967"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b324358da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p:nvPr>
            <p:ph idx="2" type="sldImg"/>
          </p:nvPr>
        </p:nvSpPr>
        <p:spPr>
          <a:xfrm>
            <a:off x="2212975" y="685800"/>
            <a:ext cx="24320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3:notes"/>
          <p:cNvSpPr/>
          <p:nvPr>
            <p:ph idx="2" type="sldImg"/>
          </p:nvPr>
        </p:nvSpPr>
        <p:spPr>
          <a:xfrm>
            <a:off x="2212975" y="685800"/>
            <a:ext cx="24320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a1db7a796_0_1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a1db7a79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6:notes"/>
          <p:cNvSpPr/>
          <p:nvPr>
            <p:ph idx="2" type="sldImg"/>
          </p:nvPr>
        </p:nvSpPr>
        <p:spPr>
          <a:xfrm>
            <a:off x="2212975" y="685800"/>
            <a:ext cx="24320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b324358dae_0_212:notes"/>
          <p:cNvSpPr/>
          <p:nvPr>
            <p:ph idx="2" type="sldImg"/>
          </p:nvPr>
        </p:nvSpPr>
        <p:spPr>
          <a:xfrm>
            <a:off x="2212967"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b324358da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14"/>
          <p:cNvSpPr txBox="1"/>
          <p:nvPr>
            <p:ph idx="12" type="sldNum"/>
          </p:nvPr>
        </p:nvSpPr>
        <p:spPr>
          <a:xfrm>
            <a:off x="7103211" y="10106532"/>
            <a:ext cx="455400" cy="591631"/>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1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4"/>
          <p:cNvSpPr/>
          <p:nvPr/>
        </p:nvSpPr>
        <p:spPr>
          <a:xfrm>
            <a:off x="-75" y="9985572"/>
            <a:ext cx="7589400" cy="712878"/>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 2">
    <p:spTree>
      <p:nvGrpSpPr>
        <p:cNvPr id="60" name="Shape 60"/>
        <p:cNvGrpSpPr/>
        <p:nvPr/>
      </p:nvGrpSpPr>
      <p:grpSpPr>
        <a:xfrm>
          <a:off x="0" y="0"/>
          <a:ext cx="0" cy="0"/>
          <a:chOff x="0" y="0"/>
          <a:chExt cx="0" cy="0"/>
        </a:xfrm>
      </p:grpSpPr>
      <p:sp>
        <p:nvSpPr>
          <p:cNvPr id="61" name="Google Shape;61;p15"/>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15"/>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3" name="Google Shape;63;p15"/>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15"/>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6"/>
          <p:cNvSpPr txBox="1"/>
          <p:nvPr>
            <p:ph type="ctrTitle"/>
          </p:nvPr>
        </p:nvSpPr>
        <p:spPr>
          <a:xfrm>
            <a:off x="258718" y="1548715"/>
            <a:ext cx="7072200" cy="4269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7" name="Google Shape;67;p16"/>
          <p:cNvSpPr txBox="1"/>
          <p:nvPr>
            <p:ph idx="1" type="subTitle"/>
          </p:nvPr>
        </p:nvSpPr>
        <p:spPr>
          <a:xfrm>
            <a:off x="258711" y="5894977"/>
            <a:ext cx="7072200" cy="164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8" name="Google Shape;68;p16"/>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7"/>
          <p:cNvSpPr txBox="1"/>
          <p:nvPr>
            <p:ph type="title"/>
          </p:nvPr>
        </p:nvSpPr>
        <p:spPr>
          <a:xfrm>
            <a:off x="258711" y="4473766"/>
            <a:ext cx="7072200" cy="175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 name="Google Shape;71;p17"/>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4" name="Google Shape;74;p18"/>
          <p:cNvSpPr txBox="1"/>
          <p:nvPr>
            <p:ph idx="1" type="body"/>
          </p:nvPr>
        </p:nvSpPr>
        <p:spPr>
          <a:xfrm>
            <a:off x="258711" y="2397147"/>
            <a:ext cx="3319800" cy="7106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5" name="Google Shape;75;p18"/>
          <p:cNvSpPr txBox="1"/>
          <p:nvPr>
            <p:ph idx="2" type="body"/>
          </p:nvPr>
        </p:nvSpPr>
        <p:spPr>
          <a:xfrm>
            <a:off x="4010895" y="2397147"/>
            <a:ext cx="3319800" cy="7106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18"/>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9"/>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9" name="Google Shape;79;p19"/>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0" name="Shape 80"/>
        <p:cNvGrpSpPr/>
        <p:nvPr/>
      </p:nvGrpSpPr>
      <p:grpSpPr>
        <a:xfrm>
          <a:off x="0" y="0"/>
          <a:ext cx="0" cy="0"/>
          <a:chOff x="0" y="0"/>
          <a:chExt cx="0" cy="0"/>
        </a:xfrm>
      </p:grpSpPr>
      <p:sp>
        <p:nvSpPr>
          <p:cNvPr id="81" name="Google Shape;81;p20"/>
          <p:cNvSpPr txBox="1"/>
          <p:nvPr>
            <p:ph type="title"/>
          </p:nvPr>
        </p:nvSpPr>
        <p:spPr>
          <a:xfrm>
            <a:off x="258711" y="1155647"/>
            <a:ext cx="2330700" cy="157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2" name="Google Shape;82;p20"/>
          <p:cNvSpPr txBox="1"/>
          <p:nvPr>
            <p:ph idx="1" type="body"/>
          </p:nvPr>
        </p:nvSpPr>
        <p:spPr>
          <a:xfrm>
            <a:off x="258711" y="2890367"/>
            <a:ext cx="2330700" cy="6613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3" name="Google Shape;83;p20"/>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4" name="Shape 84"/>
        <p:cNvGrpSpPr/>
        <p:nvPr/>
      </p:nvGrpSpPr>
      <p:grpSpPr>
        <a:xfrm>
          <a:off x="0" y="0"/>
          <a:ext cx="0" cy="0"/>
          <a:chOff x="0" y="0"/>
          <a:chExt cx="0" cy="0"/>
        </a:xfrm>
      </p:grpSpPr>
      <p:sp>
        <p:nvSpPr>
          <p:cNvPr id="85" name="Google Shape;85;p21"/>
          <p:cNvSpPr txBox="1"/>
          <p:nvPr>
            <p:ph type="title"/>
          </p:nvPr>
        </p:nvSpPr>
        <p:spPr>
          <a:xfrm>
            <a:off x="406908" y="936312"/>
            <a:ext cx="5285400" cy="850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6" name="Google Shape;86;p2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7" name="Shape 87"/>
        <p:cNvGrpSpPr/>
        <p:nvPr/>
      </p:nvGrpSpPr>
      <p:grpSpPr>
        <a:xfrm>
          <a:off x="0" y="0"/>
          <a:ext cx="0" cy="0"/>
          <a:chOff x="0" y="0"/>
          <a:chExt cx="0" cy="0"/>
        </a:xfrm>
      </p:grpSpPr>
      <p:sp>
        <p:nvSpPr>
          <p:cNvPr id="88" name="Google Shape;88;p22"/>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2"/>
          <p:cNvSpPr txBox="1"/>
          <p:nvPr>
            <p:ph type="title"/>
          </p:nvPr>
        </p:nvSpPr>
        <p:spPr>
          <a:xfrm>
            <a:off x="220365" y="2565003"/>
            <a:ext cx="3357600" cy="3083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0" name="Google Shape;90;p22"/>
          <p:cNvSpPr txBox="1"/>
          <p:nvPr>
            <p:ph idx="1" type="subTitle"/>
          </p:nvPr>
        </p:nvSpPr>
        <p:spPr>
          <a:xfrm>
            <a:off x="220365" y="5830393"/>
            <a:ext cx="3357600" cy="256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1" name="Google Shape;91;p22"/>
          <p:cNvSpPr txBox="1"/>
          <p:nvPr>
            <p:ph idx="2" type="body"/>
          </p:nvPr>
        </p:nvSpPr>
        <p:spPr>
          <a:xfrm>
            <a:off x="4099788" y="1506075"/>
            <a:ext cx="3184800" cy="76857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2" name="Google Shape;92;p22"/>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
        <p:nvSpPr>
          <p:cNvPr id="94" name="Google Shape;94;p23"/>
          <p:cNvSpPr txBox="1"/>
          <p:nvPr>
            <p:ph idx="1" type="body"/>
          </p:nvPr>
        </p:nvSpPr>
        <p:spPr>
          <a:xfrm>
            <a:off x="258711" y="8799592"/>
            <a:ext cx="4979100" cy="1258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5" name="Google Shape;95;p2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6" name="Shape 96"/>
        <p:cNvGrpSpPr/>
        <p:nvPr/>
      </p:nvGrpSpPr>
      <p:grpSpPr>
        <a:xfrm>
          <a:off x="0" y="0"/>
          <a:ext cx="0" cy="0"/>
          <a:chOff x="0" y="0"/>
          <a:chExt cx="0" cy="0"/>
        </a:xfrm>
      </p:grpSpPr>
      <p:sp>
        <p:nvSpPr>
          <p:cNvPr id="97" name="Google Shape;97;p24"/>
          <p:cNvSpPr txBox="1"/>
          <p:nvPr>
            <p:ph hasCustomPrompt="1" type="title"/>
          </p:nvPr>
        </p:nvSpPr>
        <p:spPr>
          <a:xfrm>
            <a:off x="258711" y="2300739"/>
            <a:ext cx="7072200" cy="408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8" name="Google Shape;98;p24"/>
          <p:cNvSpPr txBox="1"/>
          <p:nvPr>
            <p:ph idx="1" type="body"/>
          </p:nvPr>
        </p:nvSpPr>
        <p:spPr>
          <a:xfrm>
            <a:off x="258711" y="6556625"/>
            <a:ext cx="7072200" cy="27057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9" name="Google Shape;99;p24"/>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5"/>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6" name="Shape 106"/>
        <p:cNvGrpSpPr/>
        <p:nvPr/>
      </p:nvGrpSpPr>
      <p:grpSpPr>
        <a:xfrm>
          <a:off x="0" y="0"/>
          <a:ext cx="0" cy="0"/>
          <a:chOff x="0" y="0"/>
          <a:chExt cx="0" cy="0"/>
        </a:xfrm>
      </p:grpSpPr>
      <p:sp>
        <p:nvSpPr>
          <p:cNvPr id="107" name="Google Shape;107;p27"/>
          <p:cNvSpPr txBox="1"/>
          <p:nvPr>
            <p:ph type="ctrTitle"/>
          </p:nvPr>
        </p:nvSpPr>
        <p:spPr>
          <a:xfrm>
            <a:off x="258728" y="1548668"/>
            <a:ext cx="70725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8" name="Google Shape;108;p27"/>
          <p:cNvSpPr txBox="1"/>
          <p:nvPr>
            <p:ph idx="1" type="subTitle"/>
          </p:nvPr>
        </p:nvSpPr>
        <p:spPr>
          <a:xfrm>
            <a:off x="258721" y="5894798"/>
            <a:ext cx="70725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9" name="Google Shape;109;p27"/>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0" name="Shape 110"/>
        <p:cNvGrpSpPr/>
        <p:nvPr/>
      </p:nvGrpSpPr>
      <p:grpSpPr>
        <a:xfrm>
          <a:off x="0" y="0"/>
          <a:ext cx="0" cy="0"/>
          <a:chOff x="0" y="0"/>
          <a:chExt cx="0" cy="0"/>
        </a:xfrm>
      </p:grpSpPr>
      <p:sp>
        <p:nvSpPr>
          <p:cNvPr id="111" name="Google Shape;111;p28"/>
          <p:cNvSpPr txBox="1"/>
          <p:nvPr>
            <p:ph type="title"/>
          </p:nvPr>
        </p:nvSpPr>
        <p:spPr>
          <a:xfrm>
            <a:off x="258721" y="4473630"/>
            <a:ext cx="70725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2" name="Google Shape;112;p28"/>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3" name="Shape 113"/>
        <p:cNvGrpSpPr/>
        <p:nvPr/>
      </p:nvGrpSpPr>
      <p:grpSpPr>
        <a:xfrm>
          <a:off x="0" y="0"/>
          <a:ext cx="0" cy="0"/>
          <a:chOff x="0" y="0"/>
          <a:chExt cx="0" cy="0"/>
        </a:xfrm>
      </p:grpSpPr>
      <p:sp>
        <p:nvSpPr>
          <p:cNvPr id="114" name="Google Shape;114;p29"/>
          <p:cNvSpPr txBox="1"/>
          <p:nvPr>
            <p:ph type="title"/>
          </p:nvPr>
        </p:nvSpPr>
        <p:spPr>
          <a:xfrm>
            <a:off x="258721" y="925623"/>
            <a:ext cx="70725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5" name="Google Shape;115;p29"/>
          <p:cNvSpPr txBox="1"/>
          <p:nvPr>
            <p:ph idx="1" type="body"/>
          </p:nvPr>
        </p:nvSpPr>
        <p:spPr>
          <a:xfrm>
            <a:off x="258721" y="2397074"/>
            <a:ext cx="7072500" cy="71058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6" name="Google Shape;116;p29"/>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7" name="Shape 117"/>
        <p:cNvGrpSpPr/>
        <p:nvPr/>
      </p:nvGrpSpPr>
      <p:grpSpPr>
        <a:xfrm>
          <a:off x="0" y="0"/>
          <a:ext cx="0" cy="0"/>
          <a:chOff x="0" y="0"/>
          <a:chExt cx="0" cy="0"/>
        </a:xfrm>
      </p:grpSpPr>
      <p:sp>
        <p:nvSpPr>
          <p:cNvPr id="118" name="Google Shape;118;p30"/>
          <p:cNvSpPr txBox="1"/>
          <p:nvPr>
            <p:ph type="title"/>
          </p:nvPr>
        </p:nvSpPr>
        <p:spPr>
          <a:xfrm>
            <a:off x="258721" y="925623"/>
            <a:ext cx="70725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30"/>
          <p:cNvSpPr txBox="1"/>
          <p:nvPr>
            <p:ph idx="1" type="body"/>
          </p:nvPr>
        </p:nvSpPr>
        <p:spPr>
          <a:xfrm>
            <a:off x="258721" y="2397074"/>
            <a:ext cx="3319800" cy="7105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0" name="Google Shape;120;p30"/>
          <p:cNvSpPr txBox="1"/>
          <p:nvPr>
            <p:ph idx="2" type="body"/>
          </p:nvPr>
        </p:nvSpPr>
        <p:spPr>
          <a:xfrm>
            <a:off x="4011053" y="2397074"/>
            <a:ext cx="3319800" cy="7105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30"/>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31"/>
          <p:cNvSpPr txBox="1"/>
          <p:nvPr>
            <p:ph type="title"/>
          </p:nvPr>
        </p:nvSpPr>
        <p:spPr>
          <a:xfrm>
            <a:off x="258721" y="925623"/>
            <a:ext cx="70725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 name="Google Shape;124;p31"/>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5" name="Shape 125"/>
        <p:cNvGrpSpPr/>
        <p:nvPr/>
      </p:nvGrpSpPr>
      <p:grpSpPr>
        <a:xfrm>
          <a:off x="0" y="0"/>
          <a:ext cx="0" cy="0"/>
          <a:chOff x="0" y="0"/>
          <a:chExt cx="0" cy="0"/>
        </a:xfrm>
      </p:grpSpPr>
      <p:sp>
        <p:nvSpPr>
          <p:cNvPr id="126" name="Google Shape;126;p32"/>
          <p:cNvSpPr txBox="1"/>
          <p:nvPr>
            <p:ph type="title"/>
          </p:nvPr>
        </p:nvSpPr>
        <p:spPr>
          <a:xfrm>
            <a:off x="258721" y="1155612"/>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7" name="Google Shape;127;p32"/>
          <p:cNvSpPr txBox="1"/>
          <p:nvPr>
            <p:ph idx="1" type="body"/>
          </p:nvPr>
        </p:nvSpPr>
        <p:spPr>
          <a:xfrm>
            <a:off x="258721" y="2890279"/>
            <a:ext cx="2330700" cy="6612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8" name="Google Shape;128;p32"/>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8711" y="4473766"/>
            <a:ext cx="7072200" cy="1750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9" name="Shape 129"/>
        <p:cNvGrpSpPr/>
        <p:nvPr/>
      </p:nvGrpSpPr>
      <p:grpSpPr>
        <a:xfrm>
          <a:off x="0" y="0"/>
          <a:ext cx="0" cy="0"/>
          <a:chOff x="0" y="0"/>
          <a:chExt cx="0" cy="0"/>
        </a:xfrm>
      </p:grpSpPr>
      <p:sp>
        <p:nvSpPr>
          <p:cNvPr id="130" name="Google Shape;130;p33"/>
          <p:cNvSpPr txBox="1"/>
          <p:nvPr>
            <p:ph type="title"/>
          </p:nvPr>
        </p:nvSpPr>
        <p:spPr>
          <a:xfrm>
            <a:off x="406924" y="936283"/>
            <a:ext cx="5285700" cy="85086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1" name="Google Shape;131;p33"/>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2" name="Shape 132"/>
        <p:cNvGrpSpPr/>
        <p:nvPr/>
      </p:nvGrpSpPr>
      <p:grpSpPr>
        <a:xfrm>
          <a:off x="0" y="0"/>
          <a:ext cx="0" cy="0"/>
          <a:chOff x="0" y="0"/>
          <a:chExt cx="0" cy="0"/>
        </a:xfrm>
      </p:grpSpPr>
      <p:sp>
        <p:nvSpPr>
          <p:cNvPr id="133" name="Google Shape;133;p34"/>
          <p:cNvSpPr/>
          <p:nvPr/>
        </p:nvSpPr>
        <p:spPr>
          <a:xfrm>
            <a:off x="3794913" y="-260"/>
            <a:ext cx="3794700" cy="1069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4"/>
          <p:cNvSpPr txBox="1"/>
          <p:nvPr>
            <p:ph type="title"/>
          </p:nvPr>
        </p:nvSpPr>
        <p:spPr>
          <a:xfrm>
            <a:off x="220374" y="2564925"/>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5" name="Google Shape;135;p34"/>
          <p:cNvSpPr txBox="1"/>
          <p:nvPr>
            <p:ph idx="1" type="subTitle"/>
          </p:nvPr>
        </p:nvSpPr>
        <p:spPr>
          <a:xfrm>
            <a:off x="220374" y="5830216"/>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6" name="Google Shape;136;p34"/>
          <p:cNvSpPr txBox="1"/>
          <p:nvPr>
            <p:ph idx="2" type="body"/>
          </p:nvPr>
        </p:nvSpPr>
        <p:spPr>
          <a:xfrm>
            <a:off x="4099950" y="1506030"/>
            <a:ext cx="3184800" cy="76854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7" name="Google Shape;137;p34"/>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8" name="Shape 138"/>
        <p:cNvGrpSpPr/>
        <p:nvPr/>
      </p:nvGrpSpPr>
      <p:grpSpPr>
        <a:xfrm>
          <a:off x="0" y="0"/>
          <a:ext cx="0" cy="0"/>
          <a:chOff x="0" y="0"/>
          <a:chExt cx="0" cy="0"/>
        </a:xfrm>
      </p:grpSpPr>
      <p:sp>
        <p:nvSpPr>
          <p:cNvPr id="139" name="Google Shape;139;p35"/>
          <p:cNvSpPr txBox="1"/>
          <p:nvPr>
            <p:ph idx="1" type="body"/>
          </p:nvPr>
        </p:nvSpPr>
        <p:spPr>
          <a:xfrm>
            <a:off x="258721" y="8799325"/>
            <a:ext cx="49794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0" name="Google Shape;140;p35"/>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1" name="Shape 141"/>
        <p:cNvGrpSpPr/>
        <p:nvPr/>
      </p:nvGrpSpPr>
      <p:grpSpPr>
        <a:xfrm>
          <a:off x="0" y="0"/>
          <a:ext cx="0" cy="0"/>
          <a:chOff x="0" y="0"/>
          <a:chExt cx="0" cy="0"/>
        </a:xfrm>
      </p:grpSpPr>
      <p:sp>
        <p:nvSpPr>
          <p:cNvPr id="142" name="Google Shape;142;p36"/>
          <p:cNvSpPr txBox="1"/>
          <p:nvPr>
            <p:ph hasCustomPrompt="1" type="title"/>
          </p:nvPr>
        </p:nvSpPr>
        <p:spPr>
          <a:xfrm>
            <a:off x="258721" y="2300669"/>
            <a:ext cx="70725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3" name="Google Shape;143;p36"/>
          <p:cNvSpPr txBox="1"/>
          <p:nvPr>
            <p:ph idx="1" type="body"/>
          </p:nvPr>
        </p:nvSpPr>
        <p:spPr>
          <a:xfrm>
            <a:off x="258721" y="6556426"/>
            <a:ext cx="70725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4" name="Google Shape;144;p36"/>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37"/>
          <p:cNvSpPr txBox="1"/>
          <p:nvPr>
            <p:ph idx="12" type="sldNum"/>
          </p:nvPr>
        </p:nvSpPr>
        <p:spPr>
          <a:xfrm>
            <a:off x="7032423" y="9699192"/>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20365" y="2565003"/>
            <a:ext cx="3357600" cy="3083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02" name="Shape 102"/>
        <p:cNvGrpSpPr/>
        <p:nvPr/>
      </p:nvGrpSpPr>
      <p:grpSpPr>
        <a:xfrm>
          <a:off x="0" y="0"/>
          <a:ext cx="0" cy="0"/>
          <a:chOff x="0" y="0"/>
          <a:chExt cx="0" cy="0"/>
        </a:xfrm>
      </p:grpSpPr>
      <p:sp>
        <p:nvSpPr>
          <p:cNvPr id="103" name="Google Shape;103;p26"/>
          <p:cNvSpPr txBox="1"/>
          <p:nvPr>
            <p:ph type="title"/>
          </p:nvPr>
        </p:nvSpPr>
        <p:spPr>
          <a:xfrm>
            <a:off x="258721" y="925623"/>
            <a:ext cx="70725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4" name="Google Shape;104;p26"/>
          <p:cNvSpPr txBox="1"/>
          <p:nvPr>
            <p:ph idx="1" type="body"/>
          </p:nvPr>
        </p:nvSpPr>
        <p:spPr>
          <a:xfrm>
            <a:off x="258721" y="2397074"/>
            <a:ext cx="7072500" cy="71058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5" name="Google Shape;105;p26"/>
          <p:cNvSpPr txBox="1"/>
          <p:nvPr>
            <p:ph idx="12" type="sldNum"/>
          </p:nvPr>
        </p:nvSpPr>
        <p:spPr>
          <a:xfrm>
            <a:off x="7032423" y="9699192"/>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hyperlink" Target="https://drive.google.com/open?id=1TKjgKmuF8-7aGjiAgt-2f6dUWPkTI7rnH1d3RF0xuIw"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hyperlink" Target="https://pubmed.ncbi.nlm.nih.gov/20851306/" TargetMode="External"/><Relationship Id="rId10" Type="http://schemas.openxmlformats.org/officeDocument/2006/relationships/hyperlink" Target="https://pubmed.ncbi.nlm.nih.gov/27644626/#:~:text=Prevalence%20of%20Cigarette%20Smoking%20Usage%20among%20Adolescent%20Students%20in%20Northern%20Saudi%20Arabia.,-Algorinees%20RM(1&amp;text=Of%20the%2056%20current%20smokers,smoked%20for%2026%2D36%20months." TargetMode="External"/><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hyperlink" Target="https://www.ncbi.nlm.nih.gov/pmc/articles/PMC4825248/#:~:text=The%20frequency%20of%20energy%20drinks,et%20al.%2C%202007)." TargetMode="External"/><Relationship Id="rId5" Type="http://schemas.openxmlformats.org/officeDocument/2006/relationships/image" Target="../media/image17.png"/><Relationship Id="rId6" Type="http://schemas.openxmlformats.org/officeDocument/2006/relationships/hyperlink" Target="https://www.jahonline.org/article/S1054-139X(15)00254-2/fulltext" TargetMode="External"/><Relationship Id="rId7" Type="http://schemas.openxmlformats.org/officeDocument/2006/relationships/hyperlink" Target="https://pubmed.ncbi.nlm.nih.gov/22858505/" TargetMode="External"/><Relationship Id="rId8" Type="http://schemas.openxmlformats.org/officeDocument/2006/relationships/hyperlink" Target="https://pubmed.ncbi.nlm.nih.gov/2296481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8"/>
          <p:cNvSpPr/>
          <p:nvPr/>
        </p:nvSpPr>
        <p:spPr>
          <a:xfrm rot="10800000">
            <a:off x="-25" y="-9450"/>
            <a:ext cx="7586700" cy="1071300"/>
          </a:xfrm>
          <a:prstGeom prst="round2SameRect">
            <a:avLst>
              <a:gd fmla="val 50000" name="adj1"/>
              <a:gd fmla="val 0" name="adj2"/>
            </a:avLst>
          </a:prstGeom>
          <a:solidFill>
            <a:srgbClr val="EEF5F7">
              <a:alpha val="5176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38"/>
          <p:cNvPicPr preferRelativeResize="0"/>
          <p:nvPr/>
        </p:nvPicPr>
        <p:blipFill rotWithShape="1">
          <a:blip r:embed="rId3">
            <a:alphaModFix/>
          </a:blip>
          <a:srcRect b="0" l="0" r="0" t="0"/>
          <a:stretch/>
        </p:blipFill>
        <p:spPr>
          <a:xfrm>
            <a:off x="3212375" y="188051"/>
            <a:ext cx="1114216" cy="730500"/>
          </a:xfrm>
          <a:prstGeom prst="rect">
            <a:avLst/>
          </a:prstGeom>
          <a:noFill/>
          <a:ln>
            <a:noFill/>
          </a:ln>
        </p:spPr>
      </p:pic>
      <p:sp>
        <p:nvSpPr>
          <p:cNvPr id="153" name="Google Shape;153;p38"/>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8"/>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8"/>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6" name="Google Shape;156;p38"/>
          <p:cNvPicPr preferRelativeResize="0"/>
          <p:nvPr/>
        </p:nvPicPr>
        <p:blipFill rotWithShape="1">
          <a:blip r:embed="rId4">
            <a:alphaModFix/>
          </a:blip>
          <a:srcRect b="0" l="0" r="0" t="0"/>
          <a:stretch/>
        </p:blipFill>
        <p:spPr>
          <a:xfrm>
            <a:off x="6109400" y="89850"/>
            <a:ext cx="929599" cy="929577"/>
          </a:xfrm>
          <a:prstGeom prst="rect">
            <a:avLst/>
          </a:prstGeom>
          <a:noFill/>
          <a:ln>
            <a:noFill/>
          </a:ln>
        </p:spPr>
      </p:pic>
      <p:pic>
        <p:nvPicPr>
          <p:cNvPr id="157" name="Google Shape;157;p38"/>
          <p:cNvPicPr preferRelativeResize="0"/>
          <p:nvPr/>
        </p:nvPicPr>
        <p:blipFill rotWithShape="1">
          <a:blip r:embed="rId5">
            <a:alphaModFix/>
          </a:blip>
          <a:srcRect b="0" l="0" r="0" t="0"/>
          <a:stretch/>
        </p:blipFill>
        <p:spPr>
          <a:xfrm>
            <a:off x="549525" y="1981201"/>
            <a:ext cx="2137475" cy="2137475"/>
          </a:xfrm>
          <a:prstGeom prst="rect">
            <a:avLst/>
          </a:prstGeom>
          <a:noFill/>
          <a:ln>
            <a:noFill/>
          </a:ln>
        </p:spPr>
      </p:pic>
      <p:sp>
        <p:nvSpPr>
          <p:cNvPr id="158" name="Google Shape;158;p38"/>
          <p:cNvSpPr txBox="1"/>
          <p:nvPr/>
        </p:nvSpPr>
        <p:spPr>
          <a:xfrm>
            <a:off x="2716326" y="2404542"/>
            <a:ext cx="4524300" cy="1552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134F5C"/>
                </a:solidFill>
                <a:latin typeface="Nunito"/>
                <a:ea typeface="Nunito"/>
                <a:cs typeface="Nunito"/>
                <a:sym typeface="Nunito"/>
              </a:rPr>
              <a:t>Global Adolescent &amp;</a:t>
            </a:r>
            <a:endParaRPr b="0" i="0" sz="3200" u="none" cap="none" strike="noStrike">
              <a:solidFill>
                <a:srgbClr val="134F5C"/>
              </a:solidFill>
              <a:latin typeface="Nunito"/>
              <a:ea typeface="Nunito"/>
              <a:cs typeface="Nunito"/>
              <a:sym typeface="Nunito"/>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134F5C"/>
                </a:solidFill>
                <a:latin typeface="Nunito"/>
                <a:ea typeface="Nunito"/>
                <a:cs typeface="Nunito"/>
                <a:sym typeface="Nunito"/>
              </a:rPr>
              <a:t>Child Health</a:t>
            </a:r>
            <a:endParaRPr b="0" i="0" sz="3200" u="none" cap="none" strike="noStrike">
              <a:solidFill>
                <a:srgbClr val="134F5C"/>
              </a:solidFill>
              <a:latin typeface="Nunito"/>
              <a:ea typeface="Nunito"/>
              <a:cs typeface="Nunito"/>
              <a:sym typeface="Nunito"/>
            </a:endParaRPr>
          </a:p>
        </p:txBody>
      </p:sp>
      <p:sp>
        <p:nvSpPr>
          <p:cNvPr id="159" name="Google Shape;159;p38"/>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0" i="0" lang="en-US" sz="1200" u="none" cap="none" strike="noStrike">
                <a:solidFill>
                  <a:srgbClr val="000000"/>
                </a:solidFill>
                <a:latin typeface="Mada"/>
                <a:ea typeface="Mada"/>
                <a:cs typeface="Mada"/>
                <a:sym typeface="Mada"/>
              </a:rPr>
              <a:t>Main text</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6D9EEB"/>
              </a:buClr>
              <a:buSzPts val="1200"/>
              <a:buFont typeface="Mada"/>
              <a:buChar char="●"/>
            </a:pPr>
            <a:r>
              <a:rPr b="0" i="0" lang="en-US" sz="1200" u="none" cap="none" strike="noStrike">
                <a:solidFill>
                  <a:srgbClr val="6D9EEB"/>
                </a:solidFill>
                <a:latin typeface="Mada"/>
                <a:ea typeface="Mada"/>
                <a:cs typeface="Mada"/>
                <a:sym typeface="Mada"/>
              </a:rPr>
              <a:t>Males slides</a:t>
            </a:r>
            <a:endParaRPr b="0" i="0" sz="1200" u="none" cap="none" strike="noStrike">
              <a:solidFill>
                <a:srgbClr val="6D9EEB"/>
              </a:solidFill>
              <a:latin typeface="Mada"/>
              <a:ea typeface="Mada"/>
              <a:cs typeface="Mada"/>
              <a:sym typeface="Mada"/>
            </a:endParaRPr>
          </a:p>
          <a:p>
            <a:pPr indent="-304800" lvl="0" marL="457200" marR="0" rtl="0" algn="l">
              <a:lnSpc>
                <a:spcPct val="100000"/>
              </a:lnSpc>
              <a:spcBef>
                <a:spcPts val="0"/>
              </a:spcBef>
              <a:spcAft>
                <a:spcPts val="0"/>
              </a:spcAft>
              <a:buClr>
                <a:srgbClr val="A64D79"/>
              </a:buClr>
              <a:buSzPts val="1200"/>
              <a:buFont typeface="Mada"/>
              <a:buChar char="●"/>
            </a:pPr>
            <a:r>
              <a:rPr b="0" i="0" lang="en-US" sz="1200" u="none" cap="none" strike="noStrike">
                <a:solidFill>
                  <a:srgbClr val="A64D79"/>
                </a:solidFill>
                <a:latin typeface="Mada"/>
                <a:ea typeface="Mada"/>
                <a:cs typeface="Mada"/>
                <a:sym typeface="Mada"/>
              </a:rPr>
              <a:t>Females slides</a:t>
            </a:r>
            <a:endParaRPr b="0" i="0" sz="1200" u="none" cap="none" strike="noStrike">
              <a:solidFill>
                <a:srgbClr val="A64D79"/>
              </a:solidFill>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b="0" i="0" lang="en-US" sz="1200" u="none" cap="none" strike="noStrike">
                <a:solidFill>
                  <a:srgbClr val="6AA84F"/>
                </a:solidFill>
                <a:latin typeface="Mada"/>
                <a:ea typeface="Mada"/>
                <a:cs typeface="Mada"/>
                <a:sym typeface="Mada"/>
              </a:rPr>
              <a:t>Doctor notes</a:t>
            </a:r>
            <a:endParaRPr b="0" i="0" sz="1200" u="none" cap="none" strike="noStrike">
              <a:solidFill>
                <a:srgbClr val="6AA84F"/>
              </a:solidFill>
              <a:latin typeface="Mada"/>
              <a:ea typeface="Mada"/>
              <a:cs typeface="Mada"/>
              <a:sym typeface="Mada"/>
            </a:endParaRPr>
          </a:p>
        </p:txBody>
      </p:sp>
      <p:sp>
        <p:nvSpPr>
          <p:cNvPr id="160" name="Google Shape;160;p38"/>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CC0000"/>
              </a:buClr>
              <a:buSzPts val="1200"/>
              <a:buFont typeface="Mada"/>
              <a:buChar char="●"/>
            </a:pPr>
            <a:r>
              <a:rPr b="0" i="0" lang="en-US" sz="1200" u="none" cap="none" strike="noStrike">
                <a:solidFill>
                  <a:srgbClr val="CC0000"/>
                </a:solidFill>
                <a:latin typeface="Mada"/>
                <a:ea typeface="Mada"/>
                <a:cs typeface="Mada"/>
                <a:sym typeface="Mada"/>
              </a:rPr>
              <a:t>Important</a:t>
            </a:r>
            <a:endParaRPr b="0" i="0" sz="1200" u="none" cap="none" strike="noStrike">
              <a:solidFill>
                <a:srgbClr val="CC0000"/>
              </a:solidFill>
              <a:latin typeface="Mada"/>
              <a:ea typeface="Mada"/>
              <a:cs typeface="Mada"/>
              <a:sym typeface="Mada"/>
            </a:endParaRPr>
          </a:p>
          <a:p>
            <a:pPr indent="-304800" lvl="0" marL="457200" marR="0" rtl="0" algn="l">
              <a:lnSpc>
                <a:spcPct val="100000"/>
              </a:lnSpc>
              <a:spcBef>
                <a:spcPts val="0"/>
              </a:spcBef>
              <a:spcAft>
                <a:spcPts val="0"/>
              </a:spcAft>
              <a:buClr>
                <a:srgbClr val="BF9000"/>
              </a:buClr>
              <a:buSzPts val="1200"/>
              <a:buFont typeface="Mada"/>
              <a:buChar char="●"/>
            </a:pPr>
            <a:r>
              <a:rPr b="0" i="0" lang="en-US" sz="1200" u="none" cap="none" strike="noStrike">
                <a:solidFill>
                  <a:srgbClr val="BF9000"/>
                </a:solidFill>
                <a:latin typeface="Mada"/>
                <a:ea typeface="Mada"/>
                <a:cs typeface="Mada"/>
                <a:sym typeface="Mada"/>
              </a:rPr>
              <a:t>Golden notes</a:t>
            </a:r>
            <a:endParaRPr b="0" i="0" sz="1200" u="none" cap="none" strike="noStrike">
              <a:solidFill>
                <a:srgbClr val="BF9000"/>
              </a:solidFill>
              <a:latin typeface="Mada"/>
              <a:ea typeface="Mada"/>
              <a:cs typeface="Mada"/>
              <a:sym typeface="Mada"/>
            </a:endParaRPr>
          </a:p>
          <a:p>
            <a:pPr indent="-304800" lvl="0" marL="457200" marR="0" rtl="0" algn="l">
              <a:lnSpc>
                <a:spcPct val="100000"/>
              </a:lnSpc>
              <a:spcBef>
                <a:spcPts val="0"/>
              </a:spcBef>
              <a:spcAft>
                <a:spcPts val="0"/>
              </a:spcAft>
              <a:buClr>
                <a:srgbClr val="999999"/>
              </a:buClr>
              <a:buSzPts val="1200"/>
              <a:buFont typeface="Mada"/>
              <a:buChar char="●"/>
            </a:pPr>
            <a:r>
              <a:rPr b="0" i="0" lang="en-US" sz="1200" u="none" cap="none" strike="noStrike">
                <a:solidFill>
                  <a:srgbClr val="999999"/>
                </a:solidFill>
                <a:latin typeface="Mada"/>
                <a:ea typeface="Mada"/>
                <a:cs typeface="Mada"/>
                <a:sym typeface="Mada"/>
              </a:rPr>
              <a:t>Extra</a:t>
            </a:r>
            <a:endParaRPr b="0" i="0" sz="1200" u="none" cap="none" strike="noStrike">
              <a:solidFill>
                <a:srgbClr val="999999"/>
              </a:solidFill>
              <a:latin typeface="Mada"/>
              <a:ea typeface="Mada"/>
              <a:cs typeface="Mada"/>
              <a:sym typeface="Mada"/>
            </a:endParaRPr>
          </a:p>
        </p:txBody>
      </p:sp>
      <p:cxnSp>
        <p:nvCxnSpPr>
          <p:cNvPr id="161" name="Google Shape;161;p38"/>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62" name="Google Shape;162;p38"/>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76A5AF"/>
                </a:solidFill>
                <a:latin typeface="Nunito"/>
                <a:ea typeface="Nunito"/>
                <a:cs typeface="Nunito"/>
                <a:sym typeface="Nunito"/>
              </a:rPr>
              <a:t>Color Index</a:t>
            </a:r>
            <a:endParaRPr b="0" i="0" sz="1800" u="none" cap="none" strike="noStrike">
              <a:solidFill>
                <a:srgbClr val="76A5AF"/>
              </a:solidFill>
              <a:latin typeface="Nunito"/>
              <a:ea typeface="Nunito"/>
              <a:cs typeface="Nunito"/>
              <a:sym typeface="Nunito"/>
            </a:endParaRPr>
          </a:p>
        </p:txBody>
      </p:sp>
      <p:sp>
        <p:nvSpPr>
          <p:cNvPr id="163" name="Google Shape;163;p38"/>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rgbClr val="000000"/>
              </a:buClr>
              <a:buSzPts val="1400"/>
              <a:buFont typeface="Mada"/>
              <a:buChar char="●"/>
            </a:pPr>
            <a:r>
              <a:rPr b="0" i="0" lang="en-US" sz="1400" u="none" cap="none" strike="noStrike">
                <a:solidFill>
                  <a:srgbClr val="000000"/>
                </a:solidFill>
                <a:latin typeface="Mada"/>
                <a:ea typeface="Mada"/>
                <a:cs typeface="Mada"/>
                <a:sym typeface="Mada"/>
              </a:rPr>
              <a:t>Understand the adolescent and child health issues globally and the burden of diseases in this age group </a:t>
            </a:r>
            <a:endParaRPr b="0" i="0" sz="1400" u="none" cap="none" strike="noStrike">
              <a:solidFill>
                <a:srgbClr val="000000"/>
              </a:solidFill>
              <a:latin typeface="Mada"/>
              <a:ea typeface="Mada"/>
              <a:cs typeface="Mada"/>
              <a:sym typeface="Mada"/>
            </a:endParaRPr>
          </a:p>
          <a:p>
            <a:pPr indent="-317500" lvl="0" marL="457200" marR="0" rtl="0" algn="l">
              <a:lnSpc>
                <a:spcPct val="115000"/>
              </a:lnSpc>
              <a:spcBef>
                <a:spcPts val="0"/>
              </a:spcBef>
              <a:spcAft>
                <a:spcPts val="0"/>
              </a:spcAft>
              <a:buClr>
                <a:srgbClr val="000000"/>
              </a:buClr>
              <a:buSzPts val="1400"/>
              <a:buFont typeface="Mada"/>
              <a:buChar char="●"/>
            </a:pPr>
            <a:r>
              <a:rPr b="0" i="0" lang="en-US" sz="1400" u="none" cap="none" strike="noStrike">
                <a:solidFill>
                  <a:srgbClr val="000000"/>
                </a:solidFill>
                <a:latin typeface="Mada"/>
                <a:ea typeface="Mada"/>
                <a:cs typeface="Mada"/>
                <a:sym typeface="Mada"/>
              </a:rPr>
              <a:t>Discuss major global interventions that are to address mortality and morbidity in adolescent and children. </a:t>
            </a:r>
            <a:endParaRPr b="0" i="0" sz="1400" u="none" cap="none" strike="noStrike">
              <a:solidFill>
                <a:srgbClr val="000000"/>
              </a:solidFill>
              <a:latin typeface="Mada"/>
              <a:ea typeface="Mada"/>
              <a:cs typeface="Mada"/>
              <a:sym typeface="Mada"/>
            </a:endParaRPr>
          </a:p>
          <a:p>
            <a:pPr indent="-317500" lvl="0" marL="457200" marR="0" rtl="0" algn="l">
              <a:lnSpc>
                <a:spcPct val="115000"/>
              </a:lnSpc>
              <a:spcBef>
                <a:spcPts val="0"/>
              </a:spcBef>
              <a:spcAft>
                <a:spcPts val="0"/>
              </a:spcAft>
              <a:buClr>
                <a:srgbClr val="000000"/>
              </a:buClr>
              <a:buSzPts val="1400"/>
              <a:buFont typeface="Mada"/>
              <a:buChar char="●"/>
            </a:pPr>
            <a:r>
              <a:rPr b="0" i="0" lang="en-US" sz="1400" u="none" cap="none" strike="noStrike">
                <a:solidFill>
                  <a:srgbClr val="000000"/>
                </a:solidFill>
                <a:latin typeface="Mada"/>
                <a:ea typeface="Mada"/>
                <a:cs typeface="Mada"/>
                <a:sym typeface="Mada"/>
              </a:rPr>
              <a:t>Discuss and understand what preventive services for adolescent, and child health are delivered in KSA </a:t>
            </a:r>
            <a:endParaRPr b="0" i="0" sz="1400" u="none" cap="none" strike="noStrike">
              <a:solidFill>
                <a:srgbClr val="000000"/>
              </a:solidFill>
              <a:latin typeface="Mada"/>
              <a:ea typeface="Mada"/>
              <a:cs typeface="Mada"/>
              <a:sym typeface="Mada"/>
            </a:endParaRPr>
          </a:p>
        </p:txBody>
      </p:sp>
      <p:sp>
        <p:nvSpPr>
          <p:cNvPr id="164" name="Google Shape;164;p38"/>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134F5C"/>
                </a:solidFill>
                <a:latin typeface="Nunito"/>
                <a:ea typeface="Nunito"/>
                <a:cs typeface="Nunito"/>
                <a:sym typeface="Nunito"/>
              </a:rPr>
              <a:t>Objectives</a:t>
            </a:r>
            <a:endParaRPr b="0" i="0" sz="2000" u="none" cap="none" strike="noStrike">
              <a:solidFill>
                <a:srgbClr val="134F5C"/>
              </a:solidFill>
              <a:latin typeface="Nunito"/>
              <a:ea typeface="Nunito"/>
              <a:cs typeface="Nunito"/>
              <a:sym typeface="Nunito"/>
            </a:endParaRPr>
          </a:p>
        </p:txBody>
      </p:sp>
      <p:sp>
        <p:nvSpPr>
          <p:cNvPr id="165" name="Google Shape;165;p38"/>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8"/>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134F5C"/>
                </a:solidFill>
                <a:latin typeface="Nunito"/>
                <a:ea typeface="Nunito"/>
                <a:cs typeface="Nunito"/>
                <a:sym typeface="Nunito"/>
                <a:hlinkClick r:id="rId6">
                  <a:extLst>
                    <a:ext uri="{A12FA001-AC4F-418D-AE19-62706E023703}">
                      <ahyp:hlinkClr val="tx"/>
                    </a:ext>
                  </a:extLst>
                </a:hlinkClick>
              </a:rPr>
              <a:t>Editing File</a:t>
            </a:r>
            <a:endParaRPr b="1" i="0" sz="1800" u="sng" cap="none" strike="noStrike">
              <a:solidFill>
                <a:srgbClr val="134F5C"/>
              </a:solidFill>
              <a:latin typeface="Nunito"/>
              <a:ea typeface="Nunito"/>
              <a:cs typeface="Nunito"/>
              <a:sym typeface="Nunito"/>
            </a:endParaRPr>
          </a:p>
        </p:txBody>
      </p:sp>
      <p:pic>
        <p:nvPicPr>
          <p:cNvPr id="167" name="Google Shape;167;p38"/>
          <p:cNvPicPr preferRelativeResize="0"/>
          <p:nvPr/>
        </p:nvPicPr>
        <p:blipFill>
          <a:blip r:embed="rId7">
            <a:alphaModFix/>
          </a:blip>
          <a:stretch>
            <a:fillRect/>
          </a:stretch>
        </p:blipFill>
        <p:spPr>
          <a:xfrm>
            <a:off x="476250" y="153000"/>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7"/>
          <p:cNvSpPr/>
          <p:nvPr/>
        </p:nvSpPr>
        <p:spPr>
          <a:xfrm flipH="1">
            <a:off x="295089" y="1053543"/>
            <a:ext cx="5515182" cy="1838268"/>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7"/>
          <p:cNvSpPr/>
          <p:nvPr/>
        </p:nvSpPr>
        <p:spPr>
          <a:xfrm flipH="1">
            <a:off x="4593786" y="567845"/>
            <a:ext cx="2652620" cy="2600111"/>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
          <p:cNvSpPr/>
          <p:nvPr/>
        </p:nvSpPr>
        <p:spPr>
          <a:xfrm flipH="1">
            <a:off x="4610112" y="590380"/>
            <a:ext cx="2781596" cy="2629911"/>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5" name="Google Shape;365;p47"/>
          <p:cNvPicPr preferRelativeResize="0"/>
          <p:nvPr/>
        </p:nvPicPr>
        <p:blipFill>
          <a:blip r:embed="rId3">
            <a:alphaModFix/>
          </a:blip>
          <a:stretch>
            <a:fillRect/>
          </a:stretch>
        </p:blipFill>
        <p:spPr>
          <a:xfrm>
            <a:off x="5086527" y="947072"/>
            <a:ext cx="1838319" cy="1838270"/>
          </a:xfrm>
          <a:prstGeom prst="rect">
            <a:avLst/>
          </a:prstGeom>
          <a:noFill/>
          <a:ln>
            <a:noFill/>
          </a:ln>
        </p:spPr>
      </p:pic>
      <p:sp>
        <p:nvSpPr>
          <p:cNvPr id="366" name="Google Shape;366;p47"/>
          <p:cNvSpPr txBox="1"/>
          <p:nvPr/>
        </p:nvSpPr>
        <p:spPr>
          <a:xfrm>
            <a:off x="457318" y="1167727"/>
            <a:ext cx="45246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solidFill>
                  <a:srgbClr val="76A5AF"/>
                </a:solidFill>
                <a:latin typeface="Nunito"/>
                <a:ea typeface="Nunito"/>
                <a:cs typeface="Nunito"/>
                <a:sym typeface="Nunito"/>
              </a:rPr>
              <a:t>Thank You</a:t>
            </a:r>
            <a:r>
              <a:rPr lang="en-US"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US"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367" name="Google Shape;367;p47"/>
          <p:cNvSpPr/>
          <p:nvPr/>
        </p:nvSpPr>
        <p:spPr>
          <a:xfrm>
            <a:off x="173682" y="5705302"/>
            <a:ext cx="72465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68" name="Google Shape;368;p47"/>
          <p:cNvSpPr txBox="1"/>
          <p:nvPr/>
        </p:nvSpPr>
        <p:spPr>
          <a:xfrm>
            <a:off x="-28701" y="3962280"/>
            <a:ext cx="75897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US" sz="2200">
                <a:solidFill>
                  <a:srgbClr val="76A5AF"/>
                </a:solidFill>
                <a:latin typeface="Nunito"/>
                <a:ea typeface="Nunito"/>
                <a:cs typeface="Nunito"/>
                <a:sym typeface="Nunito"/>
              </a:rPr>
              <a:t>Lama AlAssiri  |  </a:t>
            </a:r>
            <a:r>
              <a:rPr lang="en-US" sz="2200">
                <a:solidFill>
                  <a:srgbClr val="76A5AF"/>
                </a:solidFill>
                <a:highlight>
                  <a:srgbClr val="FFFFFF"/>
                </a:highlight>
                <a:latin typeface="Nunito"/>
                <a:ea typeface="Nunito"/>
                <a:cs typeface="Nunito"/>
                <a:sym typeface="Nunito"/>
              </a:rPr>
              <a:t>Mohammed AlHuqbani </a:t>
            </a:r>
            <a:r>
              <a:rPr lang="en-US"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369" name="Google Shape;369;p47"/>
          <p:cNvSpPr txBox="1"/>
          <p:nvPr/>
        </p:nvSpPr>
        <p:spPr>
          <a:xfrm>
            <a:off x="1637377" y="5781499"/>
            <a:ext cx="41628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370" name="Google Shape;370;p47"/>
          <p:cNvSpPr txBox="1"/>
          <p:nvPr/>
        </p:nvSpPr>
        <p:spPr>
          <a:xfrm>
            <a:off x="457318" y="5951137"/>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Wejdan Alnufaie </a:t>
            </a:r>
            <a:endParaRPr>
              <a:latin typeface="Mada"/>
              <a:ea typeface="Mada"/>
              <a:cs typeface="Mada"/>
              <a:sym typeface="Mada"/>
            </a:endParaRPr>
          </a:p>
        </p:txBody>
      </p:sp>
      <p:sp>
        <p:nvSpPr>
          <p:cNvPr id="371" name="Google Shape;371;p47"/>
          <p:cNvSpPr txBox="1"/>
          <p:nvPr/>
        </p:nvSpPr>
        <p:spPr>
          <a:xfrm>
            <a:off x="2867313" y="65807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Khalid Alkhani</a:t>
            </a:r>
            <a:endParaRPr>
              <a:latin typeface="Mada"/>
              <a:ea typeface="Mada"/>
              <a:cs typeface="Mada"/>
              <a:sym typeface="Mada"/>
            </a:endParaRPr>
          </a:p>
        </p:txBody>
      </p:sp>
      <p:sp>
        <p:nvSpPr>
          <p:cNvPr id="372" name="Google Shape;372;p47"/>
          <p:cNvSpPr txBox="1"/>
          <p:nvPr/>
        </p:nvSpPr>
        <p:spPr>
          <a:xfrm>
            <a:off x="5086526" y="65807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US">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US">
                <a:latin typeface="Mada"/>
                <a:ea typeface="Mada"/>
                <a:cs typeface="Mada"/>
                <a:sym typeface="Mada"/>
              </a:rPr>
              <a:t>Zyad Aldosari</a:t>
            </a:r>
            <a:endParaRPr>
              <a:latin typeface="Mada"/>
              <a:ea typeface="Mada"/>
              <a:cs typeface="Mada"/>
              <a:sym typeface="Mada"/>
            </a:endParaRPr>
          </a:p>
        </p:txBody>
      </p:sp>
      <p:pic>
        <p:nvPicPr>
          <p:cNvPr id="373" name="Google Shape;373;p47"/>
          <p:cNvPicPr preferRelativeResize="0"/>
          <p:nvPr/>
        </p:nvPicPr>
        <p:blipFill>
          <a:blip r:embed="rId4">
            <a:alphaModFix/>
          </a:blip>
          <a:stretch>
            <a:fillRect/>
          </a:stretch>
        </p:blipFill>
        <p:spPr>
          <a:xfrm>
            <a:off x="2725724" y="7669875"/>
            <a:ext cx="270089" cy="270058"/>
          </a:xfrm>
          <a:prstGeom prst="rect">
            <a:avLst/>
          </a:prstGeom>
          <a:noFill/>
          <a:ln>
            <a:noFill/>
          </a:ln>
        </p:spPr>
      </p:pic>
      <p:pic>
        <p:nvPicPr>
          <p:cNvPr id="374" name="Google Shape;374;p47"/>
          <p:cNvPicPr preferRelativeResize="0"/>
          <p:nvPr/>
        </p:nvPicPr>
        <p:blipFill>
          <a:blip r:embed="rId5">
            <a:alphaModFix/>
          </a:blip>
          <a:stretch>
            <a:fillRect/>
          </a:stretch>
        </p:blipFill>
        <p:spPr>
          <a:xfrm>
            <a:off x="2995831" y="7641294"/>
            <a:ext cx="327240" cy="3272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9"/>
          <p:cNvSpPr txBox="1"/>
          <p:nvPr>
            <p:ph idx="1" type="body"/>
          </p:nvPr>
        </p:nvSpPr>
        <p:spPr>
          <a:xfrm>
            <a:off x="0" y="435125"/>
            <a:ext cx="7589700" cy="557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US" sz="2400">
                <a:solidFill>
                  <a:srgbClr val="134F5C"/>
                </a:solidFill>
                <a:latin typeface="Nunito"/>
                <a:ea typeface="Nunito"/>
                <a:cs typeface="Nunito"/>
                <a:sym typeface="Nunito"/>
              </a:rPr>
              <a:t>What do we mean by the term ‘adolescents’?</a:t>
            </a:r>
            <a:endParaRPr b="1" sz="2400">
              <a:solidFill>
                <a:srgbClr val="93C47D"/>
              </a:solidFill>
              <a:latin typeface="Mada"/>
              <a:ea typeface="Mada"/>
              <a:cs typeface="Mada"/>
              <a:sym typeface="Mada"/>
            </a:endParaRPr>
          </a:p>
        </p:txBody>
      </p:sp>
      <p:sp>
        <p:nvSpPr>
          <p:cNvPr id="173" name="Google Shape;173;p39"/>
          <p:cNvSpPr/>
          <p:nvPr/>
        </p:nvSpPr>
        <p:spPr>
          <a:xfrm>
            <a:off x="210021" y="3311150"/>
            <a:ext cx="6459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76A5AF"/>
                </a:solidFill>
                <a:latin typeface="Nunito"/>
                <a:ea typeface="Nunito"/>
                <a:cs typeface="Nunito"/>
                <a:sym typeface="Nunito"/>
              </a:rPr>
              <a:t>Lost population?</a:t>
            </a:r>
            <a:r>
              <a:rPr lang="en-US" sz="1200">
                <a:solidFill>
                  <a:srgbClr val="93C47D"/>
                </a:solidFill>
                <a:latin typeface="Mada"/>
                <a:ea typeface="Mada"/>
                <a:cs typeface="Mada"/>
                <a:sym typeface="Mada"/>
              </a:rPr>
              <a:t> They need more care </a:t>
            </a:r>
            <a:r>
              <a:rPr lang="en-US" sz="1200">
                <a:solidFill>
                  <a:srgbClr val="93C47D"/>
                </a:solidFill>
                <a:latin typeface="Mada"/>
                <a:ea typeface="Mada"/>
                <a:cs typeface="Mada"/>
                <a:sym typeface="Mada"/>
              </a:rPr>
              <a:t>because</a:t>
            </a:r>
            <a:r>
              <a:rPr lang="en-US" sz="1200">
                <a:solidFill>
                  <a:srgbClr val="93C47D"/>
                </a:solidFill>
                <a:latin typeface="Mada"/>
                <a:ea typeface="Mada"/>
                <a:cs typeface="Mada"/>
                <a:sym typeface="Mada"/>
              </a:rPr>
              <a:t> they </a:t>
            </a:r>
            <a:r>
              <a:rPr lang="en-US" sz="1200">
                <a:solidFill>
                  <a:srgbClr val="93C47D"/>
                </a:solidFill>
                <a:latin typeface="Mada"/>
                <a:ea typeface="Mada"/>
                <a:cs typeface="Mada"/>
                <a:sym typeface="Mada"/>
              </a:rPr>
              <a:t>feel</a:t>
            </a:r>
            <a:r>
              <a:rPr lang="en-US" sz="1200">
                <a:solidFill>
                  <a:srgbClr val="93C47D"/>
                </a:solidFill>
                <a:latin typeface="Mada"/>
                <a:ea typeface="Mada"/>
                <a:cs typeface="Mada"/>
                <a:sym typeface="Mada"/>
              </a:rPr>
              <a:t> lost </a:t>
            </a:r>
            <a:endParaRPr sz="1200">
              <a:solidFill>
                <a:srgbClr val="93C47D"/>
              </a:solidFill>
              <a:latin typeface="Mada"/>
              <a:ea typeface="Mada"/>
              <a:cs typeface="Mada"/>
              <a:sym typeface="Mada"/>
            </a:endParaRPr>
          </a:p>
        </p:txBody>
      </p:sp>
      <p:sp>
        <p:nvSpPr>
          <p:cNvPr id="174" name="Google Shape;174;p39"/>
          <p:cNvSpPr txBox="1"/>
          <p:nvPr/>
        </p:nvSpPr>
        <p:spPr>
          <a:xfrm>
            <a:off x="262775" y="3680450"/>
            <a:ext cx="3181200" cy="11391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Mada"/>
              <a:buChar char="●"/>
            </a:pPr>
            <a:r>
              <a:rPr lang="en-US">
                <a:latin typeface="Mada"/>
                <a:ea typeface="Mada"/>
                <a:cs typeface="Mada"/>
                <a:sym typeface="Mada"/>
              </a:rPr>
              <a:t>N</a:t>
            </a:r>
            <a:r>
              <a:rPr b="0" i="0" lang="en-US" u="none" cap="none" strike="noStrike">
                <a:solidFill>
                  <a:srgbClr val="000000"/>
                </a:solidFill>
                <a:latin typeface="Mada"/>
                <a:ea typeface="Mada"/>
                <a:cs typeface="Mada"/>
                <a:sym typeface="Mada"/>
              </a:rPr>
              <a:t>o one wants to care for them?</a:t>
            </a:r>
            <a:endParaRPr b="0" i="0" u="none" cap="none" strike="noStrike">
              <a:solidFill>
                <a:srgbClr val="000000"/>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Healthy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Developmentally challenging?</a:t>
            </a:r>
            <a:endParaRPr>
              <a:solidFill>
                <a:schemeClr val="dk1"/>
              </a:solidFill>
            </a:endParaRPr>
          </a:p>
          <a:p>
            <a:pPr indent="-317500" lvl="0" marL="457200" rtl="0" algn="l">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Difficult to deal with?</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Physiology of puberty</a:t>
            </a:r>
            <a:endParaRPr>
              <a:solidFill>
                <a:schemeClr val="dk1"/>
              </a:solidFill>
            </a:endParaRPr>
          </a:p>
          <a:p>
            <a:pPr indent="0" lvl="0" marL="457200" rtl="0" algn="l">
              <a:spcBef>
                <a:spcPts val="0"/>
              </a:spcBef>
              <a:spcAft>
                <a:spcPts val="0"/>
              </a:spcAft>
              <a:buNone/>
            </a:pPr>
            <a:r>
              <a:t/>
            </a:r>
            <a:endParaRPr sz="1200">
              <a:latin typeface="Mada"/>
              <a:ea typeface="Mada"/>
              <a:cs typeface="Mada"/>
              <a:sym typeface="Mada"/>
            </a:endParaRPr>
          </a:p>
        </p:txBody>
      </p:sp>
      <p:sp>
        <p:nvSpPr>
          <p:cNvPr id="175" name="Google Shape;175;p39"/>
          <p:cNvSpPr/>
          <p:nvPr/>
        </p:nvSpPr>
        <p:spPr>
          <a:xfrm>
            <a:off x="210025" y="5075525"/>
            <a:ext cx="6959100" cy="2769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76A5AF"/>
                </a:solidFill>
                <a:latin typeface="Nunito"/>
                <a:ea typeface="Nunito"/>
                <a:cs typeface="Nunito"/>
                <a:sym typeface="Nunito"/>
              </a:rPr>
              <a:t>Adolescents are a diverse population group</a:t>
            </a:r>
            <a:endParaRPr sz="2000"/>
          </a:p>
          <a:p>
            <a:pPr indent="0" lvl="0" marL="914400" marR="0" rtl="0" algn="l">
              <a:lnSpc>
                <a:spcPct val="100000"/>
              </a:lnSpc>
              <a:spcBef>
                <a:spcPts val="0"/>
              </a:spcBef>
              <a:spcAft>
                <a:spcPts val="0"/>
              </a:spcAft>
              <a:buNone/>
            </a:pPr>
            <a:r>
              <a:t/>
            </a:r>
            <a:endParaRPr>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Different needs</a:t>
            </a:r>
            <a:endParaRPr>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Changing needs</a:t>
            </a:r>
            <a:endParaRPr>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Why do we </a:t>
            </a:r>
            <a:r>
              <a:rPr lang="en-US">
                <a:solidFill>
                  <a:srgbClr val="93C47D"/>
                </a:solidFill>
                <a:latin typeface="Mada"/>
                <a:ea typeface="Mada"/>
                <a:cs typeface="Mada"/>
                <a:sym typeface="Mada"/>
              </a:rPr>
              <a:t>emphasize</a:t>
            </a:r>
            <a:r>
              <a:rPr lang="en-US">
                <a:solidFill>
                  <a:srgbClr val="93C47D"/>
                </a:solidFill>
                <a:latin typeface="Mada"/>
                <a:ea typeface="Mada"/>
                <a:cs typeface="Mada"/>
                <a:sym typeface="Mada"/>
              </a:rPr>
              <a:t> on this age group? because this age group is going in to a </a:t>
            </a:r>
            <a:r>
              <a:rPr lang="en-US">
                <a:solidFill>
                  <a:srgbClr val="93C47D"/>
                </a:solidFill>
                <a:latin typeface="Mada"/>
                <a:ea typeface="Mada"/>
                <a:cs typeface="Mada"/>
                <a:sym typeface="Mada"/>
              </a:rPr>
              <a:t>rapid</a:t>
            </a:r>
            <a:r>
              <a:rPr lang="en-US">
                <a:solidFill>
                  <a:srgbClr val="93C47D"/>
                </a:solidFill>
                <a:latin typeface="Mada"/>
                <a:ea typeface="Mada"/>
                <a:cs typeface="Mada"/>
                <a:sym typeface="Mada"/>
              </a:rPr>
              <a:t> change; physiological, </a:t>
            </a:r>
            <a:r>
              <a:rPr lang="en-US">
                <a:solidFill>
                  <a:srgbClr val="93C47D"/>
                </a:solidFill>
                <a:latin typeface="Mada"/>
                <a:ea typeface="Mada"/>
                <a:cs typeface="Mada"/>
                <a:sym typeface="Mada"/>
              </a:rPr>
              <a:t>psychological</a:t>
            </a:r>
            <a:r>
              <a:rPr lang="en-US">
                <a:solidFill>
                  <a:srgbClr val="93C47D"/>
                </a:solidFill>
                <a:latin typeface="Mada"/>
                <a:ea typeface="Mada"/>
                <a:cs typeface="Mada"/>
                <a:sym typeface="Mada"/>
              </a:rPr>
              <a:t>, mental and </a:t>
            </a:r>
            <a:r>
              <a:rPr lang="en-US">
                <a:solidFill>
                  <a:srgbClr val="93C47D"/>
                </a:solidFill>
                <a:latin typeface="Mada"/>
                <a:ea typeface="Mada"/>
                <a:cs typeface="Mada"/>
                <a:sym typeface="Mada"/>
              </a:rPr>
              <a:t>emotional</a:t>
            </a:r>
            <a:r>
              <a:rPr lang="en-US">
                <a:solidFill>
                  <a:srgbClr val="93C47D"/>
                </a:solidFill>
                <a:latin typeface="Mada"/>
                <a:ea typeface="Mada"/>
                <a:cs typeface="Mada"/>
                <a:sym typeface="Mada"/>
              </a:rPr>
              <a:t> changes.</a:t>
            </a:r>
            <a:endParaRPr>
              <a:solidFill>
                <a:srgbClr val="93C47D"/>
              </a:solidFill>
              <a:latin typeface="Mada"/>
              <a:ea typeface="Mada"/>
              <a:cs typeface="Mada"/>
              <a:sym typeface="Mada"/>
            </a:endParaRPr>
          </a:p>
          <a:p>
            <a:pPr indent="-317500" lvl="0" marL="4572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We also have to </a:t>
            </a:r>
            <a:r>
              <a:rPr lang="en-US">
                <a:solidFill>
                  <a:srgbClr val="93C47D"/>
                </a:solidFill>
                <a:latin typeface="Mada"/>
                <a:ea typeface="Mada"/>
                <a:cs typeface="Mada"/>
                <a:sym typeface="Mada"/>
              </a:rPr>
              <a:t>appreciate</a:t>
            </a:r>
            <a:r>
              <a:rPr lang="en-US">
                <a:solidFill>
                  <a:srgbClr val="93C47D"/>
                </a:solidFill>
                <a:latin typeface="Mada"/>
                <a:ea typeface="Mada"/>
                <a:cs typeface="Mada"/>
                <a:sym typeface="Mada"/>
              </a:rPr>
              <a:t> that they need are </a:t>
            </a:r>
            <a:r>
              <a:rPr lang="en-US">
                <a:solidFill>
                  <a:srgbClr val="93C47D"/>
                </a:solidFill>
                <a:latin typeface="Mada"/>
                <a:ea typeface="Mada"/>
                <a:cs typeface="Mada"/>
                <a:sym typeface="Mada"/>
              </a:rPr>
              <a:t>different</a:t>
            </a:r>
            <a:r>
              <a:rPr lang="en-US">
                <a:solidFill>
                  <a:srgbClr val="93C47D"/>
                </a:solidFill>
                <a:latin typeface="Mada"/>
                <a:ea typeface="Mada"/>
                <a:cs typeface="Mada"/>
                <a:sym typeface="Mada"/>
              </a:rPr>
              <a:t> and keep change because there is a transition from childhood to </a:t>
            </a:r>
            <a:r>
              <a:rPr lang="en-US">
                <a:solidFill>
                  <a:srgbClr val="93C47D"/>
                </a:solidFill>
                <a:latin typeface="Mada"/>
                <a:ea typeface="Mada"/>
                <a:cs typeface="Mada"/>
                <a:sym typeface="Mada"/>
              </a:rPr>
              <a:t>adolescence and then from adolescence to adulthood  </a:t>
            </a:r>
            <a:r>
              <a:rPr lang="en-US">
                <a:solidFill>
                  <a:srgbClr val="93C47D"/>
                </a:solidFill>
                <a:latin typeface="Mada"/>
                <a:ea typeface="Mada"/>
                <a:cs typeface="Mada"/>
                <a:sym typeface="Mada"/>
              </a:rPr>
              <a:t> </a:t>
            </a:r>
            <a:endParaRPr>
              <a:solidFill>
                <a:srgbClr val="93C47D"/>
              </a:solidFill>
              <a:latin typeface="Mada"/>
              <a:ea typeface="Mada"/>
              <a:cs typeface="Mada"/>
              <a:sym typeface="Mada"/>
            </a:endParaRPr>
          </a:p>
        </p:txBody>
      </p:sp>
      <p:sp>
        <p:nvSpPr>
          <p:cNvPr id="176" name="Google Shape;176;p39"/>
          <p:cNvSpPr/>
          <p:nvPr/>
        </p:nvSpPr>
        <p:spPr>
          <a:xfrm>
            <a:off x="245900" y="7256575"/>
            <a:ext cx="6959100" cy="27699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i="0" lang="en-US" sz="2400" u="none" cap="none" strike="noStrike">
                <a:solidFill>
                  <a:srgbClr val="134F5C"/>
                </a:solidFill>
                <a:latin typeface="Nunito"/>
                <a:ea typeface="Nunito"/>
                <a:cs typeface="Nunito"/>
                <a:sym typeface="Nunito"/>
              </a:rPr>
              <a:t>What is special about adolescence?</a:t>
            </a:r>
            <a:endParaRPr b="1" sz="2400">
              <a:solidFill>
                <a:srgbClr val="134F5C"/>
              </a:solidFill>
            </a:endParaRPr>
          </a:p>
          <a:p>
            <a:pPr indent="0" lvl="0" marL="0" marR="0" rtl="0" algn="ctr">
              <a:lnSpc>
                <a:spcPct val="100000"/>
              </a:lnSpc>
              <a:spcBef>
                <a:spcPts val="0"/>
              </a:spcBef>
              <a:spcAft>
                <a:spcPts val="0"/>
              </a:spcAft>
              <a:buNone/>
            </a:pPr>
            <a:r>
              <a:rPr b="0" i="0" lang="en-US" sz="1800" u="none" cap="none" strike="noStrike">
                <a:solidFill>
                  <a:srgbClr val="76A5AF"/>
                </a:solidFill>
                <a:latin typeface="Nunito"/>
                <a:ea typeface="Nunito"/>
                <a:cs typeface="Nunito"/>
                <a:sym typeface="Nunito"/>
              </a:rPr>
              <a:t>(What makes it different from childhood &amp; adulthood?)</a:t>
            </a:r>
            <a:endParaRPr sz="1800"/>
          </a:p>
          <a:p>
            <a:pPr indent="0" lvl="0" marL="914400" marR="0" rtl="0" algn="l">
              <a:lnSpc>
                <a:spcPct val="100000"/>
              </a:lnSpc>
              <a:spcBef>
                <a:spcPts val="0"/>
              </a:spcBef>
              <a:spcAft>
                <a:spcPts val="0"/>
              </a:spcAft>
              <a:buNone/>
            </a:pPr>
            <a:r>
              <a:t/>
            </a:r>
            <a:endParaRPr>
              <a:latin typeface="Mada"/>
              <a:ea typeface="Mada"/>
              <a:cs typeface="Mada"/>
              <a:sym typeface="Mada"/>
            </a:endParaRPr>
          </a:p>
          <a:p>
            <a:pPr indent="-317500" lvl="0" marL="457200" marR="0" rtl="0" algn="l">
              <a:lnSpc>
                <a:spcPct val="100000"/>
              </a:lnSpc>
              <a:spcBef>
                <a:spcPts val="0"/>
              </a:spcBef>
              <a:spcAft>
                <a:spcPts val="0"/>
              </a:spcAft>
              <a:buClr>
                <a:srgbClr val="000000"/>
              </a:buClr>
              <a:buSzPts val="1400"/>
              <a:buFont typeface="Mada"/>
              <a:buChar char="●"/>
            </a:pPr>
            <a:r>
              <a:rPr b="0" i="0" lang="en-US" u="none" cap="none" strike="noStrike">
                <a:solidFill>
                  <a:srgbClr val="000000"/>
                </a:solidFill>
                <a:latin typeface="Mada"/>
                <a:ea typeface="Mada"/>
                <a:cs typeface="Mada"/>
                <a:sym typeface="Mada"/>
              </a:rPr>
              <a:t>A time of rapid physical and psychological (cognitive and emotional) growth and development.</a:t>
            </a:r>
            <a:endParaRPr/>
          </a:p>
          <a:p>
            <a:pPr indent="-317500" lvl="0" marL="457200" marR="0" rtl="0" algn="l">
              <a:lnSpc>
                <a:spcPct val="100000"/>
              </a:lnSpc>
              <a:spcBef>
                <a:spcPts val="0"/>
              </a:spcBef>
              <a:spcAft>
                <a:spcPts val="0"/>
              </a:spcAft>
              <a:buClr>
                <a:srgbClr val="000000"/>
              </a:buClr>
              <a:buSzPts val="1400"/>
              <a:buFont typeface="Mada"/>
              <a:buChar char="●"/>
            </a:pPr>
            <a:r>
              <a:rPr b="0" i="0" lang="en-US" u="none" cap="none" strike="noStrike">
                <a:solidFill>
                  <a:srgbClr val="000000"/>
                </a:solidFill>
                <a:latin typeface="Mada"/>
                <a:ea typeface="Mada"/>
                <a:cs typeface="Mada"/>
                <a:sym typeface="Mada"/>
              </a:rPr>
              <a:t>A time in which new capacities are developed.</a:t>
            </a:r>
            <a:endParaRPr/>
          </a:p>
          <a:p>
            <a:pPr indent="-317500" lvl="0" marL="457200" marR="0" rtl="0" algn="l">
              <a:lnSpc>
                <a:spcPct val="100000"/>
              </a:lnSpc>
              <a:spcBef>
                <a:spcPts val="0"/>
              </a:spcBef>
              <a:spcAft>
                <a:spcPts val="0"/>
              </a:spcAft>
              <a:buClr>
                <a:srgbClr val="000000"/>
              </a:buClr>
              <a:buSzPts val="1400"/>
              <a:buFont typeface="Mada"/>
              <a:buChar char="●"/>
            </a:pPr>
            <a:r>
              <a:rPr b="0" i="0" lang="en-US" u="none" cap="none" strike="noStrike">
                <a:solidFill>
                  <a:srgbClr val="000000"/>
                </a:solidFill>
                <a:latin typeface="Mada"/>
                <a:ea typeface="Mada"/>
                <a:cs typeface="Mada"/>
                <a:sym typeface="Mada"/>
              </a:rPr>
              <a:t>A time of changing social relationships, expectations, roles and responsibilities.</a:t>
            </a:r>
            <a:endParaRPr>
              <a:latin typeface="Mada"/>
              <a:ea typeface="Mada"/>
              <a:cs typeface="Mada"/>
              <a:sym typeface="Mada"/>
            </a:endParaRPr>
          </a:p>
          <a:p>
            <a:pPr indent="-317500" lvl="0" marL="457200" marR="0" rtl="0" algn="l">
              <a:lnSpc>
                <a:spcPct val="100000"/>
              </a:lnSpc>
              <a:spcBef>
                <a:spcPts val="0"/>
              </a:spcBef>
              <a:spcAft>
                <a:spcPts val="0"/>
              </a:spcAft>
              <a:buClr>
                <a:srgbClr val="000000"/>
              </a:buClr>
              <a:buSzPts val="1400"/>
              <a:buFont typeface="Mada"/>
              <a:buChar char="●"/>
            </a:pPr>
            <a:r>
              <a:rPr lang="en-US">
                <a:solidFill>
                  <a:srgbClr val="93C47D"/>
                </a:solidFill>
                <a:latin typeface="Mada"/>
                <a:ea typeface="Mada"/>
                <a:cs typeface="Mada"/>
                <a:sym typeface="Mada"/>
              </a:rPr>
              <a:t>T</a:t>
            </a:r>
            <a:r>
              <a:rPr lang="en-US">
                <a:solidFill>
                  <a:srgbClr val="93C47D"/>
                </a:solidFill>
                <a:latin typeface="Mada"/>
                <a:ea typeface="Mada"/>
                <a:cs typeface="Mada"/>
                <a:sym typeface="Mada"/>
              </a:rPr>
              <a:t>his age group experience new challenges, develop new capacities and new habits they are semi exposed to the word and therefore it is very very critical the environment that is provided to this population is control environment otherwise they can end up developing risky behavior </a:t>
            </a:r>
            <a:endParaRPr>
              <a:solidFill>
                <a:srgbClr val="93C47D"/>
              </a:solidFill>
              <a:latin typeface="Mada"/>
              <a:ea typeface="Mada"/>
              <a:cs typeface="Mada"/>
              <a:sym typeface="Mada"/>
            </a:endParaRPr>
          </a:p>
          <a:p>
            <a:pPr indent="0" lvl="0" marL="457200" marR="0" rtl="0" algn="l">
              <a:lnSpc>
                <a:spcPct val="100000"/>
              </a:lnSpc>
              <a:spcBef>
                <a:spcPts val="0"/>
              </a:spcBef>
              <a:spcAft>
                <a:spcPts val="0"/>
              </a:spcAft>
              <a:buNone/>
            </a:pPr>
            <a:r>
              <a:t/>
            </a:r>
            <a:endParaRPr/>
          </a:p>
        </p:txBody>
      </p:sp>
      <p:sp>
        <p:nvSpPr>
          <p:cNvPr id="177" name="Google Shape;177;p39"/>
          <p:cNvSpPr txBox="1"/>
          <p:nvPr/>
        </p:nvSpPr>
        <p:spPr>
          <a:xfrm>
            <a:off x="245900" y="1154550"/>
            <a:ext cx="6959100" cy="1882200"/>
          </a:xfrm>
          <a:prstGeom prst="rect">
            <a:avLst/>
          </a:prstGeom>
          <a:noFill/>
          <a:ln>
            <a:noFill/>
          </a:ln>
        </p:spPr>
        <p:txBody>
          <a:bodyPr anchorCtr="0" anchor="t" bIns="91425" lIns="91425" spcFirstLastPara="1" rIns="91425" wrap="square" tIns="91425">
            <a:noAutofit/>
          </a:bodyPr>
          <a:lstStyle/>
          <a:p>
            <a:pPr indent="-201612" lvl="0" marL="284162" rtl="0" algn="l">
              <a:lnSpc>
                <a:spcPct val="115000"/>
              </a:lnSpc>
              <a:spcBef>
                <a:spcPts val="0"/>
              </a:spcBef>
              <a:spcAft>
                <a:spcPts val="0"/>
              </a:spcAft>
              <a:buClr>
                <a:schemeClr val="dk1"/>
              </a:buClr>
              <a:buSzPts val="1400"/>
              <a:buFont typeface="Mada"/>
              <a:buChar char="●"/>
            </a:pPr>
            <a:r>
              <a:rPr lang="en-US">
                <a:solidFill>
                  <a:schemeClr val="dk1"/>
                </a:solidFill>
                <a:latin typeface="Mada"/>
                <a:ea typeface="Mada"/>
                <a:cs typeface="Mada"/>
                <a:sym typeface="Mada"/>
              </a:rPr>
              <a:t>The second decade: No longer children, not yet adults!</a:t>
            </a:r>
            <a:endParaRPr>
              <a:solidFill>
                <a:schemeClr val="dk1"/>
              </a:solidFill>
              <a:latin typeface="Mada"/>
              <a:ea typeface="Mada"/>
              <a:cs typeface="Mada"/>
              <a:sym typeface="Mada"/>
            </a:endParaRPr>
          </a:p>
          <a:p>
            <a:pPr indent="-201612" lvl="0" marL="284162" rtl="0" algn="l">
              <a:lnSpc>
                <a:spcPct val="115000"/>
              </a:lnSpc>
              <a:spcBef>
                <a:spcPts val="0"/>
              </a:spcBef>
              <a:spcAft>
                <a:spcPts val="0"/>
              </a:spcAft>
              <a:buClr>
                <a:schemeClr val="dk1"/>
              </a:buClr>
              <a:buSzPts val="1400"/>
              <a:buChar char="●"/>
            </a:pPr>
            <a:r>
              <a:rPr lang="en-US">
                <a:solidFill>
                  <a:srgbClr val="93C47D"/>
                </a:solidFill>
                <a:latin typeface="Mada"/>
                <a:ea typeface="Mada"/>
                <a:cs typeface="Mada"/>
                <a:sym typeface="Mada"/>
              </a:rPr>
              <a:t>The definition vary from country to country and from law to law  </a:t>
            </a:r>
            <a:endParaRPr>
              <a:solidFill>
                <a:srgbClr val="93C47D"/>
              </a:solidFill>
              <a:latin typeface="Mada"/>
              <a:ea typeface="Mada"/>
              <a:cs typeface="Mada"/>
              <a:sym typeface="Mada"/>
            </a:endParaRPr>
          </a:p>
          <a:p>
            <a:pPr indent="-201612" lvl="0" marL="284162" rtl="0" algn="l">
              <a:lnSpc>
                <a:spcPct val="115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WHO has three definitions. The first is adolescence from 10 - 19, 'Youth' from 15-24 , and 'Young People' covers the age range 10-24 years. </a:t>
            </a:r>
            <a:endParaRPr>
              <a:solidFill>
                <a:srgbClr val="93C47D"/>
              </a:solidFill>
              <a:latin typeface="Mada"/>
              <a:ea typeface="Mada"/>
              <a:cs typeface="Mada"/>
              <a:sym typeface="Mada"/>
            </a:endParaRPr>
          </a:p>
          <a:p>
            <a:pPr indent="-201612" lvl="0" marL="284162" rtl="0" algn="l">
              <a:lnSpc>
                <a:spcPct val="115000"/>
              </a:lnSpc>
              <a:spcBef>
                <a:spcPts val="0"/>
              </a:spcBef>
              <a:spcAft>
                <a:spcPts val="0"/>
              </a:spcAft>
              <a:buClr>
                <a:schemeClr val="dk1"/>
              </a:buClr>
              <a:buSzPts val="1400"/>
              <a:buChar char="●"/>
            </a:pPr>
            <a:r>
              <a:rPr lang="en-US">
                <a:solidFill>
                  <a:schemeClr val="dk1"/>
                </a:solidFill>
                <a:latin typeface="Mada"/>
                <a:ea typeface="Mada"/>
                <a:cs typeface="Mada"/>
                <a:sym typeface="Mada"/>
              </a:rPr>
              <a:t>CDC immunization schedule: 7th till 19th birthday</a:t>
            </a:r>
            <a:endParaRPr>
              <a:solidFill>
                <a:schemeClr val="dk1"/>
              </a:solidFill>
              <a:latin typeface="Mada"/>
              <a:ea typeface="Mada"/>
              <a:cs typeface="Mada"/>
              <a:sym typeface="Mada"/>
            </a:endParaRPr>
          </a:p>
          <a:p>
            <a:pPr indent="-201612" lvl="0" marL="284162" rtl="0" algn="l">
              <a:lnSpc>
                <a:spcPct val="115000"/>
              </a:lnSpc>
              <a:spcBef>
                <a:spcPts val="0"/>
              </a:spcBef>
              <a:spcAft>
                <a:spcPts val="0"/>
              </a:spcAft>
              <a:buClr>
                <a:schemeClr val="dk1"/>
              </a:buClr>
              <a:buSzPts val="1400"/>
              <a:buChar char="●"/>
            </a:pPr>
            <a:r>
              <a:rPr lang="en-US">
                <a:solidFill>
                  <a:schemeClr val="dk1"/>
                </a:solidFill>
                <a:latin typeface="Mada"/>
                <a:ea typeface="Mada"/>
                <a:cs typeface="Mada"/>
                <a:sym typeface="Mada"/>
              </a:rPr>
              <a:t>Society of adolescent medicine: 10-25</a:t>
            </a:r>
            <a:endParaRPr>
              <a:solidFill>
                <a:schemeClr val="dk1"/>
              </a:solidFill>
              <a:latin typeface="Mada"/>
              <a:ea typeface="Mada"/>
              <a:cs typeface="Mada"/>
              <a:sym typeface="Mada"/>
            </a:endParaRPr>
          </a:p>
          <a:p>
            <a:pPr indent="-201612" lvl="0" marL="284162" rtl="0" algn="l">
              <a:lnSpc>
                <a:spcPct val="115000"/>
              </a:lnSpc>
              <a:spcBef>
                <a:spcPts val="0"/>
              </a:spcBef>
              <a:spcAft>
                <a:spcPts val="0"/>
              </a:spcAft>
              <a:buClr>
                <a:schemeClr val="dk1"/>
              </a:buClr>
              <a:buSzPts val="1400"/>
              <a:buChar char="●"/>
            </a:pPr>
            <a:r>
              <a:rPr lang="en-US">
                <a:solidFill>
                  <a:schemeClr val="dk1"/>
                </a:solidFill>
                <a:latin typeface="Mada"/>
                <a:ea typeface="Mada"/>
                <a:cs typeface="Mada"/>
                <a:sym typeface="Mada"/>
              </a:rPr>
              <a:t>Saudi Arabia, Middle East? </a:t>
            </a:r>
            <a:r>
              <a:rPr lang="en-US">
                <a:solidFill>
                  <a:srgbClr val="93C47D"/>
                </a:solidFill>
                <a:latin typeface="Mada"/>
                <a:ea typeface="Mada"/>
                <a:cs typeface="Mada"/>
                <a:sym typeface="Mada"/>
              </a:rPr>
              <a:t>unfortunately by law there is no segregation of this age group in saudi arabia nor in the middle east, so we rely on international classification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40"/>
          <p:cNvPicPr preferRelativeResize="0"/>
          <p:nvPr/>
        </p:nvPicPr>
        <p:blipFill rotWithShape="1">
          <a:blip r:embed="rId3">
            <a:alphaModFix/>
          </a:blip>
          <a:srcRect b="0" l="5434" r="5629" t="4425"/>
          <a:stretch/>
        </p:blipFill>
        <p:spPr>
          <a:xfrm>
            <a:off x="3878950" y="850088"/>
            <a:ext cx="3710775" cy="2474037"/>
          </a:xfrm>
          <a:prstGeom prst="rect">
            <a:avLst/>
          </a:prstGeom>
          <a:noFill/>
          <a:ln>
            <a:noFill/>
          </a:ln>
        </p:spPr>
      </p:pic>
      <p:sp>
        <p:nvSpPr>
          <p:cNvPr id="183" name="Google Shape;183;p40"/>
          <p:cNvSpPr/>
          <p:nvPr/>
        </p:nvSpPr>
        <p:spPr>
          <a:xfrm>
            <a:off x="47625" y="1186975"/>
            <a:ext cx="3886200" cy="1809600"/>
          </a:xfrm>
          <a:prstGeom prst="rect">
            <a:avLst/>
          </a:prstGeom>
          <a:noFill/>
          <a:ln>
            <a:noFill/>
          </a:ln>
        </p:spPr>
        <p:txBody>
          <a:bodyPr anchorCtr="0" anchor="t" bIns="45700" lIns="91425" spcFirstLastPara="1" rIns="91425" wrap="square" tIns="45700">
            <a:noAutofit/>
          </a:bodyPr>
          <a:lstStyle/>
          <a:p>
            <a:pPr indent="-266700" lvl="0" marL="3429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Studies suggests that </a:t>
            </a:r>
            <a:r>
              <a:rPr lang="en-US" sz="1200">
                <a:solidFill>
                  <a:srgbClr val="93C47D"/>
                </a:solidFill>
                <a:latin typeface="Mada"/>
                <a:ea typeface="Mada"/>
                <a:cs typeface="Mada"/>
                <a:sym typeface="Mada"/>
              </a:rPr>
              <a:t>depression</a:t>
            </a:r>
            <a:r>
              <a:rPr lang="en-US" sz="1200">
                <a:solidFill>
                  <a:srgbClr val="93C47D"/>
                </a:solidFill>
                <a:latin typeface="Mada"/>
                <a:ea typeface="Mada"/>
                <a:cs typeface="Mada"/>
                <a:sym typeface="Mada"/>
              </a:rPr>
              <a:t> and </a:t>
            </a:r>
            <a:r>
              <a:rPr lang="en-US" sz="1200">
                <a:solidFill>
                  <a:srgbClr val="93C47D"/>
                </a:solidFill>
                <a:latin typeface="Mada"/>
                <a:ea typeface="Mada"/>
                <a:cs typeface="Mada"/>
                <a:sym typeface="Mada"/>
              </a:rPr>
              <a:t>anxiety</a:t>
            </a:r>
            <a:r>
              <a:rPr lang="en-US" sz="1200">
                <a:solidFill>
                  <a:srgbClr val="93C47D"/>
                </a:solidFill>
                <a:latin typeface="Mada"/>
                <a:ea typeface="Mada"/>
                <a:cs typeface="Mada"/>
                <a:sym typeface="Mada"/>
              </a:rPr>
              <a:t> are one of the main </a:t>
            </a:r>
            <a:r>
              <a:rPr lang="en-US" sz="1200">
                <a:solidFill>
                  <a:srgbClr val="93C47D"/>
                </a:solidFill>
                <a:latin typeface="Mada"/>
                <a:ea typeface="Mada"/>
                <a:cs typeface="Mada"/>
                <a:sym typeface="Mada"/>
              </a:rPr>
              <a:t>problems</a:t>
            </a:r>
            <a:r>
              <a:rPr lang="en-US" sz="1200">
                <a:solidFill>
                  <a:srgbClr val="93C47D"/>
                </a:solidFill>
                <a:latin typeface="Mada"/>
                <a:ea typeface="Mada"/>
                <a:cs typeface="Mada"/>
                <a:sym typeface="Mada"/>
              </a:rPr>
              <a:t> in this age group </a:t>
            </a:r>
            <a:endParaRPr sz="1200">
              <a:solidFill>
                <a:srgbClr val="93C47D"/>
              </a:solidFill>
              <a:latin typeface="Mada"/>
              <a:ea typeface="Mada"/>
              <a:cs typeface="Mada"/>
              <a:sym typeface="Mada"/>
            </a:endParaRPr>
          </a:p>
          <a:p>
            <a:pPr indent="-266700" lvl="0" marL="3429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Technology use and </a:t>
            </a:r>
            <a:r>
              <a:rPr lang="en-US" sz="1200">
                <a:solidFill>
                  <a:srgbClr val="93C47D"/>
                </a:solidFill>
                <a:latin typeface="Mada"/>
                <a:ea typeface="Mada"/>
                <a:cs typeface="Mada"/>
                <a:sym typeface="Mada"/>
              </a:rPr>
              <a:t>sedentary</a:t>
            </a:r>
            <a:r>
              <a:rPr lang="en-US" sz="1200">
                <a:solidFill>
                  <a:srgbClr val="93C47D"/>
                </a:solidFill>
                <a:latin typeface="Mada"/>
                <a:ea typeface="Mada"/>
                <a:cs typeface="Mada"/>
                <a:sym typeface="Mada"/>
              </a:rPr>
              <a:t> lifestyles increase the risk for obesity</a:t>
            </a:r>
            <a:endParaRPr sz="1200">
              <a:solidFill>
                <a:srgbClr val="93C47D"/>
              </a:solidFill>
              <a:latin typeface="Mada"/>
              <a:ea typeface="Mada"/>
              <a:cs typeface="Mada"/>
              <a:sym typeface="Mada"/>
            </a:endParaRPr>
          </a:p>
          <a:p>
            <a:pPr indent="-266700" lvl="0" marL="3429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The most common cause of death is “Road Injury”</a:t>
            </a:r>
            <a:endParaRPr sz="1200">
              <a:solidFill>
                <a:srgbClr val="93C47D"/>
              </a:solidFill>
              <a:latin typeface="Mada"/>
              <a:ea typeface="Mada"/>
              <a:cs typeface="Mada"/>
              <a:sym typeface="Mada"/>
            </a:endParaRPr>
          </a:p>
          <a:p>
            <a:pPr indent="-266700" lvl="0" marL="3429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Third is self harm, self harm by poisoning, sharp instruments, medication overdose. This can be grouped with other causes into mental health issues leading to suicide.</a:t>
            </a:r>
            <a:endParaRPr sz="1200">
              <a:solidFill>
                <a:srgbClr val="93C47D"/>
              </a:solidFill>
              <a:latin typeface="Mada"/>
              <a:ea typeface="Mada"/>
              <a:cs typeface="Mada"/>
              <a:sym typeface="Mada"/>
            </a:endParaRPr>
          </a:p>
        </p:txBody>
      </p:sp>
      <p:sp>
        <p:nvSpPr>
          <p:cNvPr id="184" name="Google Shape;184;p40"/>
          <p:cNvSpPr txBox="1"/>
          <p:nvPr/>
        </p:nvSpPr>
        <p:spPr>
          <a:xfrm>
            <a:off x="295200" y="3299950"/>
            <a:ext cx="5715000" cy="41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1800">
                <a:solidFill>
                  <a:srgbClr val="76A5AF"/>
                </a:solidFill>
                <a:latin typeface="Nunito"/>
                <a:ea typeface="Nunito"/>
                <a:cs typeface="Nunito"/>
                <a:sym typeface="Nunito"/>
              </a:rPr>
              <a:t>Top causes of illness and disability:</a:t>
            </a:r>
            <a:endParaRPr sz="1200">
              <a:latin typeface="Nunito"/>
              <a:ea typeface="Nunito"/>
              <a:cs typeface="Nunito"/>
              <a:sym typeface="Nunito"/>
            </a:endParaRPr>
          </a:p>
        </p:txBody>
      </p:sp>
      <p:sp>
        <p:nvSpPr>
          <p:cNvPr id="185" name="Google Shape;185;p40"/>
          <p:cNvSpPr/>
          <p:nvPr/>
        </p:nvSpPr>
        <p:spPr>
          <a:xfrm>
            <a:off x="959123" y="3848525"/>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Depression</a:t>
            </a:r>
            <a:endParaRPr sz="1200">
              <a:latin typeface="Mada"/>
              <a:ea typeface="Mada"/>
              <a:cs typeface="Mada"/>
              <a:sym typeface="Mada"/>
            </a:endParaRPr>
          </a:p>
        </p:txBody>
      </p:sp>
      <p:sp>
        <p:nvSpPr>
          <p:cNvPr id="186" name="Google Shape;186;p40"/>
          <p:cNvSpPr/>
          <p:nvPr/>
        </p:nvSpPr>
        <p:spPr>
          <a:xfrm>
            <a:off x="675384" y="3855263"/>
            <a:ext cx="597591" cy="361502"/>
          </a:xfrm>
          <a:prstGeom prst="flowChartMerge">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1</a:t>
            </a:r>
            <a:endParaRPr b="1">
              <a:solidFill>
                <a:srgbClr val="FFFFFF"/>
              </a:solidFill>
              <a:latin typeface="Mada"/>
              <a:ea typeface="Mada"/>
              <a:cs typeface="Mada"/>
              <a:sym typeface="Mada"/>
            </a:endParaRPr>
          </a:p>
        </p:txBody>
      </p:sp>
      <p:sp>
        <p:nvSpPr>
          <p:cNvPr id="187" name="Google Shape;187;p40"/>
          <p:cNvSpPr/>
          <p:nvPr/>
        </p:nvSpPr>
        <p:spPr>
          <a:xfrm>
            <a:off x="959123" y="4325234"/>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Road traffic injuries</a:t>
            </a:r>
            <a:endParaRPr sz="1200">
              <a:latin typeface="Mada"/>
              <a:ea typeface="Mada"/>
              <a:cs typeface="Mada"/>
              <a:sym typeface="Mada"/>
            </a:endParaRPr>
          </a:p>
        </p:txBody>
      </p:sp>
      <p:sp>
        <p:nvSpPr>
          <p:cNvPr id="188" name="Google Shape;188;p40"/>
          <p:cNvSpPr/>
          <p:nvPr/>
        </p:nvSpPr>
        <p:spPr>
          <a:xfrm>
            <a:off x="675384" y="4331969"/>
            <a:ext cx="597591" cy="361502"/>
          </a:xfrm>
          <a:prstGeom prst="flowChartMerge">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2</a:t>
            </a:r>
            <a:endParaRPr b="1">
              <a:solidFill>
                <a:srgbClr val="FFFFFF"/>
              </a:solidFill>
              <a:latin typeface="Mada"/>
              <a:ea typeface="Mada"/>
              <a:cs typeface="Mada"/>
              <a:sym typeface="Mada"/>
            </a:endParaRPr>
          </a:p>
        </p:txBody>
      </p:sp>
      <p:sp>
        <p:nvSpPr>
          <p:cNvPr id="189" name="Google Shape;189;p40"/>
          <p:cNvSpPr/>
          <p:nvPr/>
        </p:nvSpPr>
        <p:spPr>
          <a:xfrm>
            <a:off x="959107" y="4801982"/>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Anaemia</a:t>
            </a:r>
            <a:endParaRPr sz="1200">
              <a:latin typeface="Mada"/>
              <a:ea typeface="Mada"/>
              <a:cs typeface="Mada"/>
              <a:sym typeface="Mada"/>
            </a:endParaRPr>
          </a:p>
        </p:txBody>
      </p:sp>
      <p:sp>
        <p:nvSpPr>
          <p:cNvPr id="190" name="Google Shape;190;p40"/>
          <p:cNvSpPr/>
          <p:nvPr/>
        </p:nvSpPr>
        <p:spPr>
          <a:xfrm>
            <a:off x="675375" y="4808714"/>
            <a:ext cx="597591" cy="361502"/>
          </a:xfrm>
          <a:prstGeom prst="flowChartMerge">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3</a:t>
            </a:r>
            <a:endParaRPr b="1">
              <a:solidFill>
                <a:srgbClr val="FFFFFF"/>
              </a:solidFill>
              <a:latin typeface="Mada"/>
              <a:ea typeface="Mada"/>
              <a:cs typeface="Mada"/>
              <a:sym typeface="Mada"/>
            </a:endParaRPr>
          </a:p>
        </p:txBody>
      </p:sp>
      <p:sp>
        <p:nvSpPr>
          <p:cNvPr id="191" name="Google Shape;191;p40"/>
          <p:cNvSpPr/>
          <p:nvPr/>
        </p:nvSpPr>
        <p:spPr>
          <a:xfrm>
            <a:off x="959107" y="5278768"/>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HIV/AIDS</a:t>
            </a:r>
            <a:endParaRPr sz="1200">
              <a:latin typeface="Mada"/>
              <a:ea typeface="Mada"/>
              <a:cs typeface="Mada"/>
              <a:sym typeface="Mada"/>
            </a:endParaRPr>
          </a:p>
        </p:txBody>
      </p:sp>
      <p:sp>
        <p:nvSpPr>
          <p:cNvPr id="192" name="Google Shape;192;p40"/>
          <p:cNvSpPr/>
          <p:nvPr/>
        </p:nvSpPr>
        <p:spPr>
          <a:xfrm>
            <a:off x="675375" y="5285498"/>
            <a:ext cx="597591" cy="361502"/>
          </a:xfrm>
          <a:prstGeom prst="flowChartMerge">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4</a:t>
            </a:r>
            <a:endParaRPr b="1">
              <a:solidFill>
                <a:srgbClr val="FFFFFF"/>
              </a:solidFill>
              <a:latin typeface="Mada"/>
              <a:ea typeface="Mada"/>
              <a:cs typeface="Mada"/>
              <a:sym typeface="Mada"/>
            </a:endParaRPr>
          </a:p>
        </p:txBody>
      </p:sp>
      <p:sp>
        <p:nvSpPr>
          <p:cNvPr id="193" name="Google Shape;193;p40"/>
          <p:cNvSpPr/>
          <p:nvPr/>
        </p:nvSpPr>
        <p:spPr>
          <a:xfrm>
            <a:off x="959123" y="5742258"/>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Self-harm</a:t>
            </a:r>
            <a:endParaRPr sz="1200">
              <a:latin typeface="Mada"/>
              <a:ea typeface="Mada"/>
              <a:cs typeface="Mada"/>
              <a:sym typeface="Mada"/>
            </a:endParaRPr>
          </a:p>
        </p:txBody>
      </p:sp>
      <p:sp>
        <p:nvSpPr>
          <p:cNvPr id="194" name="Google Shape;194;p40"/>
          <p:cNvSpPr/>
          <p:nvPr/>
        </p:nvSpPr>
        <p:spPr>
          <a:xfrm>
            <a:off x="675384" y="5748985"/>
            <a:ext cx="597591" cy="361502"/>
          </a:xfrm>
          <a:prstGeom prst="flowChartMerge">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5</a:t>
            </a:r>
            <a:endParaRPr b="1">
              <a:solidFill>
                <a:srgbClr val="FFFFFF"/>
              </a:solidFill>
              <a:latin typeface="Mada"/>
              <a:ea typeface="Mada"/>
              <a:cs typeface="Mada"/>
              <a:sym typeface="Mada"/>
            </a:endParaRPr>
          </a:p>
        </p:txBody>
      </p:sp>
      <p:sp>
        <p:nvSpPr>
          <p:cNvPr id="195" name="Google Shape;195;p40"/>
          <p:cNvSpPr/>
          <p:nvPr/>
        </p:nvSpPr>
        <p:spPr>
          <a:xfrm>
            <a:off x="4235725" y="3854414"/>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Back and neck pain</a:t>
            </a:r>
            <a:endParaRPr sz="1200">
              <a:latin typeface="Mada"/>
              <a:ea typeface="Mada"/>
              <a:cs typeface="Mada"/>
              <a:sym typeface="Mada"/>
            </a:endParaRPr>
          </a:p>
        </p:txBody>
      </p:sp>
      <p:sp>
        <p:nvSpPr>
          <p:cNvPr id="196" name="Google Shape;196;p40"/>
          <p:cNvSpPr/>
          <p:nvPr/>
        </p:nvSpPr>
        <p:spPr>
          <a:xfrm>
            <a:off x="3933834" y="3842775"/>
            <a:ext cx="597591" cy="361507"/>
          </a:xfrm>
          <a:prstGeom prst="flowChartMerge">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6</a:t>
            </a:r>
            <a:endParaRPr b="1">
              <a:solidFill>
                <a:srgbClr val="FFFFFF"/>
              </a:solidFill>
              <a:latin typeface="Mada"/>
              <a:ea typeface="Mada"/>
              <a:cs typeface="Mada"/>
              <a:sym typeface="Mada"/>
            </a:endParaRPr>
          </a:p>
        </p:txBody>
      </p:sp>
      <p:sp>
        <p:nvSpPr>
          <p:cNvPr id="197" name="Google Shape;197;p40"/>
          <p:cNvSpPr/>
          <p:nvPr/>
        </p:nvSpPr>
        <p:spPr>
          <a:xfrm>
            <a:off x="4235709" y="4331162"/>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Diarrhoea</a:t>
            </a:r>
            <a:endParaRPr sz="1200">
              <a:latin typeface="Mada"/>
              <a:ea typeface="Mada"/>
              <a:cs typeface="Mada"/>
              <a:sym typeface="Mada"/>
            </a:endParaRPr>
          </a:p>
        </p:txBody>
      </p:sp>
      <p:sp>
        <p:nvSpPr>
          <p:cNvPr id="198" name="Google Shape;198;p40"/>
          <p:cNvSpPr/>
          <p:nvPr/>
        </p:nvSpPr>
        <p:spPr>
          <a:xfrm>
            <a:off x="3933825" y="4319525"/>
            <a:ext cx="597591" cy="361507"/>
          </a:xfrm>
          <a:prstGeom prst="flowChartMerge">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7</a:t>
            </a:r>
            <a:endParaRPr b="1">
              <a:solidFill>
                <a:srgbClr val="FFFFFF"/>
              </a:solidFill>
              <a:latin typeface="Mada"/>
              <a:ea typeface="Mada"/>
              <a:cs typeface="Mada"/>
              <a:sym typeface="Mada"/>
            </a:endParaRPr>
          </a:p>
        </p:txBody>
      </p:sp>
      <p:sp>
        <p:nvSpPr>
          <p:cNvPr id="199" name="Google Shape;199;p40"/>
          <p:cNvSpPr/>
          <p:nvPr/>
        </p:nvSpPr>
        <p:spPr>
          <a:xfrm>
            <a:off x="4235709" y="4807948"/>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Anxiety disorders</a:t>
            </a:r>
            <a:endParaRPr sz="1200">
              <a:latin typeface="Mada"/>
              <a:ea typeface="Mada"/>
              <a:cs typeface="Mada"/>
              <a:sym typeface="Mada"/>
            </a:endParaRPr>
          </a:p>
        </p:txBody>
      </p:sp>
      <p:sp>
        <p:nvSpPr>
          <p:cNvPr id="200" name="Google Shape;200;p40"/>
          <p:cNvSpPr/>
          <p:nvPr/>
        </p:nvSpPr>
        <p:spPr>
          <a:xfrm>
            <a:off x="3933825" y="4796314"/>
            <a:ext cx="597591" cy="361507"/>
          </a:xfrm>
          <a:prstGeom prst="flowChartMerge">
            <a:avLst/>
          </a:prstGeom>
          <a:solidFill>
            <a:srgbClr val="B7B7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8</a:t>
            </a:r>
            <a:endParaRPr b="1">
              <a:solidFill>
                <a:srgbClr val="FFFFFF"/>
              </a:solidFill>
              <a:latin typeface="Mada"/>
              <a:ea typeface="Mada"/>
              <a:cs typeface="Mada"/>
              <a:sym typeface="Mada"/>
            </a:endParaRPr>
          </a:p>
        </p:txBody>
      </p:sp>
      <p:sp>
        <p:nvSpPr>
          <p:cNvPr id="201" name="Google Shape;201;p40"/>
          <p:cNvSpPr/>
          <p:nvPr/>
        </p:nvSpPr>
        <p:spPr>
          <a:xfrm>
            <a:off x="4235725" y="5271438"/>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Asthma </a:t>
            </a:r>
            <a:endParaRPr sz="1200">
              <a:latin typeface="Mada"/>
              <a:ea typeface="Mada"/>
              <a:cs typeface="Mada"/>
              <a:sym typeface="Mada"/>
            </a:endParaRPr>
          </a:p>
        </p:txBody>
      </p:sp>
      <p:sp>
        <p:nvSpPr>
          <p:cNvPr id="202" name="Google Shape;202;p40"/>
          <p:cNvSpPr/>
          <p:nvPr/>
        </p:nvSpPr>
        <p:spPr>
          <a:xfrm>
            <a:off x="3933834" y="5259806"/>
            <a:ext cx="597591" cy="361507"/>
          </a:xfrm>
          <a:prstGeom prst="flowChartMerge">
            <a:avLst/>
          </a:prstGeom>
          <a:solidFill>
            <a:srgbClr val="134F5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rgbClr val="FFFFFF"/>
                </a:solidFill>
                <a:latin typeface="Mada"/>
                <a:ea typeface="Mada"/>
                <a:cs typeface="Mada"/>
                <a:sym typeface="Mada"/>
              </a:rPr>
              <a:t>9</a:t>
            </a:r>
            <a:endParaRPr b="1">
              <a:solidFill>
                <a:srgbClr val="FFFFFF"/>
              </a:solidFill>
              <a:latin typeface="Mada"/>
              <a:ea typeface="Mada"/>
              <a:cs typeface="Mada"/>
              <a:sym typeface="Mada"/>
            </a:endParaRPr>
          </a:p>
        </p:txBody>
      </p:sp>
      <p:sp>
        <p:nvSpPr>
          <p:cNvPr id="203" name="Google Shape;203;p40"/>
          <p:cNvSpPr/>
          <p:nvPr/>
        </p:nvSpPr>
        <p:spPr>
          <a:xfrm>
            <a:off x="4235725" y="5748147"/>
            <a:ext cx="2641200" cy="361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solidFill>
                  <a:schemeClr val="dk1"/>
                </a:solidFill>
                <a:latin typeface="Mada"/>
                <a:ea typeface="Mada"/>
                <a:cs typeface="Mada"/>
                <a:sym typeface="Mada"/>
              </a:rPr>
              <a:t>Lower respiratory infections </a:t>
            </a:r>
            <a:endParaRPr sz="1200">
              <a:latin typeface="Mada"/>
              <a:ea typeface="Mada"/>
              <a:cs typeface="Mada"/>
              <a:sym typeface="Mada"/>
            </a:endParaRPr>
          </a:p>
        </p:txBody>
      </p:sp>
      <p:sp>
        <p:nvSpPr>
          <p:cNvPr id="204" name="Google Shape;204;p40"/>
          <p:cNvSpPr/>
          <p:nvPr/>
        </p:nvSpPr>
        <p:spPr>
          <a:xfrm>
            <a:off x="3933834" y="5736518"/>
            <a:ext cx="597591" cy="361507"/>
          </a:xfrm>
          <a:prstGeom prst="flowChartMerge">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FFFFFF"/>
              </a:solidFill>
              <a:latin typeface="Mada"/>
              <a:ea typeface="Mada"/>
              <a:cs typeface="Mada"/>
              <a:sym typeface="Mada"/>
            </a:endParaRPr>
          </a:p>
        </p:txBody>
      </p:sp>
      <p:sp>
        <p:nvSpPr>
          <p:cNvPr id="205" name="Google Shape;205;p40"/>
          <p:cNvSpPr txBox="1"/>
          <p:nvPr/>
        </p:nvSpPr>
        <p:spPr>
          <a:xfrm>
            <a:off x="4195500" y="6728575"/>
            <a:ext cx="3077700" cy="297300"/>
          </a:xfrm>
          <a:prstGeom prst="rect">
            <a:avLst/>
          </a:prstGeom>
          <a:solidFill>
            <a:srgbClr val="76A5A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Mada"/>
                <a:ea typeface="Mada"/>
                <a:cs typeface="Mada"/>
                <a:sym typeface="Mada"/>
              </a:rPr>
              <a:t>Other issues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Mada"/>
              <a:ea typeface="Mada"/>
              <a:cs typeface="Mada"/>
              <a:sym typeface="Mada"/>
            </a:endParaRPr>
          </a:p>
        </p:txBody>
      </p:sp>
      <p:sp>
        <p:nvSpPr>
          <p:cNvPr id="206" name="Google Shape;206;p40"/>
          <p:cNvSpPr/>
          <p:nvPr/>
        </p:nvSpPr>
        <p:spPr>
          <a:xfrm>
            <a:off x="4195550" y="7001950"/>
            <a:ext cx="3077700" cy="1707900"/>
          </a:xfrm>
          <a:prstGeom prst="rect">
            <a:avLst/>
          </a:prstGeom>
          <a:solidFill>
            <a:srgbClr val="F2F2F2"/>
          </a:solid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Injuries from accidents &amp; intentional violence</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Mental health problems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Substance use problems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Endemic diseases: malaria, schistosomiasis, tuberculosis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Under/over-nutrition</a:t>
            </a:r>
            <a:endParaRPr b="0" i="0" sz="1200" u="none" cap="none" strike="noStrike">
              <a:solidFill>
                <a:srgbClr val="000000"/>
              </a:solidFill>
              <a:latin typeface="Mada"/>
              <a:ea typeface="Mada"/>
              <a:cs typeface="Mada"/>
              <a:sym typeface="Mada"/>
            </a:endParaRPr>
          </a:p>
        </p:txBody>
      </p:sp>
      <p:sp>
        <p:nvSpPr>
          <p:cNvPr id="207" name="Google Shape;207;p40"/>
          <p:cNvSpPr txBox="1"/>
          <p:nvPr/>
        </p:nvSpPr>
        <p:spPr>
          <a:xfrm>
            <a:off x="146231" y="6728575"/>
            <a:ext cx="4061100" cy="297300"/>
          </a:xfrm>
          <a:prstGeom prst="rect">
            <a:avLst/>
          </a:prstGeom>
          <a:solidFill>
            <a:srgbClr val="134F5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Mada"/>
                <a:ea typeface="Mada"/>
                <a:cs typeface="Mada"/>
                <a:sym typeface="Mada"/>
              </a:rPr>
              <a:t>Sexual &amp; </a:t>
            </a:r>
            <a:r>
              <a:rPr lang="en-US">
                <a:solidFill>
                  <a:schemeClr val="lt1"/>
                </a:solidFill>
                <a:latin typeface="Mada"/>
                <a:ea typeface="Mada"/>
                <a:cs typeface="Mada"/>
                <a:sym typeface="Mada"/>
              </a:rPr>
              <a:t>R</a:t>
            </a:r>
            <a:r>
              <a:rPr b="0" i="0" lang="en-US" sz="1400" u="none" cap="none" strike="noStrike">
                <a:solidFill>
                  <a:schemeClr val="lt1"/>
                </a:solidFill>
                <a:latin typeface="Mada"/>
                <a:ea typeface="Mada"/>
                <a:cs typeface="Mada"/>
                <a:sym typeface="Mada"/>
              </a:rPr>
              <a:t>eproductive </a:t>
            </a:r>
            <a:r>
              <a:rPr lang="en-US">
                <a:solidFill>
                  <a:schemeClr val="lt1"/>
                </a:solidFill>
                <a:latin typeface="Mada"/>
                <a:ea typeface="Mada"/>
                <a:cs typeface="Mada"/>
                <a:sym typeface="Mada"/>
              </a:rPr>
              <a:t>H</a:t>
            </a:r>
            <a:r>
              <a:rPr b="0" i="0" lang="en-US" sz="1400" u="none" cap="none" strike="noStrike">
                <a:solidFill>
                  <a:schemeClr val="lt1"/>
                </a:solidFill>
                <a:latin typeface="Mada"/>
                <a:ea typeface="Mada"/>
                <a:cs typeface="Mada"/>
                <a:sym typeface="Mada"/>
              </a:rPr>
              <a:t>ealth</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Mada"/>
                <a:ea typeface="Mada"/>
                <a:cs typeface="Mada"/>
                <a:sym typeface="Mada"/>
              </a:rPr>
              <a:t>pic</a:t>
            </a:r>
            <a:endParaRPr b="0" i="0" sz="1400" u="none" cap="none" strike="noStrike">
              <a:solidFill>
                <a:srgbClr val="FFFFFF"/>
              </a:solidFill>
              <a:latin typeface="Mada"/>
              <a:ea typeface="Mada"/>
              <a:cs typeface="Mada"/>
              <a:sym typeface="Mada"/>
            </a:endParaRPr>
          </a:p>
        </p:txBody>
      </p:sp>
      <p:sp>
        <p:nvSpPr>
          <p:cNvPr id="208" name="Google Shape;208;p40"/>
          <p:cNvSpPr/>
          <p:nvPr/>
        </p:nvSpPr>
        <p:spPr>
          <a:xfrm>
            <a:off x="146225" y="7001950"/>
            <a:ext cx="4061100" cy="1707900"/>
          </a:xfrm>
          <a:prstGeom prst="rect">
            <a:avLst/>
          </a:prstGeom>
          <a:solidFill>
            <a:srgbClr val="F2F2F2"/>
          </a:solid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FF0000"/>
              </a:buClr>
              <a:buSzPts val="1200"/>
              <a:buChar char="•"/>
            </a:pPr>
            <a:r>
              <a:rPr b="1" i="0" lang="en-US" sz="1200" u="none" cap="none" strike="noStrike">
                <a:solidFill>
                  <a:srgbClr val="FF0000"/>
                </a:solidFill>
                <a:latin typeface="Mada"/>
                <a:ea typeface="Mada"/>
                <a:cs typeface="Mada"/>
                <a:sym typeface="Mada"/>
              </a:rPr>
              <a:t>Too early pregnancy </a:t>
            </a:r>
            <a:endParaRPr b="1">
              <a:solidFill>
                <a:srgbClr val="FF0000"/>
              </a:solidFill>
            </a:endParaRPr>
          </a:p>
          <a:p>
            <a:pPr indent="-304800" lvl="1" marL="9144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risks to mother</a:t>
            </a:r>
            <a:endParaRPr/>
          </a:p>
          <a:p>
            <a:pPr indent="-304800" lvl="1" marL="9144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risks to baby</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Health problems during pregnancy &amp; childbirth (including  unsafe abortion)</a:t>
            </a:r>
            <a:endParaRPr/>
          </a:p>
          <a:p>
            <a:pPr indent="-171450" lvl="0" marL="171450"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FF0000"/>
                </a:solidFill>
                <a:latin typeface="Mada"/>
                <a:ea typeface="Mada"/>
                <a:cs typeface="Mada"/>
                <a:sym typeface="Mada"/>
              </a:rPr>
              <a:t>Sexually Transmitted Infections</a:t>
            </a:r>
            <a:r>
              <a:rPr b="0" i="0" lang="en-US" sz="1200" u="none" cap="none" strike="noStrike">
                <a:solidFill>
                  <a:srgbClr val="000000"/>
                </a:solidFill>
                <a:latin typeface="Mada"/>
                <a:ea typeface="Mada"/>
                <a:cs typeface="Mada"/>
                <a:sym typeface="Mada"/>
              </a:rPr>
              <a:t> including HIV</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Harmful traditional practices e.g. female genital mutilation</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Sexual coercion</a:t>
            </a:r>
            <a:endParaRPr/>
          </a:p>
        </p:txBody>
      </p:sp>
      <p:sp>
        <p:nvSpPr>
          <p:cNvPr id="209" name="Google Shape;209;p40"/>
          <p:cNvSpPr/>
          <p:nvPr/>
        </p:nvSpPr>
        <p:spPr>
          <a:xfrm>
            <a:off x="295200" y="6308250"/>
            <a:ext cx="5036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1800" u="none" cap="none" strike="noStrike">
                <a:solidFill>
                  <a:srgbClr val="76A5AF"/>
                </a:solidFill>
                <a:latin typeface="Nunito"/>
                <a:ea typeface="Nunito"/>
                <a:cs typeface="Nunito"/>
                <a:sym typeface="Nunito"/>
              </a:rPr>
              <a:t>Key health problems in adolescence:</a:t>
            </a:r>
            <a:endParaRPr i="0" sz="1800" u="none" cap="none" strike="noStrike">
              <a:solidFill>
                <a:srgbClr val="76A5AF"/>
              </a:solidFill>
              <a:latin typeface="Nunito"/>
              <a:ea typeface="Nunito"/>
              <a:cs typeface="Nunito"/>
              <a:sym typeface="Nunito"/>
            </a:endParaRPr>
          </a:p>
        </p:txBody>
      </p:sp>
      <p:sp>
        <p:nvSpPr>
          <p:cNvPr id="210" name="Google Shape;210;p40"/>
          <p:cNvSpPr txBox="1"/>
          <p:nvPr/>
        </p:nvSpPr>
        <p:spPr>
          <a:xfrm>
            <a:off x="0" y="304800"/>
            <a:ext cx="7589700" cy="4959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US" sz="2400">
                <a:solidFill>
                  <a:srgbClr val="134F5C"/>
                </a:solidFill>
                <a:latin typeface="Nunito"/>
                <a:ea typeface="Nunito"/>
                <a:cs typeface="Nunito"/>
                <a:sym typeface="Nunito"/>
              </a:rPr>
              <a:t>M</a:t>
            </a:r>
            <a:r>
              <a:rPr b="1" lang="en-US" sz="2400">
                <a:solidFill>
                  <a:srgbClr val="134F5C"/>
                </a:solidFill>
                <a:latin typeface="Nunito"/>
                <a:ea typeface="Nunito"/>
                <a:cs typeface="Nunito"/>
                <a:sym typeface="Nunito"/>
              </a:rPr>
              <a:t>ain health problems of adolescents ?</a:t>
            </a:r>
            <a:endParaRPr b="1" sz="2400">
              <a:solidFill>
                <a:srgbClr val="134F5C"/>
              </a:solidFill>
              <a:latin typeface="Nunito"/>
              <a:ea typeface="Nunito"/>
              <a:cs typeface="Nunito"/>
              <a:sym typeface="Nunito"/>
            </a:endParaRPr>
          </a:p>
        </p:txBody>
      </p:sp>
      <p:sp>
        <p:nvSpPr>
          <p:cNvPr id="211" name="Google Shape;211;p40"/>
          <p:cNvSpPr txBox="1"/>
          <p:nvPr/>
        </p:nvSpPr>
        <p:spPr>
          <a:xfrm>
            <a:off x="123825" y="8786000"/>
            <a:ext cx="7086600" cy="1031100"/>
          </a:xfrm>
          <a:prstGeom prst="rect">
            <a:avLst/>
          </a:prstGeom>
          <a:noFill/>
          <a:ln>
            <a:noFill/>
          </a:ln>
        </p:spPr>
        <p:txBody>
          <a:bodyPr anchorCtr="0" anchor="t" bIns="91425" lIns="91425" spcFirstLastPara="1" rIns="91425" wrap="square" tIns="91425">
            <a:noAutofit/>
          </a:bodyPr>
          <a:lstStyle/>
          <a:p>
            <a:pPr indent="-266700" lvl="0" marL="3429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If a girl got pregnant at an early age her body may not be </a:t>
            </a:r>
            <a:r>
              <a:rPr lang="en-US" sz="1200">
                <a:solidFill>
                  <a:srgbClr val="93C47D"/>
                </a:solidFill>
                <a:latin typeface="Mada"/>
                <a:ea typeface="Mada"/>
                <a:cs typeface="Mada"/>
                <a:sym typeface="Mada"/>
              </a:rPr>
              <a:t>physically</a:t>
            </a:r>
            <a:r>
              <a:rPr lang="en-US" sz="1200">
                <a:solidFill>
                  <a:srgbClr val="93C47D"/>
                </a:solidFill>
                <a:latin typeface="Mada"/>
                <a:ea typeface="Mada"/>
                <a:cs typeface="Mada"/>
                <a:sym typeface="Mada"/>
              </a:rPr>
              <a:t> mature enough to tolerate the 9 months period of </a:t>
            </a:r>
            <a:r>
              <a:rPr lang="en-US" sz="1200">
                <a:solidFill>
                  <a:srgbClr val="93C47D"/>
                </a:solidFill>
                <a:latin typeface="Mada"/>
                <a:ea typeface="Mada"/>
                <a:cs typeface="Mada"/>
                <a:sym typeface="Mada"/>
              </a:rPr>
              <a:t>pregnancy</a:t>
            </a:r>
            <a:r>
              <a:rPr lang="en-US" sz="1200">
                <a:solidFill>
                  <a:srgbClr val="93C47D"/>
                </a:solidFill>
                <a:latin typeface="Mada"/>
                <a:ea typeface="Mada"/>
                <a:cs typeface="Mada"/>
                <a:sym typeface="Mada"/>
              </a:rPr>
              <a:t>,</a:t>
            </a:r>
            <a:r>
              <a:rPr lang="en-US" sz="1200">
                <a:solidFill>
                  <a:srgbClr val="93C47D"/>
                </a:solidFill>
                <a:latin typeface="Mada"/>
                <a:ea typeface="Mada"/>
                <a:cs typeface="Mada"/>
                <a:sym typeface="Mada"/>
              </a:rPr>
              <a:t> which might predispose the mother to various health issues including malnutrition</a:t>
            </a:r>
            <a:r>
              <a:rPr lang="en-US" sz="1200">
                <a:solidFill>
                  <a:srgbClr val="93C47D"/>
                </a:solidFill>
                <a:latin typeface="Mada"/>
                <a:ea typeface="Mada"/>
                <a:cs typeface="Mada"/>
                <a:sym typeface="Mada"/>
              </a:rPr>
              <a:t> </a:t>
            </a:r>
            <a:r>
              <a:rPr b="1" lang="en-US" sz="1200">
                <a:solidFill>
                  <a:srgbClr val="93C47D"/>
                </a:solidFill>
                <a:latin typeface="Mada"/>
                <a:ea typeface="Mada"/>
                <a:cs typeface="Mada"/>
                <a:sym typeface="Mada"/>
              </a:rPr>
              <a:t>which is linked to high infant mortality rate</a:t>
            </a:r>
            <a:endParaRPr b="1" sz="1200">
              <a:solidFill>
                <a:srgbClr val="93C47D"/>
              </a:solidFill>
              <a:latin typeface="Mada"/>
              <a:ea typeface="Mada"/>
              <a:cs typeface="Mada"/>
              <a:sym typeface="Mada"/>
            </a:endParaRPr>
          </a:p>
          <a:p>
            <a:pPr indent="-266700" lvl="0" marL="3429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Moreover unsafe deliveries and abortion done in facilities that aren’t qualified enough may cause the mother to get infected with tetanus, which can also kill the baby.  </a:t>
            </a:r>
            <a:endParaRPr sz="1200">
              <a:solidFill>
                <a:srgbClr val="93C47D"/>
              </a:solidFill>
              <a:latin typeface="Mada"/>
              <a:ea typeface="Mada"/>
              <a:cs typeface="Mada"/>
              <a:sym typeface="Mada"/>
            </a:endParaRPr>
          </a:p>
        </p:txBody>
      </p:sp>
      <p:sp>
        <p:nvSpPr>
          <p:cNvPr id="212" name="Google Shape;212;p40"/>
          <p:cNvSpPr/>
          <p:nvPr/>
        </p:nvSpPr>
        <p:spPr>
          <a:xfrm>
            <a:off x="4393434" y="1145884"/>
            <a:ext cx="498300" cy="229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0"/>
          <p:cNvSpPr txBox="1"/>
          <p:nvPr/>
        </p:nvSpPr>
        <p:spPr>
          <a:xfrm>
            <a:off x="4013325" y="5655125"/>
            <a:ext cx="438600" cy="2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FFFFFF"/>
                </a:solidFill>
                <a:latin typeface="Mada"/>
                <a:ea typeface="Mada"/>
                <a:cs typeface="Mada"/>
                <a:sym typeface="Mada"/>
              </a:rPr>
              <a:t>10</a:t>
            </a:r>
            <a:endParaRPr b="1">
              <a:solidFill>
                <a:srgbClr val="FFFFFF"/>
              </a:solidFill>
              <a:latin typeface="Mada"/>
              <a:ea typeface="Mada"/>
              <a:cs typeface="Mada"/>
              <a:sym typeface="Mada"/>
            </a:endParaRPr>
          </a:p>
        </p:txBody>
      </p:sp>
      <p:sp>
        <p:nvSpPr>
          <p:cNvPr id="214" name="Google Shape;214;p40"/>
          <p:cNvSpPr/>
          <p:nvPr/>
        </p:nvSpPr>
        <p:spPr>
          <a:xfrm>
            <a:off x="7134225" y="900775"/>
            <a:ext cx="329400" cy="297300"/>
          </a:xfrm>
          <a:prstGeom prst="star5">
            <a:avLst>
              <a:gd fmla="val 19098" name="adj"/>
              <a:gd fmla="val 105146" name="hf"/>
              <a:gd fmla="val 110557" name="vf"/>
            </a:avLst>
          </a:prstGeom>
          <a:solidFill>
            <a:srgbClr val="FFD966"/>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1"/>
          <p:cNvPicPr preferRelativeResize="0"/>
          <p:nvPr/>
        </p:nvPicPr>
        <p:blipFill rotWithShape="1">
          <a:blip r:embed="rId3">
            <a:alphaModFix/>
          </a:blip>
          <a:srcRect b="0" l="0" r="0" t="0"/>
          <a:stretch/>
        </p:blipFill>
        <p:spPr>
          <a:xfrm>
            <a:off x="3459273" y="1568150"/>
            <a:ext cx="3979625" cy="2234675"/>
          </a:xfrm>
          <a:prstGeom prst="rect">
            <a:avLst/>
          </a:prstGeom>
          <a:noFill/>
          <a:ln>
            <a:noFill/>
          </a:ln>
        </p:spPr>
      </p:pic>
      <p:sp>
        <p:nvSpPr>
          <p:cNvPr id="220" name="Google Shape;220;p41"/>
          <p:cNvSpPr/>
          <p:nvPr/>
        </p:nvSpPr>
        <p:spPr>
          <a:xfrm>
            <a:off x="129109" y="400700"/>
            <a:ext cx="72486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400">
                <a:solidFill>
                  <a:srgbClr val="134F5C"/>
                </a:solidFill>
                <a:latin typeface="Nunito"/>
                <a:ea typeface="Nunito"/>
                <a:cs typeface="Nunito"/>
                <a:sym typeface="Nunito"/>
              </a:rPr>
              <a:t>Health Problems of Adolescents in Saudi Arabia</a:t>
            </a:r>
            <a:endParaRPr b="0" i="0" sz="2400" u="none" cap="none" strike="noStrike">
              <a:solidFill>
                <a:srgbClr val="134F5C"/>
              </a:solidFill>
              <a:latin typeface="Nunito"/>
              <a:ea typeface="Nunito"/>
              <a:cs typeface="Nunito"/>
              <a:sym typeface="Nunito"/>
            </a:endParaRPr>
          </a:p>
        </p:txBody>
      </p:sp>
      <p:sp>
        <p:nvSpPr>
          <p:cNvPr id="221" name="Google Shape;221;p41"/>
          <p:cNvSpPr/>
          <p:nvPr/>
        </p:nvSpPr>
        <p:spPr>
          <a:xfrm>
            <a:off x="52900" y="1953763"/>
            <a:ext cx="3330300" cy="1352100"/>
          </a:xfrm>
          <a:prstGeom prst="rect">
            <a:avLst/>
          </a:prstGeom>
          <a:noFill/>
          <a:ln>
            <a:noFill/>
          </a:ln>
        </p:spPr>
        <p:txBody>
          <a:bodyPr anchorCtr="0" anchor="t" bIns="45700" lIns="91425" spcFirstLastPara="1" rIns="91425" wrap="square" tIns="45700">
            <a:noAutofit/>
          </a:bodyPr>
          <a:lstStyle/>
          <a:p>
            <a:pPr indent="-279400" lvl="0" marL="3429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In this population </a:t>
            </a:r>
            <a:r>
              <a:rPr lang="en-US">
                <a:solidFill>
                  <a:srgbClr val="93C47D"/>
                </a:solidFill>
                <a:latin typeface="Mada"/>
                <a:ea typeface="Mada"/>
                <a:cs typeface="Mada"/>
                <a:sym typeface="Mada"/>
              </a:rPr>
              <a:t>pyramid</a:t>
            </a:r>
            <a:r>
              <a:rPr lang="en-US">
                <a:solidFill>
                  <a:srgbClr val="93C47D"/>
                </a:solidFill>
                <a:latin typeface="Mada"/>
                <a:ea typeface="Mada"/>
                <a:cs typeface="Mada"/>
                <a:sym typeface="Mada"/>
              </a:rPr>
              <a:t> we can see a big </a:t>
            </a:r>
            <a:r>
              <a:rPr lang="en-US">
                <a:solidFill>
                  <a:srgbClr val="93C47D"/>
                </a:solidFill>
                <a:latin typeface="Mada"/>
                <a:ea typeface="Mada"/>
                <a:cs typeface="Mada"/>
                <a:sym typeface="Mada"/>
              </a:rPr>
              <a:t>bulk of the population</a:t>
            </a:r>
            <a:r>
              <a:rPr lang="en-US">
                <a:solidFill>
                  <a:srgbClr val="93C47D"/>
                </a:solidFill>
                <a:latin typeface="Mada"/>
                <a:ea typeface="Mada"/>
                <a:cs typeface="Mada"/>
                <a:sym typeface="Mada"/>
              </a:rPr>
              <a:t> between 25-35. </a:t>
            </a:r>
            <a:endParaRPr>
              <a:solidFill>
                <a:srgbClr val="93C47D"/>
              </a:solidFill>
              <a:latin typeface="Mada"/>
              <a:ea typeface="Mada"/>
              <a:cs typeface="Mada"/>
              <a:sym typeface="Mada"/>
            </a:endParaRPr>
          </a:p>
          <a:p>
            <a:pPr indent="-279400" lvl="0" marL="3429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Also the period between 10-25 makes a huge portion of the population driving us to investigate more on it.</a:t>
            </a:r>
            <a:endParaRPr>
              <a:solidFill>
                <a:srgbClr val="FFCC8B"/>
              </a:solidFill>
              <a:latin typeface="Mada"/>
              <a:ea typeface="Mada"/>
              <a:cs typeface="Mada"/>
              <a:sym typeface="Mada"/>
            </a:endParaRPr>
          </a:p>
        </p:txBody>
      </p:sp>
      <p:sp>
        <p:nvSpPr>
          <p:cNvPr id="222" name="Google Shape;222;p41"/>
          <p:cNvSpPr/>
          <p:nvPr/>
        </p:nvSpPr>
        <p:spPr>
          <a:xfrm>
            <a:off x="202282" y="4032433"/>
            <a:ext cx="573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US" sz="1800" u="none" cap="none" strike="noStrike">
                <a:solidFill>
                  <a:srgbClr val="76A5AF"/>
                </a:solidFill>
                <a:latin typeface="Nunito"/>
                <a:ea typeface="Nunito"/>
                <a:cs typeface="Nunito"/>
                <a:sym typeface="Nunito"/>
              </a:rPr>
              <a:t>Health problems of adolescents in Saudi Arabia:</a:t>
            </a:r>
            <a:endParaRPr/>
          </a:p>
        </p:txBody>
      </p:sp>
      <p:pic>
        <p:nvPicPr>
          <p:cNvPr id="223" name="Google Shape;223;p41"/>
          <p:cNvPicPr preferRelativeResize="0"/>
          <p:nvPr/>
        </p:nvPicPr>
        <p:blipFill rotWithShape="1">
          <a:blip r:embed="rId4">
            <a:alphaModFix/>
          </a:blip>
          <a:srcRect b="9470" l="15307" r="15948" t="18680"/>
          <a:stretch/>
        </p:blipFill>
        <p:spPr>
          <a:xfrm>
            <a:off x="129100" y="7744625"/>
            <a:ext cx="3668752" cy="1940849"/>
          </a:xfrm>
          <a:prstGeom prst="rect">
            <a:avLst/>
          </a:prstGeom>
          <a:noFill/>
          <a:ln>
            <a:noFill/>
          </a:ln>
        </p:spPr>
      </p:pic>
      <p:pic>
        <p:nvPicPr>
          <p:cNvPr id="224" name="Google Shape;224;p41"/>
          <p:cNvPicPr preferRelativeResize="0"/>
          <p:nvPr/>
        </p:nvPicPr>
        <p:blipFill rotWithShape="1">
          <a:blip r:embed="rId5">
            <a:alphaModFix/>
          </a:blip>
          <a:srcRect b="19807" l="15165" r="15949" t="24567"/>
          <a:stretch/>
        </p:blipFill>
        <p:spPr>
          <a:xfrm>
            <a:off x="3943419" y="7798021"/>
            <a:ext cx="3592638" cy="1887444"/>
          </a:xfrm>
          <a:prstGeom prst="rect">
            <a:avLst/>
          </a:prstGeom>
          <a:noFill/>
          <a:ln>
            <a:noFill/>
          </a:ln>
        </p:spPr>
      </p:pic>
      <p:sp>
        <p:nvSpPr>
          <p:cNvPr id="225" name="Google Shape;225;p41"/>
          <p:cNvSpPr/>
          <p:nvPr/>
        </p:nvSpPr>
        <p:spPr>
          <a:xfrm>
            <a:off x="202282" y="6845489"/>
            <a:ext cx="69711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1200" u="sng" cap="none" strike="noStrike">
                <a:solidFill>
                  <a:schemeClr val="dk1"/>
                </a:solidFill>
                <a:latin typeface="Nunito"/>
                <a:ea typeface="Nunito"/>
                <a:cs typeface="Nunito"/>
                <a:sym typeface="Nunito"/>
                <a:hlinkClick r:id="rId6">
                  <a:extLst>
                    <a:ext uri="{A12FA001-AC4F-418D-AE19-62706E023703}">
                      <ahyp:hlinkClr val="tx"/>
                    </a:ext>
                  </a:extLst>
                </a:hlinkClick>
              </a:rPr>
              <a:t>Time for an Adolescent Health Surveillance System in Saudi Arabia: Findings From “Jeeluna</a:t>
            </a:r>
            <a:r>
              <a:rPr b="1" i="0" lang="en-US" sz="1200" u="none" cap="none" strike="noStrike">
                <a:solidFill>
                  <a:schemeClr val="dk1"/>
                </a:solidFill>
                <a:latin typeface="Nunito"/>
                <a:ea typeface="Nunito"/>
                <a:cs typeface="Nunito"/>
                <a:sym typeface="Nunito"/>
              </a:rPr>
              <a:t>”</a:t>
            </a:r>
            <a:endParaRPr/>
          </a:p>
        </p:txBody>
      </p:sp>
      <p:sp>
        <p:nvSpPr>
          <p:cNvPr id="226" name="Google Shape;226;p41"/>
          <p:cNvSpPr txBox="1"/>
          <p:nvPr/>
        </p:nvSpPr>
        <p:spPr>
          <a:xfrm>
            <a:off x="52900" y="4391025"/>
            <a:ext cx="7386000" cy="1243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There are many studies investigating health problems in the youth of Saudi Arabia </a:t>
            </a:r>
            <a:r>
              <a:rPr baseline="30000" lang="en-US">
                <a:solidFill>
                  <a:srgbClr val="93C47D"/>
                </a:solidFill>
                <a:latin typeface="Mada"/>
                <a:ea typeface="Mada"/>
                <a:cs typeface="Mada"/>
                <a:sym typeface="Mada"/>
              </a:rPr>
              <a:t>1</a:t>
            </a:r>
            <a:r>
              <a:rPr lang="en-US">
                <a:solidFill>
                  <a:srgbClr val="93C47D"/>
                </a:solidFill>
                <a:latin typeface="Mada"/>
                <a:ea typeface="Mada"/>
                <a:cs typeface="Mada"/>
                <a:sym typeface="Mada"/>
              </a:rPr>
              <a:t>.</a:t>
            </a:r>
            <a:endParaRPr>
              <a:solidFill>
                <a:srgbClr val="93C47D"/>
              </a:solidFill>
              <a:latin typeface="Mada"/>
              <a:ea typeface="Mada"/>
              <a:cs typeface="Mada"/>
              <a:sym typeface="Mada"/>
            </a:endParaRPr>
          </a:p>
          <a:p>
            <a:pPr indent="-317500" lvl="0" marL="457200" rtl="0" algn="l">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It is well documented in the literature that young adults from the upper socioeconomic class undergo </a:t>
            </a:r>
            <a:r>
              <a:rPr b="1" lang="en-US">
                <a:solidFill>
                  <a:srgbClr val="93C47D"/>
                </a:solidFill>
                <a:latin typeface="Mada"/>
                <a:ea typeface="Mada"/>
                <a:cs typeface="Mada"/>
                <a:sym typeface="Mada"/>
              </a:rPr>
              <a:t>unlawful sex</a:t>
            </a:r>
            <a:r>
              <a:rPr lang="en-US">
                <a:solidFill>
                  <a:srgbClr val="93C47D"/>
                </a:solidFill>
                <a:latin typeface="Mada"/>
                <a:ea typeface="Mada"/>
                <a:cs typeface="Mada"/>
                <a:sym typeface="Mada"/>
              </a:rPr>
              <a:t>. </a:t>
            </a:r>
            <a:endParaRPr>
              <a:solidFill>
                <a:srgbClr val="93C47D"/>
              </a:solidFill>
              <a:latin typeface="Mada"/>
              <a:ea typeface="Mada"/>
              <a:cs typeface="Mada"/>
              <a:sym typeface="Mada"/>
            </a:endParaRPr>
          </a:p>
          <a:p>
            <a:pPr indent="-317500" lvl="0" marL="457200" rtl="0" algn="l">
              <a:spcBef>
                <a:spcPts val="0"/>
              </a:spcBef>
              <a:spcAft>
                <a:spcPts val="0"/>
              </a:spcAft>
              <a:buClr>
                <a:srgbClr val="93C47D"/>
              </a:buClr>
              <a:buSzPts val="1400"/>
              <a:buFont typeface="Mada"/>
              <a:buChar char="●"/>
            </a:pPr>
            <a:r>
              <a:rPr b="1" lang="en-US">
                <a:solidFill>
                  <a:srgbClr val="93C47D"/>
                </a:solidFill>
                <a:latin typeface="Mada"/>
                <a:ea typeface="Mada"/>
                <a:cs typeface="Mada"/>
                <a:sym typeface="Mada"/>
              </a:rPr>
              <a:t>Sex education</a:t>
            </a:r>
            <a:r>
              <a:rPr lang="en-US">
                <a:solidFill>
                  <a:srgbClr val="93C47D"/>
                </a:solidFill>
                <a:latin typeface="Mada"/>
                <a:ea typeface="Mada"/>
                <a:cs typeface="Mada"/>
                <a:sym typeface="Mada"/>
              </a:rPr>
              <a:t> among females was found to be extremely </a:t>
            </a:r>
            <a:r>
              <a:rPr b="1" lang="en-US">
                <a:solidFill>
                  <a:srgbClr val="93C47D"/>
                </a:solidFill>
                <a:latin typeface="Mada"/>
                <a:ea typeface="Mada"/>
                <a:cs typeface="Mada"/>
                <a:sym typeface="Mada"/>
              </a:rPr>
              <a:t>deficit</a:t>
            </a:r>
            <a:r>
              <a:rPr lang="en-US">
                <a:solidFill>
                  <a:srgbClr val="93C47D"/>
                </a:solidFill>
                <a:latin typeface="Mada"/>
                <a:ea typeface="Mada"/>
                <a:cs typeface="Mada"/>
                <a:sym typeface="Mada"/>
              </a:rPr>
              <a:t>.</a:t>
            </a:r>
            <a:endParaRPr>
              <a:solidFill>
                <a:srgbClr val="93C47D"/>
              </a:solidFill>
              <a:latin typeface="Mada"/>
              <a:ea typeface="Mada"/>
              <a:cs typeface="Mada"/>
              <a:sym typeface="Mada"/>
            </a:endParaRPr>
          </a:p>
          <a:p>
            <a:pPr indent="-317500" lvl="0" marL="457200" rtl="0" algn="l">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Many studies also documented the</a:t>
            </a:r>
            <a:r>
              <a:rPr b="1" lang="en-US">
                <a:solidFill>
                  <a:srgbClr val="93C47D"/>
                </a:solidFill>
                <a:latin typeface="Mada"/>
                <a:ea typeface="Mada"/>
                <a:cs typeface="Mada"/>
                <a:sym typeface="Mada"/>
              </a:rPr>
              <a:t> increasing use of energy drinks </a:t>
            </a:r>
            <a:r>
              <a:rPr lang="en-US">
                <a:solidFill>
                  <a:srgbClr val="93C47D"/>
                </a:solidFill>
                <a:latin typeface="Mada"/>
                <a:ea typeface="Mada"/>
                <a:cs typeface="Mada"/>
                <a:sym typeface="Mada"/>
              </a:rPr>
              <a:t>among the kingdom’s youths.</a:t>
            </a:r>
            <a:endParaRPr>
              <a:solidFill>
                <a:srgbClr val="93C47D"/>
              </a:solidFill>
              <a:latin typeface="Mada"/>
              <a:ea typeface="Mada"/>
              <a:cs typeface="Mada"/>
              <a:sym typeface="Mada"/>
            </a:endParaRPr>
          </a:p>
          <a:p>
            <a:pPr indent="-317500" lvl="0" marL="457200" rtl="0" algn="l">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A study also documented that about </a:t>
            </a:r>
            <a:r>
              <a:rPr b="1" lang="en-US">
                <a:solidFill>
                  <a:srgbClr val="93C47D"/>
                </a:solidFill>
                <a:latin typeface="Mada"/>
                <a:ea typeface="Mada"/>
                <a:cs typeface="Mada"/>
                <a:sym typeface="Mada"/>
              </a:rPr>
              <a:t>30% of this population smokes cigarettes.</a:t>
            </a:r>
            <a:endParaRPr b="1">
              <a:solidFill>
                <a:srgbClr val="93C47D"/>
              </a:solidFill>
              <a:latin typeface="Mada"/>
              <a:ea typeface="Mada"/>
              <a:cs typeface="Mada"/>
              <a:sym typeface="Mada"/>
            </a:endParaRPr>
          </a:p>
          <a:p>
            <a:pPr indent="0" lvl="0" marL="0" rtl="0" algn="l">
              <a:spcBef>
                <a:spcPts val="0"/>
              </a:spcBef>
              <a:spcAft>
                <a:spcPts val="0"/>
              </a:spcAft>
              <a:buNone/>
            </a:pPr>
            <a:r>
              <a:t/>
            </a:r>
            <a:endParaRPr sz="1200">
              <a:solidFill>
                <a:srgbClr val="93C47D"/>
              </a:solidFill>
              <a:latin typeface="Mada"/>
              <a:ea typeface="Mada"/>
              <a:cs typeface="Mada"/>
              <a:sym typeface="Mada"/>
            </a:endParaRPr>
          </a:p>
        </p:txBody>
      </p:sp>
      <p:sp>
        <p:nvSpPr>
          <p:cNvPr id="227" name="Google Shape;227;p41"/>
          <p:cNvSpPr/>
          <p:nvPr/>
        </p:nvSpPr>
        <p:spPr>
          <a:xfrm>
            <a:off x="200" y="9895951"/>
            <a:ext cx="7589400" cy="8022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latin typeface="Mada"/>
                <a:ea typeface="Mada"/>
                <a:cs typeface="Mada"/>
                <a:sym typeface="Mada"/>
              </a:rPr>
              <a:t>1. Some s</a:t>
            </a:r>
            <a:r>
              <a:rPr lang="en-US" sz="800">
                <a:latin typeface="Mada"/>
                <a:ea typeface="Mada"/>
                <a:cs typeface="Mada"/>
                <a:sym typeface="Mada"/>
              </a:rPr>
              <a:t>tudies links : </a:t>
            </a:r>
            <a:endParaRPr sz="800">
              <a:latin typeface="Mada"/>
              <a:ea typeface="Mada"/>
              <a:cs typeface="Mada"/>
              <a:sym typeface="Mada"/>
            </a:endParaRPr>
          </a:p>
          <a:p>
            <a:pPr indent="-260350" lvl="0" marL="285750" rtl="0" algn="l">
              <a:spcBef>
                <a:spcPts val="0"/>
              </a:spcBef>
              <a:spcAft>
                <a:spcPts val="0"/>
              </a:spcAft>
              <a:buClr>
                <a:schemeClr val="dk1"/>
              </a:buClr>
              <a:buSzPts val="800"/>
              <a:buChar char="•"/>
            </a:pPr>
            <a:r>
              <a:rPr lang="en-US" sz="800" u="sng">
                <a:solidFill>
                  <a:srgbClr val="7F7F7F"/>
                </a:solidFill>
                <a:latin typeface="Mada"/>
                <a:ea typeface="Mada"/>
                <a:cs typeface="Mada"/>
                <a:sym typeface="Mada"/>
                <a:hlinkClick r:id="rId7">
                  <a:extLst>
                    <a:ext uri="{A12FA001-AC4F-418D-AE19-62706E023703}">
                      <ahyp:hlinkClr val="tx"/>
                    </a:ext>
                  </a:extLst>
                </a:hlinkClick>
              </a:rPr>
              <a:t>Sexual practices of young educated men: implications for further research and health education in Kingdom of Saudi Arabia (KSA)</a:t>
            </a:r>
            <a:endParaRPr sz="800">
              <a:solidFill>
                <a:srgbClr val="7F7F7F"/>
              </a:solidFill>
              <a:latin typeface="Mada"/>
              <a:ea typeface="Mada"/>
              <a:cs typeface="Mada"/>
              <a:sym typeface="Mada"/>
            </a:endParaRPr>
          </a:p>
          <a:p>
            <a:pPr indent="-260350" lvl="0" marL="285750" rtl="0" algn="l">
              <a:spcBef>
                <a:spcPts val="0"/>
              </a:spcBef>
              <a:spcAft>
                <a:spcPts val="0"/>
              </a:spcAft>
              <a:buClr>
                <a:schemeClr val="dk1"/>
              </a:buClr>
              <a:buSzPts val="800"/>
              <a:buChar char="•"/>
            </a:pPr>
            <a:r>
              <a:rPr lang="en-US" sz="800" u="sng">
                <a:solidFill>
                  <a:srgbClr val="7F7F7F"/>
                </a:solidFill>
                <a:latin typeface="Mada"/>
                <a:ea typeface="Mada"/>
                <a:cs typeface="Mada"/>
                <a:sym typeface="Mada"/>
                <a:hlinkClick r:id="rId8">
                  <a:extLst>
                    <a:ext uri="{A12FA001-AC4F-418D-AE19-62706E023703}">
                      <ahyp:hlinkClr val="tx"/>
                    </a:ext>
                  </a:extLst>
                </a:hlinkClick>
              </a:rPr>
              <a:t>Knowledge, attitudes, and resources of sex education among female adolescents in public and private schools in Central Saudi Arabia</a:t>
            </a:r>
            <a:endParaRPr sz="800">
              <a:solidFill>
                <a:srgbClr val="7F7F7F"/>
              </a:solidFill>
              <a:latin typeface="Mada"/>
              <a:ea typeface="Mada"/>
              <a:cs typeface="Mada"/>
              <a:sym typeface="Mada"/>
            </a:endParaRPr>
          </a:p>
          <a:p>
            <a:pPr indent="-260350" lvl="0" marL="285750" rtl="0" algn="l">
              <a:spcBef>
                <a:spcPts val="0"/>
              </a:spcBef>
              <a:spcAft>
                <a:spcPts val="0"/>
              </a:spcAft>
              <a:buClr>
                <a:schemeClr val="dk1"/>
              </a:buClr>
              <a:buSzPts val="800"/>
              <a:buChar char="•"/>
            </a:pPr>
            <a:r>
              <a:rPr lang="en-US" sz="800" u="sng">
                <a:solidFill>
                  <a:srgbClr val="7F7F7F"/>
                </a:solidFill>
                <a:latin typeface="Mada"/>
                <a:ea typeface="Mada"/>
                <a:cs typeface="Mada"/>
                <a:sym typeface="Mada"/>
                <a:hlinkClick r:id="rId9">
                  <a:extLst>
                    <a:ext uri="{A12FA001-AC4F-418D-AE19-62706E023703}">
                      <ahyp:hlinkClr val="tx"/>
                    </a:ext>
                  </a:extLst>
                </a:hlinkClick>
              </a:rPr>
              <a:t>Knowledge, Attitudes and Practices toward Energy Drinks among Adolescents in Saudi Arabia</a:t>
            </a:r>
            <a:endParaRPr sz="800">
              <a:solidFill>
                <a:srgbClr val="7F7F7F"/>
              </a:solidFill>
              <a:latin typeface="Mada"/>
              <a:ea typeface="Mada"/>
              <a:cs typeface="Mada"/>
              <a:sym typeface="Mada"/>
            </a:endParaRPr>
          </a:p>
          <a:p>
            <a:pPr indent="-260350" lvl="0" marL="285750" rtl="0" algn="l">
              <a:spcBef>
                <a:spcPts val="0"/>
              </a:spcBef>
              <a:spcAft>
                <a:spcPts val="0"/>
              </a:spcAft>
              <a:buClr>
                <a:schemeClr val="dk1"/>
              </a:buClr>
              <a:buSzPts val="800"/>
              <a:buChar char="•"/>
            </a:pPr>
            <a:r>
              <a:rPr lang="en-US" sz="800" u="sng">
                <a:solidFill>
                  <a:srgbClr val="7F7F7F"/>
                </a:solidFill>
                <a:latin typeface="Mada"/>
                <a:ea typeface="Mada"/>
                <a:cs typeface="Mada"/>
                <a:sym typeface="Mada"/>
                <a:hlinkClick r:id="rId10">
                  <a:extLst>
                    <a:ext uri="{A12FA001-AC4F-418D-AE19-62706E023703}">
                      <ahyp:hlinkClr val="tx"/>
                    </a:ext>
                  </a:extLst>
                </a:hlinkClick>
              </a:rPr>
              <a:t>Prevalence of Cigarette Smoking Usage among Adolescent Students in Northern Saudi Arabia</a:t>
            </a:r>
            <a:endParaRPr sz="800">
              <a:solidFill>
                <a:srgbClr val="7F7F7F"/>
              </a:solidFill>
              <a:latin typeface="Mada"/>
              <a:ea typeface="Mada"/>
              <a:cs typeface="Mada"/>
              <a:sym typeface="Mada"/>
            </a:endParaRPr>
          </a:p>
          <a:p>
            <a:pPr indent="-260350" lvl="0" marL="285750" rtl="0" algn="l">
              <a:spcBef>
                <a:spcPts val="0"/>
              </a:spcBef>
              <a:spcAft>
                <a:spcPts val="0"/>
              </a:spcAft>
              <a:buClr>
                <a:schemeClr val="dk1"/>
              </a:buClr>
              <a:buSzPts val="800"/>
              <a:buChar char="•"/>
            </a:pPr>
            <a:r>
              <a:rPr lang="en-US" sz="800" u="sng">
                <a:solidFill>
                  <a:srgbClr val="7F7F7F"/>
                </a:solidFill>
                <a:latin typeface="Mada"/>
                <a:ea typeface="Mada"/>
                <a:cs typeface="Mada"/>
                <a:sym typeface="Mada"/>
                <a:hlinkClick r:id="rId11">
                  <a:extLst>
                    <a:ext uri="{A12FA001-AC4F-418D-AE19-62706E023703}">
                      <ahyp:hlinkClr val="tx"/>
                    </a:ext>
                  </a:extLst>
                </a:hlinkClick>
              </a:rPr>
              <a:t>Poor diet quality and food habits are related to impaired nutritional status in 13- to 18-year-old adolescents in Jeddah</a:t>
            </a:r>
            <a:endParaRPr sz="800">
              <a:solidFill>
                <a:srgbClr val="7F7F7F"/>
              </a:solidFill>
              <a:latin typeface="Mada"/>
              <a:ea typeface="Mada"/>
              <a:cs typeface="Mada"/>
              <a:sym typeface="Mada"/>
            </a:endParaRPr>
          </a:p>
        </p:txBody>
      </p:sp>
      <p:sp>
        <p:nvSpPr>
          <p:cNvPr id="228" name="Google Shape;228;p41"/>
          <p:cNvSpPr txBox="1"/>
          <p:nvPr/>
        </p:nvSpPr>
        <p:spPr>
          <a:xfrm>
            <a:off x="202275" y="7200975"/>
            <a:ext cx="3592500" cy="276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A study done on 12000 adolescent,</a:t>
            </a:r>
            <a:endParaRPr>
              <a:solidFill>
                <a:srgbClr val="93C47D"/>
              </a:solidFill>
              <a:latin typeface="Mada"/>
              <a:ea typeface="Mada"/>
              <a:cs typeface="Mada"/>
              <a:sym typeface="Mada"/>
            </a:endParaRPr>
          </a:p>
        </p:txBody>
      </p:sp>
      <p:sp>
        <p:nvSpPr>
          <p:cNvPr id="229" name="Google Shape;229;p41"/>
          <p:cNvSpPr/>
          <p:nvPr/>
        </p:nvSpPr>
        <p:spPr>
          <a:xfrm>
            <a:off x="202282" y="1082233"/>
            <a:ext cx="5730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800">
                <a:solidFill>
                  <a:srgbClr val="76A5AF"/>
                </a:solidFill>
                <a:latin typeface="Nunito"/>
                <a:ea typeface="Nunito"/>
                <a:cs typeface="Nunito"/>
                <a:sym typeface="Nunito"/>
              </a:rPr>
              <a:t>Population Pyramid:</a:t>
            </a:r>
            <a:endParaRPr sz="1800"/>
          </a:p>
        </p:txBody>
      </p:sp>
      <p:sp>
        <p:nvSpPr>
          <p:cNvPr id="230" name="Google Shape;230;p41"/>
          <p:cNvSpPr txBox="1"/>
          <p:nvPr/>
        </p:nvSpPr>
        <p:spPr>
          <a:xfrm>
            <a:off x="202275" y="6335513"/>
            <a:ext cx="2950200" cy="4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76A5AF"/>
                </a:solidFill>
                <a:latin typeface="Nunito"/>
                <a:ea typeface="Nunito"/>
                <a:cs typeface="Nunito"/>
                <a:sym typeface="Nunito"/>
              </a:rPr>
              <a:t>“Jeeluna” Study:</a:t>
            </a:r>
            <a:endParaRPr sz="1800">
              <a:solidFill>
                <a:schemeClr val="dk1"/>
              </a:solidFill>
            </a:endParaRPr>
          </a:p>
        </p:txBody>
      </p:sp>
      <p:sp>
        <p:nvSpPr>
          <p:cNvPr id="231" name="Google Shape;231;p41"/>
          <p:cNvSpPr/>
          <p:nvPr/>
        </p:nvSpPr>
        <p:spPr>
          <a:xfrm>
            <a:off x="165422" y="8826594"/>
            <a:ext cx="930600" cy="17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1"/>
          <p:cNvSpPr/>
          <p:nvPr/>
        </p:nvSpPr>
        <p:spPr>
          <a:xfrm>
            <a:off x="165422" y="9218373"/>
            <a:ext cx="930600" cy="17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1"/>
          <p:cNvSpPr/>
          <p:nvPr/>
        </p:nvSpPr>
        <p:spPr>
          <a:xfrm>
            <a:off x="4034775" y="8901575"/>
            <a:ext cx="877200" cy="3393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p:nvPr/>
        </p:nvSpPr>
        <p:spPr>
          <a:xfrm>
            <a:off x="67113" y="1070925"/>
            <a:ext cx="7303200" cy="3354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rgbClr val="76A5AF"/>
              </a:buClr>
              <a:buSzPts val="1800"/>
              <a:buFont typeface="Nunito"/>
              <a:buChar char="❖"/>
            </a:pPr>
            <a:r>
              <a:rPr i="0" lang="en-US" sz="1800" u="none" cap="none" strike="noStrike">
                <a:solidFill>
                  <a:srgbClr val="76A5AF"/>
                </a:solidFill>
                <a:latin typeface="Nunito"/>
                <a:ea typeface="Nunito"/>
                <a:cs typeface="Nunito"/>
                <a:sym typeface="Nunito"/>
              </a:rPr>
              <a:t>Why invest in the health and development of adolescents</a:t>
            </a:r>
            <a:r>
              <a:rPr lang="en-US" sz="1800">
                <a:solidFill>
                  <a:srgbClr val="76A5AF"/>
                </a:solidFill>
                <a:latin typeface="Nunito"/>
                <a:ea typeface="Nunito"/>
                <a:cs typeface="Nunito"/>
                <a:sym typeface="Nunito"/>
              </a:rPr>
              <a:t>? </a:t>
            </a:r>
            <a:endParaRPr sz="1800"/>
          </a:p>
        </p:txBody>
      </p:sp>
      <p:sp>
        <p:nvSpPr>
          <p:cNvPr id="239" name="Google Shape;239;p42"/>
          <p:cNvSpPr txBox="1"/>
          <p:nvPr/>
        </p:nvSpPr>
        <p:spPr>
          <a:xfrm>
            <a:off x="95250" y="1645850"/>
            <a:ext cx="6886500" cy="369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ada"/>
              <a:buChar char="●"/>
            </a:pPr>
            <a:r>
              <a:rPr lang="en-US">
                <a:latin typeface="Mada"/>
                <a:ea typeface="Mada"/>
                <a:cs typeface="Mada"/>
                <a:sym typeface="Mada"/>
              </a:rPr>
              <a:t>Investment in their health should focus on:</a:t>
            </a:r>
            <a:endParaRPr>
              <a:latin typeface="Mada"/>
              <a:ea typeface="Mada"/>
              <a:cs typeface="Mada"/>
              <a:sym typeface="Mada"/>
            </a:endParaRPr>
          </a:p>
          <a:p>
            <a:pPr indent="0" lvl="0" marL="457200" rtl="0" algn="l">
              <a:spcBef>
                <a:spcPts val="0"/>
              </a:spcBef>
              <a:spcAft>
                <a:spcPts val="0"/>
              </a:spcAft>
              <a:buNone/>
            </a:pPr>
            <a:r>
              <a:t/>
            </a:r>
            <a:endParaRPr sz="1200">
              <a:solidFill>
                <a:srgbClr val="93C47D"/>
              </a:solidFill>
              <a:latin typeface="Mada"/>
              <a:ea typeface="Mada"/>
              <a:cs typeface="Mada"/>
              <a:sym typeface="Mada"/>
            </a:endParaRPr>
          </a:p>
          <a:p>
            <a:pPr indent="0" lvl="0" marL="457200" rtl="0" algn="l">
              <a:spcBef>
                <a:spcPts val="0"/>
              </a:spcBef>
              <a:spcAft>
                <a:spcPts val="0"/>
              </a:spcAft>
              <a:buNone/>
            </a:pPr>
            <a:r>
              <a:t/>
            </a:r>
            <a:endParaRPr sz="1200">
              <a:solidFill>
                <a:srgbClr val="93C47D"/>
              </a:solidFill>
              <a:latin typeface="Mada"/>
              <a:ea typeface="Mada"/>
              <a:cs typeface="Mada"/>
              <a:sym typeface="Mada"/>
            </a:endParaRPr>
          </a:p>
          <a:p>
            <a:pPr indent="0" lvl="0" marL="457200" rtl="0" algn="l">
              <a:spcBef>
                <a:spcPts val="0"/>
              </a:spcBef>
              <a:spcAft>
                <a:spcPts val="0"/>
              </a:spcAft>
              <a:buNone/>
            </a:pPr>
            <a:r>
              <a:t/>
            </a:r>
            <a:endParaRPr sz="1200">
              <a:solidFill>
                <a:srgbClr val="93C47D"/>
              </a:solidFill>
              <a:latin typeface="Mada"/>
              <a:ea typeface="Mada"/>
              <a:cs typeface="Mada"/>
              <a:sym typeface="Mada"/>
            </a:endParaRPr>
          </a:p>
          <a:p>
            <a:pPr indent="0" lvl="0" marL="457200" rtl="0" algn="l">
              <a:spcBef>
                <a:spcPts val="0"/>
              </a:spcBef>
              <a:spcAft>
                <a:spcPts val="0"/>
              </a:spcAft>
              <a:buNone/>
            </a:pPr>
            <a:r>
              <a:t/>
            </a:r>
            <a:endParaRPr sz="1200">
              <a:solidFill>
                <a:srgbClr val="93C47D"/>
              </a:solidFill>
              <a:latin typeface="Mada"/>
              <a:ea typeface="Mada"/>
              <a:cs typeface="Mada"/>
              <a:sym typeface="Mada"/>
            </a:endParaRPr>
          </a:p>
          <a:p>
            <a:pPr indent="0" lvl="0" marL="0" rtl="0" algn="l">
              <a:spcBef>
                <a:spcPts val="0"/>
              </a:spcBef>
              <a:spcAft>
                <a:spcPts val="0"/>
              </a:spcAft>
              <a:buNone/>
            </a:pPr>
            <a:r>
              <a:t/>
            </a:r>
            <a:endParaRPr sz="1200">
              <a:solidFill>
                <a:srgbClr val="93C47D"/>
              </a:solidFill>
              <a:latin typeface="Mada"/>
              <a:ea typeface="Mada"/>
              <a:cs typeface="Mada"/>
              <a:sym typeface="Mada"/>
            </a:endParaRPr>
          </a:p>
          <a:p>
            <a:pPr indent="-317500" lvl="0" marL="457200" rtl="0" algn="l">
              <a:spcBef>
                <a:spcPts val="0"/>
              </a:spcBef>
              <a:spcAft>
                <a:spcPts val="0"/>
              </a:spcAft>
              <a:buSzPts val="1400"/>
              <a:buFont typeface="Mada"/>
              <a:buChar char="●"/>
            </a:pPr>
            <a:r>
              <a:rPr lang="en-US">
                <a:latin typeface="Mada"/>
                <a:ea typeface="Mada"/>
                <a:cs typeface="Mada"/>
                <a:sym typeface="Mada"/>
              </a:rPr>
              <a:t>We should also focus on child marriage and try to prevent it at the government level.</a:t>
            </a:r>
            <a:endParaRPr/>
          </a:p>
        </p:txBody>
      </p:sp>
      <p:sp>
        <p:nvSpPr>
          <p:cNvPr id="240" name="Google Shape;240;p42"/>
          <p:cNvSpPr/>
          <p:nvPr/>
        </p:nvSpPr>
        <p:spPr>
          <a:xfrm>
            <a:off x="175675" y="3404347"/>
            <a:ext cx="7060800" cy="17487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i="0" lang="en-US" sz="1800" u="none" cap="none" strike="noStrike">
                <a:solidFill>
                  <a:srgbClr val="76A5AF"/>
                </a:solidFill>
                <a:latin typeface="Nunito"/>
                <a:ea typeface="Nunito"/>
                <a:cs typeface="Nunito"/>
                <a:sym typeface="Nunito"/>
              </a:rPr>
              <a:t>What adolescents need &amp; why and are we providing them?</a:t>
            </a:r>
            <a:endParaRPr sz="1800"/>
          </a:p>
          <a:p>
            <a:pPr indent="-317500" lvl="0" marL="457200" marR="0" rtl="0" algn="l">
              <a:lnSpc>
                <a:spcPct val="115000"/>
              </a:lnSpc>
              <a:spcBef>
                <a:spcPts val="1000"/>
              </a:spcBef>
              <a:spcAft>
                <a:spcPts val="0"/>
              </a:spcAft>
              <a:buClr>
                <a:srgbClr val="000000"/>
              </a:buClr>
              <a:buSzPts val="1400"/>
              <a:buFont typeface="Mada"/>
              <a:buChar char="●"/>
            </a:pPr>
            <a:r>
              <a:rPr b="0" i="0" lang="en-US" u="none" cap="none" strike="noStrike">
                <a:solidFill>
                  <a:srgbClr val="000000"/>
                </a:solidFill>
                <a:latin typeface="Mada"/>
                <a:ea typeface="Mada"/>
                <a:cs typeface="Mada"/>
                <a:sym typeface="Mada"/>
              </a:rPr>
              <a:t>Information &amp; skills (they are still developing)</a:t>
            </a:r>
            <a:endParaRPr/>
          </a:p>
          <a:p>
            <a:pPr indent="-317500" lvl="0" marL="457200" marR="0" rtl="0" algn="l">
              <a:lnSpc>
                <a:spcPct val="115000"/>
              </a:lnSpc>
              <a:spcBef>
                <a:spcPts val="0"/>
              </a:spcBef>
              <a:spcAft>
                <a:spcPts val="0"/>
              </a:spcAft>
              <a:buClr>
                <a:srgbClr val="000000"/>
              </a:buClr>
              <a:buSzPts val="1400"/>
              <a:buFont typeface="Mada"/>
              <a:buChar char="●"/>
            </a:pPr>
            <a:r>
              <a:rPr b="0" i="0" lang="en-US" u="none" cap="none" strike="noStrike">
                <a:solidFill>
                  <a:srgbClr val="000000"/>
                </a:solidFill>
                <a:latin typeface="Mada"/>
                <a:ea typeface="Mada"/>
                <a:cs typeface="Mada"/>
                <a:sym typeface="Mada"/>
              </a:rPr>
              <a:t>Safe &amp; </a:t>
            </a:r>
            <a:r>
              <a:rPr i="0" lang="en-US" u="none" cap="none" strike="noStrike">
                <a:solidFill>
                  <a:srgbClr val="CC0000"/>
                </a:solidFill>
                <a:latin typeface="Mada"/>
                <a:ea typeface="Mada"/>
                <a:cs typeface="Mada"/>
                <a:sym typeface="Mada"/>
              </a:rPr>
              <a:t>supportive environment</a:t>
            </a:r>
            <a:r>
              <a:rPr b="1" i="0" lang="en-US" u="none" cap="none" strike="noStrike">
                <a:solidFill>
                  <a:srgbClr val="CC0000"/>
                </a:solidFill>
                <a:latin typeface="Mada"/>
                <a:ea typeface="Mada"/>
                <a:cs typeface="Mada"/>
                <a:sym typeface="Mada"/>
              </a:rPr>
              <a:t> </a:t>
            </a:r>
            <a:r>
              <a:rPr b="0" i="0" lang="en-US" u="none" cap="none" strike="noStrike">
                <a:solidFill>
                  <a:srgbClr val="000000"/>
                </a:solidFill>
                <a:latin typeface="Mada"/>
                <a:ea typeface="Mada"/>
                <a:cs typeface="Mada"/>
                <a:sym typeface="Mada"/>
              </a:rPr>
              <a:t>(they live in an adult world) </a:t>
            </a:r>
            <a:endParaRPr/>
          </a:p>
          <a:p>
            <a:pPr indent="-317500" lvl="0" marL="457200" marR="0" rtl="0" algn="l">
              <a:lnSpc>
                <a:spcPct val="115000"/>
              </a:lnSpc>
              <a:spcBef>
                <a:spcPts val="0"/>
              </a:spcBef>
              <a:spcAft>
                <a:spcPts val="0"/>
              </a:spcAft>
              <a:buClr>
                <a:srgbClr val="000000"/>
              </a:buClr>
              <a:buSzPts val="1400"/>
              <a:buFont typeface="Mada"/>
              <a:buChar char="●"/>
            </a:pPr>
            <a:r>
              <a:rPr b="0" i="0" lang="en-US" u="none" cap="none" strike="noStrike">
                <a:solidFill>
                  <a:srgbClr val="000000"/>
                </a:solidFill>
                <a:latin typeface="Mada"/>
                <a:ea typeface="Mada"/>
                <a:cs typeface="Mada"/>
                <a:sym typeface="Mada"/>
              </a:rPr>
              <a:t>Health &amp; counselling services (they need a safety net) </a:t>
            </a:r>
            <a:endParaRPr/>
          </a:p>
        </p:txBody>
      </p:sp>
      <p:sp>
        <p:nvSpPr>
          <p:cNvPr id="241" name="Google Shape;241;p42"/>
          <p:cNvSpPr txBox="1"/>
          <p:nvPr/>
        </p:nvSpPr>
        <p:spPr>
          <a:xfrm>
            <a:off x="175663" y="4742758"/>
            <a:ext cx="7311600" cy="369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lang="en-US" sz="1800" u="none" cap="none" strike="noStrike">
                <a:solidFill>
                  <a:srgbClr val="76A5AF"/>
                </a:solidFill>
                <a:latin typeface="Nunito"/>
                <a:ea typeface="Nunito"/>
                <a:cs typeface="Nunito"/>
                <a:sym typeface="Nunito"/>
              </a:rPr>
              <a:t>Health services and interventions addressed in WHO guidelines</a:t>
            </a:r>
            <a:endParaRPr/>
          </a:p>
        </p:txBody>
      </p:sp>
      <p:sp>
        <p:nvSpPr>
          <p:cNvPr id="242" name="Google Shape;242;p42"/>
          <p:cNvSpPr txBox="1"/>
          <p:nvPr/>
        </p:nvSpPr>
        <p:spPr>
          <a:xfrm>
            <a:off x="163200" y="5197475"/>
            <a:ext cx="6750600" cy="965100"/>
          </a:xfrm>
          <a:prstGeom prst="rect">
            <a:avLst/>
          </a:prstGeom>
          <a:noFill/>
          <a:ln>
            <a:noFill/>
          </a:ln>
        </p:spPr>
        <p:txBody>
          <a:bodyPr anchorCtr="0" anchor="t" bIns="91425" lIns="91425" spcFirstLastPara="1" rIns="91425" wrap="square" tIns="91425">
            <a:noAutofit/>
          </a:bodyPr>
          <a:lstStyle/>
          <a:p>
            <a:pPr indent="-190500" lvl="0" marL="2286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Saudi Arabia has a plan on adolescence services that was documented in papers in 2009. However, we don’t know really how it is implemented.</a:t>
            </a:r>
            <a:r>
              <a:rPr lang="en-US" sz="1200">
                <a:solidFill>
                  <a:srgbClr val="93C47D"/>
                </a:solidFill>
                <a:latin typeface="Mada"/>
                <a:ea typeface="Mada"/>
                <a:cs typeface="Mada"/>
                <a:sym typeface="Mada"/>
              </a:rPr>
              <a:t> </a:t>
            </a:r>
            <a:endParaRPr sz="1200">
              <a:solidFill>
                <a:srgbClr val="93C47D"/>
              </a:solidFill>
              <a:latin typeface="Mada"/>
              <a:ea typeface="Mada"/>
              <a:cs typeface="Mada"/>
              <a:sym typeface="Mada"/>
            </a:endParaRPr>
          </a:p>
          <a:p>
            <a:pPr indent="-190500" lvl="0" marL="228600" marR="0" rtl="0" algn="l">
              <a:lnSpc>
                <a:spcPct val="100000"/>
              </a:lnSpc>
              <a:spcBef>
                <a:spcPts val="0"/>
              </a:spcBef>
              <a:spcAft>
                <a:spcPts val="0"/>
              </a:spcAft>
              <a:buClr>
                <a:srgbClr val="93C47D"/>
              </a:buClr>
              <a:buSzPts val="1200"/>
              <a:buFont typeface="Mada"/>
              <a:buChar char="●"/>
            </a:pPr>
            <a:r>
              <a:rPr lang="en-US" sz="1200">
                <a:solidFill>
                  <a:srgbClr val="93C47D"/>
                </a:solidFill>
                <a:latin typeface="Mada"/>
                <a:ea typeface="Mada"/>
                <a:cs typeface="Mada"/>
                <a:sym typeface="Mada"/>
              </a:rPr>
              <a:t>if we want to plan some adolescent health services in our country, there are many guidelines this is from WHO for example.</a:t>
            </a:r>
            <a:r>
              <a:rPr lang="en-US" sz="1200">
                <a:solidFill>
                  <a:srgbClr val="93C47D"/>
                </a:solidFill>
                <a:latin typeface="Mada"/>
                <a:ea typeface="Mada"/>
                <a:cs typeface="Mada"/>
                <a:sym typeface="Mada"/>
              </a:rPr>
              <a:t> </a:t>
            </a:r>
            <a:endParaRPr sz="1200">
              <a:solidFill>
                <a:srgbClr val="93C47D"/>
              </a:solidFill>
              <a:latin typeface="Mada"/>
              <a:ea typeface="Mada"/>
              <a:cs typeface="Mada"/>
              <a:sym typeface="Mada"/>
            </a:endParaRPr>
          </a:p>
        </p:txBody>
      </p:sp>
      <p:grpSp>
        <p:nvGrpSpPr>
          <p:cNvPr id="243" name="Google Shape;243;p42"/>
          <p:cNvGrpSpPr/>
          <p:nvPr/>
        </p:nvGrpSpPr>
        <p:grpSpPr>
          <a:xfrm>
            <a:off x="299519" y="2110327"/>
            <a:ext cx="428695" cy="644011"/>
            <a:chOff x="219906" y="1124884"/>
            <a:chExt cx="502455" cy="736349"/>
          </a:xfrm>
        </p:grpSpPr>
        <p:grpSp>
          <p:nvGrpSpPr>
            <p:cNvPr id="244" name="Google Shape;244;p42"/>
            <p:cNvGrpSpPr/>
            <p:nvPr/>
          </p:nvGrpSpPr>
          <p:grpSpPr>
            <a:xfrm>
              <a:off x="219906" y="1124884"/>
              <a:ext cx="502455" cy="736349"/>
              <a:chOff x="4041649" y="1707654"/>
              <a:chExt cx="1060704" cy="1429526"/>
            </a:xfrm>
          </p:grpSpPr>
          <p:sp>
            <p:nvSpPr>
              <p:cNvPr id="245" name="Google Shape;245;p4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46" name="Google Shape;246;p4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47" name="Google Shape;247;p42"/>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700">
                  <a:latin typeface="Trebuchet MS"/>
                  <a:ea typeface="Trebuchet MS"/>
                  <a:cs typeface="Trebuchet MS"/>
                  <a:sym typeface="Trebuchet MS"/>
                </a:rPr>
                <a:t>1</a:t>
              </a:r>
              <a:endParaRPr b="1" sz="1700">
                <a:latin typeface="Trebuchet MS"/>
                <a:ea typeface="Trebuchet MS"/>
                <a:cs typeface="Trebuchet MS"/>
                <a:sym typeface="Trebuchet MS"/>
              </a:endParaRPr>
            </a:p>
          </p:txBody>
        </p:sp>
      </p:grpSp>
      <p:grpSp>
        <p:nvGrpSpPr>
          <p:cNvPr id="248" name="Google Shape;248;p42"/>
          <p:cNvGrpSpPr/>
          <p:nvPr/>
        </p:nvGrpSpPr>
        <p:grpSpPr>
          <a:xfrm>
            <a:off x="2496304" y="2094699"/>
            <a:ext cx="428695" cy="644011"/>
            <a:chOff x="219906" y="1124884"/>
            <a:chExt cx="502455" cy="736349"/>
          </a:xfrm>
        </p:grpSpPr>
        <p:grpSp>
          <p:nvGrpSpPr>
            <p:cNvPr id="249" name="Google Shape;249;p42"/>
            <p:cNvGrpSpPr/>
            <p:nvPr/>
          </p:nvGrpSpPr>
          <p:grpSpPr>
            <a:xfrm>
              <a:off x="219906" y="1124884"/>
              <a:ext cx="502455" cy="736349"/>
              <a:chOff x="4041649" y="1707654"/>
              <a:chExt cx="1060704" cy="1429526"/>
            </a:xfrm>
          </p:grpSpPr>
          <p:sp>
            <p:nvSpPr>
              <p:cNvPr id="250" name="Google Shape;250;p4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51" name="Google Shape;251;p4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52" name="Google Shape;252;p4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latin typeface="Trebuchet MS"/>
                  <a:ea typeface="Trebuchet MS"/>
                  <a:cs typeface="Trebuchet MS"/>
                  <a:sym typeface="Trebuchet MS"/>
                </a:rPr>
                <a:t>2</a:t>
              </a:r>
              <a:endParaRPr b="1" sz="1700">
                <a:latin typeface="Trebuchet MS"/>
                <a:ea typeface="Trebuchet MS"/>
                <a:cs typeface="Trebuchet MS"/>
                <a:sym typeface="Trebuchet MS"/>
              </a:endParaRPr>
            </a:p>
          </p:txBody>
        </p:sp>
      </p:grpSp>
      <p:sp>
        <p:nvSpPr>
          <p:cNvPr id="253" name="Google Shape;253;p42"/>
          <p:cNvSpPr txBox="1"/>
          <p:nvPr/>
        </p:nvSpPr>
        <p:spPr>
          <a:xfrm>
            <a:off x="728225" y="2218300"/>
            <a:ext cx="1119600" cy="3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Mada"/>
                <a:ea typeface="Mada"/>
                <a:cs typeface="Mada"/>
                <a:sym typeface="Mada"/>
              </a:rPr>
              <a:t>Healthy diet</a:t>
            </a:r>
            <a:endParaRPr sz="1200">
              <a:latin typeface="Mada"/>
              <a:ea typeface="Mada"/>
              <a:cs typeface="Mada"/>
              <a:sym typeface="Mada"/>
            </a:endParaRPr>
          </a:p>
        </p:txBody>
      </p:sp>
      <p:sp>
        <p:nvSpPr>
          <p:cNvPr id="254" name="Google Shape;254;p42"/>
          <p:cNvSpPr txBox="1"/>
          <p:nvPr/>
        </p:nvSpPr>
        <p:spPr>
          <a:xfrm>
            <a:off x="2906063" y="2218300"/>
            <a:ext cx="2069400" cy="3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Mada"/>
                <a:ea typeface="Mada"/>
                <a:cs typeface="Mada"/>
                <a:sym typeface="Mada"/>
              </a:rPr>
              <a:t>No Tobacco and Alcohol use</a:t>
            </a:r>
            <a:endParaRPr sz="1200">
              <a:latin typeface="Mada"/>
              <a:ea typeface="Mada"/>
              <a:cs typeface="Mada"/>
              <a:sym typeface="Mada"/>
            </a:endParaRPr>
          </a:p>
        </p:txBody>
      </p:sp>
      <p:grpSp>
        <p:nvGrpSpPr>
          <p:cNvPr id="255" name="Google Shape;255;p42"/>
          <p:cNvGrpSpPr/>
          <p:nvPr/>
        </p:nvGrpSpPr>
        <p:grpSpPr>
          <a:xfrm>
            <a:off x="5214192" y="2094699"/>
            <a:ext cx="428695" cy="644011"/>
            <a:chOff x="219906" y="1124884"/>
            <a:chExt cx="502455" cy="736349"/>
          </a:xfrm>
        </p:grpSpPr>
        <p:grpSp>
          <p:nvGrpSpPr>
            <p:cNvPr id="256" name="Google Shape;256;p42"/>
            <p:cNvGrpSpPr/>
            <p:nvPr/>
          </p:nvGrpSpPr>
          <p:grpSpPr>
            <a:xfrm>
              <a:off x="219906" y="1124884"/>
              <a:ext cx="502455" cy="736349"/>
              <a:chOff x="4041649" y="1707654"/>
              <a:chExt cx="1060704" cy="1429526"/>
            </a:xfrm>
          </p:grpSpPr>
          <p:sp>
            <p:nvSpPr>
              <p:cNvPr id="257" name="Google Shape;257;p4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58" name="Google Shape;258;p4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59" name="Google Shape;259;p4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700">
                  <a:latin typeface="Trebuchet MS"/>
                  <a:ea typeface="Trebuchet MS"/>
                  <a:cs typeface="Trebuchet MS"/>
                  <a:sym typeface="Trebuchet MS"/>
                </a:rPr>
                <a:t>3</a:t>
              </a:r>
              <a:endParaRPr b="1" sz="1700">
                <a:latin typeface="Trebuchet MS"/>
                <a:ea typeface="Trebuchet MS"/>
                <a:cs typeface="Trebuchet MS"/>
                <a:sym typeface="Trebuchet MS"/>
              </a:endParaRPr>
            </a:p>
          </p:txBody>
        </p:sp>
      </p:grpSp>
      <p:sp>
        <p:nvSpPr>
          <p:cNvPr id="260" name="Google Shape;260;p42"/>
          <p:cNvSpPr txBox="1"/>
          <p:nvPr/>
        </p:nvSpPr>
        <p:spPr>
          <a:xfrm>
            <a:off x="5623950" y="2218300"/>
            <a:ext cx="1431300" cy="30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Mada"/>
                <a:ea typeface="Mada"/>
                <a:cs typeface="Mada"/>
                <a:sym typeface="Mada"/>
              </a:rPr>
              <a:t>Physical </a:t>
            </a:r>
            <a:r>
              <a:rPr lang="en-US" sz="1200">
                <a:latin typeface="Mada"/>
                <a:ea typeface="Mada"/>
                <a:cs typeface="Mada"/>
                <a:sym typeface="Mada"/>
              </a:rPr>
              <a:t>activities</a:t>
            </a:r>
            <a:endParaRPr sz="1200">
              <a:latin typeface="Mada"/>
              <a:ea typeface="Mada"/>
              <a:cs typeface="Mada"/>
              <a:sym typeface="Mada"/>
            </a:endParaRPr>
          </a:p>
        </p:txBody>
      </p:sp>
      <p:sp>
        <p:nvSpPr>
          <p:cNvPr id="261" name="Google Shape;261;p42"/>
          <p:cNvSpPr/>
          <p:nvPr/>
        </p:nvSpPr>
        <p:spPr>
          <a:xfrm>
            <a:off x="129109" y="400700"/>
            <a:ext cx="72486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2400">
                <a:solidFill>
                  <a:srgbClr val="134F5C"/>
                </a:solidFill>
                <a:latin typeface="Nunito"/>
                <a:ea typeface="Nunito"/>
                <a:cs typeface="Nunito"/>
                <a:sym typeface="Nunito"/>
              </a:rPr>
              <a:t>Health Problems of Adolescents in Saudi Arabia</a:t>
            </a:r>
            <a:endParaRPr b="0" i="0" sz="2400" u="none" cap="none" strike="noStrike">
              <a:solidFill>
                <a:srgbClr val="134F5C"/>
              </a:solidFill>
              <a:latin typeface="Nunito"/>
              <a:ea typeface="Nunito"/>
              <a:cs typeface="Nunito"/>
              <a:sym typeface="Nunito"/>
            </a:endParaRPr>
          </a:p>
        </p:txBody>
      </p:sp>
      <p:pic>
        <p:nvPicPr>
          <p:cNvPr id="262" name="Google Shape;262;p42"/>
          <p:cNvPicPr preferRelativeResize="0"/>
          <p:nvPr/>
        </p:nvPicPr>
        <p:blipFill rotWithShape="1">
          <a:blip r:embed="rId3">
            <a:alphaModFix/>
          </a:blip>
          <a:srcRect b="0" l="0" r="2505" t="4278"/>
          <a:stretch/>
        </p:blipFill>
        <p:spPr>
          <a:xfrm>
            <a:off x="594149" y="6248000"/>
            <a:ext cx="6401527" cy="3618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43"/>
          <p:cNvPicPr preferRelativeResize="0"/>
          <p:nvPr/>
        </p:nvPicPr>
        <p:blipFill rotWithShape="1">
          <a:blip r:embed="rId3">
            <a:alphaModFix/>
          </a:blip>
          <a:srcRect b="0" l="0" r="0" t="0"/>
          <a:stretch/>
        </p:blipFill>
        <p:spPr>
          <a:xfrm>
            <a:off x="284800" y="971650"/>
            <a:ext cx="4795107" cy="2238275"/>
          </a:xfrm>
          <a:prstGeom prst="rect">
            <a:avLst/>
          </a:prstGeom>
          <a:noFill/>
          <a:ln>
            <a:noFill/>
          </a:ln>
        </p:spPr>
      </p:pic>
      <p:pic>
        <p:nvPicPr>
          <p:cNvPr id="268" name="Google Shape;268;p43"/>
          <p:cNvPicPr preferRelativeResize="0"/>
          <p:nvPr/>
        </p:nvPicPr>
        <p:blipFill rotWithShape="1">
          <a:blip r:embed="rId4">
            <a:alphaModFix/>
          </a:blip>
          <a:srcRect b="0" l="0" r="0" t="0"/>
          <a:stretch/>
        </p:blipFill>
        <p:spPr>
          <a:xfrm>
            <a:off x="4878519" y="916663"/>
            <a:ext cx="2445428" cy="2404777"/>
          </a:xfrm>
          <a:prstGeom prst="rect">
            <a:avLst/>
          </a:prstGeom>
          <a:noFill/>
          <a:ln>
            <a:noFill/>
          </a:ln>
        </p:spPr>
      </p:pic>
      <p:sp>
        <p:nvSpPr>
          <p:cNvPr id="269" name="Google Shape;269;p43"/>
          <p:cNvSpPr/>
          <p:nvPr/>
        </p:nvSpPr>
        <p:spPr>
          <a:xfrm>
            <a:off x="259815" y="430625"/>
            <a:ext cx="7121400" cy="4617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i="0" lang="en-US" sz="2400" u="none" cap="none" strike="noStrike">
                <a:solidFill>
                  <a:srgbClr val="134F5C"/>
                </a:solidFill>
                <a:latin typeface="Nunito"/>
                <a:ea typeface="Nunito"/>
                <a:cs typeface="Nunito"/>
                <a:sym typeface="Nunito"/>
              </a:rPr>
              <a:t>Child </a:t>
            </a:r>
            <a:r>
              <a:rPr b="1" lang="en-US" sz="2400">
                <a:solidFill>
                  <a:srgbClr val="134F5C"/>
                </a:solidFill>
                <a:latin typeface="Nunito"/>
                <a:ea typeface="Nunito"/>
                <a:cs typeface="Nunito"/>
                <a:sym typeface="Nunito"/>
              </a:rPr>
              <a:t>H</a:t>
            </a:r>
            <a:r>
              <a:rPr b="1" i="0" lang="en-US" sz="2400" u="none" cap="none" strike="noStrike">
                <a:solidFill>
                  <a:srgbClr val="134F5C"/>
                </a:solidFill>
                <a:latin typeface="Nunito"/>
                <a:ea typeface="Nunito"/>
                <a:cs typeface="Nunito"/>
                <a:sym typeface="Nunito"/>
              </a:rPr>
              <a:t>ealth  </a:t>
            </a:r>
            <a:endParaRPr b="1" sz="2400"/>
          </a:p>
        </p:txBody>
      </p:sp>
      <p:sp>
        <p:nvSpPr>
          <p:cNvPr id="270" name="Google Shape;270;p43"/>
          <p:cNvSpPr txBox="1"/>
          <p:nvPr/>
        </p:nvSpPr>
        <p:spPr>
          <a:xfrm>
            <a:off x="419100" y="3209925"/>
            <a:ext cx="6781800" cy="1676700"/>
          </a:xfrm>
          <a:prstGeom prst="rect">
            <a:avLst/>
          </a:prstGeom>
          <a:noFill/>
          <a:ln>
            <a:noFill/>
          </a:ln>
        </p:spPr>
        <p:txBody>
          <a:bodyPr anchorCtr="0" anchor="t" bIns="91425" lIns="91425" spcFirstLastPara="1" rIns="91425" wrap="square" tIns="91425">
            <a:noAutofit/>
          </a:bodyPr>
          <a:lstStyle/>
          <a:p>
            <a:pPr indent="-203200" lvl="0" marL="2286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This figure shows the global newborn and under 5 mortality causes.</a:t>
            </a:r>
            <a:endParaRPr>
              <a:solidFill>
                <a:srgbClr val="93C47D"/>
              </a:solidFill>
              <a:latin typeface="Mada"/>
              <a:ea typeface="Mada"/>
              <a:cs typeface="Mada"/>
              <a:sym typeface="Mada"/>
            </a:endParaRPr>
          </a:p>
          <a:p>
            <a:pPr indent="-203200" lvl="0" marL="2286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Neonatal death means </a:t>
            </a:r>
            <a:r>
              <a:rPr lang="en-US">
                <a:solidFill>
                  <a:srgbClr val="93C47D"/>
                </a:solidFill>
                <a:latin typeface="Mada"/>
                <a:ea typeface="Mada"/>
                <a:cs typeface="Mada"/>
                <a:sym typeface="Mada"/>
              </a:rPr>
              <a:t>something</a:t>
            </a:r>
            <a:r>
              <a:rPr lang="en-US">
                <a:solidFill>
                  <a:srgbClr val="93C47D"/>
                </a:solidFill>
                <a:latin typeface="Mada"/>
                <a:ea typeface="Mada"/>
                <a:cs typeface="Mada"/>
                <a:sym typeface="Mada"/>
              </a:rPr>
              <a:t> went wrong during pregnancy, </a:t>
            </a:r>
            <a:r>
              <a:rPr lang="en-US">
                <a:solidFill>
                  <a:srgbClr val="93C47D"/>
                </a:solidFill>
                <a:latin typeface="Mada"/>
                <a:ea typeface="Mada"/>
                <a:cs typeface="Mada"/>
                <a:sym typeface="Mada"/>
              </a:rPr>
              <a:t>conception</a:t>
            </a:r>
            <a:r>
              <a:rPr lang="en-US">
                <a:solidFill>
                  <a:srgbClr val="93C47D"/>
                </a:solidFill>
                <a:latin typeface="Mada"/>
                <a:ea typeface="Mada"/>
                <a:cs typeface="Mada"/>
                <a:sym typeface="Mada"/>
              </a:rPr>
              <a:t> or </a:t>
            </a:r>
            <a:r>
              <a:rPr lang="en-US">
                <a:solidFill>
                  <a:srgbClr val="93C47D"/>
                </a:solidFill>
                <a:latin typeface="Mada"/>
                <a:ea typeface="Mada"/>
                <a:cs typeface="Mada"/>
                <a:sym typeface="Mada"/>
              </a:rPr>
              <a:t>immediately</a:t>
            </a:r>
            <a:r>
              <a:rPr lang="en-US">
                <a:solidFill>
                  <a:srgbClr val="93C47D"/>
                </a:solidFill>
                <a:latin typeface="Mada"/>
                <a:ea typeface="Mada"/>
                <a:cs typeface="Mada"/>
                <a:sym typeface="Mada"/>
              </a:rPr>
              <a:t> after birth and it constitutes 44% of the overall mortality.</a:t>
            </a:r>
            <a:endParaRPr>
              <a:solidFill>
                <a:srgbClr val="93C47D"/>
              </a:solidFill>
              <a:latin typeface="Mada"/>
              <a:ea typeface="Mada"/>
              <a:cs typeface="Mada"/>
              <a:sym typeface="Mada"/>
            </a:endParaRPr>
          </a:p>
          <a:p>
            <a:pPr indent="-203200" lvl="0" marL="2286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When we look at the other 56% the number one cause is </a:t>
            </a:r>
            <a:r>
              <a:rPr lang="en-US">
                <a:solidFill>
                  <a:srgbClr val="93C47D"/>
                </a:solidFill>
                <a:latin typeface="Mada"/>
                <a:ea typeface="Mada"/>
                <a:cs typeface="Mada"/>
                <a:sym typeface="Mada"/>
              </a:rPr>
              <a:t>pneumonia</a:t>
            </a:r>
            <a:r>
              <a:rPr lang="en-US">
                <a:solidFill>
                  <a:srgbClr val="93C47D"/>
                </a:solidFill>
                <a:latin typeface="Mada"/>
                <a:ea typeface="Mada"/>
                <a:cs typeface="Mada"/>
                <a:sym typeface="Mada"/>
              </a:rPr>
              <a:t>, 2nd is </a:t>
            </a:r>
            <a:r>
              <a:rPr lang="en-US">
                <a:solidFill>
                  <a:srgbClr val="93C47D"/>
                </a:solidFill>
                <a:latin typeface="Mada"/>
                <a:ea typeface="Mada"/>
                <a:cs typeface="Mada"/>
                <a:sym typeface="Mada"/>
              </a:rPr>
              <a:t>diarrhea</a:t>
            </a:r>
            <a:r>
              <a:rPr lang="en-US">
                <a:solidFill>
                  <a:srgbClr val="93C47D"/>
                </a:solidFill>
                <a:latin typeface="Mada"/>
                <a:ea typeface="Mada"/>
                <a:cs typeface="Mada"/>
                <a:sym typeface="Mada"/>
              </a:rPr>
              <a:t>, 4th is malaria. We also have meningitis, </a:t>
            </a:r>
            <a:r>
              <a:rPr lang="en-US">
                <a:solidFill>
                  <a:srgbClr val="93C47D"/>
                </a:solidFill>
                <a:latin typeface="Mada"/>
                <a:ea typeface="Mada"/>
                <a:cs typeface="Mada"/>
                <a:sym typeface="Mada"/>
              </a:rPr>
              <a:t>pertussis</a:t>
            </a:r>
            <a:r>
              <a:rPr lang="en-US">
                <a:solidFill>
                  <a:srgbClr val="93C47D"/>
                </a:solidFill>
                <a:latin typeface="Mada"/>
                <a:ea typeface="Mada"/>
                <a:cs typeface="Mada"/>
                <a:sym typeface="Mada"/>
              </a:rPr>
              <a:t> and </a:t>
            </a:r>
            <a:r>
              <a:rPr lang="en-US">
                <a:solidFill>
                  <a:srgbClr val="93C47D"/>
                </a:solidFill>
                <a:latin typeface="Mada"/>
                <a:ea typeface="Mada"/>
                <a:cs typeface="Mada"/>
                <a:sym typeface="Mada"/>
              </a:rPr>
              <a:t>measles</a:t>
            </a:r>
            <a:r>
              <a:rPr lang="en-US">
                <a:solidFill>
                  <a:srgbClr val="93C47D"/>
                </a:solidFill>
                <a:latin typeface="Mada"/>
                <a:ea typeface="Mada"/>
                <a:cs typeface="Mada"/>
                <a:sym typeface="Mada"/>
              </a:rPr>
              <a:t>, </a:t>
            </a:r>
            <a:endParaRPr>
              <a:solidFill>
                <a:srgbClr val="93C47D"/>
              </a:solidFill>
              <a:latin typeface="Mada"/>
              <a:ea typeface="Mada"/>
              <a:cs typeface="Mada"/>
              <a:sym typeface="Mada"/>
            </a:endParaRPr>
          </a:p>
          <a:p>
            <a:pPr indent="-203200" lvl="0" marL="228600" marR="0" rtl="0" algn="l">
              <a:lnSpc>
                <a:spcPct val="100000"/>
              </a:lnSpc>
              <a:spcBef>
                <a:spcPts val="0"/>
              </a:spcBef>
              <a:spcAft>
                <a:spcPts val="0"/>
              </a:spcAft>
              <a:buClr>
                <a:srgbClr val="93C47D"/>
              </a:buClr>
              <a:buSzPts val="1400"/>
              <a:buFont typeface="Mada"/>
              <a:buChar char="●"/>
            </a:pPr>
            <a:r>
              <a:rPr lang="en-US">
                <a:solidFill>
                  <a:srgbClr val="93C47D"/>
                </a:solidFill>
                <a:latin typeface="Mada"/>
                <a:ea typeface="Mada"/>
                <a:cs typeface="Mada"/>
                <a:sym typeface="Mada"/>
              </a:rPr>
              <a:t>Most of these infections share a common ground in which most of them can be prevented by vaccination.</a:t>
            </a:r>
            <a:endParaRPr>
              <a:solidFill>
                <a:srgbClr val="93C47D"/>
              </a:solidFill>
              <a:latin typeface="Mada"/>
              <a:ea typeface="Mada"/>
              <a:cs typeface="Mada"/>
              <a:sym typeface="Mada"/>
            </a:endParaRPr>
          </a:p>
          <a:p>
            <a:pPr indent="-203200" lvl="0" marL="228600" marR="0" rtl="0" algn="l">
              <a:lnSpc>
                <a:spcPct val="100000"/>
              </a:lnSpc>
              <a:spcBef>
                <a:spcPts val="0"/>
              </a:spcBef>
              <a:spcAft>
                <a:spcPts val="0"/>
              </a:spcAft>
              <a:buClr>
                <a:srgbClr val="93C47D"/>
              </a:buClr>
              <a:buSzPts val="1400"/>
              <a:buFont typeface="Mada"/>
              <a:buChar char="●"/>
            </a:pPr>
            <a:r>
              <a:rPr b="1" lang="en-US">
                <a:solidFill>
                  <a:srgbClr val="93C47D"/>
                </a:solidFill>
                <a:latin typeface="Mada"/>
                <a:ea typeface="Mada"/>
                <a:cs typeface="Mada"/>
                <a:sym typeface="Mada"/>
              </a:rPr>
              <a:t>The most important message here is that</a:t>
            </a:r>
            <a:r>
              <a:rPr lang="en-US">
                <a:solidFill>
                  <a:srgbClr val="93C47D"/>
                </a:solidFill>
                <a:latin typeface="Mada"/>
                <a:ea typeface="Mada"/>
                <a:cs typeface="Mada"/>
                <a:sym typeface="Mada"/>
              </a:rPr>
              <a:t> </a:t>
            </a:r>
            <a:r>
              <a:rPr b="1" lang="en-US">
                <a:solidFill>
                  <a:srgbClr val="93C47D"/>
                </a:solidFill>
                <a:latin typeface="Mada"/>
                <a:ea typeface="Mada"/>
                <a:cs typeface="Mada"/>
                <a:sym typeface="Mada"/>
              </a:rPr>
              <a:t>56% of death are preventable</a:t>
            </a:r>
            <a:r>
              <a:rPr lang="en-US">
                <a:solidFill>
                  <a:srgbClr val="93C47D"/>
                </a:solidFill>
                <a:latin typeface="Mada"/>
                <a:ea typeface="Mada"/>
                <a:cs typeface="Mada"/>
                <a:sym typeface="Mada"/>
              </a:rPr>
              <a:t>. </a:t>
            </a:r>
            <a:endParaRPr>
              <a:solidFill>
                <a:srgbClr val="93C47D"/>
              </a:solidFill>
              <a:latin typeface="Mada"/>
              <a:ea typeface="Mada"/>
              <a:cs typeface="Mada"/>
              <a:sym typeface="Mada"/>
            </a:endParaRPr>
          </a:p>
          <a:p>
            <a:pPr indent="0" lvl="0" marL="457200" marR="0" rtl="0" algn="l">
              <a:lnSpc>
                <a:spcPct val="100000"/>
              </a:lnSpc>
              <a:spcBef>
                <a:spcPts val="0"/>
              </a:spcBef>
              <a:spcAft>
                <a:spcPts val="0"/>
              </a:spcAft>
              <a:buNone/>
            </a:pPr>
            <a:r>
              <a:t/>
            </a:r>
            <a:endParaRPr sz="1200">
              <a:solidFill>
                <a:srgbClr val="93C47D"/>
              </a:solidFill>
              <a:latin typeface="Mada"/>
              <a:ea typeface="Mada"/>
              <a:cs typeface="Mada"/>
              <a:sym typeface="Mada"/>
            </a:endParaRPr>
          </a:p>
        </p:txBody>
      </p:sp>
      <p:sp>
        <p:nvSpPr>
          <p:cNvPr id="271" name="Google Shape;271;p43"/>
          <p:cNvSpPr/>
          <p:nvPr/>
        </p:nvSpPr>
        <p:spPr>
          <a:xfrm>
            <a:off x="290275" y="5096750"/>
            <a:ext cx="7007700" cy="4260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i="0" lang="en-US" sz="1800" u="none" cap="none" strike="noStrike">
                <a:solidFill>
                  <a:srgbClr val="76A5AF"/>
                </a:solidFill>
                <a:latin typeface="Nunito"/>
                <a:ea typeface="Nunito"/>
                <a:cs typeface="Nunito"/>
                <a:sym typeface="Nunito"/>
              </a:rPr>
              <a:t>Emerging </a:t>
            </a:r>
            <a:r>
              <a:rPr lang="en-US" sz="1800">
                <a:solidFill>
                  <a:srgbClr val="76A5AF"/>
                </a:solidFill>
                <a:latin typeface="Nunito"/>
                <a:ea typeface="Nunito"/>
                <a:cs typeface="Nunito"/>
                <a:sym typeface="Nunito"/>
              </a:rPr>
              <a:t>I</a:t>
            </a:r>
            <a:r>
              <a:rPr i="0" lang="en-US" sz="1800" u="none" cap="none" strike="noStrike">
                <a:solidFill>
                  <a:srgbClr val="76A5AF"/>
                </a:solidFill>
                <a:latin typeface="Nunito"/>
                <a:ea typeface="Nunito"/>
                <a:cs typeface="Nunito"/>
                <a:sym typeface="Nunito"/>
              </a:rPr>
              <a:t>ssues in </a:t>
            </a:r>
            <a:r>
              <a:rPr lang="en-US" sz="1800">
                <a:solidFill>
                  <a:srgbClr val="76A5AF"/>
                </a:solidFill>
                <a:latin typeface="Nunito"/>
                <a:ea typeface="Nunito"/>
                <a:cs typeface="Nunito"/>
                <a:sym typeface="Nunito"/>
              </a:rPr>
              <a:t>C</a:t>
            </a:r>
            <a:r>
              <a:rPr i="0" lang="en-US" sz="1800" u="none" cap="none" strike="noStrike">
                <a:solidFill>
                  <a:srgbClr val="76A5AF"/>
                </a:solidFill>
                <a:latin typeface="Nunito"/>
                <a:ea typeface="Nunito"/>
                <a:cs typeface="Nunito"/>
                <a:sym typeface="Nunito"/>
              </a:rPr>
              <a:t>hild </a:t>
            </a:r>
            <a:r>
              <a:rPr lang="en-US" sz="1800">
                <a:solidFill>
                  <a:srgbClr val="76A5AF"/>
                </a:solidFill>
                <a:latin typeface="Nunito"/>
                <a:ea typeface="Nunito"/>
                <a:cs typeface="Nunito"/>
                <a:sym typeface="Nunito"/>
              </a:rPr>
              <a:t>H</a:t>
            </a:r>
            <a:r>
              <a:rPr i="0" lang="en-US" sz="1800" u="none" cap="none" strike="noStrike">
                <a:solidFill>
                  <a:srgbClr val="76A5AF"/>
                </a:solidFill>
                <a:latin typeface="Nunito"/>
                <a:ea typeface="Nunito"/>
                <a:cs typeface="Nunito"/>
                <a:sym typeface="Nunito"/>
              </a:rPr>
              <a:t>ealth:</a:t>
            </a:r>
            <a:endParaRPr>
              <a:solidFill>
                <a:srgbClr val="93C47D"/>
              </a:solidFill>
              <a:latin typeface="Mada"/>
              <a:ea typeface="Mada"/>
              <a:cs typeface="Mada"/>
              <a:sym typeface="Mada"/>
            </a:endParaRPr>
          </a:p>
        </p:txBody>
      </p:sp>
      <p:sp>
        <p:nvSpPr>
          <p:cNvPr id="272" name="Google Shape;272;p43"/>
          <p:cNvSpPr/>
          <p:nvPr/>
        </p:nvSpPr>
        <p:spPr>
          <a:xfrm>
            <a:off x="259825" y="7644824"/>
            <a:ext cx="6728700" cy="16767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i="0" lang="en-US" sz="1800" u="none" cap="none" strike="noStrike">
                <a:solidFill>
                  <a:srgbClr val="76A5AF"/>
                </a:solidFill>
                <a:latin typeface="Nunito"/>
                <a:ea typeface="Nunito"/>
                <a:cs typeface="Nunito"/>
                <a:sym typeface="Nunito"/>
              </a:rPr>
              <a:t>Global response:</a:t>
            </a:r>
            <a:endParaRPr i="0" sz="1800" u="none" cap="none" strike="noStrike">
              <a:solidFill>
                <a:srgbClr val="76A5AF"/>
              </a:solidFill>
              <a:latin typeface="Nunito"/>
              <a:ea typeface="Nunito"/>
              <a:cs typeface="Nunito"/>
              <a:sym typeface="Nunito"/>
            </a:endParaRPr>
          </a:p>
          <a:p>
            <a:pPr indent="0" lvl="0" marL="0" marR="0" rtl="0" algn="l">
              <a:lnSpc>
                <a:spcPct val="100000"/>
              </a:lnSpc>
              <a:spcBef>
                <a:spcPts val="0"/>
              </a:spcBef>
              <a:spcAft>
                <a:spcPts val="0"/>
              </a:spcAft>
              <a:buNone/>
            </a:pPr>
            <a:r>
              <a:t/>
            </a:r>
            <a:endParaRPr sz="1800">
              <a:solidFill>
                <a:srgbClr val="76A5AF"/>
              </a:solidFill>
              <a:latin typeface="Nunito"/>
              <a:ea typeface="Nunito"/>
              <a:cs typeface="Nunito"/>
              <a:sym typeface="Nunito"/>
            </a:endParaRPr>
          </a:p>
          <a:p>
            <a:pPr indent="-317500" lvl="0" marL="457200" marR="0" rtl="0" algn="l">
              <a:lnSpc>
                <a:spcPct val="100000"/>
              </a:lnSpc>
              <a:spcBef>
                <a:spcPts val="0"/>
              </a:spcBef>
              <a:spcAft>
                <a:spcPts val="0"/>
              </a:spcAft>
              <a:buClr>
                <a:srgbClr val="000000"/>
              </a:buClr>
              <a:buSzPts val="1400"/>
              <a:buFont typeface="Mada"/>
              <a:buChar char="●"/>
            </a:pPr>
            <a:r>
              <a:rPr i="0" lang="en-US" u="none" cap="none" strike="noStrike">
                <a:solidFill>
                  <a:srgbClr val="000000"/>
                </a:solidFill>
                <a:latin typeface="Mada"/>
                <a:ea typeface="Mada"/>
                <a:cs typeface="Mada"/>
                <a:sym typeface="Mada"/>
              </a:rPr>
              <a:t>Sustainable Development Goal (SDGs) </a:t>
            </a:r>
            <a:r>
              <a:rPr i="0" lang="en-US" u="none" cap="none" strike="noStrike">
                <a:solidFill>
                  <a:srgbClr val="000000"/>
                </a:solidFill>
                <a:latin typeface="Mada"/>
                <a:ea typeface="Mada"/>
                <a:cs typeface="Mada"/>
                <a:sym typeface="Mada"/>
              </a:rPr>
              <a:t>3.2</a:t>
            </a:r>
            <a:r>
              <a:rPr i="0" lang="en-US" u="none" cap="none" strike="noStrike">
                <a:solidFill>
                  <a:srgbClr val="000000"/>
                </a:solidFill>
                <a:latin typeface="Mada"/>
                <a:ea typeface="Mada"/>
                <a:cs typeface="Mada"/>
                <a:sym typeface="Mada"/>
              </a:rPr>
              <a:t> </a:t>
            </a:r>
            <a:r>
              <a:rPr i="0" lang="en-US" u="none" cap="none" strike="noStrike">
                <a:solidFill>
                  <a:srgbClr val="93C47D"/>
                </a:solidFill>
                <a:latin typeface="Mada"/>
                <a:ea typeface="Mada"/>
                <a:cs typeface="Mada"/>
                <a:sym typeface="Mada"/>
              </a:rPr>
              <a:t>is the goal that reduce the </a:t>
            </a:r>
            <a:r>
              <a:rPr lang="en-US">
                <a:solidFill>
                  <a:srgbClr val="93C47D"/>
                </a:solidFill>
                <a:latin typeface="Mada"/>
                <a:ea typeface="Mada"/>
                <a:cs typeface="Mada"/>
                <a:sym typeface="Mada"/>
              </a:rPr>
              <a:t>neonatal</a:t>
            </a:r>
            <a:r>
              <a:rPr i="0" lang="en-US" u="none" cap="none" strike="noStrike">
                <a:solidFill>
                  <a:srgbClr val="93C47D"/>
                </a:solidFill>
                <a:latin typeface="Mada"/>
                <a:ea typeface="Mada"/>
                <a:cs typeface="Mada"/>
                <a:sym typeface="Mada"/>
              </a:rPr>
              <a:t> death and under 5 mortality </a:t>
            </a:r>
            <a:endParaRPr>
              <a:solidFill>
                <a:srgbClr val="93C47D"/>
              </a:solidFill>
              <a:latin typeface="Mada"/>
              <a:ea typeface="Mada"/>
              <a:cs typeface="Mada"/>
              <a:sym typeface="Mada"/>
            </a:endParaRPr>
          </a:p>
          <a:p>
            <a:pPr indent="-317500" lvl="0" marL="457200" marR="0" rtl="0" algn="l">
              <a:lnSpc>
                <a:spcPct val="100000"/>
              </a:lnSpc>
              <a:spcBef>
                <a:spcPts val="0"/>
              </a:spcBef>
              <a:spcAft>
                <a:spcPts val="0"/>
              </a:spcAft>
              <a:buClr>
                <a:srgbClr val="000000"/>
              </a:buClr>
              <a:buSzPts val="1400"/>
              <a:buFont typeface="Mada"/>
              <a:buChar char="●"/>
            </a:pPr>
            <a:r>
              <a:rPr i="0" lang="en-US" u="none" cap="none" strike="noStrike">
                <a:solidFill>
                  <a:srgbClr val="000000"/>
                </a:solidFill>
                <a:latin typeface="Mada"/>
                <a:ea typeface="Mada"/>
                <a:cs typeface="Mada"/>
                <a:sym typeface="Mada"/>
              </a:rPr>
              <a:t>By 2030, end preventable deaths of newborns and children under 5 years of age, with all countries aiming to reduce neonatal mortality to at least as low as 12 per 1000 live births and under-5 mortality to at least as low as 25 per 1000 live births</a:t>
            </a:r>
            <a:endParaRPr>
              <a:latin typeface="Mada"/>
              <a:ea typeface="Mada"/>
              <a:cs typeface="Mada"/>
              <a:sym typeface="Mada"/>
            </a:endParaRPr>
          </a:p>
        </p:txBody>
      </p:sp>
      <p:grpSp>
        <p:nvGrpSpPr>
          <p:cNvPr id="273" name="Google Shape;273;p43"/>
          <p:cNvGrpSpPr/>
          <p:nvPr/>
        </p:nvGrpSpPr>
        <p:grpSpPr>
          <a:xfrm>
            <a:off x="2329080" y="5630454"/>
            <a:ext cx="393095" cy="484507"/>
            <a:chOff x="1085125" y="209550"/>
            <a:chExt cx="566175" cy="923575"/>
          </a:xfrm>
        </p:grpSpPr>
        <p:sp>
          <p:nvSpPr>
            <p:cNvPr id="274" name="Google Shape;274;p43"/>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3"/>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43"/>
          <p:cNvGrpSpPr/>
          <p:nvPr/>
        </p:nvGrpSpPr>
        <p:grpSpPr>
          <a:xfrm>
            <a:off x="2329080" y="6278154"/>
            <a:ext cx="393095" cy="484507"/>
            <a:chOff x="1085125" y="209550"/>
            <a:chExt cx="566175" cy="923575"/>
          </a:xfrm>
        </p:grpSpPr>
        <p:sp>
          <p:nvSpPr>
            <p:cNvPr id="277" name="Google Shape;277;p43"/>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3"/>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43"/>
          <p:cNvGrpSpPr/>
          <p:nvPr/>
        </p:nvGrpSpPr>
        <p:grpSpPr>
          <a:xfrm>
            <a:off x="2329080" y="6925854"/>
            <a:ext cx="393095" cy="484507"/>
            <a:chOff x="1085125" y="209550"/>
            <a:chExt cx="566175" cy="923575"/>
          </a:xfrm>
        </p:grpSpPr>
        <p:sp>
          <p:nvSpPr>
            <p:cNvPr id="280" name="Google Shape;280;p43"/>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3"/>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43"/>
          <p:cNvSpPr/>
          <p:nvPr/>
        </p:nvSpPr>
        <p:spPr>
          <a:xfrm>
            <a:off x="309622" y="5630450"/>
            <a:ext cx="1967436" cy="484488"/>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Mada"/>
                <a:ea typeface="Mada"/>
                <a:cs typeface="Mada"/>
                <a:sym typeface="Mada"/>
              </a:rPr>
              <a:t>Congenital Anomalies</a:t>
            </a:r>
            <a:endParaRPr b="1">
              <a:latin typeface="Mada"/>
              <a:ea typeface="Mada"/>
              <a:cs typeface="Mada"/>
              <a:sym typeface="Mada"/>
            </a:endParaRPr>
          </a:p>
        </p:txBody>
      </p:sp>
      <p:sp>
        <p:nvSpPr>
          <p:cNvPr id="283" name="Google Shape;283;p43"/>
          <p:cNvSpPr/>
          <p:nvPr/>
        </p:nvSpPr>
        <p:spPr>
          <a:xfrm>
            <a:off x="309623" y="6278150"/>
            <a:ext cx="1967436" cy="484488"/>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Mada"/>
                <a:ea typeface="Mada"/>
                <a:cs typeface="Mada"/>
                <a:sym typeface="Mada"/>
              </a:rPr>
              <a:t>Injuries</a:t>
            </a:r>
            <a:endParaRPr b="1">
              <a:latin typeface="Mada"/>
              <a:ea typeface="Mada"/>
              <a:cs typeface="Mada"/>
              <a:sym typeface="Mada"/>
            </a:endParaRPr>
          </a:p>
        </p:txBody>
      </p:sp>
      <p:sp>
        <p:nvSpPr>
          <p:cNvPr id="284" name="Google Shape;284;p43"/>
          <p:cNvSpPr/>
          <p:nvPr/>
        </p:nvSpPr>
        <p:spPr>
          <a:xfrm>
            <a:off x="309624" y="6932200"/>
            <a:ext cx="1967436" cy="484488"/>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latin typeface="Mada"/>
                <a:ea typeface="Mada"/>
                <a:cs typeface="Mada"/>
                <a:sym typeface="Mada"/>
              </a:rPr>
              <a:t>Non-communicable Diseases</a:t>
            </a:r>
            <a:endParaRPr b="1">
              <a:latin typeface="Mada"/>
              <a:ea typeface="Mada"/>
              <a:cs typeface="Mada"/>
              <a:sym typeface="Mada"/>
            </a:endParaRPr>
          </a:p>
        </p:txBody>
      </p:sp>
      <p:sp>
        <p:nvSpPr>
          <p:cNvPr id="285" name="Google Shape;285;p43"/>
          <p:cNvSpPr txBox="1"/>
          <p:nvPr/>
        </p:nvSpPr>
        <p:spPr>
          <a:xfrm>
            <a:off x="2821200" y="5659700"/>
            <a:ext cx="4532100" cy="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93C47D"/>
                </a:solidFill>
                <a:latin typeface="Mada"/>
                <a:ea typeface="Mada"/>
                <a:cs typeface="Mada"/>
                <a:sym typeface="Mada"/>
              </a:rPr>
              <a:t>M</a:t>
            </a:r>
            <a:r>
              <a:rPr lang="en-US">
                <a:solidFill>
                  <a:srgbClr val="93C47D"/>
                </a:solidFill>
                <a:latin typeface="Mada"/>
                <a:ea typeface="Mada"/>
                <a:cs typeface="Mada"/>
                <a:sym typeface="Mada"/>
              </a:rPr>
              <a:t>ostly are related to toxins, radiations or medications.</a:t>
            </a:r>
            <a:endParaRPr/>
          </a:p>
        </p:txBody>
      </p:sp>
      <p:sp>
        <p:nvSpPr>
          <p:cNvPr id="286" name="Google Shape;286;p43"/>
          <p:cNvSpPr txBox="1"/>
          <p:nvPr/>
        </p:nvSpPr>
        <p:spPr>
          <a:xfrm>
            <a:off x="2774200" y="6140150"/>
            <a:ext cx="4712400" cy="7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Mada"/>
                <a:ea typeface="Mada"/>
                <a:cs typeface="Mada"/>
                <a:sym typeface="Mada"/>
              </a:rPr>
              <a:t>S</a:t>
            </a:r>
            <a:r>
              <a:rPr lang="en-US">
                <a:solidFill>
                  <a:schemeClr val="dk1"/>
                </a:solidFill>
                <a:latin typeface="Mada"/>
                <a:ea typeface="Mada"/>
                <a:cs typeface="Mada"/>
                <a:sym typeface="Mada"/>
              </a:rPr>
              <a:t>uch as foreign object ingestion, drowning, &amp; caustic injuries.</a:t>
            </a:r>
            <a:r>
              <a:rPr lang="en-US">
                <a:solidFill>
                  <a:srgbClr val="93C47D"/>
                </a:solidFill>
                <a:latin typeface="Mada"/>
                <a:ea typeface="Mada"/>
                <a:cs typeface="Mada"/>
                <a:sym typeface="Mada"/>
              </a:rPr>
              <a:t> </a:t>
            </a:r>
            <a:r>
              <a:rPr b="1" lang="en-US">
                <a:solidFill>
                  <a:srgbClr val="93C47D"/>
                </a:solidFill>
                <a:latin typeface="Mada"/>
                <a:ea typeface="Mada"/>
                <a:cs typeface="Mada"/>
                <a:sym typeface="Mada"/>
              </a:rPr>
              <a:t>The most frequent ER visit in child under 5 is foreign object ingestion</a:t>
            </a:r>
            <a:endParaRPr/>
          </a:p>
        </p:txBody>
      </p:sp>
      <p:sp>
        <p:nvSpPr>
          <p:cNvPr id="287" name="Google Shape;287;p43"/>
          <p:cNvSpPr txBox="1"/>
          <p:nvPr/>
        </p:nvSpPr>
        <p:spPr>
          <a:xfrm>
            <a:off x="2774200" y="6858775"/>
            <a:ext cx="4712400" cy="5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latin typeface="Mada"/>
                <a:ea typeface="Mada"/>
                <a:cs typeface="Mada"/>
                <a:sym typeface="Mada"/>
              </a:rPr>
              <a:t>Such as </a:t>
            </a:r>
            <a:r>
              <a:rPr lang="en-US">
                <a:solidFill>
                  <a:schemeClr val="dk1"/>
                </a:solidFill>
                <a:latin typeface="Mada"/>
                <a:ea typeface="Mada"/>
                <a:cs typeface="Mada"/>
                <a:sym typeface="Mada"/>
              </a:rPr>
              <a:t>chronic respiratory diseases, acquired heart diseases, childhood cancers, diabetes, and obesity)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44"/>
          <p:cNvPicPr preferRelativeResize="0"/>
          <p:nvPr/>
        </p:nvPicPr>
        <p:blipFill rotWithShape="1">
          <a:blip r:embed="rId3">
            <a:alphaModFix/>
          </a:blip>
          <a:srcRect b="8341" l="14536" r="32819" t="33131"/>
          <a:stretch/>
        </p:blipFill>
        <p:spPr>
          <a:xfrm>
            <a:off x="3289172" y="966797"/>
            <a:ext cx="4027651" cy="2517602"/>
          </a:xfrm>
          <a:prstGeom prst="rect">
            <a:avLst/>
          </a:prstGeom>
          <a:noFill/>
          <a:ln>
            <a:noFill/>
          </a:ln>
        </p:spPr>
      </p:pic>
      <p:sp>
        <p:nvSpPr>
          <p:cNvPr id="293" name="Google Shape;293;p44"/>
          <p:cNvSpPr/>
          <p:nvPr/>
        </p:nvSpPr>
        <p:spPr>
          <a:xfrm>
            <a:off x="18675" y="3633750"/>
            <a:ext cx="7298100" cy="1162200"/>
          </a:xfrm>
          <a:prstGeom prst="rect">
            <a:avLst/>
          </a:prstGeom>
          <a:noFill/>
          <a:ln>
            <a:noFill/>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rgbClr val="6AA84F"/>
              </a:buClr>
              <a:buSzPts val="1400"/>
              <a:buFont typeface="Mada"/>
              <a:buChar char="●"/>
            </a:pPr>
            <a:r>
              <a:rPr lang="en-US">
                <a:solidFill>
                  <a:srgbClr val="6AA84F"/>
                </a:solidFill>
                <a:latin typeface="Mada"/>
                <a:ea typeface="Mada"/>
                <a:cs typeface="Mada"/>
                <a:sym typeface="Mada"/>
              </a:rPr>
              <a:t>Prenatal deaths include </a:t>
            </a:r>
            <a:r>
              <a:rPr b="1" lang="en-US">
                <a:solidFill>
                  <a:srgbClr val="6AA84F"/>
                </a:solidFill>
                <a:latin typeface="Mada"/>
                <a:ea typeface="Mada"/>
                <a:cs typeface="Mada"/>
                <a:sym typeface="Mada"/>
              </a:rPr>
              <a:t>both </a:t>
            </a:r>
            <a:r>
              <a:rPr lang="en-US">
                <a:solidFill>
                  <a:srgbClr val="6AA84F"/>
                </a:solidFill>
                <a:latin typeface="Mada"/>
                <a:ea typeface="Mada"/>
                <a:cs typeface="Mada"/>
                <a:sym typeface="Mada"/>
              </a:rPr>
              <a:t>stillbirth and early neonatal deaths </a:t>
            </a:r>
            <a:endParaRPr>
              <a:solidFill>
                <a:srgbClr val="6AA84F"/>
              </a:solidFill>
            </a:endParaRPr>
          </a:p>
          <a:p>
            <a:pPr indent="-317500" lvl="0" marL="457200" marR="0" rtl="0" algn="l">
              <a:lnSpc>
                <a:spcPct val="100000"/>
              </a:lnSpc>
              <a:spcBef>
                <a:spcPts val="0"/>
              </a:spcBef>
              <a:spcAft>
                <a:spcPts val="0"/>
              </a:spcAft>
              <a:buClr>
                <a:srgbClr val="6AA84F"/>
              </a:buClr>
              <a:buSzPts val="1400"/>
              <a:buFont typeface="Mada"/>
              <a:buChar char="●"/>
            </a:pPr>
            <a:r>
              <a:rPr lang="en-US">
                <a:solidFill>
                  <a:srgbClr val="6AA84F"/>
                </a:solidFill>
                <a:latin typeface="Mada"/>
                <a:ea typeface="Mada"/>
                <a:cs typeface="Mada"/>
                <a:sym typeface="Mada"/>
              </a:rPr>
              <a:t>REMEMBER </a:t>
            </a:r>
            <a:r>
              <a:rPr b="0" i="0" lang="en-US" u="none" cap="none" strike="noStrike">
                <a:solidFill>
                  <a:srgbClr val="6AA84F"/>
                </a:solidFill>
                <a:latin typeface="Mada"/>
                <a:ea typeface="Mada"/>
                <a:cs typeface="Mada"/>
                <a:sym typeface="Mada"/>
              </a:rPr>
              <a:t>stillbirth means they are born </a:t>
            </a:r>
            <a:r>
              <a:rPr b="1" i="0" lang="en-US" u="none" cap="none" strike="noStrike">
                <a:solidFill>
                  <a:srgbClr val="6AA84F"/>
                </a:solidFill>
                <a:latin typeface="Mada"/>
                <a:ea typeface="Mada"/>
                <a:cs typeface="Mada"/>
                <a:sym typeface="Mada"/>
              </a:rPr>
              <a:t>dead</a:t>
            </a:r>
            <a:r>
              <a:rPr b="0" i="0" lang="en-US" u="none" cap="none" strike="noStrike">
                <a:solidFill>
                  <a:srgbClr val="6AA84F"/>
                </a:solidFill>
                <a:latin typeface="Mada"/>
                <a:ea typeface="Mada"/>
                <a:cs typeface="Mada"/>
                <a:sym typeface="Mada"/>
              </a:rPr>
              <a:t>, </a:t>
            </a:r>
            <a:r>
              <a:rPr lang="en-US">
                <a:solidFill>
                  <a:srgbClr val="6AA84F"/>
                </a:solidFill>
                <a:latin typeface="Mada"/>
                <a:ea typeface="Mada"/>
                <a:cs typeface="Mada"/>
                <a:sym typeface="Mada"/>
              </a:rPr>
              <a:t>if a neonate died immediately </a:t>
            </a:r>
            <a:r>
              <a:rPr b="1" lang="en-US">
                <a:solidFill>
                  <a:srgbClr val="6AA84F"/>
                </a:solidFill>
                <a:latin typeface="Mada"/>
                <a:ea typeface="Mada"/>
                <a:cs typeface="Mada"/>
                <a:sym typeface="Mada"/>
              </a:rPr>
              <a:t>after </a:t>
            </a:r>
            <a:r>
              <a:rPr lang="en-US">
                <a:solidFill>
                  <a:srgbClr val="6AA84F"/>
                </a:solidFill>
                <a:latin typeface="Mada"/>
                <a:ea typeface="Mada"/>
                <a:cs typeface="Mada"/>
                <a:sym typeface="Mada"/>
              </a:rPr>
              <a:t>delivery it’s not </a:t>
            </a:r>
            <a:r>
              <a:rPr lang="en-US">
                <a:solidFill>
                  <a:srgbClr val="6AA84F"/>
                </a:solidFill>
                <a:latin typeface="Mada"/>
                <a:ea typeface="Mada"/>
                <a:cs typeface="Mada"/>
                <a:sym typeface="Mada"/>
              </a:rPr>
              <a:t>considered</a:t>
            </a:r>
            <a:r>
              <a:rPr lang="en-US">
                <a:solidFill>
                  <a:srgbClr val="6AA84F"/>
                </a:solidFill>
                <a:latin typeface="Mada"/>
                <a:ea typeface="Mada"/>
                <a:cs typeface="Mada"/>
                <a:sym typeface="Mada"/>
              </a:rPr>
              <a:t> stillbirth.</a:t>
            </a:r>
            <a:endParaRPr>
              <a:solidFill>
                <a:srgbClr val="6AA84F"/>
              </a:solidFill>
            </a:endParaRPr>
          </a:p>
          <a:p>
            <a:pPr indent="-317500" lvl="0" marL="457200" marR="0" rtl="0" algn="l">
              <a:lnSpc>
                <a:spcPct val="100000"/>
              </a:lnSpc>
              <a:spcBef>
                <a:spcPts val="0"/>
              </a:spcBef>
              <a:spcAft>
                <a:spcPts val="0"/>
              </a:spcAft>
              <a:buClr>
                <a:srgbClr val="6AA84F"/>
              </a:buClr>
              <a:buSzPts val="1400"/>
              <a:buFont typeface="Mada"/>
              <a:buChar char="●"/>
            </a:pPr>
            <a:r>
              <a:rPr lang="en-US">
                <a:solidFill>
                  <a:srgbClr val="6AA84F"/>
                </a:solidFill>
                <a:latin typeface="Mada"/>
                <a:ea typeface="Mada"/>
                <a:cs typeface="Mada"/>
                <a:sym typeface="Mada"/>
              </a:rPr>
              <a:t>We can divide neonatal deaths into early and late deaths.</a:t>
            </a:r>
            <a:endParaRPr>
              <a:solidFill>
                <a:srgbClr val="6AA84F"/>
              </a:solidFill>
              <a:latin typeface="Mada"/>
              <a:ea typeface="Mada"/>
              <a:cs typeface="Mada"/>
              <a:sym typeface="Mada"/>
            </a:endParaRPr>
          </a:p>
          <a:p>
            <a:pPr indent="-317500" lvl="0" marL="457200" marR="0" rtl="0" algn="l">
              <a:lnSpc>
                <a:spcPct val="100000"/>
              </a:lnSpc>
              <a:spcBef>
                <a:spcPts val="0"/>
              </a:spcBef>
              <a:spcAft>
                <a:spcPts val="0"/>
              </a:spcAft>
              <a:buClr>
                <a:srgbClr val="6AA84F"/>
              </a:buClr>
              <a:buSzPts val="1400"/>
              <a:buFont typeface="Mada"/>
              <a:buChar char="●"/>
            </a:pPr>
            <a:r>
              <a:rPr b="1" lang="en-US">
                <a:solidFill>
                  <a:srgbClr val="6AA84F"/>
                </a:solidFill>
                <a:latin typeface="Mada"/>
                <a:ea typeface="Mada"/>
                <a:cs typeface="Mada"/>
                <a:sym typeface="Mada"/>
              </a:rPr>
              <a:t>ALWAYS </a:t>
            </a:r>
            <a:r>
              <a:rPr lang="en-US">
                <a:solidFill>
                  <a:srgbClr val="6AA84F"/>
                </a:solidFill>
                <a:latin typeface="Mada"/>
                <a:ea typeface="Mada"/>
                <a:cs typeface="Mada"/>
                <a:sym typeface="Mada"/>
              </a:rPr>
              <a:t>multiply</a:t>
            </a:r>
            <a:r>
              <a:rPr lang="en-US">
                <a:solidFill>
                  <a:srgbClr val="6AA84F"/>
                </a:solidFill>
                <a:latin typeface="Mada"/>
                <a:ea typeface="Mada"/>
                <a:cs typeface="Mada"/>
                <a:sym typeface="Mada"/>
              </a:rPr>
              <a:t> by </a:t>
            </a:r>
            <a:r>
              <a:rPr b="1" lang="en-US">
                <a:solidFill>
                  <a:srgbClr val="6AA84F"/>
                </a:solidFill>
                <a:latin typeface="Mada"/>
                <a:ea typeface="Mada"/>
                <a:cs typeface="Mada"/>
                <a:sym typeface="Mada"/>
              </a:rPr>
              <a:t>100,000</a:t>
            </a:r>
            <a:endParaRPr b="1">
              <a:solidFill>
                <a:srgbClr val="6AA84F"/>
              </a:solidFill>
              <a:latin typeface="Mada"/>
              <a:ea typeface="Mada"/>
              <a:cs typeface="Mada"/>
              <a:sym typeface="Mada"/>
            </a:endParaRPr>
          </a:p>
          <a:p>
            <a:pPr indent="-317500" lvl="0" marL="457200" marR="0" rtl="0" algn="l">
              <a:lnSpc>
                <a:spcPct val="100000"/>
              </a:lnSpc>
              <a:spcBef>
                <a:spcPts val="0"/>
              </a:spcBef>
              <a:spcAft>
                <a:spcPts val="0"/>
              </a:spcAft>
              <a:buClr>
                <a:srgbClr val="6AA84F"/>
              </a:buClr>
              <a:buSzPts val="1400"/>
              <a:buFont typeface="Mada"/>
              <a:buChar char="●"/>
            </a:pPr>
            <a:r>
              <a:rPr lang="en-US">
                <a:solidFill>
                  <a:srgbClr val="6AA84F"/>
                </a:solidFill>
                <a:latin typeface="Mada"/>
                <a:ea typeface="Mada"/>
                <a:cs typeface="Mada"/>
                <a:sym typeface="Mada"/>
              </a:rPr>
              <a:t>It is very </a:t>
            </a:r>
            <a:r>
              <a:rPr b="1" lang="en-US">
                <a:solidFill>
                  <a:srgbClr val="FF0000"/>
                </a:solidFill>
                <a:latin typeface="Mada"/>
                <a:ea typeface="Mada"/>
                <a:cs typeface="Mada"/>
                <a:sym typeface="Mada"/>
              </a:rPr>
              <a:t>important</a:t>
            </a:r>
            <a:r>
              <a:rPr lang="en-US">
                <a:solidFill>
                  <a:srgbClr val="6AA84F"/>
                </a:solidFill>
                <a:latin typeface="Mada"/>
                <a:ea typeface="Mada"/>
                <a:cs typeface="Mada"/>
                <a:sym typeface="Mada"/>
              </a:rPr>
              <a:t> to know the </a:t>
            </a:r>
            <a:endParaRPr>
              <a:solidFill>
                <a:srgbClr val="6AA84F"/>
              </a:solidFill>
              <a:latin typeface="Mada"/>
              <a:ea typeface="Mada"/>
              <a:cs typeface="Mada"/>
              <a:sym typeface="Mada"/>
            </a:endParaRPr>
          </a:p>
          <a:p>
            <a:pPr indent="0" lvl="0" marL="0" marR="0" rtl="0" algn="l">
              <a:lnSpc>
                <a:spcPct val="100000"/>
              </a:lnSpc>
              <a:spcBef>
                <a:spcPts val="0"/>
              </a:spcBef>
              <a:spcAft>
                <a:spcPts val="0"/>
              </a:spcAft>
              <a:buNone/>
            </a:pPr>
            <a:r>
              <a:rPr lang="en-US">
                <a:solidFill>
                  <a:srgbClr val="6AA84F"/>
                </a:solidFill>
                <a:latin typeface="Mada"/>
                <a:ea typeface="Mada"/>
                <a:cs typeface="Mada"/>
                <a:sym typeface="Mada"/>
              </a:rPr>
              <a:t>             interval of each definition.</a:t>
            </a:r>
            <a:endParaRPr>
              <a:solidFill>
                <a:srgbClr val="6AA84F"/>
              </a:solidFill>
              <a:latin typeface="Mada"/>
              <a:ea typeface="Mada"/>
              <a:cs typeface="Mada"/>
              <a:sym typeface="Mada"/>
            </a:endParaRPr>
          </a:p>
        </p:txBody>
      </p:sp>
      <p:sp>
        <p:nvSpPr>
          <p:cNvPr id="294" name="Google Shape;294;p44"/>
          <p:cNvSpPr/>
          <p:nvPr/>
        </p:nvSpPr>
        <p:spPr>
          <a:xfrm>
            <a:off x="261612" y="5177070"/>
            <a:ext cx="3794100" cy="369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i="0" lang="en-US" sz="1800" u="none" cap="none" strike="noStrike">
                <a:solidFill>
                  <a:srgbClr val="76A5AF"/>
                </a:solidFill>
                <a:latin typeface="Nunito"/>
                <a:ea typeface="Nunito"/>
                <a:cs typeface="Nunito"/>
                <a:sym typeface="Nunito"/>
              </a:rPr>
              <a:t>Global interventions: </a:t>
            </a:r>
            <a:endParaRPr/>
          </a:p>
        </p:txBody>
      </p:sp>
      <p:grpSp>
        <p:nvGrpSpPr>
          <p:cNvPr id="295" name="Google Shape;295;p44"/>
          <p:cNvGrpSpPr/>
          <p:nvPr/>
        </p:nvGrpSpPr>
        <p:grpSpPr>
          <a:xfrm>
            <a:off x="257238" y="5527455"/>
            <a:ext cx="1978688" cy="1027380"/>
            <a:chOff x="138900" y="981517"/>
            <a:chExt cx="1978688" cy="995138"/>
          </a:xfrm>
        </p:grpSpPr>
        <p:sp>
          <p:nvSpPr>
            <p:cNvPr id="296" name="Google Shape;296;p44"/>
            <p:cNvSpPr/>
            <p:nvPr/>
          </p:nvSpPr>
          <p:spPr>
            <a:xfrm>
              <a:off x="550636" y="1226372"/>
              <a:ext cx="1566952" cy="550114"/>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200">
                  <a:latin typeface="Mada"/>
                  <a:ea typeface="Mada"/>
                  <a:cs typeface="Mada"/>
                  <a:sym typeface="Mada"/>
                </a:rPr>
                <a:t>Breastfeeding</a:t>
              </a:r>
              <a:r>
                <a:rPr b="0" i="0" lang="en-US" sz="1200" u="none" cap="none" strike="noStrike">
                  <a:solidFill>
                    <a:srgbClr val="000000"/>
                  </a:solidFill>
                  <a:latin typeface="Mada"/>
                  <a:ea typeface="Mada"/>
                  <a:cs typeface="Mada"/>
                  <a:sym typeface="Mada"/>
                </a:rPr>
                <a:t> promotion</a:t>
              </a:r>
              <a:endParaRPr/>
            </a:p>
          </p:txBody>
        </p:sp>
        <p:sp>
          <p:nvSpPr>
            <p:cNvPr id="297" name="Google Shape;297;p44"/>
            <p:cNvSpPr txBox="1"/>
            <p:nvPr/>
          </p:nvSpPr>
          <p:spPr>
            <a:xfrm>
              <a:off x="138900" y="981517"/>
              <a:ext cx="677400" cy="99513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134F5C"/>
                  </a:solidFill>
                  <a:latin typeface="Nunito"/>
                  <a:ea typeface="Nunito"/>
                  <a:cs typeface="Nunito"/>
                  <a:sym typeface="Nunito"/>
                </a:rPr>
                <a:t>1</a:t>
              </a:r>
              <a:endParaRPr b="1" i="0" sz="6000" u="none" cap="none" strike="noStrike">
                <a:solidFill>
                  <a:srgbClr val="134F5C"/>
                </a:solidFill>
                <a:latin typeface="Nunito"/>
                <a:ea typeface="Nunito"/>
                <a:cs typeface="Nunito"/>
                <a:sym typeface="Nunito"/>
              </a:endParaRPr>
            </a:p>
          </p:txBody>
        </p:sp>
      </p:grpSp>
      <p:grpSp>
        <p:nvGrpSpPr>
          <p:cNvPr id="298" name="Google Shape;298;p44"/>
          <p:cNvGrpSpPr/>
          <p:nvPr/>
        </p:nvGrpSpPr>
        <p:grpSpPr>
          <a:xfrm>
            <a:off x="283395" y="6554826"/>
            <a:ext cx="1926389" cy="1337371"/>
            <a:chOff x="2793995" y="936977"/>
            <a:chExt cx="1926389" cy="1295400"/>
          </a:xfrm>
        </p:grpSpPr>
        <p:sp>
          <p:nvSpPr>
            <p:cNvPr id="299" name="Google Shape;299;p44"/>
            <p:cNvSpPr/>
            <p:nvPr/>
          </p:nvSpPr>
          <p:spPr>
            <a:xfrm>
              <a:off x="3153432" y="1226372"/>
              <a:ext cx="1566952" cy="550114"/>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Mada"/>
                  <a:ea typeface="Mada"/>
                  <a:cs typeface="Mada"/>
                  <a:sym typeface="Mada"/>
                </a:rPr>
                <a:t>Growth monitoring</a:t>
              </a:r>
              <a:endParaRPr b="0" i="0" sz="1200" u="none" cap="none" strike="noStrike">
                <a:solidFill>
                  <a:srgbClr val="000000"/>
                </a:solidFill>
                <a:latin typeface="Mada"/>
                <a:ea typeface="Mada"/>
                <a:cs typeface="Mada"/>
                <a:sym typeface="Mada"/>
              </a:endParaRPr>
            </a:p>
          </p:txBody>
        </p:sp>
        <p:sp>
          <p:nvSpPr>
            <p:cNvPr id="300" name="Google Shape;300;p44"/>
            <p:cNvSpPr txBox="1"/>
            <p:nvPr/>
          </p:nvSpPr>
          <p:spPr>
            <a:xfrm>
              <a:off x="2793995" y="936977"/>
              <a:ext cx="637800" cy="129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134F5C"/>
                  </a:solidFill>
                  <a:latin typeface="Nunito"/>
                  <a:ea typeface="Nunito"/>
                  <a:cs typeface="Nunito"/>
                  <a:sym typeface="Nunito"/>
                </a:rPr>
                <a:t>2</a:t>
              </a:r>
              <a:endParaRPr b="1" i="0" sz="6000" u="none" cap="none" strike="noStrike">
                <a:solidFill>
                  <a:srgbClr val="134F5C"/>
                </a:solidFill>
                <a:latin typeface="Nunito"/>
                <a:ea typeface="Nunito"/>
                <a:cs typeface="Nunito"/>
                <a:sym typeface="Nunito"/>
              </a:endParaRPr>
            </a:p>
          </p:txBody>
        </p:sp>
      </p:grpSp>
      <p:grpSp>
        <p:nvGrpSpPr>
          <p:cNvPr id="301" name="Google Shape;301;p44"/>
          <p:cNvGrpSpPr/>
          <p:nvPr/>
        </p:nvGrpSpPr>
        <p:grpSpPr>
          <a:xfrm>
            <a:off x="283390" y="7526301"/>
            <a:ext cx="1926389" cy="1337371"/>
            <a:chOff x="5324265" y="936977"/>
            <a:chExt cx="1926389" cy="1295400"/>
          </a:xfrm>
        </p:grpSpPr>
        <p:sp>
          <p:nvSpPr>
            <p:cNvPr id="302" name="Google Shape;302;p44"/>
            <p:cNvSpPr/>
            <p:nvPr/>
          </p:nvSpPr>
          <p:spPr>
            <a:xfrm>
              <a:off x="5683702" y="1226372"/>
              <a:ext cx="1566952" cy="550114"/>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Mada"/>
                  <a:ea typeface="Mada"/>
                  <a:cs typeface="Mada"/>
                  <a:sym typeface="Mada"/>
                </a:rPr>
                <a:t>Immunization</a:t>
              </a:r>
              <a:endParaRPr b="0" i="0" sz="1200" u="none" cap="none" strike="noStrike">
                <a:solidFill>
                  <a:srgbClr val="000000"/>
                </a:solidFill>
                <a:latin typeface="Mada"/>
                <a:ea typeface="Mada"/>
                <a:cs typeface="Mada"/>
                <a:sym typeface="Mada"/>
              </a:endParaRPr>
            </a:p>
          </p:txBody>
        </p:sp>
        <p:sp>
          <p:nvSpPr>
            <p:cNvPr id="303" name="Google Shape;303;p44"/>
            <p:cNvSpPr txBox="1"/>
            <p:nvPr/>
          </p:nvSpPr>
          <p:spPr>
            <a:xfrm>
              <a:off x="5324265" y="936977"/>
              <a:ext cx="637800" cy="129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134F5C"/>
                  </a:solidFill>
                  <a:latin typeface="Nunito"/>
                  <a:ea typeface="Nunito"/>
                  <a:cs typeface="Nunito"/>
                  <a:sym typeface="Nunito"/>
                </a:rPr>
                <a:t>3</a:t>
              </a:r>
              <a:endParaRPr b="1" i="0" sz="6000" u="none" cap="none" strike="noStrike">
                <a:solidFill>
                  <a:srgbClr val="134F5C"/>
                </a:solidFill>
                <a:latin typeface="Nunito"/>
                <a:ea typeface="Nunito"/>
                <a:cs typeface="Nunito"/>
                <a:sym typeface="Nunito"/>
              </a:endParaRPr>
            </a:p>
          </p:txBody>
        </p:sp>
      </p:grpSp>
      <p:sp>
        <p:nvSpPr>
          <p:cNvPr id="304" name="Google Shape;304;p44"/>
          <p:cNvSpPr/>
          <p:nvPr/>
        </p:nvSpPr>
        <p:spPr>
          <a:xfrm>
            <a:off x="259815" y="430625"/>
            <a:ext cx="7121400" cy="4617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US" sz="2400">
                <a:solidFill>
                  <a:srgbClr val="134F5C"/>
                </a:solidFill>
                <a:latin typeface="Nunito"/>
                <a:ea typeface="Nunito"/>
                <a:cs typeface="Nunito"/>
                <a:sym typeface="Nunito"/>
              </a:rPr>
              <a:t>Indicators of </a:t>
            </a:r>
            <a:r>
              <a:rPr b="1" i="0" lang="en-US" sz="2400" u="none" cap="none" strike="noStrike">
                <a:solidFill>
                  <a:srgbClr val="134F5C"/>
                </a:solidFill>
                <a:latin typeface="Nunito"/>
                <a:ea typeface="Nunito"/>
                <a:cs typeface="Nunito"/>
                <a:sym typeface="Nunito"/>
              </a:rPr>
              <a:t>Child </a:t>
            </a:r>
            <a:r>
              <a:rPr b="1" lang="en-US" sz="2400">
                <a:solidFill>
                  <a:srgbClr val="134F5C"/>
                </a:solidFill>
                <a:latin typeface="Nunito"/>
                <a:ea typeface="Nunito"/>
                <a:cs typeface="Nunito"/>
                <a:sym typeface="Nunito"/>
              </a:rPr>
              <a:t>H</a:t>
            </a:r>
            <a:r>
              <a:rPr b="1" i="0" lang="en-US" sz="2400" u="none" cap="none" strike="noStrike">
                <a:solidFill>
                  <a:srgbClr val="134F5C"/>
                </a:solidFill>
                <a:latin typeface="Nunito"/>
                <a:ea typeface="Nunito"/>
                <a:cs typeface="Nunito"/>
                <a:sym typeface="Nunito"/>
              </a:rPr>
              <a:t>ealth  </a:t>
            </a:r>
            <a:endParaRPr b="1" sz="2400"/>
          </a:p>
        </p:txBody>
      </p:sp>
      <p:grpSp>
        <p:nvGrpSpPr>
          <p:cNvPr id="305" name="Google Shape;305;p44"/>
          <p:cNvGrpSpPr/>
          <p:nvPr/>
        </p:nvGrpSpPr>
        <p:grpSpPr>
          <a:xfrm rot="2673436">
            <a:off x="807144" y="915748"/>
            <a:ext cx="2051041" cy="2037172"/>
            <a:chOff x="3203958" y="1258050"/>
            <a:chExt cx="2547000" cy="2547000"/>
          </a:xfrm>
        </p:grpSpPr>
        <p:sp>
          <p:nvSpPr>
            <p:cNvPr id="306" name="Google Shape;306;p44"/>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307" name="Google Shape;307;p44"/>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rgbClr val="A2C4C9"/>
                  </a:solidFill>
                  <a:latin typeface="Changa"/>
                  <a:ea typeface="Changa"/>
                  <a:cs typeface="Changa"/>
                  <a:sym typeface="Changa"/>
                </a:rPr>
                <a:t>2</a:t>
              </a:r>
              <a:endParaRPr b="1" i="0" sz="1200" u="none" cap="none" strike="noStrike">
                <a:solidFill>
                  <a:srgbClr val="A2C4C9"/>
                </a:solidFill>
                <a:latin typeface="Changa"/>
                <a:ea typeface="Changa"/>
                <a:cs typeface="Changa"/>
                <a:sym typeface="Changa"/>
              </a:endParaRPr>
            </a:p>
          </p:txBody>
        </p:sp>
        <p:sp>
          <p:nvSpPr>
            <p:cNvPr id="308" name="Google Shape;308;p44"/>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200"/>
                <a:buFont typeface="Arial"/>
                <a:buNone/>
              </a:pPr>
              <a:r>
                <a:rPr b="1" lang="en-US" sz="1200">
                  <a:solidFill>
                    <a:srgbClr val="FFFFFF"/>
                  </a:solidFill>
                  <a:latin typeface="Mada"/>
                  <a:ea typeface="Mada"/>
                  <a:cs typeface="Mada"/>
                  <a:sym typeface="Mada"/>
                </a:rPr>
                <a:t>Neonatal mortality rate</a:t>
              </a:r>
              <a:endParaRPr b="1" sz="1200">
                <a:solidFill>
                  <a:srgbClr val="FFFFFF"/>
                </a:solidFill>
                <a:latin typeface="Mada"/>
                <a:ea typeface="Mada"/>
                <a:cs typeface="Mada"/>
                <a:sym typeface="Mada"/>
              </a:endParaRPr>
            </a:p>
          </p:txBody>
        </p:sp>
      </p:grpSp>
      <p:grpSp>
        <p:nvGrpSpPr>
          <p:cNvPr id="309" name="Google Shape;309;p44"/>
          <p:cNvGrpSpPr/>
          <p:nvPr/>
        </p:nvGrpSpPr>
        <p:grpSpPr>
          <a:xfrm rot="2673436">
            <a:off x="807144" y="332323"/>
            <a:ext cx="2051041" cy="2037172"/>
            <a:chOff x="3203958" y="1258050"/>
            <a:chExt cx="2547000" cy="2547000"/>
          </a:xfrm>
        </p:grpSpPr>
        <p:sp>
          <p:nvSpPr>
            <p:cNvPr id="310" name="Google Shape;310;p44"/>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311" name="Google Shape;311;p44"/>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rgbClr val="A2C4C9"/>
                  </a:solidFill>
                  <a:latin typeface="Changa"/>
                  <a:ea typeface="Changa"/>
                  <a:cs typeface="Changa"/>
                  <a:sym typeface="Changa"/>
                </a:rPr>
                <a:t>1</a:t>
              </a:r>
              <a:endParaRPr b="1" i="0" sz="1200" u="none" cap="none" strike="noStrike">
                <a:solidFill>
                  <a:srgbClr val="A2C4C9"/>
                </a:solidFill>
                <a:latin typeface="Changa"/>
                <a:ea typeface="Changa"/>
                <a:cs typeface="Changa"/>
                <a:sym typeface="Changa"/>
              </a:endParaRPr>
            </a:p>
          </p:txBody>
        </p:sp>
        <p:sp>
          <p:nvSpPr>
            <p:cNvPr id="312" name="Google Shape;312;p44"/>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200"/>
                <a:buFont typeface="Arial"/>
                <a:buNone/>
              </a:pPr>
              <a:r>
                <a:rPr b="1" lang="en-US" sz="1200">
                  <a:solidFill>
                    <a:srgbClr val="FFFFFF"/>
                  </a:solidFill>
                  <a:latin typeface="Mada"/>
                  <a:ea typeface="Mada"/>
                  <a:cs typeface="Mada"/>
                  <a:sym typeface="Mada"/>
                </a:rPr>
                <a:t>Prenatal mortality rate</a:t>
              </a:r>
              <a:endParaRPr b="1" sz="1200">
                <a:solidFill>
                  <a:srgbClr val="FFFFFF"/>
                </a:solidFill>
                <a:latin typeface="Mada"/>
                <a:ea typeface="Mada"/>
                <a:cs typeface="Mada"/>
                <a:sym typeface="Mada"/>
              </a:endParaRPr>
            </a:p>
          </p:txBody>
        </p:sp>
      </p:grpSp>
      <p:grpSp>
        <p:nvGrpSpPr>
          <p:cNvPr id="313" name="Google Shape;313;p44"/>
          <p:cNvGrpSpPr/>
          <p:nvPr/>
        </p:nvGrpSpPr>
        <p:grpSpPr>
          <a:xfrm rot="2673436">
            <a:off x="807144" y="2080360"/>
            <a:ext cx="2051041" cy="2037172"/>
            <a:chOff x="3203958" y="1258050"/>
            <a:chExt cx="2547000" cy="2547000"/>
          </a:xfrm>
        </p:grpSpPr>
        <p:sp>
          <p:nvSpPr>
            <p:cNvPr id="314" name="Google Shape;314;p44"/>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315" name="Google Shape;315;p44"/>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rgbClr val="A2C4C9"/>
                  </a:solidFill>
                  <a:latin typeface="Changa"/>
                  <a:ea typeface="Changa"/>
                  <a:cs typeface="Changa"/>
                  <a:sym typeface="Changa"/>
                </a:rPr>
                <a:t>4</a:t>
              </a:r>
              <a:endParaRPr b="1" i="0" sz="1200" u="none" cap="none" strike="noStrike">
                <a:solidFill>
                  <a:srgbClr val="A2C4C9"/>
                </a:solidFill>
                <a:latin typeface="Changa"/>
                <a:ea typeface="Changa"/>
                <a:cs typeface="Changa"/>
                <a:sym typeface="Changa"/>
              </a:endParaRPr>
            </a:p>
          </p:txBody>
        </p:sp>
        <p:sp>
          <p:nvSpPr>
            <p:cNvPr id="316" name="Google Shape;316;p44"/>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200"/>
                <a:buFont typeface="Arial"/>
                <a:buNone/>
              </a:pPr>
              <a:r>
                <a:rPr b="1" lang="en-US" sz="1200">
                  <a:solidFill>
                    <a:srgbClr val="FFFFFF"/>
                  </a:solidFill>
                  <a:latin typeface="Mada"/>
                  <a:ea typeface="Mada"/>
                  <a:cs typeface="Mada"/>
                  <a:sym typeface="Mada"/>
                </a:rPr>
                <a:t>Under 5 mortality rate</a:t>
              </a:r>
              <a:endParaRPr b="1" sz="1200">
                <a:solidFill>
                  <a:srgbClr val="FFFFFF"/>
                </a:solidFill>
                <a:latin typeface="Mada"/>
                <a:ea typeface="Mada"/>
                <a:cs typeface="Mada"/>
                <a:sym typeface="Mada"/>
              </a:endParaRPr>
            </a:p>
          </p:txBody>
        </p:sp>
      </p:grpSp>
      <p:grpSp>
        <p:nvGrpSpPr>
          <p:cNvPr id="317" name="Google Shape;317;p44"/>
          <p:cNvGrpSpPr/>
          <p:nvPr/>
        </p:nvGrpSpPr>
        <p:grpSpPr>
          <a:xfrm rot="2673436">
            <a:off x="807144" y="1481585"/>
            <a:ext cx="2051041" cy="2037172"/>
            <a:chOff x="3203958" y="1258050"/>
            <a:chExt cx="2547000" cy="2547000"/>
          </a:xfrm>
        </p:grpSpPr>
        <p:sp>
          <p:nvSpPr>
            <p:cNvPr id="318" name="Google Shape;318;p44"/>
            <p:cNvSpPr/>
            <p:nvPr/>
          </p:nvSpPr>
          <p:spPr>
            <a:xfrm rot="2700000">
              <a:off x="4196595" y="1011412"/>
              <a:ext cx="561726" cy="3040276"/>
            </a:xfrm>
            <a:prstGeom prst="round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7CBE5F"/>
                </a:solidFill>
                <a:latin typeface="Changa"/>
                <a:ea typeface="Changa"/>
                <a:cs typeface="Changa"/>
                <a:sym typeface="Changa"/>
              </a:endParaRPr>
            </a:p>
          </p:txBody>
        </p:sp>
        <p:sp>
          <p:nvSpPr>
            <p:cNvPr id="319" name="Google Shape;319;p44"/>
            <p:cNvSpPr/>
            <p:nvPr/>
          </p:nvSpPr>
          <p:spPr>
            <a:xfrm rot="-2700000">
              <a:off x="3420998" y="3205316"/>
              <a:ext cx="374201" cy="374201"/>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rgbClr val="A2C4C9"/>
                  </a:solidFill>
                  <a:latin typeface="Changa"/>
                  <a:ea typeface="Changa"/>
                  <a:cs typeface="Changa"/>
                  <a:sym typeface="Changa"/>
                </a:rPr>
                <a:t>3</a:t>
              </a:r>
              <a:endParaRPr b="1" i="0" sz="1200" u="none" cap="none" strike="noStrike">
                <a:solidFill>
                  <a:srgbClr val="A2C4C9"/>
                </a:solidFill>
                <a:latin typeface="Changa"/>
                <a:ea typeface="Changa"/>
                <a:cs typeface="Changa"/>
                <a:sym typeface="Changa"/>
              </a:endParaRPr>
            </a:p>
          </p:txBody>
        </p:sp>
        <p:sp>
          <p:nvSpPr>
            <p:cNvPr id="320" name="Google Shape;320;p44"/>
            <p:cNvSpPr txBox="1"/>
            <p:nvPr/>
          </p:nvSpPr>
          <p:spPr>
            <a:xfrm rot="-2700000">
              <a:off x="3410687" y="2240903"/>
              <a:ext cx="2333877" cy="393293"/>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200"/>
                <a:buFont typeface="Arial"/>
                <a:buNone/>
              </a:pPr>
              <a:r>
                <a:rPr b="1" lang="en-US" sz="1200">
                  <a:solidFill>
                    <a:srgbClr val="FFFFFF"/>
                  </a:solidFill>
                  <a:latin typeface="Mada"/>
                  <a:ea typeface="Mada"/>
                  <a:cs typeface="Mada"/>
                  <a:sym typeface="Mada"/>
                </a:rPr>
                <a:t>Infant mortality rate</a:t>
              </a:r>
              <a:endParaRPr b="1" sz="1200">
                <a:solidFill>
                  <a:srgbClr val="FFFFFF"/>
                </a:solidFill>
                <a:latin typeface="Mada"/>
                <a:ea typeface="Mada"/>
                <a:cs typeface="Mada"/>
                <a:sym typeface="Mada"/>
              </a:endParaRPr>
            </a:p>
          </p:txBody>
        </p:sp>
      </p:grpSp>
      <p:sp>
        <p:nvSpPr>
          <p:cNvPr id="321" name="Google Shape;321;p44"/>
          <p:cNvSpPr/>
          <p:nvPr/>
        </p:nvSpPr>
        <p:spPr>
          <a:xfrm>
            <a:off x="6989625" y="722150"/>
            <a:ext cx="523200" cy="461700"/>
          </a:xfrm>
          <a:prstGeom prst="star5">
            <a:avLst>
              <a:gd fmla="val 19098" name="adj"/>
              <a:gd fmla="val 105146" name="hf"/>
              <a:gd fmla="val 110557" name="vf"/>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44"/>
          <p:cNvPicPr preferRelativeResize="0"/>
          <p:nvPr/>
        </p:nvPicPr>
        <p:blipFill rotWithShape="1">
          <a:blip r:embed="rId4">
            <a:alphaModFix/>
          </a:blip>
          <a:srcRect b="51969" l="0" r="0" t="0"/>
          <a:stretch/>
        </p:blipFill>
        <p:spPr>
          <a:xfrm>
            <a:off x="3289168" y="4629999"/>
            <a:ext cx="4146032" cy="2517600"/>
          </a:xfrm>
          <a:prstGeom prst="rect">
            <a:avLst/>
          </a:prstGeom>
          <a:noFill/>
          <a:ln>
            <a:noFill/>
          </a:ln>
        </p:spPr>
      </p:pic>
      <p:pic>
        <p:nvPicPr>
          <p:cNvPr id="323" name="Google Shape;323;p44"/>
          <p:cNvPicPr preferRelativeResize="0"/>
          <p:nvPr/>
        </p:nvPicPr>
        <p:blipFill rotWithShape="1">
          <a:blip r:embed="rId4">
            <a:alphaModFix/>
          </a:blip>
          <a:srcRect b="0" l="0" r="0" t="47676"/>
          <a:stretch/>
        </p:blipFill>
        <p:spPr>
          <a:xfrm>
            <a:off x="3289175" y="7147600"/>
            <a:ext cx="4146025" cy="2549975"/>
          </a:xfrm>
          <a:prstGeom prst="rect">
            <a:avLst/>
          </a:prstGeom>
          <a:noFill/>
          <a:ln>
            <a:noFill/>
          </a:ln>
        </p:spPr>
      </p:pic>
      <p:sp>
        <p:nvSpPr>
          <p:cNvPr id="324" name="Google Shape;324;p44"/>
          <p:cNvSpPr/>
          <p:nvPr/>
        </p:nvSpPr>
        <p:spPr>
          <a:xfrm>
            <a:off x="1539109" y="430625"/>
            <a:ext cx="572100" cy="461700"/>
          </a:xfrm>
          <a:prstGeom prst="star5">
            <a:avLst>
              <a:gd fmla="val 19098" name="adj"/>
              <a:gd fmla="val 105146" name="hf"/>
              <a:gd fmla="val 110557" name="vf"/>
            </a:avLst>
          </a:prstGeom>
          <a:solidFill>
            <a:srgbClr val="BF9000"/>
          </a:solidFill>
          <a:ln cap="flat" cmpd="sng" w="9525">
            <a:solidFill>
              <a:srgbClr val="BF9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p:nvPr/>
        </p:nvSpPr>
        <p:spPr>
          <a:xfrm>
            <a:off x="303071" y="932137"/>
            <a:ext cx="6257100" cy="11079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lang="en-US" sz="1800">
                <a:solidFill>
                  <a:srgbClr val="76A5AF"/>
                </a:solidFill>
                <a:latin typeface="Nunito"/>
                <a:ea typeface="Nunito"/>
                <a:cs typeface="Nunito"/>
                <a:sym typeface="Nunito"/>
              </a:rPr>
              <a:t>WHO R</a:t>
            </a:r>
            <a:r>
              <a:rPr i="0" lang="en-US" sz="1800" u="none" cap="none" strike="noStrike">
                <a:solidFill>
                  <a:srgbClr val="76A5AF"/>
                </a:solidFill>
                <a:latin typeface="Nunito"/>
                <a:ea typeface="Nunito"/>
                <a:cs typeface="Nunito"/>
                <a:sym typeface="Nunito"/>
              </a:rPr>
              <a:t>ecommendations</a:t>
            </a:r>
            <a:r>
              <a:rPr lang="en-US" sz="1800">
                <a:solidFill>
                  <a:srgbClr val="76A5AF"/>
                </a:solidFill>
                <a:latin typeface="Nunito"/>
                <a:ea typeface="Nunito"/>
                <a:cs typeface="Nunito"/>
                <a:sym typeface="Nunito"/>
              </a:rPr>
              <a:t>:</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Early initiation of breastfeeding within 1 hour of birth</a:t>
            </a:r>
            <a:r>
              <a:rPr lang="en-US" sz="1200">
                <a:latin typeface="Mada"/>
                <a:ea typeface="Mada"/>
                <a:cs typeface="Mada"/>
                <a:sym typeface="Mada"/>
              </a:rPr>
              <a:t> and </a:t>
            </a:r>
            <a:r>
              <a:rPr b="0" i="0" lang="en-US" sz="1200" u="none" cap="none" strike="noStrike">
                <a:solidFill>
                  <a:srgbClr val="000000"/>
                </a:solidFill>
                <a:latin typeface="Mada"/>
                <a:ea typeface="Mada"/>
                <a:cs typeface="Mada"/>
                <a:sym typeface="Mada"/>
              </a:rPr>
              <a:t>skin to skin contact </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Exclusive breastfeeding for the first 6 months of life</a:t>
            </a:r>
            <a:endParaRPr/>
          </a:p>
          <a:p>
            <a:pPr indent="-285750" lvl="0" marL="285750" marR="0" rtl="0" algn="l">
              <a:lnSpc>
                <a:spcPct val="100000"/>
              </a:lnSpc>
              <a:spcBef>
                <a:spcPts val="0"/>
              </a:spcBef>
              <a:spcAft>
                <a:spcPts val="0"/>
              </a:spcAft>
              <a:buClr>
                <a:srgbClr val="000000"/>
              </a:buClr>
              <a:buSzPts val="1200"/>
              <a:buFont typeface="Arial"/>
              <a:buChar char="•"/>
            </a:pPr>
            <a:r>
              <a:rPr lang="en-US" sz="1200">
                <a:latin typeface="Mada"/>
                <a:ea typeface="Mada"/>
                <a:cs typeface="Mada"/>
                <a:sym typeface="Mada"/>
              </a:rPr>
              <a:t>I</a:t>
            </a:r>
            <a:r>
              <a:rPr b="0" i="0" lang="en-US" sz="1200" u="none" cap="none" strike="noStrike">
                <a:solidFill>
                  <a:srgbClr val="000000"/>
                </a:solidFill>
                <a:latin typeface="Mada"/>
                <a:ea typeface="Mada"/>
                <a:cs typeface="Mada"/>
                <a:sym typeface="Mada"/>
              </a:rPr>
              <a:t>ntroduction of nutritionally-adequate and safe complementary (solid) foods at 6 months together with continued breastfeeding up to 2 years of age or beyond</a:t>
            </a:r>
            <a:endParaRPr/>
          </a:p>
        </p:txBody>
      </p:sp>
      <p:grpSp>
        <p:nvGrpSpPr>
          <p:cNvPr id="330" name="Google Shape;330;p45"/>
          <p:cNvGrpSpPr/>
          <p:nvPr/>
        </p:nvGrpSpPr>
        <p:grpSpPr>
          <a:xfrm>
            <a:off x="198354" y="4830307"/>
            <a:ext cx="3596613" cy="2651749"/>
            <a:chOff x="563115" y="2373913"/>
            <a:chExt cx="1923528" cy="1446435"/>
          </a:xfrm>
        </p:grpSpPr>
        <p:sp>
          <p:nvSpPr>
            <p:cNvPr id="331" name="Google Shape;331;p45"/>
            <p:cNvSpPr txBox="1"/>
            <p:nvPr/>
          </p:nvSpPr>
          <p:spPr>
            <a:xfrm>
              <a:off x="564379" y="2373913"/>
              <a:ext cx="1921199" cy="203378"/>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rgbClr val="000000"/>
                  </a:solidFill>
                  <a:latin typeface="Mada"/>
                  <a:ea typeface="Mada"/>
                  <a:cs typeface="Mada"/>
                  <a:sym typeface="Mada"/>
                </a:rPr>
                <a:t>Benefits to the infant</a:t>
              </a:r>
              <a:endParaRPr b="0" i="0" sz="1200" u="none" cap="none" strike="noStrike">
                <a:solidFill>
                  <a:srgbClr val="FFFFFF"/>
                </a:solidFill>
                <a:latin typeface="Mada"/>
                <a:ea typeface="Mada"/>
                <a:cs typeface="Mada"/>
                <a:sym typeface="Mada"/>
              </a:endParaRPr>
            </a:p>
          </p:txBody>
        </p:sp>
        <p:sp>
          <p:nvSpPr>
            <p:cNvPr id="332" name="Google Shape;332;p45"/>
            <p:cNvSpPr/>
            <p:nvPr/>
          </p:nvSpPr>
          <p:spPr>
            <a:xfrm>
              <a:off x="563115" y="2583285"/>
              <a:ext cx="1923528" cy="1237063"/>
            </a:xfrm>
            <a:prstGeom prst="rect">
              <a:avLst/>
            </a:prstGeom>
            <a:solidFill>
              <a:srgbClr val="F2F2F2"/>
            </a:solidFill>
            <a:ln>
              <a:noFill/>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bacteremia</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diarrhea</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respiratory tract infection</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necrotizing enterocolitis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otitis media</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urinary tract infection</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late-onset sepsis in preterm infants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type 1 and type 2 diabetes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lymphoma, leukemia, and </a:t>
              </a:r>
              <a:r>
                <a:rPr lang="en-US" sz="1200">
                  <a:latin typeface="Mada"/>
                  <a:ea typeface="Mada"/>
                  <a:cs typeface="Mada"/>
                  <a:sym typeface="Mada"/>
                </a:rPr>
                <a:t>Hodgkin's</a:t>
              </a:r>
              <a:r>
                <a:rPr b="0" i="0" lang="en-US" sz="1200" u="none" cap="none" strike="noStrike">
                  <a:solidFill>
                    <a:srgbClr val="000000"/>
                  </a:solidFill>
                  <a:latin typeface="Mada"/>
                  <a:ea typeface="Mada"/>
                  <a:cs typeface="Mada"/>
                  <a:sym typeface="Mada"/>
                </a:rPr>
                <a:t> disease</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childhood overweight and obesity</a:t>
              </a:r>
              <a:endParaRPr/>
            </a:p>
            <a:p>
              <a:pPr indent="0" lvl="0" marL="0" marR="0" rtl="0" algn="ctr">
                <a:lnSpc>
                  <a:spcPct val="100000"/>
                </a:lnSpc>
                <a:spcBef>
                  <a:spcPts val="24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grpSp>
      <p:grpSp>
        <p:nvGrpSpPr>
          <p:cNvPr id="333" name="Google Shape;333;p45"/>
          <p:cNvGrpSpPr/>
          <p:nvPr/>
        </p:nvGrpSpPr>
        <p:grpSpPr>
          <a:xfrm>
            <a:off x="3805516" y="4841098"/>
            <a:ext cx="3613659" cy="2640836"/>
            <a:chOff x="2776383" y="2624375"/>
            <a:chExt cx="3613659" cy="2640836"/>
          </a:xfrm>
        </p:grpSpPr>
        <p:sp>
          <p:nvSpPr>
            <p:cNvPr id="334" name="Google Shape;334;p45"/>
            <p:cNvSpPr txBox="1"/>
            <p:nvPr/>
          </p:nvSpPr>
          <p:spPr>
            <a:xfrm>
              <a:off x="2776383" y="2624375"/>
              <a:ext cx="3613657" cy="362392"/>
            </a:xfrm>
            <a:prstGeom prst="rect">
              <a:avLst/>
            </a:prstGeom>
            <a:solidFill>
              <a:srgbClr val="D0E0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200" u="none" cap="none" strike="noStrike">
                  <a:solidFill>
                    <a:schemeClr val="dk1"/>
                  </a:solidFill>
                  <a:latin typeface="Mada"/>
                  <a:ea typeface="Mada"/>
                  <a:cs typeface="Mada"/>
                  <a:sym typeface="Mada"/>
                </a:rPr>
                <a:t>Benefits to the mother </a:t>
              </a:r>
              <a:endParaRPr b="1" i="0" sz="1200" u="none" cap="none" strike="noStrike">
                <a:solidFill>
                  <a:schemeClr val="dk1"/>
                </a:solidFill>
                <a:latin typeface="Mada"/>
                <a:ea typeface="Mada"/>
                <a:cs typeface="Mada"/>
                <a:sym typeface="Mada"/>
              </a:endParaRPr>
            </a:p>
          </p:txBody>
        </p:sp>
        <p:sp>
          <p:nvSpPr>
            <p:cNvPr id="335" name="Google Shape;335;p45"/>
            <p:cNvSpPr/>
            <p:nvPr/>
          </p:nvSpPr>
          <p:spPr>
            <a:xfrm>
              <a:off x="2776384" y="2997343"/>
              <a:ext cx="3613658" cy="2267868"/>
            </a:xfrm>
            <a:prstGeom prst="rect">
              <a:avLst/>
            </a:prstGeom>
            <a:solidFill>
              <a:srgbClr val="F2F2F2"/>
            </a:solidFill>
            <a:ln>
              <a:noFill/>
            </a:ln>
          </p:spPr>
          <p:txBody>
            <a:bodyPr anchorCtr="0" anchor="ctr"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decreased postpartum bleeding and more rapid uterine involution</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decreased menstrual blood loss and increased child spacing (lactational amenorrhea)</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earlier return to pre-pregnancy weight</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Mada"/>
                  <a:ea typeface="Mada"/>
                  <a:cs typeface="Mada"/>
                  <a:sym typeface="Mada"/>
                </a:rPr>
                <a:t>decreased risk of breast and ovarian cancers</a:t>
              </a:r>
              <a:endParaRPr/>
            </a:p>
            <a:p>
              <a:pPr indent="0" lvl="0" marL="0" marR="0" rtl="0" algn="ctr">
                <a:lnSpc>
                  <a:spcPct val="100000"/>
                </a:lnSpc>
                <a:spcBef>
                  <a:spcPts val="24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grpSp>
      <p:pic>
        <p:nvPicPr>
          <p:cNvPr id="336" name="Google Shape;336;p45"/>
          <p:cNvPicPr preferRelativeResize="0"/>
          <p:nvPr/>
        </p:nvPicPr>
        <p:blipFill rotWithShape="1">
          <a:blip r:embed="rId3">
            <a:alphaModFix/>
          </a:blip>
          <a:srcRect b="0" l="0" r="0" t="0"/>
          <a:stretch/>
        </p:blipFill>
        <p:spPr>
          <a:xfrm>
            <a:off x="1105075" y="2127426"/>
            <a:ext cx="2552499" cy="2340300"/>
          </a:xfrm>
          <a:prstGeom prst="rect">
            <a:avLst/>
          </a:prstGeom>
          <a:noFill/>
          <a:ln>
            <a:noFill/>
          </a:ln>
        </p:spPr>
      </p:pic>
      <p:pic>
        <p:nvPicPr>
          <p:cNvPr id="337" name="Google Shape;337;p45"/>
          <p:cNvPicPr preferRelativeResize="0"/>
          <p:nvPr/>
        </p:nvPicPr>
        <p:blipFill rotWithShape="1">
          <a:blip r:embed="rId4">
            <a:alphaModFix/>
          </a:blip>
          <a:srcRect b="0" l="0" r="0" t="0"/>
          <a:stretch/>
        </p:blipFill>
        <p:spPr>
          <a:xfrm>
            <a:off x="3657574" y="2079825"/>
            <a:ext cx="2552500" cy="2387899"/>
          </a:xfrm>
          <a:prstGeom prst="rect">
            <a:avLst/>
          </a:prstGeom>
          <a:noFill/>
          <a:ln>
            <a:noFill/>
          </a:ln>
        </p:spPr>
      </p:pic>
      <p:sp>
        <p:nvSpPr>
          <p:cNvPr id="338" name="Google Shape;338;p45"/>
          <p:cNvSpPr/>
          <p:nvPr/>
        </p:nvSpPr>
        <p:spPr>
          <a:xfrm>
            <a:off x="432741" y="4431492"/>
            <a:ext cx="3127800" cy="369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lang="en-US" sz="1800">
                <a:solidFill>
                  <a:srgbClr val="76A5AF"/>
                </a:solidFill>
                <a:latin typeface="Nunito"/>
                <a:ea typeface="Nunito"/>
                <a:cs typeface="Nunito"/>
                <a:sym typeface="Nunito"/>
              </a:rPr>
              <a:t>Breastfeeding</a:t>
            </a:r>
            <a:r>
              <a:rPr i="0" lang="en-US" sz="1800" u="none" cap="none" strike="noStrike">
                <a:solidFill>
                  <a:srgbClr val="76A5AF"/>
                </a:solidFill>
                <a:latin typeface="Nunito"/>
                <a:ea typeface="Nunito"/>
                <a:cs typeface="Nunito"/>
                <a:sym typeface="Nunito"/>
              </a:rPr>
              <a:t> benefits:  </a:t>
            </a:r>
            <a:endParaRPr i="0" sz="1800" u="none" cap="none" strike="noStrike">
              <a:solidFill>
                <a:srgbClr val="000000"/>
              </a:solidFill>
            </a:endParaRPr>
          </a:p>
        </p:txBody>
      </p:sp>
      <p:pic>
        <p:nvPicPr>
          <p:cNvPr id="339" name="Google Shape;339;p45"/>
          <p:cNvPicPr preferRelativeResize="0"/>
          <p:nvPr/>
        </p:nvPicPr>
        <p:blipFill rotWithShape="1">
          <a:blip r:embed="rId5">
            <a:alphaModFix/>
          </a:blip>
          <a:srcRect b="17923" l="5951" r="26721" t="16661"/>
          <a:stretch/>
        </p:blipFill>
        <p:spPr>
          <a:xfrm>
            <a:off x="432750" y="7947337"/>
            <a:ext cx="4018649" cy="2022726"/>
          </a:xfrm>
          <a:prstGeom prst="rect">
            <a:avLst/>
          </a:prstGeom>
          <a:noFill/>
          <a:ln>
            <a:noFill/>
          </a:ln>
        </p:spPr>
      </p:pic>
      <p:sp>
        <p:nvSpPr>
          <p:cNvPr id="340" name="Google Shape;340;p45"/>
          <p:cNvSpPr/>
          <p:nvPr/>
        </p:nvSpPr>
        <p:spPr>
          <a:xfrm>
            <a:off x="344302" y="7590509"/>
            <a:ext cx="2512200" cy="3693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76A5AF"/>
              </a:buClr>
              <a:buSzPts val="1800"/>
              <a:buFont typeface="Noto Sans Symbols"/>
              <a:buChar char="❖"/>
            </a:pPr>
            <a:r>
              <a:rPr b="1" i="0" lang="en-US" sz="1800" u="none" cap="none" strike="noStrike">
                <a:solidFill>
                  <a:srgbClr val="76A5AF"/>
                </a:solidFill>
                <a:latin typeface="Nunito"/>
                <a:ea typeface="Nunito"/>
                <a:cs typeface="Nunito"/>
                <a:sym typeface="Nunito"/>
              </a:rPr>
              <a:t>Growth monitoring</a:t>
            </a:r>
            <a:endParaRPr/>
          </a:p>
        </p:txBody>
      </p:sp>
      <p:sp>
        <p:nvSpPr>
          <p:cNvPr id="341" name="Google Shape;341;p45"/>
          <p:cNvSpPr/>
          <p:nvPr/>
        </p:nvSpPr>
        <p:spPr>
          <a:xfrm>
            <a:off x="2794039" y="7676414"/>
            <a:ext cx="37941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000" u="none" cap="none" strike="noStrike">
                <a:solidFill>
                  <a:srgbClr val="7CBE5F"/>
                </a:solidFill>
                <a:latin typeface="Mada"/>
                <a:ea typeface="Mada"/>
                <a:cs typeface="Mada"/>
                <a:sym typeface="Mada"/>
              </a:rPr>
              <a:t>Very essential part in the physical and mental health of a child</a:t>
            </a:r>
            <a:endParaRPr>
              <a:solidFill>
                <a:srgbClr val="7CBE5F"/>
              </a:solidFill>
            </a:endParaRPr>
          </a:p>
        </p:txBody>
      </p:sp>
      <p:sp>
        <p:nvSpPr>
          <p:cNvPr id="342" name="Google Shape;342;p45"/>
          <p:cNvSpPr/>
          <p:nvPr/>
        </p:nvSpPr>
        <p:spPr>
          <a:xfrm>
            <a:off x="259815" y="430625"/>
            <a:ext cx="7121400" cy="461700"/>
          </a:xfrm>
          <a:prstGeom prst="rect">
            <a:avLst/>
          </a:prstGeom>
          <a:noFill/>
          <a:ln>
            <a:noFill/>
          </a:ln>
        </p:spPr>
        <p:txBody>
          <a:bodyPr anchorCtr="0" anchor="t" bIns="45700" lIns="91425" spcFirstLastPara="1" rIns="91425" wrap="square" tIns="45700">
            <a:noAutofit/>
          </a:bodyPr>
          <a:lstStyle/>
          <a:p>
            <a:pPr indent="0" lvl="0" marL="457200" marR="0" rtl="0" algn="ctr">
              <a:lnSpc>
                <a:spcPct val="100000"/>
              </a:lnSpc>
              <a:spcBef>
                <a:spcPts val="0"/>
              </a:spcBef>
              <a:spcAft>
                <a:spcPts val="0"/>
              </a:spcAft>
              <a:buNone/>
            </a:pPr>
            <a:r>
              <a:rPr b="1" lang="en-US" sz="2400">
                <a:solidFill>
                  <a:srgbClr val="134F5C"/>
                </a:solidFill>
                <a:latin typeface="Nunito"/>
                <a:ea typeface="Nunito"/>
                <a:cs typeface="Nunito"/>
                <a:sym typeface="Nunito"/>
              </a:rPr>
              <a:t>Breastfeeding</a:t>
            </a:r>
            <a:endParaRPr b="1" sz="2400"/>
          </a:p>
        </p:txBody>
      </p:sp>
      <p:sp>
        <p:nvSpPr>
          <p:cNvPr id="343" name="Google Shape;343;p45"/>
          <p:cNvSpPr/>
          <p:nvPr/>
        </p:nvSpPr>
        <p:spPr>
          <a:xfrm>
            <a:off x="1307097" y="3627168"/>
            <a:ext cx="2250600" cy="5955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5"/>
          <p:cNvSpPr txBox="1"/>
          <p:nvPr/>
        </p:nvSpPr>
        <p:spPr>
          <a:xfrm>
            <a:off x="17425" y="9994675"/>
            <a:ext cx="7553400" cy="7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rgbClr val="7CBE5F"/>
                </a:solidFill>
                <a:latin typeface="Mada"/>
                <a:ea typeface="Mada"/>
                <a:cs typeface="Mada"/>
                <a:sym typeface="Mada"/>
              </a:rPr>
              <a:t>Case: </a:t>
            </a:r>
            <a:r>
              <a:rPr lang="en-US" sz="1100">
                <a:solidFill>
                  <a:srgbClr val="7CBE5F"/>
                </a:solidFill>
                <a:latin typeface="Mada"/>
                <a:ea typeface="Mada"/>
                <a:cs typeface="Mada"/>
                <a:sym typeface="Mada"/>
              </a:rPr>
              <a:t>If you see that baby is not growing at normal rate what do you do?</a:t>
            </a:r>
            <a:endParaRPr>
              <a:solidFill>
                <a:srgbClr val="7CBE5F"/>
              </a:solidFill>
            </a:endParaRPr>
          </a:p>
          <a:p>
            <a:pPr indent="0" lvl="0" marL="0" rtl="0" algn="l">
              <a:spcBef>
                <a:spcPts val="0"/>
              </a:spcBef>
              <a:spcAft>
                <a:spcPts val="0"/>
              </a:spcAft>
              <a:buNone/>
            </a:pPr>
            <a:r>
              <a:rPr b="1" lang="en-US" sz="1100">
                <a:solidFill>
                  <a:srgbClr val="7CBE5F"/>
                </a:solidFill>
                <a:latin typeface="Mada"/>
                <a:ea typeface="Mada"/>
                <a:cs typeface="Mada"/>
                <a:sym typeface="Mada"/>
              </a:rPr>
              <a:t>first take history </a:t>
            </a:r>
            <a:r>
              <a:rPr lang="en-US" sz="1100">
                <a:solidFill>
                  <a:srgbClr val="7CBE5F"/>
                </a:solidFill>
                <a:latin typeface="Mada"/>
                <a:ea typeface="Mada"/>
                <a:cs typeface="Mada"/>
                <a:sym typeface="Mada"/>
              </a:rPr>
              <a:t>from mother: how often is she </a:t>
            </a:r>
            <a:r>
              <a:rPr b="1" lang="en-US" sz="1100">
                <a:solidFill>
                  <a:srgbClr val="7CBE5F"/>
                </a:solidFill>
                <a:latin typeface="Mada"/>
                <a:ea typeface="Mada"/>
                <a:cs typeface="Mada"/>
                <a:sym typeface="Mada"/>
              </a:rPr>
              <a:t>breastfeeding</a:t>
            </a:r>
            <a:r>
              <a:rPr lang="en-US" sz="1100">
                <a:solidFill>
                  <a:srgbClr val="7CBE5F"/>
                </a:solidFill>
                <a:latin typeface="Mada"/>
                <a:ea typeface="Mada"/>
                <a:cs typeface="Mada"/>
                <a:sym typeface="Mada"/>
              </a:rPr>
              <a:t>, for how long, and if the baby is suckling well. Also Ask about the </a:t>
            </a:r>
            <a:r>
              <a:rPr b="1" lang="en-US" sz="1100">
                <a:solidFill>
                  <a:srgbClr val="7CBE5F"/>
                </a:solidFill>
                <a:latin typeface="Mada"/>
                <a:ea typeface="Mada"/>
                <a:cs typeface="Mada"/>
                <a:sym typeface="Mada"/>
              </a:rPr>
              <a:t>vaccination </a:t>
            </a:r>
            <a:r>
              <a:rPr lang="en-US" sz="1100">
                <a:solidFill>
                  <a:srgbClr val="7CBE5F"/>
                </a:solidFill>
                <a:latin typeface="Mada"/>
                <a:ea typeface="Mada"/>
                <a:cs typeface="Mada"/>
                <a:sym typeface="Mada"/>
              </a:rPr>
              <a:t>&amp; socioeconomic status. Also you should support and encourage mother if she is doing well.</a:t>
            </a:r>
            <a:endParaRPr>
              <a:solidFill>
                <a:srgbClr val="7CBE5F"/>
              </a:solidFill>
            </a:endParaRPr>
          </a:p>
        </p:txBody>
      </p:sp>
      <p:sp>
        <p:nvSpPr>
          <p:cNvPr id="345" name="Google Shape;345;p45"/>
          <p:cNvSpPr/>
          <p:nvPr/>
        </p:nvSpPr>
        <p:spPr>
          <a:xfrm>
            <a:off x="4618300" y="8419100"/>
            <a:ext cx="2800800" cy="132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000">
                <a:solidFill>
                  <a:srgbClr val="7CBE5F"/>
                </a:solidFill>
                <a:latin typeface="Mada"/>
                <a:ea typeface="Mada"/>
                <a:cs typeface="Mada"/>
                <a:sym typeface="Mada"/>
              </a:rPr>
              <a:t>The baby’s height and weight should increase during early childhood. If the child’s health remained the same (</a:t>
            </a:r>
            <a:r>
              <a:rPr lang="en-US" sz="1000">
                <a:solidFill>
                  <a:srgbClr val="7CBE5F"/>
                </a:solidFill>
                <a:latin typeface="Mada"/>
                <a:ea typeface="Mada"/>
                <a:cs typeface="Mada"/>
                <a:sym typeface="Mada"/>
              </a:rPr>
              <a:t>plateaued</a:t>
            </a:r>
            <a:r>
              <a:rPr lang="en-US" sz="1000">
                <a:solidFill>
                  <a:srgbClr val="7CBE5F"/>
                </a:solidFill>
                <a:latin typeface="Mada"/>
                <a:ea typeface="Mada"/>
                <a:cs typeface="Mada"/>
                <a:sym typeface="Mada"/>
              </a:rPr>
              <a:t>) it should rise some worry to the doctor </a:t>
            </a:r>
            <a:r>
              <a:rPr lang="en-US" sz="1000">
                <a:solidFill>
                  <a:srgbClr val="7CBE5F"/>
                </a:solidFill>
                <a:latin typeface="Mada"/>
                <a:ea typeface="Mada"/>
                <a:cs typeface="Mada"/>
                <a:sym typeface="Mada"/>
              </a:rPr>
              <a:t>and</a:t>
            </a:r>
            <a:r>
              <a:rPr lang="en-US" sz="1000">
                <a:solidFill>
                  <a:srgbClr val="7CBE5F"/>
                </a:solidFill>
                <a:latin typeface="Mada"/>
                <a:ea typeface="Mada"/>
                <a:cs typeface="Mada"/>
                <a:sym typeface="Mada"/>
              </a:rPr>
              <a:t> requires further investigations </a:t>
            </a:r>
            <a:endParaRPr sz="1000">
              <a:solidFill>
                <a:srgbClr val="7CBE5F"/>
              </a:solidFill>
              <a:latin typeface="Mada"/>
              <a:ea typeface="Mada"/>
              <a:cs typeface="Mada"/>
              <a:sym typeface="Mada"/>
            </a:endParaRPr>
          </a:p>
          <a:p>
            <a:pPr indent="0" lvl="0" marL="0" marR="0" rtl="0" algn="l">
              <a:lnSpc>
                <a:spcPct val="100000"/>
              </a:lnSpc>
              <a:spcBef>
                <a:spcPts val="0"/>
              </a:spcBef>
              <a:spcAft>
                <a:spcPts val="0"/>
              </a:spcAft>
              <a:buNone/>
            </a:pPr>
            <a:r>
              <a:t/>
            </a:r>
            <a:endParaRPr sz="1000">
              <a:solidFill>
                <a:srgbClr val="7CBE5F"/>
              </a:solidFill>
              <a:latin typeface="Mada"/>
              <a:ea typeface="Mada"/>
              <a:cs typeface="Mada"/>
              <a:sym typeface="Mada"/>
            </a:endParaRPr>
          </a:p>
          <a:p>
            <a:pPr indent="0" lvl="0" marL="0" marR="0" rtl="0" algn="l">
              <a:lnSpc>
                <a:spcPct val="100000"/>
              </a:lnSpc>
              <a:spcBef>
                <a:spcPts val="0"/>
              </a:spcBef>
              <a:spcAft>
                <a:spcPts val="0"/>
              </a:spcAft>
              <a:buNone/>
            </a:pPr>
            <a:r>
              <a:t/>
            </a:r>
            <a:endParaRPr sz="1000">
              <a:solidFill>
                <a:srgbClr val="7CBE5F"/>
              </a:solidFill>
              <a:latin typeface="Mada"/>
              <a:ea typeface="Mada"/>
              <a:cs typeface="Mada"/>
              <a:sym typeface="Mada"/>
            </a:endParaRPr>
          </a:p>
          <a:p>
            <a:pPr indent="0" lvl="0" marL="0" marR="0" rtl="0" algn="ctr">
              <a:lnSpc>
                <a:spcPct val="100000"/>
              </a:lnSpc>
              <a:spcBef>
                <a:spcPts val="0"/>
              </a:spcBef>
              <a:spcAft>
                <a:spcPts val="0"/>
              </a:spcAft>
              <a:buNone/>
            </a:pPr>
            <a:r>
              <a:rPr lang="en-US" sz="1000">
                <a:solidFill>
                  <a:srgbClr val="999999"/>
                </a:solidFill>
                <a:latin typeface="Mada"/>
                <a:ea typeface="Mada"/>
                <a:cs typeface="Mada"/>
                <a:sym typeface="Mada"/>
              </a:rPr>
              <a:t>“More details in breastfeeding tutorial”</a:t>
            </a:r>
            <a:endParaRPr sz="1000">
              <a:solidFill>
                <a:srgbClr val="999999"/>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6"/>
          <p:cNvSpPr/>
          <p:nvPr/>
        </p:nvSpPr>
        <p:spPr>
          <a:xfrm>
            <a:off x="173675" y="1876376"/>
            <a:ext cx="7246500" cy="68757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51" name="Google Shape;351;p46"/>
          <p:cNvSpPr/>
          <p:nvPr/>
        </p:nvSpPr>
        <p:spPr>
          <a:xfrm>
            <a:off x="685577" y="1656391"/>
            <a:ext cx="1209978"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352" name="Google Shape;352;p46"/>
          <p:cNvSpPr/>
          <p:nvPr/>
        </p:nvSpPr>
        <p:spPr>
          <a:xfrm flipH="1" rot="10800000">
            <a:off x="0" y="9829491"/>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53" name="Google Shape;353;p46"/>
          <p:cNvSpPr txBox="1"/>
          <p:nvPr/>
        </p:nvSpPr>
        <p:spPr>
          <a:xfrm>
            <a:off x="152406" y="9762678"/>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354" name="Google Shape;354;p46"/>
          <p:cNvSpPr/>
          <p:nvPr/>
        </p:nvSpPr>
        <p:spPr>
          <a:xfrm rot="10800000">
            <a:off x="3876125" y="-8"/>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55" name="Google Shape;355;p46"/>
          <p:cNvSpPr txBox="1"/>
          <p:nvPr/>
        </p:nvSpPr>
        <p:spPr>
          <a:xfrm>
            <a:off x="4342114" y="256867"/>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356" name="Google Shape;356;p46"/>
          <p:cNvGraphicFramePr/>
          <p:nvPr/>
        </p:nvGraphicFramePr>
        <p:xfrm>
          <a:off x="2068369" y="9686468"/>
          <a:ext cx="3000000" cy="3000000"/>
        </p:xfrm>
        <a:graphic>
          <a:graphicData uri="http://schemas.openxmlformats.org/drawingml/2006/table">
            <a:tbl>
              <a:tblPr>
                <a:noFill/>
                <a:tableStyleId>{4ED2E10B-EDBE-464C-BFD0-D724D200BDCD}</a:tableStyleId>
              </a:tblPr>
              <a:tblGrid>
                <a:gridCol w="784150"/>
                <a:gridCol w="784150"/>
                <a:gridCol w="784150"/>
                <a:gridCol w="784150"/>
                <a:gridCol w="784150"/>
                <a:gridCol w="784150"/>
              </a:tblGrid>
              <a:tr h="264525">
                <a:tc>
                  <a:txBody>
                    <a:bodyPr/>
                    <a:lstStyle/>
                    <a:p>
                      <a:pPr indent="0" lvl="0" marL="0" rtl="0" algn="ctr">
                        <a:spcBef>
                          <a:spcPts val="0"/>
                        </a:spcBef>
                        <a:spcAft>
                          <a:spcPts val="0"/>
                        </a:spcAft>
                        <a:buNone/>
                      </a:pPr>
                      <a:r>
                        <a:rPr lang="en-US"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US"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US"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US"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US"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US"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US"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US"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US"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US"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US"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US"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357" name="Google Shape;357;p46"/>
          <p:cNvSpPr txBox="1"/>
          <p:nvPr/>
        </p:nvSpPr>
        <p:spPr>
          <a:xfrm>
            <a:off x="381000" y="2140075"/>
            <a:ext cx="7039200" cy="71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BF9000"/>
                </a:solidFill>
                <a:highlight>
                  <a:srgbClr val="FFFFFF"/>
                </a:highlight>
                <a:latin typeface="Mada"/>
                <a:ea typeface="Mada"/>
                <a:cs typeface="Mada"/>
                <a:sym typeface="Mada"/>
              </a:rPr>
              <a:t>1.   Which of the following is the leading cause of death in adolescence?</a:t>
            </a:r>
            <a:endParaRPr sz="1200">
              <a:solidFill>
                <a:srgbClr val="BF9000"/>
              </a:solidFill>
              <a:highlight>
                <a:srgbClr val="FFFFFF"/>
              </a:highlight>
              <a:latin typeface="Nunito"/>
              <a:ea typeface="Nunito"/>
              <a:cs typeface="Nunito"/>
              <a:sym typeface="Nunito"/>
            </a:endParaRPr>
          </a:p>
          <a:p>
            <a:pPr indent="-304800" lvl="0" marL="457200" rtl="0" algn="l">
              <a:lnSpc>
                <a:spcPct val="100000"/>
              </a:lnSpc>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Injury, HIV, Self harm </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Injury, HIV, Depression</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Injury, Epilepsy, Drowning</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Epilepsy, HIV, STD</a:t>
            </a:r>
            <a:endParaRPr sz="1200">
              <a:solidFill>
                <a:srgbClr val="76A5AF"/>
              </a:solidFill>
              <a:highlight>
                <a:srgbClr val="FFFFFF"/>
              </a:highlight>
              <a:latin typeface="Mada"/>
              <a:ea typeface="Mada"/>
              <a:cs typeface="Mada"/>
              <a:sym typeface="Mada"/>
            </a:endParaRPr>
          </a:p>
          <a:p>
            <a:pPr indent="0" lvl="0" marL="0" rtl="0" algn="l">
              <a:lnSpc>
                <a:spcPct val="100000"/>
              </a:lnSpc>
              <a:spcBef>
                <a:spcPts val="0"/>
              </a:spcBef>
              <a:spcAft>
                <a:spcPts val="0"/>
              </a:spcAft>
              <a:buNone/>
            </a:pPr>
            <a:r>
              <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b="1" lang="en-US" sz="1200">
                <a:solidFill>
                  <a:srgbClr val="000000"/>
                </a:solidFill>
                <a:highlight>
                  <a:srgbClr val="FFFFFF"/>
                </a:highlight>
                <a:latin typeface="Mada"/>
                <a:ea typeface="Mada"/>
                <a:cs typeface="Mada"/>
                <a:sym typeface="Mada"/>
              </a:rPr>
              <a:t>2. </a:t>
            </a:r>
            <a:r>
              <a:rPr b="1" lang="en-US" sz="1200">
                <a:highlight>
                  <a:srgbClr val="FFFFFF"/>
                </a:highlight>
                <a:latin typeface="Mada"/>
                <a:ea typeface="Mada"/>
                <a:cs typeface="Mada"/>
                <a:sym typeface="Mada"/>
              </a:rPr>
              <a:t> </a:t>
            </a:r>
            <a:r>
              <a:rPr b="1" lang="en-US" sz="1200">
                <a:solidFill>
                  <a:schemeClr val="dk1"/>
                </a:solidFill>
                <a:highlight>
                  <a:schemeClr val="lt1"/>
                </a:highlight>
                <a:latin typeface="Mada"/>
                <a:ea typeface="Mada"/>
                <a:cs typeface="Mada"/>
                <a:sym typeface="Mada"/>
              </a:rPr>
              <a:t> Which of the following is the MOST common  leading cause of illness during adolescence?</a:t>
            </a:r>
            <a:endParaRPr b="1" sz="1200">
              <a:solidFill>
                <a:srgbClr val="000000"/>
              </a:solidFill>
              <a:highlight>
                <a:srgbClr val="FFFFFF"/>
              </a:highlight>
              <a:latin typeface="Nunito"/>
              <a:ea typeface="Nunito"/>
              <a:cs typeface="Nunito"/>
              <a:sym typeface="Nunito"/>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Road traffic injury</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A</a:t>
            </a:r>
            <a:r>
              <a:rPr lang="en-US" sz="1200">
                <a:solidFill>
                  <a:srgbClr val="76A5AF"/>
                </a:solidFill>
                <a:highlight>
                  <a:srgbClr val="FFFFFF"/>
                </a:highlight>
                <a:latin typeface="Mada"/>
                <a:ea typeface="Mada"/>
                <a:cs typeface="Mada"/>
                <a:sym typeface="Mada"/>
              </a:rPr>
              <a:t>nxiety</a:t>
            </a:r>
            <a:r>
              <a:rPr lang="en-US" sz="1200">
                <a:solidFill>
                  <a:srgbClr val="76A5AF"/>
                </a:solidFill>
                <a:highlight>
                  <a:srgbClr val="FFFFFF"/>
                </a:highlight>
                <a:latin typeface="Mada"/>
                <a:ea typeface="Mada"/>
                <a:cs typeface="Mada"/>
                <a:sym typeface="Mada"/>
              </a:rPr>
              <a:t> </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Depression </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rgbClr val="FFFFFF"/>
                </a:highlight>
                <a:latin typeface="Mada"/>
                <a:ea typeface="Mada"/>
                <a:cs typeface="Mada"/>
                <a:sym typeface="Mada"/>
              </a:rPr>
              <a:t>HIV</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b="1" lang="en-US" sz="1200">
                <a:solidFill>
                  <a:srgbClr val="000000"/>
                </a:solidFill>
                <a:latin typeface="Mada"/>
                <a:ea typeface="Mada"/>
                <a:cs typeface="Mada"/>
                <a:sym typeface="Mada"/>
              </a:rPr>
              <a:t>3. </a:t>
            </a:r>
            <a:r>
              <a:rPr b="1" lang="en-US" sz="1200">
                <a:latin typeface="Mada"/>
                <a:ea typeface="Mada"/>
                <a:cs typeface="Mada"/>
                <a:sym typeface="Mada"/>
              </a:rPr>
              <a:t> Which of the following is TRUE about the leading cause of death in neonates and under 5s?</a:t>
            </a:r>
            <a:endParaRPr b="1"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latin typeface="Mada"/>
                <a:ea typeface="Mada"/>
                <a:cs typeface="Mada"/>
                <a:sym typeface="Mada"/>
              </a:rPr>
              <a:t>Most of the deaths are immediately after birth</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Most of the deaths are due to congenital causes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Most of the deaths are preventable </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Most of the </a:t>
            </a:r>
            <a:r>
              <a:rPr lang="en-US" sz="1200">
                <a:solidFill>
                  <a:srgbClr val="76A5AF"/>
                </a:solidFill>
                <a:highlight>
                  <a:schemeClr val="lt1"/>
                </a:highlight>
                <a:latin typeface="Mada"/>
                <a:ea typeface="Mada"/>
                <a:cs typeface="Mada"/>
                <a:sym typeface="Mada"/>
              </a:rPr>
              <a:t>neonatal</a:t>
            </a:r>
            <a:r>
              <a:rPr lang="en-US" sz="1200">
                <a:solidFill>
                  <a:srgbClr val="76A5AF"/>
                </a:solidFill>
                <a:highlight>
                  <a:schemeClr val="lt1"/>
                </a:highlight>
                <a:latin typeface="Mada"/>
                <a:ea typeface="Mada"/>
                <a:cs typeface="Mada"/>
                <a:sym typeface="Mada"/>
              </a:rPr>
              <a:t> deaths are caused by RTIs</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US" sz="1200">
                <a:solidFill>
                  <a:srgbClr val="BF9000"/>
                </a:solidFill>
                <a:latin typeface="Mada"/>
                <a:ea typeface="Mada"/>
                <a:cs typeface="Mada"/>
                <a:sym typeface="Mada"/>
              </a:rPr>
              <a:t>4. </a:t>
            </a:r>
            <a:r>
              <a:rPr lang="en-US" sz="1200">
                <a:solidFill>
                  <a:srgbClr val="BF9000"/>
                </a:solidFill>
                <a:latin typeface="Mada"/>
                <a:ea typeface="Mada"/>
                <a:cs typeface="Mada"/>
                <a:sym typeface="Mada"/>
              </a:rPr>
              <a:t>  A baby girl past away on the 12th day of life, At which stage she died?</a:t>
            </a:r>
            <a:endParaRPr sz="1200">
              <a:solidFill>
                <a:srgbClr val="BF9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early neonatal</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Late neonatal</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stillbirth</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postnatal </a:t>
            </a:r>
            <a:endParaRPr sz="1200">
              <a:solidFill>
                <a:srgbClr val="76A5AF"/>
              </a:solidFill>
              <a:highlight>
                <a:schemeClr val="lt1"/>
              </a:highlight>
              <a:latin typeface="Mada"/>
              <a:ea typeface="Mada"/>
              <a:cs typeface="Mada"/>
              <a:sym typeface="Mada"/>
            </a:endParaRPr>
          </a:p>
          <a:p>
            <a:pPr indent="0" lvl="0" marL="45720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b="1" lang="en-US" sz="1200">
                <a:solidFill>
                  <a:srgbClr val="000000"/>
                </a:solidFill>
                <a:latin typeface="Mada"/>
                <a:ea typeface="Mada"/>
                <a:cs typeface="Mada"/>
                <a:sym typeface="Mada"/>
              </a:rPr>
              <a:t>5. </a:t>
            </a:r>
            <a:r>
              <a:rPr b="1" lang="en-US" sz="1200">
                <a:latin typeface="Mada"/>
                <a:ea typeface="Mada"/>
                <a:cs typeface="Mada"/>
                <a:sym typeface="Mada"/>
              </a:rPr>
              <a:t> </a:t>
            </a:r>
            <a:r>
              <a:rPr b="1" lang="en-US" sz="1200">
                <a:solidFill>
                  <a:schemeClr val="dk1"/>
                </a:solidFill>
                <a:latin typeface="Mada"/>
                <a:ea typeface="Mada"/>
                <a:cs typeface="Mada"/>
                <a:sym typeface="Mada"/>
              </a:rPr>
              <a:t> A baby boy past away immediately after birth , At which stage he died?</a:t>
            </a:r>
            <a:endParaRPr b="1" sz="1200">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early neonatal</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Late neonatal</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stillbirth</a:t>
            </a:r>
            <a:endParaRPr sz="1200">
              <a:solidFill>
                <a:srgbClr val="76A5AF"/>
              </a:solidFill>
              <a:highlight>
                <a:schemeClr val="lt1"/>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highlight>
                  <a:schemeClr val="lt1"/>
                </a:highlight>
                <a:latin typeface="Mada"/>
                <a:ea typeface="Mada"/>
                <a:cs typeface="Mada"/>
                <a:sym typeface="Mada"/>
              </a:rPr>
              <a:t>postnatal</a:t>
            </a:r>
            <a:endParaRPr sz="1200">
              <a:solidFill>
                <a:srgbClr val="76A5AF"/>
              </a:solidFill>
              <a:highlight>
                <a:schemeClr val="lt1"/>
              </a:highlight>
              <a:latin typeface="Mada"/>
              <a:ea typeface="Mada"/>
              <a:cs typeface="Mada"/>
              <a:sym typeface="Mada"/>
            </a:endParaRPr>
          </a:p>
          <a:p>
            <a:pPr indent="0" lvl="0" marL="457200" rtl="0" algn="l">
              <a:spcBef>
                <a:spcPts val="0"/>
              </a:spcBef>
              <a:spcAft>
                <a:spcPts val="0"/>
              </a:spcAft>
              <a:buNone/>
            </a:pPr>
            <a:r>
              <a:t/>
            </a:r>
            <a:endParaRPr sz="1200">
              <a:solidFill>
                <a:srgbClr val="76A5AF"/>
              </a:solidFill>
              <a:highlight>
                <a:schemeClr val="lt1"/>
              </a:highlight>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US" sz="1200">
                <a:solidFill>
                  <a:schemeClr val="dk1"/>
                </a:solidFill>
                <a:latin typeface="Mada"/>
                <a:ea typeface="Mada"/>
                <a:cs typeface="Mada"/>
                <a:sym typeface="Mada"/>
              </a:rPr>
              <a:t>6.  When is it recommended to the mother to start breastfeeding the baby?</a:t>
            </a:r>
            <a:endParaRPr b="1" sz="1200">
              <a:solidFill>
                <a:schemeClr val="dk1"/>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latin typeface="Mada"/>
                <a:ea typeface="Mada"/>
                <a:cs typeface="Mada"/>
                <a:sym typeface="Mada"/>
              </a:rPr>
              <a:t>After six mouth</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latin typeface="Mada"/>
                <a:ea typeface="Mada"/>
                <a:cs typeface="Mada"/>
                <a:sym typeface="Mada"/>
              </a:rPr>
              <a:t>Immediately after birth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latin typeface="Mada"/>
                <a:ea typeface="Mada"/>
                <a:cs typeface="Mada"/>
                <a:sym typeface="Mada"/>
              </a:rPr>
              <a:t>After 24 hour</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US" sz="1200">
                <a:solidFill>
                  <a:srgbClr val="76A5AF"/>
                </a:solidFill>
                <a:latin typeface="Mada"/>
                <a:ea typeface="Mada"/>
                <a:cs typeface="Mada"/>
                <a:sym typeface="Mada"/>
              </a:rPr>
              <a:t>After one week</a:t>
            </a:r>
            <a:endParaRPr sz="1200">
              <a:solidFill>
                <a:srgbClr val="76A5A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