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10698475" cx="7589525"/>
  <p:notesSz cx="6858000" cy="9144000"/>
  <p:embeddedFontLst>
    <p:embeddedFont>
      <p:font typeface="Nunito"/>
      <p:regular r:id="rId21"/>
      <p:bold r:id="rId22"/>
      <p:italic r:id="rId23"/>
      <p:boldItalic r:id="rId24"/>
    </p:embeddedFont>
    <p:embeddedFont>
      <p:font typeface="Mada"/>
      <p:regular r:id="rId25"/>
      <p:bold r:id="rId26"/>
    </p:embeddedFont>
    <p:embeddedFont>
      <p:font typeface="Fira Sans Extra Condensed Medium"/>
      <p:regular r:id="rId27"/>
      <p:bold r:id="rId28"/>
      <p:italic r:id="rId29"/>
      <p:boldItalic r:id="rId30"/>
    </p:embeddedFont>
    <p:embeddedFont>
      <p:font typeface="Bree Serif"/>
      <p:regular r:id="rId31"/>
    </p:embeddedFont>
    <p:embeddedFont>
      <p:font typeface="Ex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1FCC61-F5C8-4B1C-B7A6-19648F9547AC}">
  <a:tblStyle styleId="{F71FCC61-F5C8-4B1C-B7A6-19648F9547A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ada-bold.fntdata"/><Relationship Id="rId25" Type="http://schemas.openxmlformats.org/officeDocument/2006/relationships/font" Target="fonts/Mada-regular.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BreeSerif-regular.fntdata"/><Relationship Id="rId30" Type="http://schemas.openxmlformats.org/officeDocument/2006/relationships/font" Target="fonts/FiraSansExtraCondensedMedium-boldItalic.fntdata"/><Relationship Id="rId11" Type="http://schemas.openxmlformats.org/officeDocument/2006/relationships/slide" Target="slides/slide3.xml"/><Relationship Id="rId33" Type="http://schemas.openxmlformats.org/officeDocument/2006/relationships/font" Target="fonts/Exo-bold.fntdata"/><Relationship Id="rId10" Type="http://schemas.openxmlformats.org/officeDocument/2006/relationships/slide" Target="slides/slide2.xml"/><Relationship Id="rId32" Type="http://schemas.openxmlformats.org/officeDocument/2006/relationships/font" Target="fonts/Exo-regular.fntdata"/><Relationship Id="rId13" Type="http://schemas.openxmlformats.org/officeDocument/2006/relationships/slide" Target="slides/slide5.xml"/><Relationship Id="rId35" Type="http://schemas.openxmlformats.org/officeDocument/2006/relationships/font" Target="fonts/Exo-boldItalic.fntdata"/><Relationship Id="rId12" Type="http://schemas.openxmlformats.org/officeDocument/2006/relationships/slide" Target="slides/slide4.xml"/><Relationship Id="rId34" Type="http://schemas.openxmlformats.org/officeDocument/2006/relationships/font" Target="fonts/Exo-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a45ef5509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a45ef550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8c87325f51_4_9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8c87325f51_4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b320b8378f_0_12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b320b8378f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b320b8378f_0_6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b320b8378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a45ef5509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a45ef55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b3c3970fc_0_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b3c3970f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a45ef5509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8a45ef550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bdbad7460_0_19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8bdbad7460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8bdbad7460_0_2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bdbad7460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8bdbad7460_2_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bdbad7460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8c87325f51_2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8c87325f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8e6516d20f_0_3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8e6516d20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58708" y="1548762"/>
            <a:ext cx="7071900" cy="4269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03" name="Google Shape;103;p26"/>
          <p:cNvSpPr txBox="1"/>
          <p:nvPr>
            <p:ph idx="1" type="subTitle"/>
          </p:nvPr>
        </p:nvSpPr>
        <p:spPr>
          <a:xfrm>
            <a:off x="258701" y="5895156"/>
            <a:ext cx="7071900" cy="1648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p27"/>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7" name="Google Shape;107;p27"/>
          <p:cNvSpPr txBox="1"/>
          <p:nvPr>
            <p:ph idx="1" type="body"/>
          </p:nvPr>
        </p:nvSpPr>
        <p:spPr>
          <a:xfrm>
            <a:off x="258701" y="2397220"/>
            <a:ext cx="7071900" cy="710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08" name="Google Shape;108;p27"/>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28"/>
          <p:cNvSpPr txBox="1"/>
          <p:nvPr>
            <p:ph type="title"/>
          </p:nvPr>
        </p:nvSpPr>
        <p:spPr>
          <a:xfrm>
            <a:off x="258701" y="4473902"/>
            <a:ext cx="7071900" cy="175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11" name="Google Shape;111;p28"/>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4" name="Google Shape;114;p29"/>
          <p:cNvSpPr txBox="1"/>
          <p:nvPr>
            <p:ph idx="1" type="body"/>
          </p:nvPr>
        </p:nvSpPr>
        <p:spPr>
          <a:xfrm>
            <a:off x="258701" y="2397220"/>
            <a:ext cx="33198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5" name="Google Shape;115;p29"/>
          <p:cNvSpPr txBox="1"/>
          <p:nvPr>
            <p:ph idx="2" type="body"/>
          </p:nvPr>
        </p:nvSpPr>
        <p:spPr>
          <a:xfrm>
            <a:off x="4010736" y="2397220"/>
            <a:ext cx="33198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6" name="Google Shape;116;p29"/>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9" name="Google Shape;119;p30"/>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58701" y="1155682"/>
            <a:ext cx="2330700" cy="1572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2" name="Google Shape;122;p31"/>
          <p:cNvSpPr txBox="1"/>
          <p:nvPr>
            <p:ph idx="1" type="body"/>
          </p:nvPr>
        </p:nvSpPr>
        <p:spPr>
          <a:xfrm>
            <a:off x="258701" y="2890455"/>
            <a:ext cx="2330700" cy="6613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3" name="Google Shape;123;p31"/>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406892" y="936340"/>
            <a:ext cx="5285100" cy="8509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26" name="Google Shape;126;p32"/>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794613" y="-260"/>
            <a:ext cx="3794700" cy="10698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3"/>
          <p:cNvSpPr txBox="1"/>
          <p:nvPr>
            <p:ph type="title"/>
          </p:nvPr>
        </p:nvSpPr>
        <p:spPr>
          <a:xfrm>
            <a:off x="220356" y="2565081"/>
            <a:ext cx="3357600" cy="30831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30" name="Google Shape;130;p33"/>
          <p:cNvSpPr txBox="1"/>
          <p:nvPr>
            <p:ph idx="1" type="subTitle"/>
          </p:nvPr>
        </p:nvSpPr>
        <p:spPr>
          <a:xfrm>
            <a:off x="220356" y="5830570"/>
            <a:ext cx="3357600" cy="2568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4099626" y="1506121"/>
            <a:ext cx="3184800" cy="76860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2" name="Google Shape;132;p33"/>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58701" y="8799860"/>
            <a:ext cx="4978800" cy="12585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58701" y="2300809"/>
            <a:ext cx="7071900" cy="4084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38" name="Google Shape;138;p35"/>
          <p:cNvSpPr txBox="1"/>
          <p:nvPr>
            <p:ph idx="1" type="body"/>
          </p:nvPr>
        </p:nvSpPr>
        <p:spPr>
          <a:xfrm>
            <a:off x="258701" y="6556824"/>
            <a:ext cx="7071900" cy="27057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39" name="Google Shape;139;p35"/>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9" name="Google Shape;99;p25"/>
          <p:cNvSpPr txBox="1"/>
          <p:nvPr>
            <p:ph idx="1" type="body"/>
          </p:nvPr>
        </p:nvSpPr>
        <p:spPr>
          <a:xfrm>
            <a:off x="258701" y="2397220"/>
            <a:ext cx="7071900" cy="710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0" name="Google Shape;100;p25"/>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hyperlink" Target="https://drive.google.com/open?id=1TKjgKmuF8-7aGjiAgt-2f6dUWPkTI7rnH1d3RF0xuIw" TargetMode="External"/><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20.jpg"/><Relationship Id="rId7" Type="http://schemas.openxmlformats.org/officeDocument/2006/relationships/image" Target="../media/image3.jpg"/><Relationship Id="rId8"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6.jpg"/><Relationship Id="rId5" Type="http://schemas.openxmlformats.org/officeDocument/2006/relationships/image" Target="../media/image8.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7"/>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37"/>
          <p:cNvPicPr preferRelativeResize="0"/>
          <p:nvPr/>
        </p:nvPicPr>
        <p:blipFill>
          <a:blip r:embed="rId3">
            <a:alphaModFix/>
          </a:blip>
          <a:stretch>
            <a:fillRect/>
          </a:stretch>
        </p:blipFill>
        <p:spPr>
          <a:xfrm>
            <a:off x="3169217" y="188051"/>
            <a:ext cx="1114216" cy="730500"/>
          </a:xfrm>
          <a:prstGeom prst="rect">
            <a:avLst/>
          </a:prstGeom>
          <a:noFill/>
          <a:ln>
            <a:noFill/>
          </a:ln>
        </p:spPr>
      </p:pic>
      <p:sp>
        <p:nvSpPr>
          <p:cNvPr id="148" name="Google Shape;148;p37"/>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7"/>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7"/>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152" name="Google Shape;152;p37"/>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153" name="Google Shape;153;p37"/>
          <p:cNvSpPr txBox="1"/>
          <p:nvPr/>
        </p:nvSpPr>
        <p:spPr>
          <a:xfrm>
            <a:off x="2667100" y="24479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Introduction to Communicable Disease</a:t>
            </a:r>
            <a:endParaRPr sz="3200">
              <a:solidFill>
                <a:srgbClr val="134F5C"/>
              </a:solidFill>
              <a:latin typeface="Nunito"/>
              <a:ea typeface="Nunito"/>
              <a:cs typeface="Nunito"/>
              <a:sym typeface="Nunito"/>
            </a:endParaRPr>
          </a:p>
        </p:txBody>
      </p:sp>
      <p:sp>
        <p:nvSpPr>
          <p:cNvPr id="154" name="Google Shape;154;p37"/>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55" name="Google Shape;155;p37"/>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56" name="Google Shape;156;p37"/>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57" name="Google Shape;157;p37"/>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58" name="Google Shape;158;p37"/>
          <p:cNvSpPr/>
          <p:nvPr/>
        </p:nvSpPr>
        <p:spPr>
          <a:xfrm>
            <a:off x="402275" y="5305425"/>
            <a:ext cx="6789000" cy="37332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communicable disease, control, elimination and eradication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Draw the cycle of infection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Give examples of different types of infectious agents associated with diseases in humans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types of reservoir of infection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Classify carriers and explain their public health importance in disease transmission</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Illustrate with examples the different modes of transmission of communicable diseases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incubation period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Classify and differentiate types of immunity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Outline the measures for prevention and control of communicable diseases</a:t>
            </a:r>
            <a:endParaRPr>
              <a:latin typeface="Mada"/>
              <a:ea typeface="Mada"/>
              <a:cs typeface="Mada"/>
              <a:sym typeface="Mada"/>
            </a:endParaRPr>
          </a:p>
        </p:txBody>
      </p:sp>
      <p:sp>
        <p:nvSpPr>
          <p:cNvPr id="159" name="Google Shape;159;p37"/>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60" name="Google Shape;160;p37"/>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7"/>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62" name="Google Shape;162;p37"/>
          <p:cNvPicPr preferRelativeResize="0"/>
          <p:nvPr/>
        </p:nvPicPr>
        <p:blipFill>
          <a:blip r:embed="rId7">
            <a:alphaModFix/>
          </a:blip>
          <a:stretch>
            <a:fillRect/>
          </a:stretch>
        </p:blipFill>
        <p:spPr>
          <a:xfrm>
            <a:off x="476250" y="1530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p:nvPr/>
        </p:nvSpPr>
        <p:spPr>
          <a:xfrm>
            <a:off x="625427" y="406650"/>
            <a:ext cx="6338700" cy="5748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2100">
                <a:solidFill>
                  <a:srgbClr val="FFFFFF"/>
                </a:solidFill>
                <a:latin typeface="Nunito"/>
                <a:ea typeface="Nunito"/>
                <a:cs typeface="Nunito"/>
                <a:sym typeface="Nunito"/>
              </a:rPr>
              <a:t>Prevention and control of communicable diseases</a:t>
            </a:r>
            <a:endParaRPr sz="2100">
              <a:solidFill>
                <a:srgbClr val="FFFFFF"/>
              </a:solidFill>
              <a:latin typeface="Nunito"/>
              <a:ea typeface="Nunito"/>
              <a:cs typeface="Nunito"/>
              <a:sym typeface="Nunito"/>
            </a:endParaRPr>
          </a:p>
        </p:txBody>
      </p:sp>
      <p:sp>
        <p:nvSpPr>
          <p:cNvPr id="477" name="Google Shape;477;p46"/>
          <p:cNvSpPr txBox="1"/>
          <p:nvPr/>
        </p:nvSpPr>
        <p:spPr>
          <a:xfrm>
            <a:off x="827300" y="951200"/>
            <a:ext cx="388200" cy="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6"/>
          <p:cNvSpPr txBox="1"/>
          <p:nvPr/>
        </p:nvSpPr>
        <p:spPr>
          <a:xfrm>
            <a:off x="352159" y="370079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479" name="Google Shape;479;p46"/>
          <p:cNvSpPr/>
          <p:nvPr/>
        </p:nvSpPr>
        <p:spPr>
          <a:xfrm>
            <a:off x="875060" y="392176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480" name="Google Shape;480;p46"/>
          <p:cNvSpPr txBox="1"/>
          <p:nvPr/>
        </p:nvSpPr>
        <p:spPr>
          <a:xfrm>
            <a:off x="352159" y="463052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D0E0E3"/>
                </a:solidFill>
                <a:latin typeface="Georgia"/>
                <a:ea typeface="Georgia"/>
                <a:cs typeface="Georgia"/>
                <a:sym typeface="Georgia"/>
              </a:rPr>
              <a:t>2</a:t>
            </a:r>
            <a:endParaRPr b="1" sz="5400">
              <a:solidFill>
                <a:srgbClr val="D0E0E3"/>
              </a:solidFill>
              <a:latin typeface="Georgia"/>
              <a:ea typeface="Georgia"/>
              <a:cs typeface="Georgia"/>
              <a:sym typeface="Georgia"/>
            </a:endParaRPr>
          </a:p>
        </p:txBody>
      </p:sp>
      <p:sp>
        <p:nvSpPr>
          <p:cNvPr id="481" name="Google Shape;481;p46"/>
          <p:cNvSpPr/>
          <p:nvPr/>
        </p:nvSpPr>
        <p:spPr>
          <a:xfrm>
            <a:off x="875060" y="4851490"/>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482" name="Google Shape;482;p46"/>
          <p:cNvSpPr txBox="1"/>
          <p:nvPr/>
        </p:nvSpPr>
        <p:spPr>
          <a:xfrm>
            <a:off x="352159" y="5462509"/>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483" name="Google Shape;483;p46"/>
          <p:cNvSpPr/>
          <p:nvPr/>
        </p:nvSpPr>
        <p:spPr>
          <a:xfrm>
            <a:off x="875060" y="5781214"/>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484" name="Google Shape;484;p46"/>
          <p:cNvSpPr txBox="1"/>
          <p:nvPr/>
        </p:nvSpPr>
        <p:spPr>
          <a:xfrm>
            <a:off x="321796" y="653700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999999"/>
                </a:solidFill>
                <a:latin typeface="Georgia"/>
                <a:ea typeface="Georgia"/>
                <a:cs typeface="Georgia"/>
                <a:sym typeface="Georgia"/>
              </a:rPr>
              <a:t>4</a:t>
            </a:r>
            <a:endParaRPr b="1" sz="5400">
              <a:solidFill>
                <a:srgbClr val="999999"/>
              </a:solidFill>
              <a:latin typeface="Georgia"/>
              <a:ea typeface="Georgia"/>
              <a:cs typeface="Georgia"/>
              <a:sym typeface="Georgia"/>
            </a:endParaRPr>
          </a:p>
        </p:txBody>
      </p:sp>
      <p:sp>
        <p:nvSpPr>
          <p:cNvPr id="485" name="Google Shape;485;p46"/>
          <p:cNvSpPr/>
          <p:nvPr/>
        </p:nvSpPr>
        <p:spPr>
          <a:xfrm>
            <a:off x="875060" y="671093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486" name="Google Shape;486;p46"/>
          <p:cNvSpPr txBox="1"/>
          <p:nvPr/>
        </p:nvSpPr>
        <p:spPr>
          <a:xfrm>
            <a:off x="929050" y="39099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Measures applied to disease agents</a:t>
            </a:r>
            <a:endParaRPr b="1" i="0" sz="1200" u="none" cap="none" strike="noStrike">
              <a:latin typeface="Mada"/>
              <a:ea typeface="Mada"/>
              <a:cs typeface="Mada"/>
              <a:sym typeface="Mada"/>
            </a:endParaRPr>
          </a:p>
        </p:txBody>
      </p:sp>
      <p:sp>
        <p:nvSpPr>
          <p:cNvPr id="487" name="Google Shape;487;p46"/>
          <p:cNvSpPr txBox="1"/>
          <p:nvPr/>
        </p:nvSpPr>
        <p:spPr>
          <a:xfrm>
            <a:off x="929050" y="4087100"/>
            <a:ext cx="30000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Sterilization and disinfection</a:t>
            </a:r>
            <a:endParaRPr sz="1200">
              <a:solidFill>
                <a:schemeClr val="dk1"/>
              </a:solidFill>
              <a:latin typeface="Mada"/>
              <a:ea typeface="Mada"/>
              <a:cs typeface="Mada"/>
              <a:sym typeface="Mada"/>
            </a:endParaRPr>
          </a:p>
        </p:txBody>
      </p:sp>
      <p:sp>
        <p:nvSpPr>
          <p:cNvPr id="488" name="Google Shape;488;p46"/>
          <p:cNvSpPr txBox="1"/>
          <p:nvPr/>
        </p:nvSpPr>
        <p:spPr>
          <a:xfrm>
            <a:off x="929050" y="48243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Measures applied to contact</a:t>
            </a:r>
            <a:endParaRPr b="1" i="0" sz="1200" u="none" cap="none" strike="noStrike">
              <a:latin typeface="Mada"/>
              <a:ea typeface="Mada"/>
              <a:cs typeface="Mada"/>
              <a:sym typeface="Mada"/>
            </a:endParaRPr>
          </a:p>
        </p:txBody>
      </p:sp>
      <p:sp>
        <p:nvSpPr>
          <p:cNvPr id="489" name="Google Shape;489;p46"/>
          <p:cNvSpPr txBox="1"/>
          <p:nvPr/>
        </p:nvSpPr>
        <p:spPr>
          <a:xfrm>
            <a:off x="929050" y="5001500"/>
            <a:ext cx="6338700" cy="46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Enlistment, surveillance for the longest incubation period of the disease, isolation (if indicated) as well as increase resistance by immunization or chemoprophylaxis.</a:t>
            </a:r>
            <a:endParaRPr sz="1200">
              <a:solidFill>
                <a:schemeClr val="dk1"/>
              </a:solidFill>
              <a:latin typeface="Mada"/>
              <a:ea typeface="Mada"/>
              <a:cs typeface="Mada"/>
              <a:sym typeface="Mada"/>
            </a:endParaRPr>
          </a:p>
        </p:txBody>
      </p:sp>
      <p:sp>
        <p:nvSpPr>
          <p:cNvPr id="490" name="Google Shape;490;p46"/>
          <p:cNvSpPr txBox="1"/>
          <p:nvPr/>
        </p:nvSpPr>
        <p:spPr>
          <a:xfrm>
            <a:off x="929050" y="5738725"/>
            <a:ext cx="28290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Measures applied to the environment</a:t>
            </a:r>
            <a:endParaRPr b="1" i="0" sz="1200" u="none" cap="none" strike="noStrike">
              <a:latin typeface="Mada"/>
              <a:ea typeface="Mada"/>
              <a:cs typeface="Mada"/>
              <a:sym typeface="Mada"/>
            </a:endParaRPr>
          </a:p>
        </p:txBody>
      </p:sp>
      <p:sp>
        <p:nvSpPr>
          <p:cNvPr id="491" name="Google Shape;491;p46"/>
          <p:cNvSpPr txBox="1"/>
          <p:nvPr/>
        </p:nvSpPr>
        <p:spPr>
          <a:xfrm>
            <a:off x="929050" y="5915900"/>
            <a:ext cx="30000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Sanitation (water/food/sewage)</a:t>
            </a:r>
            <a:endParaRPr sz="1200">
              <a:solidFill>
                <a:schemeClr val="dk1"/>
              </a:solidFill>
              <a:latin typeface="Mada"/>
              <a:ea typeface="Mada"/>
              <a:cs typeface="Mada"/>
              <a:sym typeface="Mada"/>
            </a:endParaRPr>
          </a:p>
        </p:txBody>
      </p:sp>
      <p:sp>
        <p:nvSpPr>
          <p:cNvPr id="492" name="Google Shape;492;p46"/>
          <p:cNvSpPr txBox="1"/>
          <p:nvPr/>
        </p:nvSpPr>
        <p:spPr>
          <a:xfrm>
            <a:off x="929050" y="66531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Measures applied to the host</a:t>
            </a:r>
            <a:endParaRPr b="1" i="0" sz="1200" u="none" cap="none" strike="noStrike">
              <a:latin typeface="Mada"/>
              <a:ea typeface="Mada"/>
              <a:cs typeface="Mada"/>
              <a:sym typeface="Mada"/>
            </a:endParaRPr>
          </a:p>
        </p:txBody>
      </p:sp>
      <p:sp>
        <p:nvSpPr>
          <p:cNvPr id="493" name="Google Shape;493;p46"/>
          <p:cNvSpPr txBox="1"/>
          <p:nvPr/>
        </p:nvSpPr>
        <p:spPr>
          <a:xfrm>
            <a:off x="929050" y="6830300"/>
            <a:ext cx="6338700" cy="3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Health education, adequate personal hygiene, sound nutrition, immunization and chemoprophylaxis</a:t>
            </a:r>
            <a:endParaRPr sz="1200">
              <a:solidFill>
                <a:schemeClr val="dk1"/>
              </a:solidFill>
              <a:latin typeface="Mada"/>
              <a:ea typeface="Mada"/>
              <a:cs typeface="Mada"/>
              <a:sym typeface="Mada"/>
            </a:endParaRPr>
          </a:p>
        </p:txBody>
      </p:sp>
      <p:sp>
        <p:nvSpPr>
          <p:cNvPr id="494" name="Google Shape;494;p46"/>
          <p:cNvSpPr txBox="1"/>
          <p:nvPr/>
        </p:nvSpPr>
        <p:spPr>
          <a:xfrm>
            <a:off x="321796" y="745140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0C343D"/>
                </a:solidFill>
                <a:latin typeface="Georgia"/>
                <a:ea typeface="Georgia"/>
                <a:cs typeface="Georgia"/>
                <a:sym typeface="Georgia"/>
              </a:rPr>
              <a:t>5</a:t>
            </a:r>
            <a:endParaRPr b="1" sz="5400">
              <a:solidFill>
                <a:srgbClr val="0C343D"/>
              </a:solidFill>
              <a:latin typeface="Georgia"/>
              <a:ea typeface="Georgia"/>
              <a:cs typeface="Georgia"/>
              <a:sym typeface="Georgia"/>
            </a:endParaRPr>
          </a:p>
        </p:txBody>
      </p:sp>
      <p:sp>
        <p:nvSpPr>
          <p:cNvPr id="495" name="Google Shape;495;p46"/>
          <p:cNvSpPr/>
          <p:nvPr/>
        </p:nvSpPr>
        <p:spPr>
          <a:xfrm>
            <a:off x="875060" y="762533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496" name="Google Shape;496;p46"/>
          <p:cNvSpPr txBox="1"/>
          <p:nvPr/>
        </p:nvSpPr>
        <p:spPr>
          <a:xfrm>
            <a:off x="929050" y="7567525"/>
            <a:ext cx="256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200">
                <a:latin typeface="Mada"/>
                <a:ea typeface="Mada"/>
                <a:cs typeface="Mada"/>
                <a:sym typeface="Mada"/>
              </a:rPr>
              <a:t>Measures applied to the reservoir</a:t>
            </a:r>
            <a:endParaRPr b="1" i="0" sz="1200" u="none" cap="none" strike="noStrike">
              <a:latin typeface="Mada"/>
              <a:ea typeface="Mada"/>
              <a:cs typeface="Mada"/>
              <a:sym typeface="Mada"/>
            </a:endParaRPr>
          </a:p>
        </p:txBody>
      </p:sp>
      <p:grpSp>
        <p:nvGrpSpPr>
          <p:cNvPr id="497" name="Google Shape;497;p46"/>
          <p:cNvGrpSpPr/>
          <p:nvPr/>
        </p:nvGrpSpPr>
        <p:grpSpPr>
          <a:xfrm>
            <a:off x="3296146" y="1232673"/>
            <a:ext cx="3253756" cy="3101447"/>
            <a:chOff x="2539300" y="1050613"/>
            <a:chExt cx="2889659" cy="2967324"/>
          </a:xfrm>
        </p:grpSpPr>
        <p:pic>
          <p:nvPicPr>
            <p:cNvPr id="498" name="Google Shape;498;p46"/>
            <p:cNvPicPr preferRelativeResize="0"/>
            <p:nvPr/>
          </p:nvPicPr>
          <p:blipFill>
            <a:blip r:embed="rId3">
              <a:alphaModFix/>
            </a:blip>
            <a:stretch>
              <a:fillRect/>
            </a:stretch>
          </p:blipFill>
          <p:spPr>
            <a:xfrm>
              <a:off x="2539300" y="1050613"/>
              <a:ext cx="2889659" cy="2967324"/>
            </a:xfrm>
            <a:prstGeom prst="rect">
              <a:avLst/>
            </a:prstGeom>
            <a:noFill/>
            <a:ln>
              <a:noFill/>
            </a:ln>
          </p:spPr>
        </p:pic>
        <p:sp>
          <p:nvSpPr>
            <p:cNvPr id="499" name="Google Shape;499;p46"/>
            <p:cNvSpPr txBox="1"/>
            <p:nvPr/>
          </p:nvSpPr>
          <p:spPr>
            <a:xfrm>
              <a:off x="3423607" y="2297768"/>
              <a:ext cx="12471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t>ENVIRONMENT</a:t>
              </a:r>
              <a:endParaRPr b="1" sz="1300"/>
            </a:p>
          </p:txBody>
        </p:sp>
      </p:grpSp>
      <p:sp>
        <p:nvSpPr>
          <p:cNvPr id="500" name="Google Shape;500;p46"/>
          <p:cNvSpPr/>
          <p:nvPr/>
        </p:nvSpPr>
        <p:spPr>
          <a:xfrm>
            <a:off x="838175" y="1730025"/>
            <a:ext cx="1737874"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GOAL</a:t>
            </a:r>
            <a:endParaRPr b="1" sz="1500">
              <a:latin typeface="Nunito"/>
              <a:ea typeface="Nunito"/>
              <a:cs typeface="Nunito"/>
              <a:sym typeface="Nunito"/>
            </a:endParaRPr>
          </a:p>
        </p:txBody>
      </p:sp>
      <p:pic>
        <p:nvPicPr>
          <p:cNvPr id="501" name="Google Shape;501;p46"/>
          <p:cNvPicPr preferRelativeResize="0"/>
          <p:nvPr/>
        </p:nvPicPr>
        <p:blipFill>
          <a:blip r:embed="rId4">
            <a:alphaModFix/>
          </a:blip>
          <a:stretch>
            <a:fillRect/>
          </a:stretch>
        </p:blipFill>
        <p:spPr>
          <a:xfrm>
            <a:off x="608381" y="1751025"/>
            <a:ext cx="463518" cy="464000"/>
          </a:xfrm>
          <a:prstGeom prst="rect">
            <a:avLst/>
          </a:prstGeom>
          <a:noFill/>
          <a:ln>
            <a:noFill/>
          </a:ln>
        </p:spPr>
      </p:pic>
      <p:sp>
        <p:nvSpPr>
          <p:cNvPr id="502" name="Google Shape;502;p46"/>
          <p:cNvSpPr txBox="1"/>
          <p:nvPr/>
        </p:nvSpPr>
        <p:spPr>
          <a:xfrm>
            <a:off x="690200" y="2393550"/>
            <a:ext cx="2022300" cy="7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Our goal in preventing communicable diseases is to break the cycle of infection at its weakest point!!</a:t>
            </a:r>
            <a:endParaRPr sz="1200">
              <a:solidFill>
                <a:srgbClr val="6AA84F"/>
              </a:solidFill>
              <a:latin typeface="Mada"/>
              <a:ea typeface="Mada"/>
              <a:cs typeface="Mada"/>
              <a:sym typeface="Mada"/>
            </a:endParaRPr>
          </a:p>
        </p:txBody>
      </p:sp>
      <p:sp>
        <p:nvSpPr>
          <p:cNvPr id="503" name="Google Shape;503;p46"/>
          <p:cNvSpPr/>
          <p:nvPr/>
        </p:nvSpPr>
        <p:spPr>
          <a:xfrm>
            <a:off x="-94925" y="9661175"/>
            <a:ext cx="7715400" cy="111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6"/>
          <p:cNvSpPr txBox="1"/>
          <p:nvPr/>
        </p:nvSpPr>
        <p:spPr>
          <a:xfrm>
            <a:off x="929050" y="7744700"/>
            <a:ext cx="6338700" cy="18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u="sng">
                <a:solidFill>
                  <a:schemeClr val="dk1"/>
                </a:solidFill>
                <a:latin typeface="Mada"/>
                <a:ea typeface="Mada"/>
                <a:cs typeface="Mada"/>
                <a:sym typeface="Mada"/>
              </a:rPr>
              <a:t>Cases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Case finding, reporting to the local health authority in order to apply the appropriate control measures for contact and the environment, isolation (strict isolation or discharge/body fluid isolation) for the whole period of communicability and treatment.</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u="sng">
                <a:solidFill>
                  <a:schemeClr val="dk1"/>
                </a:solidFill>
                <a:latin typeface="Mada"/>
                <a:ea typeface="Mada"/>
                <a:cs typeface="Mada"/>
                <a:sym typeface="Mada"/>
              </a:rPr>
              <a:t>Carriers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Identification of carriers in the community, treatment and exclusion from work till the organism is eliminated especially if food handlers or working with children. Its cost effectiveness depends on the proportion of carrier in the community as well as the sensitivity of their occupation.</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u="sng">
                <a:solidFill>
                  <a:schemeClr val="dk1"/>
                </a:solidFill>
                <a:latin typeface="Mada"/>
                <a:ea typeface="Mada"/>
                <a:cs typeface="Mada"/>
                <a:sym typeface="Mada"/>
              </a:rPr>
              <a:t>Animal reservoir:</a:t>
            </a:r>
            <a:endParaRPr b="1"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Adequate animal husbandry, immunization (if vaccine is available), treatment of infected animals and killing if treatment is not feasible.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7"/>
          <p:cNvSpPr/>
          <p:nvPr/>
        </p:nvSpPr>
        <p:spPr>
          <a:xfrm>
            <a:off x="171675" y="1191525"/>
            <a:ext cx="7246200" cy="83844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510" name="Google Shape;510;p47"/>
          <p:cNvSpPr/>
          <p:nvPr/>
        </p:nvSpPr>
        <p:spPr>
          <a:xfrm>
            <a:off x="685550" y="9706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511" name="Google Shape;511;p47"/>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512" name="Google Shape;512;p47"/>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513" name="Google Shape;513;p47"/>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514" name="Google Shape;514;p47"/>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515" name="Google Shape;515;p47"/>
          <p:cNvGraphicFramePr/>
          <p:nvPr/>
        </p:nvGraphicFramePr>
        <p:xfrm>
          <a:off x="2068288" y="9686763"/>
          <a:ext cx="3000000" cy="3000000"/>
        </p:xfrm>
        <a:graphic>
          <a:graphicData uri="http://schemas.openxmlformats.org/drawingml/2006/table">
            <a:tbl>
              <a:tblPr>
                <a:noFill/>
                <a:tableStyleId>{F71FCC61-F5C8-4B1C-B7A6-19648F9547AC}</a:tableStyleId>
              </a:tblPr>
              <a:tblGrid>
                <a:gridCol w="784125"/>
                <a:gridCol w="784125"/>
                <a:gridCol w="784125"/>
                <a:gridCol w="784125"/>
                <a:gridCol w="784125"/>
                <a:gridCol w="78412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516" name="Google Shape;516;p47"/>
          <p:cNvSpPr txBox="1"/>
          <p:nvPr/>
        </p:nvSpPr>
        <p:spPr>
          <a:xfrm>
            <a:off x="380985" y="1378124"/>
            <a:ext cx="7038900" cy="7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latin typeface="Mada"/>
                <a:ea typeface="Mada"/>
                <a:cs typeface="Mada"/>
                <a:sym typeface="Mada"/>
              </a:rPr>
              <a:t>1.   Which of the following organisms are characterized by forming endospores that are relatively resistant to unfavorable environmental conditions:</a:t>
            </a:r>
            <a:endParaRPr sz="1200">
              <a:solidFill>
                <a:srgbClr val="212529"/>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rgbClr val="212529"/>
              </a:solidFill>
              <a:highlight>
                <a:srgbClr val="FFFFFF"/>
              </a:highlight>
              <a:latin typeface="Nunito"/>
              <a:ea typeface="Nunito"/>
              <a:cs typeface="Nunito"/>
              <a:sym typeface="Nunito"/>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C. difficile</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E. coli</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B. fragilis</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S. aureus</a:t>
            </a:r>
            <a:endParaRPr sz="1200">
              <a:solidFill>
                <a:srgbClr val="76A5AF"/>
              </a:solidFill>
              <a:highlight>
                <a:srgbClr val="FFFFFF"/>
              </a:highlight>
              <a:latin typeface="Mada"/>
              <a:ea typeface="Mada"/>
              <a:cs typeface="Mada"/>
              <a:sym typeface="Mada"/>
            </a:endParaRPr>
          </a:p>
          <a:p>
            <a:pPr indent="0" lvl="0" marL="0" rtl="0" algn="l">
              <a:lnSpc>
                <a:spcPct val="100000"/>
              </a:lnSpc>
              <a:spcBef>
                <a:spcPts val="0"/>
              </a:spcBef>
              <a:spcAft>
                <a:spcPts val="0"/>
              </a:spcAft>
              <a:buClr>
                <a:srgbClr val="000000"/>
              </a:buClr>
              <a:buSzPts val="1100"/>
              <a:buFont typeface="Arial"/>
              <a:buNone/>
            </a:pPr>
            <a:r>
              <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lang="en-GB" sz="1200">
                <a:solidFill>
                  <a:srgbClr val="000000"/>
                </a:solidFill>
                <a:highlight>
                  <a:srgbClr val="FFFFFF"/>
                </a:highlight>
                <a:latin typeface="Mada"/>
                <a:ea typeface="Mada"/>
                <a:cs typeface="Mada"/>
                <a:sym typeface="Mada"/>
              </a:rPr>
              <a:t>2. </a:t>
            </a:r>
            <a:r>
              <a:rPr lang="en-GB" sz="1200">
                <a:highlight>
                  <a:srgbClr val="FFFFFF"/>
                </a:highlight>
                <a:latin typeface="Mada"/>
                <a:ea typeface="Mada"/>
                <a:cs typeface="Mada"/>
                <a:sym typeface="Mada"/>
              </a:rPr>
              <a:t> Khalid is an 8-year-old boy who was brought to a healthcare facility by his mother due to severe intense spasm that are most pronounced in the jaw and abdominal regions accompanied by fever. Upon physical examination a contaminated wound was found on Khalid’s foot, unbeknownst to the mother Khalid has been playing barefoot in the previous months in different locations with his newly acquired friends. Which of the following was probably missed as part of Khalid’s vaccination schedule?</a:t>
            </a:r>
            <a:endParaRPr sz="1200">
              <a:solidFill>
                <a:srgbClr val="000000"/>
              </a:solidFill>
              <a:highlight>
                <a:srgbClr val="FFFFFF"/>
              </a:highlight>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000000"/>
              </a:solidFill>
              <a:highlight>
                <a:srgbClr val="FFFFFF"/>
              </a:highlight>
              <a:latin typeface="Nunito"/>
              <a:ea typeface="Nunito"/>
              <a:cs typeface="Nunito"/>
              <a:sym typeface="Nunito"/>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DTP</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HBV</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Malaria</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Influenza</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3. </a:t>
            </a:r>
            <a:r>
              <a:rPr lang="en-GB" sz="1200">
                <a:latin typeface="Mada"/>
                <a:ea typeface="Mada"/>
                <a:cs typeface="Mada"/>
                <a:sym typeface="Mada"/>
              </a:rPr>
              <a:t> Eradication is defined as “Termination of all modes of transmission of infection by extermination of the infectious agent. “. Which of the following organisms  exemplifies the concept of eradication?</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Smallpox</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Chickenpox</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Hepatitis A</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Measles</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4.  </a:t>
            </a:r>
            <a:r>
              <a:rPr lang="en-GB" sz="1200">
                <a:latin typeface="Mada"/>
                <a:ea typeface="Mada"/>
                <a:cs typeface="Mada"/>
                <a:sym typeface="Mada"/>
              </a:rPr>
              <a:t> Which of the following is a prerequisite for the transmission of an infectious agent?</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The presence of immune cells to carry the infectious agent</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The presence of lipid membranes to protect the infectious agent enough for transmission to occur</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A mode of transmission</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A weakened immune system</a:t>
            </a:r>
            <a:endParaRPr sz="1200">
              <a:solidFill>
                <a:srgbClr val="76A5AF"/>
              </a:solidFill>
              <a:highlight>
                <a:schemeClr val="lt1"/>
              </a:highlight>
              <a:latin typeface="Mada"/>
              <a:ea typeface="Mada"/>
              <a:cs typeface="Mada"/>
              <a:sym typeface="Mada"/>
            </a:endParaRPr>
          </a:p>
          <a:p>
            <a:pPr indent="0" lvl="0" marL="45720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5. </a:t>
            </a:r>
            <a:r>
              <a:rPr lang="en-GB" sz="1200">
                <a:latin typeface="Mada"/>
                <a:ea typeface="Mada"/>
                <a:cs typeface="Mada"/>
                <a:sym typeface="Mada"/>
              </a:rPr>
              <a:t> Rabies is frequently transmitted among mammals through bites of infected animals. Which of the following mammals is the most common reservoir for rabies?</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Humans</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Dogs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Monkeys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Cats</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6.  Which of the following can get suspended in air for several hours to cause airborne infections?</a:t>
            </a:r>
            <a:endParaRPr sz="1200">
              <a:solidFill>
                <a:schemeClr val="dk1"/>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TB</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S. aureus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Rabies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Syphilis</a:t>
            </a:r>
            <a:endParaRPr sz="1200">
              <a:solidFill>
                <a:srgbClr val="76A5AF"/>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8"/>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8"/>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8"/>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4" name="Google Shape;524;p48"/>
          <p:cNvPicPr preferRelativeResize="0"/>
          <p:nvPr/>
        </p:nvPicPr>
        <p:blipFill>
          <a:blip r:embed="rId3">
            <a:alphaModFix/>
          </a:blip>
          <a:stretch>
            <a:fillRect/>
          </a:stretch>
        </p:blipFill>
        <p:spPr>
          <a:xfrm>
            <a:off x="5086326" y="947100"/>
            <a:ext cx="1838247" cy="1838197"/>
          </a:xfrm>
          <a:prstGeom prst="rect">
            <a:avLst/>
          </a:prstGeom>
          <a:noFill/>
          <a:ln>
            <a:noFill/>
          </a:ln>
        </p:spPr>
      </p:pic>
      <p:sp>
        <p:nvSpPr>
          <p:cNvPr id="525" name="Google Shape;525;p48"/>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526" name="Google Shape;526;p48"/>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527" name="Google Shape;527;p48"/>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528" name="Google Shape;528;p48"/>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529" name="Google Shape;529;p48"/>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530" name="Google Shape;530;p48"/>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531" name="Google Shape;531;p48"/>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532" name="Google Shape;532;p48"/>
          <p:cNvPicPr preferRelativeResize="0"/>
          <p:nvPr/>
        </p:nvPicPr>
        <p:blipFill>
          <a:blip r:embed="rId4">
            <a:alphaModFix/>
          </a:blip>
          <a:stretch>
            <a:fillRect/>
          </a:stretch>
        </p:blipFill>
        <p:spPr>
          <a:xfrm>
            <a:off x="3024279" y="8896433"/>
            <a:ext cx="270079" cy="270048"/>
          </a:xfrm>
          <a:prstGeom prst="rect">
            <a:avLst/>
          </a:prstGeom>
          <a:noFill/>
          <a:ln>
            <a:noFill/>
          </a:ln>
        </p:spPr>
      </p:pic>
      <p:pic>
        <p:nvPicPr>
          <p:cNvPr id="533" name="Google Shape;533;p48"/>
          <p:cNvPicPr preferRelativeResize="0"/>
          <p:nvPr/>
        </p:nvPicPr>
        <p:blipFill>
          <a:blip r:embed="rId5">
            <a:alphaModFix/>
          </a:blip>
          <a:stretch>
            <a:fillRect/>
          </a:stretch>
        </p:blipFill>
        <p:spPr>
          <a:xfrm>
            <a:off x="5193312" y="7308151"/>
            <a:ext cx="327227" cy="327203"/>
          </a:xfrm>
          <a:prstGeom prst="rect">
            <a:avLst/>
          </a:prstGeom>
          <a:noFill/>
          <a:ln>
            <a:noFill/>
          </a:ln>
        </p:spPr>
      </p:pic>
      <p:pic>
        <p:nvPicPr>
          <p:cNvPr id="534" name="Google Shape;534;p48"/>
          <p:cNvPicPr preferRelativeResize="0"/>
          <p:nvPr/>
        </p:nvPicPr>
        <p:blipFill>
          <a:blip r:embed="rId5">
            <a:alphaModFix/>
          </a:blip>
          <a:stretch>
            <a:fillRect/>
          </a:stretch>
        </p:blipFill>
        <p:spPr>
          <a:xfrm>
            <a:off x="2995712" y="9241726"/>
            <a:ext cx="327227" cy="3272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8"/>
          <p:cNvSpPr/>
          <p:nvPr/>
        </p:nvSpPr>
        <p:spPr>
          <a:xfrm>
            <a:off x="2815225" y="8493950"/>
            <a:ext cx="2167200" cy="103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8"/>
          <p:cNvSpPr/>
          <p:nvPr/>
        </p:nvSpPr>
        <p:spPr>
          <a:xfrm>
            <a:off x="5374550" y="6266300"/>
            <a:ext cx="1989900" cy="93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8"/>
          <p:cNvSpPr/>
          <p:nvPr/>
        </p:nvSpPr>
        <p:spPr>
          <a:xfrm>
            <a:off x="2796400" y="6389925"/>
            <a:ext cx="2167200" cy="86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8"/>
          <p:cNvSpPr txBox="1"/>
          <p:nvPr/>
        </p:nvSpPr>
        <p:spPr>
          <a:xfrm rot="2698724">
            <a:off x="1102488" y="7649734"/>
            <a:ext cx="3429327" cy="35553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Transmission </a:t>
            </a:r>
            <a:endParaRPr>
              <a:latin typeface="Mada"/>
              <a:ea typeface="Mada"/>
              <a:cs typeface="Mada"/>
              <a:sym typeface="Mada"/>
            </a:endParaRPr>
          </a:p>
        </p:txBody>
      </p:sp>
      <p:sp>
        <p:nvSpPr>
          <p:cNvPr id="171" name="Google Shape;171;p38"/>
          <p:cNvSpPr/>
          <p:nvPr/>
        </p:nvSpPr>
        <p:spPr>
          <a:xfrm>
            <a:off x="192550" y="6356575"/>
            <a:ext cx="2217000" cy="103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8"/>
          <p:cNvSpPr txBox="1"/>
          <p:nvPr/>
        </p:nvSpPr>
        <p:spPr>
          <a:xfrm>
            <a:off x="116350" y="1242450"/>
            <a:ext cx="5673900" cy="450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76A5AF"/>
              </a:buClr>
              <a:buSzPts val="2000"/>
              <a:buFont typeface="Nunito"/>
              <a:buChar char="❖"/>
            </a:pPr>
            <a:r>
              <a:rPr lang="en-GB" sz="2000">
                <a:solidFill>
                  <a:srgbClr val="76A5AF"/>
                </a:solidFill>
                <a:latin typeface="Nunito"/>
                <a:ea typeface="Nunito"/>
                <a:cs typeface="Nunito"/>
                <a:sym typeface="Nunito"/>
              </a:rPr>
              <a:t>Relevant Terms</a:t>
            </a:r>
            <a:endParaRPr sz="2000">
              <a:solidFill>
                <a:srgbClr val="76A5AF"/>
              </a:solidFill>
              <a:latin typeface="Nunito"/>
              <a:ea typeface="Nunito"/>
              <a:cs typeface="Nunito"/>
              <a:sym typeface="Nunito"/>
            </a:endParaRPr>
          </a:p>
        </p:txBody>
      </p:sp>
      <p:pic>
        <p:nvPicPr>
          <p:cNvPr id="173" name="Google Shape;173;p38"/>
          <p:cNvPicPr preferRelativeResize="0"/>
          <p:nvPr/>
        </p:nvPicPr>
        <p:blipFill>
          <a:blip r:embed="rId3">
            <a:alphaModFix/>
          </a:blip>
          <a:stretch>
            <a:fillRect/>
          </a:stretch>
        </p:blipFill>
        <p:spPr>
          <a:xfrm>
            <a:off x="5589825" y="5121075"/>
            <a:ext cx="1100100" cy="1100100"/>
          </a:xfrm>
          <a:prstGeom prst="rect">
            <a:avLst/>
          </a:prstGeom>
          <a:noFill/>
          <a:ln>
            <a:noFill/>
          </a:ln>
        </p:spPr>
      </p:pic>
      <p:pic>
        <p:nvPicPr>
          <p:cNvPr id="174" name="Google Shape;174;p38"/>
          <p:cNvPicPr preferRelativeResize="0"/>
          <p:nvPr/>
        </p:nvPicPr>
        <p:blipFill>
          <a:blip r:embed="rId3">
            <a:alphaModFix/>
          </a:blip>
          <a:stretch>
            <a:fillRect/>
          </a:stretch>
        </p:blipFill>
        <p:spPr>
          <a:xfrm>
            <a:off x="568675" y="5232125"/>
            <a:ext cx="1100100" cy="1100100"/>
          </a:xfrm>
          <a:prstGeom prst="rect">
            <a:avLst/>
          </a:prstGeom>
          <a:noFill/>
          <a:ln>
            <a:noFill/>
          </a:ln>
        </p:spPr>
      </p:pic>
      <p:sp>
        <p:nvSpPr>
          <p:cNvPr id="175" name="Google Shape;175;p38"/>
          <p:cNvSpPr txBox="1"/>
          <p:nvPr/>
        </p:nvSpPr>
        <p:spPr>
          <a:xfrm>
            <a:off x="192550" y="6285300"/>
            <a:ext cx="2217000" cy="8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Susceptible Host</a:t>
            </a:r>
            <a:endParaRPr>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Portals of entry include (same as exit):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(1) Skin and mucous membranes,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(2) Respiratory tract,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(3) Genitourinary tract,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(4) Gastrointestinal tract </a:t>
            </a:r>
            <a:endParaRPr sz="1000">
              <a:latin typeface="Mada"/>
              <a:ea typeface="Mada"/>
              <a:cs typeface="Mada"/>
              <a:sym typeface="Mada"/>
            </a:endParaRPr>
          </a:p>
        </p:txBody>
      </p:sp>
      <p:cxnSp>
        <p:nvCxnSpPr>
          <p:cNvPr id="176" name="Google Shape;176;p38"/>
          <p:cNvCxnSpPr/>
          <p:nvPr/>
        </p:nvCxnSpPr>
        <p:spPr>
          <a:xfrm>
            <a:off x="1622375" y="5827475"/>
            <a:ext cx="1100100" cy="0"/>
          </a:xfrm>
          <a:prstGeom prst="straightConnector1">
            <a:avLst/>
          </a:prstGeom>
          <a:noFill/>
          <a:ln cap="flat" cmpd="sng" w="38100">
            <a:solidFill>
              <a:schemeClr val="dk2"/>
            </a:solidFill>
            <a:prstDash val="solid"/>
            <a:round/>
            <a:headEnd len="med" w="med" type="none"/>
            <a:tailEnd len="med" w="med" type="triangle"/>
          </a:ln>
        </p:spPr>
      </p:cxnSp>
      <p:sp>
        <p:nvSpPr>
          <p:cNvPr id="177" name="Google Shape;177;p38"/>
          <p:cNvSpPr txBox="1"/>
          <p:nvPr/>
        </p:nvSpPr>
        <p:spPr>
          <a:xfrm>
            <a:off x="2769150" y="6285300"/>
            <a:ext cx="21672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Infectious Agent</a:t>
            </a:r>
            <a:r>
              <a:rPr baseline="30000" lang="en-GB">
                <a:latin typeface="Mada"/>
                <a:ea typeface="Mada"/>
                <a:cs typeface="Mada"/>
                <a:sym typeface="Mada"/>
              </a:rPr>
              <a:t>5</a:t>
            </a:r>
            <a:endParaRPr baseline="30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Agents include: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(1) Bacteria,</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(2) Viruses,  </a:t>
            </a:r>
            <a:endParaRPr sz="1000">
              <a:latin typeface="Mada"/>
              <a:ea typeface="Mada"/>
              <a:cs typeface="Mada"/>
              <a:sym typeface="Mada"/>
            </a:endParaRPr>
          </a:p>
          <a:p>
            <a:pPr indent="0" lvl="0" marL="0" rtl="0" algn="l">
              <a:spcBef>
                <a:spcPts val="0"/>
              </a:spcBef>
              <a:spcAft>
                <a:spcPts val="0"/>
              </a:spcAft>
              <a:buNone/>
            </a:pPr>
            <a:r>
              <a:rPr lang="en-GB" sz="1000">
                <a:solidFill>
                  <a:srgbClr val="B7B7B7"/>
                </a:solidFill>
                <a:latin typeface="Mada"/>
                <a:ea typeface="Mada"/>
                <a:cs typeface="Mada"/>
                <a:sym typeface="Mada"/>
              </a:rPr>
              <a:t>(3) Fungi, (4) Parasites, (5) Protozoa </a:t>
            </a:r>
            <a:r>
              <a:rPr baseline="30000" lang="en-GB" sz="1000">
                <a:solidFill>
                  <a:srgbClr val="B7B7B7"/>
                </a:solidFill>
                <a:latin typeface="Mada"/>
                <a:ea typeface="Mada"/>
                <a:cs typeface="Mada"/>
                <a:sym typeface="Mada"/>
              </a:rPr>
              <a:t>4</a:t>
            </a:r>
            <a:endParaRPr baseline="30000" sz="1000">
              <a:solidFill>
                <a:srgbClr val="B7B7B7"/>
              </a:solidFill>
              <a:latin typeface="Mada"/>
              <a:ea typeface="Mada"/>
              <a:cs typeface="Mada"/>
              <a:sym typeface="Mada"/>
            </a:endParaRPr>
          </a:p>
        </p:txBody>
      </p:sp>
      <p:pic>
        <p:nvPicPr>
          <p:cNvPr id="178" name="Google Shape;178;p38"/>
          <p:cNvPicPr preferRelativeResize="0"/>
          <p:nvPr/>
        </p:nvPicPr>
        <p:blipFill>
          <a:blip r:embed="rId4">
            <a:alphaModFix/>
          </a:blip>
          <a:stretch>
            <a:fillRect/>
          </a:stretch>
        </p:blipFill>
        <p:spPr>
          <a:xfrm>
            <a:off x="3103475" y="5369650"/>
            <a:ext cx="986925" cy="986925"/>
          </a:xfrm>
          <a:prstGeom prst="rect">
            <a:avLst/>
          </a:prstGeom>
          <a:noFill/>
          <a:ln>
            <a:noFill/>
          </a:ln>
        </p:spPr>
      </p:pic>
      <p:pic>
        <p:nvPicPr>
          <p:cNvPr id="179" name="Google Shape;179;p38"/>
          <p:cNvPicPr preferRelativeResize="0"/>
          <p:nvPr/>
        </p:nvPicPr>
        <p:blipFill>
          <a:blip r:embed="rId4">
            <a:alphaModFix/>
          </a:blip>
          <a:stretch>
            <a:fillRect/>
          </a:stretch>
        </p:blipFill>
        <p:spPr>
          <a:xfrm>
            <a:off x="4002050" y="5257822"/>
            <a:ext cx="493467" cy="493450"/>
          </a:xfrm>
          <a:prstGeom prst="rect">
            <a:avLst/>
          </a:prstGeom>
          <a:noFill/>
          <a:ln>
            <a:noFill/>
          </a:ln>
        </p:spPr>
      </p:pic>
      <p:cxnSp>
        <p:nvCxnSpPr>
          <p:cNvPr id="180" name="Google Shape;180;p38"/>
          <p:cNvCxnSpPr/>
          <p:nvPr/>
        </p:nvCxnSpPr>
        <p:spPr>
          <a:xfrm>
            <a:off x="4261100" y="5863112"/>
            <a:ext cx="1100100" cy="0"/>
          </a:xfrm>
          <a:prstGeom prst="straightConnector1">
            <a:avLst/>
          </a:prstGeom>
          <a:noFill/>
          <a:ln cap="flat" cmpd="sng" w="38100">
            <a:solidFill>
              <a:schemeClr val="dk2"/>
            </a:solidFill>
            <a:prstDash val="solid"/>
            <a:round/>
            <a:headEnd len="med" w="med" type="none"/>
            <a:tailEnd len="med" w="med" type="triangle"/>
          </a:ln>
        </p:spPr>
      </p:cxnSp>
      <p:sp>
        <p:nvSpPr>
          <p:cNvPr id="181" name="Google Shape;181;p38"/>
          <p:cNvSpPr txBox="1"/>
          <p:nvPr/>
        </p:nvSpPr>
        <p:spPr>
          <a:xfrm>
            <a:off x="5374550" y="6181125"/>
            <a:ext cx="1989900" cy="3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Reservoir</a:t>
            </a:r>
            <a:endParaRPr>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Reservoirs include: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(1) Humans (cases or carriers)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(2) Animals,</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(3) Inanimate (e.g., soil) </a:t>
            </a:r>
            <a:endParaRPr sz="1000">
              <a:latin typeface="Mada"/>
              <a:ea typeface="Mada"/>
              <a:cs typeface="Mada"/>
              <a:sym typeface="Mada"/>
            </a:endParaRPr>
          </a:p>
        </p:txBody>
      </p:sp>
      <p:pic>
        <p:nvPicPr>
          <p:cNvPr id="182" name="Google Shape;182;p38"/>
          <p:cNvPicPr preferRelativeResize="0"/>
          <p:nvPr/>
        </p:nvPicPr>
        <p:blipFill>
          <a:blip r:embed="rId4">
            <a:alphaModFix/>
          </a:blip>
          <a:stretch>
            <a:fillRect/>
          </a:stretch>
        </p:blipFill>
        <p:spPr>
          <a:xfrm>
            <a:off x="6528152" y="5598250"/>
            <a:ext cx="145750" cy="145740"/>
          </a:xfrm>
          <a:prstGeom prst="rect">
            <a:avLst/>
          </a:prstGeom>
          <a:noFill/>
          <a:ln>
            <a:noFill/>
          </a:ln>
        </p:spPr>
      </p:pic>
      <p:pic>
        <p:nvPicPr>
          <p:cNvPr id="183" name="Google Shape;183;p38"/>
          <p:cNvPicPr preferRelativeResize="0"/>
          <p:nvPr/>
        </p:nvPicPr>
        <p:blipFill>
          <a:blip r:embed="rId4">
            <a:alphaModFix/>
          </a:blip>
          <a:stretch>
            <a:fillRect/>
          </a:stretch>
        </p:blipFill>
        <p:spPr>
          <a:xfrm>
            <a:off x="6318080" y="5863112"/>
            <a:ext cx="355818" cy="355800"/>
          </a:xfrm>
          <a:prstGeom prst="rect">
            <a:avLst/>
          </a:prstGeom>
          <a:noFill/>
          <a:ln>
            <a:noFill/>
          </a:ln>
        </p:spPr>
      </p:pic>
      <p:pic>
        <p:nvPicPr>
          <p:cNvPr id="184" name="Google Shape;184;p38"/>
          <p:cNvPicPr preferRelativeResize="0"/>
          <p:nvPr/>
        </p:nvPicPr>
        <p:blipFill>
          <a:blip r:embed="rId4">
            <a:alphaModFix/>
          </a:blip>
          <a:stretch>
            <a:fillRect/>
          </a:stretch>
        </p:blipFill>
        <p:spPr>
          <a:xfrm>
            <a:off x="5361200" y="4973725"/>
            <a:ext cx="701350" cy="701350"/>
          </a:xfrm>
          <a:prstGeom prst="rect">
            <a:avLst/>
          </a:prstGeom>
          <a:noFill/>
          <a:ln>
            <a:noFill/>
          </a:ln>
        </p:spPr>
      </p:pic>
      <p:cxnSp>
        <p:nvCxnSpPr>
          <p:cNvPr id="185" name="Google Shape;185;p38"/>
          <p:cNvCxnSpPr/>
          <p:nvPr/>
        </p:nvCxnSpPr>
        <p:spPr>
          <a:xfrm rot="10800000">
            <a:off x="2191499" y="7495200"/>
            <a:ext cx="873600" cy="888300"/>
          </a:xfrm>
          <a:prstGeom prst="straightConnector1">
            <a:avLst/>
          </a:prstGeom>
          <a:noFill/>
          <a:ln cap="flat" cmpd="sng" w="38100">
            <a:solidFill>
              <a:schemeClr val="dk2"/>
            </a:solidFill>
            <a:prstDash val="solid"/>
            <a:round/>
            <a:headEnd len="med" w="med" type="none"/>
            <a:tailEnd len="med" w="med" type="triangle"/>
          </a:ln>
        </p:spPr>
      </p:cxnSp>
      <p:pic>
        <p:nvPicPr>
          <p:cNvPr id="186" name="Google Shape;186;p38"/>
          <p:cNvPicPr preferRelativeResize="0"/>
          <p:nvPr/>
        </p:nvPicPr>
        <p:blipFill>
          <a:blip r:embed="rId5">
            <a:alphaModFix/>
          </a:blip>
          <a:stretch>
            <a:fillRect/>
          </a:stretch>
        </p:blipFill>
        <p:spPr>
          <a:xfrm>
            <a:off x="3209725" y="7331999"/>
            <a:ext cx="1113900" cy="1113876"/>
          </a:xfrm>
          <a:prstGeom prst="rect">
            <a:avLst/>
          </a:prstGeom>
          <a:noFill/>
          <a:ln>
            <a:noFill/>
          </a:ln>
        </p:spPr>
      </p:pic>
      <p:sp>
        <p:nvSpPr>
          <p:cNvPr id="187" name="Google Shape;187;p38"/>
          <p:cNvSpPr txBox="1"/>
          <p:nvPr/>
        </p:nvSpPr>
        <p:spPr>
          <a:xfrm>
            <a:off x="2815225" y="8437000"/>
            <a:ext cx="2217000" cy="5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Portal of Exit</a:t>
            </a:r>
            <a:endParaRPr>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Portals of exit include (same as entry):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(1) Skin and mucous membranes,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(2) Respiratory tract,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(3) Genitourinary tract,</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(4) Gastrointestinal tract </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cxnSp>
        <p:nvCxnSpPr>
          <p:cNvPr id="188" name="Google Shape;188;p38"/>
          <p:cNvCxnSpPr/>
          <p:nvPr/>
        </p:nvCxnSpPr>
        <p:spPr>
          <a:xfrm flipH="1">
            <a:off x="4684425" y="7271450"/>
            <a:ext cx="1113900" cy="1112100"/>
          </a:xfrm>
          <a:prstGeom prst="straightConnector1">
            <a:avLst/>
          </a:prstGeom>
          <a:noFill/>
          <a:ln cap="flat" cmpd="sng" w="38100">
            <a:solidFill>
              <a:schemeClr val="dk2"/>
            </a:solidFill>
            <a:prstDash val="solid"/>
            <a:round/>
            <a:headEnd len="med" w="med" type="none"/>
            <a:tailEnd len="med" w="med" type="triangle"/>
          </a:ln>
        </p:spPr>
      </p:cxnSp>
      <p:sp>
        <p:nvSpPr>
          <p:cNvPr id="189" name="Google Shape;189;p38"/>
          <p:cNvSpPr txBox="1"/>
          <p:nvPr>
            <p:ph type="title"/>
          </p:nvPr>
        </p:nvSpPr>
        <p:spPr>
          <a:xfrm>
            <a:off x="-142375" y="9650525"/>
            <a:ext cx="7731900" cy="1191300"/>
          </a:xfrm>
          <a:prstGeom prst="rect">
            <a:avLst/>
          </a:prstGeom>
          <a:ln>
            <a:noFill/>
          </a:ln>
        </p:spPr>
        <p:txBody>
          <a:bodyPr anchorCtr="0" anchor="t" bIns="91425" lIns="91425" spcFirstLastPara="1" rIns="91425" wrap="square" tIns="91425">
            <a:noAutofit/>
          </a:bodyPr>
          <a:lstStyle/>
          <a:p>
            <a:pPr indent="-166850" lvl="0" marL="352799" rtl="0" algn="l">
              <a:spcBef>
                <a:spcPts val="0"/>
              </a:spcBef>
              <a:spcAft>
                <a:spcPts val="0"/>
              </a:spcAft>
              <a:buClr>
                <a:srgbClr val="6AA84F"/>
              </a:buClr>
              <a:buSzPts val="700"/>
              <a:buFont typeface="Nunito"/>
              <a:buAutoNum type="arabicPeriod"/>
            </a:pPr>
            <a:r>
              <a:rPr lang="en-GB" sz="700">
                <a:solidFill>
                  <a:srgbClr val="6AA84F"/>
                </a:solidFill>
                <a:latin typeface="Nunito"/>
                <a:ea typeface="Nunito"/>
                <a:cs typeface="Nunito"/>
                <a:sym typeface="Nunito"/>
              </a:rPr>
              <a:t>For a disease to be communicable it must meet all the criterias mentioned in </a:t>
            </a:r>
            <a:r>
              <a:rPr b="1" lang="en-GB" sz="700">
                <a:solidFill>
                  <a:srgbClr val="FF0000"/>
                </a:solidFill>
                <a:latin typeface="Nunito"/>
                <a:ea typeface="Nunito"/>
                <a:cs typeface="Nunito"/>
                <a:sym typeface="Nunito"/>
              </a:rPr>
              <a:t>red</a:t>
            </a:r>
            <a:r>
              <a:rPr lang="en-GB" sz="700">
                <a:solidFill>
                  <a:srgbClr val="FF0000"/>
                </a:solidFill>
                <a:latin typeface="Nunito"/>
                <a:ea typeface="Nunito"/>
                <a:cs typeface="Nunito"/>
                <a:sym typeface="Nunito"/>
              </a:rPr>
              <a:t>.</a:t>
            </a:r>
            <a:endParaRPr sz="700">
              <a:solidFill>
                <a:srgbClr val="FF0000"/>
              </a:solidFill>
              <a:latin typeface="Nunito"/>
              <a:ea typeface="Nunito"/>
              <a:cs typeface="Nunito"/>
              <a:sym typeface="Nunito"/>
            </a:endParaRPr>
          </a:p>
          <a:p>
            <a:pPr indent="-166850" lvl="0" marL="352799" rtl="0" algn="l">
              <a:spcBef>
                <a:spcPts val="0"/>
              </a:spcBef>
              <a:spcAft>
                <a:spcPts val="0"/>
              </a:spcAft>
              <a:buClr>
                <a:srgbClr val="6AA84F"/>
              </a:buClr>
              <a:buSzPts val="700"/>
              <a:buFont typeface="Nunito"/>
              <a:buAutoNum type="arabicPeriod"/>
            </a:pPr>
            <a:r>
              <a:rPr lang="en-GB" sz="700">
                <a:solidFill>
                  <a:srgbClr val="6AA84F"/>
                </a:solidFill>
                <a:latin typeface="Nunito"/>
                <a:ea typeface="Nunito"/>
                <a:cs typeface="Nunito"/>
                <a:sym typeface="Nunito"/>
              </a:rPr>
              <a:t>Conceptually speaking, these three terms all refer to the process of controlling the spread of an infectious agent. The difference being that control is concerned with lowering the incidence but not to zero, only for it not be a public health problem. Meanwhile “elimination” and “eradication” refers to lowering the incidence to zero, either locally with the former or globally with the latter. An example of an eradicated agent is </a:t>
            </a:r>
            <a:r>
              <a:rPr b="1" lang="en-GB" sz="700">
                <a:solidFill>
                  <a:srgbClr val="6AA84F"/>
                </a:solidFill>
                <a:latin typeface="Nunito"/>
                <a:ea typeface="Nunito"/>
                <a:cs typeface="Nunito"/>
                <a:sym typeface="Nunito"/>
              </a:rPr>
              <a:t>smallpox</a:t>
            </a:r>
            <a:r>
              <a:rPr lang="en-GB" sz="700">
                <a:solidFill>
                  <a:srgbClr val="6AA84F"/>
                </a:solidFill>
                <a:latin typeface="Nunito"/>
                <a:ea typeface="Nunito"/>
                <a:cs typeface="Nunito"/>
                <a:sym typeface="Nunito"/>
              </a:rPr>
              <a:t>. </a:t>
            </a:r>
            <a:endParaRPr sz="700">
              <a:solidFill>
                <a:srgbClr val="6AA84F"/>
              </a:solidFill>
              <a:latin typeface="Nunito"/>
              <a:ea typeface="Nunito"/>
              <a:cs typeface="Nunito"/>
              <a:sym typeface="Nunito"/>
            </a:endParaRPr>
          </a:p>
          <a:p>
            <a:pPr indent="-166850" lvl="0" marL="352799" rtl="0" algn="l">
              <a:spcBef>
                <a:spcPts val="0"/>
              </a:spcBef>
              <a:spcAft>
                <a:spcPts val="0"/>
              </a:spcAft>
              <a:buClr>
                <a:srgbClr val="6AA84F"/>
              </a:buClr>
              <a:buSzPts val="700"/>
              <a:buFont typeface="Nunito"/>
              <a:buAutoNum type="arabicPeriod"/>
            </a:pPr>
            <a:r>
              <a:rPr lang="en-GB" sz="700">
                <a:solidFill>
                  <a:srgbClr val="6AA84F"/>
                </a:solidFill>
                <a:latin typeface="Nunito"/>
                <a:ea typeface="Nunito"/>
                <a:cs typeface="Nunito"/>
                <a:sym typeface="Nunito"/>
              </a:rPr>
              <a:t>An example for an eliminated pathogen is measles in many countries.</a:t>
            </a:r>
            <a:endParaRPr sz="700">
              <a:solidFill>
                <a:srgbClr val="6AA84F"/>
              </a:solidFill>
              <a:latin typeface="Nunito"/>
              <a:ea typeface="Nunito"/>
              <a:cs typeface="Nunito"/>
              <a:sym typeface="Nunito"/>
            </a:endParaRPr>
          </a:p>
          <a:p>
            <a:pPr indent="-166850" lvl="0" marL="352799" rtl="0" algn="l">
              <a:spcBef>
                <a:spcPts val="0"/>
              </a:spcBef>
              <a:spcAft>
                <a:spcPts val="0"/>
              </a:spcAft>
              <a:buClr>
                <a:srgbClr val="6AA84F"/>
              </a:buClr>
              <a:buSzPts val="700"/>
              <a:buFont typeface="Nunito"/>
              <a:buAutoNum type="arabicPeriod"/>
            </a:pPr>
            <a:r>
              <a:rPr lang="en-GB" sz="700">
                <a:solidFill>
                  <a:srgbClr val="6AA84F"/>
                </a:solidFill>
                <a:latin typeface="Nunito"/>
                <a:ea typeface="Nunito"/>
                <a:cs typeface="Nunito"/>
                <a:sym typeface="Nunito"/>
              </a:rPr>
              <a:t>Microbes are self-replicating organisms that seek their own survival in different reservoirs, microbes maximize their survival chances by choosing a susceptible reservoir. A reservoir (defined in the next page) must have a portal of entry an exit. </a:t>
            </a:r>
            <a:endParaRPr sz="700">
              <a:solidFill>
                <a:srgbClr val="6AA84F"/>
              </a:solidFill>
              <a:latin typeface="Nunito"/>
              <a:ea typeface="Nunito"/>
              <a:cs typeface="Nunito"/>
              <a:sym typeface="Nunito"/>
            </a:endParaRPr>
          </a:p>
          <a:p>
            <a:pPr indent="-166850" lvl="0" marL="352799" rtl="0" algn="l">
              <a:spcBef>
                <a:spcPts val="0"/>
              </a:spcBef>
              <a:spcAft>
                <a:spcPts val="0"/>
              </a:spcAft>
              <a:buClr>
                <a:srgbClr val="999999"/>
              </a:buClr>
              <a:buSzPts val="700"/>
              <a:buFont typeface="Nunito"/>
              <a:buAutoNum type="arabicPeriod"/>
            </a:pPr>
            <a:r>
              <a:rPr lang="en-GB" sz="700">
                <a:solidFill>
                  <a:srgbClr val="999999"/>
                </a:solidFill>
                <a:latin typeface="Nunito"/>
                <a:ea typeface="Nunito"/>
                <a:cs typeface="Nunito"/>
                <a:sym typeface="Nunito"/>
              </a:rPr>
              <a:t>You might note the absence of the other major class of prokaryotic organisms, the archaea, interestingly even though they constitute a portion of the normal human microbiome they have never been shown to as causative agents for infectious diseases. There are interesting hypotheses that point to their involvement in IBS and IBD. </a:t>
            </a:r>
            <a:endParaRPr sz="700">
              <a:solidFill>
                <a:srgbClr val="999999"/>
              </a:solidFill>
              <a:latin typeface="Nunito"/>
              <a:ea typeface="Nunito"/>
              <a:cs typeface="Nunito"/>
              <a:sym typeface="Nunito"/>
            </a:endParaRPr>
          </a:p>
        </p:txBody>
      </p:sp>
      <p:sp>
        <p:nvSpPr>
          <p:cNvPr id="190" name="Google Shape;190;p38"/>
          <p:cNvSpPr txBox="1"/>
          <p:nvPr>
            <p:ph type="title"/>
          </p:nvPr>
        </p:nvSpPr>
        <p:spPr>
          <a:xfrm>
            <a:off x="407888" y="4725526"/>
            <a:ext cx="7072200" cy="45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Chain of </a:t>
            </a:r>
            <a:r>
              <a:rPr b="1" lang="en-GB" sz="2400">
                <a:solidFill>
                  <a:srgbClr val="134F5C"/>
                </a:solidFill>
                <a:latin typeface="Nunito"/>
                <a:ea typeface="Nunito"/>
                <a:cs typeface="Nunito"/>
                <a:sym typeface="Nunito"/>
              </a:rPr>
              <a:t>Infection </a:t>
            </a:r>
            <a:r>
              <a:rPr b="1" baseline="30000" lang="en-GB" sz="2400">
                <a:solidFill>
                  <a:srgbClr val="134F5C"/>
                </a:solidFill>
                <a:latin typeface="Nunito"/>
                <a:ea typeface="Nunito"/>
                <a:cs typeface="Nunito"/>
                <a:sym typeface="Nunito"/>
              </a:rPr>
              <a:t>4</a:t>
            </a:r>
            <a:endParaRPr b="1" baseline="30000" sz="2400">
              <a:solidFill>
                <a:srgbClr val="134F5C"/>
              </a:solidFill>
              <a:latin typeface="Nunito"/>
              <a:ea typeface="Nunito"/>
              <a:cs typeface="Nunito"/>
              <a:sym typeface="Nunito"/>
            </a:endParaRPr>
          </a:p>
        </p:txBody>
      </p:sp>
      <p:sp>
        <p:nvSpPr>
          <p:cNvPr id="191" name="Google Shape;191;p38"/>
          <p:cNvSpPr txBox="1"/>
          <p:nvPr/>
        </p:nvSpPr>
        <p:spPr>
          <a:xfrm>
            <a:off x="277805" y="31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What is Communicable Disease?</a:t>
            </a:r>
            <a:endParaRPr b="1" sz="1300">
              <a:solidFill>
                <a:srgbClr val="76A5AF"/>
              </a:solidFill>
              <a:latin typeface="Mada"/>
              <a:ea typeface="Mada"/>
              <a:cs typeface="Mada"/>
              <a:sym typeface="Mada"/>
            </a:endParaRPr>
          </a:p>
        </p:txBody>
      </p:sp>
      <p:sp>
        <p:nvSpPr>
          <p:cNvPr id="192" name="Google Shape;192;p38"/>
          <p:cNvSpPr txBox="1"/>
          <p:nvPr/>
        </p:nvSpPr>
        <p:spPr>
          <a:xfrm>
            <a:off x="295625" y="752275"/>
            <a:ext cx="6992700" cy="5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chemeClr val="dk1"/>
                </a:solidFill>
                <a:latin typeface="Mada"/>
                <a:ea typeface="Mada"/>
                <a:cs typeface="Mada"/>
                <a:sym typeface="Mada"/>
              </a:rPr>
              <a:t>An illness caused by an </a:t>
            </a:r>
            <a:r>
              <a:rPr b="1" lang="en-GB" sz="1200">
                <a:solidFill>
                  <a:srgbClr val="FF0000"/>
                </a:solidFill>
                <a:latin typeface="Mada"/>
                <a:ea typeface="Mada"/>
                <a:cs typeface="Mada"/>
                <a:sym typeface="Mada"/>
              </a:rPr>
              <a:t>infectious agent</a:t>
            </a:r>
            <a:r>
              <a:rPr lang="en-GB" sz="1200">
                <a:solidFill>
                  <a:schemeClr val="dk1"/>
                </a:solidFill>
                <a:latin typeface="Mada"/>
                <a:ea typeface="Mada"/>
                <a:cs typeface="Mada"/>
                <a:sym typeface="Mada"/>
              </a:rPr>
              <a:t> or its toxic product which can be </a:t>
            </a:r>
            <a:r>
              <a:rPr b="1" lang="en-GB" sz="1200">
                <a:solidFill>
                  <a:srgbClr val="FF0000"/>
                </a:solidFill>
                <a:latin typeface="Mada"/>
                <a:ea typeface="Mada"/>
                <a:cs typeface="Mada"/>
                <a:sym typeface="Mada"/>
              </a:rPr>
              <a:t>transmitted</a:t>
            </a:r>
            <a:r>
              <a:rPr lang="en-GB" sz="1200">
                <a:solidFill>
                  <a:schemeClr val="dk1"/>
                </a:solidFill>
                <a:latin typeface="Mada"/>
                <a:ea typeface="Mada"/>
                <a:cs typeface="Mada"/>
                <a:sym typeface="Mada"/>
              </a:rPr>
              <a:t> directly or indirectly or through vector from the </a:t>
            </a:r>
            <a:r>
              <a:rPr b="1" lang="en-GB" sz="1200">
                <a:solidFill>
                  <a:srgbClr val="FF0000"/>
                </a:solidFill>
                <a:latin typeface="Mada"/>
                <a:ea typeface="Mada"/>
                <a:cs typeface="Mada"/>
                <a:sym typeface="Mada"/>
              </a:rPr>
              <a:t>reservoir</a:t>
            </a:r>
            <a:r>
              <a:rPr lang="en-GB" sz="1200">
                <a:solidFill>
                  <a:schemeClr val="dk1"/>
                </a:solidFill>
                <a:latin typeface="Mada"/>
                <a:ea typeface="Mada"/>
                <a:cs typeface="Mada"/>
                <a:sym typeface="Mada"/>
              </a:rPr>
              <a:t> to a susceptible </a:t>
            </a:r>
            <a:r>
              <a:rPr b="1" lang="en-GB" sz="1200">
                <a:solidFill>
                  <a:srgbClr val="FF0000"/>
                </a:solidFill>
                <a:latin typeface="Mada"/>
                <a:ea typeface="Mada"/>
                <a:cs typeface="Mada"/>
                <a:sym typeface="Mada"/>
              </a:rPr>
              <a:t>host</a:t>
            </a:r>
            <a:r>
              <a:rPr lang="en-GB" sz="1200">
                <a:solidFill>
                  <a:schemeClr val="dk1"/>
                </a:solidFill>
                <a:latin typeface="Mada"/>
                <a:ea typeface="Mada"/>
                <a:cs typeface="Mada"/>
                <a:sym typeface="Mada"/>
              </a:rPr>
              <a:t>.</a:t>
            </a:r>
            <a:r>
              <a:rPr baseline="30000" lang="en-GB" sz="1200">
                <a:solidFill>
                  <a:schemeClr val="dk1"/>
                </a:solidFill>
                <a:latin typeface="Mada"/>
                <a:ea typeface="Mada"/>
                <a:cs typeface="Mada"/>
                <a:sym typeface="Mada"/>
              </a:rPr>
              <a:t>1</a:t>
            </a:r>
            <a:endParaRPr/>
          </a:p>
        </p:txBody>
      </p:sp>
      <p:sp>
        <p:nvSpPr>
          <p:cNvPr id="193" name="Google Shape;193;p38"/>
          <p:cNvSpPr/>
          <p:nvPr/>
        </p:nvSpPr>
        <p:spPr>
          <a:xfrm>
            <a:off x="1193475" y="1725122"/>
            <a:ext cx="6243600" cy="8694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8"/>
          <p:cNvSpPr txBox="1"/>
          <p:nvPr/>
        </p:nvSpPr>
        <p:spPr>
          <a:xfrm>
            <a:off x="192550" y="1775675"/>
            <a:ext cx="817800" cy="768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Control</a:t>
            </a:r>
            <a:endParaRPr b="1">
              <a:solidFill>
                <a:srgbClr val="45818E"/>
              </a:solidFill>
              <a:latin typeface="Nunito"/>
              <a:ea typeface="Nunito"/>
              <a:cs typeface="Nunito"/>
              <a:sym typeface="Nunito"/>
            </a:endParaRPr>
          </a:p>
        </p:txBody>
      </p:sp>
      <p:grpSp>
        <p:nvGrpSpPr>
          <p:cNvPr id="195" name="Google Shape;195;p38"/>
          <p:cNvGrpSpPr/>
          <p:nvPr/>
        </p:nvGrpSpPr>
        <p:grpSpPr>
          <a:xfrm>
            <a:off x="1193475" y="1663997"/>
            <a:ext cx="566175" cy="991550"/>
            <a:chOff x="1085125" y="209550"/>
            <a:chExt cx="566175" cy="923575"/>
          </a:xfrm>
        </p:grpSpPr>
        <p:sp>
          <p:nvSpPr>
            <p:cNvPr id="196" name="Google Shape;196;p3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38"/>
          <p:cNvSpPr txBox="1"/>
          <p:nvPr/>
        </p:nvSpPr>
        <p:spPr>
          <a:xfrm>
            <a:off x="1683450" y="1881491"/>
            <a:ext cx="54756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Refers to the activities conducted to bring a disease or a health problem to a very low level till it becomes </a:t>
            </a:r>
            <a:r>
              <a:rPr b="1" lang="en-GB" sz="1200">
                <a:solidFill>
                  <a:schemeClr val="dk1"/>
                </a:solidFill>
                <a:latin typeface="Mada"/>
                <a:ea typeface="Mada"/>
                <a:cs typeface="Mada"/>
                <a:sym typeface="Mada"/>
              </a:rPr>
              <a:t>no longer a public health problem</a:t>
            </a:r>
            <a:r>
              <a:rPr lang="en-GB" sz="1200">
                <a:solidFill>
                  <a:schemeClr val="dk1"/>
                </a:solidFill>
                <a:latin typeface="Mada"/>
                <a:ea typeface="Mada"/>
                <a:cs typeface="Mada"/>
                <a:sym typeface="Mada"/>
              </a:rPr>
              <a:t>.</a:t>
            </a:r>
            <a:r>
              <a:rPr baseline="30000" lang="en-GB" sz="1200">
                <a:solidFill>
                  <a:schemeClr val="dk1"/>
                </a:solidFill>
                <a:latin typeface="Mada"/>
                <a:ea typeface="Mada"/>
                <a:cs typeface="Mada"/>
                <a:sym typeface="Mada"/>
              </a:rPr>
              <a:t>2</a:t>
            </a:r>
            <a:endParaRPr sz="1000">
              <a:solidFill>
                <a:srgbClr val="000000"/>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rgbClr val="000000"/>
              </a:buClr>
              <a:buSzPts val="1100"/>
              <a:buFont typeface="Arial"/>
              <a:buNone/>
            </a:pPr>
            <a:r>
              <a:t/>
            </a:r>
            <a:endParaRPr sz="1200">
              <a:solidFill>
                <a:srgbClr val="000000"/>
              </a:solidFill>
              <a:latin typeface="Mada"/>
              <a:ea typeface="Mada"/>
              <a:cs typeface="Mada"/>
              <a:sym typeface="Mada"/>
            </a:endParaRPr>
          </a:p>
          <a:p>
            <a:pPr indent="0" lvl="0" marL="0" rtl="0" algn="l">
              <a:spcBef>
                <a:spcPts val="1200"/>
              </a:spcBef>
              <a:spcAft>
                <a:spcPts val="0"/>
              </a:spcAft>
              <a:buNone/>
            </a:pPr>
            <a:r>
              <a:t/>
            </a:r>
            <a:endParaRPr sz="1200">
              <a:latin typeface="Mada"/>
              <a:ea typeface="Mada"/>
              <a:cs typeface="Mada"/>
              <a:sym typeface="Mada"/>
            </a:endParaRPr>
          </a:p>
        </p:txBody>
      </p:sp>
      <p:sp>
        <p:nvSpPr>
          <p:cNvPr id="199" name="Google Shape;199;p38"/>
          <p:cNvSpPr/>
          <p:nvPr/>
        </p:nvSpPr>
        <p:spPr>
          <a:xfrm>
            <a:off x="1193475" y="2788622"/>
            <a:ext cx="6243600" cy="8694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8"/>
          <p:cNvSpPr txBox="1"/>
          <p:nvPr/>
        </p:nvSpPr>
        <p:spPr>
          <a:xfrm>
            <a:off x="12550" y="2747300"/>
            <a:ext cx="1177800" cy="987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Elimination</a:t>
            </a:r>
            <a:endParaRPr b="1">
              <a:solidFill>
                <a:srgbClr val="45818E"/>
              </a:solidFill>
              <a:latin typeface="Nunito"/>
              <a:ea typeface="Nunito"/>
              <a:cs typeface="Nunito"/>
              <a:sym typeface="Nunito"/>
            </a:endParaRPr>
          </a:p>
        </p:txBody>
      </p:sp>
      <p:grpSp>
        <p:nvGrpSpPr>
          <p:cNvPr id="201" name="Google Shape;201;p38"/>
          <p:cNvGrpSpPr/>
          <p:nvPr/>
        </p:nvGrpSpPr>
        <p:grpSpPr>
          <a:xfrm>
            <a:off x="1193475" y="2727496"/>
            <a:ext cx="566175" cy="991550"/>
            <a:chOff x="1085125" y="209550"/>
            <a:chExt cx="566175" cy="923575"/>
          </a:xfrm>
        </p:grpSpPr>
        <p:sp>
          <p:nvSpPr>
            <p:cNvPr id="202" name="Google Shape;202;p3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38"/>
          <p:cNvSpPr txBox="1"/>
          <p:nvPr/>
        </p:nvSpPr>
        <p:spPr>
          <a:xfrm>
            <a:off x="1683450" y="2863183"/>
            <a:ext cx="54756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Termination of all modes of transmission to a reduction of the incidence of the </a:t>
            </a:r>
            <a:r>
              <a:rPr b="1" lang="en-GB" sz="1200">
                <a:solidFill>
                  <a:schemeClr val="dk1"/>
                </a:solidFill>
                <a:latin typeface="Mada"/>
                <a:ea typeface="Mada"/>
                <a:cs typeface="Mada"/>
                <a:sym typeface="Mada"/>
              </a:rPr>
              <a:t>disease to the zero</a:t>
            </a:r>
            <a:r>
              <a:rPr lang="en-GB" sz="1200">
                <a:solidFill>
                  <a:schemeClr val="dk1"/>
                </a:solidFill>
                <a:latin typeface="Mada"/>
                <a:ea typeface="Mada"/>
                <a:cs typeface="Mada"/>
                <a:sym typeface="Mada"/>
              </a:rPr>
              <a:t> in a </a:t>
            </a:r>
            <a:r>
              <a:rPr b="1" lang="en-GB" sz="1200">
                <a:solidFill>
                  <a:srgbClr val="FF0000"/>
                </a:solidFill>
                <a:latin typeface="Mada"/>
                <a:ea typeface="Mada"/>
                <a:cs typeface="Mada"/>
                <a:sym typeface="Mada"/>
              </a:rPr>
              <a:t>confined </a:t>
            </a:r>
            <a:r>
              <a:rPr lang="en-GB" sz="1200">
                <a:solidFill>
                  <a:schemeClr val="dk1"/>
                </a:solidFill>
                <a:latin typeface="Mada"/>
                <a:ea typeface="Mada"/>
                <a:cs typeface="Mada"/>
                <a:sym typeface="Mada"/>
              </a:rPr>
              <a:t>or specific geographic locality as a result of deliberate efforts yet, </a:t>
            </a:r>
            <a:r>
              <a:rPr b="1" lang="en-GB" sz="1200">
                <a:solidFill>
                  <a:schemeClr val="dk1"/>
                </a:solidFill>
                <a:latin typeface="Mada"/>
                <a:ea typeface="Mada"/>
                <a:cs typeface="Mada"/>
                <a:sym typeface="Mada"/>
              </a:rPr>
              <a:t>continued intervention methods are required</a:t>
            </a:r>
            <a:r>
              <a:rPr lang="en-GB" sz="1200">
                <a:solidFill>
                  <a:schemeClr val="dk1"/>
                </a:solidFill>
                <a:latin typeface="Mada"/>
                <a:ea typeface="Mada"/>
                <a:cs typeface="Mada"/>
                <a:sym typeface="Mada"/>
              </a:rPr>
              <a:t>. </a:t>
            </a:r>
            <a:r>
              <a:rPr baseline="30000" lang="en-GB" sz="1200">
                <a:solidFill>
                  <a:schemeClr val="dk1"/>
                </a:solidFill>
                <a:latin typeface="Mada"/>
                <a:ea typeface="Mada"/>
                <a:cs typeface="Mada"/>
                <a:sym typeface="Mada"/>
              </a:rPr>
              <a:t>2</a:t>
            </a:r>
            <a:r>
              <a:rPr baseline="30000" lang="en-GB" sz="1200">
                <a:solidFill>
                  <a:schemeClr val="dk1"/>
                </a:solidFill>
                <a:latin typeface="Mada"/>
                <a:ea typeface="Mada"/>
                <a:cs typeface="Mada"/>
                <a:sym typeface="Mada"/>
              </a:rPr>
              <a:t>, 3</a:t>
            </a:r>
            <a:endParaRPr sz="1000">
              <a:solidFill>
                <a:srgbClr val="000000"/>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rgbClr val="000000"/>
              </a:buClr>
              <a:buSzPts val="1100"/>
              <a:buFont typeface="Arial"/>
              <a:buNone/>
            </a:pPr>
            <a:r>
              <a:t/>
            </a:r>
            <a:endParaRPr sz="1200">
              <a:solidFill>
                <a:srgbClr val="000000"/>
              </a:solidFill>
              <a:latin typeface="Mada"/>
              <a:ea typeface="Mada"/>
              <a:cs typeface="Mada"/>
              <a:sym typeface="Mada"/>
            </a:endParaRPr>
          </a:p>
          <a:p>
            <a:pPr indent="0" lvl="0" marL="0" rtl="0" algn="l">
              <a:spcBef>
                <a:spcPts val="1200"/>
              </a:spcBef>
              <a:spcAft>
                <a:spcPts val="0"/>
              </a:spcAft>
              <a:buNone/>
            </a:pPr>
            <a:r>
              <a:t/>
            </a:r>
            <a:endParaRPr sz="1200">
              <a:latin typeface="Mada"/>
              <a:ea typeface="Mada"/>
              <a:cs typeface="Mada"/>
              <a:sym typeface="Mada"/>
            </a:endParaRPr>
          </a:p>
        </p:txBody>
      </p:sp>
      <p:sp>
        <p:nvSpPr>
          <p:cNvPr id="205" name="Google Shape;205;p38"/>
          <p:cNvSpPr/>
          <p:nvPr/>
        </p:nvSpPr>
        <p:spPr>
          <a:xfrm>
            <a:off x="1193475" y="3852150"/>
            <a:ext cx="6243600" cy="8694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8"/>
          <p:cNvSpPr txBox="1"/>
          <p:nvPr/>
        </p:nvSpPr>
        <p:spPr>
          <a:xfrm>
            <a:off x="12550" y="3694850"/>
            <a:ext cx="1177800" cy="111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Eradication</a:t>
            </a:r>
            <a:endParaRPr b="1">
              <a:solidFill>
                <a:srgbClr val="45818E"/>
              </a:solidFill>
              <a:latin typeface="Nunito"/>
              <a:ea typeface="Nunito"/>
              <a:cs typeface="Nunito"/>
              <a:sym typeface="Nunito"/>
            </a:endParaRPr>
          </a:p>
        </p:txBody>
      </p:sp>
      <p:grpSp>
        <p:nvGrpSpPr>
          <p:cNvPr id="207" name="Google Shape;207;p38"/>
          <p:cNvGrpSpPr/>
          <p:nvPr/>
        </p:nvGrpSpPr>
        <p:grpSpPr>
          <a:xfrm>
            <a:off x="1193475" y="3791008"/>
            <a:ext cx="566175" cy="991550"/>
            <a:chOff x="1085125" y="209550"/>
            <a:chExt cx="566175" cy="923575"/>
          </a:xfrm>
        </p:grpSpPr>
        <p:sp>
          <p:nvSpPr>
            <p:cNvPr id="208" name="Google Shape;208;p3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38"/>
          <p:cNvSpPr txBox="1"/>
          <p:nvPr/>
        </p:nvSpPr>
        <p:spPr>
          <a:xfrm>
            <a:off x="1683450" y="3815372"/>
            <a:ext cx="5475600" cy="8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Termination of all modes of transmission of infection by extermination of the infectious agent. </a:t>
            </a:r>
            <a:r>
              <a:rPr baseline="30000" lang="en-GB" sz="1200">
                <a:solidFill>
                  <a:schemeClr val="dk1"/>
                </a:solidFill>
                <a:latin typeface="Mada"/>
                <a:ea typeface="Mada"/>
                <a:cs typeface="Mada"/>
                <a:sym typeface="Mada"/>
              </a:rPr>
              <a:t>2</a:t>
            </a:r>
            <a:endParaRPr baseline="30000"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concept of eradication is a </a:t>
            </a:r>
            <a:r>
              <a:rPr b="1" lang="en-GB" sz="1200">
                <a:solidFill>
                  <a:srgbClr val="FF0000"/>
                </a:solidFill>
                <a:latin typeface="Mada"/>
                <a:ea typeface="Mada"/>
                <a:cs typeface="Mada"/>
                <a:sym typeface="Mada"/>
              </a:rPr>
              <a:t>global </a:t>
            </a:r>
            <a:r>
              <a:rPr lang="en-GB" sz="1200">
                <a:solidFill>
                  <a:schemeClr val="dk1"/>
                </a:solidFill>
                <a:latin typeface="Mada"/>
                <a:ea typeface="Mada"/>
                <a:cs typeface="Mada"/>
                <a:sym typeface="Mada"/>
              </a:rPr>
              <a:t>one. </a:t>
            </a:r>
            <a:r>
              <a:rPr lang="en-GB" sz="1200">
                <a:solidFill>
                  <a:schemeClr val="dk1"/>
                </a:solidFill>
                <a:latin typeface="Mada"/>
                <a:ea typeface="Mada"/>
                <a:cs typeface="Mada"/>
                <a:sym typeface="Mada"/>
              </a:rPr>
              <a:t>(complete removal).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rgbClr val="FF0000"/>
                </a:solidFill>
                <a:latin typeface="Mada"/>
                <a:ea typeface="Mada"/>
                <a:cs typeface="Mada"/>
                <a:sym typeface="Mada"/>
              </a:rPr>
              <a:t>Smallpox </a:t>
            </a:r>
            <a:r>
              <a:rPr lang="en-GB" sz="1200">
                <a:solidFill>
                  <a:schemeClr val="dk1"/>
                </a:solidFill>
                <a:latin typeface="Mada"/>
                <a:ea typeface="Mada"/>
                <a:cs typeface="Mada"/>
                <a:sym typeface="Mada"/>
              </a:rPr>
              <a:t>is the only disease that has been eradicated to date is smallpox. </a:t>
            </a:r>
            <a:endParaRPr sz="1200">
              <a:solidFill>
                <a:srgbClr val="000000"/>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11" name="Google Shape;211;p38"/>
          <p:cNvSpPr/>
          <p:nvPr/>
        </p:nvSpPr>
        <p:spPr>
          <a:xfrm>
            <a:off x="192550" y="7849300"/>
            <a:ext cx="2107500" cy="11784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8"/>
          <p:cNvSpPr txBox="1"/>
          <p:nvPr/>
        </p:nvSpPr>
        <p:spPr>
          <a:xfrm>
            <a:off x="192550" y="7822600"/>
            <a:ext cx="2107500" cy="86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Mada"/>
                <a:ea typeface="Mada"/>
                <a:cs typeface="Mada"/>
                <a:sym typeface="Mada"/>
              </a:rPr>
              <a:t>Transmission include</a:t>
            </a:r>
            <a:r>
              <a:rPr b="1" lang="en-GB" sz="1000">
                <a:latin typeface="Mada"/>
                <a:ea typeface="Mada"/>
                <a:cs typeface="Mada"/>
                <a:sym typeface="Mada"/>
              </a:rPr>
              <a:t>: </a:t>
            </a:r>
            <a:endParaRPr b="1"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(1) Contact</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 Direct	- Indirect  - Droplets contact</a:t>
            </a:r>
            <a:r>
              <a:rPr lang="en-GB" sz="1000">
                <a:latin typeface="Mada"/>
                <a:ea typeface="Mada"/>
                <a:cs typeface="Mada"/>
                <a:sym typeface="Mada"/>
              </a:rPr>
              <a:t>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(2) Common vehicle</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(3) Vector transmission</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(4) Airborn</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 Droplet nuclei	- Dust</a:t>
            </a:r>
            <a:endParaRPr sz="1000">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p:nvPr/>
        </p:nvSpPr>
        <p:spPr>
          <a:xfrm>
            <a:off x="1618525" y="5321619"/>
            <a:ext cx="5832000" cy="1092600"/>
          </a:xfrm>
          <a:prstGeom prst="chevron">
            <a:avLst>
              <a:gd fmla="val 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39"/>
          <p:cNvGrpSpPr/>
          <p:nvPr/>
        </p:nvGrpSpPr>
        <p:grpSpPr>
          <a:xfrm>
            <a:off x="1618525" y="5244770"/>
            <a:ext cx="566175" cy="1246180"/>
            <a:chOff x="1085125" y="209550"/>
            <a:chExt cx="566175" cy="923575"/>
          </a:xfrm>
        </p:grpSpPr>
        <p:sp>
          <p:nvSpPr>
            <p:cNvPr id="219" name="Google Shape;219;p39"/>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9"/>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39"/>
          <p:cNvSpPr/>
          <p:nvPr/>
        </p:nvSpPr>
        <p:spPr>
          <a:xfrm>
            <a:off x="419850" y="5253675"/>
            <a:ext cx="1126500" cy="1246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9"/>
          <p:cNvSpPr/>
          <p:nvPr/>
        </p:nvSpPr>
        <p:spPr>
          <a:xfrm>
            <a:off x="1542325" y="2572419"/>
            <a:ext cx="5832000" cy="1092600"/>
          </a:xfrm>
          <a:prstGeom prst="chevron">
            <a:avLst>
              <a:gd fmla="val 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39"/>
          <p:cNvGrpSpPr/>
          <p:nvPr/>
        </p:nvGrpSpPr>
        <p:grpSpPr>
          <a:xfrm>
            <a:off x="1542325" y="2495570"/>
            <a:ext cx="566175" cy="1246180"/>
            <a:chOff x="1085125" y="209550"/>
            <a:chExt cx="566175" cy="923575"/>
          </a:xfrm>
        </p:grpSpPr>
        <p:sp>
          <p:nvSpPr>
            <p:cNvPr id="224" name="Google Shape;224;p39"/>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9"/>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39"/>
          <p:cNvSpPr/>
          <p:nvPr/>
        </p:nvSpPr>
        <p:spPr>
          <a:xfrm>
            <a:off x="343650" y="2504475"/>
            <a:ext cx="1126500" cy="1246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9"/>
          <p:cNvSpPr/>
          <p:nvPr/>
        </p:nvSpPr>
        <p:spPr>
          <a:xfrm>
            <a:off x="343650" y="953475"/>
            <a:ext cx="1126500" cy="1246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39"/>
          <p:cNvGrpSpPr/>
          <p:nvPr/>
        </p:nvGrpSpPr>
        <p:grpSpPr>
          <a:xfrm>
            <a:off x="349928" y="1032750"/>
            <a:ext cx="1056873" cy="992226"/>
            <a:chOff x="349928" y="423150"/>
            <a:chExt cx="1056873" cy="992226"/>
          </a:xfrm>
        </p:grpSpPr>
        <p:pic>
          <p:nvPicPr>
            <p:cNvPr id="229" name="Google Shape;229;p39"/>
            <p:cNvPicPr preferRelativeResize="0"/>
            <p:nvPr/>
          </p:nvPicPr>
          <p:blipFill>
            <a:blip r:embed="rId3">
              <a:alphaModFix/>
            </a:blip>
            <a:stretch>
              <a:fillRect/>
            </a:stretch>
          </p:blipFill>
          <p:spPr>
            <a:xfrm>
              <a:off x="531778" y="540353"/>
              <a:ext cx="875023" cy="875023"/>
            </a:xfrm>
            <a:prstGeom prst="rect">
              <a:avLst/>
            </a:prstGeom>
            <a:noFill/>
            <a:ln>
              <a:noFill/>
            </a:ln>
          </p:spPr>
        </p:pic>
        <p:pic>
          <p:nvPicPr>
            <p:cNvPr id="230" name="Google Shape;230;p39"/>
            <p:cNvPicPr preferRelativeResize="0"/>
            <p:nvPr/>
          </p:nvPicPr>
          <p:blipFill>
            <a:blip r:embed="rId4">
              <a:alphaModFix/>
            </a:blip>
            <a:stretch>
              <a:fillRect/>
            </a:stretch>
          </p:blipFill>
          <p:spPr>
            <a:xfrm>
              <a:off x="1201927" y="843699"/>
              <a:ext cx="115930" cy="115922"/>
            </a:xfrm>
            <a:prstGeom prst="rect">
              <a:avLst/>
            </a:prstGeom>
            <a:noFill/>
            <a:ln>
              <a:noFill/>
            </a:ln>
          </p:spPr>
        </p:pic>
        <p:pic>
          <p:nvPicPr>
            <p:cNvPr id="231" name="Google Shape;231;p39"/>
            <p:cNvPicPr preferRelativeResize="0"/>
            <p:nvPr/>
          </p:nvPicPr>
          <p:blipFill>
            <a:blip r:embed="rId4">
              <a:alphaModFix/>
            </a:blip>
            <a:stretch>
              <a:fillRect/>
            </a:stretch>
          </p:blipFill>
          <p:spPr>
            <a:xfrm>
              <a:off x="1034835" y="1054371"/>
              <a:ext cx="283020" cy="283005"/>
            </a:xfrm>
            <a:prstGeom prst="rect">
              <a:avLst/>
            </a:prstGeom>
            <a:noFill/>
            <a:ln>
              <a:noFill/>
            </a:ln>
          </p:spPr>
        </p:pic>
        <p:pic>
          <p:nvPicPr>
            <p:cNvPr id="232" name="Google Shape;232;p39"/>
            <p:cNvPicPr preferRelativeResize="0"/>
            <p:nvPr/>
          </p:nvPicPr>
          <p:blipFill>
            <a:blip r:embed="rId4">
              <a:alphaModFix/>
            </a:blip>
            <a:stretch>
              <a:fillRect/>
            </a:stretch>
          </p:blipFill>
          <p:spPr>
            <a:xfrm>
              <a:off x="349928" y="423150"/>
              <a:ext cx="557856" cy="557856"/>
            </a:xfrm>
            <a:prstGeom prst="rect">
              <a:avLst/>
            </a:prstGeom>
            <a:noFill/>
            <a:ln>
              <a:noFill/>
            </a:ln>
          </p:spPr>
        </p:pic>
      </p:grpSp>
      <p:sp>
        <p:nvSpPr>
          <p:cNvPr id="233" name="Google Shape;233;p39"/>
          <p:cNvSpPr/>
          <p:nvPr/>
        </p:nvSpPr>
        <p:spPr>
          <a:xfrm>
            <a:off x="1542325" y="1039481"/>
            <a:ext cx="5832000" cy="1092600"/>
          </a:xfrm>
          <a:prstGeom prst="chevron">
            <a:avLst>
              <a:gd fmla="val 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39"/>
          <p:cNvGrpSpPr/>
          <p:nvPr/>
        </p:nvGrpSpPr>
        <p:grpSpPr>
          <a:xfrm>
            <a:off x="1542325" y="962633"/>
            <a:ext cx="566175" cy="1246180"/>
            <a:chOff x="1085125" y="209550"/>
            <a:chExt cx="566175" cy="923575"/>
          </a:xfrm>
        </p:grpSpPr>
        <p:sp>
          <p:nvSpPr>
            <p:cNvPr id="235" name="Google Shape;235;p39"/>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9"/>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39"/>
          <p:cNvSpPr txBox="1"/>
          <p:nvPr/>
        </p:nvSpPr>
        <p:spPr>
          <a:xfrm>
            <a:off x="2085975" y="1133475"/>
            <a:ext cx="52884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The </a:t>
            </a:r>
            <a:r>
              <a:rPr b="1" lang="en-GB">
                <a:latin typeface="Mada"/>
                <a:ea typeface="Mada"/>
                <a:cs typeface="Mada"/>
                <a:sym typeface="Mada"/>
              </a:rPr>
              <a:t>reservoir</a:t>
            </a:r>
            <a:r>
              <a:rPr lang="en-GB">
                <a:latin typeface="Mada"/>
                <a:ea typeface="Mada"/>
                <a:cs typeface="Mada"/>
                <a:sym typeface="Mada"/>
              </a:rPr>
              <a:t> of an infectious agent is the habitat in which the agent normally lives, grows, and multiplies. </a:t>
            </a:r>
            <a:endParaRPr>
              <a:latin typeface="Mada"/>
              <a:ea typeface="Mada"/>
              <a:cs typeface="Mada"/>
              <a:sym typeface="Mada"/>
            </a:endParaRPr>
          </a:p>
          <a:p>
            <a:pPr indent="-317500" lvl="0" marL="457200" rtl="0" algn="l">
              <a:spcBef>
                <a:spcPts val="0"/>
              </a:spcBef>
              <a:spcAft>
                <a:spcPts val="0"/>
              </a:spcAft>
              <a:buSzPts val="1400"/>
              <a:buFont typeface="Mada"/>
              <a:buChar char="-"/>
            </a:pPr>
            <a:r>
              <a:rPr lang="en-GB">
                <a:latin typeface="Mada"/>
                <a:ea typeface="Mada"/>
                <a:cs typeface="Mada"/>
                <a:sym typeface="Mada"/>
              </a:rPr>
              <a:t>Reservoirs include </a:t>
            </a:r>
            <a:r>
              <a:rPr lang="en-GB" u="sng">
                <a:latin typeface="Mada"/>
                <a:ea typeface="Mada"/>
                <a:cs typeface="Mada"/>
                <a:sym typeface="Mada"/>
              </a:rPr>
              <a:t>humans</a:t>
            </a:r>
            <a:r>
              <a:rPr lang="en-GB">
                <a:latin typeface="Mada"/>
                <a:ea typeface="Mada"/>
                <a:cs typeface="Mada"/>
                <a:sym typeface="Mada"/>
              </a:rPr>
              <a:t>, </a:t>
            </a:r>
            <a:r>
              <a:rPr lang="en-GB" u="sng">
                <a:latin typeface="Mada"/>
                <a:ea typeface="Mada"/>
                <a:cs typeface="Mada"/>
                <a:sym typeface="Mada"/>
              </a:rPr>
              <a:t>animals</a:t>
            </a:r>
            <a:r>
              <a:rPr lang="en-GB">
                <a:latin typeface="Mada"/>
                <a:ea typeface="Mada"/>
                <a:cs typeface="Mada"/>
                <a:sym typeface="Mada"/>
              </a:rPr>
              <a:t>, and the </a:t>
            </a:r>
            <a:r>
              <a:rPr lang="en-GB" u="sng">
                <a:latin typeface="Mada"/>
                <a:ea typeface="Mada"/>
                <a:cs typeface="Mada"/>
                <a:sym typeface="Mada"/>
              </a:rPr>
              <a:t>environment</a:t>
            </a:r>
            <a:r>
              <a:rPr lang="en-GB">
                <a:latin typeface="Mada"/>
                <a:ea typeface="Mada"/>
                <a:cs typeface="Mada"/>
                <a:sym typeface="Mada"/>
              </a:rPr>
              <a:t>.</a:t>
            </a:r>
            <a:endParaRPr>
              <a:latin typeface="Mada"/>
              <a:ea typeface="Mada"/>
              <a:cs typeface="Mada"/>
              <a:sym typeface="Mada"/>
            </a:endParaRPr>
          </a:p>
        </p:txBody>
      </p:sp>
      <p:pic>
        <p:nvPicPr>
          <p:cNvPr id="238" name="Google Shape;238;p39"/>
          <p:cNvPicPr preferRelativeResize="0"/>
          <p:nvPr/>
        </p:nvPicPr>
        <p:blipFill>
          <a:blip r:embed="rId5">
            <a:alphaModFix/>
          </a:blip>
          <a:stretch>
            <a:fillRect/>
          </a:stretch>
        </p:blipFill>
        <p:spPr>
          <a:xfrm>
            <a:off x="496050" y="2656875"/>
            <a:ext cx="923575" cy="923575"/>
          </a:xfrm>
          <a:prstGeom prst="rect">
            <a:avLst/>
          </a:prstGeom>
          <a:noFill/>
          <a:ln>
            <a:noFill/>
          </a:ln>
        </p:spPr>
      </p:pic>
      <p:sp>
        <p:nvSpPr>
          <p:cNvPr id="239" name="Google Shape;239;p39"/>
          <p:cNvSpPr txBox="1"/>
          <p:nvPr/>
        </p:nvSpPr>
        <p:spPr>
          <a:xfrm>
            <a:off x="2148125" y="2593525"/>
            <a:ext cx="51843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Portal of exit</a:t>
            </a:r>
            <a:r>
              <a:rPr lang="en-GB">
                <a:latin typeface="Mada"/>
                <a:ea typeface="Mada"/>
                <a:cs typeface="Mada"/>
                <a:sym typeface="Mada"/>
              </a:rPr>
              <a:t> is the path by which a pathogen leaves its host. </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For example, </a:t>
            </a:r>
            <a:r>
              <a:rPr lang="en-GB" u="sng">
                <a:latin typeface="Mada"/>
                <a:ea typeface="Mada"/>
                <a:cs typeface="Mada"/>
                <a:sym typeface="Mada"/>
              </a:rPr>
              <a:t>influenza viruses</a:t>
            </a:r>
            <a:r>
              <a:rPr lang="en-GB">
                <a:latin typeface="Mada"/>
                <a:ea typeface="Mada"/>
                <a:cs typeface="Mada"/>
                <a:sym typeface="Mada"/>
              </a:rPr>
              <a:t> and </a:t>
            </a:r>
            <a:r>
              <a:rPr lang="en-GB" u="sng">
                <a:latin typeface="Mada"/>
                <a:ea typeface="Mada"/>
                <a:cs typeface="Mada"/>
                <a:sym typeface="Mada"/>
              </a:rPr>
              <a:t>Mycobacterium tuberculosis</a:t>
            </a:r>
            <a:r>
              <a:rPr lang="en-GB">
                <a:latin typeface="Mada"/>
                <a:ea typeface="Mada"/>
                <a:cs typeface="Mada"/>
                <a:sym typeface="Mada"/>
              </a:rPr>
              <a:t> exit the respiratory tract, </a:t>
            </a:r>
            <a:r>
              <a:rPr lang="en-GB" u="sng">
                <a:latin typeface="Mada"/>
                <a:ea typeface="Mada"/>
                <a:cs typeface="Mada"/>
                <a:sym typeface="Mada"/>
              </a:rPr>
              <a:t>cholera vibrios</a:t>
            </a:r>
            <a:r>
              <a:rPr lang="en-GB">
                <a:latin typeface="Mada"/>
                <a:ea typeface="Mada"/>
                <a:cs typeface="Mada"/>
                <a:sym typeface="Mada"/>
              </a:rPr>
              <a:t> in feces, and </a:t>
            </a:r>
            <a:r>
              <a:rPr lang="en-GB" u="sng">
                <a:solidFill>
                  <a:schemeClr val="dk1"/>
                </a:solidFill>
                <a:latin typeface="Mada"/>
                <a:ea typeface="Mada"/>
                <a:cs typeface="Mada"/>
                <a:sym typeface="Mada"/>
              </a:rPr>
              <a:t>schistosomes </a:t>
            </a:r>
            <a:r>
              <a:rPr lang="en-GB">
                <a:solidFill>
                  <a:schemeClr val="dk1"/>
                </a:solidFill>
                <a:latin typeface="Mada"/>
                <a:ea typeface="Mada"/>
                <a:cs typeface="Mada"/>
                <a:sym typeface="Mada"/>
              </a:rPr>
              <a:t>through urine </a:t>
            </a:r>
            <a:r>
              <a:rPr lang="en-GB">
                <a:solidFill>
                  <a:srgbClr val="999999"/>
                </a:solidFill>
                <a:latin typeface="Mada"/>
                <a:ea typeface="Mada"/>
                <a:cs typeface="Mada"/>
                <a:sym typeface="Mada"/>
              </a:rPr>
              <a:t>and feces.</a:t>
            </a:r>
            <a:r>
              <a:rPr baseline="30000" lang="en-GB">
                <a:solidFill>
                  <a:srgbClr val="999999"/>
                </a:solidFill>
                <a:latin typeface="Mada"/>
                <a:ea typeface="Mada"/>
                <a:cs typeface="Mada"/>
                <a:sym typeface="Mada"/>
              </a:rPr>
              <a:t>1</a:t>
            </a:r>
            <a:endParaRPr baseline="30000">
              <a:solidFill>
                <a:srgbClr val="999999"/>
              </a:solidFill>
              <a:latin typeface="Mada"/>
              <a:ea typeface="Mada"/>
              <a:cs typeface="Mada"/>
              <a:sym typeface="Mada"/>
            </a:endParaRPr>
          </a:p>
        </p:txBody>
      </p:sp>
      <p:sp>
        <p:nvSpPr>
          <p:cNvPr id="240" name="Google Shape;240;p39"/>
          <p:cNvSpPr txBox="1"/>
          <p:nvPr/>
        </p:nvSpPr>
        <p:spPr>
          <a:xfrm>
            <a:off x="747663" y="4031588"/>
            <a:ext cx="6094200" cy="976800"/>
          </a:xfrm>
          <a:prstGeom prst="rect">
            <a:avLst/>
          </a:prstGeom>
          <a:noFill/>
          <a:ln cap="flat" cmpd="sng" w="28575">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An infectious agent may be </a:t>
            </a:r>
            <a:r>
              <a:rPr b="1" lang="en-GB">
                <a:solidFill>
                  <a:srgbClr val="FF0000"/>
                </a:solidFill>
                <a:latin typeface="Mada"/>
                <a:ea typeface="Mada"/>
                <a:cs typeface="Mada"/>
                <a:sym typeface="Mada"/>
              </a:rPr>
              <a:t>transmitted </a:t>
            </a:r>
            <a:r>
              <a:rPr lang="en-GB">
                <a:latin typeface="Mada"/>
                <a:ea typeface="Mada"/>
                <a:cs typeface="Mada"/>
                <a:sym typeface="Mada"/>
              </a:rPr>
              <a:t>from its natural reservoir to a susceptible host in different ways.</a:t>
            </a:r>
            <a:endParaRPr>
              <a:latin typeface="Mada"/>
              <a:ea typeface="Mada"/>
              <a:cs typeface="Mada"/>
              <a:sym typeface="Mada"/>
            </a:endParaRPr>
          </a:p>
          <a:p>
            <a:pPr indent="0" lvl="0" marL="0" rtl="0" algn="ctr">
              <a:spcBef>
                <a:spcPts val="0"/>
              </a:spcBef>
              <a:spcAft>
                <a:spcPts val="0"/>
              </a:spcAft>
              <a:buNone/>
            </a:pPr>
            <a:r>
              <a:rPr lang="en-GB">
                <a:latin typeface="Mada"/>
                <a:ea typeface="Mada"/>
                <a:cs typeface="Mada"/>
                <a:sym typeface="Mada"/>
              </a:rPr>
              <a:t>The</a:t>
            </a:r>
            <a:r>
              <a:rPr b="1" lang="en-GB">
                <a:latin typeface="Mada"/>
                <a:ea typeface="Mada"/>
                <a:cs typeface="Mada"/>
                <a:sym typeface="Mada"/>
              </a:rPr>
              <a:t> portal of entry</a:t>
            </a:r>
            <a:r>
              <a:rPr lang="en-GB">
                <a:latin typeface="Mada"/>
                <a:ea typeface="Mada"/>
                <a:cs typeface="Mada"/>
                <a:sym typeface="Mada"/>
              </a:rPr>
              <a:t> refers to the manner in which a pathogen enters a susceptible host</a:t>
            </a:r>
            <a:endParaRPr>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pic>
        <p:nvPicPr>
          <p:cNvPr id="241" name="Google Shape;241;p39"/>
          <p:cNvPicPr preferRelativeResize="0"/>
          <p:nvPr/>
        </p:nvPicPr>
        <p:blipFill>
          <a:blip r:embed="rId3">
            <a:alphaModFix/>
          </a:blip>
          <a:stretch>
            <a:fillRect/>
          </a:stretch>
        </p:blipFill>
        <p:spPr>
          <a:xfrm>
            <a:off x="508102" y="5412775"/>
            <a:ext cx="923575" cy="923596"/>
          </a:xfrm>
          <a:prstGeom prst="rect">
            <a:avLst/>
          </a:prstGeom>
          <a:noFill/>
          <a:ln>
            <a:noFill/>
          </a:ln>
        </p:spPr>
      </p:pic>
      <p:sp>
        <p:nvSpPr>
          <p:cNvPr id="242" name="Google Shape;242;p39"/>
          <p:cNvSpPr txBox="1"/>
          <p:nvPr/>
        </p:nvSpPr>
        <p:spPr>
          <a:xfrm>
            <a:off x="2273650" y="5365500"/>
            <a:ext cx="5100600" cy="10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The final link in the chain of infection is a </a:t>
            </a:r>
            <a:r>
              <a:rPr b="1" lang="en-GB">
                <a:latin typeface="Mada"/>
                <a:ea typeface="Mada"/>
                <a:cs typeface="Mada"/>
                <a:sym typeface="Mada"/>
              </a:rPr>
              <a:t>susceptible host.</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Susceptibility of a host depends on genetic or constitutional factors, specific immunity, and nonspecific factors that affect an individual’s ability to resist infection or to limit pathogenicity.</a:t>
            </a:r>
            <a:endParaRPr baseline="30000">
              <a:latin typeface="Mada"/>
              <a:ea typeface="Mada"/>
              <a:cs typeface="Mada"/>
              <a:sym typeface="Mada"/>
            </a:endParaRPr>
          </a:p>
        </p:txBody>
      </p:sp>
      <p:sp>
        <p:nvSpPr>
          <p:cNvPr id="243" name="Google Shape;243;p39"/>
          <p:cNvSpPr txBox="1"/>
          <p:nvPr>
            <p:ph type="title"/>
          </p:nvPr>
        </p:nvSpPr>
        <p:spPr>
          <a:xfrm>
            <a:off x="30086" y="9726727"/>
            <a:ext cx="7072200" cy="1191300"/>
          </a:xfrm>
          <a:prstGeom prst="rect">
            <a:avLst/>
          </a:prstGeom>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Nunito"/>
              <a:buAutoNum type="arabicPeriod"/>
            </a:pPr>
            <a:r>
              <a:rPr lang="en-GB" sz="800">
                <a:solidFill>
                  <a:srgbClr val="6AA84F"/>
                </a:solidFill>
                <a:latin typeface="Nunito"/>
                <a:ea typeface="Nunito"/>
                <a:cs typeface="Nunito"/>
                <a:sym typeface="Nunito"/>
              </a:rPr>
              <a:t>Different microbes have different routes of transmission,</a:t>
            </a:r>
            <a:r>
              <a:rPr lang="en-GB" sz="800">
                <a:solidFill>
                  <a:srgbClr val="999999"/>
                </a:solidFill>
                <a:latin typeface="Nunito"/>
                <a:ea typeface="Nunito"/>
                <a:cs typeface="Nunito"/>
                <a:sym typeface="Nunito"/>
              </a:rPr>
              <a:t> for example bacteria exclusively involved in STDs tend to have an unstable chemical structure that soon disintegrates outside the body, this justifies the limitability of their </a:t>
            </a:r>
            <a:r>
              <a:rPr lang="en-GB" sz="800">
                <a:solidFill>
                  <a:srgbClr val="999999"/>
                </a:solidFill>
                <a:latin typeface="Nunito"/>
                <a:ea typeface="Nunito"/>
                <a:cs typeface="Nunito"/>
                <a:sym typeface="Nunito"/>
              </a:rPr>
              <a:t>transmissibility to mainly intimate sexual contact.</a:t>
            </a:r>
            <a:r>
              <a:rPr lang="en-GB" sz="800">
                <a:solidFill>
                  <a:srgbClr val="999999"/>
                </a:solidFill>
                <a:latin typeface="Nunito"/>
                <a:ea typeface="Nunito"/>
                <a:cs typeface="Nunito"/>
                <a:sym typeface="Nunito"/>
              </a:rPr>
              <a:t> </a:t>
            </a:r>
            <a:endParaRPr sz="800">
              <a:solidFill>
                <a:srgbClr val="999999"/>
              </a:solidFill>
              <a:latin typeface="Nunito"/>
              <a:ea typeface="Nunito"/>
              <a:cs typeface="Nunito"/>
              <a:sym typeface="Nunito"/>
            </a:endParaRPr>
          </a:p>
          <a:p>
            <a:pPr indent="-279400" lvl="0" marL="457200" rtl="0" algn="l">
              <a:spcBef>
                <a:spcPts val="0"/>
              </a:spcBef>
              <a:spcAft>
                <a:spcPts val="0"/>
              </a:spcAft>
              <a:buClr>
                <a:srgbClr val="999999"/>
              </a:buClr>
              <a:buSzPts val="800"/>
              <a:buFont typeface="Nunito"/>
              <a:buAutoNum type="arabicPeriod"/>
            </a:pPr>
            <a:r>
              <a:rPr lang="en-GB" sz="800">
                <a:solidFill>
                  <a:srgbClr val="999999"/>
                </a:solidFill>
                <a:latin typeface="Nunito"/>
                <a:ea typeface="Nunito"/>
                <a:cs typeface="Nunito"/>
                <a:sym typeface="Nunito"/>
              </a:rPr>
              <a:t>According to the WHO, dogs account for 99% of the cases. However almost any mammal, including humans, can get infected with rabies and transmit it to another mammal. Rabies is often referred to as a ‘zombifying’ virus due to the propensity of this virus to alter a mammal’s behavior. After being bitten by a mammal, saliva enter the wound and the viral particles travel through the nerves to reach the brain and at times to the salivary glands, thereby permitting its transmissibility. This pathway is most pronounced in dogs for unclear reasons. </a:t>
            </a:r>
            <a:endParaRPr sz="800">
              <a:solidFill>
                <a:srgbClr val="999999"/>
              </a:solidFill>
              <a:latin typeface="Nunito"/>
              <a:ea typeface="Nunito"/>
              <a:cs typeface="Nunito"/>
              <a:sym typeface="Nunito"/>
            </a:endParaRPr>
          </a:p>
        </p:txBody>
      </p:sp>
      <p:pic>
        <p:nvPicPr>
          <p:cNvPr id="244" name="Google Shape;244;p39"/>
          <p:cNvPicPr preferRelativeResize="0"/>
          <p:nvPr/>
        </p:nvPicPr>
        <p:blipFill rotWithShape="1">
          <a:blip r:embed="rId6">
            <a:alphaModFix/>
          </a:blip>
          <a:srcRect b="0" l="0" r="34232" t="0"/>
          <a:stretch/>
        </p:blipFill>
        <p:spPr>
          <a:xfrm>
            <a:off x="530850" y="7400275"/>
            <a:ext cx="1056900" cy="1059300"/>
          </a:xfrm>
          <a:prstGeom prst="ellipse">
            <a:avLst/>
          </a:prstGeom>
          <a:noFill/>
          <a:ln cap="flat" cmpd="sng" w="38100">
            <a:solidFill>
              <a:srgbClr val="45818E"/>
            </a:solidFill>
            <a:prstDash val="solid"/>
            <a:round/>
            <a:headEnd len="sm" w="sm" type="none"/>
            <a:tailEnd len="sm" w="sm" type="none"/>
          </a:ln>
        </p:spPr>
      </p:pic>
      <p:pic>
        <p:nvPicPr>
          <p:cNvPr id="245" name="Google Shape;245;p39"/>
          <p:cNvPicPr preferRelativeResize="0"/>
          <p:nvPr/>
        </p:nvPicPr>
        <p:blipFill rotWithShape="1">
          <a:blip r:embed="rId7">
            <a:alphaModFix/>
          </a:blip>
          <a:srcRect b="0" l="46172" r="0" t="12990"/>
          <a:stretch/>
        </p:blipFill>
        <p:spPr>
          <a:xfrm>
            <a:off x="2308350" y="7392925"/>
            <a:ext cx="1056900" cy="1074000"/>
          </a:xfrm>
          <a:prstGeom prst="ellipse">
            <a:avLst/>
          </a:prstGeom>
          <a:noFill/>
          <a:ln cap="flat" cmpd="sng" w="38100">
            <a:solidFill>
              <a:srgbClr val="45818E"/>
            </a:solidFill>
            <a:prstDash val="solid"/>
            <a:round/>
            <a:headEnd len="sm" w="sm" type="none"/>
            <a:tailEnd len="sm" w="sm" type="none"/>
          </a:ln>
        </p:spPr>
      </p:pic>
      <p:pic>
        <p:nvPicPr>
          <p:cNvPr id="246" name="Google Shape;246;p39"/>
          <p:cNvPicPr preferRelativeResize="0"/>
          <p:nvPr/>
        </p:nvPicPr>
        <p:blipFill rotWithShape="1">
          <a:blip r:embed="rId8">
            <a:alphaModFix/>
          </a:blip>
          <a:srcRect b="10204" l="28328" r="13273" t="2944"/>
          <a:stretch/>
        </p:blipFill>
        <p:spPr>
          <a:xfrm>
            <a:off x="4222114" y="7375075"/>
            <a:ext cx="1126500" cy="1109700"/>
          </a:xfrm>
          <a:prstGeom prst="ellipse">
            <a:avLst/>
          </a:prstGeom>
          <a:noFill/>
          <a:ln cap="flat" cmpd="sng" w="38100">
            <a:solidFill>
              <a:srgbClr val="45818E"/>
            </a:solidFill>
            <a:prstDash val="solid"/>
            <a:round/>
            <a:headEnd len="sm" w="sm" type="none"/>
            <a:tailEnd len="sm" w="sm" type="none"/>
          </a:ln>
        </p:spPr>
      </p:pic>
      <p:pic>
        <p:nvPicPr>
          <p:cNvPr id="247" name="Google Shape;247;p39"/>
          <p:cNvPicPr preferRelativeResize="0"/>
          <p:nvPr/>
        </p:nvPicPr>
        <p:blipFill rotWithShape="1">
          <a:blip r:embed="rId9">
            <a:alphaModFix/>
          </a:blip>
          <a:srcRect b="0" l="0" r="0" t="0"/>
          <a:stretch/>
        </p:blipFill>
        <p:spPr>
          <a:xfrm>
            <a:off x="6024350" y="7366675"/>
            <a:ext cx="1126500" cy="1126500"/>
          </a:xfrm>
          <a:prstGeom prst="ellipse">
            <a:avLst/>
          </a:prstGeom>
          <a:noFill/>
          <a:ln cap="flat" cmpd="sng" w="38100">
            <a:solidFill>
              <a:srgbClr val="45818E"/>
            </a:solidFill>
            <a:prstDash val="solid"/>
            <a:round/>
            <a:headEnd len="sm" w="sm" type="none"/>
            <a:tailEnd len="sm" w="sm" type="none"/>
          </a:ln>
        </p:spPr>
      </p:pic>
      <p:sp>
        <p:nvSpPr>
          <p:cNvPr id="248" name="Google Shape;248;p39"/>
          <p:cNvSpPr txBox="1"/>
          <p:nvPr/>
        </p:nvSpPr>
        <p:spPr>
          <a:xfrm>
            <a:off x="788025" y="6887100"/>
            <a:ext cx="6801600" cy="4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Some of the Infectious Agents that are  Associated with Diseases in Humans </a:t>
            </a:r>
            <a:r>
              <a:rPr b="1" baseline="30000" lang="en-GB">
                <a:latin typeface="Mada"/>
                <a:ea typeface="Mada"/>
                <a:cs typeface="Mada"/>
                <a:sym typeface="Mada"/>
              </a:rPr>
              <a:t>2</a:t>
            </a:r>
            <a:r>
              <a:rPr b="1" lang="en-GB">
                <a:latin typeface="Mada"/>
                <a:ea typeface="Mada"/>
                <a:cs typeface="Mada"/>
                <a:sym typeface="Mada"/>
              </a:rPr>
              <a:t> </a:t>
            </a:r>
            <a:endParaRPr b="1">
              <a:latin typeface="Mada"/>
              <a:ea typeface="Mada"/>
              <a:cs typeface="Mada"/>
              <a:sym typeface="Mada"/>
            </a:endParaRPr>
          </a:p>
        </p:txBody>
      </p:sp>
      <p:sp>
        <p:nvSpPr>
          <p:cNvPr id="249" name="Google Shape;249;p39"/>
          <p:cNvSpPr txBox="1"/>
          <p:nvPr/>
        </p:nvSpPr>
        <p:spPr>
          <a:xfrm>
            <a:off x="22625" y="8520150"/>
            <a:ext cx="2057100" cy="4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Neisseria </a:t>
            </a:r>
            <a:r>
              <a:rPr b="1" lang="en-GB">
                <a:latin typeface="Mada"/>
                <a:ea typeface="Mada"/>
                <a:cs typeface="Mada"/>
                <a:sym typeface="Mada"/>
              </a:rPr>
              <a:t>gonorrhoeae:</a:t>
            </a:r>
            <a:endParaRPr b="1">
              <a:latin typeface="Mada"/>
              <a:ea typeface="Mada"/>
              <a:cs typeface="Mada"/>
              <a:sym typeface="Mada"/>
            </a:endParaRPr>
          </a:p>
          <a:p>
            <a:pPr indent="0" lvl="0" marL="0" rtl="0" algn="l">
              <a:spcBef>
                <a:spcPts val="0"/>
              </a:spcBef>
              <a:spcAft>
                <a:spcPts val="0"/>
              </a:spcAft>
              <a:buNone/>
            </a:pPr>
            <a:r>
              <a:rPr b="1" lang="en-GB" u="sng">
                <a:solidFill>
                  <a:schemeClr val="dk1"/>
                </a:solidFill>
                <a:highlight>
                  <a:srgbClr val="CFE2F3"/>
                </a:highlight>
                <a:latin typeface="Mada"/>
                <a:ea typeface="Mada"/>
                <a:cs typeface="Mada"/>
                <a:sym typeface="Mada"/>
              </a:rPr>
              <a:t>Source</a:t>
            </a:r>
            <a:r>
              <a:rPr lang="en-GB">
                <a:latin typeface="Mada"/>
                <a:ea typeface="Mada"/>
                <a:cs typeface="Mada"/>
                <a:sym typeface="Mada"/>
              </a:rPr>
              <a:t>: Humans</a:t>
            </a:r>
            <a:endParaRPr>
              <a:latin typeface="Mada"/>
              <a:ea typeface="Mada"/>
              <a:cs typeface="Mada"/>
              <a:sym typeface="Mada"/>
            </a:endParaRPr>
          </a:p>
          <a:p>
            <a:pPr indent="0" lvl="0" marL="0" rtl="0" algn="l">
              <a:spcBef>
                <a:spcPts val="1000"/>
              </a:spcBef>
              <a:spcAft>
                <a:spcPts val="0"/>
              </a:spcAft>
              <a:buNone/>
            </a:pPr>
            <a:r>
              <a:rPr b="1" lang="en-GB" u="sng">
                <a:solidFill>
                  <a:schemeClr val="dk1"/>
                </a:solidFill>
                <a:highlight>
                  <a:srgbClr val="CFE2F3"/>
                </a:highlight>
                <a:latin typeface="Mada"/>
                <a:ea typeface="Mada"/>
                <a:cs typeface="Mada"/>
                <a:sym typeface="Mada"/>
              </a:rPr>
              <a:t>Reservoir</a:t>
            </a:r>
            <a:r>
              <a:rPr lang="en-GB">
                <a:latin typeface="Mada"/>
                <a:ea typeface="Mada"/>
                <a:cs typeface="Mada"/>
                <a:sym typeface="Mada"/>
              </a:rPr>
              <a:t>: Humans</a:t>
            </a:r>
            <a:endParaRPr>
              <a:latin typeface="Mada"/>
              <a:ea typeface="Mada"/>
              <a:cs typeface="Mada"/>
              <a:sym typeface="Mada"/>
            </a:endParaRPr>
          </a:p>
        </p:txBody>
      </p:sp>
      <p:sp>
        <p:nvSpPr>
          <p:cNvPr id="250" name="Google Shape;250;p39"/>
          <p:cNvSpPr txBox="1"/>
          <p:nvPr/>
        </p:nvSpPr>
        <p:spPr>
          <a:xfrm>
            <a:off x="1992000" y="8520150"/>
            <a:ext cx="1802700" cy="4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Salmonella </a:t>
            </a:r>
            <a:r>
              <a:rPr b="1" lang="en-GB">
                <a:latin typeface="Mada"/>
                <a:ea typeface="Mada"/>
                <a:cs typeface="Mada"/>
                <a:sym typeface="Mada"/>
              </a:rPr>
              <a:t>typhi</a:t>
            </a:r>
            <a:r>
              <a:rPr b="1" lang="en-GB">
                <a:latin typeface="Mada"/>
                <a:ea typeface="Mada"/>
                <a:cs typeface="Mada"/>
                <a:sym typeface="Mada"/>
              </a:rPr>
              <a:t>:</a:t>
            </a:r>
            <a:endParaRPr b="1">
              <a:latin typeface="Mada"/>
              <a:ea typeface="Mada"/>
              <a:cs typeface="Mada"/>
              <a:sym typeface="Mada"/>
            </a:endParaRPr>
          </a:p>
          <a:p>
            <a:pPr indent="0" lvl="0" marL="0" rtl="0" algn="l">
              <a:spcBef>
                <a:spcPts val="0"/>
              </a:spcBef>
              <a:spcAft>
                <a:spcPts val="0"/>
              </a:spcAft>
              <a:buNone/>
            </a:pPr>
            <a:r>
              <a:rPr b="1" lang="en-GB" u="sng">
                <a:highlight>
                  <a:srgbClr val="CFE2F3"/>
                </a:highlight>
                <a:latin typeface="Mada"/>
                <a:ea typeface="Mada"/>
                <a:cs typeface="Mada"/>
                <a:sym typeface="Mada"/>
              </a:rPr>
              <a:t>Source</a:t>
            </a:r>
            <a:r>
              <a:rPr lang="en-GB">
                <a:highlight>
                  <a:srgbClr val="CFE2F3"/>
                </a:highlight>
                <a:latin typeface="Mada"/>
                <a:ea typeface="Mada"/>
                <a:cs typeface="Mada"/>
                <a:sym typeface="Mada"/>
              </a:rPr>
              <a:t>:</a:t>
            </a:r>
            <a:r>
              <a:rPr lang="en-GB">
                <a:latin typeface="Mada"/>
                <a:ea typeface="Mada"/>
                <a:cs typeface="Mada"/>
                <a:sym typeface="Mada"/>
              </a:rPr>
              <a:t> Food &amp; water</a:t>
            </a:r>
            <a:endParaRPr>
              <a:latin typeface="Mada"/>
              <a:ea typeface="Mada"/>
              <a:cs typeface="Mada"/>
              <a:sym typeface="Mada"/>
            </a:endParaRPr>
          </a:p>
          <a:p>
            <a:pPr indent="0" lvl="0" marL="0" rtl="0" algn="l">
              <a:spcBef>
                <a:spcPts val="1000"/>
              </a:spcBef>
              <a:spcAft>
                <a:spcPts val="0"/>
              </a:spcAft>
              <a:buNone/>
            </a:pPr>
            <a:r>
              <a:rPr b="1" lang="en-GB" u="sng">
                <a:highlight>
                  <a:srgbClr val="CFE2F3"/>
                </a:highlight>
                <a:latin typeface="Mada"/>
                <a:ea typeface="Mada"/>
                <a:cs typeface="Mada"/>
                <a:sym typeface="Mada"/>
              </a:rPr>
              <a:t>Reservoir</a:t>
            </a:r>
            <a:r>
              <a:rPr lang="en-GB">
                <a:latin typeface="Mada"/>
                <a:ea typeface="Mada"/>
                <a:cs typeface="Mada"/>
                <a:sym typeface="Mada"/>
              </a:rPr>
              <a:t>: Humans</a:t>
            </a:r>
            <a:endParaRPr>
              <a:latin typeface="Mada"/>
              <a:ea typeface="Mada"/>
              <a:cs typeface="Mada"/>
              <a:sym typeface="Mada"/>
            </a:endParaRPr>
          </a:p>
        </p:txBody>
      </p:sp>
      <p:sp>
        <p:nvSpPr>
          <p:cNvPr id="251" name="Google Shape;251;p39"/>
          <p:cNvSpPr txBox="1"/>
          <p:nvPr/>
        </p:nvSpPr>
        <p:spPr>
          <a:xfrm>
            <a:off x="3756425" y="8520150"/>
            <a:ext cx="2057100" cy="4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Hepatitis C Virus:</a:t>
            </a:r>
            <a:endParaRPr b="1">
              <a:latin typeface="Mada"/>
              <a:ea typeface="Mada"/>
              <a:cs typeface="Mada"/>
              <a:sym typeface="Mada"/>
            </a:endParaRPr>
          </a:p>
          <a:p>
            <a:pPr indent="0" lvl="0" marL="0" rtl="0" algn="l">
              <a:spcBef>
                <a:spcPts val="0"/>
              </a:spcBef>
              <a:spcAft>
                <a:spcPts val="0"/>
              </a:spcAft>
              <a:buNone/>
            </a:pPr>
            <a:r>
              <a:rPr b="1" lang="en-GB" u="sng">
                <a:solidFill>
                  <a:schemeClr val="dk1"/>
                </a:solidFill>
                <a:highlight>
                  <a:srgbClr val="CFE2F3"/>
                </a:highlight>
                <a:latin typeface="Mada"/>
                <a:ea typeface="Mada"/>
                <a:cs typeface="Mada"/>
                <a:sym typeface="Mada"/>
              </a:rPr>
              <a:t>Source</a:t>
            </a:r>
            <a:r>
              <a:rPr lang="en-GB">
                <a:latin typeface="Mada"/>
                <a:ea typeface="Mada"/>
                <a:cs typeface="Mada"/>
                <a:sym typeface="Mada"/>
              </a:rPr>
              <a:t>: Transfusion and blood products</a:t>
            </a:r>
            <a:endParaRPr>
              <a:latin typeface="Mada"/>
              <a:ea typeface="Mada"/>
              <a:cs typeface="Mada"/>
              <a:sym typeface="Mada"/>
            </a:endParaRPr>
          </a:p>
          <a:p>
            <a:pPr indent="0" lvl="0" marL="0" rtl="0" algn="l">
              <a:spcBef>
                <a:spcPts val="0"/>
              </a:spcBef>
              <a:spcAft>
                <a:spcPts val="0"/>
              </a:spcAft>
              <a:buNone/>
            </a:pPr>
            <a:r>
              <a:rPr b="1" lang="en-GB" u="sng">
                <a:solidFill>
                  <a:schemeClr val="dk1"/>
                </a:solidFill>
                <a:highlight>
                  <a:srgbClr val="CFE2F3"/>
                </a:highlight>
                <a:latin typeface="Mada"/>
                <a:ea typeface="Mada"/>
                <a:cs typeface="Mada"/>
                <a:sym typeface="Mada"/>
              </a:rPr>
              <a:t>Reservoir</a:t>
            </a:r>
            <a:r>
              <a:rPr lang="en-GB">
                <a:latin typeface="Mada"/>
                <a:ea typeface="Mada"/>
                <a:cs typeface="Mada"/>
                <a:sym typeface="Mada"/>
              </a:rPr>
              <a:t>: Humans</a:t>
            </a:r>
            <a:r>
              <a:rPr b="1" lang="en-GB">
                <a:latin typeface="Mada"/>
                <a:ea typeface="Mada"/>
                <a:cs typeface="Mada"/>
                <a:sym typeface="Mada"/>
              </a:rPr>
              <a:t> </a:t>
            </a:r>
            <a:endParaRPr b="1">
              <a:latin typeface="Mada"/>
              <a:ea typeface="Mada"/>
              <a:cs typeface="Mada"/>
              <a:sym typeface="Mada"/>
            </a:endParaRPr>
          </a:p>
        </p:txBody>
      </p:sp>
      <p:sp>
        <p:nvSpPr>
          <p:cNvPr id="252" name="Google Shape;252;p39"/>
          <p:cNvSpPr txBox="1"/>
          <p:nvPr/>
        </p:nvSpPr>
        <p:spPr>
          <a:xfrm>
            <a:off x="5729775" y="8520150"/>
            <a:ext cx="1859700" cy="4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Rabies Virus </a:t>
            </a:r>
            <a:r>
              <a:rPr b="1" baseline="30000" lang="en-GB">
                <a:latin typeface="Mada"/>
                <a:ea typeface="Mada"/>
                <a:cs typeface="Mada"/>
                <a:sym typeface="Mada"/>
              </a:rPr>
              <a:t>2</a:t>
            </a:r>
            <a:endParaRPr b="1" baseline="30000">
              <a:latin typeface="Mada"/>
              <a:ea typeface="Mada"/>
              <a:cs typeface="Mada"/>
              <a:sym typeface="Mada"/>
            </a:endParaRPr>
          </a:p>
          <a:p>
            <a:pPr indent="0" lvl="0" marL="0" rtl="0" algn="l">
              <a:spcBef>
                <a:spcPts val="0"/>
              </a:spcBef>
              <a:spcAft>
                <a:spcPts val="0"/>
              </a:spcAft>
              <a:buNone/>
            </a:pPr>
            <a:r>
              <a:rPr b="1" lang="en-GB" u="sng">
                <a:solidFill>
                  <a:schemeClr val="dk1"/>
                </a:solidFill>
                <a:highlight>
                  <a:srgbClr val="CFE2F3"/>
                </a:highlight>
                <a:latin typeface="Mada"/>
                <a:ea typeface="Mada"/>
                <a:cs typeface="Mada"/>
                <a:sym typeface="Mada"/>
              </a:rPr>
              <a:t>Source</a:t>
            </a:r>
            <a:r>
              <a:rPr lang="en-GB">
                <a:latin typeface="Mada"/>
                <a:ea typeface="Mada"/>
                <a:cs typeface="Mada"/>
                <a:sym typeface="Mada"/>
              </a:rPr>
              <a:t>: Saliva of dogs</a:t>
            </a:r>
            <a:endParaRPr>
              <a:latin typeface="Mada"/>
              <a:ea typeface="Mada"/>
              <a:cs typeface="Mada"/>
              <a:sym typeface="Mada"/>
            </a:endParaRPr>
          </a:p>
          <a:p>
            <a:pPr indent="0" lvl="0" marL="0" rtl="0" algn="l">
              <a:spcBef>
                <a:spcPts val="1000"/>
              </a:spcBef>
              <a:spcAft>
                <a:spcPts val="0"/>
              </a:spcAft>
              <a:buNone/>
            </a:pPr>
            <a:r>
              <a:rPr b="1" lang="en-GB" u="sng">
                <a:solidFill>
                  <a:schemeClr val="dk1"/>
                </a:solidFill>
                <a:highlight>
                  <a:srgbClr val="CFE2F3"/>
                </a:highlight>
                <a:latin typeface="Mada"/>
                <a:ea typeface="Mada"/>
                <a:cs typeface="Mada"/>
                <a:sym typeface="Mada"/>
              </a:rPr>
              <a:t>Reservoir</a:t>
            </a:r>
            <a:r>
              <a:rPr lang="en-GB">
                <a:latin typeface="Mada"/>
                <a:ea typeface="Mada"/>
                <a:cs typeface="Mada"/>
                <a:sym typeface="Mada"/>
              </a:rPr>
              <a:t>: Dogs</a:t>
            </a:r>
            <a:endParaRPr>
              <a:latin typeface="Mada"/>
              <a:ea typeface="Mada"/>
              <a:cs typeface="Mada"/>
              <a:sym typeface="Mada"/>
            </a:endParaRPr>
          </a:p>
          <a:p>
            <a:pPr indent="0" lvl="0" marL="0" rtl="0" algn="ctr">
              <a:spcBef>
                <a:spcPts val="0"/>
              </a:spcBef>
              <a:spcAft>
                <a:spcPts val="0"/>
              </a:spcAft>
              <a:buNone/>
            </a:pPr>
            <a:r>
              <a:rPr lang="en-GB" sz="1100">
                <a:solidFill>
                  <a:srgbClr val="6AA84F"/>
                </a:solidFill>
                <a:latin typeface="Mada"/>
                <a:ea typeface="Mada"/>
                <a:cs typeface="Mada"/>
                <a:sym typeface="Mada"/>
              </a:rPr>
              <a:t>(</a:t>
            </a:r>
            <a:r>
              <a:rPr lang="en-GB" sz="1100">
                <a:solidFill>
                  <a:srgbClr val="6AA84F"/>
                </a:solidFill>
                <a:latin typeface="Mada"/>
                <a:ea typeface="Mada"/>
                <a:cs typeface="Mada"/>
                <a:sym typeface="Mada"/>
              </a:rPr>
              <a:t>And other animals)</a:t>
            </a:r>
            <a:endParaRPr sz="1100">
              <a:solidFill>
                <a:srgbClr val="6AA84F"/>
              </a:solidFill>
              <a:latin typeface="Mada"/>
              <a:ea typeface="Mada"/>
              <a:cs typeface="Mada"/>
              <a:sym typeface="Mada"/>
            </a:endParaRPr>
          </a:p>
        </p:txBody>
      </p:sp>
      <p:sp>
        <p:nvSpPr>
          <p:cNvPr id="253" name="Google Shape;253;p39"/>
          <p:cNvSpPr txBox="1"/>
          <p:nvPr/>
        </p:nvSpPr>
        <p:spPr>
          <a:xfrm>
            <a:off x="277805" y="31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Chain of Infection</a:t>
            </a:r>
            <a:endParaRPr b="1" sz="1300">
              <a:solidFill>
                <a:srgbClr val="76A5A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258711" y="316052"/>
            <a:ext cx="7072200" cy="119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Six </a:t>
            </a:r>
            <a:r>
              <a:rPr b="1" lang="en-GB" sz="2400">
                <a:solidFill>
                  <a:srgbClr val="134F5C"/>
                </a:solidFill>
                <a:latin typeface="Nunito"/>
                <a:ea typeface="Nunito"/>
                <a:cs typeface="Nunito"/>
                <a:sym typeface="Nunito"/>
              </a:rPr>
              <a:t>Prerequisites for the Transmission of Communicable Diseases </a:t>
            </a:r>
            <a:r>
              <a:rPr b="1" baseline="30000" lang="en-GB" sz="2400">
                <a:solidFill>
                  <a:srgbClr val="134F5C"/>
                </a:solidFill>
                <a:latin typeface="Nunito"/>
                <a:ea typeface="Nunito"/>
                <a:cs typeface="Nunito"/>
                <a:sym typeface="Nunito"/>
              </a:rPr>
              <a:t>1</a:t>
            </a:r>
            <a:endParaRPr b="1" baseline="30000" sz="2400">
              <a:solidFill>
                <a:srgbClr val="134F5C"/>
              </a:solidFill>
              <a:latin typeface="Nunito"/>
              <a:ea typeface="Nunito"/>
              <a:cs typeface="Nunito"/>
              <a:sym typeface="Nunito"/>
            </a:endParaRPr>
          </a:p>
        </p:txBody>
      </p:sp>
      <p:sp>
        <p:nvSpPr>
          <p:cNvPr id="259" name="Google Shape;259;p40"/>
          <p:cNvSpPr txBox="1"/>
          <p:nvPr/>
        </p:nvSpPr>
        <p:spPr>
          <a:xfrm>
            <a:off x="410559" y="110572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260" name="Google Shape;260;p40"/>
          <p:cNvSpPr/>
          <p:nvPr/>
        </p:nvSpPr>
        <p:spPr>
          <a:xfrm>
            <a:off x="933460" y="1326691"/>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61" name="Google Shape;261;p40"/>
          <p:cNvSpPr txBox="1"/>
          <p:nvPr/>
        </p:nvSpPr>
        <p:spPr>
          <a:xfrm>
            <a:off x="4032559" y="110499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2</a:t>
            </a:r>
            <a:endParaRPr b="1" sz="5400">
              <a:solidFill>
                <a:srgbClr val="45818E"/>
              </a:solidFill>
              <a:latin typeface="Georgia"/>
              <a:ea typeface="Georgia"/>
              <a:cs typeface="Georgia"/>
              <a:sym typeface="Georgia"/>
            </a:endParaRPr>
          </a:p>
        </p:txBody>
      </p:sp>
      <p:sp>
        <p:nvSpPr>
          <p:cNvPr id="262" name="Google Shape;262;p40"/>
          <p:cNvSpPr/>
          <p:nvPr/>
        </p:nvSpPr>
        <p:spPr>
          <a:xfrm>
            <a:off x="4555460" y="1325965"/>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63" name="Google Shape;263;p40"/>
          <p:cNvSpPr txBox="1"/>
          <p:nvPr/>
        </p:nvSpPr>
        <p:spPr>
          <a:xfrm>
            <a:off x="410559" y="172443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264" name="Google Shape;264;p40"/>
          <p:cNvSpPr/>
          <p:nvPr/>
        </p:nvSpPr>
        <p:spPr>
          <a:xfrm>
            <a:off x="933460" y="2043139"/>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65" name="Google Shape;265;p40"/>
          <p:cNvSpPr txBox="1"/>
          <p:nvPr/>
        </p:nvSpPr>
        <p:spPr>
          <a:xfrm>
            <a:off x="4032546" y="183700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76A5AF"/>
                </a:solidFill>
                <a:latin typeface="Georgia"/>
                <a:ea typeface="Georgia"/>
                <a:cs typeface="Georgia"/>
                <a:sym typeface="Georgia"/>
              </a:rPr>
              <a:t>4</a:t>
            </a:r>
            <a:endParaRPr b="1" sz="5400">
              <a:solidFill>
                <a:srgbClr val="76A5AF"/>
              </a:solidFill>
              <a:latin typeface="Georgia"/>
              <a:ea typeface="Georgia"/>
              <a:cs typeface="Georgia"/>
              <a:sym typeface="Georgia"/>
            </a:endParaRPr>
          </a:p>
        </p:txBody>
      </p:sp>
      <p:sp>
        <p:nvSpPr>
          <p:cNvPr id="266" name="Google Shape;266;p40"/>
          <p:cNvSpPr/>
          <p:nvPr/>
        </p:nvSpPr>
        <p:spPr>
          <a:xfrm>
            <a:off x="4585810" y="201093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67" name="Google Shape;267;p40"/>
          <p:cNvSpPr txBox="1"/>
          <p:nvPr/>
        </p:nvSpPr>
        <p:spPr>
          <a:xfrm>
            <a:off x="987449" y="1467250"/>
            <a:ext cx="50214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200">
                <a:latin typeface="Mada"/>
                <a:ea typeface="Mada"/>
                <a:cs typeface="Mada"/>
                <a:sym typeface="Mada"/>
              </a:rPr>
              <a:t>The presence of a microbial</a:t>
            </a:r>
            <a:r>
              <a:rPr b="1" lang="en-GB" sz="1200">
                <a:solidFill>
                  <a:srgbClr val="FF0000"/>
                </a:solidFill>
                <a:latin typeface="Mada"/>
                <a:ea typeface="Mada"/>
                <a:cs typeface="Mada"/>
                <a:sym typeface="Mada"/>
              </a:rPr>
              <a:t> agent</a:t>
            </a:r>
            <a:r>
              <a:rPr lang="en-GB" sz="1200">
                <a:latin typeface="Mada"/>
                <a:ea typeface="Mada"/>
                <a:cs typeface="Mada"/>
                <a:sym typeface="Mada"/>
              </a:rPr>
              <a:t>.</a:t>
            </a:r>
            <a:endParaRPr i="0" sz="1200" u="none" cap="none" strike="noStrike">
              <a:latin typeface="Mada"/>
              <a:ea typeface="Mada"/>
              <a:cs typeface="Mada"/>
              <a:sym typeface="Mada"/>
            </a:endParaRPr>
          </a:p>
        </p:txBody>
      </p:sp>
      <p:sp>
        <p:nvSpPr>
          <p:cNvPr id="268" name="Google Shape;268;p40"/>
          <p:cNvSpPr txBox="1"/>
          <p:nvPr/>
        </p:nvSpPr>
        <p:spPr>
          <a:xfrm>
            <a:off x="4609449" y="1466525"/>
            <a:ext cx="3346500" cy="258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200">
                <a:latin typeface="Mada"/>
                <a:ea typeface="Mada"/>
                <a:cs typeface="Mada"/>
                <a:sym typeface="Mada"/>
              </a:rPr>
              <a:t>The presence of a </a:t>
            </a:r>
            <a:r>
              <a:rPr b="1" lang="en-GB" sz="1200">
                <a:solidFill>
                  <a:srgbClr val="FF0000"/>
                </a:solidFill>
                <a:latin typeface="Mada"/>
                <a:ea typeface="Mada"/>
                <a:cs typeface="Mada"/>
                <a:sym typeface="Mada"/>
              </a:rPr>
              <a:t>reservoir</a:t>
            </a:r>
            <a:r>
              <a:rPr lang="en-GB" sz="1200">
                <a:latin typeface="Mada"/>
                <a:ea typeface="Mada"/>
                <a:cs typeface="Mada"/>
                <a:sym typeface="Mada"/>
              </a:rPr>
              <a:t> of infection.</a:t>
            </a:r>
            <a:endParaRPr i="0" sz="1200" u="none" cap="none" strike="noStrike">
              <a:latin typeface="Mada"/>
              <a:ea typeface="Mada"/>
              <a:cs typeface="Mada"/>
              <a:sym typeface="Mada"/>
            </a:endParaRPr>
          </a:p>
        </p:txBody>
      </p:sp>
      <p:sp>
        <p:nvSpPr>
          <p:cNvPr id="269" name="Google Shape;269;p40"/>
          <p:cNvSpPr txBox="1"/>
          <p:nvPr/>
        </p:nvSpPr>
        <p:spPr>
          <a:xfrm>
            <a:off x="987450" y="2259900"/>
            <a:ext cx="2910600" cy="258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1600"/>
              </a:spcAft>
              <a:buClr>
                <a:schemeClr val="dk1"/>
              </a:buClr>
              <a:buSzPts val="1100"/>
              <a:buFont typeface="Arial"/>
              <a:buNone/>
            </a:pPr>
            <a:r>
              <a:rPr b="1" lang="en-GB" sz="1200">
                <a:solidFill>
                  <a:srgbClr val="FF0000"/>
                </a:solidFill>
                <a:latin typeface="Mada"/>
                <a:ea typeface="Mada"/>
                <a:cs typeface="Mada"/>
                <a:sym typeface="Mada"/>
              </a:rPr>
              <a:t>Portal of exit</a:t>
            </a:r>
            <a:r>
              <a:rPr lang="en-GB" sz="1200">
                <a:solidFill>
                  <a:schemeClr val="dk2"/>
                </a:solidFill>
                <a:latin typeface="Mada"/>
                <a:ea typeface="Mada"/>
                <a:cs typeface="Mada"/>
                <a:sym typeface="Mada"/>
              </a:rPr>
              <a:t> through which the microbiological agent leaves the reservoir.</a:t>
            </a:r>
            <a:endParaRPr i="0" sz="1000" u="none" cap="none" strike="noStrike">
              <a:latin typeface="Mada"/>
              <a:ea typeface="Mada"/>
              <a:cs typeface="Mada"/>
              <a:sym typeface="Mada"/>
            </a:endParaRPr>
          </a:p>
        </p:txBody>
      </p:sp>
      <p:sp>
        <p:nvSpPr>
          <p:cNvPr id="270" name="Google Shape;270;p40"/>
          <p:cNvSpPr txBox="1"/>
          <p:nvPr/>
        </p:nvSpPr>
        <p:spPr>
          <a:xfrm>
            <a:off x="4716001" y="2227700"/>
            <a:ext cx="1927200" cy="258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1600"/>
              </a:spcAft>
              <a:buClr>
                <a:schemeClr val="dk1"/>
              </a:buClr>
              <a:buSzPts val="1100"/>
              <a:buFont typeface="Arial"/>
              <a:buNone/>
            </a:pPr>
            <a:r>
              <a:rPr b="1" lang="en-GB" sz="1200">
                <a:solidFill>
                  <a:srgbClr val="FF0000"/>
                </a:solidFill>
                <a:latin typeface="Mada"/>
                <a:ea typeface="Mada"/>
                <a:cs typeface="Mada"/>
                <a:sym typeface="Mada"/>
              </a:rPr>
              <a:t>M</a:t>
            </a:r>
            <a:r>
              <a:rPr b="1" lang="en-GB" sz="1200">
                <a:solidFill>
                  <a:srgbClr val="FF0000"/>
                </a:solidFill>
                <a:latin typeface="Mada"/>
                <a:ea typeface="Mada"/>
                <a:cs typeface="Mada"/>
                <a:sym typeface="Mada"/>
              </a:rPr>
              <a:t>ode of transmission</a:t>
            </a:r>
            <a:r>
              <a:rPr lang="en-GB" sz="1200">
                <a:solidFill>
                  <a:schemeClr val="dk2"/>
                </a:solidFill>
                <a:latin typeface="Mada"/>
                <a:ea typeface="Mada"/>
                <a:cs typeface="Mada"/>
                <a:sym typeface="Mada"/>
              </a:rPr>
              <a:t>. </a:t>
            </a:r>
            <a:endParaRPr i="0" sz="1200" u="none" cap="none" strike="noStrike">
              <a:latin typeface="Mada"/>
              <a:ea typeface="Mada"/>
              <a:cs typeface="Mada"/>
              <a:sym typeface="Mada"/>
            </a:endParaRPr>
          </a:p>
        </p:txBody>
      </p:sp>
      <p:sp>
        <p:nvSpPr>
          <p:cNvPr id="271" name="Google Shape;271;p40"/>
          <p:cNvSpPr txBox="1"/>
          <p:nvPr/>
        </p:nvSpPr>
        <p:spPr>
          <a:xfrm>
            <a:off x="410559" y="248643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A2C4C9"/>
                </a:solidFill>
                <a:latin typeface="Georgia"/>
                <a:ea typeface="Georgia"/>
                <a:cs typeface="Georgia"/>
                <a:sym typeface="Georgia"/>
              </a:rPr>
              <a:t>5</a:t>
            </a:r>
            <a:endParaRPr b="1" sz="5400">
              <a:solidFill>
                <a:srgbClr val="A2C4C9"/>
              </a:solidFill>
              <a:latin typeface="Georgia"/>
              <a:ea typeface="Georgia"/>
              <a:cs typeface="Georgia"/>
              <a:sym typeface="Georgia"/>
            </a:endParaRPr>
          </a:p>
        </p:txBody>
      </p:sp>
      <p:sp>
        <p:nvSpPr>
          <p:cNvPr id="272" name="Google Shape;272;p40"/>
          <p:cNvSpPr/>
          <p:nvPr/>
        </p:nvSpPr>
        <p:spPr>
          <a:xfrm>
            <a:off x="933460" y="2805139"/>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73" name="Google Shape;273;p40"/>
          <p:cNvSpPr txBox="1"/>
          <p:nvPr/>
        </p:nvSpPr>
        <p:spPr>
          <a:xfrm>
            <a:off x="4032546" y="259900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A2C4C9"/>
                </a:solidFill>
                <a:latin typeface="Georgia"/>
                <a:ea typeface="Georgia"/>
                <a:cs typeface="Georgia"/>
                <a:sym typeface="Georgia"/>
              </a:rPr>
              <a:t>6</a:t>
            </a:r>
            <a:endParaRPr b="1" sz="5400">
              <a:solidFill>
                <a:srgbClr val="A2C4C9"/>
              </a:solidFill>
              <a:latin typeface="Georgia"/>
              <a:ea typeface="Georgia"/>
              <a:cs typeface="Georgia"/>
              <a:sym typeface="Georgia"/>
            </a:endParaRPr>
          </a:p>
        </p:txBody>
      </p:sp>
      <p:sp>
        <p:nvSpPr>
          <p:cNvPr id="274" name="Google Shape;274;p40"/>
          <p:cNvSpPr/>
          <p:nvPr/>
        </p:nvSpPr>
        <p:spPr>
          <a:xfrm>
            <a:off x="4585810" y="277293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75" name="Google Shape;275;p40"/>
          <p:cNvSpPr txBox="1"/>
          <p:nvPr/>
        </p:nvSpPr>
        <p:spPr>
          <a:xfrm>
            <a:off x="987450" y="3021900"/>
            <a:ext cx="2807400" cy="258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1600"/>
              </a:spcAft>
              <a:buSzPts val="1100"/>
              <a:buNone/>
            </a:pPr>
            <a:r>
              <a:rPr b="1" lang="en-GB" sz="1200">
                <a:solidFill>
                  <a:srgbClr val="FF0000"/>
                </a:solidFill>
                <a:latin typeface="Mada"/>
                <a:ea typeface="Mada"/>
                <a:cs typeface="Mada"/>
                <a:sym typeface="Mada"/>
              </a:rPr>
              <a:t>Portal of entry</a:t>
            </a:r>
            <a:r>
              <a:rPr lang="en-GB" sz="1200">
                <a:solidFill>
                  <a:schemeClr val="dk2"/>
                </a:solidFill>
                <a:latin typeface="Mada"/>
                <a:ea typeface="Mada"/>
                <a:cs typeface="Mada"/>
                <a:sym typeface="Mada"/>
              </a:rPr>
              <a:t> or an inlet through which the microbiological enters the host.</a:t>
            </a:r>
            <a:endParaRPr i="0" sz="1200" u="none" cap="none" strike="noStrike">
              <a:latin typeface="Mada"/>
              <a:ea typeface="Mada"/>
              <a:cs typeface="Mada"/>
              <a:sym typeface="Mada"/>
            </a:endParaRPr>
          </a:p>
        </p:txBody>
      </p:sp>
      <p:sp>
        <p:nvSpPr>
          <p:cNvPr id="276" name="Google Shape;276;p40"/>
          <p:cNvSpPr txBox="1"/>
          <p:nvPr/>
        </p:nvSpPr>
        <p:spPr>
          <a:xfrm>
            <a:off x="4716000" y="2989700"/>
            <a:ext cx="2807400" cy="258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1600"/>
              </a:spcAft>
              <a:buSzPts val="1100"/>
              <a:buNone/>
            </a:pPr>
            <a:r>
              <a:rPr lang="en-GB" sz="1200">
                <a:solidFill>
                  <a:schemeClr val="dk2"/>
                </a:solidFill>
                <a:latin typeface="Mada"/>
                <a:ea typeface="Mada"/>
                <a:cs typeface="Mada"/>
                <a:sym typeface="Mada"/>
              </a:rPr>
              <a:t>The presence of a </a:t>
            </a:r>
            <a:r>
              <a:rPr b="1" lang="en-GB" sz="1200">
                <a:solidFill>
                  <a:srgbClr val="FF0000"/>
                </a:solidFill>
                <a:latin typeface="Mada"/>
                <a:ea typeface="Mada"/>
                <a:cs typeface="Mada"/>
                <a:sym typeface="Mada"/>
              </a:rPr>
              <a:t>susceptible host</a:t>
            </a:r>
            <a:r>
              <a:rPr lang="en-GB" sz="1200">
                <a:solidFill>
                  <a:schemeClr val="dk2"/>
                </a:solidFill>
                <a:latin typeface="Mada"/>
                <a:ea typeface="Mada"/>
                <a:cs typeface="Mada"/>
                <a:sym typeface="Mada"/>
              </a:rPr>
              <a:t> </a:t>
            </a:r>
            <a:r>
              <a:rPr baseline="30000" lang="en-GB" sz="1200">
                <a:solidFill>
                  <a:schemeClr val="dk2"/>
                </a:solidFill>
                <a:latin typeface="Mada"/>
                <a:ea typeface="Mada"/>
                <a:cs typeface="Mada"/>
                <a:sym typeface="Mada"/>
              </a:rPr>
              <a:t>2</a:t>
            </a:r>
            <a:r>
              <a:rPr lang="en-GB" sz="1200">
                <a:solidFill>
                  <a:schemeClr val="dk2"/>
                </a:solidFill>
                <a:latin typeface="Mada"/>
                <a:ea typeface="Mada"/>
                <a:cs typeface="Mada"/>
                <a:sym typeface="Mada"/>
              </a:rPr>
              <a:t>.</a:t>
            </a:r>
            <a:endParaRPr i="0" sz="1200" u="none" cap="none" strike="noStrike">
              <a:latin typeface="Mada"/>
              <a:ea typeface="Mada"/>
              <a:cs typeface="Mada"/>
              <a:sym typeface="Mada"/>
            </a:endParaRPr>
          </a:p>
        </p:txBody>
      </p:sp>
      <p:sp>
        <p:nvSpPr>
          <p:cNvPr id="277" name="Google Shape;277;p40"/>
          <p:cNvSpPr/>
          <p:nvPr/>
        </p:nvSpPr>
        <p:spPr>
          <a:xfrm>
            <a:off x="1823151" y="3770611"/>
            <a:ext cx="3559200" cy="5211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2800">
                <a:solidFill>
                  <a:srgbClr val="FFFFFF"/>
                </a:solidFill>
                <a:latin typeface="Nunito"/>
                <a:ea typeface="Nunito"/>
                <a:cs typeface="Nunito"/>
                <a:sym typeface="Nunito"/>
              </a:rPr>
              <a:t>Types of Reservoir</a:t>
            </a:r>
            <a:endParaRPr sz="2800">
              <a:solidFill>
                <a:srgbClr val="FFFFFF"/>
              </a:solidFill>
              <a:latin typeface="Nunito"/>
              <a:ea typeface="Nunito"/>
              <a:cs typeface="Nunito"/>
              <a:sym typeface="Nunito"/>
            </a:endParaRPr>
          </a:p>
        </p:txBody>
      </p:sp>
      <p:sp>
        <p:nvSpPr>
          <p:cNvPr id="278" name="Google Shape;278;p40"/>
          <p:cNvSpPr/>
          <p:nvPr/>
        </p:nvSpPr>
        <p:spPr>
          <a:xfrm>
            <a:off x="189700" y="4727500"/>
            <a:ext cx="2035500" cy="6609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1700">
                <a:latin typeface="Nunito"/>
                <a:ea typeface="Nunito"/>
                <a:cs typeface="Nunito"/>
                <a:sym typeface="Nunito"/>
              </a:rPr>
              <a:t>Human Reservoir</a:t>
            </a:r>
            <a:endParaRPr sz="1700">
              <a:latin typeface="Nunito"/>
              <a:ea typeface="Nunito"/>
              <a:cs typeface="Nunito"/>
              <a:sym typeface="Nunito"/>
            </a:endParaRPr>
          </a:p>
        </p:txBody>
      </p:sp>
      <p:cxnSp>
        <p:nvCxnSpPr>
          <p:cNvPr id="279" name="Google Shape;279;p40"/>
          <p:cNvCxnSpPr>
            <a:stCxn id="277" idx="2"/>
            <a:endCxn id="278" idx="0"/>
          </p:cNvCxnSpPr>
          <p:nvPr/>
        </p:nvCxnSpPr>
        <p:spPr>
          <a:xfrm rot="5400000">
            <a:off x="2187201" y="3312061"/>
            <a:ext cx="435900" cy="2395200"/>
          </a:xfrm>
          <a:prstGeom prst="bentConnector3">
            <a:avLst>
              <a:gd fmla="val 49987" name="adj1"/>
            </a:avLst>
          </a:prstGeom>
          <a:noFill/>
          <a:ln cap="flat" cmpd="sng" w="9525">
            <a:solidFill>
              <a:srgbClr val="595959"/>
            </a:solidFill>
            <a:prstDash val="solid"/>
            <a:round/>
            <a:headEnd len="med" w="med" type="none"/>
            <a:tailEnd len="med" w="med" type="none"/>
          </a:ln>
        </p:spPr>
      </p:cxnSp>
      <p:sp>
        <p:nvSpPr>
          <p:cNvPr id="280" name="Google Shape;280;p40"/>
          <p:cNvSpPr/>
          <p:nvPr/>
        </p:nvSpPr>
        <p:spPr>
          <a:xfrm>
            <a:off x="4990300" y="4727500"/>
            <a:ext cx="2395200" cy="6609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1700">
                <a:latin typeface="Nunito"/>
                <a:ea typeface="Nunito"/>
                <a:cs typeface="Nunito"/>
                <a:sym typeface="Nunito"/>
              </a:rPr>
              <a:t>Non-Living Reservoir</a:t>
            </a:r>
            <a:endParaRPr sz="1700">
              <a:latin typeface="Nunito"/>
              <a:ea typeface="Nunito"/>
              <a:cs typeface="Nunito"/>
              <a:sym typeface="Nunito"/>
            </a:endParaRPr>
          </a:p>
        </p:txBody>
      </p:sp>
      <p:cxnSp>
        <p:nvCxnSpPr>
          <p:cNvPr id="281" name="Google Shape;281;p40"/>
          <p:cNvCxnSpPr>
            <a:stCxn id="277" idx="2"/>
            <a:endCxn id="280" idx="0"/>
          </p:cNvCxnSpPr>
          <p:nvPr/>
        </p:nvCxnSpPr>
        <p:spPr>
          <a:xfrm flipH="1" rot="-5400000">
            <a:off x="4677351" y="3217111"/>
            <a:ext cx="435900" cy="2585100"/>
          </a:xfrm>
          <a:prstGeom prst="bentConnector3">
            <a:avLst>
              <a:gd fmla="val 49987" name="adj1"/>
            </a:avLst>
          </a:prstGeom>
          <a:noFill/>
          <a:ln cap="flat" cmpd="sng" w="9525">
            <a:solidFill>
              <a:srgbClr val="595959"/>
            </a:solidFill>
            <a:prstDash val="solid"/>
            <a:round/>
            <a:headEnd len="med" w="med" type="none"/>
            <a:tailEnd len="med" w="med" type="none"/>
          </a:ln>
        </p:spPr>
      </p:cxnSp>
      <p:sp>
        <p:nvSpPr>
          <p:cNvPr id="282" name="Google Shape;282;p40"/>
          <p:cNvSpPr/>
          <p:nvPr/>
        </p:nvSpPr>
        <p:spPr>
          <a:xfrm>
            <a:off x="2391938" y="4737500"/>
            <a:ext cx="2421600" cy="6609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1800">
                <a:latin typeface="Nunito"/>
                <a:ea typeface="Nunito"/>
                <a:cs typeface="Nunito"/>
                <a:sym typeface="Nunito"/>
              </a:rPr>
              <a:t>Animal Reservoir</a:t>
            </a:r>
            <a:endParaRPr sz="1800">
              <a:latin typeface="Nunito"/>
              <a:ea typeface="Nunito"/>
              <a:cs typeface="Nunito"/>
              <a:sym typeface="Nunito"/>
            </a:endParaRPr>
          </a:p>
        </p:txBody>
      </p:sp>
      <p:cxnSp>
        <p:nvCxnSpPr>
          <p:cNvPr id="283" name="Google Shape;283;p40"/>
          <p:cNvCxnSpPr>
            <a:stCxn id="282" idx="0"/>
            <a:endCxn id="277" idx="2"/>
          </p:cNvCxnSpPr>
          <p:nvPr/>
        </p:nvCxnSpPr>
        <p:spPr>
          <a:xfrm rot="10800000">
            <a:off x="3602738" y="4291700"/>
            <a:ext cx="0" cy="445800"/>
          </a:xfrm>
          <a:prstGeom prst="straightConnector1">
            <a:avLst/>
          </a:prstGeom>
          <a:noFill/>
          <a:ln cap="flat" cmpd="sng" w="9525">
            <a:solidFill>
              <a:schemeClr val="dk2"/>
            </a:solidFill>
            <a:prstDash val="solid"/>
            <a:round/>
            <a:headEnd len="med" w="med" type="none"/>
            <a:tailEnd len="med" w="med" type="none"/>
          </a:ln>
        </p:spPr>
      </p:cxnSp>
      <p:sp>
        <p:nvSpPr>
          <p:cNvPr id="284" name="Google Shape;284;p40"/>
          <p:cNvSpPr txBox="1"/>
          <p:nvPr/>
        </p:nvSpPr>
        <p:spPr>
          <a:xfrm>
            <a:off x="28475" y="6146200"/>
            <a:ext cx="4326000" cy="1849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Most </a:t>
            </a:r>
            <a:r>
              <a:rPr b="1" lang="en-GB" sz="1200">
                <a:latin typeface="Mada"/>
                <a:ea typeface="Mada"/>
                <a:cs typeface="Mada"/>
                <a:sym typeface="Mada"/>
              </a:rPr>
              <a:t>viral </a:t>
            </a:r>
            <a:r>
              <a:rPr lang="en-GB" sz="1200">
                <a:latin typeface="Mada"/>
                <a:ea typeface="Mada"/>
                <a:cs typeface="Mada"/>
                <a:sym typeface="Mada"/>
              </a:rPr>
              <a:t>and </a:t>
            </a:r>
            <a:r>
              <a:rPr b="1" lang="en-GB" sz="1200">
                <a:latin typeface="Mada"/>
                <a:ea typeface="Mada"/>
                <a:cs typeface="Mada"/>
                <a:sym typeface="Mada"/>
              </a:rPr>
              <a:t>bacterial respiratory tract infections</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Most infections caused by </a:t>
            </a:r>
            <a:r>
              <a:rPr b="1" lang="en-GB" sz="1200">
                <a:solidFill>
                  <a:srgbClr val="FF0000"/>
                </a:solidFill>
                <a:latin typeface="Mada"/>
                <a:ea typeface="Mada"/>
                <a:cs typeface="Mada"/>
                <a:sym typeface="Mada"/>
              </a:rPr>
              <a:t>Staphylococci </a:t>
            </a:r>
            <a:r>
              <a:rPr lang="en-GB" sz="1200">
                <a:latin typeface="Mada"/>
                <a:ea typeface="Mada"/>
                <a:cs typeface="Mada"/>
                <a:sym typeface="Mada"/>
              </a:rPr>
              <a:t>and Streptococci species.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Sexually transmitted diseases </a:t>
            </a:r>
            <a:r>
              <a:rPr b="1" lang="en-GB" sz="1200">
                <a:solidFill>
                  <a:srgbClr val="FF0000"/>
                </a:solidFill>
                <a:latin typeface="Mada"/>
                <a:ea typeface="Mada"/>
                <a:cs typeface="Mada"/>
                <a:sym typeface="Mada"/>
              </a:rPr>
              <a:t>(STDs)</a:t>
            </a:r>
            <a:r>
              <a:rPr lang="en-GB"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a:p>
            <a:pPr indent="0" lvl="0" marL="0" rtl="0" algn="l">
              <a:spcBef>
                <a:spcPts val="0"/>
              </a:spcBef>
              <a:spcAft>
                <a:spcPts val="0"/>
              </a:spcAft>
              <a:buNone/>
            </a:pPr>
            <a:r>
              <a:rPr b="1" lang="en-GB">
                <a:latin typeface="Mada"/>
                <a:ea typeface="Mada"/>
                <a:cs typeface="Mada"/>
                <a:sym typeface="Mada"/>
              </a:rPr>
              <a:t>    </a:t>
            </a:r>
            <a:r>
              <a:rPr b="1" lang="en-GB" u="sng">
                <a:highlight>
                  <a:srgbClr val="CFE2F3"/>
                </a:highlight>
                <a:latin typeface="Mada"/>
                <a:ea typeface="Mada"/>
                <a:cs typeface="Mada"/>
                <a:sym typeface="Mada"/>
              </a:rPr>
              <a:t>Human reservoir can be either:</a:t>
            </a:r>
            <a:endParaRPr b="1" u="sng">
              <a:highlight>
                <a:srgbClr val="CFE2F3"/>
              </a:highlight>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Case: </a:t>
            </a:r>
            <a:r>
              <a:rPr lang="en-GB" sz="1200">
                <a:latin typeface="Mada"/>
                <a:ea typeface="Mada"/>
                <a:cs typeface="Mada"/>
                <a:sym typeface="Mada"/>
              </a:rPr>
              <a:t>possesses</a:t>
            </a:r>
            <a:r>
              <a:rPr lang="en-GB" sz="1200">
                <a:latin typeface="Mada"/>
                <a:ea typeface="Mada"/>
                <a:cs typeface="Mada"/>
                <a:sym typeface="Mada"/>
              </a:rPr>
              <a:t> the infection and shows symptoms.</a:t>
            </a:r>
            <a:endParaRPr sz="1200">
              <a:latin typeface="Mada"/>
              <a:ea typeface="Mada"/>
              <a:cs typeface="Mada"/>
              <a:sym typeface="Mada"/>
            </a:endParaRPr>
          </a:p>
          <a:p>
            <a:pPr indent="-311150" lvl="0" marL="457200" rtl="0" algn="l">
              <a:spcBef>
                <a:spcPts val="0"/>
              </a:spcBef>
              <a:spcAft>
                <a:spcPts val="0"/>
              </a:spcAft>
              <a:buSzPts val="1300"/>
              <a:buFont typeface="Mada"/>
              <a:buChar char="-"/>
            </a:pPr>
            <a:r>
              <a:rPr b="1" lang="en-GB" sz="1200">
                <a:latin typeface="Mada"/>
                <a:ea typeface="Mada"/>
                <a:cs typeface="Mada"/>
                <a:sym typeface="Mada"/>
              </a:rPr>
              <a:t>Carrier </a:t>
            </a:r>
            <a:r>
              <a:rPr b="1" baseline="30000" lang="en-GB" sz="1200">
                <a:latin typeface="Mada"/>
                <a:ea typeface="Mada"/>
                <a:cs typeface="Mada"/>
                <a:sym typeface="Mada"/>
              </a:rPr>
              <a:t>3</a:t>
            </a:r>
            <a:r>
              <a:rPr b="1" lang="en-GB" sz="1200">
                <a:latin typeface="Mada"/>
                <a:ea typeface="Mada"/>
                <a:cs typeface="Mada"/>
                <a:sym typeface="Mada"/>
              </a:rPr>
              <a:t>: </a:t>
            </a:r>
            <a:r>
              <a:rPr lang="en-GB" sz="1200">
                <a:latin typeface="Mada"/>
                <a:ea typeface="Mada"/>
                <a:cs typeface="Mada"/>
                <a:sym typeface="Mada"/>
              </a:rPr>
              <a:t>possesses the infection but </a:t>
            </a:r>
            <a:r>
              <a:rPr lang="en-GB" sz="1200">
                <a:latin typeface="Mada"/>
                <a:ea typeface="Mada"/>
                <a:cs typeface="Mada"/>
                <a:sym typeface="Mada"/>
              </a:rPr>
              <a:t>doesn't</a:t>
            </a:r>
            <a:r>
              <a:rPr lang="en-GB" sz="1200">
                <a:latin typeface="Mada"/>
                <a:ea typeface="Mada"/>
                <a:cs typeface="Mada"/>
                <a:sym typeface="Mada"/>
              </a:rPr>
              <a:t> show symptoms.</a:t>
            </a:r>
            <a:endParaRPr sz="1200">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p:txBody>
      </p:sp>
      <p:sp>
        <p:nvSpPr>
          <p:cNvPr id="285" name="Google Shape;285;p40"/>
          <p:cNvSpPr txBox="1"/>
          <p:nvPr/>
        </p:nvSpPr>
        <p:spPr>
          <a:xfrm>
            <a:off x="189700" y="8424950"/>
            <a:ext cx="7235100" cy="938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Carriers </a:t>
            </a:r>
            <a:r>
              <a:rPr lang="en-GB" sz="1200">
                <a:latin typeface="Mada"/>
                <a:ea typeface="Mada"/>
                <a:cs typeface="Mada"/>
                <a:sym typeface="Mada"/>
              </a:rPr>
              <a:t>are hosts without obvious illness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They can continue to spread the pathogen even though they have recovered from illness.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Unless the family and other close contacts of the sick person or even the whole population can be treated, carriers will remain a threat to the health of those surrounding them.</a:t>
            </a:r>
            <a:endParaRPr sz="1200">
              <a:latin typeface="Mada"/>
              <a:ea typeface="Mada"/>
              <a:cs typeface="Mada"/>
              <a:sym typeface="Mada"/>
            </a:endParaRPr>
          </a:p>
        </p:txBody>
      </p:sp>
      <p:pic>
        <p:nvPicPr>
          <p:cNvPr id="286" name="Google Shape;286;p40"/>
          <p:cNvPicPr preferRelativeResize="0"/>
          <p:nvPr/>
        </p:nvPicPr>
        <p:blipFill rotWithShape="1">
          <a:blip r:embed="rId3">
            <a:alphaModFix/>
          </a:blip>
          <a:srcRect b="42355" l="24636" r="25931" t="13888"/>
          <a:stretch/>
        </p:blipFill>
        <p:spPr>
          <a:xfrm>
            <a:off x="4354500" y="6532700"/>
            <a:ext cx="3095223" cy="1798646"/>
          </a:xfrm>
          <a:prstGeom prst="rect">
            <a:avLst/>
          </a:prstGeom>
          <a:noFill/>
          <a:ln cap="flat" cmpd="sng" w="38100">
            <a:solidFill>
              <a:srgbClr val="45818E"/>
            </a:solidFill>
            <a:prstDash val="solid"/>
            <a:round/>
            <a:headEnd len="sm" w="sm" type="none"/>
            <a:tailEnd len="sm" w="sm" type="none"/>
          </a:ln>
        </p:spPr>
      </p:pic>
      <p:sp>
        <p:nvSpPr>
          <p:cNvPr id="287" name="Google Shape;287;p40"/>
          <p:cNvSpPr txBox="1"/>
          <p:nvPr/>
        </p:nvSpPr>
        <p:spPr>
          <a:xfrm>
            <a:off x="-63000" y="9746725"/>
            <a:ext cx="6992700" cy="7119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Nunito"/>
              <a:buAutoNum type="arabicPeriod"/>
            </a:pPr>
            <a:r>
              <a:rPr lang="en-GB" sz="900">
                <a:solidFill>
                  <a:srgbClr val="6AA84F"/>
                </a:solidFill>
                <a:latin typeface="Nunito"/>
                <a:ea typeface="Nunito"/>
                <a:cs typeface="Nunito"/>
                <a:sym typeface="Nunito"/>
              </a:rPr>
              <a:t>If any one of these </a:t>
            </a:r>
            <a:r>
              <a:rPr lang="en-GB" sz="900">
                <a:solidFill>
                  <a:srgbClr val="6AA84F"/>
                </a:solidFill>
                <a:latin typeface="Nunito"/>
                <a:ea typeface="Nunito"/>
                <a:cs typeface="Nunito"/>
                <a:sym typeface="Nunito"/>
              </a:rPr>
              <a:t>prerequisites</a:t>
            </a:r>
            <a:r>
              <a:rPr lang="en-GB" sz="900">
                <a:solidFill>
                  <a:srgbClr val="6AA84F"/>
                </a:solidFill>
                <a:latin typeface="Nunito"/>
                <a:ea typeface="Nunito"/>
                <a:cs typeface="Nunito"/>
                <a:sym typeface="Nunito"/>
              </a:rPr>
              <a:t> are missing the cycle will be broken</a:t>
            </a:r>
            <a:endParaRPr sz="900">
              <a:solidFill>
                <a:srgbClr val="6AA84F"/>
              </a:solidFill>
              <a:latin typeface="Nunito"/>
              <a:ea typeface="Nunito"/>
              <a:cs typeface="Nunito"/>
              <a:sym typeface="Nunito"/>
            </a:endParaRPr>
          </a:p>
          <a:p>
            <a:pPr indent="-285750" lvl="0" marL="457200" rtl="0" algn="l">
              <a:spcBef>
                <a:spcPts val="0"/>
              </a:spcBef>
              <a:spcAft>
                <a:spcPts val="0"/>
              </a:spcAft>
              <a:buClr>
                <a:srgbClr val="6AA84F"/>
              </a:buClr>
              <a:buSzPts val="900"/>
              <a:buFont typeface="Nunito"/>
              <a:buAutoNum type="arabicPeriod"/>
            </a:pPr>
            <a:r>
              <a:rPr lang="en-GB" sz="900">
                <a:solidFill>
                  <a:srgbClr val="6AA84F"/>
                </a:solidFill>
                <a:latin typeface="Nunito"/>
                <a:ea typeface="Nunito"/>
                <a:cs typeface="Nunito"/>
                <a:sym typeface="Nunito"/>
              </a:rPr>
              <a:t>Immunosuppressed individuals are more susceptible to infections, depending on the type of the susceptibility. Person A and Person B might become colonized with the same viral load with only one of them developing clinical manifestations of the disease. </a:t>
            </a:r>
            <a:endParaRPr sz="900">
              <a:solidFill>
                <a:srgbClr val="6AA84F"/>
              </a:solidFill>
              <a:latin typeface="Nunito"/>
              <a:ea typeface="Nunito"/>
              <a:cs typeface="Nunito"/>
              <a:sym typeface="Nunito"/>
            </a:endParaRPr>
          </a:p>
          <a:p>
            <a:pPr indent="-285750" lvl="0" marL="457200" rtl="0" algn="l">
              <a:spcBef>
                <a:spcPts val="0"/>
              </a:spcBef>
              <a:spcAft>
                <a:spcPts val="0"/>
              </a:spcAft>
              <a:buClr>
                <a:srgbClr val="6AA84F"/>
              </a:buClr>
              <a:buSzPts val="900"/>
              <a:buFont typeface="Nunito"/>
              <a:buAutoNum type="arabicPeriod"/>
            </a:pPr>
            <a:r>
              <a:rPr lang="en-GB" sz="900">
                <a:solidFill>
                  <a:srgbClr val="6AA84F"/>
                </a:solidFill>
                <a:latin typeface="Nunito"/>
                <a:ea typeface="Nunito"/>
                <a:cs typeface="Nunito"/>
                <a:sym typeface="Nunito"/>
              </a:rPr>
              <a:t>Usually no one knows that they harbor the pathogen.</a:t>
            </a:r>
            <a:endParaRPr sz="900">
              <a:solidFill>
                <a:srgbClr val="6AA84F"/>
              </a:solidFill>
              <a:latin typeface="Nunito"/>
              <a:ea typeface="Nunito"/>
              <a:cs typeface="Nunito"/>
              <a:sym typeface="Nunito"/>
            </a:endParaRPr>
          </a:p>
          <a:p>
            <a:pPr indent="0" lvl="0" marL="457200" rtl="0" algn="l">
              <a:spcBef>
                <a:spcPts val="0"/>
              </a:spcBef>
              <a:spcAft>
                <a:spcPts val="0"/>
              </a:spcAft>
              <a:buNone/>
            </a:pPr>
            <a:r>
              <a:t/>
            </a:r>
            <a:endParaRPr sz="900">
              <a:solidFill>
                <a:srgbClr val="6AA84F"/>
              </a:solidFill>
              <a:latin typeface="Nunito"/>
              <a:ea typeface="Nunito"/>
              <a:cs typeface="Nunito"/>
              <a:sym typeface="Nunito"/>
            </a:endParaRPr>
          </a:p>
        </p:txBody>
      </p:sp>
      <p:sp>
        <p:nvSpPr>
          <p:cNvPr id="288" name="Google Shape;288;p40"/>
          <p:cNvSpPr/>
          <p:nvPr/>
        </p:nvSpPr>
        <p:spPr>
          <a:xfrm>
            <a:off x="4358875" y="7206550"/>
            <a:ext cx="196500" cy="1230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0"/>
          <p:cNvSpPr/>
          <p:nvPr/>
        </p:nvSpPr>
        <p:spPr>
          <a:xfrm>
            <a:off x="4358875" y="7329448"/>
            <a:ext cx="531300" cy="897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0"/>
          <p:cNvSpPr/>
          <p:nvPr/>
        </p:nvSpPr>
        <p:spPr>
          <a:xfrm>
            <a:off x="4358875" y="7419276"/>
            <a:ext cx="658800" cy="897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0"/>
          <p:cNvSpPr/>
          <p:nvPr/>
        </p:nvSpPr>
        <p:spPr>
          <a:xfrm>
            <a:off x="4358872" y="7509125"/>
            <a:ext cx="658800" cy="1035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0"/>
          <p:cNvSpPr/>
          <p:nvPr/>
        </p:nvSpPr>
        <p:spPr>
          <a:xfrm>
            <a:off x="4358872" y="7612410"/>
            <a:ext cx="658800" cy="1035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0"/>
          <p:cNvSpPr/>
          <p:nvPr/>
        </p:nvSpPr>
        <p:spPr>
          <a:xfrm>
            <a:off x="4358872" y="7940449"/>
            <a:ext cx="658800" cy="1035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0"/>
          <p:cNvSpPr txBox="1"/>
          <p:nvPr/>
        </p:nvSpPr>
        <p:spPr>
          <a:xfrm>
            <a:off x="4235500" y="8268511"/>
            <a:ext cx="3095400" cy="2439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These are very common here. </a:t>
            </a:r>
            <a:endParaRPr sz="900">
              <a:solidFill>
                <a:srgbClr val="6AA84F"/>
              </a:solidFill>
              <a:latin typeface="Mada"/>
              <a:ea typeface="Mada"/>
              <a:cs typeface="Mada"/>
              <a:sym typeface="Mada"/>
            </a:endParaRPr>
          </a:p>
        </p:txBody>
      </p:sp>
      <p:sp>
        <p:nvSpPr>
          <p:cNvPr id="295" name="Google Shape;295;p40"/>
          <p:cNvSpPr txBox="1"/>
          <p:nvPr/>
        </p:nvSpPr>
        <p:spPr>
          <a:xfrm>
            <a:off x="189700" y="8018600"/>
            <a:ext cx="3833700" cy="383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76A5AF"/>
              </a:buClr>
              <a:buSzPts val="1800"/>
              <a:buFont typeface="Nunito"/>
              <a:buChar char="❖"/>
            </a:pPr>
            <a:r>
              <a:rPr lang="en-GB" sz="1800">
                <a:solidFill>
                  <a:srgbClr val="76A5AF"/>
                </a:solidFill>
                <a:latin typeface="Nunito"/>
                <a:ea typeface="Nunito"/>
                <a:cs typeface="Nunito"/>
                <a:sym typeface="Nunito"/>
              </a:rPr>
              <a:t>Public Health Importance! </a:t>
            </a:r>
            <a:endParaRPr sz="1800">
              <a:solidFill>
                <a:srgbClr val="76A5AF"/>
              </a:solidFill>
              <a:latin typeface="Nunito"/>
              <a:ea typeface="Nunito"/>
              <a:cs typeface="Nunito"/>
              <a:sym typeface="Nunito"/>
            </a:endParaRPr>
          </a:p>
        </p:txBody>
      </p:sp>
      <p:grpSp>
        <p:nvGrpSpPr>
          <p:cNvPr id="296" name="Google Shape;296;p40"/>
          <p:cNvGrpSpPr/>
          <p:nvPr/>
        </p:nvGrpSpPr>
        <p:grpSpPr>
          <a:xfrm>
            <a:off x="104675" y="5486450"/>
            <a:ext cx="581619" cy="600340"/>
            <a:chOff x="9057675" y="3123950"/>
            <a:chExt cx="581619" cy="600340"/>
          </a:xfrm>
        </p:grpSpPr>
        <p:sp>
          <p:nvSpPr>
            <p:cNvPr id="297" name="Google Shape;297;p40"/>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0"/>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0"/>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00" name="Google Shape;300;p40"/>
          <p:cNvSpPr txBox="1"/>
          <p:nvPr/>
        </p:nvSpPr>
        <p:spPr>
          <a:xfrm>
            <a:off x="772700" y="5467150"/>
            <a:ext cx="32649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134F5C"/>
                </a:solidFill>
                <a:latin typeface="Nunito"/>
                <a:ea typeface="Nunito"/>
                <a:cs typeface="Nunito"/>
                <a:sym typeface="Nunito"/>
              </a:rPr>
              <a:t>Human to Human</a:t>
            </a:r>
            <a:endParaRPr sz="3000">
              <a:solidFill>
                <a:srgbClr val="134F5C"/>
              </a:solidFill>
              <a:latin typeface="Nunito"/>
              <a:ea typeface="Nunito"/>
              <a:cs typeface="Nunito"/>
              <a:sym typeface="Nunito"/>
            </a:endParaRPr>
          </a:p>
        </p:txBody>
      </p:sp>
      <p:sp>
        <p:nvSpPr>
          <p:cNvPr id="301" name="Google Shape;301;p40"/>
          <p:cNvSpPr/>
          <p:nvPr/>
        </p:nvSpPr>
        <p:spPr>
          <a:xfrm>
            <a:off x="4359850" y="8128500"/>
            <a:ext cx="581700" cy="1230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nvSpPr>
        <p:spPr>
          <a:xfrm>
            <a:off x="201825" y="232000"/>
            <a:ext cx="5569200" cy="1199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76A5AF"/>
              </a:buClr>
              <a:buSzPts val="2400"/>
              <a:buFont typeface="Nunito"/>
              <a:buChar char="❖"/>
            </a:pPr>
            <a:r>
              <a:rPr lang="en-GB" sz="2400">
                <a:solidFill>
                  <a:srgbClr val="76A5AF"/>
                </a:solidFill>
                <a:latin typeface="Nunito"/>
                <a:ea typeface="Nunito"/>
                <a:cs typeface="Nunito"/>
                <a:sym typeface="Nunito"/>
              </a:rPr>
              <a:t>Importance of Carriers</a:t>
            </a:r>
            <a:endParaRPr sz="2400">
              <a:solidFill>
                <a:srgbClr val="76A5AF"/>
              </a:solidFill>
              <a:latin typeface="Nunito"/>
              <a:ea typeface="Nunito"/>
              <a:cs typeface="Nunito"/>
              <a:sym typeface="Nunito"/>
            </a:endParaRPr>
          </a:p>
          <a:p>
            <a:pPr indent="0" lvl="0" marL="0" rtl="0" algn="l">
              <a:spcBef>
                <a:spcPts val="0"/>
              </a:spcBef>
              <a:spcAft>
                <a:spcPts val="0"/>
              </a:spcAft>
              <a:buNone/>
            </a:pPr>
            <a:r>
              <a:t/>
            </a:r>
            <a:endParaRPr/>
          </a:p>
        </p:txBody>
      </p:sp>
      <p:sp>
        <p:nvSpPr>
          <p:cNvPr id="307" name="Google Shape;307;p41"/>
          <p:cNvSpPr txBox="1"/>
          <p:nvPr/>
        </p:nvSpPr>
        <p:spPr>
          <a:xfrm>
            <a:off x="149975" y="753700"/>
            <a:ext cx="5375400" cy="67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Number: </a:t>
            </a:r>
            <a:r>
              <a:rPr lang="en-GB" sz="1200">
                <a:solidFill>
                  <a:schemeClr val="dk1"/>
                </a:solidFill>
                <a:latin typeface="Mada"/>
                <a:ea typeface="Mada"/>
                <a:cs typeface="Mada"/>
                <a:sym typeface="Mada"/>
              </a:rPr>
              <a:t>Carriers may outnumber cases.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Difficulty:</a:t>
            </a:r>
            <a:r>
              <a:rPr lang="en-GB" sz="1200">
                <a:solidFill>
                  <a:schemeClr val="dk1"/>
                </a:solidFill>
                <a:latin typeface="Mada"/>
                <a:ea typeface="Mada"/>
                <a:cs typeface="Mada"/>
                <a:sym typeface="Mada"/>
              </a:rPr>
              <a:t> Carriers don’t know that they are infected.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Mobility: </a:t>
            </a:r>
            <a:r>
              <a:rPr lang="en-GB" sz="1200">
                <a:solidFill>
                  <a:schemeClr val="dk1"/>
                </a:solidFill>
                <a:latin typeface="Mada"/>
                <a:ea typeface="Mada"/>
                <a:cs typeface="Mada"/>
                <a:sym typeface="Mada"/>
              </a:rPr>
              <a:t>Carriers are mobile, cases are restricted.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Chronicity: </a:t>
            </a:r>
            <a:r>
              <a:rPr lang="en-GB" sz="1200">
                <a:solidFill>
                  <a:schemeClr val="dk1"/>
                </a:solidFill>
                <a:latin typeface="Mada"/>
                <a:ea typeface="Mada"/>
                <a:cs typeface="Mada"/>
                <a:sym typeface="Mada"/>
              </a:rPr>
              <a:t>Carriers re-introduce infection and contribute to endemicity.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p>
          <a:p>
            <a:pPr indent="0" lvl="0" marL="0" rtl="0" algn="l">
              <a:spcBef>
                <a:spcPts val="0"/>
              </a:spcBef>
              <a:spcAft>
                <a:spcPts val="0"/>
              </a:spcAft>
              <a:buNone/>
            </a:pPr>
            <a:r>
              <a:rPr b="1" lang="en-GB" u="sng">
                <a:highlight>
                  <a:srgbClr val="CFE2F3"/>
                </a:highlight>
                <a:latin typeface="Mada"/>
                <a:ea typeface="Mada"/>
                <a:cs typeface="Mada"/>
                <a:sym typeface="Mada"/>
              </a:rPr>
              <a:t>Effect of Carriers on Disease Transmission</a:t>
            </a:r>
            <a:r>
              <a:rPr b="1" lang="en-GB" sz="1200">
                <a:latin typeface="Mada"/>
                <a:ea typeface="Mada"/>
                <a:cs typeface="Mada"/>
                <a:sym typeface="Mada"/>
              </a:rPr>
              <a:t>:</a:t>
            </a:r>
            <a:r>
              <a:rPr b="1" lang="en-GB" sz="1200"/>
              <a:t> </a:t>
            </a:r>
            <a:endParaRPr b="1" sz="1200"/>
          </a:p>
          <a:p>
            <a:pPr indent="-304800" lvl="0" marL="457200" rtl="0" algn="l">
              <a:spcBef>
                <a:spcPts val="1000"/>
              </a:spcBef>
              <a:spcAft>
                <a:spcPts val="0"/>
              </a:spcAft>
              <a:buClr>
                <a:schemeClr val="dk1"/>
              </a:buClr>
              <a:buSzPts val="1200"/>
              <a:buFont typeface="Mada"/>
              <a:buChar char="●"/>
            </a:pPr>
            <a:r>
              <a:rPr lang="en-GB" sz="1200">
                <a:solidFill>
                  <a:schemeClr val="dk1"/>
                </a:solidFill>
                <a:latin typeface="Mada"/>
                <a:ea typeface="Mada"/>
                <a:cs typeface="Mada"/>
                <a:sym typeface="Mada"/>
              </a:rPr>
              <a:t>Iceberg effect in temperate zone: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These are the fact that carriers constitute a hidden reservoir of infection and that they may outnumber actual cases.</a:t>
            </a:r>
            <a:endParaRPr sz="1200">
              <a:latin typeface="Mada"/>
              <a:ea typeface="Mada"/>
              <a:cs typeface="Mada"/>
              <a:sym typeface="Mada"/>
            </a:endParaRPr>
          </a:p>
        </p:txBody>
      </p:sp>
      <p:cxnSp>
        <p:nvCxnSpPr>
          <p:cNvPr id="308" name="Google Shape;308;p41"/>
          <p:cNvCxnSpPr/>
          <p:nvPr/>
        </p:nvCxnSpPr>
        <p:spPr>
          <a:xfrm flipH="1" rot="10800000">
            <a:off x="1447525" y="4252675"/>
            <a:ext cx="1662600" cy="12600"/>
          </a:xfrm>
          <a:prstGeom prst="straightConnector1">
            <a:avLst/>
          </a:prstGeom>
          <a:noFill/>
          <a:ln cap="flat" cmpd="sng" w="19050">
            <a:solidFill>
              <a:schemeClr val="dk2"/>
            </a:solidFill>
            <a:prstDash val="solid"/>
            <a:round/>
            <a:headEnd len="med" w="med" type="triangle"/>
            <a:tailEnd len="med" w="med" type="triangle"/>
          </a:ln>
        </p:spPr>
      </p:cxnSp>
      <p:sp>
        <p:nvSpPr>
          <p:cNvPr id="309" name="Google Shape;309;p41"/>
          <p:cNvSpPr txBox="1"/>
          <p:nvPr/>
        </p:nvSpPr>
        <p:spPr>
          <a:xfrm>
            <a:off x="714275" y="4043150"/>
            <a:ext cx="10467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Animal</a:t>
            </a:r>
            <a:endParaRPr>
              <a:latin typeface="Mada"/>
              <a:ea typeface="Mada"/>
              <a:cs typeface="Mada"/>
              <a:sym typeface="Mada"/>
            </a:endParaRPr>
          </a:p>
        </p:txBody>
      </p:sp>
      <p:sp>
        <p:nvSpPr>
          <p:cNvPr id="310" name="Google Shape;310;p41"/>
          <p:cNvSpPr txBox="1"/>
          <p:nvPr/>
        </p:nvSpPr>
        <p:spPr>
          <a:xfrm>
            <a:off x="5569150" y="4043150"/>
            <a:ext cx="10467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Human</a:t>
            </a:r>
            <a:endParaRPr>
              <a:latin typeface="Mada"/>
              <a:ea typeface="Mada"/>
              <a:cs typeface="Mada"/>
              <a:sym typeface="Mada"/>
            </a:endParaRPr>
          </a:p>
        </p:txBody>
      </p:sp>
      <p:cxnSp>
        <p:nvCxnSpPr>
          <p:cNvPr id="311" name="Google Shape;311;p41"/>
          <p:cNvCxnSpPr>
            <a:endCxn id="310" idx="1"/>
          </p:cNvCxnSpPr>
          <p:nvPr/>
        </p:nvCxnSpPr>
        <p:spPr>
          <a:xfrm>
            <a:off x="3898150" y="4231550"/>
            <a:ext cx="1671000" cy="0"/>
          </a:xfrm>
          <a:prstGeom prst="straightConnector1">
            <a:avLst/>
          </a:prstGeom>
          <a:noFill/>
          <a:ln cap="flat" cmpd="sng" w="19050">
            <a:solidFill>
              <a:schemeClr val="dk2"/>
            </a:solidFill>
            <a:prstDash val="solid"/>
            <a:round/>
            <a:headEnd len="med" w="med" type="none"/>
            <a:tailEnd len="med" w="med" type="triangle"/>
          </a:ln>
        </p:spPr>
      </p:cxnSp>
      <p:sp>
        <p:nvSpPr>
          <p:cNvPr id="312" name="Google Shape;312;p41"/>
          <p:cNvSpPr txBox="1"/>
          <p:nvPr/>
        </p:nvSpPr>
        <p:spPr>
          <a:xfrm>
            <a:off x="3112050" y="4053700"/>
            <a:ext cx="10467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Animal</a:t>
            </a:r>
            <a:endParaRPr>
              <a:latin typeface="Mada"/>
              <a:ea typeface="Mada"/>
              <a:cs typeface="Mada"/>
              <a:sym typeface="Mada"/>
            </a:endParaRPr>
          </a:p>
        </p:txBody>
      </p:sp>
      <p:pic>
        <p:nvPicPr>
          <p:cNvPr id="313" name="Google Shape;313;p41"/>
          <p:cNvPicPr preferRelativeResize="0"/>
          <p:nvPr/>
        </p:nvPicPr>
        <p:blipFill rotWithShape="1">
          <a:blip r:embed="rId3">
            <a:alphaModFix/>
          </a:blip>
          <a:srcRect b="42390" l="51421" r="15296" t="21827"/>
          <a:stretch/>
        </p:blipFill>
        <p:spPr>
          <a:xfrm>
            <a:off x="832013" y="5012126"/>
            <a:ext cx="2424472" cy="1737725"/>
          </a:xfrm>
          <a:prstGeom prst="rect">
            <a:avLst/>
          </a:prstGeom>
          <a:noFill/>
          <a:ln cap="flat" cmpd="sng" w="38100">
            <a:solidFill>
              <a:srgbClr val="0B5394"/>
            </a:solidFill>
            <a:prstDash val="solid"/>
            <a:round/>
            <a:headEnd len="sm" w="sm" type="none"/>
            <a:tailEnd len="sm" w="sm" type="none"/>
          </a:ln>
        </p:spPr>
      </p:pic>
      <p:pic>
        <p:nvPicPr>
          <p:cNvPr id="314" name="Google Shape;314;p41"/>
          <p:cNvPicPr preferRelativeResize="0"/>
          <p:nvPr/>
        </p:nvPicPr>
        <p:blipFill rotWithShape="1">
          <a:blip r:embed="rId4">
            <a:alphaModFix/>
          </a:blip>
          <a:srcRect b="0" l="0" r="35471" t="0"/>
          <a:stretch/>
        </p:blipFill>
        <p:spPr>
          <a:xfrm>
            <a:off x="4522975" y="4971975"/>
            <a:ext cx="1823301" cy="1818054"/>
          </a:xfrm>
          <a:prstGeom prst="rect">
            <a:avLst/>
          </a:prstGeom>
          <a:noFill/>
          <a:ln cap="flat" cmpd="sng" w="38100">
            <a:solidFill>
              <a:srgbClr val="0B5394"/>
            </a:solidFill>
            <a:prstDash val="solid"/>
            <a:round/>
            <a:headEnd len="sm" w="sm" type="none"/>
            <a:tailEnd len="sm" w="sm" type="none"/>
          </a:ln>
        </p:spPr>
      </p:pic>
      <p:sp>
        <p:nvSpPr>
          <p:cNvPr id="315" name="Google Shape;315;p41"/>
          <p:cNvSpPr txBox="1"/>
          <p:nvPr/>
        </p:nvSpPr>
        <p:spPr>
          <a:xfrm>
            <a:off x="234800" y="6879688"/>
            <a:ext cx="6469200" cy="10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highlight>
                  <a:srgbClr val="CFE2F3"/>
                </a:highlight>
                <a:latin typeface="Mada"/>
                <a:ea typeface="Mada"/>
                <a:cs typeface="Mada"/>
                <a:sym typeface="Mada"/>
              </a:rPr>
              <a:t>Examples:</a:t>
            </a:r>
            <a:r>
              <a:rPr b="1" lang="en-GB">
                <a:latin typeface="Mada"/>
                <a:ea typeface="Mada"/>
                <a:cs typeface="Mada"/>
                <a:sym typeface="Mada"/>
              </a:rPr>
              <a:t>  </a:t>
            </a:r>
            <a:endParaRPr b="1">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The Plague caused by the bacterium Yersinia pestis was transmitted from rodents to fleas and eventually to humans. </a:t>
            </a:r>
            <a:endParaRPr sz="1200">
              <a:solidFill>
                <a:srgbClr val="6AA84F"/>
              </a:solidFill>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Other examples: Toxoplasmosis from cat feces, leptospirosis (rat urine)</a:t>
            </a:r>
            <a:r>
              <a:rPr lang="en-GB">
                <a:solidFill>
                  <a:srgbClr val="6AA84F"/>
                </a:solidFill>
                <a:latin typeface="Mada"/>
                <a:ea typeface="Mada"/>
                <a:cs typeface="Mada"/>
                <a:sym typeface="Mada"/>
              </a:rPr>
              <a:t>, rabies. </a:t>
            </a:r>
            <a:endParaRPr>
              <a:solidFill>
                <a:srgbClr val="6AA84F"/>
              </a:solidFill>
              <a:latin typeface="Mada"/>
              <a:ea typeface="Mada"/>
              <a:cs typeface="Mada"/>
              <a:sym typeface="Mada"/>
            </a:endParaRPr>
          </a:p>
        </p:txBody>
      </p:sp>
      <p:sp>
        <p:nvSpPr>
          <p:cNvPr id="316" name="Google Shape;316;p41"/>
          <p:cNvSpPr txBox="1"/>
          <p:nvPr/>
        </p:nvSpPr>
        <p:spPr>
          <a:xfrm>
            <a:off x="615800" y="8304475"/>
            <a:ext cx="2793000" cy="12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From places like soil and water. </a:t>
            </a:r>
            <a:endParaRPr sz="1300">
              <a:latin typeface="Mada"/>
              <a:ea typeface="Mada"/>
              <a:cs typeface="Mada"/>
              <a:sym typeface="Mada"/>
            </a:endParaRPr>
          </a:p>
          <a:p>
            <a:pPr indent="0" lvl="0" marL="0" rtl="0" algn="l">
              <a:spcBef>
                <a:spcPts val="0"/>
              </a:spcBef>
              <a:spcAft>
                <a:spcPts val="0"/>
              </a:spcAft>
              <a:buNone/>
            </a:pPr>
            <a:r>
              <a:rPr b="1" lang="en-GB" sz="1300" u="sng">
                <a:highlight>
                  <a:srgbClr val="CFE2F3"/>
                </a:highlight>
                <a:latin typeface="Mada"/>
                <a:ea typeface="Mada"/>
                <a:cs typeface="Mada"/>
                <a:sym typeface="Mada"/>
              </a:rPr>
              <a:t>Examples</a:t>
            </a:r>
            <a:r>
              <a:rPr lang="en-GB" sz="1300">
                <a:latin typeface="Mada"/>
                <a:ea typeface="Mada"/>
                <a:cs typeface="Mada"/>
                <a:sym typeface="Mada"/>
              </a:rPr>
              <a:t>: </a:t>
            </a:r>
            <a:endParaRPr sz="1300">
              <a:latin typeface="Mada"/>
              <a:ea typeface="Mada"/>
              <a:cs typeface="Mada"/>
              <a:sym typeface="Mada"/>
            </a:endParaRPr>
          </a:p>
          <a:p>
            <a:pPr indent="0" lvl="0" marL="0" rtl="0" algn="l">
              <a:spcBef>
                <a:spcPts val="1000"/>
              </a:spcBef>
              <a:spcAft>
                <a:spcPts val="0"/>
              </a:spcAft>
              <a:buNone/>
            </a:pPr>
            <a:r>
              <a:rPr lang="en-GB" sz="1300">
                <a:latin typeface="Mada"/>
                <a:ea typeface="Mada"/>
                <a:cs typeface="Mada"/>
                <a:sym typeface="Mada"/>
              </a:rPr>
              <a:t>- </a:t>
            </a:r>
            <a:r>
              <a:rPr lang="en-GB" sz="1300">
                <a:latin typeface="Mada"/>
                <a:ea typeface="Mada"/>
                <a:cs typeface="Mada"/>
                <a:sym typeface="Mada"/>
              </a:rPr>
              <a:t>Tetanus</a:t>
            </a:r>
            <a:endParaRPr sz="1300">
              <a:latin typeface="Mada"/>
              <a:ea typeface="Mada"/>
              <a:cs typeface="Mada"/>
              <a:sym typeface="Mada"/>
            </a:endParaRPr>
          </a:p>
          <a:p>
            <a:pPr indent="0" lvl="0" marL="0" rtl="0" algn="l">
              <a:spcBef>
                <a:spcPts val="0"/>
              </a:spcBef>
              <a:spcAft>
                <a:spcPts val="0"/>
              </a:spcAft>
              <a:buNone/>
            </a:pPr>
            <a:r>
              <a:rPr lang="en-GB" sz="1300">
                <a:latin typeface="Mada"/>
                <a:ea typeface="Mada"/>
                <a:cs typeface="Mada"/>
                <a:sym typeface="Mada"/>
              </a:rPr>
              <a:t>- botulism</a:t>
            </a:r>
            <a:r>
              <a:rPr lang="en-GB" sz="1300">
                <a:latin typeface="Mada"/>
                <a:ea typeface="Mada"/>
                <a:cs typeface="Mada"/>
                <a:sym typeface="Mada"/>
              </a:rPr>
              <a:t>,  </a:t>
            </a:r>
            <a:endParaRPr sz="1300">
              <a:latin typeface="Mada"/>
              <a:ea typeface="Mada"/>
              <a:cs typeface="Mada"/>
              <a:sym typeface="Mada"/>
            </a:endParaRPr>
          </a:p>
          <a:p>
            <a:pPr indent="0" lvl="0" marL="0" rtl="0" algn="l">
              <a:spcBef>
                <a:spcPts val="0"/>
              </a:spcBef>
              <a:spcAft>
                <a:spcPts val="0"/>
              </a:spcAft>
              <a:buNone/>
            </a:pPr>
            <a:r>
              <a:rPr lang="en-GB" sz="1300">
                <a:latin typeface="Mada"/>
                <a:ea typeface="Mada"/>
                <a:cs typeface="Mada"/>
                <a:sym typeface="Mada"/>
              </a:rPr>
              <a:t>- </a:t>
            </a:r>
            <a:r>
              <a:rPr lang="en-GB" sz="1300">
                <a:latin typeface="Mada"/>
                <a:ea typeface="Mada"/>
                <a:cs typeface="Mada"/>
                <a:sym typeface="Mada"/>
              </a:rPr>
              <a:t>fungi (ringworm and hookworm)</a:t>
            </a:r>
            <a:endParaRPr sz="1300">
              <a:latin typeface="Mada"/>
              <a:ea typeface="Mada"/>
              <a:cs typeface="Mada"/>
              <a:sym typeface="Mada"/>
            </a:endParaRPr>
          </a:p>
        </p:txBody>
      </p:sp>
      <p:sp>
        <p:nvSpPr>
          <p:cNvPr id="317" name="Google Shape;317;p41"/>
          <p:cNvSpPr/>
          <p:nvPr/>
        </p:nvSpPr>
        <p:spPr>
          <a:xfrm>
            <a:off x="595475" y="3705397"/>
            <a:ext cx="6020400" cy="10317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18" name="Google Shape;318;p41"/>
          <p:cNvSpPr/>
          <p:nvPr/>
        </p:nvSpPr>
        <p:spPr>
          <a:xfrm>
            <a:off x="1499725" y="3590650"/>
            <a:ext cx="4139700" cy="2649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Zoonosis</a:t>
            </a:r>
            <a:endParaRPr>
              <a:solidFill>
                <a:srgbClr val="FFFFFF"/>
              </a:solidFill>
              <a:latin typeface="Nunito"/>
              <a:ea typeface="Nunito"/>
              <a:cs typeface="Nunito"/>
              <a:sym typeface="Nunito"/>
            </a:endParaRPr>
          </a:p>
        </p:txBody>
      </p:sp>
      <p:pic>
        <p:nvPicPr>
          <p:cNvPr id="319" name="Google Shape;319;p41"/>
          <p:cNvPicPr preferRelativeResize="0"/>
          <p:nvPr/>
        </p:nvPicPr>
        <p:blipFill>
          <a:blip r:embed="rId5">
            <a:alphaModFix/>
          </a:blip>
          <a:stretch>
            <a:fillRect/>
          </a:stretch>
        </p:blipFill>
        <p:spPr>
          <a:xfrm>
            <a:off x="5008800" y="7955400"/>
            <a:ext cx="2144574" cy="1427475"/>
          </a:xfrm>
          <a:prstGeom prst="rect">
            <a:avLst/>
          </a:prstGeom>
          <a:noFill/>
          <a:ln cap="flat" cmpd="sng" w="76200">
            <a:solidFill>
              <a:srgbClr val="134F5C"/>
            </a:solidFill>
            <a:prstDash val="solid"/>
            <a:round/>
            <a:headEnd len="sm" w="sm" type="none"/>
            <a:tailEnd len="sm" w="sm" type="none"/>
          </a:ln>
        </p:spPr>
      </p:pic>
      <p:sp>
        <p:nvSpPr>
          <p:cNvPr id="320" name="Google Shape;320;p41"/>
          <p:cNvSpPr txBox="1"/>
          <p:nvPr/>
        </p:nvSpPr>
        <p:spPr>
          <a:xfrm>
            <a:off x="46600" y="9719950"/>
            <a:ext cx="7542900" cy="8295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AutoNum type="arabicPeriod"/>
            </a:pPr>
            <a:r>
              <a:rPr lang="en-GB" sz="1000">
                <a:solidFill>
                  <a:srgbClr val="6AA84F"/>
                </a:solidFill>
                <a:latin typeface="Mada"/>
                <a:ea typeface="Mada"/>
                <a:cs typeface="Mada"/>
                <a:sym typeface="Mada"/>
              </a:rPr>
              <a:t>Walking barefoot puts such people at risk of contracting the infectious agent from nonliving reservoirs.</a:t>
            </a:r>
            <a:endParaRPr sz="1000">
              <a:solidFill>
                <a:srgbClr val="6AA84F"/>
              </a:solidFill>
            </a:endParaRPr>
          </a:p>
        </p:txBody>
      </p:sp>
      <p:grpSp>
        <p:nvGrpSpPr>
          <p:cNvPr id="321" name="Google Shape;321;p41"/>
          <p:cNvGrpSpPr/>
          <p:nvPr/>
        </p:nvGrpSpPr>
        <p:grpSpPr>
          <a:xfrm>
            <a:off x="104675" y="2819450"/>
            <a:ext cx="581619" cy="600340"/>
            <a:chOff x="9057675" y="3123950"/>
            <a:chExt cx="581619" cy="600340"/>
          </a:xfrm>
        </p:grpSpPr>
        <p:sp>
          <p:nvSpPr>
            <p:cNvPr id="322" name="Google Shape;322;p41"/>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1"/>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1"/>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25" name="Google Shape;325;p41"/>
          <p:cNvSpPr txBox="1"/>
          <p:nvPr/>
        </p:nvSpPr>
        <p:spPr>
          <a:xfrm>
            <a:off x="772700" y="2800150"/>
            <a:ext cx="32649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134F5C"/>
                </a:solidFill>
                <a:latin typeface="Nunito"/>
                <a:ea typeface="Nunito"/>
                <a:cs typeface="Nunito"/>
                <a:sym typeface="Nunito"/>
              </a:rPr>
              <a:t>Animal </a:t>
            </a:r>
            <a:r>
              <a:rPr lang="en-GB" sz="3000">
                <a:solidFill>
                  <a:srgbClr val="134F5C"/>
                </a:solidFill>
                <a:latin typeface="Nunito"/>
                <a:ea typeface="Nunito"/>
                <a:cs typeface="Nunito"/>
                <a:sym typeface="Nunito"/>
              </a:rPr>
              <a:t>to Human</a:t>
            </a:r>
            <a:endParaRPr sz="3000">
              <a:solidFill>
                <a:srgbClr val="134F5C"/>
              </a:solidFill>
              <a:latin typeface="Nunito"/>
              <a:ea typeface="Nunito"/>
              <a:cs typeface="Nunito"/>
              <a:sym typeface="Nunito"/>
            </a:endParaRPr>
          </a:p>
        </p:txBody>
      </p:sp>
      <p:grpSp>
        <p:nvGrpSpPr>
          <p:cNvPr id="326" name="Google Shape;326;p41"/>
          <p:cNvGrpSpPr/>
          <p:nvPr/>
        </p:nvGrpSpPr>
        <p:grpSpPr>
          <a:xfrm>
            <a:off x="104675" y="7848650"/>
            <a:ext cx="581619" cy="600340"/>
            <a:chOff x="9057675" y="3123950"/>
            <a:chExt cx="581619" cy="600340"/>
          </a:xfrm>
        </p:grpSpPr>
        <p:sp>
          <p:nvSpPr>
            <p:cNvPr id="327" name="Google Shape;327;p41"/>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1"/>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1"/>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30" name="Google Shape;330;p41"/>
          <p:cNvSpPr txBox="1"/>
          <p:nvPr/>
        </p:nvSpPr>
        <p:spPr>
          <a:xfrm>
            <a:off x="772700" y="7829350"/>
            <a:ext cx="40401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134F5C"/>
                </a:solidFill>
                <a:latin typeface="Nunito"/>
                <a:ea typeface="Nunito"/>
                <a:cs typeface="Nunito"/>
                <a:sym typeface="Nunito"/>
              </a:rPr>
              <a:t>Non-living Reservoir </a:t>
            </a:r>
            <a:r>
              <a:rPr baseline="30000" lang="en-GB" sz="3000">
                <a:solidFill>
                  <a:srgbClr val="134F5C"/>
                </a:solidFill>
                <a:latin typeface="Nunito"/>
                <a:ea typeface="Nunito"/>
                <a:cs typeface="Nunito"/>
                <a:sym typeface="Nunito"/>
              </a:rPr>
              <a:t>1</a:t>
            </a:r>
            <a:endParaRPr sz="3000">
              <a:solidFill>
                <a:srgbClr val="134F5C"/>
              </a:solidFill>
              <a:latin typeface="Nunito"/>
              <a:ea typeface="Nunito"/>
              <a:cs typeface="Nunito"/>
              <a:sym typeface="Nunito"/>
            </a:endParaRPr>
          </a:p>
        </p:txBody>
      </p:sp>
      <p:pic>
        <p:nvPicPr>
          <p:cNvPr id="331" name="Google Shape;331;p41"/>
          <p:cNvPicPr preferRelativeResize="0"/>
          <p:nvPr/>
        </p:nvPicPr>
        <p:blipFill rotWithShape="1">
          <a:blip r:embed="rId6">
            <a:alphaModFix/>
          </a:blip>
          <a:srcRect b="3801" l="2760" r="2362" t="4362"/>
          <a:stretch/>
        </p:blipFill>
        <p:spPr>
          <a:xfrm>
            <a:off x="5577075" y="1694950"/>
            <a:ext cx="1778975" cy="1274600"/>
          </a:xfrm>
          <a:prstGeom prst="rect">
            <a:avLst/>
          </a:prstGeom>
          <a:noFill/>
          <a:ln cap="flat" cmpd="sng" w="19050">
            <a:solidFill>
              <a:srgbClr val="5E868E"/>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nvSpPr>
        <p:spPr>
          <a:xfrm>
            <a:off x="152400" y="249000"/>
            <a:ext cx="7230000" cy="5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Agents </a:t>
            </a:r>
            <a:r>
              <a:rPr b="1" lang="en-GB" sz="2400">
                <a:solidFill>
                  <a:srgbClr val="134F5C"/>
                </a:solidFill>
                <a:latin typeface="Nunito"/>
                <a:ea typeface="Nunito"/>
                <a:cs typeface="Nunito"/>
                <a:sym typeface="Nunito"/>
              </a:rPr>
              <a:t>Factors Related to Development of a Disease</a:t>
            </a:r>
            <a:endParaRPr b="1" sz="2400"/>
          </a:p>
        </p:txBody>
      </p:sp>
      <p:sp>
        <p:nvSpPr>
          <p:cNvPr id="337" name="Google Shape;337;p42"/>
          <p:cNvSpPr/>
          <p:nvPr/>
        </p:nvSpPr>
        <p:spPr>
          <a:xfrm>
            <a:off x="564112" y="1183550"/>
            <a:ext cx="30996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Clr>
                <a:schemeClr val="dk1"/>
              </a:buClr>
              <a:buSzPts val="1100"/>
              <a:buFont typeface="Arial"/>
              <a:buNone/>
            </a:pPr>
            <a:r>
              <a:rPr b="1" lang="en-GB" sz="1200">
                <a:solidFill>
                  <a:schemeClr val="dk1"/>
                </a:solidFill>
                <a:latin typeface="Mada"/>
                <a:ea typeface="Mada"/>
                <a:cs typeface="Mada"/>
                <a:sym typeface="Mada"/>
              </a:rPr>
              <a:t>Pathogenicity </a:t>
            </a:r>
            <a:r>
              <a:rPr b="1" baseline="30000" lang="en-GB" sz="1200">
                <a:solidFill>
                  <a:schemeClr val="dk1"/>
                </a:solidFill>
                <a:latin typeface="Mada"/>
                <a:ea typeface="Mada"/>
                <a:cs typeface="Mada"/>
                <a:sym typeface="Mada"/>
              </a:rPr>
              <a:t>1</a:t>
            </a:r>
            <a:endParaRPr b="1" sz="1200">
              <a:solidFill>
                <a:schemeClr val="dk1"/>
              </a:solidFill>
              <a:latin typeface="Mada"/>
              <a:ea typeface="Mada"/>
              <a:cs typeface="Mada"/>
              <a:sym typeface="Mada"/>
            </a:endParaRPr>
          </a:p>
          <a:p>
            <a:pPr indent="0" lvl="0" marL="0" rtl="0" algn="l">
              <a:spcBef>
                <a:spcPts val="240"/>
              </a:spcBef>
              <a:spcAft>
                <a:spcPts val="0"/>
              </a:spcAft>
              <a:buClr>
                <a:schemeClr val="dk1"/>
              </a:buClr>
              <a:buSzPts val="1100"/>
              <a:buFont typeface="Arial"/>
              <a:buNone/>
            </a:pP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Ability of the organism to produce disease or damage to the host or a specific clinical picture </a:t>
            </a:r>
            <a:endParaRPr sz="1200">
              <a:solidFill>
                <a:schemeClr val="dk1"/>
              </a:solidFill>
              <a:latin typeface="Mada"/>
              <a:ea typeface="Mada"/>
              <a:cs typeface="Mada"/>
              <a:sym typeface="Mada"/>
            </a:endParaRPr>
          </a:p>
        </p:txBody>
      </p:sp>
      <p:sp>
        <p:nvSpPr>
          <p:cNvPr id="338" name="Google Shape;338;p42"/>
          <p:cNvSpPr txBox="1"/>
          <p:nvPr/>
        </p:nvSpPr>
        <p:spPr>
          <a:xfrm>
            <a:off x="-76200" y="1134425"/>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0C343D"/>
                </a:solidFill>
                <a:latin typeface="Mada"/>
                <a:ea typeface="Mada"/>
                <a:cs typeface="Mada"/>
                <a:sym typeface="Mada"/>
              </a:rPr>
              <a:t>1</a:t>
            </a:r>
            <a:endParaRPr b="1" sz="8000">
              <a:solidFill>
                <a:srgbClr val="0C343D"/>
              </a:solidFill>
              <a:latin typeface="Mada"/>
              <a:ea typeface="Mada"/>
              <a:cs typeface="Mada"/>
              <a:sym typeface="Mada"/>
            </a:endParaRPr>
          </a:p>
        </p:txBody>
      </p:sp>
      <p:sp>
        <p:nvSpPr>
          <p:cNvPr id="339" name="Google Shape;339;p42"/>
          <p:cNvSpPr/>
          <p:nvPr/>
        </p:nvSpPr>
        <p:spPr>
          <a:xfrm>
            <a:off x="4282687" y="1183550"/>
            <a:ext cx="30996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None/>
            </a:pPr>
            <a:r>
              <a:rPr b="1" lang="en-GB" sz="1200">
                <a:solidFill>
                  <a:schemeClr val="dk1"/>
                </a:solidFill>
                <a:latin typeface="Mada"/>
                <a:ea typeface="Mada"/>
                <a:cs typeface="Mada"/>
                <a:sym typeface="Mada"/>
              </a:rPr>
              <a:t>Virulence </a:t>
            </a:r>
            <a:r>
              <a:rPr b="1" baseline="30000" lang="en-GB" sz="1200">
                <a:solidFill>
                  <a:schemeClr val="dk1"/>
                </a:solidFill>
                <a:latin typeface="Mada"/>
                <a:ea typeface="Mada"/>
                <a:cs typeface="Mada"/>
                <a:sym typeface="Mada"/>
              </a:rPr>
              <a:t>2</a:t>
            </a:r>
            <a:endParaRPr b="1" sz="1200">
              <a:solidFill>
                <a:schemeClr val="dk1"/>
              </a:solidFill>
              <a:latin typeface="Mada"/>
              <a:ea typeface="Mada"/>
              <a:cs typeface="Mada"/>
              <a:sym typeface="Mada"/>
            </a:endParaRPr>
          </a:p>
          <a:p>
            <a:pPr indent="0" lvl="0" marL="0" rtl="0" algn="l">
              <a:spcBef>
                <a:spcPts val="240"/>
              </a:spcBef>
              <a:spcAft>
                <a:spcPts val="0"/>
              </a:spcAft>
              <a:buNone/>
            </a:pP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Ability to produce severe pathological reaction. Measured by the ratio of clinical to subclinical disease and case fatality rate.</a:t>
            </a:r>
            <a:endParaRPr baseline="30000" sz="1200">
              <a:solidFill>
                <a:schemeClr val="dk1"/>
              </a:solidFill>
              <a:latin typeface="Mada"/>
              <a:ea typeface="Mada"/>
              <a:cs typeface="Mada"/>
              <a:sym typeface="Mada"/>
            </a:endParaRPr>
          </a:p>
          <a:p>
            <a:pPr indent="0" lvl="0" marL="0" rtl="0" algn="l">
              <a:spcBef>
                <a:spcPts val="240"/>
              </a:spcBef>
              <a:spcAft>
                <a:spcPts val="0"/>
              </a:spcAft>
              <a:buNone/>
            </a:pPr>
            <a:r>
              <a:rPr b="1"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p:txBody>
      </p:sp>
      <p:sp>
        <p:nvSpPr>
          <p:cNvPr id="340" name="Google Shape;340;p42"/>
          <p:cNvSpPr txBox="1"/>
          <p:nvPr/>
        </p:nvSpPr>
        <p:spPr>
          <a:xfrm>
            <a:off x="3663700" y="1134425"/>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134F5C"/>
                </a:solidFill>
                <a:latin typeface="Mada"/>
                <a:ea typeface="Mada"/>
                <a:cs typeface="Mada"/>
                <a:sym typeface="Mada"/>
              </a:rPr>
              <a:t>2</a:t>
            </a:r>
            <a:endParaRPr b="1" sz="8000">
              <a:solidFill>
                <a:srgbClr val="134F5C"/>
              </a:solidFill>
              <a:latin typeface="Mada"/>
              <a:ea typeface="Mada"/>
              <a:cs typeface="Mada"/>
              <a:sym typeface="Mada"/>
            </a:endParaRPr>
          </a:p>
        </p:txBody>
      </p:sp>
      <p:sp>
        <p:nvSpPr>
          <p:cNvPr id="341" name="Google Shape;341;p42"/>
          <p:cNvSpPr/>
          <p:nvPr/>
        </p:nvSpPr>
        <p:spPr>
          <a:xfrm>
            <a:off x="591537" y="2575175"/>
            <a:ext cx="30996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None/>
            </a:pPr>
            <a:r>
              <a:rPr b="1" lang="en-GB" sz="1200">
                <a:solidFill>
                  <a:schemeClr val="dk1"/>
                </a:solidFill>
                <a:latin typeface="Mada"/>
                <a:ea typeface="Mada"/>
                <a:cs typeface="Mada"/>
                <a:sym typeface="Mada"/>
              </a:rPr>
              <a:t>Dose of Infection (Inoculum) </a:t>
            </a:r>
            <a:endParaRPr b="1" sz="1200">
              <a:solidFill>
                <a:schemeClr val="dk1"/>
              </a:solidFill>
              <a:latin typeface="Mada"/>
              <a:ea typeface="Mada"/>
              <a:cs typeface="Mada"/>
              <a:sym typeface="Mada"/>
            </a:endParaRPr>
          </a:p>
          <a:p>
            <a:pPr indent="0" lvl="0" marL="0" rtl="0" algn="l">
              <a:spcBef>
                <a:spcPts val="240"/>
              </a:spcBef>
              <a:spcAft>
                <a:spcPts val="0"/>
              </a:spcAft>
              <a:buNone/>
            </a:pPr>
            <a:r>
              <a:rPr lang="en-GB" sz="1200">
                <a:solidFill>
                  <a:schemeClr val="dk1"/>
                </a:solidFill>
                <a:latin typeface="Mada"/>
                <a:ea typeface="Mada"/>
                <a:cs typeface="Mada"/>
                <a:sym typeface="Mada"/>
              </a:rPr>
              <a:t>The higher the dose of infection the higher probability of severe disease.</a:t>
            </a:r>
            <a:endParaRPr b="1" sz="1200">
              <a:solidFill>
                <a:schemeClr val="dk1"/>
              </a:solidFill>
              <a:latin typeface="Mada"/>
              <a:ea typeface="Mada"/>
              <a:cs typeface="Mada"/>
              <a:sym typeface="Mada"/>
            </a:endParaRPr>
          </a:p>
        </p:txBody>
      </p:sp>
      <p:sp>
        <p:nvSpPr>
          <p:cNvPr id="342" name="Google Shape;342;p42"/>
          <p:cNvSpPr txBox="1"/>
          <p:nvPr/>
        </p:nvSpPr>
        <p:spPr>
          <a:xfrm>
            <a:off x="-76200" y="2526050"/>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45818E"/>
                </a:solidFill>
                <a:latin typeface="Mada"/>
                <a:ea typeface="Mada"/>
                <a:cs typeface="Mada"/>
                <a:sym typeface="Mada"/>
              </a:rPr>
              <a:t>3</a:t>
            </a:r>
            <a:endParaRPr b="1" sz="8000">
              <a:solidFill>
                <a:srgbClr val="45818E"/>
              </a:solidFill>
              <a:latin typeface="Mada"/>
              <a:ea typeface="Mada"/>
              <a:cs typeface="Mada"/>
              <a:sym typeface="Mada"/>
            </a:endParaRPr>
          </a:p>
        </p:txBody>
      </p:sp>
      <p:sp>
        <p:nvSpPr>
          <p:cNvPr id="343" name="Google Shape;343;p42"/>
          <p:cNvSpPr/>
          <p:nvPr/>
        </p:nvSpPr>
        <p:spPr>
          <a:xfrm>
            <a:off x="4310112" y="2575175"/>
            <a:ext cx="30996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None/>
            </a:pPr>
            <a:r>
              <a:rPr b="1" lang="en-GB" sz="1200">
                <a:solidFill>
                  <a:schemeClr val="dk1"/>
                </a:solidFill>
                <a:latin typeface="Mada"/>
                <a:ea typeface="Mada"/>
                <a:cs typeface="Mada"/>
                <a:sym typeface="Mada"/>
              </a:rPr>
              <a:t>Spore Formation </a:t>
            </a:r>
            <a:r>
              <a:rPr b="1" baseline="30000" lang="en-GB" sz="1200">
                <a:solidFill>
                  <a:schemeClr val="dk1"/>
                </a:solidFill>
                <a:latin typeface="Mada"/>
                <a:ea typeface="Mada"/>
                <a:cs typeface="Mada"/>
                <a:sym typeface="Mada"/>
              </a:rPr>
              <a:t>3</a:t>
            </a: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0" lvl="0" marL="0" rtl="0" algn="ctr">
              <a:spcBef>
                <a:spcPts val="240"/>
              </a:spcBef>
              <a:spcAft>
                <a:spcPts val="0"/>
              </a:spcAft>
              <a:buNone/>
            </a:pPr>
            <a:r>
              <a:rPr lang="en-GB" sz="1200">
                <a:solidFill>
                  <a:schemeClr val="dk1"/>
                </a:solidFill>
                <a:latin typeface="Mada"/>
                <a:ea typeface="Mada"/>
                <a:cs typeface="Mada"/>
                <a:sym typeface="Mada"/>
              </a:rPr>
              <a:t>Maintain viability for a long period in unfavorable environmental conditions.</a:t>
            </a:r>
            <a:endParaRPr sz="1200">
              <a:solidFill>
                <a:schemeClr val="dk1"/>
              </a:solidFill>
              <a:latin typeface="Mada"/>
              <a:ea typeface="Mada"/>
              <a:cs typeface="Mada"/>
              <a:sym typeface="Mada"/>
            </a:endParaRPr>
          </a:p>
          <a:p>
            <a:pPr indent="0" lvl="0" marL="0" rtl="0" algn="l">
              <a:spcBef>
                <a:spcPts val="240"/>
              </a:spcBef>
              <a:spcAft>
                <a:spcPts val="0"/>
              </a:spcAft>
              <a:buNone/>
            </a:pPr>
            <a:r>
              <a:t/>
            </a:r>
            <a:endParaRPr b="1" sz="1200">
              <a:solidFill>
                <a:schemeClr val="dk1"/>
              </a:solidFill>
              <a:latin typeface="Mada"/>
              <a:ea typeface="Mada"/>
              <a:cs typeface="Mada"/>
              <a:sym typeface="Mada"/>
            </a:endParaRPr>
          </a:p>
        </p:txBody>
      </p:sp>
      <p:sp>
        <p:nvSpPr>
          <p:cNvPr id="344" name="Google Shape;344;p42"/>
          <p:cNvSpPr txBox="1"/>
          <p:nvPr/>
        </p:nvSpPr>
        <p:spPr>
          <a:xfrm>
            <a:off x="3663700" y="2526050"/>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5E868E"/>
                </a:solidFill>
                <a:latin typeface="Mada"/>
                <a:ea typeface="Mada"/>
                <a:cs typeface="Mada"/>
                <a:sym typeface="Mada"/>
              </a:rPr>
              <a:t>4</a:t>
            </a:r>
            <a:endParaRPr b="1" sz="8000">
              <a:solidFill>
                <a:srgbClr val="5E868E"/>
              </a:solidFill>
              <a:latin typeface="Mada"/>
              <a:ea typeface="Mada"/>
              <a:cs typeface="Mada"/>
              <a:sym typeface="Mada"/>
            </a:endParaRPr>
          </a:p>
        </p:txBody>
      </p:sp>
      <p:sp>
        <p:nvSpPr>
          <p:cNvPr id="345" name="Google Shape;345;p42"/>
          <p:cNvSpPr/>
          <p:nvPr/>
        </p:nvSpPr>
        <p:spPr>
          <a:xfrm>
            <a:off x="564112" y="4015925"/>
            <a:ext cx="30996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Antigenic Power of the Organism </a:t>
            </a:r>
            <a:r>
              <a:rPr b="1" baseline="30000" lang="en-GB" sz="1200">
                <a:solidFill>
                  <a:schemeClr val="dk1"/>
                </a:solidFill>
                <a:latin typeface="Mada"/>
                <a:ea typeface="Mada"/>
                <a:cs typeface="Mada"/>
                <a:sym typeface="Mada"/>
              </a:rPr>
              <a:t>4</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Ability to stimulate the immune system to produce antibodies or antitoxin with subsequent immunity. Measured by the second attack frequency </a:t>
            </a:r>
            <a:endParaRPr sz="1200">
              <a:solidFill>
                <a:schemeClr val="dk1"/>
              </a:solidFill>
              <a:latin typeface="Mada"/>
              <a:ea typeface="Mada"/>
              <a:cs typeface="Mada"/>
              <a:sym typeface="Mada"/>
            </a:endParaRPr>
          </a:p>
          <a:p>
            <a:pPr indent="0" lvl="0" marL="0" rtl="0" algn="l">
              <a:spcBef>
                <a:spcPts val="240"/>
              </a:spcBef>
              <a:spcAft>
                <a:spcPts val="0"/>
              </a:spcAft>
              <a:buNone/>
            </a:pPr>
            <a:r>
              <a:t/>
            </a:r>
            <a:endParaRPr b="1" sz="1200">
              <a:solidFill>
                <a:schemeClr val="dk1"/>
              </a:solidFill>
              <a:latin typeface="Mada"/>
              <a:ea typeface="Mada"/>
              <a:cs typeface="Mada"/>
              <a:sym typeface="Mada"/>
            </a:endParaRPr>
          </a:p>
        </p:txBody>
      </p:sp>
      <p:sp>
        <p:nvSpPr>
          <p:cNvPr id="346" name="Google Shape;346;p42"/>
          <p:cNvSpPr txBox="1"/>
          <p:nvPr/>
        </p:nvSpPr>
        <p:spPr>
          <a:xfrm>
            <a:off x="-85875" y="3865475"/>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76A5AF"/>
                </a:solidFill>
                <a:latin typeface="Mada"/>
                <a:ea typeface="Mada"/>
                <a:cs typeface="Mada"/>
                <a:sym typeface="Mada"/>
              </a:rPr>
              <a:t>5</a:t>
            </a:r>
            <a:endParaRPr b="1" sz="8000">
              <a:solidFill>
                <a:srgbClr val="76A5AF"/>
              </a:solidFill>
              <a:latin typeface="Mada"/>
              <a:ea typeface="Mada"/>
              <a:cs typeface="Mada"/>
              <a:sym typeface="Mada"/>
            </a:endParaRPr>
          </a:p>
        </p:txBody>
      </p:sp>
      <p:sp>
        <p:nvSpPr>
          <p:cNvPr id="347" name="Google Shape;347;p42"/>
          <p:cNvSpPr/>
          <p:nvPr/>
        </p:nvSpPr>
        <p:spPr>
          <a:xfrm>
            <a:off x="4382075" y="4092125"/>
            <a:ext cx="30234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None/>
            </a:pPr>
            <a:r>
              <a:rPr b="1" lang="en-GB" sz="1200">
                <a:solidFill>
                  <a:schemeClr val="dk1"/>
                </a:solidFill>
                <a:latin typeface="Mada"/>
                <a:ea typeface="Mada"/>
                <a:cs typeface="Mada"/>
                <a:sym typeface="Mada"/>
              </a:rPr>
              <a:t>Viability of Organism (resistance)</a:t>
            </a:r>
            <a:endParaRPr b="1" sz="1200">
              <a:solidFill>
                <a:schemeClr val="dk1"/>
              </a:solidFill>
              <a:latin typeface="Mada"/>
              <a:ea typeface="Mada"/>
              <a:cs typeface="Mada"/>
              <a:sym typeface="Mada"/>
            </a:endParaRPr>
          </a:p>
          <a:p>
            <a:pPr indent="0" lvl="0" marL="0" rtl="0" algn="l">
              <a:spcBef>
                <a:spcPts val="240"/>
              </a:spcBef>
              <a:spcAft>
                <a:spcPts val="0"/>
              </a:spcAft>
              <a:buNone/>
            </a:pP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Ability of the organism to live outside the body.</a:t>
            </a:r>
            <a:endParaRPr sz="1200">
              <a:solidFill>
                <a:schemeClr val="dk1"/>
              </a:solidFill>
              <a:latin typeface="Mada"/>
              <a:ea typeface="Mada"/>
              <a:cs typeface="Mada"/>
              <a:sym typeface="Mada"/>
            </a:endParaRPr>
          </a:p>
          <a:p>
            <a:pPr indent="-304800" lvl="0" marL="457200" rtl="0" algn="l">
              <a:spcBef>
                <a:spcPts val="240"/>
              </a:spcBef>
              <a:spcAft>
                <a:spcPts val="0"/>
              </a:spcAft>
              <a:buClr>
                <a:srgbClr val="999999"/>
              </a:buClr>
              <a:buSzPts val="1200"/>
              <a:buFont typeface="Mada"/>
              <a:buChar char="-"/>
            </a:pPr>
            <a:r>
              <a:rPr lang="en-GB" sz="1200">
                <a:solidFill>
                  <a:srgbClr val="999999"/>
                </a:solidFill>
                <a:latin typeface="Mada"/>
                <a:ea typeface="Mada"/>
                <a:cs typeface="Mada"/>
                <a:sym typeface="Mada"/>
              </a:rPr>
              <a:t>STD organisms tend to survive poorly outside the body. </a:t>
            </a:r>
            <a:endParaRPr sz="1200">
              <a:solidFill>
                <a:srgbClr val="999999"/>
              </a:solidFill>
              <a:latin typeface="Mada"/>
              <a:ea typeface="Mada"/>
              <a:cs typeface="Mada"/>
              <a:sym typeface="Mada"/>
            </a:endParaRPr>
          </a:p>
          <a:p>
            <a:pPr indent="0" lvl="0" marL="0" rtl="0" algn="l">
              <a:spcBef>
                <a:spcPts val="240"/>
              </a:spcBef>
              <a:spcAft>
                <a:spcPts val="0"/>
              </a:spcAft>
              <a:buNone/>
            </a:pPr>
            <a:r>
              <a:t/>
            </a:r>
            <a:endParaRPr b="1" sz="1200">
              <a:solidFill>
                <a:schemeClr val="dk1"/>
              </a:solidFill>
              <a:latin typeface="Mada"/>
              <a:ea typeface="Mada"/>
              <a:cs typeface="Mada"/>
              <a:sym typeface="Mada"/>
            </a:endParaRPr>
          </a:p>
        </p:txBody>
      </p:sp>
      <p:sp>
        <p:nvSpPr>
          <p:cNvPr id="348" name="Google Shape;348;p42"/>
          <p:cNvSpPr txBox="1"/>
          <p:nvPr/>
        </p:nvSpPr>
        <p:spPr>
          <a:xfrm>
            <a:off x="3684175" y="3917675"/>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A2C4C9"/>
                </a:solidFill>
                <a:latin typeface="Mada"/>
                <a:ea typeface="Mada"/>
                <a:cs typeface="Mada"/>
                <a:sym typeface="Mada"/>
              </a:rPr>
              <a:t>6</a:t>
            </a:r>
            <a:endParaRPr b="1" sz="8000">
              <a:solidFill>
                <a:srgbClr val="A2C4C9"/>
              </a:solidFill>
              <a:latin typeface="Mada"/>
              <a:ea typeface="Mada"/>
              <a:cs typeface="Mada"/>
              <a:sym typeface="Mada"/>
            </a:endParaRPr>
          </a:p>
        </p:txBody>
      </p:sp>
      <p:sp>
        <p:nvSpPr>
          <p:cNvPr id="349" name="Google Shape;349;p42"/>
          <p:cNvSpPr/>
          <p:nvPr/>
        </p:nvSpPr>
        <p:spPr>
          <a:xfrm>
            <a:off x="640299" y="5485825"/>
            <a:ext cx="30234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None/>
            </a:pPr>
            <a:r>
              <a:rPr b="1" lang="en-GB" sz="1200">
                <a:solidFill>
                  <a:schemeClr val="dk1"/>
                </a:solidFill>
                <a:latin typeface="Mada"/>
                <a:ea typeface="Mada"/>
                <a:cs typeface="Mada"/>
                <a:sym typeface="Mada"/>
              </a:rPr>
              <a:t>Ease of Communicability</a:t>
            </a:r>
            <a:endParaRPr b="1" sz="1200">
              <a:solidFill>
                <a:schemeClr val="dk1"/>
              </a:solidFill>
              <a:latin typeface="Mada"/>
              <a:ea typeface="Mada"/>
              <a:cs typeface="Mada"/>
              <a:sym typeface="Mada"/>
            </a:endParaRPr>
          </a:p>
          <a:p>
            <a:pPr indent="0" lvl="0" marL="0" rtl="0" algn="l">
              <a:spcBef>
                <a:spcPts val="240"/>
              </a:spcBef>
              <a:spcAft>
                <a:spcPts val="0"/>
              </a:spcAft>
              <a:buNone/>
            </a:pP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Is measured by the secondary attack rate, which is the number of secondary cases, occurring within the range of incubation period following exposure to a primary case expressed as a percentage of susceptible.</a:t>
            </a:r>
            <a:endParaRPr b="1" sz="1200">
              <a:solidFill>
                <a:schemeClr val="dk1"/>
              </a:solidFill>
              <a:latin typeface="Mada"/>
              <a:ea typeface="Mada"/>
              <a:cs typeface="Mada"/>
              <a:sym typeface="Mada"/>
            </a:endParaRPr>
          </a:p>
        </p:txBody>
      </p:sp>
      <p:sp>
        <p:nvSpPr>
          <p:cNvPr id="350" name="Google Shape;350;p42"/>
          <p:cNvSpPr txBox="1"/>
          <p:nvPr/>
        </p:nvSpPr>
        <p:spPr>
          <a:xfrm>
            <a:off x="0" y="5385488"/>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D0E0E3"/>
                </a:solidFill>
                <a:latin typeface="Mada"/>
                <a:ea typeface="Mada"/>
                <a:cs typeface="Mada"/>
                <a:sym typeface="Mada"/>
              </a:rPr>
              <a:t>7</a:t>
            </a:r>
            <a:endParaRPr b="1" sz="8000">
              <a:solidFill>
                <a:srgbClr val="D0E0E3"/>
              </a:solidFill>
              <a:latin typeface="Mada"/>
              <a:ea typeface="Mada"/>
              <a:cs typeface="Mada"/>
              <a:sym typeface="Mada"/>
            </a:endParaRPr>
          </a:p>
        </p:txBody>
      </p:sp>
      <p:sp>
        <p:nvSpPr>
          <p:cNvPr id="351" name="Google Shape;351;p42"/>
          <p:cNvSpPr txBox="1"/>
          <p:nvPr/>
        </p:nvSpPr>
        <p:spPr>
          <a:xfrm>
            <a:off x="152400" y="7071875"/>
            <a:ext cx="6987000" cy="5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Incubation Period</a:t>
            </a:r>
            <a:endParaRPr b="1" sz="2400"/>
          </a:p>
        </p:txBody>
      </p:sp>
      <p:sp>
        <p:nvSpPr>
          <p:cNvPr id="352" name="Google Shape;352;p42"/>
          <p:cNvSpPr txBox="1"/>
          <p:nvPr/>
        </p:nvSpPr>
        <p:spPr>
          <a:xfrm>
            <a:off x="337113" y="7770250"/>
            <a:ext cx="6915300" cy="15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It is the period between the entry of the organism and the appearance of the first symptom of the disease.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GB" u="sng">
                <a:highlight>
                  <a:srgbClr val="CFE2F3"/>
                </a:highlight>
                <a:latin typeface="Mada"/>
                <a:ea typeface="Mada"/>
                <a:cs typeface="Mada"/>
                <a:sym typeface="Mada"/>
              </a:rPr>
              <a:t>Important for: </a:t>
            </a:r>
            <a:endParaRPr b="1" u="sng">
              <a:highlight>
                <a:srgbClr val="CFE2F3"/>
              </a:highlight>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Surveillance and quarantine in some diseases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Application of preventive measures to abort or modify the attack.</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Identification of the source of infection</a:t>
            </a:r>
            <a:endParaRPr sz="1200">
              <a:latin typeface="Mada"/>
              <a:ea typeface="Mada"/>
              <a:cs typeface="Mada"/>
              <a:sym typeface="Mada"/>
            </a:endParaRPr>
          </a:p>
        </p:txBody>
      </p:sp>
      <p:sp>
        <p:nvSpPr>
          <p:cNvPr id="353" name="Google Shape;353;p42"/>
          <p:cNvSpPr txBox="1"/>
          <p:nvPr/>
        </p:nvSpPr>
        <p:spPr>
          <a:xfrm>
            <a:off x="-143075" y="9623475"/>
            <a:ext cx="7732500" cy="8481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B7B7B7"/>
              </a:buClr>
              <a:buSzPts val="700"/>
              <a:buAutoNum type="arabicPeriod"/>
            </a:pPr>
            <a:r>
              <a:rPr lang="en-GB" sz="700">
                <a:solidFill>
                  <a:srgbClr val="B7B7B7"/>
                </a:solidFill>
              </a:rPr>
              <a:t>The ability of an organism to produce symptoms in an infected individual (either symptoms are present or not), some organisms inevitably make themselves manifest whenever they are in a host and are rarely asymptomatic,  examples include (graded in order of pathogenicity): Rabbit fever (Francisella tularensis), The plague (Yersinia pestis), Pseudomonas </a:t>
            </a:r>
            <a:r>
              <a:rPr lang="en-GB" sz="700">
                <a:solidFill>
                  <a:srgbClr val="B7B7B7"/>
                </a:solidFill>
              </a:rPr>
              <a:t>aeruginosa</a:t>
            </a:r>
            <a:r>
              <a:rPr lang="en-GB" sz="700">
                <a:solidFill>
                  <a:srgbClr val="B7B7B7"/>
                </a:solidFill>
              </a:rPr>
              <a:t>, Clostridium difficile. </a:t>
            </a:r>
            <a:endParaRPr sz="700">
              <a:solidFill>
                <a:srgbClr val="B7B7B7"/>
              </a:solidFill>
            </a:endParaRPr>
          </a:p>
          <a:p>
            <a:pPr indent="-273050" lvl="0" marL="457200" rtl="0" algn="l">
              <a:spcBef>
                <a:spcPts val="0"/>
              </a:spcBef>
              <a:spcAft>
                <a:spcPts val="0"/>
              </a:spcAft>
              <a:buClr>
                <a:srgbClr val="B7B7B7"/>
              </a:buClr>
              <a:buSzPts val="700"/>
              <a:buAutoNum type="arabicPeriod"/>
            </a:pPr>
            <a:r>
              <a:rPr lang="en-GB" sz="700">
                <a:solidFill>
                  <a:srgbClr val="B7B7B7"/>
                </a:solidFill>
              </a:rPr>
              <a:t>Virulence is a way to quantify pathogenicity, if the symptoms are present, how severe are they? </a:t>
            </a:r>
            <a:endParaRPr sz="700">
              <a:solidFill>
                <a:srgbClr val="B7B7B7"/>
              </a:solidFill>
            </a:endParaRPr>
          </a:p>
          <a:p>
            <a:pPr indent="-273050" lvl="0" marL="457200" rtl="0" algn="l">
              <a:spcBef>
                <a:spcPts val="0"/>
              </a:spcBef>
              <a:spcAft>
                <a:spcPts val="0"/>
              </a:spcAft>
              <a:buClr>
                <a:srgbClr val="B7B7B7"/>
              </a:buClr>
              <a:buSzPts val="700"/>
              <a:buAutoNum type="arabicPeriod"/>
            </a:pPr>
            <a:r>
              <a:rPr lang="en-GB" sz="700">
                <a:solidFill>
                  <a:srgbClr val="B7B7B7"/>
                </a:solidFill>
              </a:rPr>
              <a:t>This should not be confused with fungal spores (these are mainly for reproductive purposes), the concern here is bacterial spores which are produced by organisms like C. difficile and bacillus as a defensive mechanism in response to unfavorable conditions. This process is automatically triggered when the cell’s metabolic yield of ATP is low, which triggers a cellular stress-like response that maintains viability and utilizes minimal amounts of energy. </a:t>
            </a:r>
            <a:endParaRPr sz="700">
              <a:solidFill>
                <a:srgbClr val="B7B7B7"/>
              </a:solidFill>
            </a:endParaRPr>
          </a:p>
          <a:p>
            <a:pPr indent="-273050" lvl="0" marL="457200" rtl="0" algn="l">
              <a:spcBef>
                <a:spcPts val="0"/>
              </a:spcBef>
              <a:spcAft>
                <a:spcPts val="0"/>
              </a:spcAft>
              <a:buClr>
                <a:srgbClr val="B7B7B7"/>
              </a:buClr>
              <a:buSzPts val="700"/>
              <a:buAutoNum type="arabicPeriod"/>
            </a:pPr>
            <a:r>
              <a:rPr lang="en-GB" sz="700">
                <a:solidFill>
                  <a:srgbClr val="B7B7B7"/>
                </a:solidFill>
              </a:rPr>
              <a:t>Some organisms have carbohydrate antigens (stimulate B-cells rather than T-cells which require digested peptides through APCs). A reinfection suggests that the immune system is either lacking in its response or that the organism is variable in its pathogenicity. </a:t>
            </a:r>
            <a:endParaRPr sz="700">
              <a:solidFill>
                <a:srgbClr val="B7B7B7"/>
              </a:solidFill>
            </a:endParaRPr>
          </a:p>
        </p:txBody>
      </p:sp>
      <p:sp>
        <p:nvSpPr>
          <p:cNvPr id="354" name="Google Shape;354;p42"/>
          <p:cNvSpPr/>
          <p:nvPr/>
        </p:nvSpPr>
        <p:spPr>
          <a:xfrm>
            <a:off x="4374099" y="5485825"/>
            <a:ext cx="3023400" cy="1210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240"/>
              </a:spcBef>
              <a:spcAft>
                <a:spcPts val="0"/>
              </a:spcAft>
              <a:buNone/>
            </a:pPr>
            <a:r>
              <a:rPr b="1" lang="en-GB" sz="1200">
                <a:solidFill>
                  <a:schemeClr val="dk1"/>
                </a:solidFill>
                <a:latin typeface="Mada"/>
                <a:ea typeface="Mada"/>
                <a:cs typeface="Mada"/>
                <a:sym typeface="Mada"/>
              </a:rPr>
              <a:t>Period </a:t>
            </a:r>
            <a:r>
              <a:rPr b="1" lang="en-GB" sz="1200">
                <a:solidFill>
                  <a:schemeClr val="dk1"/>
                </a:solidFill>
                <a:latin typeface="Mada"/>
                <a:ea typeface="Mada"/>
                <a:cs typeface="Mada"/>
                <a:sym typeface="Mada"/>
              </a:rPr>
              <a:t>of Communicability</a:t>
            </a:r>
            <a:endParaRPr b="1" sz="1200">
              <a:solidFill>
                <a:schemeClr val="dk1"/>
              </a:solidFill>
              <a:latin typeface="Mada"/>
              <a:ea typeface="Mada"/>
              <a:cs typeface="Mada"/>
              <a:sym typeface="Mada"/>
            </a:endParaRPr>
          </a:p>
          <a:p>
            <a:pPr indent="0" lvl="0" marL="0" rtl="0" algn="l">
              <a:spcBef>
                <a:spcPts val="240"/>
              </a:spcBef>
              <a:spcAft>
                <a:spcPts val="0"/>
              </a:spcAft>
              <a:buNone/>
            </a:pP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Is the length of time, from </a:t>
            </a:r>
            <a:r>
              <a:rPr lang="en-GB" sz="1200">
                <a:solidFill>
                  <a:schemeClr val="dk1"/>
                </a:solidFill>
                <a:latin typeface="Mada"/>
                <a:ea typeface="Mada"/>
                <a:cs typeface="Mada"/>
                <a:sym typeface="Mada"/>
              </a:rPr>
              <a:t>acquiring</a:t>
            </a:r>
            <a:r>
              <a:rPr lang="en-GB" sz="1200">
                <a:solidFill>
                  <a:schemeClr val="dk1"/>
                </a:solidFill>
                <a:latin typeface="Mada"/>
                <a:ea typeface="Mada"/>
                <a:cs typeface="Mada"/>
                <a:sym typeface="Mada"/>
              </a:rPr>
              <a:t> the infection, during which the infection can be transmitted to another uninfected organism.</a:t>
            </a:r>
            <a:endParaRPr b="1" sz="1200">
              <a:solidFill>
                <a:schemeClr val="dk1"/>
              </a:solidFill>
              <a:latin typeface="Mada"/>
              <a:ea typeface="Mada"/>
              <a:cs typeface="Mada"/>
              <a:sym typeface="Mada"/>
            </a:endParaRPr>
          </a:p>
        </p:txBody>
      </p:sp>
      <p:sp>
        <p:nvSpPr>
          <p:cNvPr id="355" name="Google Shape;355;p42"/>
          <p:cNvSpPr txBox="1"/>
          <p:nvPr/>
        </p:nvSpPr>
        <p:spPr>
          <a:xfrm>
            <a:off x="3733800" y="5385488"/>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0">
                <a:solidFill>
                  <a:srgbClr val="E5EFF1"/>
                </a:solidFill>
                <a:latin typeface="Mada"/>
                <a:ea typeface="Mada"/>
                <a:cs typeface="Mada"/>
                <a:sym typeface="Mada"/>
              </a:rPr>
              <a:t>8</a:t>
            </a:r>
            <a:endParaRPr b="1" sz="8000">
              <a:solidFill>
                <a:srgbClr val="E5EFF1"/>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txBox="1"/>
          <p:nvPr/>
        </p:nvSpPr>
        <p:spPr>
          <a:xfrm>
            <a:off x="152400" y="401400"/>
            <a:ext cx="7200300" cy="5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Modes of Transmission</a:t>
            </a:r>
            <a:endParaRPr b="1" sz="2400"/>
          </a:p>
        </p:txBody>
      </p:sp>
      <p:sp>
        <p:nvSpPr>
          <p:cNvPr id="361" name="Google Shape;361;p43"/>
          <p:cNvSpPr/>
          <p:nvPr/>
        </p:nvSpPr>
        <p:spPr>
          <a:xfrm>
            <a:off x="2946963" y="1319625"/>
            <a:ext cx="1695600" cy="838200"/>
          </a:xfrm>
          <a:prstGeom prst="roundRect">
            <a:avLst>
              <a:gd fmla="val 24569"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Direct Routes</a:t>
            </a:r>
            <a:endParaRPr>
              <a:solidFill>
                <a:srgbClr val="FFFFFF"/>
              </a:solidFill>
              <a:latin typeface="Nunito"/>
              <a:ea typeface="Nunito"/>
              <a:cs typeface="Nunito"/>
              <a:sym typeface="Nunito"/>
            </a:endParaRPr>
          </a:p>
        </p:txBody>
      </p:sp>
      <p:sp>
        <p:nvSpPr>
          <p:cNvPr id="362" name="Google Shape;362;p43"/>
          <p:cNvSpPr/>
          <p:nvPr/>
        </p:nvSpPr>
        <p:spPr>
          <a:xfrm>
            <a:off x="5628963" y="871862"/>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Sexual Intercoure</a:t>
            </a:r>
            <a:endParaRPr sz="1200">
              <a:latin typeface="Mada"/>
              <a:ea typeface="Mada"/>
              <a:cs typeface="Mada"/>
              <a:sym typeface="Mada"/>
            </a:endParaRPr>
          </a:p>
        </p:txBody>
      </p:sp>
      <p:sp>
        <p:nvSpPr>
          <p:cNvPr id="363" name="Google Shape;363;p43"/>
          <p:cNvSpPr/>
          <p:nvPr/>
        </p:nvSpPr>
        <p:spPr>
          <a:xfrm>
            <a:off x="5628963" y="2014862"/>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Direct Projection of Droplets</a:t>
            </a:r>
            <a:endParaRPr sz="1200">
              <a:latin typeface="Mada"/>
              <a:ea typeface="Mada"/>
              <a:cs typeface="Mada"/>
              <a:sym typeface="Mada"/>
            </a:endParaRPr>
          </a:p>
        </p:txBody>
      </p:sp>
      <p:sp>
        <p:nvSpPr>
          <p:cNvPr id="364" name="Google Shape;364;p43"/>
          <p:cNvSpPr/>
          <p:nvPr/>
        </p:nvSpPr>
        <p:spPr>
          <a:xfrm>
            <a:off x="371163" y="871862"/>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Touching</a:t>
            </a:r>
            <a:endParaRPr sz="1200">
              <a:latin typeface="Mada"/>
              <a:ea typeface="Mada"/>
              <a:cs typeface="Mada"/>
              <a:sym typeface="Mada"/>
            </a:endParaRPr>
          </a:p>
        </p:txBody>
      </p:sp>
      <p:sp>
        <p:nvSpPr>
          <p:cNvPr id="365" name="Google Shape;365;p43"/>
          <p:cNvSpPr/>
          <p:nvPr/>
        </p:nvSpPr>
        <p:spPr>
          <a:xfrm>
            <a:off x="371163" y="1988837"/>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Biting</a:t>
            </a:r>
            <a:endParaRPr sz="1200">
              <a:latin typeface="Mada"/>
              <a:ea typeface="Mada"/>
              <a:cs typeface="Mada"/>
              <a:sym typeface="Mada"/>
            </a:endParaRPr>
          </a:p>
        </p:txBody>
      </p:sp>
      <p:cxnSp>
        <p:nvCxnSpPr>
          <p:cNvPr id="366" name="Google Shape;366;p43"/>
          <p:cNvCxnSpPr>
            <a:stCxn id="361" idx="3"/>
            <a:endCxn id="362" idx="1"/>
          </p:cNvCxnSpPr>
          <p:nvPr/>
        </p:nvCxnSpPr>
        <p:spPr>
          <a:xfrm flipH="1" rot="10800000">
            <a:off x="4642563" y="1193925"/>
            <a:ext cx="986400" cy="544800"/>
          </a:xfrm>
          <a:prstGeom prst="curvedConnector3">
            <a:avLst>
              <a:gd fmla="val 50000" name="adj1"/>
            </a:avLst>
          </a:prstGeom>
          <a:noFill/>
          <a:ln cap="flat" cmpd="sng" w="9525">
            <a:solidFill>
              <a:srgbClr val="595959"/>
            </a:solidFill>
            <a:prstDash val="solid"/>
            <a:round/>
            <a:headEnd len="med" w="med" type="none"/>
            <a:tailEnd len="med" w="med" type="none"/>
          </a:ln>
        </p:spPr>
      </p:cxnSp>
      <p:cxnSp>
        <p:nvCxnSpPr>
          <p:cNvPr id="367" name="Google Shape;367;p43"/>
          <p:cNvCxnSpPr>
            <a:stCxn id="361" idx="3"/>
            <a:endCxn id="363" idx="1"/>
          </p:cNvCxnSpPr>
          <p:nvPr/>
        </p:nvCxnSpPr>
        <p:spPr>
          <a:xfrm>
            <a:off x="4642563" y="1738725"/>
            <a:ext cx="986400" cy="598200"/>
          </a:xfrm>
          <a:prstGeom prst="curvedConnector3">
            <a:avLst>
              <a:gd fmla="val 50000" name="adj1"/>
            </a:avLst>
          </a:prstGeom>
          <a:noFill/>
          <a:ln cap="flat" cmpd="sng" w="9525">
            <a:solidFill>
              <a:srgbClr val="595959"/>
            </a:solidFill>
            <a:prstDash val="solid"/>
            <a:round/>
            <a:headEnd len="med" w="med" type="none"/>
            <a:tailEnd len="med" w="med" type="none"/>
          </a:ln>
        </p:spPr>
      </p:cxnSp>
      <p:cxnSp>
        <p:nvCxnSpPr>
          <p:cNvPr id="368" name="Google Shape;368;p43"/>
          <p:cNvCxnSpPr>
            <a:stCxn id="361" idx="1"/>
            <a:endCxn id="364" idx="3"/>
          </p:cNvCxnSpPr>
          <p:nvPr/>
        </p:nvCxnSpPr>
        <p:spPr>
          <a:xfrm rot="10800000">
            <a:off x="1960563" y="1193925"/>
            <a:ext cx="986400" cy="544800"/>
          </a:xfrm>
          <a:prstGeom prst="curvedConnector3">
            <a:avLst>
              <a:gd fmla="val 50000" name="adj1"/>
            </a:avLst>
          </a:prstGeom>
          <a:noFill/>
          <a:ln cap="flat" cmpd="sng" w="9525">
            <a:solidFill>
              <a:srgbClr val="595959"/>
            </a:solidFill>
            <a:prstDash val="solid"/>
            <a:round/>
            <a:headEnd len="med" w="med" type="none"/>
            <a:tailEnd len="med" w="med" type="none"/>
          </a:ln>
        </p:spPr>
      </p:cxnSp>
      <p:cxnSp>
        <p:nvCxnSpPr>
          <p:cNvPr id="369" name="Google Shape;369;p43"/>
          <p:cNvCxnSpPr>
            <a:stCxn id="361" idx="1"/>
            <a:endCxn id="365" idx="3"/>
          </p:cNvCxnSpPr>
          <p:nvPr/>
        </p:nvCxnSpPr>
        <p:spPr>
          <a:xfrm flipH="1">
            <a:off x="1960563" y="1738725"/>
            <a:ext cx="986400" cy="572400"/>
          </a:xfrm>
          <a:prstGeom prst="curvedConnector3">
            <a:avLst>
              <a:gd fmla="val 50000" name="adj1"/>
            </a:avLst>
          </a:prstGeom>
          <a:noFill/>
          <a:ln cap="flat" cmpd="sng" w="9525">
            <a:solidFill>
              <a:srgbClr val="595959"/>
            </a:solidFill>
            <a:prstDash val="solid"/>
            <a:round/>
            <a:headEnd len="med" w="med" type="none"/>
            <a:tailEnd len="med" w="med" type="none"/>
          </a:ln>
        </p:spPr>
      </p:cxnSp>
      <p:sp>
        <p:nvSpPr>
          <p:cNvPr id="370" name="Google Shape;370;p43"/>
          <p:cNvSpPr/>
          <p:nvPr/>
        </p:nvSpPr>
        <p:spPr>
          <a:xfrm>
            <a:off x="3000050" y="2594462"/>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Transplacental</a:t>
            </a:r>
            <a:endParaRPr sz="1200">
              <a:latin typeface="Mada"/>
              <a:ea typeface="Mada"/>
              <a:cs typeface="Mada"/>
              <a:sym typeface="Mada"/>
            </a:endParaRPr>
          </a:p>
        </p:txBody>
      </p:sp>
      <p:cxnSp>
        <p:nvCxnSpPr>
          <p:cNvPr id="371" name="Google Shape;371;p43"/>
          <p:cNvCxnSpPr>
            <a:stCxn id="370" idx="0"/>
            <a:endCxn id="361" idx="2"/>
          </p:cNvCxnSpPr>
          <p:nvPr/>
        </p:nvCxnSpPr>
        <p:spPr>
          <a:xfrm rot="-5400000">
            <a:off x="3576800" y="2375912"/>
            <a:ext cx="436500" cy="600"/>
          </a:xfrm>
          <a:prstGeom prst="curvedConnector3">
            <a:avLst>
              <a:gd fmla="val 50016" name="adj1"/>
            </a:avLst>
          </a:prstGeom>
          <a:noFill/>
          <a:ln cap="flat" cmpd="sng" w="9525">
            <a:solidFill>
              <a:schemeClr val="dk2"/>
            </a:solidFill>
            <a:prstDash val="solid"/>
            <a:round/>
            <a:headEnd len="med" w="med" type="none"/>
            <a:tailEnd len="med" w="med" type="none"/>
          </a:ln>
        </p:spPr>
      </p:cxnSp>
      <p:cxnSp>
        <p:nvCxnSpPr>
          <p:cNvPr id="372" name="Google Shape;372;p43"/>
          <p:cNvCxnSpPr>
            <a:stCxn id="370" idx="0"/>
            <a:endCxn id="361" idx="2"/>
          </p:cNvCxnSpPr>
          <p:nvPr/>
        </p:nvCxnSpPr>
        <p:spPr>
          <a:xfrm rot="10800000">
            <a:off x="3794750" y="2157962"/>
            <a:ext cx="0" cy="436500"/>
          </a:xfrm>
          <a:prstGeom prst="straightConnector1">
            <a:avLst/>
          </a:prstGeom>
          <a:noFill/>
          <a:ln cap="flat" cmpd="sng" w="9525">
            <a:solidFill>
              <a:schemeClr val="dk2"/>
            </a:solidFill>
            <a:prstDash val="solid"/>
            <a:round/>
            <a:headEnd len="med" w="med" type="none"/>
            <a:tailEnd len="med" w="med" type="none"/>
          </a:ln>
        </p:spPr>
      </p:cxnSp>
      <p:sp>
        <p:nvSpPr>
          <p:cNvPr id="373" name="Google Shape;373;p43"/>
          <p:cNvSpPr/>
          <p:nvPr/>
        </p:nvSpPr>
        <p:spPr>
          <a:xfrm>
            <a:off x="3003888" y="3880525"/>
            <a:ext cx="1695600" cy="838200"/>
          </a:xfrm>
          <a:prstGeom prst="roundRect">
            <a:avLst>
              <a:gd fmla="val 24569"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Ind</a:t>
            </a:r>
            <a:r>
              <a:rPr lang="en-GB">
                <a:solidFill>
                  <a:srgbClr val="FFFFFF"/>
                </a:solidFill>
                <a:latin typeface="Nunito"/>
                <a:ea typeface="Nunito"/>
                <a:cs typeface="Nunito"/>
                <a:sym typeface="Nunito"/>
              </a:rPr>
              <a:t>irect Routes</a:t>
            </a:r>
            <a:endParaRPr>
              <a:solidFill>
                <a:srgbClr val="FFFFFF"/>
              </a:solidFill>
              <a:latin typeface="Nunito"/>
              <a:ea typeface="Nunito"/>
              <a:cs typeface="Nunito"/>
              <a:sym typeface="Nunito"/>
            </a:endParaRPr>
          </a:p>
        </p:txBody>
      </p:sp>
      <p:sp>
        <p:nvSpPr>
          <p:cNvPr id="374" name="Google Shape;374;p43"/>
          <p:cNvSpPr/>
          <p:nvPr/>
        </p:nvSpPr>
        <p:spPr>
          <a:xfrm>
            <a:off x="5685888" y="3977437"/>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Vector-borne</a:t>
            </a:r>
            <a:endParaRPr sz="1200">
              <a:latin typeface="Mada"/>
              <a:ea typeface="Mada"/>
              <a:cs typeface="Mada"/>
              <a:sym typeface="Mada"/>
            </a:endParaRPr>
          </a:p>
        </p:txBody>
      </p:sp>
      <p:sp>
        <p:nvSpPr>
          <p:cNvPr id="375" name="Google Shape;375;p43"/>
          <p:cNvSpPr/>
          <p:nvPr/>
        </p:nvSpPr>
        <p:spPr>
          <a:xfrm>
            <a:off x="371163" y="3977737"/>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Vehicle-borne</a:t>
            </a:r>
            <a:endParaRPr sz="1200">
              <a:latin typeface="Mada"/>
              <a:ea typeface="Mada"/>
              <a:cs typeface="Mada"/>
              <a:sym typeface="Mada"/>
            </a:endParaRPr>
          </a:p>
        </p:txBody>
      </p:sp>
      <p:cxnSp>
        <p:nvCxnSpPr>
          <p:cNvPr id="376" name="Google Shape;376;p43"/>
          <p:cNvCxnSpPr>
            <a:stCxn id="373" idx="3"/>
            <a:endCxn id="374" idx="1"/>
          </p:cNvCxnSpPr>
          <p:nvPr/>
        </p:nvCxnSpPr>
        <p:spPr>
          <a:xfrm>
            <a:off x="4699488" y="4299625"/>
            <a:ext cx="986400" cy="600"/>
          </a:xfrm>
          <a:prstGeom prst="curvedConnector3">
            <a:avLst>
              <a:gd fmla="val 50000" name="adj1"/>
            </a:avLst>
          </a:prstGeom>
          <a:noFill/>
          <a:ln cap="flat" cmpd="sng" w="9525">
            <a:solidFill>
              <a:srgbClr val="595959"/>
            </a:solidFill>
            <a:prstDash val="solid"/>
            <a:round/>
            <a:headEnd len="med" w="med" type="none"/>
            <a:tailEnd len="med" w="med" type="none"/>
          </a:ln>
        </p:spPr>
      </p:cxnSp>
      <p:cxnSp>
        <p:nvCxnSpPr>
          <p:cNvPr id="377" name="Google Shape;377;p43"/>
          <p:cNvCxnSpPr>
            <a:stCxn id="373" idx="1"/>
            <a:endCxn id="375" idx="3"/>
          </p:cNvCxnSpPr>
          <p:nvPr/>
        </p:nvCxnSpPr>
        <p:spPr>
          <a:xfrm flipH="1">
            <a:off x="1960488" y="4299625"/>
            <a:ext cx="1043400" cy="600"/>
          </a:xfrm>
          <a:prstGeom prst="curvedConnector3">
            <a:avLst>
              <a:gd fmla="val 49996" name="adj1"/>
            </a:avLst>
          </a:prstGeom>
          <a:noFill/>
          <a:ln cap="flat" cmpd="sng" w="9525">
            <a:solidFill>
              <a:srgbClr val="595959"/>
            </a:solidFill>
            <a:prstDash val="solid"/>
            <a:round/>
            <a:headEnd len="med" w="med" type="none"/>
            <a:tailEnd len="med" w="med" type="none"/>
          </a:ln>
        </p:spPr>
      </p:cxnSp>
      <p:sp>
        <p:nvSpPr>
          <p:cNvPr id="378" name="Google Shape;378;p43"/>
          <p:cNvSpPr/>
          <p:nvPr/>
        </p:nvSpPr>
        <p:spPr>
          <a:xfrm>
            <a:off x="3056975" y="5155362"/>
            <a:ext cx="1589400" cy="6444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Airborne</a:t>
            </a:r>
            <a:endParaRPr sz="1200">
              <a:latin typeface="Mada"/>
              <a:ea typeface="Mada"/>
              <a:cs typeface="Mada"/>
              <a:sym typeface="Mada"/>
            </a:endParaRPr>
          </a:p>
        </p:txBody>
      </p:sp>
      <p:cxnSp>
        <p:nvCxnSpPr>
          <p:cNvPr id="379" name="Google Shape;379;p43"/>
          <p:cNvCxnSpPr>
            <a:stCxn id="378" idx="0"/>
            <a:endCxn id="373" idx="2"/>
          </p:cNvCxnSpPr>
          <p:nvPr/>
        </p:nvCxnSpPr>
        <p:spPr>
          <a:xfrm rot="-5400000">
            <a:off x="3633725" y="4936812"/>
            <a:ext cx="436500" cy="600"/>
          </a:xfrm>
          <a:prstGeom prst="curvedConnector3">
            <a:avLst>
              <a:gd fmla="val 50016" name="adj1"/>
            </a:avLst>
          </a:prstGeom>
          <a:noFill/>
          <a:ln cap="flat" cmpd="sng" w="9525">
            <a:solidFill>
              <a:schemeClr val="dk2"/>
            </a:solidFill>
            <a:prstDash val="solid"/>
            <a:round/>
            <a:headEnd len="med" w="med" type="none"/>
            <a:tailEnd len="med" w="med" type="none"/>
          </a:ln>
        </p:spPr>
      </p:cxnSp>
      <p:cxnSp>
        <p:nvCxnSpPr>
          <p:cNvPr id="380" name="Google Shape;380;p43"/>
          <p:cNvCxnSpPr>
            <a:stCxn id="378" idx="0"/>
            <a:endCxn id="373" idx="2"/>
          </p:cNvCxnSpPr>
          <p:nvPr/>
        </p:nvCxnSpPr>
        <p:spPr>
          <a:xfrm rot="10800000">
            <a:off x="3851675" y="4718862"/>
            <a:ext cx="0" cy="436500"/>
          </a:xfrm>
          <a:prstGeom prst="straightConnector1">
            <a:avLst/>
          </a:prstGeom>
          <a:noFill/>
          <a:ln cap="flat" cmpd="sng" w="9525">
            <a:solidFill>
              <a:schemeClr val="dk2"/>
            </a:solidFill>
            <a:prstDash val="solid"/>
            <a:round/>
            <a:headEnd len="med" w="med" type="none"/>
            <a:tailEnd len="med" w="med" type="none"/>
          </a:ln>
        </p:spPr>
      </p:cxnSp>
      <p:sp>
        <p:nvSpPr>
          <p:cNvPr id="381" name="Google Shape;381;p43"/>
          <p:cNvSpPr txBox="1"/>
          <p:nvPr/>
        </p:nvSpPr>
        <p:spPr>
          <a:xfrm>
            <a:off x="152400" y="5943600"/>
            <a:ext cx="7122900" cy="5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Direct Transmission </a:t>
            </a:r>
            <a:r>
              <a:rPr b="1" baseline="30000" lang="en-GB" sz="2400">
                <a:solidFill>
                  <a:srgbClr val="134F5C"/>
                </a:solidFill>
                <a:latin typeface="Nunito"/>
                <a:ea typeface="Nunito"/>
                <a:cs typeface="Nunito"/>
                <a:sym typeface="Nunito"/>
              </a:rPr>
              <a:t>1</a:t>
            </a:r>
            <a:endParaRPr b="1" baseline="30000" sz="2400">
              <a:solidFill>
                <a:srgbClr val="134F5C"/>
              </a:solidFill>
              <a:latin typeface="Nunito"/>
              <a:ea typeface="Nunito"/>
              <a:cs typeface="Nunito"/>
              <a:sym typeface="Nunito"/>
            </a:endParaRPr>
          </a:p>
          <a:p>
            <a:pPr indent="0" lvl="0" marL="457200" rtl="0" algn="ctr">
              <a:spcBef>
                <a:spcPts val="0"/>
              </a:spcBef>
              <a:spcAft>
                <a:spcPts val="0"/>
              </a:spcAft>
              <a:buNone/>
            </a:pPr>
            <a:r>
              <a:t/>
            </a:r>
            <a:endParaRPr sz="1200">
              <a:solidFill>
                <a:srgbClr val="134F5C"/>
              </a:solidFill>
              <a:latin typeface="Mada"/>
              <a:ea typeface="Mada"/>
              <a:cs typeface="Mada"/>
              <a:sym typeface="Mada"/>
            </a:endParaRPr>
          </a:p>
          <a:p>
            <a:pPr indent="0" lvl="0" marL="0" rtl="0" algn="ctr">
              <a:spcBef>
                <a:spcPts val="0"/>
              </a:spcBef>
              <a:spcAft>
                <a:spcPts val="0"/>
              </a:spcAft>
              <a:buNone/>
            </a:pPr>
            <a:r>
              <a:t/>
            </a:r>
            <a:endParaRPr sz="1200">
              <a:solidFill>
                <a:srgbClr val="134F5C"/>
              </a:solidFill>
              <a:latin typeface="Mada"/>
              <a:ea typeface="Mada"/>
              <a:cs typeface="Mada"/>
              <a:sym typeface="Mada"/>
            </a:endParaRPr>
          </a:p>
          <a:p>
            <a:pPr indent="0" lvl="0" marL="457200" rtl="0" algn="ctr">
              <a:spcBef>
                <a:spcPts val="0"/>
              </a:spcBef>
              <a:spcAft>
                <a:spcPts val="0"/>
              </a:spcAft>
              <a:buNone/>
            </a:pPr>
            <a:r>
              <a:t/>
            </a:r>
            <a:endParaRPr sz="1200">
              <a:solidFill>
                <a:srgbClr val="134F5C"/>
              </a:solidFill>
              <a:latin typeface="Mada"/>
              <a:ea typeface="Mada"/>
              <a:cs typeface="Mada"/>
              <a:sym typeface="Mada"/>
            </a:endParaRPr>
          </a:p>
        </p:txBody>
      </p:sp>
      <p:sp>
        <p:nvSpPr>
          <p:cNvPr id="382" name="Google Shape;382;p43"/>
          <p:cNvSpPr txBox="1"/>
          <p:nvPr/>
        </p:nvSpPr>
        <p:spPr>
          <a:xfrm>
            <a:off x="325200" y="6535450"/>
            <a:ext cx="6766500" cy="30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Refers to the transfer of an infectious agent from an infected host to a new host, </a:t>
            </a:r>
            <a:r>
              <a:rPr b="1" lang="en-GB" sz="1200">
                <a:solidFill>
                  <a:srgbClr val="FF0000"/>
                </a:solidFill>
                <a:latin typeface="Mada"/>
                <a:ea typeface="Mada"/>
                <a:cs typeface="Mada"/>
                <a:sym typeface="Mada"/>
              </a:rPr>
              <a:t>without the need for intermediates</a:t>
            </a:r>
            <a:r>
              <a:rPr lang="en-GB" sz="1200">
                <a:latin typeface="Mada"/>
                <a:ea typeface="Mada"/>
                <a:cs typeface="Mada"/>
                <a:sym typeface="Mada"/>
              </a:rPr>
              <a:t> such as air, food, water or other animals. </a:t>
            </a:r>
            <a:endParaRPr sz="1200">
              <a:latin typeface="Mada"/>
              <a:ea typeface="Mada"/>
              <a:cs typeface="Mada"/>
              <a:sym typeface="Mada"/>
            </a:endParaRPr>
          </a:p>
          <a:p>
            <a:pPr indent="0" lvl="0" marL="0" rtl="0" algn="l">
              <a:spcBef>
                <a:spcPts val="1000"/>
              </a:spcBef>
              <a:spcAft>
                <a:spcPts val="0"/>
              </a:spcAft>
              <a:buNone/>
            </a:pPr>
            <a:r>
              <a:rPr b="1" lang="en-GB" sz="1200">
                <a:latin typeface="Mada"/>
                <a:ea typeface="Mada"/>
                <a:cs typeface="Mada"/>
                <a:sym typeface="Mada"/>
              </a:rPr>
              <a:t>Direct modes of transmission can occur in two main ways:</a:t>
            </a:r>
            <a:endParaRPr b="1" sz="1200">
              <a:latin typeface="Mada"/>
              <a:ea typeface="Mada"/>
              <a:cs typeface="Mada"/>
              <a:sym typeface="Mada"/>
            </a:endParaRPr>
          </a:p>
          <a:p>
            <a:pPr indent="-317500" lvl="0" marL="457200" rtl="0" algn="l">
              <a:spcBef>
                <a:spcPts val="0"/>
              </a:spcBef>
              <a:spcAft>
                <a:spcPts val="0"/>
              </a:spcAft>
              <a:buSzPts val="1400"/>
              <a:buFont typeface="Mada"/>
              <a:buAutoNum type="arabicPeriod"/>
            </a:pPr>
            <a:r>
              <a:rPr b="1" lang="en-GB" u="sng">
                <a:highlight>
                  <a:srgbClr val="CFE2F3"/>
                </a:highlight>
                <a:latin typeface="Mada"/>
                <a:ea typeface="Mada"/>
                <a:cs typeface="Mada"/>
                <a:sym typeface="Mada"/>
              </a:rPr>
              <a:t>Person to person:</a:t>
            </a:r>
            <a:r>
              <a:rPr lang="en-GB">
                <a:latin typeface="Mada"/>
                <a:ea typeface="Mada"/>
                <a:cs typeface="Mada"/>
                <a:sym typeface="Mada"/>
              </a:rPr>
              <a:t> </a:t>
            </a:r>
            <a:endParaRPr>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Through touching, biting, kissing, sexual intercourse or direct projection of respiratory droplets </a:t>
            </a:r>
            <a:r>
              <a:rPr baseline="30000" lang="en-GB" sz="1200">
                <a:latin typeface="Mada"/>
                <a:ea typeface="Mada"/>
                <a:cs typeface="Mada"/>
                <a:sym typeface="Mada"/>
              </a:rPr>
              <a:t>2</a:t>
            </a:r>
            <a:r>
              <a:rPr lang="en-GB" sz="1200">
                <a:latin typeface="Mada"/>
                <a:ea typeface="Mada"/>
                <a:cs typeface="Mada"/>
                <a:sym typeface="Mada"/>
              </a:rPr>
              <a:t> into another person’s nose or mouth during coughing, sneezing or talking. </a:t>
            </a:r>
            <a:endParaRPr sz="1200">
              <a:latin typeface="Mada"/>
              <a:ea typeface="Mada"/>
              <a:cs typeface="Mada"/>
              <a:sym typeface="Mada"/>
            </a:endParaRPr>
          </a:p>
          <a:p>
            <a:pPr indent="0" lvl="0" marL="457200" rtl="0" algn="l">
              <a:spcBef>
                <a:spcPts val="0"/>
              </a:spcBef>
              <a:spcAft>
                <a:spcPts val="0"/>
              </a:spcAft>
              <a:buNone/>
            </a:pPr>
            <a:r>
              <a:rPr b="1" lang="en-GB" sz="1200" u="sng">
                <a:latin typeface="Mada"/>
                <a:ea typeface="Mada"/>
                <a:cs typeface="Mada"/>
                <a:sym typeface="Mada"/>
              </a:rPr>
              <a:t>Example</a:t>
            </a:r>
            <a:r>
              <a:rPr lang="en-GB" sz="1200">
                <a:latin typeface="Mada"/>
                <a:ea typeface="Mada"/>
                <a:cs typeface="Mada"/>
                <a:sym typeface="Mada"/>
              </a:rPr>
              <a:t>: A familiar example is the transmission of HIV from an infected person to others through sexual intercourse. </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17500" lvl="0" marL="457200" rtl="0" algn="l">
              <a:spcBef>
                <a:spcPts val="0"/>
              </a:spcBef>
              <a:spcAft>
                <a:spcPts val="0"/>
              </a:spcAft>
              <a:buSzPts val="1400"/>
              <a:buFont typeface="Mada"/>
              <a:buAutoNum type="arabicPeriod"/>
            </a:pPr>
            <a:r>
              <a:rPr b="1" lang="en-GB" u="sng">
                <a:highlight>
                  <a:srgbClr val="CFE2F3"/>
                </a:highlight>
                <a:latin typeface="Mada"/>
                <a:ea typeface="Mada"/>
                <a:cs typeface="Mada"/>
                <a:sym typeface="Mada"/>
              </a:rPr>
              <a:t>Transplacental transmission:</a:t>
            </a:r>
            <a:r>
              <a:rPr lang="en-GB">
                <a:latin typeface="Mada"/>
                <a:ea typeface="Mada"/>
                <a:cs typeface="Mada"/>
                <a:sym typeface="Mada"/>
              </a:rPr>
              <a:t> </a:t>
            </a:r>
            <a:endParaRPr>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This refers to the transmission of an infectious agent from a pregnant woman to her fetus through the placenta. </a:t>
            </a:r>
            <a:endParaRPr sz="1200">
              <a:latin typeface="Mada"/>
              <a:ea typeface="Mada"/>
              <a:cs typeface="Mada"/>
              <a:sym typeface="Mada"/>
            </a:endParaRPr>
          </a:p>
          <a:p>
            <a:pPr indent="0" lvl="0" marL="457200" rtl="0" algn="l">
              <a:spcBef>
                <a:spcPts val="0"/>
              </a:spcBef>
              <a:spcAft>
                <a:spcPts val="0"/>
              </a:spcAft>
              <a:buNone/>
            </a:pPr>
            <a:r>
              <a:rPr b="1" lang="en-GB" sz="1200" u="sng">
                <a:latin typeface="Mada"/>
                <a:ea typeface="Mada"/>
                <a:cs typeface="Mada"/>
                <a:sym typeface="Mada"/>
              </a:rPr>
              <a:t>Example</a:t>
            </a:r>
            <a:r>
              <a:rPr lang="en-GB" sz="1200">
                <a:latin typeface="Mada"/>
                <a:ea typeface="Mada"/>
                <a:cs typeface="Mada"/>
                <a:sym typeface="Mada"/>
              </a:rPr>
              <a:t>: is Mother to Child Transmission (MTCT) of HIV, </a:t>
            </a:r>
            <a:r>
              <a:rPr lang="en-GB" sz="1200">
                <a:solidFill>
                  <a:srgbClr val="999999"/>
                </a:solidFill>
                <a:latin typeface="Mada"/>
                <a:ea typeface="Mada"/>
                <a:cs typeface="Mada"/>
                <a:sym typeface="Mada"/>
              </a:rPr>
              <a:t>TORCH infections (Toxoplasmosis, Others [Syphilis, Parvovirus, VZV], Rubella, CMV and hepatitis C and B. </a:t>
            </a:r>
            <a:endParaRPr sz="1200">
              <a:solidFill>
                <a:srgbClr val="999999"/>
              </a:solidFill>
              <a:latin typeface="Mada"/>
              <a:ea typeface="Mada"/>
              <a:cs typeface="Mada"/>
              <a:sym typeface="Mada"/>
            </a:endParaRPr>
          </a:p>
        </p:txBody>
      </p:sp>
      <p:sp>
        <p:nvSpPr>
          <p:cNvPr id="383" name="Google Shape;383;p43"/>
          <p:cNvSpPr txBox="1"/>
          <p:nvPr/>
        </p:nvSpPr>
        <p:spPr>
          <a:xfrm>
            <a:off x="37275" y="9718300"/>
            <a:ext cx="7315500" cy="9039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The lack of an intermediate medium to transmit the infection signifies direct from indirect transmission. </a:t>
            </a:r>
            <a:endParaRPr sz="1000">
              <a:solidFill>
                <a:srgbClr val="6AA84F"/>
              </a:solidFill>
              <a:latin typeface="Mada"/>
              <a:ea typeface="Mada"/>
              <a:cs typeface="Mada"/>
              <a:sym typeface="Mada"/>
            </a:endParaRPr>
          </a:p>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Humans produce droplets in various ways (e.g. sneezing, coughing, singing) and these droplets vary in size. Large droplets (&gt; 5 µm) comprise most of the volume of expelled respiratory droplets and they tend to fall rapidly to the ground (only </a:t>
            </a:r>
            <a:r>
              <a:rPr lang="en-GB" sz="1000">
                <a:solidFill>
                  <a:srgbClr val="999999"/>
                </a:solidFill>
                <a:latin typeface="Mada"/>
                <a:ea typeface="Mada"/>
                <a:cs typeface="Mada"/>
                <a:sym typeface="Mada"/>
              </a:rPr>
              <a:t>transmitted</a:t>
            </a:r>
            <a:r>
              <a:rPr lang="en-GB" sz="1000">
                <a:solidFill>
                  <a:srgbClr val="999999"/>
                </a:solidFill>
                <a:latin typeface="Mada"/>
                <a:ea typeface="Mada"/>
                <a:cs typeface="Mada"/>
                <a:sym typeface="Mada"/>
              </a:rPr>
              <a:t> directly such as COVID-19). Droplets smaller than 5 µm are referred to as droplet nuclei and may remain suspended in the air for significant periods of time and move with air currents (transmitted indirectly as an airborne infection).</a:t>
            </a:r>
            <a:endParaRPr sz="1000">
              <a:solidFill>
                <a:srgbClr val="999999"/>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4"/>
          <p:cNvSpPr txBox="1"/>
          <p:nvPr/>
        </p:nvSpPr>
        <p:spPr>
          <a:xfrm>
            <a:off x="193413" y="902600"/>
            <a:ext cx="72027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Indirect transmission is when infectious agents are transmitted to new hosts </a:t>
            </a:r>
            <a:r>
              <a:rPr b="1" lang="en-GB" sz="1200">
                <a:solidFill>
                  <a:srgbClr val="FF0000"/>
                </a:solidFill>
                <a:latin typeface="Mada"/>
                <a:ea typeface="Mada"/>
                <a:cs typeface="Mada"/>
                <a:sym typeface="Mada"/>
              </a:rPr>
              <a:t>through intermediates</a:t>
            </a:r>
            <a:r>
              <a:rPr lang="en-GB" sz="1200">
                <a:latin typeface="Mada"/>
                <a:ea typeface="Mada"/>
                <a:cs typeface="Mada"/>
                <a:sym typeface="Mada"/>
              </a:rPr>
              <a:t> such as air, food, water, objects or substances in the environment, or other animals.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457200" rtl="0" algn="l">
              <a:spcBef>
                <a:spcPts val="0"/>
              </a:spcBef>
              <a:spcAft>
                <a:spcPts val="0"/>
              </a:spcAft>
              <a:buNone/>
            </a:pPr>
            <a:r>
              <a:t/>
            </a:r>
            <a:endParaRPr sz="1200">
              <a:solidFill>
                <a:srgbClr val="134F5C"/>
              </a:solidFill>
              <a:latin typeface="Mada"/>
              <a:ea typeface="Mada"/>
              <a:cs typeface="Mada"/>
              <a:sym typeface="Mada"/>
            </a:endParaRPr>
          </a:p>
        </p:txBody>
      </p:sp>
      <p:sp>
        <p:nvSpPr>
          <p:cNvPr id="389" name="Google Shape;389;p44"/>
          <p:cNvSpPr txBox="1"/>
          <p:nvPr/>
        </p:nvSpPr>
        <p:spPr>
          <a:xfrm>
            <a:off x="652250" y="1524000"/>
            <a:ext cx="28296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34F5C"/>
                </a:solidFill>
                <a:latin typeface="Nunito"/>
                <a:ea typeface="Nunito"/>
                <a:cs typeface="Nunito"/>
                <a:sym typeface="Nunito"/>
              </a:rPr>
              <a:t>Airborne Transmission:</a:t>
            </a:r>
            <a:endParaRPr baseline="30000" sz="1800">
              <a:solidFill>
                <a:srgbClr val="134F5C"/>
              </a:solidFill>
              <a:latin typeface="Nunito"/>
              <a:ea typeface="Nunito"/>
              <a:cs typeface="Nunito"/>
              <a:sym typeface="Nunito"/>
            </a:endParaRPr>
          </a:p>
          <a:p>
            <a:pPr indent="0" lvl="0" marL="457200" rtl="0" algn="l">
              <a:spcBef>
                <a:spcPts val="0"/>
              </a:spcBef>
              <a:spcAft>
                <a:spcPts val="0"/>
              </a:spcAft>
              <a:buNone/>
            </a:pPr>
            <a:r>
              <a:t/>
            </a:r>
            <a:endParaRPr sz="1200">
              <a:latin typeface="Mada"/>
              <a:ea typeface="Mada"/>
              <a:cs typeface="Mada"/>
              <a:sym typeface="Mada"/>
            </a:endParaRPr>
          </a:p>
        </p:txBody>
      </p:sp>
      <p:sp>
        <p:nvSpPr>
          <p:cNvPr id="390" name="Google Shape;390;p44"/>
          <p:cNvSpPr txBox="1"/>
          <p:nvPr/>
        </p:nvSpPr>
        <p:spPr>
          <a:xfrm>
            <a:off x="439825" y="1948875"/>
            <a:ext cx="5769600" cy="15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The infectious agent may be transmitted in dried secretions from the respiratory tract, which </a:t>
            </a:r>
            <a:r>
              <a:rPr b="1" lang="en-GB" sz="1200">
                <a:solidFill>
                  <a:srgbClr val="FF0000"/>
                </a:solidFill>
                <a:latin typeface="Mada"/>
                <a:ea typeface="Mada"/>
                <a:cs typeface="Mada"/>
                <a:sym typeface="Mada"/>
              </a:rPr>
              <a:t>can remain suspended in the air for some time</a:t>
            </a:r>
            <a:r>
              <a:rPr lang="en-GB" sz="1200">
                <a:solidFill>
                  <a:schemeClr val="dk1"/>
                </a:solidFill>
                <a:latin typeface="Mada"/>
                <a:ea typeface="Mada"/>
                <a:cs typeface="Mada"/>
                <a:sym typeface="Mada"/>
              </a:rPr>
              <a:t>. For example, the infectious agent causing tuberculosis can enter a new host through airborne transmission.</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u="sng">
                <a:solidFill>
                  <a:schemeClr val="dk1"/>
                </a:solidFill>
                <a:highlight>
                  <a:srgbClr val="CFE2F3"/>
                </a:highlight>
                <a:latin typeface="Mada"/>
                <a:ea typeface="Mada"/>
                <a:cs typeface="Mada"/>
                <a:sym typeface="Mada"/>
              </a:rPr>
              <a:t>Examples of air-borne:</a:t>
            </a:r>
            <a:endParaRPr b="1" sz="1200" u="sng">
              <a:solidFill>
                <a:schemeClr val="dk1"/>
              </a:solidFill>
              <a:highlight>
                <a:srgbClr val="CFE2F3"/>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Droplet infection (</a:t>
            </a:r>
            <a:r>
              <a:rPr b="1" lang="en-GB" sz="1200">
                <a:latin typeface="Mada"/>
                <a:ea typeface="Mada"/>
                <a:cs typeface="Mada"/>
                <a:sym typeface="Mada"/>
              </a:rPr>
              <a:t>direct</a:t>
            </a:r>
            <a:r>
              <a:rPr lang="en-GB" sz="1200">
                <a:solidFill>
                  <a:schemeClr val="dk1"/>
                </a:solidFill>
                <a:latin typeface="Mada"/>
                <a:ea typeface="Mada"/>
                <a:cs typeface="Mada"/>
                <a:sym typeface="Mada"/>
              </a:rPr>
              <a:t> spread): Whooping cough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Droplet nuclei (</a:t>
            </a:r>
            <a:r>
              <a:rPr b="1" lang="en-GB" sz="1200">
                <a:latin typeface="Mada"/>
                <a:ea typeface="Mada"/>
                <a:cs typeface="Mada"/>
                <a:sym typeface="Mada"/>
              </a:rPr>
              <a:t>indirect</a:t>
            </a:r>
            <a:r>
              <a:rPr lang="en-GB" sz="1200">
                <a:solidFill>
                  <a:schemeClr val="dk1"/>
                </a:solidFill>
                <a:latin typeface="Mada"/>
                <a:ea typeface="Mada"/>
                <a:cs typeface="Mada"/>
                <a:sym typeface="Mada"/>
              </a:rPr>
              <a:t> air-borne): TB</a:t>
            </a:r>
            <a:r>
              <a:rPr baseline="30000" lang="en-GB" sz="1200">
                <a:solidFill>
                  <a:schemeClr val="dk1"/>
                </a:solidFill>
                <a:latin typeface="Mada"/>
                <a:ea typeface="Mada"/>
                <a:cs typeface="Mada"/>
                <a:sym typeface="Mada"/>
              </a:rPr>
              <a:t>1</a:t>
            </a:r>
            <a:r>
              <a:rPr lang="en-GB" sz="1200">
                <a:solidFill>
                  <a:schemeClr val="dk1"/>
                </a:solidFill>
                <a:latin typeface="Mada"/>
                <a:ea typeface="Mada"/>
                <a:cs typeface="Mada"/>
                <a:sym typeface="Mada"/>
              </a:rPr>
              <a:t>, histoplasmosis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Dust particles (</a:t>
            </a:r>
            <a:r>
              <a:rPr b="1" lang="en-GB" sz="1200">
                <a:latin typeface="Mada"/>
                <a:ea typeface="Mada"/>
                <a:cs typeface="Mada"/>
                <a:sym typeface="Mada"/>
              </a:rPr>
              <a:t>indirect</a:t>
            </a:r>
            <a:r>
              <a:rPr lang="en-GB" sz="1200">
                <a:solidFill>
                  <a:schemeClr val="dk1"/>
                </a:solidFill>
                <a:latin typeface="Mada"/>
                <a:ea typeface="Mada"/>
                <a:cs typeface="Mada"/>
                <a:sym typeface="Mada"/>
              </a:rPr>
              <a:t> air-borne): Fungal spores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91" name="Google Shape;391;p44"/>
          <p:cNvSpPr txBox="1"/>
          <p:nvPr/>
        </p:nvSpPr>
        <p:spPr>
          <a:xfrm>
            <a:off x="535350" y="3897725"/>
            <a:ext cx="6819600" cy="16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 vehicle is any</a:t>
            </a:r>
            <a:r>
              <a:rPr b="1" lang="en-GB" sz="1200">
                <a:solidFill>
                  <a:srgbClr val="FF0000"/>
                </a:solidFill>
                <a:latin typeface="Mada"/>
                <a:ea typeface="Mada"/>
                <a:cs typeface="Mada"/>
                <a:sym typeface="Mada"/>
              </a:rPr>
              <a:t> non-living substance</a:t>
            </a:r>
            <a:r>
              <a:rPr lang="en-GB" sz="1200">
                <a:latin typeface="Mada"/>
                <a:ea typeface="Mada"/>
                <a:cs typeface="Mada"/>
                <a:sym typeface="Mada"/>
              </a:rPr>
              <a:t> or object that can be contaminated by an infectious agent, which then transmits it to a new host.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Contamination refers to the presence of an infectious agent in or on the vehicle. </a:t>
            </a:r>
            <a:endParaRPr sz="1200">
              <a:latin typeface="Mada"/>
              <a:ea typeface="Mada"/>
              <a:cs typeface="Mada"/>
              <a:sym typeface="Mada"/>
            </a:endParaRPr>
          </a:p>
          <a:p>
            <a:pPr indent="0" lvl="0" marL="0" rtl="0" algn="l">
              <a:spcBef>
                <a:spcPts val="1000"/>
              </a:spcBef>
              <a:spcAft>
                <a:spcPts val="0"/>
              </a:spcAft>
              <a:buNone/>
            </a:pPr>
            <a:r>
              <a:rPr b="1" lang="en-GB" sz="1200" u="sng">
                <a:highlight>
                  <a:srgbClr val="CFE2F3"/>
                </a:highlight>
                <a:latin typeface="Mada"/>
                <a:ea typeface="Mada"/>
                <a:cs typeface="Mada"/>
                <a:sym typeface="Mada"/>
              </a:rPr>
              <a:t>Examples</a:t>
            </a:r>
            <a:r>
              <a:rPr lang="en-GB" sz="1200">
                <a:latin typeface="Mada"/>
                <a:ea typeface="Mada"/>
                <a:cs typeface="Mada"/>
                <a:sym typeface="Mada"/>
              </a:rPr>
              <a:t>: Food and drink borne infections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Food and drink borne illnesses are caused by the consumption of drinks that are contaminated with organism causing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most commonly recognized are: campylobacter </a:t>
            </a:r>
            <a:r>
              <a:rPr baseline="30000" lang="en-GB" sz="1200">
                <a:latin typeface="Mada"/>
                <a:ea typeface="Mada"/>
                <a:cs typeface="Mada"/>
                <a:sym typeface="Mada"/>
              </a:rPr>
              <a:t>2</a:t>
            </a:r>
            <a:r>
              <a:rPr lang="en-GB" sz="1200">
                <a:latin typeface="Mada"/>
                <a:ea typeface="Mada"/>
                <a:cs typeface="Mada"/>
                <a:sym typeface="Mada"/>
              </a:rPr>
              <a:t>, Salmonella </a:t>
            </a:r>
            <a:r>
              <a:rPr baseline="30000" lang="en-GB" sz="1200">
                <a:latin typeface="Mada"/>
                <a:ea typeface="Mada"/>
                <a:cs typeface="Mada"/>
                <a:sym typeface="Mada"/>
              </a:rPr>
              <a:t>2</a:t>
            </a:r>
            <a:r>
              <a:rPr lang="en-GB" sz="1200">
                <a:latin typeface="Mada"/>
                <a:ea typeface="Mada"/>
                <a:cs typeface="Mada"/>
                <a:sym typeface="Mada"/>
              </a:rPr>
              <a:t> and E. coli bacteria.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Human hands or/and flies</a:t>
            </a:r>
            <a:endParaRPr sz="1200">
              <a:latin typeface="Mada"/>
              <a:ea typeface="Mada"/>
              <a:cs typeface="Mada"/>
              <a:sym typeface="Mada"/>
            </a:endParaRPr>
          </a:p>
        </p:txBody>
      </p:sp>
      <p:pic>
        <p:nvPicPr>
          <p:cNvPr id="392" name="Google Shape;392;p44"/>
          <p:cNvPicPr preferRelativeResize="0"/>
          <p:nvPr/>
        </p:nvPicPr>
        <p:blipFill>
          <a:blip r:embed="rId3">
            <a:alphaModFix/>
          </a:blip>
          <a:stretch>
            <a:fillRect/>
          </a:stretch>
        </p:blipFill>
        <p:spPr>
          <a:xfrm>
            <a:off x="5845350" y="2165325"/>
            <a:ext cx="1581700" cy="1581700"/>
          </a:xfrm>
          <a:prstGeom prst="rect">
            <a:avLst/>
          </a:prstGeom>
          <a:noFill/>
          <a:ln>
            <a:noFill/>
          </a:ln>
        </p:spPr>
      </p:pic>
      <p:sp>
        <p:nvSpPr>
          <p:cNvPr id="393" name="Google Shape;393;p44"/>
          <p:cNvSpPr txBox="1"/>
          <p:nvPr/>
        </p:nvSpPr>
        <p:spPr>
          <a:xfrm>
            <a:off x="538500" y="6046450"/>
            <a:ext cx="6760500" cy="12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 </a:t>
            </a:r>
            <a:r>
              <a:rPr b="1" lang="en-GB" sz="1200">
                <a:solidFill>
                  <a:srgbClr val="FF0000"/>
                </a:solidFill>
                <a:latin typeface="Mada"/>
                <a:ea typeface="Mada"/>
                <a:cs typeface="Mada"/>
                <a:sym typeface="Mada"/>
              </a:rPr>
              <a:t>vector </a:t>
            </a:r>
            <a:r>
              <a:rPr lang="en-GB" sz="1200">
                <a:latin typeface="Mada"/>
                <a:ea typeface="Mada"/>
                <a:cs typeface="Mada"/>
                <a:sym typeface="Mada"/>
              </a:rPr>
              <a:t>is an organism, usually an arthropod, which transmits an infectious agent to a new host. Arthropods which act as vectors include houseflies, mosquitoes, lice and ticks.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GB" sz="1200">
                <a:solidFill>
                  <a:srgbClr val="FF0000"/>
                </a:solidFill>
                <a:latin typeface="Mada"/>
                <a:ea typeface="Mada"/>
                <a:cs typeface="Mada"/>
                <a:sym typeface="Mada"/>
              </a:rPr>
              <a:t>Arthropod-borne</a:t>
            </a:r>
            <a:r>
              <a:rPr lang="en-GB" sz="1200">
                <a:latin typeface="Mada"/>
                <a:ea typeface="Mada"/>
                <a:cs typeface="Mada"/>
                <a:sym typeface="Mada"/>
              </a:rPr>
              <a:t> is a group of infectious agents that are transmitted by bloodsucking arthropods from one vertebrate host to another.</a:t>
            </a:r>
            <a:endParaRPr sz="1200">
              <a:latin typeface="Mada"/>
              <a:ea typeface="Mada"/>
              <a:cs typeface="Mada"/>
              <a:sym typeface="Mada"/>
            </a:endParaRPr>
          </a:p>
        </p:txBody>
      </p:sp>
      <p:graphicFrame>
        <p:nvGraphicFramePr>
          <p:cNvPr id="394" name="Google Shape;394;p44"/>
          <p:cNvGraphicFramePr/>
          <p:nvPr/>
        </p:nvGraphicFramePr>
        <p:xfrm>
          <a:off x="81213" y="7207638"/>
          <a:ext cx="3000000" cy="3000000"/>
        </p:xfrm>
        <a:graphic>
          <a:graphicData uri="http://schemas.openxmlformats.org/drawingml/2006/table">
            <a:tbl>
              <a:tblPr>
                <a:noFill/>
                <a:tableStyleId>{F71FCC61-F5C8-4B1C-B7A6-19648F9547AC}</a:tableStyleId>
              </a:tblPr>
              <a:tblGrid>
                <a:gridCol w="1856775"/>
                <a:gridCol w="1856775"/>
                <a:gridCol w="1856775"/>
                <a:gridCol w="1856775"/>
              </a:tblGrid>
              <a:tr h="306200">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Pathogen</a:t>
                      </a:r>
                      <a:endParaRPr sz="1200">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Reservoir</a:t>
                      </a:r>
                      <a:endParaRPr sz="1200">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Vector</a:t>
                      </a:r>
                      <a:endParaRPr sz="1200">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Disease</a:t>
                      </a:r>
                      <a:endParaRPr sz="1200">
                        <a:solidFill>
                          <a:srgbClr val="FFFFFF"/>
                        </a:solidFill>
                        <a:latin typeface="Mada"/>
                        <a:ea typeface="Mada"/>
                        <a:cs typeface="Mada"/>
                        <a:sym typeface="Mada"/>
                      </a:endParaRPr>
                    </a:p>
                  </a:txBody>
                  <a:tcPr marT="91425" marB="91425" marR="91425" marL="91425">
                    <a:solidFill>
                      <a:srgbClr val="45818E"/>
                    </a:solidFill>
                  </a:tcPr>
                </a:tc>
              </a:tr>
              <a:tr h="306200">
                <a:tc>
                  <a:txBody>
                    <a:bodyPr/>
                    <a:lstStyle/>
                    <a:p>
                      <a:pPr indent="0" lvl="0" marL="0" rtl="0" algn="ctr">
                        <a:spcBef>
                          <a:spcPts val="0"/>
                        </a:spcBef>
                        <a:spcAft>
                          <a:spcPts val="0"/>
                        </a:spcAft>
                        <a:buNone/>
                      </a:pPr>
                      <a:r>
                        <a:rPr lang="en-GB" sz="1000">
                          <a:latin typeface="Mada"/>
                          <a:ea typeface="Mada"/>
                          <a:cs typeface="Mada"/>
                          <a:sym typeface="Mada"/>
                        </a:rPr>
                        <a:t>Chikungunya</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Monkeys</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Mosquito</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Chikungunya fever</a:t>
                      </a:r>
                      <a:endParaRPr sz="1000">
                        <a:latin typeface="Mada"/>
                        <a:ea typeface="Mada"/>
                        <a:cs typeface="Mada"/>
                        <a:sym typeface="Mada"/>
                      </a:endParaRPr>
                    </a:p>
                  </a:txBody>
                  <a:tcPr marT="91425" marB="91425" marR="91425" marL="91425"/>
                </a:tc>
              </a:tr>
              <a:tr h="306200">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Dengue</a:t>
                      </a:r>
                      <a:endParaRPr b="1" sz="1000">
                        <a:solidFill>
                          <a:srgbClr val="CC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Monkeys</a:t>
                      </a:r>
                      <a:r>
                        <a:rPr b="1" lang="en-GB" sz="1000">
                          <a:solidFill>
                            <a:srgbClr val="CC0000"/>
                          </a:solidFill>
                          <a:latin typeface="Mada"/>
                          <a:ea typeface="Mada"/>
                          <a:cs typeface="Mada"/>
                          <a:sym typeface="Mada"/>
                        </a:rPr>
                        <a:t>, </a:t>
                      </a:r>
                      <a:r>
                        <a:rPr b="1" lang="en-GB" sz="1000">
                          <a:solidFill>
                            <a:srgbClr val="CC0000"/>
                          </a:solidFill>
                          <a:latin typeface="Mada"/>
                          <a:ea typeface="Mada"/>
                          <a:cs typeface="Mada"/>
                          <a:sym typeface="Mada"/>
                        </a:rPr>
                        <a:t>Humans</a:t>
                      </a:r>
                      <a:endParaRPr b="1" sz="1000">
                        <a:solidFill>
                          <a:srgbClr val="CC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Mosquito </a:t>
                      </a:r>
                      <a:endParaRPr b="1" sz="1000">
                        <a:solidFill>
                          <a:srgbClr val="CC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Dengue hemorrhagic fever </a:t>
                      </a:r>
                      <a:endParaRPr b="1" sz="1000">
                        <a:solidFill>
                          <a:srgbClr val="CC0000"/>
                        </a:solidFill>
                        <a:latin typeface="Mada"/>
                        <a:ea typeface="Mada"/>
                        <a:cs typeface="Mada"/>
                        <a:sym typeface="Mada"/>
                      </a:endParaRPr>
                    </a:p>
                  </a:txBody>
                  <a:tcPr marT="91425" marB="91425" marR="91425" marL="91425"/>
                </a:tc>
              </a:tr>
              <a:tr h="306200">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Japanese B Encephalitis</a:t>
                      </a:r>
                      <a:endParaRPr b="1" sz="1000">
                        <a:solidFill>
                          <a:srgbClr val="CC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Wild birds, Pigs</a:t>
                      </a:r>
                      <a:endParaRPr b="1" sz="1000">
                        <a:solidFill>
                          <a:srgbClr val="CC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Mosquito </a:t>
                      </a:r>
                      <a:endParaRPr b="1" sz="1000">
                        <a:solidFill>
                          <a:srgbClr val="CC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CC0000"/>
                          </a:solidFill>
                          <a:latin typeface="Mada"/>
                          <a:ea typeface="Mada"/>
                          <a:cs typeface="Mada"/>
                          <a:sym typeface="Mada"/>
                        </a:rPr>
                        <a:t>Encephalitis</a:t>
                      </a:r>
                      <a:endParaRPr b="1" sz="1000">
                        <a:solidFill>
                          <a:srgbClr val="CC0000"/>
                        </a:solidFill>
                        <a:latin typeface="Mada"/>
                        <a:ea typeface="Mada"/>
                        <a:cs typeface="Mada"/>
                        <a:sym typeface="Mada"/>
                      </a:endParaRPr>
                    </a:p>
                  </a:txBody>
                  <a:tcPr marT="91425" marB="91425" marR="91425" marL="91425"/>
                </a:tc>
              </a:tr>
              <a:tr h="306200">
                <a:tc>
                  <a:txBody>
                    <a:bodyPr/>
                    <a:lstStyle/>
                    <a:p>
                      <a:pPr indent="0" lvl="0" marL="0" rtl="0" algn="ctr">
                        <a:spcBef>
                          <a:spcPts val="0"/>
                        </a:spcBef>
                        <a:spcAft>
                          <a:spcPts val="0"/>
                        </a:spcAft>
                        <a:buNone/>
                      </a:pPr>
                      <a:r>
                        <a:rPr lang="en-GB" sz="1000">
                          <a:latin typeface="Mada"/>
                          <a:ea typeface="Mada"/>
                          <a:cs typeface="Mada"/>
                          <a:sym typeface="Mada"/>
                        </a:rPr>
                        <a:t>Kyasanur Forest Disease</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Forest birds, animals</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Tick</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Hemorrhagic fever</a:t>
                      </a:r>
                      <a:endParaRPr sz="1000">
                        <a:latin typeface="Mada"/>
                        <a:ea typeface="Mada"/>
                        <a:cs typeface="Mada"/>
                        <a:sym typeface="Mada"/>
                      </a:endParaRPr>
                    </a:p>
                  </a:txBody>
                  <a:tcPr marT="91425" marB="91425" marR="91425" marL="91425"/>
                </a:tc>
              </a:tr>
              <a:tr h="306200">
                <a:tc>
                  <a:txBody>
                    <a:bodyPr/>
                    <a:lstStyle/>
                    <a:p>
                      <a:pPr indent="0" lvl="0" marL="0" rtl="0" algn="ctr">
                        <a:spcBef>
                          <a:spcPts val="0"/>
                        </a:spcBef>
                        <a:spcAft>
                          <a:spcPts val="0"/>
                        </a:spcAft>
                        <a:buNone/>
                      </a:pPr>
                      <a:r>
                        <a:rPr lang="en-GB" sz="1000">
                          <a:latin typeface="Mada"/>
                          <a:ea typeface="Mada"/>
                          <a:cs typeface="Mada"/>
                          <a:sym typeface="Mada"/>
                        </a:rPr>
                        <a:t>Sindbis</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Birds</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Mosquito</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Sindbis fever</a:t>
                      </a:r>
                      <a:endParaRPr sz="1000">
                        <a:latin typeface="Mada"/>
                        <a:ea typeface="Mada"/>
                        <a:cs typeface="Mada"/>
                        <a:sym typeface="Mada"/>
                      </a:endParaRPr>
                    </a:p>
                  </a:txBody>
                  <a:tcPr marT="91425" marB="91425" marR="91425" marL="91425"/>
                </a:tc>
              </a:tr>
              <a:tr h="386775">
                <a:tc>
                  <a:txBody>
                    <a:bodyPr/>
                    <a:lstStyle/>
                    <a:p>
                      <a:pPr indent="0" lvl="0" marL="0" rtl="0" algn="ctr">
                        <a:spcBef>
                          <a:spcPts val="0"/>
                        </a:spcBef>
                        <a:spcAft>
                          <a:spcPts val="0"/>
                        </a:spcAft>
                        <a:buNone/>
                      </a:pPr>
                      <a:r>
                        <a:rPr b="1" lang="en-GB" sz="1000">
                          <a:solidFill>
                            <a:srgbClr val="B7B7B7"/>
                          </a:solidFill>
                          <a:latin typeface="Mada"/>
                          <a:ea typeface="Mada"/>
                          <a:cs typeface="Mada"/>
                          <a:sym typeface="Mada"/>
                        </a:rPr>
                        <a:t>Non-viral: Plasmodium</a:t>
                      </a:r>
                      <a:endParaRPr b="1" sz="1000">
                        <a:solidFill>
                          <a:srgbClr val="B7B7B7"/>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B7B7B7"/>
                          </a:solidFill>
                          <a:latin typeface="Mada"/>
                          <a:ea typeface="Mada"/>
                          <a:cs typeface="Mada"/>
                          <a:sym typeface="Mada"/>
                        </a:rPr>
                        <a:t>Mainly humans</a:t>
                      </a:r>
                      <a:endParaRPr b="1" sz="1000">
                        <a:solidFill>
                          <a:srgbClr val="B7B7B7"/>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6AA84F"/>
                          </a:solidFill>
                          <a:latin typeface="Mada"/>
                          <a:ea typeface="Mada"/>
                          <a:cs typeface="Mada"/>
                          <a:sym typeface="Mada"/>
                        </a:rPr>
                        <a:t>Mosquito </a:t>
                      </a:r>
                      <a:endParaRPr b="1" sz="1000">
                        <a:solidFill>
                          <a:srgbClr val="6AA84F"/>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000">
                          <a:solidFill>
                            <a:srgbClr val="6AA84F"/>
                          </a:solidFill>
                          <a:latin typeface="Mada"/>
                          <a:ea typeface="Mada"/>
                          <a:cs typeface="Mada"/>
                          <a:sym typeface="Mada"/>
                        </a:rPr>
                        <a:t>Malaria</a:t>
                      </a:r>
                      <a:endParaRPr b="1" sz="1000">
                        <a:solidFill>
                          <a:srgbClr val="6AA84F"/>
                        </a:solidFill>
                        <a:latin typeface="Mada"/>
                        <a:ea typeface="Mada"/>
                        <a:cs typeface="Mada"/>
                        <a:sym typeface="Mada"/>
                      </a:endParaRPr>
                    </a:p>
                  </a:txBody>
                  <a:tcPr marT="91425" marB="91425" marR="91425" marL="91425"/>
                </a:tc>
              </a:tr>
            </a:tbl>
          </a:graphicData>
        </a:graphic>
      </p:graphicFrame>
      <p:sp>
        <p:nvSpPr>
          <p:cNvPr id="395" name="Google Shape;395;p44"/>
          <p:cNvSpPr txBox="1"/>
          <p:nvPr/>
        </p:nvSpPr>
        <p:spPr>
          <a:xfrm>
            <a:off x="-76200" y="9670525"/>
            <a:ext cx="7589400" cy="8991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Nunito"/>
              <a:buAutoNum type="arabicPeriod"/>
            </a:pPr>
            <a:r>
              <a:rPr lang="en-GB" sz="900">
                <a:solidFill>
                  <a:srgbClr val="6AA84F"/>
                </a:solidFill>
                <a:latin typeface="Nunito"/>
                <a:ea typeface="Nunito"/>
                <a:cs typeface="Nunito"/>
                <a:sym typeface="Nunito"/>
              </a:rPr>
              <a:t>With tuberculosis, a person may cough and leave the room yet their respiratory droplets persist and infect other people who enter the room afterwards. TB droplets can remain suspended in air for several hours.</a:t>
            </a:r>
            <a:endParaRPr sz="900">
              <a:solidFill>
                <a:srgbClr val="6AA84F"/>
              </a:solidFill>
              <a:latin typeface="Nunito"/>
              <a:ea typeface="Nunito"/>
              <a:cs typeface="Nunito"/>
              <a:sym typeface="Nunito"/>
            </a:endParaRPr>
          </a:p>
          <a:p>
            <a:pPr indent="-285750" lvl="0" marL="457200" rtl="0" algn="l">
              <a:spcBef>
                <a:spcPts val="0"/>
              </a:spcBef>
              <a:spcAft>
                <a:spcPts val="0"/>
              </a:spcAft>
              <a:buClr>
                <a:srgbClr val="6AA84F"/>
              </a:buClr>
              <a:buSzPts val="900"/>
              <a:buFont typeface="Nunito"/>
              <a:buAutoNum type="arabicPeriod"/>
            </a:pPr>
            <a:r>
              <a:rPr lang="en-GB" sz="900">
                <a:solidFill>
                  <a:srgbClr val="6AA84F"/>
                </a:solidFill>
                <a:latin typeface="Nunito"/>
                <a:ea typeface="Nunito"/>
                <a:cs typeface="Nunito"/>
                <a:sym typeface="Nunito"/>
              </a:rPr>
              <a:t>Campylobacter is associated with eating raw chicken, flies might carry Salmonella to different places. </a:t>
            </a:r>
            <a:endParaRPr sz="900">
              <a:solidFill>
                <a:srgbClr val="6AA84F"/>
              </a:solidFill>
              <a:latin typeface="Nunito"/>
              <a:ea typeface="Nunito"/>
              <a:cs typeface="Nunito"/>
              <a:sym typeface="Nunito"/>
            </a:endParaRPr>
          </a:p>
          <a:p>
            <a:pPr indent="-285750" lvl="0" marL="457200" rtl="0" algn="l">
              <a:spcBef>
                <a:spcPts val="0"/>
              </a:spcBef>
              <a:spcAft>
                <a:spcPts val="0"/>
              </a:spcAft>
              <a:buClr>
                <a:srgbClr val="6AA84F"/>
              </a:buClr>
              <a:buSzPts val="900"/>
              <a:buFont typeface="Nunito"/>
              <a:buAutoNum type="arabicPeriod"/>
            </a:pPr>
            <a:r>
              <a:rPr lang="en-GB" sz="900">
                <a:solidFill>
                  <a:srgbClr val="6AA84F"/>
                </a:solidFill>
                <a:latin typeface="Nunito"/>
                <a:ea typeface="Nunito"/>
                <a:cs typeface="Nunito"/>
                <a:sym typeface="Nunito"/>
              </a:rPr>
              <a:t>Vectors are different from your typical </a:t>
            </a:r>
            <a:r>
              <a:rPr lang="en-GB" sz="900">
                <a:solidFill>
                  <a:srgbClr val="6AA84F"/>
                </a:solidFill>
                <a:latin typeface="Nunito"/>
                <a:ea typeface="Nunito"/>
                <a:cs typeface="Nunito"/>
                <a:sym typeface="Nunito"/>
              </a:rPr>
              <a:t>house flies</a:t>
            </a:r>
            <a:r>
              <a:rPr lang="en-GB" sz="900">
                <a:solidFill>
                  <a:srgbClr val="6AA84F"/>
                </a:solidFill>
                <a:latin typeface="Nunito"/>
                <a:ea typeface="Nunito"/>
                <a:cs typeface="Nunito"/>
                <a:sym typeface="Nunito"/>
              </a:rPr>
              <a:t>, </a:t>
            </a:r>
            <a:r>
              <a:rPr lang="en-GB" sz="900">
                <a:solidFill>
                  <a:srgbClr val="6AA84F"/>
                </a:solidFill>
                <a:latin typeface="Nunito"/>
                <a:ea typeface="Nunito"/>
                <a:cs typeface="Nunito"/>
                <a:sym typeface="Nunito"/>
              </a:rPr>
              <a:t>house flies</a:t>
            </a:r>
            <a:r>
              <a:rPr lang="en-GB" sz="900">
                <a:solidFill>
                  <a:srgbClr val="6AA84F"/>
                </a:solidFill>
                <a:latin typeface="Nunito"/>
                <a:ea typeface="Nunito"/>
                <a:cs typeface="Nunito"/>
                <a:sym typeface="Nunito"/>
              </a:rPr>
              <a:t> usually take organisms and carry them around to different surfaces without puncturing the skin and injecting the organism. </a:t>
            </a:r>
            <a:endParaRPr sz="900">
              <a:solidFill>
                <a:srgbClr val="6AA84F"/>
              </a:solidFill>
              <a:latin typeface="Nunito"/>
              <a:ea typeface="Nunito"/>
              <a:cs typeface="Nunito"/>
              <a:sym typeface="Nunito"/>
            </a:endParaRPr>
          </a:p>
        </p:txBody>
      </p:sp>
      <p:sp>
        <p:nvSpPr>
          <p:cNvPr id="396" name="Google Shape;396;p44"/>
          <p:cNvSpPr txBox="1"/>
          <p:nvPr/>
        </p:nvSpPr>
        <p:spPr>
          <a:xfrm>
            <a:off x="152400" y="249000"/>
            <a:ext cx="7200300" cy="5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Indirect Transmission</a:t>
            </a:r>
            <a:endParaRPr b="1" sz="2400"/>
          </a:p>
        </p:txBody>
      </p:sp>
      <p:grpSp>
        <p:nvGrpSpPr>
          <p:cNvPr id="397" name="Google Shape;397;p44"/>
          <p:cNvGrpSpPr/>
          <p:nvPr/>
        </p:nvGrpSpPr>
        <p:grpSpPr>
          <a:xfrm>
            <a:off x="287412" y="1479571"/>
            <a:ext cx="232103" cy="480733"/>
            <a:chOff x="4136752" y="1733232"/>
            <a:chExt cx="723738" cy="1422708"/>
          </a:xfrm>
        </p:grpSpPr>
        <p:sp>
          <p:nvSpPr>
            <p:cNvPr id="398" name="Google Shape;398;p44"/>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99" name="Google Shape;399;p44"/>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00" name="Google Shape;400;p44"/>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401" name="Google Shape;401;p44"/>
          <p:cNvSpPr txBox="1"/>
          <p:nvPr/>
        </p:nvSpPr>
        <p:spPr>
          <a:xfrm>
            <a:off x="-76200" y="1511684"/>
            <a:ext cx="408600" cy="418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000">
                <a:solidFill>
                  <a:srgbClr val="134F5C"/>
                </a:solidFill>
                <a:latin typeface="Exo"/>
                <a:ea typeface="Exo"/>
                <a:cs typeface="Exo"/>
                <a:sym typeface="Exo"/>
              </a:rPr>
              <a:t>1</a:t>
            </a:r>
            <a:endParaRPr b="1" i="0" sz="2000" cap="none" strike="noStrike">
              <a:solidFill>
                <a:srgbClr val="134F5C"/>
              </a:solidFill>
              <a:latin typeface="Exo"/>
              <a:ea typeface="Exo"/>
              <a:cs typeface="Exo"/>
              <a:sym typeface="Exo"/>
            </a:endParaRPr>
          </a:p>
        </p:txBody>
      </p:sp>
      <p:sp>
        <p:nvSpPr>
          <p:cNvPr id="402" name="Google Shape;402;p44"/>
          <p:cNvSpPr txBox="1"/>
          <p:nvPr/>
        </p:nvSpPr>
        <p:spPr>
          <a:xfrm>
            <a:off x="-3775450" y="-1758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4"/>
          <p:cNvSpPr txBox="1"/>
          <p:nvPr/>
        </p:nvSpPr>
        <p:spPr>
          <a:xfrm>
            <a:off x="652250" y="3581400"/>
            <a:ext cx="32229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34F5C"/>
                </a:solidFill>
                <a:latin typeface="Nunito"/>
                <a:ea typeface="Nunito"/>
                <a:cs typeface="Nunito"/>
                <a:sym typeface="Nunito"/>
              </a:rPr>
              <a:t>Vehicle-borne Transmission:</a:t>
            </a:r>
            <a:endParaRPr baseline="30000" sz="1800">
              <a:solidFill>
                <a:srgbClr val="134F5C"/>
              </a:solidFill>
              <a:latin typeface="Nunito"/>
              <a:ea typeface="Nunito"/>
              <a:cs typeface="Nunito"/>
              <a:sym typeface="Nunito"/>
            </a:endParaRPr>
          </a:p>
          <a:p>
            <a:pPr indent="0" lvl="0" marL="457200" rtl="0" algn="l">
              <a:spcBef>
                <a:spcPts val="0"/>
              </a:spcBef>
              <a:spcAft>
                <a:spcPts val="0"/>
              </a:spcAft>
              <a:buNone/>
            </a:pPr>
            <a:r>
              <a:t/>
            </a:r>
            <a:endParaRPr sz="1200">
              <a:latin typeface="Mada"/>
              <a:ea typeface="Mada"/>
              <a:cs typeface="Mada"/>
              <a:sym typeface="Mada"/>
            </a:endParaRPr>
          </a:p>
        </p:txBody>
      </p:sp>
      <p:grpSp>
        <p:nvGrpSpPr>
          <p:cNvPr id="404" name="Google Shape;404;p44"/>
          <p:cNvGrpSpPr/>
          <p:nvPr/>
        </p:nvGrpSpPr>
        <p:grpSpPr>
          <a:xfrm>
            <a:off x="287412" y="3536971"/>
            <a:ext cx="232103" cy="480733"/>
            <a:chOff x="4136752" y="1733232"/>
            <a:chExt cx="723738" cy="1422708"/>
          </a:xfrm>
        </p:grpSpPr>
        <p:sp>
          <p:nvSpPr>
            <p:cNvPr id="405" name="Google Shape;405;p44"/>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06" name="Google Shape;406;p44"/>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07" name="Google Shape;407;p44"/>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408" name="Google Shape;408;p44"/>
          <p:cNvSpPr txBox="1"/>
          <p:nvPr/>
        </p:nvSpPr>
        <p:spPr>
          <a:xfrm>
            <a:off x="-76200" y="3569084"/>
            <a:ext cx="408600" cy="418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000">
                <a:solidFill>
                  <a:srgbClr val="134F5C"/>
                </a:solidFill>
                <a:latin typeface="Exo"/>
                <a:ea typeface="Exo"/>
                <a:cs typeface="Exo"/>
                <a:sym typeface="Exo"/>
              </a:rPr>
              <a:t>2</a:t>
            </a:r>
            <a:endParaRPr b="1" i="0" sz="2000" cap="none" strike="noStrike">
              <a:solidFill>
                <a:srgbClr val="134F5C"/>
              </a:solidFill>
              <a:latin typeface="Exo"/>
              <a:ea typeface="Exo"/>
              <a:cs typeface="Exo"/>
              <a:sym typeface="Exo"/>
            </a:endParaRPr>
          </a:p>
        </p:txBody>
      </p:sp>
      <p:sp>
        <p:nvSpPr>
          <p:cNvPr id="409" name="Google Shape;409;p44"/>
          <p:cNvSpPr txBox="1"/>
          <p:nvPr/>
        </p:nvSpPr>
        <p:spPr>
          <a:xfrm>
            <a:off x="652250" y="5638800"/>
            <a:ext cx="32229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34F5C"/>
                </a:solidFill>
                <a:latin typeface="Nunito"/>
                <a:ea typeface="Nunito"/>
                <a:cs typeface="Nunito"/>
                <a:sym typeface="Nunito"/>
              </a:rPr>
              <a:t>Vector-borne Transmission </a:t>
            </a:r>
            <a:r>
              <a:rPr baseline="30000" lang="en-GB" sz="1800">
                <a:solidFill>
                  <a:srgbClr val="134F5C"/>
                </a:solidFill>
                <a:latin typeface="Nunito"/>
                <a:ea typeface="Nunito"/>
                <a:cs typeface="Nunito"/>
                <a:sym typeface="Nunito"/>
              </a:rPr>
              <a:t>3</a:t>
            </a:r>
            <a:r>
              <a:rPr lang="en-GB" sz="1800">
                <a:solidFill>
                  <a:srgbClr val="134F5C"/>
                </a:solidFill>
                <a:latin typeface="Nunito"/>
                <a:ea typeface="Nunito"/>
                <a:cs typeface="Nunito"/>
                <a:sym typeface="Nunito"/>
              </a:rPr>
              <a:t>:</a:t>
            </a:r>
            <a:endParaRPr baseline="30000" sz="1800">
              <a:solidFill>
                <a:srgbClr val="134F5C"/>
              </a:solidFill>
              <a:latin typeface="Nunito"/>
              <a:ea typeface="Nunito"/>
              <a:cs typeface="Nunito"/>
              <a:sym typeface="Nunito"/>
            </a:endParaRPr>
          </a:p>
          <a:p>
            <a:pPr indent="0" lvl="0" marL="457200" rtl="0" algn="l">
              <a:spcBef>
                <a:spcPts val="0"/>
              </a:spcBef>
              <a:spcAft>
                <a:spcPts val="0"/>
              </a:spcAft>
              <a:buNone/>
            </a:pPr>
            <a:r>
              <a:t/>
            </a:r>
            <a:endParaRPr sz="1200">
              <a:latin typeface="Mada"/>
              <a:ea typeface="Mada"/>
              <a:cs typeface="Mada"/>
              <a:sym typeface="Mada"/>
            </a:endParaRPr>
          </a:p>
        </p:txBody>
      </p:sp>
      <p:grpSp>
        <p:nvGrpSpPr>
          <p:cNvPr id="410" name="Google Shape;410;p44"/>
          <p:cNvGrpSpPr/>
          <p:nvPr/>
        </p:nvGrpSpPr>
        <p:grpSpPr>
          <a:xfrm>
            <a:off x="287412" y="5594371"/>
            <a:ext cx="232103" cy="480733"/>
            <a:chOff x="4136752" y="1733232"/>
            <a:chExt cx="723738" cy="1422708"/>
          </a:xfrm>
        </p:grpSpPr>
        <p:sp>
          <p:nvSpPr>
            <p:cNvPr id="411" name="Google Shape;411;p44"/>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12" name="Google Shape;412;p44"/>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13" name="Google Shape;413;p44"/>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414" name="Google Shape;414;p44"/>
          <p:cNvSpPr txBox="1"/>
          <p:nvPr/>
        </p:nvSpPr>
        <p:spPr>
          <a:xfrm>
            <a:off x="-76200" y="5626484"/>
            <a:ext cx="408600" cy="418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000">
                <a:solidFill>
                  <a:srgbClr val="134F5C"/>
                </a:solidFill>
                <a:latin typeface="Exo"/>
                <a:ea typeface="Exo"/>
                <a:cs typeface="Exo"/>
                <a:sym typeface="Exo"/>
              </a:rPr>
              <a:t>3</a:t>
            </a:r>
            <a:endParaRPr b="1" i="0" sz="2000" cap="none" strike="noStrike">
              <a:solidFill>
                <a:srgbClr val="134F5C"/>
              </a:solidFill>
              <a:latin typeface="Exo"/>
              <a:ea typeface="Exo"/>
              <a:cs typeface="Exo"/>
              <a:sym typeface="Ex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5"/>
          <p:cNvSpPr/>
          <p:nvPr/>
        </p:nvSpPr>
        <p:spPr>
          <a:xfrm>
            <a:off x="-121625" y="9586425"/>
            <a:ext cx="7926900" cy="114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5"/>
          <p:cNvSpPr txBox="1"/>
          <p:nvPr/>
        </p:nvSpPr>
        <p:spPr>
          <a:xfrm>
            <a:off x="135000" y="1526175"/>
            <a:ext cx="7298100" cy="6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Immunity </a:t>
            </a:r>
            <a:r>
              <a:rPr b="1" baseline="30000" lang="en-GB" sz="2400">
                <a:solidFill>
                  <a:srgbClr val="134F5C"/>
                </a:solidFill>
                <a:latin typeface="Nunito"/>
                <a:ea typeface="Nunito"/>
                <a:cs typeface="Nunito"/>
                <a:sym typeface="Nunito"/>
              </a:rPr>
              <a:t>1</a:t>
            </a:r>
            <a:r>
              <a:rPr b="1" lang="en-GB" sz="2400">
                <a:solidFill>
                  <a:srgbClr val="134F5C"/>
                </a:solidFill>
                <a:latin typeface="Nunito"/>
                <a:ea typeface="Nunito"/>
                <a:cs typeface="Nunito"/>
                <a:sym typeface="Nunito"/>
              </a:rPr>
              <a:t> </a:t>
            </a:r>
            <a:endParaRPr b="1" sz="2400"/>
          </a:p>
        </p:txBody>
      </p:sp>
      <p:sp>
        <p:nvSpPr>
          <p:cNvPr id="421" name="Google Shape;421;p45"/>
          <p:cNvSpPr txBox="1"/>
          <p:nvPr/>
        </p:nvSpPr>
        <p:spPr>
          <a:xfrm>
            <a:off x="0" y="228600"/>
            <a:ext cx="7625400" cy="6213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GB" sz="2400">
                <a:solidFill>
                  <a:srgbClr val="134F5C"/>
                </a:solidFill>
                <a:latin typeface="Nunito"/>
                <a:ea typeface="Nunito"/>
                <a:cs typeface="Nunito"/>
                <a:sym typeface="Nunito"/>
              </a:rPr>
              <a:t>Susceptible Host &amp; Immunity</a:t>
            </a:r>
            <a:endParaRPr b="1" sz="2400">
              <a:solidFill>
                <a:srgbClr val="134F5C"/>
              </a:solidFill>
              <a:latin typeface="Nunito"/>
              <a:ea typeface="Nunito"/>
              <a:cs typeface="Nunito"/>
              <a:sym typeface="Nunito"/>
            </a:endParaRPr>
          </a:p>
          <a:p>
            <a:pPr indent="0" lvl="0" marL="457200" rtl="0" algn="l">
              <a:spcBef>
                <a:spcPts val="0"/>
              </a:spcBef>
              <a:spcAft>
                <a:spcPts val="0"/>
              </a:spcAft>
              <a:buNone/>
            </a:pPr>
            <a:r>
              <a:t/>
            </a:r>
            <a:endParaRPr sz="1200">
              <a:latin typeface="Mada"/>
              <a:ea typeface="Mada"/>
              <a:cs typeface="Mada"/>
              <a:sym typeface="Mada"/>
            </a:endParaRPr>
          </a:p>
        </p:txBody>
      </p:sp>
      <p:sp>
        <p:nvSpPr>
          <p:cNvPr id="422" name="Google Shape;422;p45"/>
          <p:cNvSpPr txBox="1"/>
          <p:nvPr/>
        </p:nvSpPr>
        <p:spPr>
          <a:xfrm>
            <a:off x="135000" y="811100"/>
            <a:ext cx="7087800" cy="816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 person or other living animal, that afford subsistence or lodgment to an infectious agent under natural condition.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Susceptibility to infection is universal but susceptibility to disease depends immunity and resistance. </a:t>
            </a:r>
            <a:endParaRPr sz="1200">
              <a:latin typeface="Mada"/>
              <a:ea typeface="Mada"/>
              <a:cs typeface="Mada"/>
              <a:sym typeface="Mada"/>
            </a:endParaRPr>
          </a:p>
        </p:txBody>
      </p:sp>
      <p:sp>
        <p:nvSpPr>
          <p:cNvPr id="423" name="Google Shape;423;p45"/>
          <p:cNvSpPr txBox="1"/>
          <p:nvPr/>
        </p:nvSpPr>
        <p:spPr>
          <a:xfrm>
            <a:off x="1320725" y="2534475"/>
            <a:ext cx="6101700" cy="354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AutoNum type="arabicPeriod"/>
            </a:pPr>
            <a:r>
              <a:rPr b="1" lang="en-GB" sz="1200">
                <a:latin typeface="Mada"/>
                <a:ea typeface="Mada"/>
                <a:cs typeface="Mada"/>
                <a:sym typeface="Mada"/>
              </a:rPr>
              <a:t>Acquired immunity: </a:t>
            </a:r>
            <a:r>
              <a:rPr lang="en-GB" sz="1200">
                <a:latin typeface="Mada"/>
                <a:ea typeface="Mada"/>
                <a:cs typeface="Mada"/>
                <a:sym typeface="Mada"/>
              </a:rPr>
              <a:t>results when the body is exposed to the disease or organism. </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GB" u="sng">
                <a:highlight>
                  <a:srgbClr val="CFE2F3"/>
                </a:highlight>
                <a:latin typeface="Mada"/>
                <a:ea typeface="Mada"/>
                <a:cs typeface="Mada"/>
                <a:sym typeface="Mada"/>
              </a:rPr>
              <a:t>Active</a:t>
            </a:r>
            <a:r>
              <a:rPr b="1" lang="en-GB" sz="1200">
                <a:latin typeface="Mada"/>
                <a:ea typeface="Mada"/>
                <a:cs typeface="Mada"/>
                <a:sym typeface="Mada"/>
              </a:rPr>
              <a:t>:</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post infection immunity (</a:t>
            </a:r>
            <a:r>
              <a:rPr b="1" lang="en-GB" sz="1200">
                <a:latin typeface="Mada"/>
                <a:ea typeface="Mada"/>
                <a:cs typeface="Mada"/>
                <a:sym typeface="Mada"/>
              </a:rPr>
              <a:t>natural</a:t>
            </a:r>
            <a:r>
              <a:rPr lang="en-GB" sz="1200">
                <a:latin typeface="Mada"/>
                <a:ea typeface="Mada"/>
                <a:cs typeface="Mada"/>
                <a:sym typeface="Mada"/>
              </a:rPr>
              <a:t>) or following vaccination (</a:t>
            </a:r>
            <a:r>
              <a:rPr b="1" lang="en-GB" sz="1200">
                <a:latin typeface="Mada"/>
                <a:ea typeface="Mada"/>
                <a:cs typeface="Mada"/>
                <a:sym typeface="Mada"/>
              </a:rPr>
              <a:t>artificial</a:t>
            </a:r>
            <a:r>
              <a:rPr lang="en-GB" sz="1200">
                <a:latin typeface="Mada"/>
                <a:ea typeface="Mada"/>
                <a:cs typeface="Mada"/>
                <a:sym typeface="Mada"/>
              </a:rPr>
              <a:t>).</a:t>
            </a:r>
            <a:r>
              <a:rPr lang="en-GB" sz="1200">
                <a:latin typeface="Mada"/>
                <a:ea typeface="Mada"/>
                <a:cs typeface="Mada"/>
                <a:sym typeface="Mada"/>
              </a:rPr>
              <a:t>Exposure to the disease organism that triggers the immune system to produce antibodies to that disease, which can occur through infection with the actual disease (</a:t>
            </a:r>
            <a:r>
              <a:rPr b="1" lang="en-GB" sz="1200">
                <a:latin typeface="Mada"/>
                <a:ea typeface="Mada"/>
                <a:cs typeface="Mada"/>
                <a:sym typeface="Mada"/>
              </a:rPr>
              <a:t>resulting in natural immunity</a:t>
            </a:r>
            <a:r>
              <a:rPr lang="en-GB" sz="1200">
                <a:latin typeface="Mada"/>
                <a:ea typeface="Mada"/>
                <a:cs typeface="Mada"/>
                <a:sym typeface="Mada"/>
              </a:rPr>
              <a:t>) or through the introduction of a killed/weakened organism by the means of vaccination (</a:t>
            </a:r>
            <a:r>
              <a:rPr b="1" lang="en-GB" sz="1200">
                <a:latin typeface="Mada"/>
                <a:ea typeface="Mada"/>
                <a:cs typeface="Mada"/>
                <a:sym typeface="Mada"/>
              </a:rPr>
              <a:t>resulting in vaccine-induced immunity</a:t>
            </a:r>
            <a:r>
              <a:rPr lang="en-GB" sz="1200">
                <a:latin typeface="Mada"/>
                <a:ea typeface="Mada"/>
                <a:cs typeface="Mada"/>
                <a:sym typeface="Mada"/>
              </a:rPr>
              <a:t>). Either way the immune system will generate antibodies needed to fight the organism.</a:t>
            </a:r>
            <a:endParaRPr sz="1200">
              <a:latin typeface="Mada"/>
              <a:ea typeface="Mada"/>
              <a:cs typeface="Mada"/>
              <a:sym typeface="Mada"/>
            </a:endParaRPr>
          </a:p>
          <a:p>
            <a:pPr indent="0" lvl="0" marL="914400" rtl="0" algn="l">
              <a:spcBef>
                <a:spcPts val="0"/>
              </a:spcBef>
              <a:spcAft>
                <a:spcPts val="0"/>
              </a:spcAft>
              <a:buNone/>
            </a:pPr>
            <a:r>
              <a:t/>
            </a:r>
            <a:endParaRPr sz="800">
              <a:latin typeface="Mada"/>
              <a:ea typeface="Mada"/>
              <a:cs typeface="Mada"/>
              <a:sym typeface="Mada"/>
            </a:endParaRPr>
          </a:p>
          <a:p>
            <a:pPr indent="0" lvl="0" marL="0" rtl="0" algn="l">
              <a:spcBef>
                <a:spcPts val="0"/>
              </a:spcBef>
              <a:spcAft>
                <a:spcPts val="0"/>
              </a:spcAft>
              <a:buNone/>
            </a:pPr>
            <a:r>
              <a:rPr b="1" lang="en-GB" u="sng">
                <a:highlight>
                  <a:srgbClr val="CFE2F3"/>
                </a:highlight>
                <a:latin typeface="Mada"/>
                <a:ea typeface="Mada"/>
                <a:cs typeface="Mada"/>
                <a:sym typeface="Mada"/>
              </a:rPr>
              <a:t>Passive</a:t>
            </a:r>
            <a:r>
              <a:rPr b="1" lang="en-GB" sz="1200">
                <a:latin typeface="Mada"/>
                <a:ea typeface="Mada"/>
                <a:cs typeface="Mada"/>
                <a:sym typeface="Mada"/>
              </a:rPr>
              <a:t>:</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Acquired through transferred antibodies from mother to infant (</a:t>
            </a:r>
            <a:r>
              <a:rPr b="1" lang="en-GB" sz="1200">
                <a:latin typeface="Mada"/>
                <a:ea typeface="Mada"/>
                <a:cs typeface="Mada"/>
                <a:sym typeface="Mada"/>
              </a:rPr>
              <a:t>natural</a:t>
            </a:r>
            <a:r>
              <a:rPr lang="en-GB" sz="1200">
                <a:latin typeface="Mada"/>
                <a:ea typeface="Mada"/>
                <a:cs typeface="Mada"/>
                <a:sym typeface="Mada"/>
              </a:rPr>
              <a:t>) or by administration of immunoglobulin or antisera (</a:t>
            </a:r>
            <a:r>
              <a:rPr b="1" lang="en-GB" sz="1200">
                <a:latin typeface="Mada"/>
                <a:ea typeface="Mada"/>
                <a:cs typeface="Mada"/>
                <a:sym typeface="Mada"/>
              </a:rPr>
              <a:t>artificial</a:t>
            </a:r>
            <a:r>
              <a:rPr lang="en-GB" sz="1200">
                <a:latin typeface="Mada"/>
                <a:ea typeface="Mada"/>
                <a:cs typeface="Mada"/>
                <a:sym typeface="Mada"/>
              </a:rPr>
              <a:t>). </a:t>
            </a:r>
            <a:r>
              <a:rPr baseline="30000" lang="en-GB" sz="1200">
                <a:latin typeface="Mada"/>
                <a:ea typeface="Mada"/>
                <a:cs typeface="Mada"/>
                <a:sym typeface="Mada"/>
              </a:rPr>
              <a:t>2</a:t>
            </a:r>
            <a:r>
              <a:rPr lang="en-GB" sz="1200">
                <a:solidFill>
                  <a:srgbClr val="6AA84F"/>
                </a:solidFill>
                <a:latin typeface="Mada"/>
                <a:ea typeface="Mada"/>
                <a:cs typeface="Mada"/>
                <a:sym typeface="Mada"/>
              </a:rPr>
              <a:t> </a:t>
            </a:r>
            <a:r>
              <a:rPr b="1" lang="en-GB" sz="1200">
                <a:solidFill>
                  <a:srgbClr val="FF0000"/>
                </a:solidFill>
                <a:latin typeface="Mada"/>
                <a:ea typeface="Mada"/>
                <a:cs typeface="Mada"/>
                <a:sym typeface="Mada"/>
              </a:rPr>
              <a:t>Passive immunity is advantageous over active immunity in that the immunity provided is immediate; however, it is considerably shorter unlike active immunity which is long-lasting.</a:t>
            </a:r>
            <a:r>
              <a:rPr lang="en-GB" sz="1200">
                <a:latin typeface="Mada"/>
                <a:ea typeface="Mada"/>
                <a:cs typeface="Mada"/>
                <a:sym typeface="Mada"/>
              </a:rPr>
              <a:t> Natural passive immunity is transmitted through the placenta while artificial passive immunity is given through antibody containing blood products such as immune globulin.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GB" sz="1200">
                <a:latin typeface="Mada"/>
                <a:ea typeface="Mada"/>
                <a:cs typeface="Mada"/>
                <a:sym typeface="Mada"/>
              </a:rPr>
              <a:t>Natural  immunity:</a:t>
            </a:r>
            <a:r>
              <a:rPr lang="en-GB" sz="1200">
                <a:latin typeface="Mada"/>
                <a:ea typeface="Mada"/>
                <a:cs typeface="Mada"/>
                <a:sym typeface="Mada"/>
              </a:rPr>
              <a:t> resistance of the body offered by skin, mucous membranes, gastric acidity, respiratory cilia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p:txBody>
      </p:sp>
      <p:sp>
        <p:nvSpPr>
          <p:cNvPr id="424" name="Google Shape;424;p45"/>
          <p:cNvSpPr txBox="1"/>
          <p:nvPr/>
        </p:nvSpPr>
        <p:spPr>
          <a:xfrm>
            <a:off x="285700" y="6883975"/>
            <a:ext cx="6996600" cy="158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Also known as community immunity, refers to the protection offered to everyone in a community by </a:t>
            </a:r>
            <a:r>
              <a:rPr b="1" lang="en-GB" sz="1200">
                <a:solidFill>
                  <a:schemeClr val="dk1"/>
                </a:solidFill>
                <a:latin typeface="Mada"/>
                <a:ea typeface="Mada"/>
                <a:cs typeface="Mada"/>
                <a:sym typeface="Mada"/>
              </a:rPr>
              <a:t>high vaccination rates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With enough people immunized against a given disease, it’s difficult for the disease to gain a foothold in the community.</a:t>
            </a:r>
            <a:r>
              <a:rPr b="1" lang="en-GB" sz="1200">
                <a:solidFill>
                  <a:schemeClr val="dk1"/>
                </a:solidFill>
                <a:latin typeface="Mada"/>
                <a:ea typeface="Mada"/>
                <a:cs typeface="Mada"/>
                <a:sym typeface="Mada"/>
              </a:rPr>
              <a:t> This offers some protection to those who are unable to receive vaccinations.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People who depend on herd immunity: Some people in the community rely on herd immunity to protect them. These groups are particularly vulnerable to disease, but often cannot safely receive vaccines:</a:t>
            </a:r>
            <a:endParaRPr sz="1200">
              <a:solidFill>
                <a:schemeClr val="dk1"/>
              </a:solidFill>
              <a:latin typeface="Mada"/>
              <a:ea typeface="Mada"/>
              <a:cs typeface="Mada"/>
              <a:sym typeface="Mada"/>
            </a:endParaRPr>
          </a:p>
        </p:txBody>
      </p:sp>
      <p:sp>
        <p:nvSpPr>
          <p:cNvPr id="425" name="Google Shape;425;p45"/>
          <p:cNvSpPr txBox="1"/>
          <p:nvPr/>
        </p:nvSpPr>
        <p:spPr>
          <a:xfrm>
            <a:off x="1555125" y="2015175"/>
            <a:ext cx="54747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Immunity is a natural resistance of the body offered by skin, gastric acidity, etc. </a:t>
            </a:r>
            <a:endParaRPr/>
          </a:p>
        </p:txBody>
      </p:sp>
      <p:sp>
        <p:nvSpPr>
          <p:cNvPr id="426" name="Google Shape;426;p45"/>
          <p:cNvSpPr txBox="1"/>
          <p:nvPr/>
        </p:nvSpPr>
        <p:spPr>
          <a:xfrm>
            <a:off x="-20275" y="1785675"/>
            <a:ext cx="1073100" cy="872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Definition</a:t>
            </a:r>
            <a:endParaRPr b="1">
              <a:solidFill>
                <a:srgbClr val="45818E"/>
              </a:solidFill>
              <a:latin typeface="Nunito"/>
              <a:ea typeface="Nunito"/>
              <a:cs typeface="Nunito"/>
              <a:sym typeface="Nunito"/>
            </a:endParaRPr>
          </a:p>
        </p:txBody>
      </p:sp>
      <p:grpSp>
        <p:nvGrpSpPr>
          <p:cNvPr id="427" name="Google Shape;427;p45"/>
          <p:cNvGrpSpPr/>
          <p:nvPr/>
        </p:nvGrpSpPr>
        <p:grpSpPr>
          <a:xfrm>
            <a:off x="1053079" y="1861076"/>
            <a:ext cx="359465" cy="648904"/>
            <a:chOff x="1085125" y="209550"/>
            <a:chExt cx="566175" cy="923575"/>
          </a:xfrm>
        </p:grpSpPr>
        <p:sp>
          <p:nvSpPr>
            <p:cNvPr id="428" name="Google Shape;428;p45"/>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5"/>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45"/>
          <p:cNvSpPr txBox="1"/>
          <p:nvPr/>
        </p:nvSpPr>
        <p:spPr>
          <a:xfrm>
            <a:off x="-20275" y="2547675"/>
            <a:ext cx="1073100" cy="872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Types</a:t>
            </a:r>
            <a:endParaRPr b="1">
              <a:solidFill>
                <a:srgbClr val="45818E"/>
              </a:solidFill>
              <a:latin typeface="Nunito"/>
              <a:ea typeface="Nunito"/>
              <a:cs typeface="Nunito"/>
              <a:sym typeface="Nunito"/>
            </a:endParaRPr>
          </a:p>
        </p:txBody>
      </p:sp>
      <p:grpSp>
        <p:nvGrpSpPr>
          <p:cNvPr id="431" name="Google Shape;431;p45"/>
          <p:cNvGrpSpPr/>
          <p:nvPr/>
        </p:nvGrpSpPr>
        <p:grpSpPr>
          <a:xfrm>
            <a:off x="1053079" y="2623076"/>
            <a:ext cx="359465" cy="648904"/>
            <a:chOff x="1085125" y="209550"/>
            <a:chExt cx="566175" cy="923575"/>
          </a:xfrm>
        </p:grpSpPr>
        <p:sp>
          <p:nvSpPr>
            <p:cNvPr id="432" name="Google Shape;432;p45"/>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5"/>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45"/>
          <p:cNvSpPr txBox="1"/>
          <p:nvPr/>
        </p:nvSpPr>
        <p:spPr>
          <a:xfrm>
            <a:off x="135000" y="6402975"/>
            <a:ext cx="7298100" cy="6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Herd Immunity</a:t>
            </a:r>
            <a:endParaRPr b="1" sz="2400"/>
          </a:p>
        </p:txBody>
      </p:sp>
      <p:grpSp>
        <p:nvGrpSpPr>
          <p:cNvPr id="435" name="Google Shape;435;p45"/>
          <p:cNvGrpSpPr/>
          <p:nvPr/>
        </p:nvGrpSpPr>
        <p:grpSpPr>
          <a:xfrm>
            <a:off x="530519" y="8589439"/>
            <a:ext cx="428695" cy="644011"/>
            <a:chOff x="219906" y="1124884"/>
            <a:chExt cx="502455" cy="736349"/>
          </a:xfrm>
        </p:grpSpPr>
        <p:grpSp>
          <p:nvGrpSpPr>
            <p:cNvPr id="436" name="Google Shape;436;p45"/>
            <p:cNvGrpSpPr/>
            <p:nvPr/>
          </p:nvGrpSpPr>
          <p:grpSpPr>
            <a:xfrm>
              <a:off x="219906" y="1124884"/>
              <a:ext cx="502455" cy="736349"/>
              <a:chOff x="4041649" y="1707654"/>
              <a:chExt cx="1060704" cy="1429526"/>
            </a:xfrm>
          </p:grpSpPr>
          <p:sp>
            <p:nvSpPr>
              <p:cNvPr id="437" name="Google Shape;437;p4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38" name="Google Shape;438;p4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39" name="Google Shape;439;p45"/>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1</a:t>
              </a:r>
              <a:endParaRPr b="1" sz="1700">
                <a:latin typeface="Trebuchet MS"/>
                <a:ea typeface="Trebuchet MS"/>
                <a:cs typeface="Trebuchet MS"/>
                <a:sym typeface="Trebuchet MS"/>
              </a:endParaRPr>
            </a:p>
          </p:txBody>
        </p:sp>
      </p:grpSp>
      <p:sp>
        <p:nvSpPr>
          <p:cNvPr id="440" name="Google Shape;440;p45"/>
          <p:cNvSpPr txBox="1"/>
          <p:nvPr/>
        </p:nvSpPr>
        <p:spPr>
          <a:xfrm>
            <a:off x="1016350" y="8541400"/>
            <a:ext cx="3000000" cy="7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People without a fully-working immune system, including those without a working spleen and those with HIV. </a:t>
            </a:r>
            <a:endParaRPr/>
          </a:p>
        </p:txBody>
      </p:sp>
      <p:grpSp>
        <p:nvGrpSpPr>
          <p:cNvPr id="441" name="Google Shape;441;p45"/>
          <p:cNvGrpSpPr/>
          <p:nvPr/>
        </p:nvGrpSpPr>
        <p:grpSpPr>
          <a:xfrm>
            <a:off x="3915619" y="8603914"/>
            <a:ext cx="428695" cy="644011"/>
            <a:chOff x="219906" y="1124884"/>
            <a:chExt cx="502455" cy="736349"/>
          </a:xfrm>
        </p:grpSpPr>
        <p:grpSp>
          <p:nvGrpSpPr>
            <p:cNvPr id="442" name="Google Shape;442;p45"/>
            <p:cNvGrpSpPr/>
            <p:nvPr/>
          </p:nvGrpSpPr>
          <p:grpSpPr>
            <a:xfrm>
              <a:off x="219906" y="1124884"/>
              <a:ext cx="502455" cy="736349"/>
              <a:chOff x="4041649" y="1707654"/>
              <a:chExt cx="1060704" cy="1429526"/>
            </a:xfrm>
          </p:grpSpPr>
          <p:sp>
            <p:nvSpPr>
              <p:cNvPr id="443" name="Google Shape;443;p4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44" name="Google Shape;444;p4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45" name="Google Shape;445;p45"/>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2</a:t>
              </a:r>
              <a:endParaRPr b="1" sz="1700">
                <a:latin typeface="Trebuchet MS"/>
                <a:ea typeface="Trebuchet MS"/>
                <a:cs typeface="Trebuchet MS"/>
                <a:sym typeface="Trebuchet MS"/>
              </a:endParaRPr>
            </a:p>
          </p:txBody>
        </p:sp>
      </p:grpSp>
      <p:sp>
        <p:nvSpPr>
          <p:cNvPr id="446" name="Google Shape;446;p45"/>
          <p:cNvSpPr txBox="1"/>
          <p:nvPr/>
        </p:nvSpPr>
        <p:spPr>
          <a:xfrm>
            <a:off x="1080075" y="9910500"/>
            <a:ext cx="27147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 People on chemotherapy treatment whose immune system is weakened</a:t>
            </a:r>
            <a:endParaRPr sz="1200">
              <a:solidFill>
                <a:schemeClr val="dk1"/>
              </a:solidFill>
              <a:latin typeface="Mada"/>
              <a:ea typeface="Mada"/>
              <a:cs typeface="Mada"/>
              <a:sym typeface="Mada"/>
            </a:endParaRPr>
          </a:p>
        </p:txBody>
      </p:sp>
      <p:grpSp>
        <p:nvGrpSpPr>
          <p:cNvPr id="447" name="Google Shape;447;p45"/>
          <p:cNvGrpSpPr/>
          <p:nvPr/>
        </p:nvGrpSpPr>
        <p:grpSpPr>
          <a:xfrm>
            <a:off x="530519" y="9275239"/>
            <a:ext cx="428695" cy="644011"/>
            <a:chOff x="219906" y="1124884"/>
            <a:chExt cx="502455" cy="736349"/>
          </a:xfrm>
        </p:grpSpPr>
        <p:grpSp>
          <p:nvGrpSpPr>
            <p:cNvPr id="448" name="Google Shape;448;p45"/>
            <p:cNvGrpSpPr/>
            <p:nvPr/>
          </p:nvGrpSpPr>
          <p:grpSpPr>
            <a:xfrm>
              <a:off x="219906" y="1124884"/>
              <a:ext cx="502455" cy="736349"/>
              <a:chOff x="4041649" y="1707654"/>
              <a:chExt cx="1060704" cy="1429526"/>
            </a:xfrm>
          </p:grpSpPr>
          <p:sp>
            <p:nvSpPr>
              <p:cNvPr id="449" name="Google Shape;449;p4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50" name="Google Shape;450;p4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51" name="Google Shape;451;p45"/>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3</a:t>
              </a:r>
              <a:endParaRPr b="1" sz="1700">
                <a:latin typeface="Trebuchet MS"/>
                <a:ea typeface="Trebuchet MS"/>
                <a:cs typeface="Trebuchet MS"/>
                <a:sym typeface="Trebuchet MS"/>
              </a:endParaRPr>
            </a:p>
          </p:txBody>
        </p:sp>
      </p:grpSp>
      <p:sp>
        <p:nvSpPr>
          <p:cNvPr id="452" name="Google Shape;452;p45"/>
          <p:cNvSpPr txBox="1"/>
          <p:nvPr/>
        </p:nvSpPr>
        <p:spPr>
          <a:xfrm>
            <a:off x="1016350" y="9323300"/>
            <a:ext cx="30000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 Newborn babies who are too young to be vaccinated</a:t>
            </a:r>
            <a:endParaRPr sz="1200">
              <a:solidFill>
                <a:schemeClr val="dk1"/>
              </a:solidFill>
              <a:latin typeface="Mada"/>
              <a:ea typeface="Mada"/>
              <a:cs typeface="Mada"/>
              <a:sym typeface="Mada"/>
            </a:endParaRPr>
          </a:p>
        </p:txBody>
      </p:sp>
      <p:grpSp>
        <p:nvGrpSpPr>
          <p:cNvPr id="453" name="Google Shape;453;p45"/>
          <p:cNvGrpSpPr/>
          <p:nvPr/>
        </p:nvGrpSpPr>
        <p:grpSpPr>
          <a:xfrm>
            <a:off x="3915619" y="9289714"/>
            <a:ext cx="428695" cy="644011"/>
            <a:chOff x="219906" y="1124884"/>
            <a:chExt cx="502455" cy="736349"/>
          </a:xfrm>
        </p:grpSpPr>
        <p:grpSp>
          <p:nvGrpSpPr>
            <p:cNvPr id="454" name="Google Shape;454;p45"/>
            <p:cNvGrpSpPr/>
            <p:nvPr/>
          </p:nvGrpSpPr>
          <p:grpSpPr>
            <a:xfrm>
              <a:off x="219906" y="1124884"/>
              <a:ext cx="502455" cy="736349"/>
              <a:chOff x="4041649" y="1707654"/>
              <a:chExt cx="1060704" cy="1429526"/>
            </a:xfrm>
          </p:grpSpPr>
          <p:sp>
            <p:nvSpPr>
              <p:cNvPr id="455" name="Google Shape;455;p4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56" name="Google Shape;456;p4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57" name="Google Shape;457;p45"/>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4</a:t>
              </a:r>
              <a:endParaRPr b="1" sz="1700">
                <a:latin typeface="Trebuchet MS"/>
                <a:ea typeface="Trebuchet MS"/>
                <a:cs typeface="Trebuchet MS"/>
                <a:sym typeface="Trebuchet MS"/>
              </a:endParaRPr>
            </a:p>
          </p:txBody>
        </p:sp>
      </p:grpSp>
      <p:sp>
        <p:nvSpPr>
          <p:cNvPr id="458" name="Google Shape;458;p45"/>
          <p:cNvSpPr txBox="1"/>
          <p:nvPr/>
        </p:nvSpPr>
        <p:spPr>
          <a:xfrm>
            <a:off x="4422475" y="9337775"/>
            <a:ext cx="30000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Elderly people </a:t>
            </a:r>
            <a:endParaRPr sz="1200">
              <a:solidFill>
                <a:schemeClr val="dk1"/>
              </a:solidFill>
              <a:latin typeface="Mada"/>
              <a:ea typeface="Mada"/>
              <a:cs typeface="Mada"/>
              <a:sym typeface="Mada"/>
            </a:endParaRPr>
          </a:p>
        </p:txBody>
      </p:sp>
      <p:grpSp>
        <p:nvGrpSpPr>
          <p:cNvPr id="459" name="Google Shape;459;p45"/>
          <p:cNvGrpSpPr/>
          <p:nvPr/>
        </p:nvGrpSpPr>
        <p:grpSpPr>
          <a:xfrm>
            <a:off x="530519" y="9961052"/>
            <a:ext cx="428695" cy="644011"/>
            <a:chOff x="219906" y="1124884"/>
            <a:chExt cx="502455" cy="736349"/>
          </a:xfrm>
        </p:grpSpPr>
        <p:grpSp>
          <p:nvGrpSpPr>
            <p:cNvPr id="460" name="Google Shape;460;p45"/>
            <p:cNvGrpSpPr/>
            <p:nvPr/>
          </p:nvGrpSpPr>
          <p:grpSpPr>
            <a:xfrm>
              <a:off x="219906" y="1124884"/>
              <a:ext cx="502455" cy="736349"/>
              <a:chOff x="4041649" y="1707654"/>
              <a:chExt cx="1060704" cy="1429526"/>
            </a:xfrm>
          </p:grpSpPr>
          <p:sp>
            <p:nvSpPr>
              <p:cNvPr id="461" name="Google Shape;461;p4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62" name="Google Shape;462;p4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63" name="Google Shape;463;p45"/>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5</a:t>
              </a:r>
              <a:endParaRPr b="1" sz="1700">
                <a:latin typeface="Trebuchet MS"/>
                <a:ea typeface="Trebuchet MS"/>
                <a:cs typeface="Trebuchet MS"/>
                <a:sym typeface="Trebuchet MS"/>
              </a:endParaRPr>
            </a:p>
          </p:txBody>
        </p:sp>
      </p:grpSp>
      <p:sp>
        <p:nvSpPr>
          <p:cNvPr id="464" name="Google Shape;464;p45"/>
          <p:cNvSpPr txBox="1"/>
          <p:nvPr/>
        </p:nvSpPr>
        <p:spPr>
          <a:xfrm>
            <a:off x="4344325" y="8732225"/>
            <a:ext cx="13077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V</a:t>
            </a:r>
            <a:r>
              <a:rPr lang="en-GB" sz="1200">
                <a:solidFill>
                  <a:schemeClr val="dk1"/>
                </a:solidFill>
                <a:latin typeface="Mada"/>
                <a:ea typeface="Mada"/>
                <a:cs typeface="Mada"/>
                <a:sym typeface="Mada"/>
              </a:rPr>
              <a:t>ery ill in hospital</a:t>
            </a:r>
            <a:endParaRPr sz="1200">
              <a:solidFill>
                <a:schemeClr val="dk1"/>
              </a:solidFill>
              <a:latin typeface="Mada"/>
              <a:ea typeface="Mada"/>
              <a:cs typeface="Mada"/>
              <a:sym typeface="Mada"/>
            </a:endParaRPr>
          </a:p>
        </p:txBody>
      </p:sp>
      <p:grpSp>
        <p:nvGrpSpPr>
          <p:cNvPr id="465" name="Google Shape;465;p45"/>
          <p:cNvGrpSpPr/>
          <p:nvPr/>
        </p:nvGrpSpPr>
        <p:grpSpPr>
          <a:xfrm>
            <a:off x="3915619" y="9935564"/>
            <a:ext cx="428695" cy="644011"/>
            <a:chOff x="219906" y="1124884"/>
            <a:chExt cx="502455" cy="736349"/>
          </a:xfrm>
        </p:grpSpPr>
        <p:grpSp>
          <p:nvGrpSpPr>
            <p:cNvPr id="466" name="Google Shape;466;p45"/>
            <p:cNvGrpSpPr/>
            <p:nvPr/>
          </p:nvGrpSpPr>
          <p:grpSpPr>
            <a:xfrm>
              <a:off x="219906" y="1124884"/>
              <a:ext cx="502455" cy="736349"/>
              <a:chOff x="4041649" y="1707654"/>
              <a:chExt cx="1060704" cy="1429526"/>
            </a:xfrm>
          </p:grpSpPr>
          <p:sp>
            <p:nvSpPr>
              <p:cNvPr id="467" name="Google Shape;467;p4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68" name="Google Shape;468;p4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69" name="Google Shape;469;p45"/>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6</a:t>
              </a:r>
              <a:endParaRPr b="1" sz="1700">
                <a:latin typeface="Trebuchet MS"/>
                <a:ea typeface="Trebuchet MS"/>
                <a:cs typeface="Trebuchet MS"/>
                <a:sym typeface="Trebuchet MS"/>
              </a:endParaRPr>
            </a:p>
          </p:txBody>
        </p:sp>
      </p:grpSp>
      <p:sp>
        <p:nvSpPr>
          <p:cNvPr id="470" name="Google Shape;470;p45"/>
          <p:cNvSpPr txBox="1"/>
          <p:nvPr/>
        </p:nvSpPr>
        <p:spPr>
          <a:xfrm>
            <a:off x="4422475" y="9983625"/>
            <a:ext cx="30000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People with HIV</a:t>
            </a:r>
            <a:endParaRPr sz="1200">
              <a:solidFill>
                <a:schemeClr val="dk1"/>
              </a:solidFill>
              <a:latin typeface="Mada"/>
              <a:ea typeface="Mada"/>
              <a:cs typeface="Mada"/>
              <a:sym typeface="Mada"/>
            </a:endParaRPr>
          </a:p>
        </p:txBody>
      </p:sp>
      <p:pic>
        <p:nvPicPr>
          <p:cNvPr id="471" name="Google Shape;471;p45"/>
          <p:cNvPicPr preferRelativeResize="0"/>
          <p:nvPr/>
        </p:nvPicPr>
        <p:blipFill>
          <a:blip r:embed="rId3">
            <a:alphaModFix/>
          </a:blip>
          <a:stretch>
            <a:fillRect/>
          </a:stretch>
        </p:blipFill>
        <p:spPr>
          <a:xfrm>
            <a:off x="5722401" y="8327150"/>
            <a:ext cx="1813191" cy="216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