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10698475" cx="7589525"/>
  <p:notesSz cx="6858000" cy="9144000"/>
  <p:embeddedFontLst>
    <p:embeddedFont>
      <p:font typeface="Nunito"/>
      <p:regular r:id="rId22"/>
      <p:bold r:id="rId23"/>
      <p:italic r:id="rId24"/>
      <p:boldItalic r:id="rId25"/>
    </p:embeddedFont>
    <p:embeddedFont>
      <p:font typeface="Mada"/>
      <p:regular r:id="rId26"/>
      <p:bold r:id="rId27"/>
    </p:embeddedFont>
    <p:embeddedFont>
      <p:font typeface="Fira Sans Extra Condensed Medium"/>
      <p:regular r:id="rId28"/>
      <p:bold r:id="rId29"/>
      <p:italic r:id="rId30"/>
      <p:boldItalic r:id="rId31"/>
    </p:embeddedFont>
    <p:embeddedFont>
      <p:font typeface="Changa"/>
      <p:regular r:id="rId32"/>
      <p:bold r:id="rId33"/>
    </p:embeddedFont>
    <p:embeddedFont>
      <p:font typeface="Bree Serif"/>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22CC04-9456-46D8-AB36-F810F218F243}">
  <a:tblStyle styleId="{0922CC04-9456-46D8-AB36-F810F218F2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font" Target="fonts/Nunito-regular.fntdata"/><Relationship Id="rId21" Type="http://schemas.openxmlformats.org/officeDocument/2006/relationships/slide" Target="slides/slide13.xml"/><Relationship Id="rId24" Type="http://schemas.openxmlformats.org/officeDocument/2006/relationships/font" Target="fonts/Nunito-italic.fntdata"/><Relationship Id="rId23" Type="http://schemas.openxmlformats.org/officeDocument/2006/relationships/font" Target="fonts/Nuni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Mada-regular.fntdata"/><Relationship Id="rId25" Type="http://schemas.openxmlformats.org/officeDocument/2006/relationships/font" Target="fonts/Nunito-boldItalic.fntdata"/><Relationship Id="rId28" Type="http://schemas.openxmlformats.org/officeDocument/2006/relationships/font" Target="fonts/FiraSansExtraCondensedMedium-regular.fntdata"/><Relationship Id="rId27" Type="http://schemas.openxmlformats.org/officeDocument/2006/relationships/font" Target="fonts/Mada-bold.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FiraSansExtraCondensedMedium-bold.fntdata"/><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FiraSansExtraCondensedMedium-boldItalic.fntdata"/><Relationship Id="rId30" Type="http://schemas.openxmlformats.org/officeDocument/2006/relationships/font" Target="fonts/FiraSansExtraCondensedMedium-italic.fntdata"/><Relationship Id="rId11" Type="http://schemas.openxmlformats.org/officeDocument/2006/relationships/slide" Target="slides/slide3.xml"/><Relationship Id="rId33" Type="http://schemas.openxmlformats.org/officeDocument/2006/relationships/font" Target="fonts/Changa-bold.fntdata"/><Relationship Id="rId10" Type="http://schemas.openxmlformats.org/officeDocument/2006/relationships/slide" Target="slides/slide2.xml"/><Relationship Id="rId32" Type="http://schemas.openxmlformats.org/officeDocument/2006/relationships/font" Target="fonts/Changa-regular.fntdata"/><Relationship Id="rId13" Type="http://schemas.openxmlformats.org/officeDocument/2006/relationships/slide" Target="slides/slide5.xml"/><Relationship Id="rId12" Type="http://schemas.openxmlformats.org/officeDocument/2006/relationships/slide" Target="slides/slide4.xml"/><Relationship Id="rId34" Type="http://schemas.openxmlformats.org/officeDocument/2006/relationships/font" Target="fonts/BreeSerif-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2-28T19:16:19.866">
    <p:pos x="6000" y="0"/>
    <p:text>Revised, Thank you so much!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82149e26c7_0_10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2149e26c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97222e859bf9307_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97222e859bf9307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29b39f2e3_0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29b39f2e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8af831c596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af831c5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9fe18304218ff2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9fe18304218ff2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97222e859bf9307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97222e859bf9307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82149e26c7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82149e26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2149e26c7_0_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2149e26c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5c5d3797412a5ee4_9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c5d3797412a5ee4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c5d3797412a5ee4_9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c5d3797412a5ee4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97222e859bf9307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97222e859bf9307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97222e859bf9307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97222e859bf9307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97222e859bf9307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97222e859bf9307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4"/>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1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6"/>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6" name="Google Shape;66;p1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9"/>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0"/>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 name="Google Shape;81;p2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5" name="Google Shape;85;p21"/>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 name="Google Shape;86;p21"/>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7" name="Google Shape;87;p2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0" name="Google Shape;90;p2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3" name="Google Shape;93;p23"/>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 name="Google Shape;20;p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2" name="Google Shape;42;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4" name="Google Shape;54;p13"/>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5" name="Google Shape;55;p13"/>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hyperlink" Target="https://docs.google.com/presentation/d/1TKjgKmuF8-7aGjiAgt-2f6dUWPkTI7rnH1d3RF0xuIw/edit" TargetMode="External"/><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7.png"/><Relationship Id="rId13" Type="http://schemas.openxmlformats.org/officeDocument/2006/relationships/image" Target="../media/image23.png"/><Relationship Id="rId12"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4.png"/><Relationship Id="rId15" Type="http://schemas.openxmlformats.org/officeDocument/2006/relationships/image" Target="../media/image24.png"/><Relationship Id="rId14" Type="http://schemas.openxmlformats.org/officeDocument/2006/relationships/image" Target="../media/image19.png"/><Relationship Id="rId17" Type="http://schemas.openxmlformats.org/officeDocument/2006/relationships/image" Target="../media/image28.png"/><Relationship Id="rId16" Type="http://schemas.openxmlformats.org/officeDocument/2006/relationships/image" Target="../media/image30.png"/><Relationship Id="rId5" Type="http://schemas.openxmlformats.org/officeDocument/2006/relationships/image" Target="../media/image13.png"/><Relationship Id="rId6" Type="http://schemas.openxmlformats.org/officeDocument/2006/relationships/image" Target="../media/image22.png"/><Relationship Id="rId7" Type="http://schemas.openxmlformats.org/officeDocument/2006/relationships/image" Target="../media/image11.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1.jpg"/><Relationship Id="rId5" Type="http://schemas.openxmlformats.org/officeDocument/2006/relationships/image" Target="../media/image33.jpg"/><Relationship Id="rId6" Type="http://schemas.openxmlformats.org/officeDocument/2006/relationships/image" Target="../media/image39.png"/><Relationship Id="rId7"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hyperlink" Target="https://www.who.int/tb/dots/whatisdots/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5"/>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25"/>
          <p:cNvPicPr preferRelativeResize="0"/>
          <p:nvPr/>
        </p:nvPicPr>
        <p:blipFill>
          <a:blip r:embed="rId4">
            <a:alphaModFix/>
          </a:blip>
          <a:stretch>
            <a:fillRect/>
          </a:stretch>
        </p:blipFill>
        <p:spPr>
          <a:xfrm>
            <a:off x="3212375" y="188051"/>
            <a:ext cx="1114216" cy="730500"/>
          </a:xfrm>
          <a:prstGeom prst="rect">
            <a:avLst/>
          </a:prstGeom>
          <a:noFill/>
          <a:ln>
            <a:noFill/>
          </a:ln>
        </p:spPr>
      </p:pic>
      <p:sp>
        <p:nvSpPr>
          <p:cNvPr id="103" name="Google Shape;103;p25"/>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5"/>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5"/>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25"/>
          <p:cNvPicPr preferRelativeResize="0"/>
          <p:nvPr/>
        </p:nvPicPr>
        <p:blipFill>
          <a:blip r:embed="rId5">
            <a:alphaModFix/>
          </a:blip>
          <a:stretch>
            <a:fillRect/>
          </a:stretch>
        </p:blipFill>
        <p:spPr>
          <a:xfrm>
            <a:off x="6109400" y="89850"/>
            <a:ext cx="929599" cy="929577"/>
          </a:xfrm>
          <a:prstGeom prst="rect">
            <a:avLst/>
          </a:prstGeom>
          <a:noFill/>
          <a:ln>
            <a:noFill/>
          </a:ln>
        </p:spPr>
      </p:pic>
      <p:pic>
        <p:nvPicPr>
          <p:cNvPr id="107" name="Google Shape;107;p25"/>
          <p:cNvPicPr preferRelativeResize="0"/>
          <p:nvPr/>
        </p:nvPicPr>
        <p:blipFill>
          <a:blip r:embed="rId6">
            <a:alphaModFix/>
          </a:blip>
          <a:stretch>
            <a:fillRect/>
          </a:stretch>
        </p:blipFill>
        <p:spPr>
          <a:xfrm>
            <a:off x="549525" y="1981201"/>
            <a:ext cx="2137475" cy="2137475"/>
          </a:xfrm>
          <a:prstGeom prst="rect">
            <a:avLst/>
          </a:prstGeom>
          <a:noFill/>
          <a:ln>
            <a:noFill/>
          </a:ln>
        </p:spPr>
      </p:pic>
      <p:sp>
        <p:nvSpPr>
          <p:cNvPr id="108" name="Google Shape;108;p25"/>
          <p:cNvSpPr txBox="1"/>
          <p:nvPr/>
        </p:nvSpPr>
        <p:spPr>
          <a:xfrm>
            <a:off x="2590900" y="23717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134F5C"/>
                </a:solidFill>
                <a:latin typeface="Nunito"/>
                <a:ea typeface="Nunito"/>
                <a:cs typeface="Nunito"/>
                <a:sym typeface="Nunito"/>
              </a:rPr>
              <a:t>Tuberculosis</a:t>
            </a:r>
            <a:endParaRPr sz="3600">
              <a:solidFill>
                <a:srgbClr val="134F5C"/>
              </a:solidFill>
              <a:latin typeface="Nunito"/>
              <a:ea typeface="Nunito"/>
              <a:cs typeface="Nunito"/>
              <a:sym typeface="Nunito"/>
            </a:endParaRPr>
          </a:p>
        </p:txBody>
      </p:sp>
      <p:sp>
        <p:nvSpPr>
          <p:cNvPr id="109" name="Google Shape;109;p25"/>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110" name="Google Shape;110;p25"/>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111" name="Google Shape;111;p25"/>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112" name="Google Shape;112;p25"/>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113" name="Google Shape;113;p25"/>
          <p:cNvSpPr/>
          <p:nvPr/>
        </p:nvSpPr>
        <p:spPr>
          <a:xfrm>
            <a:off x="375000" y="4817675"/>
            <a:ext cx="6789000" cy="39000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Understand the epidemiology and global burden of TB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List the sign and symptoms and risk factors of different types of TB, with particular emphasis on pulmonary TB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Describe trends and state reasons for resurgence of pulmonary TB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List population subgroups at risk for pulmonary TB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Draw the cycle of infection of pulmonary TB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Outline procedures for community diagnosis of pulmonary TB with emphasis on the limitation of each procedure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Describe measures for prevention and control for pulmonary TB</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 Describe the role of WHO to address the global burden of TB, particularly directly observed therapy short course (DOTS) for pulmonary TB</a:t>
            </a:r>
            <a:endParaRPr>
              <a:latin typeface="Mada"/>
              <a:ea typeface="Mada"/>
              <a:cs typeface="Mada"/>
              <a:sym typeface="Mada"/>
            </a:endParaRPr>
          </a:p>
        </p:txBody>
      </p:sp>
      <p:sp>
        <p:nvSpPr>
          <p:cNvPr id="114" name="Google Shape;114;p25"/>
          <p:cNvSpPr/>
          <p:nvPr/>
        </p:nvSpPr>
        <p:spPr>
          <a:xfrm>
            <a:off x="933312" y="4580219"/>
            <a:ext cx="1543320" cy="49210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134F5C"/>
                </a:solidFill>
                <a:latin typeface="Nunito"/>
                <a:ea typeface="Nunito"/>
                <a:cs typeface="Nunito"/>
                <a:sym typeface="Nunito"/>
              </a:rPr>
              <a:t>Objectives</a:t>
            </a:r>
            <a:endParaRPr sz="2000">
              <a:solidFill>
                <a:srgbClr val="134F5C"/>
              </a:solidFill>
              <a:latin typeface="Nunito"/>
              <a:ea typeface="Nunito"/>
              <a:cs typeface="Nunito"/>
              <a:sym typeface="Nunito"/>
            </a:endParaRPr>
          </a:p>
        </p:txBody>
      </p:sp>
      <p:sp>
        <p:nvSpPr>
          <p:cNvPr id="115" name="Google Shape;115;p25"/>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5"/>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7">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pic>
        <p:nvPicPr>
          <p:cNvPr id="117" name="Google Shape;117;p25"/>
          <p:cNvPicPr preferRelativeResize="0"/>
          <p:nvPr/>
        </p:nvPicPr>
        <p:blipFill>
          <a:blip r:embed="rId8">
            <a:alphaModFix/>
          </a:blip>
          <a:stretch>
            <a:fillRect/>
          </a:stretch>
        </p:blipFill>
        <p:spPr>
          <a:xfrm>
            <a:off x="699175" y="61400"/>
            <a:ext cx="929599" cy="929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4"/>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Preventing and Controlling TB</a:t>
            </a:r>
            <a:endParaRPr b="1" sz="2400">
              <a:solidFill>
                <a:srgbClr val="134F5C"/>
              </a:solidFill>
              <a:latin typeface="Nunito"/>
              <a:ea typeface="Nunito"/>
              <a:cs typeface="Nunito"/>
              <a:sym typeface="Nunito"/>
            </a:endParaRPr>
          </a:p>
        </p:txBody>
      </p:sp>
      <p:sp>
        <p:nvSpPr>
          <p:cNvPr id="498" name="Google Shape;498;p34"/>
          <p:cNvSpPr txBox="1"/>
          <p:nvPr/>
        </p:nvSpPr>
        <p:spPr>
          <a:xfrm>
            <a:off x="161875" y="987076"/>
            <a:ext cx="34236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Three priority strategies:</a:t>
            </a:r>
            <a:endParaRPr b="1" sz="1800">
              <a:solidFill>
                <a:srgbClr val="76A5AF"/>
              </a:solidFill>
              <a:latin typeface="Nunito"/>
              <a:ea typeface="Nunito"/>
              <a:cs typeface="Nunito"/>
              <a:sym typeface="Nunito"/>
            </a:endParaRPr>
          </a:p>
        </p:txBody>
      </p:sp>
      <p:sp>
        <p:nvSpPr>
          <p:cNvPr id="499" name="Google Shape;499;p34"/>
          <p:cNvSpPr/>
          <p:nvPr/>
        </p:nvSpPr>
        <p:spPr>
          <a:xfrm>
            <a:off x="573611" y="1464749"/>
            <a:ext cx="14577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Identify and treat all persons with TB disease</a:t>
            </a:r>
            <a:endParaRPr sz="1200">
              <a:latin typeface="Mada"/>
              <a:ea typeface="Mada"/>
              <a:cs typeface="Mada"/>
              <a:sym typeface="Mada"/>
            </a:endParaRPr>
          </a:p>
        </p:txBody>
      </p:sp>
      <p:sp>
        <p:nvSpPr>
          <p:cNvPr id="500" name="Google Shape;500;p34"/>
          <p:cNvSpPr txBox="1"/>
          <p:nvPr/>
        </p:nvSpPr>
        <p:spPr>
          <a:xfrm>
            <a:off x="161875" y="1415625"/>
            <a:ext cx="677400" cy="15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1</a:t>
            </a:r>
            <a:endParaRPr b="1" sz="8000">
              <a:solidFill>
                <a:srgbClr val="134F5C"/>
              </a:solidFill>
              <a:latin typeface="Nunito"/>
              <a:ea typeface="Nunito"/>
              <a:cs typeface="Nunito"/>
              <a:sym typeface="Nunito"/>
            </a:endParaRPr>
          </a:p>
        </p:txBody>
      </p:sp>
      <p:sp>
        <p:nvSpPr>
          <p:cNvPr id="501" name="Google Shape;501;p34"/>
          <p:cNvSpPr/>
          <p:nvPr/>
        </p:nvSpPr>
        <p:spPr>
          <a:xfrm>
            <a:off x="2912137" y="1464750"/>
            <a:ext cx="18105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Identify contacts to persons with infectious TB; evaluate and offer therapy</a:t>
            </a:r>
            <a:endParaRPr sz="1200">
              <a:latin typeface="Mada"/>
              <a:ea typeface="Mada"/>
              <a:cs typeface="Mada"/>
              <a:sym typeface="Mada"/>
            </a:endParaRPr>
          </a:p>
        </p:txBody>
      </p:sp>
      <p:sp>
        <p:nvSpPr>
          <p:cNvPr id="502" name="Google Shape;502;p34"/>
          <p:cNvSpPr txBox="1"/>
          <p:nvPr/>
        </p:nvSpPr>
        <p:spPr>
          <a:xfrm>
            <a:off x="2502485" y="1371085"/>
            <a:ext cx="637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2</a:t>
            </a:r>
            <a:endParaRPr b="1" sz="8000">
              <a:solidFill>
                <a:srgbClr val="134F5C"/>
              </a:solidFill>
              <a:latin typeface="Nunito"/>
              <a:ea typeface="Nunito"/>
              <a:cs typeface="Nunito"/>
              <a:sym typeface="Nunito"/>
            </a:endParaRPr>
          </a:p>
        </p:txBody>
      </p:sp>
      <p:sp>
        <p:nvSpPr>
          <p:cNvPr id="503" name="Google Shape;503;p34"/>
          <p:cNvSpPr/>
          <p:nvPr/>
        </p:nvSpPr>
        <p:spPr>
          <a:xfrm>
            <a:off x="5706675" y="1464700"/>
            <a:ext cx="1629300" cy="1210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Test high-risk groups for latent TB infection (LTBI); offer therapy as appropriate</a:t>
            </a:r>
            <a:endParaRPr sz="1200">
              <a:latin typeface="Mada"/>
              <a:ea typeface="Mada"/>
              <a:cs typeface="Mada"/>
              <a:sym typeface="Mada"/>
            </a:endParaRPr>
          </a:p>
        </p:txBody>
      </p:sp>
      <p:sp>
        <p:nvSpPr>
          <p:cNvPr id="504" name="Google Shape;504;p34"/>
          <p:cNvSpPr txBox="1"/>
          <p:nvPr/>
        </p:nvSpPr>
        <p:spPr>
          <a:xfrm>
            <a:off x="5193830" y="1371085"/>
            <a:ext cx="637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134F5C"/>
                </a:solidFill>
                <a:latin typeface="Nunito"/>
                <a:ea typeface="Nunito"/>
                <a:cs typeface="Nunito"/>
                <a:sym typeface="Nunito"/>
              </a:rPr>
              <a:t>3</a:t>
            </a:r>
            <a:endParaRPr b="1" sz="8000">
              <a:solidFill>
                <a:srgbClr val="134F5C"/>
              </a:solidFill>
              <a:latin typeface="Nunito"/>
              <a:ea typeface="Nunito"/>
              <a:cs typeface="Nunito"/>
              <a:sym typeface="Nunito"/>
            </a:endParaRPr>
          </a:p>
        </p:txBody>
      </p:sp>
      <p:grpSp>
        <p:nvGrpSpPr>
          <p:cNvPr id="505" name="Google Shape;505;p34"/>
          <p:cNvGrpSpPr/>
          <p:nvPr/>
        </p:nvGrpSpPr>
        <p:grpSpPr>
          <a:xfrm>
            <a:off x="374979" y="3101967"/>
            <a:ext cx="3245741" cy="1603695"/>
            <a:chOff x="250804" y="3769734"/>
            <a:chExt cx="3245741" cy="1603695"/>
          </a:xfrm>
        </p:grpSpPr>
        <p:sp>
          <p:nvSpPr>
            <p:cNvPr id="506" name="Google Shape;506;p34"/>
            <p:cNvSpPr/>
            <p:nvPr/>
          </p:nvSpPr>
          <p:spPr>
            <a:xfrm rot="-5400000">
              <a:off x="1206596" y="3081875"/>
              <a:ext cx="1333255" cy="3028372"/>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p34"/>
            <p:cNvGrpSpPr/>
            <p:nvPr/>
          </p:nvGrpSpPr>
          <p:grpSpPr>
            <a:xfrm rot="-5400000">
              <a:off x="1071827" y="2948711"/>
              <a:ext cx="1603695" cy="3245741"/>
              <a:chOff x="1178187" y="1392018"/>
              <a:chExt cx="1478878" cy="3058846"/>
            </a:xfrm>
          </p:grpSpPr>
          <p:sp>
            <p:nvSpPr>
              <p:cNvPr id="508" name="Google Shape;508;p34"/>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4"/>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34"/>
            <p:cNvSpPr txBox="1"/>
            <p:nvPr/>
          </p:nvSpPr>
          <p:spPr>
            <a:xfrm>
              <a:off x="557600" y="4134475"/>
              <a:ext cx="2700000" cy="98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In countries where tuberculosis is prevalent and the risk of childhood infection is high.</a:t>
              </a:r>
              <a:endParaRPr sz="1200">
                <a:latin typeface="Mada"/>
                <a:ea typeface="Mada"/>
                <a:cs typeface="Mada"/>
                <a:sym typeface="Mada"/>
              </a:endParaRPr>
            </a:p>
          </p:txBody>
        </p:sp>
      </p:grpSp>
      <p:grpSp>
        <p:nvGrpSpPr>
          <p:cNvPr id="511" name="Google Shape;511;p34"/>
          <p:cNvGrpSpPr/>
          <p:nvPr/>
        </p:nvGrpSpPr>
        <p:grpSpPr>
          <a:xfrm>
            <a:off x="4014032" y="3101967"/>
            <a:ext cx="3245741" cy="1603695"/>
            <a:chOff x="4534020" y="3880459"/>
            <a:chExt cx="3245741" cy="1603695"/>
          </a:xfrm>
        </p:grpSpPr>
        <p:sp>
          <p:nvSpPr>
            <p:cNvPr id="512" name="Google Shape;512;p34"/>
            <p:cNvSpPr/>
            <p:nvPr/>
          </p:nvSpPr>
          <p:spPr>
            <a:xfrm rot="-5400000">
              <a:off x="5489813" y="3192600"/>
              <a:ext cx="1333255" cy="3028372"/>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34"/>
            <p:cNvGrpSpPr/>
            <p:nvPr/>
          </p:nvGrpSpPr>
          <p:grpSpPr>
            <a:xfrm rot="-5400000">
              <a:off x="5355043" y="3059436"/>
              <a:ext cx="1603695" cy="3245741"/>
              <a:chOff x="1178187" y="1392018"/>
              <a:chExt cx="1478878" cy="3058846"/>
            </a:xfrm>
          </p:grpSpPr>
          <p:sp>
            <p:nvSpPr>
              <p:cNvPr id="514" name="Google Shape;514;p34"/>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4"/>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34"/>
            <p:cNvSpPr txBox="1"/>
            <p:nvPr/>
          </p:nvSpPr>
          <p:spPr>
            <a:xfrm>
              <a:off x="4840813" y="4138625"/>
              <a:ext cx="2700000" cy="10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the national policy is to administer </a:t>
              </a:r>
              <a:r>
                <a:rPr b="1" lang="en-GB" sz="1200">
                  <a:latin typeface="Mada"/>
                  <a:ea typeface="Mada"/>
                  <a:cs typeface="Mada"/>
                  <a:sym typeface="Mada"/>
                </a:rPr>
                <a:t>BCG </a:t>
              </a:r>
              <a:r>
                <a:rPr lang="en-GB" sz="1200">
                  <a:latin typeface="Mada"/>
                  <a:ea typeface="Mada"/>
                  <a:cs typeface="Mada"/>
                  <a:sym typeface="Mada"/>
                </a:rPr>
                <a:t>very early in infancy either:</a:t>
              </a:r>
              <a:endParaRPr sz="1200">
                <a:latin typeface="Mada"/>
                <a:ea typeface="Mada"/>
                <a:cs typeface="Mada"/>
                <a:sym typeface="Mada"/>
              </a:endParaRPr>
            </a:p>
            <a:p>
              <a:pPr indent="0" lvl="0" marL="0" rtl="0" algn="ctr">
                <a:spcBef>
                  <a:spcPts val="1000"/>
                </a:spcBef>
                <a:spcAft>
                  <a:spcPts val="0"/>
                </a:spcAft>
                <a:buNone/>
              </a:pPr>
              <a:r>
                <a:rPr lang="en-GB" sz="1200">
                  <a:latin typeface="Mada"/>
                  <a:ea typeface="Mada"/>
                  <a:cs typeface="Mada"/>
                  <a:sym typeface="Mada"/>
                </a:rPr>
                <a:t> At </a:t>
              </a:r>
              <a:r>
                <a:rPr b="1" lang="en-GB" sz="1200">
                  <a:latin typeface="Mada"/>
                  <a:ea typeface="Mada"/>
                  <a:cs typeface="Mada"/>
                  <a:sym typeface="Mada"/>
                </a:rPr>
                <a:t>birth </a:t>
              </a:r>
              <a:r>
                <a:rPr lang="en-GB" sz="1200">
                  <a:latin typeface="Mada"/>
                  <a:ea typeface="Mada"/>
                  <a:cs typeface="Mada"/>
                  <a:sym typeface="Mada"/>
                </a:rPr>
                <a:t>or at </a:t>
              </a:r>
              <a:r>
                <a:rPr b="1" lang="en-GB" sz="1200">
                  <a:latin typeface="Mada"/>
                  <a:ea typeface="Mada"/>
                  <a:cs typeface="Mada"/>
                  <a:sym typeface="Mada"/>
                </a:rPr>
                <a:t>6 weeks of age</a:t>
              </a:r>
              <a:r>
                <a:rPr lang="en-GB" sz="1200">
                  <a:latin typeface="Mada"/>
                  <a:ea typeface="Mada"/>
                  <a:cs typeface="Mada"/>
                  <a:sym typeface="Mada"/>
                </a:rPr>
                <a:t> with other immunizing agents such as DPT and polio</a:t>
              </a:r>
              <a:r>
                <a:rPr b="1" baseline="30000" lang="en-GB" sz="1300">
                  <a:solidFill>
                    <a:srgbClr val="6AA84F"/>
                  </a:solidFill>
                  <a:latin typeface="Mada"/>
                  <a:ea typeface="Mada"/>
                  <a:cs typeface="Mada"/>
                  <a:sym typeface="Mada"/>
                </a:rPr>
                <a:t>1</a:t>
              </a:r>
              <a:r>
                <a:rPr lang="en-GB" sz="1200">
                  <a:latin typeface="Mada"/>
                  <a:ea typeface="Mada"/>
                  <a:cs typeface="Mada"/>
                  <a:sym typeface="Mada"/>
                </a:rPr>
                <a:t>.</a:t>
              </a:r>
              <a:endParaRPr sz="1200">
                <a:latin typeface="Mada"/>
                <a:ea typeface="Mada"/>
                <a:cs typeface="Mada"/>
                <a:sym typeface="Mada"/>
              </a:endParaRPr>
            </a:p>
          </p:txBody>
        </p:sp>
      </p:grpSp>
      <p:sp>
        <p:nvSpPr>
          <p:cNvPr id="517" name="Google Shape;517;p34"/>
          <p:cNvSpPr txBox="1"/>
          <p:nvPr/>
        </p:nvSpPr>
        <p:spPr>
          <a:xfrm>
            <a:off x="161875" y="2696464"/>
            <a:ext cx="34236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BCG Vaccination</a:t>
            </a:r>
            <a:endParaRPr b="1" sz="1800">
              <a:solidFill>
                <a:srgbClr val="76A5AF"/>
              </a:solidFill>
              <a:latin typeface="Nunito"/>
              <a:ea typeface="Nunito"/>
              <a:cs typeface="Nunito"/>
              <a:sym typeface="Nunito"/>
            </a:endParaRPr>
          </a:p>
        </p:txBody>
      </p:sp>
      <p:sp>
        <p:nvSpPr>
          <p:cNvPr id="518" name="Google Shape;518;p34"/>
          <p:cNvSpPr txBox="1"/>
          <p:nvPr/>
        </p:nvSpPr>
        <p:spPr>
          <a:xfrm>
            <a:off x="161875" y="4865150"/>
            <a:ext cx="74277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Health care providers should work with health department in the following areas :</a:t>
            </a:r>
            <a:endParaRPr b="1" sz="1800">
              <a:solidFill>
                <a:srgbClr val="76A5AF"/>
              </a:solidFill>
              <a:latin typeface="Nunito"/>
              <a:ea typeface="Nunito"/>
              <a:cs typeface="Nunito"/>
              <a:sym typeface="Nunito"/>
            </a:endParaRPr>
          </a:p>
        </p:txBody>
      </p:sp>
      <p:sp>
        <p:nvSpPr>
          <p:cNvPr id="519" name="Google Shape;519;p34"/>
          <p:cNvSpPr txBox="1"/>
          <p:nvPr/>
        </p:nvSpPr>
        <p:spPr>
          <a:xfrm>
            <a:off x="161875" y="5322675"/>
            <a:ext cx="7005900" cy="1362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Overall planning and policy development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Identification of persons with clinically active TB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Management of persons with disease or TB suspects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Identification and management of persons with TB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Laboratory and diagnostic services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Data collection and analysis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Training and education</a:t>
            </a:r>
            <a:endParaRPr sz="1200">
              <a:latin typeface="Mada"/>
              <a:ea typeface="Mada"/>
              <a:cs typeface="Mada"/>
              <a:sym typeface="Mada"/>
            </a:endParaRPr>
          </a:p>
        </p:txBody>
      </p:sp>
      <p:sp>
        <p:nvSpPr>
          <p:cNvPr id="520" name="Google Shape;520;p34"/>
          <p:cNvSpPr txBox="1"/>
          <p:nvPr/>
        </p:nvSpPr>
        <p:spPr>
          <a:xfrm>
            <a:off x="4057546" y="6810202"/>
            <a:ext cx="3024600" cy="5016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Nunito"/>
                <a:ea typeface="Nunito"/>
                <a:cs typeface="Nunito"/>
                <a:sym typeface="Nunito"/>
              </a:rPr>
              <a:t>Training and Education</a:t>
            </a:r>
            <a:endParaRPr b="1">
              <a:solidFill>
                <a:srgbClr val="FFFFFF"/>
              </a:solidFill>
              <a:latin typeface="Nunito"/>
              <a:ea typeface="Nunito"/>
              <a:cs typeface="Nunito"/>
              <a:sym typeface="Nunito"/>
            </a:endParaRPr>
          </a:p>
        </p:txBody>
      </p:sp>
      <p:sp>
        <p:nvSpPr>
          <p:cNvPr id="521" name="Google Shape;521;p34"/>
          <p:cNvSpPr/>
          <p:nvPr/>
        </p:nvSpPr>
        <p:spPr>
          <a:xfrm>
            <a:off x="4047676" y="7260503"/>
            <a:ext cx="3044100" cy="2152200"/>
          </a:xfrm>
          <a:prstGeom prst="rect">
            <a:avLst/>
          </a:prstGeom>
          <a:solidFill>
            <a:srgbClr val="F2F2F2"/>
          </a:solidFill>
          <a:ln>
            <a:noFill/>
          </a:ln>
        </p:spPr>
        <p:txBody>
          <a:bodyPr anchorCtr="0" anchor="ctr" bIns="45700" lIns="91425" spcFirstLastPara="1" rIns="91425" wrap="square" tIns="45700">
            <a:noAutofit/>
          </a:bodyPr>
          <a:lstStyle/>
          <a:p>
            <a:pPr indent="0" lvl="0" marL="0" rtl="0" algn="ctr">
              <a:spcBef>
                <a:spcPts val="240"/>
              </a:spcBef>
              <a:spcAft>
                <a:spcPts val="0"/>
              </a:spcAft>
              <a:buNone/>
            </a:pPr>
            <a:r>
              <a:rPr lang="en-GB" sz="1200">
                <a:latin typeface="Mada"/>
                <a:ea typeface="Mada"/>
                <a:cs typeface="Mada"/>
                <a:sym typeface="Mada"/>
              </a:rPr>
              <a:t>TB control programs should: </a:t>
            </a:r>
            <a:endParaRPr sz="1200">
              <a:latin typeface="Mada"/>
              <a:ea typeface="Mada"/>
              <a:cs typeface="Mada"/>
              <a:sym typeface="Mada"/>
            </a:endParaRPr>
          </a:p>
          <a:p>
            <a:pPr indent="-304800" lvl="0" marL="457200" rtl="0" algn="l">
              <a:spcBef>
                <a:spcPts val="240"/>
              </a:spcBef>
              <a:spcAft>
                <a:spcPts val="0"/>
              </a:spcAft>
              <a:buSzPts val="1200"/>
              <a:buFont typeface="Mada"/>
              <a:buAutoNum type="arabicPeriod"/>
            </a:pPr>
            <a:r>
              <a:rPr lang="en-GB" sz="1200">
                <a:latin typeface="Mada"/>
                <a:ea typeface="Mada"/>
                <a:cs typeface="Mada"/>
                <a:sym typeface="Mada"/>
              </a:rPr>
              <a:t>Provide training for program staff.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Provide leadership in TB education to the community.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Ensure community leaders, clinicians, and policymakers are knowledgeable about TB.</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Educate the public.</a:t>
            </a:r>
            <a:endParaRPr sz="1200">
              <a:latin typeface="Mada"/>
              <a:ea typeface="Mada"/>
              <a:cs typeface="Mada"/>
              <a:sym typeface="Mada"/>
            </a:endParaRPr>
          </a:p>
        </p:txBody>
      </p:sp>
      <p:sp>
        <p:nvSpPr>
          <p:cNvPr id="522" name="Google Shape;522;p34"/>
          <p:cNvSpPr txBox="1"/>
          <p:nvPr/>
        </p:nvSpPr>
        <p:spPr>
          <a:xfrm>
            <a:off x="517461" y="6810202"/>
            <a:ext cx="3024600" cy="5016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Nunito"/>
                <a:ea typeface="Nunito"/>
                <a:cs typeface="Nunito"/>
                <a:sym typeface="Nunito"/>
              </a:rPr>
              <a:t>Data Collection and Analysis</a:t>
            </a:r>
            <a:endParaRPr b="1">
              <a:solidFill>
                <a:srgbClr val="FFFFFF"/>
              </a:solidFill>
              <a:latin typeface="Nunito"/>
              <a:ea typeface="Nunito"/>
              <a:cs typeface="Nunito"/>
              <a:sym typeface="Nunito"/>
            </a:endParaRPr>
          </a:p>
        </p:txBody>
      </p:sp>
      <p:sp>
        <p:nvSpPr>
          <p:cNvPr id="523" name="Google Shape;523;p34"/>
          <p:cNvSpPr/>
          <p:nvPr/>
        </p:nvSpPr>
        <p:spPr>
          <a:xfrm>
            <a:off x="497725" y="7260503"/>
            <a:ext cx="3044100" cy="2152200"/>
          </a:xfrm>
          <a:prstGeom prst="rect">
            <a:avLst/>
          </a:prstGeom>
          <a:solidFill>
            <a:srgbClr val="F2F2F2"/>
          </a:solidFill>
          <a:ln>
            <a:noFill/>
          </a:ln>
        </p:spPr>
        <p:txBody>
          <a:bodyPr anchorCtr="0" anchor="ctr" bIns="45700" lIns="91425" spcFirstLastPara="1" rIns="91425" wrap="square" tIns="45700">
            <a:noAutofit/>
          </a:bodyPr>
          <a:lstStyle/>
          <a:p>
            <a:pPr indent="-304800" lvl="0" marL="457200" rtl="0" algn="l">
              <a:spcBef>
                <a:spcPts val="240"/>
              </a:spcBef>
              <a:spcAft>
                <a:spcPts val="0"/>
              </a:spcAft>
              <a:buSzPts val="1200"/>
              <a:buFont typeface="Mada"/>
              <a:buChar char="●"/>
            </a:pPr>
            <a:r>
              <a:rPr lang="en-GB" sz="1200">
                <a:latin typeface="Mada"/>
                <a:ea typeface="Mada"/>
                <a:cs typeface="Mada"/>
                <a:sym typeface="Mada"/>
              </a:rPr>
              <a:t>TB reporting required in every state.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All new cases and suspected cases promptly reported to health department.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All drug susceptibility results sent to health department.</a:t>
            </a:r>
            <a:endParaRPr sz="1200">
              <a:latin typeface="Mada"/>
              <a:ea typeface="Mada"/>
              <a:cs typeface="Mada"/>
              <a:sym typeface="Mada"/>
            </a:endParaRPr>
          </a:p>
        </p:txBody>
      </p:sp>
      <p:sp>
        <p:nvSpPr>
          <p:cNvPr id="524" name="Google Shape;524;p34"/>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In KSA, BCG vaccine is </a:t>
            </a:r>
            <a:r>
              <a:rPr lang="en-GB" sz="1000">
                <a:solidFill>
                  <a:srgbClr val="6AA84F"/>
                </a:solidFill>
                <a:latin typeface="Mada"/>
                <a:ea typeface="Mada"/>
                <a:cs typeface="Mada"/>
                <a:sym typeface="Mada"/>
              </a:rPr>
              <a:t>given at 6 months.</a:t>
            </a:r>
            <a:endParaRPr sz="1000">
              <a:solidFill>
                <a:srgbClr val="6AA84F"/>
              </a:solidFill>
              <a:latin typeface="Mada"/>
              <a:ea typeface="Mada"/>
              <a:cs typeface="Mada"/>
              <a:sym typeface="Mada"/>
            </a:endParaRPr>
          </a:p>
        </p:txBody>
      </p:sp>
      <p:sp>
        <p:nvSpPr>
          <p:cNvPr id="525" name="Google Shape;525;p34"/>
          <p:cNvSpPr/>
          <p:nvPr/>
        </p:nvSpPr>
        <p:spPr>
          <a:xfrm>
            <a:off x="2356581" y="9756563"/>
            <a:ext cx="275700" cy="2412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5"/>
          <p:cNvSpPr txBox="1"/>
          <p:nvPr/>
        </p:nvSpPr>
        <p:spPr>
          <a:xfrm>
            <a:off x="760250" y="2632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Why is it a concern for Saudi Arabia?</a:t>
            </a:r>
            <a:r>
              <a:rPr b="1" baseline="30000" lang="en-GB" sz="2400">
                <a:solidFill>
                  <a:srgbClr val="6AA84F"/>
                </a:solidFill>
                <a:latin typeface="Mada"/>
                <a:ea typeface="Mada"/>
                <a:cs typeface="Mada"/>
                <a:sym typeface="Mada"/>
              </a:rPr>
              <a:t>1</a:t>
            </a:r>
            <a:endParaRPr b="1" baseline="30000" sz="2400">
              <a:solidFill>
                <a:srgbClr val="6AA84F"/>
              </a:solidFill>
              <a:latin typeface="Mada"/>
              <a:ea typeface="Mada"/>
              <a:cs typeface="Mada"/>
              <a:sym typeface="Mada"/>
            </a:endParaRPr>
          </a:p>
        </p:txBody>
      </p:sp>
      <p:sp>
        <p:nvSpPr>
          <p:cNvPr id="531" name="Google Shape;531;p35"/>
          <p:cNvSpPr txBox="1"/>
          <p:nvPr/>
        </p:nvSpPr>
        <p:spPr>
          <a:xfrm>
            <a:off x="161875" y="834675"/>
            <a:ext cx="73161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THE DUAL EPIDEMIC OF TB AND DIABETES - A deadly linkage</a:t>
            </a:r>
            <a:endParaRPr b="1" sz="1800">
              <a:solidFill>
                <a:srgbClr val="76A5AF"/>
              </a:solidFill>
              <a:latin typeface="Nunito"/>
              <a:ea typeface="Nunito"/>
              <a:cs typeface="Nunito"/>
              <a:sym typeface="Nunito"/>
            </a:endParaRPr>
          </a:p>
        </p:txBody>
      </p:sp>
      <p:sp>
        <p:nvSpPr>
          <p:cNvPr id="532" name="Google Shape;532;p35"/>
          <p:cNvSpPr txBox="1"/>
          <p:nvPr/>
        </p:nvSpPr>
        <p:spPr>
          <a:xfrm>
            <a:off x="85675" y="1284075"/>
            <a:ext cx="7255200" cy="1362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People with a weak immune system, as a result of chronic diseases such as diabetes, are at a higher risk of progressing from latent to active tuberculosis.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Diabetes triples a person's risk of developing TB. About 15% of TB cases globally may be linked to diabetes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TB can temporarily cause impaired glucose tolerance which is a risk factor for developing diabetes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likelihood that a person with TB will die or relapse is significantly higher if the person also has diabetes.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 large proportion of people with diabetes as well as TB are not diagnosed, or are diagnosed too late. </a:t>
            </a:r>
            <a:endParaRPr sz="1200">
              <a:latin typeface="Mada"/>
              <a:ea typeface="Mada"/>
              <a:cs typeface="Mada"/>
              <a:sym typeface="Mada"/>
            </a:endParaRPr>
          </a:p>
        </p:txBody>
      </p:sp>
      <p:sp>
        <p:nvSpPr>
          <p:cNvPr id="533" name="Google Shape;533;p35"/>
          <p:cNvSpPr txBox="1"/>
          <p:nvPr/>
        </p:nvSpPr>
        <p:spPr>
          <a:xfrm>
            <a:off x="161875" y="2968275"/>
            <a:ext cx="7316100" cy="3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THE DUAL EPIDEMIC OF TB AND DIABETES - Key actions</a:t>
            </a:r>
            <a:endParaRPr b="1" sz="1800">
              <a:solidFill>
                <a:srgbClr val="76A5AF"/>
              </a:solidFill>
              <a:latin typeface="Nunito"/>
              <a:ea typeface="Nunito"/>
              <a:cs typeface="Nunito"/>
              <a:sym typeface="Nunito"/>
            </a:endParaRPr>
          </a:p>
        </p:txBody>
      </p:sp>
      <p:sp>
        <p:nvSpPr>
          <p:cNvPr id="534" name="Google Shape;534;p35"/>
          <p:cNvSpPr txBox="1"/>
          <p:nvPr/>
        </p:nvSpPr>
        <p:spPr>
          <a:xfrm>
            <a:off x="85675" y="3493875"/>
            <a:ext cx="7255200" cy="13623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Early detection can help improve care and treatment outcomes of both diseases. AM people with TB should be systematically screened for diabetes, Systematic screening for TB in people with diabetes should be considered in settings with high TB prevalence.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WHO-recommended treatments should be rigorously implemented for people with TB/diabetes.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It is important that proper care for diabetes is provided to minimize the risk of TB</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Diabetes prevention on population level also helps prevent TB</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A joint response is needed to ensure coordinated clinical management and address common health system bottlenecks and social determinants </a:t>
            </a:r>
            <a:endParaRPr sz="1200">
              <a:latin typeface="Mada"/>
              <a:ea typeface="Mada"/>
              <a:cs typeface="Mada"/>
              <a:sym typeface="Mada"/>
            </a:endParaRPr>
          </a:p>
        </p:txBody>
      </p:sp>
      <p:sp>
        <p:nvSpPr>
          <p:cNvPr id="535" name="Google Shape;535;p35"/>
          <p:cNvSpPr txBox="1"/>
          <p:nvPr/>
        </p:nvSpPr>
        <p:spPr>
          <a:xfrm>
            <a:off x="133472" y="5236318"/>
            <a:ext cx="34236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A strong association</a:t>
            </a:r>
            <a:endParaRPr b="1" sz="1800">
              <a:solidFill>
                <a:srgbClr val="76A5AF"/>
              </a:solidFill>
              <a:latin typeface="Nunito"/>
              <a:ea typeface="Nunito"/>
              <a:cs typeface="Nunito"/>
              <a:sym typeface="Nunito"/>
            </a:endParaRPr>
          </a:p>
        </p:txBody>
      </p:sp>
      <p:grpSp>
        <p:nvGrpSpPr>
          <p:cNvPr id="536" name="Google Shape;536;p35"/>
          <p:cNvGrpSpPr/>
          <p:nvPr/>
        </p:nvGrpSpPr>
        <p:grpSpPr>
          <a:xfrm>
            <a:off x="1110515" y="5731869"/>
            <a:ext cx="749618" cy="770825"/>
            <a:chOff x="1826600" y="3193075"/>
            <a:chExt cx="836720" cy="906747"/>
          </a:xfrm>
        </p:grpSpPr>
        <p:sp>
          <p:nvSpPr>
            <p:cNvPr id="537" name="Google Shape;537;p35"/>
            <p:cNvSpPr/>
            <p:nvPr/>
          </p:nvSpPr>
          <p:spPr>
            <a:xfrm>
              <a:off x="196098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1</a:t>
              </a:r>
              <a:endParaRPr sz="2200">
                <a:solidFill>
                  <a:srgbClr val="FFFFFF"/>
                </a:solidFill>
                <a:latin typeface="Nunito"/>
                <a:ea typeface="Nunito"/>
                <a:cs typeface="Nunito"/>
                <a:sym typeface="Nunito"/>
              </a:endParaRPr>
            </a:p>
          </p:txBody>
        </p:sp>
        <p:sp>
          <p:nvSpPr>
            <p:cNvPr id="538" name="Google Shape;538;p35"/>
            <p:cNvSpPr/>
            <p:nvPr/>
          </p:nvSpPr>
          <p:spPr>
            <a:xfrm>
              <a:off x="1826600" y="3193075"/>
              <a:ext cx="836720" cy="906747"/>
            </a:xfrm>
            <a:custGeom>
              <a:rect b="b" l="l" r="r" t="t"/>
              <a:pathLst>
                <a:path extrusionOk="0" h="70236" w="57675">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grpSp>
      <p:sp>
        <p:nvSpPr>
          <p:cNvPr id="539" name="Google Shape;539;p35"/>
          <p:cNvSpPr txBox="1"/>
          <p:nvPr/>
        </p:nvSpPr>
        <p:spPr>
          <a:xfrm>
            <a:off x="-76200" y="6862475"/>
            <a:ext cx="2678100" cy="634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Smoking substantially increases the risk of tuberculosis (TB) and death from TB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More than 20% of global TB incidence may be attributable to smoking</a:t>
            </a:r>
            <a:endParaRPr sz="1200">
              <a:latin typeface="Mada"/>
              <a:ea typeface="Mada"/>
              <a:cs typeface="Mada"/>
              <a:sym typeface="Mada"/>
            </a:endParaRPr>
          </a:p>
        </p:txBody>
      </p:sp>
      <p:grpSp>
        <p:nvGrpSpPr>
          <p:cNvPr id="540" name="Google Shape;540;p35"/>
          <p:cNvGrpSpPr/>
          <p:nvPr/>
        </p:nvGrpSpPr>
        <p:grpSpPr>
          <a:xfrm>
            <a:off x="3506036" y="5731869"/>
            <a:ext cx="749618" cy="770825"/>
            <a:chOff x="2629620" y="3193075"/>
            <a:chExt cx="836720" cy="906747"/>
          </a:xfrm>
        </p:grpSpPr>
        <p:sp>
          <p:nvSpPr>
            <p:cNvPr id="541" name="Google Shape;541;p35"/>
            <p:cNvSpPr/>
            <p:nvPr/>
          </p:nvSpPr>
          <p:spPr>
            <a:xfrm>
              <a:off x="2629620" y="3193075"/>
              <a:ext cx="836720" cy="906747"/>
            </a:xfrm>
            <a:custGeom>
              <a:rect b="b" l="l" r="r" t="t"/>
              <a:pathLst>
                <a:path extrusionOk="0" h="70236" w="57675">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542" name="Google Shape;542;p35"/>
            <p:cNvSpPr/>
            <p:nvPr/>
          </p:nvSpPr>
          <p:spPr>
            <a:xfrm>
              <a:off x="276400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2</a:t>
              </a:r>
              <a:endParaRPr sz="2200">
                <a:solidFill>
                  <a:srgbClr val="FFFFFF"/>
                </a:solidFill>
                <a:latin typeface="Nunito"/>
                <a:ea typeface="Nunito"/>
                <a:cs typeface="Nunito"/>
                <a:sym typeface="Nunito"/>
              </a:endParaRPr>
            </a:p>
          </p:txBody>
        </p:sp>
      </p:grpSp>
      <p:sp>
        <p:nvSpPr>
          <p:cNvPr id="543" name="Google Shape;543;p35"/>
          <p:cNvSpPr txBox="1"/>
          <p:nvPr/>
        </p:nvSpPr>
        <p:spPr>
          <a:xfrm>
            <a:off x="2650490" y="6685175"/>
            <a:ext cx="2711700" cy="989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Controlling the tobacco epidemic will help control the TB epidemic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Smoking is a risk factor for TB, independent of alcohol use and other socioeconomic risk factors</a:t>
            </a:r>
            <a:endParaRPr sz="1200">
              <a:latin typeface="Mada"/>
              <a:ea typeface="Mada"/>
              <a:cs typeface="Mada"/>
              <a:sym typeface="Mada"/>
            </a:endParaRPr>
          </a:p>
        </p:txBody>
      </p:sp>
      <p:grpSp>
        <p:nvGrpSpPr>
          <p:cNvPr id="544" name="Google Shape;544;p35"/>
          <p:cNvGrpSpPr/>
          <p:nvPr/>
        </p:nvGrpSpPr>
        <p:grpSpPr>
          <a:xfrm>
            <a:off x="5901556" y="5731869"/>
            <a:ext cx="749618" cy="770825"/>
            <a:chOff x="3433336" y="3193075"/>
            <a:chExt cx="836720" cy="906747"/>
          </a:xfrm>
        </p:grpSpPr>
        <p:sp>
          <p:nvSpPr>
            <p:cNvPr id="545" name="Google Shape;545;p35"/>
            <p:cNvSpPr/>
            <p:nvPr/>
          </p:nvSpPr>
          <p:spPr>
            <a:xfrm>
              <a:off x="3433336" y="3193075"/>
              <a:ext cx="836720" cy="906747"/>
            </a:xfrm>
            <a:custGeom>
              <a:rect b="b" l="l" r="r" t="t"/>
              <a:pathLst>
                <a:path extrusionOk="0" h="70236" w="57675">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546" name="Google Shape;546;p35"/>
            <p:cNvSpPr/>
            <p:nvPr/>
          </p:nvSpPr>
          <p:spPr>
            <a:xfrm>
              <a:off x="3567719"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3</a:t>
              </a:r>
              <a:endParaRPr sz="2200">
                <a:solidFill>
                  <a:srgbClr val="FFFFFF"/>
                </a:solidFill>
                <a:latin typeface="Nunito"/>
                <a:ea typeface="Nunito"/>
                <a:cs typeface="Nunito"/>
                <a:sym typeface="Nunito"/>
              </a:endParaRPr>
            </a:p>
          </p:txBody>
        </p:sp>
      </p:grpSp>
      <p:sp>
        <p:nvSpPr>
          <p:cNvPr id="547" name="Google Shape;547;p35"/>
          <p:cNvSpPr txBox="1"/>
          <p:nvPr/>
        </p:nvSpPr>
        <p:spPr>
          <a:xfrm>
            <a:off x="5247550" y="6997625"/>
            <a:ext cx="2305200" cy="516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Smoking increases the risk of TB disease by more than two and a half times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WHO monograph on TB and tobacco describes other linkages and evidence </a:t>
            </a:r>
            <a:endParaRPr sz="1200">
              <a:latin typeface="Mada"/>
              <a:ea typeface="Mada"/>
              <a:cs typeface="Mada"/>
              <a:sym typeface="Mada"/>
            </a:endParaRPr>
          </a:p>
        </p:txBody>
      </p:sp>
      <p:pic>
        <p:nvPicPr>
          <p:cNvPr id="548" name="Google Shape;548;p35"/>
          <p:cNvPicPr preferRelativeResize="0"/>
          <p:nvPr/>
        </p:nvPicPr>
        <p:blipFill>
          <a:blip r:embed="rId3">
            <a:alphaModFix/>
          </a:blip>
          <a:stretch>
            <a:fillRect/>
          </a:stretch>
        </p:blipFill>
        <p:spPr>
          <a:xfrm>
            <a:off x="319750" y="7890075"/>
            <a:ext cx="2427101" cy="1655775"/>
          </a:xfrm>
          <a:prstGeom prst="rect">
            <a:avLst/>
          </a:prstGeom>
          <a:noFill/>
          <a:ln>
            <a:noFill/>
          </a:ln>
        </p:spPr>
      </p:pic>
      <p:sp>
        <p:nvSpPr>
          <p:cNvPr id="549" name="Google Shape;549;p35"/>
          <p:cNvSpPr txBox="1"/>
          <p:nvPr/>
        </p:nvSpPr>
        <p:spPr>
          <a:xfrm>
            <a:off x="-100" y="9709025"/>
            <a:ext cx="7589400" cy="9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It’s a concern due to the high number of immigrants coming from countries with high TB prevalence.</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The highest prevalence of TB in Saudi Arabia is in Jazan, Jeddah, Medina. Due to the low socioeconomic status, crowding and lots of immigrants.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6"/>
          <p:cNvSpPr/>
          <p:nvPr/>
        </p:nvSpPr>
        <p:spPr>
          <a:xfrm>
            <a:off x="173675" y="2028825"/>
            <a:ext cx="7246200" cy="6550800"/>
          </a:xfrm>
          <a:prstGeom prst="round2SameRect">
            <a:avLst>
              <a:gd fmla="val 0" name="adj1"/>
              <a:gd fmla="val 4028"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p:txBody>
      </p:sp>
      <p:sp>
        <p:nvSpPr>
          <p:cNvPr id="555" name="Google Shape;555;p36"/>
          <p:cNvSpPr/>
          <p:nvPr/>
        </p:nvSpPr>
        <p:spPr>
          <a:xfrm>
            <a:off x="685550" y="1808825"/>
            <a:ext cx="1209924" cy="385776"/>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MCQ</a:t>
            </a:r>
            <a:endParaRPr sz="2400">
              <a:solidFill>
                <a:srgbClr val="134F5C"/>
              </a:solidFill>
              <a:latin typeface="Nunito"/>
              <a:ea typeface="Nunito"/>
              <a:cs typeface="Nunito"/>
              <a:sym typeface="Nunito"/>
            </a:endParaRPr>
          </a:p>
        </p:txBody>
      </p:sp>
      <p:sp>
        <p:nvSpPr>
          <p:cNvPr id="556" name="Google Shape;556;p36"/>
          <p:cNvSpPr/>
          <p:nvPr/>
        </p:nvSpPr>
        <p:spPr>
          <a:xfrm flipH="1" rot="10800000">
            <a:off x="0" y="9829800"/>
            <a:ext cx="1494000" cy="333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557" name="Google Shape;557;p36"/>
          <p:cNvSpPr txBox="1"/>
          <p:nvPr/>
        </p:nvSpPr>
        <p:spPr>
          <a:xfrm>
            <a:off x="152400" y="9762975"/>
            <a:ext cx="1171500" cy="4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u="sng">
                <a:solidFill>
                  <a:srgbClr val="134F5C"/>
                </a:solidFill>
                <a:latin typeface="Nunito"/>
                <a:ea typeface="Nunito"/>
                <a:cs typeface="Nunito"/>
                <a:sym typeface="Nunito"/>
              </a:rPr>
              <a:t>Answers</a:t>
            </a:r>
            <a:endParaRPr>
              <a:solidFill>
                <a:srgbClr val="134F5C"/>
              </a:solidFill>
              <a:latin typeface="Nunito"/>
              <a:ea typeface="Nunito"/>
              <a:cs typeface="Nunito"/>
              <a:sym typeface="Nunito"/>
            </a:endParaRPr>
          </a:p>
        </p:txBody>
      </p:sp>
      <p:sp>
        <p:nvSpPr>
          <p:cNvPr id="558" name="Google Shape;558;p36"/>
          <p:cNvSpPr/>
          <p:nvPr/>
        </p:nvSpPr>
        <p:spPr>
          <a:xfrm rot="10800000">
            <a:off x="3875825" y="25"/>
            <a:ext cx="3713700" cy="1092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559" name="Google Shape;559;p36"/>
          <p:cNvSpPr txBox="1"/>
          <p:nvPr/>
        </p:nvSpPr>
        <p:spPr>
          <a:xfrm>
            <a:off x="4341943" y="256875"/>
            <a:ext cx="28203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134F5C"/>
                </a:solidFill>
                <a:latin typeface="Nunito"/>
                <a:ea typeface="Nunito"/>
                <a:cs typeface="Nunito"/>
                <a:sym typeface="Nunito"/>
              </a:rPr>
              <a:t>Quiz</a:t>
            </a:r>
            <a:endParaRPr sz="6000">
              <a:solidFill>
                <a:srgbClr val="134F5C"/>
              </a:solidFill>
              <a:latin typeface="Nunito"/>
              <a:ea typeface="Nunito"/>
              <a:cs typeface="Nunito"/>
              <a:sym typeface="Nunito"/>
            </a:endParaRPr>
          </a:p>
        </p:txBody>
      </p:sp>
      <p:graphicFrame>
        <p:nvGraphicFramePr>
          <p:cNvPr id="560" name="Google Shape;560;p36"/>
          <p:cNvGraphicFramePr/>
          <p:nvPr/>
        </p:nvGraphicFramePr>
        <p:xfrm>
          <a:off x="2068288" y="9686763"/>
          <a:ext cx="3000000" cy="3000000"/>
        </p:xfrm>
        <a:graphic>
          <a:graphicData uri="http://schemas.openxmlformats.org/drawingml/2006/table">
            <a:tbl>
              <a:tblPr>
                <a:noFill/>
                <a:tableStyleId>{0922CC04-9456-46D8-AB36-F810F218F243}</a:tableStyleId>
              </a:tblPr>
              <a:tblGrid>
                <a:gridCol w="805075"/>
                <a:gridCol w="805075"/>
                <a:gridCol w="805075"/>
                <a:gridCol w="805075"/>
                <a:gridCol w="805075"/>
                <a:gridCol w="805075"/>
              </a:tblGrid>
              <a:tr h="264525">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Q1</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Q2</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Q3</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Q4</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Q5</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Q6</a:t>
                      </a:r>
                      <a:endParaRPr sz="1000">
                        <a:solidFill>
                          <a:srgbClr val="134F5C"/>
                        </a:solidFill>
                        <a:latin typeface="Mada"/>
                        <a:ea typeface="Mada"/>
                        <a:cs typeface="Mada"/>
                        <a:sym typeface="Mada"/>
                      </a:endParaRPr>
                    </a:p>
                  </a:txBody>
                  <a:tcPr marT="91425" marB="91425" marR="91425" marL="91425" anchor="ctr">
                    <a:solidFill>
                      <a:srgbClr val="EFEFEF"/>
                    </a:solidFill>
                  </a:tcPr>
                </a:tc>
              </a:tr>
              <a:tr h="74550">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B</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B</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B</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r>
            </a:tbl>
          </a:graphicData>
        </a:graphic>
      </p:graphicFrame>
      <p:sp>
        <p:nvSpPr>
          <p:cNvPr id="561" name="Google Shape;561;p36"/>
          <p:cNvSpPr txBox="1"/>
          <p:nvPr/>
        </p:nvSpPr>
        <p:spPr>
          <a:xfrm>
            <a:off x="268413" y="2194591"/>
            <a:ext cx="7052700" cy="445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200">
                <a:solidFill>
                  <a:srgbClr val="000000"/>
                </a:solidFill>
                <a:highlight>
                  <a:srgbClr val="FFFFFF"/>
                </a:highlight>
                <a:latin typeface="Mada"/>
                <a:ea typeface="Mada"/>
                <a:cs typeface="Mada"/>
                <a:sym typeface="Mada"/>
              </a:rPr>
              <a:t>1- </a:t>
            </a:r>
            <a:r>
              <a:rPr lang="en-GB" sz="1200">
                <a:highlight>
                  <a:srgbClr val="FFFFFF"/>
                </a:highlight>
                <a:latin typeface="Mada"/>
                <a:ea typeface="Mada"/>
                <a:cs typeface="Mada"/>
                <a:sym typeface="Mada"/>
              </a:rPr>
              <a:t>Which one of the following can transmit Tuberculosis to another person?</a:t>
            </a:r>
            <a:endParaRPr sz="1200">
              <a:solidFill>
                <a:srgbClr val="000000"/>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A-person with a latent </a:t>
            </a:r>
            <a:r>
              <a:rPr lang="en-GB" sz="1200">
                <a:solidFill>
                  <a:srgbClr val="76A5AF"/>
                </a:solidFill>
                <a:highlight>
                  <a:srgbClr val="FFFFFF"/>
                </a:highlight>
                <a:latin typeface="Mada"/>
                <a:ea typeface="Mada"/>
                <a:cs typeface="Mada"/>
                <a:sym typeface="Mada"/>
              </a:rPr>
              <a:t>Tuberculosis infection      </a:t>
            </a:r>
            <a:r>
              <a:rPr lang="en-GB" sz="1200">
                <a:solidFill>
                  <a:srgbClr val="76A5AF"/>
                </a:solidFill>
                <a:highlight>
                  <a:srgbClr val="FFFFFF"/>
                </a:highlight>
                <a:latin typeface="Mada"/>
                <a:ea typeface="Mada"/>
                <a:cs typeface="Mada"/>
                <a:sym typeface="Mada"/>
              </a:rPr>
              <a:t>B. Patient with infectious </a:t>
            </a:r>
            <a:r>
              <a:rPr lang="en-GB" sz="1200">
                <a:solidFill>
                  <a:srgbClr val="76A5AF"/>
                </a:solidFill>
                <a:highlight>
                  <a:srgbClr val="FFFFFF"/>
                </a:highlight>
                <a:latin typeface="Mada"/>
                <a:ea typeface="Mada"/>
                <a:cs typeface="Mada"/>
                <a:sym typeface="Mada"/>
              </a:rPr>
              <a:t>Tuberculosis</a:t>
            </a:r>
            <a:endParaRPr sz="1200">
              <a:solidFill>
                <a:srgbClr val="76A5AF"/>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 A and B           D. None of them</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000000"/>
                </a:solidFill>
                <a:highlight>
                  <a:srgbClr val="FFFFFF"/>
                </a:highlight>
                <a:latin typeface="Mada"/>
                <a:ea typeface="Mada"/>
                <a:cs typeface="Mada"/>
                <a:sym typeface="Mada"/>
              </a:rPr>
              <a:t>2- </a:t>
            </a:r>
            <a:r>
              <a:rPr lang="en-GB" sz="1200">
                <a:solidFill>
                  <a:schemeClr val="dk1"/>
                </a:solidFill>
                <a:latin typeface="Mada"/>
                <a:ea typeface="Mada"/>
                <a:cs typeface="Mada"/>
                <a:sym typeface="Mada"/>
              </a:rPr>
              <a:t>Which of the following is an extrinsic risk factor for the occurrence of tuberculosis?</a:t>
            </a:r>
            <a:endParaRPr sz="1200">
              <a:solidFill>
                <a:schemeClr val="dk1"/>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A. High altitude  B. </a:t>
            </a:r>
            <a:r>
              <a:rPr lang="en-GB" sz="1200">
                <a:solidFill>
                  <a:srgbClr val="76A5AF"/>
                </a:solidFill>
                <a:highlight>
                  <a:srgbClr val="FFFFFF"/>
                </a:highlight>
                <a:latin typeface="Mada"/>
                <a:ea typeface="Mada"/>
                <a:cs typeface="Mada"/>
                <a:sym typeface="Mada"/>
              </a:rPr>
              <a:t>Overcrowding </a:t>
            </a:r>
            <a:endParaRPr sz="1200">
              <a:solidFill>
                <a:srgbClr val="76A5AF"/>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 </a:t>
            </a:r>
            <a:r>
              <a:rPr lang="en-GB" sz="1200">
                <a:solidFill>
                  <a:srgbClr val="76A5AF"/>
                </a:solidFill>
                <a:latin typeface="Mada"/>
                <a:ea typeface="Mada"/>
                <a:cs typeface="Mada"/>
                <a:sym typeface="Mada"/>
              </a:rPr>
              <a:t>Mycobacterium tuberculosis   </a:t>
            </a:r>
            <a:r>
              <a:rPr lang="en-GB" sz="1200">
                <a:solidFill>
                  <a:srgbClr val="76A5AF"/>
                </a:solidFill>
                <a:highlight>
                  <a:srgbClr val="FFFFFF"/>
                </a:highlight>
                <a:latin typeface="Mada"/>
                <a:ea typeface="Mada"/>
                <a:cs typeface="Mada"/>
                <a:sym typeface="Mada"/>
              </a:rPr>
              <a:t> D. Poor </a:t>
            </a:r>
            <a:r>
              <a:rPr lang="en-GB" sz="1200">
                <a:solidFill>
                  <a:srgbClr val="76A5AF"/>
                </a:solidFill>
                <a:highlight>
                  <a:srgbClr val="FFFFFF"/>
                </a:highlight>
                <a:latin typeface="Mada"/>
                <a:ea typeface="Mada"/>
                <a:cs typeface="Mada"/>
                <a:sym typeface="Mada"/>
              </a:rPr>
              <a:t>hygiene</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000000"/>
                </a:solidFill>
                <a:highlight>
                  <a:srgbClr val="FFFFFF"/>
                </a:highlight>
                <a:latin typeface="Mada"/>
                <a:ea typeface="Mada"/>
                <a:cs typeface="Mada"/>
                <a:sym typeface="Mada"/>
              </a:rPr>
              <a:t>3- </a:t>
            </a:r>
            <a:r>
              <a:rPr lang="en-GB" sz="1200">
                <a:highlight>
                  <a:srgbClr val="FFFFFF"/>
                </a:highlight>
                <a:latin typeface="Mada"/>
                <a:ea typeface="Mada"/>
                <a:cs typeface="Mada"/>
                <a:sym typeface="Mada"/>
              </a:rPr>
              <a:t>Which of the following diagnostics tests is intended for latent tuberculosis infection?</a:t>
            </a:r>
            <a:endParaRPr sz="1200">
              <a:solidFill>
                <a:srgbClr val="000000"/>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 A-</a:t>
            </a:r>
            <a:r>
              <a:rPr lang="en-GB" sz="1200">
                <a:solidFill>
                  <a:srgbClr val="76A5AF"/>
                </a:solidFill>
                <a:highlight>
                  <a:srgbClr val="FFFFFF"/>
                </a:highlight>
                <a:latin typeface="Mada"/>
                <a:ea typeface="Mada"/>
                <a:cs typeface="Mada"/>
                <a:sym typeface="Mada"/>
              </a:rPr>
              <a:t>Sputum smear microscopy    </a:t>
            </a:r>
            <a:r>
              <a:rPr lang="en-GB" sz="1200">
                <a:solidFill>
                  <a:srgbClr val="76A5AF"/>
                </a:solidFill>
                <a:highlight>
                  <a:srgbClr val="FFFFFF"/>
                </a:highlight>
                <a:latin typeface="Mada"/>
                <a:ea typeface="Mada"/>
                <a:cs typeface="Mada"/>
                <a:sym typeface="Mada"/>
              </a:rPr>
              <a:t>B. </a:t>
            </a:r>
            <a:r>
              <a:rPr lang="en-GB" sz="1200">
                <a:solidFill>
                  <a:srgbClr val="76A5AF"/>
                </a:solidFill>
                <a:highlight>
                  <a:srgbClr val="FFFFFF"/>
                </a:highlight>
                <a:latin typeface="Mada"/>
                <a:ea typeface="Mada"/>
                <a:cs typeface="Mada"/>
                <a:sym typeface="Mada"/>
              </a:rPr>
              <a:t>Polymerase chain reaction (PCR)</a:t>
            </a:r>
            <a:endParaRPr sz="1200">
              <a:solidFill>
                <a:srgbClr val="76A5AF"/>
              </a:solidFill>
              <a:highlight>
                <a:srgbClr val="FFFFFF"/>
              </a:highlight>
              <a:latin typeface="Mada"/>
              <a:ea typeface="Mada"/>
              <a:cs typeface="Mada"/>
              <a:sym typeface="Mada"/>
            </a:endParaRPr>
          </a:p>
          <a:p>
            <a:pPr indent="0" lvl="0" marL="0" rtl="0" algn="ctr">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a:t>
            </a:r>
            <a:r>
              <a:rPr lang="en-GB" sz="1200">
                <a:solidFill>
                  <a:srgbClr val="76A5AF"/>
                </a:solidFill>
                <a:highlight>
                  <a:schemeClr val="lt1"/>
                </a:highlight>
                <a:latin typeface="Mada"/>
                <a:ea typeface="Mada"/>
                <a:cs typeface="Mada"/>
                <a:sym typeface="Mada"/>
              </a:rPr>
              <a:t>Interferon Gamma Release Assays ( IGRA)</a:t>
            </a:r>
            <a:r>
              <a:rPr lang="en-GB" sz="1200">
                <a:solidFill>
                  <a:srgbClr val="76A5AF"/>
                </a:solidFill>
                <a:highlight>
                  <a:srgbClr val="FFFFFF"/>
                </a:highlight>
                <a:latin typeface="Mada"/>
                <a:ea typeface="Mada"/>
                <a:cs typeface="Mada"/>
                <a:sym typeface="Mada"/>
              </a:rPr>
              <a:t>       </a:t>
            </a:r>
            <a:r>
              <a:rPr lang="en-GB" sz="1200">
                <a:solidFill>
                  <a:srgbClr val="76A5AF"/>
                </a:solidFill>
                <a:highlight>
                  <a:srgbClr val="FFFFFF"/>
                </a:highlight>
                <a:latin typeface="Mada"/>
                <a:ea typeface="Mada"/>
                <a:cs typeface="Mada"/>
                <a:sym typeface="Mada"/>
              </a:rPr>
              <a:t>D.</a:t>
            </a:r>
            <a:r>
              <a:rPr lang="en-GB" sz="1200">
                <a:solidFill>
                  <a:srgbClr val="76A5AF"/>
                </a:solidFill>
                <a:highlight>
                  <a:srgbClr val="FFFFFF"/>
                </a:highlight>
                <a:latin typeface="Mada"/>
                <a:ea typeface="Mada"/>
                <a:cs typeface="Mada"/>
                <a:sym typeface="Mada"/>
              </a:rPr>
              <a:t>tuberculin skin test (TST).</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000000"/>
                </a:solidFill>
                <a:highlight>
                  <a:srgbClr val="FFFFFF"/>
                </a:highlight>
                <a:latin typeface="Mada"/>
                <a:ea typeface="Mada"/>
                <a:cs typeface="Mada"/>
                <a:sym typeface="Mada"/>
              </a:rPr>
              <a:t> 4- </a:t>
            </a:r>
            <a:r>
              <a:rPr lang="en-GB" sz="1200">
                <a:highlight>
                  <a:srgbClr val="FFFFFF"/>
                </a:highlight>
                <a:latin typeface="Mada"/>
                <a:ea typeface="Mada"/>
                <a:cs typeface="Mada"/>
                <a:sym typeface="Mada"/>
              </a:rPr>
              <a:t>The ideal clinical specimen for pulmonary TB diagnosis is:</a:t>
            </a:r>
            <a:endParaRPr sz="1200">
              <a:solidFill>
                <a:srgbClr val="000000"/>
              </a:solidFill>
              <a:highlight>
                <a:srgbClr val="FFFFFF"/>
              </a:highlight>
              <a:latin typeface="Mada"/>
              <a:ea typeface="Mada"/>
              <a:cs typeface="Mada"/>
              <a:sym typeface="Mada"/>
            </a:endParaRPr>
          </a:p>
          <a:p>
            <a:pPr indent="0" lvl="0" marL="0" rtl="0" algn="ctr">
              <a:lnSpc>
                <a:spcPct val="100000"/>
              </a:lnSpc>
              <a:spcBef>
                <a:spcPts val="1200"/>
              </a:spcBef>
              <a:spcAft>
                <a:spcPts val="0"/>
              </a:spcAft>
              <a:buNone/>
            </a:pPr>
            <a:r>
              <a:rPr lang="en-GB" sz="1200">
                <a:solidFill>
                  <a:srgbClr val="76A5AF"/>
                </a:solidFill>
                <a:highlight>
                  <a:srgbClr val="FFFFFF"/>
                </a:highlight>
                <a:latin typeface="Mada"/>
                <a:ea typeface="Mada"/>
                <a:cs typeface="Mada"/>
                <a:sym typeface="Mada"/>
              </a:rPr>
              <a:t>A. Blood. B. Sputum. C. Urine.  D. Tissue</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Clr>
                <a:srgbClr val="000000"/>
              </a:buClr>
              <a:buSzPts val="1100"/>
              <a:buFont typeface="Arial"/>
              <a:buNone/>
            </a:pPr>
            <a:r>
              <a:rPr lang="en-GB" sz="1200">
                <a:solidFill>
                  <a:srgbClr val="000000"/>
                </a:solidFill>
                <a:highlight>
                  <a:srgbClr val="FFFFFF"/>
                </a:highlight>
                <a:latin typeface="Mada"/>
                <a:ea typeface="Mada"/>
                <a:cs typeface="Mada"/>
                <a:sym typeface="Mada"/>
              </a:rPr>
              <a:t>5- </a:t>
            </a:r>
            <a:r>
              <a:rPr lang="en-GB" sz="1200">
                <a:highlight>
                  <a:srgbClr val="FFFFFF"/>
                </a:highlight>
                <a:latin typeface="Mada"/>
                <a:ea typeface="Mada"/>
                <a:cs typeface="Mada"/>
                <a:sym typeface="Mada"/>
              </a:rPr>
              <a:t>The commonest radiologic finding in TB is:</a:t>
            </a:r>
            <a:endParaRPr sz="1200">
              <a:solidFill>
                <a:srgbClr val="000000"/>
              </a:solidFill>
              <a:highlight>
                <a:srgbClr val="FFFFFF"/>
              </a:highlight>
              <a:latin typeface="Mada"/>
              <a:ea typeface="Mada"/>
              <a:cs typeface="Mada"/>
              <a:sym typeface="Mada"/>
            </a:endParaRPr>
          </a:p>
          <a:p>
            <a:pPr indent="0" lvl="0" marL="0" rtl="0" algn="ctr">
              <a:spcBef>
                <a:spcPts val="1200"/>
              </a:spcBef>
              <a:spcAft>
                <a:spcPts val="0"/>
              </a:spcAft>
              <a:buNone/>
            </a:pPr>
            <a:r>
              <a:rPr lang="en-GB" sz="1200">
                <a:solidFill>
                  <a:srgbClr val="76A5AF"/>
                </a:solidFill>
                <a:highlight>
                  <a:srgbClr val="FFFFFF"/>
                </a:highlight>
                <a:latin typeface="Mada"/>
                <a:ea typeface="Mada"/>
                <a:cs typeface="Mada"/>
                <a:sym typeface="Mada"/>
              </a:rPr>
              <a:t>A. </a:t>
            </a:r>
            <a:r>
              <a:rPr lang="en-GB" sz="1200">
                <a:solidFill>
                  <a:srgbClr val="76A5AF"/>
                </a:solidFill>
                <a:highlight>
                  <a:srgbClr val="FFFFFF"/>
                </a:highlight>
                <a:latin typeface="Mada"/>
                <a:ea typeface="Mada"/>
                <a:cs typeface="Mada"/>
                <a:sym typeface="Mada"/>
              </a:rPr>
              <a:t>Upper lobe consolidation with or without cavities     </a:t>
            </a:r>
            <a:r>
              <a:rPr lang="en-GB" sz="1200">
                <a:solidFill>
                  <a:srgbClr val="76A5AF"/>
                </a:solidFill>
                <a:highlight>
                  <a:srgbClr val="FFFFFF"/>
                </a:highlight>
                <a:latin typeface="Mada"/>
                <a:ea typeface="Mada"/>
                <a:cs typeface="Mada"/>
                <a:sym typeface="Mada"/>
              </a:rPr>
              <a:t>B. </a:t>
            </a:r>
            <a:r>
              <a:rPr lang="en-GB" sz="1200">
                <a:solidFill>
                  <a:srgbClr val="76A5AF"/>
                </a:solidFill>
                <a:highlight>
                  <a:srgbClr val="FFFFFF"/>
                </a:highlight>
                <a:latin typeface="Mada"/>
                <a:ea typeface="Mada"/>
                <a:cs typeface="Mada"/>
                <a:sym typeface="Mada"/>
              </a:rPr>
              <a:t>Pleural effusion</a:t>
            </a:r>
            <a:endParaRPr sz="1200">
              <a:solidFill>
                <a:srgbClr val="76A5AF"/>
              </a:solidFill>
              <a:highlight>
                <a:srgbClr val="FFFFFF"/>
              </a:highlight>
              <a:latin typeface="Mada"/>
              <a:ea typeface="Mada"/>
              <a:cs typeface="Mada"/>
              <a:sym typeface="Mada"/>
            </a:endParaRPr>
          </a:p>
          <a:p>
            <a:pPr indent="0" lvl="0" marL="0" rtl="0" algn="ctr">
              <a:spcBef>
                <a:spcPts val="1200"/>
              </a:spcBef>
              <a:spcAft>
                <a:spcPts val="0"/>
              </a:spcAft>
              <a:buNone/>
            </a:pPr>
            <a:r>
              <a:rPr lang="en-GB" sz="1200">
                <a:solidFill>
                  <a:srgbClr val="76A5AF"/>
                </a:solidFill>
                <a:highlight>
                  <a:srgbClr val="FFFFFF"/>
                </a:highlight>
                <a:latin typeface="Mada"/>
                <a:ea typeface="Mada"/>
                <a:cs typeface="Mada"/>
                <a:sym typeface="Mada"/>
              </a:rPr>
              <a:t>C. </a:t>
            </a:r>
            <a:r>
              <a:rPr lang="en-GB" sz="1200">
                <a:solidFill>
                  <a:srgbClr val="76A5AF"/>
                </a:solidFill>
                <a:highlight>
                  <a:srgbClr val="FFFFFF"/>
                </a:highlight>
                <a:latin typeface="Mada"/>
                <a:ea typeface="Mada"/>
                <a:cs typeface="Mada"/>
                <a:sym typeface="Mada"/>
              </a:rPr>
              <a:t>Pericardial effusion      </a:t>
            </a:r>
            <a:r>
              <a:rPr lang="en-GB" sz="1200">
                <a:solidFill>
                  <a:srgbClr val="76A5AF"/>
                </a:solidFill>
                <a:highlight>
                  <a:srgbClr val="FFFFFF"/>
                </a:highlight>
                <a:latin typeface="Mada"/>
                <a:ea typeface="Mada"/>
                <a:cs typeface="Mada"/>
                <a:sym typeface="Mada"/>
              </a:rPr>
              <a:t>D. </a:t>
            </a:r>
            <a:r>
              <a:rPr lang="en-GB" sz="1200">
                <a:solidFill>
                  <a:srgbClr val="76A5AF"/>
                </a:solidFill>
                <a:highlight>
                  <a:srgbClr val="FFFFFF"/>
                </a:highlight>
                <a:latin typeface="Mada"/>
                <a:ea typeface="Mada"/>
                <a:cs typeface="Mada"/>
                <a:sym typeface="Mada"/>
              </a:rPr>
              <a:t>Lung nodule</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highlight>
                  <a:schemeClr val="lt1"/>
                </a:highlight>
                <a:latin typeface="Mada"/>
                <a:ea typeface="Mada"/>
                <a:cs typeface="Mada"/>
                <a:sym typeface="Mada"/>
              </a:rPr>
              <a:t>6- What is the best duration of treatment for a  patient with bone and joint Tuberculosis?</a:t>
            </a:r>
            <a:endParaRPr sz="1200">
              <a:solidFill>
                <a:schemeClr val="dk1"/>
              </a:solidFill>
              <a:highlight>
                <a:schemeClr val="lt1"/>
              </a:highlight>
              <a:latin typeface="Mada"/>
              <a:ea typeface="Mada"/>
              <a:cs typeface="Mada"/>
              <a:sym typeface="Mada"/>
            </a:endParaRPr>
          </a:p>
          <a:p>
            <a:pPr indent="0" lvl="0" marL="0" rtl="0" algn="ctr">
              <a:spcBef>
                <a:spcPts val="1200"/>
              </a:spcBef>
              <a:spcAft>
                <a:spcPts val="0"/>
              </a:spcAft>
              <a:buClr>
                <a:schemeClr val="dk1"/>
              </a:buClr>
              <a:buSzPts val="1100"/>
              <a:buFont typeface="Arial"/>
              <a:buNone/>
            </a:pPr>
            <a:r>
              <a:rPr lang="en-GB" sz="1200">
                <a:solidFill>
                  <a:srgbClr val="76A5AF"/>
                </a:solidFill>
                <a:highlight>
                  <a:schemeClr val="lt1"/>
                </a:highlight>
                <a:latin typeface="Mada"/>
                <a:ea typeface="Mada"/>
                <a:cs typeface="Mada"/>
                <a:sym typeface="Mada"/>
              </a:rPr>
              <a:t>A.Treat for  9 months     B. Treat for 7 months</a:t>
            </a:r>
            <a:endParaRPr sz="1200">
              <a:solidFill>
                <a:srgbClr val="76A5AF"/>
              </a:solidFill>
              <a:highlight>
                <a:schemeClr val="lt1"/>
              </a:highlight>
              <a:latin typeface="Mada"/>
              <a:ea typeface="Mada"/>
              <a:cs typeface="Mada"/>
              <a:sym typeface="Mada"/>
            </a:endParaRPr>
          </a:p>
          <a:p>
            <a:pPr indent="0" lvl="0" marL="0" rtl="0" algn="ctr">
              <a:spcBef>
                <a:spcPts val="1200"/>
              </a:spcBef>
              <a:spcAft>
                <a:spcPts val="1200"/>
              </a:spcAft>
              <a:buClr>
                <a:schemeClr val="dk1"/>
              </a:buClr>
              <a:buSzPts val="1100"/>
              <a:buFont typeface="Arial"/>
              <a:buNone/>
            </a:pPr>
            <a:r>
              <a:rPr lang="en-GB" sz="1200">
                <a:solidFill>
                  <a:srgbClr val="76A5AF"/>
                </a:solidFill>
                <a:highlight>
                  <a:schemeClr val="lt1"/>
                </a:highlight>
                <a:latin typeface="Mada"/>
                <a:ea typeface="Mada"/>
                <a:cs typeface="Mada"/>
                <a:sym typeface="Mada"/>
              </a:rPr>
              <a:t>C. Treat for 3 months      D.Treat for a minimum of 12 months</a:t>
            </a:r>
            <a:endParaRPr sz="1200">
              <a:solidFill>
                <a:srgbClr val="76A5AF"/>
              </a:solidFill>
              <a:highlight>
                <a:srgbClr val="FFFFFF"/>
              </a:highlight>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7"/>
          <p:cNvSpPr/>
          <p:nvPr/>
        </p:nvSpPr>
        <p:spPr>
          <a:xfrm flipH="1">
            <a:off x="295075" y="10535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flipH="1">
            <a:off x="4593589" y="5678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7"/>
          <p:cNvSpPr/>
          <p:nvPr/>
        </p:nvSpPr>
        <p:spPr>
          <a:xfrm flipH="1">
            <a:off x="4609908" y="5903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9" name="Google Shape;569;p37"/>
          <p:cNvPicPr preferRelativeResize="0"/>
          <p:nvPr/>
        </p:nvPicPr>
        <p:blipFill>
          <a:blip r:embed="rId3">
            <a:alphaModFix/>
          </a:blip>
          <a:stretch>
            <a:fillRect/>
          </a:stretch>
        </p:blipFill>
        <p:spPr>
          <a:xfrm>
            <a:off x="5086326" y="947100"/>
            <a:ext cx="1838375" cy="1838325"/>
          </a:xfrm>
          <a:prstGeom prst="rect">
            <a:avLst/>
          </a:prstGeom>
          <a:noFill/>
          <a:ln>
            <a:noFill/>
          </a:ln>
        </p:spPr>
      </p:pic>
      <p:sp>
        <p:nvSpPr>
          <p:cNvPr id="570" name="Google Shape;570;p37"/>
          <p:cNvSpPr txBox="1"/>
          <p:nvPr/>
        </p:nvSpPr>
        <p:spPr>
          <a:xfrm>
            <a:off x="457300" y="1167763"/>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76A5AF"/>
                </a:solidFill>
                <a:latin typeface="Nunito"/>
                <a:ea typeface="Nunito"/>
                <a:cs typeface="Nunito"/>
                <a:sym typeface="Nunito"/>
              </a:rPr>
              <a:t>Thank You</a:t>
            </a:r>
            <a:r>
              <a:rPr lang="en-GB" sz="3600">
                <a:solidFill>
                  <a:srgbClr val="76A5AF"/>
                </a:solidFill>
                <a:latin typeface="Nunito"/>
                <a:ea typeface="Nunito"/>
                <a:cs typeface="Nunito"/>
                <a:sym typeface="Nunito"/>
              </a:rPr>
              <a:t> and</a:t>
            </a:r>
            <a:endParaRPr sz="3600">
              <a:solidFill>
                <a:srgbClr val="76A5AF"/>
              </a:solidFill>
              <a:latin typeface="Nunito"/>
              <a:ea typeface="Nunito"/>
              <a:cs typeface="Nunito"/>
              <a:sym typeface="Nunito"/>
            </a:endParaRPr>
          </a:p>
          <a:p>
            <a:pPr indent="0" lvl="0" marL="0" rtl="0" algn="ctr">
              <a:spcBef>
                <a:spcPts val="0"/>
              </a:spcBef>
              <a:spcAft>
                <a:spcPts val="0"/>
              </a:spcAft>
              <a:buNone/>
            </a:pPr>
            <a:r>
              <a:rPr lang="en-GB" sz="3600">
                <a:solidFill>
                  <a:srgbClr val="76A5AF"/>
                </a:solidFill>
                <a:latin typeface="Nunito"/>
                <a:ea typeface="Nunito"/>
                <a:cs typeface="Nunito"/>
                <a:sym typeface="Nunito"/>
              </a:rPr>
              <a:t>Good Luck</a:t>
            </a:r>
            <a:endParaRPr sz="3600">
              <a:solidFill>
                <a:srgbClr val="76A5AF"/>
              </a:solidFill>
              <a:latin typeface="Nunito"/>
              <a:ea typeface="Nunito"/>
              <a:cs typeface="Nunito"/>
              <a:sym typeface="Nunito"/>
            </a:endParaRPr>
          </a:p>
        </p:txBody>
      </p:sp>
      <p:sp>
        <p:nvSpPr>
          <p:cNvPr id="571" name="Google Shape;571;p37"/>
          <p:cNvSpPr/>
          <p:nvPr/>
        </p:nvSpPr>
        <p:spPr>
          <a:xfrm>
            <a:off x="173675" y="5705475"/>
            <a:ext cx="7246200" cy="4438500"/>
          </a:xfrm>
          <a:prstGeom prst="round2SameRect">
            <a:avLst>
              <a:gd fmla="val 0" name="adj1"/>
              <a:gd fmla="val 4028" name="adj2"/>
            </a:avLst>
          </a:prstGeom>
          <a:solidFill>
            <a:srgbClr val="EEF5F7">
              <a:alpha val="51959"/>
            </a:srgbClr>
          </a:solid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p:txBody>
      </p:sp>
      <p:sp>
        <p:nvSpPr>
          <p:cNvPr id="572" name="Google Shape;572;p37"/>
          <p:cNvSpPr txBox="1"/>
          <p:nvPr/>
        </p:nvSpPr>
        <p:spPr>
          <a:xfrm>
            <a:off x="171663" y="3994825"/>
            <a:ext cx="7246200" cy="13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Leaders:</a:t>
            </a:r>
            <a:endParaRPr sz="1100">
              <a:solidFill>
                <a:srgbClr val="134F5C"/>
              </a:solidFill>
              <a:latin typeface="Nunito"/>
              <a:ea typeface="Nunito"/>
              <a:cs typeface="Nunito"/>
              <a:sym typeface="Nunito"/>
            </a:endParaRPr>
          </a:p>
          <a:p>
            <a:pPr indent="0" lvl="0" marL="0" rtl="0" algn="l">
              <a:spcBef>
                <a:spcPts val="0"/>
              </a:spcBef>
              <a:spcAft>
                <a:spcPts val="0"/>
              </a:spcAft>
              <a:buNone/>
            </a:pPr>
            <a:r>
              <a:t/>
            </a:r>
            <a:endParaRPr sz="1100">
              <a:solidFill>
                <a:srgbClr val="134F5C"/>
              </a:solidFill>
              <a:latin typeface="Nunito"/>
              <a:ea typeface="Nunito"/>
              <a:cs typeface="Nunito"/>
              <a:sym typeface="Nunito"/>
            </a:endParaRPr>
          </a:p>
          <a:p>
            <a:pPr indent="0" lvl="0" marL="0" rtl="0" algn="ctr">
              <a:spcBef>
                <a:spcPts val="0"/>
              </a:spcBef>
              <a:spcAft>
                <a:spcPts val="0"/>
              </a:spcAft>
              <a:buNone/>
            </a:pPr>
            <a:r>
              <a:rPr lang="en-GB" sz="2200">
                <a:solidFill>
                  <a:srgbClr val="76A5AF"/>
                </a:solidFill>
                <a:latin typeface="Nunito"/>
                <a:ea typeface="Nunito"/>
                <a:cs typeface="Nunito"/>
                <a:sym typeface="Nunito"/>
              </a:rPr>
              <a:t>Lama AlAssiri  |  </a:t>
            </a:r>
            <a:r>
              <a:rPr lang="en-GB" sz="2200">
                <a:solidFill>
                  <a:srgbClr val="76A5AF"/>
                </a:solidFill>
                <a:highlight>
                  <a:srgbClr val="FFFFFF"/>
                </a:highlight>
                <a:latin typeface="Nunito"/>
                <a:ea typeface="Nunito"/>
                <a:cs typeface="Nunito"/>
                <a:sym typeface="Nunito"/>
              </a:rPr>
              <a:t>Mohammed AlHuqbani </a:t>
            </a:r>
            <a:r>
              <a:rPr lang="en-GB" sz="2200">
                <a:solidFill>
                  <a:srgbClr val="76A5AF"/>
                </a:solidFill>
                <a:latin typeface="Nunito"/>
                <a:ea typeface="Nunito"/>
                <a:cs typeface="Nunito"/>
                <a:sym typeface="Nunito"/>
              </a:rPr>
              <a:t> |  Ibrahim AlDakhil</a:t>
            </a:r>
            <a:endParaRPr sz="2200">
              <a:solidFill>
                <a:srgbClr val="76A5AF"/>
              </a:solidFill>
              <a:latin typeface="Nunito"/>
              <a:ea typeface="Nunito"/>
              <a:cs typeface="Nunito"/>
              <a:sym typeface="Nunito"/>
            </a:endParaRPr>
          </a:p>
        </p:txBody>
      </p:sp>
      <p:sp>
        <p:nvSpPr>
          <p:cNvPr id="573" name="Google Shape;573;p37"/>
          <p:cNvSpPr txBox="1"/>
          <p:nvPr/>
        </p:nvSpPr>
        <p:spPr>
          <a:xfrm>
            <a:off x="1637313" y="5781675"/>
            <a:ext cx="41625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Members:</a:t>
            </a:r>
            <a:endParaRPr sz="2400">
              <a:solidFill>
                <a:srgbClr val="76A5AF"/>
              </a:solidFill>
              <a:latin typeface="Nunito"/>
              <a:ea typeface="Nunito"/>
              <a:cs typeface="Nunito"/>
              <a:sym typeface="Nunito"/>
            </a:endParaRPr>
          </a:p>
        </p:txBody>
      </p:sp>
      <p:sp>
        <p:nvSpPr>
          <p:cNvPr id="574" name="Google Shape;574;p37"/>
          <p:cNvSpPr txBox="1"/>
          <p:nvPr/>
        </p:nvSpPr>
        <p:spPr>
          <a:xfrm>
            <a:off x="457300" y="5951318"/>
            <a:ext cx="2409900" cy="35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latin typeface="Mada"/>
              <a:ea typeface="Mada"/>
              <a:cs typeface="Mada"/>
              <a:sym typeface="Mada"/>
            </a:endParaRPr>
          </a:p>
          <a:p>
            <a:pPr indent="0" lvl="0" marL="0" rtl="0" algn="l">
              <a:lnSpc>
                <a:spcPct val="150000"/>
              </a:lnSpc>
              <a:spcBef>
                <a:spcPts val="0"/>
              </a:spcBef>
              <a:spcAft>
                <a:spcPts val="0"/>
              </a:spcAft>
              <a:buNone/>
            </a:pPr>
            <a:r>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Lama AlZamil</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Leen AlMazroa</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May Babaeer</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Muneera AlKhorayef</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AlMazrou</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Nouf Alhussaini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Rema AlMutawa</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Sara AlAbdulkareem</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Sedra Elsirawani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Wejdan Alnufaie </a:t>
            </a:r>
            <a:endParaRPr>
              <a:latin typeface="Mada"/>
              <a:ea typeface="Mada"/>
              <a:cs typeface="Mada"/>
              <a:sym typeface="Mada"/>
            </a:endParaRPr>
          </a:p>
        </p:txBody>
      </p:sp>
      <p:sp>
        <p:nvSpPr>
          <p:cNvPr id="575" name="Google Shape;575;p37"/>
          <p:cNvSpPr txBox="1"/>
          <p:nvPr/>
        </p:nvSpPr>
        <p:spPr>
          <a:xfrm>
            <a:off x="2867200" y="6580925"/>
            <a:ext cx="24099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Abdulrahman Alhawas</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Abdulrahman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Aldawood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Alwaleed Alsaleh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Bader Alshehri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Bassam Alkhuwaiter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Faisal Alqifari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Hameed M. Humaid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Khalid Alkhani</a:t>
            </a:r>
            <a:endParaRPr>
              <a:latin typeface="Mada"/>
              <a:ea typeface="Mada"/>
              <a:cs typeface="Mada"/>
              <a:sym typeface="Mada"/>
            </a:endParaRPr>
          </a:p>
        </p:txBody>
      </p:sp>
      <p:sp>
        <p:nvSpPr>
          <p:cNvPr id="576" name="Google Shape;576;p37"/>
          <p:cNvSpPr txBox="1"/>
          <p:nvPr/>
        </p:nvSpPr>
        <p:spPr>
          <a:xfrm>
            <a:off x="5086325" y="6580925"/>
            <a:ext cx="23334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Meshari Alzeer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Mohannad Makkawi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Nayef Alsaber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Aldosari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Alghadir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Zyad Aldosari</a:t>
            </a:r>
            <a:endParaRPr>
              <a:latin typeface="Mada"/>
              <a:ea typeface="Mada"/>
              <a:cs typeface="Mada"/>
              <a:sym typeface="Mada"/>
            </a:endParaRPr>
          </a:p>
        </p:txBody>
      </p:sp>
      <p:pic>
        <p:nvPicPr>
          <p:cNvPr id="577" name="Google Shape;577;p37"/>
          <p:cNvPicPr preferRelativeResize="0"/>
          <p:nvPr/>
        </p:nvPicPr>
        <p:blipFill>
          <a:blip r:embed="rId4">
            <a:alphaModFix/>
          </a:blip>
          <a:stretch>
            <a:fillRect/>
          </a:stretch>
        </p:blipFill>
        <p:spPr>
          <a:xfrm>
            <a:off x="622469" y="6983497"/>
            <a:ext cx="270097" cy="270066"/>
          </a:xfrm>
          <a:prstGeom prst="rect">
            <a:avLst/>
          </a:prstGeom>
          <a:noFill/>
          <a:ln>
            <a:noFill/>
          </a:ln>
        </p:spPr>
      </p:pic>
      <p:pic>
        <p:nvPicPr>
          <p:cNvPr id="578" name="Google Shape;578;p37"/>
          <p:cNvPicPr preferRelativeResize="0"/>
          <p:nvPr/>
        </p:nvPicPr>
        <p:blipFill>
          <a:blip r:embed="rId5">
            <a:alphaModFix/>
          </a:blip>
          <a:stretch>
            <a:fillRect/>
          </a:stretch>
        </p:blipFill>
        <p:spPr>
          <a:xfrm>
            <a:off x="593889" y="8571409"/>
            <a:ext cx="327250" cy="327226"/>
          </a:xfrm>
          <a:prstGeom prst="rect">
            <a:avLst/>
          </a:prstGeom>
          <a:noFill/>
          <a:ln>
            <a:noFill/>
          </a:ln>
        </p:spPr>
      </p:pic>
      <p:pic>
        <p:nvPicPr>
          <p:cNvPr id="579" name="Google Shape;579;p37"/>
          <p:cNvPicPr preferRelativeResize="0"/>
          <p:nvPr/>
        </p:nvPicPr>
        <p:blipFill>
          <a:blip r:embed="rId6">
            <a:alphaModFix/>
          </a:blip>
          <a:stretch>
            <a:fillRect/>
          </a:stretch>
        </p:blipFill>
        <p:spPr>
          <a:xfrm>
            <a:off x="608187" y="7965467"/>
            <a:ext cx="298675" cy="2987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6"/>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Epidemiology and Global burden of TB</a:t>
            </a:r>
            <a:endParaRPr b="1" sz="2400">
              <a:solidFill>
                <a:srgbClr val="134F5C"/>
              </a:solidFill>
              <a:latin typeface="Nunito"/>
              <a:ea typeface="Nunito"/>
              <a:cs typeface="Nunito"/>
              <a:sym typeface="Nunito"/>
            </a:endParaRPr>
          </a:p>
        </p:txBody>
      </p:sp>
      <p:pic>
        <p:nvPicPr>
          <p:cNvPr id="123" name="Google Shape;123;p26"/>
          <p:cNvPicPr preferRelativeResize="0"/>
          <p:nvPr/>
        </p:nvPicPr>
        <p:blipFill rotWithShape="1">
          <a:blip r:embed="rId3">
            <a:alphaModFix/>
          </a:blip>
          <a:srcRect b="4498" l="0" r="60653" t="13701"/>
          <a:stretch/>
        </p:blipFill>
        <p:spPr>
          <a:xfrm>
            <a:off x="216058" y="1106877"/>
            <a:ext cx="2824124" cy="7828500"/>
          </a:xfrm>
          <a:prstGeom prst="rect">
            <a:avLst/>
          </a:prstGeom>
          <a:noFill/>
          <a:ln>
            <a:noFill/>
          </a:ln>
        </p:spPr>
      </p:pic>
      <p:pic>
        <p:nvPicPr>
          <p:cNvPr id="124" name="Google Shape;124;p26"/>
          <p:cNvPicPr preferRelativeResize="0"/>
          <p:nvPr/>
        </p:nvPicPr>
        <p:blipFill rotWithShape="1">
          <a:blip r:embed="rId4">
            <a:alphaModFix/>
          </a:blip>
          <a:srcRect b="33601" l="14188" r="5875" t="24068"/>
          <a:stretch/>
        </p:blipFill>
        <p:spPr>
          <a:xfrm>
            <a:off x="3142659" y="1447649"/>
            <a:ext cx="4159150" cy="2936648"/>
          </a:xfrm>
          <a:prstGeom prst="rect">
            <a:avLst/>
          </a:prstGeom>
          <a:noFill/>
          <a:ln>
            <a:noFill/>
          </a:ln>
        </p:spPr>
      </p:pic>
      <p:pic>
        <p:nvPicPr>
          <p:cNvPr id="125" name="Google Shape;125;p26"/>
          <p:cNvPicPr preferRelativeResize="0"/>
          <p:nvPr/>
        </p:nvPicPr>
        <p:blipFill rotWithShape="1">
          <a:blip r:embed="rId5">
            <a:alphaModFix/>
          </a:blip>
          <a:srcRect b="37238" l="12319" r="5165" t="21839"/>
          <a:stretch/>
        </p:blipFill>
        <p:spPr>
          <a:xfrm>
            <a:off x="3142650" y="5226143"/>
            <a:ext cx="4159150" cy="2750275"/>
          </a:xfrm>
          <a:prstGeom prst="rect">
            <a:avLst/>
          </a:prstGeom>
          <a:noFill/>
          <a:ln>
            <a:noFill/>
          </a:ln>
        </p:spPr>
      </p:pic>
      <p:sp>
        <p:nvSpPr>
          <p:cNvPr id="126" name="Google Shape;126;p26"/>
          <p:cNvSpPr txBox="1"/>
          <p:nvPr/>
        </p:nvSpPr>
        <p:spPr>
          <a:xfrm>
            <a:off x="3142625" y="4384300"/>
            <a:ext cx="4159200" cy="5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6AA84F"/>
                </a:solidFill>
                <a:latin typeface="Mada"/>
                <a:ea typeface="Mada"/>
                <a:cs typeface="Mada"/>
                <a:sym typeface="Mada"/>
              </a:rPr>
              <a:t>South Africa and Southeast Asia have the highest incidence of TB, although no country is spared.</a:t>
            </a:r>
            <a:endParaRPr sz="1200">
              <a:solidFill>
                <a:srgbClr val="6AA84F"/>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cxnSp>
        <p:nvCxnSpPr>
          <p:cNvPr id="131" name="Google Shape;131;p27"/>
          <p:cNvCxnSpPr/>
          <p:nvPr/>
        </p:nvCxnSpPr>
        <p:spPr>
          <a:xfrm>
            <a:off x="91025" y="1537110"/>
            <a:ext cx="7402800" cy="0"/>
          </a:xfrm>
          <a:prstGeom prst="straightConnector1">
            <a:avLst/>
          </a:prstGeom>
          <a:noFill/>
          <a:ln cap="flat" cmpd="sng" w="9525">
            <a:solidFill>
              <a:srgbClr val="595959"/>
            </a:solidFill>
            <a:prstDash val="dot"/>
            <a:round/>
            <a:headEnd len="med" w="med" type="oval"/>
            <a:tailEnd len="med" w="med" type="oval"/>
          </a:ln>
        </p:spPr>
      </p:cxnSp>
      <p:sp>
        <p:nvSpPr>
          <p:cNvPr id="132" name="Google Shape;132;p27"/>
          <p:cNvSpPr/>
          <p:nvPr/>
        </p:nvSpPr>
        <p:spPr>
          <a:xfrm>
            <a:off x="91038" y="1079300"/>
            <a:ext cx="2124300" cy="915600"/>
          </a:xfrm>
          <a:prstGeom prst="chevron">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Spread by droplet nuclei</a:t>
            </a:r>
            <a:r>
              <a:rPr b="1" baseline="30000" lang="en-GB">
                <a:solidFill>
                  <a:srgbClr val="6AA84F"/>
                </a:solidFill>
                <a:latin typeface="Mada"/>
                <a:ea typeface="Mada"/>
                <a:cs typeface="Mada"/>
                <a:sym typeface="Mada"/>
              </a:rPr>
              <a:t>1</a:t>
            </a:r>
            <a:r>
              <a:rPr lang="en-GB" sz="1200">
                <a:solidFill>
                  <a:srgbClr val="FFFFFF"/>
                </a:solidFill>
                <a:latin typeface="Mada"/>
                <a:ea typeface="Mada"/>
                <a:cs typeface="Mada"/>
                <a:sym typeface="Mada"/>
              </a:rPr>
              <a:t>.</a:t>
            </a:r>
            <a:endParaRPr sz="1200">
              <a:solidFill>
                <a:srgbClr val="FFFFFF"/>
              </a:solidFill>
              <a:latin typeface="Mada"/>
              <a:ea typeface="Mada"/>
              <a:cs typeface="Mada"/>
              <a:sym typeface="Mada"/>
            </a:endParaRPr>
          </a:p>
        </p:txBody>
      </p:sp>
      <p:sp>
        <p:nvSpPr>
          <p:cNvPr id="133" name="Google Shape;133;p27"/>
          <p:cNvSpPr/>
          <p:nvPr/>
        </p:nvSpPr>
        <p:spPr>
          <a:xfrm>
            <a:off x="2096462" y="1079300"/>
            <a:ext cx="2512800" cy="915600"/>
          </a:xfrm>
          <a:prstGeom prst="chevron">
            <a:avLst>
              <a:gd fmla="val 50000" name="adj"/>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Expelled when person with infectious TB coughs,sneezes, speaks, or sings.</a:t>
            </a:r>
            <a:endParaRPr sz="1200">
              <a:solidFill>
                <a:srgbClr val="FFFFFF"/>
              </a:solidFill>
              <a:latin typeface="Mada"/>
              <a:ea typeface="Mada"/>
              <a:cs typeface="Mada"/>
              <a:sym typeface="Mada"/>
            </a:endParaRPr>
          </a:p>
        </p:txBody>
      </p:sp>
      <p:sp>
        <p:nvSpPr>
          <p:cNvPr id="134" name="Google Shape;134;p27"/>
          <p:cNvSpPr/>
          <p:nvPr/>
        </p:nvSpPr>
        <p:spPr>
          <a:xfrm>
            <a:off x="4483138" y="1079300"/>
            <a:ext cx="2721300" cy="9156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Mada"/>
                <a:ea typeface="Mada"/>
                <a:cs typeface="Mada"/>
                <a:sym typeface="Mada"/>
              </a:rPr>
              <a:t>Close contacts at highest risk of becoming infected and prolonged exposure usually needed to establish infection.</a:t>
            </a:r>
            <a:endParaRPr sz="1200">
              <a:solidFill>
                <a:srgbClr val="FFFFFF"/>
              </a:solidFill>
              <a:latin typeface="Mada"/>
              <a:ea typeface="Mada"/>
              <a:cs typeface="Mada"/>
              <a:sym typeface="Mada"/>
            </a:endParaRPr>
          </a:p>
        </p:txBody>
      </p:sp>
      <p:cxnSp>
        <p:nvCxnSpPr>
          <p:cNvPr id="135" name="Google Shape;135;p27"/>
          <p:cNvCxnSpPr/>
          <p:nvPr/>
        </p:nvCxnSpPr>
        <p:spPr>
          <a:xfrm>
            <a:off x="91025" y="2599395"/>
            <a:ext cx="7402800" cy="0"/>
          </a:xfrm>
          <a:prstGeom prst="straightConnector1">
            <a:avLst/>
          </a:prstGeom>
          <a:noFill/>
          <a:ln cap="flat" cmpd="sng" w="9525">
            <a:solidFill>
              <a:srgbClr val="595959"/>
            </a:solidFill>
            <a:prstDash val="dot"/>
            <a:round/>
            <a:headEnd len="med" w="med" type="oval"/>
            <a:tailEnd len="med" w="med" type="oval"/>
          </a:ln>
        </p:spPr>
      </p:cxnSp>
      <p:grpSp>
        <p:nvGrpSpPr>
          <p:cNvPr id="136" name="Google Shape;136;p27"/>
          <p:cNvGrpSpPr/>
          <p:nvPr/>
        </p:nvGrpSpPr>
        <p:grpSpPr>
          <a:xfrm>
            <a:off x="3647712" y="2141450"/>
            <a:ext cx="3177300" cy="915750"/>
            <a:chOff x="3650050" y="2599250"/>
            <a:chExt cx="3177300" cy="915750"/>
          </a:xfrm>
        </p:grpSpPr>
        <p:sp>
          <p:nvSpPr>
            <p:cNvPr id="137" name="Google Shape;137;p27"/>
            <p:cNvSpPr/>
            <p:nvPr/>
          </p:nvSpPr>
          <p:spPr>
            <a:xfrm rot="10800000">
              <a:off x="3650050" y="2599250"/>
              <a:ext cx="3177300" cy="915600"/>
            </a:xfrm>
            <a:prstGeom prst="chevron">
              <a:avLst>
                <a:gd fmla="val 50000" name="adj"/>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Mada"/>
                <a:ea typeface="Mada"/>
                <a:cs typeface="Mada"/>
                <a:sym typeface="Mada"/>
              </a:endParaRPr>
            </a:p>
          </p:txBody>
        </p:sp>
        <p:sp>
          <p:nvSpPr>
            <p:cNvPr id="138" name="Google Shape;138;p27"/>
            <p:cNvSpPr txBox="1"/>
            <p:nvPr/>
          </p:nvSpPr>
          <p:spPr>
            <a:xfrm>
              <a:off x="3871425" y="2599400"/>
              <a:ext cx="2481300" cy="9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Risk of transmission outdoors is reduced because of dilution and bacilli are killed by ultraviolet light.</a:t>
              </a:r>
              <a:endParaRPr sz="1200">
                <a:latin typeface="Mada"/>
                <a:ea typeface="Mada"/>
                <a:cs typeface="Mada"/>
                <a:sym typeface="Mada"/>
              </a:endParaRPr>
            </a:p>
          </p:txBody>
        </p:sp>
      </p:grpSp>
      <p:grpSp>
        <p:nvGrpSpPr>
          <p:cNvPr id="139" name="Google Shape;139;p27"/>
          <p:cNvGrpSpPr/>
          <p:nvPr/>
        </p:nvGrpSpPr>
        <p:grpSpPr>
          <a:xfrm>
            <a:off x="677957" y="2141600"/>
            <a:ext cx="2771100" cy="915600"/>
            <a:chOff x="680294" y="2599400"/>
            <a:chExt cx="2771100" cy="915600"/>
          </a:xfrm>
        </p:grpSpPr>
        <p:sp>
          <p:nvSpPr>
            <p:cNvPr id="140" name="Google Shape;140;p27"/>
            <p:cNvSpPr/>
            <p:nvPr/>
          </p:nvSpPr>
          <p:spPr>
            <a:xfrm rot="10800000">
              <a:off x="680294" y="2599400"/>
              <a:ext cx="2771100" cy="915600"/>
            </a:xfrm>
            <a:prstGeom prst="chevron">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Mada"/>
                <a:ea typeface="Mada"/>
                <a:cs typeface="Mada"/>
                <a:sym typeface="Mada"/>
              </a:endParaRPr>
            </a:p>
          </p:txBody>
        </p:sp>
        <p:sp>
          <p:nvSpPr>
            <p:cNvPr id="141" name="Google Shape;141;p27"/>
            <p:cNvSpPr txBox="1"/>
            <p:nvPr/>
          </p:nvSpPr>
          <p:spPr>
            <a:xfrm>
              <a:off x="889800" y="2642600"/>
              <a:ext cx="2226000" cy="82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Transmission occurs from person with infectious TB disease (not latent TB infection).</a:t>
              </a:r>
              <a:endParaRPr sz="1200">
                <a:latin typeface="Mada"/>
                <a:ea typeface="Mada"/>
                <a:cs typeface="Mada"/>
                <a:sym typeface="Mada"/>
              </a:endParaRPr>
            </a:p>
          </p:txBody>
        </p:sp>
      </p:grpSp>
      <p:sp>
        <p:nvSpPr>
          <p:cNvPr id="142" name="Google Shape;142;p27"/>
          <p:cNvSpPr/>
          <p:nvPr/>
        </p:nvSpPr>
        <p:spPr>
          <a:xfrm rot="895049">
            <a:off x="6995306" y="1903547"/>
            <a:ext cx="397393" cy="875409"/>
          </a:xfrm>
          <a:prstGeom prst="curvedLeftArrow">
            <a:avLst>
              <a:gd fmla="val 14583" name="adj1"/>
              <a:gd fmla="val 46114" name="adj2"/>
              <a:gd fmla="val 31017" name="adj3"/>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nvSpPr>
        <p:spPr>
          <a:xfrm>
            <a:off x="91025" y="354192"/>
            <a:ext cx="47148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Transmission of M. Tuberculosis</a:t>
            </a:r>
            <a:endParaRPr b="1" sz="1800">
              <a:solidFill>
                <a:srgbClr val="76A5AF"/>
              </a:solidFill>
              <a:latin typeface="Nunito"/>
              <a:ea typeface="Nunito"/>
              <a:cs typeface="Nunito"/>
              <a:sym typeface="Nunito"/>
            </a:endParaRPr>
          </a:p>
        </p:txBody>
      </p:sp>
      <p:grpSp>
        <p:nvGrpSpPr>
          <p:cNvPr id="144" name="Google Shape;144;p27"/>
          <p:cNvGrpSpPr/>
          <p:nvPr/>
        </p:nvGrpSpPr>
        <p:grpSpPr>
          <a:xfrm>
            <a:off x="314213" y="3710675"/>
            <a:ext cx="2723377" cy="724951"/>
            <a:chOff x="118775" y="4219375"/>
            <a:chExt cx="2723377" cy="724951"/>
          </a:xfrm>
        </p:grpSpPr>
        <p:sp>
          <p:nvSpPr>
            <p:cNvPr id="145" name="Google Shape;145;p27"/>
            <p:cNvSpPr/>
            <p:nvPr/>
          </p:nvSpPr>
          <p:spPr>
            <a:xfrm>
              <a:off x="500101" y="4270397"/>
              <a:ext cx="2342052" cy="622914"/>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Infectiousness of person with TB.</a:t>
              </a:r>
              <a:endParaRPr sz="1200">
                <a:latin typeface="Mada"/>
                <a:ea typeface="Mada"/>
                <a:cs typeface="Mada"/>
                <a:sym typeface="Mada"/>
              </a:endParaRPr>
            </a:p>
          </p:txBody>
        </p:sp>
        <p:sp>
          <p:nvSpPr>
            <p:cNvPr id="146" name="Google Shape;146;p27"/>
            <p:cNvSpPr/>
            <p:nvPr/>
          </p:nvSpPr>
          <p:spPr>
            <a:xfrm>
              <a:off x="118775" y="4219375"/>
              <a:ext cx="381408" cy="362490"/>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7"/>
            <p:cNvSpPr/>
            <p:nvPr/>
          </p:nvSpPr>
          <p:spPr>
            <a:xfrm>
              <a:off x="500101" y="4581836"/>
              <a:ext cx="381408" cy="362490"/>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7"/>
            <p:cNvSpPr/>
            <p:nvPr/>
          </p:nvSpPr>
          <p:spPr>
            <a:xfrm>
              <a:off x="172452" y="4270397"/>
              <a:ext cx="655423" cy="62291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7"/>
            <p:cNvSpPr/>
            <p:nvPr/>
          </p:nvSpPr>
          <p:spPr>
            <a:xfrm>
              <a:off x="260229" y="4353831"/>
              <a:ext cx="479842" cy="456042"/>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1</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50" name="Google Shape;150;p27"/>
          <p:cNvGrpSpPr/>
          <p:nvPr/>
        </p:nvGrpSpPr>
        <p:grpSpPr>
          <a:xfrm>
            <a:off x="3409338" y="3710675"/>
            <a:ext cx="2723377" cy="724951"/>
            <a:chOff x="3213900" y="4219375"/>
            <a:chExt cx="2723377" cy="724951"/>
          </a:xfrm>
        </p:grpSpPr>
        <p:sp>
          <p:nvSpPr>
            <p:cNvPr id="151" name="Google Shape;151;p27"/>
            <p:cNvSpPr/>
            <p:nvPr/>
          </p:nvSpPr>
          <p:spPr>
            <a:xfrm>
              <a:off x="3595226" y="4270397"/>
              <a:ext cx="2342052" cy="622914"/>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Environment in which exposure occurred.</a:t>
              </a:r>
              <a:endParaRPr sz="1200">
                <a:latin typeface="Mada"/>
                <a:ea typeface="Mada"/>
                <a:cs typeface="Mada"/>
                <a:sym typeface="Mada"/>
              </a:endParaRPr>
            </a:p>
          </p:txBody>
        </p:sp>
        <p:sp>
          <p:nvSpPr>
            <p:cNvPr id="152" name="Google Shape;152;p27"/>
            <p:cNvSpPr/>
            <p:nvPr/>
          </p:nvSpPr>
          <p:spPr>
            <a:xfrm>
              <a:off x="3213900" y="4219375"/>
              <a:ext cx="381408" cy="362490"/>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7"/>
            <p:cNvSpPr/>
            <p:nvPr/>
          </p:nvSpPr>
          <p:spPr>
            <a:xfrm>
              <a:off x="3595226" y="4581836"/>
              <a:ext cx="381408" cy="362490"/>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7"/>
            <p:cNvSpPr/>
            <p:nvPr/>
          </p:nvSpPr>
          <p:spPr>
            <a:xfrm>
              <a:off x="3267577" y="4270397"/>
              <a:ext cx="655423" cy="62291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7"/>
            <p:cNvSpPr/>
            <p:nvPr/>
          </p:nvSpPr>
          <p:spPr>
            <a:xfrm>
              <a:off x="3355354" y="4353831"/>
              <a:ext cx="479842" cy="456042"/>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56" name="Google Shape;156;p27"/>
          <p:cNvGrpSpPr/>
          <p:nvPr/>
        </p:nvGrpSpPr>
        <p:grpSpPr>
          <a:xfrm>
            <a:off x="1677868" y="4529125"/>
            <a:ext cx="2723377" cy="724951"/>
            <a:chOff x="118775" y="4219375"/>
            <a:chExt cx="2723377" cy="724951"/>
          </a:xfrm>
        </p:grpSpPr>
        <p:sp>
          <p:nvSpPr>
            <p:cNvPr id="157" name="Google Shape;157;p27"/>
            <p:cNvSpPr/>
            <p:nvPr/>
          </p:nvSpPr>
          <p:spPr>
            <a:xfrm>
              <a:off x="500101" y="4270397"/>
              <a:ext cx="2342052" cy="622914"/>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Duration of exposure</a:t>
              </a:r>
              <a:endParaRPr sz="1200">
                <a:latin typeface="Mada"/>
                <a:ea typeface="Mada"/>
                <a:cs typeface="Mada"/>
                <a:sym typeface="Mada"/>
              </a:endParaRPr>
            </a:p>
          </p:txBody>
        </p:sp>
        <p:sp>
          <p:nvSpPr>
            <p:cNvPr id="158" name="Google Shape;158;p27"/>
            <p:cNvSpPr/>
            <p:nvPr/>
          </p:nvSpPr>
          <p:spPr>
            <a:xfrm>
              <a:off x="118775" y="4219375"/>
              <a:ext cx="381408" cy="362490"/>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7"/>
            <p:cNvSpPr/>
            <p:nvPr/>
          </p:nvSpPr>
          <p:spPr>
            <a:xfrm>
              <a:off x="500101" y="4581836"/>
              <a:ext cx="381408" cy="362490"/>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7"/>
            <p:cNvSpPr/>
            <p:nvPr/>
          </p:nvSpPr>
          <p:spPr>
            <a:xfrm>
              <a:off x="172452" y="4270397"/>
              <a:ext cx="655423" cy="62291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7"/>
            <p:cNvSpPr/>
            <p:nvPr/>
          </p:nvSpPr>
          <p:spPr>
            <a:xfrm>
              <a:off x="260229" y="4353831"/>
              <a:ext cx="479842" cy="456042"/>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3</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62" name="Google Shape;162;p27"/>
          <p:cNvGrpSpPr/>
          <p:nvPr/>
        </p:nvGrpSpPr>
        <p:grpSpPr>
          <a:xfrm>
            <a:off x="4687212" y="4528975"/>
            <a:ext cx="2723377" cy="724951"/>
            <a:chOff x="118775" y="4219375"/>
            <a:chExt cx="2723377" cy="724951"/>
          </a:xfrm>
        </p:grpSpPr>
        <p:sp>
          <p:nvSpPr>
            <p:cNvPr id="163" name="Google Shape;163;p27"/>
            <p:cNvSpPr/>
            <p:nvPr/>
          </p:nvSpPr>
          <p:spPr>
            <a:xfrm>
              <a:off x="500101" y="4270397"/>
              <a:ext cx="2342052" cy="622914"/>
            </a:xfrm>
            <a:custGeom>
              <a:rect b="b" l="l" r="r" t="t"/>
              <a:pathLst>
                <a:path extrusionOk="0" h="32267" w="115301">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D0E0E3"/>
            </a:solidFill>
            <a:ln>
              <a:noFill/>
            </a:ln>
          </p:spPr>
          <p:txBody>
            <a:bodyPr anchorCtr="0" anchor="ctr" bIns="91425" lIns="731500" spcFirstLastPara="1" rIns="274300"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Virulence of the organism</a:t>
              </a:r>
              <a:r>
                <a:rPr b="1" baseline="30000" lang="en-GB">
                  <a:solidFill>
                    <a:srgbClr val="6AA84F"/>
                  </a:solidFill>
                  <a:latin typeface="Mada"/>
                  <a:ea typeface="Mada"/>
                  <a:cs typeface="Mada"/>
                  <a:sym typeface="Mada"/>
                </a:rPr>
                <a:t>2</a:t>
              </a:r>
              <a:r>
                <a:rPr lang="en-GB" sz="1200">
                  <a:latin typeface="Mada"/>
                  <a:ea typeface="Mada"/>
                  <a:cs typeface="Mada"/>
                  <a:sym typeface="Mada"/>
                </a:rPr>
                <a:t>.</a:t>
              </a:r>
              <a:endParaRPr sz="1200">
                <a:latin typeface="Mada"/>
                <a:ea typeface="Mada"/>
                <a:cs typeface="Mada"/>
                <a:sym typeface="Mada"/>
              </a:endParaRPr>
            </a:p>
          </p:txBody>
        </p:sp>
        <p:sp>
          <p:nvSpPr>
            <p:cNvPr id="164" name="Google Shape;164;p27"/>
            <p:cNvSpPr/>
            <p:nvPr/>
          </p:nvSpPr>
          <p:spPr>
            <a:xfrm>
              <a:off x="118775" y="4219375"/>
              <a:ext cx="381408" cy="362490"/>
            </a:xfrm>
            <a:custGeom>
              <a:rect b="b" l="l" r="r" t="t"/>
              <a:pathLst>
                <a:path extrusionOk="0" h="18777" w="18777">
                  <a:moveTo>
                    <a:pt x="18777" y="0"/>
                  </a:moveTo>
                  <a:cubicBezTo>
                    <a:pt x="8406" y="0"/>
                    <a:pt x="0" y="8406"/>
                    <a:pt x="0" y="18776"/>
                  </a:cubicBezTo>
                  <a:lnTo>
                    <a:pt x="18777" y="18776"/>
                  </a:lnTo>
                  <a:lnTo>
                    <a:pt x="18777"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7"/>
            <p:cNvSpPr/>
            <p:nvPr/>
          </p:nvSpPr>
          <p:spPr>
            <a:xfrm>
              <a:off x="500101" y="4581836"/>
              <a:ext cx="381408" cy="362490"/>
            </a:xfrm>
            <a:custGeom>
              <a:rect b="b" l="l" r="r" t="t"/>
              <a:pathLst>
                <a:path extrusionOk="0" h="18777" w="18777">
                  <a:moveTo>
                    <a:pt x="1" y="0"/>
                  </a:moveTo>
                  <a:lnTo>
                    <a:pt x="1" y="18777"/>
                  </a:lnTo>
                  <a:cubicBezTo>
                    <a:pt x="10371" y="18777"/>
                    <a:pt x="18777" y="10371"/>
                    <a:pt x="18777"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p:nvPr/>
          </p:nvSpPr>
          <p:spPr>
            <a:xfrm>
              <a:off x="172452" y="4270397"/>
              <a:ext cx="655423" cy="622914"/>
            </a:xfrm>
            <a:custGeom>
              <a:rect b="b" l="l" r="r" t="t"/>
              <a:pathLst>
                <a:path extrusionOk="0" h="32267" w="32267">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a:off x="260229" y="4353831"/>
              <a:ext cx="479842" cy="456042"/>
            </a:xfrm>
            <a:custGeom>
              <a:rect b="b" l="l" r="r" t="t"/>
              <a:pathLst>
                <a:path extrusionOk="0" h="23623" w="23623">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Fira Sans Extra Condensed Medium"/>
                  <a:ea typeface="Fira Sans Extra Condensed Medium"/>
                  <a:cs typeface="Fira Sans Extra Condensed Medium"/>
                  <a:sym typeface="Fira Sans Extra Condensed Medium"/>
                </a:rPr>
                <a:t>4</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168" name="Google Shape;168;p27"/>
          <p:cNvSpPr txBox="1"/>
          <p:nvPr/>
        </p:nvSpPr>
        <p:spPr>
          <a:xfrm>
            <a:off x="95000" y="3098717"/>
            <a:ext cx="47148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Probability TB Will Be Transmitted</a:t>
            </a:r>
            <a:endParaRPr b="1" sz="1800">
              <a:solidFill>
                <a:srgbClr val="76A5AF"/>
              </a:solidFill>
              <a:latin typeface="Nunito"/>
              <a:ea typeface="Nunito"/>
              <a:cs typeface="Nunito"/>
              <a:sym typeface="Nunito"/>
            </a:endParaRPr>
          </a:p>
        </p:txBody>
      </p:sp>
      <p:sp>
        <p:nvSpPr>
          <p:cNvPr id="169" name="Google Shape;169;p27"/>
          <p:cNvSpPr/>
          <p:nvPr/>
        </p:nvSpPr>
        <p:spPr>
          <a:xfrm>
            <a:off x="93550" y="6358700"/>
            <a:ext cx="1723200" cy="16827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rPr b="1" lang="en-GB" sz="1200">
                <a:latin typeface="Mada"/>
                <a:ea typeface="Mada"/>
                <a:cs typeface="Mada"/>
                <a:sym typeface="Mada"/>
              </a:rPr>
              <a:t>Agent:</a:t>
            </a:r>
            <a:r>
              <a:rPr lang="en-GB" sz="1200">
                <a:latin typeface="Mada"/>
                <a:ea typeface="Mada"/>
                <a:cs typeface="Mada"/>
                <a:sym typeface="Mada"/>
              </a:rPr>
              <a:t> Mycobacterium tuberculosis</a:t>
            </a:r>
            <a:endParaRPr sz="1200">
              <a:latin typeface="Mada"/>
              <a:ea typeface="Mada"/>
              <a:cs typeface="Mada"/>
              <a:sym typeface="Mada"/>
            </a:endParaRPr>
          </a:p>
        </p:txBody>
      </p:sp>
      <p:sp>
        <p:nvSpPr>
          <p:cNvPr id="170" name="Google Shape;170;p27"/>
          <p:cNvSpPr/>
          <p:nvPr/>
        </p:nvSpPr>
        <p:spPr>
          <a:xfrm>
            <a:off x="601749" y="584323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p:nvPr/>
        </p:nvSpPr>
        <p:spPr>
          <a:xfrm rot="5400000">
            <a:off x="1592663" y="6715488"/>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72" name="Google Shape;172;p27"/>
          <p:cNvSpPr/>
          <p:nvPr/>
        </p:nvSpPr>
        <p:spPr>
          <a:xfrm>
            <a:off x="1960917" y="6358700"/>
            <a:ext cx="1723200" cy="16827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b="1" lang="en-GB" sz="1200">
                <a:latin typeface="Mada"/>
                <a:ea typeface="Mada"/>
                <a:cs typeface="Mada"/>
                <a:sym typeface="Mada"/>
              </a:rPr>
              <a:t>Reservoir: </a:t>
            </a:r>
            <a:endParaRPr b="1"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man in a form of case</a:t>
            </a:r>
            <a:endParaRPr sz="1200">
              <a:latin typeface="Mada"/>
              <a:ea typeface="Mada"/>
              <a:cs typeface="Mada"/>
              <a:sym typeface="Mada"/>
            </a:endParaRPr>
          </a:p>
        </p:txBody>
      </p:sp>
      <p:sp>
        <p:nvSpPr>
          <p:cNvPr id="173" name="Google Shape;173;p27"/>
          <p:cNvSpPr/>
          <p:nvPr/>
        </p:nvSpPr>
        <p:spPr>
          <a:xfrm>
            <a:off x="2469121" y="584323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p:nvPr/>
        </p:nvSpPr>
        <p:spPr>
          <a:xfrm rot="5400000">
            <a:off x="3460034" y="6715488"/>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75" name="Google Shape;175;p27"/>
          <p:cNvSpPr/>
          <p:nvPr/>
        </p:nvSpPr>
        <p:spPr>
          <a:xfrm>
            <a:off x="3828275" y="6358700"/>
            <a:ext cx="1768200" cy="16827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Portal of exit:</a:t>
            </a:r>
            <a:endParaRPr b="1"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Respiratory tract.</a:t>
            </a:r>
            <a:endParaRPr sz="1200">
              <a:latin typeface="Mada"/>
              <a:ea typeface="Mada"/>
              <a:cs typeface="Mada"/>
              <a:sym typeface="Mada"/>
            </a:endParaRPr>
          </a:p>
          <a:p>
            <a:pPr indent="0" lvl="0" marL="0" rtl="0" algn="ctr">
              <a:spcBef>
                <a:spcPts val="1000"/>
              </a:spcBef>
              <a:spcAft>
                <a:spcPts val="0"/>
              </a:spcAft>
              <a:buNone/>
            </a:pPr>
            <a:r>
              <a:rPr b="1" lang="en-GB" sz="1200">
                <a:latin typeface="Mada"/>
                <a:ea typeface="Mada"/>
                <a:cs typeface="Mada"/>
                <a:sym typeface="Mada"/>
              </a:rPr>
              <a:t>Source of infection: </a:t>
            </a:r>
            <a:r>
              <a:rPr lang="en-GB" sz="1200">
                <a:latin typeface="Mada"/>
                <a:ea typeface="Mada"/>
                <a:cs typeface="Mada"/>
                <a:sym typeface="Mada"/>
              </a:rPr>
              <a:t>sputum and contaminated articles, dust.</a:t>
            </a:r>
            <a:endParaRPr sz="1200">
              <a:latin typeface="Mada"/>
              <a:ea typeface="Mada"/>
              <a:cs typeface="Mada"/>
              <a:sym typeface="Mada"/>
            </a:endParaRPr>
          </a:p>
        </p:txBody>
      </p:sp>
      <p:sp>
        <p:nvSpPr>
          <p:cNvPr id="176" name="Google Shape;176;p27"/>
          <p:cNvSpPr/>
          <p:nvPr/>
        </p:nvSpPr>
        <p:spPr>
          <a:xfrm>
            <a:off x="4336491" y="584323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p:nvPr/>
        </p:nvSpPr>
        <p:spPr>
          <a:xfrm rot="5400000">
            <a:off x="5327405" y="6715488"/>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78" name="Google Shape;178;p27"/>
          <p:cNvSpPr/>
          <p:nvPr/>
        </p:nvSpPr>
        <p:spPr>
          <a:xfrm>
            <a:off x="5695650" y="6358700"/>
            <a:ext cx="1723200" cy="16827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b="1" lang="en-GB" sz="1200">
                <a:latin typeface="Mada"/>
                <a:ea typeface="Mada"/>
                <a:cs typeface="Mada"/>
                <a:sym typeface="Mada"/>
              </a:rPr>
              <a:t>Transmission:</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1- contact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direct,indirect and</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droplet.</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2- </a:t>
            </a:r>
            <a:r>
              <a:rPr lang="en-GB" sz="1200">
                <a:latin typeface="Mada"/>
                <a:ea typeface="Mada"/>
                <a:cs typeface="Mada"/>
                <a:sym typeface="Mada"/>
              </a:rPr>
              <a:t>Airborne</a:t>
            </a:r>
            <a:r>
              <a:rPr lang="en-GB" sz="1200">
                <a:latin typeface="Mada"/>
                <a:ea typeface="Mada"/>
                <a:cs typeface="Mada"/>
                <a:sym typeface="Mada"/>
              </a:rPr>
              <a:t>: droplet</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nuclei and dust</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transmission</a:t>
            </a:r>
            <a:endParaRPr sz="1200">
              <a:latin typeface="Mada"/>
              <a:ea typeface="Mada"/>
              <a:cs typeface="Mada"/>
              <a:sym typeface="Mada"/>
            </a:endParaRPr>
          </a:p>
        </p:txBody>
      </p:sp>
      <p:sp>
        <p:nvSpPr>
          <p:cNvPr id="179" name="Google Shape;179;p27"/>
          <p:cNvSpPr/>
          <p:nvPr/>
        </p:nvSpPr>
        <p:spPr>
          <a:xfrm>
            <a:off x="6203861" y="584323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7"/>
          <p:cNvSpPr/>
          <p:nvPr/>
        </p:nvSpPr>
        <p:spPr>
          <a:xfrm rot="5400000">
            <a:off x="7194775" y="6715488"/>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7"/>
          <p:cNvSpPr/>
          <p:nvPr/>
        </p:nvSpPr>
        <p:spPr>
          <a:xfrm>
            <a:off x="776013" y="8560850"/>
            <a:ext cx="1879800" cy="10788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rPr b="1" lang="en-GB" sz="1200">
                <a:latin typeface="Mada"/>
                <a:ea typeface="Mada"/>
                <a:cs typeface="Mada"/>
                <a:sym typeface="Mada"/>
              </a:rPr>
              <a:t>Portal of entry (inlet):</a:t>
            </a:r>
            <a:r>
              <a:rPr lang="en-GB" sz="1200">
                <a:latin typeface="Mada"/>
                <a:ea typeface="Mada"/>
                <a:cs typeface="Mada"/>
                <a:sym typeface="Mada"/>
              </a:rPr>
              <a:t> </a:t>
            </a:r>
            <a:endParaRPr sz="1200">
              <a:latin typeface="Mada"/>
              <a:ea typeface="Mada"/>
              <a:cs typeface="Mada"/>
              <a:sym typeface="Mada"/>
            </a:endParaRPr>
          </a:p>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Respiratory tract.</a:t>
            </a:r>
            <a:endParaRPr sz="1200">
              <a:latin typeface="Mada"/>
              <a:ea typeface="Mada"/>
              <a:cs typeface="Mada"/>
              <a:sym typeface="Mada"/>
            </a:endParaRPr>
          </a:p>
        </p:txBody>
      </p:sp>
      <p:sp>
        <p:nvSpPr>
          <p:cNvPr id="182" name="Google Shape;182;p27"/>
          <p:cNvSpPr/>
          <p:nvPr/>
        </p:nvSpPr>
        <p:spPr>
          <a:xfrm>
            <a:off x="1362524" y="804538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7"/>
          <p:cNvSpPr/>
          <p:nvPr/>
        </p:nvSpPr>
        <p:spPr>
          <a:xfrm rot="5400000">
            <a:off x="2526757" y="8769476"/>
            <a:ext cx="328500" cy="975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84" name="Google Shape;184;p27"/>
          <p:cNvSpPr/>
          <p:nvPr/>
        </p:nvSpPr>
        <p:spPr>
          <a:xfrm>
            <a:off x="2812899" y="8560850"/>
            <a:ext cx="1879800" cy="10788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Susceptible host</a:t>
            </a:r>
            <a:r>
              <a:rPr b="1" lang="en-GB" sz="1200">
                <a:solidFill>
                  <a:srgbClr val="CC0000"/>
                </a:solidFill>
                <a:latin typeface="Mada"/>
                <a:ea typeface="Mada"/>
                <a:cs typeface="Mada"/>
                <a:sym typeface="Mada"/>
              </a:rPr>
              <a:t>: </a:t>
            </a:r>
            <a:endParaRPr b="1" sz="1200">
              <a:solidFill>
                <a:srgbClr val="CC0000"/>
              </a:solidFill>
              <a:latin typeface="Mada"/>
              <a:ea typeface="Mada"/>
              <a:cs typeface="Mada"/>
              <a:sym typeface="Mada"/>
            </a:endParaRPr>
          </a:p>
          <a:p>
            <a:pPr indent="0" lvl="0" marL="0" rtl="0" algn="ctr">
              <a:spcBef>
                <a:spcPts val="0"/>
              </a:spcBef>
              <a:spcAft>
                <a:spcPts val="0"/>
              </a:spcAft>
              <a:buNone/>
            </a:pPr>
            <a:r>
              <a:rPr lang="en-GB" sz="1200">
                <a:solidFill>
                  <a:srgbClr val="CC0000"/>
                </a:solidFill>
                <a:latin typeface="Mada"/>
                <a:ea typeface="Mada"/>
                <a:cs typeface="Mada"/>
                <a:sym typeface="Mada"/>
              </a:rPr>
              <a:t>Low standard of living, malnutrition, alcoholism, HIV/AIDS.</a:t>
            </a:r>
            <a:endParaRPr sz="1200">
              <a:solidFill>
                <a:srgbClr val="CC0000"/>
              </a:solidFill>
              <a:latin typeface="Mada"/>
              <a:ea typeface="Mada"/>
              <a:cs typeface="Mada"/>
              <a:sym typeface="Mada"/>
            </a:endParaRPr>
          </a:p>
        </p:txBody>
      </p:sp>
      <p:sp>
        <p:nvSpPr>
          <p:cNvPr id="185" name="Google Shape;185;p27"/>
          <p:cNvSpPr/>
          <p:nvPr/>
        </p:nvSpPr>
        <p:spPr>
          <a:xfrm>
            <a:off x="3441383" y="804538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7"/>
          <p:cNvSpPr/>
          <p:nvPr/>
        </p:nvSpPr>
        <p:spPr>
          <a:xfrm rot="5400000">
            <a:off x="4563648" y="8769476"/>
            <a:ext cx="328500" cy="975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87" name="Google Shape;187;p27"/>
          <p:cNvSpPr/>
          <p:nvPr/>
        </p:nvSpPr>
        <p:spPr>
          <a:xfrm>
            <a:off x="4849784" y="8560850"/>
            <a:ext cx="1879800" cy="10788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b="1" lang="en-GB" sz="1200">
                <a:latin typeface="Mada"/>
                <a:ea typeface="Mada"/>
                <a:cs typeface="Mada"/>
                <a:sym typeface="Mada"/>
              </a:rPr>
              <a:t>Incubation period:</a:t>
            </a:r>
            <a:endParaRPr b="1"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4-12 weeks</a:t>
            </a:r>
            <a:endParaRPr sz="1200">
              <a:latin typeface="Mada"/>
              <a:ea typeface="Mada"/>
              <a:cs typeface="Mada"/>
              <a:sym typeface="Mada"/>
            </a:endParaRPr>
          </a:p>
        </p:txBody>
      </p:sp>
      <p:sp>
        <p:nvSpPr>
          <p:cNvPr id="188" name="Google Shape;188;p27"/>
          <p:cNvSpPr/>
          <p:nvPr/>
        </p:nvSpPr>
        <p:spPr>
          <a:xfrm>
            <a:off x="5490641" y="8045388"/>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7"/>
          <p:cNvSpPr/>
          <p:nvPr/>
        </p:nvSpPr>
        <p:spPr>
          <a:xfrm rot="5400000">
            <a:off x="6600538" y="8769476"/>
            <a:ext cx="328500" cy="975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90" name="Google Shape;190;p27"/>
          <p:cNvSpPr txBox="1"/>
          <p:nvPr/>
        </p:nvSpPr>
        <p:spPr>
          <a:xfrm>
            <a:off x="91025" y="5222150"/>
            <a:ext cx="74028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CYCLE OF INFECTION OF PULMONARY TUBERCULOSIS</a:t>
            </a:r>
            <a:endParaRPr b="1" sz="1800">
              <a:solidFill>
                <a:srgbClr val="76A5AF"/>
              </a:solidFill>
              <a:latin typeface="Nunito"/>
              <a:ea typeface="Nunito"/>
              <a:cs typeface="Nunito"/>
              <a:sym typeface="Nunito"/>
            </a:endParaRPr>
          </a:p>
        </p:txBody>
      </p:sp>
      <p:pic>
        <p:nvPicPr>
          <p:cNvPr id="191" name="Google Shape;191;p27"/>
          <p:cNvPicPr preferRelativeResize="0"/>
          <p:nvPr/>
        </p:nvPicPr>
        <p:blipFill>
          <a:blip r:embed="rId3">
            <a:alphaModFix/>
          </a:blip>
          <a:stretch>
            <a:fillRect/>
          </a:stretch>
        </p:blipFill>
        <p:spPr>
          <a:xfrm>
            <a:off x="707487" y="5949162"/>
            <a:ext cx="495300" cy="495300"/>
          </a:xfrm>
          <a:prstGeom prst="rect">
            <a:avLst/>
          </a:prstGeom>
          <a:noFill/>
          <a:ln>
            <a:noFill/>
          </a:ln>
        </p:spPr>
      </p:pic>
      <p:pic>
        <p:nvPicPr>
          <p:cNvPr id="192" name="Google Shape;192;p27"/>
          <p:cNvPicPr preferRelativeResize="0"/>
          <p:nvPr/>
        </p:nvPicPr>
        <p:blipFill>
          <a:blip r:embed="rId4">
            <a:alphaModFix/>
          </a:blip>
          <a:stretch>
            <a:fillRect/>
          </a:stretch>
        </p:blipFill>
        <p:spPr>
          <a:xfrm>
            <a:off x="2588338" y="5962638"/>
            <a:ext cx="468349" cy="468349"/>
          </a:xfrm>
          <a:prstGeom prst="rect">
            <a:avLst/>
          </a:prstGeom>
          <a:noFill/>
          <a:ln>
            <a:noFill/>
          </a:ln>
        </p:spPr>
      </p:pic>
      <p:pic>
        <p:nvPicPr>
          <p:cNvPr id="193" name="Google Shape;193;p27"/>
          <p:cNvPicPr preferRelativeResize="0"/>
          <p:nvPr/>
        </p:nvPicPr>
        <p:blipFill>
          <a:blip r:embed="rId5">
            <a:alphaModFix/>
          </a:blip>
          <a:stretch>
            <a:fillRect/>
          </a:stretch>
        </p:blipFill>
        <p:spPr>
          <a:xfrm>
            <a:off x="4442238" y="5949161"/>
            <a:ext cx="495300" cy="495300"/>
          </a:xfrm>
          <a:prstGeom prst="rect">
            <a:avLst/>
          </a:prstGeom>
          <a:noFill/>
          <a:ln>
            <a:noFill/>
          </a:ln>
        </p:spPr>
      </p:pic>
      <p:pic>
        <p:nvPicPr>
          <p:cNvPr id="194" name="Google Shape;194;p27"/>
          <p:cNvPicPr preferRelativeResize="0"/>
          <p:nvPr/>
        </p:nvPicPr>
        <p:blipFill>
          <a:blip r:embed="rId5">
            <a:alphaModFix/>
          </a:blip>
          <a:stretch>
            <a:fillRect/>
          </a:stretch>
        </p:blipFill>
        <p:spPr>
          <a:xfrm>
            <a:off x="1519638" y="8151324"/>
            <a:ext cx="495300" cy="495300"/>
          </a:xfrm>
          <a:prstGeom prst="rect">
            <a:avLst/>
          </a:prstGeom>
          <a:noFill/>
          <a:ln>
            <a:noFill/>
          </a:ln>
        </p:spPr>
      </p:pic>
      <p:pic>
        <p:nvPicPr>
          <p:cNvPr id="195" name="Google Shape;195;p27"/>
          <p:cNvPicPr preferRelativeResize="0"/>
          <p:nvPr/>
        </p:nvPicPr>
        <p:blipFill>
          <a:blip r:embed="rId6">
            <a:alphaModFix/>
          </a:blip>
          <a:stretch>
            <a:fillRect/>
          </a:stretch>
        </p:blipFill>
        <p:spPr>
          <a:xfrm>
            <a:off x="6323070" y="5949146"/>
            <a:ext cx="495300" cy="495300"/>
          </a:xfrm>
          <a:prstGeom prst="rect">
            <a:avLst/>
          </a:prstGeom>
          <a:noFill/>
          <a:ln>
            <a:noFill/>
          </a:ln>
        </p:spPr>
      </p:pic>
      <p:pic>
        <p:nvPicPr>
          <p:cNvPr id="196" name="Google Shape;196;p27"/>
          <p:cNvPicPr preferRelativeResize="0"/>
          <p:nvPr/>
        </p:nvPicPr>
        <p:blipFill>
          <a:blip r:embed="rId7">
            <a:alphaModFix/>
          </a:blip>
          <a:stretch>
            <a:fillRect/>
          </a:stretch>
        </p:blipFill>
        <p:spPr>
          <a:xfrm>
            <a:off x="3590099" y="8194264"/>
            <a:ext cx="409375" cy="409375"/>
          </a:xfrm>
          <a:prstGeom prst="rect">
            <a:avLst/>
          </a:prstGeom>
          <a:noFill/>
          <a:ln>
            <a:noFill/>
          </a:ln>
        </p:spPr>
      </p:pic>
      <p:pic>
        <p:nvPicPr>
          <p:cNvPr id="197" name="Google Shape;197;p27"/>
          <p:cNvPicPr preferRelativeResize="0"/>
          <p:nvPr/>
        </p:nvPicPr>
        <p:blipFill>
          <a:blip r:embed="rId8">
            <a:alphaModFix/>
          </a:blip>
          <a:stretch>
            <a:fillRect/>
          </a:stretch>
        </p:blipFill>
        <p:spPr>
          <a:xfrm>
            <a:off x="5596387" y="8151312"/>
            <a:ext cx="495300" cy="495300"/>
          </a:xfrm>
          <a:prstGeom prst="rect">
            <a:avLst/>
          </a:prstGeom>
          <a:noFill/>
          <a:ln>
            <a:noFill/>
          </a:ln>
        </p:spPr>
      </p:pic>
      <p:sp>
        <p:nvSpPr>
          <p:cNvPr id="198" name="Google Shape;198;p27"/>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M. </a:t>
            </a:r>
            <a:r>
              <a:rPr lang="en-GB" sz="1000">
                <a:solidFill>
                  <a:srgbClr val="6AA84F"/>
                </a:solidFill>
                <a:latin typeface="Mada"/>
                <a:ea typeface="Mada"/>
                <a:cs typeface="Mada"/>
                <a:sym typeface="Mada"/>
              </a:rPr>
              <a:t>Tuberculosis is transmitted in </a:t>
            </a:r>
            <a:r>
              <a:rPr b="1" lang="en-GB" sz="1000">
                <a:solidFill>
                  <a:srgbClr val="6AA84F"/>
                </a:solidFill>
                <a:latin typeface="Mada"/>
                <a:ea typeface="Mada"/>
                <a:cs typeface="Mada"/>
                <a:sym typeface="Mada"/>
              </a:rPr>
              <a:t>airborne</a:t>
            </a:r>
            <a:r>
              <a:rPr lang="en-GB" sz="1000">
                <a:solidFill>
                  <a:srgbClr val="6AA84F"/>
                </a:solidFill>
                <a:latin typeface="Mada"/>
                <a:ea typeface="Mada"/>
                <a:cs typeface="Mada"/>
                <a:sym typeface="Mada"/>
              </a:rPr>
              <a:t> particles called </a:t>
            </a:r>
            <a:r>
              <a:rPr b="1" lang="en-GB" sz="1000">
                <a:solidFill>
                  <a:srgbClr val="6AA84F"/>
                </a:solidFill>
                <a:latin typeface="Mada"/>
                <a:ea typeface="Mada"/>
                <a:cs typeface="Mada"/>
                <a:sym typeface="Mada"/>
              </a:rPr>
              <a:t>droplet nuclei</a:t>
            </a:r>
            <a:r>
              <a:rPr lang="en-GB" sz="1000">
                <a:solidFill>
                  <a:srgbClr val="6AA84F"/>
                </a:solidFill>
                <a:latin typeface="Mada"/>
                <a:ea typeface="Mada"/>
                <a:cs typeface="Mada"/>
                <a:sym typeface="Mada"/>
              </a:rPr>
              <a:t>, it can stay in the air for a long time.</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2: Highly virulent organisms will almost always lead to a disease. Factors that regulate the virulence are: the genetic makeup of the organism and the genetic makeup of the susceptible host.</a:t>
            </a:r>
            <a:endParaRPr sz="10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pSp>
        <p:nvGrpSpPr>
          <p:cNvPr id="203" name="Google Shape;203;p28"/>
          <p:cNvGrpSpPr/>
          <p:nvPr/>
        </p:nvGrpSpPr>
        <p:grpSpPr>
          <a:xfrm>
            <a:off x="340977" y="838402"/>
            <a:ext cx="3267912" cy="639300"/>
            <a:chOff x="348081" y="937463"/>
            <a:chExt cx="3267912" cy="639300"/>
          </a:xfrm>
        </p:grpSpPr>
        <p:sp>
          <p:nvSpPr>
            <p:cNvPr id="204" name="Google Shape;204;p28"/>
            <p:cNvSpPr/>
            <p:nvPr/>
          </p:nvSpPr>
          <p:spPr>
            <a:xfrm>
              <a:off x="827235" y="1259089"/>
              <a:ext cx="588088" cy="20"/>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5" name="Google Shape;205;p28"/>
            <p:cNvSpPr/>
            <p:nvPr/>
          </p:nvSpPr>
          <p:spPr>
            <a:xfrm>
              <a:off x="348081" y="956485"/>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6" name="Google Shape;206;p28"/>
            <p:cNvSpPr/>
            <p:nvPr/>
          </p:nvSpPr>
          <p:spPr>
            <a:xfrm>
              <a:off x="397214" y="1012645"/>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07" name="Google Shape;207;p28"/>
            <p:cNvSpPr/>
            <p:nvPr/>
          </p:nvSpPr>
          <p:spPr>
            <a:xfrm>
              <a:off x="1071993" y="937463"/>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HIV infection</a:t>
              </a:r>
              <a:endParaRPr sz="1200">
                <a:latin typeface="Mada"/>
                <a:ea typeface="Mada"/>
                <a:cs typeface="Mada"/>
                <a:sym typeface="Mada"/>
              </a:endParaRPr>
            </a:p>
          </p:txBody>
        </p:sp>
      </p:grpSp>
      <p:grpSp>
        <p:nvGrpSpPr>
          <p:cNvPr id="208" name="Google Shape;208;p28"/>
          <p:cNvGrpSpPr/>
          <p:nvPr/>
        </p:nvGrpSpPr>
        <p:grpSpPr>
          <a:xfrm>
            <a:off x="340977" y="1577643"/>
            <a:ext cx="3267912" cy="639300"/>
            <a:chOff x="348081" y="1719326"/>
            <a:chExt cx="3267912" cy="639300"/>
          </a:xfrm>
        </p:grpSpPr>
        <p:sp>
          <p:nvSpPr>
            <p:cNvPr id="209" name="Google Shape;209;p28"/>
            <p:cNvSpPr/>
            <p:nvPr/>
          </p:nvSpPr>
          <p:spPr>
            <a:xfrm>
              <a:off x="827235" y="2040958"/>
              <a:ext cx="588088" cy="20"/>
            </a:xfrm>
            <a:custGeom>
              <a:rect b="b" l="l" r="r" t="t"/>
              <a:pathLst>
                <a:path extrusionOk="0" fill="none" h="1" w="29504">
                  <a:moveTo>
                    <a:pt x="0" y="1"/>
                  </a:moveTo>
                  <a:lnTo>
                    <a:pt x="29504" y="1"/>
                  </a:lnTo>
                </a:path>
              </a:pathLst>
            </a:custGeom>
            <a:noFill/>
            <a:ln cap="rnd" cmpd="sng" w="33625">
              <a:solidFill>
                <a:srgbClr val="134F5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0" name="Google Shape;210;p28"/>
            <p:cNvSpPr/>
            <p:nvPr/>
          </p:nvSpPr>
          <p:spPr>
            <a:xfrm>
              <a:off x="348081" y="1738354"/>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1" name="Google Shape;211;p28"/>
            <p:cNvSpPr/>
            <p:nvPr/>
          </p:nvSpPr>
          <p:spPr>
            <a:xfrm>
              <a:off x="397214" y="1794514"/>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2" name="Google Shape;212;p28"/>
            <p:cNvSpPr/>
            <p:nvPr/>
          </p:nvSpPr>
          <p:spPr>
            <a:xfrm>
              <a:off x="1071993" y="1719326"/>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Substance abuse</a:t>
              </a:r>
              <a:endParaRPr sz="1200">
                <a:latin typeface="Mada"/>
                <a:ea typeface="Mada"/>
                <a:cs typeface="Mada"/>
                <a:sym typeface="Mada"/>
              </a:endParaRPr>
            </a:p>
          </p:txBody>
        </p:sp>
      </p:grpSp>
      <p:grpSp>
        <p:nvGrpSpPr>
          <p:cNvPr id="213" name="Google Shape;213;p28"/>
          <p:cNvGrpSpPr/>
          <p:nvPr/>
        </p:nvGrpSpPr>
        <p:grpSpPr>
          <a:xfrm>
            <a:off x="3787677" y="1577652"/>
            <a:ext cx="3267912" cy="639300"/>
            <a:chOff x="348081" y="937463"/>
            <a:chExt cx="3267912" cy="639300"/>
          </a:xfrm>
        </p:grpSpPr>
        <p:sp>
          <p:nvSpPr>
            <p:cNvPr id="214" name="Google Shape;214;p28"/>
            <p:cNvSpPr/>
            <p:nvPr/>
          </p:nvSpPr>
          <p:spPr>
            <a:xfrm>
              <a:off x="827235" y="1259089"/>
              <a:ext cx="588088" cy="20"/>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5" name="Google Shape;215;p28"/>
            <p:cNvSpPr/>
            <p:nvPr/>
          </p:nvSpPr>
          <p:spPr>
            <a:xfrm>
              <a:off x="348081" y="956485"/>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6" name="Google Shape;216;p28"/>
            <p:cNvSpPr/>
            <p:nvPr/>
          </p:nvSpPr>
          <p:spPr>
            <a:xfrm>
              <a:off x="397214" y="1012645"/>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17" name="Google Shape;217;p28"/>
            <p:cNvSpPr/>
            <p:nvPr/>
          </p:nvSpPr>
          <p:spPr>
            <a:xfrm>
              <a:off x="1071993" y="937463"/>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Silicosis</a:t>
              </a:r>
              <a:endParaRPr sz="1200">
                <a:latin typeface="Mada"/>
                <a:ea typeface="Mada"/>
                <a:cs typeface="Mada"/>
                <a:sym typeface="Mada"/>
              </a:endParaRPr>
            </a:p>
          </p:txBody>
        </p:sp>
      </p:grpSp>
      <p:grpSp>
        <p:nvGrpSpPr>
          <p:cNvPr id="218" name="Google Shape;218;p28"/>
          <p:cNvGrpSpPr/>
          <p:nvPr/>
        </p:nvGrpSpPr>
        <p:grpSpPr>
          <a:xfrm>
            <a:off x="3787677" y="838411"/>
            <a:ext cx="3267912" cy="639300"/>
            <a:chOff x="348081" y="1719326"/>
            <a:chExt cx="3267912" cy="639300"/>
          </a:xfrm>
        </p:grpSpPr>
        <p:sp>
          <p:nvSpPr>
            <p:cNvPr id="219" name="Google Shape;219;p28"/>
            <p:cNvSpPr/>
            <p:nvPr/>
          </p:nvSpPr>
          <p:spPr>
            <a:xfrm>
              <a:off x="827235" y="2040958"/>
              <a:ext cx="588088" cy="20"/>
            </a:xfrm>
            <a:custGeom>
              <a:rect b="b" l="l" r="r" t="t"/>
              <a:pathLst>
                <a:path extrusionOk="0" fill="none" h="1" w="29504">
                  <a:moveTo>
                    <a:pt x="0" y="1"/>
                  </a:moveTo>
                  <a:lnTo>
                    <a:pt x="29504" y="1"/>
                  </a:lnTo>
                </a:path>
              </a:pathLst>
            </a:custGeom>
            <a:noFill/>
            <a:ln cap="rnd" cmpd="sng" w="33625">
              <a:solidFill>
                <a:srgbClr val="134F5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0" name="Google Shape;220;p28"/>
            <p:cNvSpPr/>
            <p:nvPr/>
          </p:nvSpPr>
          <p:spPr>
            <a:xfrm>
              <a:off x="348081" y="1738354"/>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1" name="Google Shape;221;p28"/>
            <p:cNvSpPr/>
            <p:nvPr/>
          </p:nvSpPr>
          <p:spPr>
            <a:xfrm>
              <a:off x="397214" y="1794514"/>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2" name="Google Shape;222;p28"/>
            <p:cNvSpPr/>
            <p:nvPr/>
          </p:nvSpPr>
          <p:spPr>
            <a:xfrm>
              <a:off x="1071993" y="1719326"/>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Diabetes mellitus</a:t>
              </a:r>
              <a:endParaRPr sz="1200">
                <a:latin typeface="Mada"/>
                <a:ea typeface="Mada"/>
                <a:cs typeface="Mada"/>
                <a:sym typeface="Mada"/>
              </a:endParaRPr>
            </a:p>
          </p:txBody>
        </p:sp>
      </p:grpSp>
      <p:grpSp>
        <p:nvGrpSpPr>
          <p:cNvPr id="223" name="Google Shape;223;p28"/>
          <p:cNvGrpSpPr/>
          <p:nvPr/>
        </p:nvGrpSpPr>
        <p:grpSpPr>
          <a:xfrm>
            <a:off x="340977" y="2316902"/>
            <a:ext cx="3267912" cy="639300"/>
            <a:chOff x="348081" y="937463"/>
            <a:chExt cx="3267912" cy="639300"/>
          </a:xfrm>
        </p:grpSpPr>
        <p:sp>
          <p:nvSpPr>
            <p:cNvPr id="224" name="Google Shape;224;p28"/>
            <p:cNvSpPr/>
            <p:nvPr/>
          </p:nvSpPr>
          <p:spPr>
            <a:xfrm>
              <a:off x="827235" y="1259089"/>
              <a:ext cx="588088" cy="20"/>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5" name="Google Shape;225;p28"/>
            <p:cNvSpPr/>
            <p:nvPr/>
          </p:nvSpPr>
          <p:spPr>
            <a:xfrm>
              <a:off x="348081" y="956485"/>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6" name="Google Shape;226;p28"/>
            <p:cNvSpPr/>
            <p:nvPr/>
          </p:nvSpPr>
          <p:spPr>
            <a:xfrm>
              <a:off x="397214" y="1012645"/>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27" name="Google Shape;227;p28"/>
            <p:cNvSpPr/>
            <p:nvPr/>
          </p:nvSpPr>
          <p:spPr>
            <a:xfrm>
              <a:off x="1071993" y="937463"/>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Recent infection</a:t>
              </a:r>
              <a:endParaRPr sz="1200">
                <a:latin typeface="Mada"/>
                <a:ea typeface="Mada"/>
                <a:cs typeface="Mada"/>
                <a:sym typeface="Mada"/>
              </a:endParaRPr>
            </a:p>
          </p:txBody>
        </p:sp>
      </p:grpSp>
      <p:grpSp>
        <p:nvGrpSpPr>
          <p:cNvPr id="228" name="Google Shape;228;p28"/>
          <p:cNvGrpSpPr/>
          <p:nvPr/>
        </p:nvGrpSpPr>
        <p:grpSpPr>
          <a:xfrm>
            <a:off x="340977" y="3056143"/>
            <a:ext cx="3267912" cy="639300"/>
            <a:chOff x="348081" y="1719326"/>
            <a:chExt cx="3267912" cy="639300"/>
          </a:xfrm>
        </p:grpSpPr>
        <p:sp>
          <p:nvSpPr>
            <p:cNvPr id="229" name="Google Shape;229;p28"/>
            <p:cNvSpPr/>
            <p:nvPr/>
          </p:nvSpPr>
          <p:spPr>
            <a:xfrm>
              <a:off x="827235" y="2040958"/>
              <a:ext cx="588088" cy="20"/>
            </a:xfrm>
            <a:custGeom>
              <a:rect b="b" l="l" r="r" t="t"/>
              <a:pathLst>
                <a:path extrusionOk="0" fill="none" h="1" w="29504">
                  <a:moveTo>
                    <a:pt x="0" y="1"/>
                  </a:moveTo>
                  <a:lnTo>
                    <a:pt x="29504" y="1"/>
                  </a:lnTo>
                </a:path>
              </a:pathLst>
            </a:custGeom>
            <a:noFill/>
            <a:ln cap="rnd" cmpd="sng" w="33625">
              <a:solidFill>
                <a:srgbClr val="134F5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0" name="Google Shape;230;p28"/>
            <p:cNvSpPr/>
            <p:nvPr/>
          </p:nvSpPr>
          <p:spPr>
            <a:xfrm>
              <a:off x="348081" y="1738354"/>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1" name="Google Shape;231;p28"/>
            <p:cNvSpPr/>
            <p:nvPr/>
          </p:nvSpPr>
          <p:spPr>
            <a:xfrm>
              <a:off x="397214" y="1794514"/>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2" name="Google Shape;232;p28"/>
            <p:cNvSpPr/>
            <p:nvPr/>
          </p:nvSpPr>
          <p:spPr>
            <a:xfrm>
              <a:off x="1071993" y="1719326"/>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Chest radiograph finding suggestive of previous TB</a:t>
              </a:r>
              <a:endParaRPr sz="1200">
                <a:latin typeface="Mada"/>
                <a:ea typeface="Mada"/>
                <a:cs typeface="Mada"/>
                <a:sym typeface="Mada"/>
              </a:endParaRPr>
            </a:p>
          </p:txBody>
        </p:sp>
      </p:grpSp>
      <p:grpSp>
        <p:nvGrpSpPr>
          <p:cNvPr id="233" name="Google Shape;233;p28"/>
          <p:cNvGrpSpPr/>
          <p:nvPr/>
        </p:nvGrpSpPr>
        <p:grpSpPr>
          <a:xfrm>
            <a:off x="3787677" y="3056152"/>
            <a:ext cx="3267912" cy="639300"/>
            <a:chOff x="348081" y="937463"/>
            <a:chExt cx="3267912" cy="639300"/>
          </a:xfrm>
        </p:grpSpPr>
        <p:sp>
          <p:nvSpPr>
            <p:cNvPr id="234" name="Google Shape;234;p28"/>
            <p:cNvSpPr/>
            <p:nvPr/>
          </p:nvSpPr>
          <p:spPr>
            <a:xfrm>
              <a:off x="827235" y="1259089"/>
              <a:ext cx="588088" cy="20"/>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5" name="Google Shape;235;p28"/>
            <p:cNvSpPr/>
            <p:nvPr/>
          </p:nvSpPr>
          <p:spPr>
            <a:xfrm>
              <a:off x="348081" y="956485"/>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6" name="Google Shape;236;p28"/>
            <p:cNvSpPr/>
            <p:nvPr/>
          </p:nvSpPr>
          <p:spPr>
            <a:xfrm>
              <a:off x="397214" y="1012645"/>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37" name="Google Shape;237;p28"/>
            <p:cNvSpPr/>
            <p:nvPr/>
          </p:nvSpPr>
          <p:spPr>
            <a:xfrm>
              <a:off x="1071993" y="937463"/>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Other immunosuppressive therapy</a:t>
              </a:r>
              <a:endParaRPr sz="1200">
                <a:latin typeface="Mada"/>
                <a:ea typeface="Mada"/>
                <a:cs typeface="Mada"/>
                <a:sym typeface="Mada"/>
              </a:endParaRPr>
            </a:p>
          </p:txBody>
        </p:sp>
      </p:grpSp>
      <p:grpSp>
        <p:nvGrpSpPr>
          <p:cNvPr id="238" name="Google Shape;238;p28"/>
          <p:cNvGrpSpPr/>
          <p:nvPr/>
        </p:nvGrpSpPr>
        <p:grpSpPr>
          <a:xfrm>
            <a:off x="3787677" y="2316911"/>
            <a:ext cx="3267912" cy="639300"/>
            <a:chOff x="348081" y="1719326"/>
            <a:chExt cx="3267912" cy="639300"/>
          </a:xfrm>
        </p:grpSpPr>
        <p:sp>
          <p:nvSpPr>
            <p:cNvPr id="239" name="Google Shape;239;p28"/>
            <p:cNvSpPr/>
            <p:nvPr/>
          </p:nvSpPr>
          <p:spPr>
            <a:xfrm>
              <a:off x="827235" y="2040958"/>
              <a:ext cx="588088" cy="20"/>
            </a:xfrm>
            <a:custGeom>
              <a:rect b="b" l="l" r="r" t="t"/>
              <a:pathLst>
                <a:path extrusionOk="0" fill="none" h="1" w="29504">
                  <a:moveTo>
                    <a:pt x="0" y="1"/>
                  </a:moveTo>
                  <a:lnTo>
                    <a:pt x="29504" y="1"/>
                  </a:lnTo>
                </a:path>
              </a:pathLst>
            </a:custGeom>
            <a:noFill/>
            <a:ln cap="rnd" cmpd="sng" w="33625">
              <a:solidFill>
                <a:srgbClr val="134F5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40" name="Google Shape;240;p28"/>
            <p:cNvSpPr/>
            <p:nvPr/>
          </p:nvSpPr>
          <p:spPr>
            <a:xfrm>
              <a:off x="348081" y="1738354"/>
              <a:ext cx="523308" cy="598171"/>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41" name="Google Shape;241;p28"/>
            <p:cNvSpPr/>
            <p:nvPr/>
          </p:nvSpPr>
          <p:spPr>
            <a:xfrm>
              <a:off x="397214" y="1794514"/>
              <a:ext cx="425300" cy="486110"/>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42" name="Google Shape;242;p28"/>
            <p:cNvSpPr/>
            <p:nvPr/>
          </p:nvSpPr>
          <p:spPr>
            <a:xfrm>
              <a:off x="1071993" y="1719326"/>
              <a:ext cx="2544000" cy="6393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Prolonged corticosteroid therapy </a:t>
              </a:r>
              <a:endParaRPr sz="1200">
                <a:latin typeface="Mada"/>
                <a:ea typeface="Mada"/>
                <a:cs typeface="Mada"/>
                <a:sym typeface="Mada"/>
              </a:endParaRPr>
            </a:p>
          </p:txBody>
        </p:sp>
      </p:grpSp>
      <p:sp>
        <p:nvSpPr>
          <p:cNvPr id="243" name="Google Shape;243;p28"/>
          <p:cNvSpPr txBox="1"/>
          <p:nvPr/>
        </p:nvSpPr>
        <p:spPr>
          <a:xfrm>
            <a:off x="91025" y="354200"/>
            <a:ext cx="7498500" cy="4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Conditions That Increase the Risk of Progression to TB Disease</a:t>
            </a:r>
            <a:endParaRPr b="1" sz="1800">
              <a:solidFill>
                <a:srgbClr val="76A5AF"/>
              </a:solidFill>
              <a:latin typeface="Nunito"/>
              <a:ea typeface="Nunito"/>
              <a:cs typeface="Nunito"/>
              <a:sym typeface="Nunito"/>
            </a:endParaRPr>
          </a:p>
        </p:txBody>
      </p:sp>
      <p:pic>
        <p:nvPicPr>
          <p:cNvPr id="244" name="Google Shape;244;p28"/>
          <p:cNvPicPr preferRelativeResize="0"/>
          <p:nvPr/>
        </p:nvPicPr>
        <p:blipFill>
          <a:blip r:embed="rId3">
            <a:alphaModFix/>
          </a:blip>
          <a:stretch>
            <a:fillRect/>
          </a:stretch>
        </p:blipFill>
        <p:spPr>
          <a:xfrm>
            <a:off x="450308" y="1020374"/>
            <a:ext cx="275325" cy="275350"/>
          </a:xfrm>
          <a:prstGeom prst="rect">
            <a:avLst/>
          </a:prstGeom>
          <a:noFill/>
          <a:ln>
            <a:noFill/>
          </a:ln>
        </p:spPr>
      </p:pic>
      <p:pic>
        <p:nvPicPr>
          <p:cNvPr id="245" name="Google Shape;245;p28"/>
          <p:cNvPicPr preferRelativeResize="0"/>
          <p:nvPr/>
        </p:nvPicPr>
        <p:blipFill>
          <a:blip r:embed="rId4">
            <a:alphaModFix/>
          </a:blip>
          <a:stretch>
            <a:fillRect/>
          </a:stretch>
        </p:blipFill>
        <p:spPr>
          <a:xfrm>
            <a:off x="470932" y="1759625"/>
            <a:ext cx="275350" cy="275350"/>
          </a:xfrm>
          <a:prstGeom prst="rect">
            <a:avLst/>
          </a:prstGeom>
          <a:noFill/>
          <a:ln>
            <a:noFill/>
          </a:ln>
        </p:spPr>
      </p:pic>
      <p:pic>
        <p:nvPicPr>
          <p:cNvPr id="246" name="Google Shape;246;p28"/>
          <p:cNvPicPr preferRelativeResize="0"/>
          <p:nvPr/>
        </p:nvPicPr>
        <p:blipFill>
          <a:blip r:embed="rId5">
            <a:alphaModFix/>
          </a:blip>
          <a:stretch>
            <a:fillRect/>
          </a:stretch>
        </p:blipFill>
        <p:spPr>
          <a:xfrm>
            <a:off x="450297" y="2498872"/>
            <a:ext cx="275350" cy="275350"/>
          </a:xfrm>
          <a:prstGeom prst="rect">
            <a:avLst/>
          </a:prstGeom>
          <a:noFill/>
          <a:ln>
            <a:noFill/>
          </a:ln>
        </p:spPr>
      </p:pic>
      <p:pic>
        <p:nvPicPr>
          <p:cNvPr id="247" name="Google Shape;247;p28"/>
          <p:cNvPicPr preferRelativeResize="0"/>
          <p:nvPr/>
        </p:nvPicPr>
        <p:blipFill>
          <a:blip r:embed="rId6">
            <a:alphaModFix/>
          </a:blip>
          <a:stretch>
            <a:fillRect/>
          </a:stretch>
        </p:blipFill>
        <p:spPr>
          <a:xfrm>
            <a:off x="450296" y="3238125"/>
            <a:ext cx="275350" cy="275350"/>
          </a:xfrm>
          <a:prstGeom prst="rect">
            <a:avLst/>
          </a:prstGeom>
          <a:noFill/>
          <a:ln>
            <a:noFill/>
          </a:ln>
        </p:spPr>
      </p:pic>
      <p:pic>
        <p:nvPicPr>
          <p:cNvPr id="248" name="Google Shape;248;p28"/>
          <p:cNvPicPr preferRelativeResize="0"/>
          <p:nvPr/>
        </p:nvPicPr>
        <p:blipFill>
          <a:blip r:embed="rId7">
            <a:alphaModFix/>
          </a:blip>
          <a:stretch>
            <a:fillRect/>
          </a:stretch>
        </p:blipFill>
        <p:spPr>
          <a:xfrm>
            <a:off x="3923182" y="1047124"/>
            <a:ext cx="221850" cy="221850"/>
          </a:xfrm>
          <a:prstGeom prst="rect">
            <a:avLst/>
          </a:prstGeom>
          <a:noFill/>
          <a:ln>
            <a:noFill/>
          </a:ln>
        </p:spPr>
      </p:pic>
      <p:pic>
        <p:nvPicPr>
          <p:cNvPr id="249" name="Google Shape;249;p28"/>
          <p:cNvPicPr preferRelativeResize="0"/>
          <p:nvPr/>
        </p:nvPicPr>
        <p:blipFill>
          <a:blip r:embed="rId8">
            <a:alphaModFix/>
          </a:blip>
          <a:stretch>
            <a:fillRect/>
          </a:stretch>
        </p:blipFill>
        <p:spPr>
          <a:xfrm>
            <a:off x="3923170" y="1786377"/>
            <a:ext cx="221850" cy="221850"/>
          </a:xfrm>
          <a:prstGeom prst="rect">
            <a:avLst/>
          </a:prstGeom>
          <a:noFill/>
          <a:ln>
            <a:noFill/>
          </a:ln>
        </p:spPr>
      </p:pic>
      <p:pic>
        <p:nvPicPr>
          <p:cNvPr id="250" name="Google Shape;250;p28"/>
          <p:cNvPicPr preferRelativeResize="0"/>
          <p:nvPr/>
        </p:nvPicPr>
        <p:blipFill>
          <a:blip r:embed="rId9">
            <a:alphaModFix/>
          </a:blip>
          <a:stretch>
            <a:fillRect/>
          </a:stretch>
        </p:blipFill>
        <p:spPr>
          <a:xfrm>
            <a:off x="3909795" y="2512248"/>
            <a:ext cx="248600" cy="248600"/>
          </a:xfrm>
          <a:prstGeom prst="rect">
            <a:avLst/>
          </a:prstGeom>
          <a:noFill/>
          <a:ln>
            <a:noFill/>
          </a:ln>
        </p:spPr>
      </p:pic>
      <p:pic>
        <p:nvPicPr>
          <p:cNvPr id="251" name="Google Shape;251;p28"/>
          <p:cNvPicPr preferRelativeResize="0"/>
          <p:nvPr/>
        </p:nvPicPr>
        <p:blipFill>
          <a:blip r:embed="rId10">
            <a:alphaModFix/>
          </a:blip>
          <a:stretch>
            <a:fillRect/>
          </a:stretch>
        </p:blipFill>
        <p:spPr>
          <a:xfrm>
            <a:off x="3923172" y="3264876"/>
            <a:ext cx="221850" cy="221850"/>
          </a:xfrm>
          <a:prstGeom prst="rect">
            <a:avLst/>
          </a:prstGeom>
          <a:noFill/>
          <a:ln>
            <a:noFill/>
          </a:ln>
        </p:spPr>
      </p:pic>
      <p:sp>
        <p:nvSpPr>
          <p:cNvPr id="252" name="Google Shape;252;p28"/>
          <p:cNvSpPr txBox="1"/>
          <p:nvPr/>
        </p:nvSpPr>
        <p:spPr>
          <a:xfrm>
            <a:off x="45525" y="3795400"/>
            <a:ext cx="71064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Persons at Higher Risk for Exposure to or Infection with TB</a:t>
            </a:r>
            <a:endParaRPr b="1" sz="1800">
              <a:solidFill>
                <a:srgbClr val="76A5AF"/>
              </a:solidFill>
              <a:latin typeface="Nunito"/>
              <a:ea typeface="Nunito"/>
              <a:cs typeface="Nunito"/>
              <a:sym typeface="Nunito"/>
            </a:endParaRPr>
          </a:p>
        </p:txBody>
      </p:sp>
      <p:graphicFrame>
        <p:nvGraphicFramePr>
          <p:cNvPr id="253" name="Google Shape;253;p28"/>
          <p:cNvGraphicFramePr/>
          <p:nvPr/>
        </p:nvGraphicFramePr>
        <p:xfrm>
          <a:off x="116661" y="4379538"/>
          <a:ext cx="3000000" cy="3000000"/>
        </p:xfrm>
        <a:graphic>
          <a:graphicData uri="http://schemas.openxmlformats.org/drawingml/2006/table">
            <a:tbl>
              <a:tblPr>
                <a:noFill/>
                <a:tableStyleId>{0922CC04-9456-46D8-AB36-F810F218F243}</a:tableStyleId>
              </a:tblPr>
              <a:tblGrid>
                <a:gridCol w="6964150"/>
              </a:tblGrid>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Close contacts of persons known or suspected to have TB</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Residents and employees of high-risk congregate settings</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Health care workers (HCWs) who serve high-risk Clients</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Medically underserved, low-income populations</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Persons with malnutrition</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Children exposed to adults in high-risk categories</a:t>
                      </a:r>
                      <a:endParaRPr sz="1200">
                        <a:latin typeface="Mada"/>
                        <a:ea typeface="Mada"/>
                        <a:cs typeface="Mada"/>
                        <a:sym typeface="Mada"/>
                      </a:endParaRPr>
                    </a:p>
                  </a:txBody>
                  <a:tcPr marT="91425" marB="91425" marR="91425" marL="91425"/>
                </a:tc>
              </a:tr>
              <a:tr h="26727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Persons who inject illicit drugs</a:t>
                      </a:r>
                      <a:endParaRPr sz="1200">
                        <a:latin typeface="Mada"/>
                        <a:ea typeface="Mada"/>
                        <a:cs typeface="Mada"/>
                        <a:sym typeface="Mada"/>
                      </a:endParaRPr>
                    </a:p>
                  </a:txBody>
                  <a:tcPr marT="91425" marB="91425" marR="91425" marL="91425"/>
                </a:tc>
              </a:tr>
            </a:tbl>
          </a:graphicData>
        </a:graphic>
      </p:graphicFrame>
      <p:sp>
        <p:nvSpPr>
          <p:cNvPr id="254" name="Google Shape;254;p28"/>
          <p:cNvSpPr txBox="1"/>
          <p:nvPr/>
        </p:nvSpPr>
        <p:spPr>
          <a:xfrm>
            <a:off x="13275" y="6983851"/>
            <a:ext cx="7170900" cy="36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76A5AF"/>
                </a:solidFill>
                <a:latin typeface="Nunito"/>
                <a:ea typeface="Nunito"/>
                <a:cs typeface="Nunito"/>
                <a:sym typeface="Nunito"/>
              </a:rPr>
              <a:t>Common Sites of TB Disease</a:t>
            </a:r>
            <a:endParaRPr b="1" sz="1800">
              <a:solidFill>
                <a:srgbClr val="76A5AF"/>
              </a:solidFill>
              <a:latin typeface="Nunito"/>
              <a:ea typeface="Nunito"/>
              <a:cs typeface="Nunito"/>
              <a:sym typeface="Nunito"/>
            </a:endParaRPr>
          </a:p>
        </p:txBody>
      </p:sp>
      <p:sp>
        <p:nvSpPr>
          <p:cNvPr id="255" name="Google Shape;255;p28"/>
          <p:cNvSpPr/>
          <p:nvPr/>
        </p:nvSpPr>
        <p:spPr>
          <a:xfrm>
            <a:off x="2733029" y="7515997"/>
            <a:ext cx="432900" cy="412200"/>
          </a:xfrm>
          <a:prstGeom prst="ellipse">
            <a:avLst/>
          </a:prstGeom>
          <a:noFill/>
          <a:ln cap="flat" cmpd="sng" w="19050">
            <a:solidFill>
              <a:srgbClr val="A2C4C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p:nvPr/>
        </p:nvSpPr>
        <p:spPr>
          <a:xfrm>
            <a:off x="4053330" y="7516008"/>
            <a:ext cx="432900" cy="412200"/>
          </a:xfrm>
          <a:prstGeom prst="ellipse">
            <a:avLst/>
          </a:prstGeom>
          <a:noFill/>
          <a:ln cap="flat" cmpd="sng" w="19050">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a:off x="2737829" y="8094347"/>
            <a:ext cx="432900" cy="412200"/>
          </a:xfrm>
          <a:prstGeom prst="ellipse">
            <a:avLst/>
          </a:prstGeom>
          <a:noFill/>
          <a:ln cap="flat" cmpd="sng" w="19050">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a:off x="4058130" y="8094358"/>
            <a:ext cx="432900" cy="412200"/>
          </a:xfrm>
          <a:prstGeom prst="ellipse">
            <a:avLst/>
          </a:prstGeom>
          <a:noFill/>
          <a:ln cap="flat" cmpd="sng" w="19050">
            <a:solidFill>
              <a:srgbClr val="A2C4C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2733017" y="8672709"/>
            <a:ext cx="432900" cy="412200"/>
          </a:xfrm>
          <a:prstGeom prst="ellipse">
            <a:avLst/>
          </a:prstGeom>
          <a:noFill/>
          <a:ln cap="flat" cmpd="sng" w="19050">
            <a:solidFill>
              <a:srgbClr val="A2C4C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8"/>
          <p:cNvSpPr/>
          <p:nvPr/>
        </p:nvSpPr>
        <p:spPr>
          <a:xfrm>
            <a:off x="4058117" y="8672695"/>
            <a:ext cx="432900" cy="412200"/>
          </a:xfrm>
          <a:prstGeom prst="ellipse">
            <a:avLst/>
          </a:prstGeom>
          <a:noFill/>
          <a:ln cap="flat" cmpd="sng" w="19050">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p:nvPr/>
        </p:nvSpPr>
        <p:spPr>
          <a:xfrm>
            <a:off x="3382279" y="9132326"/>
            <a:ext cx="432900" cy="412200"/>
          </a:xfrm>
          <a:prstGeom prst="ellipse">
            <a:avLst/>
          </a:prstGeom>
          <a:noFill/>
          <a:ln cap="flat" cmpd="sng" w="19050">
            <a:solidFill>
              <a:srgbClr val="45818E"/>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 name="Google Shape;262;p28"/>
          <p:cNvCxnSpPr>
            <a:stCxn id="254" idx="2"/>
            <a:endCxn id="256" idx="2"/>
          </p:cNvCxnSpPr>
          <p:nvPr/>
        </p:nvCxnSpPr>
        <p:spPr>
          <a:xfrm flipH="1" rot="-5400000">
            <a:off x="3639825" y="7308751"/>
            <a:ext cx="372300" cy="454500"/>
          </a:xfrm>
          <a:prstGeom prst="curvedConnector2">
            <a:avLst/>
          </a:prstGeom>
          <a:noFill/>
          <a:ln cap="flat" cmpd="sng" w="19050">
            <a:solidFill>
              <a:srgbClr val="45818E"/>
            </a:solidFill>
            <a:prstDash val="lgDash"/>
            <a:round/>
            <a:headEnd len="med" w="med" type="none"/>
            <a:tailEnd len="med" w="med" type="none"/>
          </a:ln>
        </p:spPr>
      </p:cxnSp>
      <p:cxnSp>
        <p:nvCxnSpPr>
          <p:cNvPr id="263" name="Google Shape;263;p28"/>
          <p:cNvCxnSpPr>
            <a:stCxn id="254" idx="2"/>
            <a:endCxn id="257" idx="6"/>
          </p:cNvCxnSpPr>
          <p:nvPr/>
        </p:nvCxnSpPr>
        <p:spPr>
          <a:xfrm rot="5400000">
            <a:off x="2909325" y="7611151"/>
            <a:ext cx="950700" cy="428100"/>
          </a:xfrm>
          <a:prstGeom prst="curvedConnector2">
            <a:avLst/>
          </a:prstGeom>
          <a:noFill/>
          <a:ln cap="flat" cmpd="sng" w="19050">
            <a:solidFill>
              <a:srgbClr val="45818E"/>
            </a:solidFill>
            <a:prstDash val="lgDash"/>
            <a:round/>
            <a:headEnd len="med" w="med" type="none"/>
            <a:tailEnd len="med" w="med" type="none"/>
          </a:ln>
        </p:spPr>
      </p:cxnSp>
      <p:cxnSp>
        <p:nvCxnSpPr>
          <p:cNvPr id="264" name="Google Shape;264;p28"/>
          <p:cNvCxnSpPr>
            <a:stCxn id="254" idx="2"/>
            <a:endCxn id="260" idx="2"/>
          </p:cNvCxnSpPr>
          <p:nvPr/>
        </p:nvCxnSpPr>
        <p:spPr>
          <a:xfrm flipH="1" rot="-5400000">
            <a:off x="3063975" y="7884601"/>
            <a:ext cx="1528800" cy="459300"/>
          </a:xfrm>
          <a:prstGeom prst="curvedConnector2">
            <a:avLst/>
          </a:prstGeom>
          <a:noFill/>
          <a:ln cap="flat" cmpd="sng" w="19050">
            <a:solidFill>
              <a:srgbClr val="45818E"/>
            </a:solidFill>
            <a:prstDash val="lgDash"/>
            <a:round/>
            <a:headEnd len="med" w="med" type="none"/>
            <a:tailEnd len="med" w="med" type="none"/>
          </a:ln>
        </p:spPr>
      </p:cxnSp>
      <p:cxnSp>
        <p:nvCxnSpPr>
          <p:cNvPr id="265" name="Google Shape;265;p28"/>
          <p:cNvCxnSpPr>
            <a:stCxn id="254" idx="2"/>
            <a:endCxn id="261" idx="0"/>
          </p:cNvCxnSpPr>
          <p:nvPr/>
        </p:nvCxnSpPr>
        <p:spPr>
          <a:xfrm flipH="1" rot="-5400000">
            <a:off x="2707725" y="8240851"/>
            <a:ext cx="1782600" cy="600"/>
          </a:xfrm>
          <a:prstGeom prst="curvedConnector3">
            <a:avLst>
              <a:gd fmla="val 49996" name="adj1"/>
            </a:avLst>
          </a:prstGeom>
          <a:noFill/>
          <a:ln cap="flat" cmpd="sng" w="19050">
            <a:solidFill>
              <a:srgbClr val="45818E"/>
            </a:solidFill>
            <a:prstDash val="lgDash"/>
            <a:round/>
            <a:headEnd len="med" w="med" type="none"/>
            <a:tailEnd len="med" w="med" type="none"/>
          </a:ln>
        </p:spPr>
      </p:cxnSp>
      <p:cxnSp>
        <p:nvCxnSpPr>
          <p:cNvPr id="266" name="Google Shape;266;p28"/>
          <p:cNvCxnSpPr>
            <a:stCxn id="254" idx="2"/>
            <a:endCxn id="258" idx="2"/>
          </p:cNvCxnSpPr>
          <p:nvPr/>
        </p:nvCxnSpPr>
        <p:spPr>
          <a:xfrm flipH="1" rot="-5400000">
            <a:off x="3353025" y="7595551"/>
            <a:ext cx="950700" cy="459300"/>
          </a:xfrm>
          <a:prstGeom prst="curvedConnector2">
            <a:avLst/>
          </a:prstGeom>
          <a:noFill/>
          <a:ln cap="flat" cmpd="sng" w="19050">
            <a:solidFill>
              <a:srgbClr val="A2C4C9"/>
            </a:solidFill>
            <a:prstDash val="lgDash"/>
            <a:round/>
            <a:headEnd len="med" w="med" type="none"/>
            <a:tailEnd len="med" w="med" type="none"/>
          </a:ln>
        </p:spPr>
      </p:cxnSp>
      <p:cxnSp>
        <p:nvCxnSpPr>
          <p:cNvPr id="267" name="Google Shape;267;p28"/>
          <p:cNvCxnSpPr>
            <a:stCxn id="254" idx="2"/>
            <a:endCxn id="255" idx="6"/>
          </p:cNvCxnSpPr>
          <p:nvPr/>
        </p:nvCxnSpPr>
        <p:spPr>
          <a:xfrm rot="5400000">
            <a:off x="3196125" y="7319551"/>
            <a:ext cx="372300" cy="432900"/>
          </a:xfrm>
          <a:prstGeom prst="curvedConnector2">
            <a:avLst/>
          </a:prstGeom>
          <a:noFill/>
          <a:ln cap="flat" cmpd="sng" w="19050">
            <a:solidFill>
              <a:srgbClr val="A2C4C9"/>
            </a:solidFill>
            <a:prstDash val="lgDash"/>
            <a:round/>
            <a:headEnd len="med" w="med" type="none"/>
            <a:tailEnd len="med" w="med" type="none"/>
          </a:ln>
        </p:spPr>
      </p:cxnSp>
      <p:cxnSp>
        <p:nvCxnSpPr>
          <p:cNvPr id="268" name="Google Shape;268;p28"/>
          <p:cNvCxnSpPr>
            <a:stCxn id="254" idx="2"/>
            <a:endCxn id="259" idx="6"/>
          </p:cNvCxnSpPr>
          <p:nvPr/>
        </p:nvCxnSpPr>
        <p:spPr>
          <a:xfrm rot="5400000">
            <a:off x="2617725" y="7897951"/>
            <a:ext cx="1529100" cy="432900"/>
          </a:xfrm>
          <a:prstGeom prst="curvedConnector2">
            <a:avLst/>
          </a:prstGeom>
          <a:noFill/>
          <a:ln cap="flat" cmpd="sng" w="19050">
            <a:solidFill>
              <a:srgbClr val="A2C4C9"/>
            </a:solidFill>
            <a:prstDash val="lgDash"/>
            <a:round/>
            <a:headEnd len="med" w="med" type="none"/>
            <a:tailEnd len="med" w="med" type="none"/>
          </a:ln>
        </p:spPr>
      </p:cxnSp>
      <p:sp>
        <p:nvSpPr>
          <p:cNvPr id="269" name="Google Shape;269;p28"/>
          <p:cNvSpPr txBox="1"/>
          <p:nvPr/>
        </p:nvSpPr>
        <p:spPr>
          <a:xfrm>
            <a:off x="4542824" y="7610425"/>
            <a:ext cx="1014000" cy="2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Lungs</a:t>
            </a:r>
            <a:endParaRPr sz="1200">
              <a:latin typeface="Mada"/>
              <a:ea typeface="Mada"/>
              <a:cs typeface="Mada"/>
              <a:sym typeface="Mada"/>
            </a:endParaRPr>
          </a:p>
        </p:txBody>
      </p:sp>
      <p:sp>
        <p:nvSpPr>
          <p:cNvPr id="270" name="Google Shape;270;p28"/>
          <p:cNvSpPr txBox="1"/>
          <p:nvPr/>
        </p:nvSpPr>
        <p:spPr>
          <a:xfrm>
            <a:off x="4542826" y="8146400"/>
            <a:ext cx="2064000" cy="2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Disseminated (miliary TB)</a:t>
            </a:r>
            <a:endParaRPr sz="1200">
              <a:latin typeface="Mada"/>
              <a:ea typeface="Mada"/>
              <a:cs typeface="Mada"/>
              <a:sym typeface="Mada"/>
            </a:endParaRPr>
          </a:p>
        </p:txBody>
      </p:sp>
      <p:sp>
        <p:nvSpPr>
          <p:cNvPr id="271" name="Google Shape;271;p28"/>
          <p:cNvSpPr txBox="1"/>
          <p:nvPr/>
        </p:nvSpPr>
        <p:spPr>
          <a:xfrm>
            <a:off x="4542826" y="8741100"/>
            <a:ext cx="1460700" cy="2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Bones and joints</a:t>
            </a:r>
            <a:endParaRPr sz="1200">
              <a:latin typeface="Mada"/>
              <a:ea typeface="Mada"/>
              <a:cs typeface="Mada"/>
              <a:sym typeface="Mada"/>
            </a:endParaRPr>
          </a:p>
        </p:txBody>
      </p:sp>
      <p:sp>
        <p:nvSpPr>
          <p:cNvPr id="272" name="Google Shape;272;p28"/>
          <p:cNvSpPr txBox="1"/>
          <p:nvPr/>
        </p:nvSpPr>
        <p:spPr>
          <a:xfrm>
            <a:off x="3815176" y="9381375"/>
            <a:ext cx="2260800" cy="2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Genitourinary systems</a:t>
            </a:r>
            <a:endParaRPr sz="1200">
              <a:latin typeface="Mada"/>
              <a:ea typeface="Mada"/>
              <a:cs typeface="Mada"/>
              <a:sym typeface="Mada"/>
            </a:endParaRPr>
          </a:p>
        </p:txBody>
      </p:sp>
      <p:sp>
        <p:nvSpPr>
          <p:cNvPr id="273" name="Google Shape;273;p28"/>
          <p:cNvSpPr txBox="1"/>
          <p:nvPr/>
        </p:nvSpPr>
        <p:spPr>
          <a:xfrm>
            <a:off x="1697224" y="7584400"/>
            <a:ext cx="1014000" cy="27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Pleura</a:t>
            </a:r>
            <a:endParaRPr sz="1200">
              <a:latin typeface="Mada"/>
              <a:ea typeface="Mada"/>
              <a:cs typeface="Mada"/>
              <a:sym typeface="Mada"/>
            </a:endParaRPr>
          </a:p>
        </p:txBody>
      </p:sp>
      <p:sp>
        <p:nvSpPr>
          <p:cNvPr id="274" name="Google Shape;274;p28"/>
          <p:cNvSpPr txBox="1"/>
          <p:nvPr/>
        </p:nvSpPr>
        <p:spPr>
          <a:xfrm>
            <a:off x="450301" y="8189550"/>
            <a:ext cx="2260800" cy="24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Central nervous system</a:t>
            </a:r>
            <a:endParaRPr sz="1200">
              <a:latin typeface="Mada"/>
              <a:ea typeface="Mada"/>
              <a:cs typeface="Mada"/>
              <a:sym typeface="Mada"/>
            </a:endParaRPr>
          </a:p>
        </p:txBody>
      </p:sp>
      <p:sp>
        <p:nvSpPr>
          <p:cNvPr id="275" name="Google Shape;275;p28"/>
          <p:cNvSpPr txBox="1"/>
          <p:nvPr/>
        </p:nvSpPr>
        <p:spPr>
          <a:xfrm>
            <a:off x="553751" y="8741100"/>
            <a:ext cx="2152800" cy="27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Lymphatic system</a:t>
            </a:r>
            <a:endParaRPr sz="1200">
              <a:latin typeface="Mada"/>
              <a:ea typeface="Mada"/>
              <a:cs typeface="Mada"/>
              <a:sym typeface="Mada"/>
            </a:endParaRPr>
          </a:p>
        </p:txBody>
      </p:sp>
      <p:pic>
        <p:nvPicPr>
          <p:cNvPr id="276" name="Google Shape;276;p28"/>
          <p:cNvPicPr preferRelativeResize="0"/>
          <p:nvPr/>
        </p:nvPicPr>
        <p:blipFill>
          <a:blip r:embed="rId11">
            <a:alphaModFix/>
          </a:blip>
          <a:stretch>
            <a:fillRect/>
          </a:stretch>
        </p:blipFill>
        <p:spPr>
          <a:xfrm>
            <a:off x="4132098" y="7584426"/>
            <a:ext cx="275350" cy="275350"/>
          </a:xfrm>
          <a:prstGeom prst="rect">
            <a:avLst/>
          </a:prstGeom>
          <a:noFill/>
          <a:ln>
            <a:noFill/>
          </a:ln>
        </p:spPr>
      </p:pic>
      <p:pic>
        <p:nvPicPr>
          <p:cNvPr id="277" name="Google Shape;277;p28"/>
          <p:cNvPicPr preferRelativeResize="0"/>
          <p:nvPr/>
        </p:nvPicPr>
        <p:blipFill>
          <a:blip r:embed="rId12">
            <a:alphaModFix/>
          </a:blip>
          <a:stretch>
            <a:fillRect/>
          </a:stretch>
        </p:blipFill>
        <p:spPr>
          <a:xfrm>
            <a:off x="2771426" y="7539101"/>
            <a:ext cx="365700" cy="366000"/>
          </a:xfrm>
          <a:prstGeom prst="ellipse">
            <a:avLst/>
          </a:prstGeom>
          <a:noFill/>
          <a:ln>
            <a:noFill/>
          </a:ln>
        </p:spPr>
      </p:pic>
      <p:pic>
        <p:nvPicPr>
          <p:cNvPr id="278" name="Google Shape;278;p28"/>
          <p:cNvPicPr preferRelativeResize="0"/>
          <p:nvPr/>
        </p:nvPicPr>
        <p:blipFill>
          <a:blip r:embed="rId13">
            <a:alphaModFix/>
          </a:blip>
          <a:stretch>
            <a:fillRect/>
          </a:stretch>
        </p:blipFill>
        <p:spPr>
          <a:xfrm>
            <a:off x="4132113" y="8162788"/>
            <a:ext cx="275325" cy="275325"/>
          </a:xfrm>
          <a:prstGeom prst="rect">
            <a:avLst/>
          </a:prstGeom>
          <a:noFill/>
          <a:ln>
            <a:noFill/>
          </a:ln>
        </p:spPr>
      </p:pic>
      <p:pic>
        <p:nvPicPr>
          <p:cNvPr id="279" name="Google Shape;279;p28"/>
          <p:cNvPicPr preferRelativeResize="0"/>
          <p:nvPr/>
        </p:nvPicPr>
        <p:blipFill>
          <a:blip r:embed="rId14">
            <a:alphaModFix/>
          </a:blip>
          <a:stretch>
            <a:fillRect/>
          </a:stretch>
        </p:blipFill>
        <p:spPr>
          <a:xfrm>
            <a:off x="4132101" y="8741126"/>
            <a:ext cx="275350" cy="275350"/>
          </a:xfrm>
          <a:prstGeom prst="rect">
            <a:avLst/>
          </a:prstGeom>
          <a:noFill/>
          <a:ln>
            <a:noFill/>
          </a:ln>
        </p:spPr>
      </p:pic>
      <p:pic>
        <p:nvPicPr>
          <p:cNvPr id="280" name="Google Shape;280;p28"/>
          <p:cNvPicPr preferRelativeResize="0"/>
          <p:nvPr/>
        </p:nvPicPr>
        <p:blipFill>
          <a:blip r:embed="rId15">
            <a:alphaModFix/>
          </a:blip>
          <a:stretch>
            <a:fillRect/>
          </a:stretch>
        </p:blipFill>
        <p:spPr>
          <a:xfrm>
            <a:off x="3474425" y="9214125"/>
            <a:ext cx="248600" cy="248600"/>
          </a:xfrm>
          <a:prstGeom prst="rect">
            <a:avLst/>
          </a:prstGeom>
          <a:noFill/>
          <a:ln>
            <a:noFill/>
          </a:ln>
        </p:spPr>
      </p:pic>
      <p:pic>
        <p:nvPicPr>
          <p:cNvPr id="281" name="Google Shape;281;p28"/>
          <p:cNvPicPr preferRelativeResize="0"/>
          <p:nvPr/>
        </p:nvPicPr>
        <p:blipFill>
          <a:blip r:embed="rId16">
            <a:alphaModFix/>
          </a:blip>
          <a:stretch>
            <a:fillRect/>
          </a:stretch>
        </p:blipFill>
        <p:spPr>
          <a:xfrm>
            <a:off x="2816562" y="8164600"/>
            <a:ext cx="248600" cy="248600"/>
          </a:xfrm>
          <a:prstGeom prst="rect">
            <a:avLst/>
          </a:prstGeom>
          <a:noFill/>
          <a:ln>
            <a:noFill/>
          </a:ln>
        </p:spPr>
      </p:pic>
      <p:pic>
        <p:nvPicPr>
          <p:cNvPr id="282" name="Google Shape;282;p28"/>
          <p:cNvPicPr preferRelativeResize="0"/>
          <p:nvPr/>
        </p:nvPicPr>
        <p:blipFill>
          <a:blip r:embed="rId17">
            <a:alphaModFix/>
          </a:blip>
          <a:stretch>
            <a:fillRect/>
          </a:stretch>
        </p:blipFill>
        <p:spPr>
          <a:xfrm>
            <a:off x="2818925" y="8750975"/>
            <a:ext cx="275325" cy="275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9"/>
          <p:cNvSpPr txBox="1"/>
          <p:nvPr/>
        </p:nvSpPr>
        <p:spPr>
          <a:xfrm>
            <a:off x="225500" y="6312625"/>
            <a:ext cx="2655300" cy="8766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Productive, prolonged cough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(duration of &gt;3 weeks)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Chest pain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Hemoptysis</a:t>
            </a:r>
            <a:endParaRPr sz="1200">
              <a:latin typeface="Mada"/>
              <a:ea typeface="Mada"/>
              <a:cs typeface="Mada"/>
              <a:sym typeface="Mada"/>
            </a:endParaRPr>
          </a:p>
        </p:txBody>
      </p:sp>
      <p:sp>
        <p:nvSpPr>
          <p:cNvPr id="288" name="Google Shape;288;p29"/>
          <p:cNvSpPr txBox="1"/>
          <p:nvPr/>
        </p:nvSpPr>
        <p:spPr>
          <a:xfrm>
            <a:off x="140888" y="332382"/>
            <a:ext cx="6069000" cy="4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Latent Tuberculosis Infection (LTBI)</a:t>
            </a:r>
            <a:endParaRPr b="1" sz="2400">
              <a:solidFill>
                <a:srgbClr val="134F5C"/>
              </a:solidFill>
              <a:latin typeface="Nunito"/>
              <a:ea typeface="Nunito"/>
              <a:cs typeface="Nunito"/>
              <a:sym typeface="Nunito"/>
            </a:endParaRPr>
          </a:p>
        </p:txBody>
      </p:sp>
      <p:sp>
        <p:nvSpPr>
          <p:cNvPr id="289" name="Google Shape;289;p29"/>
          <p:cNvSpPr/>
          <p:nvPr/>
        </p:nvSpPr>
        <p:spPr>
          <a:xfrm>
            <a:off x="866935" y="984107"/>
            <a:ext cx="6581700" cy="500400"/>
          </a:xfrm>
          <a:prstGeom prst="roundRect">
            <a:avLst>
              <a:gd fmla="val 16667" name="adj"/>
            </a:avLst>
          </a:prstGeom>
          <a:solidFill>
            <a:srgbClr val="EEEEEE"/>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defined as a state of persistent immune response to stimulation by Mycobacterium tuberculosis antigens with no evidence of clinically manifest active TB.</a:t>
            </a:r>
            <a:endParaRPr sz="1200">
              <a:latin typeface="Mada"/>
              <a:ea typeface="Mada"/>
              <a:cs typeface="Mada"/>
              <a:sym typeface="Mada"/>
            </a:endParaRPr>
          </a:p>
        </p:txBody>
      </p:sp>
      <p:sp>
        <p:nvSpPr>
          <p:cNvPr id="290" name="Google Shape;290;p29"/>
          <p:cNvSpPr/>
          <p:nvPr/>
        </p:nvSpPr>
        <p:spPr>
          <a:xfrm>
            <a:off x="868486" y="1652029"/>
            <a:ext cx="5675400" cy="500400"/>
          </a:xfrm>
          <a:prstGeom prst="roundRect">
            <a:avLst>
              <a:gd fmla="val 16667" name="adj"/>
            </a:avLst>
          </a:prstGeom>
          <a:solidFill>
            <a:srgbClr val="EEEEEE"/>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There is an increased chance of developing active TB disease from the infection.</a:t>
            </a:r>
            <a:endParaRPr sz="1200">
              <a:latin typeface="Mada"/>
              <a:ea typeface="Mada"/>
              <a:cs typeface="Mada"/>
              <a:sym typeface="Mada"/>
            </a:endParaRPr>
          </a:p>
        </p:txBody>
      </p:sp>
      <p:cxnSp>
        <p:nvCxnSpPr>
          <p:cNvPr id="291" name="Google Shape;291;p29"/>
          <p:cNvCxnSpPr>
            <a:stCxn id="289" idx="1"/>
            <a:endCxn id="290" idx="1"/>
          </p:cNvCxnSpPr>
          <p:nvPr/>
        </p:nvCxnSpPr>
        <p:spPr>
          <a:xfrm>
            <a:off x="866935" y="1234307"/>
            <a:ext cx="1500" cy="667800"/>
          </a:xfrm>
          <a:prstGeom prst="bentConnector3">
            <a:avLst>
              <a:gd fmla="val -15875000" name="adj1"/>
            </a:avLst>
          </a:prstGeom>
          <a:noFill/>
          <a:ln cap="flat" cmpd="sng" w="9525">
            <a:solidFill>
              <a:srgbClr val="595959"/>
            </a:solidFill>
            <a:prstDash val="solid"/>
            <a:round/>
            <a:headEnd len="med" w="med" type="none"/>
            <a:tailEnd len="med" w="med" type="none"/>
          </a:ln>
        </p:spPr>
      </p:cxnSp>
      <p:sp>
        <p:nvSpPr>
          <p:cNvPr id="292" name="Google Shape;292;p29"/>
          <p:cNvSpPr/>
          <p:nvPr/>
        </p:nvSpPr>
        <p:spPr>
          <a:xfrm>
            <a:off x="866949" y="2319951"/>
            <a:ext cx="4478700" cy="500400"/>
          </a:xfrm>
          <a:prstGeom prst="roundRect">
            <a:avLst>
              <a:gd fmla="val 16667" name="adj"/>
            </a:avLst>
          </a:prstGeom>
          <a:solidFill>
            <a:srgbClr val="EEEEEE"/>
          </a:solidFill>
          <a:ln cap="flat" cmpd="sng" w="952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Treatment:</a:t>
            </a:r>
            <a:r>
              <a:rPr lang="en-GB" sz="1200">
                <a:latin typeface="Mada"/>
                <a:ea typeface="Mada"/>
                <a:cs typeface="Mada"/>
                <a:sym typeface="Mada"/>
              </a:rPr>
              <a:t> Isoniazid (has been the standard treatment )</a:t>
            </a:r>
            <a:endParaRPr sz="1200">
              <a:latin typeface="Mada"/>
              <a:ea typeface="Mada"/>
              <a:cs typeface="Mada"/>
              <a:sym typeface="Mada"/>
            </a:endParaRPr>
          </a:p>
        </p:txBody>
      </p:sp>
      <p:cxnSp>
        <p:nvCxnSpPr>
          <p:cNvPr id="293" name="Google Shape;293;p29"/>
          <p:cNvCxnSpPr>
            <a:stCxn id="290" idx="1"/>
            <a:endCxn id="292" idx="1"/>
          </p:cNvCxnSpPr>
          <p:nvPr/>
        </p:nvCxnSpPr>
        <p:spPr>
          <a:xfrm flipH="1">
            <a:off x="866986" y="1902229"/>
            <a:ext cx="1500" cy="667800"/>
          </a:xfrm>
          <a:prstGeom prst="bentConnector3">
            <a:avLst>
              <a:gd fmla="val 15977450" name="adj1"/>
            </a:avLst>
          </a:prstGeom>
          <a:noFill/>
          <a:ln cap="flat" cmpd="sng" w="9525">
            <a:solidFill>
              <a:srgbClr val="595959"/>
            </a:solidFill>
            <a:prstDash val="solid"/>
            <a:round/>
            <a:headEnd len="med" w="med" type="none"/>
            <a:tailEnd len="med" w="med" type="none"/>
          </a:ln>
        </p:spPr>
      </p:cxnSp>
      <p:sp>
        <p:nvSpPr>
          <p:cNvPr id="294" name="Google Shape;294;p29"/>
          <p:cNvSpPr txBox="1"/>
          <p:nvPr/>
        </p:nvSpPr>
        <p:spPr>
          <a:xfrm>
            <a:off x="479563" y="1029932"/>
            <a:ext cx="300000" cy="37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highlight>
                  <a:srgbClr val="D0E0E3"/>
                </a:highlight>
                <a:latin typeface="Nunito"/>
                <a:ea typeface="Nunito"/>
                <a:cs typeface="Nunito"/>
                <a:sym typeface="Nunito"/>
              </a:rPr>
              <a:t>1</a:t>
            </a:r>
            <a:endParaRPr sz="1800">
              <a:highlight>
                <a:srgbClr val="D0E0E3"/>
              </a:highlight>
              <a:latin typeface="Nunito"/>
              <a:ea typeface="Nunito"/>
              <a:cs typeface="Nunito"/>
              <a:sym typeface="Nunito"/>
            </a:endParaRPr>
          </a:p>
        </p:txBody>
      </p:sp>
      <p:sp>
        <p:nvSpPr>
          <p:cNvPr id="295" name="Google Shape;295;p29"/>
          <p:cNvSpPr txBox="1"/>
          <p:nvPr/>
        </p:nvSpPr>
        <p:spPr>
          <a:xfrm>
            <a:off x="479563" y="1703852"/>
            <a:ext cx="239700" cy="30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highlight>
                  <a:srgbClr val="D0E0E3"/>
                </a:highlight>
                <a:latin typeface="Nunito"/>
                <a:ea typeface="Nunito"/>
                <a:cs typeface="Nunito"/>
                <a:sym typeface="Nunito"/>
              </a:rPr>
              <a:t>2</a:t>
            </a:r>
            <a:endParaRPr sz="1800">
              <a:highlight>
                <a:srgbClr val="D0E0E3"/>
              </a:highlight>
              <a:latin typeface="Nunito"/>
              <a:ea typeface="Nunito"/>
              <a:cs typeface="Nunito"/>
              <a:sym typeface="Nunito"/>
            </a:endParaRPr>
          </a:p>
        </p:txBody>
      </p:sp>
      <p:sp>
        <p:nvSpPr>
          <p:cNvPr id="296" name="Google Shape;296;p29"/>
          <p:cNvSpPr txBox="1"/>
          <p:nvPr/>
        </p:nvSpPr>
        <p:spPr>
          <a:xfrm>
            <a:off x="479563" y="2382507"/>
            <a:ext cx="300000" cy="37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highlight>
                  <a:srgbClr val="D0E0E3"/>
                </a:highlight>
                <a:latin typeface="Nunito"/>
                <a:ea typeface="Nunito"/>
                <a:cs typeface="Nunito"/>
                <a:sym typeface="Nunito"/>
              </a:rPr>
              <a:t>3</a:t>
            </a:r>
            <a:endParaRPr sz="1800">
              <a:highlight>
                <a:srgbClr val="D0E0E3"/>
              </a:highlight>
              <a:latin typeface="Nunito"/>
              <a:ea typeface="Nunito"/>
              <a:cs typeface="Nunito"/>
              <a:sym typeface="Nunito"/>
            </a:endParaRPr>
          </a:p>
        </p:txBody>
      </p:sp>
      <p:pic>
        <p:nvPicPr>
          <p:cNvPr id="297" name="Google Shape;297;p29"/>
          <p:cNvPicPr preferRelativeResize="0"/>
          <p:nvPr/>
        </p:nvPicPr>
        <p:blipFill>
          <a:blip r:embed="rId3">
            <a:alphaModFix/>
          </a:blip>
          <a:stretch>
            <a:fillRect/>
          </a:stretch>
        </p:blipFill>
        <p:spPr>
          <a:xfrm>
            <a:off x="5807285" y="240571"/>
            <a:ext cx="667814" cy="667814"/>
          </a:xfrm>
          <a:prstGeom prst="rect">
            <a:avLst/>
          </a:prstGeom>
          <a:noFill/>
          <a:ln>
            <a:noFill/>
          </a:ln>
        </p:spPr>
      </p:pic>
      <p:sp>
        <p:nvSpPr>
          <p:cNvPr id="298" name="Google Shape;298;p29"/>
          <p:cNvSpPr txBox="1"/>
          <p:nvPr/>
        </p:nvSpPr>
        <p:spPr>
          <a:xfrm>
            <a:off x="855625" y="2963933"/>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Diagnosis of TB</a:t>
            </a:r>
            <a:endParaRPr b="1" sz="2400">
              <a:solidFill>
                <a:srgbClr val="134F5C"/>
              </a:solidFill>
              <a:latin typeface="Nunito"/>
              <a:ea typeface="Nunito"/>
              <a:cs typeface="Nunito"/>
              <a:sym typeface="Nunito"/>
            </a:endParaRPr>
          </a:p>
        </p:txBody>
      </p:sp>
      <p:sp>
        <p:nvSpPr>
          <p:cNvPr id="299" name="Google Shape;299;p29"/>
          <p:cNvSpPr/>
          <p:nvPr/>
        </p:nvSpPr>
        <p:spPr>
          <a:xfrm>
            <a:off x="2916614" y="3742678"/>
            <a:ext cx="1579500" cy="712800"/>
          </a:xfrm>
          <a:prstGeom prst="roundRect">
            <a:avLst>
              <a:gd fmla="val 24569"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Nunito"/>
                <a:ea typeface="Nunito"/>
                <a:cs typeface="Nunito"/>
                <a:sym typeface="Nunito"/>
              </a:rPr>
              <a:t>Evaluation for TB:</a:t>
            </a:r>
            <a:endParaRPr b="1" sz="1800">
              <a:solidFill>
                <a:srgbClr val="FFFFFF"/>
              </a:solidFill>
              <a:latin typeface="Nunito"/>
              <a:ea typeface="Nunito"/>
              <a:cs typeface="Nunito"/>
              <a:sym typeface="Nunito"/>
            </a:endParaRPr>
          </a:p>
        </p:txBody>
      </p:sp>
      <p:sp>
        <p:nvSpPr>
          <p:cNvPr id="300" name="Google Shape;300;p29"/>
          <p:cNvSpPr/>
          <p:nvPr/>
        </p:nvSpPr>
        <p:spPr>
          <a:xfrm>
            <a:off x="5414656" y="3361937"/>
            <a:ext cx="1480200" cy="5478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Mantoux tuberculin skin test</a:t>
            </a:r>
            <a:endParaRPr sz="1200">
              <a:latin typeface="Mada"/>
              <a:ea typeface="Mada"/>
              <a:cs typeface="Mada"/>
              <a:sym typeface="Mada"/>
            </a:endParaRPr>
          </a:p>
        </p:txBody>
      </p:sp>
      <p:sp>
        <p:nvSpPr>
          <p:cNvPr id="301" name="Google Shape;301;p29"/>
          <p:cNvSpPr/>
          <p:nvPr/>
        </p:nvSpPr>
        <p:spPr>
          <a:xfrm>
            <a:off x="5414656" y="4333850"/>
            <a:ext cx="1480200" cy="5478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Chest radiograph</a:t>
            </a:r>
            <a:endParaRPr sz="1200">
              <a:latin typeface="Mada"/>
              <a:ea typeface="Mada"/>
              <a:cs typeface="Mada"/>
              <a:sym typeface="Mada"/>
            </a:endParaRPr>
          </a:p>
        </p:txBody>
      </p:sp>
      <p:sp>
        <p:nvSpPr>
          <p:cNvPr id="302" name="Google Shape;302;p29"/>
          <p:cNvSpPr/>
          <p:nvPr/>
        </p:nvSpPr>
        <p:spPr>
          <a:xfrm>
            <a:off x="517488" y="3361937"/>
            <a:ext cx="1480200" cy="5478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Medical history</a:t>
            </a:r>
            <a:endParaRPr sz="1200">
              <a:latin typeface="Mada"/>
              <a:ea typeface="Mada"/>
              <a:cs typeface="Mada"/>
              <a:sym typeface="Mada"/>
            </a:endParaRPr>
          </a:p>
        </p:txBody>
      </p:sp>
      <p:sp>
        <p:nvSpPr>
          <p:cNvPr id="303" name="Google Shape;303;p29"/>
          <p:cNvSpPr/>
          <p:nvPr/>
        </p:nvSpPr>
        <p:spPr>
          <a:xfrm>
            <a:off x="517488" y="4311720"/>
            <a:ext cx="1480200" cy="5478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en-GB" sz="1200">
                <a:latin typeface="Mada"/>
                <a:ea typeface="Mada"/>
                <a:cs typeface="Mada"/>
                <a:sym typeface="Mada"/>
              </a:rPr>
              <a:t>Physical examination</a:t>
            </a:r>
            <a:endParaRPr sz="1200">
              <a:latin typeface="Mada"/>
              <a:ea typeface="Mada"/>
              <a:cs typeface="Mada"/>
              <a:sym typeface="Mada"/>
            </a:endParaRPr>
          </a:p>
        </p:txBody>
      </p:sp>
      <p:cxnSp>
        <p:nvCxnSpPr>
          <p:cNvPr id="304" name="Google Shape;304;p29"/>
          <p:cNvCxnSpPr>
            <a:stCxn id="299" idx="3"/>
            <a:endCxn id="300" idx="1"/>
          </p:cNvCxnSpPr>
          <p:nvPr/>
        </p:nvCxnSpPr>
        <p:spPr>
          <a:xfrm flipH="1" rot="10800000">
            <a:off x="4496114" y="3635878"/>
            <a:ext cx="918600" cy="463200"/>
          </a:xfrm>
          <a:prstGeom prst="curvedConnector3">
            <a:avLst>
              <a:gd fmla="val 50000" name="adj1"/>
            </a:avLst>
          </a:prstGeom>
          <a:noFill/>
          <a:ln cap="flat" cmpd="sng" w="9525">
            <a:solidFill>
              <a:srgbClr val="595959"/>
            </a:solidFill>
            <a:prstDash val="solid"/>
            <a:round/>
            <a:headEnd len="med" w="med" type="none"/>
            <a:tailEnd len="med" w="med" type="none"/>
          </a:ln>
        </p:spPr>
      </p:cxnSp>
      <p:cxnSp>
        <p:nvCxnSpPr>
          <p:cNvPr id="305" name="Google Shape;305;p29"/>
          <p:cNvCxnSpPr>
            <a:stCxn id="299" idx="3"/>
            <a:endCxn id="301" idx="1"/>
          </p:cNvCxnSpPr>
          <p:nvPr/>
        </p:nvCxnSpPr>
        <p:spPr>
          <a:xfrm>
            <a:off x="4496114" y="4099078"/>
            <a:ext cx="918600" cy="508800"/>
          </a:xfrm>
          <a:prstGeom prst="curvedConnector3">
            <a:avLst>
              <a:gd fmla="val 50000" name="adj1"/>
            </a:avLst>
          </a:prstGeom>
          <a:noFill/>
          <a:ln cap="flat" cmpd="sng" w="9525">
            <a:solidFill>
              <a:srgbClr val="595959"/>
            </a:solidFill>
            <a:prstDash val="solid"/>
            <a:round/>
            <a:headEnd len="med" w="med" type="none"/>
            <a:tailEnd len="med" w="med" type="none"/>
          </a:ln>
        </p:spPr>
      </p:cxnSp>
      <p:cxnSp>
        <p:nvCxnSpPr>
          <p:cNvPr id="306" name="Google Shape;306;p29"/>
          <p:cNvCxnSpPr>
            <a:stCxn id="299" idx="1"/>
            <a:endCxn id="302" idx="3"/>
          </p:cNvCxnSpPr>
          <p:nvPr/>
        </p:nvCxnSpPr>
        <p:spPr>
          <a:xfrm rot="10800000">
            <a:off x="1997714" y="3635878"/>
            <a:ext cx="918900" cy="463200"/>
          </a:xfrm>
          <a:prstGeom prst="curvedConnector3">
            <a:avLst>
              <a:gd fmla="val 50000" name="adj1"/>
            </a:avLst>
          </a:prstGeom>
          <a:noFill/>
          <a:ln cap="flat" cmpd="sng" w="9525">
            <a:solidFill>
              <a:srgbClr val="595959"/>
            </a:solidFill>
            <a:prstDash val="solid"/>
            <a:round/>
            <a:headEnd len="med" w="med" type="none"/>
            <a:tailEnd len="med" w="med" type="none"/>
          </a:ln>
        </p:spPr>
      </p:cxnSp>
      <p:cxnSp>
        <p:nvCxnSpPr>
          <p:cNvPr id="307" name="Google Shape;307;p29"/>
          <p:cNvCxnSpPr>
            <a:stCxn id="299" idx="1"/>
            <a:endCxn id="303" idx="3"/>
          </p:cNvCxnSpPr>
          <p:nvPr/>
        </p:nvCxnSpPr>
        <p:spPr>
          <a:xfrm flipH="1">
            <a:off x="1997714" y="4099078"/>
            <a:ext cx="918900" cy="486600"/>
          </a:xfrm>
          <a:prstGeom prst="curvedConnector3">
            <a:avLst>
              <a:gd fmla="val 50000" name="adj1"/>
            </a:avLst>
          </a:prstGeom>
          <a:noFill/>
          <a:ln cap="flat" cmpd="sng" w="9525">
            <a:solidFill>
              <a:srgbClr val="595959"/>
            </a:solidFill>
            <a:prstDash val="solid"/>
            <a:round/>
            <a:headEnd len="med" w="med" type="none"/>
            <a:tailEnd len="med" w="med" type="none"/>
          </a:ln>
        </p:spPr>
      </p:cxnSp>
      <p:sp>
        <p:nvSpPr>
          <p:cNvPr id="308" name="Google Shape;308;p29"/>
          <p:cNvSpPr/>
          <p:nvPr/>
        </p:nvSpPr>
        <p:spPr>
          <a:xfrm>
            <a:off x="2966094" y="4668003"/>
            <a:ext cx="1480200" cy="5478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latin typeface="Mada"/>
                <a:ea typeface="Mada"/>
                <a:cs typeface="Mada"/>
                <a:sym typeface="Mada"/>
              </a:rPr>
              <a:t>Bacteriologic or histologic exam</a:t>
            </a:r>
            <a:endParaRPr sz="1200">
              <a:latin typeface="Mada"/>
              <a:ea typeface="Mada"/>
              <a:cs typeface="Mada"/>
              <a:sym typeface="Mada"/>
            </a:endParaRPr>
          </a:p>
        </p:txBody>
      </p:sp>
      <p:cxnSp>
        <p:nvCxnSpPr>
          <p:cNvPr id="309" name="Google Shape;309;p29"/>
          <p:cNvCxnSpPr>
            <a:stCxn id="299" idx="2"/>
            <a:endCxn id="308" idx="0"/>
          </p:cNvCxnSpPr>
          <p:nvPr/>
        </p:nvCxnSpPr>
        <p:spPr>
          <a:xfrm flipH="1" rot="-5400000">
            <a:off x="3600464" y="4561378"/>
            <a:ext cx="212400" cy="600"/>
          </a:xfrm>
          <a:prstGeom prst="curvedConnector3">
            <a:avLst>
              <a:gd fmla="val 50022" name="adj1"/>
            </a:avLst>
          </a:prstGeom>
          <a:noFill/>
          <a:ln cap="flat" cmpd="sng" w="9525">
            <a:solidFill>
              <a:srgbClr val="595959"/>
            </a:solidFill>
            <a:prstDash val="solid"/>
            <a:round/>
            <a:headEnd len="med" w="med" type="none"/>
            <a:tailEnd len="med" w="med" type="none"/>
          </a:ln>
        </p:spPr>
      </p:cxnSp>
      <p:sp>
        <p:nvSpPr>
          <p:cNvPr id="310" name="Google Shape;310;p29"/>
          <p:cNvSpPr txBox="1"/>
          <p:nvPr/>
        </p:nvSpPr>
        <p:spPr>
          <a:xfrm>
            <a:off x="225500" y="6023950"/>
            <a:ext cx="3078000" cy="3204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76A5AF"/>
              </a:buClr>
              <a:buSzPts val="1400"/>
              <a:buFont typeface="Nunito"/>
              <a:buAutoNum type="arabicPeriod"/>
            </a:pPr>
            <a:r>
              <a:rPr b="1" lang="en-GB">
                <a:solidFill>
                  <a:srgbClr val="76A5AF"/>
                </a:solidFill>
                <a:latin typeface="Nunito"/>
                <a:ea typeface="Nunito"/>
                <a:cs typeface="Nunito"/>
                <a:sym typeface="Nunito"/>
              </a:rPr>
              <a:t>Symptoms of pulmonary TB</a:t>
            </a:r>
            <a:endParaRPr b="1">
              <a:solidFill>
                <a:srgbClr val="76A5AF"/>
              </a:solidFill>
              <a:latin typeface="Nunito"/>
              <a:ea typeface="Nunito"/>
              <a:cs typeface="Nunito"/>
              <a:sym typeface="Nunito"/>
            </a:endParaRPr>
          </a:p>
        </p:txBody>
      </p:sp>
      <p:sp>
        <p:nvSpPr>
          <p:cNvPr id="311" name="Google Shape;311;p29"/>
          <p:cNvSpPr txBox="1"/>
          <p:nvPr/>
        </p:nvSpPr>
        <p:spPr>
          <a:xfrm>
            <a:off x="222725" y="7189225"/>
            <a:ext cx="2458800" cy="2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76A5AF"/>
                </a:solidFill>
                <a:latin typeface="Nunito"/>
                <a:ea typeface="Nunito"/>
                <a:cs typeface="Nunito"/>
                <a:sym typeface="Nunito"/>
              </a:rPr>
              <a:t>2.       Systemic symptoms</a:t>
            </a:r>
            <a:endParaRPr b="1">
              <a:solidFill>
                <a:srgbClr val="76A5AF"/>
              </a:solidFill>
              <a:latin typeface="Nunito"/>
              <a:ea typeface="Nunito"/>
              <a:cs typeface="Nunito"/>
              <a:sym typeface="Nunito"/>
            </a:endParaRPr>
          </a:p>
        </p:txBody>
      </p:sp>
      <p:sp>
        <p:nvSpPr>
          <p:cNvPr id="312" name="Google Shape;312;p29"/>
          <p:cNvSpPr txBox="1"/>
          <p:nvPr/>
        </p:nvSpPr>
        <p:spPr>
          <a:xfrm>
            <a:off x="140905" y="5455182"/>
            <a:ext cx="34236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Symptoms &amp; medical history</a:t>
            </a:r>
            <a:endParaRPr b="1" sz="1800">
              <a:solidFill>
                <a:srgbClr val="76A5AF"/>
              </a:solidFill>
              <a:latin typeface="Nunito"/>
              <a:ea typeface="Nunito"/>
              <a:cs typeface="Nunito"/>
              <a:sym typeface="Nunito"/>
            </a:endParaRPr>
          </a:p>
        </p:txBody>
      </p:sp>
      <p:sp>
        <p:nvSpPr>
          <p:cNvPr id="313" name="Google Shape;313;p29"/>
          <p:cNvSpPr txBox="1"/>
          <p:nvPr/>
        </p:nvSpPr>
        <p:spPr>
          <a:xfrm>
            <a:off x="222726" y="7492700"/>
            <a:ext cx="2655300" cy="1129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Fever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Chills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Night sweats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Appetite loss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Weight loss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Easy fatigability</a:t>
            </a:r>
            <a:endParaRPr sz="1200">
              <a:latin typeface="Mada"/>
              <a:ea typeface="Mada"/>
              <a:cs typeface="Mada"/>
              <a:sym typeface="Mada"/>
            </a:endParaRPr>
          </a:p>
        </p:txBody>
      </p:sp>
      <p:sp>
        <p:nvSpPr>
          <p:cNvPr id="314" name="Google Shape;314;p29"/>
          <p:cNvSpPr/>
          <p:nvPr/>
        </p:nvSpPr>
        <p:spPr>
          <a:xfrm>
            <a:off x="4515106" y="7595805"/>
            <a:ext cx="21750" cy="21750"/>
          </a:xfrm>
          <a:custGeom>
            <a:rect b="b" l="l" r="r" t="t"/>
            <a:pathLst>
              <a:path extrusionOk="0" h="870" w="870">
                <a:moveTo>
                  <a:pt x="441" y="0"/>
                </a:moveTo>
                <a:lnTo>
                  <a:pt x="1" y="441"/>
                </a:lnTo>
                <a:lnTo>
                  <a:pt x="441" y="869"/>
                </a:lnTo>
                <a:lnTo>
                  <a:pt x="870" y="441"/>
                </a:lnTo>
                <a:lnTo>
                  <a:pt x="44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9"/>
          <p:cNvSpPr/>
          <p:nvPr/>
        </p:nvSpPr>
        <p:spPr>
          <a:xfrm>
            <a:off x="4385031" y="7726180"/>
            <a:ext cx="21750" cy="21750"/>
          </a:xfrm>
          <a:custGeom>
            <a:rect b="b" l="l" r="r" t="t"/>
            <a:pathLst>
              <a:path extrusionOk="0" h="870" w="870">
                <a:moveTo>
                  <a:pt x="429" y="0"/>
                </a:moveTo>
                <a:lnTo>
                  <a:pt x="1" y="429"/>
                </a:lnTo>
                <a:lnTo>
                  <a:pt x="429" y="869"/>
                </a:lnTo>
                <a:lnTo>
                  <a:pt x="870" y="429"/>
                </a:lnTo>
                <a:lnTo>
                  <a:pt x="42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9"/>
          <p:cNvSpPr/>
          <p:nvPr/>
        </p:nvSpPr>
        <p:spPr>
          <a:xfrm>
            <a:off x="4482656" y="7606805"/>
            <a:ext cx="21775" cy="21750"/>
          </a:xfrm>
          <a:custGeom>
            <a:rect b="b" l="l" r="r" t="t"/>
            <a:pathLst>
              <a:path extrusionOk="0" h="870" w="871">
                <a:moveTo>
                  <a:pt x="430" y="1"/>
                </a:moveTo>
                <a:lnTo>
                  <a:pt x="1" y="429"/>
                </a:lnTo>
                <a:lnTo>
                  <a:pt x="430" y="870"/>
                </a:lnTo>
                <a:lnTo>
                  <a:pt x="870" y="429"/>
                </a:lnTo>
                <a:lnTo>
                  <a:pt x="4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9"/>
          <p:cNvSpPr/>
          <p:nvPr/>
        </p:nvSpPr>
        <p:spPr>
          <a:xfrm>
            <a:off x="4504406" y="7628530"/>
            <a:ext cx="21750" cy="21775"/>
          </a:xfrm>
          <a:custGeom>
            <a:rect b="b" l="l" r="r" t="t"/>
            <a:pathLst>
              <a:path extrusionOk="0" h="871" w="870">
                <a:moveTo>
                  <a:pt x="429" y="1"/>
                </a:moveTo>
                <a:lnTo>
                  <a:pt x="0" y="430"/>
                </a:lnTo>
                <a:lnTo>
                  <a:pt x="429" y="870"/>
                </a:lnTo>
                <a:lnTo>
                  <a:pt x="869" y="430"/>
                </a:lnTo>
                <a:lnTo>
                  <a:pt x="4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9"/>
          <p:cNvSpPr/>
          <p:nvPr/>
        </p:nvSpPr>
        <p:spPr>
          <a:xfrm>
            <a:off x="4395756" y="7693730"/>
            <a:ext cx="21750" cy="21450"/>
          </a:xfrm>
          <a:custGeom>
            <a:rect b="b" l="l" r="r" t="t"/>
            <a:pathLst>
              <a:path extrusionOk="0" h="858" w="870">
                <a:moveTo>
                  <a:pt x="441" y="0"/>
                </a:moveTo>
                <a:lnTo>
                  <a:pt x="0" y="429"/>
                </a:lnTo>
                <a:lnTo>
                  <a:pt x="441" y="858"/>
                </a:lnTo>
                <a:lnTo>
                  <a:pt x="869" y="429"/>
                </a:lnTo>
                <a:lnTo>
                  <a:pt x="44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9"/>
          <p:cNvSpPr/>
          <p:nvPr/>
        </p:nvSpPr>
        <p:spPr>
          <a:xfrm>
            <a:off x="4417481" y="7715455"/>
            <a:ext cx="21750" cy="21450"/>
          </a:xfrm>
          <a:custGeom>
            <a:rect b="b" l="l" r="r" t="t"/>
            <a:pathLst>
              <a:path extrusionOk="0" h="858" w="870">
                <a:moveTo>
                  <a:pt x="441" y="1"/>
                </a:moveTo>
                <a:lnTo>
                  <a:pt x="0" y="429"/>
                </a:lnTo>
                <a:lnTo>
                  <a:pt x="441" y="858"/>
                </a:lnTo>
                <a:lnTo>
                  <a:pt x="870" y="429"/>
                </a:lnTo>
                <a:lnTo>
                  <a:pt x="44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9"/>
          <p:cNvSpPr/>
          <p:nvPr/>
        </p:nvSpPr>
        <p:spPr>
          <a:xfrm>
            <a:off x="4428506" y="7660980"/>
            <a:ext cx="43175" cy="43500"/>
          </a:xfrm>
          <a:custGeom>
            <a:rect b="b" l="l" r="r" t="t"/>
            <a:pathLst>
              <a:path extrusionOk="0" h="1740" w="1727">
                <a:moveTo>
                  <a:pt x="429" y="1"/>
                </a:moveTo>
                <a:lnTo>
                  <a:pt x="0" y="441"/>
                </a:lnTo>
                <a:lnTo>
                  <a:pt x="1298" y="1739"/>
                </a:lnTo>
                <a:lnTo>
                  <a:pt x="1726" y="1310"/>
                </a:lnTo>
                <a:lnTo>
                  <a:pt x="4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9"/>
          <p:cNvSpPr/>
          <p:nvPr/>
        </p:nvSpPr>
        <p:spPr>
          <a:xfrm>
            <a:off x="4449931" y="7639255"/>
            <a:ext cx="43475" cy="43475"/>
          </a:xfrm>
          <a:custGeom>
            <a:rect b="b" l="l" r="r" t="t"/>
            <a:pathLst>
              <a:path extrusionOk="0" h="1739" w="1739">
                <a:moveTo>
                  <a:pt x="441" y="1"/>
                </a:moveTo>
                <a:lnTo>
                  <a:pt x="0" y="441"/>
                </a:lnTo>
                <a:lnTo>
                  <a:pt x="1310" y="1739"/>
                </a:lnTo>
                <a:lnTo>
                  <a:pt x="1739" y="1310"/>
                </a:lnTo>
                <a:lnTo>
                  <a:pt x="44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9"/>
          <p:cNvSpPr/>
          <p:nvPr/>
        </p:nvSpPr>
        <p:spPr>
          <a:xfrm>
            <a:off x="4471656" y="8193780"/>
            <a:ext cx="14600" cy="14925"/>
          </a:xfrm>
          <a:custGeom>
            <a:rect b="b" l="l" r="r" t="t"/>
            <a:pathLst>
              <a:path extrusionOk="0" h="597" w="584">
                <a:moveTo>
                  <a:pt x="0" y="1"/>
                </a:moveTo>
                <a:lnTo>
                  <a:pt x="0" y="596"/>
                </a:lnTo>
                <a:lnTo>
                  <a:pt x="584" y="596"/>
                </a:lnTo>
                <a:lnTo>
                  <a:pt x="58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9"/>
          <p:cNvSpPr/>
          <p:nvPr/>
        </p:nvSpPr>
        <p:spPr>
          <a:xfrm>
            <a:off x="4457081" y="8267905"/>
            <a:ext cx="44075" cy="44075"/>
          </a:xfrm>
          <a:custGeom>
            <a:rect b="b" l="l" r="r" t="t"/>
            <a:pathLst>
              <a:path extrusionOk="0" h="1763" w="1763">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9"/>
          <p:cNvSpPr/>
          <p:nvPr/>
        </p:nvSpPr>
        <p:spPr>
          <a:xfrm>
            <a:off x="4118031" y="8831655"/>
            <a:ext cx="17900" cy="17900"/>
          </a:xfrm>
          <a:custGeom>
            <a:rect b="b" l="l" r="r" t="t"/>
            <a:pathLst>
              <a:path extrusionOk="0" h="716" w="716">
                <a:moveTo>
                  <a:pt x="1" y="1"/>
                </a:moveTo>
                <a:lnTo>
                  <a:pt x="1" y="715"/>
                </a:lnTo>
                <a:lnTo>
                  <a:pt x="715" y="715"/>
                </a:lnTo>
                <a:lnTo>
                  <a:pt x="7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9"/>
          <p:cNvSpPr/>
          <p:nvPr/>
        </p:nvSpPr>
        <p:spPr>
          <a:xfrm>
            <a:off x="4693706" y="6045730"/>
            <a:ext cx="2182450" cy="656375"/>
          </a:xfrm>
          <a:custGeom>
            <a:rect b="b" l="l" r="r" t="t"/>
            <a:pathLst>
              <a:path extrusionOk="0" h="26255" w="87298">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anchorCtr="0" anchor="ctr" bIns="137150" lIns="91425" spcFirstLastPara="1" rIns="274300" wrap="square" tIns="91425">
            <a:noAutofit/>
          </a:bodyPr>
          <a:lstStyle/>
          <a:p>
            <a:pPr indent="0" lvl="0" marL="0" rtl="0" algn="ctr">
              <a:spcBef>
                <a:spcPts val="0"/>
              </a:spcBef>
              <a:spcAft>
                <a:spcPts val="0"/>
              </a:spcAft>
              <a:buNone/>
            </a:pPr>
            <a:r>
              <a:rPr lang="en-GB" sz="1200">
                <a:latin typeface="Mada"/>
                <a:ea typeface="Mada"/>
                <a:cs typeface="Mada"/>
                <a:sym typeface="Mada"/>
              </a:rPr>
              <a:t>Symptoms of disease</a:t>
            </a:r>
            <a:endParaRPr sz="1200">
              <a:latin typeface="Mada"/>
              <a:ea typeface="Mada"/>
              <a:cs typeface="Mada"/>
              <a:sym typeface="Mada"/>
            </a:endParaRPr>
          </a:p>
        </p:txBody>
      </p:sp>
      <p:sp>
        <p:nvSpPr>
          <p:cNvPr id="326" name="Google Shape;326;p29"/>
          <p:cNvSpPr/>
          <p:nvPr/>
        </p:nvSpPr>
        <p:spPr>
          <a:xfrm>
            <a:off x="3712931" y="6047530"/>
            <a:ext cx="3163225" cy="1236475"/>
          </a:xfrm>
          <a:custGeom>
            <a:rect b="b" l="l" r="r" t="t"/>
            <a:pathLst>
              <a:path extrusionOk="0" h="49459" w="126529">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9"/>
          <p:cNvSpPr/>
          <p:nvPr/>
        </p:nvSpPr>
        <p:spPr>
          <a:xfrm>
            <a:off x="3636731" y="6846305"/>
            <a:ext cx="809950" cy="1152850"/>
          </a:xfrm>
          <a:custGeom>
            <a:rect b="b" l="l" r="r" t="t"/>
            <a:pathLst>
              <a:path extrusionOk="0" h="46114" w="32398">
                <a:moveTo>
                  <a:pt x="0" y="0"/>
                </a:moveTo>
                <a:lnTo>
                  <a:pt x="0" y="46113"/>
                </a:lnTo>
                <a:lnTo>
                  <a:pt x="23384" y="22729"/>
                </a:lnTo>
                <a:lnTo>
                  <a:pt x="25754" y="20372"/>
                </a:lnTo>
                <a:lnTo>
                  <a:pt x="32397" y="13728"/>
                </a:lnTo>
                <a:cubicBezTo>
                  <a:pt x="24158" y="5299"/>
                  <a:pt x="12692" y="60"/>
                  <a:pt x="0"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
          <p:cNvSpPr/>
          <p:nvPr/>
        </p:nvSpPr>
        <p:spPr>
          <a:xfrm>
            <a:off x="4693706" y="8835955"/>
            <a:ext cx="2182450" cy="656375"/>
          </a:xfrm>
          <a:custGeom>
            <a:rect b="b" l="l" r="r" t="t"/>
            <a:pathLst>
              <a:path extrusionOk="0" h="26255" w="87298">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anchorCtr="0" anchor="ctr" bIns="137150" lIns="91425" spcFirstLastPara="1" rIns="274300" wrap="square" tIns="91425">
            <a:noAutofit/>
          </a:bodyPr>
          <a:lstStyle/>
          <a:p>
            <a:pPr indent="0" lvl="0" marL="0" rtl="0" algn="ctr">
              <a:spcBef>
                <a:spcPts val="0"/>
              </a:spcBef>
              <a:spcAft>
                <a:spcPts val="0"/>
              </a:spcAft>
              <a:buNone/>
            </a:pPr>
            <a:r>
              <a:rPr lang="en-GB" sz="1200">
                <a:latin typeface="Mada"/>
                <a:ea typeface="Mada"/>
                <a:cs typeface="Mada"/>
                <a:sym typeface="Mada"/>
              </a:rPr>
              <a:t>Medical conditions that increase risk for TB disease</a:t>
            </a:r>
            <a:r>
              <a:rPr b="1" baseline="30000" lang="en-GB" sz="1300">
                <a:solidFill>
                  <a:srgbClr val="6AA84F"/>
                </a:solidFill>
                <a:latin typeface="Mada"/>
                <a:ea typeface="Mada"/>
                <a:cs typeface="Mada"/>
                <a:sym typeface="Mada"/>
              </a:rPr>
              <a:t>4</a:t>
            </a:r>
            <a:endParaRPr b="1" baseline="30000" sz="1300">
              <a:solidFill>
                <a:srgbClr val="6AA84F"/>
              </a:solidFill>
              <a:latin typeface="Mada"/>
              <a:ea typeface="Mada"/>
              <a:cs typeface="Mada"/>
              <a:sym typeface="Mada"/>
            </a:endParaRPr>
          </a:p>
        </p:txBody>
      </p:sp>
      <p:sp>
        <p:nvSpPr>
          <p:cNvPr id="329" name="Google Shape;329;p29"/>
          <p:cNvSpPr/>
          <p:nvPr/>
        </p:nvSpPr>
        <p:spPr>
          <a:xfrm>
            <a:off x="3713231" y="8817805"/>
            <a:ext cx="3162925" cy="675100"/>
          </a:xfrm>
          <a:custGeom>
            <a:rect b="b" l="l" r="r" t="t"/>
            <a:pathLst>
              <a:path extrusionOk="0" h="27004" w="126517">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rgbClr val="A2C4C9"/>
          </a:solidFill>
          <a:ln>
            <a:noFill/>
          </a:ln>
        </p:spPr>
        <p:txBody>
          <a:bodyPr anchorCtr="0" anchor="ctr" bIns="91425" lIns="91425" spcFirstLastPara="1" rIns="274300" wrap="square" tIns="91425">
            <a:noAutofit/>
          </a:bodyPr>
          <a:lstStyle/>
          <a:p>
            <a:pPr indent="0" lvl="0" marL="0" rtl="0" algn="l">
              <a:spcBef>
                <a:spcPts val="0"/>
              </a:spcBef>
              <a:spcAft>
                <a:spcPts val="0"/>
              </a:spcAft>
              <a:buNone/>
            </a:pPr>
            <a:r>
              <a:t/>
            </a:r>
            <a:endParaRPr/>
          </a:p>
        </p:txBody>
      </p:sp>
      <p:sp>
        <p:nvSpPr>
          <p:cNvPr id="330" name="Google Shape;330;p29"/>
          <p:cNvSpPr/>
          <p:nvPr/>
        </p:nvSpPr>
        <p:spPr>
          <a:xfrm>
            <a:off x="3636731" y="7999130"/>
            <a:ext cx="797450" cy="1127525"/>
          </a:xfrm>
          <a:custGeom>
            <a:rect b="b" l="l" r="r" t="t"/>
            <a:pathLst>
              <a:path extrusionOk="0" h="45101" w="31898">
                <a:moveTo>
                  <a:pt x="0" y="0"/>
                </a:moveTo>
                <a:lnTo>
                  <a:pt x="0" y="45101"/>
                </a:lnTo>
                <a:cubicBezTo>
                  <a:pt x="12431" y="45041"/>
                  <a:pt x="23694" y="40017"/>
                  <a:pt x="31897" y="31897"/>
                </a:cubicBezTo>
                <a:lnTo>
                  <a:pt x="0" y="0"/>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9"/>
          <p:cNvSpPr/>
          <p:nvPr/>
        </p:nvSpPr>
        <p:spPr>
          <a:xfrm>
            <a:off x="5353906" y="6915180"/>
            <a:ext cx="2182450" cy="656075"/>
          </a:xfrm>
          <a:custGeom>
            <a:rect b="b" l="l" r="r" t="t"/>
            <a:pathLst>
              <a:path extrusionOk="0" h="26243" w="87298">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anchorCtr="0" anchor="ctr" bIns="137150" lIns="91425" spcFirstLastPara="1" rIns="274300" wrap="square" tIns="91425">
            <a:noAutofit/>
          </a:bodyPr>
          <a:lstStyle/>
          <a:p>
            <a:pPr indent="0" lvl="0" marL="0" rtl="0" algn="ctr">
              <a:spcBef>
                <a:spcPts val="0"/>
              </a:spcBef>
              <a:spcAft>
                <a:spcPts val="0"/>
              </a:spcAft>
              <a:buNone/>
            </a:pPr>
            <a:r>
              <a:rPr lang="en-GB" sz="1200">
                <a:latin typeface="Mada"/>
                <a:ea typeface="Mada"/>
                <a:cs typeface="Mada"/>
                <a:sym typeface="Mada"/>
              </a:rPr>
              <a:t>2.</a:t>
            </a:r>
            <a:r>
              <a:rPr lang="en-GB" sz="1200">
                <a:latin typeface="Mada"/>
                <a:ea typeface="Mada"/>
                <a:cs typeface="Mada"/>
                <a:sym typeface="Mada"/>
              </a:rPr>
              <a:t>History of TB exposure, infection, or disease</a:t>
            </a:r>
            <a:r>
              <a:rPr b="1" baseline="30000" lang="en-GB" sz="1300">
                <a:solidFill>
                  <a:srgbClr val="6AA84F"/>
                </a:solidFill>
                <a:latin typeface="Mada"/>
                <a:ea typeface="Mada"/>
                <a:cs typeface="Mada"/>
                <a:sym typeface="Mada"/>
              </a:rPr>
              <a:t>1</a:t>
            </a:r>
            <a:endParaRPr b="1" baseline="30000" sz="1300">
              <a:solidFill>
                <a:srgbClr val="6AA84F"/>
              </a:solidFill>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3. Past TB treatment</a:t>
            </a:r>
            <a:r>
              <a:rPr b="1" baseline="30000" lang="en-GB" sz="1300">
                <a:solidFill>
                  <a:srgbClr val="6AA84F"/>
                </a:solidFill>
                <a:latin typeface="Mada"/>
                <a:ea typeface="Mada"/>
                <a:cs typeface="Mada"/>
                <a:sym typeface="Mada"/>
              </a:rPr>
              <a:t>2</a:t>
            </a:r>
            <a:endParaRPr b="1" baseline="30000" sz="1300">
              <a:solidFill>
                <a:srgbClr val="6AA84F"/>
              </a:solidFill>
              <a:latin typeface="Mada"/>
              <a:ea typeface="Mada"/>
              <a:cs typeface="Mada"/>
              <a:sym typeface="Mada"/>
            </a:endParaRPr>
          </a:p>
        </p:txBody>
      </p:sp>
      <p:sp>
        <p:nvSpPr>
          <p:cNvPr id="332" name="Google Shape;332;p29"/>
          <p:cNvSpPr/>
          <p:nvPr/>
        </p:nvSpPr>
        <p:spPr>
          <a:xfrm>
            <a:off x="3636731" y="7189205"/>
            <a:ext cx="1134975" cy="809950"/>
          </a:xfrm>
          <a:custGeom>
            <a:rect b="b" l="l" r="r" t="t"/>
            <a:pathLst>
              <a:path extrusionOk="0" h="32398" w="45399">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9"/>
          <p:cNvSpPr/>
          <p:nvPr/>
        </p:nvSpPr>
        <p:spPr>
          <a:xfrm>
            <a:off x="5353906" y="7937630"/>
            <a:ext cx="2182450" cy="656075"/>
          </a:xfrm>
          <a:custGeom>
            <a:rect b="b" l="l" r="r" t="t"/>
            <a:pathLst>
              <a:path extrusionOk="0" h="26243" w="87298">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anchorCtr="0" anchor="ctr" bIns="137150" lIns="91425" spcFirstLastPara="1" rIns="274300" wrap="square" tIns="91425">
            <a:noAutofit/>
          </a:bodyPr>
          <a:lstStyle/>
          <a:p>
            <a:pPr indent="0" lvl="0" marL="0" rtl="0" algn="ctr">
              <a:spcBef>
                <a:spcPts val="0"/>
              </a:spcBef>
              <a:spcAft>
                <a:spcPts val="0"/>
              </a:spcAft>
              <a:buNone/>
            </a:pPr>
            <a:r>
              <a:rPr lang="en-GB" sz="1200">
                <a:latin typeface="Mada"/>
                <a:ea typeface="Mada"/>
                <a:cs typeface="Mada"/>
                <a:sym typeface="Mada"/>
              </a:rPr>
              <a:t>Demographic risk factors for TB</a:t>
            </a:r>
            <a:r>
              <a:rPr b="1" baseline="30000" lang="en-GB" sz="1300">
                <a:solidFill>
                  <a:srgbClr val="6AA84F"/>
                </a:solidFill>
                <a:latin typeface="Mada"/>
                <a:ea typeface="Mada"/>
                <a:cs typeface="Mada"/>
                <a:sym typeface="Mada"/>
              </a:rPr>
              <a:t>3</a:t>
            </a:r>
            <a:endParaRPr b="1" baseline="30000" sz="1300">
              <a:solidFill>
                <a:srgbClr val="6AA84F"/>
              </a:solidFill>
              <a:latin typeface="Mada"/>
              <a:ea typeface="Mada"/>
              <a:cs typeface="Mada"/>
              <a:sym typeface="Mada"/>
            </a:endParaRPr>
          </a:p>
        </p:txBody>
      </p:sp>
      <p:sp>
        <p:nvSpPr>
          <p:cNvPr id="334" name="Google Shape;334;p29"/>
          <p:cNvSpPr/>
          <p:nvPr/>
        </p:nvSpPr>
        <p:spPr>
          <a:xfrm>
            <a:off x="4458256" y="7937630"/>
            <a:ext cx="3078100" cy="656075"/>
          </a:xfrm>
          <a:custGeom>
            <a:rect b="b" l="l" r="r" t="t"/>
            <a:pathLst>
              <a:path extrusionOk="0" h="26243" w="123124">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9"/>
          <p:cNvSpPr/>
          <p:nvPr/>
        </p:nvSpPr>
        <p:spPr>
          <a:xfrm>
            <a:off x="3636731" y="7999130"/>
            <a:ext cx="1134675" cy="797425"/>
          </a:xfrm>
          <a:custGeom>
            <a:rect b="b" l="l" r="r" t="t"/>
            <a:pathLst>
              <a:path extrusionOk="0" h="31897" w="45387">
                <a:moveTo>
                  <a:pt x="0" y="0"/>
                </a:moveTo>
                <a:lnTo>
                  <a:pt x="31897" y="31897"/>
                </a:lnTo>
                <a:cubicBezTo>
                  <a:pt x="40124" y="23741"/>
                  <a:pt x="45256" y="12478"/>
                  <a:pt x="45387"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9"/>
          <p:cNvSpPr/>
          <p:nvPr/>
        </p:nvSpPr>
        <p:spPr>
          <a:xfrm>
            <a:off x="2966106" y="7321055"/>
            <a:ext cx="1330850" cy="1330850"/>
          </a:xfrm>
          <a:custGeom>
            <a:rect b="b" l="l" r="r" t="t"/>
            <a:pathLst>
              <a:path extrusionOk="0" h="53234" w="53234">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800">
                <a:solidFill>
                  <a:srgbClr val="A2C4C9"/>
                </a:solidFill>
                <a:latin typeface="Nunito"/>
                <a:ea typeface="Nunito"/>
                <a:cs typeface="Nunito"/>
                <a:sym typeface="Nunito"/>
              </a:rPr>
              <a:t>Medical history </a:t>
            </a:r>
            <a:endParaRPr b="1" sz="1800">
              <a:solidFill>
                <a:srgbClr val="A2C4C9"/>
              </a:solidFill>
              <a:latin typeface="Nunito"/>
              <a:ea typeface="Nunito"/>
              <a:cs typeface="Nunito"/>
              <a:sym typeface="Nunito"/>
            </a:endParaRPr>
          </a:p>
        </p:txBody>
      </p:sp>
      <p:sp>
        <p:nvSpPr>
          <p:cNvPr id="337" name="Google Shape;337;p29"/>
          <p:cNvSpPr txBox="1"/>
          <p:nvPr/>
        </p:nvSpPr>
        <p:spPr>
          <a:xfrm>
            <a:off x="3765781" y="6867255"/>
            <a:ext cx="2940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Nunito"/>
                <a:ea typeface="Nunito"/>
                <a:cs typeface="Nunito"/>
                <a:sym typeface="Nunito"/>
              </a:rPr>
              <a:t>1</a:t>
            </a:r>
            <a:endParaRPr sz="2400">
              <a:solidFill>
                <a:srgbClr val="FFFFFF"/>
              </a:solidFill>
              <a:latin typeface="Nunito"/>
              <a:ea typeface="Nunito"/>
              <a:cs typeface="Nunito"/>
              <a:sym typeface="Nunito"/>
            </a:endParaRPr>
          </a:p>
        </p:txBody>
      </p:sp>
      <p:sp>
        <p:nvSpPr>
          <p:cNvPr id="338" name="Google Shape;338;p29"/>
          <p:cNvSpPr txBox="1"/>
          <p:nvPr/>
        </p:nvSpPr>
        <p:spPr>
          <a:xfrm>
            <a:off x="4153093" y="7421705"/>
            <a:ext cx="594000" cy="5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FFFFFF"/>
                </a:solidFill>
                <a:latin typeface="Nunito"/>
                <a:ea typeface="Nunito"/>
                <a:cs typeface="Nunito"/>
                <a:sym typeface="Nunito"/>
              </a:rPr>
              <a:t>2</a:t>
            </a:r>
            <a:r>
              <a:rPr lang="en-GB" sz="900">
                <a:solidFill>
                  <a:srgbClr val="FFFFFF"/>
                </a:solidFill>
                <a:latin typeface="Nunito"/>
                <a:ea typeface="Nunito"/>
                <a:cs typeface="Nunito"/>
                <a:sym typeface="Nunito"/>
              </a:rPr>
              <a:t>&amp;</a:t>
            </a:r>
            <a:r>
              <a:rPr lang="en-GB" sz="2000">
                <a:solidFill>
                  <a:srgbClr val="FFFFFF"/>
                </a:solidFill>
                <a:latin typeface="Nunito"/>
                <a:ea typeface="Nunito"/>
                <a:cs typeface="Nunito"/>
                <a:sym typeface="Nunito"/>
              </a:rPr>
              <a:t>3</a:t>
            </a:r>
            <a:endParaRPr sz="2000">
              <a:solidFill>
                <a:srgbClr val="FFFFFF"/>
              </a:solidFill>
              <a:latin typeface="Nunito"/>
              <a:ea typeface="Nunito"/>
              <a:cs typeface="Nunito"/>
              <a:sym typeface="Nunito"/>
            </a:endParaRPr>
          </a:p>
        </p:txBody>
      </p:sp>
      <p:sp>
        <p:nvSpPr>
          <p:cNvPr id="339" name="Google Shape;339;p29"/>
          <p:cNvSpPr txBox="1"/>
          <p:nvPr/>
        </p:nvSpPr>
        <p:spPr>
          <a:xfrm>
            <a:off x="4257993" y="8072355"/>
            <a:ext cx="2940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Nunito"/>
                <a:ea typeface="Nunito"/>
                <a:cs typeface="Nunito"/>
                <a:sym typeface="Nunito"/>
              </a:rPr>
              <a:t>4</a:t>
            </a:r>
            <a:endParaRPr sz="2400">
              <a:solidFill>
                <a:srgbClr val="FFFFFF"/>
              </a:solidFill>
              <a:latin typeface="Nunito"/>
              <a:ea typeface="Nunito"/>
              <a:cs typeface="Nunito"/>
              <a:sym typeface="Nunito"/>
            </a:endParaRPr>
          </a:p>
        </p:txBody>
      </p:sp>
      <p:sp>
        <p:nvSpPr>
          <p:cNvPr id="340" name="Google Shape;340;p29"/>
          <p:cNvSpPr txBox="1"/>
          <p:nvPr/>
        </p:nvSpPr>
        <p:spPr>
          <a:xfrm>
            <a:off x="3577381" y="8557855"/>
            <a:ext cx="670800" cy="56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Nunito"/>
                <a:ea typeface="Nunito"/>
                <a:cs typeface="Nunito"/>
                <a:sym typeface="Nunito"/>
              </a:rPr>
              <a:t>5</a:t>
            </a:r>
            <a:endParaRPr sz="2400">
              <a:solidFill>
                <a:srgbClr val="FFFFFF"/>
              </a:solidFill>
              <a:latin typeface="Nunito"/>
              <a:ea typeface="Nunito"/>
              <a:cs typeface="Nunito"/>
              <a:sym typeface="Nunito"/>
            </a:endParaRPr>
          </a:p>
        </p:txBody>
      </p:sp>
      <p:sp>
        <p:nvSpPr>
          <p:cNvPr id="341" name="Google Shape;341;p29"/>
          <p:cNvSpPr/>
          <p:nvPr/>
        </p:nvSpPr>
        <p:spPr>
          <a:xfrm>
            <a:off x="4458256" y="6915180"/>
            <a:ext cx="3078100" cy="656075"/>
          </a:xfrm>
          <a:custGeom>
            <a:rect b="b" l="l" r="r" t="t"/>
            <a:pathLst>
              <a:path extrusionOk="0" h="26243" w="123124">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2" name="Google Shape;342;p29"/>
          <p:cNvPicPr preferRelativeResize="0"/>
          <p:nvPr/>
        </p:nvPicPr>
        <p:blipFill>
          <a:blip r:embed="rId4">
            <a:alphaModFix/>
          </a:blip>
          <a:stretch>
            <a:fillRect/>
          </a:stretch>
        </p:blipFill>
        <p:spPr>
          <a:xfrm>
            <a:off x="339390" y="8631975"/>
            <a:ext cx="2024850" cy="1012425"/>
          </a:xfrm>
          <a:prstGeom prst="rect">
            <a:avLst/>
          </a:prstGeom>
          <a:noFill/>
          <a:ln>
            <a:noFill/>
          </a:ln>
        </p:spPr>
      </p:pic>
      <p:sp>
        <p:nvSpPr>
          <p:cNvPr id="343" name="Google Shape;343;p29"/>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Ask about HIV, drug abuse, smoking history and pregnancy.</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2: Or steroids therapy (as they are known to reduce the immune system).</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3: </a:t>
            </a:r>
            <a:r>
              <a:rPr lang="en-GB" sz="1000">
                <a:solidFill>
                  <a:srgbClr val="6AA84F"/>
                </a:solidFill>
                <a:latin typeface="Mada"/>
                <a:ea typeface="Mada"/>
                <a:cs typeface="Mada"/>
                <a:sym typeface="Mada"/>
              </a:rPr>
              <a:t>Travel history, living in a high prevelant area.</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4: Sarcoidosis, silicosis, prolonged COPD, chest infections, smokers, etc..</a:t>
            </a:r>
            <a:endParaRPr sz="10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0"/>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Testing for TB Disease and Infection</a:t>
            </a:r>
            <a:endParaRPr b="1" sz="2400">
              <a:solidFill>
                <a:srgbClr val="134F5C"/>
              </a:solidFill>
              <a:latin typeface="Nunito"/>
              <a:ea typeface="Nunito"/>
              <a:cs typeface="Nunito"/>
              <a:sym typeface="Nunito"/>
            </a:endParaRPr>
          </a:p>
        </p:txBody>
      </p:sp>
      <p:sp>
        <p:nvSpPr>
          <p:cNvPr id="349" name="Google Shape;349;p30"/>
          <p:cNvSpPr txBox="1"/>
          <p:nvPr/>
        </p:nvSpPr>
        <p:spPr>
          <a:xfrm>
            <a:off x="170475" y="823675"/>
            <a:ext cx="6329700" cy="320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All testing activities should be accompanied by a plan for follow-up care</a:t>
            </a:r>
            <a:endParaRPr sz="1200">
              <a:latin typeface="Mada"/>
              <a:ea typeface="Mada"/>
              <a:cs typeface="Mada"/>
              <a:sym typeface="Mada"/>
            </a:endParaRPr>
          </a:p>
        </p:txBody>
      </p:sp>
      <p:sp>
        <p:nvSpPr>
          <p:cNvPr id="350" name="Google Shape;350;p30"/>
          <p:cNvSpPr txBox="1"/>
          <p:nvPr/>
        </p:nvSpPr>
        <p:spPr>
          <a:xfrm>
            <a:off x="170475" y="1055850"/>
            <a:ext cx="43353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Tuberculin skin test </a:t>
            </a:r>
            <a:r>
              <a:rPr b="1" lang="en-GB" sz="1800">
                <a:solidFill>
                  <a:srgbClr val="BF9000"/>
                </a:solidFill>
                <a:latin typeface="Nunito"/>
                <a:ea typeface="Nunito"/>
                <a:cs typeface="Nunito"/>
                <a:sym typeface="Nunito"/>
              </a:rPr>
              <a:t>(</a:t>
            </a:r>
            <a:r>
              <a:rPr b="1" lang="en-GB" sz="1800">
                <a:solidFill>
                  <a:srgbClr val="BF9000"/>
                </a:solidFill>
                <a:latin typeface="Nunito"/>
                <a:ea typeface="Nunito"/>
                <a:cs typeface="Nunito"/>
                <a:sym typeface="Nunito"/>
              </a:rPr>
              <a:t>Universal</a:t>
            </a:r>
            <a:r>
              <a:rPr b="1" lang="en-GB" sz="1800">
                <a:solidFill>
                  <a:srgbClr val="BF9000"/>
                </a:solidFill>
                <a:latin typeface="Nunito"/>
                <a:ea typeface="Nunito"/>
                <a:cs typeface="Nunito"/>
                <a:sym typeface="Nunito"/>
              </a:rPr>
              <a:t> test)</a:t>
            </a:r>
            <a:endParaRPr b="1" sz="1800">
              <a:solidFill>
                <a:srgbClr val="BF9000"/>
              </a:solidFill>
              <a:latin typeface="Nunito"/>
              <a:ea typeface="Nunito"/>
              <a:cs typeface="Nunito"/>
              <a:sym typeface="Nunito"/>
            </a:endParaRPr>
          </a:p>
        </p:txBody>
      </p:sp>
      <p:grpSp>
        <p:nvGrpSpPr>
          <p:cNvPr id="351" name="Google Shape;351;p30"/>
          <p:cNvGrpSpPr/>
          <p:nvPr/>
        </p:nvGrpSpPr>
        <p:grpSpPr>
          <a:xfrm>
            <a:off x="4227652" y="1678343"/>
            <a:ext cx="3278203" cy="1969809"/>
            <a:chOff x="3987364" y="1784864"/>
            <a:chExt cx="3814969" cy="1969809"/>
          </a:xfrm>
        </p:grpSpPr>
        <p:sp>
          <p:nvSpPr>
            <p:cNvPr id="352" name="Google Shape;352;p30"/>
            <p:cNvSpPr/>
            <p:nvPr/>
          </p:nvSpPr>
          <p:spPr>
            <a:xfrm>
              <a:off x="3987364" y="1922284"/>
              <a:ext cx="3599910" cy="1485648"/>
            </a:xfrm>
            <a:prstGeom prst="flowChartTerminator">
              <a:avLst/>
            </a:prstGeom>
            <a:solidFill>
              <a:srgbClr val="EFEFEF"/>
            </a:solid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Read reaction 48-72 hours after injection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Measure only induration not the redness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Record reaction in millimeters</a:t>
              </a:r>
              <a:endParaRPr sz="1200">
                <a:latin typeface="Mada"/>
                <a:ea typeface="Mada"/>
                <a:cs typeface="Mada"/>
                <a:sym typeface="Mada"/>
              </a:endParaRPr>
            </a:p>
          </p:txBody>
        </p:sp>
        <p:grpSp>
          <p:nvGrpSpPr>
            <p:cNvPr id="353" name="Google Shape;353;p30"/>
            <p:cNvGrpSpPr/>
            <p:nvPr/>
          </p:nvGrpSpPr>
          <p:grpSpPr>
            <a:xfrm>
              <a:off x="6866527" y="1784864"/>
              <a:ext cx="935806" cy="1969809"/>
              <a:chOff x="3262250" y="1712947"/>
              <a:chExt cx="631448" cy="1073465"/>
            </a:xfrm>
          </p:grpSpPr>
          <p:sp>
            <p:nvSpPr>
              <p:cNvPr id="354" name="Google Shape;354;p30"/>
              <p:cNvSpPr/>
              <p:nvPr/>
            </p:nvSpPr>
            <p:spPr>
              <a:xfrm rot="-5400000">
                <a:off x="3146823" y="1962184"/>
                <a:ext cx="996112" cy="497639"/>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solidFill>
                <a:srgbClr val="134F5C"/>
              </a:solidFill>
              <a:ln cap="rnd" cmpd="sng" w="28575">
                <a:solidFill>
                  <a:srgbClr val="134F5C"/>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p:nvPr/>
            </p:nvSpPr>
            <p:spPr>
              <a:xfrm rot="-5400000">
                <a:off x="3251750" y="2642113"/>
                <a:ext cx="154800" cy="133800"/>
              </a:xfrm>
              <a:prstGeom prst="triangle">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6" name="Google Shape;356;p30"/>
          <p:cNvGrpSpPr/>
          <p:nvPr/>
        </p:nvGrpSpPr>
        <p:grpSpPr>
          <a:xfrm>
            <a:off x="83690" y="1678362"/>
            <a:ext cx="3964991" cy="1969809"/>
            <a:chOff x="170425" y="1784889"/>
            <a:chExt cx="3815059" cy="1969809"/>
          </a:xfrm>
        </p:grpSpPr>
        <p:sp>
          <p:nvSpPr>
            <p:cNvPr id="357" name="Google Shape;357;p30"/>
            <p:cNvSpPr/>
            <p:nvPr/>
          </p:nvSpPr>
          <p:spPr>
            <a:xfrm>
              <a:off x="170425" y="1922309"/>
              <a:ext cx="3599748" cy="1485648"/>
            </a:xfrm>
            <a:prstGeom prst="flowChartTerminator">
              <a:avLst/>
            </a:prstGeom>
            <a:solidFill>
              <a:srgbClr val="EFEFEF"/>
            </a:solid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Inject intradermally 0.1 ml of 5 TU PPD tuberculin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Produce wheal 6 mm to 10 mm in diameter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Do not recap, bend, or break needles, or remove needles from syringes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Follow universal precautions for infection control</a:t>
              </a:r>
              <a:endParaRPr sz="1200">
                <a:latin typeface="Mada"/>
                <a:ea typeface="Mada"/>
                <a:cs typeface="Mada"/>
                <a:sym typeface="Mada"/>
              </a:endParaRPr>
            </a:p>
          </p:txBody>
        </p:sp>
        <p:grpSp>
          <p:nvGrpSpPr>
            <p:cNvPr id="358" name="Google Shape;358;p30"/>
            <p:cNvGrpSpPr/>
            <p:nvPr/>
          </p:nvGrpSpPr>
          <p:grpSpPr>
            <a:xfrm>
              <a:off x="3049678" y="1784889"/>
              <a:ext cx="935806" cy="1969809"/>
              <a:chOff x="3262250" y="1712947"/>
              <a:chExt cx="631448" cy="1073465"/>
            </a:xfrm>
          </p:grpSpPr>
          <p:sp>
            <p:nvSpPr>
              <p:cNvPr id="359" name="Google Shape;359;p30"/>
              <p:cNvSpPr/>
              <p:nvPr/>
            </p:nvSpPr>
            <p:spPr>
              <a:xfrm rot="-5400000">
                <a:off x="3146823" y="1962184"/>
                <a:ext cx="996112" cy="497639"/>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solidFill>
                <a:srgbClr val="134F5C"/>
              </a:solidFill>
              <a:ln cap="rnd" cmpd="sng" w="28575">
                <a:solidFill>
                  <a:srgbClr val="134F5C"/>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0"/>
              <p:cNvSpPr/>
              <p:nvPr/>
            </p:nvSpPr>
            <p:spPr>
              <a:xfrm rot="-5400000">
                <a:off x="3251750" y="2642113"/>
                <a:ext cx="154800" cy="133800"/>
              </a:xfrm>
              <a:prstGeom prst="triangle">
                <a:avLst>
                  <a:gd fmla="val 50000" name="adj"/>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1" name="Google Shape;361;p30"/>
          <p:cNvSpPr txBox="1"/>
          <p:nvPr/>
        </p:nvSpPr>
        <p:spPr>
          <a:xfrm>
            <a:off x="1310734" y="1464475"/>
            <a:ext cx="1925100" cy="320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solidFill>
                  <a:srgbClr val="45818E"/>
                </a:solidFill>
                <a:latin typeface="Nunito"/>
                <a:ea typeface="Nunito"/>
                <a:cs typeface="Nunito"/>
                <a:sym typeface="Nunito"/>
              </a:rPr>
              <a:t>Administration</a:t>
            </a:r>
            <a:endParaRPr b="1">
              <a:solidFill>
                <a:srgbClr val="45818E"/>
              </a:solidFill>
              <a:latin typeface="Nunito"/>
              <a:ea typeface="Nunito"/>
              <a:cs typeface="Nunito"/>
              <a:sym typeface="Nunito"/>
            </a:endParaRPr>
          </a:p>
        </p:txBody>
      </p:sp>
      <p:sp>
        <p:nvSpPr>
          <p:cNvPr id="362" name="Google Shape;362;p30"/>
          <p:cNvSpPr txBox="1"/>
          <p:nvPr/>
        </p:nvSpPr>
        <p:spPr>
          <a:xfrm>
            <a:off x="4904209" y="1464475"/>
            <a:ext cx="1925100" cy="320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solidFill>
                  <a:srgbClr val="45818E"/>
                </a:solidFill>
                <a:latin typeface="Nunito"/>
                <a:ea typeface="Nunito"/>
                <a:cs typeface="Nunito"/>
                <a:sym typeface="Nunito"/>
              </a:rPr>
              <a:t>Reading</a:t>
            </a:r>
            <a:endParaRPr b="1">
              <a:solidFill>
                <a:srgbClr val="45818E"/>
              </a:solidFill>
              <a:latin typeface="Nunito"/>
              <a:ea typeface="Nunito"/>
              <a:cs typeface="Nunito"/>
              <a:sym typeface="Nunito"/>
            </a:endParaRPr>
          </a:p>
        </p:txBody>
      </p:sp>
      <p:sp>
        <p:nvSpPr>
          <p:cNvPr id="363" name="Google Shape;363;p30"/>
          <p:cNvSpPr txBox="1"/>
          <p:nvPr/>
        </p:nvSpPr>
        <p:spPr>
          <a:xfrm>
            <a:off x="83700" y="3648175"/>
            <a:ext cx="4050900" cy="6981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 tuberculin skin test reaction is considered positive if the transverse diameter of the indurated area reaches the size required for the specific group.</a:t>
            </a:r>
            <a:r>
              <a:rPr b="1" baseline="30000" lang="en-GB" sz="1300">
                <a:solidFill>
                  <a:srgbClr val="BF9000"/>
                </a:solidFill>
                <a:latin typeface="Mada"/>
                <a:ea typeface="Mada"/>
                <a:cs typeface="Mada"/>
                <a:sym typeface="Mada"/>
              </a:rPr>
              <a:t>1</a:t>
            </a:r>
            <a:endParaRPr sz="1200">
              <a:solidFill>
                <a:srgbClr val="BF9000"/>
              </a:solidFill>
              <a:latin typeface="Mada"/>
              <a:ea typeface="Mada"/>
              <a:cs typeface="Mada"/>
              <a:sym typeface="Mada"/>
            </a:endParaRPr>
          </a:p>
        </p:txBody>
      </p:sp>
      <p:graphicFrame>
        <p:nvGraphicFramePr>
          <p:cNvPr id="364" name="Google Shape;364;p30"/>
          <p:cNvGraphicFramePr/>
          <p:nvPr/>
        </p:nvGraphicFramePr>
        <p:xfrm>
          <a:off x="170463" y="4422438"/>
          <a:ext cx="3000000" cy="3000000"/>
        </p:xfrm>
        <a:graphic>
          <a:graphicData uri="http://schemas.openxmlformats.org/drawingml/2006/table">
            <a:tbl>
              <a:tblPr>
                <a:noFill/>
                <a:tableStyleId>{0922CC04-9456-46D8-AB36-F810F218F243}</a:tableStyleId>
              </a:tblPr>
              <a:tblGrid>
                <a:gridCol w="1629175"/>
                <a:gridCol w="5536325"/>
              </a:tblGrid>
              <a:tr h="438950">
                <a:tc>
                  <a:txBody>
                    <a:bodyPr/>
                    <a:lstStyle/>
                    <a:p>
                      <a:pPr indent="0" lvl="0" marL="0" rtl="0" algn="ctr">
                        <a:spcBef>
                          <a:spcPts val="0"/>
                        </a:spcBef>
                        <a:spcAft>
                          <a:spcPts val="0"/>
                        </a:spcAft>
                        <a:buNone/>
                      </a:pPr>
                      <a:r>
                        <a:rPr b="1" lang="en-GB">
                          <a:latin typeface="Nunito"/>
                          <a:ea typeface="Nunito"/>
                          <a:cs typeface="Nunito"/>
                          <a:sym typeface="Nunito"/>
                        </a:rPr>
                        <a:t>Induration</a:t>
                      </a:r>
                      <a:r>
                        <a:rPr b="1" lang="en-GB">
                          <a:latin typeface="Nunito"/>
                          <a:ea typeface="Nunito"/>
                          <a:cs typeface="Nunito"/>
                          <a:sym typeface="Nunito"/>
                        </a:rPr>
                        <a:t> size</a:t>
                      </a:r>
                      <a:endParaRPr b="1">
                        <a:latin typeface="Nunito"/>
                        <a:ea typeface="Nunito"/>
                        <a:cs typeface="Nunito"/>
                        <a:sym typeface="Nunito"/>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b="1" lang="en-GB">
                          <a:latin typeface="Nunito"/>
                          <a:ea typeface="Nunito"/>
                          <a:cs typeface="Nunito"/>
                          <a:sym typeface="Nunito"/>
                        </a:rPr>
                        <a:t>Group</a:t>
                      </a:r>
                      <a:endParaRPr b="1">
                        <a:latin typeface="Nunito"/>
                        <a:ea typeface="Nunito"/>
                        <a:cs typeface="Nunito"/>
                        <a:sym typeface="Nunito"/>
                      </a:endParaRPr>
                    </a:p>
                  </a:txBody>
                  <a:tcPr marT="91425" marB="91425" marR="91425" marL="91425" anchor="ctr">
                    <a:solidFill>
                      <a:srgbClr val="D0E0E3"/>
                    </a:solidFill>
                  </a:tcPr>
                </a:tc>
              </a:tr>
              <a:tr h="438950">
                <a:tc>
                  <a:txBody>
                    <a:bodyPr/>
                    <a:lstStyle/>
                    <a:p>
                      <a:pPr indent="0" lvl="0" marL="0" rtl="0" algn="ctr">
                        <a:spcBef>
                          <a:spcPts val="0"/>
                        </a:spcBef>
                        <a:spcAft>
                          <a:spcPts val="0"/>
                        </a:spcAft>
                        <a:buNone/>
                      </a:pPr>
                      <a:r>
                        <a:rPr b="1" lang="en-GB">
                          <a:latin typeface="Nunito"/>
                          <a:ea typeface="Nunito"/>
                          <a:cs typeface="Nunito"/>
                          <a:sym typeface="Nunito"/>
                        </a:rPr>
                        <a:t>≥5mm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HIV-positive persons.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Patients with organ transplants and other immunosuppressed patients.</a:t>
                      </a:r>
                      <a:endParaRPr sz="1200">
                        <a:latin typeface="Mada"/>
                        <a:ea typeface="Mada"/>
                        <a:cs typeface="Mada"/>
                        <a:sym typeface="Mada"/>
                      </a:endParaRPr>
                    </a:p>
                  </a:txBody>
                  <a:tcPr marT="91425" marB="91425" marR="91425" marL="91425" anchor="ctr"/>
                </a:tc>
              </a:tr>
              <a:tr h="438950">
                <a:tc>
                  <a:txBody>
                    <a:bodyPr/>
                    <a:lstStyle/>
                    <a:p>
                      <a:pPr indent="0" lvl="0" marL="0" rtl="0" algn="ctr">
                        <a:spcBef>
                          <a:spcPts val="0"/>
                        </a:spcBef>
                        <a:spcAft>
                          <a:spcPts val="0"/>
                        </a:spcAft>
                        <a:buNone/>
                      </a:pPr>
                      <a:r>
                        <a:rPr b="1" lang="en-GB">
                          <a:latin typeface="Nunito"/>
                          <a:ea typeface="Nunito"/>
                          <a:cs typeface="Nunito"/>
                          <a:sym typeface="Nunito"/>
                        </a:rPr>
                        <a:t>≥10mm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Recent immigrants from countries with a high prevalence of TB.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HIV-negative injection drug users.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Laboratory personnel.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Health care workers</a:t>
                      </a:r>
                      <a:r>
                        <a:rPr b="1" baseline="30000" lang="en-GB" sz="1300">
                          <a:solidFill>
                            <a:srgbClr val="6AA84F"/>
                          </a:solidFill>
                          <a:latin typeface="Mada"/>
                          <a:ea typeface="Mada"/>
                          <a:cs typeface="Mada"/>
                          <a:sym typeface="Mada"/>
                        </a:rPr>
                        <a:t>2</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Persons with increased risk of TB e.g. DM, silicosis, …</a:t>
                      </a:r>
                      <a:endParaRPr sz="1200">
                        <a:latin typeface="Mada"/>
                        <a:ea typeface="Mada"/>
                        <a:cs typeface="Mada"/>
                        <a:sym typeface="Mada"/>
                      </a:endParaRPr>
                    </a:p>
                  </a:txBody>
                  <a:tcPr marT="91425" marB="91425" marR="91425" marL="91425" anchor="ctr"/>
                </a:tc>
              </a:tr>
              <a:tr h="438950">
                <a:tc>
                  <a:txBody>
                    <a:bodyPr/>
                    <a:lstStyle/>
                    <a:p>
                      <a:pPr indent="0" lvl="0" marL="0" rtl="0" algn="ctr">
                        <a:spcBef>
                          <a:spcPts val="0"/>
                        </a:spcBef>
                        <a:spcAft>
                          <a:spcPts val="0"/>
                        </a:spcAft>
                        <a:buNone/>
                      </a:pPr>
                      <a:r>
                        <a:rPr b="1" lang="en-GB">
                          <a:latin typeface="Nunito"/>
                          <a:ea typeface="Nunito"/>
                          <a:cs typeface="Nunito"/>
                          <a:sym typeface="Nunito"/>
                        </a:rPr>
                        <a:t>≥15mm</a:t>
                      </a:r>
                      <a:endParaRPr b="1">
                        <a:latin typeface="Nunito"/>
                        <a:ea typeface="Nunito"/>
                        <a:cs typeface="Nunito"/>
                        <a:sym typeface="Nunito"/>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Persons with no risk factors for tuberculosis</a:t>
                      </a:r>
                      <a:endParaRPr sz="1200">
                        <a:latin typeface="Mada"/>
                        <a:ea typeface="Mada"/>
                        <a:cs typeface="Mada"/>
                        <a:sym typeface="Mada"/>
                      </a:endParaRPr>
                    </a:p>
                  </a:txBody>
                  <a:tcPr marT="91425" marB="91425" marR="91425" marL="91425" anchor="ctr"/>
                </a:tc>
              </a:tr>
            </a:tbl>
          </a:graphicData>
        </a:graphic>
      </p:graphicFrame>
      <p:pic>
        <p:nvPicPr>
          <p:cNvPr id="365" name="Google Shape;365;p30"/>
          <p:cNvPicPr preferRelativeResize="0"/>
          <p:nvPr/>
        </p:nvPicPr>
        <p:blipFill>
          <a:blip r:embed="rId3">
            <a:alphaModFix/>
          </a:blip>
          <a:stretch>
            <a:fillRect/>
          </a:stretch>
        </p:blipFill>
        <p:spPr>
          <a:xfrm>
            <a:off x="4317681" y="3386976"/>
            <a:ext cx="2300200" cy="862575"/>
          </a:xfrm>
          <a:prstGeom prst="rect">
            <a:avLst/>
          </a:prstGeom>
          <a:noFill/>
          <a:ln>
            <a:noFill/>
          </a:ln>
        </p:spPr>
      </p:pic>
      <p:sp>
        <p:nvSpPr>
          <p:cNvPr id="366" name="Google Shape;366;p30"/>
          <p:cNvSpPr/>
          <p:nvPr/>
        </p:nvSpPr>
        <p:spPr>
          <a:xfrm>
            <a:off x="3960650" y="7748817"/>
            <a:ext cx="2924400" cy="65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False-negative</a:t>
            </a:r>
            <a:endParaRPr b="1">
              <a:latin typeface="Mada"/>
              <a:ea typeface="Mada"/>
              <a:cs typeface="Mada"/>
              <a:sym typeface="Mada"/>
            </a:endParaRPr>
          </a:p>
        </p:txBody>
      </p:sp>
      <p:sp>
        <p:nvSpPr>
          <p:cNvPr id="367" name="Google Shape;367;p30"/>
          <p:cNvSpPr/>
          <p:nvPr/>
        </p:nvSpPr>
        <p:spPr>
          <a:xfrm rot="5400000">
            <a:off x="3881582" y="7778171"/>
            <a:ext cx="666625" cy="581710"/>
          </a:xfrm>
          <a:prstGeom prst="flowChartExtract">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368" name="Google Shape;368;p30"/>
          <p:cNvSpPr/>
          <p:nvPr/>
        </p:nvSpPr>
        <p:spPr>
          <a:xfrm>
            <a:off x="760250" y="7767915"/>
            <a:ext cx="2924400" cy="65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False-positive</a:t>
            </a:r>
            <a:endParaRPr b="1">
              <a:latin typeface="Mada"/>
              <a:ea typeface="Mada"/>
              <a:cs typeface="Mada"/>
              <a:sym typeface="Mada"/>
            </a:endParaRPr>
          </a:p>
        </p:txBody>
      </p:sp>
      <p:sp>
        <p:nvSpPr>
          <p:cNvPr id="369" name="Google Shape;369;p30"/>
          <p:cNvSpPr/>
          <p:nvPr/>
        </p:nvSpPr>
        <p:spPr>
          <a:xfrm rot="-5400000">
            <a:off x="3051943" y="7778171"/>
            <a:ext cx="666625" cy="581710"/>
          </a:xfrm>
          <a:prstGeom prst="flowChartExtract">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370" name="Google Shape;370;p30"/>
          <p:cNvSpPr txBox="1"/>
          <p:nvPr/>
        </p:nvSpPr>
        <p:spPr>
          <a:xfrm>
            <a:off x="760250" y="7447525"/>
            <a:ext cx="19251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45818E"/>
                </a:solidFill>
                <a:latin typeface="Nunito"/>
                <a:ea typeface="Nunito"/>
                <a:cs typeface="Nunito"/>
                <a:sym typeface="Nunito"/>
              </a:rPr>
              <a:t>Type of reaction:</a:t>
            </a:r>
            <a:endParaRPr b="1">
              <a:solidFill>
                <a:srgbClr val="45818E"/>
              </a:solidFill>
              <a:latin typeface="Nunito"/>
              <a:ea typeface="Nunito"/>
              <a:cs typeface="Nunito"/>
              <a:sym typeface="Nunito"/>
            </a:endParaRPr>
          </a:p>
        </p:txBody>
      </p:sp>
      <p:sp>
        <p:nvSpPr>
          <p:cNvPr id="371" name="Google Shape;371;p30"/>
          <p:cNvSpPr txBox="1"/>
          <p:nvPr/>
        </p:nvSpPr>
        <p:spPr>
          <a:xfrm>
            <a:off x="816000" y="8402350"/>
            <a:ext cx="19251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45818E"/>
                </a:solidFill>
                <a:latin typeface="Nunito"/>
                <a:ea typeface="Nunito"/>
                <a:cs typeface="Nunito"/>
                <a:sym typeface="Nunito"/>
              </a:rPr>
              <a:t>Possible causes</a:t>
            </a:r>
            <a:r>
              <a:rPr b="1" lang="en-GB">
                <a:solidFill>
                  <a:srgbClr val="45818E"/>
                </a:solidFill>
                <a:latin typeface="Nunito"/>
                <a:ea typeface="Nunito"/>
                <a:cs typeface="Nunito"/>
                <a:sym typeface="Nunito"/>
              </a:rPr>
              <a:t>:</a:t>
            </a:r>
            <a:endParaRPr b="1">
              <a:solidFill>
                <a:srgbClr val="45818E"/>
              </a:solidFill>
              <a:latin typeface="Nunito"/>
              <a:ea typeface="Nunito"/>
              <a:cs typeface="Nunito"/>
              <a:sym typeface="Nunito"/>
            </a:endParaRPr>
          </a:p>
        </p:txBody>
      </p:sp>
      <p:sp>
        <p:nvSpPr>
          <p:cNvPr id="372" name="Google Shape;372;p30"/>
          <p:cNvSpPr txBox="1"/>
          <p:nvPr/>
        </p:nvSpPr>
        <p:spPr>
          <a:xfrm>
            <a:off x="3960650" y="8402350"/>
            <a:ext cx="19251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45818E"/>
                </a:solidFill>
                <a:latin typeface="Nunito"/>
                <a:ea typeface="Nunito"/>
                <a:cs typeface="Nunito"/>
                <a:sym typeface="Nunito"/>
              </a:rPr>
              <a:t>Possible causes</a:t>
            </a:r>
            <a:r>
              <a:rPr b="1" lang="en-GB">
                <a:solidFill>
                  <a:srgbClr val="45818E"/>
                </a:solidFill>
                <a:latin typeface="Nunito"/>
                <a:ea typeface="Nunito"/>
                <a:cs typeface="Nunito"/>
                <a:sym typeface="Nunito"/>
              </a:rPr>
              <a:t>:</a:t>
            </a:r>
            <a:endParaRPr b="1">
              <a:solidFill>
                <a:srgbClr val="45818E"/>
              </a:solidFill>
              <a:latin typeface="Nunito"/>
              <a:ea typeface="Nunito"/>
              <a:cs typeface="Nunito"/>
              <a:sym typeface="Nunito"/>
            </a:endParaRPr>
          </a:p>
        </p:txBody>
      </p:sp>
      <p:sp>
        <p:nvSpPr>
          <p:cNvPr id="373" name="Google Shape;373;p30"/>
          <p:cNvSpPr txBox="1"/>
          <p:nvPr/>
        </p:nvSpPr>
        <p:spPr>
          <a:xfrm>
            <a:off x="722450" y="8722750"/>
            <a:ext cx="2924400" cy="6981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Non-tuberculous mycobacteria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BCG vaccination</a:t>
            </a:r>
            <a:endParaRPr sz="1200">
              <a:latin typeface="Mada"/>
              <a:ea typeface="Mada"/>
              <a:cs typeface="Mada"/>
              <a:sym typeface="Mada"/>
            </a:endParaRPr>
          </a:p>
        </p:txBody>
      </p:sp>
      <p:sp>
        <p:nvSpPr>
          <p:cNvPr id="374" name="Google Shape;374;p30"/>
          <p:cNvSpPr txBox="1"/>
          <p:nvPr/>
        </p:nvSpPr>
        <p:spPr>
          <a:xfrm>
            <a:off x="3904850" y="8650525"/>
            <a:ext cx="2924400" cy="9471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Recent TB infection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Very young age (&lt; 6 months old)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Live-virus vaccination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Overwhelming TB disease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HIV positive people</a:t>
            </a:r>
            <a:endParaRPr sz="1200">
              <a:latin typeface="Mada"/>
              <a:ea typeface="Mada"/>
              <a:cs typeface="Mada"/>
              <a:sym typeface="Mada"/>
            </a:endParaRPr>
          </a:p>
        </p:txBody>
      </p:sp>
      <p:sp>
        <p:nvSpPr>
          <p:cNvPr id="375" name="Google Shape;375;p30"/>
          <p:cNvSpPr txBox="1"/>
          <p:nvPr/>
        </p:nvSpPr>
        <p:spPr>
          <a:xfrm>
            <a:off x="83700" y="7134350"/>
            <a:ext cx="57399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Factors that May Affect the Skin Test Reaction</a:t>
            </a:r>
            <a:endParaRPr b="1" sz="1800">
              <a:solidFill>
                <a:srgbClr val="76A5AF"/>
              </a:solidFill>
              <a:latin typeface="Nunito"/>
              <a:ea typeface="Nunito"/>
              <a:cs typeface="Nunito"/>
              <a:sym typeface="Nunito"/>
            </a:endParaRPr>
          </a:p>
        </p:txBody>
      </p:sp>
      <p:sp>
        <p:nvSpPr>
          <p:cNvPr id="376" name="Google Shape;376;p30"/>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BF9000"/>
                </a:solidFill>
                <a:latin typeface="Mada"/>
                <a:ea typeface="Mada"/>
                <a:cs typeface="Mada"/>
                <a:sym typeface="Mada"/>
              </a:rPr>
              <a:t>1:</a:t>
            </a:r>
            <a:r>
              <a:rPr lang="en-GB" sz="1000">
                <a:solidFill>
                  <a:srgbClr val="BF9000"/>
                </a:solidFill>
                <a:latin typeface="Mada"/>
                <a:ea typeface="Mada"/>
                <a:cs typeface="Mada"/>
                <a:sym typeface="Mada"/>
              </a:rPr>
              <a:t>If a person was in contact with TB we should do a skin test: if it’s negative (no reaction, 0mm) then we should repeat the test; if negative again we give the vaccine but if positive we give chemoprophylaxis.</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2: Due to their repeated exposure.</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377" name="Google Shape;377;p30"/>
          <p:cNvSpPr/>
          <p:nvPr/>
        </p:nvSpPr>
        <p:spPr>
          <a:xfrm>
            <a:off x="44675" y="4272675"/>
            <a:ext cx="341700" cy="3204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1"/>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Testing for TB Disease and Infection</a:t>
            </a:r>
            <a:endParaRPr b="1" sz="2400">
              <a:solidFill>
                <a:srgbClr val="134F5C"/>
              </a:solidFill>
              <a:latin typeface="Nunito"/>
              <a:ea typeface="Nunito"/>
              <a:cs typeface="Nunito"/>
              <a:sym typeface="Nunito"/>
            </a:endParaRPr>
          </a:p>
        </p:txBody>
      </p:sp>
      <p:sp>
        <p:nvSpPr>
          <p:cNvPr id="383" name="Google Shape;383;p31"/>
          <p:cNvSpPr txBox="1"/>
          <p:nvPr/>
        </p:nvSpPr>
        <p:spPr>
          <a:xfrm>
            <a:off x="133497" y="844630"/>
            <a:ext cx="34236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Chest Radiograph</a:t>
            </a:r>
            <a:r>
              <a:rPr b="1" baseline="30000" lang="en-GB" sz="1800">
                <a:solidFill>
                  <a:srgbClr val="CC0000"/>
                </a:solidFill>
                <a:latin typeface="Nunito"/>
                <a:ea typeface="Nunito"/>
                <a:cs typeface="Nunito"/>
                <a:sym typeface="Nunito"/>
              </a:rPr>
              <a:t>1</a:t>
            </a:r>
            <a:endParaRPr b="1" baseline="30000" sz="1800">
              <a:solidFill>
                <a:srgbClr val="CC0000"/>
              </a:solidFill>
              <a:latin typeface="Nunito"/>
              <a:ea typeface="Nunito"/>
              <a:cs typeface="Nunito"/>
              <a:sym typeface="Nunito"/>
            </a:endParaRPr>
          </a:p>
        </p:txBody>
      </p:sp>
      <p:sp>
        <p:nvSpPr>
          <p:cNvPr id="384" name="Google Shape;384;p31"/>
          <p:cNvSpPr txBox="1"/>
          <p:nvPr/>
        </p:nvSpPr>
        <p:spPr>
          <a:xfrm>
            <a:off x="526825" y="1973389"/>
            <a:ext cx="2251200" cy="3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Cannot confirm diagnosis of TB</a:t>
            </a:r>
            <a:endParaRPr sz="1200">
              <a:latin typeface="Mada"/>
              <a:ea typeface="Mada"/>
              <a:cs typeface="Mada"/>
              <a:sym typeface="Mada"/>
            </a:endParaRPr>
          </a:p>
        </p:txBody>
      </p:sp>
      <p:pic>
        <p:nvPicPr>
          <p:cNvPr id="385" name="Google Shape;385;p31"/>
          <p:cNvPicPr preferRelativeResize="0"/>
          <p:nvPr/>
        </p:nvPicPr>
        <p:blipFill rotWithShape="1">
          <a:blip r:embed="rId3">
            <a:alphaModFix/>
          </a:blip>
          <a:srcRect b="14082" l="20301" r="16036" t="24208"/>
          <a:stretch/>
        </p:blipFill>
        <p:spPr>
          <a:xfrm>
            <a:off x="5899650" y="774827"/>
            <a:ext cx="929601" cy="1201300"/>
          </a:xfrm>
          <a:prstGeom prst="rect">
            <a:avLst/>
          </a:prstGeom>
          <a:noFill/>
          <a:ln>
            <a:noFill/>
          </a:ln>
        </p:spPr>
      </p:pic>
      <p:sp>
        <p:nvSpPr>
          <p:cNvPr id="386" name="Google Shape;386;p31"/>
          <p:cNvSpPr txBox="1"/>
          <p:nvPr/>
        </p:nvSpPr>
        <p:spPr>
          <a:xfrm>
            <a:off x="5385988" y="1976129"/>
            <a:ext cx="19569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Arrow points to cavity in patient's right upper lobe</a:t>
            </a:r>
            <a:endParaRPr sz="1200">
              <a:latin typeface="Mada"/>
              <a:ea typeface="Mada"/>
              <a:cs typeface="Mada"/>
              <a:sym typeface="Mada"/>
            </a:endParaRPr>
          </a:p>
        </p:txBody>
      </p:sp>
      <p:sp>
        <p:nvSpPr>
          <p:cNvPr id="387" name="Google Shape;387;p31"/>
          <p:cNvSpPr txBox="1"/>
          <p:nvPr/>
        </p:nvSpPr>
        <p:spPr>
          <a:xfrm>
            <a:off x="133472" y="2340718"/>
            <a:ext cx="34236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Sputum Specimen Collection</a:t>
            </a:r>
            <a:endParaRPr b="1" sz="1800">
              <a:solidFill>
                <a:srgbClr val="76A5AF"/>
              </a:solidFill>
              <a:latin typeface="Nunito"/>
              <a:ea typeface="Nunito"/>
              <a:cs typeface="Nunito"/>
              <a:sym typeface="Nunito"/>
            </a:endParaRPr>
          </a:p>
        </p:txBody>
      </p:sp>
      <p:sp>
        <p:nvSpPr>
          <p:cNvPr id="388" name="Google Shape;388;p31"/>
          <p:cNvSpPr txBox="1"/>
          <p:nvPr/>
        </p:nvSpPr>
        <p:spPr>
          <a:xfrm>
            <a:off x="262879" y="1190119"/>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GB" sz="2900" u="none" cap="none" strike="noStrike">
                <a:solidFill>
                  <a:srgbClr val="134F5C"/>
                </a:solidFill>
                <a:latin typeface="Georgia"/>
                <a:ea typeface="Georgia"/>
                <a:cs typeface="Georgia"/>
                <a:sym typeface="Georgia"/>
              </a:rPr>
              <a:t>1</a:t>
            </a:r>
            <a:endParaRPr b="1" sz="2900">
              <a:solidFill>
                <a:srgbClr val="134F5C"/>
              </a:solidFill>
              <a:latin typeface="Georgia"/>
              <a:ea typeface="Georgia"/>
              <a:cs typeface="Georgia"/>
              <a:sym typeface="Georgia"/>
            </a:endParaRPr>
          </a:p>
        </p:txBody>
      </p:sp>
      <p:sp>
        <p:nvSpPr>
          <p:cNvPr id="389" name="Google Shape;389;p31"/>
          <p:cNvSpPr/>
          <p:nvPr/>
        </p:nvSpPr>
        <p:spPr>
          <a:xfrm>
            <a:off x="502987" y="1307900"/>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390" name="Google Shape;390;p31"/>
          <p:cNvSpPr txBox="1"/>
          <p:nvPr/>
        </p:nvSpPr>
        <p:spPr>
          <a:xfrm>
            <a:off x="262879" y="1531321"/>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2900">
                <a:solidFill>
                  <a:srgbClr val="D0E0E3"/>
                </a:solidFill>
                <a:latin typeface="Georgia"/>
                <a:ea typeface="Georgia"/>
                <a:cs typeface="Georgia"/>
                <a:sym typeface="Georgia"/>
              </a:rPr>
              <a:t>2</a:t>
            </a:r>
            <a:endParaRPr b="1" sz="2900">
              <a:solidFill>
                <a:srgbClr val="D0E0E3"/>
              </a:solidFill>
              <a:latin typeface="Georgia"/>
              <a:ea typeface="Georgia"/>
              <a:cs typeface="Georgia"/>
              <a:sym typeface="Georgia"/>
            </a:endParaRPr>
          </a:p>
        </p:txBody>
      </p:sp>
      <p:sp>
        <p:nvSpPr>
          <p:cNvPr id="391" name="Google Shape;391;p31"/>
          <p:cNvSpPr/>
          <p:nvPr/>
        </p:nvSpPr>
        <p:spPr>
          <a:xfrm>
            <a:off x="502987" y="1649102"/>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392" name="Google Shape;392;p31"/>
          <p:cNvSpPr txBox="1"/>
          <p:nvPr/>
        </p:nvSpPr>
        <p:spPr>
          <a:xfrm>
            <a:off x="261854" y="1881686"/>
            <a:ext cx="198300" cy="44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2900">
                <a:solidFill>
                  <a:srgbClr val="45818E"/>
                </a:solidFill>
                <a:latin typeface="Georgia"/>
                <a:ea typeface="Georgia"/>
                <a:cs typeface="Georgia"/>
                <a:sym typeface="Georgia"/>
              </a:rPr>
              <a:t>3</a:t>
            </a:r>
            <a:endParaRPr b="1" sz="2900">
              <a:solidFill>
                <a:srgbClr val="45818E"/>
              </a:solidFill>
              <a:latin typeface="Georgia"/>
              <a:ea typeface="Georgia"/>
              <a:cs typeface="Georgia"/>
              <a:sym typeface="Georgia"/>
            </a:endParaRPr>
          </a:p>
        </p:txBody>
      </p:sp>
      <p:sp>
        <p:nvSpPr>
          <p:cNvPr id="393" name="Google Shape;393;p31"/>
          <p:cNvSpPr/>
          <p:nvPr/>
        </p:nvSpPr>
        <p:spPr>
          <a:xfrm>
            <a:off x="501962" y="2051561"/>
            <a:ext cx="24900" cy="2877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394" name="Google Shape;394;p31"/>
          <p:cNvSpPr txBox="1"/>
          <p:nvPr/>
        </p:nvSpPr>
        <p:spPr>
          <a:xfrm>
            <a:off x="527850" y="1261175"/>
            <a:ext cx="4495200" cy="3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Abnormalities often seen in apical or posterior segments of upper lobe or superior segments of lower lobe.</a:t>
            </a:r>
            <a:endParaRPr/>
          </a:p>
        </p:txBody>
      </p:sp>
      <p:sp>
        <p:nvSpPr>
          <p:cNvPr id="395" name="Google Shape;395;p31"/>
          <p:cNvSpPr txBox="1"/>
          <p:nvPr/>
        </p:nvSpPr>
        <p:spPr>
          <a:xfrm>
            <a:off x="527850" y="1614500"/>
            <a:ext cx="37422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May have unusual appearance in HIV-positive persons.</a:t>
            </a:r>
            <a:endParaRPr/>
          </a:p>
        </p:txBody>
      </p:sp>
      <p:grpSp>
        <p:nvGrpSpPr>
          <p:cNvPr id="396" name="Google Shape;396;p31"/>
          <p:cNvGrpSpPr/>
          <p:nvPr/>
        </p:nvGrpSpPr>
        <p:grpSpPr>
          <a:xfrm>
            <a:off x="4505888" y="2683869"/>
            <a:ext cx="749618" cy="770825"/>
            <a:chOff x="3433336" y="3193075"/>
            <a:chExt cx="836720" cy="906747"/>
          </a:xfrm>
        </p:grpSpPr>
        <p:sp>
          <p:nvSpPr>
            <p:cNvPr id="397" name="Google Shape;397;p31"/>
            <p:cNvSpPr/>
            <p:nvPr/>
          </p:nvSpPr>
          <p:spPr>
            <a:xfrm>
              <a:off x="3433336" y="3193075"/>
              <a:ext cx="836720" cy="906747"/>
            </a:xfrm>
            <a:custGeom>
              <a:rect b="b" l="l" r="r" t="t"/>
              <a:pathLst>
                <a:path extrusionOk="0" h="70236" w="57675">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398" name="Google Shape;398;p31"/>
            <p:cNvSpPr/>
            <p:nvPr/>
          </p:nvSpPr>
          <p:spPr>
            <a:xfrm>
              <a:off x="3567719"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3</a:t>
              </a:r>
              <a:endParaRPr sz="2200">
                <a:solidFill>
                  <a:srgbClr val="FFFFFF"/>
                </a:solidFill>
                <a:latin typeface="Nunito"/>
                <a:ea typeface="Nunito"/>
                <a:cs typeface="Nunito"/>
                <a:sym typeface="Nunito"/>
              </a:endParaRPr>
            </a:p>
          </p:txBody>
        </p:sp>
      </p:grpSp>
      <p:grpSp>
        <p:nvGrpSpPr>
          <p:cNvPr id="399" name="Google Shape;399;p31"/>
          <p:cNvGrpSpPr/>
          <p:nvPr/>
        </p:nvGrpSpPr>
        <p:grpSpPr>
          <a:xfrm>
            <a:off x="2796170" y="2683869"/>
            <a:ext cx="749618" cy="770825"/>
            <a:chOff x="2629620" y="3193075"/>
            <a:chExt cx="836720" cy="906747"/>
          </a:xfrm>
        </p:grpSpPr>
        <p:sp>
          <p:nvSpPr>
            <p:cNvPr id="400" name="Google Shape;400;p31"/>
            <p:cNvSpPr/>
            <p:nvPr/>
          </p:nvSpPr>
          <p:spPr>
            <a:xfrm>
              <a:off x="2629620" y="3193075"/>
              <a:ext cx="836720" cy="906747"/>
            </a:xfrm>
            <a:custGeom>
              <a:rect b="b" l="l" r="r" t="t"/>
              <a:pathLst>
                <a:path extrusionOk="0" h="70236" w="57675">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sp>
          <p:nvSpPr>
            <p:cNvPr id="401" name="Google Shape;401;p31"/>
            <p:cNvSpPr/>
            <p:nvPr/>
          </p:nvSpPr>
          <p:spPr>
            <a:xfrm>
              <a:off x="276400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2</a:t>
              </a:r>
              <a:endParaRPr sz="2200">
                <a:solidFill>
                  <a:srgbClr val="FFFFFF"/>
                </a:solidFill>
                <a:latin typeface="Nunito"/>
                <a:ea typeface="Nunito"/>
                <a:cs typeface="Nunito"/>
                <a:sym typeface="Nunito"/>
              </a:endParaRPr>
            </a:p>
          </p:txBody>
        </p:sp>
      </p:grpSp>
      <p:grpSp>
        <p:nvGrpSpPr>
          <p:cNvPr id="402" name="Google Shape;402;p31"/>
          <p:cNvGrpSpPr/>
          <p:nvPr/>
        </p:nvGrpSpPr>
        <p:grpSpPr>
          <a:xfrm>
            <a:off x="1086447" y="2683869"/>
            <a:ext cx="749618" cy="770825"/>
            <a:chOff x="1826600" y="3193075"/>
            <a:chExt cx="836720" cy="906747"/>
          </a:xfrm>
        </p:grpSpPr>
        <p:sp>
          <p:nvSpPr>
            <p:cNvPr id="403" name="Google Shape;403;p31"/>
            <p:cNvSpPr/>
            <p:nvPr/>
          </p:nvSpPr>
          <p:spPr>
            <a:xfrm>
              <a:off x="1960983" y="3312665"/>
              <a:ext cx="567954" cy="505401"/>
            </a:xfrm>
            <a:custGeom>
              <a:rect b="b" l="l" r="r" t="t"/>
              <a:pathLst>
                <a:path extrusionOk="0" h="39148" w="39149">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FFFFFF"/>
                  </a:solidFill>
                  <a:latin typeface="Nunito"/>
                  <a:ea typeface="Nunito"/>
                  <a:cs typeface="Nunito"/>
                  <a:sym typeface="Nunito"/>
                </a:rPr>
                <a:t>1</a:t>
              </a:r>
              <a:endParaRPr sz="2200">
                <a:solidFill>
                  <a:srgbClr val="FFFFFF"/>
                </a:solidFill>
                <a:latin typeface="Nunito"/>
                <a:ea typeface="Nunito"/>
                <a:cs typeface="Nunito"/>
                <a:sym typeface="Nunito"/>
              </a:endParaRPr>
            </a:p>
          </p:txBody>
        </p:sp>
        <p:sp>
          <p:nvSpPr>
            <p:cNvPr id="404" name="Google Shape;404;p31"/>
            <p:cNvSpPr/>
            <p:nvPr/>
          </p:nvSpPr>
          <p:spPr>
            <a:xfrm>
              <a:off x="1826600" y="3193075"/>
              <a:ext cx="836720" cy="906747"/>
            </a:xfrm>
            <a:custGeom>
              <a:rect b="b" l="l" r="r" t="t"/>
              <a:pathLst>
                <a:path extrusionOk="0" h="70236" w="57675">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p>
          </p:txBody>
        </p:sp>
      </p:grpSp>
      <p:pic>
        <p:nvPicPr>
          <p:cNvPr id="405" name="Google Shape;405;p31"/>
          <p:cNvPicPr preferRelativeResize="0"/>
          <p:nvPr/>
        </p:nvPicPr>
        <p:blipFill>
          <a:blip r:embed="rId4">
            <a:alphaModFix/>
          </a:blip>
          <a:stretch>
            <a:fillRect/>
          </a:stretch>
        </p:blipFill>
        <p:spPr>
          <a:xfrm>
            <a:off x="5736460" y="2510861"/>
            <a:ext cx="1222402" cy="1482170"/>
          </a:xfrm>
          <a:prstGeom prst="rect">
            <a:avLst/>
          </a:prstGeom>
          <a:noFill/>
          <a:ln>
            <a:noFill/>
          </a:ln>
        </p:spPr>
      </p:pic>
      <p:sp>
        <p:nvSpPr>
          <p:cNvPr id="406" name="Google Shape;406;p31"/>
          <p:cNvSpPr txBox="1"/>
          <p:nvPr/>
        </p:nvSpPr>
        <p:spPr>
          <a:xfrm>
            <a:off x="389178" y="3463023"/>
            <a:ext cx="1881600" cy="63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CC0000"/>
                </a:solidFill>
                <a:latin typeface="Mada"/>
                <a:ea typeface="Mada"/>
                <a:cs typeface="Mada"/>
                <a:sym typeface="Mada"/>
              </a:rPr>
              <a:t>Obtain 3 sputum specimens for smear examination and culture.</a:t>
            </a:r>
            <a:endParaRPr sz="1200">
              <a:solidFill>
                <a:srgbClr val="CC0000"/>
              </a:solidFill>
              <a:latin typeface="Mada"/>
              <a:ea typeface="Mada"/>
              <a:cs typeface="Mada"/>
              <a:sym typeface="Mada"/>
            </a:endParaRPr>
          </a:p>
        </p:txBody>
      </p:sp>
      <p:sp>
        <p:nvSpPr>
          <p:cNvPr id="407" name="Google Shape;407;p31"/>
          <p:cNvSpPr txBox="1"/>
          <p:nvPr/>
        </p:nvSpPr>
        <p:spPr>
          <a:xfrm>
            <a:off x="2162749" y="3480137"/>
            <a:ext cx="2016900" cy="63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Persons unable to cough up sputum, induce sputum, bronchoscopy or gastric aspiration</a:t>
            </a:r>
            <a:endParaRPr sz="1200">
              <a:latin typeface="Mada"/>
              <a:ea typeface="Mada"/>
              <a:cs typeface="Mada"/>
              <a:sym typeface="Mada"/>
            </a:endParaRPr>
          </a:p>
        </p:txBody>
      </p:sp>
      <p:sp>
        <p:nvSpPr>
          <p:cNvPr id="408" name="Google Shape;408;p31"/>
          <p:cNvSpPr txBox="1"/>
          <p:nvPr/>
        </p:nvSpPr>
        <p:spPr>
          <a:xfrm>
            <a:off x="4091311" y="3493148"/>
            <a:ext cx="1689300" cy="5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Follow infection control precautions during specimen collection</a:t>
            </a:r>
            <a:endParaRPr sz="1200">
              <a:latin typeface="Mada"/>
              <a:ea typeface="Mada"/>
              <a:cs typeface="Mada"/>
              <a:sym typeface="Mada"/>
            </a:endParaRPr>
          </a:p>
        </p:txBody>
      </p:sp>
      <p:sp>
        <p:nvSpPr>
          <p:cNvPr id="409" name="Google Shape;409;p31"/>
          <p:cNvSpPr txBox="1"/>
          <p:nvPr/>
        </p:nvSpPr>
        <p:spPr>
          <a:xfrm>
            <a:off x="133497" y="4178181"/>
            <a:ext cx="34236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Smear Examination</a:t>
            </a:r>
            <a:endParaRPr b="1" sz="1800">
              <a:solidFill>
                <a:srgbClr val="76A5AF"/>
              </a:solidFill>
              <a:latin typeface="Nunito"/>
              <a:ea typeface="Nunito"/>
              <a:cs typeface="Nunito"/>
              <a:sym typeface="Nunito"/>
            </a:endParaRPr>
          </a:p>
        </p:txBody>
      </p:sp>
      <p:grpSp>
        <p:nvGrpSpPr>
          <p:cNvPr id="410" name="Google Shape;410;p31"/>
          <p:cNvGrpSpPr/>
          <p:nvPr/>
        </p:nvGrpSpPr>
        <p:grpSpPr>
          <a:xfrm>
            <a:off x="26" y="4498595"/>
            <a:ext cx="5231392" cy="2177910"/>
            <a:chOff x="1211826" y="5074632"/>
            <a:chExt cx="5231392" cy="2177910"/>
          </a:xfrm>
        </p:grpSpPr>
        <p:grpSp>
          <p:nvGrpSpPr>
            <p:cNvPr id="411" name="Google Shape;411;p31"/>
            <p:cNvGrpSpPr/>
            <p:nvPr/>
          </p:nvGrpSpPr>
          <p:grpSpPr>
            <a:xfrm>
              <a:off x="1211826" y="5074632"/>
              <a:ext cx="5231392" cy="2177910"/>
              <a:chOff x="1150183" y="5501532"/>
              <a:chExt cx="5231392" cy="2177910"/>
            </a:xfrm>
          </p:grpSpPr>
          <p:sp>
            <p:nvSpPr>
              <p:cNvPr id="412" name="Google Shape;412;p31"/>
              <p:cNvSpPr txBox="1"/>
              <p:nvPr/>
            </p:nvSpPr>
            <p:spPr>
              <a:xfrm>
                <a:off x="2945141" y="6716769"/>
                <a:ext cx="403200" cy="270300"/>
              </a:xfrm>
              <a:prstGeom prst="rect">
                <a:avLst/>
              </a:prstGeom>
              <a:noFill/>
              <a:ln>
                <a:noFill/>
              </a:ln>
            </p:spPr>
            <p:txBody>
              <a:bodyPr anchorCtr="0" anchor="t" bIns="91425" lIns="91425" spcFirstLastPara="1" rIns="91425" wrap="square" tIns="91425">
                <a:noAutofit/>
              </a:bodyPr>
              <a:lstStyle/>
              <a:p>
                <a:pPr indent="0" lvl="0" marL="0" marR="0" rtl="1" algn="r">
                  <a:lnSpc>
                    <a:spcPct val="100000"/>
                  </a:lnSpc>
                  <a:spcBef>
                    <a:spcPts val="0"/>
                  </a:spcBef>
                  <a:spcAft>
                    <a:spcPts val="0"/>
                  </a:spcAft>
                  <a:buClr>
                    <a:srgbClr val="000000"/>
                  </a:buClr>
                  <a:buSzPts val="1600"/>
                  <a:buFont typeface="Arial"/>
                  <a:buNone/>
                </a:pPr>
                <a:r>
                  <a:rPr lang="en-GB" sz="1600">
                    <a:solidFill>
                      <a:srgbClr val="FFFFFF"/>
                    </a:solidFill>
                    <a:latin typeface="Changa"/>
                    <a:ea typeface="Changa"/>
                    <a:cs typeface="Changa"/>
                    <a:sym typeface="Changa"/>
                  </a:rPr>
                  <a:t>01</a:t>
                </a:r>
                <a:endParaRPr i="0" sz="1600" u="none" cap="none" strike="noStrike">
                  <a:solidFill>
                    <a:srgbClr val="FFFFFF"/>
                  </a:solidFill>
                  <a:latin typeface="Changa"/>
                  <a:ea typeface="Changa"/>
                  <a:cs typeface="Changa"/>
                  <a:sym typeface="Changa"/>
                </a:endParaRPr>
              </a:p>
            </p:txBody>
          </p:sp>
          <p:sp>
            <p:nvSpPr>
              <p:cNvPr id="413" name="Google Shape;413;p31"/>
              <p:cNvSpPr txBox="1"/>
              <p:nvPr/>
            </p:nvSpPr>
            <p:spPr>
              <a:xfrm>
                <a:off x="3458326" y="5802332"/>
                <a:ext cx="403200" cy="270300"/>
              </a:xfrm>
              <a:prstGeom prst="rect">
                <a:avLst/>
              </a:prstGeom>
              <a:noFill/>
              <a:ln>
                <a:noFill/>
              </a:ln>
            </p:spPr>
            <p:txBody>
              <a:bodyPr anchorCtr="0" anchor="t" bIns="91425" lIns="91425" spcFirstLastPara="1" rIns="91425" wrap="square" tIns="91425">
                <a:noAutofit/>
              </a:bodyPr>
              <a:lstStyle/>
              <a:p>
                <a:pPr indent="0" lvl="0" marL="0" marR="0" rtl="1" algn="r">
                  <a:lnSpc>
                    <a:spcPct val="100000"/>
                  </a:lnSpc>
                  <a:spcBef>
                    <a:spcPts val="0"/>
                  </a:spcBef>
                  <a:spcAft>
                    <a:spcPts val="0"/>
                  </a:spcAft>
                  <a:buClr>
                    <a:srgbClr val="000000"/>
                  </a:buClr>
                  <a:buSzPts val="1600"/>
                  <a:buFont typeface="Arial"/>
                  <a:buNone/>
                </a:pPr>
                <a:r>
                  <a:rPr lang="en-GB" sz="1600">
                    <a:solidFill>
                      <a:srgbClr val="FFFFFF"/>
                    </a:solidFill>
                    <a:latin typeface="Changa"/>
                    <a:ea typeface="Changa"/>
                    <a:cs typeface="Changa"/>
                    <a:sym typeface="Changa"/>
                  </a:rPr>
                  <a:t>03</a:t>
                </a:r>
                <a:endParaRPr i="0" sz="1600" u="none" cap="none" strike="noStrike">
                  <a:solidFill>
                    <a:srgbClr val="FFFFFF"/>
                  </a:solidFill>
                  <a:latin typeface="Changa"/>
                  <a:ea typeface="Changa"/>
                  <a:cs typeface="Changa"/>
                  <a:sym typeface="Changa"/>
                </a:endParaRPr>
              </a:p>
            </p:txBody>
          </p:sp>
          <p:grpSp>
            <p:nvGrpSpPr>
              <p:cNvPr id="414" name="Google Shape;414;p31"/>
              <p:cNvGrpSpPr/>
              <p:nvPr/>
            </p:nvGrpSpPr>
            <p:grpSpPr>
              <a:xfrm>
                <a:off x="1150183" y="5501532"/>
                <a:ext cx="5231392" cy="2177910"/>
                <a:chOff x="-99634" y="880921"/>
                <a:chExt cx="7110768" cy="2932027"/>
              </a:xfrm>
            </p:grpSpPr>
            <p:grpSp>
              <p:nvGrpSpPr>
                <p:cNvPr id="415" name="Google Shape;415;p31"/>
                <p:cNvGrpSpPr/>
                <p:nvPr/>
              </p:nvGrpSpPr>
              <p:grpSpPr>
                <a:xfrm>
                  <a:off x="-99634" y="1131517"/>
                  <a:ext cx="7110768" cy="2513745"/>
                  <a:chOff x="-99634" y="1131517"/>
                  <a:chExt cx="7110768" cy="2513745"/>
                </a:xfrm>
              </p:grpSpPr>
              <p:grpSp>
                <p:nvGrpSpPr>
                  <p:cNvPr id="416" name="Google Shape;416;p31"/>
                  <p:cNvGrpSpPr/>
                  <p:nvPr/>
                </p:nvGrpSpPr>
                <p:grpSpPr>
                  <a:xfrm>
                    <a:off x="-99634" y="1719663"/>
                    <a:ext cx="2539515" cy="1249589"/>
                    <a:chOff x="-52691" y="1820695"/>
                    <a:chExt cx="3328329" cy="1615500"/>
                  </a:xfrm>
                </p:grpSpPr>
                <p:sp>
                  <p:nvSpPr>
                    <p:cNvPr id="417" name="Google Shape;417;p31"/>
                    <p:cNvSpPr txBox="1"/>
                    <p:nvPr/>
                  </p:nvSpPr>
                  <p:spPr>
                    <a:xfrm>
                      <a:off x="-52691" y="1820695"/>
                      <a:ext cx="2500200" cy="1615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Results should be available within 24 hours of specimen collection.</a:t>
                      </a:r>
                      <a:endParaRPr i="0" sz="1000" u="none" cap="none" strike="noStrike">
                        <a:latin typeface="Mada"/>
                        <a:ea typeface="Mada"/>
                        <a:cs typeface="Mada"/>
                        <a:sym typeface="Mada"/>
                      </a:endParaRPr>
                    </a:p>
                  </p:txBody>
                </p:sp>
                <p:cxnSp>
                  <p:nvCxnSpPr>
                    <p:cNvPr id="418" name="Google Shape;418;p31"/>
                    <p:cNvCxnSpPr/>
                    <p:nvPr/>
                  </p:nvCxnSpPr>
                  <p:spPr>
                    <a:xfrm rot="10800000">
                      <a:off x="2642038" y="2647950"/>
                      <a:ext cx="633600" cy="0"/>
                    </a:xfrm>
                    <a:prstGeom prst="straightConnector1">
                      <a:avLst/>
                    </a:prstGeom>
                    <a:noFill/>
                    <a:ln cap="flat" cmpd="sng" w="9525">
                      <a:solidFill>
                        <a:srgbClr val="134F5C"/>
                      </a:solidFill>
                      <a:prstDash val="solid"/>
                      <a:round/>
                      <a:headEnd len="sm" w="sm" type="none"/>
                      <a:tailEnd len="med" w="med" type="oval"/>
                    </a:ln>
                  </p:spPr>
                </p:cxnSp>
              </p:grpSp>
              <p:sp>
                <p:nvSpPr>
                  <p:cNvPr id="419" name="Google Shape;419;p31"/>
                  <p:cNvSpPr txBox="1"/>
                  <p:nvPr/>
                </p:nvSpPr>
                <p:spPr>
                  <a:xfrm>
                    <a:off x="4977435" y="1131517"/>
                    <a:ext cx="2033700" cy="9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Strongly consider TB in patients with smears containing alcohol acid-fast bacilli (</a:t>
                    </a:r>
                    <a:r>
                      <a:rPr b="1" lang="en-GB" sz="1200">
                        <a:latin typeface="Mada"/>
                        <a:ea typeface="Mada"/>
                        <a:cs typeface="Mada"/>
                        <a:sym typeface="Mada"/>
                      </a:rPr>
                      <a:t>AAFB</a:t>
                    </a:r>
                    <a:r>
                      <a:rPr lang="en-GB" sz="1200">
                        <a:latin typeface="Mada"/>
                        <a:ea typeface="Mada"/>
                        <a:cs typeface="Mada"/>
                        <a:sym typeface="Mada"/>
                      </a:rPr>
                      <a:t>).</a:t>
                    </a:r>
                    <a:endParaRPr sz="1200">
                      <a:latin typeface="Mada"/>
                      <a:ea typeface="Mada"/>
                      <a:cs typeface="Mada"/>
                      <a:sym typeface="Mada"/>
                    </a:endParaRPr>
                  </a:p>
                </p:txBody>
              </p:sp>
              <p:cxnSp>
                <p:nvCxnSpPr>
                  <p:cNvPr id="420" name="Google Shape;420;p31"/>
                  <p:cNvCxnSpPr/>
                  <p:nvPr/>
                </p:nvCxnSpPr>
                <p:spPr>
                  <a:xfrm>
                    <a:off x="3915676" y="1630328"/>
                    <a:ext cx="981900" cy="0"/>
                  </a:xfrm>
                  <a:prstGeom prst="straightConnector1">
                    <a:avLst/>
                  </a:prstGeom>
                  <a:noFill/>
                  <a:ln cap="flat" cmpd="sng" w="9525">
                    <a:solidFill>
                      <a:srgbClr val="A2C4C9"/>
                    </a:solidFill>
                    <a:prstDash val="solid"/>
                    <a:round/>
                    <a:headEnd len="sm" w="sm" type="none"/>
                    <a:tailEnd len="med" w="med" type="oval"/>
                  </a:ln>
                </p:spPr>
              </p:cxnSp>
              <p:grpSp>
                <p:nvGrpSpPr>
                  <p:cNvPr id="421" name="Google Shape;421;p31"/>
                  <p:cNvGrpSpPr/>
                  <p:nvPr/>
                </p:nvGrpSpPr>
                <p:grpSpPr>
                  <a:xfrm>
                    <a:off x="3915676" y="2826590"/>
                    <a:ext cx="2848575" cy="818672"/>
                    <a:chOff x="5209838" y="3251757"/>
                    <a:chExt cx="3733388" cy="1058400"/>
                  </a:xfrm>
                </p:grpSpPr>
                <p:sp>
                  <p:nvSpPr>
                    <p:cNvPr id="422" name="Google Shape;422;p31"/>
                    <p:cNvSpPr txBox="1"/>
                    <p:nvPr/>
                  </p:nvSpPr>
                  <p:spPr>
                    <a:xfrm>
                      <a:off x="6696525" y="3251757"/>
                      <a:ext cx="2246700" cy="10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lang="en-GB" sz="1200">
                          <a:latin typeface="Mada"/>
                          <a:ea typeface="Mada"/>
                          <a:cs typeface="Mada"/>
                          <a:sym typeface="Mada"/>
                        </a:rPr>
                        <a:t>Presumptive diagnosis of TB.</a:t>
                      </a:r>
                      <a:endParaRPr sz="1200">
                        <a:latin typeface="Mada"/>
                        <a:ea typeface="Mada"/>
                        <a:cs typeface="Mada"/>
                        <a:sym typeface="Mada"/>
                      </a:endParaRPr>
                    </a:p>
                  </p:txBody>
                </p:sp>
                <p:cxnSp>
                  <p:nvCxnSpPr>
                    <p:cNvPr id="423" name="Google Shape;423;p31"/>
                    <p:cNvCxnSpPr/>
                    <p:nvPr/>
                  </p:nvCxnSpPr>
                  <p:spPr>
                    <a:xfrm>
                      <a:off x="5209838" y="3648300"/>
                      <a:ext cx="1286700" cy="0"/>
                    </a:xfrm>
                    <a:prstGeom prst="straightConnector1">
                      <a:avLst/>
                    </a:prstGeom>
                    <a:noFill/>
                    <a:ln cap="flat" cmpd="sng" w="9525">
                      <a:solidFill>
                        <a:srgbClr val="D9D9D9"/>
                      </a:solidFill>
                      <a:prstDash val="solid"/>
                      <a:round/>
                      <a:headEnd len="sm" w="sm" type="none"/>
                      <a:tailEnd len="med" w="med" type="oval"/>
                    </a:ln>
                  </p:spPr>
                </p:cxnSp>
              </p:grpSp>
            </p:grpSp>
            <p:grpSp>
              <p:nvGrpSpPr>
                <p:cNvPr id="424" name="Google Shape;424;p31"/>
                <p:cNvGrpSpPr/>
                <p:nvPr/>
              </p:nvGrpSpPr>
              <p:grpSpPr>
                <a:xfrm>
                  <a:off x="1973638" y="880921"/>
                  <a:ext cx="2910719" cy="2932027"/>
                  <a:chOff x="2662213" y="676343"/>
                  <a:chExt cx="3814835" cy="3790597"/>
                </a:xfrm>
              </p:grpSpPr>
              <p:sp>
                <p:nvSpPr>
                  <p:cNvPr id="425" name="Google Shape;425;p31"/>
                  <p:cNvSpPr/>
                  <p:nvPr/>
                </p:nvSpPr>
                <p:spPr>
                  <a:xfrm rot="3600185">
                    <a:off x="3169983" y="1184511"/>
                    <a:ext cx="2774659" cy="2774659"/>
                  </a:xfrm>
                  <a:prstGeom prst="blockArc">
                    <a:avLst>
                      <a:gd fmla="val 12622480" name="adj1"/>
                      <a:gd fmla="val 19781569" name="adj2"/>
                      <a:gd fmla="val 20773" name="adj3"/>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426" name="Google Shape;426;p31"/>
                  <p:cNvSpPr/>
                  <p:nvPr/>
                </p:nvSpPr>
                <p:spPr>
                  <a:xfrm rot="10800000">
                    <a:off x="3183490" y="1163229"/>
                    <a:ext cx="2774700" cy="2774700"/>
                  </a:xfrm>
                  <a:prstGeom prst="blockArc">
                    <a:avLst>
                      <a:gd fmla="val 12622480" name="adj1"/>
                      <a:gd fmla="val 19662822" name="adj2"/>
                      <a:gd fmla="val 20729" name="adj3"/>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427" name="Google Shape;427;p31"/>
                  <p:cNvSpPr/>
                  <p:nvPr/>
                </p:nvSpPr>
                <p:spPr>
                  <a:xfrm rot="-3600185">
                    <a:off x="3194618" y="1184114"/>
                    <a:ext cx="2774659" cy="2774659"/>
                  </a:xfrm>
                  <a:prstGeom prst="blockArc">
                    <a:avLst>
                      <a:gd fmla="val 12622480" name="adj1"/>
                      <a:gd fmla="val 19703271" name="adj2"/>
                      <a:gd fmla="val 20851" name="adj3"/>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nvGrpSpPr>
                  <p:cNvPr id="428" name="Google Shape;428;p31"/>
                  <p:cNvGrpSpPr/>
                  <p:nvPr/>
                </p:nvGrpSpPr>
                <p:grpSpPr>
                  <a:xfrm>
                    <a:off x="4264097" y="1180331"/>
                    <a:ext cx="585001" cy="585530"/>
                    <a:chOff x="1970048" y="811613"/>
                    <a:chExt cx="588000" cy="588000"/>
                  </a:xfrm>
                </p:grpSpPr>
                <p:sp>
                  <p:nvSpPr>
                    <p:cNvPr id="429" name="Google Shape;429;p31"/>
                    <p:cNvSpPr/>
                    <p:nvPr/>
                  </p:nvSpPr>
                  <p:spPr>
                    <a:xfrm rot="39023">
                      <a:off x="1973329" y="814894"/>
                      <a:ext cx="581437" cy="581437"/>
                    </a:xfrm>
                    <a:prstGeom prst="pie">
                      <a:avLst>
                        <a:gd fmla="val 6190354" name="adj1"/>
                        <a:gd fmla="val 14996165" name="adj2"/>
                      </a:avLst>
                    </a:prstGeom>
                    <a:solidFill>
                      <a:srgbClr val="A2C4C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430" name="Google Shape;430;p31"/>
                    <p:cNvSpPr/>
                    <p:nvPr/>
                  </p:nvSpPr>
                  <p:spPr>
                    <a:xfrm rot="10800000">
                      <a:off x="1973295" y="814927"/>
                      <a:ext cx="581400" cy="581400"/>
                    </a:xfrm>
                    <a:prstGeom prst="pie">
                      <a:avLst>
                        <a:gd fmla="val 4028252" name="adj1"/>
                        <a:gd fmla="val 17183677" name="adj2"/>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nvGrpSpPr>
                  <p:cNvPr id="431" name="Google Shape;431;p31"/>
                  <p:cNvGrpSpPr/>
                  <p:nvPr/>
                </p:nvGrpSpPr>
                <p:grpSpPr>
                  <a:xfrm rot="7200165">
                    <a:off x="5229899" y="2804769"/>
                    <a:ext cx="585011" cy="585536"/>
                    <a:chOff x="1977085" y="811649"/>
                    <a:chExt cx="588000" cy="588000"/>
                  </a:xfrm>
                </p:grpSpPr>
                <p:sp>
                  <p:nvSpPr>
                    <p:cNvPr id="432" name="Google Shape;432;p31"/>
                    <p:cNvSpPr/>
                    <p:nvPr/>
                  </p:nvSpPr>
                  <p:spPr>
                    <a:xfrm rot="39023">
                      <a:off x="1980366" y="814930"/>
                      <a:ext cx="581437" cy="581437"/>
                    </a:xfrm>
                    <a:prstGeom prst="pie">
                      <a:avLst>
                        <a:gd fmla="val 6190354" name="adj1"/>
                        <a:gd fmla="val 14996165" name="adj2"/>
                      </a:avLst>
                    </a:prstGeom>
                    <a:solidFill>
                      <a:srgbClr val="D9D9D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433" name="Google Shape;433;p31"/>
                    <p:cNvSpPr/>
                    <p:nvPr/>
                  </p:nvSpPr>
                  <p:spPr>
                    <a:xfrm rot="10800000">
                      <a:off x="1980332" y="814963"/>
                      <a:ext cx="581400" cy="581400"/>
                    </a:xfrm>
                    <a:prstGeom prst="pie">
                      <a:avLst>
                        <a:gd fmla="val 4028252" name="adj1"/>
                        <a:gd fmla="val 17183677" name="adj2"/>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sp>
                <p:nvSpPr>
                  <p:cNvPr id="434" name="Google Shape;434;p31"/>
                  <p:cNvSpPr txBox="1"/>
                  <p:nvPr/>
                </p:nvSpPr>
                <p:spPr>
                  <a:xfrm>
                    <a:off x="3292258" y="2819222"/>
                    <a:ext cx="6759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i="0" lang="en-GB" sz="1600" u="none" cap="none" strike="noStrike">
                        <a:solidFill>
                          <a:srgbClr val="FFFFFF"/>
                        </a:solidFill>
                        <a:latin typeface="Changa"/>
                        <a:ea typeface="Changa"/>
                        <a:cs typeface="Changa"/>
                        <a:sym typeface="Changa"/>
                      </a:rPr>
                      <a:t>01 </a:t>
                    </a:r>
                    <a:endParaRPr i="0" sz="1600" u="none" cap="none" strike="noStrike">
                      <a:solidFill>
                        <a:srgbClr val="FFFFFF"/>
                      </a:solidFill>
                      <a:latin typeface="Changa"/>
                      <a:ea typeface="Changa"/>
                      <a:cs typeface="Changa"/>
                      <a:sym typeface="Changa"/>
                    </a:endParaRPr>
                  </a:p>
                </p:txBody>
              </p:sp>
              <p:grpSp>
                <p:nvGrpSpPr>
                  <p:cNvPr id="435" name="Google Shape;435;p31"/>
                  <p:cNvGrpSpPr/>
                  <p:nvPr/>
                </p:nvGrpSpPr>
                <p:grpSpPr>
                  <a:xfrm rot="-7200165">
                    <a:off x="3337708" y="2826834"/>
                    <a:ext cx="585011" cy="585536"/>
                    <a:chOff x="1967628" y="812211"/>
                    <a:chExt cx="588000" cy="588000"/>
                  </a:xfrm>
                </p:grpSpPr>
                <p:sp>
                  <p:nvSpPr>
                    <p:cNvPr id="436" name="Google Shape;436;p31"/>
                    <p:cNvSpPr/>
                    <p:nvPr/>
                  </p:nvSpPr>
                  <p:spPr>
                    <a:xfrm rot="39023">
                      <a:off x="1970909" y="815492"/>
                      <a:ext cx="581437" cy="581437"/>
                    </a:xfrm>
                    <a:prstGeom prst="pie">
                      <a:avLst>
                        <a:gd fmla="val 6190354" name="adj1"/>
                        <a:gd fmla="val 14996165" name="adj2"/>
                      </a:avLst>
                    </a:prstGeom>
                    <a:solidFill>
                      <a:srgbClr val="134F5C"/>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437" name="Google Shape;437;p31"/>
                    <p:cNvSpPr/>
                    <p:nvPr/>
                  </p:nvSpPr>
                  <p:spPr>
                    <a:xfrm rot="10800000">
                      <a:off x="1970875" y="815525"/>
                      <a:ext cx="581400" cy="581400"/>
                    </a:xfrm>
                    <a:prstGeom prst="pie">
                      <a:avLst>
                        <a:gd fmla="val 4028252" name="adj1"/>
                        <a:gd fmla="val 17183677" name="adj2"/>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grpSp>
          <p:sp>
            <p:nvSpPr>
              <p:cNvPr id="438" name="Google Shape;438;p31"/>
              <p:cNvSpPr txBox="1"/>
              <p:nvPr/>
            </p:nvSpPr>
            <p:spPr>
              <a:xfrm>
                <a:off x="3595445" y="5695375"/>
                <a:ext cx="3153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1</a:t>
                </a:r>
                <a:endParaRPr b="1" sz="2400">
                  <a:solidFill>
                    <a:srgbClr val="FFFFFF"/>
                  </a:solidFill>
                  <a:latin typeface="Nunito"/>
                  <a:ea typeface="Nunito"/>
                  <a:cs typeface="Nunito"/>
                  <a:sym typeface="Nunito"/>
                </a:endParaRPr>
              </a:p>
            </p:txBody>
          </p:sp>
          <p:sp>
            <p:nvSpPr>
              <p:cNvPr id="439" name="Google Shape;439;p31"/>
              <p:cNvSpPr txBox="1"/>
              <p:nvPr/>
            </p:nvSpPr>
            <p:spPr>
              <a:xfrm>
                <a:off x="3029157" y="6650513"/>
                <a:ext cx="3153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2</a:t>
                </a:r>
                <a:endParaRPr b="1" sz="2400">
                  <a:solidFill>
                    <a:srgbClr val="FFFFFF"/>
                  </a:solidFill>
                  <a:latin typeface="Nunito"/>
                  <a:ea typeface="Nunito"/>
                  <a:cs typeface="Nunito"/>
                  <a:sym typeface="Nunito"/>
                </a:endParaRPr>
              </a:p>
            </p:txBody>
          </p:sp>
          <p:sp>
            <p:nvSpPr>
              <p:cNvPr id="440" name="Google Shape;440;p31"/>
              <p:cNvSpPr txBox="1"/>
              <p:nvPr/>
            </p:nvSpPr>
            <p:spPr>
              <a:xfrm>
                <a:off x="4084682" y="6661050"/>
                <a:ext cx="3795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Nunito"/>
                    <a:ea typeface="Nunito"/>
                    <a:cs typeface="Nunito"/>
                    <a:sym typeface="Nunito"/>
                  </a:rPr>
                  <a:t>3</a:t>
                </a:r>
                <a:endParaRPr b="1" sz="2400">
                  <a:solidFill>
                    <a:srgbClr val="FFFFFF"/>
                  </a:solidFill>
                  <a:latin typeface="Nunito"/>
                  <a:ea typeface="Nunito"/>
                  <a:cs typeface="Nunito"/>
                  <a:sym typeface="Nunito"/>
                </a:endParaRPr>
              </a:p>
            </p:txBody>
          </p:sp>
        </p:grpSp>
        <p:pic>
          <p:nvPicPr>
            <p:cNvPr id="441" name="Google Shape;441;p31"/>
            <p:cNvPicPr preferRelativeResize="0"/>
            <p:nvPr/>
          </p:nvPicPr>
          <p:blipFill rotWithShape="1">
            <a:blip r:embed="rId5">
              <a:alphaModFix/>
            </a:blip>
            <a:srcRect b="0" l="12303" r="5398" t="0"/>
            <a:stretch/>
          </p:blipFill>
          <p:spPr>
            <a:xfrm>
              <a:off x="3361000" y="5697675"/>
              <a:ext cx="909000" cy="928200"/>
            </a:xfrm>
            <a:prstGeom prst="ellipse">
              <a:avLst/>
            </a:prstGeom>
            <a:noFill/>
            <a:ln cap="flat" cmpd="sng" w="9525">
              <a:solidFill>
                <a:srgbClr val="FFFFFF"/>
              </a:solidFill>
              <a:prstDash val="solid"/>
              <a:round/>
              <a:headEnd len="sm" w="sm" type="none"/>
              <a:tailEnd len="sm" w="sm" type="none"/>
            </a:ln>
          </p:spPr>
        </p:pic>
      </p:grpSp>
      <p:sp>
        <p:nvSpPr>
          <p:cNvPr id="442" name="Google Shape;442;p31"/>
          <p:cNvSpPr txBox="1"/>
          <p:nvPr/>
        </p:nvSpPr>
        <p:spPr>
          <a:xfrm>
            <a:off x="5386025" y="4223950"/>
            <a:ext cx="2203500" cy="32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Culture</a:t>
            </a:r>
            <a:endParaRPr b="1" sz="1800">
              <a:solidFill>
                <a:srgbClr val="76A5AF"/>
              </a:solidFill>
              <a:latin typeface="Nunito"/>
              <a:ea typeface="Nunito"/>
              <a:cs typeface="Nunito"/>
              <a:sym typeface="Nunito"/>
            </a:endParaRPr>
          </a:p>
        </p:txBody>
      </p:sp>
      <p:sp>
        <p:nvSpPr>
          <p:cNvPr id="443" name="Google Shape;443;p31"/>
          <p:cNvSpPr txBox="1"/>
          <p:nvPr/>
        </p:nvSpPr>
        <p:spPr>
          <a:xfrm>
            <a:off x="5173475" y="4544363"/>
            <a:ext cx="2382000" cy="1245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Use to </a:t>
            </a:r>
            <a:r>
              <a:rPr b="1" lang="en-GB" sz="1200">
                <a:latin typeface="Mada"/>
                <a:ea typeface="Mada"/>
                <a:cs typeface="Mada"/>
                <a:sym typeface="Mada"/>
              </a:rPr>
              <a:t>confirm</a:t>
            </a:r>
            <a:r>
              <a:rPr lang="en-GB" sz="1200">
                <a:latin typeface="Mada"/>
                <a:ea typeface="Mada"/>
                <a:cs typeface="Mada"/>
                <a:sym typeface="Mada"/>
              </a:rPr>
              <a:t> diagnosis of TB.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Culture all specimens, even if smear negative.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Results in 4 to 14 days when liquid medium systems used.</a:t>
            </a:r>
            <a:endParaRPr sz="1200">
              <a:latin typeface="Mada"/>
              <a:ea typeface="Mada"/>
              <a:cs typeface="Mada"/>
              <a:sym typeface="Mada"/>
            </a:endParaRPr>
          </a:p>
        </p:txBody>
      </p:sp>
      <p:pic>
        <p:nvPicPr>
          <p:cNvPr id="444" name="Google Shape;444;p31"/>
          <p:cNvPicPr preferRelativeResize="0"/>
          <p:nvPr/>
        </p:nvPicPr>
        <p:blipFill>
          <a:blip r:embed="rId6">
            <a:alphaModFix/>
          </a:blip>
          <a:stretch>
            <a:fillRect/>
          </a:stretch>
        </p:blipFill>
        <p:spPr>
          <a:xfrm>
            <a:off x="5447194" y="5904758"/>
            <a:ext cx="523175" cy="687550"/>
          </a:xfrm>
          <a:prstGeom prst="rect">
            <a:avLst/>
          </a:prstGeom>
          <a:noFill/>
          <a:ln cap="flat" cmpd="sng" w="9525">
            <a:solidFill>
              <a:srgbClr val="CCCCCC"/>
            </a:solidFill>
            <a:prstDash val="solid"/>
            <a:round/>
            <a:headEnd len="sm" w="sm" type="none"/>
            <a:tailEnd len="sm" w="sm" type="none"/>
          </a:ln>
        </p:spPr>
      </p:pic>
      <p:pic>
        <p:nvPicPr>
          <p:cNvPr id="445" name="Google Shape;445;p31"/>
          <p:cNvPicPr preferRelativeResize="0"/>
          <p:nvPr/>
        </p:nvPicPr>
        <p:blipFill>
          <a:blip r:embed="rId7">
            <a:alphaModFix/>
          </a:blip>
          <a:stretch>
            <a:fillRect/>
          </a:stretch>
        </p:blipFill>
        <p:spPr>
          <a:xfrm>
            <a:off x="6186150" y="5875187"/>
            <a:ext cx="1122074" cy="746700"/>
          </a:xfrm>
          <a:prstGeom prst="rect">
            <a:avLst/>
          </a:prstGeom>
          <a:noFill/>
          <a:ln cap="flat" cmpd="sng" w="9525">
            <a:solidFill>
              <a:srgbClr val="CCCCCC"/>
            </a:solidFill>
            <a:prstDash val="solid"/>
            <a:round/>
            <a:headEnd len="sm" w="sm" type="none"/>
            <a:tailEnd len="sm" w="sm" type="none"/>
          </a:ln>
        </p:spPr>
      </p:pic>
      <p:sp>
        <p:nvSpPr>
          <p:cNvPr id="446" name="Google Shape;446;p31"/>
          <p:cNvSpPr txBox="1"/>
          <p:nvPr/>
        </p:nvSpPr>
        <p:spPr>
          <a:xfrm>
            <a:off x="133475" y="6416775"/>
            <a:ext cx="5657700" cy="4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Blood Tests for TB Infection </a:t>
            </a:r>
            <a:endParaRPr b="1" sz="1800">
              <a:solidFill>
                <a:srgbClr val="76A5AF"/>
              </a:solidFill>
              <a:latin typeface="Nunito"/>
              <a:ea typeface="Nunito"/>
              <a:cs typeface="Nunito"/>
              <a:sym typeface="Nunito"/>
            </a:endParaRPr>
          </a:p>
          <a:p>
            <a:pPr indent="0" lvl="0" marL="0" rtl="0" algn="l">
              <a:spcBef>
                <a:spcPts val="0"/>
              </a:spcBef>
              <a:spcAft>
                <a:spcPts val="0"/>
              </a:spcAft>
              <a:buNone/>
            </a:pPr>
            <a:r>
              <a:rPr b="1" lang="en-GB">
                <a:solidFill>
                  <a:srgbClr val="76A5AF"/>
                </a:solidFill>
                <a:latin typeface="Nunito"/>
                <a:ea typeface="Nunito"/>
                <a:cs typeface="Nunito"/>
                <a:sym typeface="Nunito"/>
              </a:rPr>
              <a:t>Interferon Gamma Release Assays (IGRA)</a:t>
            </a:r>
            <a:endParaRPr b="1">
              <a:solidFill>
                <a:srgbClr val="76A5AF"/>
              </a:solidFill>
              <a:latin typeface="Nunito"/>
              <a:ea typeface="Nunito"/>
              <a:cs typeface="Nunito"/>
              <a:sym typeface="Nunito"/>
            </a:endParaRPr>
          </a:p>
        </p:txBody>
      </p:sp>
      <p:graphicFrame>
        <p:nvGraphicFramePr>
          <p:cNvPr id="447" name="Google Shape;447;p31"/>
          <p:cNvGraphicFramePr/>
          <p:nvPr/>
        </p:nvGraphicFramePr>
        <p:xfrm>
          <a:off x="57163" y="6900963"/>
          <a:ext cx="3000000" cy="3000000"/>
        </p:xfrm>
        <a:graphic>
          <a:graphicData uri="http://schemas.openxmlformats.org/drawingml/2006/table">
            <a:tbl>
              <a:tblPr>
                <a:noFill/>
                <a:tableStyleId>{0922CC04-9456-46D8-AB36-F810F218F243}</a:tableStyleId>
              </a:tblPr>
              <a:tblGrid>
                <a:gridCol w="1168050"/>
                <a:gridCol w="6307125"/>
              </a:tblGrid>
              <a:tr h="255225">
                <a:tc gridSpan="2">
                  <a:txBody>
                    <a:bodyPr/>
                    <a:lstStyle/>
                    <a:p>
                      <a:pPr indent="0" lvl="0" marL="0" rtl="0" algn="ctr">
                        <a:spcBef>
                          <a:spcPts val="0"/>
                        </a:spcBef>
                        <a:spcAft>
                          <a:spcPts val="0"/>
                        </a:spcAft>
                        <a:buNone/>
                      </a:pPr>
                      <a:r>
                        <a:rPr b="1" lang="en-GB" sz="1200">
                          <a:latin typeface="Mada"/>
                          <a:ea typeface="Mada"/>
                          <a:cs typeface="Mada"/>
                          <a:sym typeface="Mada"/>
                        </a:rPr>
                        <a:t>Quantiferon</a:t>
                      </a:r>
                      <a:endParaRPr b="1" sz="1200">
                        <a:latin typeface="Mada"/>
                        <a:ea typeface="Mada"/>
                        <a:cs typeface="Mada"/>
                        <a:sym typeface="Mada"/>
                      </a:endParaRPr>
                    </a:p>
                  </a:txBody>
                  <a:tcPr marT="91425" marB="91425" marR="91425" marL="91425" anchor="ctr">
                    <a:solidFill>
                      <a:srgbClr val="D0E0E3"/>
                    </a:solidFill>
                  </a:tcPr>
                </a:tc>
                <a:tc hMerge="1"/>
              </a:tr>
              <a:tr h="382175">
                <a:tc>
                  <a:txBody>
                    <a:bodyPr/>
                    <a:lstStyle/>
                    <a:p>
                      <a:pPr indent="0" lvl="0" marL="0" rtl="0" algn="ctr">
                        <a:spcBef>
                          <a:spcPts val="0"/>
                        </a:spcBef>
                        <a:spcAft>
                          <a:spcPts val="0"/>
                        </a:spcAft>
                        <a:buNone/>
                      </a:pPr>
                      <a:r>
                        <a:rPr b="1" lang="en-GB" sz="1200">
                          <a:latin typeface="Mada"/>
                          <a:ea typeface="Mada"/>
                          <a:cs typeface="Mada"/>
                          <a:sym typeface="Mada"/>
                        </a:rPr>
                        <a:t>Definition</a:t>
                      </a:r>
                      <a:endParaRPr b="1" sz="1200">
                        <a:latin typeface="Mada"/>
                        <a:ea typeface="Mada"/>
                        <a:cs typeface="Mada"/>
                        <a:sym typeface="Mada"/>
                      </a:endParaRPr>
                    </a:p>
                  </a:txBody>
                  <a:tcPr marT="91425" marB="91425" marR="91425" marL="91425" anchor="ctr">
                    <a:solidFill>
                      <a:srgbClr val="EFEFEF"/>
                    </a:solidFill>
                  </a:tcPr>
                </a:tc>
                <a:tc>
                  <a:txBody>
                    <a:bodyPr/>
                    <a:lstStyle/>
                    <a:p>
                      <a:pPr indent="0" lvl="0" marL="0" rtl="0" algn="l">
                        <a:spcBef>
                          <a:spcPts val="0"/>
                        </a:spcBef>
                        <a:spcAft>
                          <a:spcPts val="0"/>
                        </a:spcAft>
                        <a:buNone/>
                      </a:pPr>
                      <a:r>
                        <a:rPr lang="en-GB" sz="1200">
                          <a:latin typeface="Mada"/>
                          <a:ea typeface="Mada"/>
                          <a:cs typeface="Mada"/>
                          <a:sym typeface="Mada"/>
                        </a:rPr>
                        <a:t>is a simple-blood test, a modern alternative to the tuberculin skin test that can aid in diagnosing M. tuberculosis infection.   highly specific and sensitive</a:t>
                      </a:r>
                      <a:endParaRPr sz="1200">
                        <a:latin typeface="Mada"/>
                        <a:ea typeface="Mada"/>
                        <a:cs typeface="Mada"/>
                        <a:sym typeface="Mada"/>
                      </a:endParaRPr>
                    </a:p>
                  </a:txBody>
                  <a:tcPr marT="91425" marB="91425" marR="91425" marL="91425" anchor="ctr"/>
                </a:tc>
              </a:tr>
              <a:tr h="1016975">
                <a:tc>
                  <a:txBody>
                    <a:bodyPr/>
                    <a:lstStyle/>
                    <a:p>
                      <a:pPr indent="0" lvl="0" marL="0" rtl="0" algn="ctr">
                        <a:spcBef>
                          <a:spcPts val="0"/>
                        </a:spcBef>
                        <a:spcAft>
                          <a:spcPts val="0"/>
                        </a:spcAft>
                        <a:buNone/>
                      </a:pPr>
                      <a:r>
                        <a:rPr b="1" lang="en-GB" sz="1200">
                          <a:latin typeface="Mada"/>
                          <a:ea typeface="Mada"/>
                          <a:cs typeface="Mada"/>
                          <a:sym typeface="Mada"/>
                        </a:rPr>
                        <a:t>Advantages</a:t>
                      </a:r>
                      <a:endParaRPr b="1" sz="1200">
                        <a:latin typeface="Mada"/>
                        <a:ea typeface="Mada"/>
                        <a:cs typeface="Mada"/>
                        <a:sym typeface="Mada"/>
                      </a:endParaRPr>
                    </a:p>
                  </a:txBody>
                  <a:tcPr marT="91425" marB="91425" marR="91425" marL="91425" anchor="ctr">
                    <a:solidFill>
                      <a:srgbClr val="EFEFEF"/>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Requires a single patient visit to conduct the test.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Results can be available within 24 hours.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Prior BCG (Bacille Calmette-Guérin) vaccination does not cause a false-positive Quantiferon result</a:t>
                      </a:r>
                      <a:r>
                        <a:rPr b="1" baseline="30000" lang="en-GB" sz="1300">
                          <a:solidFill>
                            <a:srgbClr val="6AA84F"/>
                          </a:solidFill>
                          <a:latin typeface="Mada"/>
                          <a:ea typeface="Mada"/>
                          <a:cs typeface="Mada"/>
                          <a:sym typeface="Mada"/>
                        </a:rPr>
                        <a:t>2</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 positive test result suggests that M. tuberculosis infection is likely; a negative result suggests that infection is unlikely</a:t>
                      </a:r>
                      <a:r>
                        <a:rPr b="1" baseline="30000" lang="en-GB" sz="1300">
                          <a:solidFill>
                            <a:srgbClr val="6AA84F"/>
                          </a:solidFill>
                          <a:latin typeface="Mada"/>
                          <a:ea typeface="Mada"/>
                          <a:cs typeface="Mada"/>
                          <a:sym typeface="Mada"/>
                        </a:rPr>
                        <a:t>3</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Used to detect persons with Latent TB infection.</a:t>
                      </a:r>
                      <a:endParaRPr sz="1200">
                        <a:latin typeface="Mada"/>
                        <a:ea typeface="Mada"/>
                        <a:cs typeface="Mada"/>
                        <a:sym typeface="Mada"/>
                      </a:endParaRPr>
                    </a:p>
                  </a:txBody>
                  <a:tcPr marT="91425" marB="91425" marR="91425" marL="91425" anchor="ctr"/>
                </a:tc>
              </a:tr>
              <a:tr h="255225">
                <a:tc>
                  <a:txBody>
                    <a:bodyPr/>
                    <a:lstStyle/>
                    <a:p>
                      <a:pPr indent="0" lvl="0" marL="0" rtl="0" algn="ctr">
                        <a:spcBef>
                          <a:spcPts val="0"/>
                        </a:spcBef>
                        <a:spcAft>
                          <a:spcPts val="0"/>
                        </a:spcAft>
                        <a:buNone/>
                      </a:pPr>
                      <a:r>
                        <a:rPr b="1" lang="en-GB" sz="1200">
                          <a:latin typeface="Mada"/>
                          <a:ea typeface="Mada"/>
                          <a:cs typeface="Mada"/>
                          <a:sym typeface="Mada"/>
                        </a:rPr>
                        <a:t>Disadvantage</a:t>
                      </a:r>
                      <a:endParaRPr b="1" sz="1200">
                        <a:latin typeface="Mada"/>
                        <a:ea typeface="Mada"/>
                        <a:cs typeface="Mada"/>
                        <a:sym typeface="Mada"/>
                      </a:endParaRPr>
                    </a:p>
                  </a:txBody>
                  <a:tcPr marT="91425" marB="91425" marR="91425" marL="91425" anchor="ctr">
                    <a:solidFill>
                      <a:srgbClr val="EFEFEF"/>
                    </a:solidFill>
                  </a:tcPr>
                </a:tc>
                <a:tc>
                  <a:txBody>
                    <a:bodyPr/>
                    <a:lstStyle/>
                    <a:p>
                      <a:pPr indent="0" lvl="0" marL="0" rtl="0" algn="l">
                        <a:spcBef>
                          <a:spcPts val="0"/>
                        </a:spcBef>
                        <a:spcAft>
                          <a:spcPts val="0"/>
                        </a:spcAft>
                        <a:buNone/>
                      </a:pPr>
                      <a:r>
                        <a:rPr lang="en-GB" sz="1200">
                          <a:latin typeface="Mada"/>
                          <a:ea typeface="Mada"/>
                          <a:cs typeface="Mada"/>
                          <a:sym typeface="Mada"/>
                        </a:rPr>
                        <a:t>They </a:t>
                      </a:r>
                      <a:r>
                        <a:rPr b="1" lang="en-GB" sz="1200">
                          <a:latin typeface="Mada"/>
                          <a:ea typeface="Mada"/>
                          <a:cs typeface="Mada"/>
                          <a:sym typeface="Mada"/>
                        </a:rPr>
                        <a:t>do not</a:t>
                      </a:r>
                      <a:r>
                        <a:rPr lang="en-GB" sz="1200">
                          <a:latin typeface="Mada"/>
                          <a:ea typeface="Mada"/>
                          <a:cs typeface="Mada"/>
                          <a:sym typeface="Mada"/>
                        </a:rPr>
                        <a:t> help differentiate latent tuberculosis infection (LTBI) from tuberculosis disease.</a:t>
                      </a:r>
                      <a:endParaRPr sz="1200">
                        <a:latin typeface="Mada"/>
                        <a:ea typeface="Mada"/>
                        <a:cs typeface="Mada"/>
                        <a:sym typeface="Mada"/>
                      </a:endParaRPr>
                    </a:p>
                  </a:txBody>
                  <a:tcPr marT="91425" marB="91425" marR="91425" marL="91425" anchor="ctr"/>
                </a:tc>
              </a:tr>
            </a:tbl>
          </a:graphicData>
        </a:graphic>
      </p:graphicFrame>
      <p:sp>
        <p:nvSpPr>
          <p:cNvPr id="448" name="Google Shape;448;p31"/>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CC0000"/>
                </a:solidFill>
                <a:latin typeface="Mada"/>
                <a:ea typeface="Mada"/>
                <a:cs typeface="Mada"/>
                <a:sym typeface="Mada"/>
              </a:rPr>
              <a:t>1: </a:t>
            </a:r>
            <a:r>
              <a:rPr lang="en-GB" sz="1000">
                <a:solidFill>
                  <a:srgbClr val="CC0000"/>
                </a:solidFill>
                <a:latin typeface="Mada"/>
                <a:ea typeface="Mada"/>
                <a:cs typeface="Mada"/>
                <a:sym typeface="Mada"/>
              </a:rPr>
              <a:t>It’s important to look at a number of TB x-rays, as you may find them in the exam.</a:t>
            </a:r>
            <a:endParaRPr sz="1000">
              <a:solidFill>
                <a:srgbClr val="CC0000"/>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2: Whereas in tuberculin test, prior BCG vaccination did cause a false-positive result.</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3: Due to it’s high sensitivity and specificity.</a:t>
            </a:r>
            <a:endParaRPr sz="1000">
              <a:solidFill>
                <a:srgbClr val="6AA84F"/>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cxnSp>
        <p:nvCxnSpPr>
          <p:cNvPr id="453" name="Google Shape;453;p32"/>
          <p:cNvCxnSpPr/>
          <p:nvPr/>
        </p:nvCxnSpPr>
        <p:spPr>
          <a:xfrm>
            <a:off x="1626551" y="6717016"/>
            <a:ext cx="5477400" cy="0"/>
          </a:xfrm>
          <a:prstGeom prst="straightConnector1">
            <a:avLst/>
          </a:prstGeom>
          <a:noFill/>
          <a:ln cap="flat" cmpd="sng" w="19050">
            <a:solidFill>
              <a:srgbClr val="D0E0E3"/>
            </a:solidFill>
            <a:prstDash val="solid"/>
            <a:miter lim="800000"/>
            <a:headEnd len="med" w="med" type="oval"/>
            <a:tailEnd len="med" w="med" type="oval"/>
          </a:ln>
        </p:spPr>
      </p:cxnSp>
      <p:cxnSp>
        <p:nvCxnSpPr>
          <p:cNvPr id="454" name="Google Shape;454;p32"/>
          <p:cNvCxnSpPr/>
          <p:nvPr/>
        </p:nvCxnSpPr>
        <p:spPr>
          <a:xfrm>
            <a:off x="1626551" y="6559029"/>
            <a:ext cx="5477400" cy="0"/>
          </a:xfrm>
          <a:prstGeom prst="straightConnector1">
            <a:avLst/>
          </a:prstGeom>
          <a:noFill/>
          <a:ln cap="flat" cmpd="sng" w="19050">
            <a:solidFill>
              <a:srgbClr val="76A5AF"/>
            </a:solidFill>
            <a:prstDash val="solid"/>
            <a:miter lim="800000"/>
            <a:headEnd len="med" w="med" type="oval"/>
            <a:tailEnd len="med" w="med" type="oval"/>
          </a:ln>
        </p:spPr>
      </p:cxnSp>
      <p:sp>
        <p:nvSpPr>
          <p:cNvPr id="455" name="Google Shape;455;p32"/>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Treatment of TB Infection</a:t>
            </a:r>
            <a:endParaRPr b="1" sz="2400">
              <a:solidFill>
                <a:srgbClr val="134F5C"/>
              </a:solidFill>
              <a:latin typeface="Nunito"/>
              <a:ea typeface="Nunito"/>
              <a:cs typeface="Nunito"/>
              <a:sym typeface="Nunito"/>
            </a:endParaRPr>
          </a:p>
        </p:txBody>
      </p:sp>
      <p:sp>
        <p:nvSpPr>
          <p:cNvPr id="456" name="Google Shape;456;p32"/>
          <p:cNvSpPr txBox="1"/>
          <p:nvPr/>
        </p:nvSpPr>
        <p:spPr>
          <a:xfrm>
            <a:off x="128175" y="823675"/>
            <a:ext cx="7244700" cy="31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76A5AF"/>
                </a:solidFill>
                <a:latin typeface="Nunito"/>
                <a:ea typeface="Nunito"/>
                <a:cs typeface="Nunito"/>
                <a:sym typeface="Nunito"/>
              </a:rPr>
              <a:t>DIRECTLY OBSERVED TREATMENT, SHORT COURSE (DOTS)CHEMOTHERAPY</a:t>
            </a:r>
            <a:endParaRPr b="1" sz="1600">
              <a:solidFill>
                <a:srgbClr val="76A5AF"/>
              </a:solidFill>
              <a:latin typeface="Nunito"/>
              <a:ea typeface="Nunito"/>
              <a:cs typeface="Nunito"/>
              <a:sym typeface="Nunito"/>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Health care worker watches patient swallow each dose of medication.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Consider DOT for all patients.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DOT can lead to reductions in relapse and acquired drug resistance.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Use DOT with other measures to promote adherence.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en-GB" sz="1600">
                <a:solidFill>
                  <a:srgbClr val="76A5AF"/>
                </a:solidFill>
                <a:latin typeface="Nunito"/>
                <a:ea typeface="Nunito"/>
                <a:cs typeface="Nunito"/>
                <a:sym typeface="Nunito"/>
              </a:rPr>
              <a:t>The five elements of DOTS: </a:t>
            </a:r>
            <a:endParaRPr b="1" sz="1600">
              <a:solidFill>
                <a:srgbClr val="76A5AF"/>
              </a:solidFill>
              <a:latin typeface="Nunito"/>
              <a:ea typeface="Nunito"/>
              <a:cs typeface="Nunito"/>
              <a:sym typeface="Nunito"/>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Political commitment with increased and sustained financing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Case detection through quality-assured bacteriology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Standardized treatment, with supervision and patient support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An effective drug supply and management system</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Monitoring and evaluation system, and impact measurement</a:t>
            </a:r>
            <a:endParaRPr sz="1200">
              <a:latin typeface="Mada"/>
              <a:ea typeface="Mada"/>
              <a:cs typeface="Mada"/>
              <a:sym typeface="Mada"/>
            </a:endParaRPr>
          </a:p>
        </p:txBody>
      </p:sp>
      <p:grpSp>
        <p:nvGrpSpPr>
          <p:cNvPr id="457" name="Google Shape;457;p32"/>
          <p:cNvGrpSpPr/>
          <p:nvPr/>
        </p:nvGrpSpPr>
        <p:grpSpPr>
          <a:xfrm>
            <a:off x="1238275" y="4568113"/>
            <a:ext cx="388285" cy="708082"/>
            <a:chOff x="4136752" y="1733232"/>
            <a:chExt cx="723738" cy="1422708"/>
          </a:xfrm>
        </p:grpSpPr>
        <p:sp>
          <p:nvSpPr>
            <p:cNvPr id="458" name="Google Shape;458;p32"/>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59" name="Google Shape;459;p32"/>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60" name="Google Shape;460;p32"/>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61" name="Google Shape;461;p32"/>
          <p:cNvSpPr txBox="1"/>
          <p:nvPr/>
        </p:nvSpPr>
        <p:spPr>
          <a:xfrm>
            <a:off x="95925" y="4568163"/>
            <a:ext cx="1141800" cy="70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134F5C"/>
                </a:solidFill>
                <a:latin typeface="Nunito"/>
                <a:ea typeface="Nunito"/>
                <a:cs typeface="Nunito"/>
                <a:sym typeface="Nunito"/>
              </a:rPr>
              <a:t>TB for HIV-Negative persons</a:t>
            </a:r>
            <a:endParaRPr b="1" i="0" cap="none" strike="noStrike">
              <a:solidFill>
                <a:srgbClr val="134F5C"/>
              </a:solidFill>
              <a:latin typeface="Nunito"/>
              <a:ea typeface="Nunito"/>
              <a:cs typeface="Nunito"/>
              <a:sym typeface="Nunito"/>
            </a:endParaRPr>
          </a:p>
        </p:txBody>
      </p:sp>
      <p:cxnSp>
        <p:nvCxnSpPr>
          <p:cNvPr id="462" name="Google Shape;462;p32"/>
          <p:cNvCxnSpPr/>
          <p:nvPr/>
        </p:nvCxnSpPr>
        <p:spPr>
          <a:xfrm>
            <a:off x="1626538" y="4284950"/>
            <a:ext cx="5477400" cy="0"/>
          </a:xfrm>
          <a:prstGeom prst="straightConnector1">
            <a:avLst/>
          </a:prstGeom>
          <a:noFill/>
          <a:ln cap="flat" cmpd="sng" w="19050">
            <a:solidFill>
              <a:srgbClr val="134F5C"/>
            </a:solidFill>
            <a:prstDash val="solid"/>
            <a:miter lim="800000"/>
            <a:headEnd len="med" w="med" type="oval"/>
            <a:tailEnd len="med" w="med" type="oval"/>
          </a:ln>
        </p:spPr>
      </p:cxnSp>
      <p:cxnSp>
        <p:nvCxnSpPr>
          <p:cNvPr id="463" name="Google Shape;463;p32"/>
          <p:cNvCxnSpPr/>
          <p:nvPr/>
        </p:nvCxnSpPr>
        <p:spPr>
          <a:xfrm>
            <a:off x="1626538" y="5563526"/>
            <a:ext cx="5477400" cy="0"/>
          </a:xfrm>
          <a:prstGeom prst="straightConnector1">
            <a:avLst/>
          </a:prstGeom>
          <a:noFill/>
          <a:ln cap="flat" cmpd="sng" w="19050">
            <a:solidFill>
              <a:srgbClr val="134F5C"/>
            </a:solidFill>
            <a:prstDash val="solid"/>
            <a:miter lim="800000"/>
            <a:headEnd len="med" w="med" type="oval"/>
            <a:tailEnd len="med" w="med" type="oval"/>
          </a:ln>
        </p:spPr>
      </p:cxnSp>
      <p:sp>
        <p:nvSpPr>
          <p:cNvPr id="464" name="Google Shape;464;p32"/>
          <p:cNvSpPr txBox="1"/>
          <p:nvPr/>
        </p:nvSpPr>
        <p:spPr>
          <a:xfrm>
            <a:off x="2245244" y="4309125"/>
            <a:ext cx="4756200" cy="134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Include four drugs of initial regimen:</a:t>
            </a:r>
            <a:endParaRPr b="1"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Isoniazid (INH)</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Rifampicin (RIF)</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Pyrazinamide (PZA)</a:t>
            </a:r>
            <a:endParaRPr sz="1200">
              <a:latin typeface="Mada"/>
              <a:ea typeface="Mada"/>
              <a:cs typeface="Mada"/>
              <a:sym typeface="Mada"/>
            </a:endParaRPr>
          </a:p>
          <a:p>
            <a:pPr indent="-306599" lvl="0" marL="1000799" rtl="0" algn="l">
              <a:spcBef>
                <a:spcPts val="0"/>
              </a:spcBef>
              <a:spcAft>
                <a:spcPts val="0"/>
              </a:spcAft>
              <a:buSzPts val="1200"/>
              <a:buFont typeface="Mada"/>
              <a:buAutoNum type="arabicPeriod"/>
            </a:pPr>
            <a:r>
              <a:rPr lang="en-GB" sz="1200">
                <a:latin typeface="Mada"/>
                <a:ea typeface="Mada"/>
                <a:cs typeface="Mada"/>
                <a:sym typeface="Mada"/>
              </a:rPr>
              <a:t>Ethambutol</a:t>
            </a:r>
            <a:r>
              <a:rPr lang="en-GB" sz="1200">
                <a:latin typeface="Mada"/>
                <a:ea typeface="Mada"/>
                <a:cs typeface="Mada"/>
                <a:sym typeface="Mada"/>
              </a:rPr>
              <a:t> (EMB) or Streptomycin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Adjust regimen when drug susceptibility result are known</a:t>
            </a:r>
            <a:endParaRPr sz="1200">
              <a:latin typeface="Mada"/>
              <a:ea typeface="Mada"/>
              <a:cs typeface="Mada"/>
              <a:sym typeface="Mada"/>
            </a:endParaRPr>
          </a:p>
        </p:txBody>
      </p:sp>
      <p:grpSp>
        <p:nvGrpSpPr>
          <p:cNvPr id="465" name="Google Shape;465;p32"/>
          <p:cNvGrpSpPr/>
          <p:nvPr/>
        </p:nvGrpSpPr>
        <p:grpSpPr>
          <a:xfrm>
            <a:off x="1238274" y="5824201"/>
            <a:ext cx="388285" cy="708082"/>
            <a:chOff x="4136752" y="1733232"/>
            <a:chExt cx="723738" cy="1422708"/>
          </a:xfrm>
        </p:grpSpPr>
        <p:sp>
          <p:nvSpPr>
            <p:cNvPr id="466" name="Google Shape;466;p32"/>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67" name="Google Shape;467;p32"/>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68" name="Google Shape;468;p32"/>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69" name="Google Shape;469;p32"/>
          <p:cNvSpPr txBox="1"/>
          <p:nvPr/>
        </p:nvSpPr>
        <p:spPr>
          <a:xfrm>
            <a:off x="117225" y="5869696"/>
            <a:ext cx="1141800" cy="61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76A5AF"/>
                </a:solidFill>
                <a:latin typeface="Nunito"/>
                <a:ea typeface="Nunito"/>
                <a:cs typeface="Nunito"/>
                <a:sym typeface="Nunito"/>
              </a:rPr>
              <a:t>Extra-pulmona</a:t>
            </a:r>
            <a:r>
              <a:rPr b="1" lang="en-GB">
                <a:solidFill>
                  <a:srgbClr val="76A5AF"/>
                </a:solidFill>
                <a:latin typeface="Nunito"/>
                <a:ea typeface="Nunito"/>
                <a:cs typeface="Nunito"/>
                <a:sym typeface="Nunito"/>
              </a:rPr>
              <a:t>ry </a:t>
            </a:r>
            <a:r>
              <a:rPr b="1" lang="en-GB">
                <a:solidFill>
                  <a:srgbClr val="76A5AF"/>
                </a:solidFill>
                <a:latin typeface="Nunito"/>
                <a:ea typeface="Nunito"/>
                <a:cs typeface="Nunito"/>
                <a:sym typeface="Nunito"/>
              </a:rPr>
              <a:t>TB</a:t>
            </a:r>
            <a:endParaRPr b="1" i="0" u="none" cap="none" strike="noStrike">
              <a:solidFill>
                <a:srgbClr val="76A5AF"/>
              </a:solidFill>
              <a:latin typeface="Nunito"/>
              <a:ea typeface="Nunito"/>
              <a:cs typeface="Nunito"/>
              <a:sym typeface="Nunito"/>
            </a:endParaRPr>
          </a:p>
        </p:txBody>
      </p:sp>
      <p:cxnSp>
        <p:nvCxnSpPr>
          <p:cNvPr id="470" name="Google Shape;470;p32"/>
          <p:cNvCxnSpPr/>
          <p:nvPr/>
        </p:nvCxnSpPr>
        <p:spPr>
          <a:xfrm>
            <a:off x="1626555" y="5797448"/>
            <a:ext cx="5477400" cy="0"/>
          </a:xfrm>
          <a:prstGeom prst="straightConnector1">
            <a:avLst/>
          </a:prstGeom>
          <a:noFill/>
          <a:ln cap="flat" cmpd="sng" w="19050">
            <a:solidFill>
              <a:srgbClr val="76A5AF"/>
            </a:solidFill>
            <a:prstDash val="solid"/>
            <a:miter lim="800000"/>
            <a:headEnd len="med" w="med" type="oval"/>
            <a:tailEnd len="med" w="med" type="oval"/>
          </a:ln>
        </p:spPr>
      </p:cxnSp>
      <p:grpSp>
        <p:nvGrpSpPr>
          <p:cNvPr id="471" name="Google Shape;471;p32"/>
          <p:cNvGrpSpPr/>
          <p:nvPr/>
        </p:nvGrpSpPr>
        <p:grpSpPr>
          <a:xfrm>
            <a:off x="1280238" y="6879285"/>
            <a:ext cx="388285" cy="708082"/>
            <a:chOff x="4136752" y="1733232"/>
            <a:chExt cx="723738" cy="1422708"/>
          </a:xfrm>
        </p:grpSpPr>
        <p:sp>
          <p:nvSpPr>
            <p:cNvPr id="472" name="Google Shape;472;p32"/>
            <p:cNvSpPr/>
            <p:nvPr/>
          </p:nvSpPr>
          <p:spPr>
            <a:xfrm>
              <a:off x="4149190" y="1733232"/>
              <a:ext cx="711300" cy="1422600"/>
            </a:xfrm>
            <a:prstGeom prst="chevron">
              <a:avLst>
                <a:gd fmla="val 52989" name="adj"/>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73" name="Google Shape;473;p32"/>
            <p:cNvSpPr/>
            <p:nvPr/>
          </p:nvSpPr>
          <p:spPr>
            <a:xfrm rot="10800000">
              <a:off x="4136752" y="2819640"/>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474" name="Google Shape;474;p32"/>
            <p:cNvSpPr/>
            <p:nvPr/>
          </p:nvSpPr>
          <p:spPr>
            <a:xfrm rot="10800000">
              <a:off x="4136752" y="1733274"/>
              <a:ext cx="288000" cy="3363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475" name="Google Shape;475;p32"/>
          <p:cNvSpPr txBox="1"/>
          <p:nvPr/>
        </p:nvSpPr>
        <p:spPr>
          <a:xfrm>
            <a:off x="95925" y="6866225"/>
            <a:ext cx="1184400" cy="763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D0E0E3"/>
                </a:solidFill>
                <a:latin typeface="Nunito"/>
                <a:ea typeface="Nunito"/>
                <a:cs typeface="Nunito"/>
                <a:sym typeface="Nunito"/>
              </a:rPr>
              <a:t>Multidrug-Resistant TB (MDR TB)</a:t>
            </a:r>
            <a:endParaRPr b="1" i="0" u="none" cap="none" strike="noStrike">
              <a:solidFill>
                <a:srgbClr val="D0E0E3"/>
              </a:solidFill>
              <a:latin typeface="Nunito"/>
              <a:ea typeface="Nunito"/>
              <a:cs typeface="Nunito"/>
              <a:sym typeface="Nunito"/>
            </a:endParaRPr>
          </a:p>
        </p:txBody>
      </p:sp>
      <p:cxnSp>
        <p:nvCxnSpPr>
          <p:cNvPr id="476" name="Google Shape;476;p32"/>
          <p:cNvCxnSpPr/>
          <p:nvPr/>
        </p:nvCxnSpPr>
        <p:spPr>
          <a:xfrm>
            <a:off x="1626551" y="7745282"/>
            <a:ext cx="5477400" cy="0"/>
          </a:xfrm>
          <a:prstGeom prst="straightConnector1">
            <a:avLst/>
          </a:prstGeom>
          <a:noFill/>
          <a:ln cap="flat" cmpd="sng" w="19050">
            <a:solidFill>
              <a:srgbClr val="D0E0E3"/>
            </a:solidFill>
            <a:prstDash val="solid"/>
            <a:miter lim="800000"/>
            <a:headEnd len="med" w="med" type="oval"/>
            <a:tailEnd len="med" w="med" type="oval"/>
          </a:ln>
        </p:spPr>
      </p:cxnSp>
      <p:sp>
        <p:nvSpPr>
          <p:cNvPr id="477" name="Google Shape;477;p32"/>
          <p:cNvSpPr txBox="1"/>
          <p:nvPr/>
        </p:nvSpPr>
        <p:spPr>
          <a:xfrm>
            <a:off x="1668525" y="6866225"/>
            <a:ext cx="5736600" cy="708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Presents difficult treatment problems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Treatment must be individualized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Clinicians unfamiliar with treatment of MDR TB should seek expert consultation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Always use DOT to ensure adherence</a:t>
            </a:r>
            <a:endParaRPr b="1" sz="1200">
              <a:latin typeface="Mada"/>
              <a:ea typeface="Mada"/>
              <a:cs typeface="Mada"/>
              <a:sym typeface="Mada"/>
            </a:endParaRPr>
          </a:p>
        </p:txBody>
      </p:sp>
      <p:sp>
        <p:nvSpPr>
          <p:cNvPr id="478" name="Google Shape;478;p32"/>
          <p:cNvSpPr txBox="1"/>
          <p:nvPr/>
        </p:nvSpPr>
        <p:spPr>
          <a:xfrm>
            <a:off x="1694650" y="6065548"/>
            <a:ext cx="5341200" cy="383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 most cases, treat with same regimens used for pulmonary TB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Treat for a minimum of 12 months</a:t>
            </a:r>
            <a:endParaRPr sz="1200">
              <a:latin typeface="Mada"/>
              <a:ea typeface="Mada"/>
              <a:cs typeface="Mada"/>
              <a:sym typeface="Mada"/>
            </a:endParaRPr>
          </a:p>
        </p:txBody>
      </p:sp>
      <p:sp>
        <p:nvSpPr>
          <p:cNvPr id="479" name="Google Shape;479;p32"/>
          <p:cNvSpPr txBox="1"/>
          <p:nvPr/>
        </p:nvSpPr>
        <p:spPr>
          <a:xfrm>
            <a:off x="1916037" y="5853475"/>
            <a:ext cx="4094100" cy="22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(Bone and Joint TB, Miliary TB,or TB Meningitis in Children)</a:t>
            </a:r>
            <a:endParaRPr sz="1200">
              <a:latin typeface="Mada"/>
              <a:ea typeface="Mada"/>
              <a:cs typeface="Mada"/>
              <a:sym typeface="Mada"/>
            </a:endParaRPr>
          </a:p>
        </p:txBody>
      </p:sp>
      <p:pic>
        <p:nvPicPr>
          <p:cNvPr id="480" name="Google Shape;480;p32"/>
          <p:cNvPicPr preferRelativeResize="0"/>
          <p:nvPr/>
        </p:nvPicPr>
        <p:blipFill rotWithShape="1">
          <a:blip r:embed="rId3">
            <a:alphaModFix/>
          </a:blip>
          <a:srcRect b="18955" l="18619" r="0" t="38371"/>
          <a:stretch/>
        </p:blipFill>
        <p:spPr>
          <a:xfrm>
            <a:off x="247076" y="7903175"/>
            <a:ext cx="2454622" cy="1716175"/>
          </a:xfrm>
          <a:prstGeom prst="rect">
            <a:avLst/>
          </a:prstGeom>
          <a:noFill/>
          <a:ln>
            <a:noFill/>
          </a:ln>
        </p:spPr>
      </p:pic>
      <p:sp>
        <p:nvSpPr>
          <p:cNvPr id="481" name="Google Shape;481;p32"/>
          <p:cNvSpPr txBox="1"/>
          <p:nvPr/>
        </p:nvSpPr>
        <p:spPr>
          <a:xfrm>
            <a:off x="-32825" y="9715000"/>
            <a:ext cx="7589400" cy="9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BF9000"/>
                </a:solidFill>
                <a:latin typeface="Mada"/>
                <a:ea typeface="Mada"/>
                <a:cs typeface="Mada"/>
                <a:sym typeface="Mada"/>
              </a:rPr>
              <a:t>Treatment with the DOTS strategy is the current WHO recommended tuberculosis control strategy</a:t>
            </a:r>
            <a:endParaRPr sz="1000">
              <a:solidFill>
                <a:srgbClr val="6AA84F"/>
              </a:solidFill>
              <a:latin typeface="Mada"/>
              <a:ea typeface="Mada"/>
              <a:cs typeface="Mada"/>
              <a:sym typeface="Mada"/>
            </a:endParaRPr>
          </a:p>
        </p:txBody>
      </p:sp>
      <p:sp>
        <p:nvSpPr>
          <p:cNvPr id="482" name="Google Shape;482;p32">
            <a:hlinkClick r:id="rId4"/>
          </p:cNvPr>
          <p:cNvSpPr txBox="1"/>
          <p:nvPr/>
        </p:nvSpPr>
        <p:spPr>
          <a:xfrm>
            <a:off x="4079770" y="9041600"/>
            <a:ext cx="3214200" cy="383400"/>
          </a:xfrm>
          <a:prstGeom prst="rect">
            <a:avLst/>
          </a:prstGeom>
          <a:solidFill>
            <a:srgbClr val="76A5A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u="sng">
                <a:solidFill>
                  <a:srgbClr val="FFFFFF"/>
                </a:solidFill>
                <a:latin typeface="Mada"/>
                <a:ea typeface="Mada"/>
                <a:cs typeface="Mada"/>
                <a:sym typeface="Mada"/>
              </a:rPr>
              <a:t>Click here to go to the WHO </a:t>
            </a:r>
            <a:r>
              <a:rPr b="1" lang="en-GB" sz="1200" u="sng">
                <a:solidFill>
                  <a:srgbClr val="FFFFFF"/>
                </a:solidFill>
                <a:latin typeface="Mada"/>
                <a:ea typeface="Mada"/>
                <a:cs typeface="Mada"/>
                <a:sym typeface="Mada"/>
              </a:rPr>
              <a:t>website</a:t>
            </a:r>
            <a:r>
              <a:rPr lang="en-GB"/>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33"/>
          <p:cNvPicPr preferRelativeResize="0"/>
          <p:nvPr/>
        </p:nvPicPr>
        <p:blipFill rotWithShape="1">
          <a:blip r:embed="rId3">
            <a:alphaModFix/>
          </a:blip>
          <a:srcRect b="41659" l="4953" r="5312" t="30445"/>
          <a:stretch/>
        </p:blipFill>
        <p:spPr>
          <a:xfrm>
            <a:off x="383612" y="1240001"/>
            <a:ext cx="6564000" cy="2720801"/>
          </a:xfrm>
          <a:prstGeom prst="rect">
            <a:avLst/>
          </a:prstGeom>
          <a:noFill/>
          <a:ln>
            <a:noFill/>
          </a:ln>
        </p:spPr>
      </p:pic>
      <p:pic>
        <p:nvPicPr>
          <p:cNvPr id="488" name="Google Shape;488;p33"/>
          <p:cNvPicPr preferRelativeResize="0"/>
          <p:nvPr/>
        </p:nvPicPr>
        <p:blipFill rotWithShape="1">
          <a:blip r:embed="rId4">
            <a:alphaModFix/>
          </a:blip>
          <a:srcRect b="32299" l="3935" r="51393" t="34416"/>
          <a:stretch/>
        </p:blipFill>
        <p:spPr>
          <a:xfrm>
            <a:off x="383600" y="5209409"/>
            <a:ext cx="3411176" cy="3388915"/>
          </a:xfrm>
          <a:prstGeom prst="rect">
            <a:avLst/>
          </a:prstGeom>
          <a:noFill/>
          <a:ln>
            <a:noFill/>
          </a:ln>
        </p:spPr>
      </p:pic>
      <p:pic>
        <p:nvPicPr>
          <p:cNvPr id="489" name="Google Shape;489;p33"/>
          <p:cNvPicPr preferRelativeResize="0"/>
          <p:nvPr/>
        </p:nvPicPr>
        <p:blipFill rotWithShape="1">
          <a:blip r:embed="rId4">
            <a:alphaModFix/>
          </a:blip>
          <a:srcRect b="18423" l="51860" r="4926" t="54700"/>
          <a:stretch/>
        </p:blipFill>
        <p:spPr>
          <a:xfrm>
            <a:off x="4013709" y="6520527"/>
            <a:ext cx="3161224" cy="2621350"/>
          </a:xfrm>
          <a:prstGeom prst="rect">
            <a:avLst/>
          </a:prstGeom>
          <a:noFill/>
          <a:ln>
            <a:noFill/>
          </a:ln>
        </p:spPr>
      </p:pic>
      <p:pic>
        <p:nvPicPr>
          <p:cNvPr id="490" name="Google Shape;490;p33"/>
          <p:cNvPicPr preferRelativeResize="0"/>
          <p:nvPr/>
        </p:nvPicPr>
        <p:blipFill rotWithShape="1">
          <a:blip r:embed="rId4">
            <a:alphaModFix/>
          </a:blip>
          <a:srcRect b="46861" l="50402" r="4927" t="29831"/>
          <a:stretch/>
        </p:blipFill>
        <p:spPr>
          <a:xfrm>
            <a:off x="3960413" y="4059438"/>
            <a:ext cx="3267800" cy="2273249"/>
          </a:xfrm>
          <a:prstGeom prst="rect">
            <a:avLst/>
          </a:prstGeom>
          <a:noFill/>
          <a:ln>
            <a:noFill/>
          </a:ln>
        </p:spPr>
      </p:pic>
      <p:sp>
        <p:nvSpPr>
          <p:cNvPr id="491" name="Google Shape;491;p33"/>
          <p:cNvSpPr txBox="1"/>
          <p:nvPr/>
        </p:nvSpPr>
        <p:spPr>
          <a:xfrm>
            <a:off x="171375" y="4580124"/>
            <a:ext cx="3623400" cy="51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45818E"/>
                </a:solidFill>
                <a:latin typeface="Nunito"/>
                <a:ea typeface="Nunito"/>
                <a:cs typeface="Nunito"/>
                <a:sym typeface="Nunito"/>
              </a:rPr>
              <a:t>WHO EFFORTS</a:t>
            </a:r>
            <a:endParaRPr b="1" sz="2400">
              <a:solidFill>
                <a:srgbClr val="45818E"/>
              </a:solidFill>
              <a:latin typeface="Nunito"/>
              <a:ea typeface="Nunito"/>
              <a:cs typeface="Nunito"/>
              <a:sym typeface="Nunito"/>
            </a:endParaRPr>
          </a:p>
        </p:txBody>
      </p:sp>
      <p:sp>
        <p:nvSpPr>
          <p:cNvPr id="492" name="Google Shape;492;p33"/>
          <p:cNvSpPr txBox="1"/>
          <p:nvPr/>
        </p:nvSpPr>
        <p:spPr>
          <a:xfrm>
            <a:off x="760250" y="339486"/>
            <a:ext cx="6069000" cy="48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Screening</a:t>
            </a:r>
            <a:endParaRPr b="1" sz="2400">
              <a:solidFill>
                <a:srgbClr val="134F5C"/>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