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y="10698475" cx="7589525"/>
  <p:notesSz cx="6858000" cy="9144000"/>
  <p:embeddedFontLst>
    <p:embeddedFont>
      <p:font typeface="Roboto"/>
      <p:regular r:id="rId22"/>
      <p:bold r:id="rId23"/>
      <p:italic r:id="rId24"/>
      <p:boldItalic r:id="rId25"/>
    </p:embeddedFont>
    <p:embeddedFont>
      <p:font typeface="Nunito"/>
      <p:regular r:id="rId26"/>
      <p:bold r:id="rId27"/>
      <p:italic r:id="rId28"/>
      <p:boldItalic r:id="rId29"/>
    </p:embeddedFont>
    <p:embeddedFont>
      <p:font typeface="Mada"/>
      <p:regular r:id="rId30"/>
      <p:bold r:id="rId31"/>
    </p:embeddedFont>
    <p:embeddedFont>
      <p:font typeface="Fira Sans Extra Condensed Medium"/>
      <p:regular r:id="rId32"/>
      <p:bold r:id="rId33"/>
      <p:italic r:id="rId34"/>
      <p:boldItalic r:id="rId35"/>
    </p:embeddedFont>
    <p:embeddedFont>
      <p:font typeface="Bree Serif"/>
      <p:regular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70">
          <p15:clr>
            <a:srgbClr val="A4A3A4"/>
          </p15:clr>
        </p15:guide>
        <p15:guide id="2" pos="23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F9E321B-CF13-40F0-8A37-4ACF872182D3}">
  <a:tblStyle styleId="{0F9E321B-CF13-40F0-8A37-4ACF872182D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70" orient="horz"/>
        <p:guide pos="239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font" Target="fonts/Roboto-regular.fntdata"/><Relationship Id="rId21" Type="http://schemas.openxmlformats.org/officeDocument/2006/relationships/slide" Target="slides/slide14.xml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Nunito-regular.fntdata"/><Relationship Id="rId25" Type="http://schemas.openxmlformats.org/officeDocument/2006/relationships/font" Target="fonts/Roboto-boldItalic.fntdata"/><Relationship Id="rId28" Type="http://schemas.openxmlformats.org/officeDocument/2006/relationships/font" Target="fonts/Nunito-italic.fntdata"/><Relationship Id="rId27" Type="http://schemas.openxmlformats.org/officeDocument/2006/relationships/font" Target="fonts/Nunito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Nunito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Mada-bold.fntdata"/><Relationship Id="rId30" Type="http://schemas.openxmlformats.org/officeDocument/2006/relationships/font" Target="fonts/Mada-regular.fntdata"/><Relationship Id="rId11" Type="http://schemas.openxmlformats.org/officeDocument/2006/relationships/slide" Target="slides/slide4.xml"/><Relationship Id="rId33" Type="http://schemas.openxmlformats.org/officeDocument/2006/relationships/font" Target="fonts/FiraSansExtraCondensedMedium-bold.fntdata"/><Relationship Id="rId10" Type="http://schemas.openxmlformats.org/officeDocument/2006/relationships/slide" Target="slides/slide3.xml"/><Relationship Id="rId32" Type="http://schemas.openxmlformats.org/officeDocument/2006/relationships/font" Target="fonts/FiraSansExtraCondensedMedium-regular.fntdata"/><Relationship Id="rId13" Type="http://schemas.openxmlformats.org/officeDocument/2006/relationships/slide" Target="slides/slide6.xml"/><Relationship Id="rId35" Type="http://schemas.openxmlformats.org/officeDocument/2006/relationships/font" Target="fonts/FiraSansExtraCondensedMedium-boldItalic.fntdata"/><Relationship Id="rId12" Type="http://schemas.openxmlformats.org/officeDocument/2006/relationships/slide" Target="slides/slide5.xml"/><Relationship Id="rId34" Type="http://schemas.openxmlformats.org/officeDocument/2006/relationships/font" Target="fonts/FiraSansExtraCondensedMedium-italic.fnt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36" Type="http://schemas.openxmlformats.org/officeDocument/2006/relationships/font" Target="fonts/BreeSerif-regular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adf431050_0_104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adf431050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b8f55fd0bc_0_1044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b8f55fd0bc_0_1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b8f55fd0bc_0_1056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b8f55fd0bc_0_10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f2129e15f110f09_0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3f2129e15f110f0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821f225a96_0_0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821f225a9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614d966b339b81b0_0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614d966b339b81b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adf431050_0_0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8adf43105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b8f55fd0bc_0_34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b8f55fd0bc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b8f55fd0bc_0_66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b8f55fd0bc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b8f55fd0bc_0_89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b8f55fd0bc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b8f55fd0bc_0_113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b8f55fd0bc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b8f55fd0bc_0_174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b8f55fd0bc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b8f55fd0bc_0_991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b8f55fd0bc_0_9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b8f55fd0bc_0_1032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b8f55fd0bc_0_10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8718" y="1548715"/>
            <a:ext cx="7072200" cy="426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8711" y="5894977"/>
            <a:ext cx="7072200" cy="164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258711" y="2300739"/>
            <a:ext cx="7072200" cy="408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258711" y="6556625"/>
            <a:ext cx="7072200" cy="27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258718" y="1548715"/>
            <a:ext cx="7072200" cy="426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258711" y="5894977"/>
            <a:ext cx="7072200" cy="164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258711" y="4473766"/>
            <a:ext cx="7072200" cy="175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" type="body"/>
          </p:nvPr>
        </p:nvSpPr>
        <p:spPr>
          <a:xfrm>
            <a:off x="258711" y="2397147"/>
            <a:ext cx="7072200" cy="71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258711" y="2397147"/>
            <a:ext cx="3319800" cy="71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0" name="Google Shape;70;p17"/>
          <p:cNvSpPr txBox="1"/>
          <p:nvPr>
            <p:ph idx="2" type="body"/>
          </p:nvPr>
        </p:nvSpPr>
        <p:spPr>
          <a:xfrm>
            <a:off x="4010895" y="2397147"/>
            <a:ext cx="3319800" cy="71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/>
          <p:nvPr>
            <p:ph type="title"/>
          </p:nvPr>
        </p:nvSpPr>
        <p:spPr>
          <a:xfrm>
            <a:off x="258711" y="1155647"/>
            <a:ext cx="2330700" cy="157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7" name="Google Shape;77;p19"/>
          <p:cNvSpPr txBox="1"/>
          <p:nvPr>
            <p:ph idx="1" type="body"/>
          </p:nvPr>
        </p:nvSpPr>
        <p:spPr>
          <a:xfrm>
            <a:off x="258711" y="2890367"/>
            <a:ext cx="2330700" cy="6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8" name="Google Shape;78;p19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/>
          <p:nvPr>
            <p:ph type="title"/>
          </p:nvPr>
        </p:nvSpPr>
        <p:spPr>
          <a:xfrm>
            <a:off x="406908" y="936312"/>
            <a:ext cx="5285400" cy="85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1" name="Google Shape;81;p20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/>
          <p:nvPr/>
        </p:nvSpPr>
        <p:spPr>
          <a:xfrm>
            <a:off x="3794763" y="-260"/>
            <a:ext cx="3794700" cy="1069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21"/>
          <p:cNvSpPr txBox="1"/>
          <p:nvPr>
            <p:ph type="title"/>
          </p:nvPr>
        </p:nvSpPr>
        <p:spPr>
          <a:xfrm>
            <a:off x="220365" y="2565003"/>
            <a:ext cx="3357600" cy="30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5" name="Google Shape;85;p21"/>
          <p:cNvSpPr txBox="1"/>
          <p:nvPr>
            <p:ph idx="1" type="subTitle"/>
          </p:nvPr>
        </p:nvSpPr>
        <p:spPr>
          <a:xfrm>
            <a:off x="220365" y="5830393"/>
            <a:ext cx="3357600" cy="25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6" name="Google Shape;86;p21"/>
          <p:cNvSpPr txBox="1"/>
          <p:nvPr>
            <p:ph idx="2" type="body"/>
          </p:nvPr>
        </p:nvSpPr>
        <p:spPr>
          <a:xfrm>
            <a:off x="4099788" y="1506075"/>
            <a:ext cx="3184800" cy="76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7" name="Google Shape;87;p21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8711" y="4473766"/>
            <a:ext cx="7072200" cy="175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/>
          <p:nvPr>
            <p:ph idx="1" type="body"/>
          </p:nvPr>
        </p:nvSpPr>
        <p:spPr>
          <a:xfrm>
            <a:off x="258711" y="8799592"/>
            <a:ext cx="4979100" cy="125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0" name="Google Shape;90;p22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/>
          <p:nvPr>
            <p:ph hasCustomPrompt="1" type="title"/>
          </p:nvPr>
        </p:nvSpPr>
        <p:spPr>
          <a:xfrm>
            <a:off x="258711" y="2300739"/>
            <a:ext cx="7072200" cy="408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3" name="Google Shape;93;p23"/>
          <p:cNvSpPr txBox="1"/>
          <p:nvPr>
            <p:ph idx="1" type="body"/>
          </p:nvPr>
        </p:nvSpPr>
        <p:spPr>
          <a:xfrm>
            <a:off x="258711" y="6556625"/>
            <a:ext cx="7072200" cy="27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8711" y="2397147"/>
            <a:ext cx="7072200" cy="71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" name="Google Shape;20;p4"/>
          <p:cNvSpPr/>
          <p:nvPr/>
        </p:nvSpPr>
        <p:spPr>
          <a:xfrm rot="10800000">
            <a:off x="-75" y="-9300"/>
            <a:ext cx="7591500" cy="2379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-75" y="9696450"/>
            <a:ext cx="7589400" cy="1002000"/>
          </a:xfrm>
          <a:prstGeom prst="rect">
            <a:avLst/>
          </a:prstGeom>
          <a:noFill/>
          <a:ln cap="flat" cmpd="sng" w="9525">
            <a:solidFill>
              <a:srgbClr val="45818E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258711" y="2397147"/>
            <a:ext cx="3319800" cy="71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010895" y="2397147"/>
            <a:ext cx="3319800" cy="71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258711" y="1155647"/>
            <a:ext cx="2330700" cy="157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258711" y="2890367"/>
            <a:ext cx="2330700" cy="6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06908" y="936312"/>
            <a:ext cx="5285400" cy="85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3794763" y="-260"/>
            <a:ext cx="3794700" cy="1069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9"/>
          <p:cNvSpPr txBox="1"/>
          <p:nvPr>
            <p:ph type="title"/>
          </p:nvPr>
        </p:nvSpPr>
        <p:spPr>
          <a:xfrm>
            <a:off x="220365" y="2565003"/>
            <a:ext cx="3357600" cy="30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20365" y="5830393"/>
            <a:ext cx="3357600" cy="25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099788" y="1506075"/>
            <a:ext cx="3184800" cy="76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258711" y="8799592"/>
            <a:ext cx="4979100" cy="125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8711" y="2397147"/>
            <a:ext cx="7072200" cy="71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258711" y="2397147"/>
            <a:ext cx="7072200" cy="71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18.png"/><Relationship Id="rId6" Type="http://schemas.openxmlformats.org/officeDocument/2006/relationships/hyperlink" Target="https://docs.google.com/document/d/1qYZiz4kbhsWR3GajbICZI91fno58q_fy5zkBka0a6oo/edit" TargetMode="External"/><Relationship Id="rId7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5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"/>
          <p:cNvSpPr/>
          <p:nvPr/>
        </p:nvSpPr>
        <p:spPr>
          <a:xfrm rot="10800000">
            <a:off x="-25" y="-9450"/>
            <a:ext cx="7586700" cy="10713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EEF5F7">
              <a:alpha val="5195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9217" y="188051"/>
            <a:ext cx="1114216" cy="73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5"/>
          <p:cNvSpPr/>
          <p:nvPr/>
        </p:nvSpPr>
        <p:spPr>
          <a:xfrm>
            <a:off x="1762150" y="2272775"/>
            <a:ext cx="5514966" cy="1838322"/>
          </a:xfrm>
          <a:prstGeom prst="flowChartTerminator">
            <a:avLst/>
          </a:prstGeom>
          <a:noFill/>
          <a:ln cap="flat" cmpd="sng" w="28575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5"/>
          <p:cNvSpPr/>
          <p:nvPr/>
        </p:nvSpPr>
        <p:spPr>
          <a:xfrm>
            <a:off x="326071" y="1787062"/>
            <a:ext cx="2652531" cy="2600215"/>
          </a:xfrm>
          <a:custGeom>
            <a:rect b="b" l="l" r="r" t="t"/>
            <a:pathLst>
              <a:path extrusionOk="0" h="20766" w="17807">
                <a:moveTo>
                  <a:pt x="7893" y="0"/>
                </a:moveTo>
                <a:cubicBezTo>
                  <a:pt x="7050" y="0"/>
                  <a:pt x="5810" y="272"/>
                  <a:pt x="5023" y="992"/>
                </a:cubicBezTo>
                <a:cubicBezTo>
                  <a:pt x="4519" y="1456"/>
                  <a:pt x="4146" y="2060"/>
                  <a:pt x="3807" y="2655"/>
                </a:cubicBezTo>
                <a:cubicBezTo>
                  <a:pt x="2615" y="4724"/>
                  <a:pt x="1581" y="6908"/>
                  <a:pt x="1118" y="9250"/>
                </a:cubicBezTo>
                <a:cubicBezTo>
                  <a:pt x="654" y="11592"/>
                  <a:pt x="1" y="13188"/>
                  <a:pt x="1043" y="15340"/>
                </a:cubicBezTo>
                <a:cubicBezTo>
                  <a:pt x="1292" y="15844"/>
                  <a:pt x="2227" y="17201"/>
                  <a:pt x="2781" y="17640"/>
                </a:cubicBezTo>
                <a:cubicBezTo>
                  <a:pt x="3236" y="18021"/>
                  <a:pt x="3724" y="18360"/>
                  <a:pt x="4229" y="18658"/>
                </a:cubicBezTo>
                <a:cubicBezTo>
                  <a:pt x="5710" y="19518"/>
                  <a:pt x="7232" y="20404"/>
                  <a:pt x="8920" y="20685"/>
                </a:cubicBezTo>
                <a:cubicBezTo>
                  <a:pt x="9241" y="20738"/>
                  <a:pt x="9571" y="20766"/>
                  <a:pt x="9901" y="20766"/>
                </a:cubicBezTo>
                <a:cubicBezTo>
                  <a:pt x="11307" y="20766"/>
                  <a:pt x="12726" y="20268"/>
                  <a:pt x="13571" y="19162"/>
                </a:cubicBezTo>
                <a:cubicBezTo>
                  <a:pt x="14009" y="18575"/>
                  <a:pt x="14257" y="17872"/>
                  <a:pt x="14530" y="17185"/>
                </a:cubicBezTo>
                <a:cubicBezTo>
                  <a:pt x="15060" y="15811"/>
                  <a:pt x="15680" y="14471"/>
                  <a:pt x="16375" y="13172"/>
                </a:cubicBezTo>
                <a:cubicBezTo>
                  <a:pt x="16855" y="12287"/>
                  <a:pt x="17377" y="11410"/>
                  <a:pt x="17584" y="10425"/>
                </a:cubicBezTo>
                <a:cubicBezTo>
                  <a:pt x="17807" y="9291"/>
                  <a:pt x="17592" y="8100"/>
                  <a:pt x="17128" y="7049"/>
                </a:cubicBezTo>
                <a:cubicBezTo>
                  <a:pt x="16665" y="5990"/>
                  <a:pt x="15970" y="5047"/>
                  <a:pt x="15225" y="4170"/>
                </a:cubicBezTo>
                <a:cubicBezTo>
                  <a:pt x="14770" y="3615"/>
                  <a:pt x="14274" y="3086"/>
                  <a:pt x="13736" y="2606"/>
                </a:cubicBezTo>
                <a:cubicBezTo>
                  <a:pt x="12247" y="1274"/>
                  <a:pt x="10410" y="388"/>
                  <a:pt x="8440" y="49"/>
                </a:cubicBezTo>
                <a:cubicBezTo>
                  <a:pt x="8292" y="17"/>
                  <a:pt x="8105" y="0"/>
                  <a:pt x="7893" y="0"/>
                </a:cubicBezTo>
                <a:close/>
              </a:path>
            </a:pathLst>
          </a:cu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5"/>
          <p:cNvSpPr/>
          <p:nvPr/>
        </p:nvSpPr>
        <p:spPr>
          <a:xfrm>
            <a:off x="180775" y="1809598"/>
            <a:ext cx="2781508" cy="2630016"/>
          </a:xfrm>
          <a:custGeom>
            <a:rect b="b" l="l" r="r" t="t"/>
            <a:pathLst>
              <a:path extrusionOk="0" h="21004" w="17650">
                <a:moveTo>
                  <a:pt x="7538" y="237"/>
                </a:moveTo>
                <a:cubicBezTo>
                  <a:pt x="7742" y="237"/>
                  <a:pt x="7944" y="254"/>
                  <a:pt x="8140" y="290"/>
                </a:cubicBezTo>
                <a:lnTo>
                  <a:pt x="8140" y="290"/>
                </a:lnTo>
                <a:cubicBezTo>
                  <a:pt x="8141" y="291"/>
                  <a:pt x="8142" y="291"/>
                  <a:pt x="8143" y="291"/>
                </a:cubicBezTo>
                <a:cubicBezTo>
                  <a:pt x="10062" y="630"/>
                  <a:pt x="11858" y="1482"/>
                  <a:pt x="13330" y="2757"/>
                </a:cubicBezTo>
                <a:cubicBezTo>
                  <a:pt x="14803" y="4056"/>
                  <a:pt x="16235" y="5769"/>
                  <a:pt x="16921" y="7630"/>
                </a:cubicBezTo>
                <a:cubicBezTo>
                  <a:pt x="17302" y="8665"/>
                  <a:pt x="17418" y="9798"/>
                  <a:pt x="17120" y="10865"/>
                </a:cubicBezTo>
                <a:cubicBezTo>
                  <a:pt x="16847" y="11834"/>
                  <a:pt x="16293" y="12702"/>
                  <a:pt x="15829" y="13579"/>
                </a:cubicBezTo>
                <a:cubicBezTo>
                  <a:pt x="15374" y="14440"/>
                  <a:pt x="14961" y="15317"/>
                  <a:pt x="14580" y="16219"/>
                </a:cubicBezTo>
                <a:cubicBezTo>
                  <a:pt x="14199" y="17121"/>
                  <a:pt x="13926" y="18122"/>
                  <a:pt x="13397" y="18958"/>
                </a:cubicBezTo>
                <a:cubicBezTo>
                  <a:pt x="12576" y="20232"/>
                  <a:pt x="11100" y="20780"/>
                  <a:pt x="9640" y="20780"/>
                </a:cubicBezTo>
                <a:cubicBezTo>
                  <a:pt x="9288" y="20780"/>
                  <a:pt x="8938" y="20748"/>
                  <a:pt x="8598" y="20687"/>
                </a:cubicBezTo>
                <a:cubicBezTo>
                  <a:pt x="6761" y="20356"/>
                  <a:pt x="4932" y="19347"/>
                  <a:pt x="3410" y="18304"/>
                </a:cubicBezTo>
                <a:cubicBezTo>
                  <a:pt x="2185" y="17452"/>
                  <a:pt x="1109" y="16202"/>
                  <a:pt x="621" y="14771"/>
                </a:cubicBezTo>
                <a:cubicBezTo>
                  <a:pt x="1" y="12992"/>
                  <a:pt x="605" y="11172"/>
                  <a:pt x="969" y="9409"/>
                </a:cubicBezTo>
                <a:cubicBezTo>
                  <a:pt x="1440" y="7159"/>
                  <a:pt x="2375" y="5065"/>
                  <a:pt x="3509" y="3079"/>
                </a:cubicBezTo>
                <a:cubicBezTo>
                  <a:pt x="4039" y="2153"/>
                  <a:pt x="4601" y="1193"/>
                  <a:pt x="5602" y="705"/>
                </a:cubicBezTo>
                <a:cubicBezTo>
                  <a:pt x="6178" y="420"/>
                  <a:pt x="6870" y="237"/>
                  <a:pt x="7538" y="237"/>
                </a:cubicBezTo>
                <a:close/>
                <a:moveTo>
                  <a:pt x="7499" y="1"/>
                </a:moveTo>
                <a:cubicBezTo>
                  <a:pt x="6244" y="1"/>
                  <a:pt x="4960" y="599"/>
                  <a:pt x="4196" y="1565"/>
                </a:cubicBezTo>
                <a:cubicBezTo>
                  <a:pt x="3501" y="2451"/>
                  <a:pt x="2979" y="3501"/>
                  <a:pt x="2483" y="4503"/>
                </a:cubicBezTo>
                <a:cubicBezTo>
                  <a:pt x="2011" y="5438"/>
                  <a:pt x="1606" y="6406"/>
                  <a:pt x="1267" y="7407"/>
                </a:cubicBezTo>
                <a:cubicBezTo>
                  <a:pt x="911" y="8466"/>
                  <a:pt x="704" y="9566"/>
                  <a:pt x="464" y="10659"/>
                </a:cubicBezTo>
                <a:cubicBezTo>
                  <a:pt x="265" y="11560"/>
                  <a:pt x="67" y="12479"/>
                  <a:pt x="117" y="13406"/>
                </a:cubicBezTo>
                <a:cubicBezTo>
                  <a:pt x="199" y="15011"/>
                  <a:pt x="1101" y="16525"/>
                  <a:pt x="2218" y="17642"/>
                </a:cubicBezTo>
                <a:cubicBezTo>
                  <a:pt x="2773" y="18205"/>
                  <a:pt x="3476" y="18635"/>
                  <a:pt x="4146" y="19024"/>
                </a:cubicBezTo>
                <a:cubicBezTo>
                  <a:pt x="5081" y="19570"/>
                  <a:pt x="6033" y="20108"/>
                  <a:pt x="7042" y="20488"/>
                </a:cubicBezTo>
                <a:cubicBezTo>
                  <a:pt x="7886" y="20804"/>
                  <a:pt x="8802" y="21003"/>
                  <a:pt x="9706" y="21003"/>
                </a:cubicBezTo>
                <a:cubicBezTo>
                  <a:pt x="10601" y="21003"/>
                  <a:pt x="11485" y="20809"/>
                  <a:pt x="12280" y="20339"/>
                </a:cubicBezTo>
                <a:cubicBezTo>
                  <a:pt x="13024" y="19901"/>
                  <a:pt x="13554" y="19255"/>
                  <a:pt x="13910" y="18478"/>
                </a:cubicBezTo>
                <a:cubicBezTo>
                  <a:pt x="14406" y="17427"/>
                  <a:pt x="14770" y="16310"/>
                  <a:pt x="15267" y="15251"/>
                </a:cubicBezTo>
                <a:cubicBezTo>
                  <a:pt x="16144" y="13356"/>
                  <a:pt x="17650" y="11478"/>
                  <a:pt x="17517" y="9293"/>
                </a:cubicBezTo>
                <a:cubicBezTo>
                  <a:pt x="17368" y="6943"/>
                  <a:pt x="15780" y="4900"/>
                  <a:pt x="14208" y="3278"/>
                </a:cubicBezTo>
                <a:cubicBezTo>
                  <a:pt x="12602" y="1607"/>
                  <a:pt x="10514" y="493"/>
                  <a:pt x="8244" y="74"/>
                </a:cubicBezTo>
                <a:lnTo>
                  <a:pt x="8244" y="74"/>
                </a:lnTo>
                <a:cubicBezTo>
                  <a:pt x="8234" y="68"/>
                  <a:pt x="8223" y="63"/>
                  <a:pt x="8209" y="59"/>
                </a:cubicBezTo>
                <a:lnTo>
                  <a:pt x="8209" y="59"/>
                </a:lnTo>
                <a:lnTo>
                  <a:pt x="8209" y="68"/>
                </a:lnTo>
                <a:cubicBezTo>
                  <a:pt x="7976" y="23"/>
                  <a:pt x="7738" y="1"/>
                  <a:pt x="7499" y="1"/>
                </a:cubicBezTo>
                <a:close/>
              </a:path>
            </a:pathLst>
          </a:cu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9400" y="89850"/>
            <a:ext cx="929599" cy="92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9525" y="1981201"/>
            <a:ext cx="2137475" cy="2137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5"/>
          <p:cNvSpPr txBox="1"/>
          <p:nvPr/>
        </p:nvSpPr>
        <p:spPr>
          <a:xfrm>
            <a:off x="2590900" y="2371725"/>
            <a:ext cx="4524300" cy="15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Malaria</a:t>
            </a:r>
            <a:endParaRPr sz="36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9" name="Google Shape;109;p25"/>
          <p:cNvSpPr txBox="1"/>
          <p:nvPr/>
        </p:nvSpPr>
        <p:spPr>
          <a:xfrm>
            <a:off x="9525" y="9667875"/>
            <a:ext cx="17907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Main text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6D9EEB"/>
                </a:solidFill>
                <a:latin typeface="Mada"/>
                <a:ea typeface="Mada"/>
                <a:cs typeface="Mada"/>
                <a:sym typeface="Mada"/>
              </a:rPr>
              <a:t>Males slides</a:t>
            </a:r>
            <a:endParaRPr sz="1200">
              <a:solidFill>
                <a:srgbClr val="6D9EEB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A64D79"/>
                </a:solidFill>
                <a:latin typeface="Mada"/>
                <a:ea typeface="Mada"/>
                <a:cs typeface="Mada"/>
                <a:sym typeface="Mada"/>
              </a:rPr>
              <a:t>Females slides</a:t>
            </a:r>
            <a:endParaRPr sz="1200">
              <a:solidFill>
                <a:srgbClr val="A64D79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Doctor notes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10" name="Google Shape;110;p25"/>
          <p:cNvSpPr txBox="1"/>
          <p:nvPr/>
        </p:nvSpPr>
        <p:spPr>
          <a:xfrm>
            <a:off x="1762125" y="9667875"/>
            <a:ext cx="17907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Important</a:t>
            </a:r>
            <a:endParaRPr sz="1200">
              <a:solidFill>
                <a:srgbClr val="CC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0B5394"/>
                </a:solidFill>
                <a:latin typeface="Mada"/>
                <a:ea typeface="Mada"/>
                <a:cs typeface="Mada"/>
                <a:sym typeface="Mada"/>
              </a:rPr>
              <a:t>Textbook</a:t>
            </a:r>
            <a:endParaRPr sz="1200">
              <a:solidFill>
                <a:srgbClr val="0B5394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BF9000"/>
                </a:solidFill>
                <a:latin typeface="Mada"/>
                <a:ea typeface="Mada"/>
                <a:cs typeface="Mada"/>
                <a:sym typeface="Mada"/>
              </a:rPr>
              <a:t>Golden notes</a:t>
            </a:r>
            <a:endParaRPr sz="1200">
              <a:solidFill>
                <a:srgbClr val="BF9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Extra</a:t>
            </a:r>
            <a:endParaRPr sz="1200">
              <a:solidFill>
                <a:srgbClr val="999999"/>
              </a:solidFill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111" name="Google Shape;111;p25"/>
          <p:cNvCxnSpPr/>
          <p:nvPr/>
        </p:nvCxnSpPr>
        <p:spPr>
          <a:xfrm>
            <a:off x="1704975" y="9629775"/>
            <a:ext cx="0" cy="867000"/>
          </a:xfrm>
          <a:prstGeom prst="straightConnector1">
            <a:avLst/>
          </a:prstGeom>
          <a:noFill/>
          <a:ln cap="flat" cmpd="sng" w="9525">
            <a:solidFill>
              <a:srgbClr val="76A5AF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12" name="Google Shape;112;p25"/>
          <p:cNvSpPr txBox="1"/>
          <p:nvPr/>
        </p:nvSpPr>
        <p:spPr>
          <a:xfrm>
            <a:off x="323850" y="9372600"/>
            <a:ext cx="1714500" cy="1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Color Index</a:t>
            </a:r>
            <a:endParaRPr sz="18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3" name="Google Shape;113;p25"/>
          <p:cNvSpPr/>
          <p:nvPr/>
        </p:nvSpPr>
        <p:spPr>
          <a:xfrm>
            <a:off x="402275" y="5381625"/>
            <a:ext cx="6789000" cy="3155700"/>
          </a:xfrm>
          <a:prstGeom prst="round2SameRect">
            <a:avLst>
              <a:gd fmla="val 0" name="adj1"/>
              <a:gd fmla="val 13813" name="adj2"/>
            </a:avLst>
          </a:prstGeom>
          <a:noFill/>
          <a:ln cap="flat" cmpd="sng" w="28575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Understand the epidemiology and global burden of malaria 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Understand the epidemiology and risk factors related to Malaria in KSA 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 Understand the cycle of infection of malaria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Define modes of transmission, clinical features, risk factors, community diagnosis and treatment for malaria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Enlist the factors responsible for antimalarial drug resistance 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 Understand the role and measures taken by WHO to combat the burden of Malaria globally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Enlist the global measures of prevention and elimination for Malaria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400"/>
              <a:buFont typeface="Mada"/>
              <a:buChar char="●"/>
            </a:pPr>
            <a:r>
              <a:rPr b="1" lang="en-GB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OSCE</a:t>
            </a:r>
            <a:endParaRPr b="1">
              <a:solidFill>
                <a:srgbClr val="CC0000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14" name="Google Shape;114;p25"/>
          <p:cNvSpPr/>
          <p:nvPr/>
        </p:nvSpPr>
        <p:spPr>
          <a:xfrm>
            <a:off x="914150" y="5036275"/>
            <a:ext cx="1543320" cy="492102"/>
          </a:xfrm>
          <a:prstGeom prst="flowChartTerminator">
            <a:avLst/>
          </a:prstGeom>
          <a:solidFill>
            <a:srgbClr val="FFFFFF"/>
          </a:solidFill>
          <a:ln cap="flat" cmpd="sng" w="28575">
            <a:solidFill>
              <a:srgbClr val="76A5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Objectives</a:t>
            </a:r>
            <a:endParaRPr sz="20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5" name="Google Shape;115;p25"/>
          <p:cNvSpPr/>
          <p:nvPr/>
        </p:nvSpPr>
        <p:spPr>
          <a:xfrm flipH="1" rot="-5400000">
            <a:off x="6609525" y="9364275"/>
            <a:ext cx="476100" cy="1484100"/>
          </a:xfrm>
          <a:prstGeom prst="round1Rect">
            <a:avLst>
              <a:gd fmla="val 50000" name="adj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5"/>
          <p:cNvSpPr txBox="1"/>
          <p:nvPr/>
        </p:nvSpPr>
        <p:spPr>
          <a:xfrm>
            <a:off x="6173850" y="10001250"/>
            <a:ext cx="1484100" cy="1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 u="sng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Editing File</a:t>
            </a:r>
            <a:endParaRPr b="1" sz="1800" u="sng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17" name="Google Shape;117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6250" y="76800"/>
            <a:ext cx="867000" cy="8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5"/>
          <p:cNvSpPr txBox="1"/>
          <p:nvPr/>
        </p:nvSpPr>
        <p:spPr>
          <a:xfrm>
            <a:off x="690470" y="8600824"/>
            <a:ext cx="60717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You can check the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references at the end of the lecture if interested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4"/>
          <p:cNvSpPr txBox="1"/>
          <p:nvPr>
            <p:ph type="title"/>
          </p:nvPr>
        </p:nvSpPr>
        <p:spPr>
          <a:xfrm>
            <a:off x="258700" y="468451"/>
            <a:ext cx="7072200" cy="5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Malaria Control</a:t>
            </a:r>
            <a:endParaRPr b="1" sz="24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0" name="Google Shape;320;p34"/>
          <p:cNvSpPr txBox="1"/>
          <p:nvPr>
            <p:ph idx="1" type="body"/>
          </p:nvPr>
        </p:nvSpPr>
        <p:spPr>
          <a:xfrm>
            <a:off x="258700" y="1101750"/>
            <a:ext cx="5721900" cy="5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Global measures to combat malaria: Pillar 1</a:t>
            </a:r>
            <a:endParaRPr b="1"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</p:txBody>
      </p:sp>
      <p:graphicFrame>
        <p:nvGraphicFramePr>
          <p:cNvPr id="321" name="Google Shape;321;p34"/>
          <p:cNvGraphicFramePr/>
          <p:nvPr/>
        </p:nvGraphicFramePr>
        <p:xfrm>
          <a:off x="-12" y="18890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{0F9E321B-CF13-40F0-8A37-4ACF872182D3}</a:tableStyleId>
              </a:tblPr>
              <a:tblGrid>
                <a:gridCol w="7589525"/>
              </a:tblGrid>
              <a:tr h="544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Pilar 1: </a:t>
                      </a:r>
                      <a:r>
                        <a:rPr lang="en-GB" sz="12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E</a:t>
                      </a:r>
                      <a:r>
                        <a:rPr lang="en-GB" sz="12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nsure</a:t>
                      </a:r>
                      <a:r>
                        <a:rPr b="1" lang="en-GB" sz="12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</a:t>
                      </a:r>
                      <a:r>
                        <a:rPr b="1" lang="en-GB" sz="1200">
                          <a:solidFill>
                            <a:srgbClr val="CC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universal access</a:t>
                      </a:r>
                      <a:r>
                        <a:rPr b="1" lang="en-GB" sz="12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</a:t>
                      </a:r>
                      <a:r>
                        <a:rPr lang="en-GB" sz="12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to malaria prevention, diagnosis and treatment</a:t>
                      </a:r>
                      <a:endParaRPr sz="12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5818E">
                        <a:alpha val="77650"/>
                      </a:srgbClr>
                    </a:solidFill>
                  </a:tcPr>
                </a:tc>
              </a:tr>
              <a:tr h="544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1- </a:t>
                      </a:r>
                      <a:r>
                        <a:rPr b="1" lang="en-GB" sz="1200">
                          <a:solidFill>
                            <a:srgbClr val="CC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Vector control</a:t>
                      </a:r>
                      <a:endParaRPr sz="1200">
                        <a:solidFill>
                          <a:srgbClr val="38761D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A2C4C9"/>
                    </a:solidFill>
                  </a:tcPr>
                </a:tc>
              </a:tr>
              <a:tr h="1206975"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Maximise the impact of vector control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Maintain adequate </a:t>
                      </a:r>
                      <a:r>
                        <a:rPr b="1" lang="en-GB" sz="1200">
                          <a:solidFill>
                            <a:srgbClr val="CC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entomological</a:t>
                      </a: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surveillance and monitoring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Manage insecticide resistance and residual transmission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Strengthen capacity for evidence- driven vector control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Implement malaria vector control in the context of integrated vector management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5760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2- Chemo-prevention </a:t>
                      </a:r>
                      <a:endParaRPr b="1"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38761D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subtherapeutic</a:t>
                      </a:r>
                      <a:r>
                        <a:rPr lang="en-GB" sz="1200">
                          <a:solidFill>
                            <a:srgbClr val="38761D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doses of malaria treatment for prophylaxis </a:t>
                      </a:r>
                      <a:endParaRPr sz="1200">
                        <a:solidFill>
                          <a:srgbClr val="38761D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A2C4C9"/>
                    </a:solidFill>
                  </a:tcPr>
                </a:tc>
              </a:tr>
              <a:tr h="996675"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Expand preventive treatment to prevent disease in the most vulnerable groups.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Protect all non-immune travellers and migrants.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Example:</a:t>
                      </a: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Someone plans on traveling to an endemic chloroquine- resistant country?</a:t>
                      </a:r>
                      <a:r>
                        <a:rPr lang="en-GB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</a:t>
                      </a:r>
                      <a:r>
                        <a:rPr lang="en-GB" sz="1200">
                          <a:solidFill>
                            <a:srgbClr val="CC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Doxycycline (before/during/after travel)</a:t>
                      </a:r>
                      <a:endParaRPr sz="1200">
                        <a:solidFill>
                          <a:srgbClr val="CC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544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3- Diagnostic testing and treatment</a:t>
                      </a:r>
                      <a:endParaRPr b="1"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A2C4C9"/>
                    </a:solidFill>
                  </a:tcPr>
                </a:tc>
              </a:tr>
              <a:tr h="2468850"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Ensure universal diagnostic testing of all suspected malaria cases.</a:t>
                      </a:r>
                      <a:endParaRPr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Provide quality assured treatment to all patients.</a:t>
                      </a:r>
                      <a:endParaRPr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Monitor safety and efficacy of antimalarial medicines and manage antimalarial drug resistance.</a:t>
                      </a:r>
                      <a:endParaRPr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Contain antimalarial drug resistance.</a:t>
                      </a:r>
                      <a:endParaRPr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Eliminate falciparum malaria from the Greater Mekong subregion.</a:t>
                      </a:r>
                      <a:endParaRPr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Remove all inappropriate antimalarial medicines from market.</a:t>
                      </a:r>
                      <a:endParaRPr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All countries should aim to eliminate malaria.</a:t>
                      </a:r>
                      <a:endParaRPr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Scale up community based diagnostic testing and treatment.</a:t>
                      </a:r>
                      <a:endParaRPr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- All suspected cases must be confirmed first before given treatment. If treatment failure is &gt; 10% , first line therapy is reviewed (every 2 years, countries review their malaria health policies)</a:t>
                      </a:r>
                      <a:endParaRPr sz="1200">
                        <a:solidFill>
                          <a:srgbClr val="6AA84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- Use multiple drugs (combination) to avoid resistance </a:t>
                      </a:r>
                      <a:endParaRPr sz="1200">
                        <a:solidFill>
                          <a:srgbClr val="6AA84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322" name="Google Shape;322;p34"/>
          <p:cNvSpPr txBox="1"/>
          <p:nvPr/>
        </p:nvSpPr>
        <p:spPr>
          <a:xfrm>
            <a:off x="-6990275" y="7727501"/>
            <a:ext cx="60717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23" name="Google Shape;323;p34"/>
          <p:cNvSpPr/>
          <p:nvPr/>
        </p:nvSpPr>
        <p:spPr>
          <a:xfrm>
            <a:off x="5008030" y="435948"/>
            <a:ext cx="468900" cy="4449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BF9000"/>
          </a:solidFill>
          <a:ln cap="flat" cmpd="sng" w="952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5"/>
          <p:cNvSpPr txBox="1"/>
          <p:nvPr>
            <p:ph type="title"/>
          </p:nvPr>
        </p:nvSpPr>
        <p:spPr>
          <a:xfrm>
            <a:off x="258675" y="210901"/>
            <a:ext cx="7072200" cy="5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Malaria Control</a:t>
            </a:r>
            <a:endParaRPr b="1" sz="24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9" name="Google Shape;329;p35"/>
          <p:cNvSpPr txBox="1"/>
          <p:nvPr>
            <p:ph idx="1" type="body"/>
          </p:nvPr>
        </p:nvSpPr>
        <p:spPr>
          <a:xfrm>
            <a:off x="345359" y="614934"/>
            <a:ext cx="5721900" cy="51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Global measures to combat malaria: </a:t>
            </a:r>
            <a:r>
              <a:rPr b="1"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Pillar 2 &amp; 3</a:t>
            </a:r>
            <a:endParaRPr b="1"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</p:txBody>
      </p:sp>
      <p:graphicFrame>
        <p:nvGraphicFramePr>
          <p:cNvPr id="330" name="Google Shape;330;p35"/>
          <p:cNvGraphicFramePr/>
          <p:nvPr/>
        </p:nvGraphicFramePr>
        <p:xfrm>
          <a:off x="-12" y="126834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{0F9E321B-CF13-40F0-8A37-4ACF872182D3}</a:tableStyleId>
              </a:tblPr>
              <a:tblGrid>
                <a:gridCol w="3794775"/>
                <a:gridCol w="3794775"/>
              </a:tblGrid>
              <a:tr h="55477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Pillar</a:t>
                      </a:r>
                      <a:r>
                        <a:rPr b="1" lang="en-GB" sz="12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2: </a:t>
                      </a:r>
                      <a:r>
                        <a:rPr lang="en-GB" sz="12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accelerate</a:t>
                      </a:r>
                      <a:r>
                        <a:rPr b="1" lang="en-GB" sz="12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</a:t>
                      </a:r>
                      <a:r>
                        <a:rPr b="1" lang="en-GB" sz="1200">
                          <a:solidFill>
                            <a:srgbClr val="CC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efforts towards elimination </a:t>
                      </a:r>
                      <a:r>
                        <a:rPr lang="en-GB" sz="12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and attainment of malaria-free status</a:t>
                      </a:r>
                      <a:endParaRPr sz="12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5818E">
                        <a:alpha val="77650"/>
                      </a:srgbClr>
                    </a:solidFill>
                  </a:tcPr>
                </a:tc>
                <a:tc hMerge="1"/>
              </a:tr>
              <a:tr h="2935225">
                <a:tc gridSpan="2"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Refocus programmes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1200"/>
                        <a:buFont typeface="Mada"/>
                        <a:buChar char="●"/>
                      </a:pPr>
                      <a:r>
                        <a:rPr b="1" lang="en-GB" sz="1200">
                          <a:solidFill>
                            <a:srgbClr val="CC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Enact legislation</a:t>
                      </a:r>
                      <a:endParaRPr b="1" sz="1200">
                        <a:solidFill>
                          <a:srgbClr val="CC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Renew political commitment and deepen regional collaboration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Reduce the number of undetected infections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Implement targeted malaria vector control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Prevent re-establishment of local malaria transmission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Implement transmission-blocking chemotherapy </a:t>
                      </a:r>
                      <a:r>
                        <a:rPr lang="en-GB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in high </a:t>
                      </a:r>
                      <a:r>
                        <a:rPr lang="en-GB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transmission/resistance cases</a:t>
                      </a:r>
                      <a:endParaRPr sz="1200">
                        <a:solidFill>
                          <a:srgbClr val="6AA84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Detect all infections to attain elimination and prevent reestablishment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Use of medicines to reduce the parasite pool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b="1" lang="en-GB" sz="1200">
                          <a:solidFill>
                            <a:srgbClr val="CC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Devise P. vivax-specific strategies </a:t>
                      </a:r>
                      <a:r>
                        <a:rPr lang="en-GB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the problem is that it can live in multi environments so it’s very resistant </a:t>
                      </a:r>
                      <a:endParaRPr sz="1200">
                        <a:solidFill>
                          <a:srgbClr val="6AA84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Use </a:t>
                      </a:r>
                      <a:r>
                        <a:rPr b="1" lang="en-GB" sz="1200">
                          <a:solidFill>
                            <a:srgbClr val="CC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surveillance</a:t>
                      </a: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as an intervention in elimination programs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 hMerge="1"/>
              </a:tr>
              <a:tr h="55477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Pillar</a:t>
                      </a:r>
                      <a:r>
                        <a:rPr b="1" lang="en-GB" sz="12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3: </a:t>
                      </a:r>
                      <a:r>
                        <a:rPr b="1" lang="en-GB" sz="1200">
                          <a:solidFill>
                            <a:srgbClr val="CC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transform malaria surveillance into a core intervention</a:t>
                      </a:r>
                      <a:endParaRPr b="1" sz="1200">
                        <a:solidFill>
                          <a:srgbClr val="CC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5818E">
                        <a:alpha val="77650"/>
                      </a:srgbClr>
                    </a:solidFill>
                  </a:tcPr>
                </a:tc>
                <a:tc hMerge="1"/>
              </a:tr>
              <a:tr h="2251175">
                <a:tc gridSpan="2"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b="1" lang="en-GB" sz="1200">
                          <a:solidFill>
                            <a:srgbClr val="CC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Surveillance in areas of high </a:t>
                      </a:r>
                      <a:r>
                        <a:rPr lang="en-GB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(focus on no. of deaths and cases) </a:t>
                      </a:r>
                      <a:r>
                        <a:rPr b="1" lang="en-GB" sz="1200">
                          <a:solidFill>
                            <a:srgbClr val="CC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and </a:t>
                      </a:r>
                      <a:r>
                        <a:rPr b="1" lang="en-GB" sz="1200">
                          <a:solidFill>
                            <a:srgbClr val="CC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low </a:t>
                      </a:r>
                      <a:r>
                        <a:rPr lang="en-GB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(focus on high risk groups) </a:t>
                      </a:r>
                      <a:r>
                        <a:rPr b="1" lang="en-GB" sz="1200">
                          <a:solidFill>
                            <a:srgbClr val="CC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transmission.</a:t>
                      </a:r>
                      <a:endParaRPr b="1" sz="1200">
                        <a:solidFill>
                          <a:srgbClr val="CC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Surveillance in areas targeted for elimination of malaria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b="1" lang="en-GB" sz="1200">
                          <a:solidFill>
                            <a:srgbClr val="CC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Invest</a:t>
                      </a: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in routine information systems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Collect necessary data for understanding disease trends and overall programme performance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Develop national strategic plans that take into account the epidemiology and heterogeneity of malaria in a country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Monitor the implementation of national malaria strategic plans at regular intervals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b="1" lang="en-GB" sz="1200">
                          <a:solidFill>
                            <a:srgbClr val="CC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Ensure the surveillance system is monitored</a:t>
                      </a:r>
                      <a:endParaRPr b="1" sz="1200">
                        <a:solidFill>
                          <a:srgbClr val="CC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 hMerge="1"/>
              </a:tr>
              <a:tr h="655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Supporting element 1: </a:t>
                      </a:r>
                      <a:r>
                        <a:rPr lang="en-GB" sz="12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harnessing innovation and expanding</a:t>
                      </a:r>
                      <a:r>
                        <a:rPr b="1" lang="en-GB" sz="1200">
                          <a:solidFill>
                            <a:srgbClr val="CC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research</a:t>
                      </a:r>
                      <a:endParaRPr b="1" sz="1200">
                        <a:solidFill>
                          <a:srgbClr val="CC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5818E">
                        <a:alpha val="776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Supporting element 2: </a:t>
                      </a:r>
                      <a:r>
                        <a:rPr lang="en-GB" sz="12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strengthening the enabling environment</a:t>
                      </a:r>
                      <a:endParaRPr sz="12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5818E">
                        <a:alpha val="77650"/>
                      </a:srgbClr>
                    </a:solidFill>
                  </a:tcPr>
                </a:tc>
              </a:tr>
              <a:tr h="2479175"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Vector control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Diagnostic testing and treatment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Malaria vaccines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Surveillance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Elimination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Increase international and domestic financing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Ensure robust health sector response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Strengthen health workforce and malaria expert base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Ensure the sustainability of malaria responses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Improve government stewardship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Strengthen multisectoral collaboration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Encourage private sector participation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Empower communities and engage with non-governmental organisation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31" name="Google Shape;331;p35"/>
          <p:cNvSpPr/>
          <p:nvPr/>
        </p:nvSpPr>
        <p:spPr>
          <a:xfrm>
            <a:off x="4993276" y="271648"/>
            <a:ext cx="468900" cy="4449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BF9000"/>
          </a:solidFill>
          <a:ln cap="flat" cmpd="sng" w="952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6"/>
          <p:cNvSpPr txBox="1"/>
          <p:nvPr>
            <p:ph type="title"/>
          </p:nvPr>
        </p:nvSpPr>
        <p:spPr>
          <a:xfrm>
            <a:off x="258675" y="509476"/>
            <a:ext cx="7072200" cy="5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Cases</a:t>
            </a:r>
            <a:endParaRPr b="1" sz="24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7" name="Google Shape;337;p36"/>
          <p:cNvSpPr/>
          <p:nvPr/>
        </p:nvSpPr>
        <p:spPr>
          <a:xfrm>
            <a:off x="1162725" y="1075950"/>
            <a:ext cx="6080100" cy="1199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           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A child aged 3 years is brought in for fever over the past 24 h. The father reports no cough or diarrhoea.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Physical examination shows a temperature of 38.6 °C but no other major sign.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RDT is negative.</a:t>
            </a:r>
            <a:endParaRPr b="1" sz="1200">
              <a:solidFill>
                <a:srgbClr val="CC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(1) What is your diagnosis?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(2) What advice do you give to the father, and what treatment do you prescribe?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38" name="Google Shape;338;p36"/>
          <p:cNvSpPr/>
          <p:nvPr/>
        </p:nvSpPr>
        <p:spPr>
          <a:xfrm>
            <a:off x="0" y="1075875"/>
            <a:ext cx="1716000" cy="1199700"/>
          </a:xfrm>
          <a:prstGeom prst="homePlate">
            <a:avLst>
              <a:gd fmla="val 50000" name="adj"/>
            </a:avLst>
          </a:pr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Case 1</a:t>
            </a:r>
            <a:endParaRPr b="1" sz="12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39" name="Google Shape;339;p36"/>
          <p:cNvSpPr txBox="1"/>
          <p:nvPr/>
        </p:nvSpPr>
        <p:spPr>
          <a:xfrm>
            <a:off x="91251" y="2321925"/>
            <a:ext cx="71517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u="sng">
                <a:latin typeface="Mada"/>
                <a:ea typeface="Mada"/>
                <a:cs typeface="Mada"/>
                <a:sym typeface="Mada"/>
              </a:rPr>
              <a:t>Non-specific fever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(without danger signs)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1) Diagnosis: non-specific fever or </a:t>
            </a:r>
            <a:r>
              <a:rPr b="1" lang="en-GB" sz="1200" u="sng">
                <a:latin typeface="Mada"/>
                <a:ea typeface="Mada"/>
                <a:cs typeface="Mada"/>
                <a:sym typeface="Mada"/>
              </a:rPr>
              <a:t>non-malaria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fever or flu-like syndrome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2) Reassure the father that his child does not have malaria. Tell him to bring the child again if the fever persists or if a new problem appears. Treat the child with an antipyretic only.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Take home message: </a:t>
            </a:r>
            <a:r>
              <a:rPr b="1"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RDT is negative → No malaria → No antimalarial treatment</a:t>
            </a:r>
            <a:endParaRPr b="1" sz="1200">
              <a:solidFill>
                <a:srgbClr val="CC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40" name="Google Shape;340;p36"/>
          <p:cNvSpPr/>
          <p:nvPr/>
        </p:nvSpPr>
        <p:spPr>
          <a:xfrm>
            <a:off x="573400" y="3555900"/>
            <a:ext cx="6816000" cy="1521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      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An infant aged 11 months is brought to a dispensary for fever over the past 48 h. The mother reports difficulty in breastfeeding since the previous day and one episode of convulsion.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                Physical examination shows a temperature of 38.6 °C and slight drowsiness but no other major sign.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Explain the actions you would take, one by one.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41" name="Google Shape;341;p36"/>
          <p:cNvSpPr/>
          <p:nvPr/>
        </p:nvSpPr>
        <p:spPr>
          <a:xfrm>
            <a:off x="0" y="3555900"/>
            <a:ext cx="1146900" cy="1521300"/>
          </a:xfrm>
          <a:prstGeom prst="homePlate">
            <a:avLst>
              <a:gd fmla="val 50000" name="adj"/>
            </a:avLst>
          </a:pr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Case 2</a:t>
            </a:r>
            <a:endParaRPr b="1" sz="12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42" name="Google Shape;342;p36"/>
          <p:cNvSpPr txBox="1"/>
          <p:nvPr/>
        </p:nvSpPr>
        <p:spPr>
          <a:xfrm>
            <a:off x="91241" y="5123467"/>
            <a:ext cx="60717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- </a:t>
            </a:r>
            <a:r>
              <a:rPr b="1" lang="en-GB" sz="1200">
                <a:latin typeface="Mada"/>
                <a:ea typeface="Mada"/>
                <a:cs typeface="Mada"/>
                <a:sym typeface="Mada"/>
              </a:rPr>
              <a:t>Difficulty to suck, convulsion, drowsiness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= </a:t>
            </a:r>
            <a:r>
              <a:rPr b="1"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Danger signs</a:t>
            </a:r>
            <a:endParaRPr b="1" sz="1200">
              <a:solidFill>
                <a:srgbClr val="CC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-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Do not lose time by asking for malaria tests; they will be done at the hospital.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-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Immediately prescribe an antimalarial and an antibiotic treatment (and antipyretic)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- Refer the infant urgently to hospital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Take home message: </a:t>
            </a:r>
            <a:r>
              <a:rPr b="1"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Danger signs antimalarial+antibiotic + immediate referral</a:t>
            </a:r>
            <a:endParaRPr b="1" sz="1200">
              <a:solidFill>
                <a:srgbClr val="CC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43" name="Google Shape;343;p36"/>
          <p:cNvSpPr/>
          <p:nvPr/>
        </p:nvSpPr>
        <p:spPr>
          <a:xfrm>
            <a:off x="0" y="7100025"/>
            <a:ext cx="7589400" cy="2606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            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A 42-year-old </a:t>
            </a:r>
            <a:r>
              <a:rPr b="1" lang="en-GB" sz="1200" u="sng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Nigerian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woman presents to her primary care physician with a 2-day history of </a:t>
            </a:r>
            <a:r>
              <a:rPr b="1"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fever, chills, and sweats with associated headache and myalgia. She is febrile 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(38.6C [101.4 F]) and </a:t>
            </a:r>
            <a:r>
              <a:rPr b="1"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tachycardic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, but examination is otherwise unremarkable. A presumptive diagnosis of influenza is made, and she is advised to return if she does not improve. Two days later she presents to the </a:t>
            </a:r>
            <a:r>
              <a:rPr b="1"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emergency department 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with similar symptoms and </a:t>
            </a:r>
            <a:r>
              <a:rPr b="1"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frequent vomiting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. On examination she </a:t>
            </a:r>
            <a:r>
              <a:rPr b="1"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appears ill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, with a temperature of 38.8°C (101.8'F), pulse rate </a:t>
            </a:r>
            <a:r>
              <a:rPr b="1"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120 beats per minute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, blood pressure 105/60 mmHg, and </a:t>
            </a:r>
            <a:r>
              <a:rPr b="1"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mild jaundice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. Further history reveals that she recently </a:t>
            </a:r>
            <a:r>
              <a:rPr b="1"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visited family in Nigeria for 2 months, returning 1 week before presentation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. She </a:t>
            </a:r>
            <a:r>
              <a:rPr b="1"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did not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take malaria prophylaxis.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44" name="Google Shape;344;p36"/>
          <p:cNvSpPr/>
          <p:nvPr/>
        </p:nvSpPr>
        <p:spPr>
          <a:xfrm>
            <a:off x="75" y="6380325"/>
            <a:ext cx="7589400" cy="1125300"/>
          </a:xfrm>
          <a:prstGeom prst="homePlate">
            <a:avLst>
              <a:gd fmla="val 52315" name="adj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Exercise:</a:t>
            </a:r>
            <a:endParaRPr b="1" sz="12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Identify key factors and common clinical Features </a:t>
            </a:r>
            <a:endParaRPr b="1" sz="12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7"/>
          <p:cNvSpPr/>
          <p:nvPr/>
        </p:nvSpPr>
        <p:spPr>
          <a:xfrm>
            <a:off x="173675" y="2028825"/>
            <a:ext cx="7246200" cy="6550800"/>
          </a:xfrm>
          <a:prstGeom prst="round2SameRect">
            <a:avLst>
              <a:gd fmla="val 0" name="adj1"/>
              <a:gd fmla="val 4028" name="adj2"/>
            </a:avLst>
          </a:prstGeom>
          <a:noFill/>
          <a:ln cap="flat" cmpd="sng" w="28575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highlight>
                <a:srgbClr val="FFFFFF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1- Sporozoites when injected into the human skin it migrates to?</a:t>
            </a:r>
            <a:endParaRPr sz="1200">
              <a:highlight>
                <a:srgbClr val="FFFFFF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A- Hepatocytes. B- Intestinal wall. C- Macrophages. D- Lymphocytes.</a:t>
            </a:r>
            <a:endParaRPr sz="1200">
              <a:solidFill>
                <a:srgbClr val="76A5AF"/>
              </a:solidFill>
              <a:highlight>
                <a:srgbClr val="FFFFFF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2- What is the main organ affected in malaria infection</a:t>
            </a:r>
            <a:r>
              <a:rPr lang="en-GB" sz="1200"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?</a:t>
            </a:r>
            <a:endParaRPr sz="1200">
              <a:highlight>
                <a:srgbClr val="FFFFFF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 A- Liver. B- kidney. C- RBCs. D- intestine.</a:t>
            </a:r>
            <a:endParaRPr sz="1200">
              <a:solidFill>
                <a:srgbClr val="76A5AF"/>
              </a:solidFill>
              <a:highlight>
                <a:srgbClr val="FFFFFF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3- which one of the following has immunity against malaria: </a:t>
            </a:r>
            <a:endParaRPr sz="1200">
              <a:highlight>
                <a:srgbClr val="FFFFFF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A- sickle cell trait B- microcytic anemia C- G6PG deficiency D- children less than 6</a:t>
            </a:r>
            <a:endParaRPr sz="1200">
              <a:solidFill>
                <a:srgbClr val="76A5AF"/>
              </a:solidFill>
              <a:highlight>
                <a:srgbClr val="FFFFFF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4- the main way to reduce malaria transmission at a community is </a:t>
            </a:r>
            <a:endParaRPr sz="1200">
              <a:highlight>
                <a:srgbClr val="FFFFFF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A- human control B- vector control C- environmental control</a:t>
            </a:r>
            <a:endParaRPr sz="1200">
              <a:solidFill>
                <a:srgbClr val="76A5AF"/>
              </a:solidFill>
              <a:highlight>
                <a:srgbClr val="FFFFFF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5- You work in prevention of malaria in west Africa, what is the best prevention?</a:t>
            </a:r>
            <a:endParaRPr sz="1200">
              <a:highlight>
                <a:srgbClr val="FFFFFF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A- Mass vaccination B- Use insecticides in beds and crops C- use spray nets D- Drinking a lot of orange juice</a:t>
            </a:r>
            <a:endParaRPr sz="1200">
              <a:solidFill>
                <a:srgbClr val="76A5AF"/>
              </a:solidFill>
              <a:highlight>
                <a:schemeClr val="lt1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6- What is the main mode of transmission in malaria?</a:t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A- Blood Transfusion  B- Animal bite C- TransPlacental  D- Vector borne</a:t>
            </a:r>
            <a:endParaRPr sz="1200">
              <a:solidFill>
                <a:srgbClr val="76A5AF"/>
              </a:solidFill>
              <a:highlight>
                <a:schemeClr val="lt1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76A5AF"/>
              </a:solidFill>
              <a:highlight>
                <a:schemeClr val="lt1"/>
              </a:highlight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50" name="Google Shape;350;p37"/>
          <p:cNvSpPr/>
          <p:nvPr/>
        </p:nvSpPr>
        <p:spPr>
          <a:xfrm>
            <a:off x="685550" y="1808825"/>
            <a:ext cx="1209924" cy="385776"/>
          </a:xfrm>
          <a:prstGeom prst="flowChartTerminator">
            <a:avLst/>
          </a:prstGeom>
          <a:solidFill>
            <a:srgbClr val="FFFFFF"/>
          </a:solidFill>
          <a:ln cap="flat" cmpd="sng" w="28575">
            <a:solidFill>
              <a:srgbClr val="76A5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MCQ</a:t>
            </a:r>
            <a:endParaRPr sz="24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1" name="Google Shape;351;p37"/>
          <p:cNvSpPr/>
          <p:nvPr/>
        </p:nvSpPr>
        <p:spPr>
          <a:xfrm flipH="1" rot="10800000">
            <a:off x="0" y="9829800"/>
            <a:ext cx="1494000" cy="333300"/>
          </a:xfrm>
          <a:prstGeom prst="round1Rect">
            <a:avLst>
              <a:gd fmla="val 50000" name="adj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 u="sng">
              <a:solidFill>
                <a:srgbClr val="741B47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52" name="Google Shape;352;p37"/>
          <p:cNvSpPr txBox="1"/>
          <p:nvPr/>
        </p:nvSpPr>
        <p:spPr>
          <a:xfrm>
            <a:off x="152400" y="9762975"/>
            <a:ext cx="11715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 u="sng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Answers</a:t>
            </a:r>
            <a:endParaRPr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3" name="Google Shape;353;p37"/>
          <p:cNvSpPr/>
          <p:nvPr/>
        </p:nvSpPr>
        <p:spPr>
          <a:xfrm rot="10800000">
            <a:off x="3875825" y="25"/>
            <a:ext cx="3713700" cy="1092300"/>
          </a:xfrm>
          <a:prstGeom prst="round1Rect">
            <a:avLst>
              <a:gd fmla="val 50000" name="adj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 u="sng">
              <a:solidFill>
                <a:srgbClr val="741B47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54" name="Google Shape;354;p37"/>
          <p:cNvSpPr txBox="1"/>
          <p:nvPr/>
        </p:nvSpPr>
        <p:spPr>
          <a:xfrm>
            <a:off x="4341943" y="256875"/>
            <a:ext cx="28203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Quiz</a:t>
            </a:r>
            <a:endParaRPr sz="60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aphicFrame>
        <p:nvGraphicFramePr>
          <p:cNvPr id="355" name="Google Shape;355;p37"/>
          <p:cNvGraphicFramePr/>
          <p:nvPr/>
        </p:nvGraphicFramePr>
        <p:xfrm>
          <a:off x="2068288" y="96867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{0F9E321B-CF13-40F0-8A37-4ACF872182D3}</a:tableStyleId>
              </a:tblPr>
              <a:tblGrid>
                <a:gridCol w="805075"/>
                <a:gridCol w="805075"/>
                <a:gridCol w="805075"/>
                <a:gridCol w="805075"/>
                <a:gridCol w="805075"/>
                <a:gridCol w="805075"/>
              </a:tblGrid>
              <a:tr h="264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134F5C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Q1</a:t>
                      </a:r>
                      <a:endParaRPr sz="1000">
                        <a:solidFill>
                          <a:srgbClr val="134F5C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134F5C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Q2</a:t>
                      </a:r>
                      <a:endParaRPr sz="1000">
                        <a:solidFill>
                          <a:srgbClr val="134F5C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134F5C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Q3</a:t>
                      </a:r>
                      <a:endParaRPr sz="1000">
                        <a:solidFill>
                          <a:srgbClr val="134F5C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134F5C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Q4</a:t>
                      </a:r>
                      <a:endParaRPr sz="1000">
                        <a:solidFill>
                          <a:srgbClr val="134F5C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134F5C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Q5</a:t>
                      </a:r>
                      <a:endParaRPr sz="1000">
                        <a:solidFill>
                          <a:srgbClr val="134F5C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134F5C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Q6</a:t>
                      </a:r>
                      <a:endParaRPr sz="1000">
                        <a:solidFill>
                          <a:srgbClr val="134F5C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  <a:tr h="74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B7B7B7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</a:t>
                      </a:r>
                      <a:endParaRPr sz="1000">
                        <a:solidFill>
                          <a:srgbClr val="B7B7B7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B7B7B7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</a:t>
                      </a:r>
                      <a:endParaRPr sz="1000">
                        <a:solidFill>
                          <a:srgbClr val="B7B7B7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B7B7B7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</a:t>
                      </a:r>
                      <a:endParaRPr sz="1000">
                        <a:solidFill>
                          <a:srgbClr val="B7B7B7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B7B7B7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B</a:t>
                      </a:r>
                      <a:endParaRPr sz="1000">
                        <a:solidFill>
                          <a:srgbClr val="B7B7B7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B7B7B7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</a:t>
                      </a:r>
                      <a:endParaRPr sz="1000">
                        <a:solidFill>
                          <a:srgbClr val="B7B7B7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B7B7B7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</a:t>
                      </a:r>
                      <a:endParaRPr sz="1000">
                        <a:solidFill>
                          <a:srgbClr val="B7B7B7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8"/>
          <p:cNvSpPr/>
          <p:nvPr/>
        </p:nvSpPr>
        <p:spPr>
          <a:xfrm flipH="1">
            <a:off x="295075" y="1053575"/>
            <a:ext cx="5514966" cy="1838322"/>
          </a:xfrm>
          <a:prstGeom prst="flowChartTerminator">
            <a:avLst/>
          </a:prstGeom>
          <a:noFill/>
          <a:ln cap="flat" cmpd="sng" w="28575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38"/>
          <p:cNvSpPr/>
          <p:nvPr/>
        </p:nvSpPr>
        <p:spPr>
          <a:xfrm flipH="1">
            <a:off x="4593589" y="567862"/>
            <a:ext cx="2652531" cy="2600215"/>
          </a:xfrm>
          <a:custGeom>
            <a:rect b="b" l="l" r="r" t="t"/>
            <a:pathLst>
              <a:path extrusionOk="0" h="20766" w="17807">
                <a:moveTo>
                  <a:pt x="7893" y="0"/>
                </a:moveTo>
                <a:cubicBezTo>
                  <a:pt x="7050" y="0"/>
                  <a:pt x="5810" y="272"/>
                  <a:pt x="5023" y="992"/>
                </a:cubicBezTo>
                <a:cubicBezTo>
                  <a:pt x="4519" y="1456"/>
                  <a:pt x="4146" y="2060"/>
                  <a:pt x="3807" y="2655"/>
                </a:cubicBezTo>
                <a:cubicBezTo>
                  <a:pt x="2615" y="4724"/>
                  <a:pt x="1581" y="6908"/>
                  <a:pt x="1118" y="9250"/>
                </a:cubicBezTo>
                <a:cubicBezTo>
                  <a:pt x="654" y="11592"/>
                  <a:pt x="1" y="13188"/>
                  <a:pt x="1043" y="15340"/>
                </a:cubicBezTo>
                <a:cubicBezTo>
                  <a:pt x="1292" y="15844"/>
                  <a:pt x="2227" y="17201"/>
                  <a:pt x="2781" y="17640"/>
                </a:cubicBezTo>
                <a:cubicBezTo>
                  <a:pt x="3236" y="18021"/>
                  <a:pt x="3724" y="18360"/>
                  <a:pt x="4229" y="18658"/>
                </a:cubicBezTo>
                <a:cubicBezTo>
                  <a:pt x="5710" y="19518"/>
                  <a:pt x="7232" y="20404"/>
                  <a:pt x="8920" y="20685"/>
                </a:cubicBezTo>
                <a:cubicBezTo>
                  <a:pt x="9241" y="20738"/>
                  <a:pt x="9571" y="20766"/>
                  <a:pt x="9901" y="20766"/>
                </a:cubicBezTo>
                <a:cubicBezTo>
                  <a:pt x="11307" y="20766"/>
                  <a:pt x="12726" y="20268"/>
                  <a:pt x="13571" y="19162"/>
                </a:cubicBezTo>
                <a:cubicBezTo>
                  <a:pt x="14009" y="18575"/>
                  <a:pt x="14257" y="17872"/>
                  <a:pt x="14530" y="17185"/>
                </a:cubicBezTo>
                <a:cubicBezTo>
                  <a:pt x="15060" y="15811"/>
                  <a:pt x="15680" y="14471"/>
                  <a:pt x="16375" y="13172"/>
                </a:cubicBezTo>
                <a:cubicBezTo>
                  <a:pt x="16855" y="12287"/>
                  <a:pt x="17377" y="11410"/>
                  <a:pt x="17584" y="10425"/>
                </a:cubicBezTo>
                <a:cubicBezTo>
                  <a:pt x="17807" y="9291"/>
                  <a:pt x="17592" y="8100"/>
                  <a:pt x="17128" y="7049"/>
                </a:cubicBezTo>
                <a:cubicBezTo>
                  <a:pt x="16665" y="5990"/>
                  <a:pt x="15970" y="5047"/>
                  <a:pt x="15225" y="4170"/>
                </a:cubicBezTo>
                <a:cubicBezTo>
                  <a:pt x="14770" y="3615"/>
                  <a:pt x="14274" y="3086"/>
                  <a:pt x="13736" y="2606"/>
                </a:cubicBezTo>
                <a:cubicBezTo>
                  <a:pt x="12247" y="1274"/>
                  <a:pt x="10410" y="388"/>
                  <a:pt x="8440" y="49"/>
                </a:cubicBezTo>
                <a:cubicBezTo>
                  <a:pt x="8292" y="17"/>
                  <a:pt x="8105" y="0"/>
                  <a:pt x="7893" y="0"/>
                </a:cubicBezTo>
                <a:close/>
              </a:path>
            </a:pathLst>
          </a:cu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38"/>
          <p:cNvSpPr/>
          <p:nvPr/>
        </p:nvSpPr>
        <p:spPr>
          <a:xfrm flipH="1">
            <a:off x="4609908" y="590398"/>
            <a:ext cx="2781508" cy="2630016"/>
          </a:xfrm>
          <a:custGeom>
            <a:rect b="b" l="l" r="r" t="t"/>
            <a:pathLst>
              <a:path extrusionOk="0" h="21004" w="17650">
                <a:moveTo>
                  <a:pt x="7538" y="237"/>
                </a:moveTo>
                <a:cubicBezTo>
                  <a:pt x="7742" y="237"/>
                  <a:pt x="7944" y="254"/>
                  <a:pt x="8140" y="290"/>
                </a:cubicBezTo>
                <a:lnTo>
                  <a:pt x="8140" y="290"/>
                </a:lnTo>
                <a:cubicBezTo>
                  <a:pt x="8141" y="291"/>
                  <a:pt x="8142" y="291"/>
                  <a:pt x="8143" y="291"/>
                </a:cubicBezTo>
                <a:cubicBezTo>
                  <a:pt x="10062" y="630"/>
                  <a:pt x="11858" y="1482"/>
                  <a:pt x="13330" y="2757"/>
                </a:cubicBezTo>
                <a:cubicBezTo>
                  <a:pt x="14803" y="4056"/>
                  <a:pt x="16235" y="5769"/>
                  <a:pt x="16921" y="7630"/>
                </a:cubicBezTo>
                <a:cubicBezTo>
                  <a:pt x="17302" y="8665"/>
                  <a:pt x="17418" y="9798"/>
                  <a:pt x="17120" y="10865"/>
                </a:cubicBezTo>
                <a:cubicBezTo>
                  <a:pt x="16847" y="11834"/>
                  <a:pt x="16293" y="12702"/>
                  <a:pt x="15829" y="13579"/>
                </a:cubicBezTo>
                <a:cubicBezTo>
                  <a:pt x="15374" y="14440"/>
                  <a:pt x="14961" y="15317"/>
                  <a:pt x="14580" y="16219"/>
                </a:cubicBezTo>
                <a:cubicBezTo>
                  <a:pt x="14199" y="17121"/>
                  <a:pt x="13926" y="18122"/>
                  <a:pt x="13397" y="18958"/>
                </a:cubicBezTo>
                <a:cubicBezTo>
                  <a:pt x="12576" y="20232"/>
                  <a:pt x="11100" y="20780"/>
                  <a:pt x="9640" y="20780"/>
                </a:cubicBezTo>
                <a:cubicBezTo>
                  <a:pt x="9288" y="20780"/>
                  <a:pt x="8938" y="20748"/>
                  <a:pt x="8598" y="20687"/>
                </a:cubicBezTo>
                <a:cubicBezTo>
                  <a:pt x="6761" y="20356"/>
                  <a:pt x="4932" y="19347"/>
                  <a:pt x="3410" y="18304"/>
                </a:cubicBezTo>
                <a:cubicBezTo>
                  <a:pt x="2185" y="17452"/>
                  <a:pt x="1109" y="16202"/>
                  <a:pt x="621" y="14771"/>
                </a:cubicBezTo>
                <a:cubicBezTo>
                  <a:pt x="1" y="12992"/>
                  <a:pt x="605" y="11172"/>
                  <a:pt x="969" y="9409"/>
                </a:cubicBezTo>
                <a:cubicBezTo>
                  <a:pt x="1440" y="7159"/>
                  <a:pt x="2375" y="5065"/>
                  <a:pt x="3509" y="3079"/>
                </a:cubicBezTo>
                <a:cubicBezTo>
                  <a:pt x="4039" y="2153"/>
                  <a:pt x="4601" y="1193"/>
                  <a:pt x="5602" y="705"/>
                </a:cubicBezTo>
                <a:cubicBezTo>
                  <a:pt x="6178" y="420"/>
                  <a:pt x="6870" y="237"/>
                  <a:pt x="7538" y="237"/>
                </a:cubicBezTo>
                <a:close/>
                <a:moveTo>
                  <a:pt x="7499" y="1"/>
                </a:moveTo>
                <a:cubicBezTo>
                  <a:pt x="6244" y="1"/>
                  <a:pt x="4960" y="599"/>
                  <a:pt x="4196" y="1565"/>
                </a:cubicBezTo>
                <a:cubicBezTo>
                  <a:pt x="3501" y="2451"/>
                  <a:pt x="2979" y="3501"/>
                  <a:pt x="2483" y="4503"/>
                </a:cubicBezTo>
                <a:cubicBezTo>
                  <a:pt x="2011" y="5438"/>
                  <a:pt x="1606" y="6406"/>
                  <a:pt x="1267" y="7407"/>
                </a:cubicBezTo>
                <a:cubicBezTo>
                  <a:pt x="911" y="8466"/>
                  <a:pt x="704" y="9566"/>
                  <a:pt x="464" y="10659"/>
                </a:cubicBezTo>
                <a:cubicBezTo>
                  <a:pt x="265" y="11560"/>
                  <a:pt x="67" y="12479"/>
                  <a:pt x="117" y="13406"/>
                </a:cubicBezTo>
                <a:cubicBezTo>
                  <a:pt x="199" y="15011"/>
                  <a:pt x="1101" y="16525"/>
                  <a:pt x="2218" y="17642"/>
                </a:cubicBezTo>
                <a:cubicBezTo>
                  <a:pt x="2773" y="18205"/>
                  <a:pt x="3476" y="18635"/>
                  <a:pt x="4146" y="19024"/>
                </a:cubicBezTo>
                <a:cubicBezTo>
                  <a:pt x="5081" y="19570"/>
                  <a:pt x="6033" y="20108"/>
                  <a:pt x="7042" y="20488"/>
                </a:cubicBezTo>
                <a:cubicBezTo>
                  <a:pt x="7886" y="20804"/>
                  <a:pt x="8802" y="21003"/>
                  <a:pt x="9706" y="21003"/>
                </a:cubicBezTo>
                <a:cubicBezTo>
                  <a:pt x="10601" y="21003"/>
                  <a:pt x="11485" y="20809"/>
                  <a:pt x="12280" y="20339"/>
                </a:cubicBezTo>
                <a:cubicBezTo>
                  <a:pt x="13024" y="19901"/>
                  <a:pt x="13554" y="19255"/>
                  <a:pt x="13910" y="18478"/>
                </a:cubicBezTo>
                <a:cubicBezTo>
                  <a:pt x="14406" y="17427"/>
                  <a:pt x="14770" y="16310"/>
                  <a:pt x="15267" y="15251"/>
                </a:cubicBezTo>
                <a:cubicBezTo>
                  <a:pt x="16144" y="13356"/>
                  <a:pt x="17650" y="11478"/>
                  <a:pt x="17517" y="9293"/>
                </a:cubicBezTo>
                <a:cubicBezTo>
                  <a:pt x="17368" y="6943"/>
                  <a:pt x="15780" y="4900"/>
                  <a:pt x="14208" y="3278"/>
                </a:cubicBezTo>
                <a:cubicBezTo>
                  <a:pt x="12602" y="1607"/>
                  <a:pt x="10514" y="493"/>
                  <a:pt x="8244" y="74"/>
                </a:cubicBezTo>
                <a:lnTo>
                  <a:pt x="8244" y="74"/>
                </a:lnTo>
                <a:cubicBezTo>
                  <a:pt x="8234" y="68"/>
                  <a:pt x="8223" y="63"/>
                  <a:pt x="8209" y="59"/>
                </a:cubicBezTo>
                <a:lnTo>
                  <a:pt x="8209" y="59"/>
                </a:lnTo>
                <a:lnTo>
                  <a:pt x="8209" y="68"/>
                </a:lnTo>
                <a:cubicBezTo>
                  <a:pt x="7976" y="23"/>
                  <a:pt x="7738" y="1"/>
                  <a:pt x="7499" y="1"/>
                </a:cubicBezTo>
                <a:close/>
              </a:path>
            </a:pathLst>
          </a:cu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3" name="Google Shape;36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6326" y="947100"/>
            <a:ext cx="1838375" cy="183832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38"/>
          <p:cNvSpPr txBox="1"/>
          <p:nvPr/>
        </p:nvSpPr>
        <p:spPr>
          <a:xfrm>
            <a:off x="457300" y="1167763"/>
            <a:ext cx="4524300" cy="15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Thank You and</a:t>
            </a:r>
            <a:endParaRPr sz="36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Good Luck</a:t>
            </a:r>
            <a:endParaRPr sz="36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5" name="Google Shape;365;p38"/>
          <p:cNvSpPr/>
          <p:nvPr/>
        </p:nvSpPr>
        <p:spPr>
          <a:xfrm>
            <a:off x="173675" y="5705475"/>
            <a:ext cx="7246200" cy="4758300"/>
          </a:xfrm>
          <a:prstGeom prst="round2SameRect">
            <a:avLst>
              <a:gd fmla="val 0" name="adj1"/>
              <a:gd fmla="val 4028" name="adj2"/>
            </a:avLst>
          </a:prstGeom>
          <a:solidFill>
            <a:srgbClr val="EEF5F7">
              <a:alpha val="51959"/>
            </a:srgbClr>
          </a:solidFill>
          <a:ln cap="flat" cmpd="sng" w="28575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66" name="Google Shape;366;p38"/>
          <p:cNvSpPr txBox="1"/>
          <p:nvPr/>
        </p:nvSpPr>
        <p:spPr>
          <a:xfrm>
            <a:off x="2075" y="3897525"/>
            <a:ext cx="7589400" cy="13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Team Leaders:</a:t>
            </a:r>
            <a:endParaRPr sz="11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Lama AlAssiri  |  </a:t>
            </a:r>
            <a:r>
              <a:rPr lang="en-GB" sz="2200">
                <a:solidFill>
                  <a:srgbClr val="76A5AF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Mohammed AlHuqbani</a:t>
            </a:r>
            <a:r>
              <a:rPr lang="en-GB" sz="22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  |  Ibrahim AlDakhil</a:t>
            </a:r>
            <a:endParaRPr sz="22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7" name="Google Shape;367;p38"/>
          <p:cNvSpPr txBox="1"/>
          <p:nvPr/>
        </p:nvSpPr>
        <p:spPr>
          <a:xfrm>
            <a:off x="1637313" y="5781675"/>
            <a:ext cx="41625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Team Members:</a:t>
            </a:r>
            <a:endParaRPr sz="24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68" name="Google Shape;36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8842" y="6732042"/>
            <a:ext cx="324675" cy="32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84387" y="8723225"/>
            <a:ext cx="270100" cy="27010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38"/>
          <p:cNvSpPr txBox="1"/>
          <p:nvPr/>
        </p:nvSpPr>
        <p:spPr>
          <a:xfrm>
            <a:off x="2591825" y="6580925"/>
            <a:ext cx="24099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Abdulrahman Alhawas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Abdulrahman Shadid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Abdullah Aldawood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Abdullah Shadid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Alwaleed Alsaleh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Bader Alshehri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Bassam Alkhuwaiter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Faisal Alqifari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Hameed M. Humaid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Khalid Alkhani</a:t>
            </a:r>
            <a:endParaRPr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71" name="Google Shape;371;p38"/>
          <p:cNvSpPr txBox="1"/>
          <p:nvPr/>
        </p:nvSpPr>
        <p:spPr>
          <a:xfrm>
            <a:off x="5086325" y="6580925"/>
            <a:ext cx="2333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Meshari Alzeer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Mohannad Makkawi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Nayef Alsaber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Omar Aldosari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Omar Alghadir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Zyad Aldosari</a:t>
            </a:r>
            <a:endParaRPr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72" name="Google Shape;372;p38"/>
          <p:cNvSpPr txBox="1"/>
          <p:nvPr/>
        </p:nvSpPr>
        <p:spPr>
          <a:xfrm>
            <a:off x="295069" y="6037996"/>
            <a:ext cx="2409900" cy="29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Lama AlZamil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Leen AlMazroa</a:t>
            </a:r>
            <a:endParaRPr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Muneera AlKhorayef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Norah AlMazrou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Nouf Alhussaini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Rema AlMutawa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Sara AlAbdulkareem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Sedra Elsirawani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Wejdan Alnufaie </a:t>
            </a:r>
            <a:endParaRPr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6"/>
          <p:cNvSpPr txBox="1"/>
          <p:nvPr>
            <p:ph type="title"/>
          </p:nvPr>
        </p:nvSpPr>
        <p:spPr>
          <a:xfrm>
            <a:off x="258663" y="253106"/>
            <a:ext cx="7072200" cy="6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Malaria</a:t>
            </a:r>
            <a:endParaRPr b="1" sz="24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4" name="Google Shape;124;p26"/>
          <p:cNvSpPr txBox="1"/>
          <p:nvPr>
            <p:ph idx="1" type="body"/>
          </p:nvPr>
        </p:nvSpPr>
        <p:spPr>
          <a:xfrm>
            <a:off x="258700" y="804346"/>
            <a:ext cx="7072200" cy="303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“Malaria is a life threatening febrile illness caused by infection with the protozoan parasite, Plasmodium. It is transmitted to humans by </a:t>
            </a:r>
            <a:r>
              <a:rPr b="1" lang="en-GB" sz="1200">
                <a:solidFill>
                  <a:srgbClr val="BF9000"/>
                </a:solidFill>
                <a:latin typeface="Mada"/>
                <a:ea typeface="Mada"/>
                <a:cs typeface="Mada"/>
                <a:sym typeface="Mada"/>
              </a:rPr>
              <a:t>the bite of the female</a:t>
            </a:r>
            <a:r>
              <a:rPr lang="en-GB" sz="1200">
                <a:solidFill>
                  <a:srgbClr val="BF9000"/>
                </a:solidFill>
                <a:latin typeface="Mada"/>
                <a:ea typeface="Mada"/>
                <a:cs typeface="Mada"/>
                <a:sym typeface="Mada"/>
              </a:rPr>
              <a:t> </a:t>
            </a:r>
            <a:r>
              <a:rPr b="1" lang="en-GB" sz="1200">
                <a:solidFill>
                  <a:srgbClr val="BF9000"/>
                </a:solidFill>
                <a:latin typeface="Mada"/>
                <a:ea typeface="Mada"/>
                <a:cs typeface="Mada"/>
                <a:sym typeface="Mada"/>
              </a:rPr>
              <a:t>Anopheles mosquito</a:t>
            </a:r>
            <a:r>
              <a:rPr b="1" baseline="30000"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</a:t>
            </a: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” </a:t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(Public Health England 2013).</a:t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B5394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B5394"/>
                </a:solidFill>
                <a:latin typeface="Mada"/>
                <a:ea typeface="Mada"/>
                <a:cs typeface="Mada"/>
                <a:sym typeface="Mada"/>
              </a:rPr>
              <a:t>A typical attack comprises </a:t>
            </a:r>
            <a:r>
              <a:rPr b="1" lang="en-GB" sz="1200">
                <a:solidFill>
                  <a:srgbClr val="0B5394"/>
                </a:solidFill>
                <a:latin typeface="Mada"/>
                <a:ea typeface="Mada"/>
                <a:cs typeface="Mada"/>
                <a:sym typeface="Mada"/>
              </a:rPr>
              <a:t>three</a:t>
            </a:r>
            <a:r>
              <a:rPr lang="en-GB" sz="1200">
                <a:solidFill>
                  <a:srgbClr val="0B5394"/>
                </a:solidFill>
                <a:latin typeface="Mada"/>
                <a:ea typeface="Mada"/>
                <a:cs typeface="Mada"/>
                <a:sym typeface="Mada"/>
              </a:rPr>
              <a:t> distinct stages: cold stage, hot stage and sweating stage</a:t>
            </a:r>
            <a:endParaRPr sz="1200">
              <a:solidFill>
                <a:srgbClr val="0B5394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200"/>
              <a:buFont typeface="Mada"/>
              <a:buChar char="●"/>
            </a:pPr>
            <a:r>
              <a:rPr b="1" lang="en-GB" sz="1200">
                <a:solidFill>
                  <a:srgbClr val="0B5394"/>
                </a:solidFill>
                <a:latin typeface="Mada"/>
                <a:ea typeface="Mada"/>
                <a:cs typeface="Mada"/>
                <a:sym typeface="Mada"/>
              </a:rPr>
              <a:t>COLD STAGE:</a:t>
            </a:r>
            <a:r>
              <a:rPr lang="en-GB" sz="1200">
                <a:solidFill>
                  <a:srgbClr val="0B5394"/>
                </a:solidFill>
                <a:latin typeface="Mada"/>
                <a:ea typeface="Mada"/>
                <a:cs typeface="Mada"/>
                <a:sym typeface="Mada"/>
              </a:rPr>
              <a:t> The onset is with </a:t>
            </a:r>
            <a:r>
              <a:rPr b="1" lang="en-GB" sz="1200">
                <a:solidFill>
                  <a:srgbClr val="0B5394"/>
                </a:solidFill>
                <a:latin typeface="Mada"/>
                <a:ea typeface="Mada"/>
                <a:cs typeface="Mada"/>
                <a:sym typeface="Mada"/>
              </a:rPr>
              <a:t>lassitude</a:t>
            </a:r>
            <a:r>
              <a:rPr lang="en-GB" sz="1200">
                <a:solidFill>
                  <a:srgbClr val="0B5394"/>
                </a:solidFill>
                <a:latin typeface="Mada"/>
                <a:ea typeface="Mada"/>
                <a:cs typeface="Mada"/>
                <a:sym typeface="Mada"/>
              </a:rPr>
              <a:t>, </a:t>
            </a:r>
            <a:r>
              <a:rPr b="1" lang="en-GB" sz="1200">
                <a:solidFill>
                  <a:srgbClr val="0B5394"/>
                </a:solidFill>
                <a:latin typeface="Mada"/>
                <a:ea typeface="Mada"/>
                <a:cs typeface="Mada"/>
                <a:sym typeface="Mada"/>
              </a:rPr>
              <a:t>headache</a:t>
            </a:r>
            <a:r>
              <a:rPr lang="en-GB" sz="1200">
                <a:solidFill>
                  <a:srgbClr val="0B5394"/>
                </a:solidFill>
                <a:latin typeface="Mada"/>
                <a:ea typeface="Mada"/>
                <a:cs typeface="Mada"/>
                <a:sym typeface="Mada"/>
              </a:rPr>
              <a:t>, </a:t>
            </a:r>
            <a:r>
              <a:rPr b="1" lang="en-GB" sz="1200">
                <a:solidFill>
                  <a:srgbClr val="0B5394"/>
                </a:solidFill>
                <a:latin typeface="Mada"/>
                <a:ea typeface="Mada"/>
                <a:cs typeface="Mada"/>
                <a:sym typeface="Mada"/>
              </a:rPr>
              <a:t>nausea </a:t>
            </a:r>
            <a:r>
              <a:rPr lang="en-GB" sz="1200">
                <a:solidFill>
                  <a:srgbClr val="0B5394"/>
                </a:solidFill>
                <a:latin typeface="Mada"/>
                <a:ea typeface="Mada"/>
                <a:cs typeface="Mada"/>
                <a:sym typeface="Mada"/>
              </a:rPr>
              <a:t>and </a:t>
            </a:r>
            <a:r>
              <a:rPr b="1" lang="en-GB" sz="1200">
                <a:solidFill>
                  <a:srgbClr val="0B5394"/>
                </a:solidFill>
                <a:latin typeface="Mada"/>
                <a:ea typeface="Mada"/>
                <a:cs typeface="Mada"/>
                <a:sym typeface="Mada"/>
              </a:rPr>
              <a:t>chilly sensation</a:t>
            </a:r>
            <a:r>
              <a:rPr lang="en-GB" sz="1200">
                <a:solidFill>
                  <a:srgbClr val="0B5394"/>
                </a:solidFill>
                <a:latin typeface="Mada"/>
                <a:ea typeface="Mada"/>
                <a:cs typeface="Mada"/>
                <a:sym typeface="Mada"/>
              </a:rPr>
              <a:t> followed in an hour or so by </a:t>
            </a:r>
            <a:r>
              <a:rPr b="1" lang="en-GB" sz="1200">
                <a:solidFill>
                  <a:srgbClr val="0B5394"/>
                </a:solidFill>
                <a:latin typeface="Mada"/>
                <a:ea typeface="Mada"/>
                <a:cs typeface="Mada"/>
                <a:sym typeface="Mada"/>
              </a:rPr>
              <a:t>rigors</a:t>
            </a:r>
            <a:r>
              <a:rPr lang="en-GB" sz="1200">
                <a:solidFill>
                  <a:srgbClr val="0B5394"/>
                </a:solidFill>
                <a:latin typeface="Mada"/>
                <a:ea typeface="Mada"/>
                <a:cs typeface="Mada"/>
                <a:sym typeface="Mada"/>
              </a:rPr>
              <a:t>. The temperature </a:t>
            </a:r>
            <a:r>
              <a:rPr b="1" lang="en-GB" sz="1200">
                <a:solidFill>
                  <a:srgbClr val="0B5394"/>
                </a:solidFill>
                <a:latin typeface="Mada"/>
                <a:ea typeface="Mada"/>
                <a:cs typeface="Mada"/>
                <a:sym typeface="Mada"/>
              </a:rPr>
              <a:t>rises rapidly to 39-41°C.</a:t>
            </a:r>
            <a:r>
              <a:rPr lang="en-GB" sz="1200">
                <a:solidFill>
                  <a:srgbClr val="0B5394"/>
                </a:solidFill>
                <a:latin typeface="Mada"/>
                <a:ea typeface="Mada"/>
                <a:cs typeface="Mada"/>
                <a:sym typeface="Mada"/>
              </a:rPr>
              <a:t> Headache</a:t>
            </a:r>
            <a:r>
              <a:rPr b="1" lang="en-GB" sz="1200">
                <a:solidFill>
                  <a:srgbClr val="0B5394"/>
                </a:solidFill>
                <a:latin typeface="Mada"/>
                <a:ea typeface="Mada"/>
                <a:cs typeface="Mada"/>
                <a:sym typeface="Mada"/>
              </a:rPr>
              <a:t> </a:t>
            </a:r>
            <a:r>
              <a:rPr lang="en-GB" sz="1200">
                <a:solidFill>
                  <a:srgbClr val="0B5394"/>
                </a:solidFill>
                <a:latin typeface="Mada"/>
                <a:ea typeface="Mada"/>
                <a:cs typeface="Mada"/>
                <a:sym typeface="Mada"/>
              </a:rPr>
              <a:t>is often severe and commonly there is </a:t>
            </a:r>
            <a:r>
              <a:rPr b="1" lang="en-GB" sz="1200">
                <a:solidFill>
                  <a:srgbClr val="0B5394"/>
                </a:solidFill>
                <a:latin typeface="Mada"/>
                <a:ea typeface="Mada"/>
                <a:cs typeface="Mada"/>
                <a:sym typeface="Mada"/>
              </a:rPr>
              <a:t>vomiting</a:t>
            </a:r>
            <a:r>
              <a:rPr lang="en-GB" sz="1200">
                <a:solidFill>
                  <a:srgbClr val="0B5394"/>
                </a:solidFill>
                <a:latin typeface="Mada"/>
                <a:ea typeface="Mada"/>
                <a:cs typeface="Mada"/>
                <a:sym typeface="Mada"/>
              </a:rPr>
              <a:t>. In early part of this stage, skin feels cold; later it becomes hot. Parasites are usually demonstrable in the blood. The pulse is rapid and may be weak. This stage lasts for 15 </a:t>
            </a:r>
            <a:r>
              <a:rPr lang="en-GB" sz="1200">
                <a:solidFill>
                  <a:srgbClr val="0B5394"/>
                </a:solidFill>
                <a:latin typeface="Mada"/>
                <a:ea typeface="Mada"/>
                <a:cs typeface="Mada"/>
                <a:sym typeface="Mada"/>
              </a:rPr>
              <a:t>mins</a:t>
            </a:r>
            <a:r>
              <a:rPr lang="en-GB" sz="1200">
                <a:solidFill>
                  <a:srgbClr val="0B5394"/>
                </a:solidFill>
                <a:latin typeface="Mada"/>
                <a:ea typeface="Mada"/>
                <a:cs typeface="Mada"/>
                <a:sym typeface="Mada"/>
              </a:rPr>
              <a:t> -1 hour.</a:t>
            </a:r>
            <a:endParaRPr sz="1200">
              <a:solidFill>
                <a:srgbClr val="0B5394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200"/>
              <a:buFont typeface="Mada"/>
              <a:buChar char="●"/>
            </a:pPr>
            <a:r>
              <a:rPr b="1" lang="en-GB" sz="1200">
                <a:solidFill>
                  <a:srgbClr val="0B5394"/>
                </a:solidFill>
                <a:latin typeface="Mada"/>
                <a:ea typeface="Mada"/>
                <a:cs typeface="Mada"/>
                <a:sym typeface="Mada"/>
              </a:rPr>
              <a:t>HOT STAGE:</a:t>
            </a:r>
            <a:r>
              <a:rPr lang="en-GB" sz="1200">
                <a:solidFill>
                  <a:srgbClr val="0B5394"/>
                </a:solidFill>
                <a:latin typeface="Mada"/>
                <a:ea typeface="Mada"/>
                <a:cs typeface="Mada"/>
                <a:sym typeface="Mada"/>
              </a:rPr>
              <a:t> The patient feels </a:t>
            </a:r>
            <a:r>
              <a:rPr b="1" lang="en-GB" sz="1200">
                <a:solidFill>
                  <a:srgbClr val="0B5394"/>
                </a:solidFill>
                <a:latin typeface="Mada"/>
                <a:ea typeface="Mada"/>
                <a:cs typeface="Mada"/>
                <a:sym typeface="Mada"/>
              </a:rPr>
              <a:t>burning hot and casts off his clothes.</a:t>
            </a:r>
            <a:r>
              <a:rPr lang="en-GB" sz="1200">
                <a:solidFill>
                  <a:srgbClr val="0B5394"/>
                </a:solidFill>
                <a:latin typeface="Mada"/>
                <a:ea typeface="Mada"/>
                <a:cs typeface="Mada"/>
                <a:sym typeface="Mada"/>
              </a:rPr>
              <a:t> The skin is </a:t>
            </a:r>
            <a:r>
              <a:rPr b="1" lang="en-GB" sz="1200">
                <a:solidFill>
                  <a:srgbClr val="0B5394"/>
                </a:solidFill>
                <a:latin typeface="Mada"/>
                <a:ea typeface="Mada"/>
                <a:cs typeface="Mada"/>
                <a:sym typeface="Mada"/>
              </a:rPr>
              <a:t>hot and dry to touch</a:t>
            </a:r>
            <a:r>
              <a:rPr lang="en-GB" sz="1200">
                <a:solidFill>
                  <a:srgbClr val="0B5394"/>
                </a:solidFill>
                <a:latin typeface="Mada"/>
                <a:ea typeface="Mada"/>
                <a:cs typeface="Mada"/>
                <a:sym typeface="Mada"/>
              </a:rPr>
              <a:t>. </a:t>
            </a:r>
            <a:r>
              <a:rPr b="1" lang="en-GB" sz="1200">
                <a:solidFill>
                  <a:srgbClr val="0B5394"/>
                </a:solidFill>
                <a:latin typeface="Mada"/>
                <a:ea typeface="Mada"/>
                <a:cs typeface="Mada"/>
                <a:sym typeface="Mada"/>
              </a:rPr>
              <a:t>Headache is intense</a:t>
            </a:r>
            <a:r>
              <a:rPr lang="en-GB" sz="1200">
                <a:solidFill>
                  <a:srgbClr val="0B5394"/>
                </a:solidFill>
                <a:latin typeface="Mada"/>
                <a:ea typeface="Mada"/>
                <a:cs typeface="Mada"/>
                <a:sym typeface="Mada"/>
              </a:rPr>
              <a:t> but </a:t>
            </a:r>
            <a:r>
              <a:rPr b="1" lang="en-GB" sz="1200">
                <a:solidFill>
                  <a:srgbClr val="0B5394"/>
                </a:solidFill>
                <a:latin typeface="Mada"/>
                <a:ea typeface="Mada"/>
                <a:cs typeface="Mada"/>
                <a:sym typeface="Mada"/>
              </a:rPr>
              <a:t>nausea commonly diminishes.</a:t>
            </a:r>
            <a:r>
              <a:rPr lang="en-GB" sz="1200">
                <a:solidFill>
                  <a:srgbClr val="0B5394"/>
                </a:solidFill>
                <a:latin typeface="Mada"/>
                <a:ea typeface="Mada"/>
                <a:cs typeface="Mada"/>
                <a:sym typeface="Mada"/>
              </a:rPr>
              <a:t> The pulse is full and respiration rapid. This stage lasts for 2 to 6 hours.</a:t>
            </a:r>
            <a:endParaRPr sz="1200">
              <a:solidFill>
                <a:srgbClr val="0B5394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200"/>
              <a:buFont typeface="Mada"/>
              <a:buChar char="●"/>
            </a:pPr>
            <a:r>
              <a:rPr b="1" lang="en-GB" sz="1200">
                <a:solidFill>
                  <a:srgbClr val="0B5394"/>
                </a:solidFill>
                <a:latin typeface="Mada"/>
                <a:ea typeface="Mada"/>
                <a:cs typeface="Mada"/>
                <a:sym typeface="Mada"/>
              </a:rPr>
              <a:t>SWEATING STAGE:</a:t>
            </a:r>
            <a:r>
              <a:rPr lang="en-GB" sz="1200">
                <a:solidFill>
                  <a:srgbClr val="0B5394"/>
                </a:solidFill>
                <a:latin typeface="Mada"/>
                <a:ea typeface="Mada"/>
                <a:cs typeface="Mada"/>
                <a:sym typeface="Mada"/>
              </a:rPr>
              <a:t> Fever comes down with profuse sweating. The </a:t>
            </a:r>
            <a:r>
              <a:rPr b="1" lang="en-GB" sz="1200">
                <a:solidFill>
                  <a:srgbClr val="0B5394"/>
                </a:solidFill>
                <a:latin typeface="Mada"/>
                <a:ea typeface="Mada"/>
                <a:cs typeface="Mada"/>
                <a:sym typeface="Mada"/>
              </a:rPr>
              <a:t>temperature drops rapidly</a:t>
            </a:r>
            <a:r>
              <a:rPr lang="en-GB" sz="1200">
                <a:solidFill>
                  <a:srgbClr val="0B5394"/>
                </a:solidFill>
                <a:latin typeface="Mada"/>
                <a:ea typeface="Mada"/>
                <a:cs typeface="Mada"/>
                <a:sym typeface="Mada"/>
              </a:rPr>
              <a:t> to normal and </a:t>
            </a:r>
            <a:r>
              <a:rPr b="1" lang="en-GB" sz="1200">
                <a:solidFill>
                  <a:srgbClr val="0B5394"/>
                </a:solidFill>
                <a:latin typeface="Mada"/>
                <a:ea typeface="Mada"/>
                <a:cs typeface="Mada"/>
                <a:sym typeface="Mada"/>
              </a:rPr>
              <a:t>skin is cool and moist.</a:t>
            </a:r>
            <a:r>
              <a:rPr lang="en-GB" sz="1200">
                <a:solidFill>
                  <a:srgbClr val="0B5394"/>
                </a:solidFill>
                <a:latin typeface="Mada"/>
                <a:ea typeface="Mada"/>
                <a:cs typeface="Mada"/>
                <a:sym typeface="Mada"/>
              </a:rPr>
              <a:t> The pulse rate becomes </a:t>
            </a:r>
            <a:r>
              <a:rPr b="1" lang="en-GB" sz="1200">
                <a:solidFill>
                  <a:srgbClr val="0B5394"/>
                </a:solidFill>
                <a:latin typeface="Mada"/>
                <a:ea typeface="Mada"/>
                <a:cs typeface="Mada"/>
                <a:sym typeface="Mada"/>
              </a:rPr>
              <a:t>slower</a:t>
            </a:r>
            <a:r>
              <a:rPr lang="en-GB" sz="1200">
                <a:solidFill>
                  <a:srgbClr val="0B5394"/>
                </a:solidFill>
                <a:latin typeface="Mada"/>
                <a:ea typeface="Mada"/>
                <a:cs typeface="Mada"/>
                <a:sym typeface="Mada"/>
              </a:rPr>
              <a:t>, patient feels relieved and often falls asleep. This stage lasts for 2-4 hours</a:t>
            </a:r>
            <a:endParaRPr sz="1200">
              <a:solidFill>
                <a:srgbClr val="0B5394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25" name="Google Shape;125;p26"/>
          <p:cNvSpPr txBox="1"/>
          <p:nvPr/>
        </p:nvSpPr>
        <p:spPr>
          <a:xfrm>
            <a:off x="358200" y="6309034"/>
            <a:ext cx="7072200" cy="9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Regional trends and comparisons</a:t>
            </a:r>
            <a:r>
              <a:rPr b="1" baseline="30000" lang="en-GB" sz="17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4</a:t>
            </a:r>
            <a:endParaRPr sz="1700"/>
          </a:p>
        </p:txBody>
      </p:sp>
      <p:pic>
        <p:nvPicPr>
          <p:cNvPr id="126" name="Google Shape;12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7055" y="6860250"/>
            <a:ext cx="3622049" cy="146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682" y="6860252"/>
            <a:ext cx="3200843" cy="1466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6"/>
          <p:cNvSpPr txBox="1"/>
          <p:nvPr/>
        </p:nvSpPr>
        <p:spPr>
          <a:xfrm>
            <a:off x="0" y="9702625"/>
            <a:ext cx="7589400" cy="10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1: Life </a:t>
            </a:r>
            <a:r>
              <a:rPr lang="en-GB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threatening if not treated properly 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2: There’s always a risk of reintroduction to other countries 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3: Like Saudi is chloroquine resistant 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4: Why are the cases increasing ? Usually it’s political reasons (like wars) more than health reasons. Poverty, war, etc can increase the chance of disease incidence and this will also cause the death percentages to increase</a:t>
            </a:r>
            <a:r>
              <a:rPr lang="en-GB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 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29" name="Google Shape;129;p26"/>
          <p:cNvSpPr txBox="1"/>
          <p:nvPr/>
        </p:nvSpPr>
        <p:spPr>
          <a:xfrm>
            <a:off x="358200" y="4199650"/>
            <a:ext cx="7231200" cy="22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Epidemiology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Malaria is globally one of the most important public health issues, predominantly affecting</a:t>
            </a:r>
            <a:r>
              <a:rPr b="1"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</a:t>
            </a:r>
            <a:r>
              <a:rPr b="1"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young children </a:t>
            </a: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(Especially those who are less than 5 years)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and </a:t>
            </a:r>
            <a:r>
              <a:rPr b="1"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pregnant women.</a:t>
            </a:r>
            <a:endParaRPr b="1" sz="1200">
              <a:solidFill>
                <a:srgbClr val="CC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In </a:t>
            </a:r>
            <a:r>
              <a:rPr b="1"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2019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, there were 229 million cases and, 409,000 deaths caused by malaria worldwide (WHO 2020)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63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○"/>
            </a:pPr>
            <a:r>
              <a:rPr b="1"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67% of deaths were in children aged </a:t>
            </a:r>
            <a:r>
              <a:rPr b="1"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less than five years.</a:t>
            </a:r>
            <a:endParaRPr b="1" sz="1200">
              <a:solidFill>
                <a:srgbClr val="CC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63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○"/>
            </a:pPr>
            <a:r>
              <a:rPr b="1"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94% of cases and deaths occurred in </a:t>
            </a:r>
            <a:r>
              <a:rPr b="1"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Africa</a:t>
            </a:r>
            <a:r>
              <a:rPr b="1" baseline="30000"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2</a:t>
            </a:r>
            <a:r>
              <a:rPr b="1"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.</a:t>
            </a:r>
            <a:endParaRPr b="1"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Multidrug resistance is prevalent in many areas around the world</a:t>
            </a:r>
            <a:r>
              <a:rPr b="1" baseline="30000"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3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, particularly in </a:t>
            </a:r>
            <a:r>
              <a:rPr b="1" lang="en-GB" sz="1200" u="sng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South East Asia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</a:t>
            </a:r>
            <a:r>
              <a:rPr lang="en-GB" sz="12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(</a:t>
            </a:r>
            <a:r>
              <a:rPr b="1"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Cambodia, Thailand, </a:t>
            </a:r>
            <a:r>
              <a:rPr lang="en-GB" sz="12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Brunei, Burma (Myanmar), Timor-Leste, Indonesia, Laos, Malaysia, Philippines, Singapore and Vietnam.)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(Kirwan 2006)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30" name="Google Shape;130;p26"/>
          <p:cNvSpPr txBox="1"/>
          <p:nvPr/>
        </p:nvSpPr>
        <p:spPr>
          <a:xfrm>
            <a:off x="750085" y="4995060"/>
            <a:ext cx="60717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6"/>
          <p:cNvSpPr txBox="1"/>
          <p:nvPr/>
        </p:nvSpPr>
        <p:spPr>
          <a:xfrm>
            <a:off x="179200" y="8186393"/>
            <a:ext cx="7231200" cy="12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Red</a:t>
            </a: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 line: Middle East 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Green line: South East Asia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Pink line: Region of the Americas (middle &amp; South)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Orange: Western Pacific Region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In the last 4-5 years, the incidence in the middle east is increasing causing an increase in the number of deaths.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7"/>
          <p:cNvSpPr txBox="1"/>
          <p:nvPr>
            <p:ph type="title"/>
          </p:nvPr>
        </p:nvSpPr>
        <p:spPr>
          <a:xfrm>
            <a:off x="258675" y="432023"/>
            <a:ext cx="7072200" cy="55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Malaria</a:t>
            </a:r>
            <a:endParaRPr b="1" sz="24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7"/>
          <p:cNvSpPr txBox="1"/>
          <p:nvPr>
            <p:ph idx="1" type="body"/>
          </p:nvPr>
        </p:nvSpPr>
        <p:spPr>
          <a:xfrm>
            <a:off x="134775" y="1123986"/>
            <a:ext cx="5721900" cy="211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Epidemiology </a:t>
            </a:r>
            <a:r>
              <a:rPr b="1"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in Saudi Arabia</a:t>
            </a:r>
            <a:endParaRPr b="1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Dominant species in indigenous cases: </a:t>
            </a:r>
            <a:r>
              <a:rPr b="1"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P. Falciparum</a:t>
            </a:r>
            <a:r>
              <a:rPr b="1" lang="en-GB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 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(93%), mainly transmitted by </a:t>
            </a:r>
            <a:r>
              <a:rPr b="1"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Anopheles Arabiensis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(MOH 2019; WHO 2019)</a:t>
            </a:r>
            <a:endParaRPr b="1" sz="1200">
              <a:solidFill>
                <a:srgbClr val="FF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In 2018, number of confirmed cases was 2711, of which: </a:t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6300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Char char="○"/>
            </a:pP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2650 (97.7%) were either </a:t>
            </a:r>
            <a:r>
              <a:rPr b="1"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imported</a:t>
            </a: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 or </a:t>
            </a:r>
            <a:r>
              <a:rPr b="1"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introduced</a:t>
            </a: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.</a:t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6300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Char char="○"/>
            </a:pP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only 61 cases were </a:t>
            </a:r>
            <a:r>
              <a:rPr b="1"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indigenous.</a:t>
            </a:r>
            <a:endParaRPr b="1" sz="1200">
              <a:solidFill>
                <a:srgbClr val="FF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Char char="●"/>
            </a:pPr>
            <a:r>
              <a:rPr b="1"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Zero indigenous deaths </a:t>
            </a: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from 2010 to 2018.</a:t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38" name="Google Shape;138;p27"/>
          <p:cNvSpPr txBox="1"/>
          <p:nvPr>
            <p:ph idx="1" type="body"/>
          </p:nvPr>
        </p:nvSpPr>
        <p:spPr>
          <a:xfrm>
            <a:off x="260338" y="6690934"/>
            <a:ext cx="6592200" cy="231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High-risk populations in KSA</a:t>
            </a:r>
            <a:endParaRPr b="1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b="1"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Imported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cases which represent (97%) of all cases (WHO 2019):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630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○"/>
            </a:pPr>
            <a:r>
              <a:rPr b="1"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Migrants</a:t>
            </a:r>
            <a:r>
              <a:rPr b="1" baseline="30000"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(e.g., undocumented workers from Yemen and its neighbouring countries).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630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○"/>
            </a:pPr>
            <a:r>
              <a:rPr b="1"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Pilgrims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from endemic countries.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b="1"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Indigenous 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cases: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630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○"/>
            </a:pPr>
            <a:r>
              <a:rPr lang="en-GB" sz="1200">
                <a:solidFill>
                  <a:srgbClr val="BF9000"/>
                </a:solidFill>
                <a:latin typeface="Mada"/>
                <a:ea typeface="Mada"/>
                <a:cs typeface="Mada"/>
                <a:sym typeface="Mada"/>
              </a:rPr>
              <a:t>Southern and South-Western populations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(</a:t>
            </a:r>
            <a:r>
              <a:rPr b="1"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Jazan and Aseer</a:t>
            </a:r>
            <a:r>
              <a:rPr b="1" baseline="30000"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2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) in coastal areas, lowlands and mountains due to seasonal anomalies (i.e., unusual high annual rainfall) 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39" name="Google Shape;139;p27"/>
          <p:cNvSpPr/>
          <p:nvPr/>
        </p:nvSpPr>
        <p:spPr>
          <a:xfrm>
            <a:off x="263612" y="8961409"/>
            <a:ext cx="587370" cy="549949"/>
          </a:xfrm>
          <a:custGeom>
            <a:rect b="b" l="l" r="r" t="t"/>
            <a:pathLst>
              <a:path extrusionOk="0" h="27941" w="33564">
                <a:moveTo>
                  <a:pt x="6111" y="1"/>
                </a:moveTo>
                <a:cubicBezTo>
                  <a:pt x="3455" y="1"/>
                  <a:pt x="0" y="300"/>
                  <a:pt x="0" y="4593"/>
                </a:cubicBezTo>
                <a:lnTo>
                  <a:pt x="0" y="6200"/>
                </a:lnTo>
                <a:lnTo>
                  <a:pt x="0" y="27941"/>
                </a:lnTo>
                <a:cubicBezTo>
                  <a:pt x="0" y="23649"/>
                  <a:pt x="3455" y="23349"/>
                  <a:pt x="6111" y="23349"/>
                </a:cubicBezTo>
                <a:cubicBezTo>
                  <a:pt x="6542" y="23349"/>
                  <a:pt x="6952" y="23357"/>
                  <a:pt x="7323" y="23357"/>
                </a:cubicBezTo>
                <a:lnTo>
                  <a:pt x="7323" y="23345"/>
                </a:lnTo>
                <a:lnTo>
                  <a:pt x="21896" y="23345"/>
                </a:lnTo>
                <a:cubicBezTo>
                  <a:pt x="28337" y="23345"/>
                  <a:pt x="33564" y="18130"/>
                  <a:pt x="33564" y="11677"/>
                </a:cubicBezTo>
                <a:cubicBezTo>
                  <a:pt x="33564" y="5235"/>
                  <a:pt x="28337" y="9"/>
                  <a:pt x="21896" y="9"/>
                </a:cubicBezTo>
                <a:lnTo>
                  <a:pt x="7323" y="9"/>
                </a:lnTo>
                <a:cubicBezTo>
                  <a:pt x="6952" y="9"/>
                  <a:pt x="6542" y="1"/>
                  <a:pt x="61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0" name="Google Shape;140;p27"/>
          <p:cNvSpPr/>
          <p:nvPr/>
        </p:nvSpPr>
        <p:spPr>
          <a:xfrm>
            <a:off x="263621" y="9048974"/>
            <a:ext cx="2188689" cy="550264"/>
          </a:xfrm>
          <a:custGeom>
            <a:rect b="b" l="l" r="r" t="t"/>
            <a:pathLst>
              <a:path extrusionOk="0" h="27957" w="116265">
                <a:moveTo>
                  <a:pt x="0" y="1"/>
                </a:moveTo>
                <a:lnTo>
                  <a:pt x="0" y="21741"/>
                </a:lnTo>
                <a:lnTo>
                  <a:pt x="0" y="23361"/>
                </a:lnTo>
                <a:cubicBezTo>
                  <a:pt x="0" y="27653"/>
                  <a:pt x="3455" y="27952"/>
                  <a:pt x="6111" y="27952"/>
                </a:cubicBezTo>
                <a:cubicBezTo>
                  <a:pt x="6542" y="27952"/>
                  <a:pt x="6952" y="27945"/>
                  <a:pt x="7323" y="27945"/>
                </a:cubicBezTo>
                <a:lnTo>
                  <a:pt x="7323" y="27956"/>
                </a:lnTo>
                <a:lnTo>
                  <a:pt x="104597" y="27956"/>
                </a:lnTo>
                <a:cubicBezTo>
                  <a:pt x="111038" y="27956"/>
                  <a:pt x="116265" y="22730"/>
                  <a:pt x="116265" y="16276"/>
                </a:cubicBezTo>
                <a:cubicBezTo>
                  <a:pt x="116265" y="9835"/>
                  <a:pt x="111038" y="4608"/>
                  <a:pt x="104597" y="4608"/>
                </a:cubicBezTo>
                <a:lnTo>
                  <a:pt x="7323" y="4608"/>
                </a:lnTo>
                <a:lnTo>
                  <a:pt x="7323" y="4596"/>
                </a:lnTo>
                <a:cubicBezTo>
                  <a:pt x="6961" y="4596"/>
                  <a:pt x="6563" y="4604"/>
                  <a:pt x="6144" y="4604"/>
                </a:cubicBezTo>
                <a:cubicBezTo>
                  <a:pt x="3484" y="4604"/>
                  <a:pt x="0" y="4310"/>
                  <a:pt x="0" y="1"/>
                </a:cubicBezTo>
                <a:close/>
              </a:path>
            </a:pathLst>
          </a:cu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1" name="Google Shape;141;p27"/>
          <p:cNvSpPr/>
          <p:nvPr/>
        </p:nvSpPr>
        <p:spPr>
          <a:xfrm>
            <a:off x="263612" y="9079206"/>
            <a:ext cx="604258" cy="459567"/>
          </a:xfrm>
          <a:custGeom>
            <a:rect b="b" l="l" r="r" t="t"/>
            <a:pathLst>
              <a:path extrusionOk="0" h="23349" w="34529">
                <a:moveTo>
                  <a:pt x="179" y="1"/>
                </a:moveTo>
                <a:cubicBezTo>
                  <a:pt x="60" y="441"/>
                  <a:pt x="0" y="929"/>
                  <a:pt x="0" y="1513"/>
                </a:cubicBezTo>
                <a:lnTo>
                  <a:pt x="0" y="3120"/>
                </a:lnTo>
                <a:lnTo>
                  <a:pt x="0" y="20205"/>
                </a:lnTo>
                <a:lnTo>
                  <a:pt x="0" y="21825"/>
                </a:lnTo>
                <a:cubicBezTo>
                  <a:pt x="0" y="22396"/>
                  <a:pt x="60" y="22908"/>
                  <a:pt x="179" y="23349"/>
                </a:cubicBezTo>
                <a:cubicBezTo>
                  <a:pt x="934" y="20479"/>
                  <a:pt x="3946" y="20258"/>
                  <a:pt x="6319" y="20258"/>
                </a:cubicBezTo>
                <a:cubicBezTo>
                  <a:pt x="6752" y="20258"/>
                  <a:pt x="7164" y="20265"/>
                  <a:pt x="7537" y="20265"/>
                </a:cubicBezTo>
                <a:lnTo>
                  <a:pt x="22527" y="20265"/>
                </a:lnTo>
                <a:cubicBezTo>
                  <a:pt x="29159" y="20265"/>
                  <a:pt x="34528" y="15038"/>
                  <a:pt x="34528" y="8597"/>
                </a:cubicBezTo>
                <a:cubicBezTo>
                  <a:pt x="34528" y="6597"/>
                  <a:pt x="34016" y="4715"/>
                  <a:pt x="33112" y="3072"/>
                </a:cubicBezTo>
                <a:lnTo>
                  <a:pt x="7323" y="3072"/>
                </a:lnTo>
                <a:lnTo>
                  <a:pt x="7323" y="3060"/>
                </a:lnTo>
                <a:cubicBezTo>
                  <a:pt x="6959" y="3060"/>
                  <a:pt x="6557" y="3068"/>
                  <a:pt x="6134" y="3068"/>
                </a:cubicBezTo>
                <a:cubicBezTo>
                  <a:pt x="3834" y="3068"/>
                  <a:pt x="923" y="2847"/>
                  <a:pt x="179" y="1"/>
                </a:cubicBezTo>
                <a:close/>
              </a:path>
            </a:pathLst>
          </a:cu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2" name="Google Shape;142;p27"/>
          <p:cNvSpPr/>
          <p:nvPr/>
        </p:nvSpPr>
        <p:spPr>
          <a:xfrm>
            <a:off x="263612" y="8970797"/>
            <a:ext cx="587370" cy="550165"/>
          </a:xfrm>
          <a:custGeom>
            <a:rect b="b" l="l" r="r" t="t"/>
            <a:pathLst>
              <a:path extrusionOk="0" h="27952" w="33564">
                <a:moveTo>
                  <a:pt x="6144" y="1"/>
                </a:moveTo>
                <a:cubicBezTo>
                  <a:pt x="3484" y="1"/>
                  <a:pt x="0" y="294"/>
                  <a:pt x="0" y="4604"/>
                </a:cubicBezTo>
                <a:lnTo>
                  <a:pt x="0" y="6211"/>
                </a:lnTo>
                <a:lnTo>
                  <a:pt x="0" y="27952"/>
                </a:lnTo>
                <a:cubicBezTo>
                  <a:pt x="0" y="23660"/>
                  <a:pt x="3455" y="23360"/>
                  <a:pt x="6111" y="23360"/>
                </a:cubicBezTo>
                <a:cubicBezTo>
                  <a:pt x="6542" y="23360"/>
                  <a:pt x="6952" y="23368"/>
                  <a:pt x="7323" y="23368"/>
                </a:cubicBezTo>
                <a:lnTo>
                  <a:pt x="7323" y="23356"/>
                </a:lnTo>
                <a:lnTo>
                  <a:pt x="21896" y="23356"/>
                </a:lnTo>
                <a:cubicBezTo>
                  <a:pt x="28337" y="23356"/>
                  <a:pt x="33564" y="18129"/>
                  <a:pt x="33564" y="11688"/>
                </a:cubicBezTo>
                <a:cubicBezTo>
                  <a:pt x="33564" y="5235"/>
                  <a:pt x="28337" y="8"/>
                  <a:pt x="21896" y="8"/>
                </a:cubicBezTo>
                <a:lnTo>
                  <a:pt x="7323" y="8"/>
                </a:lnTo>
                <a:cubicBezTo>
                  <a:pt x="6961" y="8"/>
                  <a:pt x="6563" y="1"/>
                  <a:pt x="6144" y="1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3" name="Google Shape;143;p27"/>
          <p:cNvSpPr/>
          <p:nvPr/>
        </p:nvSpPr>
        <p:spPr>
          <a:xfrm>
            <a:off x="2702046" y="8961409"/>
            <a:ext cx="587370" cy="549949"/>
          </a:xfrm>
          <a:custGeom>
            <a:rect b="b" l="l" r="r" t="t"/>
            <a:pathLst>
              <a:path extrusionOk="0" h="27941" w="33564">
                <a:moveTo>
                  <a:pt x="6111" y="1"/>
                </a:moveTo>
                <a:cubicBezTo>
                  <a:pt x="3455" y="1"/>
                  <a:pt x="0" y="300"/>
                  <a:pt x="0" y="4593"/>
                </a:cubicBezTo>
                <a:lnTo>
                  <a:pt x="0" y="6200"/>
                </a:lnTo>
                <a:lnTo>
                  <a:pt x="0" y="27941"/>
                </a:lnTo>
                <a:cubicBezTo>
                  <a:pt x="0" y="23649"/>
                  <a:pt x="3455" y="23349"/>
                  <a:pt x="6111" y="23349"/>
                </a:cubicBezTo>
                <a:cubicBezTo>
                  <a:pt x="6542" y="23349"/>
                  <a:pt x="6952" y="23357"/>
                  <a:pt x="7323" y="23357"/>
                </a:cubicBezTo>
                <a:lnTo>
                  <a:pt x="7323" y="23345"/>
                </a:lnTo>
                <a:lnTo>
                  <a:pt x="21896" y="23345"/>
                </a:lnTo>
                <a:cubicBezTo>
                  <a:pt x="28337" y="23345"/>
                  <a:pt x="33564" y="18130"/>
                  <a:pt x="33564" y="11677"/>
                </a:cubicBezTo>
                <a:cubicBezTo>
                  <a:pt x="33564" y="5235"/>
                  <a:pt x="28337" y="9"/>
                  <a:pt x="21896" y="9"/>
                </a:cubicBezTo>
                <a:lnTo>
                  <a:pt x="7323" y="9"/>
                </a:lnTo>
                <a:cubicBezTo>
                  <a:pt x="6952" y="9"/>
                  <a:pt x="6542" y="1"/>
                  <a:pt x="61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4" name="Google Shape;144;p27"/>
          <p:cNvSpPr/>
          <p:nvPr/>
        </p:nvSpPr>
        <p:spPr>
          <a:xfrm>
            <a:off x="2702054" y="9048974"/>
            <a:ext cx="2188689" cy="550264"/>
          </a:xfrm>
          <a:custGeom>
            <a:rect b="b" l="l" r="r" t="t"/>
            <a:pathLst>
              <a:path extrusionOk="0" h="27957" w="116265">
                <a:moveTo>
                  <a:pt x="0" y="1"/>
                </a:moveTo>
                <a:lnTo>
                  <a:pt x="0" y="21741"/>
                </a:lnTo>
                <a:lnTo>
                  <a:pt x="0" y="23361"/>
                </a:lnTo>
                <a:cubicBezTo>
                  <a:pt x="0" y="27653"/>
                  <a:pt x="3455" y="27952"/>
                  <a:pt x="6111" y="27952"/>
                </a:cubicBezTo>
                <a:cubicBezTo>
                  <a:pt x="6542" y="27952"/>
                  <a:pt x="6952" y="27945"/>
                  <a:pt x="7323" y="27945"/>
                </a:cubicBezTo>
                <a:lnTo>
                  <a:pt x="7323" y="27956"/>
                </a:lnTo>
                <a:lnTo>
                  <a:pt x="104597" y="27956"/>
                </a:lnTo>
                <a:cubicBezTo>
                  <a:pt x="111038" y="27956"/>
                  <a:pt x="116265" y="22730"/>
                  <a:pt x="116265" y="16276"/>
                </a:cubicBezTo>
                <a:cubicBezTo>
                  <a:pt x="116265" y="9835"/>
                  <a:pt x="111038" y="4608"/>
                  <a:pt x="104597" y="4608"/>
                </a:cubicBezTo>
                <a:lnTo>
                  <a:pt x="7323" y="4608"/>
                </a:lnTo>
                <a:lnTo>
                  <a:pt x="7323" y="4596"/>
                </a:lnTo>
                <a:cubicBezTo>
                  <a:pt x="6961" y="4596"/>
                  <a:pt x="6563" y="4604"/>
                  <a:pt x="6144" y="4604"/>
                </a:cubicBezTo>
                <a:cubicBezTo>
                  <a:pt x="3484" y="4604"/>
                  <a:pt x="0" y="4310"/>
                  <a:pt x="0" y="1"/>
                </a:cubicBezTo>
                <a:close/>
              </a:path>
            </a:pathLst>
          </a:cu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5" name="Google Shape;145;p27"/>
          <p:cNvSpPr/>
          <p:nvPr/>
        </p:nvSpPr>
        <p:spPr>
          <a:xfrm>
            <a:off x="2702046" y="9079206"/>
            <a:ext cx="604258" cy="459567"/>
          </a:xfrm>
          <a:custGeom>
            <a:rect b="b" l="l" r="r" t="t"/>
            <a:pathLst>
              <a:path extrusionOk="0" h="23349" w="34529">
                <a:moveTo>
                  <a:pt x="179" y="1"/>
                </a:moveTo>
                <a:cubicBezTo>
                  <a:pt x="60" y="441"/>
                  <a:pt x="0" y="929"/>
                  <a:pt x="0" y="1513"/>
                </a:cubicBezTo>
                <a:lnTo>
                  <a:pt x="0" y="3120"/>
                </a:lnTo>
                <a:lnTo>
                  <a:pt x="0" y="20205"/>
                </a:lnTo>
                <a:lnTo>
                  <a:pt x="0" y="21825"/>
                </a:lnTo>
                <a:cubicBezTo>
                  <a:pt x="0" y="22396"/>
                  <a:pt x="60" y="22908"/>
                  <a:pt x="179" y="23349"/>
                </a:cubicBezTo>
                <a:cubicBezTo>
                  <a:pt x="934" y="20479"/>
                  <a:pt x="3946" y="20258"/>
                  <a:pt x="6319" y="20258"/>
                </a:cubicBezTo>
                <a:cubicBezTo>
                  <a:pt x="6752" y="20258"/>
                  <a:pt x="7164" y="20265"/>
                  <a:pt x="7537" y="20265"/>
                </a:cubicBezTo>
                <a:lnTo>
                  <a:pt x="22527" y="20265"/>
                </a:lnTo>
                <a:cubicBezTo>
                  <a:pt x="29159" y="20265"/>
                  <a:pt x="34528" y="15038"/>
                  <a:pt x="34528" y="8597"/>
                </a:cubicBezTo>
                <a:cubicBezTo>
                  <a:pt x="34528" y="6597"/>
                  <a:pt x="34016" y="4715"/>
                  <a:pt x="33112" y="3072"/>
                </a:cubicBezTo>
                <a:lnTo>
                  <a:pt x="7323" y="3072"/>
                </a:lnTo>
                <a:lnTo>
                  <a:pt x="7323" y="3060"/>
                </a:lnTo>
                <a:cubicBezTo>
                  <a:pt x="6959" y="3060"/>
                  <a:pt x="6557" y="3068"/>
                  <a:pt x="6134" y="3068"/>
                </a:cubicBezTo>
                <a:cubicBezTo>
                  <a:pt x="3834" y="3068"/>
                  <a:pt x="923" y="2847"/>
                  <a:pt x="179" y="1"/>
                </a:cubicBezTo>
                <a:close/>
              </a:path>
            </a:pathLst>
          </a:cu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6" name="Google Shape;146;p27"/>
          <p:cNvSpPr/>
          <p:nvPr/>
        </p:nvSpPr>
        <p:spPr>
          <a:xfrm>
            <a:off x="2702046" y="8970797"/>
            <a:ext cx="587370" cy="550165"/>
          </a:xfrm>
          <a:custGeom>
            <a:rect b="b" l="l" r="r" t="t"/>
            <a:pathLst>
              <a:path extrusionOk="0" h="27952" w="33564">
                <a:moveTo>
                  <a:pt x="6144" y="1"/>
                </a:moveTo>
                <a:cubicBezTo>
                  <a:pt x="3484" y="1"/>
                  <a:pt x="0" y="294"/>
                  <a:pt x="0" y="4604"/>
                </a:cubicBezTo>
                <a:lnTo>
                  <a:pt x="0" y="6211"/>
                </a:lnTo>
                <a:lnTo>
                  <a:pt x="0" y="27952"/>
                </a:lnTo>
                <a:cubicBezTo>
                  <a:pt x="0" y="23660"/>
                  <a:pt x="3455" y="23360"/>
                  <a:pt x="6111" y="23360"/>
                </a:cubicBezTo>
                <a:cubicBezTo>
                  <a:pt x="6542" y="23360"/>
                  <a:pt x="6952" y="23368"/>
                  <a:pt x="7323" y="23368"/>
                </a:cubicBezTo>
                <a:lnTo>
                  <a:pt x="7323" y="23356"/>
                </a:lnTo>
                <a:lnTo>
                  <a:pt x="21896" y="23356"/>
                </a:lnTo>
                <a:cubicBezTo>
                  <a:pt x="28337" y="23356"/>
                  <a:pt x="33564" y="18129"/>
                  <a:pt x="33564" y="11688"/>
                </a:cubicBezTo>
                <a:cubicBezTo>
                  <a:pt x="33564" y="5235"/>
                  <a:pt x="28337" y="8"/>
                  <a:pt x="21896" y="8"/>
                </a:cubicBezTo>
                <a:lnTo>
                  <a:pt x="7323" y="8"/>
                </a:lnTo>
                <a:cubicBezTo>
                  <a:pt x="6961" y="8"/>
                  <a:pt x="6563" y="1"/>
                  <a:pt x="6144" y="1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7" name="Google Shape;147;p27"/>
          <p:cNvSpPr txBox="1"/>
          <p:nvPr/>
        </p:nvSpPr>
        <p:spPr>
          <a:xfrm>
            <a:off x="694011" y="9223484"/>
            <a:ext cx="17583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Southern and South-</a:t>
            </a:r>
            <a:endParaRPr sz="9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Western populations</a:t>
            </a:r>
            <a:endParaRPr sz="9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8" name="Google Shape;148;p27"/>
          <p:cNvSpPr txBox="1"/>
          <p:nvPr/>
        </p:nvSpPr>
        <p:spPr>
          <a:xfrm>
            <a:off x="3324115" y="9223481"/>
            <a:ext cx="13671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Immigrants</a:t>
            </a:r>
            <a:endParaRPr sz="16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9" name="Google Shape;149;p27"/>
          <p:cNvSpPr/>
          <p:nvPr/>
        </p:nvSpPr>
        <p:spPr>
          <a:xfrm>
            <a:off x="5140496" y="8961396"/>
            <a:ext cx="587370" cy="549949"/>
          </a:xfrm>
          <a:custGeom>
            <a:rect b="b" l="l" r="r" t="t"/>
            <a:pathLst>
              <a:path extrusionOk="0" h="27941" w="33564">
                <a:moveTo>
                  <a:pt x="6111" y="1"/>
                </a:moveTo>
                <a:cubicBezTo>
                  <a:pt x="3455" y="1"/>
                  <a:pt x="0" y="300"/>
                  <a:pt x="0" y="4593"/>
                </a:cubicBezTo>
                <a:lnTo>
                  <a:pt x="0" y="6200"/>
                </a:lnTo>
                <a:lnTo>
                  <a:pt x="0" y="27941"/>
                </a:lnTo>
                <a:cubicBezTo>
                  <a:pt x="0" y="23649"/>
                  <a:pt x="3455" y="23349"/>
                  <a:pt x="6111" y="23349"/>
                </a:cubicBezTo>
                <a:cubicBezTo>
                  <a:pt x="6542" y="23349"/>
                  <a:pt x="6952" y="23357"/>
                  <a:pt x="7323" y="23357"/>
                </a:cubicBezTo>
                <a:lnTo>
                  <a:pt x="7323" y="23345"/>
                </a:lnTo>
                <a:lnTo>
                  <a:pt x="21896" y="23345"/>
                </a:lnTo>
                <a:cubicBezTo>
                  <a:pt x="28337" y="23345"/>
                  <a:pt x="33564" y="18130"/>
                  <a:pt x="33564" y="11677"/>
                </a:cubicBezTo>
                <a:cubicBezTo>
                  <a:pt x="33564" y="5235"/>
                  <a:pt x="28337" y="9"/>
                  <a:pt x="21896" y="9"/>
                </a:cubicBezTo>
                <a:lnTo>
                  <a:pt x="7323" y="9"/>
                </a:lnTo>
                <a:cubicBezTo>
                  <a:pt x="6952" y="9"/>
                  <a:pt x="6542" y="1"/>
                  <a:pt x="61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0" name="Google Shape;150;p27"/>
          <p:cNvSpPr/>
          <p:nvPr/>
        </p:nvSpPr>
        <p:spPr>
          <a:xfrm>
            <a:off x="5140504" y="9048962"/>
            <a:ext cx="2188689" cy="550264"/>
          </a:xfrm>
          <a:custGeom>
            <a:rect b="b" l="l" r="r" t="t"/>
            <a:pathLst>
              <a:path extrusionOk="0" h="27957" w="116265">
                <a:moveTo>
                  <a:pt x="0" y="1"/>
                </a:moveTo>
                <a:lnTo>
                  <a:pt x="0" y="21741"/>
                </a:lnTo>
                <a:lnTo>
                  <a:pt x="0" y="23361"/>
                </a:lnTo>
                <a:cubicBezTo>
                  <a:pt x="0" y="27653"/>
                  <a:pt x="3455" y="27952"/>
                  <a:pt x="6111" y="27952"/>
                </a:cubicBezTo>
                <a:cubicBezTo>
                  <a:pt x="6542" y="27952"/>
                  <a:pt x="6952" y="27945"/>
                  <a:pt x="7323" y="27945"/>
                </a:cubicBezTo>
                <a:lnTo>
                  <a:pt x="7323" y="27956"/>
                </a:lnTo>
                <a:lnTo>
                  <a:pt x="104597" y="27956"/>
                </a:lnTo>
                <a:cubicBezTo>
                  <a:pt x="111038" y="27956"/>
                  <a:pt x="116265" y="22730"/>
                  <a:pt x="116265" y="16276"/>
                </a:cubicBezTo>
                <a:cubicBezTo>
                  <a:pt x="116265" y="9835"/>
                  <a:pt x="111038" y="4608"/>
                  <a:pt x="104597" y="4608"/>
                </a:cubicBezTo>
                <a:lnTo>
                  <a:pt x="7323" y="4608"/>
                </a:lnTo>
                <a:lnTo>
                  <a:pt x="7323" y="4596"/>
                </a:lnTo>
                <a:cubicBezTo>
                  <a:pt x="6961" y="4596"/>
                  <a:pt x="6563" y="4604"/>
                  <a:pt x="6144" y="4604"/>
                </a:cubicBezTo>
                <a:cubicBezTo>
                  <a:pt x="3484" y="4604"/>
                  <a:pt x="0" y="4310"/>
                  <a:pt x="0" y="1"/>
                </a:cubicBezTo>
                <a:close/>
              </a:path>
            </a:pathLst>
          </a:cu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1" name="Google Shape;151;p27"/>
          <p:cNvSpPr/>
          <p:nvPr/>
        </p:nvSpPr>
        <p:spPr>
          <a:xfrm>
            <a:off x="5140496" y="9079193"/>
            <a:ext cx="604257" cy="459567"/>
          </a:xfrm>
          <a:custGeom>
            <a:rect b="b" l="l" r="r" t="t"/>
            <a:pathLst>
              <a:path extrusionOk="0" h="23349" w="34529">
                <a:moveTo>
                  <a:pt x="179" y="1"/>
                </a:moveTo>
                <a:cubicBezTo>
                  <a:pt x="60" y="441"/>
                  <a:pt x="0" y="929"/>
                  <a:pt x="0" y="1513"/>
                </a:cubicBezTo>
                <a:lnTo>
                  <a:pt x="0" y="3120"/>
                </a:lnTo>
                <a:lnTo>
                  <a:pt x="0" y="20205"/>
                </a:lnTo>
                <a:lnTo>
                  <a:pt x="0" y="21825"/>
                </a:lnTo>
                <a:cubicBezTo>
                  <a:pt x="0" y="22396"/>
                  <a:pt x="60" y="22908"/>
                  <a:pt x="179" y="23349"/>
                </a:cubicBezTo>
                <a:cubicBezTo>
                  <a:pt x="934" y="20479"/>
                  <a:pt x="3946" y="20258"/>
                  <a:pt x="6319" y="20258"/>
                </a:cubicBezTo>
                <a:cubicBezTo>
                  <a:pt x="6752" y="20258"/>
                  <a:pt x="7164" y="20265"/>
                  <a:pt x="7537" y="20265"/>
                </a:cubicBezTo>
                <a:lnTo>
                  <a:pt x="22527" y="20265"/>
                </a:lnTo>
                <a:cubicBezTo>
                  <a:pt x="29159" y="20265"/>
                  <a:pt x="34528" y="15038"/>
                  <a:pt x="34528" y="8597"/>
                </a:cubicBezTo>
                <a:cubicBezTo>
                  <a:pt x="34528" y="6597"/>
                  <a:pt x="34016" y="4715"/>
                  <a:pt x="33112" y="3072"/>
                </a:cubicBezTo>
                <a:lnTo>
                  <a:pt x="7323" y="3072"/>
                </a:lnTo>
                <a:lnTo>
                  <a:pt x="7323" y="3060"/>
                </a:lnTo>
                <a:cubicBezTo>
                  <a:pt x="6959" y="3060"/>
                  <a:pt x="6557" y="3068"/>
                  <a:pt x="6134" y="3068"/>
                </a:cubicBezTo>
                <a:cubicBezTo>
                  <a:pt x="3834" y="3068"/>
                  <a:pt x="923" y="2847"/>
                  <a:pt x="179" y="1"/>
                </a:cubicBezTo>
                <a:close/>
              </a:path>
            </a:pathLst>
          </a:cu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2" name="Google Shape;152;p27"/>
          <p:cNvSpPr/>
          <p:nvPr/>
        </p:nvSpPr>
        <p:spPr>
          <a:xfrm>
            <a:off x="5140496" y="8970784"/>
            <a:ext cx="587370" cy="550165"/>
          </a:xfrm>
          <a:custGeom>
            <a:rect b="b" l="l" r="r" t="t"/>
            <a:pathLst>
              <a:path extrusionOk="0" h="27952" w="33564">
                <a:moveTo>
                  <a:pt x="6144" y="1"/>
                </a:moveTo>
                <a:cubicBezTo>
                  <a:pt x="3484" y="1"/>
                  <a:pt x="0" y="294"/>
                  <a:pt x="0" y="4604"/>
                </a:cubicBezTo>
                <a:lnTo>
                  <a:pt x="0" y="6211"/>
                </a:lnTo>
                <a:lnTo>
                  <a:pt x="0" y="27952"/>
                </a:lnTo>
                <a:cubicBezTo>
                  <a:pt x="0" y="23660"/>
                  <a:pt x="3455" y="23360"/>
                  <a:pt x="6111" y="23360"/>
                </a:cubicBezTo>
                <a:cubicBezTo>
                  <a:pt x="6542" y="23360"/>
                  <a:pt x="6952" y="23368"/>
                  <a:pt x="7323" y="23368"/>
                </a:cubicBezTo>
                <a:lnTo>
                  <a:pt x="7323" y="23356"/>
                </a:lnTo>
                <a:lnTo>
                  <a:pt x="21896" y="23356"/>
                </a:lnTo>
                <a:cubicBezTo>
                  <a:pt x="28337" y="23356"/>
                  <a:pt x="33564" y="18129"/>
                  <a:pt x="33564" y="11688"/>
                </a:cubicBezTo>
                <a:cubicBezTo>
                  <a:pt x="33564" y="5235"/>
                  <a:pt x="28337" y="8"/>
                  <a:pt x="21896" y="8"/>
                </a:cubicBezTo>
                <a:lnTo>
                  <a:pt x="7323" y="8"/>
                </a:lnTo>
                <a:cubicBezTo>
                  <a:pt x="6961" y="8"/>
                  <a:pt x="6563" y="1"/>
                  <a:pt x="6144" y="1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3" name="Google Shape;153;p27"/>
          <p:cNvSpPr txBox="1"/>
          <p:nvPr/>
        </p:nvSpPr>
        <p:spPr>
          <a:xfrm>
            <a:off x="5812565" y="9223493"/>
            <a:ext cx="13671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Pilgrims</a:t>
            </a:r>
            <a:endParaRPr sz="16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54" name="Google Shape;1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501" y="9006572"/>
            <a:ext cx="459575" cy="45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46540" y="9078723"/>
            <a:ext cx="315300" cy="31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46537" y="9064571"/>
            <a:ext cx="362625" cy="36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6850" y="3082661"/>
            <a:ext cx="3267937" cy="168457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7"/>
          <p:cNvSpPr txBox="1"/>
          <p:nvPr/>
        </p:nvSpPr>
        <p:spPr>
          <a:xfrm>
            <a:off x="71525" y="9736550"/>
            <a:ext cx="6918900" cy="9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1: Most common cause especially illegal undocumented workers 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2: They are the cause of indigenous cases especially during winter even though its only a minor percentage 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30000"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59" name="Google Shape;159;p27"/>
          <p:cNvSpPr txBox="1"/>
          <p:nvPr/>
        </p:nvSpPr>
        <p:spPr>
          <a:xfrm>
            <a:off x="263625" y="4729499"/>
            <a:ext cx="6332400" cy="19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How malaria shaped history? </a:t>
            </a:r>
            <a:r>
              <a:rPr b="1" lang="en-GB" sz="11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The Doctor said this isn’t from the objectives</a:t>
            </a:r>
            <a:endParaRPr b="1" sz="11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African v Native American slaves.</a:t>
            </a:r>
            <a:endParaRPr b="1"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In Africa, Europeans settlers preferred unfavourable environment to Anopheles.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The unconquerable Rome and noxious fume “mal’aria”.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Around 1630, in Peru, missionaries found natives ingesting powdered bark of cinchona tree.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Europeans learnt how to extract quinine, grow the cinchona and produce drugs.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type="title"/>
          </p:nvPr>
        </p:nvSpPr>
        <p:spPr>
          <a:xfrm>
            <a:off x="258700" y="468451"/>
            <a:ext cx="7072200" cy="5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Plasmodium Parasites</a:t>
            </a:r>
            <a:endParaRPr b="1" sz="24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65" name="Google Shape;165;p28"/>
          <p:cNvCxnSpPr/>
          <p:nvPr/>
        </p:nvCxnSpPr>
        <p:spPr>
          <a:xfrm>
            <a:off x="102975" y="1850099"/>
            <a:ext cx="74028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dot"/>
            <a:round/>
            <a:headEnd len="med" w="med" type="oval"/>
            <a:tailEnd len="med" w="med" type="oval"/>
          </a:ln>
        </p:spPr>
      </p:cxnSp>
      <p:sp>
        <p:nvSpPr>
          <p:cNvPr id="166" name="Google Shape;166;p28"/>
          <p:cNvSpPr/>
          <p:nvPr/>
        </p:nvSpPr>
        <p:spPr>
          <a:xfrm>
            <a:off x="121700" y="1547750"/>
            <a:ext cx="1288200" cy="597600"/>
          </a:xfrm>
          <a:prstGeom prst="chevron">
            <a:avLst>
              <a:gd fmla="val 50000" name="adj"/>
            </a:avLst>
          </a:pr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67" name="Google Shape;167;p28"/>
          <p:cNvSpPr/>
          <p:nvPr/>
        </p:nvSpPr>
        <p:spPr>
          <a:xfrm>
            <a:off x="1520223" y="1547750"/>
            <a:ext cx="1345200" cy="597600"/>
          </a:xfrm>
          <a:prstGeom prst="chevron">
            <a:avLst>
              <a:gd fmla="val 50000" name="adj"/>
            </a:avLst>
          </a:pr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P. vivax</a:t>
            </a:r>
            <a:r>
              <a:rPr b="1" baseline="30000" lang="en-GB" sz="12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1</a:t>
            </a:r>
            <a:endParaRPr b="1" sz="12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68" name="Google Shape;168;p28"/>
          <p:cNvSpPr/>
          <p:nvPr/>
        </p:nvSpPr>
        <p:spPr>
          <a:xfrm>
            <a:off x="3016074" y="1547750"/>
            <a:ext cx="1345200" cy="597600"/>
          </a:xfrm>
          <a:prstGeom prst="chevron">
            <a:avLst>
              <a:gd fmla="val 50000" name="adj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P. ovale</a:t>
            </a:r>
            <a:endParaRPr b="1" sz="12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69" name="Google Shape;169;p28"/>
          <p:cNvSpPr/>
          <p:nvPr/>
        </p:nvSpPr>
        <p:spPr>
          <a:xfrm>
            <a:off x="4533025" y="1547750"/>
            <a:ext cx="1288200" cy="597600"/>
          </a:xfrm>
          <a:prstGeom prst="chevron">
            <a:avLst>
              <a:gd fmla="val 50000" name="adj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70" name="Google Shape;170;p28"/>
          <p:cNvSpPr/>
          <p:nvPr/>
        </p:nvSpPr>
        <p:spPr>
          <a:xfrm>
            <a:off x="5973775" y="1547750"/>
            <a:ext cx="1345200" cy="597600"/>
          </a:xfrm>
          <a:prstGeom prst="chevron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71" name="Google Shape;171;p28"/>
          <p:cNvSpPr txBox="1"/>
          <p:nvPr>
            <p:ph idx="1" type="body"/>
          </p:nvPr>
        </p:nvSpPr>
        <p:spPr>
          <a:xfrm>
            <a:off x="258700" y="796950"/>
            <a:ext cx="6587700" cy="5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Five protozoan parasites that are known to affect humans:</a:t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72" name="Google Shape;172;p28"/>
          <p:cNvSpPr txBox="1"/>
          <p:nvPr/>
        </p:nvSpPr>
        <p:spPr>
          <a:xfrm>
            <a:off x="157575" y="1563350"/>
            <a:ext cx="1288200" cy="5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Plasmodium falciparum</a:t>
            </a:r>
            <a:endParaRPr b="1" sz="11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73" name="Google Shape;173;p28"/>
          <p:cNvSpPr txBox="1"/>
          <p:nvPr/>
        </p:nvSpPr>
        <p:spPr>
          <a:xfrm>
            <a:off x="4725525" y="1639550"/>
            <a:ext cx="1071600" cy="5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238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P. malariae</a:t>
            </a:r>
            <a:endParaRPr b="1" sz="12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74" name="Google Shape;174;p28"/>
          <p:cNvSpPr txBox="1"/>
          <p:nvPr/>
        </p:nvSpPr>
        <p:spPr>
          <a:xfrm>
            <a:off x="6161375" y="1639550"/>
            <a:ext cx="1071600" cy="5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238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P. knowlesi</a:t>
            </a:r>
            <a:r>
              <a:rPr b="1" baseline="30000" lang="en-GB" sz="12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2</a:t>
            </a:r>
            <a:endParaRPr b="1" sz="12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lnSpc>
                <a:spcPct val="238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75" name="Google Shape;175;p28"/>
          <p:cNvSpPr txBox="1"/>
          <p:nvPr>
            <p:ph idx="1" type="body"/>
          </p:nvPr>
        </p:nvSpPr>
        <p:spPr>
          <a:xfrm>
            <a:off x="4361275" y="2738850"/>
            <a:ext cx="3376800" cy="130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34600" lvl="0" marL="3888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Char char="●"/>
            </a:pPr>
            <a:r>
              <a:rPr b="1"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MAINLY</a:t>
            </a:r>
            <a:r>
              <a:rPr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 </a:t>
            </a:r>
            <a:r>
              <a:rPr b="1"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Vector </a:t>
            </a: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(female Anopheles mosquitoes)</a:t>
            </a:r>
            <a:endParaRPr sz="1200">
              <a:solidFill>
                <a:srgbClr val="FF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234600" lvl="0" marL="388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Blood (injection/transfusion</a:t>
            </a:r>
            <a:r>
              <a:rPr baseline="30000"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 </a:t>
            </a: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 of contaminated blood)</a:t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234600" lvl="0" marL="388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Char char="●"/>
            </a:pPr>
            <a:r>
              <a:rPr b="1"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Congenital (rare)</a:t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76" name="Google Shape;176;p28"/>
          <p:cNvSpPr txBox="1"/>
          <p:nvPr/>
        </p:nvSpPr>
        <p:spPr>
          <a:xfrm>
            <a:off x="268425" y="2327650"/>
            <a:ext cx="61755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Mode of transmission and </a:t>
            </a:r>
            <a:r>
              <a:rPr b="1" lang="en-GB" sz="18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lifecycle:</a:t>
            </a:r>
            <a:endParaRPr b="1" sz="18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77" name="Google Shape;17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772" y="2831500"/>
            <a:ext cx="4123150" cy="330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8"/>
          <p:cNvSpPr txBox="1"/>
          <p:nvPr/>
        </p:nvSpPr>
        <p:spPr>
          <a:xfrm>
            <a:off x="32475" y="9691950"/>
            <a:ext cx="7402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1- India, Afghanistan </a:t>
            </a:r>
            <a:endParaRPr sz="10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2- Documented in South east Asia</a:t>
            </a:r>
            <a:r>
              <a:rPr lang="en-GB" sz="1000">
                <a:latin typeface="Mada"/>
                <a:ea typeface="Mada"/>
                <a:cs typeface="Mada"/>
                <a:sym typeface="Mada"/>
              </a:rPr>
              <a:t>.</a:t>
            </a:r>
            <a:endParaRPr b="1" sz="1000">
              <a:solidFill>
                <a:srgbClr val="CC0000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79" name="Google Shape;179;p28"/>
          <p:cNvSpPr txBox="1"/>
          <p:nvPr/>
        </p:nvSpPr>
        <p:spPr>
          <a:xfrm>
            <a:off x="157575" y="6134575"/>
            <a:ext cx="7275900" cy="34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Recall from </a:t>
            </a:r>
            <a:r>
              <a:rPr lang="en-GB" sz="12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Microbiology </a:t>
            </a:r>
            <a:endParaRPr sz="1200">
              <a:solidFill>
                <a:srgbClr val="999999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Explanation for the picture:</a:t>
            </a:r>
            <a:endParaRPr sz="1200">
              <a:solidFill>
                <a:srgbClr val="999999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1. Malaria is mainly carried by </a:t>
            </a:r>
            <a:r>
              <a:rPr b="1"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female anopheles mosquito.</a:t>
            </a:r>
            <a:endParaRPr b="1" sz="1200">
              <a:solidFill>
                <a:srgbClr val="CC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2. The infected mosquito will </a:t>
            </a:r>
            <a:r>
              <a:rPr b="1"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bite and inject sporozoites</a:t>
            </a:r>
            <a:r>
              <a:rPr lang="en-GB" sz="12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 from it salivary gland into the bloodstream of human</a:t>
            </a:r>
            <a:endParaRPr sz="1200">
              <a:solidFill>
                <a:srgbClr val="999999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3. Which then will travel through blood until it reaches the liver and enter the hepatocytes where it will multiply</a:t>
            </a:r>
            <a:endParaRPr sz="1200">
              <a:solidFill>
                <a:srgbClr val="999999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asexually to form </a:t>
            </a:r>
            <a:r>
              <a:rPr b="1"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merozoites inside the schizont (Exoerythrocytic schizont).</a:t>
            </a:r>
            <a:endParaRPr b="1" sz="1200">
              <a:solidFill>
                <a:srgbClr val="CC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4. When the </a:t>
            </a:r>
            <a:r>
              <a:rPr b="1"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hepatic schizont rupture (clinical </a:t>
            </a:r>
            <a:r>
              <a:rPr b="1"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symptoms appear) </a:t>
            </a:r>
            <a:r>
              <a:rPr lang="en-GB" sz="12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 the merozoites will be released into blood, then it will enter the erythrocytes forming </a:t>
            </a:r>
            <a:r>
              <a:rPr b="1"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immature trophozoites (ring stage)</a:t>
            </a:r>
            <a:r>
              <a:rPr lang="en-GB" sz="12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 which will have 2 pathways:</a:t>
            </a:r>
            <a:endParaRPr sz="1200">
              <a:solidFill>
                <a:srgbClr val="999999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a. </a:t>
            </a:r>
            <a:r>
              <a:rPr b="1"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First pathway: </a:t>
            </a:r>
            <a:r>
              <a:rPr lang="en-GB" sz="12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It goes through the </a:t>
            </a:r>
            <a:r>
              <a:rPr b="1"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erythrocytic cycle</a:t>
            </a:r>
            <a:r>
              <a:rPr lang="en-GB" sz="12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 starting from ring stage then into Mature trophozoites,</a:t>
            </a:r>
            <a:endParaRPr sz="1200">
              <a:solidFill>
                <a:srgbClr val="999999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then the merozoites will multiply inside the RBCs forming </a:t>
            </a:r>
            <a:r>
              <a:rPr b="1"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schizont (Erythrocytic schizont</a:t>
            </a:r>
            <a:r>
              <a:rPr lang="en-GB" sz="12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), which will rupture (hemolysis) and release the merozoites into the bloodstream (Clinical attack of malaria is due to this stage) and the cycle will repeat over and over again.</a:t>
            </a:r>
            <a:endParaRPr sz="1200">
              <a:solidFill>
                <a:srgbClr val="999999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b. </a:t>
            </a:r>
            <a:r>
              <a:rPr b="1"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Second pathway:</a:t>
            </a:r>
            <a:r>
              <a:rPr lang="en-GB" sz="12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 Some immature trophozoites will become </a:t>
            </a:r>
            <a:r>
              <a:rPr b="1"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gametocytes (male and female)</a:t>
            </a:r>
            <a:r>
              <a:rPr lang="en-GB" sz="12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 those gametocytes will be ingested by another mosquito; in the mosquito:</a:t>
            </a:r>
            <a:endParaRPr sz="1200">
              <a:solidFill>
                <a:srgbClr val="999999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i. There are Micro(Male) and Macro(Female) gametocytes, the microgametocytes will enter into the macrogametocytes in which they will form Ookinete then it will develop into Oocyst which will rupture releasing </a:t>
            </a:r>
            <a:r>
              <a:rPr b="1"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sporozoites</a:t>
            </a:r>
            <a:r>
              <a:rPr lang="en-GB" sz="12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 in mosquito, then the cycle will go over and over again.</a:t>
            </a:r>
            <a:endParaRPr sz="1200">
              <a:solidFill>
                <a:srgbClr val="999999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/>
          <p:nvPr>
            <p:ph type="title"/>
          </p:nvPr>
        </p:nvSpPr>
        <p:spPr>
          <a:xfrm>
            <a:off x="258700" y="468451"/>
            <a:ext cx="7072200" cy="5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History and </a:t>
            </a:r>
            <a:r>
              <a:rPr b="1" lang="en-GB" sz="24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Clinical features</a:t>
            </a:r>
            <a:endParaRPr b="1" sz="24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5" name="Google Shape;185;p29"/>
          <p:cNvSpPr txBox="1"/>
          <p:nvPr>
            <p:ph idx="1" type="body"/>
          </p:nvPr>
        </p:nvSpPr>
        <p:spPr>
          <a:xfrm>
            <a:off x="258700" y="1101750"/>
            <a:ext cx="5721900" cy="5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Symptoms are not specific</a:t>
            </a:r>
            <a:endParaRPr b="1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6" name="Google Shape;186;p29"/>
          <p:cNvSpPr/>
          <p:nvPr/>
        </p:nvSpPr>
        <p:spPr>
          <a:xfrm>
            <a:off x="3008913" y="2387600"/>
            <a:ext cx="2524200" cy="1047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134F5C"/>
          </a:solidFill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Less common</a:t>
            </a:r>
            <a:endParaRPr b="1" sz="18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7" name="Google Shape;187;p29"/>
          <p:cNvSpPr/>
          <p:nvPr/>
        </p:nvSpPr>
        <p:spPr>
          <a:xfrm>
            <a:off x="2056413" y="1663700"/>
            <a:ext cx="2524200" cy="10098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A2C4C9"/>
          </a:solidFill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Common</a:t>
            </a:r>
            <a:endParaRPr b="1" sz="18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8" name="Google Shape;188;p29"/>
          <p:cNvSpPr txBox="1"/>
          <p:nvPr/>
        </p:nvSpPr>
        <p:spPr>
          <a:xfrm>
            <a:off x="5533128" y="2149550"/>
            <a:ext cx="1904100" cy="12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Anorexia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N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ausea, vomiting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D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iarrhoea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A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bdominal pain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89" name="Google Shape;189;p29"/>
          <p:cNvSpPr txBox="1"/>
          <p:nvPr/>
        </p:nvSpPr>
        <p:spPr>
          <a:xfrm>
            <a:off x="152404" y="1873250"/>
            <a:ext cx="1904100" cy="11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- </a:t>
            </a:r>
            <a:r>
              <a:rPr b="1" lang="en-GB" sz="1200">
                <a:latin typeface="Mada"/>
                <a:ea typeface="Mada"/>
                <a:cs typeface="Mada"/>
                <a:sym typeface="Mada"/>
              </a:rPr>
              <a:t>Paroxysms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</a:t>
            </a:r>
            <a:r>
              <a:rPr b="1" lang="en-GB" sz="1200">
                <a:latin typeface="Mada"/>
                <a:ea typeface="Mada"/>
                <a:cs typeface="Mada"/>
                <a:sym typeface="Mada"/>
              </a:rPr>
              <a:t>of: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C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hills/rigors followed by  fever, sweats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Mada"/>
                <a:ea typeface="Mada"/>
                <a:cs typeface="Mada"/>
                <a:sym typeface="Mada"/>
              </a:rPr>
              <a:t>-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A pattern might develop (i.e., fever occur every 2-3 days)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- Headache, weakness, muscle and joint pain.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190" name="Google Shape;190;p29"/>
          <p:cNvCxnSpPr/>
          <p:nvPr/>
        </p:nvCxnSpPr>
        <p:spPr>
          <a:xfrm>
            <a:off x="5777148" y="1978025"/>
            <a:ext cx="13671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1" name="Google Shape;191;p29"/>
          <p:cNvCxnSpPr/>
          <p:nvPr/>
        </p:nvCxnSpPr>
        <p:spPr>
          <a:xfrm>
            <a:off x="5777148" y="3502025"/>
            <a:ext cx="13671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2" name="Google Shape;192;p29"/>
          <p:cNvCxnSpPr/>
          <p:nvPr/>
        </p:nvCxnSpPr>
        <p:spPr>
          <a:xfrm>
            <a:off x="408715" y="3730625"/>
            <a:ext cx="13671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3" name="Google Shape;193;p29"/>
          <p:cNvCxnSpPr/>
          <p:nvPr/>
        </p:nvCxnSpPr>
        <p:spPr>
          <a:xfrm>
            <a:off x="408715" y="1901825"/>
            <a:ext cx="13671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4" name="Google Shape;194;p29"/>
          <p:cNvSpPr txBox="1"/>
          <p:nvPr>
            <p:ph idx="1" type="body"/>
          </p:nvPr>
        </p:nvSpPr>
        <p:spPr>
          <a:xfrm>
            <a:off x="258700" y="4707075"/>
            <a:ext cx="5721900" cy="5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History and </a:t>
            </a:r>
            <a:r>
              <a:rPr b="1"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Risk Factors</a:t>
            </a:r>
            <a:endParaRPr b="1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5" name="Google Shape;195;p29"/>
          <p:cNvSpPr txBox="1"/>
          <p:nvPr>
            <p:ph idx="1" type="body"/>
          </p:nvPr>
        </p:nvSpPr>
        <p:spPr>
          <a:xfrm>
            <a:off x="258700" y="5064150"/>
            <a:ext cx="7468800" cy="191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Char char="●"/>
            </a:pPr>
            <a:r>
              <a:rPr b="1"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Travel history</a:t>
            </a:r>
            <a:r>
              <a:rPr b="1"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 </a:t>
            </a: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is key in patients presenting in non-endemic countries. If positive, history of prophylaxis must be obtained. </a:t>
            </a: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Must ask because some </a:t>
            </a: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patients</a:t>
            </a: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 maybe asymptomatic 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Char char="●"/>
            </a:pPr>
            <a:r>
              <a:rPr b="1"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Settled migrants.</a:t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Char char="●"/>
            </a:pPr>
            <a:r>
              <a:rPr b="1"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Low host immunity.</a:t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Char char="●"/>
            </a:pPr>
            <a:r>
              <a:rPr b="1"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Pregnancy.</a:t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Children aged less than five years.</a:t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Elderly.</a:t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</p:txBody>
      </p:sp>
      <p:pic>
        <p:nvPicPr>
          <p:cNvPr id="196" name="Google Shape;19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9687" y="3313012"/>
            <a:ext cx="427137" cy="427137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9"/>
          <p:cNvSpPr txBox="1"/>
          <p:nvPr>
            <p:ph idx="1" type="body"/>
          </p:nvPr>
        </p:nvSpPr>
        <p:spPr>
          <a:xfrm>
            <a:off x="258700" y="3768750"/>
            <a:ext cx="6965700" cy="9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Char char="●"/>
            </a:pPr>
            <a:r>
              <a:rPr b="1"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↑ suspicion index</a:t>
            </a: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 (e.g., </a:t>
            </a:r>
            <a:r>
              <a:rPr b="1"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travel history</a:t>
            </a: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); the presentation within 3 months of exposure (P. falciparum) or up to 1 year (P. vivax &amp; ovale).</a:t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Char char="●"/>
            </a:pPr>
            <a:r>
              <a:rPr b="1"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In children </a:t>
            </a: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→ influenza-like respiratory symptoms. </a:t>
            </a: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(Atypical presentation)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98" name="Google Shape;198;p29"/>
          <p:cNvSpPr txBox="1"/>
          <p:nvPr>
            <p:ph idx="1" type="body"/>
          </p:nvPr>
        </p:nvSpPr>
        <p:spPr>
          <a:xfrm>
            <a:off x="258700" y="6688275"/>
            <a:ext cx="5721900" cy="5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Physical examination</a:t>
            </a:r>
            <a:endParaRPr b="1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9" name="Google Shape;199;p29"/>
          <p:cNvSpPr txBox="1"/>
          <p:nvPr>
            <p:ph idx="1" type="body"/>
          </p:nvPr>
        </p:nvSpPr>
        <p:spPr>
          <a:xfrm>
            <a:off x="258700" y="7045350"/>
            <a:ext cx="7468800" cy="25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Char char="●"/>
            </a:pPr>
            <a:r>
              <a:rPr b="1"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Bedside examination might reveal the following signs:</a:t>
            </a:r>
            <a:endParaRPr b="1"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6300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Char char="○"/>
            </a:pP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Hepatosplenomegaly </a:t>
            </a: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due to 1- liver stage + Human blood stage 2-Hemolysis-&gt; anemia -&gt; pale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6300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Char char="○"/>
            </a:pP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Anaemia signs (e.g., pallor)</a:t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Mada"/>
              <a:buChar char="★"/>
            </a:pPr>
            <a:r>
              <a:rPr b="1"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It is important to pick up the complications of severe malaria such as: </a:t>
            </a:r>
            <a:r>
              <a:rPr b="1"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because treatment differs in severe cases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6300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Mada"/>
              <a:buChar char="○"/>
            </a:pP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Confusion/altered level of consciousness</a:t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6300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Mada"/>
              <a:buChar char="○"/>
            </a:pP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Seizures</a:t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6300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Mada"/>
              <a:buChar char="○"/>
            </a:pP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Hypotension</a:t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6300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Mada"/>
              <a:buChar char="○"/>
            </a:pP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Oliguria/anuria</a:t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6300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Mada"/>
              <a:buChar char="○"/>
            </a:pP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Jaundice</a:t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6300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Mada"/>
              <a:buChar char="○"/>
            </a:pP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Respiratory distress</a:t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00" name="Google Shape;200;p29"/>
          <p:cNvSpPr txBox="1"/>
          <p:nvPr/>
        </p:nvSpPr>
        <p:spPr>
          <a:xfrm>
            <a:off x="5959250" y="595856"/>
            <a:ext cx="11850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C343D"/>
                </a:solidFill>
                <a:highlight>
                  <a:srgbClr val="D0E0E3"/>
                </a:highlight>
                <a:latin typeface="Nunito"/>
                <a:ea typeface="Nunito"/>
                <a:cs typeface="Nunito"/>
                <a:sym typeface="Nunito"/>
              </a:rPr>
              <a:t>OSCE</a:t>
            </a:r>
            <a:endParaRPr b="1">
              <a:solidFill>
                <a:srgbClr val="0C343D"/>
              </a:solidFill>
              <a:highlight>
                <a:srgbClr val="D0E0E3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0"/>
          <p:cNvSpPr txBox="1"/>
          <p:nvPr>
            <p:ph type="title"/>
          </p:nvPr>
        </p:nvSpPr>
        <p:spPr>
          <a:xfrm>
            <a:off x="258700" y="468451"/>
            <a:ext cx="7072200" cy="5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Investigations </a:t>
            </a:r>
            <a:endParaRPr b="1" sz="24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6" name="Google Shape;206;p30"/>
          <p:cNvSpPr txBox="1"/>
          <p:nvPr>
            <p:ph idx="1" type="body"/>
          </p:nvPr>
        </p:nvSpPr>
        <p:spPr>
          <a:xfrm>
            <a:off x="258700" y="1101750"/>
            <a:ext cx="5721900" cy="5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Laboratory</a:t>
            </a:r>
            <a:endParaRPr b="1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7" name="Google Shape;207;p30"/>
          <p:cNvSpPr txBox="1"/>
          <p:nvPr/>
        </p:nvSpPr>
        <p:spPr>
          <a:xfrm>
            <a:off x="5140575" y="632850"/>
            <a:ext cx="11850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C343D"/>
                </a:solidFill>
                <a:highlight>
                  <a:srgbClr val="D0E0E3"/>
                </a:highlight>
                <a:latin typeface="Nunito"/>
                <a:ea typeface="Nunito"/>
                <a:cs typeface="Nunito"/>
                <a:sym typeface="Nunito"/>
              </a:rPr>
              <a:t>OSCE</a:t>
            </a:r>
            <a:endParaRPr b="1">
              <a:solidFill>
                <a:srgbClr val="0C343D"/>
              </a:solidFill>
              <a:highlight>
                <a:srgbClr val="D0E0E3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8" name="Google Shape;208;p30"/>
          <p:cNvSpPr/>
          <p:nvPr/>
        </p:nvSpPr>
        <p:spPr>
          <a:xfrm>
            <a:off x="819375" y="1798775"/>
            <a:ext cx="2573100" cy="3426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9525">
            <a:solidFill>
              <a:srgbClr val="A2C4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Rapid diagnostic test (RDT)</a:t>
            </a:r>
            <a:r>
              <a:rPr b="1" baseline="30000"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</a:t>
            </a:r>
            <a:endParaRPr sz="1200">
              <a:solidFill>
                <a:srgbClr val="CC0000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09" name="Google Shape;209;p30"/>
          <p:cNvSpPr/>
          <p:nvPr/>
        </p:nvSpPr>
        <p:spPr>
          <a:xfrm>
            <a:off x="819375" y="2255975"/>
            <a:ext cx="3498900" cy="3426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9525">
            <a:solidFill>
              <a:srgbClr val="A2C4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Light </a:t>
            </a:r>
            <a:r>
              <a:rPr b="1"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Microscopy:</a:t>
            </a:r>
            <a:r>
              <a:rPr b="1" baseline="30000"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2</a:t>
            </a:r>
            <a:endParaRPr b="1" sz="1200">
              <a:solidFill>
                <a:srgbClr val="CC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Mada"/>
                <a:ea typeface="Mada"/>
                <a:cs typeface="Mada"/>
                <a:sym typeface="Mada"/>
              </a:rPr>
              <a:t>Giemsa-stained blood smear; </a:t>
            </a:r>
            <a:r>
              <a:rPr lang="en-GB" sz="1100">
                <a:latin typeface="Mada"/>
                <a:ea typeface="Mada"/>
                <a:cs typeface="Mada"/>
                <a:sym typeface="Mada"/>
              </a:rPr>
              <a:t>Thin film, thick film. </a:t>
            </a:r>
            <a:endParaRPr sz="1100"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210" name="Google Shape;210;p30"/>
          <p:cNvCxnSpPr>
            <a:stCxn id="208" idx="1"/>
            <a:endCxn id="209" idx="1"/>
          </p:cNvCxnSpPr>
          <p:nvPr/>
        </p:nvCxnSpPr>
        <p:spPr>
          <a:xfrm>
            <a:off x="819375" y="1970075"/>
            <a:ext cx="600" cy="457200"/>
          </a:xfrm>
          <a:prstGeom prst="bentConnector3">
            <a:avLst>
              <a:gd fmla="val -39687500" name="adj1"/>
            </a:avLst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1" name="Google Shape;211;p30"/>
          <p:cNvSpPr/>
          <p:nvPr/>
        </p:nvSpPr>
        <p:spPr>
          <a:xfrm>
            <a:off x="819975" y="2772575"/>
            <a:ext cx="3498900" cy="3426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9525">
            <a:solidFill>
              <a:srgbClr val="A2C4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Mada"/>
                <a:ea typeface="Mada"/>
                <a:cs typeface="Mada"/>
                <a:sym typeface="Mada"/>
              </a:rPr>
              <a:t>Polymerase Chain Reaction (PCR)</a:t>
            </a: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 large hospitals</a:t>
            </a:r>
            <a:r>
              <a:rPr b="1" lang="en-GB" sz="1200">
                <a:latin typeface="Mada"/>
                <a:ea typeface="Mada"/>
                <a:cs typeface="Mada"/>
                <a:sym typeface="Mada"/>
              </a:rPr>
              <a:t> </a:t>
            </a:r>
            <a:endParaRPr sz="11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212" name="Google Shape;212;p30"/>
          <p:cNvCxnSpPr>
            <a:stCxn id="209" idx="1"/>
            <a:endCxn id="211" idx="1"/>
          </p:cNvCxnSpPr>
          <p:nvPr/>
        </p:nvCxnSpPr>
        <p:spPr>
          <a:xfrm>
            <a:off x="819375" y="2427275"/>
            <a:ext cx="600" cy="516600"/>
          </a:xfrm>
          <a:prstGeom prst="bentConnector3">
            <a:avLst>
              <a:gd fmla="val -39687500" name="adj1"/>
            </a:avLst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3" name="Google Shape;213;p30"/>
          <p:cNvSpPr txBox="1"/>
          <p:nvPr/>
        </p:nvSpPr>
        <p:spPr>
          <a:xfrm>
            <a:off x="436675" y="1713050"/>
            <a:ext cx="326700" cy="3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highlight>
                  <a:srgbClr val="D0E0E3"/>
                </a:highlight>
                <a:latin typeface="Nunito"/>
                <a:ea typeface="Nunito"/>
                <a:cs typeface="Nunito"/>
                <a:sym typeface="Nunito"/>
              </a:rPr>
              <a:t>1</a:t>
            </a:r>
            <a:endParaRPr sz="1800">
              <a:highlight>
                <a:srgbClr val="D0E0E3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4" name="Google Shape;214;p30"/>
          <p:cNvSpPr txBox="1"/>
          <p:nvPr/>
        </p:nvSpPr>
        <p:spPr>
          <a:xfrm>
            <a:off x="436675" y="2189300"/>
            <a:ext cx="326700" cy="3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highlight>
                  <a:srgbClr val="D0E0E3"/>
                </a:highlight>
                <a:latin typeface="Nunito"/>
                <a:ea typeface="Nunito"/>
                <a:cs typeface="Nunito"/>
                <a:sym typeface="Nunito"/>
              </a:rPr>
              <a:t>2</a:t>
            </a:r>
            <a:endParaRPr sz="1800">
              <a:highlight>
                <a:srgbClr val="D0E0E3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5" name="Google Shape;215;p30"/>
          <p:cNvSpPr txBox="1"/>
          <p:nvPr/>
        </p:nvSpPr>
        <p:spPr>
          <a:xfrm>
            <a:off x="436675" y="2646500"/>
            <a:ext cx="326700" cy="3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highlight>
                  <a:srgbClr val="D0E0E3"/>
                </a:highlight>
                <a:latin typeface="Nunito"/>
                <a:ea typeface="Nunito"/>
                <a:cs typeface="Nunito"/>
                <a:sym typeface="Nunito"/>
              </a:rPr>
              <a:t>3</a:t>
            </a:r>
            <a:endParaRPr sz="1800">
              <a:highlight>
                <a:srgbClr val="D0E0E3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6" name="Google Shape;216;p30"/>
          <p:cNvSpPr/>
          <p:nvPr/>
        </p:nvSpPr>
        <p:spPr>
          <a:xfrm>
            <a:off x="819975" y="3229775"/>
            <a:ext cx="3498900" cy="3426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9525">
            <a:solidFill>
              <a:srgbClr val="A2C4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Mada"/>
                <a:ea typeface="Mada"/>
                <a:cs typeface="Mada"/>
                <a:sym typeface="Mada"/>
              </a:rPr>
              <a:t>Loop-mediated Isothermal Amplification (LAMP)</a:t>
            </a:r>
            <a:r>
              <a:rPr b="1" baseline="30000"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3</a:t>
            </a:r>
            <a:endParaRPr b="1"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Mada"/>
                <a:ea typeface="Mada"/>
                <a:cs typeface="Mada"/>
                <a:sym typeface="Mada"/>
              </a:rPr>
              <a:t>An emerging test</a:t>
            </a:r>
            <a:endParaRPr sz="1100"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217" name="Google Shape;217;p30"/>
          <p:cNvCxnSpPr>
            <a:stCxn id="218" idx="0"/>
            <a:endCxn id="218" idx="0"/>
          </p:cNvCxnSpPr>
          <p:nvPr/>
        </p:nvCxnSpPr>
        <p:spPr>
          <a:xfrm>
            <a:off x="600025" y="3103700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9" name="Google Shape;219;p30"/>
          <p:cNvCxnSpPr>
            <a:stCxn id="215" idx="2"/>
          </p:cNvCxnSpPr>
          <p:nvPr/>
        </p:nvCxnSpPr>
        <p:spPr>
          <a:xfrm flipH="1" rot="-5400000">
            <a:off x="504025" y="3085100"/>
            <a:ext cx="411900" cy="219900"/>
          </a:xfrm>
          <a:prstGeom prst="bentConnector3">
            <a:avLst>
              <a:gd fmla="val 96085" name="adj1"/>
            </a:avLst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8" name="Google Shape;218;p30"/>
          <p:cNvSpPr txBox="1"/>
          <p:nvPr/>
        </p:nvSpPr>
        <p:spPr>
          <a:xfrm>
            <a:off x="436675" y="3103700"/>
            <a:ext cx="326700" cy="3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highlight>
                  <a:srgbClr val="D0E0E3"/>
                </a:highlight>
                <a:latin typeface="Nunito"/>
                <a:ea typeface="Nunito"/>
                <a:cs typeface="Nunito"/>
                <a:sym typeface="Nunito"/>
              </a:rPr>
              <a:t>3</a:t>
            </a:r>
            <a:endParaRPr sz="1800">
              <a:highlight>
                <a:srgbClr val="D0E0E3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0" name="Google Shape;220;p30"/>
          <p:cNvSpPr txBox="1"/>
          <p:nvPr>
            <p:ph idx="1" type="body"/>
          </p:nvPr>
        </p:nvSpPr>
        <p:spPr>
          <a:xfrm>
            <a:off x="258700" y="3630663"/>
            <a:ext cx="5721900" cy="5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Other baseline tests</a:t>
            </a:r>
            <a:endParaRPr b="1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1" name="Google Shape;221;p30"/>
          <p:cNvSpPr txBox="1"/>
          <p:nvPr>
            <p:ph idx="1" type="body"/>
          </p:nvPr>
        </p:nvSpPr>
        <p:spPr>
          <a:xfrm>
            <a:off x="258700" y="3933197"/>
            <a:ext cx="7468800" cy="217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Char char="●"/>
            </a:pPr>
            <a:r>
              <a:rPr b="1"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Full blood count (FBC) </a:t>
            </a: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for anemia or hemolysis </a:t>
            </a:r>
            <a:r>
              <a:rPr lang="en-GB" sz="12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people with sickle cell anemia tend to be immune to Malaria </a:t>
            </a:r>
            <a:endParaRPr sz="1200">
              <a:solidFill>
                <a:srgbClr val="999999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Char char="●"/>
            </a:pPr>
            <a:r>
              <a:rPr b="1"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Clotting profile</a:t>
            </a:r>
            <a:endParaRPr b="1"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Char char="●"/>
            </a:pPr>
            <a:r>
              <a:rPr b="1"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Serum electrolytes</a:t>
            </a:r>
            <a:endParaRPr b="1"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Char char="●"/>
            </a:pPr>
            <a:r>
              <a:rPr b="1"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Urea and creatinine (U&amp;E)</a:t>
            </a:r>
            <a:endParaRPr b="1"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Char char="●"/>
            </a:pPr>
            <a:r>
              <a:rPr b="1"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L</a:t>
            </a:r>
            <a:r>
              <a:rPr b="1"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i</a:t>
            </a:r>
            <a:r>
              <a:rPr b="1"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ver function tests (LFTs) </a:t>
            </a:r>
            <a:endParaRPr b="1"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Char char="●"/>
            </a:pPr>
            <a:r>
              <a:rPr b="1"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Blood glucose </a:t>
            </a: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Hypoglycemia due to c</a:t>
            </a: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hloroquine- </a:t>
            </a: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resistance 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Char char="●"/>
            </a:pPr>
            <a:r>
              <a:rPr b="1"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Urinalysis </a:t>
            </a:r>
            <a:endParaRPr b="1"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Char char="●"/>
            </a:pPr>
            <a:r>
              <a:rPr b="1"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Arterial blood gas (ABG) </a:t>
            </a: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you might see</a:t>
            </a:r>
            <a:r>
              <a:rPr b="1"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 </a:t>
            </a: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Lactic acidosis 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22" name="Google Shape;222;p30"/>
          <p:cNvSpPr txBox="1"/>
          <p:nvPr>
            <p:ph idx="1" type="body"/>
          </p:nvPr>
        </p:nvSpPr>
        <p:spPr>
          <a:xfrm>
            <a:off x="258700" y="5961450"/>
            <a:ext cx="5721900" cy="5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Community diagnosis</a:t>
            </a:r>
            <a:endParaRPr b="1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3" name="Google Shape;223;p30"/>
          <p:cNvSpPr txBox="1"/>
          <p:nvPr/>
        </p:nvSpPr>
        <p:spPr>
          <a:xfrm>
            <a:off x="5140567" y="6460600"/>
            <a:ext cx="2273700" cy="5073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Epidemic-prone areas</a:t>
            </a:r>
            <a:endParaRPr b="1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4" name="Google Shape;224;p30"/>
          <p:cNvSpPr/>
          <p:nvPr/>
        </p:nvSpPr>
        <p:spPr>
          <a:xfrm>
            <a:off x="5140575" y="6916051"/>
            <a:ext cx="2289000" cy="2236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200">
                <a:solidFill>
                  <a:srgbClr val="F2F2F2"/>
                </a:solidFill>
                <a:latin typeface="Mada"/>
                <a:ea typeface="Mada"/>
                <a:cs typeface="Mada"/>
                <a:sym typeface="Mada"/>
              </a:rPr>
              <a:t>Areas where malaria has been eliminated</a:t>
            </a:r>
            <a:endParaRPr b="1" sz="1200">
              <a:solidFill>
                <a:srgbClr val="F2F2F2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- Vigilance (e.g., investigations of unusual increase in cases with fever)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rPr b="1" lang="en-GB" sz="1200">
                <a:latin typeface="Mada"/>
                <a:ea typeface="Mada"/>
                <a:cs typeface="Mada"/>
                <a:sym typeface="Mada"/>
              </a:rPr>
              <a:t>- Field surveys with RDTs</a:t>
            </a:r>
            <a:endParaRPr b="1"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25" name="Google Shape;225;p30"/>
          <p:cNvSpPr txBox="1"/>
          <p:nvPr/>
        </p:nvSpPr>
        <p:spPr>
          <a:xfrm>
            <a:off x="2657672" y="6460600"/>
            <a:ext cx="2258400" cy="507300"/>
          </a:xfrm>
          <a:prstGeom prst="rect">
            <a:avLst/>
          </a:prstGeom>
          <a:solidFill>
            <a:srgbClr val="76A5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Eliminated </a:t>
            </a:r>
            <a:endParaRPr b="1" sz="14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6" name="Google Shape;226;p30"/>
          <p:cNvSpPr/>
          <p:nvPr/>
        </p:nvSpPr>
        <p:spPr>
          <a:xfrm>
            <a:off x="2650313" y="6916051"/>
            <a:ext cx="2273700" cy="2236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rPr b="1" lang="en-GB" sz="1200">
                <a:latin typeface="Mada"/>
                <a:ea typeface="Mada"/>
                <a:cs typeface="Mada"/>
                <a:sym typeface="Mada"/>
              </a:rPr>
              <a:t>Areas where malaria has been eliminated</a:t>
            </a:r>
            <a:endParaRPr b="1"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- Prevent re-introduction.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- Considerable resources are still needed.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- Different strategies (e.g., border control, active case management).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- Maintain high-quality diagnosis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27" name="Google Shape;227;p30"/>
          <p:cNvSpPr txBox="1"/>
          <p:nvPr/>
        </p:nvSpPr>
        <p:spPr>
          <a:xfrm>
            <a:off x="174679" y="6460600"/>
            <a:ext cx="2243400" cy="5073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Pre-elimination</a:t>
            </a:r>
            <a:r>
              <a:rPr b="1" baseline="30000"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4</a:t>
            </a:r>
            <a:r>
              <a:rPr b="1" lang="en-GB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b="1" sz="14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8" name="Google Shape;228;p30"/>
          <p:cNvSpPr/>
          <p:nvPr/>
        </p:nvSpPr>
        <p:spPr>
          <a:xfrm>
            <a:off x="160050" y="6916050"/>
            <a:ext cx="2258400" cy="2236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rPr b="1" lang="en-GB" sz="1200">
                <a:latin typeface="Mada"/>
                <a:ea typeface="Mada"/>
                <a:cs typeface="Mada"/>
                <a:sym typeface="Mada"/>
              </a:rPr>
              <a:t>Areas with advanced malaria control</a:t>
            </a:r>
            <a:endParaRPr b="1"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- Universal access to diagnostic tests/ capabilities.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- </a:t>
            </a:r>
            <a:r>
              <a:rPr b="1"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Surveillance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/mapping.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- Focused </a:t>
            </a:r>
            <a:r>
              <a:rPr b="1"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screening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(e.g., those who present with danger signs) and treatment (e.g., active case strategy in Oman).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29" name="Google Shape;229;p30"/>
          <p:cNvSpPr txBox="1"/>
          <p:nvPr/>
        </p:nvSpPr>
        <p:spPr>
          <a:xfrm>
            <a:off x="0" y="9686800"/>
            <a:ext cx="7589400" cy="9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1: Anyone can do it, but not specific and you can’t tell the type of Protozoa. </a:t>
            </a:r>
            <a:r>
              <a:rPr lang="en-GB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It is used in community diagnosis (because it is rapid) where you scan a lot of people.</a:t>
            </a:r>
            <a:endParaRPr sz="900">
              <a:solidFill>
                <a:srgbClr val="999999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2: </a:t>
            </a:r>
            <a:r>
              <a:rPr lang="en-GB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It’s specific. It tells you the type of Protozoa but someone has to be very skilled in order to count on it as diagnostic </a:t>
            </a:r>
            <a:r>
              <a:rPr lang="en-GB" sz="9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(picture it as an Ultrasound where it’s operator dependent)</a:t>
            </a:r>
            <a:endParaRPr sz="900">
              <a:solidFill>
                <a:srgbClr val="999999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3: New diagnostic tool it’s still under development but promising because it’s cheap and specific 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4: Saudi is in this stage 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30" name="Google Shape;230;p30"/>
          <p:cNvSpPr txBox="1"/>
          <p:nvPr/>
        </p:nvSpPr>
        <p:spPr>
          <a:xfrm>
            <a:off x="0" y="9152550"/>
            <a:ext cx="7468800" cy="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BF9000"/>
                </a:solidFill>
                <a:latin typeface="Mada"/>
                <a:ea typeface="Mada"/>
                <a:cs typeface="Mada"/>
                <a:sym typeface="Mada"/>
              </a:rPr>
              <a:t>Which of the following preventive measures is included in the malaria control program ? Case </a:t>
            </a:r>
            <a:r>
              <a:rPr lang="en-GB" sz="1200">
                <a:solidFill>
                  <a:srgbClr val="BF9000"/>
                </a:solidFill>
                <a:latin typeface="Mada"/>
                <a:ea typeface="Mada"/>
                <a:cs typeface="Mada"/>
                <a:sym typeface="Mada"/>
              </a:rPr>
              <a:t>Management </a:t>
            </a:r>
            <a:endParaRPr sz="1200">
              <a:solidFill>
                <a:srgbClr val="BF9000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1"/>
          <p:cNvSpPr txBox="1"/>
          <p:nvPr>
            <p:ph type="title"/>
          </p:nvPr>
        </p:nvSpPr>
        <p:spPr>
          <a:xfrm>
            <a:off x="258700" y="468451"/>
            <a:ext cx="7072200" cy="5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Management</a:t>
            </a:r>
            <a:endParaRPr b="1" sz="24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6" name="Google Shape;236;p31"/>
          <p:cNvSpPr txBox="1"/>
          <p:nvPr>
            <p:ph idx="1" type="body"/>
          </p:nvPr>
        </p:nvSpPr>
        <p:spPr>
          <a:xfrm>
            <a:off x="258700" y="873150"/>
            <a:ext cx="6365100" cy="23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Treatment will depend on:</a:t>
            </a:r>
            <a:endParaRPr b="1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Geographical area (sensitivity V resistance)</a:t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The infecting species (falciparum V the rest)</a:t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Blood smear appearance (parasite load; stage)</a:t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Clinical status (acute v ongoing; uncomplicated v severe; pregnancy)</a:t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Treatment algorithm: an example</a:t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7" name="Google Shape;237;p31"/>
          <p:cNvSpPr txBox="1"/>
          <p:nvPr/>
        </p:nvSpPr>
        <p:spPr>
          <a:xfrm>
            <a:off x="209550" y="8648700"/>
            <a:ext cx="1181100" cy="5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G6PG deficiency</a:t>
            </a:r>
            <a:r>
              <a:rPr baseline="30000" lang="en-GB" sz="1200">
                <a:latin typeface="Mada"/>
                <a:ea typeface="Mada"/>
                <a:cs typeface="Mada"/>
                <a:sym typeface="Mada"/>
              </a:rPr>
              <a:t>1</a:t>
            </a:r>
            <a:endParaRPr baseline="30000" sz="1200"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238" name="Google Shape;238;p31"/>
          <p:cNvCxnSpPr/>
          <p:nvPr/>
        </p:nvCxnSpPr>
        <p:spPr>
          <a:xfrm>
            <a:off x="1533525" y="8515350"/>
            <a:ext cx="0" cy="809700"/>
          </a:xfrm>
          <a:prstGeom prst="straightConnector1">
            <a:avLst/>
          </a:prstGeom>
          <a:noFill/>
          <a:ln cap="flat" cmpd="sng" w="19050">
            <a:solidFill>
              <a:srgbClr val="45818E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239" name="Google Shape;239;p31"/>
          <p:cNvCxnSpPr/>
          <p:nvPr/>
        </p:nvCxnSpPr>
        <p:spPr>
          <a:xfrm>
            <a:off x="2981325" y="8515350"/>
            <a:ext cx="0" cy="809700"/>
          </a:xfrm>
          <a:prstGeom prst="straightConnector1">
            <a:avLst/>
          </a:prstGeom>
          <a:noFill/>
          <a:ln cap="flat" cmpd="sng" w="19050">
            <a:solidFill>
              <a:srgbClr val="45818E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240" name="Google Shape;240;p31"/>
          <p:cNvSpPr txBox="1"/>
          <p:nvPr/>
        </p:nvSpPr>
        <p:spPr>
          <a:xfrm>
            <a:off x="1657350" y="8648700"/>
            <a:ext cx="1181100" cy="5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Infants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&lt;6m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41" name="Google Shape;241;p31"/>
          <p:cNvSpPr txBox="1"/>
          <p:nvPr/>
        </p:nvSpPr>
        <p:spPr>
          <a:xfrm>
            <a:off x="3181350" y="8648700"/>
            <a:ext cx="1181100" cy="5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Pregnancy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242" name="Google Shape;242;p31"/>
          <p:cNvCxnSpPr/>
          <p:nvPr/>
        </p:nvCxnSpPr>
        <p:spPr>
          <a:xfrm>
            <a:off x="4581525" y="8515350"/>
            <a:ext cx="0" cy="809700"/>
          </a:xfrm>
          <a:prstGeom prst="straightConnector1">
            <a:avLst/>
          </a:prstGeom>
          <a:noFill/>
          <a:ln cap="flat" cmpd="sng" w="19050">
            <a:solidFill>
              <a:srgbClr val="45818E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243" name="Google Shape;243;p31"/>
          <p:cNvCxnSpPr/>
          <p:nvPr/>
        </p:nvCxnSpPr>
        <p:spPr>
          <a:xfrm>
            <a:off x="6105525" y="8515350"/>
            <a:ext cx="0" cy="809700"/>
          </a:xfrm>
          <a:prstGeom prst="straightConnector1">
            <a:avLst/>
          </a:prstGeom>
          <a:noFill/>
          <a:ln cap="flat" cmpd="sng" w="19050">
            <a:solidFill>
              <a:srgbClr val="45818E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244" name="Google Shape;244;p31"/>
          <p:cNvSpPr txBox="1"/>
          <p:nvPr/>
        </p:nvSpPr>
        <p:spPr>
          <a:xfrm>
            <a:off x="4681575" y="8667750"/>
            <a:ext cx="1323900" cy="5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Hypersensitivity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45" name="Google Shape;245;p31"/>
          <p:cNvSpPr txBox="1"/>
          <p:nvPr/>
        </p:nvSpPr>
        <p:spPr>
          <a:xfrm>
            <a:off x="6229350" y="8572500"/>
            <a:ext cx="1181100" cy="5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lactating mothers for babies &lt;6m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46" name="Google Shape;246;p31"/>
          <p:cNvSpPr/>
          <p:nvPr/>
        </p:nvSpPr>
        <p:spPr>
          <a:xfrm>
            <a:off x="2946099" y="3269700"/>
            <a:ext cx="1697400" cy="367200"/>
          </a:xfrm>
          <a:prstGeom prst="roundRect">
            <a:avLst>
              <a:gd fmla="val 50000" name="adj"/>
            </a:avLst>
          </a:prstGeom>
          <a:solidFill>
            <a:srgbClr val="134F5C"/>
          </a:solidFill>
          <a:ln>
            <a:noFill/>
          </a:ln>
        </p:spPr>
        <p:txBody>
          <a:bodyPr anchorCtr="0" anchor="ctr" bIns="75875" lIns="75875" spcFirstLastPara="1" rIns="75875" wrap="square" tIns="75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Acute P. falciparum</a:t>
            </a:r>
            <a:endParaRPr b="1" sz="1100">
              <a:solidFill>
                <a:srgbClr val="FFFFFF"/>
              </a:solidFill>
            </a:endParaRPr>
          </a:p>
        </p:txBody>
      </p:sp>
      <p:sp>
        <p:nvSpPr>
          <p:cNvPr id="247" name="Google Shape;247;p31"/>
          <p:cNvSpPr/>
          <p:nvPr/>
        </p:nvSpPr>
        <p:spPr>
          <a:xfrm>
            <a:off x="4778151" y="3992886"/>
            <a:ext cx="1276500" cy="367200"/>
          </a:xfrm>
          <a:prstGeom prst="roundRect">
            <a:avLst>
              <a:gd fmla="val 50000" name="adj"/>
            </a:avLst>
          </a:prstGeom>
          <a:solidFill>
            <a:srgbClr val="45818E"/>
          </a:solidFill>
          <a:ln>
            <a:noFill/>
          </a:ln>
        </p:spPr>
        <p:txBody>
          <a:bodyPr anchorCtr="0" anchor="ctr" bIns="75875" lIns="75875" spcFirstLastPara="1" rIns="75875" wrap="square" tIns="75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Uncomplicated</a:t>
            </a:r>
            <a:endParaRPr b="1" sz="11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48" name="Google Shape;248;p31"/>
          <p:cNvSpPr/>
          <p:nvPr/>
        </p:nvSpPr>
        <p:spPr>
          <a:xfrm>
            <a:off x="696456" y="3992886"/>
            <a:ext cx="1276500" cy="367200"/>
          </a:xfrm>
          <a:prstGeom prst="roundRect">
            <a:avLst>
              <a:gd fmla="val 50000" name="adj"/>
            </a:avLst>
          </a:prstGeom>
          <a:solidFill>
            <a:srgbClr val="45818E"/>
          </a:solidFill>
          <a:ln>
            <a:noFill/>
          </a:ln>
        </p:spPr>
        <p:txBody>
          <a:bodyPr anchorCtr="0" anchor="ctr" bIns="75875" lIns="75875" spcFirstLastPara="1" rIns="75875" wrap="square" tIns="75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Sever</a:t>
            </a:r>
            <a:endParaRPr b="1" sz="11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49" name="Google Shape;249;p31"/>
          <p:cNvSpPr/>
          <p:nvPr/>
        </p:nvSpPr>
        <p:spPr>
          <a:xfrm>
            <a:off x="139570" y="4739639"/>
            <a:ext cx="1131900" cy="367200"/>
          </a:xfrm>
          <a:prstGeom prst="roundRect">
            <a:avLst>
              <a:gd fmla="val 50000" name="adj"/>
            </a:avLst>
          </a:prstGeom>
          <a:solidFill>
            <a:srgbClr val="76A5AF"/>
          </a:solidFill>
          <a:ln>
            <a:noFill/>
          </a:ln>
        </p:spPr>
        <p:txBody>
          <a:bodyPr anchorCtr="0" anchor="ctr" bIns="75875" lIns="75875" spcFirstLastPara="1" rIns="75875" wrap="square" tIns="75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Pregnant</a:t>
            </a:r>
            <a:endParaRPr b="1" sz="11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50" name="Google Shape;250;p31"/>
          <p:cNvSpPr/>
          <p:nvPr/>
        </p:nvSpPr>
        <p:spPr>
          <a:xfrm>
            <a:off x="1398017" y="4739639"/>
            <a:ext cx="1131900" cy="367200"/>
          </a:xfrm>
          <a:prstGeom prst="roundRect">
            <a:avLst>
              <a:gd fmla="val 50000" name="adj"/>
            </a:avLst>
          </a:prstGeom>
          <a:solidFill>
            <a:srgbClr val="76A5AF"/>
          </a:solidFill>
          <a:ln>
            <a:noFill/>
          </a:ln>
        </p:spPr>
        <p:txBody>
          <a:bodyPr anchorCtr="0" anchor="ctr" bIns="75875" lIns="75875" spcFirstLastPara="1" rIns="75875" wrap="square" tIns="75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Non-pregnant</a:t>
            </a:r>
            <a:endParaRPr b="1" sz="11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251" name="Google Shape;251;p31"/>
          <p:cNvCxnSpPr>
            <a:stCxn id="246" idx="2"/>
            <a:endCxn id="247" idx="0"/>
          </p:cNvCxnSpPr>
          <p:nvPr/>
        </p:nvCxnSpPr>
        <p:spPr>
          <a:xfrm flipH="1" rot="-5400000">
            <a:off x="4427499" y="3004200"/>
            <a:ext cx="356100" cy="1621500"/>
          </a:xfrm>
          <a:prstGeom prst="bentConnector3">
            <a:avLst>
              <a:gd fmla="val 49984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2" name="Google Shape;252;p31"/>
          <p:cNvCxnSpPr>
            <a:stCxn id="248" idx="0"/>
            <a:endCxn id="246" idx="2"/>
          </p:cNvCxnSpPr>
          <p:nvPr/>
        </p:nvCxnSpPr>
        <p:spPr>
          <a:xfrm rot="-5400000">
            <a:off x="2386656" y="2584836"/>
            <a:ext cx="356100" cy="2460000"/>
          </a:xfrm>
          <a:prstGeom prst="bentConnector3">
            <a:avLst>
              <a:gd fmla="val 49984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3" name="Google Shape;253;p31"/>
          <p:cNvCxnSpPr>
            <a:stCxn id="248" idx="2"/>
            <a:endCxn id="250" idx="0"/>
          </p:cNvCxnSpPr>
          <p:nvPr/>
        </p:nvCxnSpPr>
        <p:spPr>
          <a:xfrm flipH="1" rot="-5400000">
            <a:off x="1459656" y="4235136"/>
            <a:ext cx="379500" cy="629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4" name="Google Shape;254;p31"/>
          <p:cNvCxnSpPr>
            <a:stCxn id="249" idx="0"/>
            <a:endCxn id="248" idx="2"/>
          </p:cNvCxnSpPr>
          <p:nvPr/>
        </p:nvCxnSpPr>
        <p:spPr>
          <a:xfrm rot="-5400000">
            <a:off x="830320" y="4235339"/>
            <a:ext cx="379500" cy="629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5" name="Google Shape;255;p31"/>
          <p:cNvSpPr/>
          <p:nvPr/>
        </p:nvSpPr>
        <p:spPr>
          <a:xfrm>
            <a:off x="2855689" y="4778065"/>
            <a:ext cx="1131900" cy="367200"/>
          </a:xfrm>
          <a:prstGeom prst="roundRect">
            <a:avLst>
              <a:gd fmla="val 50000" name="adj"/>
            </a:avLst>
          </a:prstGeom>
          <a:solidFill>
            <a:srgbClr val="76A5AF"/>
          </a:solidFill>
          <a:ln>
            <a:noFill/>
          </a:ln>
        </p:spPr>
        <p:txBody>
          <a:bodyPr anchorCtr="0" anchor="ctr" bIns="75875" lIns="75875" spcFirstLastPara="1" rIns="75875" wrap="square" tIns="75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Chloroquine-resistant region an non pregnant</a:t>
            </a:r>
            <a:endParaRPr b="1" sz="7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56" name="Google Shape;256;p31"/>
          <p:cNvSpPr/>
          <p:nvPr/>
        </p:nvSpPr>
        <p:spPr>
          <a:xfrm>
            <a:off x="4850457" y="4778065"/>
            <a:ext cx="1131900" cy="367200"/>
          </a:xfrm>
          <a:prstGeom prst="roundRect">
            <a:avLst>
              <a:gd fmla="val 50000" name="adj"/>
            </a:avLst>
          </a:prstGeom>
          <a:solidFill>
            <a:srgbClr val="76A5AF"/>
          </a:solidFill>
          <a:ln>
            <a:noFill/>
          </a:ln>
        </p:spPr>
        <p:txBody>
          <a:bodyPr anchorCtr="0" anchor="ctr" bIns="75875" lIns="75875" spcFirstLastPara="1" rIns="75875" wrap="square" tIns="75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Chloroquine- sensitive region and non-pregnant</a:t>
            </a:r>
            <a:endParaRPr b="1" sz="7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57" name="Google Shape;257;p31"/>
          <p:cNvSpPr/>
          <p:nvPr/>
        </p:nvSpPr>
        <p:spPr>
          <a:xfrm>
            <a:off x="6346829" y="4778065"/>
            <a:ext cx="1131900" cy="367200"/>
          </a:xfrm>
          <a:prstGeom prst="roundRect">
            <a:avLst>
              <a:gd fmla="val 50000" name="adj"/>
            </a:avLst>
          </a:prstGeom>
          <a:solidFill>
            <a:srgbClr val="76A5AF"/>
          </a:solidFill>
          <a:ln>
            <a:noFill/>
          </a:ln>
        </p:spPr>
        <p:txBody>
          <a:bodyPr anchorCtr="0" anchor="ctr" bIns="75875" lIns="75875" spcFirstLastPara="1" rIns="75875" wrap="square" tIns="75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Pregnant</a:t>
            </a:r>
            <a:endParaRPr b="1" sz="7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58" name="Google Shape;258;p31"/>
          <p:cNvSpPr/>
          <p:nvPr/>
        </p:nvSpPr>
        <p:spPr>
          <a:xfrm>
            <a:off x="1965375" y="5559450"/>
            <a:ext cx="1284300" cy="409800"/>
          </a:xfrm>
          <a:prstGeom prst="roundRect">
            <a:avLst>
              <a:gd fmla="val 50000" name="adj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75875" lIns="75875" spcFirstLastPara="1" rIns="75875" wrap="square" tIns="75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1st line: Artesunate and Sulfadoxine- Pyrimethamine (ACT)</a:t>
            </a:r>
            <a:endParaRPr b="1" sz="8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59" name="Google Shape;259;p31"/>
          <p:cNvSpPr/>
          <p:nvPr/>
        </p:nvSpPr>
        <p:spPr>
          <a:xfrm>
            <a:off x="3379942" y="5570068"/>
            <a:ext cx="1164600" cy="409800"/>
          </a:xfrm>
          <a:prstGeom prst="roundRect">
            <a:avLst>
              <a:gd fmla="val 50000" name="adj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75875" lIns="75875" spcFirstLastPara="1" rIns="75875" wrap="square" tIns="75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2nd line: Artemether and Lumefantrine</a:t>
            </a:r>
            <a:endParaRPr b="1" sz="8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60" name="Google Shape;260;p31"/>
          <p:cNvSpPr/>
          <p:nvPr/>
        </p:nvSpPr>
        <p:spPr>
          <a:xfrm>
            <a:off x="4808752" y="5563278"/>
            <a:ext cx="1215300" cy="470700"/>
          </a:xfrm>
          <a:prstGeom prst="roundRect">
            <a:avLst>
              <a:gd fmla="val 50000" name="adj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75875" lIns="75875" spcFirstLastPara="1" rIns="75875" wrap="square" tIns="75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Chloroquine phosphate/hydroxychloroquine</a:t>
            </a:r>
            <a:endParaRPr b="1" sz="8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61" name="Google Shape;261;p31"/>
          <p:cNvSpPr/>
          <p:nvPr/>
        </p:nvSpPr>
        <p:spPr>
          <a:xfrm>
            <a:off x="6330479" y="5540076"/>
            <a:ext cx="1164600" cy="409800"/>
          </a:xfrm>
          <a:prstGeom prst="roundRect">
            <a:avLst>
              <a:gd fmla="val 50000" name="adj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75875" lIns="75875" spcFirstLastPara="1" rIns="75875" wrap="square" tIns="75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1st line: quinine sulphate and clindamycin</a:t>
            </a:r>
            <a:endParaRPr b="1" sz="8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262" name="Google Shape;262;p31"/>
          <p:cNvCxnSpPr>
            <a:stCxn id="258" idx="0"/>
            <a:endCxn id="255" idx="2"/>
          </p:cNvCxnSpPr>
          <p:nvPr/>
        </p:nvCxnSpPr>
        <p:spPr>
          <a:xfrm rot="-5400000">
            <a:off x="2807475" y="4945200"/>
            <a:ext cx="414300" cy="814200"/>
          </a:xfrm>
          <a:prstGeom prst="bentConnector3">
            <a:avLst>
              <a:gd fmla="val 49986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3" name="Google Shape;263;p31"/>
          <p:cNvCxnSpPr>
            <a:stCxn id="259" idx="0"/>
            <a:endCxn id="255" idx="2"/>
          </p:cNvCxnSpPr>
          <p:nvPr/>
        </p:nvCxnSpPr>
        <p:spPr>
          <a:xfrm flipH="1" rot="5400000">
            <a:off x="3479542" y="5087368"/>
            <a:ext cx="424800" cy="540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4" name="Google Shape;264;p31"/>
          <p:cNvCxnSpPr>
            <a:stCxn id="247" idx="2"/>
            <a:endCxn id="256" idx="0"/>
          </p:cNvCxnSpPr>
          <p:nvPr/>
        </p:nvCxnSpPr>
        <p:spPr>
          <a:xfrm>
            <a:off x="5416401" y="4360086"/>
            <a:ext cx="0" cy="417900"/>
          </a:xfrm>
          <a:prstGeom prst="straightConnector1">
            <a:avLst/>
          </a:prstGeom>
          <a:noFill/>
          <a:ln cap="flat" cmpd="sng" w="9525">
            <a:solidFill>
              <a:srgbClr val="C2C2C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5" name="Google Shape;265;p31"/>
          <p:cNvCxnSpPr>
            <a:stCxn id="247" idx="2"/>
            <a:endCxn id="255" idx="0"/>
          </p:cNvCxnSpPr>
          <p:nvPr/>
        </p:nvCxnSpPr>
        <p:spPr>
          <a:xfrm rot="5400000">
            <a:off x="4210101" y="3571686"/>
            <a:ext cx="417900" cy="1994700"/>
          </a:xfrm>
          <a:prstGeom prst="bentConnector3">
            <a:avLst>
              <a:gd fmla="val 50009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6" name="Google Shape;266;p31"/>
          <p:cNvCxnSpPr>
            <a:stCxn id="247" idx="2"/>
            <a:endCxn id="257" idx="0"/>
          </p:cNvCxnSpPr>
          <p:nvPr/>
        </p:nvCxnSpPr>
        <p:spPr>
          <a:xfrm flipH="1" rot="-5400000">
            <a:off x="5955651" y="3820836"/>
            <a:ext cx="417900" cy="1496400"/>
          </a:xfrm>
          <a:prstGeom prst="bentConnector3">
            <a:avLst>
              <a:gd fmla="val 50009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7" name="Google Shape;267;p31"/>
          <p:cNvCxnSpPr>
            <a:stCxn id="256" idx="2"/>
            <a:endCxn id="260" idx="0"/>
          </p:cNvCxnSpPr>
          <p:nvPr/>
        </p:nvCxnSpPr>
        <p:spPr>
          <a:xfrm>
            <a:off x="5416407" y="5145265"/>
            <a:ext cx="0" cy="417900"/>
          </a:xfrm>
          <a:prstGeom prst="straightConnector1">
            <a:avLst/>
          </a:prstGeom>
          <a:noFill/>
          <a:ln cap="flat" cmpd="sng" w="9525">
            <a:solidFill>
              <a:srgbClr val="C2C2C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8" name="Google Shape;268;p31"/>
          <p:cNvCxnSpPr>
            <a:stCxn id="257" idx="2"/>
            <a:endCxn id="261" idx="0"/>
          </p:cNvCxnSpPr>
          <p:nvPr/>
        </p:nvCxnSpPr>
        <p:spPr>
          <a:xfrm>
            <a:off x="6912779" y="5145265"/>
            <a:ext cx="0" cy="394800"/>
          </a:xfrm>
          <a:prstGeom prst="straightConnector1">
            <a:avLst/>
          </a:prstGeom>
          <a:noFill/>
          <a:ln cap="flat" cmpd="sng" w="9525">
            <a:solidFill>
              <a:srgbClr val="C2C2C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9" name="Google Shape;269;p31"/>
          <p:cNvSpPr txBox="1"/>
          <p:nvPr>
            <p:ph idx="1" type="body"/>
          </p:nvPr>
        </p:nvSpPr>
        <p:spPr>
          <a:xfrm>
            <a:off x="258700" y="7045350"/>
            <a:ext cx="6657000" cy="14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Saudi Arabia is</a:t>
            </a:r>
            <a:r>
              <a:rPr b="1"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 considered as a chloroquine-resistant</a:t>
            </a: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 area as the first case of resistance was reported in the late 1980s, therefore, Artemisinin Combination Therapy (ACT) is recommended (MOH 2019).</a:t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Treatment of malaria in pregnancy must be discussed with an infectious diseases specialist.</a:t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Mada"/>
              <a:buChar char="★"/>
            </a:pPr>
            <a:r>
              <a:rPr b="1"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Primaquine</a:t>
            </a:r>
            <a:r>
              <a:rPr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 </a:t>
            </a:r>
            <a:r>
              <a:rPr b="1"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is contraindicated in: </a:t>
            </a:r>
            <a:endParaRPr b="1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0" name="Google Shape;270;p31"/>
          <p:cNvSpPr txBox="1"/>
          <p:nvPr/>
        </p:nvSpPr>
        <p:spPr>
          <a:xfrm>
            <a:off x="110000" y="9761425"/>
            <a:ext cx="69486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1- </a:t>
            </a:r>
            <a:r>
              <a:rPr lang="en-GB" sz="10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The evidence is still uncertain if patients with P. Falciparum infection and glucose-6-phosphate dehydrogenase deficiency (G6PD) should not be given primaquine (BMJ 2020).</a:t>
            </a:r>
            <a:endParaRPr sz="10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71" name="Google Shape;271;p31"/>
          <p:cNvSpPr/>
          <p:nvPr/>
        </p:nvSpPr>
        <p:spPr>
          <a:xfrm>
            <a:off x="2025225" y="6154709"/>
            <a:ext cx="1164600" cy="409800"/>
          </a:xfrm>
          <a:prstGeom prst="roundRect">
            <a:avLst>
              <a:gd fmla="val 50000" name="adj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75875" lIns="75875" spcFirstLastPara="1" rIns="75875" wrap="square" tIns="75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 u="sng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PLUS</a:t>
            </a:r>
            <a:r>
              <a:rPr b="1" lang="en-GB" sz="8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 Primaquine</a:t>
            </a:r>
            <a:endParaRPr b="1" sz="8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272" name="Google Shape;272;p31"/>
          <p:cNvCxnSpPr>
            <a:stCxn id="258" idx="2"/>
            <a:endCxn id="271" idx="0"/>
          </p:cNvCxnSpPr>
          <p:nvPr/>
        </p:nvCxnSpPr>
        <p:spPr>
          <a:xfrm>
            <a:off x="2607525" y="5969250"/>
            <a:ext cx="0" cy="185400"/>
          </a:xfrm>
          <a:prstGeom prst="straightConnector1">
            <a:avLst/>
          </a:prstGeom>
          <a:noFill/>
          <a:ln cap="flat" cmpd="sng" w="9525">
            <a:solidFill>
              <a:srgbClr val="C2C2C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3" name="Google Shape;273;p31"/>
          <p:cNvSpPr/>
          <p:nvPr/>
        </p:nvSpPr>
        <p:spPr>
          <a:xfrm>
            <a:off x="3724800" y="2700360"/>
            <a:ext cx="458100" cy="4122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2"/>
          <p:cNvSpPr txBox="1"/>
          <p:nvPr>
            <p:ph type="title"/>
          </p:nvPr>
        </p:nvSpPr>
        <p:spPr>
          <a:xfrm>
            <a:off x="258700" y="468451"/>
            <a:ext cx="7072200" cy="5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Management</a:t>
            </a:r>
            <a:endParaRPr b="1" sz="24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9" name="Google Shape;279;p32"/>
          <p:cNvSpPr txBox="1"/>
          <p:nvPr>
            <p:ph idx="1" type="body"/>
          </p:nvPr>
        </p:nvSpPr>
        <p:spPr>
          <a:xfrm>
            <a:off x="258700" y="1101750"/>
            <a:ext cx="5721900" cy="6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Treatment failure → </a:t>
            </a:r>
            <a:r>
              <a:rPr b="1"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Antimalarial drug resistance</a:t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0" name="Google Shape;280;p32"/>
          <p:cNvSpPr/>
          <p:nvPr/>
        </p:nvSpPr>
        <p:spPr>
          <a:xfrm>
            <a:off x="949937" y="2090457"/>
            <a:ext cx="2741100" cy="566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            Health workers / patients’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         behaviour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         (incorrect dose; poor compliance)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81" name="Google Shape;281;p32"/>
          <p:cNvSpPr/>
          <p:nvPr/>
        </p:nvSpPr>
        <p:spPr>
          <a:xfrm>
            <a:off x="340925" y="2090450"/>
            <a:ext cx="1086300" cy="566400"/>
          </a:xfrm>
          <a:prstGeom prst="homePlate">
            <a:avLst>
              <a:gd fmla="val 50000" name="adj"/>
            </a:avLst>
          </a:pr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behaviour</a:t>
            </a:r>
            <a:endParaRPr b="1" sz="12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82" name="Google Shape;282;p32"/>
          <p:cNvSpPr/>
          <p:nvPr/>
        </p:nvSpPr>
        <p:spPr>
          <a:xfrm>
            <a:off x="4430377" y="2090457"/>
            <a:ext cx="2741100" cy="566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Poor national policy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(drug quality; distribution)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83" name="Google Shape;283;p32"/>
          <p:cNvSpPr/>
          <p:nvPr/>
        </p:nvSpPr>
        <p:spPr>
          <a:xfrm>
            <a:off x="3821401" y="2090450"/>
            <a:ext cx="1086300" cy="566400"/>
          </a:xfrm>
          <a:prstGeom prst="homePlate">
            <a:avLst>
              <a:gd fmla="val 50000" name="adj"/>
            </a:avLst>
          </a:pr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National policy</a:t>
            </a:r>
            <a:endParaRPr b="1" sz="12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grpSp>
        <p:nvGrpSpPr>
          <p:cNvPr id="284" name="Google Shape;284;p32"/>
          <p:cNvGrpSpPr/>
          <p:nvPr/>
        </p:nvGrpSpPr>
        <p:grpSpPr>
          <a:xfrm>
            <a:off x="3834889" y="3596889"/>
            <a:ext cx="45029" cy="1078792"/>
            <a:chOff x="4283968" y="1628800"/>
            <a:chExt cx="69000" cy="1690896"/>
          </a:xfrm>
        </p:grpSpPr>
        <p:sp>
          <p:nvSpPr>
            <p:cNvPr id="285" name="Google Shape;285;p32"/>
            <p:cNvSpPr/>
            <p:nvPr/>
          </p:nvSpPr>
          <p:spPr>
            <a:xfrm>
              <a:off x="4283968" y="1628800"/>
              <a:ext cx="69000" cy="8268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32"/>
            <p:cNvSpPr/>
            <p:nvPr/>
          </p:nvSpPr>
          <p:spPr>
            <a:xfrm>
              <a:off x="4283968" y="2492896"/>
              <a:ext cx="69000" cy="826800"/>
            </a:xfrm>
            <a:prstGeom prst="rect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87" name="Google Shape;287;p32"/>
          <p:cNvCxnSpPr/>
          <p:nvPr/>
        </p:nvCxnSpPr>
        <p:spPr>
          <a:xfrm>
            <a:off x="3975779" y="3860621"/>
            <a:ext cx="234900" cy="0"/>
          </a:xfrm>
          <a:prstGeom prst="straightConnector1">
            <a:avLst/>
          </a:prstGeom>
          <a:noFill/>
          <a:ln cap="flat" cmpd="sng" w="19050">
            <a:solidFill>
              <a:srgbClr val="BFBFBF"/>
            </a:solidFill>
            <a:prstDash val="solid"/>
            <a:miter lim="800000"/>
            <a:headEnd len="sm" w="sm" type="oval"/>
            <a:tailEnd len="sm" w="sm" type="oval"/>
          </a:ln>
        </p:spPr>
      </p:cxnSp>
      <p:cxnSp>
        <p:nvCxnSpPr>
          <p:cNvPr id="288" name="Google Shape;288;p32"/>
          <p:cNvCxnSpPr/>
          <p:nvPr/>
        </p:nvCxnSpPr>
        <p:spPr>
          <a:xfrm>
            <a:off x="3487221" y="4421707"/>
            <a:ext cx="234900" cy="0"/>
          </a:xfrm>
          <a:prstGeom prst="straightConnector1">
            <a:avLst/>
          </a:prstGeom>
          <a:noFill/>
          <a:ln cap="flat" cmpd="sng" w="19050">
            <a:solidFill>
              <a:srgbClr val="BFBFBF"/>
            </a:solidFill>
            <a:prstDash val="solid"/>
            <a:miter lim="800000"/>
            <a:headEnd len="sm" w="sm" type="oval"/>
            <a:tailEnd len="sm" w="sm" type="oval"/>
          </a:ln>
        </p:spPr>
      </p:cxnSp>
      <p:sp>
        <p:nvSpPr>
          <p:cNvPr id="289" name="Google Shape;289;p32"/>
          <p:cNvSpPr/>
          <p:nvPr/>
        </p:nvSpPr>
        <p:spPr>
          <a:xfrm>
            <a:off x="4304718" y="3584127"/>
            <a:ext cx="552900" cy="5403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32"/>
          <p:cNvSpPr/>
          <p:nvPr/>
        </p:nvSpPr>
        <p:spPr>
          <a:xfrm>
            <a:off x="4398700" y="3592969"/>
            <a:ext cx="539700" cy="5274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B7B7B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800" u="none" cap="none" strike="noStrike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1" name="Google Shape;291;p32"/>
          <p:cNvSpPr txBox="1"/>
          <p:nvPr/>
        </p:nvSpPr>
        <p:spPr>
          <a:xfrm>
            <a:off x="5032025" y="3560450"/>
            <a:ext cx="24183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Three species known for resistance: P. falciparum, vivax and malariae.</a:t>
            </a:r>
            <a:endParaRPr b="1" sz="1200">
              <a:solidFill>
                <a:srgbClr val="CC0000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92" name="Google Shape;292;p32"/>
          <p:cNvSpPr/>
          <p:nvPr/>
        </p:nvSpPr>
        <p:spPr>
          <a:xfrm>
            <a:off x="2765593" y="4151538"/>
            <a:ext cx="552900" cy="540300"/>
          </a:xfrm>
          <a:prstGeom prst="ellipse">
            <a:avLst/>
          </a:prstGeom>
          <a:solidFill>
            <a:srgbClr val="76A5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32"/>
          <p:cNvSpPr/>
          <p:nvPr/>
        </p:nvSpPr>
        <p:spPr>
          <a:xfrm>
            <a:off x="2859575" y="4160380"/>
            <a:ext cx="539700" cy="5274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76A5A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4" name="Google Shape;294;p32"/>
          <p:cNvSpPr txBox="1"/>
          <p:nvPr/>
        </p:nvSpPr>
        <p:spPr>
          <a:xfrm>
            <a:off x="0" y="4137875"/>
            <a:ext cx="29034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Resistance to one drug confers resistance to others</a:t>
            </a:r>
            <a:r>
              <a:rPr b="1"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 (cross-resistance)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which leads to multidrug resistance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pic>
        <p:nvPicPr>
          <p:cNvPr id="295" name="Google Shape;29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4475" y="3696550"/>
            <a:ext cx="328150" cy="32815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2"/>
          <p:cNvSpPr/>
          <p:nvPr/>
        </p:nvSpPr>
        <p:spPr>
          <a:xfrm>
            <a:off x="2728702" y="2977757"/>
            <a:ext cx="2741100" cy="566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Parasite resistance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97" name="Google Shape;297;p32"/>
          <p:cNvSpPr/>
          <p:nvPr/>
        </p:nvSpPr>
        <p:spPr>
          <a:xfrm>
            <a:off x="2119726" y="2977750"/>
            <a:ext cx="1086300" cy="566400"/>
          </a:xfrm>
          <a:prstGeom prst="homePlate">
            <a:avLst>
              <a:gd fmla="val 50000" name="adj"/>
            </a:avLst>
          </a:pr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Parasite </a:t>
            </a:r>
            <a:endParaRPr b="1" sz="12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98" name="Google Shape;298;p32"/>
          <p:cNvSpPr txBox="1"/>
          <p:nvPr>
            <p:ph idx="1" type="body"/>
          </p:nvPr>
        </p:nvSpPr>
        <p:spPr>
          <a:xfrm>
            <a:off x="258700" y="4759350"/>
            <a:ext cx="6365100" cy="162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Resistance (</a:t>
            </a:r>
            <a:r>
              <a:rPr b="1"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gene mutations</a:t>
            </a:r>
            <a:r>
              <a:rPr b="1"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):</a:t>
            </a:r>
            <a:endParaRPr b="1"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Char char="●"/>
            </a:pPr>
            <a:r>
              <a:rPr b="1"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Complete:</a:t>
            </a:r>
            <a:endParaRPr b="1"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6300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Char char="○"/>
            </a:pP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Survival / multiplication of malaria despite adequate treatment.</a:t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Char char="●"/>
            </a:pPr>
            <a:r>
              <a:rPr b="1"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Partial:</a:t>
            </a:r>
            <a:endParaRPr b="1"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6300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Char char="○"/>
            </a:pP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Delayed clearance or incomplete recovery.</a:t>
            </a:r>
            <a:endParaRPr b="1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9" name="Google Shape;299;p32"/>
          <p:cNvSpPr txBox="1"/>
          <p:nvPr/>
        </p:nvSpPr>
        <p:spPr>
          <a:xfrm>
            <a:off x="769650" y="6251425"/>
            <a:ext cx="6175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C343D"/>
                </a:solidFill>
                <a:latin typeface="Nunito"/>
                <a:ea typeface="Nunito"/>
                <a:cs typeface="Nunito"/>
                <a:sym typeface="Nunito"/>
              </a:rPr>
              <a:t>Incubation period for each </a:t>
            </a:r>
            <a:r>
              <a:rPr b="1" lang="en-GB" sz="1800">
                <a:solidFill>
                  <a:srgbClr val="0C343D"/>
                </a:solidFill>
                <a:latin typeface="Nunito"/>
                <a:ea typeface="Nunito"/>
                <a:cs typeface="Nunito"/>
                <a:sym typeface="Nunito"/>
              </a:rPr>
              <a:t>organism</a:t>
            </a:r>
            <a:r>
              <a:rPr b="1" lang="en-GB" sz="18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b="1" sz="18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aphicFrame>
        <p:nvGraphicFramePr>
          <p:cNvPr id="300" name="Google Shape;300;p32"/>
          <p:cNvGraphicFramePr/>
          <p:nvPr/>
        </p:nvGraphicFramePr>
        <p:xfrm>
          <a:off x="612738" y="67445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{0F9E321B-CF13-40F0-8A37-4ACF872182D3}</a:tableStyleId>
              </a:tblPr>
              <a:tblGrid>
                <a:gridCol w="967250"/>
                <a:gridCol w="2647250"/>
                <a:gridCol w="2749525"/>
              </a:tblGrid>
              <a:tr h="173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Mada"/>
                          <a:ea typeface="Mada"/>
                          <a:cs typeface="Mada"/>
                          <a:sym typeface="Mada"/>
                        </a:rPr>
                        <a:t>Prepatent period </a:t>
                      </a:r>
                      <a:endParaRPr b="1" sz="10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Mada"/>
                          <a:ea typeface="Mada"/>
                          <a:cs typeface="Mada"/>
                          <a:sym typeface="Mada"/>
                        </a:rPr>
                        <a:t>Incubation period </a:t>
                      </a:r>
                      <a:endParaRPr b="1" sz="10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</a:tr>
              <a:tr h="251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Mada"/>
                          <a:ea typeface="Mada"/>
                          <a:cs typeface="Mada"/>
                          <a:sym typeface="Mada"/>
                        </a:rPr>
                        <a:t>Time between infective bite and </a:t>
                      </a:r>
                      <a:r>
                        <a:rPr b="1" lang="en-GB" sz="1000">
                          <a:latin typeface="Mada"/>
                          <a:ea typeface="Mada"/>
                          <a:cs typeface="Mada"/>
                          <a:sym typeface="Mada"/>
                        </a:rPr>
                        <a:t>detection </a:t>
                      </a:r>
                      <a:r>
                        <a:rPr lang="en-GB" sz="1000">
                          <a:latin typeface="Mada"/>
                          <a:ea typeface="Mada"/>
                          <a:cs typeface="Mada"/>
                          <a:sym typeface="Mada"/>
                        </a:rPr>
                        <a:t>of the parasite in a blood smear </a:t>
                      </a:r>
                      <a:endParaRPr sz="10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Mada"/>
                          <a:ea typeface="Mada"/>
                          <a:cs typeface="Mada"/>
                          <a:sym typeface="Mada"/>
                        </a:rPr>
                        <a:t>Time between infective bite and </a:t>
                      </a:r>
                      <a:r>
                        <a:rPr b="1" lang="en-GB" sz="1000">
                          <a:latin typeface="Mada"/>
                          <a:ea typeface="Mada"/>
                          <a:cs typeface="Mada"/>
                          <a:sym typeface="Mada"/>
                        </a:rPr>
                        <a:t>onset of</a:t>
                      </a:r>
                      <a:r>
                        <a:rPr lang="en-GB" sz="1000">
                          <a:latin typeface="Mada"/>
                          <a:ea typeface="Mada"/>
                          <a:cs typeface="Mada"/>
                          <a:sym typeface="Mada"/>
                        </a:rPr>
                        <a:t> </a:t>
                      </a:r>
                      <a:r>
                        <a:rPr b="1" lang="en-GB" sz="1000">
                          <a:latin typeface="Mada"/>
                          <a:ea typeface="Mada"/>
                          <a:cs typeface="Mada"/>
                          <a:sym typeface="Mada"/>
                        </a:rPr>
                        <a:t>clinical symptoms </a:t>
                      </a:r>
                      <a:endParaRPr b="1" sz="10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/>
                </a:tc>
              </a:tr>
              <a:tr h="173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Mada"/>
                          <a:ea typeface="Mada"/>
                          <a:cs typeface="Mada"/>
                          <a:sym typeface="Mada"/>
                        </a:rPr>
                        <a:t>P. falciparum</a:t>
                      </a:r>
                      <a:endParaRPr b="1" sz="10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Mada"/>
                          <a:ea typeface="Mada"/>
                          <a:cs typeface="Mada"/>
                          <a:sym typeface="Mada"/>
                        </a:rPr>
                        <a:t>6-12 days </a:t>
                      </a:r>
                      <a:endParaRPr sz="10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Mada"/>
                          <a:ea typeface="Mada"/>
                          <a:cs typeface="Mada"/>
                          <a:sym typeface="Mada"/>
                        </a:rPr>
                        <a:t>9-14 days </a:t>
                      </a:r>
                      <a:endParaRPr sz="10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/>
                </a:tc>
              </a:tr>
              <a:tr h="173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Mada"/>
                          <a:ea typeface="Mada"/>
                          <a:cs typeface="Mada"/>
                          <a:sym typeface="Mada"/>
                        </a:rPr>
                        <a:t>P. vivax</a:t>
                      </a:r>
                      <a:r>
                        <a:rPr b="1" baseline="30000" lang="en-GB" sz="1000">
                          <a:latin typeface="Mada"/>
                          <a:ea typeface="Mada"/>
                          <a:cs typeface="Mada"/>
                          <a:sym typeface="Mada"/>
                        </a:rPr>
                        <a:t>1</a:t>
                      </a:r>
                      <a:endParaRPr b="1" baseline="30000" sz="10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Mada"/>
                          <a:ea typeface="Mada"/>
                          <a:cs typeface="Mada"/>
                          <a:sym typeface="Mada"/>
                        </a:rPr>
                        <a:t>8-12 days </a:t>
                      </a:r>
                      <a:endParaRPr sz="10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Mada"/>
                          <a:ea typeface="Mada"/>
                          <a:cs typeface="Mada"/>
                          <a:sym typeface="Mada"/>
                        </a:rPr>
                        <a:t>12-18 days </a:t>
                      </a:r>
                      <a:endParaRPr sz="10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/>
                </a:tc>
              </a:tr>
              <a:tr h="173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Mada"/>
                          <a:ea typeface="Mada"/>
                          <a:cs typeface="Mada"/>
                          <a:sym typeface="Mada"/>
                        </a:rPr>
                        <a:t>P. ovale</a:t>
                      </a:r>
                      <a:endParaRPr b="1" sz="10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Mada"/>
                          <a:ea typeface="Mada"/>
                          <a:cs typeface="Mada"/>
                          <a:sym typeface="Mada"/>
                        </a:rPr>
                        <a:t>8-12 days </a:t>
                      </a:r>
                      <a:endParaRPr sz="10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Mada"/>
                          <a:ea typeface="Mada"/>
                          <a:cs typeface="Mada"/>
                          <a:sym typeface="Mada"/>
                        </a:rPr>
                        <a:t>12-18 days </a:t>
                      </a:r>
                      <a:endParaRPr sz="10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/>
                </a:tc>
              </a:tr>
              <a:tr h="173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Mada"/>
                          <a:ea typeface="Mada"/>
                          <a:cs typeface="Mada"/>
                          <a:sym typeface="Mada"/>
                        </a:rPr>
                        <a:t>P. malariae</a:t>
                      </a:r>
                      <a:endParaRPr b="1" sz="10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Mada"/>
                          <a:ea typeface="Mada"/>
                          <a:cs typeface="Mada"/>
                          <a:sym typeface="Mada"/>
                        </a:rPr>
                        <a:t>12-16 days </a:t>
                      </a:r>
                      <a:endParaRPr sz="10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Mada"/>
                          <a:ea typeface="Mada"/>
                          <a:cs typeface="Mada"/>
                          <a:sym typeface="Mada"/>
                        </a:rPr>
                        <a:t>18-40 days </a:t>
                      </a:r>
                      <a:endParaRPr b="1" sz="10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01" name="Google Shape;301;p32"/>
          <p:cNvSpPr txBox="1"/>
          <p:nvPr>
            <p:ph idx="1" type="body"/>
          </p:nvPr>
        </p:nvSpPr>
        <p:spPr>
          <a:xfrm>
            <a:off x="268425" y="8760943"/>
            <a:ext cx="65922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b="1"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Period of communicability: </a:t>
            </a:r>
            <a:endParaRPr b="1"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630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○"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Humans may infect mosquitoes as long as infective gametocytes are present in the blood.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630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○"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Anopheles mosquitoes remains infective for life. 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02" name="Google Shape;302;p32"/>
          <p:cNvSpPr txBox="1"/>
          <p:nvPr/>
        </p:nvSpPr>
        <p:spPr>
          <a:xfrm>
            <a:off x="0" y="9761150"/>
            <a:ext cx="75894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1</a:t>
            </a:r>
            <a:r>
              <a:rPr lang="en-GB" sz="10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- </a:t>
            </a:r>
            <a:r>
              <a:rPr b="1" lang="en-GB" sz="10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Some strains of P. vivax, may have an IP of 8-10 months or longer</a:t>
            </a:r>
            <a:endParaRPr b="1" sz="1000">
              <a:solidFill>
                <a:srgbClr val="CC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Transfusion associated malaria has a shorter example IP.</a:t>
            </a:r>
            <a:endParaRPr b="1" sz="1000">
              <a:solidFill>
                <a:srgbClr val="CC0000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03" name="Google Shape;303;p32"/>
          <p:cNvSpPr/>
          <p:nvPr/>
        </p:nvSpPr>
        <p:spPr>
          <a:xfrm>
            <a:off x="5511698" y="1188123"/>
            <a:ext cx="468900" cy="4449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2"/>
          <p:cNvSpPr/>
          <p:nvPr/>
        </p:nvSpPr>
        <p:spPr>
          <a:xfrm>
            <a:off x="3411023" y="4835568"/>
            <a:ext cx="468900" cy="4449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32"/>
          <p:cNvSpPr txBox="1"/>
          <p:nvPr/>
        </p:nvSpPr>
        <p:spPr>
          <a:xfrm>
            <a:off x="5210602" y="5354750"/>
            <a:ext cx="22398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The </a:t>
            </a:r>
            <a:r>
              <a:rPr b="1"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 main cause of resistance is gene mutations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3"/>
          <p:cNvSpPr txBox="1"/>
          <p:nvPr>
            <p:ph type="title"/>
          </p:nvPr>
        </p:nvSpPr>
        <p:spPr>
          <a:xfrm>
            <a:off x="258700" y="468451"/>
            <a:ext cx="7072200" cy="5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Malaria Control</a:t>
            </a:r>
            <a:endParaRPr b="1" sz="24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1" name="Google Shape;311;p33"/>
          <p:cNvSpPr txBox="1"/>
          <p:nvPr>
            <p:ph idx="1" type="body"/>
          </p:nvPr>
        </p:nvSpPr>
        <p:spPr>
          <a:xfrm>
            <a:off x="258700" y="1101750"/>
            <a:ext cx="5721900" cy="5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WHO efforts in malaria control (vision 2030)</a:t>
            </a:r>
            <a:endParaRPr b="1"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</p:txBody>
      </p:sp>
      <p:pic>
        <p:nvPicPr>
          <p:cNvPr id="312" name="Google Shape;31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8488" y="1748647"/>
            <a:ext cx="5372549" cy="2897624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3"/>
          <p:cNvSpPr txBox="1"/>
          <p:nvPr>
            <p:ph idx="1" type="body"/>
          </p:nvPr>
        </p:nvSpPr>
        <p:spPr>
          <a:xfrm>
            <a:off x="258700" y="4606950"/>
            <a:ext cx="5721900" cy="5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Global technical strategy “GTS” (2016-2030)</a:t>
            </a:r>
            <a:endParaRPr b="1"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</p:txBody>
      </p:sp>
      <p:pic>
        <p:nvPicPr>
          <p:cNvPr id="314" name="Google Shape;31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8499" y="5244575"/>
            <a:ext cx="5372526" cy="2903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