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10698475" cx="7589525"/>
  <p:notesSz cx="6858000" cy="9144000"/>
  <p:embeddedFontLst>
    <p:embeddedFont>
      <p:font typeface="Nunito"/>
      <p:regular r:id="rId18"/>
      <p:bold r:id="rId19"/>
      <p:italic r:id="rId20"/>
      <p:boldItalic r:id="rId21"/>
    </p:embeddedFont>
    <p:embeddedFont>
      <p:font typeface="Amatic SC"/>
      <p:regular r:id="rId22"/>
      <p:bold r:id="rId23"/>
    </p:embeddedFont>
    <p:embeddedFont>
      <p:font typeface="Mada"/>
      <p:regular r:id="rId24"/>
      <p:bold r:id="rId25"/>
    </p:embeddedFont>
    <p:embeddedFont>
      <p:font typeface="Bree Serif"/>
      <p:regular r:id="rId26"/>
    </p:embeddedFont>
    <p:embeddedFont>
      <p:font typeface="Ex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90A2B69-B0B2-4D4F-BC59-EA65E12409A8}">
  <a:tblStyle styleId="{C90A2B69-B0B2-4D4F-BC59-EA65E12409A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22" Type="http://schemas.openxmlformats.org/officeDocument/2006/relationships/font" Target="fonts/AmaticSC-regular.fntdata"/><Relationship Id="rId21" Type="http://schemas.openxmlformats.org/officeDocument/2006/relationships/font" Target="fonts/Nunito-boldItalic.fntdata"/><Relationship Id="rId24" Type="http://schemas.openxmlformats.org/officeDocument/2006/relationships/font" Target="fonts/Mada-regular.fntdata"/><Relationship Id="rId23" Type="http://schemas.openxmlformats.org/officeDocument/2006/relationships/font" Target="fonts/AmaticSC-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BreeSerif-regular.fntdata"/><Relationship Id="rId25" Type="http://schemas.openxmlformats.org/officeDocument/2006/relationships/font" Target="fonts/Mada-bold.fntdata"/><Relationship Id="rId28" Type="http://schemas.openxmlformats.org/officeDocument/2006/relationships/font" Target="fonts/Exo-bold.fntdata"/><Relationship Id="rId27" Type="http://schemas.openxmlformats.org/officeDocument/2006/relationships/font" Target="fonts/Ex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Exo-italic.fntdata"/><Relationship Id="rId7" Type="http://schemas.openxmlformats.org/officeDocument/2006/relationships/notesMaster" Target="notesMasters/notesMaster1.xml"/><Relationship Id="rId8" Type="http://schemas.openxmlformats.org/officeDocument/2006/relationships/slide" Target="slides/slide1.xml"/><Relationship Id="rId30" Type="http://schemas.openxmlformats.org/officeDocument/2006/relationships/font" Target="fonts/Exo-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Nunito-bold.fntdata"/><Relationship Id="rId18" Type="http://schemas.openxmlformats.org/officeDocument/2006/relationships/font" Target="fonts/Nuni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addb147f4_0_10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addb147f4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cbd823eee9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cbd823ee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addb147f4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addb147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8addb147f4_0_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addb147f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8d6a2ba566_0_4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d6a2ba56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8d6a2ba566_0_4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8d6a2ba56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8c260f8011_1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8c260f801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8dba92fb9f_0_22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8dba92fb9f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8dba92fb9f_0_5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8dba92fb9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821d5bb60f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821d5bb6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4"/>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1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1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20"/>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 name="Google Shape;81;p2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5" name="Google Shape;85;p21"/>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1"/>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2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0" name="Google Shape;90;p2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3" name="Google Shape;93;p23"/>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2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0" name="Google Shape;20;p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4" name="Google Shape;54;p13"/>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5" name="Google Shape;55;p13"/>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5.png"/><Relationship Id="rId5" Type="http://schemas.openxmlformats.org/officeDocument/2006/relationships/image" Target="../media/image29.png"/><Relationship Id="rId6" Type="http://schemas.openxmlformats.org/officeDocument/2006/relationships/hyperlink" Target="https://docs.google.com/document/d/1qYZiz4kbhsWR3GajbICZI91fno58q_fy5zkBka0a6oo/edit" TargetMode="External"/><Relationship Id="rId7"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26.png"/><Relationship Id="rId5" Type="http://schemas.openxmlformats.org/officeDocument/2006/relationships/image" Target="../media/image24.png"/><Relationship Id="rId6"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15.png"/><Relationship Id="rId13" Type="http://schemas.openxmlformats.org/officeDocument/2006/relationships/image" Target="../media/image11.png"/><Relationship Id="rId12"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9.png"/><Relationship Id="rId15" Type="http://schemas.openxmlformats.org/officeDocument/2006/relationships/image" Target="../media/image21.png"/><Relationship Id="rId1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5"/>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25"/>
          <p:cNvPicPr preferRelativeResize="0"/>
          <p:nvPr/>
        </p:nvPicPr>
        <p:blipFill>
          <a:blip r:embed="rId3">
            <a:alphaModFix/>
          </a:blip>
          <a:stretch>
            <a:fillRect/>
          </a:stretch>
        </p:blipFill>
        <p:spPr>
          <a:xfrm>
            <a:off x="3212375" y="188051"/>
            <a:ext cx="1114216" cy="730500"/>
          </a:xfrm>
          <a:prstGeom prst="rect">
            <a:avLst/>
          </a:prstGeom>
          <a:noFill/>
          <a:ln>
            <a:noFill/>
          </a:ln>
        </p:spPr>
      </p:pic>
      <p:sp>
        <p:nvSpPr>
          <p:cNvPr id="103" name="Google Shape;103;p25"/>
          <p:cNvSpPr/>
          <p:nvPr/>
        </p:nvSpPr>
        <p:spPr>
          <a:xfrm>
            <a:off x="1762150" y="22727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5"/>
          <p:cNvSpPr/>
          <p:nvPr/>
        </p:nvSpPr>
        <p:spPr>
          <a:xfrm>
            <a:off x="326071" y="17870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5"/>
          <p:cNvSpPr/>
          <p:nvPr/>
        </p:nvSpPr>
        <p:spPr>
          <a:xfrm>
            <a:off x="180775" y="18095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25"/>
          <p:cNvPicPr preferRelativeResize="0"/>
          <p:nvPr/>
        </p:nvPicPr>
        <p:blipFill>
          <a:blip r:embed="rId4">
            <a:alphaModFix/>
          </a:blip>
          <a:stretch>
            <a:fillRect/>
          </a:stretch>
        </p:blipFill>
        <p:spPr>
          <a:xfrm>
            <a:off x="6109400" y="89850"/>
            <a:ext cx="929599" cy="929577"/>
          </a:xfrm>
          <a:prstGeom prst="rect">
            <a:avLst/>
          </a:prstGeom>
          <a:noFill/>
          <a:ln>
            <a:noFill/>
          </a:ln>
        </p:spPr>
      </p:pic>
      <p:pic>
        <p:nvPicPr>
          <p:cNvPr id="107" name="Google Shape;107;p25"/>
          <p:cNvPicPr preferRelativeResize="0"/>
          <p:nvPr/>
        </p:nvPicPr>
        <p:blipFill>
          <a:blip r:embed="rId5">
            <a:alphaModFix/>
          </a:blip>
          <a:stretch>
            <a:fillRect/>
          </a:stretch>
        </p:blipFill>
        <p:spPr>
          <a:xfrm>
            <a:off x="549525" y="1981201"/>
            <a:ext cx="2137475" cy="2137475"/>
          </a:xfrm>
          <a:prstGeom prst="rect">
            <a:avLst/>
          </a:prstGeom>
          <a:noFill/>
          <a:ln>
            <a:noFill/>
          </a:ln>
        </p:spPr>
      </p:pic>
      <p:sp>
        <p:nvSpPr>
          <p:cNvPr id="108" name="Google Shape;108;p25"/>
          <p:cNvSpPr txBox="1"/>
          <p:nvPr/>
        </p:nvSpPr>
        <p:spPr>
          <a:xfrm>
            <a:off x="2743300" y="2447925"/>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134F5C"/>
                </a:solidFill>
                <a:latin typeface="Nunito"/>
                <a:ea typeface="Nunito"/>
                <a:cs typeface="Nunito"/>
                <a:sym typeface="Nunito"/>
              </a:rPr>
              <a:t>Emerging Infectious</a:t>
            </a:r>
            <a:endParaRPr sz="3600">
              <a:solidFill>
                <a:srgbClr val="134F5C"/>
              </a:solidFill>
              <a:latin typeface="Nunito"/>
              <a:ea typeface="Nunito"/>
              <a:cs typeface="Nunito"/>
              <a:sym typeface="Nunito"/>
            </a:endParaRPr>
          </a:p>
          <a:p>
            <a:pPr indent="0" lvl="0" marL="0" rtl="0" algn="ctr">
              <a:spcBef>
                <a:spcPts val="0"/>
              </a:spcBef>
              <a:spcAft>
                <a:spcPts val="0"/>
              </a:spcAft>
              <a:buNone/>
            </a:pPr>
            <a:r>
              <a:rPr lang="en-GB" sz="3600">
                <a:solidFill>
                  <a:srgbClr val="134F5C"/>
                </a:solidFill>
                <a:latin typeface="Nunito"/>
                <a:ea typeface="Nunito"/>
                <a:cs typeface="Nunito"/>
                <a:sym typeface="Nunito"/>
              </a:rPr>
              <a:t>Disease</a:t>
            </a:r>
            <a:endParaRPr sz="3600">
              <a:solidFill>
                <a:srgbClr val="134F5C"/>
              </a:solidFill>
              <a:latin typeface="Nunito"/>
              <a:ea typeface="Nunito"/>
              <a:cs typeface="Nunito"/>
              <a:sym typeface="Nunito"/>
            </a:endParaRPr>
          </a:p>
        </p:txBody>
      </p:sp>
      <p:sp>
        <p:nvSpPr>
          <p:cNvPr id="109" name="Google Shape;109;p25"/>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D9EEB"/>
              </a:buClr>
              <a:buSzPts val="1200"/>
              <a:buFont typeface="Mada"/>
              <a:buChar char="●"/>
            </a:pPr>
            <a:r>
              <a:rPr lang="en-GB" sz="1200">
                <a:solidFill>
                  <a:srgbClr val="6D9EEB"/>
                </a:solidFill>
                <a:latin typeface="Mada"/>
                <a:ea typeface="Mada"/>
                <a:cs typeface="Mada"/>
                <a:sym typeface="Mada"/>
              </a:rPr>
              <a:t>Males slides</a:t>
            </a:r>
            <a:endParaRPr sz="1200">
              <a:solidFill>
                <a:srgbClr val="6D9EEB"/>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110" name="Google Shape;110;p25"/>
          <p:cNvSpPr txBox="1"/>
          <p:nvPr/>
        </p:nvSpPr>
        <p:spPr>
          <a:xfrm>
            <a:off x="17621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0B5394"/>
              </a:buClr>
              <a:buSzPts val="1200"/>
              <a:buFont typeface="Mada"/>
              <a:buChar char="●"/>
            </a:pPr>
            <a:r>
              <a:rPr lang="en-GB" sz="1200">
                <a:solidFill>
                  <a:srgbClr val="0B5394"/>
                </a:solidFill>
                <a:latin typeface="Mada"/>
                <a:ea typeface="Mada"/>
                <a:cs typeface="Mada"/>
                <a:sym typeface="Mada"/>
              </a:rPr>
              <a:t>Textbook</a:t>
            </a:r>
            <a:endParaRPr sz="1200">
              <a:solidFill>
                <a:srgbClr val="0B5394"/>
              </a:solidFill>
              <a:latin typeface="Mada"/>
              <a:ea typeface="Mada"/>
              <a:cs typeface="Mada"/>
              <a:sym typeface="Mada"/>
            </a:endParaRPr>
          </a:p>
          <a:p>
            <a:pPr indent="-304800" lvl="0" marL="457200" rtl="0" algn="l">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Golden notes</a:t>
            </a:r>
            <a:endParaRPr sz="1200">
              <a:solidFill>
                <a:srgbClr val="BF900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111" name="Google Shape;111;p25"/>
          <p:cNvCxnSpPr/>
          <p:nvPr/>
        </p:nvCxnSpPr>
        <p:spPr>
          <a:xfrm>
            <a:off x="1704975" y="9629775"/>
            <a:ext cx="0" cy="867000"/>
          </a:xfrm>
          <a:prstGeom prst="straightConnector1">
            <a:avLst/>
          </a:prstGeom>
          <a:noFill/>
          <a:ln cap="flat" cmpd="sng" w="9525">
            <a:solidFill>
              <a:srgbClr val="76A5AF"/>
            </a:solidFill>
            <a:prstDash val="solid"/>
            <a:round/>
            <a:headEnd len="med" w="med" type="oval"/>
            <a:tailEnd len="med" w="med" type="oval"/>
          </a:ln>
        </p:spPr>
      </p:cxnSp>
      <p:sp>
        <p:nvSpPr>
          <p:cNvPr id="112" name="Google Shape;112;p25"/>
          <p:cNvSpPr txBox="1"/>
          <p:nvPr/>
        </p:nvSpPr>
        <p:spPr>
          <a:xfrm>
            <a:off x="323850" y="9372600"/>
            <a:ext cx="17145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Color Index</a:t>
            </a:r>
            <a:endParaRPr sz="1800">
              <a:solidFill>
                <a:srgbClr val="76A5AF"/>
              </a:solidFill>
              <a:latin typeface="Nunito"/>
              <a:ea typeface="Nunito"/>
              <a:cs typeface="Nunito"/>
              <a:sym typeface="Nunito"/>
            </a:endParaRPr>
          </a:p>
        </p:txBody>
      </p:sp>
      <p:sp>
        <p:nvSpPr>
          <p:cNvPr id="113" name="Google Shape;113;p25"/>
          <p:cNvSpPr/>
          <p:nvPr/>
        </p:nvSpPr>
        <p:spPr>
          <a:xfrm>
            <a:off x="402275" y="5305425"/>
            <a:ext cx="6789000" cy="31557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 Understand the viral antigenic variations of influenza virus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 List the different hosts for influenza (according to influenza type), MERS-Cov and SARS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 Be familiar with the famous pandemics for each of these viral infections, and measures used to contain spread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Identify the different elements in the infection cycle for these viral infections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 Provide appropriate prevention and control measures for each of these viral infections .</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Char char="●"/>
            </a:pPr>
            <a:r>
              <a:rPr lang="en-GB">
                <a:latin typeface="Mada"/>
                <a:ea typeface="Mada"/>
                <a:cs typeface="Mada"/>
                <a:sym typeface="Mada"/>
              </a:rPr>
              <a:t>Outline how to take history of risk factors, and how to give preventive advise.</a:t>
            </a:r>
            <a:endParaRPr>
              <a:latin typeface="Mada"/>
              <a:ea typeface="Mada"/>
              <a:cs typeface="Mada"/>
              <a:sym typeface="Mada"/>
            </a:endParaRPr>
          </a:p>
        </p:txBody>
      </p:sp>
      <p:sp>
        <p:nvSpPr>
          <p:cNvPr id="114" name="Google Shape;114;p25"/>
          <p:cNvSpPr/>
          <p:nvPr/>
        </p:nvSpPr>
        <p:spPr>
          <a:xfrm>
            <a:off x="914150" y="50362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Objectives</a:t>
            </a:r>
            <a:endParaRPr sz="2000">
              <a:solidFill>
                <a:srgbClr val="134F5C"/>
              </a:solidFill>
              <a:latin typeface="Nunito"/>
              <a:ea typeface="Nunito"/>
              <a:cs typeface="Nunito"/>
              <a:sym typeface="Nunito"/>
            </a:endParaRPr>
          </a:p>
        </p:txBody>
      </p:sp>
      <p:sp>
        <p:nvSpPr>
          <p:cNvPr id="115" name="Google Shape;115;p25"/>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5"/>
          <p:cNvSpPr txBox="1"/>
          <p:nvPr/>
        </p:nvSpPr>
        <p:spPr>
          <a:xfrm>
            <a:off x="6173850" y="10001250"/>
            <a:ext cx="14841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6">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sp>
        <p:nvSpPr>
          <p:cNvPr id="117" name="Google Shape;117;p25"/>
          <p:cNvSpPr txBox="1"/>
          <p:nvPr/>
        </p:nvSpPr>
        <p:spPr>
          <a:xfrm>
            <a:off x="757480" y="8562716"/>
            <a:ext cx="6071700" cy="7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CC0000"/>
                </a:solidFill>
                <a:latin typeface="Mada"/>
                <a:ea typeface="Mada"/>
                <a:cs typeface="Mada"/>
                <a:sym typeface="Mada"/>
              </a:rPr>
              <a:t>Be familiar with all 3 diseases</a:t>
            </a:r>
            <a:endParaRPr b="1" sz="1600">
              <a:solidFill>
                <a:srgbClr val="CC0000"/>
              </a:solidFill>
              <a:latin typeface="Mada"/>
              <a:ea typeface="Mada"/>
              <a:cs typeface="Mada"/>
              <a:sym typeface="Mada"/>
            </a:endParaRPr>
          </a:p>
          <a:p>
            <a:pPr indent="0" lvl="0" marL="0" rtl="0" algn="ctr">
              <a:spcBef>
                <a:spcPts val="0"/>
              </a:spcBef>
              <a:spcAft>
                <a:spcPts val="0"/>
              </a:spcAft>
              <a:buNone/>
            </a:pPr>
            <a:r>
              <a:rPr b="1" lang="en-GB" sz="1600">
                <a:solidFill>
                  <a:srgbClr val="CC0000"/>
                </a:solidFill>
                <a:latin typeface="Mada"/>
                <a:ea typeface="Mada"/>
                <a:cs typeface="Mada"/>
                <a:sym typeface="Mada"/>
              </a:rPr>
              <a:t>Important lecture!</a:t>
            </a:r>
            <a:endParaRPr b="1" sz="1600">
              <a:solidFill>
                <a:srgbClr val="CC0000"/>
              </a:solidFill>
              <a:latin typeface="Mada"/>
              <a:ea typeface="Mada"/>
              <a:cs typeface="Mada"/>
              <a:sym typeface="Mada"/>
            </a:endParaRPr>
          </a:p>
        </p:txBody>
      </p:sp>
      <p:pic>
        <p:nvPicPr>
          <p:cNvPr id="118" name="Google Shape;118;p25"/>
          <p:cNvPicPr preferRelativeResize="0"/>
          <p:nvPr/>
        </p:nvPicPr>
        <p:blipFill>
          <a:blip r:embed="rId7">
            <a:alphaModFix/>
          </a:blip>
          <a:stretch>
            <a:fillRect/>
          </a:stretch>
        </p:blipFill>
        <p:spPr>
          <a:xfrm>
            <a:off x="400050" y="114613"/>
            <a:ext cx="867000" cy="86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34"/>
          <p:cNvSpPr/>
          <p:nvPr/>
        </p:nvSpPr>
        <p:spPr>
          <a:xfrm>
            <a:off x="173675" y="5705475"/>
            <a:ext cx="7246200" cy="4758300"/>
          </a:xfrm>
          <a:prstGeom prst="round2SameRect">
            <a:avLst>
              <a:gd fmla="val 0" name="adj1"/>
              <a:gd fmla="val 4028" name="adj2"/>
            </a:avLst>
          </a:prstGeom>
          <a:solidFill>
            <a:srgbClr val="EEF5F7">
              <a:alpha val="51959"/>
            </a:srgbClr>
          </a:solid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425" name="Google Shape;425;p34"/>
          <p:cNvSpPr txBox="1"/>
          <p:nvPr/>
        </p:nvSpPr>
        <p:spPr>
          <a:xfrm>
            <a:off x="2591825" y="6624175"/>
            <a:ext cx="24099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Sara AlAbdulkareem</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Sedra Elsirawani</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Wejdan Alnufaie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Abdulrahman Alhawas</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Abdulrahman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Aldawood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Alwaleed Alsaleh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Bader Alshehri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Bassam Alkhuwaiter</a:t>
            </a:r>
            <a:endParaRPr>
              <a:solidFill>
                <a:srgbClr val="000000"/>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Faisal Alqifari </a:t>
            </a:r>
            <a:endParaRPr>
              <a:latin typeface="Mada"/>
              <a:ea typeface="Mada"/>
              <a:cs typeface="Mada"/>
              <a:sym typeface="Mada"/>
            </a:endParaRPr>
          </a:p>
        </p:txBody>
      </p:sp>
      <p:sp>
        <p:nvSpPr>
          <p:cNvPr id="426" name="Google Shape;426;p34"/>
          <p:cNvSpPr txBox="1"/>
          <p:nvPr/>
        </p:nvSpPr>
        <p:spPr>
          <a:xfrm>
            <a:off x="295071" y="5976111"/>
            <a:ext cx="2409900" cy="29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latin typeface="Mada"/>
              <a:ea typeface="Mada"/>
              <a:cs typeface="Mada"/>
              <a:sym typeface="Mada"/>
            </a:endParaRPr>
          </a:p>
          <a:p>
            <a:pPr indent="0" lvl="0" marL="0" rtl="0" algn="l">
              <a:lnSpc>
                <a:spcPct val="150000"/>
              </a:lnSpc>
              <a:spcBef>
                <a:spcPts val="0"/>
              </a:spcBef>
              <a:spcAft>
                <a:spcPts val="0"/>
              </a:spcAft>
              <a:buNone/>
            </a:pPr>
            <a:r>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Deema AlMaziad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Lama AlZamil</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Leen AlMazroa</a:t>
            </a:r>
            <a:endParaRPr>
              <a:solidFill>
                <a:srgbClr val="000000"/>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Lina AlOsaimi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Muneera AlKhorayef</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AlHarbi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AlMazrou</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Nouf Alhussaini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Razan AlRabah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Renad Alhaqbani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Rema AlMutawa</a:t>
            </a:r>
            <a:endParaRPr>
              <a:latin typeface="Mada"/>
              <a:ea typeface="Mada"/>
              <a:cs typeface="Mada"/>
              <a:sym typeface="Mada"/>
            </a:endParaRPr>
          </a:p>
        </p:txBody>
      </p:sp>
      <p:sp>
        <p:nvSpPr>
          <p:cNvPr id="427" name="Google Shape;427;p34"/>
          <p:cNvSpPr/>
          <p:nvPr/>
        </p:nvSpPr>
        <p:spPr>
          <a:xfrm flipH="1">
            <a:off x="295075" y="10535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4"/>
          <p:cNvSpPr/>
          <p:nvPr/>
        </p:nvSpPr>
        <p:spPr>
          <a:xfrm flipH="1">
            <a:off x="4593589" y="5678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4"/>
          <p:cNvSpPr/>
          <p:nvPr/>
        </p:nvSpPr>
        <p:spPr>
          <a:xfrm flipH="1">
            <a:off x="4609908" y="5903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0" name="Google Shape;430;p34"/>
          <p:cNvPicPr preferRelativeResize="0"/>
          <p:nvPr/>
        </p:nvPicPr>
        <p:blipFill>
          <a:blip r:embed="rId3">
            <a:alphaModFix/>
          </a:blip>
          <a:stretch>
            <a:fillRect/>
          </a:stretch>
        </p:blipFill>
        <p:spPr>
          <a:xfrm>
            <a:off x="5086326" y="947100"/>
            <a:ext cx="1838375" cy="1838325"/>
          </a:xfrm>
          <a:prstGeom prst="rect">
            <a:avLst/>
          </a:prstGeom>
          <a:noFill/>
          <a:ln>
            <a:noFill/>
          </a:ln>
        </p:spPr>
      </p:pic>
      <p:sp>
        <p:nvSpPr>
          <p:cNvPr id="431" name="Google Shape;431;p34"/>
          <p:cNvSpPr txBox="1"/>
          <p:nvPr/>
        </p:nvSpPr>
        <p:spPr>
          <a:xfrm>
            <a:off x="457300" y="1167763"/>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76A5AF"/>
                </a:solidFill>
                <a:latin typeface="Nunito"/>
                <a:ea typeface="Nunito"/>
                <a:cs typeface="Nunito"/>
                <a:sym typeface="Nunito"/>
              </a:rPr>
              <a:t>Thank You and</a:t>
            </a:r>
            <a:endParaRPr sz="3600">
              <a:solidFill>
                <a:srgbClr val="76A5AF"/>
              </a:solidFill>
              <a:latin typeface="Nunito"/>
              <a:ea typeface="Nunito"/>
              <a:cs typeface="Nunito"/>
              <a:sym typeface="Nunito"/>
            </a:endParaRPr>
          </a:p>
          <a:p>
            <a:pPr indent="0" lvl="0" marL="0" rtl="0" algn="ctr">
              <a:spcBef>
                <a:spcPts val="0"/>
              </a:spcBef>
              <a:spcAft>
                <a:spcPts val="0"/>
              </a:spcAft>
              <a:buNone/>
            </a:pPr>
            <a:r>
              <a:rPr lang="en-GB" sz="3600">
                <a:solidFill>
                  <a:srgbClr val="76A5AF"/>
                </a:solidFill>
                <a:latin typeface="Nunito"/>
                <a:ea typeface="Nunito"/>
                <a:cs typeface="Nunito"/>
                <a:sym typeface="Nunito"/>
              </a:rPr>
              <a:t>Good Luck</a:t>
            </a:r>
            <a:endParaRPr sz="3600">
              <a:solidFill>
                <a:srgbClr val="76A5AF"/>
              </a:solidFill>
              <a:latin typeface="Nunito"/>
              <a:ea typeface="Nunito"/>
              <a:cs typeface="Nunito"/>
              <a:sym typeface="Nunito"/>
            </a:endParaRPr>
          </a:p>
        </p:txBody>
      </p:sp>
      <p:sp>
        <p:nvSpPr>
          <p:cNvPr id="432" name="Google Shape;432;p34"/>
          <p:cNvSpPr txBox="1"/>
          <p:nvPr/>
        </p:nvSpPr>
        <p:spPr>
          <a:xfrm>
            <a:off x="2075" y="3897525"/>
            <a:ext cx="7589400" cy="13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Leaders:</a:t>
            </a:r>
            <a:endParaRPr sz="1100">
              <a:solidFill>
                <a:srgbClr val="134F5C"/>
              </a:solidFill>
              <a:latin typeface="Nunito"/>
              <a:ea typeface="Nunito"/>
              <a:cs typeface="Nunito"/>
              <a:sym typeface="Nunito"/>
            </a:endParaRPr>
          </a:p>
          <a:p>
            <a:pPr indent="0" lvl="0" marL="0" rtl="0" algn="l">
              <a:spcBef>
                <a:spcPts val="0"/>
              </a:spcBef>
              <a:spcAft>
                <a:spcPts val="0"/>
              </a:spcAft>
              <a:buNone/>
            </a:pPr>
            <a:r>
              <a:t/>
            </a:r>
            <a:endParaRPr sz="1100">
              <a:solidFill>
                <a:srgbClr val="134F5C"/>
              </a:solidFill>
              <a:latin typeface="Nunito"/>
              <a:ea typeface="Nunito"/>
              <a:cs typeface="Nunito"/>
              <a:sym typeface="Nunito"/>
            </a:endParaRPr>
          </a:p>
          <a:p>
            <a:pPr indent="0" lvl="0" marL="0" rtl="0" algn="ctr">
              <a:spcBef>
                <a:spcPts val="0"/>
              </a:spcBef>
              <a:spcAft>
                <a:spcPts val="0"/>
              </a:spcAft>
              <a:buNone/>
            </a:pPr>
            <a:r>
              <a:rPr lang="en-GB" sz="2200">
                <a:solidFill>
                  <a:srgbClr val="76A5AF"/>
                </a:solidFill>
                <a:latin typeface="Nunito"/>
                <a:ea typeface="Nunito"/>
                <a:cs typeface="Nunito"/>
                <a:sym typeface="Nunito"/>
              </a:rPr>
              <a:t>Lama AlAssiri  |  </a:t>
            </a:r>
            <a:r>
              <a:rPr lang="en-GB" sz="2200">
                <a:solidFill>
                  <a:srgbClr val="76A5AF"/>
                </a:solidFill>
                <a:highlight>
                  <a:srgbClr val="FFFFFF"/>
                </a:highlight>
                <a:latin typeface="Nunito"/>
                <a:ea typeface="Nunito"/>
                <a:cs typeface="Nunito"/>
                <a:sym typeface="Nunito"/>
              </a:rPr>
              <a:t>Mohammed AlHuqbani</a:t>
            </a:r>
            <a:r>
              <a:rPr lang="en-GB" sz="2200">
                <a:solidFill>
                  <a:srgbClr val="76A5AF"/>
                </a:solidFill>
                <a:latin typeface="Nunito"/>
                <a:ea typeface="Nunito"/>
                <a:cs typeface="Nunito"/>
                <a:sym typeface="Nunito"/>
              </a:rPr>
              <a:t>  |  Ibrahim AlDakhil</a:t>
            </a:r>
            <a:endParaRPr sz="2200">
              <a:solidFill>
                <a:srgbClr val="76A5AF"/>
              </a:solidFill>
              <a:latin typeface="Nunito"/>
              <a:ea typeface="Nunito"/>
              <a:cs typeface="Nunito"/>
              <a:sym typeface="Nunito"/>
            </a:endParaRPr>
          </a:p>
        </p:txBody>
      </p:sp>
      <p:sp>
        <p:nvSpPr>
          <p:cNvPr id="433" name="Google Shape;433;p34"/>
          <p:cNvSpPr txBox="1"/>
          <p:nvPr/>
        </p:nvSpPr>
        <p:spPr>
          <a:xfrm>
            <a:off x="1637313" y="5781675"/>
            <a:ext cx="4162500" cy="6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Members:</a:t>
            </a:r>
            <a:endParaRPr sz="2400">
              <a:solidFill>
                <a:srgbClr val="76A5AF"/>
              </a:solidFill>
              <a:latin typeface="Nunito"/>
              <a:ea typeface="Nunito"/>
              <a:cs typeface="Nunito"/>
              <a:sym typeface="Nunito"/>
            </a:endParaRPr>
          </a:p>
        </p:txBody>
      </p:sp>
      <p:pic>
        <p:nvPicPr>
          <p:cNvPr id="434" name="Google Shape;434;p34"/>
          <p:cNvPicPr preferRelativeResize="0"/>
          <p:nvPr/>
        </p:nvPicPr>
        <p:blipFill>
          <a:blip r:embed="rId4">
            <a:alphaModFix/>
          </a:blip>
          <a:stretch>
            <a:fillRect/>
          </a:stretch>
        </p:blipFill>
        <p:spPr>
          <a:xfrm>
            <a:off x="6693344" y="8890908"/>
            <a:ext cx="327250" cy="327226"/>
          </a:xfrm>
          <a:prstGeom prst="rect">
            <a:avLst/>
          </a:prstGeom>
          <a:noFill/>
          <a:ln>
            <a:noFill/>
          </a:ln>
        </p:spPr>
      </p:pic>
      <p:pic>
        <p:nvPicPr>
          <p:cNvPr id="435" name="Google Shape;435;p34"/>
          <p:cNvPicPr preferRelativeResize="0"/>
          <p:nvPr/>
        </p:nvPicPr>
        <p:blipFill>
          <a:blip r:embed="rId5">
            <a:alphaModFix/>
          </a:blip>
          <a:stretch>
            <a:fillRect/>
          </a:stretch>
        </p:blipFill>
        <p:spPr>
          <a:xfrm>
            <a:off x="2237140" y="7342295"/>
            <a:ext cx="270097" cy="270066"/>
          </a:xfrm>
          <a:prstGeom prst="rect">
            <a:avLst/>
          </a:prstGeom>
          <a:noFill/>
          <a:ln>
            <a:noFill/>
          </a:ln>
        </p:spPr>
      </p:pic>
      <p:pic>
        <p:nvPicPr>
          <p:cNvPr id="436" name="Google Shape;436;p34"/>
          <p:cNvPicPr preferRelativeResize="0"/>
          <p:nvPr/>
        </p:nvPicPr>
        <p:blipFill>
          <a:blip r:embed="rId6">
            <a:alphaModFix/>
          </a:blip>
          <a:stretch>
            <a:fillRect/>
          </a:stretch>
        </p:blipFill>
        <p:spPr>
          <a:xfrm>
            <a:off x="1933836" y="7342284"/>
            <a:ext cx="270100" cy="270100"/>
          </a:xfrm>
          <a:prstGeom prst="rect">
            <a:avLst/>
          </a:prstGeom>
          <a:noFill/>
          <a:ln>
            <a:noFill/>
          </a:ln>
        </p:spPr>
      </p:pic>
      <p:sp>
        <p:nvSpPr>
          <p:cNvPr id="437" name="Google Shape;437;p34"/>
          <p:cNvSpPr txBox="1"/>
          <p:nvPr/>
        </p:nvSpPr>
        <p:spPr>
          <a:xfrm>
            <a:off x="5086325" y="6279850"/>
            <a:ext cx="2159700" cy="35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Hameed M. Humaid</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Khalid Alkhani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rgbClr val="000000"/>
                </a:solidFill>
                <a:latin typeface="Mada"/>
                <a:ea typeface="Mada"/>
                <a:cs typeface="Mada"/>
                <a:sym typeface="Mada"/>
              </a:rPr>
              <a:t>Meshari Alzeer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Mohannad Makkawi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Nayef Alsaber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Aldosari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Alghadir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Zyad Aldosari</a:t>
            </a:r>
            <a:endParaRPr>
              <a:latin typeface="Mada"/>
              <a:ea typeface="Mada"/>
              <a:cs typeface="Mada"/>
              <a:sym typeface="Mada"/>
            </a:endParaRPr>
          </a:p>
        </p:txBody>
      </p:sp>
      <p:pic>
        <p:nvPicPr>
          <p:cNvPr id="438" name="Google Shape;438;p34"/>
          <p:cNvPicPr preferRelativeResize="0"/>
          <p:nvPr/>
        </p:nvPicPr>
        <p:blipFill>
          <a:blip r:embed="rId4">
            <a:alphaModFix/>
          </a:blip>
          <a:stretch>
            <a:fillRect/>
          </a:stretch>
        </p:blipFill>
        <p:spPr>
          <a:xfrm>
            <a:off x="6733144" y="6976483"/>
            <a:ext cx="327250" cy="327226"/>
          </a:xfrm>
          <a:prstGeom prst="rect">
            <a:avLst/>
          </a:prstGeom>
          <a:noFill/>
          <a:ln>
            <a:noFill/>
          </a:ln>
        </p:spPr>
      </p:pic>
      <p:pic>
        <p:nvPicPr>
          <p:cNvPr id="439" name="Google Shape;439;p34"/>
          <p:cNvPicPr preferRelativeResize="0"/>
          <p:nvPr/>
        </p:nvPicPr>
        <p:blipFill>
          <a:blip r:embed="rId5">
            <a:alphaModFix/>
          </a:blip>
          <a:stretch>
            <a:fillRect/>
          </a:stretch>
        </p:blipFill>
        <p:spPr>
          <a:xfrm>
            <a:off x="6790315" y="7342295"/>
            <a:ext cx="270097" cy="2700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graphicFrame>
        <p:nvGraphicFramePr>
          <p:cNvPr id="123" name="Google Shape;123;p26"/>
          <p:cNvGraphicFramePr/>
          <p:nvPr/>
        </p:nvGraphicFramePr>
        <p:xfrm>
          <a:off x="952500" y="447838"/>
          <a:ext cx="3000000" cy="3000000"/>
        </p:xfrm>
        <a:graphic>
          <a:graphicData uri="http://schemas.openxmlformats.org/drawingml/2006/table">
            <a:tbl>
              <a:tblPr>
                <a:noFill/>
                <a:tableStyleId>{C90A2B69-B0B2-4D4F-BC59-EA65E12409A8}</a:tableStyleId>
              </a:tblPr>
              <a:tblGrid>
                <a:gridCol w="5684525"/>
              </a:tblGrid>
              <a:tr h="381000">
                <a:tc>
                  <a:txBody>
                    <a:bodyPr/>
                    <a:lstStyle/>
                    <a:p>
                      <a:pPr indent="0" lvl="0" marL="0" rtl="0" algn="ctr">
                        <a:spcBef>
                          <a:spcPts val="0"/>
                        </a:spcBef>
                        <a:spcAft>
                          <a:spcPts val="0"/>
                        </a:spcAft>
                        <a:buNone/>
                      </a:pPr>
                      <a:r>
                        <a:rPr b="1" lang="en-GB" sz="1800">
                          <a:solidFill>
                            <a:srgbClr val="FFFFFF"/>
                          </a:solidFill>
                          <a:latin typeface="Nunito"/>
                          <a:ea typeface="Nunito"/>
                          <a:cs typeface="Nunito"/>
                          <a:sym typeface="Nunito"/>
                        </a:rPr>
                        <a:t>What is an emerging infectious diseases?</a:t>
                      </a:r>
                      <a:endParaRPr b="1" sz="1800">
                        <a:solidFill>
                          <a:srgbClr val="FFFFFF"/>
                        </a:solidFill>
                        <a:latin typeface="Nunito"/>
                        <a:ea typeface="Nunito"/>
                        <a:cs typeface="Nunito"/>
                        <a:sym typeface="Nunito"/>
                      </a:endParaRPr>
                    </a:p>
                  </a:txBody>
                  <a:tcPr marT="91425" marB="91425" marR="91425" marL="91425">
                    <a:solidFill>
                      <a:srgbClr val="76A5AF"/>
                    </a:solidFill>
                  </a:tcPr>
                </a:tc>
              </a:tr>
              <a:tr h="381000">
                <a:tc>
                  <a:txBody>
                    <a:bodyPr/>
                    <a:lstStyle/>
                    <a:p>
                      <a:pPr indent="0" lvl="0" marL="0" rtl="0" algn="l">
                        <a:spcBef>
                          <a:spcPts val="0"/>
                        </a:spcBef>
                        <a:spcAft>
                          <a:spcPts val="0"/>
                        </a:spcAft>
                        <a:buNone/>
                      </a:pPr>
                      <a:r>
                        <a:rPr lang="en-GB" sz="1200">
                          <a:solidFill>
                            <a:schemeClr val="dk1"/>
                          </a:solidFill>
                          <a:latin typeface="Mada"/>
                          <a:ea typeface="Mada"/>
                          <a:cs typeface="Mada"/>
                          <a:sym typeface="Mada"/>
                        </a:rPr>
                        <a:t>Emerging infectious diseases are those that: </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1.Occur among humans for the first time</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2.Occurred previously in a small number and suddenly increased in number</a:t>
                      </a:r>
                      <a:endParaRPr sz="1200">
                        <a:solidFill>
                          <a:schemeClr val="dk1"/>
                        </a:solidFill>
                        <a:latin typeface="Mada"/>
                        <a:ea typeface="Mada"/>
                        <a:cs typeface="Mada"/>
                        <a:sym typeface="Mada"/>
                      </a:endParaRPr>
                    </a:p>
                    <a:p>
                      <a:pPr indent="0" lvl="0" marL="0" rtl="0" algn="l">
                        <a:spcBef>
                          <a:spcPts val="0"/>
                        </a:spcBef>
                        <a:spcAft>
                          <a:spcPts val="0"/>
                        </a:spcAft>
                        <a:buNone/>
                      </a:pPr>
                      <a:r>
                        <a:rPr lang="en-GB" sz="1200">
                          <a:solidFill>
                            <a:schemeClr val="dk1"/>
                          </a:solidFill>
                          <a:latin typeface="Mada"/>
                          <a:ea typeface="Mada"/>
                          <a:cs typeface="Mada"/>
                          <a:sym typeface="Mada"/>
                        </a:rPr>
                        <a:t>3</a:t>
                      </a:r>
                      <a:r>
                        <a:rPr lang="en-GB" sz="1200">
                          <a:solidFill>
                            <a:schemeClr val="dk1"/>
                          </a:solidFill>
                          <a:latin typeface="Mada"/>
                          <a:ea typeface="Mada"/>
                          <a:cs typeface="Mada"/>
                          <a:sym typeface="Mada"/>
                        </a:rPr>
                        <a:t>.Have been occurring throughout history but only recently recognized as distinct diseases</a:t>
                      </a:r>
                      <a:endParaRPr sz="1200">
                        <a:latin typeface="Mada"/>
                        <a:ea typeface="Mada"/>
                        <a:cs typeface="Mada"/>
                        <a:sym typeface="Mada"/>
                      </a:endParaRPr>
                    </a:p>
                  </a:txBody>
                  <a:tcPr marT="91425" marB="91425" marR="91425" marL="91425"/>
                </a:tc>
              </a:tr>
            </a:tbl>
          </a:graphicData>
        </a:graphic>
      </p:graphicFrame>
      <p:sp>
        <p:nvSpPr>
          <p:cNvPr id="124" name="Google Shape;124;p26"/>
          <p:cNvSpPr txBox="1"/>
          <p:nvPr/>
        </p:nvSpPr>
        <p:spPr>
          <a:xfrm>
            <a:off x="9" y="2118971"/>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GB" sz="5400" u="none" cap="none" strike="noStrike">
                <a:solidFill>
                  <a:srgbClr val="134F5C"/>
                </a:solidFill>
                <a:latin typeface="Georgia"/>
                <a:ea typeface="Georgia"/>
                <a:cs typeface="Georgia"/>
                <a:sym typeface="Georgia"/>
              </a:rPr>
              <a:t>1</a:t>
            </a:r>
            <a:endParaRPr b="1" sz="5400">
              <a:solidFill>
                <a:srgbClr val="134F5C"/>
              </a:solidFill>
              <a:latin typeface="Georgia"/>
              <a:ea typeface="Georgia"/>
              <a:cs typeface="Georgia"/>
              <a:sym typeface="Georgia"/>
            </a:endParaRPr>
          </a:p>
        </p:txBody>
      </p:sp>
      <p:sp>
        <p:nvSpPr>
          <p:cNvPr id="125" name="Google Shape;125;p26"/>
          <p:cNvSpPr/>
          <p:nvPr/>
        </p:nvSpPr>
        <p:spPr>
          <a:xfrm>
            <a:off x="522910" y="2339941"/>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126" name="Google Shape;126;p26"/>
          <p:cNvSpPr txBox="1"/>
          <p:nvPr/>
        </p:nvSpPr>
        <p:spPr>
          <a:xfrm>
            <a:off x="667800" y="2377150"/>
            <a:ext cx="2291700" cy="465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GB" sz="2400">
                <a:solidFill>
                  <a:srgbClr val="134F5C"/>
                </a:solidFill>
                <a:latin typeface="Nunito"/>
                <a:ea typeface="Nunito"/>
                <a:cs typeface="Nunito"/>
                <a:sym typeface="Nunito"/>
              </a:rPr>
              <a:t>Influenza virus</a:t>
            </a:r>
            <a:endParaRPr b="1" sz="1200">
              <a:latin typeface="Mada"/>
              <a:ea typeface="Mada"/>
              <a:cs typeface="Mada"/>
              <a:sym typeface="Mada"/>
            </a:endParaRPr>
          </a:p>
        </p:txBody>
      </p:sp>
      <p:sp>
        <p:nvSpPr>
          <p:cNvPr id="127" name="Google Shape;127;p26"/>
          <p:cNvSpPr txBox="1"/>
          <p:nvPr/>
        </p:nvSpPr>
        <p:spPr>
          <a:xfrm>
            <a:off x="0" y="2949975"/>
            <a:ext cx="5364300" cy="831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Orthomyxoviridae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Virus subtypes are antigenically distinct (no cross-immunity)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Frequently subject to antigenic variation Antigenic changes occur in types A or Type B, with type C being stable</a:t>
            </a:r>
            <a:endParaRPr sz="1200">
              <a:latin typeface="Mada"/>
              <a:ea typeface="Mada"/>
              <a:cs typeface="Mada"/>
              <a:sym typeface="Mada"/>
            </a:endParaRPr>
          </a:p>
        </p:txBody>
      </p:sp>
      <p:graphicFrame>
        <p:nvGraphicFramePr>
          <p:cNvPr id="128" name="Google Shape;128;p26"/>
          <p:cNvGraphicFramePr/>
          <p:nvPr/>
        </p:nvGraphicFramePr>
        <p:xfrm>
          <a:off x="907138" y="4543138"/>
          <a:ext cx="3000000" cy="3000000"/>
        </p:xfrm>
        <a:graphic>
          <a:graphicData uri="http://schemas.openxmlformats.org/drawingml/2006/table">
            <a:tbl>
              <a:tblPr>
                <a:noFill/>
                <a:tableStyleId>{C90A2B69-B0B2-4D4F-BC59-EA65E12409A8}</a:tableStyleId>
              </a:tblPr>
              <a:tblGrid>
                <a:gridCol w="1315600"/>
                <a:gridCol w="1829400"/>
                <a:gridCol w="2630250"/>
              </a:tblGrid>
              <a:tr h="381000">
                <a:tc>
                  <a:txBody>
                    <a:bodyPr/>
                    <a:lstStyle/>
                    <a:p>
                      <a:pPr indent="0" lvl="0" marL="0" rtl="0" algn="ctr">
                        <a:spcBef>
                          <a:spcPts val="0"/>
                        </a:spcBef>
                        <a:spcAft>
                          <a:spcPts val="0"/>
                        </a:spcAft>
                        <a:buNone/>
                      </a:pPr>
                      <a:r>
                        <a:rPr lang="en-GB">
                          <a:solidFill>
                            <a:srgbClr val="FFFFFF"/>
                          </a:solidFill>
                          <a:latin typeface="Mada"/>
                          <a:ea typeface="Mada"/>
                          <a:cs typeface="Mada"/>
                          <a:sym typeface="Mada"/>
                        </a:rPr>
                        <a:t>Antigen type</a:t>
                      </a:r>
                      <a:endParaRPr>
                        <a:solidFill>
                          <a:srgbClr val="FFFFFF"/>
                        </a:solidFill>
                        <a:latin typeface="Mada"/>
                        <a:ea typeface="Mada"/>
                        <a:cs typeface="Mada"/>
                        <a:sym typeface="Mada"/>
                      </a:endParaRPr>
                    </a:p>
                  </a:txBody>
                  <a:tcPr marT="91425" marB="91425" marR="91425" marL="91425">
                    <a:solidFill>
                      <a:srgbClr val="45818E"/>
                    </a:solidFill>
                  </a:tcPr>
                </a:tc>
                <a:tc>
                  <a:txBody>
                    <a:bodyPr/>
                    <a:lstStyle/>
                    <a:p>
                      <a:pPr indent="0" lvl="0" marL="0" rtl="0" algn="ctr">
                        <a:spcBef>
                          <a:spcPts val="0"/>
                        </a:spcBef>
                        <a:spcAft>
                          <a:spcPts val="0"/>
                        </a:spcAft>
                        <a:buNone/>
                      </a:pPr>
                      <a:r>
                        <a:rPr lang="en-GB">
                          <a:solidFill>
                            <a:srgbClr val="FFFFFF"/>
                          </a:solidFill>
                          <a:latin typeface="Mada"/>
                          <a:ea typeface="Mada"/>
                          <a:cs typeface="Mada"/>
                          <a:sym typeface="Mada"/>
                        </a:rPr>
                        <a:t>Who does it infect?</a:t>
                      </a:r>
                      <a:endParaRPr>
                        <a:solidFill>
                          <a:srgbClr val="FFFFFF"/>
                        </a:solidFill>
                        <a:latin typeface="Mada"/>
                        <a:ea typeface="Mada"/>
                        <a:cs typeface="Mada"/>
                        <a:sym typeface="Mada"/>
                      </a:endParaRPr>
                    </a:p>
                  </a:txBody>
                  <a:tcPr marT="91425" marB="91425" marR="91425" marL="91425">
                    <a:solidFill>
                      <a:srgbClr val="45818E"/>
                    </a:solidFill>
                  </a:tcPr>
                </a:tc>
                <a:tc>
                  <a:txBody>
                    <a:bodyPr/>
                    <a:lstStyle/>
                    <a:p>
                      <a:pPr indent="0" lvl="0" marL="0" rtl="0" algn="ctr">
                        <a:spcBef>
                          <a:spcPts val="0"/>
                        </a:spcBef>
                        <a:spcAft>
                          <a:spcPts val="0"/>
                        </a:spcAft>
                        <a:buNone/>
                      </a:pPr>
                      <a:r>
                        <a:rPr lang="en-GB">
                          <a:solidFill>
                            <a:srgbClr val="FFFFFF"/>
                          </a:solidFill>
                          <a:latin typeface="Mada"/>
                          <a:ea typeface="Mada"/>
                          <a:cs typeface="Mada"/>
                          <a:sym typeface="Mada"/>
                        </a:rPr>
                        <a:t>What does it cause?</a:t>
                      </a:r>
                      <a:endParaRPr>
                        <a:solidFill>
                          <a:srgbClr val="FFFFFF"/>
                        </a:solidFill>
                        <a:latin typeface="Mada"/>
                        <a:ea typeface="Mada"/>
                        <a:cs typeface="Mada"/>
                        <a:sym typeface="Mada"/>
                      </a:endParaRPr>
                    </a:p>
                  </a:txBody>
                  <a:tcPr marT="91425" marB="91425" marR="91425" marL="91425">
                    <a:solidFill>
                      <a:srgbClr val="45818E"/>
                    </a:solidFill>
                  </a:tcPr>
                </a:tc>
              </a:tr>
              <a:tr h="381000">
                <a:tc>
                  <a:txBody>
                    <a:bodyPr/>
                    <a:lstStyle/>
                    <a:p>
                      <a:pPr indent="0" lvl="0" marL="0" rtl="0" algn="ctr">
                        <a:spcBef>
                          <a:spcPts val="0"/>
                        </a:spcBef>
                        <a:spcAft>
                          <a:spcPts val="0"/>
                        </a:spcAft>
                        <a:buNone/>
                      </a:pPr>
                      <a:r>
                        <a:rPr lang="en-GB"/>
                        <a:t>A</a:t>
                      </a:r>
                      <a:endParaRPr/>
                    </a:p>
                  </a:txBody>
                  <a:tcPr marT="91425" marB="91425" marR="91425" marL="91425">
                    <a:solidFill>
                      <a:srgbClr val="A2C4C9"/>
                    </a:solidFill>
                  </a:tcPr>
                </a:tc>
                <a:tc>
                  <a:txBody>
                    <a:bodyPr/>
                    <a:lstStyle/>
                    <a:p>
                      <a:pPr indent="0" lvl="0" marL="0" rtl="0" algn="ctr">
                        <a:spcBef>
                          <a:spcPts val="0"/>
                        </a:spcBef>
                        <a:spcAft>
                          <a:spcPts val="0"/>
                        </a:spcAft>
                        <a:buNone/>
                      </a:pPr>
                      <a:r>
                        <a:rPr lang="en-GB"/>
                        <a:t>Human</a:t>
                      </a:r>
                      <a:endParaRPr/>
                    </a:p>
                  </a:txBody>
                  <a:tcPr marT="91425" marB="91425" marR="91425" marL="91425"/>
                </a:tc>
                <a:tc>
                  <a:txBody>
                    <a:bodyPr/>
                    <a:lstStyle/>
                    <a:p>
                      <a:pPr indent="0" lvl="0" marL="0" rtl="0" algn="ctr">
                        <a:spcBef>
                          <a:spcPts val="0"/>
                        </a:spcBef>
                        <a:spcAft>
                          <a:spcPts val="0"/>
                        </a:spcAft>
                        <a:buNone/>
                      </a:pPr>
                      <a:r>
                        <a:rPr lang="en-GB"/>
                        <a:t>Seasonal epidemic,pandemic</a:t>
                      </a:r>
                      <a:endParaRPr/>
                    </a:p>
                  </a:txBody>
                  <a:tcPr marT="91425" marB="91425" marR="91425" marL="91425"/>
                </a:tc>
              </a:tr>
              <a:tr h="381000">
                <a:tc>
                  <a:txBody>
                    <a:bodyPr/>
                    <a:lstStyle/>
                    <a:p>
                      <a:pPr indent="0" lvl="0" marL="0" rtl="0" algn="ctr">
                        <a:spcBef>
                          <a:spcPts val="0"/>
                        </a:spcBef>
                        <a:spcAft>
                          <a:spcPts val="0"/>
                        </a:spcAft>
                        <a:buNone/>
                      </a:pPr>
                      <a:r>
                        <a:rPr lang="en-GB"/>
                        <a:t>B</a:t>
                      </a:r>
                      <a:endParaRPr/>
                    </a:p>
                  </a:txBody>
                  <a:tcPr marT="91425" marB="91425" marR="91425" marL="91425">
                    <a:solidFill>
                      <a:srgbClr val="A2C4C9"/>
                    </a:solidFill>
                  </a:tcPr>
                </a:tc>
                <a:tc>
                  <a:txBody>
                    <a:bodyPr/>
                    <a:lstStyle/>
                    <a:p>
                      <a:pPr indent="0" lvl="0" marL="0" rtl="0" algn="ctr">
                        <a:spcBef>
                          <a:spcPts val="0"/>
                        </a:spcBef>
                        <a:spcAft>
                          <a:spcPts val="0"/>
                        </a:spcAft>
                        <a:buNone/>
                      </a:pPr>
                      <a:r>
                        <a:rPr lang="en-GB"/>
                        <a:t>Human</a:t>
                      </a:r>
                      <a:endParaRPr/>
                    </a:p>
                  </a:txBody>
                  <a:tcPr marT="91425" marB="91425" marR="91425" marL="91425"/>
                </a:tc>
                <a:tc>
                  <a:txBody>
                    <a:bodyPr/>
                    <a:lstStyle/>
                    <a:p>
                      <a:pPr indent="0" lvl="0" marL="0" rtl="0" algn="ctr">
                        <a:spcBef>
                          <a:spcPts val="0"/>
                        </a:spcBef>
                        <a:spcAft>
                          <a:spcPts val="0"/>
                        </a:spcAft>
                        <a:buNone/>
                      </a:pPr>
                      <a:r>
                        <a:rPr lang="en-GB"/>
                        <a:t>Seasonal Epidemic</a:t>
                      </a:r>
                      <a:endParaRPr/>
                    </a:p>
                  </a:txBody>
                  <a:tcPr marT="91425" marB="91425" marR="91425" marL="91425"/>
                </a:tc>
              </a:tr>
              <a:tr h="381000">
                <a:tc>
                  <a:txBody>
                    <a:bodyPr/>
                    <a:lstStyle/>
                    <a:p>
                      <a:pPr indent="0" lvl="0" marL="0" rtl="0" algn="ctr">
                        <a:spcBef>
                          <a:spcPts val="0"/>
                        </a:spcBef>
                        <a:spcAft>
                          <a:spcPts val="0"/>
                        </a:spcAft>
                        <a:buNone/>
                      </a:pPr>
                      <a:r>
                        <a:rPr lang="en-GB"/>
                        <a:t>C</a:t>
                      </a:r>
                      <a:endParaRPr/>
                    </a:p>
                  </a:txBody>
                  <a:tcPr marT="91425" marB="91425" marR="91425" marL="91425">
                    <a:solidFill>
                      <a:srgbClr val="A2C4C9"/>
                    </a:solidFill>
                  </a:tcPr>
                </a:tc>
                <a:tc>
                  <a:txBody>
                    <a:bodyPr/>
                    <a:lstStyle/>
                    <a:p>
                      <a:pPr indent="0" lvl="0" marL="0" rtl="0" algn="ctr">
                        <a:spcBef>
                          <a:spcPts val="0"/>
                        </a:spcBef>
                        <a:spcAft>
                          <a:spcPts val="0"/>
                        </a:spcAft>
                        <a:buNone/>
                      </a:pPr>
                      <a:r>
                        <a:rPr lang="en-GB"/>
                        <a:t>Human</a:t>
                      </a:r>
                      <a:endParaRPr/>
                    </a:p>
                  </a:txBody>
                  <a:tcPr marT="91425" marB="91425" marR="91425" marL="91425"/>
                </a:tc>
                <a:tc>
                  <a:txBody>
                    <a:bodyPr/>
                    <a:lstStyle/>
                    <a:p>
                      <a:pPr indent="0" lvl="0" marL="0" rtl="0" algn="ctr">
                        <a:spcBef>
                          <a:spcPts val="0"/>
                        </a:spcBef>
                        <a:spcAft>
                          <a:spcPts val="0"/>
                        </a:spcAft>
                        <a:buNone/>
                      </a:pPr>
                      <a:r>
                        <a:rPr lang="en-GB"/>
                        <a:t>Mild </a:t>
                      </a:r>
                      <a:r>
                        <a:rPr lang="en-GB"/>
                        <a:t>respiratory</a:t>
                      </a:r>
                      <a:r>
                        <a:rPr lang="en-GB"/>
                        <a:t> illness</a:t>
                      </a:r>
                      <a:endParaRPr/>
                    </a:p>
                  </a:txBody>
                  <a:tcPr marT="91425" marB="91425" marR="91425" marL="91425"/>
                </a:tc>
              </a:tr>
              <a:tr h="381000">
                <a:tc>
                  <a:txBody>
                    <a:bodyPr/>
                    <a:lstStyle/>
                    <a:p>
                      <a:pPr indent="0" lvl="0" marL="0" rtl="0" algn="ctr">
                        <a:spcBef>
                          <a:spcPts val="0"/>
                        </a:spcBef>
                        <a:spcAft>
                          <a:spcPts val="0"/>
                        </a:spcAft>
                        <a:buNone/>
                      </a:pPr>
                      <a:r>
                        <a:rPr lang="en-GB"/>
                        <a:t>D</a:t>
                      </a:r>
                      <a:endParaRPr/>
                    </a:p>
                  </a:txBody>
                  <a:tcPr marT="91425" marB="91425" marR="91425" marL="91425">
                    <a:solidFill>
                      <a:srgbClr val="A2C4C9"/>
                    </a:solidFill>
                  </a:tcPr>
                </a:tc>
                <a:tc>
                  <a:txBody>
                    <a:bodyPr/>
                    <a:lstStyle/>
                    <a:p>
                      <a:pPr indent="0" lvl="0" marL="0" rtl="0" algn="ctr">
                        <a:spcBef>
                          <a:spcPts val="0"/>
                        </a:spcBef>
                        <a:spcAft>
                          <a:spcPts val="0"/>
                        </a:spcAft>
                        <a:buNone/>
                      </a:pPr>
                      <a:r>
                        <a:rPr lang="en-GB"/>
                        <a:t>Cattle</a:t>
                      </a:r>
                      <a:endParaRPr/>
                    </a:p>
                  </a:txBody>
                  <a:tcPr marT="91425" marB="91425" marR="91425" marL="91425"/>
                </a:tc>
                <a:tc>
                  <a:txBody>
                    <a:bodyPr/>
                    <a:lstStyle/>
                    <a:p>
                      <a:pPr indent="0" lvl="0" marL="0" rtl="0" algn="ctr">
                        <a:spcBef>
                          <a:spcPts val="0"/>
                        </a:spcBef>
                        <a:spcAft>
                          <a:spcPts val="0"/>
                        </a:spcAft>
                        <a:buNone/>
                      </a:pPr>
                      <a:r>
                        <a:rPr lang="en-GB"/>
                        <a:t>---</a:t>
                      </a:r>
                      <a:endParaRPr/>
                    </a:p>
                  </a:txBody>
                  <a:tcPr marT="91425" marB="91425" marR="91425" marL="91425"/>
                </a:tc>
              </a:tr>
            </a:tbl>
          </a:graphicData>
        </a:graphic>
      </p:graphicFrame>
      <p:sp>
        <p:nvSpPr>
          <p:cNvPr id="129" name="Google Shape;129;p26"/>
          <p:cNvSpPr txBox="1"/>
          <p:nvPr/>
        </p:nvSpPr>
        <p:spPr>
          <a:xfrm>
            <a:off x="163125" y="7404625"/>
            <a:ext cx="3986700" cy="203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latin typeface="Mada"/>
                <a:ea typeface="Mada"/>
                <a:cs typeface="Mada"/>
                <a:sym typeface="Mada"/>
              </a:rPr>
              <a:t>Subtypes are based on the two surface proteins;</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Hemagglutinin (H); antigen initiates infection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Neuraminidase (N); antigen releases virus into cell</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en-GB" sz="1200">
                <a:latin typeface="Mada"/>
                <a:ea typeface="Mada"/>
                <a:cs typeface="Mada"/>
                <a:sym typeface="Mada"/>
              </a:rPr>
              <a:t>There are:</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18 hemagglutinin subtypes (H1 to H18)</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11 neuraminidase subtypes (N1 to N11)</a:t>
            </a:r>
            <a:endParaRPr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en-GB" sz="1200">
                <a:latin typeface="Mada"/>
                <a:ea typeface="Mada"/>
                <a:cs typeface="Mada"/>
                <a:sym typeface="Mada"/>
              </a:rPr>
              <a:t>Influenza A subtypes infective to humans:</a:t>
            </a:r>
            <a:endParaRPr b="1" sz="12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latin typeface="Mada"/>
                <a:ea typeface="Mada"/>
                <a:cs typeface="Mada"/>
                <a:sym typeface="Mada"/>
              </a:rPr>
              <a:t>Currently circulating viruses type A are: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 H1N1 </a:t>
            </a:r>
            <a:r>
              <a:rPr lang="en-GB" sz="1200">
                <a:solidFill>
                  <a:srgbClr val="BF9000"/>
                </a:solidFill>
                <a:latin typeface="Mada"/>
                <a:ea typeface="Mada"/>
                <a:cs typeface="Mada"/>
                <a:sym typeface="Mada"/>
              </a:rPr>
              <a:t>responsible for pandemics </a:t>
            </a:r>
            <a:r>
              <a:rPr lang="en-GB" sz="1200">
                <a:solidFill>
                  <a:srgbClr val="CCCCCC"/>
                </a:solidFill>
                <a:latin typeface="Mada"/>
                <a:ea typeface="Mada"/>
                <a:cs typeface="Mada"/>
                <a:sym typeface="Mada"/>
              </a:rPr>
              <a:t>(this is the doctor’s note and a golden note)</a:t>
            </a:r>
            <a:endParaRPr sz="1200">
              <a:solidFill>
                <a:srgbClr val="CCCCCC"/>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 H3N2</a:t>
            </a:r>
            <a:endParaRPr sz="1200">
              <a:latin typeface="Mada"/>
              <a:ea typeface="Mada"/>
              <a:cs typeface="Mada"/>
              <a:sym typeface="Mada"/>
            </a:endParaRPr>
          </a:p>
        </p:txBody>
      </p:sp>
      <p:sp>
        <p:nvSpPr>
          <p:cNvPr id="130" name="Google Shape;130;p26"/>
          <p:cNvSpPr txBox="1"/>
          <p:nvPr/>
        </p:nvSpPr>
        <p:spPr>
          <a:xfrm>
            <a:off x="4149825" y="7555425"/>
            <a:ext cx="3276600" cy="12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Mada"/>
                <a:ea typeface="Mada"/>
                <a:cs typeface="Mada"/>
                <a:sym typeface="Mada"/>
              </a:rPr>
              <a:t>Type B influenza does not have subtypes,It can be divided into two lineages: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 B/Yagamata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B/Victoria</a:t>
            </a:r>
            <a:endParaRPr sz="1200">
              <a:latin typeface="Mada"/>
              <a:ea typeface="Mada"/>
              <a:cs typeface="Mada"/>
              <a:sym typeface="Mada"/>
            </a:endParaRPr>
          </a:p>
        </p:txBody>
      </p:sp>
      <p:grpSp>
        <p:nvGrpSpPr>
          <p:cNvPr id="131" name="Google Shape;131;p26"/>
          <p:cNvGrpSpPr/>
          <p:nvPr/>
        </p:nvGrpSpPr>
        <p:grpSpPr>
          <a:xfrm>
            <a:off x="-9" y="3991548"/>
            <a:ext cx="6495759" cy="521475"/>
            <a:chOff x="367663" y="4015574"/>
            <a:chExt cx="6495759" cy="781938"/>
          </a:xfrm>
        </p:grpSpPr>
        <p:sp>
          <p:nvSpPr>
            <p:cNvPr id="132" name="Google Shape;132;p26"/>
            <p:cNvSpPr/>
            <p:nvPr/>
          </p:nvSpPr>
          <p:spPr>
            <a:xfrm>
              <a:off x="968638" y="4423038"/>
              <a:ext cx="737600" cy="25"/>
            </a:xfrm>
            <a:custGeom>
              <a:rect b="b" l="l" r="r" t="t"/>
              <a:pathLst>
                <a:path extrusionOk="0" fill="none" h="1" w="29504">
                  <a:moveTo>
                    <a:pt x="0" y="1"/>
                  </a:moveTo>
                  <a:lnTo>
                    <a:pt x="29504" y="1"/>
                  </a:lnTo>
                </a:path>
              </a:pathLst>
            </a:custGeom>
            <a:noFill/>
            <a:ln cap="rnd" cmpd="sng" w="33625">
              <a:solidFill>
                <a:srgbClr val="76A5A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6"/>
            <p:cNvSpPr/>
            <p:nvPr/>
          </p:nvSpPr>
          <p:spPr>
            <a:xfrm>
              <a:off x="367663" y="4039663"/>
              <a:ext cx="656350" cy="757850"/>
            </a:xfrm>
            <a:custGeom>
              <a:rect b="b" l="l" r="r" t="t"/>
              <a:pathLst>
                <a:path extrusionOk="0" h="30314" w="26254">
                  <a:moveTo>
                    <a:pt x="13133" y="1"/>
                  </a:moveTo>
                  <a:lnTo>
                    <a:pt x="1" y="7585"/>
                  </a:lnTo>
                  <a:lnTo>
                    <a:pt x="1" y="22742"/>
                  </a:lnTo>
                  <a:lnTo>
                    <a:pt x="13133" y="30314"/>
                  </a:lnTo>
                  <a:lnTo>
                    <a:pt x="26254" y="22742"/>
                  </a:lnTo>
                  <a:lnTo>
                    <a:pt x="26254" y="7585"/>
                  </a:lnTo>
                  <a:lnTo>
                    <a:pt x="13133" y="1"/>
                  </a:lnTo>
                  <a:close/>
                </a:path>
              </a:pathLst>
            </a:custGeom>
            <a:solidFill>
              <a:srgbClr val="FFFFFF"/>
            </a:solid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6"/>
            <p:cNvSpPr/>
            <p:nvPr/>
          </p:nvSpPr>
          <p:spPr>
            <a:xfrm>
              <a:off x="429288" y="4110813"/>
              <a:ext cx="533425" cy="615875"/>
            </a:xfrm>
            <a:custGeom>
              <a:rect b="b" l="l" r="r" t="t"/>
              <a:pathLst>
                <a:path extrusionOk="0" h="24635" w="21337">
                  <a:moveTo>
                    <a:pt x="10668" y="0"/>
                  </a:moveTo>
                  <a:lnTo>
                    <a:pt x="0" y="6156"/>
                  </a:lnTo>
                  <a:lnTo>
                    <a:pt x="0" y="18467"/>
                  </a:lnTo>
                  <a:lnTo>
                    <a:pt x="10668" y="24634"/>
                  </a:lnTo>
                  <a:lnTo>
                    <a:pt x="21336" y="18467"/>
                  </a:lnTo>
                  <a:lnTo>
                    <a:pt x="21336" y="6156"/>
                  </a:lnTo>
                  <a:lnTo>
                    <a:pt x="10668" y="0"/>
                  </a:ln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6"/>
            <p:cNvSpPr/>
            <p:nvPr/>
          </p:nvSpPr>
          <p:spPr>
            <a:xfrm>
              <a:off x="1275621" y="4015574"/>
              <a:ext cx="5587800" cy="615900"/>
            </a:xfrm>
            <a:prstGeom prst="homePlat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rgbClr val="76A5AF"/>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lang="en-GB" sz="1800">
                  <a:solidFill>
                    <a:srgbClr val="76A5AF"/>
                  </a:solidFill>
                  <a:latin typeface="Nunito"/>
                  <a:ea typeface="Nunito"/>
                  <a:cs typeface="Nunito"/>
                  <a:sym typeface="Nunito"/>
                </a:rPr>
                <a:t>Influenza Virus: types and variation</a:t>
              </a:r>
              <a:endParaRPr sz="1800">
                <a:solidFill>
                  <a:srgbClr val="76A5AF"/>
                </a:solidFill>
                <a:latin typeface="Nunito"/>
                <a:ea typeface="Nunito"/>
                <a:cs typeface="Nunito"/>
                <a:sym typeface="Nunito"/>
              </a:endParaRPr>
            </a:p>
            <a:p>
              <a:pPr indent="0" lvl="0" marL="0" rtl="0" algn="l">
                <a:spcBef>
                  <a:spcPts val="0"/>
                </a:spcBef>
                <a:spcAft>
                  <a:spcPts val="0"/>
                </a:spcAft>
                <a:buNone/>
              </a:pPr>
              <a:r>
                <a:t/>
              </a:r>
              <a:endParaRPr sz="1200"/>
            </a:p>
          </p:txBody>
        </p:sp>
      </p:grpSp>
      <p:sp>
        <p:nvSpPr>
          <p:cNvPr id="136" name="Google Shape;136;p26"/>
          <p:cNvSpPr/>
          <p:nvPr/>
        </p:nvSpPr>
        <p:spPr>
          <a:xfrm>
            <a:off x="228997" y="7304820"/>
            <a:ext cx="1916700" cy="108000"/>
          </a:xfrm>
          <a:prstGeom prst="rect">
            <a:avLst/>
          </a:prstGeom>
          <a:solidFill>
            <a:srgbClr val="134F5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000" u="none" cap="none" strike="noStrike">
              <a:latin typeface="Arial"/>
              <a:ea typeface="Arial"/>
              <a:cs typeface="Arial"/>
              <a:sym typeface="Arial"/>
            </a:endParaRPr>
          </a:p>
        </p:txBody>
      </p:sp>
      <p:sp>
        <p:nvSpPr>
          <p:cNvPr id="137" name="Google Shape;137;p26"/>
          <p:cNvSpPr/>
          <p:nvPr/>
        </p:nvSpPr>
        <p:spPr>
          <a:xfrm>
            <a:off x="313284" y="6766132"/>
            <a:ext cx="465600" cy="465600"/>
          </a:xfrm>
          <a:prstGeom prst="ellipse">
            <a:avLst/>
          </a:prstGeom>
          <a:solidFill>
            <a:srgbClr val="FFFFFF"/>
          </a:solidFill>
          <a:ln cap="flat" cmpd="sng" w="63500">
            <a:solidFill>
              <a:srgbClr val="134F5C"/>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
        <p:nvSpPr>
          <p:cNvPr id="138" name="Google Shape;138;p26"/>
          <p:cNvSpPr txBox="1"/>
          <p:nvPr/>
        </p:nvSpPr>
        <p:spPr>
          <a:xfrm>
            <a:off x="839350" y="6697725"/>
            <a:ext cx="1238400" cy="46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dk1"/>
                </a:solidFill>
                <a:latin typeface="Mada"/>
                <a:ea typeface="Mada"/>
                <a:cs typeface="Mada"/>
                <a:sym typeface="Mada"/>
              </a:rPr>
              <a:t>Influenza A subtypes</a:t>
            </a:r>
            <a:endParaRPr b="1">
              <a:solidFill>
                <a:schemeClr val="dk1"/>
              </a:solidFill>
              <a:latin typeface="Mada"/>
              <a:ea typeface="Mada"/>
              <a:cs typeface="Mada"/>
              <a:sym typeface="Mada"/>
            </a:endParaRPr>
          </a:p>
          <a:p>
            <a:pPr indent="0" lvl="0" marL="0" rtl="0" algn="l">
              <a:spcBef>
                <a:spcPts val="0"/>
              </a:spcBef>
              <a:spcAft>
                <a:spcPts val="0"/>
              </a:spcAft>
              <a:buNone/>
            </a:pPr>
            <a:r>
              <a:t/>
            </a:r>
            <a:endParaRPr>
              <a:latin typeface="Nunito"/>
              <a:ea typeface="Nunito"/>
              <a:cs typeface="Nunito"/>
              <a:sym typeface="Nunito"/>
            </a:endParaRPr>
          </a:p>
        </p:txBody>
      </p:sp>
      <p:sp>
        <p:nvSpPr>
          <p:cNvPr id="139" name="Google Shape;139;p26"/>
          <p:cNvSpPr/>
          <p:nvPr/>
        </p:nvSpPr>
        <p:spPr>
          <a:xfrm>
            <a:off x="4225999" y="7327144"/>
            <a:ext cx="1916700" cy="1080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
        <p:nvSpPr>
          <p:cNvPr id="140" name="Google Shape;140;p26"/>
          <p:cNvSpPr/>
          <p:nvPr/>
        </p:nvSpPr>
        <p:spPr>
          <a:xfrm>
            <a:off x="4304870" y="6775029"/>
            <a:ext cx="465600" cy="465600"/>
          </a:xfrm>
          <a:prstGeom prst="ellipse">
            <a:avLst/>
          </a:prstGeom>
          <a:solidFill>
            <a:srgbClr val="FFFFFF"/>
          </a:solidFill>
          <a:ln cap="flat" cmpd="sng" w="63500">
            <a:solidFill>
              <a:srgbClr val="76A5A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
        <p:nvSpPr>
          <p:cNvPr id="141" name="Google Shape;141;p26"/>
          <p:cNvSpPr txBox="1"/>
          <p:nvPr/>
        </p:nvSpPr>
        <p:spPr>
          <a:xfrm>
            <a:off x="4770475" y="6766125"/>
            <a:ext cx="1238400" cy="46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dk1"/>
                </a:solidFill>
                <a:latin typeface="Mada"/>
                <a:ea typeface="Mada"/>
                <a:cs typeface="Mada"/>
                <a:sym typeface="Mada"/>
              </a:rPr>
              <a:t>Influenza Type B</a:t>
            </a:r>
            <a:endParaRPr b="1">
              <a:solidFill>
                <a:schemeClr val="dk1"/>
              </a:solidFill>
              <a:latin typeface="Mada"/>
              <a:ea typeface="Mada"/>
              <a:cs typeface="Mada"/>
              <a:sym typeface="Mada"/>
            </a:endParaRPr>
          </a:p>
          <a:p>
            <a:pPr indent="0" lvl="0" marL="0" rtl="0" algn="l">
              <a:spcBef>
                <a:spcPts val="0"/>
              </a:spcBef>
              <a:spcAft>
                <a:spcPts val="0"/>
              </a:spcAft>
              <a:buNone/>
            </a:pPr>
            <a:r>
              <a:t/>
            </a:r>
            <a:endParaRPr>
              <a:latin typeface="Nunito"/>
              <a:ea typeface="Nunito"/>
              <a:cs typeface="Nunito"/>
              <a:sym typeface="Nunito"/>
            </a:endParaRPr>
          </a:p>
        </p:txBody>
      </p:sp>
      <p:pic>
        <p:nvPicPr>
          <p:cNvPr id="142" name="Google Shape;142;p26"/>
          <p:cNvPicPr preferRelativeResize="0"/>
          <p:nvPr/>
        </p:nvPicPr>
        <p:blipFill>
          <a:blip r:embed="rId3">
            <a:alphaModFix/>
          </a:blip>
          <a:stretch>
            <a:fillRect/>
          </a:stretch>
        </p:blipFill>
        <p:spPr>
          <a:xfrm>
            <a:off x="3261101" y="8251553"/>
            <a:ext cx="819930" cy="521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nvSpPr>
        <p:spPr>
          <a:xfrm>
            <a:off x="4155475" y="1252175"/>
            <a:ext cx="3434100" cy="1422300"/>
          </a:xfrm>
          <a:prstGeom prst="rect">
            <a:avLst/>
          </a:prstGeom>
          <a:noFill/>
          <a:ln>
            <a:noFill/>
          </a:ln>
        </p:spPr>
        <p:txBody>
          <a:bodyPr anchorCtr="0" anchor="t" bIns="91425" lIns="91425" spcFirstLastPara="1" rIns="91425" wrap="square" tIns="91425">
            <a:noAutofit/>
          </a:bodyPr>
          <a:lstStyle/>
          <a:p>
            <a:pPr indent="-304800" lvl="0" marL="457200" rtl="0" algn="just">
              <a:spcBef>
                <a:spcPts val="0"/>
              </a:spcBef>
              <a:spcAft>
                <a:spcPts val="0"/>
              </a:spcAft>
              <a:buSzPts val="1200"/>
              <a:buFont typeface="Mada"/>
              <a:buChar char="●"/>
            </a:pPr>
            <a:r>
              <a:rPr lang="en-GB" sz="1200">
                <a:latin typeface="Mada"/>
                <a:ea typeface="Mada"/>
                <a:cs typeface="Mada"/>
                <a:sym typeface="Mada"/>
              </a:rPr>
              <a:t>Antigenic drifts produce viruses with similar antigenic properties -&gt; Coss-</a:t>
            </a:r>
            <a:r>
              <a:rPr lang="en-GB" sz="1200">
                <a:latin typeface="Mada"/>
                <a:ea typeface="Mada"/>
                <a:cs typeface="Mada"/>
                <a:sym typeface="Mada"/>
              </a:rPr>
              <a:t>Pretection</a:t>
            </a:r>
            <a:r>
              <a:rPr baseline="30000" lang="en-GB" sz="1200">
                <a:solidFill>
                  <a:srgbClr val="6AA84F"/>
                </a:solidFill>
                <a:latin typeface="Mada"/>
                <a:ea typeface="Mada"/>
                <a:cs typeface="Mada"/>
                <a:sym typeface="Mada"/>
              </a:rPr>
              <a:t>3,4</a:t>
            </a:r>
            <a:endParaRPr baseline="30000" sz="1200">
              <a:solidFill>
                <a:srgbClr val="6AA84F"/>
              </a:solidFill>
              <a:latin typeface="Mada"/>
              <a:ea typeface="Mada"/>
              <a:cs typeface="Mada"/>
              <a:sym typeface="Mada"/>
            </a:endParaRPr>
          </a:p>
          <a:p>
            <a:pPr indent="-304800" lvl="0" marL="457200" rtl="0" algn="just">
              <a:spcBef>
                <a:spcPts val="0"/>
              </a:spcBef>
              <a:spcAft>
                <a:spcPts val="0"/>
              </a:spcAft>
              <a:buSzPts val="1200"/>
              <a:buFont typeface="Mada"/>
              <a:buChar char="●"/>
            </a:pPr>
            <a:r>
              <a:rPr lang="en-GB" sz="1200">
                <a:latin typeface="Mada"/>
                <a:ea typeface="Mada"/>
                <a:cs typeface="Mada"/>
                <a:sym typeface="Mada"/>
              </a:rPr>
              <a:t>Antigenic shifts happen less frequently than antigenic drifts</a:t>
            </a:r>
            <a:endParaRPr sz="1200">
              <a:latin typeface="Mada"/>
              <a:ea typeface="Mada"/>
              <a:cs typeface="Mada"/>
              <a:sym typeface="Mada"/>
            </a:endParaRPr>
          </a:p>
          <a:p>
            <a:pPr indent="-304800" lvl="0" marL="457200" rtl="0" algn="just">
              <a:spcBef>
                <a:spcPts val="0"/>
              </a:spcBef>
              <a:spcAft>
                <a:spcPts val="0"/>
              </a:spcAft>
              <a:buSzPts val="1200"/>
              <a:buFont typeface="Mada"/>
              <a:buChar char="●"/>
            </a:pPr>
            <a:r>
              <a:rPr lang="en-GB" sz="1200">
                <a:latin typeface="Mada"/>
                <a:ea typeface="Mada"/>
                <a:cs typeface="Mada"/>
                <a:sym typeface="Mada"/>
              </a:rPr>
              <a:t>Type A viruses undergo both antigenic drift and shift.</a:t>
            </a:r>
            <a:endParaRPr sz="1200">
              <a:latin typeface="Mada"/>
              <a:ea typeface="Mada"/>
              <a:cs typeface="Mada"/>
              <a:sym typeface="Mada"/>
            </a:endParaRPr>
          </a:p>
          <a:p>
            <a:pPr indent="-304800" lvl="0" marL="457200" rtl="0" algn="just">
              <a:spcBef>
                <a:spcPts val="0"/>
              </a:spcBef>
              <a:spcAft>
                <a:spcPts val="0"/>
              </a:spcAft>
              <a:buSzPts val="1200"/>
              <a:buFont typeface="Mada"/>
              <a:buChar char="●"/>
            </a:pPr>
            <a:r>
              <a:rPr lang="en-GB" sz="1200">
                <a:latin typeface="Mada"/>
                <a:ea typeface="Mada"/>
                <a:cs typeface="Mada"/>
                <a:sym typeface="Mada"/>
              </a:rPr>
              <a:t>Type B viruses undergo antigenic drift only</a:t>
            </a:r>
            <a:endParaRPr sz="1200">
              <a:latin typeface="Mada"/>
              <a:ea typeface="Mada"/>
              <a:cs typeface="Mada"/>
              <a:sym typeface="Mada"/>
            </a:endParaRPr>
          </a:p>
        </p:txBody>
      </p:sp>
      <p:sp>
        <p:nvSpPr>
          <p:cNvPr id="148" name="Google Shape;148;p27"/>
          <p:cNvSpPr txBox="1"/>
          <p:nvPr/>
        </p:nvSpPr>
        <p:spPr>
          <a:xfrm>
            <a:off x="77925" y="2176175"/>
            <a:ext cx="3868500" cy="279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dk1"/>
                </a:solidFill>
                <a:latin typeface="Mada"/>
                <a:ea typeface="Mada"/>
                <a:cs typeface="Mada"/>
                <a:sym typeface="Mada"/>
              </a:rPr>
              <a:t>Antigenic Shift</a:t>
            </a:r>
            <a:endParaRPr b="1">
              <a:solidFill>
                <a:schemeClr val="lt1"/>
              </a:solidFill>
              <a:latin typeface="Mada"/>
              <a:ea typeface="Mada"/>
              <a:cs typeface="Mada"/>
              <a:sym typeface="Mada"/>
            </a:endParaRPr>
          </a:p>
          <a:p>
            <a:pPr indent="-304800" lvl="0" marL="457200" rtl="0" algn="just">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Complete sudden change</a:t>
            </a:r>
            <a:endParaRPr sz="1200">
              <a:solidFill>
                <a:schemeClr val="dk1"/>
              </a:solidFill>
              <a:latin typeface="Mada"/>
              <a:ea typeface="Mada"/>
              <a:cs typeface="Mada"/>
              <a:sym typeface="Mada"/>
            </a:endParaRPr>
          </a:p>
          <a:p>
            <a:pPr indent="-304800" lvl="0" marL="457200" rtl="0" algn="just">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Results from genetic recombination of human virus with animal or avian virus Responsible for pandemic strains</a:t>
            </a:r>
            <a:r>
              <a:rPr baseline="30000" lang="en-GB" sz="1200">
                <a:solidFill>
                  <a:srgbClr val="6AA84F"/>
                </a:solidFill>
                <a:latin typeface="Mada"/>
                <a:ea typeface="Mada"/>
                <a:cs typeface="Mada"/>
                <a:sym typeface="Mada"/>
              </a:rPr>
              <a:t>2</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0" lvl="0" marL="0" rtl="0" algn="just">
              <a:spcBef>
                <a:spcPts val="0"/>
              </a:spcBef>
              <a:spcAft>
                <a:spcPts val="0"/>
              </a:spcAft>
              <a:buNone/>
            </a:pPr>
            <a:r>
              <a:t/>
            </a:r>
            <a:endParaRPr sz="1200">
              <a:solidFill>
                <a:schemeClr val="dk1"/>
              </a:solidFill>
              <a:latin typeface="Mada"/>
              <a:ea typeface="Mada"/>
              <a:cs typeface="Mada"/>
              <a:sym typeface="Mada"/>
            </a:endParaRPr>
          </a:p>
          <a:p>
            <a:pPr indent="0" lvl="0" marL="0" rtl="0" algn="just">
              <a:spcBef>
                <a:spcPts val="0"/>
              </a:spcBef>
              <a:spcAft>
                <a:spcPts val="0"/>
              </a:spcAft>
              <a:buNone/>
            </a:pPr>
            <a:r>
              <a:rPr b="1" lang="en-GB" sz="1300">
                <a:solidFill>
                  <a:srgbClr val="6AA84F"/>
                </a:solidFill>
                <a:latin typeface="Mada"/>
                <a:ea typeface="Mada"/>
                <a:cs typeface="Mada"/>
                <a:sym typeface="Mada"/>
              </a:rPr>
              <a:t>Three different methods for antigenic shift:</a:t>
            </a:r>
            <a:endParaRPr b="1" sz="1300">
              <a:solidFill>
                <a:srgbClr val="6AA84F"/>
              </a:solidFill>
              <a:latin typeface="Mada"/>
              <a:ea typeface="Mada"/>
              <a:cs typeface="Mada"/>
              <a:sym typeface="Mada"/>
            </a:endParaRPr>
          </a:p>
          <a:p>
            <a:pPr indent="0" lvl="0" marL="0" rtl="0" algn="just">
              <a:spcBef>
                <a:spcPts val="0"/>
              </a:spcBef>
              <a:spcAft>
                <a:spcPts val="0"/>
              </a:spcAft>
              <a:buNone/>
            </a:pPr>
            <a:r>
              <a:rPr lang="en-GB" sz="1300">
                <a:solidFill>
                  <a:srgbClr val="6AA84F"/>
                </a:solidFill>
                <a:latin typeface="Mada"/>
                <a:ea typeface="Mada"/>
                <a:cs typeface="Mada"/>
                <a:sym typeface="Mada"/>
              </a:rPr>
              <a:t>1- virus from human and avian reassort in the swine.</a:t>
            </a:r>
            <a:endParaRPr sz="1300">
              <a:solidFill>
                <a:srgbClr val="6AA84F"/>
              </a:solidFill>
              <a:latin typeface="Mada"/>
              <a:ea typeface="Mada"/>
              <a:cs typeface="Mada"/>
              <a:sym typeface="Mada"/>
            </a:endParaRPr>
          </a:p>
          <a:p>
            <a:pPr indent="0" lvl="0" marL="0" rtl="0" algn="just">
              <a:spcBef>
                <a:spcPts val="0"/>
              </a:spcBef>
              <a:spcAft>
                <a:spcPts val="0"/>
              </a:spcAft>
              <a:buNone/>
            </a:pPr>
            <a:r>
              <a:rPr lang="en-GB" sz="1300">
                <a:solidFill>
                  <a:srgbClr val="6AA84F"/>
                </a:solidFill>
                <a:latin typeface="Mada"/>
                <a:ea typeface="Mada"/>
                <a:cs typeface="Mada"/>
                <a:sym typeface="Mada"/>
              </a:rPr>
              <a:t>2- virus jumps from avian to human.</a:t>
            </a:r>
            <a:endParaRPr sz="1300">
              <a:solidFill>
                <a:srgbClr val="6AA84F"/>
              </a:solidFill>
              <a:latin typeface="Mada"/>
              <a:ea typeface="Mada"/>
              <a:cs typeface="Mada"/>
              <a:sym typeface="Mada"/>
            </a:endParaRPr>
          </a:p>
          <a:p>
            <a:pPr indent="0" lvl="0" marL="0" rtl="0" algn="just">
              <a:spcBef>
                <a:spcPts val="0"/>
              </a:spcBef>
              <a:spcAft>
                <a:spcPts val="0"/>
              </a:spcAft>
              <a:buNone/>
            </a:pPr>
            <a:r>
              <a:rPr lang="en-GB" sz="1300">
                <a:solidFill>
                  <a:srgbClr val="6AA84F"/>
                </a:solidFill>
                <a:latin typeface="Mada"/>
                <a:ea typeface="Mada"/>
                <a:cs typeface="Mada"/>
                <a:sym typeface="Mada"/>
              </a:rPr>
              <a:t>3- virus jumps from avian to swine to human without Reassortment</a:t>
            </a:r>
            <a:endParaRPr sz="1300">
              <a:solidFill>
                <a:srgbClr val="6AA84F"/>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49" name="Google Shape;149;p27"/>
          <p:cNvSpPr txBox="1"/>
          <p:nvPr/>
        </p:nvSpPr>
        <p:spPr>
          <a:xfrm>
            <a:off x="15975" y="1252163"/>
            <a:ext cx="3704100" cy="92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latin typeface="Mada"/>
                <a:ea typeface="Mada"/>
                <a:cs typeface="Mada"/>
                <a:sym typeface="Mada"/>
              </a:rPr>
              <a:t>Antigenic drift</a:t>
            </a:r>
            <a:endParaRPr b="1">
              <a:latin typeface="Mada"/>
              <a:ea typeface="Mada"/>
              <a:cs typeface="Mada"/>
              <a:sym typeface="Mada"/>
            </a:endParaRPr>
          </a:p>
          <a:p>
            <a:pPr indent="-304800" lvl="0" marL="457200" rtl="0" algn="just">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Happens continually over time.</a:t>
            </a:r>
            <a:endParaRPr sz="1200">
              <a:solidFill>
                <a:schemeClr val="dk1"/>
              </a:solidFill>
              <a:latin typeface="Mada"/>
              <a:ea typeface="Mada"/>
              <a:cs typeface="Mada"/>
              <a:sym typeface="Mada"/>
            </a:endParaRPr>
          </a:p>
          <a:p>
            <a:pPr indent="-304800" lvl="0" marL="457200" rtl="0" algn="just">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Results from point mutation of the gene -&gt; changes in surface proteins</a:t>
            </a:r>
            <a:r>
              <a:rPr baseline="30000" lang="en-GB" sz="1200">
                <a:solidFill>
                  <a:srgbClr val="6AA84F"/>
                </a:solidFill>
                <a:latin typeface="Mada"/>
                <a:ea typeface="Mada"/>
                <a:cs typeface="Mada"/>
                <a:sym typeface="Mada"/>
              </a:rPr>
              <a:t>1</a:t>
            </a:r>
            <a:r>
              <a:rPr lang="en-GB" sz="1200">
                <a:latin typeface="Mada"/>
                <a:ea typeface="Mada"/>
                <a:cs typeface="Mada"/>
                <a:sym typeface="Mada"/>
              </a:rPr>
              <a:t>.</a:t>
            </a:r>
            <a:endParaRPr sz="1200">
              <a:latin typeface="Mada"/>
              <a:ea typeface="Mada"/>
              <a:cs typeface="Mada"/>
              <a:sym typeface="Mada"/>
            </a:endParaRPr>
          </a:p>
          <a:p>
            <a:pPr indent="0" lvl="0" marL="0" rtl="0" algn="l">
              <a:spcBef>
                <a:spcPts val="0"/>
              </a:spcBef>
              <a:spcAft>
                <a:spcPts val="0"/>
              </a:spcAft>
              <a:buNone/>
            </a:pPr>
            <a:r>
              <a:t/>
            </a:r>
            <a:endParaRPr/>
          </a:p>
        </p:txBody>
      </p:sp>
      <p:pic>
        <p:nvPicPr>
          <p:cNvPr id="150" name="Google Shape;150;p27"/>
          <p:cNvPicPr preferRelativeResize="0"/>
          <p:nvPr/>
        </p:nvPicPr>
        <p:blipFill>
          <a:blip r:embed="rId3">
            <a:alphaModFix/>
          </a:blip>
          <a:stretch>
            <a:fillRect/>
          </a:stretch>
        </p:blipFill>
        <p:spPr>
          <a:xfrm>
            <a:off x="4422325" y="2945351"/>
            <a:ext cx="2900399" cy="1872748"/>
          </a:xfrm>
          <a:prstGeom prst="rect">
            <a:avLst/>
          </a:prstGeom>
          <a:noFill/>
          <a:ln>
            <a:noFill/>
          </a:ln>
        </p:spPr>
      </p:pic>
      <p:graphicFrame>
        <p:nvGraphicFramePr>
          <p:cNvPr id="151" name="Google Shape;151;p27"/>
          <p:cNvGraphicFramePr/>
          <p:nvPr/>
        </p:nvGraphicFramePr>
        <p:xfrm>
          <a:off x="239238" y="4847663"/>
          <a:ext cx="3000000" cy="3000000"/>
        </p:xfrm>
        <a:graphic>
          <a:graphicData uri="http://schemas.openxmlformats.org/drawingml/2006/table">
            <a:tbl>
              <a:tblPr>
                <a:noFill/>
                <a:tableStyleId>{C90A2B69-B0B2-4D4F-BC59-EA65E12409A8}</a:tableStyleId>
              </a:tblPr>
              <a:tblGrid>
                <a:gridCol w="7171450"/>
              </a:tblGrid>
              <a:tr h="497400">
                <a:tc>
                  <a:txBody>
                    <a:bodyPr/>
                    <a:lstStyle/>
                    <a:p>
                      <a:pPr indent="0" lvl="0" marL="0" rtl="0" algn="ctr">
                        <a:spcBef>
                          <a:spcPts val="0"/>
                        </a:spcBef>
                        <a:spcAft>
                          <a:spcPts val="0"/>
                        </a:spcAft>
                        <a:buNone/>
                      </a:pPr>
                      <a:r>
                        <a:rPr b="1" lang="en-GB" sz="1800">
                          <a:solidFill>
                            <a:srgbClr val="FFFFFF"/>
                          </a:solidFill>
                          <a:latin typeface="Nunito"/>
                          <a:ea typeface="Nunito"/>
                          <a:cs typeface="Nunito"/>
                          <a:sym typeface="Nunito"/>
                        </a:rPr>
                        <a:t>Naming of influenza viruses:</a:t>
                      </a:r>
                      <a:endParaRPr b="1" sz="1800">
                        <a:solidFill>
                          <a:srgbClr val="FFFFFF"/>
                        </a:solidFill>
                        <a:latin typeface="Nunito"/>
                        <a:ea typeface="Nunito"/>
                        <a:cs typeface="Nunito"/>
                        <a:sym typeface="Nunito"/>
                      </a:endParaRPr>
                    </a:p>
                  </a:txBody>
                  <a:tcPr marT="91425" marB="91425" marR="91425" marL="91425">
                    <a:solidFill>
                      <a:srgbClr val="45818E"/>
                    </a:solidFill>
                  </a:tcPr>
                </a:tc>
              </a:tr>
              <a:tr h="4013550">
                <a:tc>
                  <a:txBody>
                    <a:bodyPr/>
                    <a:lstStyle/>
                    <a:p>
                      <a:pPr indent="0" lvl="0" marL="0" rtl="0" algn="l">
                        <a:spcBef>
                          <a:spcPts val="0"/>
                        </a:spcBef>
                        <a:spcAft>
                          <a:spcPts val="0"/>
                        </a:spcAft>
                        <a:buClr>
                          <a:schemeClr val="dk1"/>
                        </a:buClr>
                        <a:buSzPts val="1100"/>
                        <a:buFont typeface="Arial"/>
                        <a:buNone/>
                      </a:pPr>
                      <a:r>
                        <a:rPr b="1" lang="en-GB" sz="1200">
                          <a:latin typeface="Mada"/>
                          <a:ea typeface="Mada"/>
                          <a:cs typeface="Mada"/>
                          <a:sym typeface="Mada"/>
                        </a:rPr>
                        <a:t>These are named in the following order:</a:t>
                      </a:r>
                      <a:endParaRPr b="1"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The antigenic type (e.g., A, B, C)</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The host of origin (e.g., swine. For human-origin viruses, no host of origin designation is given.)</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Geographical origin</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Strain number </a:t>
                      </a:r>
                      <a:r>
                        <a:rPr lang="en-GB" sz="1000">
                          <a:solidFill>
                            <a:srgbClr val="6AA84F"/>
                          </a:solidFill>
                          <a:latin typeface="Mada"/>
                          <a:ea typeface="Mada"/>
                          <a:cs typeface="Mada"/>
                          <a:sym typeface="Mada"/>
                        </a:rPr>
                        <a:t>(التسلسل الجيني)</a:t>
                      </a:r>
                      <a:endParaRPr sz="1000">
                        <a:solidFill>
                          <a:srgbClr val="6AA84F"/>
                        </a:solidFill>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Year of isolation</a:t>
                      </a:r>
                      <a:endParaRPr sz="1200">
                        <a:latin typeface="Mada"/>
                        <a:ea typeface="Mada"/>
                        <a:cs typeface="Mada"/>
                        <a:sym typeface="Mada"/>
                      </a:endParaRPr>
                    </a:p>
                    <a:p>
                      <a:pPr indent="-304800" lvl="0" marL="457200" rtl="0" algn="l">
                        <a:spcBef>
                          <a:spcPts val="0"/>
                        </a:spcBef>
                        <a:spcAft>
                          <a:spcPts val="0"/>
                        </a:spcAft>
                        <a:buSzPts val="1200"/>
                        <a:buFont typeface="Mada"/>
                        <a:buAutoNum type="arabicPeriod"/>
                      </a:pPr>
                      <a:r>
                        <a:rPr lang="en-GB" sz="1200">
                          <a:latin typeface="Mada"/>
                          <a:ea typeface="Mada"/>
                          <a:cs typeface="Mada"/>
                          <a:sym typeface="Mada"/>
                        </a:rPr>
                        <a:t>For influenza A viruses, the hemagglutinin and neuraminidase antigen description in parentheses</a:t>
                      </a:r>
                      <a:endParaRPr sz="1200">
                        <a:latin typeface="Mada"/>
                        <a:ea typeface="Mada"/>
                        <a:cs typeface="Mada"/>
                        <a:sym typeface="Mada"/>
                      </a:endParaRPr>
                    </a:p>
                    <a:p>
                      <a:pPr indent="0" lvl="0" marL="0" rtl="0" algn="l">
                        <a:spcBef>
                          <a:spcPts val="0"/>
                        </a:spcBef>
                        <a:spcAft>
                          <a:spcPts val="0"/>
                        </a:spcAft>
                        <a:buNone/>
                      </a:pPr>
                      <a:r>
                        <a:rPr b="1" lang="en-GB" sz="1200">
                          <a:solidFill>
                            <a:schemeClr val="dk1"/>
                          </a:solidFill>
                          <a:latin typeface="Mada"/>
                          <a:ea typeface="Mada"/>
                          <a:cs typeface="Mada"/>
                          <a:sym typeface="Mada"/>
                        </a:rPr>
                        <a:t>Example of naming: ̈What does this mean</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A/Perth/16/2009 (H3N2) </a:t>
                      </a:r>
                      <a:r>
                        <a:rPr lang="en-GB" sz="1200">
                          <a:solidFill>
                            <a:srgbClr val="CC0000"/>
                          </a:solidFill>
                          <a:latin typeface="Mada"/>
                          <a:ea typeface="Mada"/>
                          <a:cs typeface="Mada"/>
                          <a:sym typeface="Mada"/>
                        </a:rPr>
                        <a:t>No host origin because from human</a:t>
                      </a:r>
                      <a:endParaRPr sz="1200">
                        <a:solidFill>
                          <a:srgbClr val="CC0000"/>
                        </a:solidFill>
                        <a:latin typeface="Mada"/>
                        <a:ea typeface="Mada"/>
                        <a:cs typeface="Mada"/>
                        <a:sym typeface="Mada"/>
                      </a:endParaRPr>
                    </a:p>
                  </a:txBody>
                  <a:tcPr marT="91425" marB="91425" marR="91425" marL="91425"/>
                </a:tc>
              </a:tr>
            </a:tbl>
          </a:graphicData>
        </a:graphic>
      </p:graphicFrame>
      <p:pic>
        <p:nvPicPr>
          <p:cNvPr id="152" name="Google Shape;152;p27"/>
          <p:cNvPicPr preferRelativeResize="0"/>
          <p:nvPr/>
        </p:nvPicPr>
        <p:blipFill>
          <a:blip r:embed="rId4">
            <a:alphaModFix/>
          </a:blip>
          <a:stretch>
            <a:fillRect/>
          </a:stretch>
        </p:blipFill>
        <p:spPr>
          <a:xfrm>
            <a:off x="1134888" y="7049047"/>
            <a:ext cx="419055" cy="483525"/>
          </a:xfrm>
          <a:prstGeom prst="rect">
            <a:avLst/>
          </a:prstGeom>
          <a:noFill/>
          <a:ln>
            <a:noFill/>
          </a:ln>
        </p:spPr>
      </p:pic>
      <p:pic>
        <p:nvPicPr>
          <p:cNvPr id="153" name="Google Shape;153;p27"/>
          <p:cNvPicPr preferRelativeResize="0"/>
          <p:nvPr/>
        </p:nvPicPr>
        <p:blipFill>
          <a:blip r:embed="rId5">
            <a:alphaModFix/>
          </a:blip>
          <a:stretch>
            <a:fillRect/>
          </a:stretch>
        </p:blipFill>
        <p:spPr>
          <a:xfrm>
            <a:off x="1553938" y="7049050"/>
            <a:ext cx="741405" cy="483525"/>
          </a:xfrm>
          <a:prstGeom prst="rect">
            <a:avLst/>
          </a:prstGeom>
          <a:noFill/>
          <a:ln>
            <a:noFill/>
          </a:ln>
        </p:spPr>
      </p:pic>
      <p:pic>
        <p:nvPicPr>
          <p:cNvPr id="154" name="Google Shape;154;p27"/>
          <p:cNvPicPr preferRelativeResize="0"/>
          <p:nvPr/>
        </p:nvPicPr>
        <p:blipFill>
          <a:blip r:embed="rId6">
            <a:alphaModFix/>
          </a:blip>
          <a:stretch>
            <a:fillRect/>
          </a:stretch>
        </p:blipFill>
        <p:spPr>
          <a:xfrm>
            <a:off x="2295338" y="7088925"/>
            <a:ext cx="942150" cy="403775"/>
          </a:xfrm>
          <a:prstGeom prst="rect">
            <a:avLst/>
          </a:prstGeom>
          <a:noFill/>
          <a:ln>
            <a:noFill/>
          </a:ln>
        </p:spPr>
      </p:pic>
      <p:pic>
        <p:nvPicPr>
          <p:cNvPr id="155" name="Google Shape;155;p27"/>
          <p:cNvPicPr preferRelativeResize="0"/>
          <p:nvPr/>
        </p:nvPicPr>
        <p:blipFill>
          <a:blip r:embed="rId7">
            <a:alphaModFix/>
          </a:blip>
          <a:stretch>
            <a:fillRect/>
          </a:stretch>
        </p:blipFill>
        <p:spPr>
          <a:xfrm>
            <a:off x="3237488" y="7005050"/>
            <a:ext cx="457188" cy="527525"/>
          </a:xfrm>
          <a:prstGeom prst="rect">
            <a:avLst/>
          </a:prstGeom>
          <a:noFill/>
          <a:ln>
            <a:noFill/>
          </a:ln>
        </p:spPr>
      </p:pic>
      <p:pic>
        <p:nvPicPr>
          <p:cNvPr id="156" name="Google Shape;156;p27"/>
          <p:cNvPicPr preferRelativeResize="0"/>
          <p:nvPr/>
        </p:nvPicPr>
        <p:blipFill>
          <a:blip r:embed="rId8">
            <a:alphaModFix/>
          </a:blip>
          <a:stretch>
            <a:fillRect/>
          </a:stretch>
        </p:blipFill>
        <p:spPr>
          <a:xfrm>
            <a:off x="3694688" y="7089113"/>
            <a:ext cx="457200" cy="403412"/>
          </a:xfrm>
          <a:prstGeom prst="rect">
            <a:avLst/>
          </a:prstGeom>
          <a:noFill/>
          <a:ln>
            <a:noFill/>
          </a:ln>
        </p:spPr>
      </p:pic>
      <p:pic>
        <p:nvPicPr>
          <p:cNvPr id="157" name="Google Shape;157;p27"/>
          <p:cNvPicPr preferRelativeResize="0"/>
          <p:nvPr/>
        </p:nvPicPr>
        <p:blipFill>
          <a:blip r:embed="rId9">
            <a:alphaModFix/>
          </a:blip>
          <a:stretch>
            <a:fillRect/>
          </a:stretch>
        </p:blipFill>
        <p:spPr>
          <a:xfrm>
            <a:off x="4151888" y="7065388"/>
            <a:ext cx="942150" cy="450886"/>
          </a:xfrm>
          <a:prstGeom prst="rect">
            <a:avLst/>
          </a:prstGeom>
          <a:noFill/>
          <a:ln>
            <a:noFill/>
          </a:ln>
        </p:spPr>
      </p:pic>
      <p:sp>
        <p:nvSpPr>
          <p:cNvPr id="158" name="Google Shape;158;p27"/>
          <p:cNvSpPr txBox="1"/>
          <p:nvPr/>
        </p:nvSpPr>
        <p:spPr>
          <a:xfrm>
            <a:off x="1227638" y="6910075"/>
            <a:ext cx="5031900" cy="62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700"/>
              </a:spcBef>
              <a:spcAft>
                <a:spcPts val="0"/>
              </a:spcAft>
              <a:buNone/>
            </a:pPr>
            <a:r>
              <a:rPr lang="en-GB" sz="2400">
                <a:solidFill>
                  <a:schemeClr val="dk1"/>
                </a:solidFill>
                <a:latin typeface="Mada"/>
                <a:ea typeface="Mada"/>
                <a:cs typeface="Mada"/>
                <a:sym typeface="Mada"/>
              </a:rPr>
              <a:t>A/duck/Alberta/35/76 (H1N1)</a:t>
            </a:r>
            <a:endParaRPr sz="2400">
              <a:solidFill>
                <a:schemeClr val="dk1"/>
              </a:solidFill>
              <a:latin typeface="Mada"/>
              <a:ea typeface="Mada"/>
              <a:cs typeface="Mada"/>
              <a:sym typeface="Mada"/>
            </a:endParaRPr>
          </a:p>
        </p:txBody>
      </p:sp>
      <p:pic>
        <p:nvPicPr>
          <p:cNvPr id="159" name="Google Shape;159;p27"/>
          <p:cNvPicPr preferRelativeResize="0"/>
          <p:nvPr/>
        </p:nvPicPr>
        <p:blipFill>
          <a:blip r:embed="rId10">
            <a:alphaModFix/>
          </a:blip>
          <a:stretch>
            <a:fillRect/>
          </a:stretch>
        </p:blipFill>
        <p:spPr>
          <a:xfrm>
            <a:off x="895650" y="7510538"/>
            <a:ext cx="371475" cy="590550"/>
          </a:xfrm>
          <a:prstGeom prst="rect">
            <a:avLst/>
          </a:prstGeom>
          <a:noFill/>
          <a:ln>
            <a:noFill/>
          </a:ln>
        </p:spPr>
      </p:pic>
      <p:pic>
        <p:nvPicPr>
          <p:cNvPr id="160" name="Google Shape;160;p27"/>
          <p:cNvPicPr preferRelativeResize="0"/>
          <p:nvPr/>
        </p:nvPicPr>
        <p:blipFill>
          <a:blip r:embed="rId11">
            <a:alphaModFix/>
          </a:blip>
          <a:stretch>
            <a:fillRect/>
          </a:stretch>
        </p:blipFill>
        <p:spPr>
          <a:xfrm>
            <a:off x="1800813" y="7532563"/>
            <a:ext cx="247650" cy="1085850"/>
          </a:xfrm>
          <a:prstGeom prst="rect">
            <a:avLst/>
          </a:prstGeom>
          <a:noFill/>
          <a:ln>
            <a:noFill/>
          </a:ln>
        </p:spPr>
      </p:pic>
      <p:pic>
        <p:nvPicPr>
          <p:cNvPr id="161" name="Google Shape;161;p27"/>
          <p:cNvPicPr preferRelativeResize="0"/>
          <p:nvPr/>
        </p:nvPicPr>
        <p:blipFill>
          <a:blip r:embed="rId12">
            <a:alphaModFix/>
          </a:blip>
          <a:stretch>
            <a:fillRect/>
          </a:stretch>
        </p:blipFill>
        <p:spPr>
          <a:xfrm>
            <a:off x="2642588" y="7492513"/>
            <a:ext cx="247650" cy="571500"/>
          </a:xfrm>
          <a:prstGeom prst="rect">
            <a:avLst/>
          </a:prstGeom>
          <a:noFill/>
          <a:ln>
            <a:noFill/>
          </a:ln>
        </p:spPr>
      </p:pic>
      <p:pic>
        <p:nvPicPr>
          <p:cNvPr id="162" name="Google Shape;162;p27"/>
          <p:cNvPicPr preferRelativeResize="0"/>
          <p:nvPr/>
        </p:nvPicPr>
        <p:blipFill>
          <a:blip r:embed="rId13">
            <a:alphaModFix/>
          </a:blip>
          <a:stretch>
            <a:fillRect/>
          </a:stretch>
        </p:blipFill>
        <p:spPr>
          <a:xfrm>
            <a:off x="3342263" y="7532563"/>
            <a:ext cx="247650" cy="1085850"/>
          </a:xfrm>
          <a:prstGeom prst="rect">
            <a:avLst/>
          </a:prstGeom>
          <a:noFill/>
          <a:ln>
            <a:noFill/>
          </a:ln>
        </p:spPr>
      </p:pic>
      <p:pic>
        <p:nvPicPr>
          <p:cNvPr id="163" name="Google Shape;163;p27"/>
          <p:cNvPicPr preferRelativeResize="0"/>
          <p:nvPr/>
        </p:nvPicPr>
        <p:blipFill>
          <a:blip r:embed="rId14">
            <a:alphaModFix/>
          </a:blip>
          <a:stretch>
            <a:fillRect/>
          </a:stretch>
        </p:blipFill>
        <p:spPr>
          <a:xfrm>
            <a:off x="3799463" y="7532563"/>
            <a:ext cx="247650" cy="619125"/>
          </a:xfrm>
          <a:prstGeom prst="rect">
            <a:avLst/>
          </a:prstGeom>
          <a:noFill/>
          <a:ln>
            <a:noFill/>
          </a:ln>
        </p:spPr>
      </p:pic>
      <p:pic>
        <p:nvPicPr>
          <p:cNvPr id="164" name="Google Shape;164;p27"/>
          <p:cNvPicPr preferRelativeResize="0"/>
          <p:nvPr/>
        </p:nvPicPr>
        <p:blipFill>
          <a:blip r:embed="rId15">
            <a:alphaModFix/>
          </a:blip>
          <a:stretch>
            <a:fillRect/>
          </a:stretch>
        </p:blipFill>
        <p:spPr>
          <a:xfrm>
            <a:off x="5005463" y="7366925"/>
            <a:ext cx="590550" cy="581025"/>
          </a:xfrm>
          <a:prstGeom prst="rect">
            <a:avLst/>
          </a:prstGeom>
          <a:noFill/>
          <a:ln>
            <a:noFill/>
          </a:ln>
        </p:spPr>
      </p:pic>
      <p:sp>
        <p:nvSpPr>
          <p:cNvPr id="165" name="Google Shape;165;p27"/>
          <p:cNvSpPr txBox="1"/>
          <p:nvPr/>
        </p:nvSpPr>
        <p:spPr>
          <a:xfrm>
            <a:off x="1095838" y="7734125"/>
            <a:ext cx="60600" cy="14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7"/>
          <p:cNvSpPr txBox="1"/>
          <p:nvPr/>
        </p:nvSpPr>
        <p:spPr>
          <a:xfrm>
            <a:off x="517688" y="8101100"/>
            <a:ext cx="8763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Antigen</a:t>
            </a:r>
            <a:endParaRPr sz="1200">
              <a:latin typeface="Mada"/>
              <a:ea typeface="Mada"/>
              <a:cs typeface="Mada"/>
              <a:sym typeface="Mada"/>
            </a:endParaRPr>
          </a:p>
        </p:txBody>
      </p:sp>
      <p:sp>
        <p:nvSpPr>
          <p:cNvPr id="167" name="Google Shape;167;p27"/>
          <p:cNvSpPr txBox="1"/>
          <p:nvPr/>
        </p:nvSpPr>
        <p:spPr>
          <a:xfrm>
            <a:off x="1593138" y="8527525"/>
            <a:ext cx="663000" cy="48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Host of origin</a:t>
            </a:r>
            <a:endParaRPr sz="1200">
              <a:solidFill>
                <a:schemeClr val="dk1"/>
              </a:solidFill>
              <a:latin typeface="Mada"/>
              <a:ea typeface="Mada"/>
              <a:cs typeface="Mada"/>
              <a:sym typeface="Mada"/>
            </a:endParaRPr>
          </a:p>
        </p:txBody>
      </p:sp>
      <p:sp>
        <p:nvSpPr>
          <p:cNvPr id="168" name="Google Shape;168;p27"/>
          <p:cNvSpPr txBox="1"/>
          <p:nvPr/>
        </p:nvSpPr>
        <p:spPr>
          <a:xfrm>
            <a:off x="2183363" y="7947950"/>
            <a:ext cx="1166100" cy="31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Geographic origin</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69" name="Google Shape;169;p27"/>
          <p:cNvSpPr txBox="1"/>
          <p:nvPr/>
        </p:nvSpPr>
        <p:spPr>
          <a:xfrm>
            <a:off x="3095438" y="8527525"/>
            <a:ext cx="741300" cy="403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Strain number</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70" name="Google Shape;170;p27"/>
          <p:cNvSpPr txBox="1"/>
          <p:nvPr/>
        </p:nvSpPr>
        <p:spPr>
          <a:xfrm>
            <a:off x="3694688" y="7947950"/>
            <a:ext cx="5907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Year</a:t>
            </a:r>
            <a:endParaRPr sz="1200">
              <a:latin typeface="Mada"/>
              <a:ea typeface="Mada"/>
              <a:cs typeface="Mada"/>
              <a:sym typeface="Mada"/>
            </a:endParaRPr>
          </a:p>
        </p:txBody>
      </p:sp>
      <p:sp>
        <p:nvSpPr>
          <p:cNvPr id="171" name="Google Shape;171;p27"/>
          <p:cNvSpPr txBox="1"/>
          <p:nvPr/>
        </p:nvSpPr>
        <p:spPr>
          <a:xfrm>
            <a:off x="4752663" y="7842950"/>
            <a:ext cx="2379600" cy="52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Hemagglutinin and neuraminidase subtypes</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172" name="Google Shape;172;p27"/>
          <p:cNvSpPr/>
          <p:nvPr/>
        </p:nvSpPr>
        <p:spPr>
          <a:xfrm>
            <a:off x="167799" y="1144169"/>
            <a:ext cx="1916700" cy="108000"/>
          </a:xfrm>
          <a:prstGeom prst="rect">
            <a:avLst/>
          </a:prstGeom>
          <a:solidFill>
            <a:srgbClr val="76A5A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
        <p:nvSpPr>
          <p:cNvPr id="173" name="Google Shape;173;p27"/>
          <p:cNvSpPr/>
          <p:nvPr/>
        </p:nvSpPr>
        <p:spPr>
          <a:xfrm>
            <a:off x="246670" y="592054"/>
            <a:ext cx="465600" cy="465600"/>
          </a:xfrm>
          <a:prstGeom prst="ellipse">
            <a:avLst/>
          </a:prstGeom>
          <a:solidFill>
            <a:srgbClr val="FFFFFF"/>
          </a:solidFill>
          <a:ln cap="flat" cmpd="sng" w="63500">
            <a:solidFill>
              <a:srgbClr val="76A5A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
        <p:nvSpPr>
          <p:cNvPr id="174" name="Google Shape;174;p27"/>
          <p:cNvSpPr/>
          <p:nvPr/>
        </p:nvSpPr>
        <p:spPr>
          <a:xfrm>
            <a:off x="4429708" y="1143950"/>
            <a:ext cx="1916700" cy="108000"/>
          </a:xfrm>
          <a:prstGeom prst="rect">
            <a:avLst/>
          </a:prstGeom>
          <a:solidFill>
            <a:srgbClr val="D0E0E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
        <p:nvSpPr>
          <p:cNvPr id="175" name="Google Shape;175;p27"/>
          <p:cNvSpPr/>
          <p:nvPr/>
        </p:nvSpPr>
        <p:spPr>
          <a:xfrm flipH="1" rot="10800000">
            <a:off x="4502998" y="584242"/>
            <a:ext cx="465600" cy="465600"/>
          </a:xfrm>
          <a:prstGeom prst="ellipse">
            <a:avLst/>
          </a:prstGeom>
          <a:solidFill>
            <a:srgbClr val="FFFFFF"/>
          </a:solidFill>
          <a:ln cap="flat" cmpd="sng" w="63500">
            <a:solidFill>
              <a:srgbClr val="D0E0E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latin typeface="Arial"/>
              <a:ea typeface="Arial"/>
              <a:cs typeface="Arial"/>
              <a:sym typeface="Arial"/>
            </a:endParaRPr>
          </a:p>
        </p:txBody>
      </p:sp>
      <p:sp>
        <p:nvSpPr>
          <p:cNvPr id="176" name="Google Shape;176;p27"/>
          <p:cNvSpPr txBox="1"/>
          <p:nvPr/>
        </p:nvSpPr>
        <p:spPr>
          <a:xfrm>
            <a:off x="717100" y="584250"/>
            <a:ext cx="1238400" cy="46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dk1"/>
                </a:solidFill>
                <a:latin typeface="Mada"/>
                <a:ea typeface="Mada"/>
                <a:cs typeface="Mada"/>
                <a:sym typeface="Mada"/>
              </a:rPr>
              <a:t> </a:t>
            </a:r>
            <a:r>
              <a:rPr b="1" lang="en-GB">
                <a:solidFill>
                  <a:srgbClr val="CC0000"/>
                </a:solidFill>
                <a:latin typeface="Mada"/>
                <a:ea typeface="Mada"/>
                <a:cs typeface="Mada"/>
                <a:sym typeface="Mada"/>
              </a:rPr>
              <a:t>Antigenic variations</a:t>
            </a:r>
            <a:endParaRPr b="1">
              <a:solidFill>
                <a:srgbClr val="CC0000"/>
              </a:solidFill>
              <a:latin typeface="Mada"/>
              <a:ea typeface="Mada"/>
              <a:cs typeface="Mada"/>
              <a:sym typeface="Mada"/>
            </a:endParaRPr>
          </a:p>
          <a:p>
            <a:pPr indent="0" lvl="0" marL="0" rtl="0" algn="l">
              <a:spcBef>
                <a:spcPts val="0"/>
              </a:spcBef>
              <a:spcAft>
                <a:spcPts val="0"/>
              </a:spcAft>
              <a:buNone/>
            </a:pPr>
            <a:r>
              <a:t/>
            </a:r>
            <a:endParaRPr>
              <a:latin typeface="Nunito"/>
              <a:ea typeface="Nunito"/>
              <a:cs typeface="Nunito"/>
              <a:sym typeface="Nunito"/>
            </a:endParaRPr>
          </a:p>
        </p:txBody>
      </p:sp>
      <p:sp>
        <p:nvSpPr>
          <p:cNvPr id="177" name="Google Shape;177;p27"/>
          <p:cNvSpPr txBox="1"/>
          <p:nvPr/>
        </p:nvSpPr>
        <p:spPr>
          <a:xfrm>
            <a:off x="4973638" y="584250"/>
            <a:ext cx="1238400" cy="46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solidFill>
                  <a:schemeClr val="dk1"/>
                </a:solidFill>
                <a:latin typeface="Mada"/>
                <a:ea typeface="Mada"/>
                <a:cs typeface="Mada"/>
                <a:sym typeface="Mada"/>
              </a:rPr>
              <a:t>   What does this mean?</a:t>
            </a:r>
            <a:endParaRPr b="1">
              <a:solidFill>
                <a:schemeClr val="dk1"/>
              </a:solidFill>
              <a:latin typeface="Mada"/>
              <a:ea typeface="Mada"/>
              <a:cs typeface="Mada"/>
              <a:sym typeface="Mada"/>
            </a:endParaRPr>
          </a:p>
          <a:p>
            <a:pPr indent="0" lvl="0" marL="0" rtl="0" algn="l">
              <a:spcBef>
                <a:spcPts val="0"/>
              </a:spcBef>
              <a:spcAft>
                <a:spcPts val="0"/>
              </a:spcAft>
              <a:buNone/>
            </a:pPr>
            <a:r>
              <a:t/>
            </a:r>
            <a:endParaRPr>
              <a:latin typeface="Nunito"/>
              <a:ea typeface="Nunito"/>
              <a:cs typeface="Nunito"/>
              <a:sym typeface="Nunito"/>
            </a:endParaRPr>
          </a:p>
        </p:txBody>
      </p:sp>
      <p:sp>
        <p:nvSpPr>
          <p:cNvPr id="178" name="Google Shape;178;p27"/>
          <p:cNvSpPr txBox="1"/>
          <p:nvPr/>
        </p:nvSpPr>
        <p:spPr>
          <a:xfrm>
            <a:off x="9575" y="9703275"/>
            <a:ext cx="75894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rgbClr val="6AA84F"/>
                </a:solidFill>
                <a:latin typeface="Mada"/>
                <a:ea typeface="Mada"/>
                <a:cs typeface="Mada"/>
                <a:sym typeface="Mada"/>
              </a:rPr>
              <a:t>1: The result is a mutated virus.</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2: The result is a new virus.</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3: Cross-protection is the inability of a new virus strain to cause infection in a host that is already infected with another similar strain of that same virus.</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CC0000"/>
                </a:solidFill>
                <a:latin typeface="Mada"/>
                <a:ea typeface="Mada"/>
                <a:cs typeface="Mada"/>
                <a:sym typeface="Mada"/>
              </a:rPr>
              <a:t>4: Why do some people get the flu more than 1 time, although they are vaccinated? This is due to antigenic drift. </a:t>
            </a:r>
            <a:r>
              <a:rPr lang="en-GB" sz="900">
                <a:solidFill>
                  <a:srgbClr val="6AA84F"/>
                </a:solidFill>
                <a:latin typeface="Mada"/>
                <a:ea typeface="Mada"/>
                <a:cs typeface="Mada"/>
                <a:sym typeface="Mada"/>
              </a:rPr>
              <a:t>The small changes that occur from antigenic drift produce viruses that are closely related to one another, however these small changes can accumulate over time and result in viruses that are antigenically different.</a:t>
            </a:r>
            <a:r>
              <a:rPr lang="en-GB" sz="900">
                <a:solidFill>
                  <a:srgbClr val="CC0000"/>
                </a:solidFill>
                <a:latin typeface="Mada"/>
                <a:ea typeface="Mada"/>
                <a:cs typeface="Mada"/>
                <a:sym typeface="Mada"/>
              </a:rPr>
              <a:t> </a:t>
            </a:r>
            <a:endParaRPr sz="900">
              <a:solidFill>
                <a:srgbClr val="CC0000"/>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grpSp>
        <p:nvGrpSpPr>
          <p:cNvPr id="183" name="Google Shape;183;p28"/>
          <p:cNvGrpSpPr/>
          <p:nvPr/>
        </p:nvGrpSpPr>
        <p:grpSpPr>
          <a:xfrm>
            <a:off x="-11" y="455400"/>
            <a:ext cx="7495061" cy="481529"/>
            <a:chOff x="367663" y="4015556"/>
            <a:chExt cx="7495061" cy="809700"/>
          </a:xfrm>
        </p:grpSpPr>
        <p:sp>
          <p:nvSpPr>
            <p:cNvPr id="184" name="Google Shape;184;p28"/>
            <p:cNvSpPr/>
            <p:nvPr/>
          </p:nvSpPr>
          <p:spPr>
            <a:xfrm>
              <a:off x="968638" y="4423038"/>
              <a:ext cx="737600" cy="25"/>
            </a:xfrm>
            <a:custGeom>
              <a:rect b="b" l="l" r="r" t="t"/>
              <a:pathLst>
                <a:path extrusionOk="0" fill="none" h="1" w="29504">
                  <a:moveTo>
                    <a:pt x="0" y="1"/>
                  </a:moveTo>
                  <a:lnTo>
                    <a:pt x="29504" y="1"/>
                  </a:lnTo>
                </a:path>
              </a:pathLst>
            </a:custGeom>
            <a:noFill/>
            <a:ln cap="rnd" cmpd="sng" w="33625">
              <a:solidFill>
                <a:srgbClr val="76A5A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8"/>
            <p:cNvSpPr/>
            <p:nvPr/>
          </p:nvSpPr>
          <p:spPr>
            <a:xfrm>
              <a:off x="367663" y="4039663"/>
              <a:ext cx="656350" cy="757850"/>
            </a:xfrm>
            <a:custGeom>
              <a:rect b="b" l="l" r="r" t="t"/>
              <a:pathLst>
                <a:path extrusionOk="0" h="30314" w="26254">
                  <a:moveTo>
                    <a:pt x="13133" y="1"/>
                  </a:moveTo>
                  <a:lnTo>
                    <a:pt x="1" y="7585"/>
                  </a:lnTo>
                  <a:lnTo>
                    <a:pt x="1" y="22742"/>
                  </a:lnTo>
                  <a:lnTo>
                    <a:pt x="13133" y="30314"/>
                  </a:lnTo>
                  <a:lnTo>
                    <a:pt x="26254" y="22742"/>
                  </a:lnTo>
                  <a:lnTo>
                    <a:pt x="26254" y="7585"/>
                  </a:lnTo>
                  <a:lnTo>
                    <a:pt x="13133" y="1"/>
                  </a:lnTo>
                  <a:close/>
                </a:path>
              </a:pathLst>
            </a:custGeom>
            <a:solidFill>
              <a:srgbClr val="FFFFFF"/>
            </a:solid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8"/>
            <p:cNvSpPr/>
            <p:nvPr/>
          </p:nvSpPr>
          <p:spPr>
            <a:xfrm>
              <a:off x="429288" y="4110813"/>
              <a:ext cx="533425" cy="615875"/>
            </a:xfrm>
            <a:custGeom>
              <a:rect b="b" l="l" r="r" t="t"/>
              <a:pathLst>
                <a:path extrusionOk="0" h="24635" w="21337">
                  <a:moveTo>
                    <a:pt x="10668" y="0"/>
                  </a:moveTo>
                  <a:lnTo>
                    <a:pt x="0" y="6156"/>
                  </a:lnTo>
                  <a:lnTo>
                    <a:pt x="0" y="18467"/>
                  </a:lnTo>
                  <a:lnTo>
                    <a:pt x="10668" y="24634"/>
                  </a:lnTo>
                  <a:lnTo>
                    <a:pt x="21336" y="18467"/>
                  </a:lnTo>
                  <a:lnTo>
                    <a:pt x="21336" y="6156"/>
                  </a:lnTo>
                  <a:lnTo>
                    <a:pt x="10668" y="0"/>
                  </a:ln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8"/>
            <p:cNvSpPr/>
            <p:nvPr/>
          </p:nvSpPr>
          <p:spPr>
            <a:xfrm>
              <a:off x="1275624" y="4015556"/>
              <a:ext cx="6587100" cy="809700"/>
            </a:xfrm>
            <a:prstGeom prst="homePlat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solidFill>
                    <a:srgbClr val="76A5AF"/>
                  </a:solidFill>
                  <a:latin typeface="Nunito"/>
                  <a:ea typeface="Nunito"/>
                  <a:cs typeface="Nunito"/>
                  <a:sym typeface="Nunito"/>
                </a:rPr>
                <a:t>Reservoir, Mode of Transmission, Symptoms, and Diagnosis</a:t>
              </a:r>
              <a:endParaRPr sz="1800">
                <a:solidFill>
                  <a:srgbClr val="76A5AF"/>
                </a:solidFill>
                <a:latin typeface="Nunito"/>
                <a:ea typeface="Nunito"/>
                <a:cs typeface="Nunito"/>
                <a:sym typeface="Nunito"/>
              </a:endParaRPr>
            </a:p>
          </p:txBody>
        </p:sp>
      </p:grpSp>
      <p:grpSp>
        <p:nvGrpSpPr>
          <p:cNvPr id="188" name="Google Shape;188;p28"/>
          <p:cNvGrpSpPr/>
          <p:nvPr/>
        </p:nvGrpSpPr>
        <p:grpSpPr>
          <a:xfrm>
            <a:off x="129581" y="1181427"/>
            <a:ext cx="428695" cy="644011"/>
            <a:chOff x="219906" y="1124884"/>
            <a:chExt cx="502455" cy="736349"/>
          </a:xfrm>
        </p:grpSpPr>
        <p:grpSp>
          <p:nvGrpSpPr>
            <p:cNvPr id="189" name="Google Shape;189;p28"/>
            <p:cNvGrpSpPr/>
            <p:nvPr/>
          </p:nvGrpSpPr>
          <p:grpSpPr>
            <a:xfrm>
              <a:off x="219906" y="1124884"/>
              <a:ext cx="502455" cy="736349"/>
              <a:chOff x="4041649" y="1707654"/>
              <a:chExt cx="1060704" cy="1429526"/>
            </a:xfrm>
          </p:grpSpPr>
          <p:sp>
            <p:nvSpPr>
              <p:cNvPr id="190" name="Google Shape;190;p2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91" name="Google Shape;191;p2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92" name="Google Shape;192;p28"/>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solidFill>
                    <a:srgbClr val="666666"/>
                  </a:solidFill>
                  <a:latin typeface="Trebuchet MS"/>
                  <a:ea typeface="Trebuchet MS"/>
                  <a:cs typeface="Trebuchet MS"/>
                  <a:sym typeface="Trebuchet MS"/>
                </a:rPr>
                <a:t>1</a:t>
              </a:r>
              <a:endParaRPr b="1" sz="1700">
                <a:solidFill>
                  <a:srgbClr val="666666"/>
                </a:solidFill>
                <a:latin typeface="Trebuchet MS"/>
                <a:ea typeface="Trebuchet MS"/>
                <a:cs typeface="Trebuchet MS"/>
                <a:sym typeface="Trebuchet MS"/>
              </a:endParaRPr>
            </a:p>
          </p:txBody>
        </p:sp>
      </p:grpSp>
      <p:grpSp>
        <p:nvGrpSpPr>
          <p:cNvPr id="193" name="Google Shape;193;p28"/>
          <p:cNvGrpSpPr/>
          <p:nvPr/>
        </p:nvGrpSpPr>
        <p:grpSpPr>
          <a:xfrm>
            <a:off x="90842" y="2227499"/>
            <a:ext cx="428695" cy="644011"/>
            <a:chOff x="219906" y="1124884"/>
            <a:chExt cx="502455" cy="736349"/>
          </a:xfrm>
        </p:grpSpPr>
        <p:grpSp>
          <p:nvGrpSpPr>
            <p:cNvPr id="194" name="Google Shape;194;p28"/>
            <p:cNvGrpSpPr/>
            <p:nvPr/>
          </p:nvGrpSpPr>
          <p:grpSpPr>
            <a:xfrm>
              <a:off x="219906" y="1124884"/>
              <a:ext cx="502455" cy="736349"/>
              <a:chOff x="4041649" y="1707654"/>
              <a:chExt cx="1060704" cy="1429526"/>
            </a:xfrm>
          </p:grpSpPr>
          <p:sp>
            <p:nvSpPr>
              <p:cNvPr id="195" name="Google Shape;195;p2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196" name="Google Shape;196;p2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197" name="Google Shape;197;p28"/>
            <p:cNvSpPr txBox="1"/>
            <p:nvPr/>
          </p:nvSpPr>
          <p:spPr>
            <a:xfrm>
              <a:off x="279218" y="1152220"/>
              <a:ext cx="2886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2</a:t>
              </a:r>
              <a:endParaRPr b="1" sz="1700">
                <a:solidFill>
                  <a:srgbClr val="666666"/>
                </a:solidFill>
                <a:latin typeface="Trebuchet MS"/>
                <a:ea typeface="Trebuchet MS"/>
                <a:cs typeface="Trebuchet MS"/>
                <a:sym typeface="Trebuchet MS"/>
              </a:endParaRPr>
            </a:p>
          </p:txBody>
        </p:sp>
      </p:grpSp>
      <p:grpSp>
        <p:nvGrpSpPr>
          <p:cNvPr id="198" name="Google Shape;198;p28"/>
          <p:cNvGrpSpPr/>
          <p:nvPr/>
        </p:nvGrpSpPr>
        <p:grpSpPr>
          <a:xfrm>
            <a:off x="90854" y="3606548"/>
            <a:ext cx="428695" cy="644011"/>
            <a:chOff x="219906" y="1124884"/>
            <a:chExt cx="502455" cy="736349"/>
          </a:xfrm>
        </p:grpSpPr>
        <p:grpSp>
          <p:nvGrpSpPr>
            <p:cNvPr id="199" name="Google Shape;199;p28"/>
            <p:cNvGrpSpPr/>
            <p:nvPr/>
          </p:nvGrpSpPr>
          <p:grpSpPr>
            <a:xfrm>
              <a:off x="219906" y="1124884"/>
              <a:ext cx="502455" cy="736349"/>
              <a:chOff x="4041649" y="1707654"/>
              <a:chExt cx="1060704" cy="1429526"/>
            </a:xfrm>
          </p:grpSpPr>
          <p:sp>
            <p:nvSpPr>
              <p:cNvPr id="200" name="Google Shape;200;p2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01" name="Google Shape;201;p2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02" name="Google Shape;202;p28"/>
            <p:cNvSpPr txBox="1"/>
            <p:nvPr/>
          </p:nvSpPr>
          <p:spPr>
            <a:xfrm>
              <a:off x="289816" y="1168964"/>
              <a:ext cx="3255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3</a:t>
              </a:r>
              <a:endParaRPr b="1" sz="1700">
                <a:solidFill>
                  <a:srgbClr val="666666"/>
                </a:solidFill>
                <a:latin typeface="Trebuchet MS"/>
                <a:ea typeface="Trebuchet MS"/>
                <a:cs typeface="Trebuchet MS"/>
                <a:sym typeface="Trebuchet MS"/>
              </a:endParaRPr>
            </a:p>
          </p:txBody>
        </p:sp>
      </p:grpSp>
      <p:grpSp>
        <p:nvGrpSpPr>
          <p:cNvPr id="203" name="Google Shape;203;p28"/>
          <p:cNvGrpSpPr/>
          <p:nvPr/>
        </p:nvGrpSpPr>
        <p:grpSpPr>
          <a:xfrm>
            <a:off x="129579" y="4391810"/>
            <a:ext cx="428695" cy="644011"/>
            <a:chOff x="219906" y="1124884"/>
            <a:chExt cx="502455" cy="736349"/>
          </a:xfrm>
        </p:grpSpPr>
        <p:grpSp>
          <p:nvGrpSpPr>
            <p:cNvPr id="204" name="Google Shape;204;p28"/>
            <p:cNvGrpSpPr/>
            <p:nvPr/>
          </p:nvGrpSpPr>
          <p:grpSpPr>
            <a:xfrm>
              <a:off x="219906" y="1124884"/>
              <a:ext cx="502455" cy="736349"/>
              <a:chOff x="4041649" y="1707654"/>
              <a:chExt cx="1060704" cy="1429526"/>
            </a:xfrm>
          </p:grpSpPr>
          <p:sp>
            <p:nvSpPr>
              <p:cNvPr id="205" name="Google Shape;205;p2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06" name="Google Shape;206;p2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07" name="Google Shape;207;p28"/>
            <p:cNvSpPr txBox="1"/>
            <p:nvPr/>
          </p:nvSpPr>
          <p:spPr>
            <a:xfrm>
              <a:off x="289816" y="1168964"/>
              <a:ext cx="3255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4</a:t>
              </a:r>
              <a:endParaRPr b="1" sz="1700">
                <a:solidFill>
                  <a:srgbClr val="666666"/>
                </a:solidFill>
                <a:latin typeface="Trebuchet MS"/>
                <a:ea typeface="Trebuchet MS"/>
                <a:cs typeface="Trebuchet MS"/>
                <a:sym typeface="Trebuchet MS"/>
              </a:endParaRPr>
            </a:p>
          </p:txBody>
        </p:sp>
      </p:grpSp>
      <p:sp>
        <p:nvSpPr>
          <p:cNvPr id="208" name="Google Shape;208;p28"/>
          <p:cNvSpPr txBox="1"/>
          <p:nvPr/>
        </p:nvSpPr>
        <p:spPr>
          <a:xfrm>
            <a:off x="558275" y="1135500"/>
            <a:ext cx="29172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Reservoir of influenza:</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Animals (swine, horses, dogs, cats)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Birds (poultry, wild birds)</a:t>
            </a:r>
            <a:endParaRPr sz="1200">
              <a:solidFill>
                <a:schemeClr val="dk1"/>
              </a:solidFill>
              <a:latin typeface="Mada"/>
              <a:ea typeface="Mada"/>
              <a:cs typeface="Mada"/>
              <a:sym typeface="Mada"/>
            </a:endParaRPr>
          </a:p>
          <a:p>
            <a:pPr indent="-304800" lvl="0" marL="457200" rtl="0" algn="l">
              <a:spcBef>
                <a:spcPts val="0"/>
              </a:spcBef>
              <a:spcAft>
                <a:spcPts val="0"/>
              </a:spcAft>
              <a:buClr>
                <a:srgbClr val="CCCCCC"/>
              </a:buClr>
              <a:buSzPts val="1200"/>
              <a:buFont typeface="Mada"/>
              <a:buChar char="●"/>
            </a:pPr>
            <a:r>
              <a:rPr lang="en-GB" sz="1200">
                <a:solidFill>
                  <a:srgbClr val="CCCCCC"/>
                </a:solidFill>
                <a:latin typeface="Mada"/>
                <a:ea typeface="Mada"/>
                <a:cs typeface="Mada"/>
                <a:sym typeface="Mada"/>
              </a:rPr>
              <a:t>human</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209" name="Google Shape;209;p28"/>
          <p:cNvSpPr txBox="1"/>
          <p:nvPr/>
        </p:nvSpPr>
        <p:spPr>
          <a:xfrm>
            <a:off x="567263" y="2179800"/>
            <a:ext cx="5861400" cy="13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CC0000"/>
                </a:solidFill>
                <a:latin typeface="Mada"/>
                <a:ea typeface="Mada"/>
                <a:cs typeface="Mada"/>
                <a:sym typeface="Mada"/>
              </a:rPr>
              <a:t>Characteristics of influenza infection:</a:t>
            </a:r>
            <a:endParaRPr b="1"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Source of infection is an infected host (a case or subclinical)</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Secretions of respiratory tract are infective</a:t>
            </a:r>
            <a:endParaRPr sz="1200">
              <a:solidFill>
                <a:schemeClr val="dk1"/>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Period of infectivity: 1-2 days prior to symptoms, and 5-7 days after symptom onset</a:t>
            </a:r>
            <a:endParaRPr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Portal of entry: respiratory tract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Incubation period: 18 – 72 hrs</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p:txBody>
      </p:sp>
      <p:sp>
        <p:nvSpPr>
          <p:cNvPr id="210" name="Google Shape;210;p28"/>
          <p:cNvSpPr txBox="1"/>
          <p:nvPr/>
        </p:nvSpPr>
        <p:spPr>
          <a:xfrm>
            <a:off x="511400" y="3577750"/>
            <a:ext cx="48444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Symptoms</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Fever, chills, aches, coughing, generalized malaise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Fever lasts for 1-5 days (average 3 days)</a:t>
            </a:r>
            <a:endParaRPr sz="1200">
              <a:latin typeface="Mada"/>
              <a:ea typeface="Mada"/>
              <a:cs typeface="Mada"/>
              <a:sym typeface="Mada"/>
            </a:endParaRPr>
          </a:p>
        </p:txBody>
      </p:sp>
      <p:sp>
        <p:nvSpPr>
          <p:cNvPr id="211" name="Google Shape;211;p28"/>
          <p:cNvSpPr txBox="1"/>
          <p:nvPr/>
        </p:nvSpPr>
        <p:spPr>
          <a:xfrm>
            <a:off x="550125" y="4363025"/>
            <a:ext cx="2676900" cy="10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Complications:</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Secondary bacterial infection</a:t>
            </a:r>
            <a:r>
              <a:rPr baseline="30000" lang="en-GB" sz="1200">
                <a:solidFill>
                  <a:srgbClr val="6AA84F"/>
                </a:solidFill>
                <a:latin typeface="Mada"/>
                <a:ea typeface="Mada"/>
                <a:cs typeface="Mada"/>
                <a:sym typeface="Mada"/>
              </a:rPr>
              <a:t>1</a:t>
            </a:r>
            <a:endParaRPr baseline="30000"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Pneumonia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Raye syndrome</a:t>
            </a:r>
            <a:r>
              <a:rPr baseline="30000" lang="en-GB" sz="1200">
                <a:solidFill>
                  <a:srgbClr val="6AA84F"/>
                </a:solidFill>
                <a:latin typeface="Mada"/>
                <a:ea typeface="Mada"/>
                <a:cs typeface="Mada"/>
                <a:sym typeface="Mada"/>
              </a:rPr>
              <a:t>2</a:t>
            </a:r>
            <a:endParaRPr baseline="30000" sz="1200">
              <a:solidFill>
                <a:srgbClr val="6AA84F"/>
              </a:solidFill>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p:txBody>
      </p:sp>
      <p:grpSp>
        <p:nvGrpSpPr>
          <p:cNvPr id="212" name="Google Shape;212;p28"/>
          <p:cNvGrpSpPr/>
          <p:nvPr/>
        </p:nvGrpSpPr>
        <p:grpSpPr>
          <a:xfrm>
            <a:off x="90854" y="5259848"/>
            <a:ext cx="428695" cy="644011"/>
            <a:chOff x="219906" y="1124884"/>
            <a:chExt cx="502455" cy="736349"/>
          </a:xfrm>
        </p:grpSpPr>
        <p:grpSp>
          <p:nvGrpSpPr>
            <p:cNvPr id="213" name="Google Shape;213;p28"/>
            <p:cNvGrpSpPr/>
            <p:nvPr/>
          </p:nvGrpSpPr>
          <p:grpSpPr>
            <a:xfrm>
              <a:off x="219906" y="1124884"/>
              <a:ext cx="502455" cy="736349"/>
              <a:chOff x="4041649" y="1707654"/>
              <a:chExt cx="1060704" cy="1429526"/>
            </a:xfrm>
          </p:grpSpPr>
          <p:sp>
            <p:nvSpPr>
              <p:cNvPr id="214" name="Google Shape;214;p2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15" name="Google Shape;215;p2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16" name="Google Shape;216;p28"/>
            <p:cNvSpPr txBox="1"/>
            <p:nvPr/>
          </p:nvSpPr>
          <p:spPr>
            <a:xfrm>
              <a:off x="289816" y="1168964"/>
              <a:ext cx="3255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5</a:t>
              </a:r>
              <a:endParaRPr b="1" sz="1700">
                <a:solidFill>
                  <a:srgbClr val="666666"/>
                </a:solidFill>
                <a:latin typeface="Trebuchet MS"/>
                <a:ea typeface="Trebuchet MS"/>
                <a:cs typeface="Trebuchet MS"/>
                <a:sym typeface="Trebuchet MS"/>
              </a:endParaRPr>
            </a:p>
          </p:txBody>
        </p:sp>
      </p:grpSp>
      <p:sp>
        <p:nvSpPr>
          <p:cNvPr id="217" name="Google Shape;217;p28"/>
          <p:cNvSpPr txBox="1"/>
          <p:nvPr/>
        </p:nvSpPr>
        <p:spPr>
          <a:xfrm>
            <a:off x="511400" y="5231050"/>
            <a:ext cx="6258300" cy="111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Diagnosis</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Testing should not be done for all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Useful in order to verify if the influenza is a cause of an outbreak</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Specimen collected within 3-4 days of illness: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Nasopharyngeal swab; nasal swab; nasal wash or aspirate; lower respiratory tract</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grpSp>
        <p:nvGrpSpPr>
          <p:cNvPr id="218" name="Google Shape;218;p28"/>
          <p:cNvGrpSpPr/>
          <p:nvPr/>
        </p:nvGrpSpPr>
        <p:grpSpPr>
          <a:xfrm>
            <a:off x="45429" y="6523673"/>
            <a:ext cx="428695" cy="644011"/>
            <a:chOff x="219906" y="1124884"/>
            <a:chExt cx="502455" cy="736349"/>
          </a:xfrm>
        </p:grpSpPr>
        <p:grpSp>
          <p:nvGrpSpPr>
            <p:cNvPr id="219" name="Google Shape;219;p28"/>
            <p:cNvGrpSpPr/>
            <p:nvPr/>
          </p:nvGrpSpPr>
          <p:grpSpPr>
            <a:xfrm>
              <a:off x="219906" y="1124884"/>
              <a:ext cx="502455" cy="736349"/>
              <a:chOff x="4041649" y="1707654"/>
              <a:chExt cx="1060704" cy="1429526"/>
            </a:xfrm>
          </p:grpSpPr>
          <p:sp>
            <p:nvSpPr>
              <p:cNvPr id="220" name="Google Shape;220;p2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21" name="Google Shape;221;p2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22" name="Google Shape;222;p28"/>
            <p:cNvSpPr txBox="1"/>
            <p:nvPr/>
          </p:nvSpPr>
          <p:spPr>
            <a:xfrm>
              <a:off x="289816" y="1168964"/>
              <a:ext cx="3255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6</a:t>
              </a:r>
              <a:endParaRPr b="1" sz="1700">
                <a:solidFill>
                  <a:srgbClr val="666666"/>
                </a:solidFill>
                <a:latin typeface="Trebuchet MS"/>
                <a:ea typeface="Trebuchet MS"/>
                <a:cs typeface="Trebuchet MS"/>
                <a:sym typeface="Trebuchet MS"/>
              </a:endParaRPr>
            </a:p>
          </p:txBody>
        </p:sp>
      </p:grpSp>
      <p:sp>
        <p:nvSpPr>
          <p:cNvPr id="223" name="Google Shape;223;p28"/>
          <p:cNvSpPr txBox="1"/>
          <p:nvPr/>
        </p:nvSpPr>
        <p:spPr>
          <a:xfrm>
            <a:off x="465975" y="6494875"/>
            <a:ext cx="17853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latin typeface="Mada"/>
                <a:ea typeface="Mada"/>
                <a:cs typeface="Mada"/>
                <a:sym typeface="Mada"/>
              </a:rPr>
              <a:t>Lab tests:</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Viral culture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Serology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rRT-PCR</a:t>
            </a:r>
            <a:r>
              <a:rPr baseline="30000" lang="en-GB" sz="1200">
                <a:solidFill>
                  <a:srgbClr val="6AA84F"/>
                </a:solidFill>
                <a:latin typeface="Mada"/>
                <a:ea typeface="Mada"/>
                <a:cs typeface="Mada"/>
                <a:sym typeface="Mada"/>
              </a:rPr>
              <a:t>3</a:t>
            </a:r>
            <a:endParaRPr baseline="30000" sz="1200">
              <a:solidFill>
                <a:srgbClr val="6AA84F"/>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224" name="Google Shape;224;p28"/>
          <p:cNvSpPr txBox="1"/>
          <p:nvPr/>
        </p:nvSpPr>
        <p:spPr>
          <a:xfrm>
            <a:off x="3278950" y="4500725"/>
            <a:ext cx="2296800" cy="763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 Sinusitis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Otitis media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Bronchitis</a:t>
            </a:r>
            <a:endParaRPr sz="1200">
              <a:solidFill>
                <a:schemeClr val="dk1"/>
              </a:solidFill>
              <a:latin typeface="Mada"/>
              <a:ea typeface="Mada"/>
              <a:cs typeface="Mada"/>
              <a:sym typeface="Mada"/>
            </a:endParaRPr>
          </a:p>
        </p:txBody>
      </p:sp>
      <p:grpSp>
        <p:nvGrpSpPr>
          <p:cNvPr id="225" name="Google Shape;225;p28"/>
          <p:cNvGrpSpPr/>
          <p:nvPr/>
        </p:nvGrpSpPr>
        <p:grpSpPr>
          <a:xfrm>
            <a:off x="2251279" y="6538073"/>
            <a:ext cx="428695" cy="644011"/>
            <a:chOff x="219906" y="1124884"/>
            <a:chExt cx="502455" cy="736349"/>
          </a:xfrm>
        </p:grpSpPr>
        <p:grpSp>
          <p:nvGrpSpPr>
            <p:cNvPr id="226" name="Google Shape;226;p28"/>
            <p:cNvGrpSpPr/>
            <p:nvPr/>
          </p:nvGrpSpPr>
          <p:grpSpPr>
            <a:xfrm>
              <a:off x="219906" y="1124884"/>
              <a:ext cx="502455" cy="736349"/>
              <a:chOff x="4041649" y="1707654"/>
              <a:chExt cx="1060704" cy="1429526"/>
            </a:xfrm>
          </p:grpSpPr>
          <p:sp>
            <p:nvSpPr>
              <p:cNvPr id="227" name="Google Shape;227;p2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28" name="Google Shape;228;p2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29" name="Google Shape;229;p28"/>
            <p:cNvSpPr txBox="1"/>
            <p:nvPr/>
          </p:nvSpPr>
          <p:spPr>
            <a:xfrm>
              <a:off x="289816" y="1168964"/>
              <a:ext cx="3255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7</a:t>
              </a:r>
              <a:endParaRPr b="1" sz="1700">
                <a:solidFill>
                  <a:srgbClr val="666666"/>
                </a:solidFill>
                <a:latin typeface="Trebuchet MS"/>
                <a:ea typeface="Trebuchet MS"/>
                <a:cs typeface="Trebuchet MS"/>
                <a:sym typeface="Trebuchet MS"/>
              </a:endParaRPr>
            </a:p>
          </p:txBody>
        </p:sp>
      </p:grpSp>
      <p:sp>
        <p:nvSpPr>
          <p:cNvPr id="230" name="Google Shape;230;p28"/>
          <p:cNvSpPr txBox="1"/>
          <p:nvPr/>
        </p:nvSpPr>
        <p:spPr>
          <a:xfrm>
            <a:off x="2671825" y="6509275"/>
            <a:ext cx="42939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latin typeface="Mada"/>
                <a:ea typeface="Mada"/>
                <a:cs typeface="Mada"/>
                <a:sym typeface="Mada"/>
              </a:rPr>
              <a:t>Mode of transmission:</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latin typeface="Mada"/>
                <a:ea typeface="Mada"/>
                <a:cs typeface="Mada"/>
                <a:sym typeface="Mada"/>
              </a:rPr>
              <a:t> </a:t>
            </a:r>
            <a:r>
              <a:rPr lang="en-GB" sz="1200">
                <a:latin typeface="Mada"/>
                <a:ea typeface="Mada"/>
                <a:cs typeface="Mada"/>
                <a:sym typeface="Mada"/>
              </a:rPr>
              <a:t>person-to-person by droplet or droplet nuclei</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Touching surface contaminated with influenza virus</a:t>
            </a:r>
            <a:endParaRPr sz="1200">
              <a:latin typeface="Mada"/>
              <a:ea typeface="Mada"/>
              <a:cs typeface="Mada"/>
              <a:sym typeface="Mada"/>
            </a:endParaRPr>
          </a:p>
        </p:txBody>
      </p:sp>
      <p:grpSp>
        <p:nvGrpSpPr>
          <p:cNvPr id="231" name="Google Shape;231;p28"/>
          <p:cNvGrpSpPr/>
          <p:nvPr/>
        </p:nvGrpSpPr>
        <p:grpSpPr>
          <a:xfrm>
            <a:off x="84154" y="7512748"/>
            <a:ext cx="428695" cy="644011"/>
            <a:chOff x="219906" y="1124884"/>
            <a:chExt cx="502455" cy="736349"/>
          </a:xfrm>
        </p:grpSpPr>
        <p:grpSp>
          <p:nvGrpSpPr>
            <p:cNvPr id="232" name="Google Shape;232;p28"/>
            <p:cNvGrpSpPr/>
            <p:nvPr/>
          </p:nvGrpSpPr>
          <p:grpSpPr>
            <a:xfrm>
              <a:off x="219906" y="1124884"/>
              <a:ext cx="502455" cy="736349"/>
              <a:chOff x="4041649" y="1707654"/>
              <a:chExt cx="1060704" cy="1429526"/>
            </a:xfrm>
          </p:grpSpPr>
          <p:sp>
            <p:nvSpPr>
              <p:cNvPr id="233" name="Google Shape;233;p28"/>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34" name="Google Shape;234;p28"/>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35" name="Google Shape;235;p28"/>
            <p:cNvSpPr txBox="1"/>
            <p:nvPr/>
          </p:nvSpPr>
          <p:spPr>
            <a:xfrm>
              <a:off x="289816" y="1168964"/>
              <a:ext cx="3255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8</a:t>
              </a:r>
              <a:endParaRPr b="1" sz="1700">
                <a:solidFill>
                  <a:srgbClr val="666666"/>
                </a:solidFill>
                <a:latin typeface="Trebuchet MS"/>
                <a:ea typeface="Trebuchet MS"/>
                <a:cs typeface="Trebuchet MS"/>
                <a:sym typeface="Trebuchet MS"/>
              </a:endParaRPr>
            </a:p>
          </p:txBody>
        </p:sp>
      </p:grpSp>
      <p:sp>
        <p:nvSpPr>
          <p:cNvPr id="236" name="Google Shape;236;p28"/>
          <p:cNvSpPr txBox="1"/>
          <p:nvPr/>
        </p:nvSpPr>
        <p:spPr>
          <a:xfrm>
            <a:off x="504700" y="7483950"/>
            <a:ext cx="5986200" cy="16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latin typeface="Mada"/>
                <a:ea typeface="Mada"/>
                <a:cs typeface="Mada"/>
                <a:sym typeface="Mada"/>
              </a:rPr>
              <a:t>Risk factors for infection: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Season: Winter or rainy season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Age: More severe disease in older age and children younger than 18 m</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Overcrowding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Contact with infected individual</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Immunity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 Antibody against H antigen vs. antibody against N antigen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High risk for severe disease: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Chronic diseases; pregnant; elderly; DM; CHD; CLD; Imm</a:t>
            </a:r>
            <a:endParaRPr sz="1200">
              <a:latin typeface="Mada"/>
              <a:ea typeface="Mada"/>
              <a:cs typeface="Mada"/>
              <a:sym typeface="Mada"/>
            </a:endParaRPr>
          </a:p>
        </p:txBody>
      </p:sp>
      <p:pic>
        <p:nvPicPr>
          <p:cNvPr id="237" name="Google Shape;237;p28"/>
          <p:cNvPicPr preferRelativeResize="0"/>
          <p:nvPr/>
        </p:nvPicPr>
        <p:blipFill>
          <a:blip r:embed="rId3">
            <a:alphaModFix/>
          </a:blip>
          <a:stretch>
            <a:fillRect/>
          </a:stretch>
        </p:blipFill>
        <p:spPr>
          <a:xfrm>
            <a:off x="6659925" y="6700563"/>
            <a:ext cx="763728" cy="481525"/>
          </a:xfrm>
          <a:prstGeom prst="rect">
            <a:avLst/>
          </a:prstGeom>
          <a:noFill/>
          <a:ln>
            <a:noFill/>
          </a:ln>
        </p:spPr>
      </p:pic>
      <p:sp>
        <p:nvSpPr>
          <p:cNvPr id="238" name="Google Shape;238;p28"/>
          <p:cNvSpPr txBox="1"/>
          <p:nvPr/>
        </p:nvSpPr>
        <p:spPr>
          <a:xfrm>
            <a:off x="1583613" y="704425"/>
            <a:ext cx="4727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CC0000"/>
                </a:solidFill>
                <a:latin typeface="Mada"/>
                <a:ea typeface="Mada"/>
                <a:cs typeface="Mada"/>
                <a:sym typeface="Mada"/>
              </a:rPr>
              <a:t>Differentiate between them in Influenza virus, MERS-CoV and SARS-CoV</a:t>
            </a:r>
            <a:endParaRPr sz="1200">
              <a:solidFill>
                <a:srgbClr val="CC0000"/>
              </a:solidFill>
              <a:latin typeface="Mada"/>
              <a:ea typeface="Mada"/>
              <a:cs typeface="Mada"/>
              <a:sym typeface="Mada"/>
            </a:endParaRPr>
          </a:p>
        </p:txBody>
      </p:sp>
      <p:sp>
        <p:nvSpPr>
          <p:cNvPr id="239" name="Google Shape;239;p28"/>
          <p:cNvSpPr txBox="1"/>
          <p:nvPr/>
        </p:nvSpPr>
        <p:spPr>
          <a:xfrm>
            <a:off x="9575" y="9703275"/>
            <a:ext cx="75894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rgbClr val="6AA84F"/>
                </a:solidFill>
                <a:latin typeface="Mada"/>
                <a:ea typeface="Mada"/>
                <a:cs typeface="Mada"/>
                <a:sym typeface="Mada"/>
              </a:rPr>
              <a:t>1: Whether it’s upper or lower respiratory tract infection.</a:t>
            </a:r>
            <a:r>
              <a:rPr lang="en-GB" sz="900">
                <a:solidFill>
                  <a:srgbClr val="CC0000"/>
                </a:solidFill>
                <a:latin typeface="Mada"/>
                <a:ea typeface="Mada"/>
                <a:cs typeface="Mada"/>
                <a:sym typeface="Mada"/>
              </a:rPr>
              <a:t> </a:t>
            </a:r>
            <a:endParaRPr sz="900">
              <a:solidFill>
                <a:srgbClr val="CC0000"/>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2: Reye syndrome is characterized by hepatic failure and encephalopathy. It occurs after a viral infection in children who use aspirin during the infection.</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3: Confirmatory test.</a:t>
            </a:r>
            <a:endParaRPr sz="900">
              <a:solidFill>
                <a:srgbClr val="6AA84F"/>
              </a:solidFill>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grpSp>
        <p:nvGrpSpPr>
          <p:cNvPr id="244" name="Google Shape;244;p29"/>
          <p:cNvGrpSpPr/>
          <p:nvPr/>
        </p:nvGrpSpPr>
        <p:grpSpPr>
          <a:xfrm>
            <a:off x="-9" y="455623"/>
            <a:ext cx="6495759" cy="521475"/>
            <a:chOff x="367663" y="4015574"/>
            <a:chExt cx="6495759" cy="781938"/>
          </a:xfrm>
        </p:grpSpPr>
        <p:sp>
          <p:nvSpPr>
            <p:cNvPr id="245" name="Google Shape;245;p29"/>
            <p:cNvSpPr/>
            <p:nvPr/>
          </p:nvSpPr>
          <p:spPr>
            <a:xfrm>
              <a:off x="968638" y="4423038"/>
              <a:ext cx="737600" cy="25"/>
            </a:xfrm>
            <a:custGeom>
              <a:rect b="b" l="l" r="r" t="t"/>
              <a:pathLst>
                <a:path extrusionOk="0" fill="none" h="1" w="29504">
                  <a:moveTo>
                    <a:pt x="0" y="1"/>
                  </a:moveTo>
                  <a:lnTo>
                    <a:pt x="29504" y="1"/>
                  </a:lnTo>
                </a:path>
              </a:pathLst>
            </a:custGeom>
            <a:noFill/>
            <a:ln cap="rnd" cmpd="sng" w="33625">
              <a:solidFill>
                <a:srgbClr val="76A5A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9"/>
            <p:cNvSpPr/>
            <p:nvPr/>
          </p:nvSpPr>
          <p:spPr>
            <a:xfrm>
              <a:off x="367663" y="4039663"/>
              <a:ext cx="656350" cy="757850"/>
            </a:xfrm>
            <a:custGeom>
              <a:rect b="b" l="l" r="r" t="t"/>
              <a:pathLst>
                <a:path extrusionOk="0" h="30314" w="26254">
                  <a:moveTo>
                    <a:pt x="13133" y="1"/>
                  </a:moveTo>
                  <a:lnTo>
                    <a:pt x="1" y="7585"/>
                  </a:lnTo>
                  <a:lnTo>
                    <a:pt x="1" y="22742"/>
                  </a:lnTo>
                  <a:lnTo>
                    <a:pt x="13133" y="30314"/>
                  </a:lnTo>
                  <a:lnTo>
                    <a:pt x="26254" y="22742"/>
                  </a:lnTo>
                  <a:lnTo>
                    <a:pt x="26254" y="7585"/>
                  </a:lnTo>
                  <a:lnTo>
                    <a:pt x="13133" y="1"/>
                  </a:lnTo>
                  <a:close/>
                </a:path>
              </a:pathLst>
            </a:custGeom>
            <a:solidFill>
              <a:srgbClr val="FFFFFF"/>
            </a:solid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9"/>
            <p:cNvSpPr/>
            <p:nvPr/>
          </p:nvSpPr>
          <p:spPr>
            <a:xfrm>
              <a:off x="429288" y="4110813"/>
              <a:ext cx="533425" cy="615875"/>
            </a:xfrm>
            <a:custGeom>
              <a:rect b="b" l="l" r="r" t="t"/>
              <a:pathLst>
                <a:path extrusionOk="0" h="24635" w="21337">
                  <a:moveTo>
                    <a:pt x="10668" y="0"/>
                  </a:moveTo>
                  <a:lnTo>
                    <a:pt x="0" y="6156"/>
                  </a:lnTo>
                  <a:lnTo>
                    <a:pt x="0" y="18467"/>
                  </a:lnTo>
                  <a:lnTo>
                    <a:pt x="10668" y="24634"/>
                  </a:lnTo>
                  <a:lnTo>
                    <a:pt x="21336" y="18467"/>
                  </a:lnTo>
                  <a:lnTo>
                    <a:pt x="21336" y="6156"/>
                  </a:lnTo>
                  <a:lnTo>
                    <a:pt x="10668" y="0"/>
                  </a:ln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9"/>
            <p:cNvSpPr/>
            <p:nvPr/>
          </p:nvSpPr>
          <p:spPr>
            <a:xfrm>
              <a:off x="1275621" y="4015574"/>
              <a:ext cx="5587800" cy="615900"/>
            </a:xfrm>
            <a:prstGeom prst="homePlat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rgbClr val="76A5AF"/>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lang="en-GB" sz="1800">
                  <a:solidFill>
                    <a:srgbClr val="76A5AF"/>
                  </a:solidFill>
                  <a:latin typeface="Nunito"/>
                  <a:ea typeface="Nunito"/>
                  <a:cs typeface="Nunito"/>
                  <a:sym typeface="Nunito"/>
                </a:rPr>
                <a:t>Historical Pandemics</a:t>
              </a:r>
              <a:endParaRPr sz="1800">
                <a:solidFill>
                  <a:srgbClr val="76A5AF"/>
                </a:solidFill>
                <a:latin typeface="Nunito"/>
                <a:ea typeface="Nunito"/>
                <a:cs typeface="Nunito"/>
                <a:sym typeface="Nunito"/>
              </a:endParaRPr>
            </a:p>
            <a:p>
              <a:pPr indent="0" lvl="0" marL="0" rtl="0" algn="l">
                <a:spcBef>
                  <a:spcPts val="0"/>
                </a:spcBef>
                <a:spcAft>
                  <a:spcPts val="0"/>
                </a:spcAft>
                <a:buNone/>
              </a:pPr>
              <a:r>
                <a:t/>
              </a:r>
              <a:endParaRPr sz="1200"/>
            </a:p>
          </p:txBody>
        </p:sp>
      </p:grpSp>
      <p:graphicFrame>
        <p:nvGraphicFramePr>
          <p:cNvPr id="249" name="Google Shape;249;p29"/>
          <p:cNvGraphicFramePr/>
          <p:nvPr/>
        </p:nvGraphicFramePr>
        <p:xfrm>
          <a:off x="952488" y="1163013"/>
          <a:ext cx="3000000" cy="3000000"/>
        </p:xfrm>
        <a:graphic>
          <a:graphicData uri="http://schemas.openxmlformats.org/drawingml/2006/table">
            <a:tbl>
              <a:tblPr>
                <a:noFill/>
                <a:tableStyleId>{C90A2B69-B0B2-4D4F-BC59-EA65E12409A8}</a:tableStyleId>
              </a:tblPr>
              <a:tblGrid>
                <a:gridCol w="1637950"/>
                <a:gridCol w="2499300"/>
                <a:gridCol w="1547300"/>
              </a:tblGrid>
              <a:tr h="381000">
                <a:tc>
                  <a:txBody>
                    <a:bodyPr/>
                    <a:lstStyle/>
                    <a:p>
                      <a:pPr indent="0" lvl="0" marL="0" rtl="0" algn="ctr">
                        <a:spcBef>
                          <a:spcPts val="0"/>
                        </a:spcBef>
                        <a:spcAft>
                          <a:spcPts val="0"/>
                        </a:spcAft>
                        <a:buNone/>
                      </a:pPr>
                      <a:r>
                        <a:rPr b="1" lang="en-GB">
                          <a:solidFill>
                            <a:srgbClr val="FFFFFF"/>
                          </a:solidFill>
                          <a:latin typeface="Mada"/>
                          <a:ea typeface="Mada"/>
                          <a:cs typeface="Mada"/>
                          <a:sym typeface="Mada"/>
                        </a:rPr>
                        <a:t>Date of Pandemic</a:t>
                      </a:r>
                      <a:endParaRPr b="1">
                        <a:solidFill>
                          <a:srgbClr val="FFFFFF"/>
                        </a:solidFill>
                        <a:latin typeface="Mada"/>
                        <a:ea typeface="Mada"/>
                        <a:cs typeface="Mada"/>
                        <a:sym typeface="Mada"/>
                      </a:endParaRPr>
                    </a:p>
                  </a:txBody>
                  <a:tcPr marT="91425" marB="91425" marR="91425" marL="91425">
                    <a:solidFill>
                      <a:srgbClr val="45818E"/>
                    </a:solidFill>
                  </a:tcPr>
                </a:tc>
                <a:tc>
                  <a:txBody>
                    <a:bodyPr/>
                    <a:lstStyle/>
                    <a:p>
                      <a:pPr indent="0" lvl="0" marL="0" rtl="0" algn="ctr">
                        <a:spcBef>
                          <a:spcPts val="0"/>
                        </a:spcBef>
                        <a:spcAft>
                          <a:spcPts val="0"/>
                        </a:spcAft>
                        <a:buNone/>
                      </a:pPr>
                      <a:r>
                        <a:rPr b="1" lang="en-GB">
                          <a:solidFill>
                            <a:srgbClr val="FFFFFF"/>
                          </a:solidFill>
                          <a:latin typeface="Mada"/>
                          <a:ea typeface="Mada"/>
                          <a:cs typeface="Mada"/>
                          <a:sym typeface="Mada"/>
                        </a:rPr>
                        <a:t>Influenza</a:t>
                      </a:r>
                      <a:r>
                        <a:rPr b="1" lang="en-GB">
                          <a:solidFill>
                            <a:srgbClr val="FFFFFF"/>
                          </a:solidFill>
                          <a:latin typeface="Mada"/>
                          <a:ea typeface="Mada"/>
                          <a:cs typeface="Mada"/>
                          <a:sym typeface="Mada"/>
                        </a:rPr>
                        <a:t> </a:t>
                      </a:r>
                      <a:r>
                        <a:rPr b="1" lang="en-GB">
                          <a:solidFill>
                            <a:srgbClr val="FFFFFF"/>
                          </a:solidFill>
                          <a:latin typeface="Mada"/>
                          <a:ea typeface="Mada"/>
                          <a:cs typeface="Mada"/>
                          <a:sym typeface="Mada"/>
                        </a:rPr>
                        <a:t>subtype</a:t>
                      </a:r>
                      <a:endParaRPr b="1">
                        <a:solidFill>
                          <a:srgbClr val="FFFFFF"/>
                        </a:solidFill>
                        <a:latin typeface="Mada"/>
                        <a:ea typeface="Mada"/>
                        <a:cs typeface="Mada"/>
                        <a:sym typeface="Mada"/>
                      </a:endParaRPr>
                    </a:p>
                  </a:txBody>
                  <a:tcPr marT="91425" marB="91425" marR="91425" marL="91425">
                    <a:solidFill>
                      <a:srgbClr val="45818E"/>
                    </a:solidFill>
                  </a:tcPr>
                </a:tc>
                <a:tc>
                  <a:txBody>
                    <a:bodyPr/>
                    <a:lstStyle/>
                    <a:p>
                      <a:pPr indent="0" lvl="0" marL="0" rtl="0" algn="ctr">
                        <a:spcBef>
                          <a:spcPts val="0"/>
                        </a:spcBef>
                        <a:spcAft>
                          <a:spcPts val="0"/>
                        </a:spcAft>
                        <a:buNone/>
                      </a:pPr>
                      <a:r>
                        <a:rPr b="1" lang="en-GB">
                          <a:solidFill>
                            <a:srgbClr val="FFFFFF"/>
                          </a:solidFill>
                          <a:latin typeface="Mada"/>
                          <a:ea typeface="Mada"/>
                          <a:cs typeface="Mada"/>
                          <a:sym typeface="Mada"/>
                        </a:rPr>
                        <a:t>Death Toll</a:t>
                      </a:r>
                      <a:endParaRPr b="1">
                        <a:solidFill>
                          <a:srgbClr val="FFFFFF"/>
                        </a:solidFill>
                        <a:latin typeface="Mada"/>
                        <a:ea typeface="Mada"/>
                        <a:cs typeface="Mada"/>
                        <a:sym typeface="Mada"/>
                      </a:endParaRPr>
                    </a:p>
                  </a:txBody>
                  <a:tcPr marT="91425" marB="91425" marR="91425" marL="91425">
                    <a:solidFill>
                      <a:srgbClr val="45818E"/>
                    </a:solidFill>
                  </a:tcPr>
                </a:tc>
              </a:tr>
              <a:tr h="381000">
                <a:tc>
                  <a:txBody>
                    <a:bodyPr/>
                    <a:lstStyle/>
                    <a:p>
                      <a:pPr indent="0" lvl="0" marL="0" rtl="0" algn="ctr">
                        <a:spcBef>
                          <a:spcPts val="0"/>
                        </a:spcBef>
                        <a:spcAft>
                          <a:spcPts val="0"/>
                        </a:spcAft>
                        <a:buNone/>
                      </a:pPr>
                      <a:r>
                        <a:rPr b="1" lang="en-GB">
                          <a:solidFill>
                            <a:schemeClr val="dk1"/>
                          </a:solidFill>
                          <a:latin typeface="Mada"/>
                          <a:ea typeface="Mada"/>
                          <a:cs typeface="Mada"/>
                          <a:sym typeface="Mada"/>
                        </a:rPr>
                        <a:t>1918-1919</a:t>
                      </a:r>
                      <a:endParaRPr b="1">
                        <a:latin typeface="Mada"/>
                        <a:ea typeface="Mada"/>
                        <a:cs typeface="Mada"/>
                        <a:sym typeface="Mada"/>
                      </a:endParaRPr>
                    </a:p>
                  </a:txBody>
                  <a:tcPr marT="91425" marB="91425" marR="91425" marL="91425">
                    <a:solidFill>
                      <a:srgbClr val="A2C4C9"/>
                    </a:solidFill>
                  </a:tcPr>
                </a:tc>
                <a:tc>
                  <a:txBody>
                    <a:bodyPr/>
                    <a:lstStyle/>
                    <a:p>
                      <a:pPr indent="0" lvl="0" marL="0" rtl="0" algn="ctr">
                        <a:spcBef>
                          <a:spcPts val="0"/>
                        </a:spcBef>
                        <a:spcAft>
                          <a:spcPts val="0"/>
                        </a:spcAft>
                        <a:buNone/>
                      </a:pPr>
                      <a:r>
                        <a:rPr lang="en-GB">
                          <a:solidFill>
                            <a:schemeClr val="dk1"/>
                          </a:solidFill>
                          <a:latin typeface="Mada"/>
                          <a:ea typeface="Mada"/>
                          <a:cs typeface="Mada"/>
                          <a:sym typeface="Mada"/>
                        </a:rPr>
                        <a:t>Spanish influenza H1N1</a:t>
                      </a:r>
                      <a:endParaRPr>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a:solidFill>
                            <a:schemeClr val="dk1"/>
                          </a:solidFill>
                          <a:latin typeface="Mada"/>
                          <a:ea typeface="Mada"/>
                          <a:cs typeface="Mada"/>
                          <a:sym typeface="Mada"/>
                        </a:rPr>
                        <a:t>50 million </a:t>
                      </a:r>
                      <a:endParaRPr>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GB">
                          <a:solidFill>
                            <a:schemeClr val="dk1"/>
                          </a:solidFill>
                          <a:latin typeface="Mada"/>
                          <a:ea typeface="Mada"/>
                          <a:cs typeface="Mada"/>
                          <a:sym typeface="Mada"/>
                        </a:rPr>
                        <a:t>1957-1958</a:t>
                      </a:r>
                      <a:endParaRPr b="1">
                        <a:latin typeface="Mada"/>
                        <a:ea typeface="Mada"/>
                        <a:cs typeface="Mada"/>
                        <a:sym typeface="Mada"/>
                      </a:endParaRPr>
                    </a:p>
                  </a:txBody>
                  <a:tcPr marT="91425" marB="91425" marR="91425" marL="91425">
                    <a:solidFill>
                      <a:srgbClr val="A2C4C9"/>
                    </a:solidFill>
                  </a:tcPr>
                </a:tc>
                <a:tc>
                  <a:txBody>
                    <a:bodyPr/>
                    <a:lstStyle/>
                    <a:p>
                      <a:pPr indent="0" lvl="0" marL="0" rtl="0" algn="ctr">
                        <a:spcBef>
                          <a:spcPts val="0"/>
                        </a:spcBef>
                        <a:spcAft>
                          <a:spcPts val="0"/>
                        </a:spcAft>
                        <a:buNone/>
                      </a:pPr>
                      <a:r>
                        <a:rPr lang="en-GB">
                          <a:solidFill>
                            <a:schemeClr val="dk1"/>
                          </a:solidFill>
                          <a:latin typeface="Mada"/>
                          <a:ea typeface="Mada"/>
                          <a:cs typeface="Mada"/>
                          <a:sym typeface="Mada"/>
                        </a:rPr>
                        <a:t>Asian influenza H2N2</a:t>
                      </a:r>
                      <a:endParaRPr>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a:solidFill>
                            <a:schemeClr val="dk1"/>
                          </a:solidFill>
                          <a:latin typeface="Mada"/>
                          <a:ea typeface="Mada"/>
                          <a:cs typeface="Mada"/>
                          <a:sym typeface="Mada"/>
                        </a:rPr>
                        <a:t>2 million </a:t>
                      </a:r>
                      <a:endParaRPr>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GB">
                          <a:solidFill>
                            <a:schemeClr val="dk1"/>
                          </a:solidFill>
                          <a:latin typeface="Mada"/>
                          <a:ea typeface="Mada"/>
                          <a:cs typeface="Mada"/>
                          <a:sym typeface="Mada"/>
                        </a:rPr>
                        <a:t>1968-1969</a:t>
                      </a:r>
                      <a:endParaRPr b="1">
                        <a:latin typeface="Mada"/>
                        <a:ea typeface="Mada"/>
                        <a:cs typeface="Mada"/>
                        <a:sym typeface="Mada"/>
                      </a:endParaRPr>
                    </a:p>
                  </a:txBody>
                  <a:tcPr marT="91425" marB="91425" marR="91425" marL="91425">
                    <a:solidFill>
                      <a:srgbClr val="A2C4C9"/>
                    </a:solidFill>
                  </a:tcPr>
                </a:tc>
                <a:tc>
                  <a:txBody>
                    <a:bodyPr/>
                    <a:lstStyle/>
                    <a:p>
                      <a:pPr indent="0" lvl="0" marL="0" rtl="0" algn="ctr">
                        <a:spcBef>
                          <a:spcPts val="0"/>
                        </a:spcBef>
                        <a:spcAft>
                          <a:spcPts val="0"/>
                        </a:spcAft>
                        <a:buNone/>
                      </a:pPr>
                      <a:r>
                        <a:rPr lang="en-GB">
                          <a:solidFill>
                            <a:schemeClr val="dk1"/>
                          </a:solidFill>
                          <a:latin typeface="Mada"/>
                          <a:ea typeface="Mada"/>
                          <a:cs typeface="Mada"/>
                          <a:sym typeface="Mada"/>
                        </a:rPr>
                        <a:t>Hong kong influenza H3N2</a:t>
                      </a:r>
                      <a:endParaRPr>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a:solidFill>
                            <a:schemeClr val="dk1"/>
                          </a:solidFill>
                          <a:latin typeface="Mada"/>
                          <a:ea typeface="Mada"/>
                          <a:cs typeface="Mada"/>
                          <a:sym typeface="Mada"/>
                        </a:rPr>
                        <a:t>1 million </a:t>
                      </a:r>
                      <a:endParaRPr>
                        <a:latin typeface="Mada"/>
                        <a:ea typeface="Mada"/>
                        <a:cs typeface="Mada"/>
                        <a:sym typeface="Mada"/>
                      </a:endParaRPr>
                    </a:p>
                  </a:txBody>
                  <a:tcPr marT="91425" marB="91425" marR="91425" marL="91425"/>
                </a:tc>
              </a:tr>
              <a:tr h="381000">
                <a:tc>
                  <a:txBody>
                    <a:bodyPr/>
                    <a:lstStyle/>
                    <a:p>
                      <a:pPr indent="0" lvl="0" marL="0" rtl="0" algn="ctr">
                        <a:spcBef>
                          <a:spcPts val="0"/>
                        </a:spcBef>
                        <a:spcAft>
                          <a:spcPts val="0"/>
                        </a:spcAft>
                        <a:buNone/>
                      </a:pPr>
                      <a:r>
                        <a:rPr b="1" lang="en-GB">
                          <a:solidFill>
                            <a:schemeClr val="dk1"/>
                          </a:solidFill>
                          <a:latin typeface="Mada"/>
                          <a:ea typeface="Mada"/>
                          <a:cs typeface="Mada"/>
                          <a:sym typeface="Mada"/>
                        </a:rPr>
                        <a:t>2009-2010</a:t>
                      </a:r>
                      <a:endParaRPr b="1">
                        <a:latin typeface="Mada"/>
                        <a:ea typeface="Mada"/>
                        <a:cs typeface="Mada"/>
                        <a:sym typeface="Mada"/>
                      </a:endParaRPr>
                    </a:p>
                  </a:txBody>
                  <a:tcPr marT="91425" marB="91425" marR="91425" marL="91425">
                    <a:solidFill>
                      <a:srgbClr val="A2C4C9"/>
                    </a:solidFill>
                  </a:tcPr>
                </a:tc>
                <a:tc>
                  <a:txBody>
                    <a:bodyPr/>
                    <a:lstStyle/>
                    <a:p>
                      <a:pPr indent="0" lvl="0" marL="0" rtl="0" algn="ctr">
                        <a:spcBef>
                          <a:spcPts val="0"/>
                        </a:spcBef>
                        <a:spcAft>
                          <a:spcPts val="0"/>
                        </a:spcAft>
                        <a:buNone/>
                      </a:pPr>
                      <a:r>
                        <a:rPr lang="en-GB">
                          <a:solidFill>
                            <a:schemeClr val="dk1"/>
                          </a:solidFill>
                          <a:latin typeface="Mada"/>
                          <a:ea typeface="Mada"/>
                          <a:cs typeface="Mada"/>
                          <a:sym typeface="Mada"/>
                        </a:rPr>
                        <a:t>H1N1</a:t>
                      </a:r>
                      <a:r>
                        <a:rPr lang="en-GB">
                          <a:solidFill>
                            <a:schemeClr val="dk1"/>
                          </a:solidFill>
                          <a:latin typeface="Mada"/>
                          <a:ea typeface="Mada"/>
                          <a:cs typeface="Mada"/>
                          <a:sym typeface="Mada"/>
                        </a:rPr>
                        <a:t> (swine flu) - novel subtype</a:t>
                      </a:r>
                      <a:endParaRPr>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en-GB">
                          <a:solidFill>
                            <a:schemeClr val="dk1"/>
                          </a:solidFill>
                          <a:latin typeface="Mada"/>
                          <a:ea typeface="Mada"/>
                          <a:cs typeface="Mada"/>
                          <a:sym typeface="Mada"/>
                        </a:rPr>
                        <a:t>18.2 thousand + </a:t>
                      </a:r>
                      <a:endParaRPr>
                        <a:latin typeface="Mada"/>
                        <a:ea typeface="Mada"/>
                        <a:cs typeface="Mada"/>
                        <a:sym typeface="Mada"/>
                      </a:endParaRPr>
                    </a:p>
                  </a:txBody>
                  <a:tcPr marT="91425" marB="91425" marR="91425" marL="91425"/>
                </a:tc>
              </a:tr>
            </a:tbl>
          </a:graphicData>
        </a:graphic>
      </p:graphicFrame>
      <p:sp>
        <p:nvSpPr>
          <p:cNvPr id="250" name="Google Shape;250;p29"/>
          <p:cNvSpPr txBox="1"/>
          <p:nvPr/>
        </p:nvSpPr>
        <p:spPr>
          <a:xfrm>
            <a:off x="75575" y="3534475"/>
            <a:ext cx="2025000" cy="24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BF9000"/>
                </a:solidFill>
                <a:latin typeface="Mada"/>
                <a:ea typeface="Mada"/>
                <a:cs typeface="Mada"/>
                <a:sym typeface="Mada"/>
              </a:rPr>
              <a:t>Signs of an outbreak :</a:t>
            </a:r>
            <a:endParaRPr b="1">
              <a:solidFill>
                <a:srgbClr val="BF9000"/>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cxnSp>
        <p:nvCxnSpPr>
          <p:cNvPr id="251" name="Google Shape;251;p29"/>
          <p:cNvCxnSpPr/>
          <p:nvPr/>
        </p:nvCxnSpPr>
        <p:spPr>
          <a:xfrm>
            <a:off x="-987" y="4230525"/>
            <a:ext cx="7591500" cy="0"/>
          </a:xfrm>
          <a:prstGeom prst="straightConnector1">
            <a:avLst/>
          </a:prstGeom>
          <a:noFill/>
          <a:ln cap="flat" cmpd="sng" w="19050">
            <a:solidFill>
              <a:srgbClr val="CCCCCC"/>
            </a:solidFill>
            <a:prstDash val="solid"/>
            <a:round/>
            <a:headEnd len="med" w="med" type="none"/>
            <a:tailEnd len="med" w="med" type="none"/>
          </a:ln>
        </p:spPr>
      </p:cxnSp>
      <p:grpSp>
        <p:nvGrpSpPr>
          <p:cNvPr id="252" name="Google Shape;252;p29"/>
          <p:cNvGrpSpPr/>
          <p:nvPr/>
        </p:nvGrpSpPr>
        <p:grpSpPr>
          <a:xfrm>
            <a:off x="591939" y="3894382"/>
            <a:ext cx="665280" cy="658022"/>
            <a:chOff x="2186592" y="3408140"/>
            <a:chExt cx="1008000" cy="1008000"/>
          </a:xfrm>
        </p:grpSpPr>
        <p:sp>
          <p:nvSpPr>
            <p:cNvPr id="253" name="Google Shape;253;p29"/>
            <p:cNvSpPr/>
            <p:nvPr/>
          </p:nvSpPr>
          <p:spPr>
            <a:xfrm>
              <a:off x="2186592" y="3408140"/>
              <a:ext cx="1008000" cy="1008000"/>
            </a:xfrm>
            <a:prstGeom prst="ellipse">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54" name="Google Shape;254;p29"/>
            <p:cNvSpPr/>
            <p:nvPr/>
          </p:nvSpPr>
          <p:spPr>
            <a:xfrm>
              <a:off x="2384648" y="3606196"/>
              <a:ext cx="612000" cy="612000"/>
            </a:xfrm>
            <a:prstGeom prst="ellipse">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55" name="Google Shape;255;p29"/>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Exo"/>
                  <a:ea typeface="Exo"/>
                  <a:cs typeface="Exo"/>
                  <a:sym typeface="Exo"/>
                </a:rPr>
                <a:t>01</a:t>
              </a:r>
              <a:endParaRPr i="0" sz="1600" u="none" cap="none" strike="noStrike">
                <a:solidFill>
                  <a:srgbClr val="FFFFFF"/>
                </a:solidFill>
                <a:latin typeface="Exo"/>
                <a:ea typeface="Exo"/>
                <a:cs typeface="Exo"/>
                <a:sym typeface="Exo"/>
              </a:endParaRPr>
            </a:p>
          </p:txBody>
        </p:sp>
      </p:grpSp>
      <p:grpSp>
        <p:nvGrpSpPr>
          <p:cNvPr id="256" name="Google Shape;256;p29"/>
          <p:cNvGrpSpPr/>
          <p:nvPr/>
        </p:nvGrpSpPr>
        <p:grpSpPr>
          <a:xfrm>
            <a:off x="1795312" y="3901520"/>
            <a:ext cx="665280" cy="658022"/>
            <a:chOff x="4206972" y="3408140"/>
            <a:chExt cx="1008000" cy="1008000"/>
          </a:xfrm>
        </p:grpSpPr>
        <p:sp>
          <p:nvSpPr>
            <p:cNvPr id="257" name="Google Shape;257;p29"/>
            <p:cNvSpPr/>
            <p:nvPr/>
          </p:nvSpPr>
          <p:spPr>
            <a:xfrm>
              <a:off x="4206972" y="3408140"/>
              <a:ext cx="1008000" cy="1008000"/>
            </a:xfrm>
            <a:prstGeom prst="ellipse">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58" name="Google Shape;258;p29"/>
            <p:cNvSpPr/>
            <p:nvPr/>
          </p:nvSpPr>
          <p:spPr>
            <a:xfrm>
              <a:off x="4405028" y="3606196"/>
              <a:ext cx="612000" cy="612000"/>
            </a:xfrm>
            <a:prstGeom prst="ellipse">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59" name="Google Shape;259;p29"/>
            <p:cNvSpPr txBox="1"/>
            <p:nvPr/>
          </p:nvSpPr>
          <p:spPr>
            <a:xfrm>
              <a:off x="4284520" y="3673679"/>
              <a:ext cx="852900" cy="338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Exo"/>
                  <a:ea typeface="Exo"/>
                  <a:cs typeface="Exo"/>
                  <a:sym typeface="Exo"/>
                </a:rPr>
                <a:t>02</a:t>
              </a:r>
              <a:endParaRPr b="1" i="0" sz="1600" u="none" cap="none" strike="noStrike">
                <a:solidFill>
                  <a:srgbClr val="FFFFFF"/>
                </a:solidFill>
                <a:latin typeface="Exo"/>
                <a:ea typeface="Exo"/>
                <a:cs typeface="Exo"/>
                <a:sym typeface="Exo"/>
              </a:endParaRPr>
            </a:p>
          </p:txBody>
        </p:sp>
      </p:grpSp>
      <p:grpSp>
        <p:nvGrpSpPr>
          <p:cNvPr id="260" name="Google Shape;260;p29"/>
          <p:cNvGrpSpPr/>
          <p:nvPr/>
        </p:nvGrpSpPr>
        <p:grpSpPr>
          <a:xfrm>
            <a:off x="2915214" y="3901532"/>
            <a:ext cx="665280" cy="658022"/>
            <a:chOff x="5611128" y="3408140"/>
            <a:chExt cx="1008000" cy="1008000"/>
          </a:xfrm>
        </p:grpSpPr>
        <p:sp>
          <p:nvSpPr>
            <p:cNvPr id="261" name="Google Shape;261;p29"/>
            <p:cNvSpPr/>
            <p:nvPr/>
          </p:nvSpPr>
          <p:spPr>
            <a:xfrm>
              <a:off x="5611128" y="3408140"/>
              <a:ext cx="1008000" cy="1008000"/>
            </a:xfrm>
            <a:prstGeom prst="ellipse">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62" name="Google Shape;262;p29"/>
            <p:cNvSpPr/>
            <p:nvPr/>
          </p:nvSpPr>
          <p:spPr>
            <a:xfrm>
              <a:off x="5809184" y="3606196"/>
              <a:ext cx="612000" cy="612000"/>
            </a:xfrm>
            <a:prstGeom prst="ellipse">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63" name="Google Shape;263;p29"/>
            <p:cNvSpPr txBox="1"/>
            <p:nvPr/>
          </p:nvSpPr>
          <p:spPr>
            <a:xfrm>
              <a:off x="5695902" y="3732043"/>
              <a:ext cx="8529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Exo"/>
                  <a:ea typeface="Exo"/>
                  <a:cs typeface="Exo"/>
                  <a:sym typeface="Exo"/>
                </a:rPr>
                <a:t>03</a:t>
              </a:r>
              <a:endParaRPr b="1" i="0" sz="1600" u="none" cap="none" strike="noStrike">
                <a:solidFill>
                  <a:srgbClr val="FFFFFF"/>
                </a:solidFill>
                <a:latin typeface="Exo"/>
                <a:ea typeface="Exo"/>
                <a:cs typeface="Exo"/>
                <a:sym typeface="Exo"/>
              </a:endParaRPr>
            </a:p>
          </p:txBody>
        </p:sp>
      </p:grpSp>
      <p:grpSp>
        <p:nvGrpSpPr>
          <p:cNvPr id="264" name="Google Shape;264;p29"/>
          <p:cNvGrpSpPr/>
          <p:nvPr/>
        </p:nvGrpSpPr>
        <p:grpSpPr>
          <a:xfrm>
            <a:off x="4137066" y="3901519"/>
            <a:ext cx="665280" cy="658022"/>
            <a:chOff x="7015284" y="3403639"/>
            <a:chExt cx="1008000" cy="1008000"/>
          </a:xfrm>
        </p:grpSpPr>
        <p:sp>
          <p:nvSpPr>
            <p:cNvPr id="265" name="Google Shape;265;p29"/>
            <p:cNvSpPr/>
            <p:nvPr/>
          </p:nvSpPr>
          <p:spPr>
            <a:xfrm>
              <a:off x="7015284" y="3403639"/>
              <a:ext cx="1008000" cy="1008000"/>
            </a:xfrm>
            <a:prstGeom prst="ellipse">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66" name="Google Shape;266;p29"/>
            <p:cNvSpPr/>
            <p:nvPr/>
          </p:nvSpPr>
          <p:spPr>
            <a:xfrm>
              <a:off x="7213340" y="3601695"/>
              <a:ext cx="612000" cy="612000"/>
            </a:xfrm>
            <a:prstGeom prst="ellipse">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67" name="Google Shape;267;p29"/>
            <p:cNvSpPr txBox="1"/>
            <p:nvPr/>
          </p:nvSpPr>
          <p:spPr>
            <a:xfrm>
              <a:off x="7104519" y="3732043"/>
              <a:ext cx="8529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Exo"/>
                  <a:ea typeface="Exo"/>
                  <a:cs typeface="Exo"/>
                  <a:sym typeface="Exo"/>
                </a:rPr>
                <a:t>04</a:t>
              </a:r>
              <a:endParaRPr b="1" i="0" sz="1600" u="none" cap="none" strike="noStrike">
                <a:solidFill>
                  <a:srgbClr val="FFFFFF"/>
                </a:solidFill>
                <a:latin typeface="Exo"/>
                <a:ea typeface="Exo"/>
                <a:cs typeface="Exo"/>
                <a:sym typeface="Exo"/>
              </a:endParaRPr>
            </a:p>
          </p:txBody>
        </p:sp>
      </p:grpSp>
      <p:grpSp>
        <p:nvGrpSpPr>
          <p:cNvPr id="268" name="Google Shape;268;p29"/>
          <p:cNvGrpSpPr/>
          <p:nvPr/>
        </p:nvGrpSpPr>
        <p:grpSpPr>
          <a:xfrm>
            <a:off x="5358914" y="3901532"/>
            <a:ext cx="665280" cy="658022"/>
            <a:chOff x="9045606" y="3408140"/>
            <a:chExt cx="1008000" cy="1008000"/>
          </a:xfrm>
        </p:grpSpPr>
        <p:sp>
          <p:nvSpPr>
            <p:cNvPr id="269" name="Google Shape;269;p29"/>
            <p:cNvSpPr/>
            <p:nvPr/>
          </p:nvSpPr>
          <p:spPr>
            <a:xfrm>
              <a:off x="9045606" y="3408140"/>
              <a:ext cx="1008000" cy="1008000"/>
            </a:xfrm>
            <a:prstGeom prst="ellipse">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70" name="Google Shape;270;p29"/>
            <p:cNvSpPr/>
            <p:nvPr/>
          </p:nvSpPr>
          <p:spPr>
            <a:xfrm>
              <a:off x="9243662" y="3606196"/>
              <a:ext cx="612000" cy="612000"/>
            </a:xfrm>
            <a:prstGeom prst="ellipse">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71" name="Google Shape;271;p29"/>
            <p:cNvSpPr txBox="1"/>
            <p:nvPr/>
          </p:nvSpPr>
          <p:spPr>
            <a:xfrm>
              <a:off x="9139303" y="3742676"/>
              <a:ext cx="8529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Exo"/>
                  <a:ea typeface="Exo"/>
                  <a:cs typeface="Exo"/>
                  <a:sym typeface="Exo"/>
                </a:rPr>
                <a:t>05</a:t>
              </a:r>
              <a:endParaRPr b="1" i="0" sz="1600" u="none" cap="none" strike="noStrike">
                <a:solidFill>
                  <a:srgbClr val="FFFFFF"/>
                </a:solidFill>
                <a:latin typeface="Exo"/>
                <a:ea typeface="Exo"/>
                <a:cs typeface="Exo"/>
                <a:sym typeface="Exo"/>
              </a:endParaRPr>
            </a:p>
          </p:txBody>
        </p:sp>
      </p:grpSp>
      <p:sp>
        <p:nvSpPr>
          <p:cNvPr id="272" name="Google Shape;272;p29"/>
          <p:cNvSpPr txBox="1"/>
          <p:nvPr/>
        </p:nvSpPr>
        <p:spPr>
          <a:xfrm>
            <a:off x="427663" y="4624250"/>
            <a:ext cx="1019100" cy="46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Starts with few cases</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100">
              <a:latin typeface="Mada"/>
              <a:ea typeface="Mada"/>
              <a:cs typeface="Mada"/>
              <a:sym typeface="Mada"/>
            </a:endParaRPr>
          </a:p>
        </p:txBody>
      </p:sp>
      <p:sp>
        <p:nvSpPr>
          <p:cNvPr id="273" name="Google Shape;273;p29"/>
          <p:cNvSpPr txBox="1"/>
          <p:nvPr/>
        </p:nvSpPr>
        <p:spPr>
          <a:xfrm>
            <a:off x="1686475" y="4692500"/>
            <a:ext cx="882900" cy="521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Sudden outburst of disease</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100">
              <a:latin typeface="Mada"/>
              <a:ea typeface="Mada"/>
              <a:cs typeface="Mada"/>
              <a:sym typeface="Mada"/>
            </a:endParaRPr>
          </a:p>
        </p:txBody>
      </p:sp>
      <p:sp>
        <p:nvSpPr>
          <p:cNvPr id="274" name="Google Shape;274;p29"/>
          <p:cNvSpPr txBox="1"/>
          <p:nvPr/>
        </p:nvSpPr>
        <p:spPr>
          <a:xfrm>
            <a:off x="2623488" y="4726263"/>
            <a:ext cx="1257000" cy="82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Increased febrile illness in children followed by adults</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100">
              <a:latin typeface="Mada"/>
              <a:ea typeface="Mada"/>
              <a:cs typeface="Mada"/>
              <a:sym typeface="Mada"/>
            </a:endParaRPr>
          </a:p>
        </p:txBody>
      </p:sp>
      <p:sp>
        <p:nvSpPr>
          <p:cNvPr id="275" name="Google Shape;275;p29"/>
          <p:cNvSpPr txBox="1"/>
          <p:nvPr/>
        </p:nvSpPr>
        <p:spPr>
          <a:xfrm>
            <a:off x="3721400" y="4708100"/>
            <a:ext cx="1257000" cy="65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Increased hospitalization due to illness</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100">
              <a:latin typeface="Mada"/>
              <a:ea typeface="Mada"/>
              <a:cs typeface="Mada"/>
              <a:sym typeface="Mada"/>
            </a:endParaRPr>
          </a:p>
        </p:txBody>
      </p:sp>
      <p:sp>
        <p:nvSpPr>
          <p:cNvPr id="276" name="Google Shape;276;p29"/>
          <p:cNvSpPr txBox="1"/>
          <p:nvPr/>
        </p:nvSpPr>
        <p:spPr>
          <a:xfrm>
            <a:off x="6318863" y="4853325"/>
            <a:ext cx="1019100" cy="57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Epidemic peaks within 3-4 weeks then declines</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100">
              <a:latin typeface="Mada"/>
              <a:ea typeface="Mada"/>
              <a:cs typeface="Mada"/>
              <a:sym typeface="Mada"/>
            </a:endParaRPr>
          </a:p>
        </p:txBody>
      </p:sp>
      <p:grpSp>
        <p:nvGrpSpPr>
          <p:cNvPr id="277" name="Google Shape;277;p29"/>
          <p:cNvGrpSpPr/>
          <p:nvPr/>
        </p:nvGrpSpPr>
        <p:grpSpPr>
          <a:xfrm>
            <a:off x="6495739" y="3894382"/>
            <a:ext cx="665280" cy="658022"/>
            <a:chOff x="2186592" y="3408140"/>
            <a:chExt cx="1008000" cy="1008000"/>
          </a:xfrm>
        </p:grpSpPr>
        <p:sp>
          <p:nvSpPr>
            <p:cNvPr id="278" name="Google Shape;278;p29"/>
            <p:cNvSpPr/>
            <p:nvPr/>
          </p:nvSpPr>
          <p:spPr>
            <a:xfrm>
              <a:off x="2186592" y="3408140"/>
              <a:ext cx="1008000" cy="1008000"/>
            </a:xfrm>
            <a:prstGeom prst="ellipse">
              <a:avLst/>
            </a:prstGeom>
            <a:solidFill>
              <a:srgbClr val="D0E0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79" name="Google Shape;279;p29"/>
            <p:cNvSpPr/>
            <p:nvPr/>
          </p:nvSpPr>
          <p:spPr>
            <a:xfrm>
              <a:off x="2384648" y="3606196"/>
              <a:ext cx="612000" cy="612000"/>
            </a:xfrm>
            <a:prstGeom prst="ellipse">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rgbClr val="FFFFFF"/>
                </a:solidFill>
                <a:latin typeface="Exo"/>
                <a:ea typeface="Exo"/>
                <a:cs typeface="Exo"/>
                <a:sym typeface="Exo"/>
              </a:endParaRPr>
            </a:p>
          </p:txBody>
        </p:sp>
        <p:sp>
          <p:nvSpPr>
            <p:cNvPr id="280" name="Google Shape;280;p29"/>
            <p:cNvSpPr/>
            <p:nvPr/>
          </p:nvSpPr>
          <p:spPr>
            <a:xfrm>
              <a:off x="2270285" y="3738304"/>
              <a:ext cx="840600" cy="338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600">
                  <a:solidFill>
                    <a:srgbClr val="FFFFFF"/>
                  </a:solidFill>
                  <a:latin typeface="Exo"/>
                  <a:ea typeface="Exo"/>
                  <a:cs typeface="Exo"/>
                  <a:sym typeface="Exo"/>
                </a:rPr>
                <a:t>06</a:t>
              </a:r>
              <a:endParaRPr i="0" sz="1600" u="none" cap="none" strike="noStrike">
                <a:solidFill>
                  <a:srgbClr val="FFFFFF"/>
                </a:solidFill>
                <a:latin typeface="Exo"/>
                <a:ea typeface="Exo"/>
                <a:cs typeface="Exo"/>
                <a:sym typeface="Exo"/>
              </a:endParaRPr>
            </a:p>
          </p:txBody>
        </p:sp>
      </p:grpSp>
      <p:sp>
        <p:nvSpPr>
          <p:cNvPr id="281" name="Google Shape;281;p29"/>
          <p:cNvSpPr txBox="1"/>
          <p:nvPr/>
        </p:nvSpPr>
        <p:spPr>
          <a:xfrm>
            <a:off x="5057213" y="4708100"/>
            <a:ext cx="1257000" cy="65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Mada"/>
                <a:ea typeface="Mada"/>
                <a:cs typeface="Mada"/>
                <a:sym typeface="Mada"/>
              </a:rPr>
              <a:t>Attack rates are high: 5-10% in adults; 20-30% children</a:t>
            </a:r>
            <a:endParaRPr sz="1200">
              <a:solidFill>
                <a:schemeClr val="dk1"/>
              </a:solidFill>
              <a:latin typeface="Mada"/>
              <a:ea typeface="Mada"/>
              <a:cs typeface="Mada"/>
              <a:sym typeface="Mada"/>
            </a:endParaRPr>
          </a:p>
          <a:p>
            <a:pPr indent="0" lvl="0" marL="0" rtl="0" algn="ctr">
              <a:spcBef>
                <a:spcPts val="0"/>
              </a:spcBef>
              <a:spcAft>
                <a:spcPts val="0"/>
              </a:spcAft>
              <a:buNone/>
            </a:pPr>
            <a:r>
              <a:t/>
            </a:r>
            <a:endParaRPr sz="1100">
              <a:latin typeface="Mada"/>
              <a:ea typeface="Mada"/>
              <a:cs typeface="Mada"/>
              <a:sym typeface="Mada"/>
            </a:endParaRPr>
          </a:p>
        </p:txBody>
      </p:sp>
      <p:grpSp>
        <p:nvGrpSpPr>
          <p:cNvPr id="282" name="Google Shape;282;p29"/>
          <p:cNvGrpSpPr/>
          <p:nvPr/>
        </p:nvGrpSpPr>
        <p:grpSpPr>
          <a:xfrm>
            <a:off x="4116" y="5649023"/>
            <a:ext cx="6495759" cy="521475"/>
            <a:chOff x="367663" y="4015574"/>
            <a:chExt cx="6495759" cy="781938"/>
          </a:xfrm>
        </p:grpSpPr>
        <p:sp>
          <p:nvSpPr>
            <p:cNvPr id="283" name="Google Shape;283;p29"/>
            <p:cNvSpPr/>
            <p:nvPr/>
          </p:nvSpPr>
          <p:spPr>
            <a:xfrm>
              <a:off x="968638" y="4423038"/>
              <a:ext cx="737600" cy="25"/>
            </a:xfrm>
            <a:custGeom>
              <a:rect b="b" l="l" r="r" t="t"/>
              <a:pathLst>
                <a:path extrusionOk="0" fill="none" h="1" w="29504">
                  <a:moveTo>
                    <a:pt x="0" y="1"/>
                  </a:moveTo>
                  <a:lnTo>
                    <a:pt x="29504" y="1"/>
                  </a:lnTo>
                </a:path>
              </a:pathLst>
            </a:custGeom>
            <a:noFill/>
            <a:ln cap="rnd" cmpd="sng" w="33625">
              <a:solidFill>
                <a:srgbClr val="76A5AF"/>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9"/>
            <p:cNvSpPr/>
            <p:nvPr/>
          </p:nvSpPr>
          <p:spPr>
            <a:xfrm>
              <a:off x="367663" y="4039663"/>
              <a:ext cx="656350" cy="757850"/>
            </a:xfrm>
            <a:custGeom>
              <a:rect b="b" l="l" r="r" t="t"/>
              <a:pathLst>
                <a:path extrusionOk="0" h="30314" w="26254">
                  <a:moveTo>
                    <a:pt x="13133" y="1"/>
                  </a:moveTo>
                  <a:lnTo>
                    <a:pt x="1" y="7585"/>
                  </a:lnTo>
                  <a:lnTo>
                    <a:pt x="1" y="22742"/>
                  </a:lnTo>
                  <a:lnTo>
                    <a:pt x="13133" y="30314"/>
                  </a:lnTo>
                  <a:lnTo>
                    <a:pt x="26254" y="22742"/>
                  </a:lnTo>
                  <a:lnTo>
                    <a:pt x="26254" y="7585"/>
                  </a:lnTo>
                  <a:lnTo>
                    <a:pt x="13133" y="1"/>
                  </a:lnTo>
                  <a:close/>
                </a:path>
              </a:pathLst>
            </a:custGeom>
            <a:solidFill>
              <a:srgbClr val="FFFFFF"/>
            </a:solidFill>
            <a:ln cap="flat" cmpd="sng" w="952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9"/>
            <p:cNvSpPr/>
            <p:nvPr/>
          </p:nvSpPr>
          <p:spPr>
            <a:xfrm>
              <a:off x="429288" y="4110813"/>
              <a:ext cx="533425" cy="615875"/>
            </a:xfrm>
            <a:custGeom>
              <a:rect b="b" l="l" r="r" t="t"/>
              <a:pathLst>
                <a:path extrusionOk="0" h="24635" w="21337">
                  <a:moveTo>
                    <a:pt x="10668" y="0"/>
                  </a:moveTo>
                  <a:lnTo>
                    <a:pt x="0" y="6156"/>
                  </a:lnTo>
                  <a:lnTo>
                    <a:pt x="0" y="18467"/>
                  </a:lnTo>
                  <a:lnTo>
                    <a:pt x="10668" y="24634"/>
                  </a:lnTo>
                  <a:lnTo>
                    <a:pt x="21336" y="18467"/>
                  </a:lnTo>
                  <a:lnTo>
                    <a:pt x="21336" y="6156"/>
                  </a:lnTo>
                  <a:lnTo>
                    <a:pt x="10668" y="0"/>
                  </a:ln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9"/>
            <p:cNvSpPr/>
            <p:nvPr/>
          </p:nvSpPr>
          <p:spPr>
            <a:xfrm>
              <a:off x="1275621" y="4015574"/>
              <a:ext cx="5587800" cy="615900"/>
            </a:xfrm>
            <a:prstGeom prst="homePlat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solidFill>
                  <a:srgbClr val="76A5AF"/>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lang="en-GB" sz="1800">
                  <a:solidFill>
                    <a:srgbClr val="76A5AF"/>
                  </a:solidFill>
                  <a:latin typeface="Nunito"/>
                  <a:ea typeface="Nunito"/>
                  <a:cs typeface="Nunito"/>
                  <a:sym typeface="Nunito"/>
                </a:rPr>
                <a:t>Control of Infection and Prevention</a:t>
              </a:r>
              <a:endParaRPr sz="1800">
                <a:solidFill>
                  <a:srgbClr val="76A5AF"/>
                </a:solidFill>
                <a:latin typeface="Nunito"/>
                <a:ea typeface="Nunito"/>
                <a:cs typeface="Nunito"/>
                <a:sym typeface="Nunito"/>
              </a:endParaRPr>
            </a:p>
            <a:p>
              <a:pPr indent="0" lvl="0" marL="0" rtl="0" algn="l">
                <a:spcBef>
                  <a:spcPts val="0"/>
                </a:spcBef>
                <a:spcAft>
                  <a:spcPts val="0"/>
                </a:spcAft>
                <a:buNone/>
              </a:pPr>
              <a:r>
                <a:t/>
              </a:r>
              <a:endParaRPr sz="1200"/>
            </a:p>
          </p:txBody>
        </p:sp>
      </p:grpSp>
      <p:sp>
        <p:nvSpPr>
          <p:cNvPr id="287" name="Google Shape;287;p29"/>
          <p:cNvSpPr txBox="1"/>
          <p:nvPr/>
        </p:nvSpPr>
        <p:spPr>
          <a:xfrm>
            <a:off x="75575" y="6170500"/>
            <a:ext cx="5684700" cy="20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Mada"/>
                <a:ea typeface="Mada"/>
                <a:cs typeface="Mada"/>
                <a:sym typeface="Mada"/>
              </a:rPr>
              <a:t>Prevention of influenza :</a:t>
            </a:r>
            <a:endParaRPr b="1">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Follow cough etiquette ( cover mouth and nose while sneezing)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Wash hands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Vaccination to prevent severe disease</a:t>
            </a:r>
            <a:endParaRPr sz="1200">
              <a:latin typeface="Mada"/>
              <a:ea typeface="Mada"/>
              <a:cs typeface="Mada"/>
              <a:sym typeface="Mada"/>
            </a:endParaRPr>
          </a:p>
          <a:p>
            <a:pPr indent="0" lvl="0" marL="0" rtl="0" algn="l">
              <a:spcBef>
                <a:spcPts val="0"/>
              </a:spcBef>
              <a:spcAft>
                <a:spcPts val="0"/>
              </a:spcAft>
              <a:buNone/>
            </a:pPr>
            <a:r>
              <a:rPr b="1" lang="en-GB">
                <a:latin typeface="Mada"/>
                <a:ea typeface="Mada"/>
                <a:cs typeface="Mada"/>
                <a:sym typeface="Mada"/>
              </a:rPr>
              <a:t>Influenza vaccine:</a:t>
            </a:r>
            <a:endParaRPr b="1">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Provides 90% protection in healthy adults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Reduce severity of disease by 60%; death by 80%</a:t>
            </a:r>
            <a:endParaRPr sz="1200">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Usually takes </a:t>
            </a:r>
            <a:r>
              <a:rPr b="1" lang="en-GB" sz="1200">
                <a:solidFill>
                  <a:srgbClr val="CC0000"/>
                </a:solidFill>
                <a:latin typeface="Mada"/>
                <a:ea typeface="Mada"/>
                <a:cs typeface="Mada"/>
                <a:sym typeface="Mada"/>
              </a:rPr>
              <a:t>two weeks</a:t>
            </a:r>
            <a:r>
              <a:rPr lang="en-GB" sz="1200">
                <a:solidFill>
                  <a:srgbClr val="CC0000"/>
                </a:solidFill>
                <a:latin typeface="Mada"/>
                <a:ea typeface="Mada"/>
                <a:cs typeface="Mada"/>
                <a:sym typeface="Mada"/>
              </a:rPr>
              <a:t> after vaccination for body to produce immunity</a:t>
            </a:r>
            <a:endParaRPr sz="1200">
              <a:solidFill>
                <a:srgbClr val="CC0000"/>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One vaccine for northern hemisphere and one for southern hemisphere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Immunity against two type A (H1N1; H3N2) , and B (trivalent)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Immunity against two type A and two B</a:t>
            </a:r>
            <a:endParaRPr sz="1200">
              <a:latin typeface="Mada"/>
              <a:ea typeface="Mada"/>
              <a:cs typeface="Mada"/>
              <a:sym typeface="Mada"/>
            </a:endParaRPr>
          </a:p>
        </p:txBody>
      </p:sp>
      <p:sp>
        <p:nvSpPr>
          <p:cNvPr id="288" name="Google Shape;288;p29"/>
          <p:cNvSpPr txBox="1"/>
          <p:nvPr/>
        </p:nvSpPr>
        <p:spPr>
          <a:xfrm>
            <a:off x="166225" y="8386525"/>
            <a:ext cx="3000000" cy="13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Mada"/>
                <a:ea typeface="Mada"/>
                <a:cs typeface="Mada"/>
                <a:sym typeface="Mada"/>
              </a:rPr>
              <a:t>Flu vaccines available in KSA:</a:t>
            </a:r>
            <a:endParaRPr b="1">
              <a:latin typeface="Mada"/>
              <a:ea typeface="Mada"/>
              <a:cs typeface="Mada"/>
              <a:sym typeface="Mada"/>
            </a:endParaRPr>
          </a:p>
          <a:p>
            <a:pPr indent="0" lvl="0" marL="0" rtl="0" algn="l">
              <a:spcBef>
                <a:spcPts val="0"/>
              </a:spcBef>
              <a:spcAft>
                <a:spcPts val="0"/>
              </a:spcAft>
              <a:buNone/>
            </a:pPr>
            <a:r>
              <a:rPr b="1" lang="en-GB" sz="1200">
                <a:latin typeface="Mada"/>
                <a:ea typeface="Mada"/>
                <a:cs typeface="Mada"/>
                <a:sym typeface="Mada"/>
              </a:rPr>
              <a:t>Injection vaccine:</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Inactivated virus</a:t>
            </a:r>
            <a:endParaRPr sz="1200">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Ages 6 months and above</a:t>
            </a:r>
            <a:endParaRPr sz="1200">
              <a:solidFill>
                <a:srgbClr val="CC0000"/>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Safe for pregnant women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Targets H antigen</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289" name="Google Shape;289;p29"/>
          <p:cNvSpPr txBox="1"/>
          <p:nvPr/>
        </p:nvSpPr>
        <p:spPr>
          <a:xfrm>
            <a:off x="3794775" y="8559025"/>
            <a:ext cx="2871000" cy="10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Nasal spray vaccine:</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Live weakened virus</a:t>
            </a:r>
            <a:endParaRPr sz="1200">
              <a:solidFill>
                <a:schemeClr val="dk1"/>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Ages 2y to 49 y</a:t>
            </a:r>
            <a:endParaRPr sz="1200">
              <a:solidFill>
                <a:srgbClr val="CC0000"/>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NOT safe for pregnant women</a:t>
            </a:r>
            <a:endParaRPr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Targets both H and A antigens</a:t>
            </a:r>
            <a:endParaRPr/>
          </a:p>
        </p:txBody>
      </p:sp>
      <p:pic>
        <p:nvPicPr>
          <p:cNvPr id="290" name="Google Shape;290;p29"/>
          <p:cNvPicPr preferRelativeResize="0"/>
          <p:nvPr/>
        </p:nvPicPr>
        <p:blipFill>
          <a:blip r:embed="rId3">
            <a:alphaModFix/>
          </a:blip>
          <a:stretch>
            <a:fillRect/>
          </a:stretch>
        </p:blipFill>
        <p:spPr>
          <a:xfrm>
            <a:off x="2569380" y="8929301"/>
            <a:ext cx="1019100" cy="611999"/>
          </a:xfrm>
          <a:prstGeom prst="rect">
            <a:avLst/>
          </a:prstGeom>
          <a:noFill/>
          <a:ln>
            <a:noFill/>
          </a:ln>
        </p:spPr>
      </p:pic>
      <p:pic>
        <p:nvPicPr>
          <p:cNvPr id="291" name="Google Shape;291;p29"/>
          <p:cNvPicPr preferRelativeResize="0"/>
          <p:nvPr/>
        </p:nvPicPr>
        <p:blipFill>
          <a:blip r:embed="rId4">
            <a:alphaModFix/>
          </a:blip>
          <a:stretch>
            <a:fillRect/>
          </a:stretch>
        </p:blipFill>
        <p:spPr>
          <a:xfrm>
            <a:off x="6379398" y="8849760"/>
            <a:ext cx="1019100" cy="6915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0"/>
          <p:cNvSpPr txBox="1"/>
          <p:nvPr/>
        </p:nvSpPr>
        <p:spPr>
          <a:xfrm>
            <a:off x="21721" y="5053596"/>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134F5C"/>
                </a:solidFill>
                <a:latin typeface="Georgia"/>
                <a:ea typeface="Georgia"/>
                <a:cs typeface="Georgia"/>
                <a:sym typeface="Georgia"/>
              </a:rPr>
              <a:t>2</a:t>
            </a:r>
            <a:endParaRPr b="1" sz="5400">
              <a:solidFill>
                <a:srgbClr val="134F5C"/>
              </a:solidFill>
              <a:latin typeface="Georgia"/>
              <a:ea typeface="Georgia"/>
              <a:cs typeface="Georgia"/>
              <a:sym typeface="Georgia"/>
            </a:endParaRPr>
          </a:p>
        </p:txBody>
      </p:sp>
      <p:sp>
        <p:nvSpPr>
          <p:cNvPr id="297" name="Google Shape;297;p30"/>
          <p:cNvSpPr/>
          <p:nvPr/>
        </p:nvSpPr>
        <p:spPr>
          <a:xfrm>
            <a:off x="544622" y="5274566"/>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298" name="Google Shape;298;p30"/>
          <p:cNvSpPr txBox="1"/>
          <p:nvPr/>
        </p:nvSpPr>
        <p:spPr>
          <a:xfrm>
            <a:off x="598625" y="5311775"/>
            <a:ext cx="6921600" cy="467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GB" sz="2400">
                <a:solidFill>
                  <a:srgbClr val="134F5C"/>
                </a:solidFill>
                <a:latin typeface="Nunito"/>
                <a:ea typeface="Nunito"/>
                <a:cs typeface="Nunito"/>
                <a:sym typeface="Nunito"/>
              </a:rPr>
              <a:t>Middle East Respiratory Syndrome</a:t>
            </a:r>
            <a:r>
              <a:rPr b="1" lang="en-GB" sz="2400">
                <a:solidFill>
                  <a:srgbClr val="134F5C"/>
                </a:solidFill>
                <a:latin typeface="Nunito"/>
                <a:ea typeface="Nunito"/>
                <a:cs typeface="Nunito"/>
                <a:sym typeface="Nunito"/>
              </a:rPr>
              <a:t> (MERS-CoV)</a:t>
            </a:r>
            <a:endParaRPr b="1">
              <a:latin typeface="Amatic SC"/>
              <a:ea typeface="Amatic SC"/>
              <a:cs typeface="Amatic SC"/>
              <a:sym typeface="Amatic SC"/>
            </a:endParaRPr>
          </a:p>
        </p:txBody>
      </p:sp>
      <p:grpSp>
        <p:nvGrpSpPr>
          <p:cNvPr id="299" name="Google Shape;299;p30"/>
          <p:cNvGrpSpPr/>
          <p:nvPr/>
        </p:nvGrpSpPr>
        <p:grpSpPr>
          <a:xfrm>
            <a:off x="21717" y="8686824"/>
            <a:ext cx="428695" cy="644011"/>
            <a:chOff x="219906" y="1124884"/>
            <a:chExt cx="502455" cy="736349"/>
          </a:xfrm>
        </p:grpSpPr>
        <p:grpSp>
          <p:nvGrpSpPr>
            <p:cNvPr id="300" name="Google Shape;300;p30"/>
            <p:cNvGrpSpPr/>
            <p:nvPr/>
          </p:nvGrpSpPr>
          <p:grpSpPr>
            <a:xfrm>
              <a:off x="219906" y="1124884"/>
              <a:ext cx="502455" cy="736349"/>
              <a:chOff x="4041649" y="1707654"/>
              <a:chExt cx="1060704" cy="1429526"/>
            </a:xfrm>
          </p:grpSpPr>
          <p:sp>
            <p:nvSpPr>
              <p:cNvPr id="301" name="Google Shape;301;p3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02" name="Google Shape;302;p3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03" name="Google Shape;303;p30"/>
            <p:cNvSpPr txBox="1"/>
            <p:nvPr/>
          </p:nvSpPr>
          <p:spPr>
            <a:xfrm>
              <a:off x="279218" y="1152220"/>
              <a:ext cx="2886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2</a:t>
              </a:r>
              <a:endParaRPr b="1" sz="1700">
                <a:solidFill>
                  <a:srgbClr val="666666"/>
                </a:solidFill>
                <a:latin typeface="Trebuchet MS"/>
                <a:ea typeface="Trebuchet MS"/>
                <a:cs typeface="Trebuchet MS"/>
                <a:sym typeface="Trebuchet MS"/>
              </a:endParaRPr>
            </a:p>
          </p:txBody>
        </p:sp>
      </p:grpSp>
      <p:sp>
        <p:nvSpPr>
          <p:cNvPr id="304" name="Google Shape;304;p30"/>
          <p:cNvSpPr txBox="1"/>
          <p:nvPr/>
        </p:nvSpPr>
        <p:spPr>
          <a:xfrm>
            <a:off x="-19075" y="5897063"/>
            <a:ext cx="7187700" cy="1444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Caused by the coronavirus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First discovered in Saudi in 2012 </a:t>
            </a:r>
            <a:r>
              <a:rPr lang="en-GB" sz="1200">
                <a:solidFill>
                  <a:srgbClr val="6AA84F"/>
                </a:solidFill>
                <a:latin typeface="Mada"/>
                <a:ea typeface="Mada"/>
                <a:cs typeface="Mada"/>
                <a:sym typeface="Mada"/>
              </a:rPr>
              <a:t>due to </a:t>
            </a:r>
            <a:r>
              <a:rPr lang="en-GB" sz="1200">
                <a:solidFill>
                  <a:srgbClr val="6AA84F"/>
                </a:solidFill>
                <a:latin typeface="Mada"/>
                <a:ea typeface="Mada"/>
                <a:cs typeface="Mada"/>
                <a:sym typeface="Mada"/>
              </a:rPr>
              <a:t>socioeconomics (camel owners)</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It was a novel virus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Majority of cases were due to unprotected healthcare provision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Reported in the following </a:t>
            </a:r>
            <a:r>
              <a:rPr lang="en-GB" sz="1200">
                <a:latin typeface="Mada"/>
                <a:ea typeface="Mada"/>
                <a:cs typeface="Mada"/>
                <a:sym typeface="Mada"/>
              </a:rPr>
              <a:t>countries</a:t>
            </a:r>
            <a:r>
              <a:rPr lang="en-GB" sz="1200">
                <a:latin typeface="Mada"/>
                <a:ea typeface="Mada"/>
                <a:cs typeface="Mada"/>
                <a:sym typeface="Mada"/>
              </a:rPr>
              <a:t> (80% of cases were in KSA):</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GB" sz="1200">
                <a:latin typeface="Mada"/>
                <a:ea typeface="Mada"/>
                <a:cs typeface="Mada"/>
                <a:sym typeface="Mada"/>
              </a:rPr>
              <a:t>Algeria, Austria, Bahrain, China, Egypt, France, Germany, Greece, Islamic Republic of Iran, Italy, Jordan, Kuwait, Lebanon, Malaysia, the Netherlands, Oman, Philippines, Qatar, Republic of Korea, Saudi Arabia, Thailand, Tunisia, Turkey, United Arab Emirates, United Kingdom, United States, and Yemen.</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grpSp>
        <p:nvGrpSpPr>
          <p:cNvPr id="305" name="Google Shape;305;p30"/>
          <p:cNvGrpSpPr/>
          <p:nvPr/>
        </p:nvGrpSpPr>
        <p:grpSpPr>
          <a:xfrm>
            <a:off x="99581" y="7823627"/>
            <a:ext cx="428695" cy="644011"/>
            <a:chOff x="219906" y="1124884"/>
            <a:chExt cx="502455" cy="736349"/>
          </a:xfrm>
        </p:grpSpPr>
        <p:grpSp>
          <p:nvGrpSpPr>
            <p:cNvPr id="306" name="Google Shape;306;p30"/>
            <p:cNvGrpSpPr/>
            <p:nvPr/>
          </p:nvGrpSpPr>
          <p:grpSpPr>
            <a:xfrm>
              <a:off x="219906" y="1124884"/>
              <a:ext cx="502455" cy="736349"/>
              <a:chOff x="4041649" y="1707654"/>
              <a:chExt cx="1060704" cy="1429526"/>
            </a:xfrm>
          </p:grpSpPr>
          <p:sp>
            <p:nvSpPr>
              <p:cNvPr id="307" name="Google Shape;307;p30"/>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08" name="Google Shape;308;p30"/>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09" name="Google Shape;309;p30"/>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solidFill>
                    <a:srgbClr val="666666"/>
                  </a:solidFill>
                  <a:latin typeface="Trebuchet MS"/>
                  <a:ea typeface="Trebuchet MS"/>
                  <a:cs typeface="Trebuchet MS"/>
                  <a:sym typeface="Trebuchet MS"/>
                </a:rPr>
                <a:t>1</a:t>
              </a:r>
              <a:endParaRPr b="1" sz="1700">
                <a:solidFill>
                  <a:srgbClr val="666666"/>
                </a:solidFill>
                <a:latin typeface="Trebuchet MS"/>
                <a:ea typeface="Trebuchet MS"/>
                <a:cs typeface="Trebuchet MS"/>
                <a:sym typeface="Trebuchet MS"/>
              </a:endParaRPr>
            </a:p>
          </p:txBody>
        </p:sp>
      </p:grpSp>
      <p:sp>
        <p:nvSpPr>
          <p:cNvPr id="310" name="Google Shape;310;p30"/>
          <p:cNvSpPr txBox="1"/>
          <p:nvPr/>
        </p:nvSpPr>
        <p:spPr>
          <a:xfrm>
            <a:off x="528275" y="7777700"/>
            <a:ext cx="60930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Source </a:t>
            </a:r>
            <a:r>
              <a:rPr b="1" lang="en-GB" sz="1200">
                <a:latin typeface="Mada"/>
                <a:ea typeface="Mada"/>
                <a:cs typeface="Mada"/>
                <a:sym typeface="Mada"/>
              </a:rPr>
              <a:t> of MERS-CoV:</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Animals in the Arabian peninsula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Dromedary camels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May have been in bats and transmitted to camels sometime in the past</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311" name="Google Shape;311;p30"/>
          <p:cNvSpPr txBox="1"/>
          <p:nvPr/>
        </p:nvSpPr>
        <p:spPr>
          <a:xfrm>
            <a:off x="498150" y="8639125"/>
            <a:ext cx="6283500" cy="12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Incubation period &amp; transmission:</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Incubation: </a:t>
            </a:r>
            <a:r>
              <a:rPr b="1" lang="en-GB" sz="1200">
                <a:solidFill>
                  <a:srgbClr val="CC0000"/>
                </a:solidFill>
                <a:latin typeface="Mada"/>
                <a:ea typeface="Mada"/>
                <a:cs typeface="Mada"/>
                <a:sym typeface="Mada"/>
              </a:rPr>
              <a:t>2-14 days</a:t>
            </a:r>
            <a:endParaRPr b="1" sz="1200">
              <a:solidFill>
                <a:srgbClr val="CC0000"/>
              </a:solidFill>
              <a:latin typeface="Mada"/>
              <a:ea typeface="Mada"/>
              <a:cs typeface="Mada"/>
              <a:sym typeface="Mada"/>
            </a:endParaRPr>
          </a:p>
          <a:p>
            <a:pPr indent="-304800" lvl="0" marL="457200" rtl="0" algn="l">
              <a:spcBef>
                <a:spcPts val="0"/>
              </a:spcBef>
              <a:spcAft>
                <a:spcPts val="0"/>
              </a:spcAft>
              <a:buSzPts val="1200"/>
              <a:buFont typeface="Mada"/>
              <a:buChar char="●"/>
            </a:pPr>
            <a:r>
              <a:rPr b="1" lang="en-GB" sz="1200">
                <a:latin typeface="Mada"/>
                <a:ea typeface="Mada"/>
                <a:cs typeface="Mada"/>
                <a:sym typeface="Mada"/>
              </a:rPr>
              <a:t>Mode of transmission:</a:t>
            </a:r>
            <a:endParaRPr b="1" sz="1200">
              <a:latin typeface="Mada"/>
              <a:ea typeface="Mada"/>
              <a:cs typeface="Mada"/>
              <a:sym typeface="Mada"/>
            </a:endParaRPr>
          </a:p>
          <a:p>
            <a:pPr indent="-304800" lvl="1" marL="914400" rtl="0" algn="l">
              <a:spcBef>
                <a:spcPts val="0"/>
              </a:spcBef>
              <a:spcAft>
                <a:spcPts val="0"/>
              </a:spcAft>
              <a:buSzPts val="1200"/>
              <a:buFont typeface="Mada"/>
              <a:buChar char="○"/>
            </a:pPr>
            <a:r>
              <a:rPr lang="en-GB" sz="1200">
                <a:latin typeface="Mada"/>
                <a:ea typeface="Mada"/>
                <a:cs typeface="Mada"/>
                <a:sym typeface="Mada"/>
              </a:rPr>
              <a:t>Person-to-person(patient- to-HCW)</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en-GB" sz="1200">
                <a:latin typeface="Mada"/>
                <a:ea typeface="Mada"/>
                <a:cs typeface="Mada"/>
                <a:sym typeface="Mada"/>
              </a:rPr>
              <a:t>Camels-to-humans (unknown route or infection cycle)</a:t>
            </a:r>
            <a:endParaRPr sz="1200">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p:txBody>
      </p:sp>
      <p:sp>
        <p:nvSpPr>
          <p:cNvPr id="312" name="Google Shape;312;p30"/>
          <p:cNvSpPr txBox="1"/>
          <p:nvPr/>
        </p:nvSpPr>
        <p:spPr>
          <a:xfrm>
            <a:off x="0" y="369200"/>
            <a:ext cx="6540900" cy="20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Mada"/>
                <a:ea typeface="Mada"/>
                <a:cs typeface="Mada"/>
                <a:sym typeface="Mada"/>
              </a:rPr>
              <a:t>According to the MOH the following are recommended for flu vaccination</a:t>
            </a:r>
            <a:r>
              <a:rPr b="1" lang="en-GB" sz="1200">
                <a:latin typeface="Mada"/>
                <a:ea typeface="Mada"/>
                <a:cs typeface="Mada"/>
                <a:sym typeface="Mada"/>
              </a:rPr>
              <a:t>:</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All Diabetics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Individuals with asthma; COPD</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Patients with chronic cardiac diseases; chronic renal diseases; chronic liver diseases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Neurological Disorders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Immune deficiency patients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Morbidly obese individuals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Pregnant women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6 m - 18 y on long term Aspirin therapy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Children  aged 6m – 5y; adults 50+ y</a:t>
            </a:r>
            <a:r>
              <a:rPr baseline="30000" lang="en-GB" sz="1200">
                <a:solidFill>
                  <a:srgbClr val="6AA84F"/>
                </a:solidFill>
                <a:latin typeface="Mada"/>
                <a:ea typeface="Mada"/>
                <a:cs typeface="Mada"/>
                <a:sym typeface="Mada"/>
              </a:rPr>
              <a:t>1</a:t>
            </a:r>
            <a:endParaRPr baseline="30000"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All healthcare workers </a:t>
            </a:r>
            <a:endParaRPr sz="1200">
              <a:latin typeface="Mada"/>
              <a:ea typeface="Mada"/>
              <a:cs typeface="Mada"/>
              <a:sym typeface="Mada"/>
            </a:endParaRPr>
          </a:p>
        </p:txBody>
      </p:sp>
      <p:sp>
        <p:nvSpPr>
          <p:cNvPr id="313" name="Google Shape;313;p30"/>
          <p:cNvSpPr txBox="1"/>
          <p:nvPr/>
        </p:nvSpPr>
        <p:spPr>
          <a:xfrm>
            <a:off x="75" y="2510165"/>
            <a:ext cx="3714000" cy="14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Mada"/>
                <a:ea typeface="Mada"/>
                <a:cs typeface="Mada"/>
                <a:sym typeface="Mada"/>
              </a:rPr>
              <a:t>Vaccine complications and contraindications: </a:t>
            </a:r>
            <a:r>
              <a:rPr b="1" lang="en-GB" sz="1200">
                <a:latin typeface="Mada"/>
                <a:ea typeface="Mada"/>
                <a:cs typeface="Mada"/>
                <a:sym typeface="Mada"/>
              </a:rPr>
              <a:t>symptoms that appear in the first 48 hours:</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Mild redness or swelling at the injection site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Slight rise in temperature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Minor body aches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Sore throat</a:t>
            </a:r>
            <a:endParaRPr b="1">
              <a:latin typeface="Mada"/>
              <a:ea typeface="Mada"/>
              <a:cs typeface="Mada"/>
              <a:sym typeface="Mada"/>
            </a:endParaRPr>
          </a:p>
        </p:txBody>
      </p:sp>
      <p:sp>
        <p:nvSpPr>
          <p:cNvPr id="314" name="Google Shape;314;p30"/>
          <p:cNvSpPr txBox="1"/>
          <p:nvPr/>
        </p:nvSpPr>
        <p:spPr>
          <a:xfrm>
            <a:off x="37475" y="3640868"/>
            <a:ext cx="7074600" cy="127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solidFill>
                  <a:srgbClr val="CC0000"/>
                </a:solidFill>
                <a:latin typeface="Mada"/>
                <a:ea typeface="Mada"/>
                <a:cs typeface="Mada"/>
                <a:sym typeface="Mada"/>
              </a:rPr>
              <a:t>Contraindications </a:t>
            </a:r>
            <a:r>
              <a:rPr b="1" lang="en-GB">
                <a:solidFill>
                  <a:srgbClr val="BF9000"/>
                </a:solidFill>
                <a:latin typeface="Mada"/>
                <a:ea typeface="Mada"/>
                <a:cs typeface="Mada"/>
                <a:sym typeface="Mada"/>
              </a:rPr>
              <a:t>(the Doctor might ask a question)</a:t>
            </a:r>
            <a:endParaRPr b="1">
              <a:solidFill>
                <a:srgbClr val="BF9000"/>
              </a:solidFill>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lang="en-GB" sz="1200">
                <a:latin typeface="Mada"/>
                <a:ea typeface="Mada"/>
                <a:cs typeface="Mada"/>
                <a:sym typeface="Mada"/>
              </a:rPr>
              <a:t>Those who have severe egg allergy Previous history of severe allergy to influenza vaccine </a:t>
            </a:r>
            <a:r>
              <a:rPr lang="en-GB" sz="1200">
                <a:solidFill>
                  <a:srgbClr val="6AA84F"/>
                </a:solidFill>
                <a:latin typeface="Mada"/>
                <a:ea typeface="Mada"/>
                <a:cs typeface="Mada"/>
                <a:sym typeface="Mada"/>
              </a:rPr>
              <a:t>Yes there are vaccine modifications where egg allergies aren’t contradicted but we don’t know of KSA has them so we make sure they don’t have egg allergies </a:t>
            </a:r>
            <a:endParaRPr sz="1200">
              <a:solidFill>
                <a:srgbClr val="6AA84F"/>
              </a:solidFill>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lang="en-GB" sz="1200">
                <a:latin typeface="Mada"/>
                <a:ea typeface="Mada"/>
                <a:cs typeface="Mada"/>
                <a:sym typeface="Mada"/>
              </a:rPr>
              <a:t>History of Guillain Barre Syndrome after taking the vaccine</a:t>
            </a:r>
            <a:endParaRPr sz="1200">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lang="en-GB" sz="1200">
                <a:latin typeface="Mada"/>
                <a:ea typeface="Mada"/>
                <a:cs typeface="Mada"/>
                <a:sym typeface="Mada"/>
              </a:rPr>
              <a:t>Children under 6 months</a:t>
            </a:r>
            <a:endParaRPr sz="1200">
              <a:latin typeface="Mada"/>
              <a:ea typeface="Mada"/>
              <a:cs typeface="Mada"/>
              <a:sym typeface="Mada"/>
            </a:endParaRPr>
          </a:p>
          <a:p>
            <a:pPr indent="-304800" lvl="0" marL="457200" rtl="0" algn="l">
              <a:lnSpc>
                <a:spcPct val="100000"/>
              </a:lnSpc>
              <a:spcBef>
                <a:spcPts val="0"/>
              </a:spcBef>
              <a:spcAft>
                <a:spcPts val="0"/>
              </a:spcAft>
              <a:buSzPts val="1200"/>
              <a:buFont typeface="Mada"/>
              <a:buChar char="●"/>
            </a:pPr>
            <a:r>
              <a:rPr lang="en-GB" sz="1200">
                <a:latin typeface="Mada"/>
                <a:ea typeface="Mada"/>
                <a:cs typeface="Mada"/>
                <a:sym typeface="Mada"/>
              </a:rPr>
              <a:t>People suffering from very high or moderate temperature </a:t>
            </a:r>
            <a:endParaRPr b="1" sz="1000">
              <a:latin typeface="Mada"/>
              <a:ea typeface="Mada"/>
              <a:cs typeface="Mada"/>
              <a:sym typeface="Mada"/>
            </a:endParaRPr>
          </a:p>
        </p:txBody>
      </p:sp>
      <p:sp>
        <p:nvSpPr>
          <p:cNvPr id="315" name="Google Shape;315;p30"/>
          <p:cNvSpPr txBox="1"/>
          <p:nvPr/>
        </p:nvSpPr>
        <p:spPr>
          <a:xfrm>
            <a:off x="75" y="9917125"/>
            <a:ext cx="7589400" cy="31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rgbClr val="6AA84F"/>
                </a:solidFill>
                <a:latin typeface="Mada"/>
                <a:ea typeface="Mada"/>
                <a:cs typeface="Mada"/>
                <a:sym typeface="Mada"/>
              </a:rPr>
              <a:t>1: Because the age group itself is a risk factor.</a:t>
            </a:r>
            <a:endParaRPr sz="900">
              <a:solidFill>
                <a:srgbClr val="CC0000"/>
              </a:solidFill>
              <a:latin typeface="Mada"/>
              <a:ea typeface="Mada"/>
              <a:cs typeface="Mada"/>
              <a:sym typeface="Mada"/>
            </a:endParaRPr>
          </a:p>
        </p:txBody>
      </p:sp>
      <p:pic>
        <p:nvPicPr>
          <p:cNvPr id="316" name="Google Shape;316;p30"/>
          <p:cNvPicPr preferRelativeResize="0"/>
          <p:nvPr/>
        </p:nvPicPr>
        <p:blipFill>
          <a:blip r:embed="rId3">
            <a:alphaModFix/>
          </a:blip>
          <a:stretch>
            <a:fillRect/>
          </a:stretch>
        </p:blipFill>
        <p:spPr>
          <a:xfrm>
            <a:off x="6520009" y="5591500"/>
            <a:ext cx="925316" cy="644025"/>
          </a:xfrm>
          <a:prstGeom prst="rect">
            <a:avLst/>
          </a:prstGeom>
          <a:noFill/>
          <a:ln>
            <a:noFill/>
          </a:ln>
        </p:spPr>
      </p:pic>
      <p:pic>
        <p:nvPicPr>
          <p:cNvPr id="317" name="Google Shape;317;p30"/>
          <p:cNvPicPr preferRelativeResize="0"/>
          <p:nvPr/>
        </p:nvPicPr>
        <p:blipFill rotWithShape="1">
          <a:blip r:embed="rId4">
            <a:alphaModFix/>
          </a:blip>
          <a:srcRect b="0" l="2238" r="1709" t="0"/>
          <a:stretch/>
        </p:blipFill>
        <p:spPr>
          <a:xfrm>
            <a:off x="6460184" y="6262826"/>
            <a:ext cx="1059240" cy="644025"/>
          </a:xfrm>
          <a:prstGeom prst="rect">
            <a:avLst/>
          </a:prstGeom>
          <a:noFill/>
          <a:ln>
            <a:noFill/>
          </a:ln>
        </p:spPr>
      </p:pic>
      <p:sp>
        <p:nvSpPr>
          <p:cNvPr id="318" name="Google Shape;318;p30"/>
          <p:cNvSpPr txBox="1"/>
          <p:nvPr/>
        </p:nvSpPr>
        <p:spPr>
          <a:xfrm>
            <a:off x="46038" y="7555125"/>
            <a:ext cx="7187700" cy="31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600">
                <a:solidFill>
                  <a:srgbClr val="76A5AF"/>
                </a:solidFill>
                <a:latin typeface="Nunito"/>
                <a:ea typeface="Nunito"/>
                <a:cs typeface="Nunito"/>
                <a:sym typeface="Nunito"/>
              </a:rPr>
              <a:t>Reservoir, Mode of Transmission, Symptoms, and Diagnosis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1"/>
          <p:cNvSpPr txBox="1"/>
          <p:nvPr/>
        </p:nvSpPr>
        <p:spPr>
          <a:xfrm>
            <a:off x="4197975" y="2962375"/>
            <a:ext cx="3366000" cy="12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Treatment</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No treatment is available</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Only treatment to relieve symptoms</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Support vital organ functions in severe cases</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No vaccine is available</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grpSp>
        <p:nvGrpSpPr>
          <p:cNvPr id="324" name="Google Shape;324;p31"/>
          <p:cNvGrpSpPr/>
          <p:nvPr/>
        </p:nvGrpSpPr>
        <p:grpSpPr>
          <a:xfrm>
            <a:off x="47191" y="507223"/>
            <a:ext cx="428695" cy="644011"/>
            <a:chOff x="219906" y="1124884"/>
            <a:chExt cx="502455" cy="736349"/>
          </a:xfrm>
        </p:grpSpPr>
        <p:grpSp>
          <p:nvGrpSpPr>
            <p:cNvPr id="325" name="Google Shape;325;p31"/>
            <p:cNvGrpSpPr/>
            <p:nvPr/>
          </p:nvGrpSpPr>
          <p:grpSpPr>
            <a:xfrm>
              <a:off x="219906" y="1124884"/>
              <a:ext cx="502455" cy="736349"/>
              <a:chOff x="4041649" y="1707654"/>
              <a:chExt cx="1060704" cy="1429526"/>
            </a:xfrm>
          </p:grpSpPr>
          <p:sp>
            <p:nvSpPr>
              <p:cNvPr id="326" name="Google Shape;326;p31"/>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27" name="Google Shape;327;p31"/>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28" name="Google Shape;328;p31"/>
            <p:cNvSpPr txBox="1"/>
            <p:nvPr/>
          </p:nvSpPr>
          <p:spPr>
            <a:xfrm>
              <a:off x="289816" y="1168964"/>
              <a:ext cx="3255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3</a:t>
              </a:r>
              <a:endParaRPr b="1" sz="1700">
                <a:solidFill>
                  <a:srgbClr val="666666"/>
                </a:solidFill>
                <a:latin typeface="Trebuchet MS"/>
                <a:ea typeface="Trebuchet MS"/>
                <a:cs typeface="Trebuchet MS"/>
                <a:sym typeface="Trebuchet MS"/>
              </a:endParaRPr>
            </a:p>
          </p:txBody>
        </p:sp>
      </p:grpSp>
      <p:grpSp>
        <p:nvGrpSpPr>
          <p:cNvPr id="329" name="Google Shape;329;p31"/>
          <p:cNvGrpSpPr/>
          <p:nvPr/>
        </p:nvGrpSpPr>
        <p:grpSpPr>
          <a:xfrm>
            <a:off x="3794741" y="536010"/>
            <a:ext cx="428695" cy="644011"/>
            <a:chOff x="219906" y="1124884"/>
            <a:chExt cx="502455" cy="736349"/>
          </a:xfrm>
        </p:grpSpPr>
        <p:grpSp>
          <p:nvGrpSpPr>
            <p:cNvPr id="330" name="Google Shape;330;p31"/>
            <p:cNvGrpSpPr/>
            <p:nvPr/>
          </p:nvGrpSpPr>
          <p:grpSpPr>
            <a:xfrm>
              <a:off x="219906" y="1124884"/>
              <a:ext cx="502455" cy="736349"/>
              <a:chOff x="4041649" y="1707654"/>
              <a:chExt cx="1060704" cy="1429526"/>
            </a:xfrm>
          </p:grpSpPr>
          <p:sp>
            <p:nvSpPr>
              <p:cNvPr id="331" name="Google Shape;331;p31"/>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32" name="Google Shape;332;p31"/>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33" name="Google Shape;333;p31"/>
            <p:cNvSpPr txBox="1"/>
            <p:nvPr/>
          </p:nvSpPr>
          <p:spPr>
            <a:xfrm>
              <a:off x="289816" y="1168964"/>
              <a:ext cx="3255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4</a:t>
              </a:r>
              <a:endParaRPr b="1" sz="1700">
                <a:solidFill>
                  <a:srgbClr val="666666"/>
                </a:solidFill>
                <a:latin typeface="Trebuchet MS"/>
                <a:ea typeface="Trebuchet MS"/>
                <a:cs typeface="Trebuchet MS"/>
                <a:sym typeface="Trebuchet MS"/>
              </a:endParaRPr>
            </a:p>
          </p:txBody>
        </p:sp>
      </p:grpSp>
      <p:sp>
        <p:nvSpPr>
          <p:cNvPr id="334" name="Google Shape;334;p31"/>
          <p:cNvSpPr txBox="1"/>
          <p:nvPr/>
        </p:nvSpPr>
        <p:spPr>
          <a:xfrm>
            <a:off x="467738" y="478425"/>
            <a:ext cx="3327000" cy="12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Symptoms</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Fever</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Cough</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Shortness of breath</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asymptomatic or mild symptoms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GI symptoms</a:t>
            </a:r>
            <a:endParaRPr sz="1200">
              <a:solidFill>
                <a:schemeClr val="dk1"/>
              </a:solidFill>
              <a:latin typeface="Mada"/>
              <a:ea typeface="Mada"/>
              <a:cs typeface="Mada"/>
              <a:sym typeface="Mada"/>
            </a:endParaRPr>
          </a:p>
        </p:txBody>
      </p:sp>
      <p:sp>
        <p:nvSpPr>
          <p:cNvPr id="335" name="Google Shape;335;p31"/>
          <p:cNvSpPr txBox="1"/>
          <p:nvPr/>
        </p:nvSpPr>
        <p:spPr>
          <a:xfrm>
            <a:off x="4215300" y="507225"/>
            <a:ext cx="2676900" cy="160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Complications:</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Pneumonia: respiratory failure (require  ventilator)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Death (30-40% of infected))</a:t>
            </a:r>
            <a:endParaRPr sz="1200">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Why do we worry about MERS-COV more than COVID-19? Due to the high case fatality rate</a:t>
            </a:r>
            <a:endParaRPr sz="1200">
              <a:solidFill>
                <a:srgbClr val="6AA84F"/>
              </a:solidFill>
              <a:latin typeface="Mada"/>
              <a:ea typeface="Mada"/>
              <a:cs typeface="Mada"/>
              <a:sym typeface="Mada"/>
            </a:endParaRPr>
          </a:p>
          <a:p>
            <a:pPr indent="0" lvl="0" marL="457200" rtl="0" algn="l">
              <a:spcBef>
                <a:spcPts val="0"/>
              </a:spcBef>
              <a:spcAft>
                <a:spcPts val="0"/>
              </a:spcAft>
              <a:buNone/>
            </a:pPr>
            <a:r>
              <a:t/>
            </a:r>
            <a:endParaRPr sz="1200">
              <a:latin typeface="Mada"/>
              <a:ea typeface="Mada"/>
              <a:cs typeface="Mada"/>
              <a:sym typeface="Mada"/>
            </a:endParaRPr>
          </a:p>
        </p:txBody>
      </p:sp>
      <p:grpSp>
        <p:nvGrpSpPr>
          <p:cNvPr id="336" name="Google Shape;336;p31"/>
          <p:cNvGrpSpPr/>
          <p:nvPr/>
        </p:nvGrpSpPr>
        <p:grpSpPr>
          <a:xfrm>
            <a:off x="47191" y="1713173"/>
            <a:ext cx="428695" cy="644011"/>
            <a:chOff x="219906" y="1124884"/>
            <a:chExt cx="502455" cy="736349"/>
          </a:xfrm>
        </p:grpSpPr>
        <p:grpSp>
          <p:nvGrpSpPr>
            <p:cNvPr id="337" name="Google Shape;337;p31"/>
            <p:cNvGrpSpPr/>
            <p:nvPr/>
          </p:nvGrpSpPr>
          <p:grpSpPr>
            <a:xfrm>
              <a:off x="219906" y="1124884"/>
              <a:ext cx="502455" cy="736349"/>
              <a:chOff x="4041649" y="1707654"/>
              <a:chExt cx="1060704" cy="1429526"/>
            </a:xfrm>
          </p:grpSpPr>
          <p:sp>
            <p:nvSpPr>
              <p:cNvPr id="338" name="Google Shape;338;p31"/>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39" name="Google Shape;339;p31"/>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40" name="Google Shape;340;p31"/>
            <p:cNvSpPr txBox="1"/>
            <p:nvPr/>
          </p:nvSpPr>
          <p:spPr>
            <a:xfrm>
              <a:off x="289816" y="1168964"/>
              <a:ext cx="3255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5</a:t>
              </a:r>
              <a:endParaRPr b="1" sz="1700">
                <a:solidFill>
                  <a:srgbClr val="666666"/>
                </a:solidFill>
                <a:latin typeface="Trebuchet MS"/>
                <a:ea typeface="Trebuchet MS"/>
                <a:cs typeface="Trebuchet MS"/>
                <a:sym typeface="Trebuchet MS"/>
              </a:endParaRPr>
            </a:p>
          </p:txBody>
        </p:sp>
      </p:grpSp>
      <p:sp>
        <p:nvSpPr>
          <p:cNvPr id="341" name="Google Shape;341;p31"/>
          <p:cNvSpPr txBox="1"/>
          <p:nvPr/>
        </p:nvSpPr>
        <p:spPr>
          <a:xfrm>
            <a:off x="471788" y="1657664"/>
            <a:ext cx="7074600" cy="12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latin typeface="Mada"/>
                <a:ea typeface="Mada"/>
                <a:cs typeface="Mada"/>
                <a:sym typeface="Mada"/>
              </a:rPr>
              <a:t>Risk factors for infection: </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People in close contact with a confirmed MERS case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Healthcare personnel who do not use recommended infection-control precautions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People who have been in contact with camels; visiting farms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Consumption of raw animal products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Elderly, immunocompromised, chronic disease</a:t>
            </a:r>
            <a:endParaRPr sz="1200">
              <a:latin typeface="Mada"/>
              <a:ea typeface="Mada"/>
              <a:cs typeface="Mada"/>
              <a:sym typeface="Mada"/>
            </a:endParaRPr>
          </a:p>
        </p:txBody>
      </p:sp>
      <p:grpSp>
        <p:nvGrpSpPr>
          <p:cNvPr id="342" name="Google Shape;342;p31"/>
          <p:cNvGrpSpPr/>
          <p:nvPr/>
        </p:nvGrpSpPr>
        <p:grpSpPr>
          <a:xfrm>
            <a:off x="25554" y="2991173"/>
            <a:ext cx="428695" cy="644011"/>
            <a:chOff x="219906" y="1124884"/>
            <a:chExt cx="502455" cy="736349"/>
          </a:xfrm>
        </p:grpSpPr>
        <p:grpSp>
          <p:nvGrpSpPr>
            <p:cNvPr id="343" name="Google Shape;343;p31"/>
            <p:cNvGrpSpPr/>
            <p:nvPr/>
          </p:nvGrpSpPr>
          <p:grpSpPr>
            <a:xfrm>
              <a:off x="219906" y="1124884"/>
              <a:ext cx="502455" cy="736349"/>
              <a:chOff x="4041649" y="1707654"/>
              <a:chExt cx="1060704" cy="1429526"/>
            </a:xfrm>
          </p:grpSpPr>
          <p:sp>
            <p:nvSpPr>
              <p:cNvPr id="344" name="Google Shape;344;p31"/>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45" name="Google Shape;345;p31"/>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46" name="Google Shape;346;p31"/>
            <p:cNvSpPr txBox="1"/>
            <p:nvPr/>
          </p:nvSpPr>
          <p:spPr>
            <a:xfrm>
              <a:off x="289816" y="1168964"/>
              <a:ext cx="3255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6</a:t>
              </a:r>
              <a:endParaRPr b="1" sz="1700">
                <a:solidFill>
                  <a:srgbClr val="666666"/>
                </a:solidFill>
                <a:latin typeface="Trebuchet MS"/>
                <a:ea typeface="Trebuchet MS"/>
                <a:cs typeface="Trebuchet MS"/>
                <a:sym typeface="Trebuchet MS"/>
              </a:endParaRPr>
            </a:p>
          </p:txBody>
        </p:sp>
      </p:grpSp>
      <p:sp>
        <p:nvSpPr>
          <p:cNvPr id="347" name="Google Shape;347;p31"/>
          <p:cNvSpPr txBox="1"/>
          <p:nvPr/>
        </p:nvSpPr>
        <p:spPr>
          <a:xfrm>
            <a:off x="446100" y="2962375"/>
            <a:ext cx="3366000" cy="12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Diagnosis</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Nasopharyngeal swab -&gt; rRT-PCR</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If negative -&gt; retest lower respiratory specimen</a:t>
            </a:r>
            <a:r>
              <a:rPr baseline="30000" lang="en-GB" sz="1200">
                <a:solidFill>
                  <a:srgbClr val="6AA84F"/>
                </a:solidFill>
                <a:latin typeface="Mada"/>
                <a:ea typeface="Mada"/>
                <a:cs typeface="Mada"/>
                <a:sym typeface="Mada"/>
              </a:rPr>
              <a:t>1</a:t>
            </a:r>
            <a:endParaRPr baseline="30000" sz="1200">
              <a:solidFill>
                <a:srgbClr val="6AA84F"/>
              </a:solidFill>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Cases should be reported within 24 hrs (category 1 reportable disease) </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grpSp>
        <p:nvGrpSpPr>
          <p:cNvPr id="348" name="Google Shape;348;p31"/>
          <p:cNvGrpSpPr/>
          <p:nvPr/>
        </p:nvGrpSpPr>
        <p:grpSpPr>
          <a:xfrm>
            <a:off x="3777429" y="2991173"/>
            <a:ext cx="428695" cy="644011"/>
            <a:chOff x="219906" y="1124884"/>
            <a:chExt cx="502455" cy="736349"/>
          </a:xfrm>
        </p:grpSpPr>
        <p:grpSp>
          <p:nvGrpSpPr>
            <p:cNvPr id="349" name="Google Shape;349;p31"/>
            <p:cNvGrpSpPr/>
            <p:nvPr/>
          </p:nvGrpSpPr>
          <p:grpSpPr>
            <a:xfrm>
              <a:off x="219906" y="1124884"/>
              <a:ext cx="502455" cy="736349"/>
              <a:chOff x="4041649" y="1707654"/>
              <a:chExt cx="1060704" cy="1429526"/>
            </a:xfrm>
          </p:grpSpPr>
          <p:sp>
            <p:nvSpPr>
              <p:cNvPr id="350" name="Google Shape;350;p31"/>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51" name="Google Shape;351;p31"/>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52" name="Google Shape;352;p31"/>
            <p:cNvSpPr txBox="1"/>
            <p:nvPr/>
          </p:nvSpPr>
          <p:spPr>
            <a:xfrm>
              <a:off x="289816" y="1168964"/>
              <a:ext cx="3255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7</a:t>
              </a:r>
              <a:endParaRPr b="1" sz="1700">
                <a:solidFill>
                  <a:srgbClr val="666666"/>
                </a:solidFill>
                <a:latin typeface="Trebuchet MS"/>
                <a:ea typeface="Trebuchet MS"/>
                <a:cs typeface="Trebuchet MS"/>
                <a:sym typeface="Trebuchet MS"/>
              </a:endParaRPr>
            </a:p>
          </p:txBody>
        </p:sp>
      </p:grpSp>
      <p:grpSp>
        <p:nvGrpSpPr>
          <p:cNvPr id="353" name="Google Shape;353;p31"/>
          <p:cNvGrpSpPr/>
          <p:nvPr/>
        </p:nvGrpSpPr>
        <p:grpSpPr>
          <a:xfrm>
            <a:off x="25554" y="4227173"/>
            <a:ext cx="428695" cy="644011"/>
            <a:chOff x="219906" y="1124884"/>
            <a:chExt cx="502455" cy="736349"/>
          </a:xfrm>
        </p:grpSpPr>
        <p:grpSp>
          <p:nvGrpSpPr>
            <p:cNvPr id="354" name="Google Shape;354;p31"/>
            <p:cNvGrpSpPr/>
            <p:nvPr/>
          </p:nvGrpSpPr>
          <p:grpSpPr>
            <a:xfrm>
              <a:off x="219906" y="1124884"/>
              <a:ext cx="502455" cy="736349"/>
              <a:chOff x="4041649" y="1707654"/>
              <a:chExt cx="1060704" cy="1429526"/>
            </a:xfrm>
          </p:grpSpPr>
          <p:sp>
            <p:nvSpPr>
              <p:cNvPr id="355" name="Google Shape;355;p31"/>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56" name="Google Shape;356;p31"/>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57" name="Google Shape;357;p31"/>
            <p:cNvSpPr txBox="1"/>
            <p:nvPr/>
          </p:nvSpPr>
          <p:spPr>
            <a:xfrm>
              <a:off x="289816" y="1168964"/>
              <a:ext cx="3255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8</a:t>
              </a:r>
              <a:endParaRPr b="1" sz="1700">
                <a:solidFill>
                  <a:srgbClr val="666666"/>
                </a:solidFill>
                <a:latin typeface="Trebuchet MS"/>
                <a:ea typeface="Trebuchet MS"/>
                <a:cs typeface="Trebuchet MS"/>
                <a:sym typeface="Trebuchet MS"/>
              </a:endParaRPr>
            </a:p>
          </p:txBody>
        </p:sp>
      </p:grpSp>
      <p:sp>
        <p:nvSpPr>
          <p:cNvPr id="358" name="Google Shape;358;p31"/>
          <p:cNvSpPr txBox="1"/>
          <p:nvPr/>
        </p:nvSpPr>
        <p:spPr>
          <a:xfrm>
            <a:off x="446100" y="4198375"/>
            <a:ext cx="7117800" cy="140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200">
                <a:solidFill>
                  <a:schemeClr val="dk1"/>
                </a:solidFill>
                <a:latin typeface="Mada"/>
                <a:ea typeface="Mada"/>
                <a:cs typeface="Mada"/>
                <a:sym typeface="Mada"/>
              </a:rPr>
              <a:t>Prevention</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Handwashing</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Cough etiquette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Avoid touching your eyes, nose and mouth with unwashed hands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Avoid personal contact, or sharing cups or eating utensils, with sick people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Clean and disinfect frequently touched surfaces and objects, such as doorknobs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Healthcare workers practice infection control precautions; negative pressure room, masks…etc</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
        <p:nvSpPr>
          <p:cNvPr id="359" name="Google Shape;359;p31"/>
          <p:cNvSpPr txBox="1"/>
          <p:nvPr/>
        </p:nvSpPr>
        <p:spPr>
          <a:xfrm>
            <a:off x="9575" y="9703275"/>
            <a:ext cx="7589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rgbClr val="6AA84F"/>
                </a:solidFill>
                <a:latin typeface="Mada"/>
                <a:ea typeface="Mada"/>
                <a:cs typeface="Mada"/>
                <a:sym typeface="Mada"/>
              </a:rPr>
              <a:t>1: Due to high false negative.</a:t>
            </a:r>
            <a:endParaRPr sz="900">
              <a:solidFill>
                <a:srgbClr val="CC0000"/>
              </a:solidFill>
              <a:latin typeface="Mada"/>
              <a:ea typeface="Mada"/>
              <a:cs typeface="Mada"/>
              <a:sym typeface="Mada"/>
            </a:endParaRPr>
          </a:p>
        </p:txBody>
      </p:sp>
      <p:sp>
        <p:nvSpPr>
          <p:cNvPr id="360" name="Google Shape;360;p31"/>
          <p:cNvSpPr txBox="1"/>
          <p:nvPr/>
        </p:nvSpPr>
        <p:spPr>
          <a:xfrm>
            <a:off x="-25954" y="5463182"/>
            <a:ext cx="432000" cy="8310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5400">
                <a:solidFill>
                  <a:srgbClr val="134F5C"/>
                </a:solidFill>
                <a:latin typeface="Georgia"/>
                <a:ea typeface="Georgia"/>
                <a:cs typeface="Georgia"/>
                <a:sym typeface="Georgia"/>
              </a:rPr>
              <a:t>3</a:t>
            </a:r>
            <a:endParaRPr b="1" sz="5400">
              <a:solidFill>
                <a:srgbClr val="134F5C"/>
              </a:solidFill>
              <a:latin typeface="Georgia"/>
              <a:ea typeface="Georgia"/>
              <a:cs typeface="Georgia"/>
              <a:sym typeface="Georgia"/>
            </a:endParaRPr>
          </a:p>
        </p:txBody>
      </p:sp>
      <p:sp>
        <p:nvSpPr>
          <p:cNvPr id="361" name="Google Shape;361;p31"/>
          <p:cNvSpPr txBox="1"/>
          <p:nvPr/>
        </p:nvSpPr>
        <p:spPr>
          <a:xfrm>
            <a:off x="358288" y="5791385"/>
            <a:ext cx="7276200" cy="465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GB" sz="2400">
                <a:solidFill>
                  <a:srgbClr val="134F5C"/>
                </a:solidFill>
                <a:latin typeface="Nunito"/>
                <a:ea typeface="Nunito"/>
                <a:cs typeface="Nunito"/>
                <a:sym typeface="Nunito"/>
              </a:rPr>
              <a:t>Severe Acute Respiratory Syndrome (SARS-CoV)</a:t>
            </a:r>
            <a:endParaRPr b="1" sz="1200">
              <a:latin typeface="Mada"/>
              <a:ea typeface="Mada"/>
              <a:cs typeface="Mada"/>
              <a:sym typeface="Mada"/>
            </a:endParaRPr>
          </a:p>
        </p:txBody>
      </p:sp>
      <p:sp>
        <p:nvSpPr>
          <p:cNvPr id="362" name="Google Shape;362;p31"/>
          <p:cNvSpPr/>
          <p:nvPr/>
        </p:nvSpPr>
        <p:spPr>
          <a:xfrm>
            <a:off x="445647" y="5754176"/>
            <a:ext cx="54000" cy="5400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1">
              <a:solidFill>
                <a:srgbClr val="FFFFFF"/>
              </a:solidFill>
              <a:latin typeface="Arial"/>
              <a:ea typeface="Arial"/>
              <a:cs typeface="Arial"/>
              <a:sym typeface="Arial"/>
            </a:endParaRPr>
          </a:p>
        </p:txBody>
      </p:sp>
      <p:sp>
        <p:nvSpPr>
          <p:cNvPr id="363" name="Google Shape;363;p31"/>
          <p:cNvSpPr txBox="1"/>
          <p:nvPr/>
        </p:nvSpPr>
        <p:spPr>
          <a:xfrm>
            <a:off x="-25962" y="6302573"/>
            <a:ext cx="7276200" cy="1236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Also an infection caused by coronavirus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First reported in Asia in 2003</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Spread to more than 24 countries around the world</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8,098 cases -&gt; 774 deaths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No cases have been reported after 2004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Reservoir: Horseshoe bats</a:t>
            </a:r>
            <a:endParaRPr b="1" sz="1200">
              <a:solidFill>
                <a:schemeClr val="dk1"/>
              </a:solidFill>
              <a:latin typeface="Mada"/>
              <a:ea typeface="Mada"/>
              <a:cs typeface="Mada"/>
              <a:sym typeface="Mada"/>
            </a:endParaRPr>
          </a:p>
        </p:txBody>
      </p:sp>
      <p:grpSp>
        <p:nvGrpSpPr>
          <p:cNvPr id="364" name="Google Shape;364;p31"/>
          <p:cNvGrpSpPr/>
          <p:nvPr/>
        </p:nvGrpSpPr>
        <p:grpSpPr>
          <a:xfrm>
            <a:off x="35041" y="7575783"/>
            <a:ext cx="428695" cy="644011"/>
            <a:chOff x="219906" y="1124884"/>
            <a:chExt cx="502455" cy="736349"/>
          </a:xfrm>
        </p:grpSpPr>
        <p:grpSp>
          <p:nvGrpSpPr>
            <p:cNvPr id="365" name="Google Shape;365;p31"/>
            <p:cNvGrpSpPr/>
            <p:nvPr/>
          </p:nvGrpSpPr>
          <p:grpSpPr>
            <a:xfrm>
              <a:off x="219906" y="1124884"/>
              <a:ext cx="502455" cy="736349"/>
              <a:chOff x="4041649" y="1707654"/>
              <a:chExt cx="1060704" cy="1429526"/>
            </a:xfrm>
          </p:grpSpPr>
          <p:sp>
            <p:nvSpPr>
              <p:cNvPr id="366" name="Google Shape;366;p31"/>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67" name="Google Shape;367;p31"/>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68" name="Google Shape;368;p31"/>
            <p:cNvSpPr txBox="1"/>
            <p:nvPr/>
          </p:nvSpPr>
          <p:spPr>
            <a:xfrm>
              <a:off x="289816" y="1168964"/>
              <a:ext cx="3255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1</a:t>
              </a:r>
              <a:endParaRPr b="1" sz="1700">
                <a:solidFill>
                  <a:srgbClr val="666666"/>
                </a:solidFill>
                <a:latin typeface="Trebuchet MS"/>
                <a:ea typeface="Trebuchet MS"/>
                <a:cs typeface="Trebuchet MS"/>
                <a:sym typeface="Trebuchet MS"/>
              </a:endParaRPr>
            </a:p>
          </p:txBody>
        </p:sp>
      </p:grpSp>
      <p:sp>
        <p:nvSpPr>
          <p:cNvPr id="369" name="Google Shape;369;p31"/>
          <p:cNvSpPr txBox="1"/>
          <p:nvPr/>
        </p:nvSpPr>
        <p:spPr>
          <a:xfrm>
            <a:off x="455607" y="7546985"/>
            <a:ext cx="5263500" cy="220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Symptoms</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High fever</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Headache</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 Overall feeling of discomfort</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Generalized body aches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Mild respiratory symptoms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Dry cough</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Diarrhea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Complications</a:t>
            </a:r>
            <a:r>
              <a:rPr lang="en-GB" sz="1200">
                <a:solidFill>
                  <a:schemeClr val="dk1"/>
                </a:solidFill>
                <a:latin typeface="Mada"/>
                <a:ea typeface="Mada"/>
                <a:cs typeface="Mada"/>
                <a:sym typeface="Mada"/>
              </a:rPr>
              <a:t>: Pneumonia; pulmonary decompensation; ARDS</a:t>
            </a:r>
            <a:endParaRPr sz="1200">
              <a:solidFill>
                <a:schemeClr val="dk1"/>
              </a:solidFill>
              <a:latin typeface="Mada"/>
              <a:ea typeface="Mada"/>
              <a:cs typeface="Mada"/>
              <a:sym typeface="Mada"/>
            </a:endParaRPr>
          </a:p>
        </p:txBody>
      </p:sp>
      <p:sp>
        <p:nvSpPr>
          <p:cNvPr id="370" name="Google Shape;370;p31"/>
          <p:cNvSpPr/>
          <p:nvPr/>
        </p:nvSpPr>
        <p:spPr>
          <a:xfrm>
            <a:off x="4826900" y="1301890"/>
            <a:ext cx="230100" cy="2205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1" name="Google Shape;371;p31"/>
          <p:cNvPicPr preferRelativeResize="0"/>
          <p:nvPr/>
        </p:nvPicPr>
        <p:blipFill>
          <a:blip r:embed="rId3">
            <a:alphaModFix/>
          </a:blip>
          <a:stretch>
            <a:fillRect/>
          </a:stretch>
        </p:blipFill>
        <p:spPr>
          <a:xfrm>
            <a:off x="6679002" y="6256970"/>
            <a:ext cx="697000" cy="395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grpSp>
        <p:nvGrpSpPr>
          <p:cNvPr id="376" name="Google Shape;376;p32"/>
          <p:cNvGrpSpPr/>
          <p:nvPr/>
        </p:nvGrpSpPr>
        <p:grpSpPr>
          <a:xfrm>
            <a:off x="9567" y="483143"/>
            <a:ext cx="428695" cy="644011"/>
            <a:chOff x="219906" y="1124884"/>
            <a:chExt cx="502455" cy="736349"/>
          </a:xfrm>
        </p:grpSpPr>
        <p:grpSp>
          <p:nvGrpSpPr>
            <p:cNvPr id="377" name="Google Shape;377;p32"/>
            <p:cNvGrpSpPr/>
            <p:nvPr/>
          </p:nvGrpSpPr>
          <p:grpSpPr>
            <a:xfrm>
              <a:off x="219906" y="1124884"/>
              <a:ext cx="502455" cy="736349"/>
              <a:chOff x="4041649" y="1707654"/>
              <a:chExt cx="1060704" cy="1429526"/>
            </a:xfrm>
          </p:grpSpPr>
          <p:sp>
            <p:nvSpPr>
              <p:cNvPr id="378" name="Google Shape;378;p3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79" name="Google Shape;379;p32"/>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80" name="Google Shape;380;p32"/>
            <p:cNvSpPr txBox="1"/>
            <p:nvPr/>
          </p:nvSpPr>
          <p:spPr>
            <a:xfrm>
              <a:off x="279218" y="1152220"/>
              <a:ext cx="2886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2</a:t>
              </a:r>
              <a:endParaRPr b="1" sz="1700">
                <a:solidFill>
                  <a:srgbClr val="666666"/>
                </a:solidFill>
                <a:latin typeface="Trebuchet MS"/>
                <a:ea typeface="Trebuchet MS"/>
                <a:cs typeface="Trebuchet MS"/>
                <a:sym typeface="Trebuchet MS"/>
              </a:endParaRPr>
            </a:p>
          </p:txBody>
        </p:sp>
      </p:grpSp>
      <p:sp>
        <p:nvSpPr>
          <p:cNvPr id="381" name="Google Shape;381;p32"/>
          <p:cNvSpPr txBox="1"/>
          <p:nvPr/>
        </p:nvSpPr>
        <p:spPr>
          <a:xfrm>
            <a:off x="486000" y="435468"/>
            <a:ext cx="6859200" cy="140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transmission:</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Direct: Person-to-person; respiratory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Droplets Indirect: Contacting surface contaminated with respiratory droplets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May be airborne ? </a:t>
            </a:r>
            <a:r>
              <a:rPr lang="en-GB" sz="1200">
                <a:solidFill>
                  <a:srgbClr val="6AA84F"/>
                </a:solidFill>
                <a:latin typeface="Mada"/>
                <a:ea typeface="Mada"/>
                <a:cs typeface="Mada"/>
                <a:sym typeface="Mada"/>
              </a:rPr>
              <a:t>it spreads  very quickly they think it may be airborne In healthcare setting:</a:t>
            </a:r>
            <a:r>
              <a:rPr lang="en-GB" sz="1200">
                <a:solidFill>
                  <a:schemeClr val="dk1"/>
                </a:solidFill>
                <a:latin typeface="Mada"/>
                <a:ea typeface="Mada"/>
                <a:cs typeface="Mada"/>
                <a:sym typeface="Mada"/>
              </a:rPr>
              <a:t> Aerosol-generating procedures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 Virus shed in stool – not clear feco-oral transmission</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Incubation period: </a:t>
            </a:r>
            <a:r>
              <a:rPr lang="en-GB" sz="1200">
                <a:latin typeface="Mada"/>
                <a:ea typeface="Mada"/>
                <a:cs typeface="Mada"/>
                <a:sym typeface="Mada"/>
              </a:rPr>
              <a:t>2 – 7 days</a:t>
            </a:r>
            <a:endParaRPr sz="1200">
              <a:latin typeface="Mada"/>
              <a:ea typeface="Mada"/>
              <a:cs typeface="Mada"/>
              <a:sym typeface="Mada"/>
            </a:endParaRPr>
          </a:p>
        </p:txBody>
      </p:sp>
      <p:grpSp>
        <p:nvGrpSpPr>
          <p:cNvPr id="382" name="Google Shape;382;p32"/>
          <p:cNvGrpSpPr/>
          <p:nvPr/>
        </p:nvGrpSpPr>
        <p:grpSpPr>
          <a:xfrm>
            <a:off x="9568" y="1868566"/>
            <a:ext cx="425630" cy="644011"/>
            <a:chOff x="219906" y="1124884"/>
            <a:chExt cx="502455" cy="736349"/>
          </a:xfrm>
        </p:grpSpPr>
        <p:grpSp>
          <p:nvGrpSpPr>
            <p:cNvPr id="383" name="Google Shape;383;p32"/>
            <p:cNvGrpSpPr/>
            <p:nvPr/>
          </p:nvGrpSpPr>
          <p:grpSpPr>
            <a:xfrm>
              <a:off x="219906" y="1124884"/>
              <a:ext cx="502455" cy="736349"/>
              <a:chOff x="4041649" y="1707654"/>
              <a:chExt cx="1060704" cy="1429526"/>
            </a:xfrm>
          </p:grpSpPr>
          <p:sp>
            <p:nvSpPr>
              <p:cNvPr id="384" name="Google Shape;384;p3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85" name="Google Shape;385;p32"/>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86" name="Google Shape;386;p32"/>
            <p:cNvSpPr txBox="1"/>
            <p:nvPr/>
          </p:nvSpPr>
          <p:spPr>
            <a:xfrm>
              <a:off x="289816" y="1168964"/>
              <a:ext cx="3255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3</a:t>
              </a:r>
              <a:endParaRPr b="1" sz="1700">
                <a:solidFill>
                  <a:srgbClr val="666666"/>
                </a:solidFill>
                <a:latin typeface="Trebuchet MS"/>
                <a:ea typeface="Trebuchet MS"/>
                <a:cs typeface="Trebuchet MS"/>
                <a:sym typeface="Trebuchet MS"/>
              </a:endParaRPr>
            </a:p>
          </p:txBody>
        </p:sp>
      </p:grpSp>
      <p:sp>
        <p:nvSpPr>
          <p:cNvPr id="387" name="Google Shape;387;p32"/>
          <p:cNvSpPr txBox="1"/>
          <p:nvPr/>
        </p:nvSpPr>
        <p:spPr>
          <a:xfrm>
            <a:off x="427125" y="1839768"/>
            <a:ext cx="6215700" cy="9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Diagnosis:</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Usually based on history</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If history suggest SARS and X-ray  normal; thin cut CT</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Laboratory</a:t>
            </a:r>
            <a:r>
              <a:rPr lang="en-GB" sz="1200">
                <a:solidFill>
                  <a:schemeClr val="dk1"/>
                </a:solidFill>
                <a:latin typeface="Mada"/>
                <a:ea typeface="Mada"/>
                <a:cs typeface="Mada"/>
                <a:sym typeface="Mada"/>
              </a:rPr>
              <a:t>: rRT-PCR</a:t>
            </a:r>
            <a:r>
              <a:rPr baseline="30000" lang="en-GB" sz="1200">
                <a:solidFill>
                  <a:srgbClr val="6AA84F"/>
                </a:solidFill>
                <a:latin typeface="Mada"/>
                <a:ea typeface="Mada"/>
                <a:cs typeface="Mada"/>
                <a:sym typeface="Mada"/>
              </a:rPr>
              <a:t>1</a:t>
            </a:r>
            <a:endParaRPr baseline="30000" sz="1200">
              <a:solidFill>
                <a:srgbClr val="6AA84F"/>
              </a:solidFill>
              <a:latin typeface="Mada"/>
              <a:ea typeface="Mada"/>
              <a:cs typeface="Mada"/>
              <a:sym typeface="Mada"/>
            </a:endParaRPr>
          </a:p>
        </p:txBody>
      </p:sp>
      <p:sp>
        <p:nvSpPr>
          <p:cNvPr id="388" name="Google Shape;388;p32"/>
          <p:cNvSpPr txBox="1"/>
          <p:nvPr/>
        </p:nvSpPr>
        <p:spPr>
          <a:xfrm>
            <a:off x="9575" y="9703275"/>
            <a:ext cx="75894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rgbClr val="6AA84F"/>
                </a:solidFill>
                <a:latin typeface="Mada"/>
                <a:ea typeface="Mada"/>
                <a:cs typeface="Mada"/>
                <a:sym typeface="Mada"/>
              </a:rPr>
              <a:t>1: </a:t>
            </a:r>
            <a:r>
              <a:rPr lang="en-GB" sz="900">
                <a:solidFill>
                  <a:srgbClr val="6AA84F"/>
                </a:solidFill>
                <a:latin typeface="Mada"/>
                <a:ea typeface="Mada"/>
                <a:cs typeface="Mada"/>
                <a:sym typeface="Mada"/>
              </a:rPr>
              <a:t>Confirmatory</a:t>
            </a:r>
            <a:r>
              <a:rPr lang="en-GB" sz="900">
                <a:solidFill>
                  <a:srgbClr val="6AA84F"/>
                </a:solidFill>
                <a:latin typeface="Mada"/>
                <a:ea typeface="Mada"/>
                <a:cs typeface="Mada"/>
                <a:sym typeface="Mada"/>
              </a:rPr>
              <a:t> test.</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2: Supportive treatment.</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3: Helped in decreasing the number of infection in those 2 years.</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4: الجواز الصحي</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5: Providing PPE, training medical staff, develop an infection control program, etc.. </a:t>
            </a:r>
            <a:endParaRPr sz="900">
              <a:solidFill>
                <a:srgbClr val="6AA84F"/>
              </a:solidFill>
              <a:latin typeface="Mada"/>
              <a:ea typeface="Mada"/>
              <a:cs typeface="Mada"/>
              <a:sym typeface="Mada"/>
            </a:endParaRPr>
          </a:p>
        </p:txBody>
      </p:sp>
      <p:grpSp>
        <p:nvGrpSpPr>
          <p:cNvPr id="389" name="Google Shape;389;p32"/>
          <p:cNvGrpSpPr/>
          <p:nvPr/>
        </p:nvGrpSpPr>
        <p:grpSpPr>
          <a:xfrm>
            <a:off x="118375" y="4571018"/>
            <a:ext cx="429599" cy="644011"/>
            <a:chOff x="219906" y="1124884"/>
            <a:chExt cx="502455" cy="736349"/>
          </a:xfrm>
        </p:grpSpPr>
        <p:grpSp>
          <p:nvGrpSpPr>
            <p:cNvPr id="390" name="Google Shape;390;p32"/>
            <p:cNvGrpSpPr/>
            <p:nvPr/>
          </p:nvGrpSpPr>
          <p:grpSpPr>
            <a:xfrm>
              <a:off x="219906" y="1124884"/>
              <a:ext cx="502455" cy="736349"/>
              <a:chOff x="4041649" y="1707654"/>
              <a:chExt cx="1060704" cy="1429526"/>
            </a:xfrm>
          </p:grpSpPr>
          <p:sp>
            <p:nvSpPr>
              <p:cNvPr id="391" name="Google Shape;391;p3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92" name="Google Shape;392;p32"/>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93" name="Google Shape;393;p32"/>
            <p:cNvSpPr txBox="1"/>
            <p:nvPr/>
          </p:nvSpPr>
          <p:spPr>
            <a:xfrm>
              <a:off x="289816" y="1168964"/>
              <a:ext cx="3255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5</a:t>
              </a:r>
              <a:endParaRPr b="1" sz="1700">
                <a:solidFill>
                  <a:srgbClr val="666666"/>
                </a:solidFill>
                <a:latin typeface="Trebuchet MS"/>
                <a:ea typeface="Trebuchet MS"/>
                <a:cs typeface="Trebuchet MS"/>
                <a:sym typeface="Trebuchet MS"/>
              </a:endParaRPr>
            </a:p>
          </p:txBody>
        </p:sp>
      </p:grpSp>
      <p:sp>
        <p:nvSpPr>
          <p:cNvPr id="394" name="Google Shape;394;p32"/>
          <p:cNvSpPr txBox="1"/>
          <p:nvPr/>
        </p:nvSpPr>
        <p:spPr>
          <a:xfrm>
            <a:off x="539800" y="4542221"/>
            <a:ext cx="6859200" cy="11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Treatment</a:t>
            </a:r>
            <a:r>
              <a:rPr b="1" baseline="30000" lang="en-GB" sz="1200">
                <a:solidFill>
                  <a:srgbClr val="6AA84F"/>
                </a:solidFill>
                <a:latin typeface="Mada"/>
                <a:ea typeface="Mada"/>
                <a:cs typeface="Mada"/>
                <a:sym typeface="Mada"/>
              </a:rPr>
              <a:t>2</a:t>
            </a:r>
            <a:r>
              <a:rPr b="1" lang="en-GB" sz="1200">
                <a:solidFill>
                  <a:schemeClr val="dk1"/>
                </a:solidFill>
                <a:latin typeface="Mada"/>
                <a:ea typeface="Mada"/>
                <a:cs typeface="Mada"/>
                <a:sym typeface="Mada"/>
              </a:rPr>
              <a:t>:</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No clear scientifically proven treatment available</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Severe cases require intensive care</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Antiviral treatment is questionable; some studies suggest poorer outcomes for those receiving antiviral agents.</a:t>
            </a:r>
            <a:endParaRPr b="1" sz="1200">
              <a:solidFill>
                <a:schemeClr val="dk1"/>
              </a:solidFill>
              <a:latin typeface="Mada"/>
              <a:ea typeface="Mada"/>
              <a:cs typeface="Mada"/>
              <a:sym typeface="Mada"/>
            </a:endParaRPr>
          </a:p>
        </p:txBody>
      </p:sp>
      <p:grpSp>
        <p:nvGrpSpPr>
          <p:cNvPr id="395" name="Google Shape;395;p32"/>
          <p:cNvGrpSpPr/>
          <p:nvPr/>
        </p:nvGrpSpPr>
        <p:grpSpPr>
          <a:xfrm>
            <a:off x="86141" y="3205400"/>
            <a:ext cx="428695" cy="644011"/>
            <a:chOff x="219906" y="1124884"/>
            <a:chExt cx="502455" cy="736349"/>
          </a:xfrm>
        </p:grpSpPr>
        <p:grpSp>
          <p:nvGrpSpPr>
            <p:cNvPr id="396" name="Google Shape;396;p32"/>
            <p:cNvGrpSpPr/>
            <p:nvPr/>
          </p:nvGrpSpPr>
          <p:grpSpPr>
            <a:xfrm>
              <a:off x="219906" y="1124884"/>
              <a:ext cx="502455" cy="736349"/>
              <a:chOff x="4041649" y="1707654"/>
              <a:chExt cx="1060704" cy="1429526"/>
            </a:xfrm>
          </p:grpSpPr>
          <p:sp>
            <p:nvSpPr>
              <p:cNvPr id="397" name="Google Shape;397;p3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98" name="Google Shape;398;p32"/>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99" name="Google Shape;399;p32"/>
            <p:cNvSpPr txBox="1"/>
            <p:nvPr/>
          </p:nvSpPr>
          <p:spPr>
            <a:xfrm>
              <a:off x="289816" y="1168964"/>
              <a:ext cx="3255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4</a:t>
              </a:r>
              <a:endParaRPr b="1" sz="1700">
                <a:solidFill>
                  <a:srgbClr val="666666"/>
                </a:solidFill>
                <a:latin typeface="Trebuchet MS"/>
                <a:ea typeface="Trebuchet MS"/>
                <a:cs typeface="Trebuchet MS"/>
                <a:sym typeface="Trebuchet MS"/>
              </a:endParaRPr>
            </a:p>
          </p:txBody>
        </p:sp>
      </p:grpSp>
      <p:sp>
        <p:nvSpPr>
          <p:cNvPr id="400" name="Google Shape;400;p32"/>
          <p:cNvSpPr txBox="1"/>
          <p:nvPr/>
        </p:nvSpPr>
        <p:spPr>
          <a:xfrm>
            <a:off x="485988" y="3100069"/>
            <a:ext cx="6545400" cy="9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Signs of chest x-ray:</a:t>
            </a:r>
            <a:r>
              <a:rPr lang="en-GB"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Unilateral patchy shadowing</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After 1-2 days: </a:t>
            </a:r>
            <a:r>
              <a:rPr lang="en-GB" sz="1200">
                <a:solidFill>
                  <a:schemeClr val="dk1"/>
                </a:solidFill>
                <a:latin typeface="Mada"/>
                <a:ea typeface="Mada"/>
                <a:cs typeface="Mada"/>
                <a:sym typeface="Mada"/>
              </a:rPr>
              <a:t>bilateral interstitial infiltration</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Later: Air-space opacities</a:t>
            </a:r>
            <a:endParaRPr b="1" sz="1200">
              <a:solidFill>
                <a:schemeClr val="dk1"/>
              </a:solidFill>
              <a:latin typeface="Mada"/>
              <a:ea typeface="Mada"/>
              <a:cs typeface="Mada"/>
              <a:sym typeface="Mada"/>
            </a:endParaRPr>
          </a:p>
        </p:txBody>
      </p:sp>
      <p:grpSp>
        <p:nvGrpSpPr>
          <p:cNvPr id="401" name="Google Shape;401;p32"/>
          <p:cNvGrpSpPr/>
          <p:nvPr/>
        </p:nvGrpSpPr>
        <p:grpSpPr>
          <a:xfrm>
            <a:off x="9490" y="6096273"/>
            <a:ext cx="461907" cy="644011"/>
            <a:chOff x="219906" y="1124884"/>
            <a:chExt cx="502455" cy="736349"/>
          </a:xfrm>
        </p:grpSpPr>
        <p:grpSp>
          <p:nvGrpSpPr>
            <p:cNvPr id="402" name="Google Shape;402;p32"/>
            <p:cNvGrpSpPr/>
            <p:nvPr/>
          </p:nvGrpSpPr>
          <p:grpSpPr>
            <a:xfrm>
              <a:off x="219906" y="1124884"/>
              <a:ext cx="502455" cy="736349"/>
              <a:chOff x="4041649" y="1707654"/>
              <a:chExt cx="1060704" cy="1429526"/>
            </a:xfrm>
          </p:grpSpPr>
          <p:sp>
            <p:nvSpPr>
              <p:cNvPr id="403" name="Google Shape;403;p3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404" name="Google Shape;404;p32"/>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405" name="Google Shape;405;p32"/>
            <p:cNvSpPr txBox="1"/>
            <p:nvPr/>
          </p:nvSpPr>
          <p:spPr>
            <a:xfrm>
              <a:off x="289816" y="1168964"/>
              <a:ext cx="325500" cy="295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GB" sz="1700">
                  <a:solidFill>
                    <a:srgbClr val="666666"/>
                  </a:solidFill>
                  <a:latin typeface="Trebuchet MS"/>
                  <a:ea typeface="Trebuchet MS"/>
                  <a:cs typeface="Trebuchet MS"/>
                  <a:sym typeface="Trebuchet MS"/>
                </a:rPr>
                <a:t>6</a:t>
              </a:r>
              <a:endParaRPr b="1" sz="1700">
                <a:solidFill>
                  <a:srgbClr val="666666"/>
                </a:solidFill>
                <a:latin typeface="Trebuchet MS"/>
                <a:ea typeface="Trebuchet MS"/>
                <a:cs typeface="Trebuchet MS"/>
                <a:sym typeface="Trebuchet MS"/>
              </a:endParaRPr>
            </a:p>
          </p:txBody>
        </p:sp>
      </p:grpSp>
      <p:sp>
        <p:nvSpPr>
          <p:cNvPr id="406" name="Google Shape;406;p32"/>
          <p:cNvSpPr txBox="1"/>
          <p:nvPr/>
        </p:nvSpPr>
        <p:spPr>
          <a:xfrm>
            <a:off x="462641" y="6067475"/>
            <a:ext cx="7136400" cy="164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Mada"/>
                <a:ea typeface="Mada"/>
                <a:cs typeface="Mada"/>
                <a:sym typeface="Mada"/>
              </a:rPr>
              <a:t>Prevention &amp; control:</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No vaccine available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Handwashing and infection control precautions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In case of reported cases, early identification and efficient reporting of cases</a:t>
            </a:r>
            <a:r>
              <a:rPr b="1" baseline="30000" lang="en-GB" sz="1200">
                <a:solidFill>
                  <a:srgbClr val="6AA84F"/>
                </a:solidFill>
                <a:latin typeface="Mada"/>
                <a:ea typeface="Mada"/>
                <a:cs typeface="Mada"/>
                <a:sym typeface="Mada"/>
              </a:rPr>
              <a:t>3</a:t>
            </a:r>
            <a:endParaRPr b="1" baseline="30000"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Isolation of patients with infection</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en-GB" sz="1200">
                <a:solidFill>
                  <a:srgbClr val="CC0000"/>
                </a:solidFill>
                <a:latin typeface="Mada"/>
                <a:ea typeface="Mada"/>
                <a:cs typeface="Mada"/>
                <a:sym typeface="Mada"/>
              </a:rPr>
              <a:t>Exit screening for international travelers</a:t>
            </a:r>
            <a:r>
              <a:rPr b="1" baseline="30000" lang="en-GB" sz="1200">
                <a:solidFill>
                  <a:srgbClr val="6AA84F"/>
                </a:solidFill>
                <a:latin typeface="Mada"/>
                <a:ea typeface="Mada"/>
                <a:cs typeface="Mada"/>
                <a:sym typeface="Mada"/>
              </a:rPr>
              <a:t>4</a:t>
            </a:r>
            <a:endParaRPr b="1" baseline="30000" sz="1200">
              <a:solidFill>
                <a:srgbClr val="6AA84F"/>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Appropriate protection of medical staff caring for patients</a:t>
            </a:r>
            <a:r>
              <a:rPr baseline="30000" lang="en-GB" sz="1200">
                <a:solidFill>
                  <a:srgbClr val="6AA84F"/>
                </a:solidFill>
                <a:latin typeface="Mada"/>
                <a:ea typeface="Mada"/>
                <a:cs typeface="Mada"/>
                <a:sym typeface="Mada"/>
              </a:rPr>
              <a:t>5</a:t>
            </a:r>
            <a:endParaRPr baseline="30000" sz="1200">
              <a:solidFill>
                <a:srgbClr val="6AA84F"/>
              </a:solidFill>
              <a:latin typeface="Mada"/>
              <a:ea typeface="Mada"/>
              <a:cs typeface="Mada"/>
              <a:sym typeface="Mada"/>
            </a:endParaRPr>
          </a:p>
          <a:p>
            <a:pPr indent="0" lvl="0" marL="0" rtl="0" algn="l">
              <a:lnSpc>
                <a:spcPct val="115000"/>
              </a:lnSpc>
              <a:spcBef>
                <a:spcPts val="0"/>
              </a:spcBef>
              <a:spcAft>
                <a:spcPts val="0"/>
              </a:spcAft>
              <a:buNone/>
            </a:pPr>
            <a:r>
              <a:t/>
            </a:r>
            <a:endParaRPr sz="1200">
              <a:solidFill>
                <a:schemeClr val="dk1"/>
              </a:solidFill>
              <a:latin typeface="Mada"/>
              <a:ea typeface="Mada"/>
              <a:cs typeface="Mada"/>
              <a:sym typeface="Mada"/>
            </a:endParaRPr>
          </a:p>
        </p:txBody>
      </p:sp>
      <p:pic>
        <p:nvPicPr>
          <p:cNvPr id="407" name="Google Shape;407;p32"/>
          <p:cNvPicPr preferRelativeResize="0"/>
          <p:nvPr/>
        </p:nvPicPr>
        <p:blipFill>
          <a:blip r:embed="rId3">
            <a:alphaModFix/>
          </a:blip>
          <a:stretch>
            <a:fillRect/>
          </a:stretch>
        </p:blipFill>
        <p:spPr>
          <a:xfrm>
            <a:off x="4887853" y="2435474"/>
            <a:ext cx="2352050" cy="2300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3"/>
          <p:cNvSpPr/>
          <p:nvPr/>
        </p:nvSpPr>
        <p:spPr>
          <a:xfrm>
            <a:off x="173675" y="2028825"/>
            <a:ext cx="7246200" cy="65508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413" name="Google Shape;413;p33"/>
          <p:cNvSpPr/>
          <p:nvPr/>
        </p:nvSpPr>
        <p:spPr>
          <a:xfrm>
            <a:off x="685550" y="1808825"/>
            <a:ext cx="1209924" cy="385776"/>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
        <p:nvSpPr>
          <p:cNvPr id="414" name="Google Shape;414;p33"/>
          <p:cNvSpPr/>
          <p:nvPr/>
        </p:nvSpPr>
        <p:spPr>
          <a:xfrm flipH="1" rot="10800000">
            <a:off x="0" y="9829800"/>
            <a:ext cx="14940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415" name="Google Shape;415;p33"/>
          <p:cNvSpPr txBox="1"/>
          <p:nvPr/>
        </p:nvSpPr>
        <p:spPr>
          <a:xfrm>
            <a:off x="152400" y="9762975"/>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416" name="Google Shape;416;p33"/>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417" name="Google Shape;417;p33"/>
          <p:cNvSpPr txBox="1"/>
          <p:nvPr/>
        </p:nvSpPr>
        <p:spPr>
          <a:xfrm>
            <a:off x="4341943" y="256875"/>
            <a:ext cx="28203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Quiz</a:t>
            </a:r>
            <a:endParaRPr sz="6000">
              <a:solidFill>
                <a:srgbClr val="134F5C"/>
              </a:solidFill>
              <a:latin typeface="Nunito"/>
              <a:ea typeface="Nunito"/>
              <a:cs typeface="Nunito"/>
              <a:sym typeface="Nunito"/>
            </a:endParaRPr>
          </a:p>
        </p:txBody>
      </p:sp>
      <p:graphicFrame>
        <p:nvGraphicFramePr>
          <p:cNvPr id="418" name="Google Shape;418;p33"/>
          <p:cNvGraphicFramePr/>
          <p:nvPr/>
        </p:nvGraphicFramePr>
        <p:xfrm>
          <a:off x="2068288" y="9686763"/>
          <a:ext cx="3000000" cy="3000000"/>
        </p:xfrm>
        <a:graphic>
          <a:graphicData uri="http://schemas.openxmlformats.org/drawingml/2006/table">
            <a:tbl>
              <a:tblPr>
                <a:noFill/>
                <a:tableStyleId>{C90A2B69-B0B2-4D4F-BC59-EA65E12409A8}</a:tableStyleId>
              </a:tblPr>
              <a:tblGrid>
                <a:gridCol w="805075"/>
                <a:gridCol w="805075"/>
                <a:gridCol w="805075"/>
                <a:gridCol w="805075"/>
                <a:gridCol w="805075"/>
                <a:gridCol w="805075"/>
              </a:tblGrid>
              <a:tr h="264525">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Q4</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Q5</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Q6</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A</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r>
            </a:tbl>
          </a:graphicData>
        </a:graphic>
      </p:graphicFrame>
      <p:sp>
        <p:nvSpPr>
          <p:cNvPr id="419" name="Google Shape;419;p33"/>
          <p:cNvSpPr txBox="1"/>
          <p:nvPr/>
        </p:nvSpPr>
        <p:spPr>
          <a:xfrm>
            <a:off x="173850" y="2590800"/>
            <a:ext cx="72462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latin typeface="Mada"/>
                <a:ea typeface="Mada"/>
                <a:cs typeface="Mada"/>
                <a:sym typeface="Mada"/>
              </a:rPr>
              <a:t>1- </a:t>
            </a:r>
            <a:r>
              <a:rPr lang="en-GB" sz="1200">
                <a:solidFill>
                  <a:schemeClr val="dk1"/>
                </a:solidFill>
                <a:latin typeface="Mada"/>
                <a:ea typeface="Mada"/>
                <a:cs typeface="Mada"/>
                <a:sym typeface="Mada"/>
              </a:rPr>
              <a:t>Which type of influenza virus causes pandemics?</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en-GB" sz="1200">
                <a:solidFill>
                  <a:srgbClr val="76A5AF"/>
                </a:solidFill>
                <a:latin typeface="Mada"/>
                <a:ea typeface="Mada"/>
                <a:cs typeface="Mada"/>
                <a:sym typeface="Mada"/>
              </a:rPr>
              <a:t>A. Type A     B. Type B     C. Type C     D. All of them</a:t>
            </a:r>
            <a:endParaRPr sz="1200">
              <a:solidFill>
                <a:srgbClr val="76A5AF"/>
              </a:solidFill>
              <a:latin typeface="Mada"/>
              <a:ea typeface="Mada"/>
              <a:cs typeface="Mada"/>
              <a:sym typeface="Mada"/>
            </a:endParaRPr>
          </a:p>
          <a:p>
            <a:pPr indent="0" lvl="0" marL="0" rtl="0" algn="ctr">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2- </a:t>
            </a:r>
            <a:r>
              <a:rPr lang="en-GB" sz="1200">
                <a:solidFill>
                  <a:srgbClr val="333333"/>
                </a:solidFill>
                <a:highlight>
                  <a:srgbClr val="FFFFFF"/>
                </a:highlight>
                <a:latin typeface="Mada"/>
                <a:ea typeface="Mada"/>
                <a:cs typeface="Mada"/>
                <a:sym typeface="Mada"/>
              </a:rPr>
              <a:t>What does X denotes in this nomenclature, </a:t>
            </a:r>
            <a:r>
              <a:rPr lang="en-GB" sz="1200">
                <a:solidFill>
                  <a:srgbClr val="333333"/>
                </a:solidFill>
                <a:highlight>
                  <a:srgbClr val="FFFFFF"/>
                </a:highlight>
                <a:latin typeface="Mada"/>
                <a:ea typeface="Mada"/>
                <a:cs typeface="Mada"/>
                <a:sym typeface="Mada"/>
              </a:rPr>
              <a:t>A/duck/X/Y/Z (H1N1) influenza virus?</a:t>
            </a:r>
            <a:endParaRPr sz="1200">
              <a:solidFill>
                <a:srgbClr val="333333"/>
              </a:solidFill>
              <a:highlight>
                <a:srgbClr val="FFFFFF"/>
              </a:highlight>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en-GB" sz="1200">
                <a:solidFill>
                  <a:srgbClr val="76A5AF"/>
                </a:solidFill>
                <a:latin typeface="Mada"/>
                <a:ea typeface="Mada"/>
                <a:cs typeface="Mada"/>
                <a:sym typeface="Mada"/>
              </a:rPr>
              <a:t>A. Antigen     B. Year     C. Strain number     D. Origin</a:t>
            </a:r>
            <a:endParaRPr sz="1200">
              <a:solidFill>
                <a:srgbClr val="76A5AF"/>
              </a:solidFill>
              <a:latin typeface="Mada"/>
              <a:ea typeface="Mada"/>
              <a:cs typeface="Mada"/>
              <a:sym typeface="Mada"/>
            </a:endParaRPr>
          </a:p>
          <a:p>
            <a:pPr indent="0" lvl="0" marL="0" rtl="0" algn="ctr">
              <a:spcBef>
                <a:spcPts val="0"/>
              </a:spcBef>
              <a:spcAft>
                <a:spcPts val="0"/>
              </a:spcAft>
              <a:buNone/>
            </a:pPr>
            <a:r>
              <a:t/>
            </a:r>
            <a:endParaRPr sz="1200" u="sng">
              <a:solidFill>
                <a:srgbClr val="76A5AF"/>
              </a:solidFill>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3- </a:t>
            </a:r>
            <a:r>
              <a:rPr lang="en-GB" sz="1200">
                <a:solidFill>
                  <a:schemeClr val="dk1"/>
                </a:solidFill>
                <a:latin typeface="Mada"/>
                <a:ea typeface="Mada"/>
                <a:cs typeface="Mada"/>
                <a:sym typeface="Mada"/>
              </a:rPr>
              <a:t>What is the main reservoir for influenza A?</a:t>
            </a:r>
            <a:endParaRPr sz="1200">
              <a:solidFill>
                <a:srgbClr val="333333"/>
              </a:solidFill>
              <a:highlight>
                <a:srgbClr val="FFFFFF"/>
              </a:highlight>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en-GB" sz="1200">
                <a:solidFill>
                  <a:srgbClr val="76A5AF"/>
                </a:solidFill>
                <a:latin typeface="Mada"/>
                <a:ea typeface="Mada"/>
                <a:cs typeface="Mada"/>
                <a:sym typeface="Mada"/>
              </a:rPr>
              <a:t>A. Animals    B. Soil     C. Human carriers     D. Water pools</a:t>
            </a:r>
            <a:endParaRPr sz="1200">
              <a:solidFill>
                <a:srgbClr val="76A5AF"/>
              </a:solidFill>
              <a:latin typeface="Mada"/>
              <a:ea typeface="Mada"/>
              <a:cs typeface="Mada"/>
              <a:sym typeface="Mada"/>
            </a:endParaRPr>
          </a:p>
          <a:p>
            <a:pPr indent="0" lvl="0" marL="0" rtl="0" algn="ctr">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4- Which of the following requires 2nd level prevention?</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en-GB" sz="1200">
                <a:solidFill>
                  <a:srgbClr val="76A5AF"/>
                </a:solidFill>
                <a:latin typeface="Mada"/>
                <a:ea typeface="Mada"/>
                <a:cs typeface="Mada"/>
                <a:sym typeface="Mada"/>
              </a:rPr>
              <a:t>A. </a:t>
            </a:r>
            <a:r>
              <a:rPr lang="en-GB" sz="1200">
                <a:solidFill>
                  <a:srgbClr val="76A5AF"/>
                </a:solidFill>
                <a:latin typeface="Mada"/>
                <a:ea typeface="Mada"/>
                <a:cs typeface="Mada"/>
                <a:sym typeface="Mada"/>
              </a:rPr>
              <a:t>Leprosy     B. Ebola     C. MERS-CoV     D. Malaria</a:t>
            </a:r>
            <a:endParaRPr sz="1200">
              <a:solidFill>
                <a:srgbClr val="76A5AF"/>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5- Which of the following is the most common symptom of MERS-CoV? </a:t>
            </a:r>
            <a:endParaRPr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 </a:t>
            </a:r>
            <a:endParaRPr sz="1200">
              <a:latin typeface="Mada"/>
              <a:ea typeface="Mada"/>
              <a:cs typeface="Mada"/>
              <a:sym typeface="Mada"/>
            </a:endParaRPr>
          </a:p>
          <a:p>
            <a:pPr indent="0" lvl="0" marL="0" rtl="0" algn="ctr">
              <a:spcBef>
                <a:spcPts val="0"/>
              </a:spcBef>
              <a:spcAft>
                <a:spcPts val="0"/>
              </a:spcAft>
              <a:buNone/>
            </a:pPr>
            <a:r>
              <a:rPr lang="en-GB" sz="1200">
                <a:solidFill>
                  <a:srgbClr val="76A5AF"/>
                </a:solidFill>
                <a:latin typeface="Mada"/>
                <a:ea typeface="Mada"/>
                <a:cs typeface="Mada"/>
                <a:sym typeface="Mada"/>
              </a:rPr>
              <a:t>A. Muscle aches     B. Bloody diarrhea     C. Fever     D. Abdominal pain</a:t>
            </a:r>
            <a:endParaRPr sz="1200">
              <a:solidFill>
                <a:srgbClr val="76A5AF"/>
              </a:solidFill>
              <a:latin typeface="Mada"/>
              <a:ea typeface="Mada"/>
              <a:cs typeface="Mada"/>
              <a:sym typeface="Mada"/>
            </a:endParaRPr>
          </a:p>
          <a:p>
            <a:pPr indent="0" lvl="0" marL="0" rtl="0" algn="ctr">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6- What is the main reservoir for SARS Co-V?</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en-GB" sz="1200">
                <a:solidFill>
                  <a:srgbClr val="76A5AF"/>
                </a:solidFill>
                <a:latin typeface="Mada"/>
                <a:ea typeface="Mada"/>
                <a:cs typeface="Mada"/>
                <a:sym typeface="Mada"/>
              </a:rPr>
              <a:t>A. Camel     B. Horseshoe bat     C. Wild birds     D. Dogs</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