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0698475" cx="7589525"/>
  <p:notesSz cx="6858000" cy="9144000"/>
  <p:embeddedFontLst>
    <p:embeddedFont>
      <p:font typeface="Nunito"/>
      <p:regular r:id="rId18"/>
      <p:bold r:id="rId19"/>
      <p:italic r:id="rId20"/>
      <p:boldItalic r:id="rId21"/>
    </p:embeddedFont>
    <p:embeddedFont>
      <p:font typeface="Mada"/>
      <p:regular r:id="rId22"/>
      <p:bold r:id="rId23"/>
    </p:embeddedFont>
    <p:embeddedFont>
      <p:font typeface="Bree Serif"/>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31AAAD-BC33-49F8-ABB1-68D32E2991A9}">
  <a:tblStyle styleId="{9A31AAAD-BC33-49F8-ABB1-68D32E2991A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4.xml"/><Relationship Id="rId22" Type="http://schemas.openxmlformats.org/officeDocument/2006/relationships/font" Target="fonts/Mada-regular.fntdata"/><Relationship Id="rId10" Type="http://schemas.openxmlformats.org/officeDocument/2006/relationships/slide" Target="slides/slide3.xml"/><Relationship Id="rId21" Type="http://schemas.openxmlformats.org/officeDocument/2006/relationships/font" Target="fonts/Nunito-boldItalic.fntdata"/><Relationship Id="rId13" Type="http://schemas.openxmlformats.org/officeDocument/2006/relationships/slide" Target="slides/slide6.xml"/><Relationship Id="rId24" Type="http://schemas.openxmlformats.org/officeDocument/2006/relationships/font" Target="fonts/BreeSerif-regular.fntdata"/><Relationship Id="rId12" Type="http://schemas.openxmlformats.org/officeDocument/2006/relationships/slide" Target="slides/slide5.xml"/><Relationship Id="rId23" Type="http://schemas.openxmlformats.org/officeDocument/2006/relationships/font" Target="fonts/Mad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font" Target="fonts/Nunito-bold.fntdata"/><Relationship Id="rId6" Type="http://schemas.openxmlformats.org/officeDocument/2006/relationships/slideMaster" Target="slideMasters/slideMaster1.xml"/><Relationship Id="rId18" Type="http://schemas.openxmlformats.org/officeDocument/2006/relationships/font" Target="fonts/Nunito-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18T05:34:58.056">
    <p:pos x="6000" y="0"/>
    <p:text>Revised, Thank you so much very well organized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8623e47bf8c9da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8623e47bf8c9d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db7f5c60a_0_2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db7f5c60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db7f5c60a_0_7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db7f5c60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db7f5c60a_0_10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db7f5c60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bdb7f5c60a_0_15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bdb7f5c60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db7f5c60a_0_17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bdb7f5c60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db7f5c60a_0_22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db7f5c60a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db7f5c60a_0_56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db7f5c60a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27.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hyperlink" Target="https://www.youtube.com/watch?v=esM_ePHn0a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mindful.org/free-mindfulness-apps-worthy-of-your-attention/" TargetMode="External"/><Relationship Id="rId4" Type="http://schemas.openxmlformats.org/officeDocument/2006/relationships/image" Target="../media/image21.png"/><Relationship Id="rId5" Type="http://schemas.openxmlformats.org/officeDocument/2006/relationships/hyperlink" Target="https://www.developgoodhabits.com/best-mindfulness-ap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131117" y="182863"/>
            <a:ext cx="1114216" cy="730500"/>
          </a:xfrm>
          <a:prstGeom prst="rect">
            <a:avLst/>
          </a:prstGeom>
          <a:noFill/>
          <a:ln>
            <a:noFill/>
          </a:ln>
        </p:spPr>
      </p:pic>
      <p:sp>
        <p:nvSpPr>
          <p:cNvPr id="56" name="Google Shape;56;p13"/>
          <p:cNvSpPr/>
          <p:nvPr/>
        </p:nvSpPr>
        <p:spPr>
          <a:xfrm>
            <a:off x="1762150" y="16631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1774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1999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3325"/>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371601"/>
            <a:ext cx="2137475" cy="2137475"/>
          </a:xfrm>
          <a:prstGeom prst="rect">
            <a:avLst/>
          </a:prstGeom>
          <a:noFill/>
          <a:ln>
            <a:noFill/>
          </a:ln>
        </p:spPr>
      </p:pic>
      <p:sp>
        <p:nvSpPr>
          <p:cNvPr id="61" name="Google Shape;61;p13"/>
          <p:cNvSpPr txBox="1"/>
          <p:nvPr/>
        </p:nvSpPr>
        <p:spPr>
          <a:xfrm>
            <a:off x="2743300" y="17764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COVID-19 Pandemic </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4238625"/>
            <a:ext cx="6789000" cy="1718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Global and local epidemiology of COVID 19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Risk factors, and preventive measures in COVID</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Practices required to effectively prevent infection in the University and hospital setting</a:t>
            </a:r>
            <a:endParaRPr>
              <a:latin typeface="Mada"/>
              <a:ea typeface="Mada"/>
              <a:cs typeface="Mada"/>
              <a:sym typeface="Mada"/>
            </a:endParaRPr>
          </a:p>
        </p:txBody>
      </p:sp>
      <p:sp>
        <p:nvSpPr>
          <p:cNvPr id="67" name="Google Shape;67;p13"/>
          <p:cNvSpPr/>
          <p:nvPr/>
        </p:nvSpPr>
        <p:spPr>
          <a:xfrm>
            <a:off x="914150" y="39694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70" name="Google Shape;70;p13"/>
          <p:cNvSpPr/>
          <p:nvPr/>
        </p:nvSpPr>
        <p:spPr>
          <a:xfrm>
            <a:off x="402275" y="6342075"/>
            <a:ext cx="6789000" cy="2834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What is COVID?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Why has it been called a pandemic?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How can it spread?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Signs and symptoms of COVID</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Who are at risk?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How to protect yourself and your loved ones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Precautions to take while in the University and clinical rotations/work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How take care of your physical and mental</a:t>
            </a:r>
            <a:endParaRPr>
              <a:latin typeface="Mada"/>
              <a:ea typeface="Mada"/>
              <a:cs typeface="Mada"/>
              <a:sym typeface="Mada"/>
            </a:endParaRPr>
          </a:p>
        </p:txBody>
      </p:sp>
      <p:sp>
        <p:nvSpPr>
          <p:cNvPr id="71" name="Google Shape;71;p13"/>
          <p:cNvSpPr/>
          <p:nvPr/>
        </p:nvSpPr>
        <p:spPr>
          <a:xfrm>
            <a:off x="914150" y="61030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Outline</a:t>
            </a:r>
            <a:endParaRPr sz="2000">
              <a:solidFill>
                <a:srgbClr val="134F5C"/>
              </a:solidFill>
              <a:latin typeface="Nunito"/>
              <a:ea typeface="Nunito"/>
              <a:cs typeface="Nunito"/>
              <a:sym typeface="Nunito"/>
            </a:endParaRPr>
          </a:p>
        </p:txBody>
      </p:sp>
      <p:sp>
        <p:nvSpPr>
          <p:cNvPr id="72" name="Google Shape;72;p13"/>
          <p:cNvSpPr txBox="1"/>
          <p:nvPr/>
        </p:nvSpPr>
        <p:spPr>
          <a:xfrm>
            <a:off x="2496800" y="3578175"/>
            <a:ext cx="4694400" cy="583800"/>
          </a:xfrm>
          <a:prstGeom prst="rect">
            <a:avLst/>
          </a:prstGeom>
          <a:noFill/>
          <a:ln>
            <a:noFill/>
          </a:ln>
        </p:spPr>
        <p:txBody>
          <a:bodyPr anchorCtr="0" anchor="ctr" bIns="45700" lIns="91425" spcFirstLastPara="1" rIns="91425" wrap="square" tIns="45700">
            <a:noAutofit/>
          </a:bodyPr>
          <a:lstStyle/>
          <a:p>
            <a:pPr indent="0" lvl="0" marL="457200" rtl="0" algn="ctr">
              <a:spcBef>
                <a:spcPts val="0"/>
              </a:spcBef>
              <a:spcAft>
                <a:spcPts val="0"/>
              </a:spcAft>
              <a:buNone/>
            </a:pPr>
            <a:r>
              <a:rPr b="1" lang="en-GB" sz="1600">
                <a:solidFill>
                  <a:srgbClr val="CC0000"/>
                </a:solidFill>
                <a:latin typeface="Mada"/>
                <a:ea typeface="Mada"/>
                <a:cs typeface="Mada"/>
                <a:sym typeface="Mada"/>
              </a:rPr>
              <a:t>ALL PICTURES AND NOTES ARE IMPORTANT!!</a:t>
            </a:r>
            <a:endParaRPr b="1" sz="1600">
              <a:solidFill>
                <a:srgbClr val="CC0000"/>
              </a:solidFill>
              <a:latin typeface="Mada"/>
              <a:ea typeface="Mada"/>
              <a:cs typeface="Mada"/>
              <a:sym typeface="Mada"/>
            </a:endParaRPr>
          </a:p>
        </p:txBody>
      </p:sp>
      <p:pic>
        <p:nvPicPr>
          <p:cNvPr id="73" name="Google Shape;73;p13"/>
          <p:cNvPicPr preferRelativeResize="0"/>
          <p:nvPr/>
        </p:nvPicPr>
        <p:blipFill>
          <a:blip r:embed="rId8">
            <a:alphaModFix/>
          </a:blip>
          <a:stretch>
            <a:fillRect/>
          </a:stretch>
        </p:blipFill>
        <p:spPr>
          <a:xfrm>
            <a:off x="400050" y="114613"/>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78" name="Google Shape;278;p22"/>
          <p:cNvSpPr txBox="1"/>
          <p:nvPr/>
        </p:nvSpPr>
        <p:spPr>
          <a:xfrm>
            <a:off x="295071" y="5976111"/>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279" name="Google Shape;279;p22"/>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22"/>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283" name="Google Shape;283;p22"/>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284" name="Google Shape;284;p22"/>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285" name="Google Shape;285;p22"/>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pic>
        <p:nvPicPr>
          <p:cNvPr id="286" name="Google Shape;286;p22"/>
          <p:cNvPicPr preferRelativeResize="0"/>
          <p:nvPr/>
        </p:nvPicPr>
        <p:blipFill>
          <a:blip r:embed="rId4">
            <a:alphaModFix/>
          </a:blip>
          <a:stretch>
            <a:fillRect/>
          </a:stretch>
        </p:blipFill>
        <p:spPr>
          <a:xfrm>
            <a:off x="4837956" y="7593558"/>
            <a:ext cx="327250" cy="327226"/>
          </a:xfrm>
          <a:prstGeom prst="rect">
            <a:avLst/>
          </a:prstGeom>
          <a:noFill/>
          <a:ln>
            <a:noFill/>
          </a:ln>
        </p:spPr>
      </p:pic>
      <p:pic>
        <p:nvPicPr>
          <p:cNvPr id="287" name="Google Shape;287;p22"/>
          <p:cNvPicPr preferRelativeResize="0"/>
          <p:nvPr/>
        </p:nvPicPr>
        <p:blipFill>
          <a:blip r:embed="rId5">
            <a:alphaModFix/>
          </a:blip>
          <a:stretch>
            <a:fillRect/>
          </a:stretch>
        </p:blipFill>
        <p:spPr>
          <a:xfrm>
            <a:off x="4248790" y="9239095"/>
            <a:ext cx="270097" cy="270066"/>
          </a:xfrm>
          <a:prstGeom prst="rect">
            <a:avLst/>
          </a:prstGeom>
          <a:noFill/>
          <a:ln>
            <a:noFill/>
          </a:ln>
        </p:spPr>
      </p:pic>
      <p:pic>
        <p:nvPicPr>
          <p:cNvPr id="288" name="Google Shape;288;p22"/>
          <p:cNvPicPr preferRelativeResize="0"/>
          <p:nvPr/>
        </p:nvPicPr>
        <p:blipFill>
          <a:blip r:embed="rId6">
            <a:alphaModFix/>
          </a:blip>
          <a:stretch>
            <a:fillRect/>
          </a:stretch>
        </p:blipFill>
        <p:spPr>
          <a:xfrm>
            <a:off x="4385161" y="8570434"/>
            <a:ext cx="270100" cy="270100"/>
          </a:xfrm>
          <a:prstGeom prst="rect">
            <a:avLst/>
          </a:prstGeom>
          <a:noFill/>
          <a:ln>
            <a:noFill/>
          </a:ln>
        </p:spPr>
      </p:pic>
      <p:sp>
        <p:nvSpPr>
          <p:cNvPr id="289" name="Google Shape;289;p22"/>
          <p:cNvSpPr txBox="1"/>
          <p:nvPr/>
        </p:nvSpPr>
        <p:spPr>
          <a:xfrm>
            <a:off x="2591825"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a:t>
            </a:r>
            <a:endParaRPr>
              <a:latin typeface="Mada"/>
              <a:ea typeface="Mada"/>
              <a:cs typeface="Mada"/>
              <a:sym typeface="Mada"/>
            </a:endParaRPr>
          </a:p>
        </p:txBody>
      </p:sp>
      <p:sp>
        <p:nvSpPr>
          <p:cNvPr id="290" name="Google Shape;290;p22"/>
          <p:cNvSpPr txBox="1"/>
          <p:nvPr/>
        </p:nvSpPr>
        <p:spPr>
          <a:xfrm>
            <a:off x="5086325" y="6279850"/>
            <a:ext cx="23334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182038" y="4314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Coronavirus</a:t>
            </a:r>
            <a:endParaRPr sz="2400">
              <a:solidFill>
                <a:srgbClr val="134F5C"/>
              </a:solidFill>
              <a:latin typeface="Nunito"/>
              <a:ea typeface="Nunito"/>
              <a:cs typeface="Nunito"/>
              <a:sym typeface="Nunito"/>
            </a:endParaRPr>
          </a:p>
        </p:txBody>
      </p:sp>
      <p:sp>
        <p:nvSpPr>
          <p:cNvPr id="80" name="Google Shape;80;p14"/>
          <p:cNvSpPr/>
          <p:nvPr/>
        </p:nvSpPr>
        <p:spPr>
          <a:xfrm>
            <a:off x="333475" y="1018500"/>
            <a:ext cx="6783900" cy="1088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These are a large family of viruses that cause illness ranging from the common cold to more severe diseases such as </a:t>
            </a:r>
            <a:r>
              <a:rPr b="1" lang="en-GB" sz="1200">
                <a:latin typeface="Mada"/>
                <a:ea typeface="Mada"/>
                <a:cs typeface="Mada"/>
                <a:sym typeface="Mada"/>
              </a:rPr>
              <a:t>Middle East Respiratory Syndrome (MERS-CoV)</a:t>
            </a:r>
            <a:r>
              <a:rPr lang="en-GB" sz="1200">
                <a:latin typeface="Mada"/>
                <a:ea typeface="Mada"/>
                <a:cs typeface="Mada"/>
                <a:sym typeface="Mada"/>
              </a:rPr>
              <a:t> and </a:t>
            </a:r>
            <a:r>
              <a:rPr b="1" lang="en-GB" sz="1200">
                <a:latin typeface="Mada"/>
                <a:ea typeface="Mada"/>
                <a:cs typeface="Mada"/>
                <a:sym typeface="Mada"/>
              </a:rPr>
              <a:t>Severe Acute Respiratory Syndrome (SARS-CoV)</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 novel coronavirus (nCoV) is a new strain that has not been previously identified in humans; </a:t>
            </a:r>
            <a:r>
              <a:rPr b="1" lang="en-GB" sz="1200">
                <a:latin typeface="Mada"/>
                <a:ea typeface="Mada"/>
                <a:cs typeface="Mada"/>
                <a:sym typeface="Mada"/>
              </a:rPr>
              <a:t>COVID 19.</a:t>
            </a:r>
            <a:r>
              <a:rPr b="1" lang="en-GB" sz="1200">
                <a:solidFill>
                  <a:srgbClr val="6AA84F"/>
                </a:solidFill>
                <a:latin typeface="Mada"/>
                <a:ea typeface="Mada"/>
                <a:cs typeface="Mada"/>
                <a:sym typeface="Mada"/>
              </a:rPr>
              <a:t> It was publicly identified first in Wuhan city, China on December, 31, 2019.</a:t>
            </a:r>
            <a:endParaRPr b="1" sz="1200">
              <a:solidFill>
                <a:srgbClr val="6AA84F"/>
              </a:solidFill>
              <a:latin typeface="Mada"/>
              <a:ea typeface="Mada"/>
              <a:cs typeface="Mada"/>
              <a:sym typeface="Mada"/>
            </a:endParaRPr>
          </a:p>
        </p:txBody>
      </p:sp>
      <p:pic>
        <p:nvPicPr>
          <p:cNvPr id="81" name="Google Shape;81;p14"/>
          <p:cNvPicPr preferRelativeResize="0"/>
          <p:nvPr/>
        </p:nvPicPr>
        <p:blipFill>
          <a:blip r:embed="rId3">
            <a:alphaModFix/>
          </a:blip>
          <a:stretch>
            <a:fillRect/>
          </a:stretch>
        </p:blipFill>
        <p:spPr>
          <a:xfrm>
            <a:off x="239099" y="2381850"/>
            <a:ext cx="3894360" cy="2003750"/>
          </a:xfrm>
          <a:prstGeom prst="rect">
            <a:avLst/>
          </a:prstGeom>
          <a:noFill/>
          <a:ln>
            <a:noFill/>
          </a:ln>
        </p:spPr>
      </p:pic>
      <p:pic>
        <p:nvPicPr>
          <p:cNvPr id="82" name="Google Shape;82;p14"/>
          <p:cNvPicPr preferRelativeResize="0"/>
          <p:nvPr/>
        </p:nvPicPr>
        <p:blipFill>
          <a:blip r:embed="rId4">
            <a:alphaModFix/>
          </a:blip>
          <a:stretch>
            <a:fillRect/>
          </a:stretch>
        </p:blipFill>
        <p:spPr>
          <a:xfrm>
            <a:off x="4072687" y="2381850"/>
            <a:ext cx="3503486" cy="2003749"/>
          </a:xfrm>
          <a:prstGeom prst="rect">
            <a:avLst/>
          </a:prstGeom>
          <a:noFill/>
          <a:ln>
            <a:noFill/>
          </a:ln>
        </p:spPr>
      </p:pic>
      <p:sp>
        <p:nvSpPr>
          <p:cNvPr id="83" name="Google Shape;83;p14"/>
          <p:cNvSpPr txBox="1"/>
          <p:nvPr/>
        </p:nvSpPr>
        <p:spPr>
          <a:xfrm>
            <a:off x="381000" y="4442600"/>
            <a:ext cx="3718500" cy="1280700"/>
          </a:xfrm>
          <a:prstGeom prst="rect">
            <a:avLst/>
          </a:prstGeom>
          <a:noFill/>
          <a:ln>
            <a:noFill/>
          </a:ln>
        </p:spPr>
        <p:txBody>
          <a:bodyPr anchorCtr="0" anchor="ctr" bIns="45700" lIns="91425" spcFirstLastPara="1" rIns="91425" wrap="square" tIns="45700">
            <a:spAutoFit/>
          </a:bodyPr>
          <a:lstStyle/>
          <a:p>
            <a:pPr indent="-304800" lvl="0" marL="457200" rtl="0" algn="l">
              <a:lnSpc>
                <a:spcPct val="115000"/>
              </a:lnSpc>
              <a:spcBef>
                <a:spcPts val="120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It entered a global level on March, 2020. The graph shows </a:t>
            </a:r>
            <a:r>
              <a:rPr b="1" lang="en-GB" sz="1200">
                <a:solidFill>
                  <a:srgbClr val="6AA84F"/>
                </a:solidFill>
                <a:highlight>
                  <a:srgbClr val="FFFFFF"/>
                </a:highlight>
                <a:latin typeface="Mada"/>
                <a:ea typeface="Mada"/>
                <a:cs typeface="Mada"/>
                <a:sym typeface="Mada"/>
              </a:rPr>
              <a:t>two major peaks</a:t>
            </a:r>
            <a:r>
              <a:rPr b="1" lang="en-GB" sz="1200">
                <a:solidFill>
                  <a:srgbClr val="6AA84F"/>
                </a:solidFill>
                <a:highlight>
                  <a:srgbClr val="FFFFFF"/>
                </a:highlight>
                <a:latin typeface="Mada"/>
                <a:ea typeface="Mada"/>
                <a:cs typeface="Mada"/>
                <a:sym typeface="Mada"/>
              </a:rPr>
              <a:t> (Mar &amp; Nov)</a:t>
            </a:r>
            <a:r>
              <a:rPr lang="en-GB" sz="1200">
                <a:solidFill>
                  <a:srgbClr val="6AA84F"/>
                </a:solidFill>
                <a:highlight>
                  <a:srgbClr val="FFFFFF"/>
                </a:highlight>
                <a:latin typeface="Mada"/>
                <a:ea typeface="Mada"/>
                <a:cs typeface="Mada"/>
                <a:sym typeface="Mada"/>
              </a:rPr>
              <a:t> with smaller peaks in between</a:t>
            </a:r>
            <a:endParaRPr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Americas region is where most of the cases are</a:t>
            </a:r>
            <a:endParaRPr sz="1200">
              <a:solidFill>
                <a:srgbClr val="6AA84F"/>
              </a:solidFill>
              <a:highlight>
                <a:srgbClr val="FFFFFF"/>
              </a:highlight>
              <a:latin typeface="Mada"/>
              <a:ea typeface="Mada"/>
              <a:cs typeface="Mada"/>
              <a:sym typeface="Mada"/>
            </a:endParaRPr>
          </a:p>
          <a:p>
            <a:pPr indent="0" lvl="0" marL="0" marR="0" rtl="0" algn="l">
              <a:spcBef>
                <a:spcPts val="1200"/>
              </a:spcBef>
              <a:spcAft>
                <a:spcPts val="0"/>
              </a:spcAft>
              <a:buNone/>
            </a:pPr>
            <a:r>
              <a:t/>
            </a:r>
            <a:endParaRPr sz="1200">
              <a:latin typeface="Mada"/>
              <a:ea typeface="Mada"/>
              <a:cs typeface="Mada"/>
              <a:sym typeface="Mada"/>
            </a:endParaRPr>
          </a:p>
        </p:txBody>
      </p:sp>
      <p:sp>
        <p:nvSpPr>
          <p:cNvPr id="84" name="Google Shape;84;p14"/>
          <p:cNvSpPr txBox="1"/>
          <p:nvPr/>
        </p:nvSpPr>
        <p:spPr>
          <a:xfrm>
            <a:off x="3990075" y="4442600"/>
            <a:ext cx="3503400" cy="583800"/>
          </a:xfrm>
          <a:prstGeom prst="rect">
            <a:avLst/>
          </a:prstGeom>
          <a:noFill/>
          <a:ln>
            <a:noFill/>
          </a:ln>
        </p:spPr>
        <p:txBody>
          <a:bodyPr anchorCtr="0" anchor="ctr" bIns="45700" lIns="91425" spcFirstLastPara="1" rIns="91425" wrap="square" tIns="45700">
            <a:no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Also, this graph shows the cases reported across all countries. Highest rates are in US and some countries in europe (ex: UK).</a:t>
            </a:r>
            <a:endParaRPr sz="1200">
              <a:solidFill>
                <a:srgbClr val="6AA84F"/>
              </a:solidFill>
              <a:latin typeface="Mada"/>
              <a:ea typeface="Mada"/>
              <a:cs typeface="Mada"/>
              <a:sym typeface="Mada"/>
            </a:endParaRPr>
          </a:p>
        </p:txBody>
      </p:sp>
      <p:pic>
        <p:nvPicPr>
          <p:cNvPr id="85" name="Google Shape;85;p14"/>
          <p:cNvPicPr preferRelativeResize="0"/>
          <p:nvPr/>
        </p:nvPicPr>
        <p:blipFill>
          <a:blip r:embed="rId5">
            <a:alphaModFix/>
          </a:blip>
          <a:stretch>
            <a:fillRect/>
          </a:stretch>
        </p:blipFill>
        <p:spPr>
          <a:xfrm>
            <a:off x="145200" y="5477350"/>
            <a:ext cx="3844875" cy="1798561"/>
          </a:xfrm>
          <a:prstGeom prst="rect">
            <a:avLst/>
          </a:prstGeom>
          <a:noFill/>
          <a:ln>
            <a:noFill/>
          </a:ln>
        </p:spPr>
      </p:pic>
      <p:pic>
        <p:nvPicPr>
          <p:cNvPr id="86" name="Google Shape;86;p14"/>
          <p:cNvPicPr preferRelativeResize="0"/>
          <p:nvPr/>
        </p:nvPicPr>
        <p:blipFill>
          <a:blip r:embed="rId6">
            <a:alphaModFix/>
          </a:blip>
          <a:stretch>
            <a:fillRect/>
          </a:stretch>
        </p:blipFill>
        <p:spPr>
          <a:xfrm>
            <a:off x="307513" y="7588139"/>
            <a:ext cx="3520253" cy="1798562"/>
          </a:xfrm>
          <a:prstGeom prst="rect">
            <a:avLst/>
          </a:prstGeom>
          <a:noFill/>
          <a:ln>
            <a:noFill/>
          </a:ln>
        </p:spPr>
      </p:pic>
      <p:sp>
        <p:nvSpPr>
          <p:cNvPr id="87" name="Google Shape;87;p14"/>
          <p:cNvSpPr txBox="1"/>
          <p:nvPr/>
        </p:nvSpPr>
        <p:spPr>
          <a:xfrm>
            <a:off x="3990075" y="5650025"/>
            <a:ext cx="3423300" cy="145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GB" sz="1200">
                <a:latin typeface="Mada"/>
                <a:ea typeface="Mada"/>
                <a:cs typeface="Mada"/>
                <a:sym typeface="Mada"/>
              </a:rPr>
              <a:t>Eastern Mediterenean regions </a:t>
            </a:r>
            <a:endParaRPr b="1"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There are two peaks. First was in May-June and the other peak was in November.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graph also predicts that there might be a rise in the cases if necessary precautions weren’t implemented.</a:t>
            </a:r>
            <a:endParaRPr sz="1200">
              <a:solidFill>
                <a:srgbClr val="6AA84F"/>
              </a:solidFill>
              <a:latin typeface="Mada"/>
              <a:ea typeface="Mada"/>
              <a:cs typeface="Mada"/>
              <a:sym typeface="Mada"/>
            </a:endParaRPr>
          </a:p>
        </p:txBody>
      </p:sp>
      <p:cxnSp>
        <p:nvCxnSpPr>
          <p:cNvPr id="88" name="Google Shape;88;p14"/>
          <p:cNvCxnSpPr/>
          <p:nvPr/>
        </p:nvCxnSpPr>
        <p:spPr>
          <a:xfrm flipH="1" rot="10800000">
            <a:off x="-4800" y="5512275"/>
            <a:ext cx="7620000" cy="7200"/>
          </a:xfrm>
          <a:prstGeom prst="straightConnector1">
            <a:avLst/>
          </a:prstGeom>
          <a:noFill/>
          <a:ln cap="flat" cmpd="sng" w="9525">
            <a:solidFill>
              <a:schemeClr val="dk2"/>
            </a:solidFill>
            <a:prstDash val="dot"/>
            <a:round/>
            <a:headEnd len="med" w="med" type="none"/>
            <a:tailEnd len="med" w="med" type="none"/>
          </a:ln>
        </p:spPr>
      </p:cxnSp>
      <p:sp>
        <p:nvSpPr>
          <p:cNvPr id="89" name="Google Shape;89;p14"/>
          <p:cNvSpPr txBox="1"/>
          <p:nvPr/>
        </p:nvSpPr>
        <p:spPr>
          <a:xfrm>
            <a:off x="3990075" y="7760825"/>
            <a:ext cx="3586200" cy="1453200"/>
          </a:xfrm>
          <a:prstGeom prst="rect">
            <a:avLst/>
          </a:prstGeom>
          <a:noFill/>
          <a:ln>
            <a:noFill/>
          </a:ln>
        </p:spPr>
        <p:txBody>
          <a:bodyPr anchorCtr="0" anchor="ctr" bIns="45700" lIns="91425" spcFirstLastPara="1" rIns="91425" wrap="square" tIns="45700">
            <a:no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graph shows the different variants of COVID-19.</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first variant was the one first discovered.</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Different variants should arise a concern. Vaccines made mainly covers the first variant, limited studies are there on their efficacy on other variants and future variants.</a:t>
            </a:r>
            <a:endParaRPr sz="1200">
              <a:solidFill>
                <a:srgbClr val="6AA84F"/>
              </a:solidFill>
              <a:latin typeface="Mada"/>
              <a:ea typeface="Mada"/>
              <a:cs typeface="Mada"/>
              <a:sym typeface="Mada"/>
            </a:endParaRPr>
          </a:p>
        </p:txBody>
      </p:sp>
      <p:cxnSp>
        <p:nvCxnSpPr>
          <p:cNvPr id="90" name="Google Shape;90;p14"/>
          <p:cNvCxnSpPr/>
          <p:nvPr/>
        </p:nvCxnSpPr>
        <p:spPr>
          <a:xfrm flipH="1" rot="10800000">
            <a:off x="-4800" y="7417275"/>
            <a:ext cx="7620000" cy="7200"/>
          </a:xfrm>
          <a:prstGeom prst="straightConnector1">
            <a:avLst/>
          </a:prstGeom>
          <a:noFill/>
          <a:ln cap="flat" cmpd="sng" w="9525">
            <a:solidFill>
              <a:schemeClr val="dk2"/>
            </a:solidFill>
            <a:prstDash val="dot"/>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Clinical Picture of COVID-19</a:t>
            </a:r>
            <a:endParaRPr sz="2400">
              <a:solidFill>
                <a:srgbClr val="134F5C"/>
              </a:solidFill>
              <a:latin typeface="Nunito"/>
              <a:ea typeface="Nunito"/>
              <a:cs typeface="Nunito"/>
              <a:sym typeface="Nunito"/>
            </a:endParaRPr>
          </a:p>
        </p:txBody>
      </p:sp>
      <p:sp>
        <p:nvSpPr>
          <p:cNvPr id="98" name="Google Shape;98;p15"/>
          <p:cNvSpPr txBox="1"/>
          <p:nvPr/>
        </p:nvSpPr>
        <p:spPr>
          <a:xfrm>
            <a:off x="258700" y="654075"/>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Mode of Transmission:</a:t>
            </a:r>
            <a:endParaRPr b="1" sz="1200">
              <a:latin typeface="Mada"/>
              <a:ea typeface="Mada"/>
              <a:cs typeface="Mada"/>
              <a:sym typeface="Mada"/>
            </a:endParaRPr>
          </a:p>
        </p:txBody>
      </p:sp>
      <p:pic>
        <p:nvPicPr>
          <p:cNvPr id="99" name="Google Shape;99;p15"/>
          <p:cNvPicPr preferRelativeResize="0"/>
          <p:nvPr/>
        </p:nvPicPr>
        <p:blipFill>
          <a:blip r:embed="rId3">
            <a:alphaModFix/>
          </a:blip>
          <a:stretch>
            <a:fillRect/>
          </a:stretch>
        </p:blipFill>
        <p:spPr>
          <a:xfrm>
            <a:off x="3617350" y="795725"/>
            <a:ext cx="3462300" cy="2191033"/>
          </a:xfrm>
          <a:prstGeom prst="rect">
            <a:avLst/>
          </a:prstGeom>
          <a:noFill/>
          <a:ln>
            <a:noFill/>
          </a:ln>
        </p:spPr>
      </p:pic>
      <p:sp>
        <p:nvSpPr>
          <p:cNvPr id="100" name="Google Shape;100;p15"/>
          <p:cNvSpPr txBox="1"/>
          <p:nvPr/>
        </p:nvSpPr>
        <p:spPr>
          <a:xfrm>
            <a:off x="258700" y="1025550"/>
            <a:ext cx="3462300" cy="1743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6AA84F"/>
              </a:buClr>
              <a:buSzPts val="1200"/>
              <a:buFont typeface="Mada"/>
              <a:buChar char="●"/>
            </a:pPr>
            <a:r>
              <a:rPr lang="en-GB" sz="1200">
                <a:solidFill>
                  <a:srgbClr val="6AA84F"/>
                </a:solidFill>
                <a:latin typeface="Mada"/>
                <a:ea typeface="Mada"/>
                <a:cs typeface="Mada"/>
                <a:sym typeface="Mada"/>
              </a:rPr>
              <a:t>COVID-19 is mainly transmitted through droplet infection.</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Whenever an infected person speaks or coughs, droplets are released and can be inhaled by a different person within 2 m</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Moreover, droplets can be left on surfaces</a:t>
            </a:r>
            <a:r>
              <a:rPr baseline="30000" lang="en-GB" sz="1200">
                <a:solidFill>
                  <a:srgbClr val="6AA84F"/>
                </a:solidFill>
                <a:latin typeface="Mada"/>
                <a:ea typeface="Mada"/>
                <a:cs typeface="Mada"/>
                <a:sym typeface="Mada"/>
              </a:rPr>
              <a:t> 1</a:t>
            </a:r>
            <a:r>
              <a:rPr lang="en-GB" sz="1200">
                <a:solidFill>
                  <a:srgbClr val="6AA84F"/>
                </a:solidFill>
                <a:latin typeface="Mada"/>
                <a:ea typeface="Mada"/>
                <a:cs typeface="Mada"/>
                <a:sym typeface="Mada"/>
              </a:rPr>
              <a:t> for sometime before getting inactivated</a:t>
            </a:r>
            <a:endParaRPr sz="1200">
              <a:solidFill>
                <a:srgbClr val="6AA84F"/>
              </a:solidFill>
              <a:latin typeface="Mada"/>
              <a:ea typeface="Mada"/>
              <a:cs typeface="Mada"/>
              <a:sym typeface="Mada"/>
            </a:endParaRPr>
          </a:p>
          <a:p>
            <a:pPr indent="0" lvl="0" marL="0" rtl="0" algn="l">
              <a:lnSpc>
                <a:spcPct val="115000"/>
              </a:lnSpc>
              <a:spcBef>
                <a:spcPts val="1000"/>
              </a:spcBef>
              <a:spcAft>
                <a:spcPts val="0"/>
              </a:spcAft>
              <a:buNone/>
            </a:pPr>
            <a:r>
              <a:t/>
            </a:r>
            <a:endParaRPr b="1" sz="1800">
              <a:solidFill>
                <a:srgbClr val="76A5AF"/>
              </a:solidFill>
              <a:latin typeface="Nunito"/>
              <a:ea typeface="Nunito"/>
              <a:cs typeface="Nunito"/>
              <a:sym typeface="Nunito"/>
            </a:endParaRPr>
          </a:p>
        </p:txBody>
      </p:sp>
      <p:sp>
        <p:nvSpPr>
          <p:cNvPr id="101" name="Google Shape;101;p15"/>
          <p:cNvSpPr txBox="1"/>
          <p:nvPr/>
        </p:nvSpPr>
        <p:spPr>
          <a:xfrm>
            <a:off x="258700" y="25495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Signs and Symptoms:</a:t>
            </a:r>
            <a:endParaRPr b="1" sz="1200">
              <a:latin typeface="Mada"/>
              <a:ea typeface="Mada"/>
              <a:cs typeface="Mada"/>
              <a:sym typeface="Mada"/>
            </a:endParaRPr>
          </a:p>
        </p:txBody>
      </p:sp>
      <p:graphicFrame>
        <p:nvGraphicFramePr>
          <p:cNvPr id="102" name="Google Shape;102;p15"/>
          <p:cNvGraphicFramePr/>
          <p:nvPr/>
        </p:nvGraphicFramePr>
        <p:xfrm>
          <a:off x="577538" y="3115938"/>
          <a:ext cx="3000000" cy="3000000"/>
        </p:xfrm>
        <a:graphic>
          <a:graphicData uri="http://schemas.openxmlformats.org/drawingml/2006/table">
            <a:tbl>
              <a:tblPr>
                <a:noFill/>
                <a:tableStyleId>{9A31AAAD-BC33-49F8-ABB1-68D32E2991A9}</a:tableStyleId>
              </a:tblPr>
              <a:tblGrid>
                <a:gridCol w="3384550"/>
                <a:gridCol w="3117550"/>
              </a:tblGrid>
              <a:tr h="39620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Common symptoms</a:t>
                      </a:r>
                      <a:endParaRPr b="1">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Serious/Severe Symptoms</a:t>
                      </a:r>
                      <a:endParaRPr b="1">
                        <a:solidFill>
                          <a:srgbClr val="FFFFFF"/>
                        </a:solidFill>
                        <a:latin typeface="Mada"/>
                        <a:ea typeface="Mada"/>
                        <a:cs typeface="Mada"/>
                        <a:sym typeface="Mada"/>
                      </a:endParaRPr>
                    </a:p>
                  </a:txBody>
                  <a:tcPr marT="91425" marB="91425" marR="91425" marL="91425">
                    <a:solidFill>
                      <a:srgbClr val="134F5C"/>
                    </a:solidFill>
                  </a:tcPr>
                </a:tc>
              </a:tr>
              <a:tr h="24070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871500">
                <a:tc>
                  <a:txBody>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symptoms differ from the flu in </a:t>
                      </a:r>
                      <a:r>
                        <a:rPr lang="en-GB" sz="1200">
                          <a:solidFill>
                            <a:srgbClr val="6AA84F"/>
                          </a:solidFill>
                          <a:latin typeface="Mada"/>
                          <a:ea typeface="Mada"/>
                          <a:cs typeface="Mada"/>
                          <a:sym typeface="Mada"/>
                        </a:rPr>
                        <a:t>their</a:t>
                      </a:r>
                      <a:r>
                        <a:rPr lang="en-GB" sz="1200">
                          <a:solidFill>
                            <a:srgbClr val="6AA84F"/>
                          </a:solidFill>
                          <a:latin typeface="Mada"/>
                          <a:ea typeface="Mada"/>
                          <a:cs typeface="Mada"/>
                          <a:sym typeface="Mada"/>
                        </a:rPr>
                        <a:t> intensity.</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Loss of taste or smell is particularly pathognomic and should rise high index of suspicion.</a:t>
                      </a:r>
                      <a:endParaRPr sz="1200">
                        <a:solidFill>
                          <a:srgbClr val="6AA84F"/>
                        </a:solidFill>
                        <a:latin typeface="Mada"/>
                        <a:ea typeface="Mada"/>
                        <a:cs typeface="Mada"/>
                        <a:sym typeface="Mada"/>
                      </a:endParaRPr>
                    </a:p>
                  </a:txBody>
                  <a:tcPr marT="91425" marB="91425" marR="91425" marL="91425"/>
                </a:tc>
                <a:tc>
                  <a:txBody>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Any patient with any of the symptoms above should immediately seek healthcare and </a:t>
                      </a:r>
                      <a:r>
                        <a:rPr b="1" lang="en-GB" sz="1200">
                          <a:solidFill>
                            <a:srgbClr val="6AA84F"/>
                          </a:solidFill>
                          <a:latin typeface="Mada"/>
                          <a:ea typeface="Mada"/>
                          <a:cs typeface="Mada"/>
                          <a:sym typeface="Mada"/>
                        </a:rPr>
                        <a:t>MUST </a:t>
                      </a:r>
                      <a:r>
                        <a:rPr lang="en-GB" sz="1200">
                          <a:solidFill>
                            <a:srgbClr val="6AA84F"/>
                          </a:solidFill>
                          <a:latin typeface="Mada"/>
                          <a:ea typeface="Mada"/>
                          <a:cs typeface="Mada"/>
                          <a:sym typeface="Mada"/>
                        </a:rPr>
                        <a:t>be admitted to the hospital.</a:t>
                      </a:r>
                      <a:endParaRPr/>
                    </a:p>
                  </a:txBody>
                  <a:tcPr marT="91425" marB="91425" marR="91425" marL="91425"/>
                </a:tc>
              </a:tr>
            </a:tbl>
          </a:graphicData>
        </a:graphic>
      </p:graphicFrame>
      <p:pic>
        <p:nvPicPr>
          <p:cNvPr id="103" name="Google Shape;103;p15"/>
          <p:cNvPicPr preferRelativeResize="0"/>
          <p:nvPr/>
        </p:nvPicPr>
        <p:blipFill>
          <a:blip r:embed="rId4">
            <a:alphaModFix/>
          </a:blip>
          <a:stretch>
            <a:fillRect/>
          </a:stretch>
        </p:blipFill>
        <p:spPr>
          <a:xfrm>
            <a:off x="577550" y="3512150"/>
            <a:ext cx="3384551" cy="2405151"/>
          </a:xfrm>
          <a:prstGeom prst="rect">
            <a:avLst/>
          </a:prstGeom>
          <a:noFill/>
          <a:ln>
            <a:noFill/>
          </a:ln>
        </p:spPr>
      </p:pic>
      <p:pic>
        <p:nvPicPr>
          <p:cNvPr id="104" name="Google Shape;104;p15"/>
          <p:cNvPicPr preferRelativeResize="0"/>
          <p:nvPr/>
        </p:nvPicPr>
        <p:blipFill>
          <a:blip r:embed="rId5">
            <a:alphaModFix/>
          </a:blip>
          <a:stretch>
            <a:fillRect/>
          </a:stretch>
        </p:blipFill>
        <p:spPr>
          <a:xfrm>
            <a:off x="3962100" y="3512150"/>
            <a:ext cx="3117551" cy="2405149"/>
          </a:xfrm>
          <a:prstGeom prst="rect">
            <a:avLst/>
          </a:prstGeom>
          <a:noFill/>
          <a:ln>
            <a:noFill/>
          </a:ln>
        </p:spPr>
      </p:pic>
      <p:sp>
        <p:nvSpPr>
          <p:cNvPr id="105" name="Google Shape;105;p15"/>
          <p:cNvSpPr txBox="1"/>
          <p:nvPr/>
        </p:nvSpPr>
        <p:spPr>
          <a:xfrm>
            <a:off x="-75" y="9518575"/>
            <a:ext cx="7589400" cy="1225500"/>
          </a:xfrm>
          <a:prstGeom prst="rect">
            <a:avLst/>
          </a:prstGeom>
          <a:noFill/>
          <a:ln>
            <a:noFill/>
          </a:ln>
        </p:spPr>
        <p:txBody>
          <a:bodyPr anchorCtr="0" anchor="t" bIns="91425" lIns="91425" spcFirstLastPara="1" rIns="91425" wrap="square" tIns="91425">
            <a:noAutofit/>
          </a:bodyPr>
          <a:lstStyle/>
          <a:p>
            <a:pPr indent="-279400" lvl="0" marL="457200" rtl="0" algn="l">
              <a:lnSpc>
                <a:spcPct val="100000"/>
              </a:lnSpc>
              <a:spcBef>
                <a:spcPts val="1000"/>
              </a:spcBef>
              <a:spcAft>
                <a:spcPts val="0"/>
              </a:spcAft>
              <a:buClr>
                <a:srgbClr val="999999"/>
              </a:buClr>
              <a:buSzPts val="800"/>
              <a:buFont typeface="Mada"/>
              <a:buAutoNum type="arabicPeriod"/>
            </a:pPr>
            <a:r>
              <a:rPr lang="en-GB" sz="1000">
                <a:solidFill>
                  <a:srgbClr val="999999"/>
                </a:solidFill>
                <a:latin typeface="Mada"/>
                <a:ea typeface="Mada"/>
                <a:cs typeface="Mada"/>
                <a:sym typeface="Mada"/>
              </a:rPr>
              <a:t>Recent research evaluated the survival of the COVID-19 virus on different surfaces and reported that the virus can remain viable for up to 72 hours on plastic and stainless steel, up to four hours on copper, and up to 24 hours on cardboard.</a:t>
            </a:r>
            <a:endParaRPr sz="1000">
              <a:solidFill>
                <a:srgbClr val="999999"/>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Does a person, who had the infection, required to wear a mask? YES, all people should wear masks even if they got the infection since they’re still susceptible for reinfection.</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Medical masks (surgical) should be worn by healthcare workers, COVID-19 infected people, people who takes care of infected people, people above the age of 60 and people with underlying conditions. Other than that, a fabric mask is enough.</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106" name="Google Shape;106;p15"/>
          <p:cNvSpPr txBox="1"/>
          <p:nvPr/>
        </p:nvSpPr>
        <p:spPr>
          <a:xfrm>
            <a:off x="258700" y="68929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How to protect yourself and others? </a:t>
            </a:r>
            <a:r>
              <a:rPr b="1" baseline="30000" lang="en-GB" sz="1800">
                <a:solidFill>
                  <a:srgbClr val="76A5AF"/>
                </a:solidFill>
                <a:latin typeface="Nunito"/>
                <a:ea typeface="Nunito"/>
                <a:cs typeface="Nunito"/>
                <a:sym typeface="Nunito"/>
              </a:rPr>
              <a:t>2,3</a:t>
            </a:r>
            <a:endParaRPr b="1" baseline="30000" sz="1200">
              <a:latin typeface="Mada"/>
              <a:ea typeface="Mada"/>
              <a:cs typeface="Mada"/>
              <a:sym typeface="Mada"/>
            </a:endParaRPr>
          </a:p>
        </p:txBody>
      </p:sp>
      <p:pic>
        <p:nvPicPr>
          <p:cNvPr id="107" name="Google Shape;107;p15"/>
          <p:cNvPicPr preferRelativeResize="0"/>
          <p:nvPr/>
        </p:nvPicPr>
        <p:blipFill>
          <a:blip r:embed="rId6">
            <a:alphaModFix/>
          </a:blip>
          <a:stretch>
            <a:fillRect/>
          </a:stretch>
        </p:blipFill>
        <p:spPr>
          <a:xfrm>
            <a:off x="348941" y="7487025"/>
            <a:ext cx="4413659" cy="1779901"/>
          </a:xfrm>
          <a:prstGeom prst="rect">
            <a:avLst/>
          </a:prstGeom>
          <a:noFill/>
          <a:ln>
            <a:noFill/>
          </a:ln>
        </p:spPr>
      </p:pic>
      <p:pic>
        <p:nvPicPr>
          <p:cNvPr id="108" name="Google Shape;108;p15"/>
          <p:cNvPicPr preferRelativeResize="0"/>
          <p:nvPr/>
        </p:nvPicPr>
        <p:blipFill>
          <a:blip r:embed="rId7">
            <a:alphaModFix/>
          </a:blip>
          <a:stretch>
            <a:fillRect/>
          </a:stretch>
        </p:blipFill>
        <p:spPr>
          <a:xfrm>
            <a:off x="4738450" y="7487025"/>
            <a:ext cx="2554576" cy="1779900"/>
          </a:xfrm>
          <a:prstGeom prst="rect">
            <a:avLst/>
          </a:prstGeom>
          <a:noFill/>
          <a:ln>
            <a:noFill/>
          </a:ln>
        </p:spPr>
      </p:pic>
      <p:sp>
        <p:nvSpPr>
          <p:cNvPr id="109" name="Google Shape;109;p15"/>
          <p:cNvSpPr txBox="1"/>
          <p:nvPr/>
        </p:nvSpPr>
        <p:spPr>
          <a:xfrm>
            <a:off x="3830725" y="9200850"/>
            <a:ext cx="3462300" cy="429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000"/>
              </a:spcBef>
              <a:spcAft>
                <a:spcPts val="0"/>
              </a:spcAft>
              <a:buClr>
                <a:srgbClr val="6AA84F"/>
              </a:buClr>
              <a:buSzPts val="1200"/>
              <a:buFont typeface="Mada"/>
              <a:buChar char="●"/>
            </a:pPr>
            <a:r>
              <a:rPr lang="en-GB" sz="1200">
                <a:solidFill>
                  <a:srgbClr val="6AA84F"/>
                </a:solidFill>
                <a:latin typeface="Mada"/>
                <a:ea typeface="Mada"/>
                <a:cs typeface="Mada"/>
                <a:sym typeface="Mada"/>
              </a:rPr>
              <a:t>Handwashing should be for </a:t>
            </a:r>
            <a:r>
              <a:rPr b="1" lang="en-GB" sz="1200">
                <a:solidFill>
                  <a:srgbClr val="CC0000"/>
                </a:solidFill>
                <a:latin typeface="Mada"/>
                <a:ea typeface="Mada"/>
                <a:cs typeface="Mada"/>
                <a:sym typeface="Mada"/>
              </a:rPr>
              <a:t>2 minutes</a:t>
            </a:r>
            <a:endParaRPr b="1" sz="1800">
              <a:solidFill>
                <a:srgbClr val="CC0000"/>
              </a:solidFill>
              <a:latin typeface="Nunito"/>
              <a:ea typeface="Nunito"/>
              <a:cs typeface="Nunito"/>
              <a:sym typeface="Nunito"/>
            </a:endParaRPr>
          </a:p>
        </p:txBody>
      </p:sp>
      <p:sp>
        <p:nvSpPr>
          <p:cNvPr id="110" name="Google Shape;110;p15"/>
          <p:cNvSpPr txBox="1"/>
          <p:nvPr/>
        </p:nvSpPr>
        <p:spPr>
          <a:xfrm>
            <a:off x="325525" y="9200850"/>
            <a:ext cx="3462300" cy="429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000"/>
              </a:spcBef>
              <a:spcAft>
                <a:spcPts val="0"/>
              </a:spcAft>
              <a:buClr>
                <a:srgbClr val="6AA84F"/>
              </a:buClr>
              <a:buSzPts val="1200"/>
              <a:buFont typeface="Mada"/>
              <a:buChar char="●"/>
            </a:pPr>
            <a:r>
              <a:rPr lang="en-GB" sz="1200">
                <a:solidFill>
                  <a:srgbClr val="6AA84F"/>
                </a:solidFill>
                <a:latin typeface="Mada"/>
                <a:ea typeface="Mada"/>
                <a:cs typeface="Mada"/>
                <a:sym typeface="Mada"/>
              </a:rPr>
              <a:t>2 meters = 2 </a:t>
            </a:r>
            <a:r>
              <a:rPr lang="en-GB" sz="1200">
                <a:solidFill>
                  <a:srgbClr val="6AA84F"/>
                </a:solidFill>
                <a:latin typeface="Mada"/>
                <a:ea typeface="Mada"/>
                <a:cs typeface="Mada"/>
                <a:sym typeface="Mada"/>
              </a:rPr>
              <a:t>arm's</a:t>
            </a:r>
            <a:r>
              <a:rPr lang="en-GB" sz="1200">
                <a:solidFill>
                  <a:srgbClr val="6AA84F"/>
                </a:solidFill>
                <a:latin typeface="Mada"/>
                <a:ea typeface="Mada"/>
                <a:cs typeface="Mada"/>
                <a:sym typeface="Mada"/>
              </a:rPr>
              <a:t> length</a:t>
            </a:r>
            <a:endParaRPr b="1" sz="1800">
              <a:solidFill>
                <a:srgbClr val="76A5AF"/>
              </a:solidFill>
              <a:latin typeface="Nunito"/>
              <a:ea typeface="Nunito"/>
              <a:cs typeface="Nunito"/>
              <a:sym typeface="Nunito"/>
            </a:endParaRPr>
          </a:p>
        </p:txBody>
      </p:sp>
      <p:sp>
        <p:nvSpPr>
          <p:cNvPr id="111" name="Google Shape;111;p15"/>
          <p:cNvSpPr/>
          <p:nvPr/>
        </p:nvSpPr>
        <p:spPr>
          <a:xfrm>
            <a:off x="2311450" y="8855325"/>
            <a:ext cx="490200" cy="1011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5">
            <a:hlinkClick r:id="rId8"/>
          </p:cNvPr>
          <p:cNvPicPr preferRelativeResize="0"/>
          <p:nvPr/>
        </p:nvPicPr>
        <p:blipFill>
          <a:blip r:embed="rId9">
            <a:alphaModFix/>
          </a:blip>
          <a:stretch>
            <a:fillRect/>
          </a:stretch>
        </p:blipFill>
        <p:spPr>
          <a:xfrm>
            <a:off x="6020976" y="6966001"/>
            <a:ext cx="599775" cy="599775"/>
          </a:xfrm>
          <a:prstGeom prst="rect">
            <a:avLst/>
          </a:prstGeom>
          <a:noFill/>
          <a:ln>
            <a:noFill/>
          </a:ln>
        </p:spPr>
      </p:pic>
      <p:sp>
        <p:nvSpPr>
          <p:cNvPr id="113" name="Google Shape;113;p15"/>
          <p:cNvSpPr txBox="1"/>
          <p:nvPr/>
        </p:nvSpPr>
        <p:spPr>
          <a:xfrm>
            <a:off x="6581475" y="7016450"/>
            <a:ext cx="1132800" cy="429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b="1" lang="en-GB" sz="1200">
                <a:latin typeface="Mada"/>
                <a:ea typeface="Mada"/>
                <a:cs typeface="Mada"/>
                <a:sym typeface="Mada"/>
              </a:rPr>
              <a:t>Video is very important!!</a:t>
            </a:r>
            <a:endParaRPr b="1" sz="18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txBox="1"/>
          <p:nvPr/>
        </p:nvSpPr>
        <p:spPr>
          <a:xfrm>
            <a:off x="182038" y="3552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Surveillance and Case Definitions</a:t>
            </a:r>
            <a:endParaRPr sz="2400">
              <a:solidFill>
                <a:srgbClr val="134F5C"/>
              </a:solidFill>
              <a:latin typeface="Nunito"/>
              <a:ea typeface="Nunito"/>
              <a:cs typeface="Nunito"/>
              <a:sym typeface="Nunito"/>
            </a:endParaRPr>
          </a:p>
        </p:txBody>
      </p:sp>
      <p:sp>
        <p:nvSpPr>
          <p:cNvPr id="120" name="Google Shape;120;p16"/>
          <p:cNvSpPr txBox="1"/>
          <p:nvPr/>
        </p:nvSpPr>
        <p:spPr>
          <a:xfrm>
            <a:off x="258700" y="8731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Suspicion of COVID-19 case is defined as:</a:t>
            </a:r>
            <a:endParaRPr b="1" sz="1200">
              <a:latin typeface="Mada"/>
              <a:ea typeface="Mada"/>
              <a:cs typeface="Mada"/>
              <a:sym typeface="Mada"/>
            </a:endParaRPr>
          </a:p>
        </p:txBody>
      </p:sp>
      <p:graphicFrame>
        <p:nvGraphicFramePr>
          <p:cNvPr id="121" name="Google Shape;121;p16"/>
          <p:cNvGraphicFramePr/>
          <p:nvPr/>
        </p:nvGraphicFramePr>
        <p:xfrm>
          <a:off x="258688" y="1544600"/>
          <a:ext cx="3000000" cy="3000000"/>
        </p:xfrm>
        <a:graphic>
          <a:graphicData uri="http://schemas.openxmlformats.org/drawingml/2006/table">
            <a:tbl>
              <a:tblPr>
                <a:noFill/>
                <a:tableStyleId>{9A31AAAD-BC33-49F8-ABB1-68D32E2991A9}</a:tableStyleId>
              </a:tblPr>
              <a:tblGrid>
                <a:gridCol w="3620825"/>
                <a:gridCol w="3620500"/>
              </a:tblGrid>
              <a:tr h="396375">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Clinical Presentation</a:t>
                      </a:r>
                      <a:endParaRPr b="1">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Epidemiological Link</a:t>
                      </a:r>
                      <a:endParaRPr b="1">
                        <a:solidFill>
                          <a:srgbClr val="FFFFFF"/>
                        </a:solidFill>
                        <a:latin typeface="Mada"/>
                        <a:ea typeface="Mada"/>
                        <a:cs typeface="Mada"/>
                        <a:sym typeface="Mada"/>
                      </a:endParaRPr>
                    </a:p>
                  </a:txBody>
                  <a:tcPr marT="91425" marB="91425" marR="91425" marL="91425">
                    <a:solidFill>
                      <a:srgbClr val="134F5C"/>
                    </a:solidFill>
                  </a:tcPr>
                </a:tc>
              </a:tr>
              <a:tr h="2193250">
                <a:tc>
                  <a:txBody>
                    <a:bodyPr/>
                    <a:lstStyle/>
                    <a:p>
                      <a:pPr indent="0" lvl="0" marL="0" rtl="0" algn="l">
                        <a:spcBef>
                          <a:spcPts val="0"/>
                        </a:spcBef>
                        <a:spcAft>
                          <a:spcPts val="0"/>
                        </a:spcAft>
                        <a:buNone/>
                      </a:pPr>
                      <a:r>
                        <a:rPr lang="en-GB" sz="1200">
                          <a:latin typeface="Mada"/>
                          <a:ea typeface="Mada"/>
                          <a:cs typeface="Mada"/>
                          <a:sym typeface="Mada"/>
                        </a:rPr>
                        <a:t>1- Patient with acute respiratory illness* (sudden onset of at least one of the following: fever (measured or by history), cough, or shortness of breath).</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AND </a:t>
                      </a:r>
                      <a:r>
                        <a:rPr lang="en-GB" sz="1200">
                          <a:latin typeface="Mada"/>
                          <a:ea typeface="Mada"/>
                          <a:cs typeface="Mada"/>
                          <a:sym typeface="Mada"/>
                        </a:rPr>
                        <a:t>in the 14 days prior to the symptom onset, met at least one of the following epidemiological criteria</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GB" sz="1000">
                          <a:latin typeface="Mada"/>
                          <a:ea typeface="Mada"/>
                          <a:cs typeface="Mada"/>
                          <a:sym typeface="Mada"/>
                        </a:rPr>
                        <a:t>* Some patients might present with GI symptoms prior to developing LRTI</a:t>
                      </a:r>
                      <a:endParaRPr sz="10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Had a history of travelling abroad</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Or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Has visited or being a resident of high-risk area for COVID-19 in the kingdom</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Or</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 close physical contact prior to symptom onset with a confirmed COVID-19 case</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Or</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Working in healthcare facility</a:t>
                      </a:r>
                      <a:endParaRPr sz="1200">
                        <a:latin typeface="Mada"/>
                        <a:ea typeface="Mada"/>
                        <a:cs typeface="Mada"/>
                        <a:sym typeface="Mada"/>
                      </a:endParaRPr>
                    </a:p>
                  </a:txBody>
                  <a:tcPr marT="91425" marB="91425" marR="91425" marL="91425" anchor="ctr"/>
                </a:tc>
              </a:tr>
              <a:tr h="914800">
                <a:tc>
                  <a:txBody>
                    <a:bodyPr/>
                    <a:lstStyle/>
                    <a:p>
                      <a:pPr indent="0" lvl="0" marL="0" rtl="0" algn="l">
                        <a:spcBef>
                          <a:spcPts val="0"/>
                        </a:spcBef>
                        <a:spcAft>
                          <a:spcPts val="0"/>
                        </a:spcAft>
                        <a:buNone/>
                      </a:pPr>
                      <a:r>
                        <a:rPr lang="en-GB" sz="1200">
                          <a:latin typeface="Mada"/>
                          <a:ea typeface="Mada"/>
                          <a:cs typeface="Mada"/>
                          <a:sym typeface="Mada"/>
                        </a:rPr>
                        <a:t>2- Any </a:t>
                      </a:r>
                      <a:r>
                        <a:rPr b="1" lang="en-GB" sz="1200">
                          <a:latin typeface="Mada"/>
                          <a:ea typeface="Mada"/>
                          <a:cs typeface="Mada"/>
                          <a:sym typeface="Mada"/>
                        </a:rPr>
                        <a:t>admitted </a:t>
                      </a:r>
                      <a:r>
                        <a:rPr lang="en-GB" sz="1200">
                          <a:latin typeface="Mada"/>
                          <a:ea typeface="Mada"/>
                          <a:cs typeface="Mada"/>
                          <a:sym typeface="Mada"/>
                        </a:rPr>
                        <a:t>adult patient with unexplained SARI (</a:t>
                      </a:r>
                      <a:r>
                        <a:rPr lang="en-GB" sz="1200">
                          <a:latin typeface="Mada"/>
                          <a:ea typeface="Mada"/>
                          <a:cs typeface="Mada"/>
                          <a:sym typeface="Mada"/>
                        </a:rPr>
                        <a:t>Severe</a:t>
                      </a:r>
                      <a:r>
                        <a:rPr lang="en-GB" sz="1200">
                          <a:latin typeface="Mada"/>
                          <a:ea typeface="Mada"/>
                          <a:cs typeface="Mada"/>
                          <a:sym typeface="Mada"/>
                        </a:rPr>
                        <a:t> acute respiratory illness), whether its community acquired (CAP) or hospital acquired pneumonia (HAP).</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GB" sz="1200">
                          <a:latin typeface="Mada"/>
                          <a:ea typeface="Mada"/>
                          <a:cs typeface="Mada"/>
                          <a:sym typeface="Mada"/>
                        </a:rPr>
                        <a:t>NOT REQUIRED</a:t>
                      </a:r>
                      <a:endParaRPr b="1"/>
                    </a:p>
                  </a:txBody>
                  <a:tcPr marT="91425" marB="91425" marR="91425" marL="91425" anchor="ctr"/>
                </a:tc>
              </a:tr>
            </a:tbl>
          </a:graphicData>
        </a:graphic>
      </p:graphicFrame>
      <p:sp>
        <p:nvSpPr>
          <p:cNvPr id="122" name="Google Shape;122;p16"/>
          <p:cNvSpPr txBox="1"/>
          <p:nvPr/>
        </p:nvSpPr>
        <p:spPr>
          <a:xfrm>
            <a:off x="258700" y="5250575"/>
            <a:ext cx="3694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What Should I do if I Feel Sick?</a:t>
            </a:r>
            <a:endParaRPr b="1" sz="1200">
              <a:solidFill>
                <a:schemeClr val="dk1"/>
              </a:solidFill>
              <a:latin typeface="Mada"/>
              <a:ea typeface="Mada"/>
              <a:cs typeface="Mada"/>
              <a:sym typeface="Mada"/>
            </a:endParaRPr>
          </a:p>
        </p:txBody>
      </p:sp>
      <p:pic>
        <p:nvPicPr>
          <p:cNvPr id="123" name="Google Shape;123;p16"/>
          <p:cNvPicPr preferRelativeResize="0"/>
          <p:nvPr/>
        </p:nvPicPr>
        <p:blipFill>
          <a:blip r:embed="rId3">
            <a:alphaModFix/>
          </a:blip>
          <a:stretch>
            <a:fillRect/>
          </a:stretch>
        </p:blipFill>
        <p:spPr>
          <a:xfrm>
            <a:off x="1313075" y="5850250"/>
            <a:ext cx="1126408" cy="1002002"/>
          </a:xfrm>
          <a:prstGeom prst="rect">
            <a:avLst/>
          </a:prstGeom>
          <a:noFill/>
          <a:ln>
            <a:noFill/>
          </a:ln>
        </p:spPr>
      </p:pic>
      <p:sp>
        <p:nvSpPr>
          <p:cNvPr id="124" name="Google Shape;124;p16"/>
          <p:cNvSpPr txBox="1"/>
          <p:nvPr/>
        </p:nvSpPr>
        <p:spPr>
          <a:xfrm>
            <a:off x="2669825" y="6012700"/>
            <a:ext cx="4409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200">
                <a:solidFill>
                  <a:srgbClr val="D25E5E"/>
                </a:solidFill>
                <a:latin typeface="Mada"/>
                <a:ea typeface="Mada"/>
                <a:cs typeface="Mada"/>
                <a:sym typeface="Mada"/>
              </a:rPr>
              <a:t>REPORT IMMEDIATELY!</a:t>
            </a:r>
            <a:endParaRPr b="1" sz="3200">
              <a:solidFill>
                <a:srgbClr val="D25E5E"/>
              </a:solidFill>
              <a:latin typeface="Mada"/>
              <a:ea typeface="Mada"/>
              <a:cs typeface="Mada"/>
              <a:sym typeface="Mada"/>
            </a:endParaRPr>
          </a:p>
        </p:txBody>
      </p:sp>
      <p:sp>
        <p:nvSpPr>
          <p:cNvPr id="125" name="Google Shape;125;p16"/>
          <p:cNvSpPr/>
          <p:nvPr/>
        </p:nvSpPr>
        <p:spPr>
          <a:xfrm>
            <a:off x="3052725" y="7746425"/>
            <a:ext cx="1485900" cy="971700"/>
          </a:xfrm>
          <a:prstGeom prst="snip2DiagRect">
            <a:avLst>
              <a:gd fmla="val 0" name="adj1"/>
              <a:gd fmla="val 16667" name="adj2"/>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Who &amp; Where</a:t>
            </a:r>
            <a:endParaRPr sz="1800">
              <a:solidFill>
                <a:srgbClr val="FFFFFF"/>
              </a:solidFill>
              <a:latin typeface="Nunito"/>
              <a:ea typeface="Nunito"/>
              <a:cs typeface="Nunito"/>
              <a:sym typeface="Nunito"/>
            </a:endParaRPr>
          </a:p>
        </p:txBody>
      </p:sp>
      <p:sp>
        <p:nvSpPr>
          <p:cNvPr id="126" name="Google Shape;126;p16"/>
          <p:cNvSpPr txBox="1"/>
          <p:nvPr/>
        </p:nvSpPr>
        <p:spPr>
          <a:xfrm>
            <a:off x="4976775" y="7527350"/>
            <a:ext cx="2379000" cy="14766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Come in  Close Contact:</a:t>
            </a:r>
            <a:endParaRPr b="1">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Report to the </a:t>
            </a:r>
            <a:r>
              <a:rPr b="1" lang="en-GB" sz="1200">
                <a:solidFill>
                  <a:srgbClr val="CC0000"/>
                </a:solidFill>
                <a:latin typeface="Mada"/>
                <a:ea typeface="Mada"/>
                <a:cs typeface="Mada"/>
                <a:sym typeface="Mada"/>
              </a:rPr>
              <a:t>occupational</a:t>
            </a:r>
            <a:r>
              <a:rPr b="1" lang="en-GB" sz="1200">
                <a:solidFill>
                  <a:srgbClr val="FF0000"/>
                </a:solidFill>
                <a:latin typeface="Mada"/>
                <a:ea typeface="Mada"/>
                <a:cs typeface="Mada"/>
                <a:sym typeface="Mada"/>
              </a:rPr>
              <a:t> </a:t>
            </a:r>
            <a:r>
              <a:rPr b="1" lang="en-GB" sz="1200">
                <a:solidFill>
                  <a:srgbClr val="CC0000"/>
                </a:solidFill>
                <a:latin typeface="Mada"/>
                <a:ea typeface="Mada"/>
                <a:cs typeface="Mada"/>
                <a:sym typeface="Mada"/>
              </a:rPr>
              <a:t>health clinics</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Fill in the link for contact tracing</a:t>
            </a:r>
            <a:endParaRPr sz="1200">
              <a:latin typeface="Mada"/>
              <a:ea typeface="Mada"/>
              <a:cs typeface="Mada"/>
              <a:sym typeface="Mada"/>
            </a:endParaRPr>
          </a:p>
        </p:txBody>
      </p:sp>
      <p:sp>
        <p:nvSpPr>
          <p:cNvPr id="127" name="Google Shape;127;p16"/>
          <p:cNvSpPr txBox="1"/>
          <p:nvPr/>
        </p:nvSpPr>
        <p:spPr>
          <a:xfrm>
            <a:off x="441975" y="7289150"/>
            <a:ext cx="2172600" cy="14766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Flu-like symptoms:</a:t>
            </a:r>
            <a:endParaRPr b="1">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Report to the </a:t>
            </a:r>
            <a:r>
              <a:rPr b="1" lang="en-GB" sz="1200">
                <a:solidFill>
                  <a:srgbClr val="CC0000"/>
                </a:solidFill>
                <a:latin typeface="Mada"/>
                <a:ea typeface="Mada"/>
                <a:cs typeface="Mada"/>
                <a:sym typeface="Mada"/>
              </a:rPr>
              <a:t>flu clinic</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Opens 24 hrs</a:t>
            </a:r>
            <a:endParaRPr sz="1200">
              <a:latin typeface="Mada"/>
              <a:ea typeface="Mada"/>
              <a:cs typeface="Mada"/>
              <a:sym typeface="Mada"/>
            </a:endParaRPr>
          </a:p>
        </p:txBody>
      </p:sp>
      <p:cxnSp>
        <p:nvCxnSpPr>
          <p:cNvPr id="128" name="Google Shape;128;p16"/>
          <p:cNvCxnSpPr>
            <a:stCxn id="125" idx="3"/>
            <a:endCxn id="126" idx="0"/>
          </p:cNvCxnSpPr>
          <p:nvPr/>
        </p:nvCxnSpPr>
        <p:spPr>
          <a:xfrm rot="-5400000">
            <a:off x="4871475" y="6451625"/>
            <a:ext cx="219000" cy="2370600"/>
          </a:xfrm>
          <a:prstGeom prst="bentConnector3">
            <a:avLst>
              <a:gd fmla="val 208767" name="adj1"/>
            </a:avLst>
          </a:prstGeom>
          <a:noFill/>
          <a:ln cap="flat" cmpd="sng" w="9525">
            <a:solidFill>
              <a:srgbClr val="595959"/>
            </a:solidFill>
            <a:prstDash val="solid"/>
            <a:round/>
            <a:headEnd len="med" w="med" type="none"/>
            <a:tailEnd len="med" w="med" type="triangle"/>
          </a:ln>
        </p:spPr>
      </p:cxnSp>
      <p:cxnSp>
        <p:nvCxnSpPr>
          <p:cNvPr id="129" name="Google Shape;129;p16"/>
          <p:cNvCxnSpPr>
            <a:stCxn id="125" idx="1"/>
            <a:endCxn id="127" idx="2"/>
          </p:cNvCxnSpPr>
          <p:nvPr/>
        </p:nvCxnSpPr>
        <p:spPr>
          <a:xfrm rot="5400000">
            <a:off x="2638125" y="7608275"/>
            <a:ext cx="47700" cy="2267400"/>
          </a:xfrm>
          <a:prstGeom prst="bentConnector3">
            <a:avLst>
              <a:gd fmla="val 599057" name="adj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Public Health and Social Measurements</a:t>
            </a:r>
            <a:endParaRPr sz="2400">
              <a:solidFill>
                <a:srgbClr val="134F5C"/>
              </a:solidFill>
              <a:latin typeface="Nunito"/>
              <a:ea typeface="Nunito"/>
              <a:cs typeface="Nunito"/>
              <a:sym typeface="Nunito"/>
            </a:endParaRPr>
          </a:p>
        </p:txBody>
      </p:sp>
      <p:sp>
        <p:nvSpPr>
          <p:cNvPr id="136" name="Google Shape;136;p17"/>
          <p:cNvSpPr txBox="1"/>
          <p:nvPr/>
        </p:nvSpPr>
        <p:spPr>
          <a:xfrm>
            <a:off x="258700" y="5683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Community Transmission</a:t>
            </a:r>
            <a:endParaRPr b="1" sz="1200">
              <a:latin typeface="Mada"/>
              <a:ea typeface="Mada"/>
              <a:cs typeface="Mada"/>
              <a:sym typeface="Mada"/>
            </a:endParaRPr>
          </a:p>
        </p:txBody>
      </p:sp>
      <p:pic>
        <p:nvPicPr>
          <p:cNvPr id="137" name="Google Shape;137;p17"/>
          <p:cNvPicPr preferRelativeResize="0"/>
          <p:nvPr/>
        </p:nvPicPr>
        <p:blipFill>
          <a:blip r:embed="rId3">
            <a:alphaModFix/>
          </a:blip>
          <a:stretch>
            <a:fillRect/>
          </a:stretch>
        </p:blipFill>
        <p:spPr>
          <a:xfrm>
            <a:off x="362300" y="1134750"/>
            <a:ext cx="3382525" cy="1903025"/>
          </a:xfrm>
          <a:prstGeom prst="rect">
            <a:avLst/>
          </a:prstGeom>
          <a:noFill/>
          <a:ln>
            <a:noFill/>
          </a:ln>
        </p:spPr>
      </p:pic>
      <p:sp>
        <p:nvSpPr>
          <p:cNvPr id="138" name="Google Shape;138;p17"/>
          <p:cNvSpPr txBox="1"/>
          <p:nvPr/>
        </p:nvSpPr>
        <p:spPr>
          <a:xfrm>
            <a:off x="912550" y="7094350"/>
            <a:ext cx="6541800" cy="429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GB" sz="1200">
                <a:latin typeface="Mada"/>
                <a:ea typeface="Mada"/>
                <a:cs typeface="Mada"/>
                <a:sym typeface="Mada"/>
              </a:rPr>
              <a:t>Public health and social measures (PHSM) have proven critical to limiting transmission of COVID19 and reducing deaths.</a:t>
            </a:r>
            <a:endParaRPr b="1" sz="1800">
              <a:latin typeface="Nunito"/>
              <a:ea typeface="Nunito"/>
              <a:cs typeface="Nunito"/>
              <a:sym typeface="Nunito"/>
            </a:endParaRPr>
          </a:p>
        </p:txBody>
      </p:sp>
      <p:pic>
        <p:nvPicPr>
          <p:cNvPr id="139" name="Google Shape;139;p17"/>
          <p:cNvPicPr preferRelativeResize="0"/>
          <p:nvPr/>
        </p:nvPicPr>
        <p:blipFill>
          <a:blip r:embed="rId4">
            <a:alphaModFix/>
          </a:blip>
          <a:stretch>
            <a:fillRect/>
          </a:stretch>
        </p:blipFill>
        <p:spPr>
          <a:xfrm>
            <a:off x="4243725" y="1037775"/>
            <a:ext cx="3210625" cy="1962075"/>
          </a:xfrm>
          <a:prstGeom prst="rect">
            <a:avLst/>
          </a:prstGeom>
          <a:noFill/>
          <a:ln>
            <a:noFill/>
          </a:ln>
        </p:spPr>
      </p:pic>
      <p:graphicFrame>
        <p:nvGraphicFramePr>
          <p:cNvPr id="140" name="Google Shape;140;p17"/>
          <p:cNvGraphicFramePr/>
          <p:nvPr/>
        </p:nvGraphicFramePr>
        <p:xfrm>
          <a:off x="258700" y="3205888"/>
          <a:ext cx="3000000" cy="3000000"/>
        </p:xfrm>
        <a:graphic>
          <a:graphicData uri="http://schemas.openxmlformats.org/drawingml/2006/table">
            <a:tbl>
              <a:tblPr>
                <a:noFill/>
                <a:tableStyleId>{9A31AAAD-BC33-49F8-ABB1-68D32E2991A9}</a:tableStyleId>
              </a:tblPr>
              <a:tblGrid>
                <a:gridCol w="1559675"/>
                <a:gridCol w="5635975"/>
              </a:tblGrid>
              <a:tr h="25550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Situational level</a:t>
                      </a:r>
                      <a:endParaRPr b="1">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Description</a:t>
                      </a:r>
                      <a:endParaRPr b="1">
                        <a:solidFill>
                          <a:srgbClr val="FFFFFF"/>
                        </a:solidFill>
                        <a:latin typeface="Mada"/>
                        <a:ea typeface="Mada"/>
                        <a:cs typeface="Mada"/>
                        <a:sym typeface="Mada"/>
                      </a:endParaRPr>
                    </a:p>
                  </a:txBody>
                  <a:tcPr marT="91425" marB="91425" marR="91425" marL="91425">
                    <a:solidFill>
                      <a:srgbClr val="134F5C"/>
                    </a:solidFill>
                  </a:tcPr>
                </a:tc>
              </a:tr>
              <a:tr h="412750">
                <a:tc>
                  <a:txBody>
                    <a:bodyPr/>
                    <a:lstStyle/>
                    <a:p>
                      <a:pPr indent="0" lvl="0" marL="0" rtl="0" algn="ctr">
                        <a:spcBef>
                          <a:spcPts val="0"/>
                        </a:spcBef>
                        <a:spcAft>
                          <a:spcPts val="0"/>
                        </a:spcAft>
                        <a:buNone/>
                      </a:pPr>
                      <a:r>
                        <a:rPr b="1" lang="en-GB" sz="1200">
                          <a:latin typeface="Mada"/>
                          <a:ea typeface="Mada"/>
                          <a:cs typeface="Mada"/>
                          <a:sym typeface="Mada"/>
                        </a:rPr>
                        <a:t>0</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000">
                          <a:latin typeface="Mada"/>
                          <a:ea typeface="Mada"/>
                          <a:cs typeface="Mada"/>
                          <a:sym typeface="Mada"/>
                        </a:rPr>
                        <a:t>Corresponds to a situation with no known transmission of SARS-CoV-2 in the preceding 28 days. The health system and public health authorities are ready to respond, but there should be no restrictions on daily activities. </a:t>
                      </a:r>
                      <a:endParaRPr sz="1000">
                        <a:latin typeface="Mada"/>
                        <a:ea typeface="Mada"/>
                        <a:cs typeface="Mada"/>
                        <a:sym typeface="Mada"/>
                      </a:endParaRPr>
                    </a:p>
                  </a:txBody>
                  <a:tcPr marT="91425" marB="91425" marR="91425" marL="91425" anchor="ctr"/>
                </a:tc>
              </a:tr>
              <a:tr h="412750">
                <a:tc>
                  <a:txBody>
                    <a:bodyPr/>
                    <a:lstStyle/>
                    <a:p>
                      <a:pPr indent="0" lvl="0" marL="0" rtl="0" algn="ctr">
                        <a:spcBef>
                          <a:spcPts val="0"/>
                        </a:spcBef>
                        <a:spcAft>
                          <a:spcPts val="0"/>
                        </a:spcAft>
                        <a:buNone/>
                      </a:pPr>
                      <a:r>
                        <a:rPr b="1" lang="en-GB" sz="1200">
                          <a:latin typeface="Mada"/>
                          <a:ea typeface="Mada"/>
                          <a:cs typeface="Mada"/>
                          <a:sym typeface="Mada"/>
                        </a:rPr>
                        <a:t>1</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000">
                          <a:latin typeface="Mada"/>
                          <a:ea typeface="Mada"/>
                          <a:cs typeface="Mada"/>
                          <a:sym typeface="Mada"/>
                        </a:rPr>
                        <a:t>Situation where basic measures are in place to prevent transmission; or if cases are already present, the epidemic is being controlled through effective measures around the cases or clusters of cases, with limited and transient localized disruption to social and economic life.  </a:t>
                      </a:r>
                      <a:endParaRPr sz="1000">
                        <a:latin typeface="Mada"/>
                        <a:ea typeface="Mada"/>
                        <a:cs typeface="Mada"/>
                        <a:sym typeface="Mada"/>
                      </a:endParaRPr>
                    </a:p>
                  </a:txBody>
                  <a:tcPr marT="91425" marB="91425" marR="91425" marL="91425" anchor="ctr"/>
                </a:tc>
              </a:tr>
              <a:tr h="412750">
                <a:tc>
                  <a:txBody>
                    <a:bodyPr/>
                    <a:lstStyle/>
                    <a:p>
                      <a:pPr indent="0" lvl="0" marL="0" rtl="0" algn="ctr">
                        <a:spcBef>
                          <a:spcPts val="0"/>
                        </a:spcBef>
                        <a:spcAft>
                          <a:spcPts val="0"/>
                        </a:spcAft>
                        <a:buNone/>
                      </a:pPr>
                      <a:r>
                        <a:rPr b="1" lang="en-GB" sz="1200">
                          <a:latin typeface="Mada"/>
                          <a:ea typeface="Mada"/>
                          <a:cs typeface="Mada"/>
                          <a:sym typeface="Mada"/>
                        </a:rPr>
                        <a:t>2</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000">
                          <a:latin typeface="Mada"/>
                          <a:ea typeface="Mada"/>
                          <a:cs typeface="Mada"/>
                          <a:sym typeface="Mada"/>
                        </a:rPr>
                        <a:t>Represents a situation with low community incidence or a risk of community transmission beyond clusters. Additional measures may be required to control transmission; however, disruptions to social and economic activities can still be limited.</a:t>
                      </a:r>
                      <a:endParaRPr sz="1000">
                        <a:latin typeface="Mada"/>
                        <a:ea typeface="Mada"/>
                        <a:cs typeface="Mada"/>
                        <a:sym typeface="Mada"/>
                      </a:endParaRPr>
                    </a:p>
                  </a:txBody>
                  <a:tcPr marT="91425" marB="91425" marR="91425" marL="91425" anchor="ctr"/>
                </a:tc>
              </a:tr>
              <a:tr h="412750">
                <a:tc>
                  <a:txBody>
                    <a:bodyPr/>
                    <a:lstStyle/>
                    <a:p>
                      <a:pPr indent="0" lvl="0" marL="0" rtl="0" algn="ctr">
                        <a:spcBef>
                          <a:spcPts val="0"/>
                        </a:spcBef>
                        <a:spcAft>
                          <a:spcPts val="0"/>
                        </a:spcAft>
                        <a:buNone/>
                      </a:pPr>
                      <a:r>
                        <a:rPr b="1" lang="en-GB" sz="1200">
                          <a:latin typeface="Mada"/>
                          <a:ea typeface="Mada"/>
                          <a:cs typeface="Mada"/>
                          <a:sym typeface="Mada"/>
                        </a:rPr>
                        <a:t>3</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000">
                          <a:latin typeface="Mada"/>
                          <a:ea typeface="Mada"/>
                          <a:cs typeface="Mada"/>
                          <a:sym typeface="Mada"/>
                        </a:rPr>
                        <a:t>Situation of community transmission with limited additional capacity to respond and a risk of health services becoming overwhelmed. A larger combination of measures may need to be put in place to limit transmission, manage cases, and ensure epidemic control. </a:t>
                      </a:r>
                      <a:endParaRPr sz="1000">
                        <a:latin typeface="Mada"/>
                        <a:ea typeface="Mada"/>
                        <a:cs typeface="Mada"/>
                        <a:sym typeface="Mada"/>
                      </a:endParaRPr>
                    </a:p>
                  </a:txBody>
                  <a:tcPr marT="91425" marB="91425" marR="91425" marL="91425" anchor="ctr"/>
                </a:tc>
              </a:tr>
              <a:tr h="412750">
                <a:tc>
                  <a:txBody>
                    <a:bodyPr/>
                    <a:lstStyle/>
                    <a:p>
                      <a:pPr indent="0" lvl="0" marL="0" rtl="0" algn="ctr">
                        <a:spcBef>
                          <a:spcPts val="0"/>
                        </a:spcBef>
                        <a:spcAft>
                          <a:spcPts val="0"/>
                        </a:spcAft>
                        <a:buNone/>
                      </a:pPr>
                      <a:r>
                        <a:rPr b="1" lang="en-GB" sz="1200">
                          <a:latin typeface="Mada"/>
                          <a:ea typeface="Mada"/>
                          <a:cs typeface="Mada"/>
                          <a:sym typeface="Mada"/>
                        </a:rPr>
                        <a:t>4</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000">
                          <a:latin typeface="Mada"/>
                          <a:ea typeface="Mada"/>
                          <a:cs typeface="Mada"/>
                          <a:sym typeface="Mada"/>
                        </a:rPr>
                        <a:t>Corresponds to an uncontrolled epidemic with limited or no additional health system response capacity available, thus requiring extensive measures to avoid overwhelming of health services and substantial excess morbidity and mortality.</a:t>
                      </a:r>
                      <a:endParaRPr sz="1000">
                        <a:latin typeface="Mada"/>
                        <a:ea typeface="Mada"/>
                        <a:cs typeface="Mada"/>
                        <a:sym typeface="Mada"/>
                      </a:endParaRPr>
                    </a:p>
                  </a:txBody>
                  <a:tcPr marT="91425" marB="91425" marR="91425" marL="91425" anchor="ctr"/>
                </a:tc>
              </a:tr>
            </a:tbl>
          </a:graphicData>
        </a:graphic>
      </p:graphicFrame>
      <p:grpSp>
        <p:nvGrpSpPr>
          <p:cNvPr id="141" name="Google Shape;141;p17"/>
          <p:cNvGrpSpPr/>
          <p:nvPr/>
        </p:nvGrpSpPr>
        <p:grpSpPr>
          <a:xfrm>
            <a:off x="299519" y="6987127"/>
            <a:ext cx="428695" cy="644011"/>
            <a:chOff x="219906" y="1124884"/>
            <a:chExt cx="502455" cy="736349"/>
          </a:xfrm>
        </p:grpSpPr>
        <p:grpSp>
          <p:nvGrpSpPr>
            <p:cNvPr id="142" name="Google Shape;142;p17"/>
            <p:cNvGrpSpPr/>
            <p:nvPr/>
          </p:nvGrpSpPr>
          <p:grpSpPr>
            <a:xfrm>
              <a:off x="219906" y="1124884"/>
              <a:ext cx="502455" cy="736349"/>
              <a:chOff x="4041649" y="1707654"/>
              <a:chExt cx="1060704" cy="1429526"/>
            </a:xfrm>
          </p:grpSpPr>
          <p:sp>
            <p:nvSpPr>
              <p:cNvPr id="143" name="Google Shape;143;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44" name="Google Shape;144;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45" name="Google Shape;145;p17"/>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1</a:t>
              </a:r>
              <a:endParaRPr b="1" sz="1700">
                <a:latin typeface="Trebuchet MS"/>
                <a:ea typeface="Trebuchet MS"/>
                <a:cs typeface="Trebuchet MS"/>
                <a:sym typeface="Trebuchet MS"/>
              </a:endParaRPr>
            </a:p>
          </p:txBody>
        </p:sp>
      </p:grpSp>
      <p:sp>
        <p:nvSpPr>
          <p:cNvPr id="146" name="Google Shape;146;p17"/>
          <p:cNvSpPr txBox="1"/>
          <p:nvPr/>
        </p:nvSpPr>
        <p:spPr>
          <a:xfrm>
            <a:off x="912550" y="7780150"/>
            <a:ext cx="6541800" cy="69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GB" sz="1200">
                <a:latin typeface="Mada"/>
                <a:ea typeface="Mada"/>
                <a:cs typeface="Mada"/>
                <a:sym typeface="Mada"/>
              </a:rPr>
              <a:t>The decision to introduce, adapt or lift PHSM should be based primarily </a:t>
            </a:r>
            <a:r>
              <a:rPr b="1" lang="en-GB" sz="1200">
                <a:solidFill>
                  <a:srgbClr val="CC0000"/>
                </a:solidFill>
                <a:latin typeface="Mada"/>
                <a:ea typeface="Mada"/>
                <a:cs typeface="Mada"/>
                <a:sym typeface="Mada"/>
              </a:rPr>
              <a:t>on a situational assessment of the intensity of transmission and the capacity of the health system to respond</a:t>
            </a:r>
            <a:r>
              <a:rPr lang="en-GB" sz="1200">
                <a:latin typeface="Mada"/>
                <a:ea typeface="Mada"/>
                <a:cs typeface="Mada"/>
                <a:sym typeface="Mada"/>
              </a:rPr>
              <a:t>, but must also be considered in light of the effects these measures may have on the general welfare of society and individuals  </a:t>
            </a:r>
            <a:endParaRPr b="1" sz="1800">
              <a:latin typeface="Nunito"/>
              <a:ea typeface="Nunito"/>
              <a:cs typeface="Nunito"/>
              <a:sym typeface="Nunito"/>
            </a:endParaRPr>
          </a:p>
        </p:txBody>
      </p:sp>
      <p:grpSp>
        <p:nvGrpSpPr>
          <p:cNvPr id="147" name="Google Shape;147;p17"/>
          <p:cNvGrpSpPr/>
          <p:nvPr/>
        </p:nvGrpSpPr>
        <p:grpSpPr>
          <a:xfrm>
            <a:off x="299519" y="7825327"/>
            <a:ext cx="428695" cy="644011"/>
            <a:chOff x="219906" y="1124884"/>
            <a:chExt cx="502455" cy="736349"/>
          </a:xfrm>
        </p:grpSpPr>
        <p:grpSp>
          <p:nvGrpSpPr>
            <p:cNvPr id="148" name="Google Shape;148;p17"/>
            <p:cNvGrpSpPr/>
            <p:nvPr/>
          </p:nvGrpSpPr>
          <p:grpSpPr>
            <a:xfrm>
              <a:off x="219906" y="1124884"/>
              <a:ext cx="502455" cy="736349"/>
              <a:chOff x="4041649" y="1707654"/>
              <a:chExt cx="1060704" cy="1429526"/>
            </a:xfrm>
          </p:grpSpPr>
          <p:sp>
            <p:nvSpPr>
              <p:cNvPr id="149" name="Google Shape;149;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50" name="Google Shape;150;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51" name="Google Shape;151;p17"/>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2</a:t>
              </a:r>
              <a:endParaRPr b="1" sz="1700">
                <a:latin typeface="Trebuchet MS"/>
                <a:ea typeface="Trebuchet MS"/>
                <a:cs typeface="Trebuchet MS"/>
                <a:sym typeface="Trebuchet MS"/>
              </a:endParaRPr>
            </a:p>
          </p:txBody>
        </p:sp>
      </p:grpSp>
      <p:sp>
        <p:nvSpPr>
          <p:cNvPr id="152" name="Google Shape;152;p17"/>
          <p:cNvSpPr txBox="1"/>
          <p:nvPr/>
        </p:nvSpPr>
        <p:spPr>
          <a:xfrm>
            <a:off x="912550" y="8694550"/>
            <a:ext cx="6541800" cy="69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b="1" lang="en-GB" sz="1200">
                <a:solidFill>
                  <a:srgbClr val="CC0000"/>
                </a:solidFill>
                <a:latin typeface="Mada"/>
                <a:ea typeface="Mada"/>
                <a:cs typeface="Mada"/>
                <a:sym typeface="Mada"/>
              </a:rPr>
              <a:t>Indicators and suggested thresholds are provided</a:t>
            </a:r>
            <a:r>
              <a:rPr lang="en-GB" sz="1200">
                <a:latin typeface="Mada"/>
                <a:ea typeface="Mada"/>
                <a:cs typeface="Mada"/>
                <a:sym typeface="Mada"/>
              </a:rPr>
              <a:t> to gauge both the intensity of transmission and the capacity of the health system to respond; taken together, these provide a basis for guiding the adjustment of PHSM. Measures are indicative and need to be tailored to local contexts.</a:t>
            </a:r>
            <a:endParaRPr b="1" sz="1800">
              <a:latin typeface="Nunito"/>
              <a:ea typeface="Nunito"/>
              <a:cs typeface="Nunito"/>
              <a:sym typeface="Nunito"/>
            </a:endParaRPr>
          </a:p>
        </p:txBody>
      </p:sp>
      <p:grpSp>
        <p:nvGrpSpPr>
          <p:cNvPr id="153" name="Google Shape;153;p17"/>
          <p:cNvGrpSpPr/>
          <p:nvPr/>
        </p:nvGrpSpPr>
        <p:grpSpPr>
          <a:xfrm>
            <a:off x="299519" y="8739727"/>
            <a:ext cx="428695" cy="644011"/>
            <a:chOff x="219906" y="1124884"/>
            <a:chExt cx="502455" cy="736349"/>
          </a:xfrm>
        </p:grpSpPr>
        <p:grpSp>
          <p:nvGrpSpPr>
            <p:cNvPr id="154" name="Google Shape;154;p17"/>
            <p:cNvGrpSpPr/>
            <p:nvPr/>
          </p:nvGrpSpPr>
          <p:grpSpPr>
            <a:xfrm>
              <a:off x="219906" y="1124884"/>
              <a:ext cx="502455" cy="736349"/>
              <a:chOff x="4041649" y="1707654"/>
              <a:chExt cx="1060704" cy="1429526"/>
            </a:xfrm>
          </p:grpSpPr>
          <p:sp>
            <p:nvSpPr>
              <p:cNvPr id="155" name="Google Shape;155;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56" name="Google Shape;156;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57" name="Google Shape;157;p17"/>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3</a:t>
              </a:r>
              <a:endParaRPr b="1" sz="1700">
                <a:latin typeface="Trebuchet MS"/>
                <a:ea typeface="Trebuchet MS"/>
                <a:cs typeface="Trebuchet MS"/>
                <a:sym typeface="Trebuchet MS"/>
              </a:endParaRPr>
            </a:p>
          </p:txBody>
        </p:sp>
      </p:grpSp>
      <p:sp>
        <p:nvSpPr>
          <p:cNvPr id="158" name="Google Shape;158;p17"/>
          <p:cNvSpPr txBox="1"/>
          <p:nvPr/>
        </p:nvSpPr>
        <p:spPr>
          <a:xfrm>
            <a:off x="912550" y="9532750"/>
            <a:ext cx="6541800" cy="69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GB" sz="1200">
                <a:latin typeface="Mada"/>
                <a:ea typeface="Mada"/>
                <a:cs typeface="Mada"/>
                <a:sym typeface="Mada"/>
              </a:rPr>
              <a:t>PHSM must be </a:t>
            </a:r>
            <a:r>
              <a:rPr b="1" lang="en-GB" sz="1200">
                <a:solidFill>
                  <a:srgbClr val="CC0000"/>
                </a:solidFill>
                <a:latin typeface="Mada"/>
                <a:ea typeface="Mada"/>
                <a:cs typeface="Mada"/>
                <a:sym typeface="Mada"/>
              </a:rPr>
              <a:t>continuously adjusted to the intensity of transmission</a:t>
            </a:r>
            <a:r>
              <a:rPr lang="en-GB" sz="1200">
                <a:latin typeface="Mada"/>
                <a:ea typeface="Mada"/>
                <a:cs typeface="Mada"/>
                <a:sym typeface="Mada"/>
              </a:rPr>
              <a:t> and capacity of the health system in a country and at sub-national levels . When PHSM are adjusted, </a:t>
            </a:r>
            <a:r>
              <a:rPr b="1" lang="en-GB" sz="1200">
                <a:solidFill>
                  <a:srgbClr val="CC0000"/>
                </a:solidFill>
                <a:latin typeface="Mada"/>
                <a:ea typeface="Mada"/>
                <a:cs typeface="Mada"/>
                <a:sym typeface="Mada"/>
              </a:rPr>
              <a:t>communities should be fully consulted and engaged</a:t>
            </a:r>
            <a:r>
              <a:rPr lang="en-GB" sz="1200">
                <a:solidFill>
                  <a:srgbClr val="CC0000"/>
                </a:solidFill>
                <a:latin typeface="Mada"/>
                <a:ea typeface="Mada"/>
                <a:cs typeface="Mada"/>
                <a:sym typeface="Mada"/>
              </a:rPr>
              <a:t> </a:t>
            </a:r>
            <a:r>
              <a:rPr lang="en-GB" sz="1200">
                <a:latin typeface="Mada"/>
                <a:ea typeface="Mada"/>
                <a:cs typeface="Mada"/>
                <a:sym typeface="Mada"/>
              </a:rPr>
              <a:t>before changes are made</a:t>
            </a:r>
            <a:endParaRPr sz="1800">
              <a:latin typeface="Nunito"/>
              <a:ea typeface="Nunito"/>
              <a:cs typeface="Nunito"/>
              <a:sym typeface="Nunito"/>
            </a:endParaRPr>
          </a:p>
        </p:txBody>
      </p:sp>
      <p:grpSp>
        <p:nvGrpSpPr>
          <p:cNvPr id="159" name="Google Shape;159;p17"/>
          <p:cNvGrpSpPr/>
          <p:nvPr/>
        </p:nvGrpSpPr>
        <p:grpSpPr>
          <a:xfrm>
            <a:off x="299519" y="9577927"/>
            <a:ext cx="428695" cy="644011"/>
            <a:chOff x="219906" y="1124884"/>
            <a:chExt cx="502455" cy="736349"/>
          </a:xfrm>
        </p:grpSpPr>
        <p:grpSp>
          <p:nvGrpSpPr>
            <p:cNvPr id="160" name="Google Shape;160;p17"/>
            <p:cNvGrpSpPr/>
            <p:nvPr/>
          </p:nvGrpSpPr>
          <p:grpSpPr>
            <a:xfrm>
              <a:off x="219906" y="1124884"/>
              <a:ext cx="502455" cy="736349"/>
              <a:chOff x="4041649" y="1707654"/>
              <a:chExt cx="1060704" cy="1429526"/>
            </a:xfrm>
          </p:grpSpPr>
          <p:sp>
            <p:nvSpPr>
              <p:cNvPr id="161" name="Google Shape;161;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62" name="Google Shape;162;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63" name="Google Shape;163;p17"/>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4</a:t>
              </a:r>
              <a:endParaRPr b="1" sz="1700">
                <a:latin typeface="Trebuchet MS"/>
                <a:ea typeface="Trebuchet MS"/>
                <a:cs typeface="Trebuchet MS"/>
                <a:sym typeface="Trebuchet M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aphicFrame>
        <p:nvGraphicFramePr>
          <p:cNvPr id="168" name="Google Shape;168;p18"/>
          <p:cNvGraphicFramePr/>
          <p:nvPr/>
        </p:nvGraphicFramePr>
        <p:xfrm>
          <a:off x="90413" y="1207833"/>
          <a:ext cx="3000000" cy="3000000"/>
        </p:xfrm>
        <a:graphic>
          <a:graphicData uri="http://schemas.openxmlformats.org/drawingml/2006/table">
            <a:tbl>
              <a:tblPr>
                <a:noFill/>
                <a:tableStyleId>{9A31AAAD-BC33-49F8-ABB1-68D32E2991A9}</a:tableStyleId>
              </a:tblPr>
              <a:tblGrid>
                <a:gridCol w="1174600"/>
                <a:gridCol w="965550"/>
                <a:gridCol w="1823725"/>
                <a:gridCol w="1405875"/>
                <a:gridCol w="2072600"/>
              </a:tblGrid>
              <a:tr h="42555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Vaccine</a:t>
                      </a:r>
                      <a:endParaRPr b="1">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Item</a:t>
                      </a:r>
                      <a:endParaRPr b="1">
                        <a:solidFill>
                          <a:srgbClr val="FFFFFF"/>
                        </a:solidFill>
                        <a:latin typeface="Mada"/>
                        <a:ea typeface="Mada"/>
                        <a:cs typeface="Mada"/>
                        <a:sym typeface="Mada"/>
                      </a:endParaRPr>
                    </a:p>
                  </a:txBody>
                  <a:tcPr marT="91425" marB="91425" marR="91425" marL="91425">
                    <a:solidFill>
                      <a:srgbClr val="134F5C"/>
                    </a:solidFill>
                  </a:tcPr>
                </a:tc>
                <a:tc gridSpan="3">
                  <a:txBody>
                    <a:bodyPr/>
                    <a:lstStyle/>
                    <a:p>
                      <a:pPr indent="0" lvl="0" marL="0" rtl="0" algn="ctr">
                        <a:spcBef>
                          <a:spcPts val="0"/>
                        </a:spcBef>
                        <a:spcAft>
                          <a:spcPts val="0"/>
                        </a:spcAft>
                        <a:buNone/>
                      </a:pPr>
                      <a:r>
                        <a:rPr b="1" lang="en-GB">
                          <a:solidFill>
                            <a:srgbClr val="FFFFFF"/>
                          </a:solidFill>
                          <a:latin typeface="Mada"/>
                          <a:ea typeface="Mada"/>
                          <a:cs typeface="Mada"/>
                          <a:sym typeface="Mada"/>
                        </a:rPr>
                        <a:t>Description</a:t>
                      </a:r>
                      <a:endParaRPr b="1">
                        <a:solidFill>
                          <a:srgbClr val="FFFFFF"/>
                        </a:solidFill>
                        <a:latin typeface="Mada"/>
                        <a:ea typeface="Mada"/>
                        <a:cs typeface="Mada"/>
                        <a:sym typeface="Mada"/>
                      </a:endParaRPr>
                    </a:p>
                  </a:txBody>
                  <a:tcPr marT="91425" marB="91425" marR="91425" marL="91425">
                    <a:solidFill>
                      <a:srgbClr val="134F5C"/>
                    </a:solidFill>
                  </a:tcPr>
                </a:tc>
                <a:tc hMerge="1"/>
                <a:tc hMerge="1"/>
              </a:tr>
              <a:tr h="589225">
                <a:tc rowSpan="3">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GB" sz="1200">
                          <a:latin typeface="Mada"/>
                          <a:ea typeface="Mada"/>
                          <a:cs typeface="Mada"/>
                          <a:sym typeface="Mada"/>
                        </a:rPr>
                        <a:t>Technology</a:t>
                      </a:r>
                      <a:endParaRPr b="1" sz="1200">
                        <a:latin typeface="Mada"/>
                        <a:ea typeface="Mada"/>
                        <a:cs typeface="Mada"/>
                        <a:sym typeface="Mada"/>
                      </a:endParaRPr>
                    </a:p>
                  </a:txBody>
                  <a:tcPr marT="91425" marB="91425" marR="91425" marL="91425" anchor="ctr">
                    <a:solidFill>
                      <a:srgbClr val="A2C4C9"/>
                    </a:solidFill>
                  </a:tcPr>
                </a:tc>
                <a:tc gridSpan="3">
                  <a:txBody>
                    <a:bodyPr/>
                    <a:lstStyle/>
                    <a:p>
                      <a:pPr indent="0" lvl="0" marL="0" rtl="0" algn="l">
                        <a:spcBef>
                          <a:spcPts val="0"/>
                        </a:spcBef>
                        <a:spcAft>
                          <a:spcPts val="0"/>
                        </a:spcAft>
                        <a:buNone/>
                      </a:pPr>
                      <a:r>
                        <a:rPr b="1" lang="en-GB" sz="1200">
                          <a:latin typeface="Mada"/>
                          <a:ea typeface="Mada"/>
                          <a:cs typeface="Mada"/>
                          <a:sym typeface="Mada"/>
                        </a:rPr>
                        <a:t>Viral vector</a:t>
                      </a:r>
                      <a:r>
                        <a:rPr lang="en-GB" sz="1200">
                          <a:latin typeface="Mada"/>
                          <a:ea typeface="Mada"/>
                          <a:cs typeface="Mada"/>
                          <a:sym typeface="Mada"/>
                        </a:rPr>
                        <a:t> (genetically modified virus). When injected, the vaccine instructs the immune system to target SARS-CoV-2 spike proteins.</a:t>
                      </a:r>
                      <a:endParaRPr sz="1200">
                        <a:latin typeface="Mada"/>
                        <a:ea typeface="Mada"/>
                        <a:cs typeface="Mada"/>
                        <a:sym typeface="Mada"/>
                      </a:endParaRPr>
                    </a:p>
                  </a:txBody>
                  <a:tcPr marT="91425" marB="91425" marR="91425" marL="91425" anchor="ctr"/>
                </a:tc>
                <a:tc hMerge="1"/>
                <a:tc hMerge="1"/>
              </a:tr>
              <a:tr h="416175">
                <a:tc vMerge="1"/>
                <a:tc>
                  <a:txBody>
                    <a:bodyPr/>
                    <a:lstStyle/>
                    <a:p>
                      <a:pPr indent="0" lvl="0" marL="0" rtl="0" algn="ctr">
                        <a:spcBef>
                          <a:spcPts val="0"/>
                        </a:spcBef>
                        <a:spcAft>
                          <a:spcPts val="0"/>
                        </a:spcAft>
                        <a:buNone/>
                      </a:pPr>
                      <a:r>
                        <a:rPr b="1" lang="en-GB" sz="1200">
                          <a:latin typeface="Mada"/>
                          <a:ea typeface="Mada"/>
                          <a:cs typeface="Mada"/>
                          <a:sym typeface="Mada"/>
                        </a:rPr>
                        <a:t>Efficacy</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62-90%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Dose</a:t>
                      </a:r>
                      <a:endParaRPr sz="1200">
                        <a:latin typeface="Mada"/>
                        <a:ea typeface="Mada"/>
                        <a:cs typeface="Mada"/>
                        <a:sym typeface="Mada"/>
                      </a:endParaRPr>
                    </a:p>
                  </a:txBody>
                  <a:tcPr marT="91425" marB="91425" marR="91425" marL="91425" anchor="ctr">
                    <a:solidFill>
                      <a:srgbClr val="A2C4C9"/>
                    </a:solidFill>
                  </a:tcPr>
                </a:tc>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2 doses required ($4/dose)</a:t>
                      </a:r>
                      <a:endParaRPr sz="1200">
                        <a:latin typeface="Mada"/>
                        <a:ea typeface="Mada"/>
                        <a:cs typeface="Mada"/>
                        <a:sym typeface="Mada"/>
                      </a:endParaRPr>
                    </a:p>
                  </a:txBody>
                  <a:tcPr marT="91425" marB="91425" marR="91425" marL="91425" anchor="ctr"/>
                </a:tc>
              </a:tr>
              <a:tr h="392800">
                <a:tc vMerge="1"/>
                <a:tc>
                  <a:txBody>
                    <a:bodyPr/>
                    <a:lstStyle/>
                    <a:p>
                      <a:pPr indent="0" lvl="0" marL="0" rtl="0" algn="ctr">
                        <a:spcBef>
                          <a:spcPts val="0"/>
                        </a:spcBef>
                        <a:spcAft>
                          <a:spcPts val="0"/>
                        </a:spcAft>
                        <a:buNone/>
                      </a:pPr>
                      <a:r>
                        <a:rPr b="1" lang="en-GB" sz="1200">
                          <a:latin typeface="Mada"/>
                          <a:ea typeface="Mada"/>
                          <a:cs typeface="Mada"/>
                          <a:sym typeface="Mada"/>
                        </a:rPr>
                        <a:t>Process</a:t>
                      </a:r>
                      <a:endParaRPr b="1" sz="12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lang="en-GB" sz="1200">
                          <a:latin typeface="Mada"/>
                          <a:ea typeface="Mada"/>
                          <a:cs typeface="Mada"/>
                          <a:sym typeface="Mada"/>
                        </a:rPr>
                        <a:t>Passed all three phases of clinical trial</a:t>
                      </a:r>
                      <a:endParaRPr sz="1200">
                        <a:latin typeface="Mada"/>
                        <a:ea typeface="Mada"/>
                        <a:cs typeface="Mada"/>
                        <a:sym typeface="Mada"/>
                      </a:endParaRPr>
                    </a:p>
                  </a:txBody>
                  <a:tcPr marT="91425" marB="91425" marR="91425" marL="91425" anchor="ctr"/>
                </a:tc>
                <a:tc hMerge="1"/>
                <a:tc hMerge="1"/>
              </a:tr>
              <a:tr h="589225">
                <a:tc rowSpan="3">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Technology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b="1" lang="en-GB" sz="1200">
                          <a:latin typeface="Mada"/>
                          <a:ea typeface="Mada"/>
                          <a:cs typeface="Mada"/>
                          <a:sym typeface="Mada"/>
                        </a:rPr>
                        <a:t>mRNA</a:t>
                      </a:r>
                      <a:r>
                        <a:rPr lang="en-GB" sz="1200">
                          <a:latin typeface="Mada"/>
                          <a:ea typeface="Mada"/>
                          <a:cs typeface="Mada"/>
                          <a:sym typeface="Mada"/>
                        </a:rPr>
                        <a:t>. When injected, the vaccine tricks the body into making the viral proteins which will trigger the immune system.</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392800">
                <a:tc vMerge="1"/>
                <a:tc>
                  <a:txBody>
                    <a:bodyPr/>
                    <a:lstStyle/>
                    <a:p>
                      <a:pPr indent="0" lvl="0" marL="0" rtl="0" algn="ctr">
                        <a:spcBef>
                          <a:spcPts val="0"/>
                        </a:spcBef>
                        <a:spcAft>
                          <a:spcPts val="0"/>
                        </a:spcAft>
                        <a:buNone/>
                      </a:pPr>
                      <a:r>
                        <a:rPr b="1" lang="en-GB" sz="1200">
                          <a:latin typeface="Mada"/>
                          <a:ea typeface="Mada"/>
                          <a:cs typeface="Mada"/>
                          <a:sym typeface="Mada"/>
                        </a:rPr>
                        <a:t>Efficacy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95%</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Dose</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2 doses required ($20/dose)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2800">
                <a:tc vMerge="1"/>
                <a:tc>
                  <a:txBody>
                    <a:bodyPr/>
                    <a:lstStyle/>
                    <a:p>
                      <a:pPr indent="0" lvl="0" marL="0" rtl="0" algn="ctr">
                        <a:spcBef>
                          <a:spcPts val="0"/>
                        </a:spcBef>
                        <a:spcAft>
                          <a:spcPts val="0"/>
                        </a:spcAft>
                        <a:buNone/>
                      </a:pPr>
                      <a:r>
                        <a:rPr b="1" lang="en-GB" sz="1200">
                          <a:latin typeface="Mada"/>
                          <a:ea typeface="Mada"/>
                          <a:cs typeface="Mada"/>
                          <a:sym typeface="Mada"/>
                        </a:rPr>
                        <a:t>Process</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lang="en-GB" sz="1200">
                          <a:latin typeface="Mada"/>
                          <a:ea typeface="Mada"/>
                          <a:cs typeface="Mada"/>
                          <a:sym typeface="Mada"/>
                        </a:rPr>
                        <a:t>Passed all three phases of clinical trial</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589225">
                <a:tc rowSpan="3">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Technology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b="1" lang="en-GB" sz="1200">
                          <a:latin typeface="Mada"/>
                          <a:ea typeface="Mada"/>
                          <a:cs typeface="Mada"/>
                          <a:sym typeface="Mada"/>
                        </a:rPr>
                        <a:t>Inactivated vaccine</a:t>
                      </a:r>
                      <a:r>
                        <a:rPr lang="en-GB" sz="1200">
                          <a:latin typeface="Mada"/>
                          <a:ea typeface="Mada"/>
                          <a:cs typeface="Mada"/>
                          <a:sym typeface="Mada"/>
                        </a:rPr>
                        <a:t>. When injected, the vaccine uses the dead COVID-19 to trigger an immune response.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392800">
                <a:tc vMerge="1"/>
                <a:tc>
                  <a:txBody>
                    <a:bodyPr/>
                    <a:lstStyle/>
                    <a:p>
                      <a:pPr indent="0" lvl="0" marL="0" rtl="0" algn="ctr">
                        <a:spcBef>
                          <a:spcPts val="0"/>
                        </a:spcBef>
                        <a:spcAft>
                          <a:spcPts val="0"/>
                        </a:spcAft>
                        <a:buNone/>
                      </a:pPr>
                      <a:r>
                        <a:rPr b="1" lang="en-GB" sz="1200">
                          <a:latin typeface="Mada"/>
                          <a:ea typeface="Mada"/>
                          <a:cs typeface="Mada"/>
                          <a:sym typeface="Mada"/>
                        </a:rPr>
                        <a:t>Efficacy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50-70%</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Dose</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l">
                        <a:spcBef>
                          <a:spcPts val="0"/>
                        </a:spcBef>
                        <a:spcAft>
                          <a:spcPts val="0"/>
                        </a:spcAft>
                        <a:buNone/>
                      </a:pPr>
                      <a:r>
                        <a:rPr lang="en-GB" sz="1200">
                          <a:latin typeface="Mada"/>
                          <a:ea typeface="Mada"/>
                          <a:cs typeface="Mada"/>
                          <a:sym typeface="Mada"/>
                        </a:rPr>
                        <a:t>2 doses required </a:t>
                      </a:r>
                      <a:r>
                        <a:rPr lang="en-GB" sz="1200">
                          <a:solidFill>
                            <a:schemeClr val="dk1"/>
                          </a:solidFill>
                          <a:latin typeface="Mada"/>
                          <a:ea typeface="Mada"/>
                          <a:cs typeface="Mada"/>
                          <a:sym typeface="Mada"/>
                        </a:rPr>
                        <a:t>($5/dose)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2800">
                <a:tc vMerge="1"/>
                <a:tc>
                  <a:txBody>
                    <a:bodyPr/>
                    <a:lstStyle/>
                    <a:p>
                      <a:pPr indent="0" lvl="0" marL="0" rtl="0" algn="ctr">
                        <a:spcBef>
                          <a:spcPts val="0"/>
                        </a:spcBef>
                        <a:spcAft>
                          <a:spcPts val="0"/>
                        </a:spcAft>
                        <a:buNone/>
                      </a:pPr>
                      <a:r>
                        <a:rPr b="1" lang="en-GB" sz="1200">
                          <a:latin typeface="Mada"/>
                          <a:ea typeface="Mada"/>
                          <a:cs typeface="Mada"/>
                          <a:sym typeface="Mada"/>
                        </a:rPr>
                        <a:t>Process</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lang="en-GB" sz="1200">
                          <a:latin typeface="Mada"/>
                          <a:ea typeface="Mada"/>
                          <a:cs typeface="Mada"/>
                          <a:sym typeface="Mada"/>
                        </a:rPr>
                        <a:t>Phase 3 trials</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589225">
                <a:tc rowSpan="3">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Technology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b="1" lang="en-GB" sz="1200">
                          <a:latin typeface="Mada"/>
                          <a:ea typeface="Mada"/>
                          <a:cs typeface="Mada"/>
                          <a:sym typeface="Mada"/>
                        </a:rPr>
                        <a:t>Adenoviral vector-based platform</a:t>
                      </a:r>
                      <a:r>
                        <a:rPr lang="en-GB" sz="1200">
                          <a:latin typeface="Mada"/>
                          <a:ea typeface="Mada"/>
                          <a:cs typeface="Mada"/>
                          <a:sym typeface="Mada"/>
                        </a:rPr>
                        <a:t>. When injected, the vaccine delivers SARS-CoV-2 antigens to the patient triggering an immune response.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392800">
                <a:tc vMerge="1"/>
                <a:tc>
                  <a:txBody>
                    <a:bodyPr/>
                    <a:lstStyle/>
                    <a:p>
                      <a:pPr indent="0" lvl="0" marL="0" rtl="0" algn="ctr">
                        <a:spcBef>
                          <a:spcPts val="0"/>
                        </a:spcBef>
                        <a:spcAft>
                          <a:spcPts val="0"/>
                        </a:spcAft>
                        <a:buNone/>
                      </a:pPr>
                      <a:r>
                        <a:rPr b="1" lang="en-GB" sz="1200">
                          <a:latin typeface="Mada"/>
                          <a:ea typeface="Mada"/>
                          <a:cs typeface="Mada"/>
                          <a:sym typeface="Mada"/>
                        </a:rPr>
                        <a:t>Efficacy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91.4%</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Dose</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2 doses required ($10/dose)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2800">
                <a:tc vMerge="1"/>
                <a:tc>
                  <a:txBody>
                    <a:bodyPr/>
                    <a:lstStyle/>
                    <a:p>
                      <a:pPr indent="0" lvl="0" marL="0" rtl="0" algn="ctr">
                        <a:spcBef>
                          <a:spcPts val="0"/>
                        </a:spcBef>
                        <a:spcAft>
                          <a:spcPts val="0"/>
                        </a:spcAft>
                        <a:buNone/>
                      </a:pPr>
                      <a:r>
                        <a:rPr b="1" lang="en-GB" sz="1200">
                          <a:latin typeface="Mada"/>
                          <a:ea typeface="Mada"/>
                          <a:cs typeface="Mada"/>
                          <a:sym typeface="Mada"/>
                        </a:rPr>
                        <a:t>Process</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ctr">
                        <a:spcBef>
                          <a:spcPts val="0"/>
                        </a:spcBef>
                        <a:spcAft>
                          <a:spcPts val="0"/>
                        </a:spcAft>
                        <a:buNone/>
                      </a:pPr>
                      <a:r>
                        <a:rPr lang="en-GB" sz="1200">
                          <a:latin typeface="Mada"/>
                          <a:ea typeface="Mada"/>
                          <a:cs typeface="Mada"/>
                          <a:sym typeface="Mada"/>
                        </a:rPr>
                        <a:t>Phase 3 trials</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589225">
                <a:tc rowSpan="3">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Technology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b="1" lang="en-GB" sz="1200">
                          <a:solidFill>
                            <a:schemeClr val="dk1"/>
                          </a:solidFill>
                          <a:latin typeface="Mada"/>
                          <a:ea typeface="Mada"/>
                          <a:cs typeface="Mada"/>
                          <a:sym typeface="Mada"/>
                        </a:rPr>
                        <a:t>mRNA</a:t>
                      </a:r>
                      <a:r>
                        <a:rPr lang="en-GB" sz="1200">
                          <a:solidFill>
                            <a:schemeClr val="dk1"/>
                          </a:solidFill>
                          <a:latin typeface="Mada"/>
                          <a:ea typeface="Mada"/>
                          <a:cs typeface="Mada"/>
                          <a:sym typeface="Mada"/>
                        </a:rPr>
                        <a:t>. When injected, the vaccine tricks the body into making the viral proteins which will trigger the immune system.</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392800">
                <a:tc vMerge="1"/>
                <a:tc>
                  <a:txBody>
                    <a:bodyPr/>
                    <a:lstStyle/>
                    <a:p>
                      <a:pPr indent="0" lvl="0" marL="0" rtl="0" algn="ctr">
                        <a:spcBef>
                          <a:spcPts val="0"/>
                        </a:spcBef>
                        <a:spcAft>
                          <a:spcPts val="0"/>
                        </a:spcAft>
                        <a:buNone/>
                      </a:pPr>
                      <a:r>
                        <a:rPr b="1" lang="en-GB" sz="1200">
                          <a:latin typeface="Mada"/>
                          <a:ea typeface="Mada"/>
                          <a:cs typeface="Mada"/>
                          <a:sym typeface="Mada"/>
                        </a:rPr>
                        <a:t>Efficacy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95%</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Dose</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2 doses required ($33/dose)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2800">
                <a:tc vMerge="1"/>
                <a:tc>
                  <a:txBody>
                    <a:bodyPr/>
                    <a:lstStyle/>
                    <a:p>
                      <a:pPr indent="0" lvl="0" marL="0" rtl="0" algn="ctr">
                        <a:spcBef>
                          <a:spcPts val="0"/>
                        </a:spcBef>
                        <a:spcAft>
                          <a:spcPts val="0"/>
                        </a:spcAft>
                        <a:buNone/>
                      </a:pPr>
                      <a:r>
                        <a:rPr b="1" lang="en-GB" sz="1200">
                          <a:latin typeface="Mada"/>
                          <a:ea typeface="Mada"/>
                          <a:cs typeface="Mada"/>
                          <a:sym typeface="Mada"/>
                        </a:rPr>
                        <a:t>Process</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ctr">
                        <a:spcBef>
                          <a:spcPts val="0"/>
                        </a:spcBef>
                        <a:spcAft>
                          <a:spcPts val="0"/>
                        </a:spcAft>
                        <a:buNone/>
                      </a:pPr>
                      <a:r>
                        <a:rPr lang="en-GB" sz="1200">
                          <a:latin typeface="Mada"/>
                          <a:ea typeface="Mada"/>
                          <a:cs typeface="Mada"/>
                          <a:sym typeface="Mada"/>
                        </a:rPr>
                        <a:t>Passed all three trials</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589225">
                <a:tc rowSpan="3">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Technology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l">
                        <a:spcBef>
                          <a:spcPts val="0"/>
                        </a:spcBef>
                        <a:spcAft>
                          <a:spcPts val="0"/>
                        </a:spcAft>
                        <a:buNone/>
                      </a:pPr>
                      <a:r>
                        <a:rPr b="1" lang="en-GB" sz="1200">
                          <a:latin typeface="Mada"/>
                          <a:ea typeface="Mada"/>
                          <a:cs typeface="Mada"/>
                          <a:sym typeface="Mada"/>
                        </a:rPr>
                        <a:t>Cold virus vector</a:t>
                      </a:r>
                      <a:r>
                        <a:rPr lang="en-GB" sz="1200">
                          <a:latin typeface="Mada"/>
                          <a:ea typeface="Mada"/>
                          <a:cs typeface="Mada"/>
                          <a:sym typeface="Mada"/>
                        </a:rPr>
                        <a:t>. When injected, the vaccine uses the virus to deliver genetic material from COVID-19 to trigger an immune response.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c hMerge="1"/>
              </a:tr>
              <a:tr h="392800">
                <a:tc vMerge="1"/>
                <a:tc>
                  <a:txBody>
                    <a:bodyPr/>
                    <a:lstStyle/>
                    <a:p>
                      <a:pPr indent="0" lvl="0" marL="0" rtl="0" algn="ctr">
                        <a:spcBef>
                          <a:spcPts val="0"/>
                        </a:spcBef>
                        <a:spcAft>
                          <a:spcPts val="0"/>
                        </a:spcAft>
                        <a:buNone/>
                      </a:pPr>
                      <a:r>
                        <a:rPr b="1" lang="en-GB" sz="1200">
                          <a:latin typeface="Mada"/>
                          <a:ea typeface="Mada"/>
                          <a:cs typeface="Mada"/>
                          <a:sym typeface="Mada"/>
                        </a:rPr>
                        <a:t>Efficacy</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Not yet released</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1200">
                          <a:latin typeface="Mada"/>
                          <a:ea typeface="Mada"/>
                          <a:cs typeface="Mada"/>
                          <a:sym typeface="Mada"/>
                        </a:rPr>
                        <a:t>Dose</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1 dose required ($10/dose)</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2800">
                <a:tc vMerge="1"/>
                <a:tc>
                  <a:txBody>
                    <a:bodyPr/>
                    <a:lstStyle/>
                    <a:p>
                      <a:pPr indent="0" lvl="0" marL="0" rtl="0" algn="ctr">
                        <a:spcBef>
                          <a:spcPts val="0"/>
                        </a:spcBef>
                        <a:spcAft>
                          <a:spcPts val="0"/>
                        </a:spcAft>
                        <a:buNone/>
                      </a:pPr>
                      <a:r>
                        <a:rPr b="1" lang="en-GB" sz="1200">
                          <a:latin typeface="Mada"/>
                          <a:ea typeface="Mada"/>
                          <a:cs typeface="Mada"/>
                          <a:sym typeface="Mada"/>
                        </a:rPr>
                        <a:t>Process</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A2C4C9"/>
                    </a:solidFill>
                  </a:tcPr>
                </a:tc>
                <a:tc gridSpan="3">
                  <a:txBody>
                    <a:bodyPr/>
                    <a:lstStyle/>
                    <a:p>
                      <a:pPr indent="0" lvl="0" marL="0" rtl="0" algn="ctr">
                        <a:spcBef>
                          <a:spcPts val="0"/>
                        </a:spcBef>
                        <a:spcAft>
                          <a:spcPts val="0"/>
                        </a:spcAft>
                        <a:buNone/>
                      </a:pPr>
                      <a:r>
                        <a:rPr lang="en-GB" sz="1200">
                          <a:solidFill>
                            <a:schemeClr val="dk1"/>
                          </a:solidFill>
                          <a:latin typeface="Mada"/>
                          <a:ea typeface="Mada"/>
                          <a:cs typeface="Mada"/>
                          <a:sym typeface="Mada"/>
                        </a:rPr>
                        <a:t>Phase 3 trials</a:t>
                      </a:r>
                      <a:endParaRPr/>
                    </a:p>
                  </a:txBody>
                  <a:tcPr marT="91425" marB="91425" marR="91425" marL="91425" anchor="ctr"/>
                </a:tc>
                <a:tc hMerge="1"/>
                <a:tc hMerge="1"/>
              </a:tr>
            </a:tbl>
          </a:graphicData>
        </a:graphic>
      </p:graphicFrame>
      <p:sp>
        <p:nvSpPr>
          <p:cNvPr id="169" name="Google Shape;169;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txBox="1"/>
          <p:nvPr/>
        </p:nvSpPr>
        <p:spPr>
          <a:xfrm>
            <a:off x="345950" y="4314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Vaccines</a:t>
            </a:r>
            <a:endParaRPr sz="2400">
              <a:solidFill>
                <a:srgbClr val="134F5C"/>
              </a:solidFill>
              <a:latin typeface="Nunito"/>
              <a:ea typeface="Nunito"/>
              <a:cs typeface="Nunito"/>
              <a:sym typeface="Nunito"/>
            </a:endParaRPr>
          </a:p>
        </p:txBody>
      </p:sp>
      <p:pic>
        <p:nvPicPr>
          <p:cNvPr id="171" name="Google Shape;171;p18"/>
          <p:cNvPicPr preferRelativeResize="0"/>
          <p:nvPr/>
        </p:nvPicPr>
        <p:blipFill>
          <a:blip r:embed="rId3">
            <a:alphaModFix/>
          </a:blip>
          <a:stretch>
            <a:fillRect/>
          </a:stretch>
        </p:blipFill>
        <p:spPr>
          <a:xfrm>
            <a:off x="197050" y="1672000"/>
            <a:ext cx="980437" cy="1241918"/>
          </a:xfrm>
          <a:prstGeom prst="rect">
            <a:avLst/>
          </a:prstGeom>
          <a:noFill/>
          <a:ln>
            <a:noFill/>
          </a:ln>
        </p:spPr>
      </p:pic>
      <p:pic>
        <p:nvPicPr>
          <p:cNvPr id="172" name="Google Shape;172;p18"/>
          <p:cNvPicPr preferRelativeResize="0"/>
          <p:nvPr/>
        </p:nvPicPr>
        <p:blipFill>
          <a:blip r:embed="rId4">
            <a:alphaModFix/>
          </a:blip>
          <a:stretch>
            <a:fillRect/>
          </a:stretch>
        </p:blipFill>
        <p:spPr>
          <a:xfrm>
            <a:off x="222277" y="3096466"/>
            <a:ext cx="929994" cy="1176144"/>
          </a:xfrm>
          <a:prstGeom prst="rect">
            <a:avLst/>
          </a:prstGeom>
          <a:noFill/>
          <a:ln>
            <a:noFill/>
          </a:ln>
        </p:spPr>
      </p:pic>
      <p:pic>
        <p:nvPicPr>
          <p:cNvPr id="173" name="Google Shape;173;p18"/>
          <p:cNvPicPr preferRelativeResize="0"/>
          <p:nvPr/>
        </p:nvPicPr>
        <p:blipFill>
          <a:blip r:embed="rId5">
            <a:alphaModFix/>
          </a:blip>
          <a:stretch>
            <a:fillRect/>
          </a:stretch>
        </p:blipFill>
        <p:spPr>
          <a:xfrm>
            <a:off x="197050" y="4497504"/>
            <a:ext cx="980450" cy="1205054"/>
          </a:xfrm>
          <a:prstGeom prst="rect">
            <a:avLst/>
          </a:prstGeom>
          <a:noFill/>
          <a:ln>
            <a:noFill/>
          </a:ln>
        </p:spPr>
      </p:pic>
      <p:pic>
        <p:nvPicPr>
          <p:cNvPr id="174" name="Google Shape;174;p18"/>
          <p:cNvPicPr preferRelativeResize="0"/>
          <p:nvPr/>
        </p:nvPicPr>
        <p:blipFill>
          <a:blip r:embed="rId6">
            <a:alphaModFix/>
          </a:blip>
          <a:stretch>
            <a:fillRect/>
          </a:stretch>
        </p:blipFill>
        <p:spPr>
          <a:xfrm>
            <a:off x="222272" y="5836513"/>
            <a:ext cx="929995" cy="1184170"/>
          </a:xfrm>
          <a:prstGeom prst="rect">
            <a:avLst/>
          </a:prstGeom>
          <a:noFill/>
          <a:ln>
            <a:noFill/>
          </a:ln>
        </p:spPr>
      </p:pic>
      <p:pic>
        <p:nvPicPr>
          <p:cNvPr id="175" name="Google Shape;175;p18"/>
          <p:cNvPicPr preferRelativeResize="0"/>
          <p:nvPr/>
        </p:nvPicPr>
        <p:blipFill>
          <a:blip r:embed="rId7">
            <a:alphaModFix/>
          </a:blip>
          <a:stretch>
            <a:fillRect/>
          </a:stretch>
        </p:blipFill>
        <p:spPr>
          <a:xfrm>
            <a:off x="197050" y="7209934"/>
            <a:ext cx="980450" cy="1196656"/>
          </a:xfrm>
          <a:prstGeom prst="rect">
            <a:avLst/>
          </a:prstGeom>
          <a:noFill/>
          <a:ln>
            <a:noFill/>
          </a:ln>
        </p:spPr>
      </p:pic>
      <p:pic>
        <p:nvPicPr>
          <p:cNvPr id="176" name="Google Shape;176;p18"/>
          <p:cNvPicPr preferRelativeResize="0"/>
          <p:nvPr/>
        </p:nvPicPr>
        <p:blipFill>
          <a:blip r:embed="rId8">
            <a:alphaModFix/>
          </a:blip>
          <a:stretch>
            <a:fillRect/>
          </a:stretch>
        </p:blipFill>
        <p:spPr>
          <a:xfrm>
            <a:off x="222271" y="8595836"/>
            <a:ext cx="929994" cy="1167689"/>
          </a:xfrm>
          <a:prstGeom prst="rect">
            <a:avLst/>
          </a:prstGeom>
          <a:noFill/>
          <a:ln>
            <a:noFill/>
          </a:ln>
        </p:spPr>
      </p:pic>
      <p:sp>
        <p:nvSpPr>
          <p:cNvPr id="177" name="Google Shape;177;p18"/>
          <p:cNvSpPr/>
          <p:nvPr/>
        </p:nvSpPr>
        <p:spPr>
          <a:xfrm>
            <a:off x="-75" y="9980150"/>
            <a:ext cx="7589400" cy="7182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75" y="9912900"/>
            <a:ext cx="7589400" cy="831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00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Vaccines </a:t>
            </a:r>
            <a:r>
              <a:rPr lang="en-GB" sz="1000">
                <a:solidFill>
                  <a:srgbClr val="6AA84F"/>
                </a:solidFill>
                <a:latin typeface="Mada"/>
                <a:ea typeface="Mada"/>
                <a:cs typeface="Mada"/>
                <a:sym typeface="Mada"/>
              </a:rPr>
              <a:t>administration</a:t>
            </a:r>
            <a:r>
              <a:rPr lang="en-GB" sz="1000">
                <a:solidFill>
                  <a:srgbClr val="6AA84F"/>
                </a:solidFill>
                <a:latin typeface="Mada"/>
                <a:ea typeface="Mada"/>
                <a:cs typeface="Mada"/>
                <a:sym typeface="Mada"/>
              </a:rPr>
              <a:t> should be prioritized for: healthcare workers, elderly (&gt;60), people with comorbidities and immunocompromised people.</a:t>
            </a:r>
            <a:endParaRPr sz="1000">
              <a:solidFill>
                <a:srgbClr val="6AA84F"/>
              </a:solidFill>
              <a:latin typeface="Mada"/>
              <a:ea typeface="Mada"/>
              <a:cs typeface="Mada"/>
              <a:sym typeface="Mada"/>
            </a:endParaRPr>
          </a:p>
          <a:p>
            <a:pPr indent="-292100" lvl="0" marL="45720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For healthcare workers, first line </a:t>
            </a:r>
            <a:r>
              <a:rPr lang="en-GB" sz="1000">
                <a:solidFill>
                  <a:srgbClr val="6AA84F"/>
                </a:solidFill>
                <a:latin typeface="Mada"/>
                <a:ea typeface="Mada"/>
                <a:cs typeface="Mada"/>
                <a:sym typeface="Mada"/>
              </a:rPr>
              <a:t>health workers</a:t>
            </a:r>
            <a:r>
              <a:rPr lang="en-GB" sz="1000">
                <a:solidFill>
                  <a:srgbClr val="6AA84F"/>
                </a:solidFill>
                <a:latin typeface="Mada"/>
                <a:ea typeface="Mada"/>
                <a:cs typeface="Mada"/>
                <a:sym typeface="Mada"/>
              </a:rPr>
              <a:t> should be prioritized before physicians with minimal contact to patients.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pic>
        <p:nvPicPr>
          <p:cNvPr id="179" name="Google Shape;179;p18"/>
          <p:cNvPicPr preferRelativeResize="0"/>
          <p:nvPr/>
        </p:nvPicPr>
        <p:blipFill rotWithShape="1">
          <a:blip r:embed="rId9">
            <a:alphaModFix/>
          </a:blip>
          <a:srcRect b="12702" l="4072" r="3154" t="6593"/>
          <a:stretch/>
        </p:blipFill>
        <p:spPr>
          <a:xfrm>
            <a:off x="6039825" y="331925"/>
            <a:ext cx="1443902" cy="718201"/>
          </a:xfrm>
          <a:prstGeom prst="rect">
            <a:avLst/>
          </a:prstGeom>
          <a:noFill/>
          <a:ln>
            <a:noFill/>
          </a:ln>
        </p:spPr>
      </p:pic>
      <p:sp>
        <p:nvSpPr>
          <p:cNvPr id="180" name="Google Shape;180;p18"/>
          <p:cNvSpPr txBox="1"/>
          <p:nvPr/>
        </p:nvSpPr>
        <p:spPr>
          <a:xfrm>
            <a:off x="4718425" y="302563"/>
            <a:ext cx="1443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999999"/>
                </a:solidFill>
                <a:latin typeface="Mada"/>
                <a:ea typeface="Mada"/>
                <a:cs typeface="Mada"/>
                <a:sym typeface="Mada"/>
              </a:rPr>
              <a:t>This pic was skipped by the doctor → </a:t>
            </a:r>
            <a:endParaRPr>
              <a:solidFill>
                <a:srgbClr val="999999"/>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txBox="1"/>
          <p:nvPr/>
        </p:nvSpPr>
        <p:spPr>
          <a:xfrm>
            <a:off x="182038" y="2790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COVID-19 in University Settings</a:t>
            </a:r>
            <a:endParaRPr sz="2400">
              <a:solidFill>
                <a:srgbClr val="134F5C"/>
              </a:solidFill>
              <a:latin typeface="Nunito"/>
              <a:ea typeface="Nunito"/>
              <a:cs typeface="Nunito"/>
              <a:sym typeface="Nunito"/>
            </a:endParaRPr>
          </a:p>
        </p:txBody>
      </p:sp>
      <p:sp>
        <p:nvSpPr>
          <p:cNvPr id="187" name="Google Shape;187;p19"/>
          <p:cNvSpPr txBox="1"/>
          <p:nvPr/>
        </p:nvSpPr>
        <p:spPr>
          <a:xfrm>
            <a:off x="258700" y="20923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Promoting Behaviors that Reduces Spread:</a:t>
            </a:r>
            <a:endParaRPr b="1" sz="1200">
              <a:latin typeface="Mada"/>
              <a:ea typeface="Mada"/>
              <a:cs typeface="Mada"/>
              <a:sym typeface="Mada"/>
            </a:endParaRPr>
          </a:p>
        </p:txBody>
      </p:sp>
      <p:sp>
        <p:nvSpPr>
          <p:cNvPr id="188" name="Google Shape;188;p19"/>
          <p:cNvSpPr/>
          <p:nvPr/>
        </p:nvSpPr>
        <p:spPr>
          <a:xfrm>
            <a:off x="333475" y="814400"/>
            <a:ext cx="6065100" cy="1287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Risk transmission can be categorized as the following: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Lowest risk:</a:t>
            </a:r>
            <a:r>
              <a:rPr b="1" lang="en-GB" sz="1200">
                <a:solidFill>
                  <a:srgbClr val="FF0000"/>
                </a:solidFill>
                <a:latin typeface="Mada"/>
                <a:ea typeface="Mada"/>
                <a:cs typeface="Mada"/>
                <a:sym typeface="Mada"/>
              </a:rPr>
              <a:t> </a:t>
            </a:r>
            <a:r>
              <a:rPr lang="en-GB" sz="1200">
                <a:latin typeface="Mada"/>
                <a:ea typeface="Mada"/>
                <a:cs typeface="Mada"/>
                <a:sym typeface="Mada"/>
              </a:rPr>
              <a:t>virtual learning, activities, and events.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More risk:</a:t>
            </a:r>
            <a:r>
              <a:rPr lang="en-GB" sz="1200">
                <a:latin typeface="Mada"/>
                <a:ea typeface="Mada"/>
                <a:cs typeface="Mada"/>
                <a:sym typeface="Mada"/>
              </a:rPr>
              <a:t> small in-person classes, activities, and events. </a:t>
            </a:r>
            <a:r>
              <a:rPr lang="en-GB" sz="1000">
                <a:latin typeface="Mada"/>
                <a:ea typeface="Mada"/>
                <a:cs typeface="Mada"/>
                <a:sym typeface="Mada"/>
              </a:rPr>
              <a:t>(eg. hybrid virtual and in-person class structures or staggered / rotated scheduling to </a:t>
            </a:r>
            <a:r>
              <a:rPr lang="en-GB" sz="1000">
                <a:latin typeface="Mada"/>
                <a:ea typeface="Mada"/>
                <a:cs typeface="Mada"/>
                <a:sym typeface="Mada"/>
              </a:rPr>
              <a:t>accommodate</a:t>
            </a:r>
            <a:r>
              <a:rPr lang="en-GB" sz="1000">
                <a:latin typeface="Mada"/>
                <a:ea typeface="Mada"/>
                <a:cs typeface="Mada"/>
                <a:sym typeface="Mada"/>
              </a:rPr>
              <a:t> smaller class sizes)</a:t>
            </a:r>
            <a:endParaRPr sz="10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Individuals are spaced at least 1.5-2 m apart and DO NOT share objects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Highest risk:</a:t>
            </a:r>
            <a:r>
              <a:rPr lang="en-GB" sz="1200">
                <a:latin typeface="Mada"/>
                <a:ea typeface="Mada"/>
                <a:cs typeface="Mada"/>
                <a:sym typeface="Mada"/>
              </a:rPr>
              <a:t> Full-sized in-person classes, activities, and events.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Individuals are not spaced apart and they share objects, materials and supplies</a:t>
            </a:r>
            <a:endParaRPr sz="1200">
              <a:latin typeface="Mada"/>
              <a:ea typeface="Mada"/>
              <a:cs typeface="Mada"/>
              <a:sym typeface="Mada"/>
            </a:endParaRPr>
          </a:p>
        </p:txBody>
      </p:sp>
      <p:pic>
        <p:nvPicPr>
          <p:cNvPr id="189" name="Google Shape;189;p19"/>
          <p:cNvPicPr preferRelativeResize="0"/>
          <p:nvPr/>
        </p:nvPicPr>
        <p:blipFill>
          <a:blip r:embed="rId3">
            <a:alphaModFix/>
          </a:blip>
          <a:stretch>
            <a:fillRect/>
          </a:stretch>
        </p:blipFill>
        <p:spPr>
          <a:xfrm>
            <a:off x="6089925" y="572225"/>
            <a:ext cx="1339699" cy="1771349"/>
          </a:xfrm>
          <a:prstGeom prst="rect">
            <a:avLst/>
          </a:prstGeom>
          <a:noFill/>
          <a:ln cap="flat" cmpd="sng" w="9525">
            <a:solidFill>
              <a:srgbClr val="999999"/>
            </a:solidFill>
            <a:prstDash val="dash"/>
            <a:round/>
            <a:headEnd len="sm" w="sm" type="none"/>
            <a:tailEnd len="sm" w="sm" type="none"/>
          </a:ln>
        </p:spPr>
      </p:pic>
      <p:sp>
        <p:nvSpPr>
          <p:cNvPr id="190" name="Google Shape;190;p19"/>
          <p:cNvSpPr txBox="1"/>
          <p:nvPr/>
        </p:nvSpPr>
        <p:spPr>
          <a:xfrm>
            <a:off x="258700" y="75025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How do you protect yourself in the hospital?</a:t>
            </a:r>
            <a:endParaRPr b="1" sz="1200">
              <a:latin typeface="Mada"/>
              <a:ea typeface="Mada"/>
              <a:cs typeface="Mada"/>
              <a:sym typeface="Mada"/>
            </a:endParaRPr>
          </a:p>
        </p:txBody>
      </p:sp>
      <p:grpSp>
        <p:nvGrpSpPr>
          <p:cNvPr id="191" name="Google Shape;191;p19"/>
          <p:cNvGrpSpPr/>
          <p:nvPr/>
        </p:nvGrpSpPr>
        <p:grpSpPr>
          <a:xfrm>
            <a:off x="364800" y="3165175"/>
            <a:ext cx="6897725" cy="442045"/>
            <a:chOff x="1592998" y="2322577"/>
            <a:chExt cx="3729710" cy="642600"/>
          </a:xfrm>
        </p:grpSpPr>
        <p:sp>
          <p:nvSpPr>
            <p:cNvPr id="192" name="Google Shape;192;p19"/>
            <p:cNvSpPr/>
            <p:nvPr/>
          </p:nvSpPr>
          <p:spPr>
            <a:xfrm flipH="1">
              <a:off x="2165208" y="2322577"/>
              <a:ext cx="31575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Staying home </a:t>
              </a:r>
              <a:r>
                <a:rPr lang="en-GB" sz="1200">
                  <a:latin typeface="Mada"/>
                  <a:ea typeface="Mada"/>
                  <a:cs typeface="Mada"/>
                  <a:sym typeface="Mada"/>
                </a:rPr>
                <a:t>or Self isolating when appropriate</a:t>
              </a:r>
              <a:endParaRPr/>
            </a:p>
          </p:txBody>
        </p:sp>
        <p:sp>
          <p:nvSpPr>
            <p:cNvPr id="193" name="Google Shape;193;p19"/>
            <p:cNvSpPr/>
            <p:nvPr/>
          </p:nvSpPr>
          <p:spPr>
            <a:xfrm>
              <a:off x="1592998" y="2322577"/>
              <a:ext cx="5721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grpSp>
        <p:nvGrpSpPr>
          <p:cNvPr id="194" name="Google Shape;194;p19"/>
          <p:cNvGrpSpPr/>
          <p:nvPr/>
        </p:nvGrpSpPr>
        <p:grpSpPr>
          <a:xfrm>
            <a:off x="365575" y="3639400"/>
            <a:ext cx="6896163" cy="973807"/>
            <a:chOff x="1593843" y="2322569"/>
            <a:chExt cx="3728865" cy="1023660"/>
          </a:xfrm>
        </p:grpSpPr>
        <p:sp>
          <p:nvSpPr>
            <p:cNvPr id="195" name="Google Shape;195;p19"/>
            <p:cNvSpPr/>
            <p:nvPr/>
          </p:nvSpPr>
          <p:spPr>
            <a:xfrm flipH="1">
              <a:off x="2161308" y="2322569"/>
              <a:ext cx="3161400" cy="10173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Hand Hygiene and Respiratory Etiquette: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a:t>
              </a:r>
              <a:r>
                <a:rPr lang="en-GB" sz="1200">
                  <a:latin typeface="Mada"/>
                  <a:ea typeface="Mada"/>
                  <a:cs typeface="Mada"/>
                  <a:sym typeface="Mada"/>
                </a:rPr>
                <a:t>and wash with soap and water</a:t>
              </a:r>
              <a:r>
                <a:rPr lang="en-GB" sz="1200">
                  <a:latin typeface="Mada"/>
                  <a:ea typeface="Mada"/>
                  <a:cs typeface="Mada"/>
                  <a:sym typeface="Mada"/>
                </a:rPr>
                <a:t> for at least 20 sec (preferably 2 mins).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Hand wash immediately after arriving at college, entering classroom, finishing lunch, touching shared objects, using the bathroom, coughing, sneezing, blowing one’s nose and arriving at home.</a:t>
              </a:r>
              <a:endParaRPr sz="1200">
                <a:latin typeface="Mada"/>
                <a:ea typeface="Mada"/>
                <a:cs typeface="Mada"/>
                <a:sym typeface="Mada"/>
              </a:endParaRPr>
            </a:p>
          </p:txBody>
        </p:sp>
        <p:sp>
          <p:nvSpPr>
            <p:cNvPr id="196" name="Google Shape;196;p19"/>
            <p:cNvSpPr/>
            <p:nvPr/>
          </p:nvSpPr>
          <p:spPr>
            <a:xfrm>
              <a:off x="1593843" y="2328929"/>
              <a:ext cx="567600" cy="10173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3</a:t>
              </a:r>
              <a:endParaRPr b="1" sz="2400">
                <a:solidFill>
                  <a:srgbClr val="FFFFFF"/>
                </a:solidFill>
                <a:latin typeface="Georgia"/>
                <a:ea typeface="Georgia"/>
                <a:cs typeface="Georgia"/>
                <a:sym typeface="Georgia"/>
              </a:endParaRPr>
            </a:p>
          </p:txBody>
        </p:sp>
      </p:grpSp>
      <p:grpSp>
        <p:nvGrpSpPr>
          <p:cNvPr id="197" name="Google Shape;197;p19"/>
          <p:cNvGrpSpPr/>
          <p:nvPr/>
        </p:nvGrpSpPr>
        <p:grpSpPr>
          <a:xfrm>
            <a:off x="364800" y="2690925"/>
            <a:ext cx="6897725" cy="442084"/>
            <a:chOff x="1592998" y="2321826"/>
            <a:chExt cx="3729710" cy="643500"/>
          </a:xfrm>
        </p:grpSpPr>
        <p:sp>
          <p:nvSpPr>
            <p:cNvPr id="198" name="Google Shape;198;p19"/>
            <p:cNvSpPr/>
            <p:nvPr/>
          </p:nvSpPr>
          <p:spPr>
            <a:xfrm flipH="1">
              <a:off x="2165208" y="2321826"/>
              <a:ext cx="3157500" cy="6435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Checking temperature </a:t>
              </a:r>
              <a:r>
                <a:rPr lang="en-GB" sz="1200">
                  <a:latin typeface="Mada"/>
                  <a:ea typeface="Mada"/>
                  <a:cs typeface="Mada"/>
                  <a:sym typeface="Mada"/>
                </a:rPr>
                <a:t>of students at the entrance of building/hospital</a:t>
              </a:r>
              <a:endParaRPr>
                <a:latin typeface="Mada"/>
                <a:ea typeface="Mada"/>
                <a:cs typeface="Mada"/>
                <a:sym typeface="Mada"/>
              </a:endParaRPr>
            </a:p>
          </p:txBody>
        </p:sp>
        <p:sp>
          <p:nvSpPr>
            <p:cNvPr id="199" name="Google Shape;199;p19"/>
            <p:cNvSpPr/>
            <p:nvPr/>
          </p:nvSpPr>
          <p:spPr>
            <a:xfrm>
              <a:off x="1592998" y="2322590"/>
              <a:ext cx="5721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1</a:t>
              </a:r>
              <a:endParaRPr b="1" sz="2400">
                <a:solidFill>
                  <a:srgbClr val="FFFFFF"/>
                </a:solidFill>
                <a:latin typeface="Nunito"/>
                <a:ea typeface="Nunito"/>
                <a:cs typeface="Nunito"/>
                <a:sym typeface="Nunito"/>
              </a:endParaRPr>
            </a:p>
          </p:txBody>
        </p:sp>
      </p:grpSp>
      <p:grpSp>
        <p:nvGrpSpPr>
          <p:cNvPr id="200" name="Google Shape;200;p19"/>
          <p:cNvGrpSpPr/>
          <p:nvPr/>
        </p:nvGrpSpPr>
        <p:grpSpPr>
          <a:xfrm>
            <a:off x="365588" y="4651425"/>
            <a:ext cx="6894575" cy="444165"/>
            <a:chOff x="1593000" y="2322581"/>
            <a:chExt cx="3687333" cy="642600"/>
          </a:xfrm>
        </p:grpSpPr>
        <p:sp>
          <p:nvSpPr>
            <p:cNvPr id="201" name="Google Shape;201;p1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Shared Objects: </a:t>
              </a:r>
              <a:r>
                <a:rPr lang="en-GB" sz="1200">
                  <a:latin typeface="Mada"/>
                  <a:ea typeface="Mada"/>
                  <a:cs typeface="Mada"/>
                  <a:sym typeface="Mada"/>
                </a:rPr>
                <a:t>avoid sharing electronic devices, books, pens and other objects.</a:t>
              </a:r>
              <a:endParaRPr>
                <a:latin typeface="Mada"/>
                <a:ea typeface="Mada"/>
                <a:cs typeface="Mada"/>
                <a:sym typeface="Mada"/>
              </a:endParaRPr>
            </a:p>
          </p:txBody>
        </p:sp>
        <p:sp>
          <p:nvSpPr>
            <p:cNvPr id="202" name="Google Shape;202;p1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3" name="Google Shape;203;p19"/>
            <p:cNvSpPr/>
            <p:nvPr/>
          </p:nvSpPr>
          <p:spPr>
            <a:xfrm>
              <a:off x="1593006"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4</a:t>
              </a:r>
              <a:endParaRPr b="1" sz="2400">
                <a:solidFill>
                  <a:srgbClr val="FFFFFF"/>
                </a:solidFill>
                <a:latin typeface="Georgia"/>
                <a:ea typeface="Georgia"/>
                <a:cs typeface="Georgia"/>
                <a:sym typeface="Georgia"/>
              </a:endParaRPr>
            </a:p>
          </p:txBody>
        </p:sp>
      </p:grpSp>
      <p:grpSp>
        <p:nvGrpSpPr>
          <p:cNvPr id="204" name="Google Shape;204;p19"/>
          <p:cNvGrpSpPr/>
          <p:nvPr/>
        </p:nvGrpSpPr>
        <p:grpSpPr>
          <a:xfrm>
            <a:off x="365588" y="5133833"/>
            <a:ext cx="6894575" cy="444165"/>
            <a:chOff x="1593000" y="2322581"/>
            <a:chExt cx="3687333" cy="642600"/>
          </a:xfrm>
        </p:grpSpPr>
        <p:sp>
          <p:nvSpPr>
            <p:cNvPr id="205" name="Google Shape;205;p1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Masks/Cloth Face covering</a:t>
              </a:r>
              <a:endParaRPr>
                <a:latin typeface="Mada"/>
                <a:ea typeface="Mada"/>
                <a:cs typeface="Mada"/>
                <a:sym typeface="Mada"/>
              </a:endParaRPr>
            </a:p>
          </p:txBody>
        </p:sp>
        <p:sp>
          <p:nvSpPr>
            <p:cNvPr id="206" name="Google Shape;206;p1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7" name="Google Shape;207;p19"/>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5</a:t>
              </a:r>
              <a:endParaRPr b="1" sz="2400">
                <a:solidFill>
                  <a:srgbClr val="FFFFFF"/>
                </a:solidFill>
                <a:latin typeface="Georgia"/>
                <a:ea typeface="Georgia"/>
                <a:cs typeface="Georgia"/>
                <a:sym typeface="Georgia"/>
              </a:endParaRPr>
            </a:p>
          </p:txBody>
        </p:sp>
      </p:grpSp>
      <p:grpSp>
        <p:nvGrpSpPr>
          <p:cNvPr id="208" name="Google Shape;208;p19"/>
          <p:cNvGrpSpPr/>
          <p:nvPr/>
        </p:nvGrpSpPr>
        <p:grpSpPr>
          <a:xfrm>
            <a:off x="365588" y="5616216"/>
            <a:ext cx="6894575" cy="444165"/>
            <a:chOff x="1593000" y="2322581"/>
            <a:chExt cx="3687333" cy="642600"/>
          </a:xfrm>
        </p:grpSpPr>
        <p:sp>
          <p:nvSpPr>
            <p:cNvPr id="209" name="Google Shape;209;p1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Healthy Classrooms: </a:t>
              </a:r>
              <a:r>
                <a:rPr lang="en-GB" sz="1200">
                  <a:latin typeface="Mada"/>
                  <a:ea typeface="Mada"/>
                  <a:cs typeface="Mada"/>
                  <a:sym typeface="Mada"/>
                </a:rPr>
                <a:t>space seating/desks at least 2 meters (</a:t>
              </a:r>
              <a:r>
                <a:rPr lang="en-GB" sz="1200">
                  <a:solidFill>
                    <a:schemeClr val="dk1"/>
                  </a:solidFill>
                  <a:latin typeface="Mada"/>
                  <a:ea typeface="Mada"/>
                  <a:cs typeface="Mada"/>
                  <a:sym typeface="Mada"/>
                </a:rPr>
                <a:t>= 2 seats)</a:t>
              </a:r>
              <a:r>
                <a:rPr lang="en-GB" sz="1200">
                  <a:latin typeface="Mada"/>
                  <a:ea typeface="Mada"/>
                  <a:cs typeface="Mada"/>
                  <a:sym typeface="Mada"/>
                </a:rPr>
                <a:t> when feasible</a:t>
              </a:r>
              <a:r>
                <a:rPr b="1" lang="en-GB" sz="1200">
                  <a:latin typeface="Mada"/>
                  <a:ea typeface="Mada"/>
                  <a:cs typeface="Mada"/>
                  <a:sym typeface="Mada"/>
                </a:rPr>
                <a:t> </a:t>
              </a:r>
              <a:endParaRPr>
                <a:latin typeface="Mada"/>
                <a:ea typeface="Mada"/>
                <a:cs typeface="Mada"/>
                <a:sym typeface="Mada"/>
              </a:endParaRPr>
            </a:p>
          </p:txBody>
        </p:sp>
        <p:sp>
          <p:nvSpPr>
            <p:cNvPr id="210" name="Google Shape;210;p1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1" name="Google Shape;211;p19"/>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6</a:t>
              </a:r>
              <a:endParaRPr b="1" sz="2400">
                <a:solidFill>
                  <a:srgbClr val="FFFFFF"/>
                </a:solidFill>
                <a:latin typeface="Georgia"/>
                <a:ea typeface="Georgia"/>
                <a:cs typeface="Georgia"/>
                <a:sym typeface="Georgia"/>
              </a:endParaRPr>
            </a:p>
          </p:txBody>
        </p:sp>
      </p:grpSp>
      <p:grpSp>
        <p:nvGrpSpPr>
          <p:cNvPr id="212" name="Google Shape;212;p19"/>
          <p:cNvGrpSpPr/>
          <p:nvPr/>
        </p:nvGrpSpPr>
        <p:grpSpPr>
          <a:xfrm>
            <a:off x="365588" y="6098598"/>
            <a:ext cx="6894575" cy="444165"/>
            <a:chOff x="1593000" y="2322581"/>
            <a:chExt cx="3687333" cy="642600"/>
          </a:xfrm>
        </p:grpSpPr>
        <p:sp>
          <p:nvSpPr>
            <p:cNvPr id="213" name="Google Shape;213;p1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Cafeteria and Restaurants:</a:t>
              </a:r>
              <a:r>
                <a:rPr lang="en-GB" sz="1200">
                  <a:latin typeface="Mada"/>
                  <a:ea typeface="Mada"/>
                  <a:cs typeface="Mada"/>
                  <a:sym typeface="Mada"/>
                </a:rPr>
                <a:t> Grab and Go</a:t>
              </a:r>
              <a:endParaRPr>
                <a:latin typeface="Mada"/>
                <a:ea typeface="Mada"/>
                <a:cs typeface="Mada"/>
                <a:sym typeface="Mada"/>
              </a:endParaRPr>
            </a:p>
          </p:txBody>
        </p:sp>
        <p:sp>
          <p:nvSpPr>
            <p:cNvPr id="214" name="Google Shape;214;p1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5" name="Google Shape;215;p19"/>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7</a:t>
              </a:r>
              <a:endParaRPr b="1" sz="2400">
                <a:solidFill>
                  <a:srgbClr val="FFFFFF"/>
                </a:solidFill>
                <a:latin typeface="Georgia"/>
                <a:ea typeface="Georgia"/>
                <a:cs typeface="Georgia"/>
                <a:sym typeface="Georgia"/>
              </a:endParaRPr>
            </a:p>
          </p:txBody>
        </p:sp>
      </p:grpSp>
      <p:grpSp>
        <p:nvGrpSpPr>
          <p:cNvPr id="216" name="Google Shape;216;p19"/>
          <p:cNvGrpSpPr/>
          <p:nvPr/>
        </p:nvGrpSpPr>
        <p:grpSpPr>
          <a:xfrm>
            <a:off x="365588" y="6581006"/>
            <a:ext cx="6894575" cy="444165"/>
            <a:chOff x="1593000" y="2322581"/>
            <a:chExt cx="3687333" cy="642600"/>
          </a:xfrm>
        </p:grpSpPr>
        <p:sp>
          <p:nvSpPr>
            <p:cNvPr id="217" name="Google Shape;217;p1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Gathering between classes: </a:t>
              </a:r>
              <a:r>
                <a:rPr lang="en-GB" sz="1200">
                  <a:latin typeface="Mada"/>
                  <a:ea typeface="Mada"/>
                  <a:cs typeface="Mada"/>
                  <a:sym typeface="Mada"/>
                </a:rPr>
                <a:t>STRICTLY not permissible</a:t>
              </a:r>
              <a:endParaRPr>
                <a:latin typeface="Mada"/>
                <a:ea typeface="Mada"/>
                <a:cs typeface="Mada"/>
                <a:sym typeface="Mada"/>
              </a:endParaRPr>
            </a:p>
          </p:txBody>
        </p:sp>
        <p:sp>
          <p:nvSpPr>
            <p:cNvPr id="218" name="Google Shape;218;p1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9" name="Google Shape;219;p19"/>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8</a:t>
              </a:r>
              <a:endParaRPr b="1" sz="2400">
                <a:solidFill>
                  <a:srgbClr val="FFFFFF"/>
                </a:solidFill>
                <a:latin typeface="Georgia"/>
                <a:ea typeface="Georgia"/>
                <a:cs typeface="Georgia"/>
                <a:sym typeface="Georgia"/>
              </a:endParaRPr>
            </a:p>
          </p:txBody>
        </p:sp>
      </p:grpSp>
      <p:grpSp>
        <p:nvGrpSpPr>
          <p:cNvPr id="220" name="Google Shape;220;p19"/>
          <p:cNvGrpSpPr/>
          <p:nvPr/>
        </p:nvGrpSpPr>
        <p:grpSpPr>
          <a:xfrm>
            <a:off x="365588" y="7063389"/>
            <a:ext cx="6894575" cy="444165"/>
            <a:chOff x="1593000" y="2322581"/>
            <a:chExt cx="3687333" cy="642600"/>
          </a:xfrm>
        </p:grpSpPr>
        <p:sp>
          <p:nvSpPr>
            <p:cNvPr id="221" name="Google Shape;221;p1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rgbClr val="000000"/>
                </a:buClr>
                <a:buSzPts val="1100"/>
                <a:buFont typeface="Arial"/>
                <a:buNone/>
              </a:pPr>
              <a:r>
                <a:rPr b="1" lang="en-GB" sz="1200">
                  <a:latin typeface="Mada"/>
                  <a:ea typeface="Mada"/>
                  <a:cs typeface="Mada"/>
                  <a:sym typeface="Mada"/>
                </a:rPr>
                <a:t>Use of elevators: </a:t>
              </a:r>
              <a:r>
                <a:rPr lang="en-GB" sz="1200">
                  <a:latin typeface="Mada"/>
                  <a:ea typeface="Mada"/>
                  <a:cs typeface="Mada"/>
                  <a:sym typeface="Mada"/>
                </a:rPr>
                <a:t>avoid as much as possible and try to use the stairs</a:t>
              </a:r>
              <a:r>
                <a:rPr b="1" lang="en-GB" sz="1200">
                  <a:latin typeface="Mada"/>
                  <a:ea typeface="Mada"/>
                  <a:cs typeface="Mada"/>
                  <a:sym typeface="Mada"/>
                </a:rPr>
                <a:t> </a:t>
              </a:r>
              <a:r>
                <a:rPr lang="en-GB" sz="1200">
                  <a:solidFill>
                    <a:srgbClr val="202124"/>
                  </a:solidFill>
                </a:rPr>
                <a:t>😂</a:t>
              </a:r>
              <a:endParaRPr>
                <a:latin typeface="Mada"/>
                <a:ea typeface="Mada"/>
                <a:cs typeface="Mada"/>
                <a:sym typeface="Mada"/>
              </a:endParaRPr>
            </a:p>
          </p:txBody>
        </p:sp>
        <p:sp>
          <p:nvSpPr>
            <p:cNvPr id="222" name="Google Shape;222;p1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3" name="Google Shape;223;p19"/>
            <p:cNvSpPr/>
            <p:nvPr/>
          </p:nvSpPr>
          <p:spPr>
            <a:xfrm>
              <a:off x="1593000" y="2322581"/>
              <a:ext cx="566400" cy="642600"/>
            </a:xfrm>
            <a:prstGeom prst="rect">
              <a:avLst/>
            </a:prstGeom>
            <a:solidFill>
              <a:srgbClr val="45818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9</a:t>
              </a:r>
              <a:endParaRPr b="1" sz="2400">
                <a:solidFill>
                  <a:srgbClr val="FFFFFF"/>
                </a:solidFill>
                <a:latin typeface="Georgia"/>
                <a:ea typeface="Georgia"/>
                <a:cs typeface="Georgia"/>
                <a:sym typeface="Georgia"/>
              </a:endParaRPr>
            </a:p>
          </p:txBody>
        </p:sp>
      </p:grpSp>
      <p:sp>
        <p:nvSpPr>
          <p:cNvPr id="224" name="Google Shape;224;p19"/>
          <p:cNvSpPr/>
          <p:nvPr/>
        </p:nvSpPr>
        <p:spPr>
          <a:xfrm>
            <a:off x="333475" y="8181300"/>
            <a:ext cx="6783900" cy="12456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REMEMBER</a:t>
            </a:r>
            <a:r>
              <a:rPr lang="en-GB" sz="1200">
                <a:latin typeface="Mada"/>
                <a:ea typeface="Mada"/>
                <a:cs typeface="Mada"/>
                <a:sym typeface="Mada"/>
              </a:rPr>
              <a:t>: PPE, surgical masks, face shield &amp; gloves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Always follow the guidelines</a:t>
            </a:r>
            <a:r>
              <a:rPr lang="en-GB" sz="1200">
                <a:latin typeface="Mada"/>
                <a:ea typeface="Mada"/>
                <a:cs typeface="Mada"/>
                <a:sym typeface="Mada"/>
              </a:rPr>
              <a:t> in the OR, ICU, 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Always report any signs of illness</a:t>
            </a:r>
            <a:r>
              <a:rPr lang="en-GB" sz="1200">
                <a:latin typeface="Mada"/>
                <a:ea typeface="Mada"/>
                <a:cs typeface="Mada"/>
                <a:sym typeface="Mada"/>
              </a:rPr>
              <a:t>, any one is deviating from the policies laid down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Reduce congestion</a:t>
            </a:r>
            <a:r>
              <a:rPr lang="en-GB" sz="1200">
                <a:latin typeface="Mada"/>
                <a:ea typeface="Mada"/>
                <a:cs typeface="Mada"/>
                <a:sym typeface="Mada"/>
              </a:rPr>
              <a:t> in the health clinic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Distance inside clinics has to be 1.5 meters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Compensate the clinical training by enforcing CBD, or online courses</a:t>
            </a:r>
            <a:endParaRPr sz="1200">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txBox="1"/>
          <p:nvPr/>
        </p:nvSpPr>
        <p:spPr>
          <a:xfrm>
            <a:off x="182038" y="2790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Protecting Our Mental Health</a:t>
            </a:r>
            <a:endParaRPr sz="2400">
              <a:solidFill>
                <a:srgbClr val="134F5C"/>
              </a:solidFill>
              <a:latin typeface="Nunito"/>
              <a:ea typeface="Nunito"/>
              <a:cs typeface="Nunito"/>
              <a:sym typeface="Nunito"/>
            </a:endParaRPr>
          </a:p>
        </p:txBody>
      </p:sp>
      <p:sp>
        <p:nvSpPr>
          <p:cNvPr id="231" name="Google Shape;231;p20"/>
          <p:cNvSpPr txBox="1"/>
          <p:nvPr/>
        </p:nvSpPr>
        <p:spPr>
          <a:xfrm>
            <a:off x="258700" y="19399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Healthy Ways to Cope with Stress</a:t>
            </a:r>
            <a:endParaRPr b="1" sz="1200">
              <a:latin typeface="Mada"/>
              <a:ea typeface="Mada"/>
              <a:cs typeface="Mada"/>
              <a:sym typeface="Mada"/>
            </a:endParaRPr>
          </a:p>
        </p:txBody>
      </p:sp>
      <p:sp>
        <p:nvSpPr>
          <p:cNvPr id="232" name="Google Shape;232;p20"/>
          <p:cNvSpPr/>
          <p:nvPr/>
        </p:nvSpPr>
        <p:spPr>
          <a:xfrm>
            <a:off x="333475" y="789900"/>
            <a:ext cx="6783900" cy="12456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Pandemics can be really stressful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Stress can lead to decrease in the learning curve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Stress during pandemics can be related to:</a:t>
            </a:r>
            <a:endParaRPr sz="1200">
              <a:latin typeface="Mada"/>
              <a:ea typeface="Mada"/>
              <a:cs typeface="Mada"/>
              <a:sym typeface="Mada"/>
            </a:endParaRPr>
          </a:p>
          <a:p>
            <a:pPr indent="0" lvl="0" marL="457200" rtl="0" algn="ctr">
              <a:spcBef>
                <a:spcPts val="0"/>
              </a:spcBef>
              <a:spcAft>
                <a:spcPts val="0"/>
              </a:spcAft>
              <a:buNone/>
            </a:pPr>
            <a:r>
              <a:rPr lang="en-GB" sz="1200">
                <a:latin typeface="Mada"/>
                <a:ea typeface="Mada"/>
                <a:cs typeface="Mada"/>
                <a:sym typeface="Mada"/>
              </a:rPr>
              <a:t>- COVID-19 itself	- Coping with it	- Returning to back to our normal lives	     	   - Studying and keeping pace		- Being in the medical field (protecting loved ones)</a:t>
            </a:r>
            <a:endParaRPr sz="1200">
              <a:latin typeface="Mada"/>
              <a:ea typeface="Mada"/>
              <a:cs typeface="Mada"/>
              <a:sym typeface="Mada"/>
            </a:endParaRPr>
          </a:p>
        </p:txBody>
      </p:sp>
      <p:sp>
        <p:nvSpPr>
          <p:cNvPr id="233" name="Google Shape;233;p20"/>
          <p:cNvSpPr txBox="1"/>
          <p:nvPr/>
        </p:nvSpPr>
        <p:spPr>
          <a:xfrm>
            <a:off x="179019" y="2286275"/>
            <a:ext cx="7231200" cy="3784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000000"/>
              </a:buClr>
              <a:buSzPts val="1200"/>
              <a:buFont typeface="Mada"/>
              <a:buChar char="●"/>
            </a:pPr>
            <a:r>
              <a:rPr lang="en-GB" sz="1200">
                <a:latin typeface="Mada"/>
                <a:ea typeface="Mada"/>
                <a:cs typeface="Mada"/>
                <a:sym typeface="Mada"/>
              </a:rPr>
              <a:t>Know </a:t>
            </a:r>
            <a:r>
              <a:rPr b="1" lang="en-GB" sz="1200">
                <a:solidFill>
                  <a:srgbClr val="CC0000"/>
                </a:solidFill>
                <a:latin typeface="Mada"/>
                <a:ea typeface="Mada"/>
                <a:cs typeface="Mada"/>
                <a:sym typeface="Mada"/>
              </a:rPr>
              <a:t>what to do if you are sick</a:t>
            </a:r>
            <a:r>
              <a:rPr lang="en-GB" sz="1200">
                <a:latin typeface="Mada"/>
                <a:ea typeface="Mada"/>
                <a:cs typeface="Mada"/>
                <a:sym typeface="Mada"/>
              </a:rPr>
              <a:t> and are concerned about COVID-19</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Know where and</a:t>
            </a:r>
            <a:r>
              <a:rPr b="1" lang="en-GB" sz="1200">
                <a:solidFill>
                  <a:srgbClr val="FF0000"/>
                </a:solidFill>
                <a:latin typeface="Mada"/>
                <a:ea typeface="Mada"/>
                <a:cs typeface="Mada"/>
                <a:sym typeface="Mada"/>
              </a:rPr>
              <a:t> </a:t>
            </a:r>
            <a:r>
              <a:rPr b="1" lang="en-GB" sz="1200">
                <a:solidFill>
                  <a:srgbClr val="CC0000"/>
                </a:solidFill>
                <a:latin typeface="Mada"/>
                <a:ea typeface="Mada"/>
                <a:cs typeface="Mada"/>
                <a:sym typeface="Mada"/>
              </a:rPr>
              <a:t>how to get treatment</a:t>
            </a:r>
            <a:r>
              <a:rPr lang="en-GB" sz="1200">
                <a:solidFill>
                  <a:srgbClr val="CC0000"/>
                </a:solidFill>
                <a:latin typeface="Mada"/>
                <a:ea typeface="Mada"/>
                <a:cs typeface="Mada"/>
                <a:sym typeface="Mada"/>
              </a:rPr>
              <a:t> </a:t>
            </a:r>
            <a:r>
              <a:rPr lang="en-GB" sz="1200">
                <a:latin typeface="Mada"/>
                <a:ea typeface="Mada"/>
                <a:cs typeface="Mada"/>
                <a:sym typeface="Mada"/>
              </a:rPr>
              <a:t>and other support services and resources, including counselling or therapy (in person or through telehealth services)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Take care of your </a:t>
            </a:r>
            <a:r>
              <a:rPr b="1" lang="en-GB" sz="1200">
                <a:solidFill>
                  <a:srgbClr val="CC0000"/>
                </a:solidFill>
                <a:latin typeface="Mada"/>
                <a:ea typeface="Mada"/>
                <a:cs typeface="Mada"/>
                <a:sym typeface="Mada"/>
              </a:rPr>
              <a:t>emotional health</a:t>
            </a:r>
            <a:r>
              <a:rPr lang="en-GB" sz="1200">
                <a:latin typeface="Mada"/>
                <a:ea typeface="Mada"/>
                <a:cs typeface="Mada"/>
                <a:sym typeface="Mada"/>
              </a:rPr>
              <a:t> (help you think clearly and react to the urgent needs to protect yourself and your family)</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b="1" lang="en-GB" sz="1200">
                <a:solidFill>
                  <a:srgbClr val="CC0000"/>
                </a:solidFill>
                <a:latin typeface="Mada"/>
                <a:ea typeface="Mada"/>
                <a:cs typeface="Mada"/>
                <a:sym typeface="Mada"/>
              </a:rPr>
              <a:t>Take breaks</a:t>
            </a:r>
            <a:r>
              <a:rPr lang="en-GB" sz="1200">
                <a:latin typeface="Mada"/>
                <a:ea typeface="Mada"/>
                <a:cs typeface="Mada"/>
                <a:sym typeface="Mada"/>
              </a:rPr>
              <a:t> from watching, reading, or listening to news stories, including those on social media</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b="1" lang="en-GB" sz="1200">
                <a:solidFill>
                  <a:srgbClr val="CC0000"/>
                </a:solidFill>
                <a:latin typeface="Mada"/>
                <a:ea typeface="Mada"/>
                <a:cs typeface="Mada"/>
                <a:sym typeface="Mada"/>
              </a:rPr>
              <a:t>Keep informed</a:t>
            </a:r>
            <a:r>
              <a:rPr lang="en-GB" sz="1200">
                <a:latin typeface="Mada"/>
                <a:ea typeface="Mada"/>
                <a:cs typeface="Mada"/>
                <a:sym typeface="Mada"/>
              </a:rPr>
              <a:t> and listen to advice and recommendations from your national and local authorities.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GB" sz="1200">
                <a:latin typeface="Mada"/>
                <a:ea typeface="Mada"/>
                <a:cs typeface="Mada"/>
                <a:sym typeface="Mada"/>
              </a:rPr>
              <a:t>Take care of your body: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Take deep breaths (breathing exercises) , stretch, or meditation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Eat healthy, well-balanced meals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Exercise regularly</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Get plenty of sleep</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Avoid smoking and drug use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Have a routine</a:t>
            </a:r>
            <a:r>
              <a:rPr lang="en-GB" sz="1200">
                <a:latin typeface="Mada"/>
                <a:ea typeface="Mada"/>
                <a:cs typeface="Mada"/>
                <a:sym typeface="Mada"/>
              </a:rPr>
              <a:t> (keep up with daily routines as far as possible, or make new ones).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Make time to unwind</a:t>
            </a:r>
            <a:r>
              <a:rPr lang="en-GB" sz="1200">
                <a:latin typeface="Mada"/>
                <a:ea typeface="Mada"/>
                <a:cs typeface="Mada"/>
                <a:sym typeface="Mada"/>
              </a:rPr>
              <a:t>: Try to do some other activities you enjoy other than studies.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Connect with others</a:t>
            </a:r>
            <a:r>
              <a:rPr lang="en-GB" sz="1200">
                <a:latin typeface="Mada"/>
                <a:ea typeface="Mada"/>
                <a:cs typeface="Mada"/>
                <a:sym typeface="Mada"/>
              </a:rPr>
              <a:t>: Talk with people you trust about your concerns and how you are feeling. Family, mentors, peers...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solidFill>
                  <a:srgbClr val="CC0000"/>
                </a:solidFill>
                <a:latin typeface="Mada"/>
                <a:ea typeface="Mada"/>
                <a:cs typeface="Mada"/>
                <a:sym typeface="Mada"/>
              </a:rPr>
              <a:t>Socialisation</a:t>
            </a:r>
            <a:r>
              <a:rPr b="1" lang="en-GB" sz="1200">
                <a:solidFill>
                  <a:srgbClr val="FF0000"/>
                </a:solidFill>
                <a:latin typeface="Mada"/>
                <a:ea typeface="Mada"/>
                <a:cs typeface="Mada"/>
                <a:sym typeface="Mada"/>
              </a:rPr>
              <a:t> </a:t>
            </a:r>
            <a:r>
              <a:rPr lang="en-GB" sz="1200">
                <a:latin typeface="Mada"/>
                <a:ea typeface="Mada"/>
                <a:cs typeface="Mada"/>
                <a:sym typeface="Mada"/>
              </a:rPr>
              <a:t>can be done through social media, phone or mail.</a:t>
            </a:r>
            <a:endParaRPr sz="1200">
              <a:latin typeface="Mada"/>
              <a:ea typeface="Mada"/>
              <a:cs typeface="Mada"/>
              <a:sym typeface="Mada"/>
            </a:endParaRPr>
          </a:p>
        </p:txBody>
      </p:sp>
      <p:sp>
        <p:nvSpPr>
          <p:cNvPr id="234" name="Google Shape;234;p20"/>
          <p:cNvSpPr txBox="1"/>
          <p:nvPr/>
        </p:nvSpPr>
        <p:spPr>
          <a:xfrm>
            <a:off x="258700" y="6207150"/>
            <a:ext cx="57219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Mindfulness</a:t>
            </a:r>
            <a:r>
              <a:rPr b="1" lang="en-GB" sz="1800">
                <a:solidFill>
                  <a:srgbClr val="76A5AF"/>
                </a:solidFill>
                <a:latin typeface="Nunito"/>
                <a:ea typeface="Nunito"/>
                <a:cs typeface="Nunito"/>
                <a:sym typeface="Nunito"/>
              </a:rPr>
              <a:t> and Types of </a:t>
            </a:r>
            <a:r>
              <a:rPr b="1" lang="en-GB" sz="1800">
                <a:solidFill>
                  <a:srgbClr val="76A5AF"/>
                </a:solidFill>
                <a:latin typeface="Nunito"/>
                <a:ea typeface="Nunito"/>
                <a:cs typeface="Nunito"/>
                <a:sym typeface="Nunito"/>
              </a:rPr>
              <a:t>Mindful</a:t>
            </a:r>
            <a:r>
              <a:rPr b="1" lang="en-GB" sz="1800">
                <a:solidFill>
                  <a:srgbClr val="76A5AF"/>
                </a:solidFill>
                <a:latin typeface="Nunito"/>
                <a:ea typeface="Nunito"/>
                <a:cs typeface="Nunito"/>
                <a:sym typeface="Nunito"/>
              </a:rPr>
              <a:t> Practice:</a:t>
            </a:r>
            <a:endParaRPr b="1" sz="1200">
              <a:latin typeface="Mada"/>
              <a:ea typeface="Mada"/>
              <a:cs typeface="Mada"/>
              <a:sym typeface="Mada"/>
            </a:endParaRPr>
          </a:p>
        </p:txBody>
      </p:sp>
      <p:sp>
        <p:nvSpPr>
          <p:cNvPr id="235" name="Google Shape;235;p20"/>
          <p:cNvSpPr txBox="1"/>
          <p:nvPr/>
        </p:nvSpPr>
        <p:spPr>
          <a:xfrm>
            <a:off x="358200" y="6638050"/>
            <a:ext cx="7231200" cy="1366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000000"/>
              </a:buClr>
              <a:buSzPts val="1200"/>
              <a:buFont typeface="Mada"/>
              <a:buChar char="●"/>
            </a:pPr>
            <a:r>
              <a:rPr lang="en-GB" sz="1200">
                <a:latin typeface="Mada"/>
                <a:ea typeface="Mada"/>
                <a:cs typeface="Mada"/>
                <a:sym typeface="Mada"/>
              </a:rPr>
              <a:t>Mindfulness is an evidence based science that sparks innovation. It is not obscure or exotic nor a special added thing we do. You </a:t>
            </a:r>
            <a:r>
              <a:rPr lang="en-GB" sz="1200">
                <a:latin typeface="Mada"/>
                <a:ea typeface="Mada"/>
                <a:cs typeface="Mada"/>
                <a:sym typeface="Mada"/>
              </a:rPr>
              <a:t>don't</a:t>
            </a:r>
            <a:r>
              <a:rPr lang="en-GB" sz="1200">
                <a:latin typeface="Mada"/>
                <a:ea typeface="Mada"/>
                <a:cs typeface="Mada"/>
                <a:sym typeface="Mada"/>
              </a:rPr>
              <a:t> need to change. Mindfulness has the potential to become a transformative social phenomenon that anyone can do. It’s a way of living that brings awareness and caring into everything we do and cuts down our needless stress. Even a little makes our lives better.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While mindfulness is innate, it can be cultivated through proven techniques. Some of which are:</a:t>
            </a:r>
            <a:endParaRPr sz="1200">
              <a:latin typeface="Mada"/>
              <a:ea typeface="Mada"/>
              <a:cs typeface="Mada"/>
              <a:sym typeface="Mada"/>
            </a:endParaRPr>
          </a:p>
        </p:txBody>
      </p:sp>
      <p:grpSp>
        <p:nvGrpSpPr>
          <p:cNvPr id="236" name="Google Shape;236;p20"/>
          <p:cNvGrpSpPr/>
          <p:nvPr/>
        </p:nvGrpSpPr>
        <p:grpSpPr>
          <a:xfrm>
            <a:off x="265269" y="8020177"/>
            <a:ext cx="428695" cy="644011"/>
            <a:chOff x="219906" y="1124884"/>
            <a:chExt cx="502455" cy="736349"/>
          </a:xfrm>
        </p:grpSpPr>
        <p:grpSp>
          <p:nvGrpSpPr>
            <p:cNvPr id="237" name="Google Shape;237;p20"/>
            <p:cNvGrpSpPr/>
            <p:nvPr/>
          </p:nvGrpSpPr>
          <p:grpSpPr>
            <a:xfrm>
              <a:off x="219906" y="1124884"/>
              <a:ext cx="502455" cy="736349"/>
              <a:chOff x="4041649" y="1707654"/>
              <a:chExt cx="1060704" cy="1429526"/>
            </a:xfrm>
          </p:grpSpPr>
          <p:sp>
            <p:nvSpPr>
              <p:cNvPr id="238" name="Google Shape;238;p2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9" name="Google Shape;239;p2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40" name="Google Shape;240;p20"/>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latin typeface="Trebuchet MS"/>
                  <a:ea typeface="Trebuchet MS"/>
                  <a:cs typeface="Trebuchet MS"/>
                  <a:sym typeface="Trebuchet MS"/>
                </a:rPr>
                <a:t>1</a:t>
              </a:r>
              <a:endParaRPr b="1" sz="1700">
                <a:latin typeface="Trebuchet MS"/>
                <a:ea typeface="Trebuchet MS"/>
                <a:cs typeface="Trebuchet MS"/>
                <a:sym typeface="Trebuchet MS"/>
              </a:endParaRPr>
            </a:p>
          </p:txBody>
        </p:sp>
      </p:grpSp>
      <p:grpSp>
        <p:nvGrpSpPr>
          <p:cNvPr id="241" name="Google Shape;241;p20"/>
          <p:cNvGrpSpPr/>
          <p:nvPr/>
        </p:nvGrpSpPr>
        <p:grpSpPr>
          <a:xfrm>
            <a:off x="4175767" y="8020174"/>
            <a:ext cx="428695" cy="644011"/>
            <a:chOff x="219906" y="1124884"/>
            <a:chExt cx="502455" cy="736349"/>
          </a:xfrm>
        </p:grpSpPr>
        <p:grpSp>
          <p:nvGrpSpPr>
            <p:cNvPr id="242" name="Google Shape;242;p20"/>
            <p:cNvGrpSpPr/>
            <p:nvPr/>
          </p:nvGrpSpPr>
          <p:grpSpPr>
            <a:xfrm>
              <a:off x="219906" y="1124884"/>
              <a:ext cx="502455" cy="736349"/>
              <a:chOff x="4041649" y="1707654"/>
              <a:chExt cx="1060704" cy="1429526"/>
            </a:xfrm>
          </p:grpSpPr>
          <p:sp>
            <p:nvSpPr>
              <p:cNvPr id="243" name="Google Shape;243;p2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44" name="Google Shape;244;p2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45" name="Google Shape;245;p20"/>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latin typeface="Trebuchet MS"/>
                  <a:ea typeface="Trebuchet MS"/>
                  <a:cs typeface="Trebuchet MS"/>
                  <a:sym typeface="Trebuchet MS"/>
                </a:rPr>
                <a:t>2</a:t>
              </a:r>
              <a:endParaRPr b="1" sz="1700">
                <a:latin typeface="Trebuchet MS"/>
                <a:ea typeface="Trebuchet MS"/>
                <a:cs typeface="Trebuchet MS"/>
                <a:sym typeface="Trebuchet MS"/>
              </a:endParaRPr>
            </a:p>
          </p:txBody>
        </p:sp>
      </p:grpSp>
      <p:sp>
        <p:nvSpPr>
          <p:cNvPr id="246" name="Google Shape;246;p20"/>
          <p:cNvSpPr txBox="1"/>
          <p:nvPr/>
        </p:nvSpPr>
        <p:spPr>
          <a:xfrm>
            <a:off x="693975" y="8128150"/>
            <a:ext cx="3547500" cy="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Seated, walking, standing and moving meditation (also possible by lying down but often leads to sleep)</a:t>
            </a:r>
            <a:endParaRPr sz="1200">
              <a:latin typeface="Mada"/>
              <a:ea typeface="Mada"/>
              <a:cs typeface="Mada"/>
              <a:sym typeface="Mada"/>
            </a:endParaRPr>
          </a:p>
        </p:txBody>
      </p:sp>
      <p:grpSp>
        <p:nvGrpSpPr>
          <p:cNvPr id="247" name="Google Shape;247;p20"/>
          <p:cNvGrpSpPr/>
          <p:nvPr/>
        </p:nvGrpSpPr>
        <p:grpSpPr>
          <a:xfrm>
            <a:off x="265269" y="8782177"/>
            <a:ext cx="428695" cy="644011"/>
            <a:chOff x="219906" y="1124884"/>
            <a:chExt cx="502455" cy="736349"/>
          </a:xfrm>
        </p:grpSpPr>
        <p:grpSp>
          <p:nvGrpSpPr>
            <p:cNvPr id="248" name="Google Shape;248;p20"/>
            <p:cNvGrpSpPr/>
            <p:nvPr/>
          </p:nvGrpSpPr>
          <p:grpSpPr>
            <a:xfrm>
              <a:off x="219906" y="1124884"/>
              <a:ext cx="502455" cy="736349"/>
              <a:chOff x="4041649" y="1707654"/>
              <a:chExt cx="1060704" cy="1429526"/>
            </a:xfrm>
          </p:grpSpPr>
          <p:sp>
            <p:nvSpPr>
              <p:cNvPr id="249" name="Google Shape;249;p2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50" name="Google Shape;250;p2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51" name="Google Shape;251;p20"/>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grpSp>
        <p:nvGrpSpPr>
          <p:cNvPr id="252" name="Google Shape;252;p20"/>
          <p:cNvGrpSpPr/>
          <p:nvPr/>
        </p:nvGrpSpPr>
        <p:grpSpPr>
          <a:xfrm>
            <a:off x="4175767" y="8782174"/>
            <a:ext cx="428695" cy="644011"/>
            <a:chOff x="219906" y="1124884"/>
            <a:chExt cx="502455" cy="736349"/>
          </a:xfrm>
        </p:grpSpPr>
        <p:grpSp>
          <p:nvGrpSpPr>
            <p:cNvPr id="253" name="Google Shape;253;p20"/>
            <p:cNvGrpSpPr/>
            <p:nvPr/>
          </p:nvGrpSpPr>
          <p:grpSpPr>
            <a:xfrm>
              <a:off x="219906" y="1124884"/>
              <a:ext cx="502455" cy="736349"/>
              <a:chOff x="4041649" y="1707654"/>
              <a:chExt cx="1060704" cy="1429526"/>
            </a:xfrm>
          </p:grpSpPr>
          <p:sp>
            <p:nvSpPr>
              <p:cNvPr id="254" name="Google Shape;254;p2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55" name="Google Shape;255;p2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56" name="Google Shape;256;p20"/>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257" name="Google Shape;257;p20"/>
          <p:cNvSpPr txBox="1"/>
          <p:nvPr/>
        </p:nvSpPr>
        <p:spPr>
          <a:xfrm>
            <a:off x="693975" y="8734450"/>
            <a:ext cx="34818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Merging meditation with other activities </a:t>
            </a:r>
            <a:endParaRPr sz="1200">
              <a:latin typeface="Mada"/>
              <a:ea typeface="Mada"/>
              <a:cs typeface="Mada"/>
              <a:sym typeface="Mada"/>
            </a:endParaRPr>
          </a:p>
          <a:p>
            <a:pPr indent="0" lvl="0" marL="0" rtl="0" algn="l">
              <a:spcBef>
                <a:spcPts val="0"/>
              </a:spcBef>
              <a:spcAft>
                <a:spcPts val="0"/>
              </a:spcAft>
              <a:buNone/>
            </a:pPr>
            <a:r>
              <a:rPr lang="en-GB" sz="1200">
                <a:highlight>
                  <a:srgbClr val="CFE2F3"/>
                </a:highlight>
                <a:latin typeface="Mada"/>
                <a:ea typeface="Mada"/>
                <a:cs typeface="Mada"/>
                <a:sym typeface="Mada"/>
              </a:rPr>
              <a:t>Such as:</a:t>
            </a:r>
            <a:r>
              <a:rPr lang="en-GB" sz="1200">
                <a:latin typeface="Mada"/>
                <a:ea typeface="Mada"/>
                <a:cs typeface="Mada"/>
                <a:sym typeface="Mada"/>
              </a:rPr>
              <a:t> yoga and sports</a:t>
            </a:r>
            <a:endParaRPr sz="1200">
              <a:latin typeface="Mada"/>
              <a:ea typeface="Mada"/>
              <a:cs typeface="Mada"/>
              <a:sym typeface="Mada"/>
            </a:endParaRPr>
          </a:p>
        </p:txBody>
      </p:sp>
      <p:sp>
        <p:nvSpPr>
          <p:cNvPr id="258" name="Google Shape;258;p20"/>
          <p:cNvSpPr txBox="1"/>
          <p:nvPr/>
        </p:nvSpPr>
        <p:spPr>
          <a:xfrm>
            <a:off x="4688425" y="8814275"/>
            <a:ext cx="28752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latin typeface="Mada"/>
                <a:ea typeface="Mada"/>
                <a:cs typeface="Mada"/>
                <a:sym typeface="Mada"/>
              </a:rPr>
              <a:t>Applications for mindfulness</a:t>
            </a:r>
            <a:endParaRPr sz="1200">
              <a:solidFill>
                <a:srgbClr val="000000"/>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259" name="Google Shape;259;p20"/>
          <p:cNvSpPr txBox="1"/>
          <p:nvPr/>
        </p:nvSpPr>
        <p:spPr>
          <a:xfrm>
            <a:off x="4688425" y="8143775"/>
            <a:ext cx="2772300" cy="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Short pause we insert into everyday life</a:t>
            </a:r>
            <a:endParaRPr sz="1200">
              <a:latin typeface="Mada"/>
              <a:ea typeface="Mada"/>
              <a:cs typeface="Mada"/>
              <a:sym typeface="Mada"/>
            </a:endParaRPr>
          </a:p>
        </p:txBody>
      </p:sp>
      <p:pic>
        <p:nvPicPr>
          <p:cNvPr id="260" name="Google Shape;260;p20">
            <a:hlinkClick r:id="rId3"/>
          </p:cNvPr>
          <p:cNvPicPr preferRelativeResize="0"/>
          <p:nvPr/>
        </p:nvPicPr>
        <p:blipFill>
          <a:blip r:embed="rId4">
            <a:alphaModFix/>
          </a:blip>
          <a:stretch>
            <a:fillRect/>
          </a:stretch>
        </p:blipFill>
        <p:spPr>
          <a:xfrm>
            <a:off x="6624850" y="8858375"/>
            <a:ext cx="301500" cy="301500"/>
          </a:xfrm>
          <a:prstGeom prst="rect">
            <a:avLst/>
          </a:prstGeom>
          <a:noFill/>
          <a:ln>
            <a:noFill/>
          </a:ln>
        </p:spPr>
      </p:pic>
      <p:pic>
        <p:nvPicPr>
          <p:cNvPr id="261" name="Google Shape;261;p20">
            <a:hlinkClick r:id="rId5"/>
          </p:cNvPr>
          <p:cNvPicPr preferRelativeResize="0"/>
          <p:nvPr/>
        </p:nvPicPr>
        <p:blipFill>
          <a:blip r:embed="rId4">
            <a:alphaModFix/>
          </a:blip>
          <a:stretch>
            <a:fillRect/>
          </a:stretch>
        </p:blipFill>
        <p:spPr>
          <a:xfrm>
            <a:off x="6929650" y="8858375"/>
            <a:ext cx="301500" cy="30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67" name="Google Shape;267;p21"/>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68" name="Google Shape;268;p21"/>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69" name="Google Shape;269;p21"/>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270" name="Google Shape;270;p21"/>
          <p:cNvGraphicFramePr/>
          <p:nvPr/>
        </p:nvGraphicFramePr>
        <p:xfrm>
          <a:off x="2068288" y="9686763"/>
          <a:ext cx="3000000" cy="3000000"/>
        </p:xfrm>
        <a:graphic>
          <a:graphicData uri="http://schemas.openxmlformats.org/drawingml/2006/table">
            <a:tbl>
              <a:tblPr>
                <a:noFill/>
                <a:tableStyleId>{9A31AAAD-BC33-49F8-ABB1-68D32E2991A9}</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271" name="Google Shape;271;p21"/>
          <p:cNvSpPr/>
          <p:nvPr/>
        </p:nvSpPr>
        <p:spPr>
          <a:xfrm>
            <a:off x="173675" y="2028825"/>
            <a:ext cx="7246200" cy="67230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sz="1200">
                <a:latin typeface="Mada"/>
                <a:ea typeface="Mada"/>
                <a:cs typeface="Mada"/>
                <a:sym typeface="Mada"/>
              </a:rPr>
              <a:t>1- </a:t>
            </a:r>
            <a:r>
              <a:rPr lang="en-GB" sz="1200">
                <a:latin typeface="Mada"/>
                <a:ea typeface="Mada"/>
                <a:cs typeface="Mada"/>
                <a:sym typeface="Mada"/>
              </a:rPr>
              <a:t>She is 70 years old with hypertension, type 2 diabetes mellitus, and obesity admitted to the hospital for difficulty in breathing a chest pain. She complains of a recent lack of smell, malaise, a feverish feeling, and a persistent nonproductive cough. Your community currently has a surge in COVID-19 cases, and test positivity rates are 15%. Her general examination is normal and CXR showed 60% lung infiltration. How will you classify this case?</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Pre-disease case		B- Mild case 		C- Moderate case	D- Severe case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Which of the following community level transmission is described by the following statement: “high incidence and widely dispersed cases”?</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CT1		 B- CT2		 C- CT3		D- CT4</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3- Which of the following vaccines is correctly matched with </a:t>
            </a:r>
            <a:r>
              <a:rPr lang="en-GB" sz="1200">
                <a:latin typeface="Mada"/>
                <a:ea typeface="Mada"/>
                <a:cs typeface="Mada"/>
                <a:sym typeface="Mada"/>
              </a:rPr>
              <a:t>its</a:t>
            </a:r>
            <a:r>
              <a:rPr lang="en-GB" sz="1200">
                <a:latin typeface="Mada"/>
                <a:ea typeface="Mada"/>
                <a:cs typeface="Mada"/>
                <a:sym typeface="Mada"/>
              </a:rPr>
              <a:t> technology?</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rPr lang="en-GB" sz="1200">
                <a:solidFill>
                  <a:srgbClr val="76A5AF"/>
                </a:solidFill>
                <a:latin typeface="Mada"/>
                <a:ea typeface="Mada"/>
                <a:cs typeface="Mada"/>
                <a:sym typeface="Mada"/>
              </a:rPr>
              <a:t>A- Pfizer/BioNtech → IAV 	B- AstraZeneca → mRNA 	C- Sinovac → Viral Vector 	D- Moderna → mRNA</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4- </a:t>
            </a:r>
            <a:r>
              <a:rPr lang="en-GB" sz="1200">
                <a:solidFill>
                  <a:schemeClr val="dk1"/>
                </a:solidFill>
                <a:latin typeface="Mada"/>
                <a:ea typeface="Mada"/>
                <a:cs typeface="Mada"/>
                <a:sym typeface="Mada"/>
              </a:rPr>
              <a:t>Following the correct respiratory etiquette and advice provided by our national authorities and MOH, where should you sneeze at?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Hands	 B- Away from people		 C- Elbows	      D- Clothes</a:t>
            </a:r>
            <a:endParaRPr sz="1200">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000000"/>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000000"/>
                </a:solidFill>
                <a:latin typeface="Mada"/>
                <a:ea typeface="Mada"/>
                <a:cs typeface="Mada"/>
                <a:sym typeface="Mada"/>
              </a:rPr>
              <a:t>5- </a:t>
            </a:r>
            <a:r>
              <a:rPr lang="en-GB" sz="1200">
                <a:solidFill>
                  <a:schemeClr val="dk1"/>
                </a:solidFill>
                <a:latin typeface="Mada"/>
                <a:ea typeface="Mada"/>
                <a:cs typeface="Mada"/>
                <a:sym typeface="Mada"/>
              </a:rPr>
              <a:t>During the pandemic it’s advisable to wash your hands with water and soap. What is the minimum amount of time you should clean your hand with a sanitizer?</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A- 120 seconds	 B- 90 seconds		C- 60 seconds		D- 20 seconds</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272" name="Google Shape;272;p21"/>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