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98475" cx="7589525"/>
  <p:notesSz cx="6858000" cy="9144000"/>
  <p:embeddedFontLst>
    <p:embeddedFont>
      <p:font typeface="Nunito"/>
      <p:regular r:id="rId21"/>
      <p:bold r:id="rId22"/>
      <p:italic r:id="rId23"/>
      <p:boldItalic r:id="rId24"/>
    </p:embeddedFont>
    <p:embeddedFont>
      <p:font typeface="Amatic SC"/>
      <p:regular r:id="rId25"/>
      <p:bold r:id="rId26"/>
    </p:embeddedFont>
    <p:embeddedFont>
      <p:font typeface="Mada"/>
      <p:regular r:id="rId27"/>
      <p:bold r:id="rId28"/>
    </p:embeddedFont>
    <p:embeddedFont>
      <p:font typeface="Fira Sans Extra Condensed Medium"/>
      <p:regular r:id="rId29"/>
      <p:bold r:id="rId30"/>
      <p:italic r:id="rId31"/>
      <p:boldItalic r:id="rId32"/>
    </p:embeddedFont>
    <p:embeddedFont>
      <p:font typeface="Changa"/>
      <p:regular r:id="rId33"/>
      <p:bold r:id="rId34"/>
    </p:embeddedFont>
    <p:embeddedFont>
      <p:font typeface="Bree Serif"/>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1D55D5-8964-41A2-A74B-0756EDE223F8}">
  <a:tblStyle styleId="{F51D55D5-8964-41A2-A74B-0756EDE223F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Mada-bold.fntdata"/><Relationship Id="rId27" Type="http://schemas.openxmlformats.org/officeDocument/2006/relationships/font" Target="fonts/Mad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raSansExtraCondensed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raSansExtraCondensedMedium-italic.fntdata"/><Relationship Id="rId30" Type="http://schemas.openxmlformats.org/officeDocument/2006/relationships/font" Target="fonts/FiraSansExtraCondensedMedium-bold.fntdata"/><Relationship Id="rId11" Type="http://schemas.openxmlformats.org/officeDocument/2006/relationships/slide" Target="slides/slide5.xml"/><Relationship Id="rId33" Type="http://schemas.openxmlformats.org/officeDocument/2006/relationships/font" Target="fonts/Changa-regular.fntdata"/><Relationship Id="rId10" Type="http://schemas.openxmlformats.org/officeDocument/2006/relationships/slide" Target="slides/slide4.xml"/><Relationship Id="rId32" Type="http://schemas.openxmlformats.org/officeDocument/2006/relationships/font" Target="fonts/FiraSansExtraCondensedMedium-boldItalic.fntdata"/><Relationship Id="rId13" Type="http://schemas.openxmlformats.org/officeDocument/2006/relationships/slide" Target="slides/slide7.xml"/><Relationship Id="rId35" Type="http://schemas.openxmlformats.org/officeDocument/2006/relationships/font" Target="fonts/BreeSerif-regular.fntdata"/><Relationship Id="rId12" Type="http://schemas.openxmlformats.org/officeDocument/2006/relationships/slide" Target="slides/slide6.xml"/><Relationship Id="rId34" Type="http://schemas.openxmlformats.org/officeDocument/2006/relationships/font" Target="fonts/Changa-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d1d533561_0_14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d1d53356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d1d533561_0_15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d1d53356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d1d533561_0_19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d1d53356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ad464241c_0_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ad464241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ad464241c_0_8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ad464241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b83c3ce35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b83c3ce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b83c3ce35_0_2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b83c3ce3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b83c3ce35_0_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b83c3ce3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b83c3ce35_0_6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b83c3ce3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d1d533561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d1d53356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d1d533561_0_5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d1d53356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d1d533561_0_10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d1d53356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Hajj and Health</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Enlist the diseases and health risks related with gathering of Hajj</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sing and symptoms and prevention of these diseases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importance of surveillance and reporting of these diseases at the national and International level</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Appreciate KSA’s efforts to address and recognize the health risks and diseases during Hajj</a:t>
            </a:r>
            <a:endParaRPr>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70" name="Google Shape;70;p13"/>
          <p:cNvSpPr txBox="1"/>
          <p:nvPr/>
        </p:nvSpPr>
        <p:spPr>
          <a:xfrm>
            <a:off x="733630" y="8562716"/>
            <a:ext cx="6071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highlight>
                  <a:srgbClr val="F4CCCC"/>
                </a:highlight>
                <a:latin typeface="Mada"/>
                <a:ea typeface="Mada"/>
                <a:cs typeface="Mada"/>
                <a:sym typeface="Mada"/>
              </a:rPr>
              <a:t>We advice to study the </a:t>
            </a:r>
            <a:r>
              <a:rPr lang="en-GB" sz="1200">
                <a:highlight>
                  <a:srgbClr val="F4CCCC"/>
                </a:highlight>
                <a:latin typeface="Mada"/>
                <a:ea typeface="Mada"/>
                <a:cs typeface="Mada"/>
                <a:sym typeface="Mada"/>
              </a:rPr>
              <a:t>lectures of the subtopics before studying this lecture (basically keep this for last) </a:t>
            </a:r>
            <a:endParaRPr sz="1200">
              <a:highlight>
                <a:srgbClr val="F4CCCC"/>
              </a:highlight>
              <a:latin typeface="Mada"/>
              <a:ea typeface="Mada"/>
              <a:cs typeface="Mada"/>
              <a:sym typeface="Mada"/>
            </a:endParaRPr>
          </a:p>
        </p:txBody>
      </p:sp>
      <p:pic>
        <p:nvPicPr>
          <p:cNvPr id="71" name="Google Shape;71;p13"/>
          <p:cNvPicPr preferRelativeResize="0"/>
          <p:nvPr/>
        </p:nvPicPr>
        <p:blipFill>
          <a:blip r:embed="rId7">
            <a:alphaModFix/>
          </a:blip>
          <a:stretch>
            <a:fillRect/>
          </a:stretch>
        </p:blipFill>
        <p:spPr>
          <a:xfrm>
            <a:off x="4000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Non-</a:t>
            </a:r>
            <a:r>
              <a:rPr b="1" lang="en-GB" sz="3000">
                <a:solidFill>
                  <a:srgbClr val="134F5C"/>
                </a:solidFill>
                <a:latin typeface="Nunito"/>
                <a:ea typeface="Nunito"/>
                <a:cs typeface="Nunito"/>
                <a:sym typeface="Nunito"/>
              </a:rPr>
              <a:t>Communicable diseases </a:t>
            </a:r>
            <a:endParaRPr b="1" sz="3000">
              <a:solidFill>
                <a:srgbClr val="134F5C"/>
              </a:solidFill>
              <a:latin typeface="Nunito"/>
              <a:ea typeface="Nunito"/>
              <a:cs typeface="Nunito"/>
              <a:sym typeface="Nunito"/>
            </a:endParaRPr>
          </a:p>
          <a:p>
            <a:pPr indent="0" lvl="0" marL="0" rtl="0" algn="ctr">
              <a:spcBef>
                <a:spcPts val="0"/>
              </a:spcBef>
              <a:spcAft>
                <a:spcPts val="0"/>
              </a:spcAft>
              <a:buNone/>
            </a:pPr>
            <a:r>
              <a:rPr b="1" lang="en-GB" sz="1200">
                <a:solidFill>
                  <a:srgbClr val="6AA84F"/>
                </a:solidFill>
                <a:latin typeface="Mada"/>
                <a:ea typeface="Mada"/>
                <a:cs typeface="Mada"/>
                <a:sym typeface="Mada"/>
              </a:rPr>
              <a:t>separate lecture</a:t>
            </a:r>
            <a:endParaRPr b="1" sz="1200">
              <a:solidFill>
                <a:srgbClr val="6AA84F"/>
              </a:solidFill>
              <a:latin typeface="Mada"/>
              <a:ea typeface="Mada"/>
              <a:cs typeface="Mada"/>
              <a:sym typeface="Mada"/>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212" name="Google Shape;212;p22"/>
          <p:cNvSpPr txBox="1"/>
          <p:nvPr/>
        </p:nvSpPr>
        <p:spPr>
          <a:xfrm>
            <a:off x="258700" y="8731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Pre-existing chronic illness</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13" name="Google Shape;213;p22"/>
          <p:cNvSpPr txBox="1"/>
          <p:nvPr/>
        </p:nvSpPr>
        <p:spPr>
          <a:xfrm>
            <a:off x="258700" y="1413950"/>
            <a:ext cx="6673500" cy="2303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Pilgrims with pre-existing cardiac diseases are at high risk of physical stress that leads to ischemia.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Cardiovascular diseases:</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The most common cause of death during the Hajj</a:t>
            </a:r>
            <a:r>
              <a:rPr lang="en-GB" sz="1200">
                <a:latin typeface="Mada"/>
                <a:ea typeface="Mada"/>
                <a:cs typeface="Mada"/>
                <a:sym typeface="Mada"/>
              </a:rPr>
              <a:t>, accounting for 66% of all deaths.</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Accounted for 63.6% of ICU admissions, and was the second most common cause for admission to hospital.</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These high rates may have been due to the high number of elderly people with chronic diseases among the pilgrims.</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Pre-Hajj functional assessment should be carried out to identify patients at a high risk of mortality from cardiovascular diseases.</a:t>
            </a:r>
            <a:endParaRPr sz="1200">
              <a:latin typeface="Mada"/>
              <a:ea typeface="Mada"/>
              <a:cs typeface="Mada"/>
              <a:sym typeface="Mada"/>
            </a:endParaRPr>
          </a:p>
        </p:txBody>
      </p:sp>
      <p:sp>
        <p:nvSpPr>
          <p:cNvPr id="214" name="Google Shape;214;p22"/>
          <p:cNvSpPr txBox="1"/>
          <p:nvPr/>
        </p:nvSpPr>
        <p:spPr>
          <a:xfrm>
            <a:off x="258700" y="36163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Trauma</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15" name="Google Shape;215;p22"/>
          <p:cNvSpPr txBox="1"/>
          <p:nvPr/>
        </p:nvSpPr>
        <p:spPr>
          <a:xfrm>
            <a:off x="258700" y="4080950"/>
            <a:ext cx="6673500" cy="1763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The </a:t>
            </a:r>
            <a:r>
              <a:rPr b="1" lang="en-GB" sz="1200">
                <a:solidFill>
                  <a:srgbClr val="CC0000"/>
                </a:solidFill>
                <a:latin typeface="Mada"/>
                <a:ea typeface="Mada"/>
                <a:cs typeface="Mada"/>
                <a:sym typeface="Mada"/>
              </a:rPr>
              <a:t>mass movement </a:t>
            </a:r>
            <a:r>
              <a:rPr lang="en-GB" sz="1200">
                <a:latin typeface="Mada"/>
                <a:ea typeface="Mada"/>
                <a:cs typeface="Mada"/>
                <a:sym typeface="Mada"/>
              </a:rPr>
              <a:t>of millions of pilgrims from one ritual place to another, in a short time and in a small area, significantly increases the risk of trauma.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Numerous accidents and injuries face Hajj pilgrims, such as:</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Falling, </a:t>
            </a:r>
            <a:r>
              <a:rPr lang="en-GB" sz="1200">
                <a:latin typeface="Mada"/>
                <a:ea typeface="Mada"/>
                <a:cs typeface="Mada"/>
                <a:sym typeface="Mada"/>
              </a:rPr>
              <a:t>S</a:t>
            </a:r>
            <a:r>
              <a:rPr lang="en-GB" sz="1200">
                <a:latin typeface="Mada"/>
                <a:ea typeface="Mada"/>
                <a:cs typeface="Mada"/>
                <a:sym typeface="Mada"/>
              </a:rPr>
              <a:t>liding, </a:t>
            </a:r>
            <a:r>
              <a:rPr lang="en-GB" sz="1200">
                <a:latin typeface="Mada"/>
                <a:ea typeface="Mada"/>
                <a:cs typeface="Mada"/>
                <a:sym typeface="Mada"/>
              </a:rPr>
              <a:t>S</a:t>
            </a:r>
            <a:r>
              <a:rPr lang="en-GB" sz="1200">
                <a:latin typeface="Mada"/>
                <a:ea typeface="Mada"/>
                <a:cs typeface="Mada"/>
                <a:sym typeface="Mada"/>
              </a:rPr>
              <a:t>tampede, </a:t>
            </a:r>
            <a:r>
              <a:rPr lang="en-GB" sz="1200">
                <a:latin typeface="Mada"/>
                <a:ea typeface="Mada"/>
                <a:cs typeface="Mada"/>
                <a:sym typeface="Mada"/>
              </a:rPr>
              <a:t>T</a:t>
            </a:r>
            <a:r>
              <a:rPr lang="en-GB" sz="1200">
                <a:latin typeface="Mada"/>
                <a:ea typeface="Mada"/>
                <a:cs typeface="Mada"/>
                <a:sym typeface="Mada"/>
              </a:rPr>
              <a:t>raffic accidents.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Most of the traumas usually occur during the rituals of Tawaf, Saee and Ramy al- jamarat.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Trauma accounted for 9.4% of hospital admissions and 6.4% of ICU admissions.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rate of all-cause fractures was high, perhaps because of increased overcrowding.</a:t>
            </a:r>
            <a:endParaRPr sz="1200">
              <a:latin typeface="Mada"/>
              <a:ea typeface="Mada"/>
              <a:cs typeface="Mada"/>
              <a:sym typeface="Mada"/>
            </a:endParaRPr>
          </a:p>
        </p:txBody>
      </p:sp>
      <p:sp>
        <p:nvSpPr>
          <p:cNvPr id="216" name="Google Shape;216;p22"/>
          <p:cNvSpPr txBox="1"/>
          <p:nvPr/>
        </p:nvSpPr>
        <p:spPr>
          <a:xfrm>
            <a:off x="258700" y="57499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Heat injury</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17" name="Google Shape;217;p22"/>
          <p:cNvSpPr txBox="1"/>
          <p:nvPr/>
        </p:nvSpPr>
        <p:spPr>
          <a:xfrm>
            <a:off x="258700" y="6290750"/>
            <a:ext cx="7209000" cy="1566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Heat stress is one of the main complaints among Hajj pilgrims, </a:t>
            </a:r>
            <a:r>
              <a:rPr b="1" lang="en-GB" sz="1200">
                <a:latin typeface="Mada"/>
                <a:ea typeface="Mada"/>
                <a:cs typeface="Mada"/>
                <a:sym typeface="Mada"/>
              </a:rPr>
              <a:t>due to: </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High air temperatures, sun exposure, and heat wasted</a:t>
            </a:r>
            <a:r>
              <a:rPr lang="en-GB" sz="1200">
                <a:latin typeface="Mada"/>
                <a:ea typeface="Mada"/>
                <a:cs typeface="Mada"/>
                <a:sym typeface="Mada"/>
              </a:rPr>
              <a:t> from the large number of people and vehicles.</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Highest incidence of </a:t>
            </a:r>
            <a:r>
              <a:rPr b="1" lang="en-GB" sz="1200">
                <a:solidFill>
                  <a:srgbClr val="CC0000"/>
                </a:solidFill>
                <a:latin typeface="Mada"/>
                <a:ea typeface="Mada"/>
                <a:cs typeface="Mada"/>
                <a:sym typeface="Mada"/>
              </a:rPr>
              <a:t>heat fatalities</a:t>
            </a:r>
            <a:r>
              <a:rPr b="1" lang="en-GB" sz="1200">
                <a:latin typeface="Mada"/>
                <a:ea typeface="Mada"/>
                <a:cs typeface="Mada"/>
                <a:sym typeface="Mada"/>
              </a:rPr>
              <a:t> </a:t>
            </a:r>
            <a:r>
              <a:rPr lang="en-GB" sz="1200">
                <a:latin typeface="Mada"/>
                <a:ea typeface="Mada"/>
                <a:cs typeface="Mada"/>
                <a:sym typeface="Mada"/>
              </a:rPr>
              <a:t>occurred when the maximum air temperature reached </a:t>
            </a:r>
            <a:r>
              <a:rPr b="1" lang="en-GB" sz="1200">
                <a:latin typeface="Mada"/>
                <a:ea typeface="Mada"/>
                <a:cs typeface="Mada"/>
                <a:sym typeface="Mada"/>
              </a:rPr>
              <a:t>48.7°C.</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In recent years, the incidence of heat stroke and exhaustion has been </a:t>
            </a:r>
            <a:r>
              <a:rPr b="1" lang="en-GB" sz="1200">
                <a:latin typeface="Mada"/>
                <a:ea typeface="Mada"/>
                <a:cs typeface="Mada"/>
                <a:sym typeface="Mada"/>
              </a:rPr>
              <a:t>low, probably due to improvement in climatic conditions since the Hajj seasons have been occurring in the winter.</a:t>
            </a:r>
            <a:endParaRPr b="1" sz="1200">
              <a:latin typeface="Mada"/>
              <a:ea typeface="Mada"/>
              <a:cs typeface="Mada"/>
              <a:sym typeface="Mada"/>
            </a:endParaRPr>
          </a:p>
        </p:txBody>
      </p:sp>
      <p:sp>
        <p:nvSpPr>
          <p:cNvPr id="218" name="Google Shape;218;p22"/>
          <p:cNvSpPr txBox="1"/>
          <p:nvPr/>
        </p:nvSpPr>
        <p:spPr>
          <a:xfrm>
            <a:off x="4004111" y="7978625"/>
            <a:ext cx="2398800" cy="307800"/>
          </a:xfrm>
          <a:prstGeom prst="rect">
            <a:avLst/>
          </a:prstGeom>
          <a:solidFill>
            <a:srgbClr val="76A5A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Mada"/>
                <a:ea typeface="Mada"/>
                <a:cs typeface="Mada"/>
                <a:sym typeface="Mada"/>
              </a:rPr>
              <a:t>Preventative measures</a:t>
            </a:r>
            <a:endParaRPr b="1" sz="1400">
              <a:solidFill>
                <a:srgbClr val="FFFFFF"/>
              </a:solidFill>
              <a:latin typeface="Mada"/>
              <a:ea typeface="Mada"/>
              <a:cs typeface="Mada"/>
              <a:sym typeface="Mada"/>
            </a:endParaRPr>
          </a:p>
        </p:txBody>
      </p:sp>
      <p:sp>
        <p:nvSpPr>
          <p:cNvPr id="219" name="Google Shape;219;p22"/>
          <p:cNvSpPr/>
          <p:nvPr/>
        </p:nvSpPr>
        <p:spPr>
          <a:xfrm>
            <a:off x="3996282" y="8254876"/>
            <a:ext cx="2414400" cy="13203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spcBef>
                <a:spcPts val="240"/>
              </a:spcBef>
              <a:spcAft>
                <a:spcPts val="0"/>
              </a:spcAft>
              <a:buNone/>
            </a:pPr>
            <a:r>
              <a:rPr lang="en-GB" sz="1200">
                <a:latin typeface="Mada"/>
                <a:ea typeface="Mada"/>
                <a:cs typeface="Mada"/>
                <a:sym typeface="Mada"/>
              </a:rPr>
              <a:t>By saudi authority: </a:t>
            </a:r>
            <a:endParaRPr sz="1200">
              <a:latin typeface="Mada"/>
              <a:ea typeface="Mada"/>
              <a:cs typeface="Mada"/>
              <a:sym typeface="Mada"/>
            </a:endParaRPr>
          </a:p>
          <a:p>
            <a:pPr indent="0" lvl="0" marL="0" rtl="0" algn="l">
              <a:spcBef>
                <a:spcPts val="240"/>
              </a:spcBef>
              <a:spcAft>
                <a:spcPts val="0"/>
              </a:spcAft>
              <a:buNone/>
            </a:pPr>
            <a:r>
              <a:rPr lang="en-GB" sz="1200">
                <a:latin typeface="Mada"/>
                <a:ea typeface="Mada"/>
                <a:cs typeface="Mada"/>
                <a:sym typeface="Mada"/>
              </a:rPr>
              <a:t>- Making drinking water available for all pilgrims</a:t>
            </a:r>
            <a:endParaRPr sz="1200">
              <a:latin typeface="Mada"/>
              <a:ea typeface="Mada"/>
              <a:cs typeface="Mada"/>
              <a:sym typeface="Mada"/>
            </a:endParaRPr>
          </a:p>
          <a:p>
            <a:pPr indent="0" lvl="0" marL="0" rtl="0" algn="l">
              <a:spcBef>
                <a:spcPts val="240"/>
              </a:spcBef>
              <a:spcAft>
                <a:spcPts val="0"/>
              </a:spcAft>
              <a:buNone/>
            </a:pPr>
            <a:r>
              <a:rPr lang="en-GB" sz="1200">
                <a:latin typeface="Mada"/>
                <a:ea typeface="Mada"/>
                <a:cs typeface="Mada"/>
                <a:sym typeface="Mada"/>
              </a:rPr>
              <a:t>- Providing water mist sprayers that operate regularly in the places were the Hajj rituals are performed</a:t>
            </a:r>
            <a:endParaRPr sz="1200">
              <a:latin typeface="Mada"/>
              <a:ea typeface="Mada"/>
              <a:cs typeface="Mada"/>
              <a:sym typeface="Mada"/>
            </a:endParaRPr>
          </a:p>
        </p:txBody>
      </p:sp>
      <p:sp>
        <p:nvSpPr>
          <p:cNvPr id="220" name="Google Shape;220;p22"/>
          <p:cNvSpPr txBox="1"/>
          <p:nvPr/>
        </p:nvSpPr>
        <p:spPr>
          <a:xfrm>
            <a:off x="1196316" y="7978625"/>
            <a:ext cx="2398800" cy="307800"/>
          </a:xfrm>
          <a:prstGeom prst="rect">
            <a:avLst/>
          </a:prstGeom>
          <a:solidFill>
            <a:srgbClr val="134F5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Mada"/>
                <a:ea typeface="Mada"/>
                <a:cs typeface="Mada"/>
                <a:sym typeface="Mada"/>
              </a:rPr>
              <a:t>Minimize heat exposure by</a:t>
            </a:r>
            <a:endParaRPr b="1" sz="1400">
              <a:solidFill>
                <a:srgbClr val="FFFFFF"/>
              </a:solidFill>
              <a:latin typeface="Mada"/>
              <a:ea typeface="Mada"/>
              <a:cs typeface="Mada"/>
              <a:sym typeface="Mada"/>
            </a:endParaRPr>
          </a:p>
        </p:txBody>
      </p:sp>
      <p:sp>
        <p:nvSpPr>
          <p:cNvPr id="221" name="Google Shape;221;p22"/>
          <p:cNvSpPr/>
          <p:nvPr/>
        </p:nvSpPr>
        <p:spPr>
          <a:xfrm>
            <a:off x="1180663" y="8254876"/>
            <a:ext cx="2414400" cy="13203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spcBef>
                <a:spcPts val="240"/>
              </a:spcBef>
              <a:spcAft>
                <a:spcPts val="0"/>
              </a:spcAft>
              <a:buNone/>
            </a:pPr>
            <a:r>
              <a:rPr lang="en-GB" sz="1200">
                <a:latin typeface="Mada"/>
                <a:ea typeface="Mada"/>
                <a:cs typeface="Mada"/>
                <a:sym typeface="Mada"/>
              </a:rPr>
              <a:t>- </a:t>
            </a:r>
            <a:r>
              <a:rPr b="1" lang="en-GB" sz="1200">
                <a:solidFill>
                  <a:srgbClr val="CC0000"/>
                </a:solidFill>
                <a:latin typeface="Mada"/>
                <a:ea typeface="Mada"/>
                <a:cs typeface="Mada"/>
                <a:sym typeface="Mada"/>
              </a:rPr>
              <a:t>Awareness</a:t>
            </a:r>
            <a:r>
              <a:rPr lang="en-GB" sz="1200">
                <a:latin typeface="Mada"/>
                <a:ea typeface="Mada"/>
                <a:cs typeface="Mada"/>
                <a:sym typeface="Mada"/>
              </a:rPr>
              <a:t> of the signs and symptoms of heat stress.</a:t>
            </a:r>
            <a:endParaRPr sz="1200">
              <a:latin typeface="Mada"/>
              <a:ea typeface="Mada"/>
              <a:cs typeface="Mada"/>
              <a:sym typeface="Mada"/>
            </a:endParaRPr>
          </a:p>
          <a:p>
            <a:pPr indent="0" lvl="0" marL="0" rtl="0" algn="l">
              <a:spcBef>
                <a:spcPts val="240"/>
              </a:spcBef>
              <a:spcAft>
                <a:spcPts val="0"/>
              </a:spcAft>
              <a:buNone/>
            </a:pPr>
            <a:r>
              <a:rPr lang="en-GB" sz="1200">
                <a:latin typeface="Mada"/>
                <a:ea typeface="Mada"/>
                <a:cs typeface="Mada"/>
                <a:sym typeface="Mada"/>
              </a:rPr>
              <a:t>- Avoiding excessive sun exposure by using </a:t>
            </a:r>
            <a:r>
              <a:rPr b="1" lang="en-GB" sz="1200" u="sng">
                <a:latin typeface="Mada"/>
                <a:ea typeface="Mada"/>
                <a:cs typeface="Mada"/>
                <a:sym typeface="Mada"/>
              </a:rPr>
              <a:t>umbrellas</a:t>
            </a:r>
            <a:r>
              <a:rPr lang="en-GB" sz="1200">
                <a:latin typeface="Mada"/>
                <a:ea typeface="Mada"/>
                <a:cs typeface="Mada"/>
                <a:sym typeface="Mada"/>
              </a:rPr>
              <a:t> and seeking </a:t>
            </a:r>
            <a:r>
              <a:rPr b="1" lang="en-GB" sz="1200" u="sng">
                <a:latin typeface="Mada"/>
                <a:ea typeface="Mada"/>
                <a:cs typeface="Mada"/>
                <a:sym typeface="Mada"/>
              </a:rPr>
              <a:t>shade</a:t>
            </a:r>
            <a:r>
              <a:rPr lang="en-GB" sz="1200">
                <a:latin typeface="Mada"/>
                <a:ea typeface="Mada"/>
                <a:cs typeface="Mada"/>
                <a:sym typeface="Mada"/>
              </a:rPr>
              <a:t>, use of </a:t>
            </a:r>
            <a:r>
              <a:rPr b="1" lang="en-GB" sz="1200" u="sng">
                <a:latin typeface="Mada"/>
                <a:ea typeface="Mada"/>
                <a:cs typeface="Mada"/>
                <a:sym typeface="Mada"/>
              </a:rPr>
              <a:t>sun block creams</a:t>
            </a:r>
            <a:r>
              <a:rPr lang="en-GB" sz="1200">
                <a:latin typeface="Mada"/>
                <a:ea typeface="Mada"/>
                <a:cs typeface="Mada"/>
                <a:sym typeface="Mada"/>
              </a:rPr>
              <a:t>, and </a:t>
            </a:r>
            <a:r>
              <a:rPr b="1" lang="en-GB" sz="1200" u="sng">
                <a:latin typeface="Mada"/>
                <a:ea typeface="Mada"/>
                <a:cs typeface="Mada"/>
                <a:sym typeface="Mada"/>
              </a:rPr>
              <a:t>drinking</a:t>
            </a:r>
            <a:r>
              <a:rPr lang="en-GB" sz="1200">
                <a:latin typeface="Mada"/>
                <a:ea typeface="Mada"/>
                <a:cs typeface="Mada"/>
                <a:sym typeface="Mada"/>
              </a:rPr>
              <a:t> adequate fluid.</a:t>
            </a:r>
            <a:endParaRPr sz="1200">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Surveillance and Reporting </a:t>
            </a:r>
            <a:endParaRPr b="1" sz="3000">
              <a:solidFill>
                <a:srgbClr val="134F5C"/>
              </a:solidFill>
              <a:latin typeface="Nunito"/>
              <a:ea typeface="Nunito"/>
              <a:cs typeface="Nunito"/>
              <a:sym typeface="Nunito"/>
            </a:endParaRPr>
          </a:p>
          <a:p>
            <a:pPr indent="0" lvl="0" marL="0" rtl="0" algn="ctr">
              <a:spcBef>
                <a:spcPts val="0"/>
              </a:spcBef>
              <a:spcAft>
                <a:spcPts val="0"/>
              </a:spcAft>
              <a:buNone/>
            </a:pPr>
            <a:r>
              <a:rPr b="1" lang="en-GB" sz="1200">
                <a:solidFill>
                  <a:srgbClr val="6AA84F"/>
                </a:solidFill>
                <a:latin typeface="Mada"/>
                <a:ea typeface="Mada"/>
                <a:cs typeface="Mada"/>
                <a:sym typeface="Mada"/>
              </a:rPr>
              <a:t>separate lecture</a:t>
            </a:r>
            <a:endParaRPr b="1" sz="1200">
              <a:solidFill>
                <a:srgbClr val="6AA84F"/>
              </a:solidFill>
              <a:latin typeface="Mada"/>
              <a:ea typeface="Mada"/>
              <a:cs typeface="Mada"/>
              <a:sym typeface="Mada"/>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229" name="Google Shape;229;p23"/>
          <p:cNvSpPr txBox="1"/>
          <p:nvPr/>
        </p:nvSpPr>
        <p:spPr>
          <a:xfrm>
            <a:off x="213075" y="89150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Surveillance Systems during Hajj</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30" name="Google Shape;230;p23"/>
          <p:cNvSpPr txBox="1"/>
          <p:nvPr/>
        </p:nvSpPr>
        <p:spPr>
          <a:xfrm>
            <a:off x="258700" y="1413950"/>
            <a:ext cx="6673500" cy="2110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Infectious diseases surveillance systems are operational during the annual Hajj.</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Evolved from paper-based reporting tools to automated electronic systems, recording and storing large datasets.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Reporting from mobile units, clinics, primary health facilities, and hospitals that serve pilgrims.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All these data are fed directly to a central command and control unit, enabling rapid incorporation and analyses of data and necessary public health interventions.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These advances in real-time surveillance have improved public health security for the mass gatherings at the Hajj.</a:t>
            </a:r>
            <a:endParaRPr sz="1200">
              <a:latin typeface="Mada"/>
              <a:ea typeface="Mada"/>
              <a:cs typeface="Mada"/>
              <a:sym typeface="Mada"/>
            </a:endParaRPr>
          </a:p>
        </p:txBody>
      </p:sp>
      <p:sp>
        <p:nvSpPr>
          <p:cNvPr id="231" name="Google Shape;231;p23"/>
          <p:cNvSpPr txBox="1"/>
          <p:nvPr/>
        </p:nvSpPr>
        <p:spPr>
          <a:xfrm>
            <a:off x="258700" y="33877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Infectious Diseases Surveillance Tools </a:t>
            </a:r>
            <a:endParaRPr b="1" sz="1800">
              <a:solidFill>
                <a:srgbClr val="76A5AF"/>
              </a:solidFill>
              <a:latin typeface="Nunito"/>
              <a:ea typeface="Nunito"/>
              <a:cs typeface="Nunito"/>
              <a:sym typeface="Nunito"/>
            </a:endParaRPr>
          </a:p>
        </p:txBody>
      </p:sp>
      <p:sp>
        <p:nvSpPr>
          <p:cNvPr id="232" name="Google Shape;232;p23"/>
          <p:cNvSpPr/>
          <p:nvPr/>
        </p:nvSpPr>
        <p:spPr>
          <a:xfrm>
            <a:off x="758435" y="4544093"/>
            <a:ext cx="2508085" cy="633240"/>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800">
                <a:solidFill>
                  <a:srgbClr val="CC0000"/>
                </a:solidFill>
                <a:latin typeface="Mada"/>
                <a:ea typeface="Mada"/>
                <a:cs typeface="Mada"/>
                <a:sym typeface="Mada"/>
              </a:rPr>
              <a:t>HESN</a:t>
            </a:r>
            <a:endParaRPr b="1" sz="1800">
              <a:solidFill>
                <a:srgbClr val="CC0000"/>
              </a:solidFill>
              <a:latin typeface="Mada"/>
              <a:ea typeface="Mada"/>
              <a:cs typeface="Mada"/>
              <a:sym typeface="Mada"/>
            </a:endParaRPr>
          </a:p>
        </p:txBody>
      </p:sp>
      <p:sp>
        <p:nvSpPr>
          <p:cNvPr id="233" name="Google Shape;233;p23"/>
          <p:cNvSpPr/>
          <p:nvPr/>
        </p:nvSpPr>
        <p:spPr>
          <a:xfrm>
            <a:off x="349988" y="4492225"/>
            <a:ext cx="408447" cy="368499"/>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758435" y="4860696"/>
            <a:ext cx="408447" cy="368499"/>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407482" y="4544093"/>
            <a:ext cx="701888" cy="633240"/>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501502" y="4628910"/>
            <a:ext cx="513859" cy="463601"/>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37" name="Google Shape;237;p23"/>
          <p:cNvSpPr/>
          <p:nvPr/>
        </p:nvSpPr>
        <p:spPr>
          <a:xfrm>
            <a:off x="4378497" y="4544093"/>
            <a:ext cx="2508085" cy="633240"/>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800">
                <a:latin typeface="Mada"/>
                <a:ea typeface="Mada"/>
                <a:cs typeface="Mada"/>
                <a:sym typeface="Mada"/>
              </a:rPr>
              <a:t>CITREX</a:t>
            </a:r>
            <a:endParaRPr b="1" sz="1800">
              <a:latin typeface="Mada"/>
              <a:ea typeface="Mada"/>
              <a:cs typeface="Mada"/>
              <a:sym typeface="Mada"/>
            </a:endParaRPr>
          </a:p>
        </p:txBody>
      </p:sp>
      <p:sp>
        <p:nvSpPr>
          <p:cNvPr id="238" name="Google Shape;238;p23"/>
          <p:cNvSpPr/>
          <p:nvPr/>
        </p:nvSpPr>
        <p:spPr>
          <a:xfrm>
            <a:off x="3970049" y="4492225"/>
            <a:ext cx="408447" cy="368499"/>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4378497" y="4860696"/>
            <a:ext cx="408447" cy="368499"/>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4027544" y="4544093"/>
            <a:ext cx="701888" cy="633240"/>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4121564" y="4628910"/>
            <a:ext cx="513859" cy="463601"/>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42" name="Google Shape;242;p23"/>
          <p:cNvSpPr txBox="1"/>
          <p:nvPr/>
        </p:nvSpPr>
        <p:spPr>
          <a:xfrm>
            <a:off x="258700" y="5356775"/>
            <a:ext cx="3296700" cy="2536500"/>
          </a:xfrm>
          <a:prstGeom prst="rect">
            <a:avLst/>
          </a:prstGeom>
          <a:noFill/>
          <a:ln>
            <a:noFill/>
          </a:ln>
        </p:spPr>
        <p:txBody>
          <a:bodyPr anchorCtr="0" anchor="t" bIns="91425" lIns="91425" spcFirstLastPara="1" rIns="91425" wrap="square" tIns="91425">
            <a:noAutofit/>
          </a:bodyPr>
          <a:lstStyle/>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Web-based electronic solution, introduced by the Saudi MoH to improve </a:t>
            </a:r>
            <a:r>
              <a:rPr b="1" lang="en-GB" sz="1200">
                <a:latin typeface="Mada"/>
                <a:ea typeface="Mada"/>
                <a:cs typeface="Mada"/>
                <a:sym typeface="Mada"/>
              </a:rPr>
              <a:t>communication</a:t>
            </a:r>
            <a:r>
              <a:rPr lang="en-GB" sz="1200">
                <a:latin typeface="Mada"/>
                <a:ea typeface="Mada"/>
                <a:cs typeface="Mada"/>
                <a:sym typeface="Mada"/>
              </a:rPr>
              <a:t> among public health professionals involved in outbreak management.</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Also it use to provide quality health data for planning and effective allocation of resources.</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It was initially implemented as a pilot in Makkah region of Saudi Arabia in 2012.</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By January 2014, a country-wide implementation was initiated to control the outbreak of MERS-CoV in the Kingdom.</a:t>
            </a:r>
            <a:endParaRPr sz="1200">
              <a:latin typeface="Mada"/>
              <a:ea typeface="Mada"/>
              <a:cs typeface="Mada"/>
              <a:sym typeface="Mada"/>
            </a:endParaRPr>
          </a:p>
        </p:txBody>
      </p:sp>
      <p:sp>
        <p:nvSpPr>
          <p:cNvPr id="243" name="Google Shape;243;p23"/>
          <p:cNvSpPr txBox="1"/>
          <p:nvPr/>
        </p:nvSpPr>
        <p:spPr>
          <a:xfrm>
            <a:off x="4106100" y="5356775"/>
            <a:ext cx="3102000" cy="2897400"/>
          </a:xfrm>
          <a:prstGeom prst="rect">
            <a:avLst/>
          </a:prstGeom>
          <a:noFill/>
          <a:ln>
            <a:noFill/>
          </a:ln>
        </p:spPr>
        <p:txBody>
          <a:bodyPr anchorCtr="0" anchor="t" bIns="91425" lIns="91425" spcFirstLastPara="1" rIns="91425" wrap="square" tIns="91425">
            <a:noAutofit/>
          </a:bodyPr>
          <a:lstStyle/>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Is a electronic statistical system for Hajj.</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It is a web-based electronic solution.</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CITREX is used only during Hajj</a:t>
            </a:r>
            <a:r>
              <a:rPr b="1" lang="en-GB" sz="1200">
                <a:latin typeface="Mada"/>
                <a:ea typeface="Mada"/>
                <a:cs typeface="Mada"/>
                <a:sym typeface="Mada"/>
              </a:rPr>
              <a:t> </a:t>
            </a:r>
            <a:r>
              <a:rPr lang="en-GB" sz="1200">
                <a:latin typeface="Mada"/>
                <a:ea typeface="Mada"/>
                <a:cs typeface="Mada"/>
                <a:sym typeface="Mada"/>
              </a:rPr>
              <a:t>to manage infectious diseases data captured in real time from the health facilities in the Holy areas (Makkah, Medina, Arafat and Mina).</a:t>
            </a:r>
            <a:endParaRPr sz="1200">
              <a:latin typeface="Mada"/>
              <a:ea typeface="Mada"/>
              <a:cs typeface="Mada"/>
              <a:sym typeface="Mada"/>
            </a:endParaRPr>
          </a:p>
          <a:p>
            <a:pPr indent="-304800" lvl="0" marL="269999" rtl="0" algn="l">
              <a:lnSpc>
                <a:spcPct val="115000"/>
              </a:lnSpc>
              <a:spcBef>
                <a:spcPts val="0"/>
              </a:spcBef>
              <a:spcAft>
                <a:spcPts val="0"/>
              </a:spcAft>
              <a:buSzPts val="1200"/>
              <a:buFont typeface="Mada"/>
              <a:buChar char="●"/>
            </a:pPr>
            <a:r>
              <a:rPr lang="en-GB" sz="1200">
                <a:latin typeface="Mada"/>
                <a:ea typeface="Mada"/>
                <a:cs typeface="Mada"/>
                <a:sym typeface="Mada"/>
              </a:rPr>
              <a:t>Although the hospital surveillance teams handled data entry into HESN, the fixed surveillance teams captured the same health data into CITREX for analysis and notification on distinct electronic dashboards at the CCC.</a:t>
            </a:r>
            <a:endParaRPr sz="1200">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KSA’s Efforts for a Healthy Hajj</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251" name="Google Shape;251;p24"/>
          <p:cNvSpPr txBox="1"/>
          <p:nvPr/>
        </p:nvSpPr>
        <p:spPr>
          <a:xfrm>
            <a:off x="258700" y="8731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KSA’s Healthcare System during Hajj</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52" name="Google Shape;252;p24"/>
          <p:cNvSpPr txBox="1"/>
          <p:nvPr/>
        </p:nvSpPr>
        <p:spPr>
          <a:xfrm>
            <a:off x="258700" y="1413950"/>
            <a:ext cx="6673500" cy="1504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The Saudi Ministry of Health takes the Hajj season seriously.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It starts to plan for the next season immediately after finishing the current season by gathering feedback from local and international health agencies.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Saudi government provides </a:t>
            </a:r>
            <a:r>
              <a:rPr b="1" lang="en-GB" sz="1200">
                <a:latin typeface="Mada"/>
                <a:ea typeface="Mada"/>
                <a:cs typeface="Mada"/>
                <a:sym typeface="Mada"/>
              </a:rPr>
              <a:t>free healthcare services</a:t>
            </a:r>
            <a:r>
              <a:rPr lang="en-GB" sz="1200">
                <a:latin typeface="Mada"/>
                <a:ea typeface="Mada"/>
                <a:cs typeface="Mada"/>
                <a:sym typeface="Mada"/>
              </a:rPr>
              <a:t> for all pilgrims.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a:t>
            </a:r>
            <a:r>
              <a:rPr b="1" lang="en-GB" sz="1200">
                <a:latin typeface="Mada"/>
                <a:ea typeface="Mada"/>
                <a:cs typeface="Mada"/>
                <a:sym typeface="Mada"/>
              </a:rPr>
              <a:t>healthcare system</a:t>
            </a:r>
            <a:r>
              <a:rPr lang="en-GB" sz="1200">
                <a:latin typeface="Mada"/>
                <a:ea typeface="Mada"/>
                <a:cs typeface="Mada"/>
                <a:sym typeface="Mada"/>
              </a:rPr>
              <a:t>, which is operated by 26 421 domestic employees in addition to international visiting healthcare practitioners, provides </a:t>
            </a:r>
            <a:r>
              <a:rPr b="1" lang="en-GB" sz="1200">
                <a:solidFill>
                  <a:srgbClr val="CC0000"/>
                </a:solidFill>
                <a:latin typeface="Mada"/>
                <a:ea typeface="Mada"/>
                <a:cs typeface="Mada"/>
                <a:sym typeface="Mada"/>
              </a:rPr>
              <a:t>curative</a:t>
            </a:r>
            <a:r>
              <a:rPr lang="en-GB" sz="1200">
                <a:latin typeface="Mada"/>
                <a:ea typeface="Mada"/>
                <a:cs typeface="Mada"/>
                <a:sym typeface="Mada"/>
              </a:rPr>
              <a:t> and </a:t>
            </a:r>
            <a:r>
              <a:rPr b="1" lang="en-GB" sz="1200">
                <a:solidFill>
                  <a:srgbClr val="CC0000"/>
                </a:solidFill>
                <a:latin typeface="Mada"/>
                <a:ea typeface="Mada"/>
                <a:cs typeface="Mada"/>
                <a:sym typeface="Mada"/>
              </a:rPr>
              <a:t>preventive services.</a:t>
            </a:r>
            <a:endParaRPr b="1" sz="1200">
              <a:solidFill>
                <a:srgbClr val="CC0000"/>
              </a:solidFill>
              <a:latin typeface="Mada"/>
              <a:ea typeface="Mada"/>
              <a:cs typeface="Mada"/>
              <a:sym typeface="Mada"/>
            </a:endParaRPr>
          </a:p>
        </p:txBody>
      </p:sp>
      <p:grpSp>
        <p:nvGrpSpPr>
          <p:cNvPr id="253" name="Google Shape;253;p24"/>
          <p:cNvGrpSpPr/>
          <p:nvPr/>
        </p:nvGrpSpPr>
        <p:grpSpPr>
          <a:xfrm rot="2700000">
            <a:off x="3900764" y="2341148"/>
            <a:ext cx="3588325" cy="3665645"/>
            <a:chOff x="3203958" y="1258050"/>
            <a:chExt cx="3588359" cy="3665680"/>
          </a:xfrm>
        </p:grpSpPr>
        <p:sp>
          <p:nvSpPr>
            <p:cNvPr id="254" name="Google Shape;254;p24"/>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255" name="Google Shape;255;p24"/>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A2C4C9"/>
                  </a:solidFill>
                  <a:latin typeface="Changa"/>
                  <a:ea typeface="Changa"/>
                  <a:cs typeface="Changa"/>
                  <a:sym typeface="Changa"/>
                </a:rPr>
                <a:t>2</a:t>
              </a:r>
              <a:endParaRPr b="1" i="0" sz="1200" u="none" cap="none" strike="noStrike">
                <a:solidFill>
                  <a:srgbClr val="A2C4C9"/>
                </a:solidFill>
                <a:latin typeface="Changa"/>
                <a:ea typeface="Changa"/>
                <a:cs typeface="Changa"/>
                <a:sym typeface="Changa"/>
              </a:endParaRPr>
            </a:p>
          </p:txBody>
        </p:sp>
        <p:sp>
          <p:nvSpPr>
            <p:cNvPr id="256" name="Google Shape;256;p24"/>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GB">
                  <a:solidFill>
                    <a:srgbClr val="FFFFFF"/>
                  </a:solidFill>
                  <a:latin typeface="Mada"/>
                  <a:ea typeface="Mada"/>
                  <a:cs typeface="Mada"/>
                  <a:sym typeface="Mada"/>
                </a:rPr>
                <a:t>Health education activities</a:t>
              </a:r>
              <a:endParaRPr b="1" i="0" u="none" cap="none" strike="noStrike">
                <a:solidFill>
                  <a:srgbClr val="FFFFFF"/>
                </a:solidFill>
                <a:latin typeface="Mada"/>
                <a:ea typeface="Mada"/>
                <a:cs typeface="Mada"/>
                <a:sym typeface="Mada"/>
              </a:endParaRPr>
            </a:p>
          </p:txBody>
        </p:sp>
        <p:sp>
          <p:nvSpPr>
            <p:cNvPr id="257" name="Google Shape;257;p24"/>
            <p:cNvSpPr txBox="1"/>
            <p:nvPr/>
          </p:nvSpPr>
          <p:spPr>
            <a:xfrm rot="-2700000">
              <a:off x="3837214" y="2532687"/>
              <a:ext cx="2778505" cy="1650387"/>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Awareness campaigns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Distribution of booklets to arriving pilgrims.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Establishing toll-free telephone lines operated by trained healthcare providers.</a:t>
              </a:r>
              <a:endParaRPr sz="1200">
                <a:latin typeface="Mada"/>
                <a:ea typeface="Mada"/>
                <a:cs typeface="Mada"/>
                <a:sym typeface="Mada"/>
              </a:endParaRPr>
            </a:p>
          </p:txBody>
        </p:sp>
      </p:grpSp>
      <p:grpSp>
        <p:nvGrpSpPr>
          <p:cNvPr id="258" name="Google Shape;258;p24"/>
          <p:cNvGrpSpPr/>
          <p:nvPr/>
        </p:nvGrpSpPr>
        <p:grpSpPr>
          <a:xfrm rot="2700000">
            <a:off x="31213" y="2378904"/>
            <a:ext cx="3716636" cy="3669047"/>
            <a:chOff x="5123977" y="1258050"/>
            <a:chExt cx="3716672" cy="3669082"/>
          </a:xfrm>
        </p:grpSpPr>
        <p:sp>
          <p:nvSpPr>
            <p:cNvPr id="259" name="Google Shape;259;p24"/>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60" name="Google Shape;260;p24"/>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1</a:t>
              </a:r>
              <a:endParaRPr b="1" i="0" sz="1200" u="none" cap="none" strike="noStrike">
                <a:solidFill>
                  <a:srgbClr val="45818E"/>
                </a:solidFill>
                <a:latin typeface="Changa"/>
                <a:ea typeface="Changa"/>
                <a:cs typeface="Changa"/>
                <a:sym typeface="Changa"/>
              </a:endParaRPr>
            </a:p>
          </p:txBody>
        </p:sp>
        <p:sp>
          <p:nvSpPr>
            <p:cNvPr id="261" name="Google Shape;261;p24"/>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GB">
                  <a:solidFill>
                    <a:srgbClr val="FFFFFF"/>
                  </a:solidFill>
                  <a:latin typeface="Mada"/>
                  <a:ea typeface="Mada"/>
                  <a:cs typeface="Mada"/>
                  <a:sym typeface="Mada"/>
                </a:rPr>
                <a:t>Preventive services</a:t>
              </a:r>
              <a:endParaRPr b="1" i="0" u="none" cap="none" strike="noStrike">
                <a:solidFill>
                  <a:srgbClr val="FFFFFF"/>
                </a:solidFill>
                <a:latin typeface="Mada"/>
                <a:ea typeface="Mada"/>
                <a:cs typeface="Mada"/>
                <a:sym typeface="Mada"/>
              </a:endParaRPr>
            </a:p>
          </p:txBody>
        </p:sp>
        <p:sp>
          <p:nvSpPr>
            <p:cNvPr id="262" name="Google Shape;262;p24"/>
            <p:cNvSpPr txBox="1"/>
            <p:nvPr/>
          </p:nvSpPr>
          <p:spPr>
            <a:xfrm rot="-2700000">
              <a:off x="5720827" y="2470860"/>
              <a:ext cx="2973243" cy="1646145"/>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Infectious disease surveillance</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Outbreak investigations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Mass vaccinations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Mass administration of prophylactic medications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Environmental health services, and</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Health education</a:t>
              </a:r>
              <a:endParaRPr sz="1200">
                <a:latin typeface="Mada"/>
                <a:ea typeface="Mada"/>
                <a:cs typeface="Mada"/>
                <a:sym typeface="Mada"/>
              </a:endParaRPr>
            </a:p>
          </p:txBody>
        </p:sp>
      </p:grpSp>
      <p:sp>
        <p:nvSpPr>
          <p:cNvPr id="263" name="Google Shape;263;p24"/>
          <p:cNvSpPr txBox="1"/>
          <p:nvPr/>
        </p:nvSpPr>
        <p:spPr>
          <a:xfrm>
            <a:off x="258700" y="51403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Travel immunisation recommendations </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64" name="Google Shape;264;p24"/>
          <p:cNvSpPr txBox="1"/>
          <p:nvPr/>
        </p:nvSpPr>
        <p:spPr>
          <a:xfrm>
            <a:off x="258700" y="5681150"/>
            <a:ext cx="6673500" cy="2793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Every year the Saudi Arabian Ministry of Health issues updates on travel immunisation recommendations for pilgrims.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They are classified as: </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b="1" lang="en-GB" sz="1200">
                <a:latin typeface="Mada"/>
                <a:ea typeface="Mada"/>
                <a:cs typeface="Mada"/>
                <a:sym typeface="Mada"/>
              </a:rPr>
              <a:t>Mandatory</a:t>
            </a:r>
            <a:r>
              <a:rPr lang="en-GB" sz="1200">
                <a:latin typeface="Mada"/>
                <a:ea typeface="Mada"/>
                <a:cs typeface="Mada"/>
                <a:sym typeface="Mada"/>
              </a:rPr>
              <a:t> (required)</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b="1" lang="en-GB" sz="1200">
                <a:latin typeface="Mada"/>
                <a:ea typeface="Mada"/>
                <a:cs typeface="Mada"/>
                <a:sym typeface="Mada"/>
              </a:rPr>
              <a:t>Voluntary</a:t>
            </a:r>
            <a:r>
              <a:rPr lang="en-GB" sz="1200">
                <a:latin typeface="Mada"/>
                <a:ea typeface="Mada"/>
                <a:cs typeface="Mada"/>
                <a:sym typeface="Mada"/>
              </a:rPr>
              <a:t> (recommended) before performing Hajj</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three </a:t>
            </a:r>
            <a:r>
              <a:rPr b="1" lang="en-GB" sz="1200">
                <a:solidFill>
                  <a:srgbClr val="CC0000"/>
                </a:solidFill>
                <a:latin typeface="Mada"/>
                <a:ea typeface="Mada"/>
                <a:cs typeface="Mada"/>
                <a:sym typeface="Mada"/>
              </a:rPr>
              <a:t>mandatory</a:t>
            </a:r>
            <a:r>
              <a:rPr lang="en-GB" sz="1200">
                <a:latin typeface="Mada"/>
                <a:ea typeface="Mada"/>
                <a:cs typeface="Mada"/>
                <a:sym typeface="Mada"/>
              </a:rPr>
              <a:t> vaccines are:</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quadrivalent meningococcal vaccine for all pilgrims</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Yellow fever</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Polio vaccines for pilgrims coming from countries with active polio transmission.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Recommended</a:t>
            </a:r>
            <a:r>
              <a:rPr lang="en-GB" sz="1200">
                <a:latin typeface="Mada"/>
                <a:ea typeface="Mada"/>
                <a:cs typeface="Mada"/>
                <a:sym typeface="Mada"/>
              </a:rPr>
              <a:t> vaccines include:</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influenza vaccine</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pneumococcal vaccine</a:t>
            </a:r>
            <a:endParaRPr sz="12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p:nvPr/>
        </p:nvSpPr>
        <p:spPr>
          <a:xfrm>
            <a:off x="173675" y="2028825"/>
            <a:ext cx="7246200" cy="65508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70" name="Google Shape;270;p25"/>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271" name="Google Shape;271;p25"/>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72" name="Google Shape;272;p25"/>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73" name="Google Shape;273;p25"/>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74" name="Google Shape;274;p25"/>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75" name="Google Shape;275;p25"/>
          <p:cNvGraphicFramePr/>
          <p:nvPr/>
        </p:nvGraphicFramePr>
        <p:xfrm>
          <a:off x="2068288" y="9686763"/>
          <a:ext cx="3000000" cy="3000000"/>
        </p:xfrm>
        <a:graphic>
          <a:graphicData uri="http://schemas.openxmlformats.org/drawingml/2006/table">
            <a:tbl>
              <a:tblPr>
                <a:noFill/>
                <a:tableStyleId>{F51D55D5-8964-41A2-A74B-0756EDE223F8}</a:tableStyleId>
              </a:tblPr>
              <a:tblGrid>
                <a:gridCol w="805075"/>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76" name="Google Shape;276;p25"/>
          <p:cNvSpPr txBox="1"/>
          <p:nvPr/>
        </p:nvSpPr>
        <p:spPr>
          <a:xfrm>
            <a:off x="270425" y="2194591"/>
            <a:ext cx="7052700" cy="445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1-</a:t>
            </a:r>
            <a:r>
              <a:rPr lang="en-GB" sz="1200">
                <a:highlight>
                  <a:srgbClr val="FFFFFF"/>
                </a:highlight>
                <a:latin typeface="Mada"/>
                <a:ea typeface="Mada"/>
                <a:cs typeface="Mada"/>
                <a:sym typeface="Mada"/>
              </a:rPr>
              <a:t>Which of the following is a recommended vaccine?</a:t>
            </a:r>
            <a:endParaRPr sz="1200">
              <a:solidFill>
                <a:srgbClr val="000000"/>
              </a:solidFill>
              <a:highlight>
                <a:srgbClr val="FFFFFF"/>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rgbClr val="FFFFFF"/>
                </a:highlight>
                <a:latin typeface="Mada"/>
                <a:ea typeface="Mada"/>
                <a:cs typeface="Mada"/>
                <a:sym typeface="Mada"/>
              </a:rPr>
              <a:t>A- Yellow fever vaccine B- Quadrivalent meningococcal vaccine C- influenza vaccine D- </a:t>
            </a:r>
            <a:r>
              <a:rPr lang="en-GB" sz="1200">
                <a:solidFill>
                  <a:srgbClr val="76A5AF"/>
                </a:solidFill>
                <a:highlight>
                  <a:srgbClr val="FFFFFF"/>
                </a:highlight>
                <a:latin typeface="Mada"/>
                <a:ea typeface="Mada"/>
                <a:cs typeface="Mada"/>
                <a:sym typeface="Mada"/>
              </a:rPr>
              <a:t>Polio vaccines</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2-</a:t>
            </a:r>
            <a:r>
              <a:rPr lang="en-GB" sz="1200">
                <a:highlight>
                  <a:srgbClr val="FFFFFF"/>
                </a:highlight>
                <a:latin typeface="Mada"/>
                <a:ea typeface="Mada"/>
                <a:cs typeface="Mada"/>
                <a:sym typeface="Mada"/>
              </a:rPr>
              <a:t>In meningococcal disease, </a:t>
            </a:r>
            <a:r>
              <a:rPr lang="en-GB" sz="1200">
                <a:solidFill>
                  <a:srgbClr val="000000"/>
                </a:solidFill>
                <a:highlight>
                  <a:srgbClr val="FFFFFF"/>
                </a:highlight>
                <a:latin typeface="Mada"/>
                <a:ea typeface="Mada"/>
                <a:cs typeface="Mada"/>
                <a:sym typeface="Mada"/>
              </a:rPr>
              <a:t>Maternal antibodies offer protection against invasive disease</a:t>
            </a:r>
            <a:r>
              <a:rPr lang="en-GB" sz="1200">
                <a:highlight>
                  <a:srgbClr val="FFFFFF"/>
                </a:highlight>
                <a:latin typeface="Mada"/>
                <a:ea typeface="Mada"/>
                <a:cs typeface="Mada"/>
                <a:sym typeface="Mada"/>
              </a:rPr>
              <a:t> </a:t>
            </a:r>
            <a:r>
              <a:rPr lang="en-GB" sz="1200">
                <a:solidFill>
                  <a:srgbClr val="000000"/>
                </a:solidFill>
                <a:highlight>
                  <a:srgbClr val="FFFFFF"/>
                </a:highlight>
                <a:latin typeface="Mada"/>
                <a:ea typeface="Mada"/>
                <a:cs typeface="Mada"/>
                <a:sym typeface="Mada"/>
              </a:rPr>
              <a:t>till the age of?</a:t>
            </a:r>
            <a:endParaRPr sz="1200">
              <a:solidFill>
                <a:srgbClr val="000000"/>
              </a:solidFill>
              <a:highlight>
                <a:srgbClr val="FFFFFF"/>
              </a:highlight>
              <a:latin typeface="Mada"/>
              <a:ea typeface="Mada"/>
              <a:cs typeface="Mada"/>
              <a:sym typeface="Mada"/>
            </a:endParaRPr>
          </a:p>
          <a:p>
            <a:pPr indent="-304800" lvl="0" marL="457200" rtl="0" algn="ctr">
              <a:lnSpc>
                <a:spcPct val="115000"/>
              </a:lnSpc>
              <a:spcBef>
                <a:spcPts val="120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9 months    B.   12 months     C.      24 months       D.     6 months </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3-</a:t>
            </a:r>
            <a:r>
              <a:rPr lang="en-GB" sz="1200">
                <a:highlight>
                  <a:srgbClr val="FFFFFF"/>
                </a:highlight>
                <a:latin typeface="Mada"/>
                <a:ea typeface="Mada"/>
                <a:cs typeface="Mada"/>
                <a:sym typeface="Mada"/>
              </a:rPr>
              <a:t>In an infant the susceptibility to get an invasive meningococcal disease peaks at age</a:t>
            </a:r>
            <a:r>
              <a:rPr lang="en-GB" sz="1200">
                <a:solidFill>
                  <a:srgbClr val="000000"/>
                </a:solidFill>
                <a:highlight>
                  <a:srgbClr val="FFFFFF"/>
                </a:highlight>
                <a:latin typeface="Mada"/>
                <a:ea typeface="Mada"/>
                <a:cs typeface="Mada"/>
                <a:sym typeface="Mada"/>
              </a:rPr>
              <a:t>?</a:t>
            </a:r>
            <a:endParaRPr sz="1200">
              <a:solidFill>
                <a:srgbClr val="000000"/>
              </a:solidFill>
              <a:highlight>
                <a:srgbClr val="FFFFFF"/>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rgbClr val="FFFFFF"/>
                </a:highlight>
                <a:latin typeface="Mada"/>
                <a:ea typeface="Mada"/>
                <a:cs typeface="Mada"/>
                <a:sym typeface="Mada"/>
              </a:rPr>
              <a:t> A- 6-12 months B. 12-24 months C. 1-3 months D. 3-6 months</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 4- Which of the </a:t>
            </a:r>
            <a:r>
              <a:rPr lang="en-GB" sz="1200">
                <a:highlight>
                  <a:srgbClr val="FFFFFF"/>
                </a:highlight>
                <a:latin typeface="Mada"/>
                <a:ea typeface="Mada"/>
                <a:cs typeface="Mada"/>
                <a:sym typeface="Mada"/>
              </a:rPr>
              <a:t>following has the potential for epidemic spread?</a:t>
            </a:r>
            <a:endParaRPr sz="1200">
              <a:highlight>
                <a:srgbClr val="FFFFFF"/>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rgbClr val="FFFFFF"/>
                </a:highlight>
                <a:latin typeface="Mada"/>
                <a:ea typeface="Mada"/>
                <a:cs typeface="Mada"/>
                <a:sym typeface="Mada"/>
              </a:rPr>
              <a:t>A. </a:t>
            </a:r>
            <a:r>
              <a:rPr lang="en-GB" sz="1200">
                <a:solidFill>
                  <a:srgbClr val="76A5AF"/>
                </a:solidFill>
                <a:highlight>
                  <a:srgbClr val="FFFFFF"/>
                </a:highlight>
                <a:latin typeface="Mada"/>
                <a:ea typeface="Mada"/>
                <a:cs typeface="Mada"/>
                <a:sym typeface="Mada"/>
              </a:rPr>
              <a:t>Tuberculosis    </a:t>
            </a:r>
            <a:r>
              <a:rPr lang="en-GB" sz="1200">
                <a:solidFill>
                  <a:srgbClr val="76A5AF"/>
                </a:solidFill>
                <a:highlight>
                  <a:srgbClr val="FFFFFF"/>
                </a:highlight>
                <a:latin typeface="Mada"/>
                <a:ea typeface="Mada"/>
                <a:cs typeface="Mada"/>
                <a:sym typeface="Mada"/>
              </a:rPr>
              <a:t>B. Meningococcal disease    C. Pneumonia   D. Cholera</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5- </a:t>
            </a:r>
            <a:r>
              <a:rPr lang="en-GB" sz="1200">
                <a:highlight>
                  <a:srgbClr val="FFFFFF"/>
                </a:highlight>
                <a:latin typeface="Mada"/>
                <a:ea typeface="Mada"/>
                <a:cs typeface="Mada"/>
                <a:sym typeface="Mada"/>
              </a:rPr>
              <a:t>The KSA’s </a:t>
            </a:r>
            <a:r>
              <a:rPr lang="en-GB" sz="1200">
                <a:solidFill>
                  <a:srgbClr val="000000"/>
                </a:solidFill>
                <a:highlight>
                  <a:srgbClr val="FFFFFF"/>
                </a:highlight>
                <a:latin typeface="Mada"/>
                <a:ea typeface="Mada"/>
                <a:cs typeface="Mada"/>
                <a:sym typeface="Mada"/>
              </a:rPr>
              <a:t>Health education activities during Hajj include all of the </a:t>
            </a:r>
            <a:r>
              <a:rPr lang="en-GB" sz="1200">
                <a:highlight>
                  <a:srgbClr val="FFFFFF"/>
                </a:highlight>
                <a:latin typeface="Mada"/>
                <a:ea typeface="Mada"/>
                <a:cs typeface="Mada"/>
                <a:sym typeface="Mada"/>
              </a:rPr>
              <a:t>following except:</a:t>
            </a:r>
            <a:endParaRPr sz="1200">
              <a:highlight>
                <a:srgbClr val="FFFFFF"/>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chemeClr val="lt1"/>
                </a:highlight>
                <a:latin typeface="Mada"/>
                <a:ea typeface="Mada"/>
                <a:cs typeface="Mada"/>
                <a:sym typeface="Mada"/>
              </a:rPr>
              <a:t>A-awareness campaigns</a:t>
            </a:r>
            <a:endParaRPr sz="1200">
              <a:solidFill>
                <a:srgbClr val="76A5AF"/>
              </a:solidFill>
              <a:highlight>
                <a:schemeClr val="lt1"/>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chemeClr val="lt1"/>
                </a:highlight>
                <a:latin typeface="Mada"/>
                <a:ea typeface="Mada"/>
                <a:cs typeface="Mada"/>
                <a:sym typeface="Mada"/>
              </a:rPr>
              <a:t>B.distribution of booklets to arriving pilgrims</a:t>
            </a:r>
            <a:endParaRPr sz="1200">
              <a:solidFill>
                <a:srgbClr val="76A5AF"/>
              </a:solidFill>
              <a:highlight>
                <a:schemeClr val="lt1"/>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chemeClr val="lt1"/>
                </a:highlight>
                <a:latin typeface="Mada"/>
                <a:ea typeface="Mada"/>
                <a:cs typeface="Mada"/>
                <a:sym typeface="Mada"/>
              </a:rPr>
              <a:t>C.mass administration of prophylactic medications</a:t>
            </a:r>
            <a:endParaRPr sz="1200">
              <a:solidFill>
                <a:srgbClr val="76A5AF"/>
              </a:solidFill>
              <a:highlight>
                <a:schemeClr val="lt1"/>
              </a:highlight>
              <a:latin typeface="Mada"/>
              <a:ea typeface="Mada"/>
              <a:cs typeface="Mada"/>
              <a:sym typeface="Mada"/>
            </a:endParaRPr>
          </a:p>
          <a:p>
            <a:pPr indent="0" lvl="0" marL="0" rtl="0" algn="ctr">
              <a:lnSpc>
                <a:spcPct val="115000"/>
              </a:lnSpc>
              <a:spcBef>
                <a:spcPts val="1200"/>
              </a:spcBef>
              <a:spcAft>
                <a:spcPts val="0"/>
              </a:spcAft>
              <a:buNone/>
            </a:pPr>
            <a:r>
              <a:rPr lang="en-GB" sz="1200">
                <a:solidFill>
                  <a:srgbClr val="76A5AF"/>
                </a:solidFill>
                <a:highlight>
                  <a:schemeClr val="lt1"/>
                </a:highlight>
                <a:latin typeface="Mada"/>
                <a:ea typeface="Mada"/>
                <a:cs typeface="Mada"/>
                <a:sym typeface="Mada"/>
              </a:rPr>
              <a:t>D.establishing toll-free telephone lines operated by trained healthcare providers</a:t>
            </a:r>
            <a:endParaRPr sz="1200">
              <a:solidFill>
                <a:srgbClr val="76A5AF"/>
              </a:solidFill>
              <a:highlight>
                <a:schemeClr val="lt1"/>
              </a:highlight>
              <a:latin typeface="Mada"/>
              <a:ea typeface="Mada"/>
              <a:cs typeface="Mada"/>
              <a:sym typeface="Mada"/>
            </a:endParaRPr>
          </a:p>
          <a:p>
            <a:pPr indent="0" lvl="0" marL="0" rtl="0" algn="l">
              <a:lnSpc>
                <a:spcPct val="115000"/>
              </a:lnSpc>
              <a:spcBef>
                <a:spcPts val="1200"/>
              </a:spcBef>
              <a:spcAft>
                <a:spcPts val="0"/>
              </a:spcAft>
              <a:buNone/>
            </a:pPr>
            <a:r>
              <a:rPr lang="en-GB" sz="1200">
                <a:solidFill>
                  <a:srgbClr val="000000"/>
                </a:solidFill>
                <a:highlight>
                  <a:srgbClr val="FFFFFF"/>
                </a:highlight>
                <a:latin typeface="Mada"/>
                <a:ea typeface="Mada"/>
                <a:cs typeface="Mada"/>
                <a:sym typeface="Mada"/>
              </a:rPr>
              <a:t>6- </a:t>
            </a:r>
            <a:r>
              <a:rPr lang="en-GB" sz="1200">
                <a:highlight>
                  <a:srgbClr val="FFFFFF"/>
                </a:highlight>
                <a:latin typeface="Mada"/>
                <a:ea typeface="Mada"/>
                <a:cs typeface="Mada"/>
                <a:sym typeface="Mada"/>
              </a:rPr>
              <a:t>Pre</a:t>
            </a:r>
            <a:r>
              <a:rPr lang="en-GB" sz="1200">
                <a:solidFill>
                  <a:srgbClr val="000000"/>
                </a:solidFill>
                <a:highlight>
                  <a:srgbClr val="FFFFFF"/>
                </a:highlight>
                <a:latin typeface="Mada"/>
                <a:ea typeface="Mada"/>
                <a:cs typeface="Mada"/>
                <a:sym typeface="Mada"/>
              </a:rPr>
              <a:t>-Hajj functional assessment should be carried out to identify patients at a</a:t>
            </a:r>
            <a:r>
              <a:rPr lang="en-GB" sz="1200">
                <a:highlight>
                  <a:srgbClr val="FFFFFF"/>
                </a:highlight>
                <a:latin typeface="Mada"/>
                <a:ea typeface="Mada"/>
                <a:cs typeface="Mada"/>
                <a:sym typeface="Mada"/>
              </a:rPr>
              <a:t> </a:t>
            </a:r>
            <a:r>
              <a:rPr lang="en-GB" sz="1200">
                <a:solidFill>
                  <a:srgbClr val="000000"/>
                </a:solidFill>
                <a:highlight>
                  <a:srgbClr val="FFFFFF"/>
                </a:highlight>
                <a:latin typeface="Mada"/>
                <a:ea typeface="Mada"/>
                <a:cs typeface="Mada"/>
                <a:sym typeface="Mada"/>
              </a:rPr>
              <a:t>high risk of mortality </a:t>
            </a:r>
            <a:r>
              <a:rPr lang="en-GB" sz="1200">
                <a:highlight>
                  <a:srgbClr val="FFFFFF"/>
                </a:highlight>
                <a:latin typeface="Mada"/>
                <a:ea typeface="Mada"/>
                <a:cs typeface="Mada"/>
                <a:sym typeface="Mada"/>
              </a:rPr>
              <a:t>especially </a:t>
            </a:r>
            <a:r>
              <a:rPr lang="en-GB" sz="1200">
                <a:solidFill>
                  <a:srgbClr val="000000"/>
                </a:solidFill>
                <a:highlight>
                  <a:srgbClr val="FFFFFF"/>
                </a:highlight>
                <a:latin typeface="Mada"/>
                <a:ea typeface="Mada"/>
                <a:cs typeface="Mada"/>
                <a:sym typeface="Mada"/>
              </a:rPr>
              <a:t>from:</a:t>
            </a:r>
            <a:endParaRPr sz="1200">
              <a:highlight>
                <a:srgbClr val="FFFFFF"/>
              </a:highlight>
              <a:latin typeface="Mada"/>
              <a:ea typeface="Mada"/>
              <a:cs typeface="Mada"/>
              <a:sym typeface="Mada"/>
            </a:endParaRPr>
          </a:p>
          <a:p>
            <a:pPr indent="0" lvl="0" marL="0" rtl="0" algn="ctr">
              <a:lnSpc>
                <a:spcPct val="115000"/>
              </a:lnSpc>
              <a:spcBef>
                <a:spcPts val="1200"/>
              </a:spcBef>
              <a:spcAft>
                <a:spcPts val="1200"/>
              </a:spcAft>
              <a:buNone/>
            </a:pPr>
            <a:r>
              <a:rPr lang="en-GB" sz="1200">
                <a:solidFill>
                  <a:srgbClr val="76A5AF"/>
                </a:solidFill>
                <a:highlight>
                  <a:srgbClr val="FFFFFF"/>
                </a:highlight>
                <a:latin typeface="Mada"/>
                <a:ea typeface="Mada"/>
                <a:cs typeface="Mada"/>
                <a:sym typeface="Mada"/>
              </a:rPr>
              <a:t>A- </a:t>
            </a:r>
            <a:r>
              <a:rPr lang="en-GB" sz="1200">
                <a:solidFill>
                  <a:srgbClr val="76A5AF"/>
                </a:solidFill>
                <a:highlight>
                  <a:srgbClr val="FFFFFF"/>
                </a:highlight>
                <a:latin typeface="Mada"/>
                <a:ea typeface="Mada"/>
                <a:cs typeface="Mada"/>
                <a:sym typeface="Mada"/>
              </a:rPr>
              <a:t>Cardiovascular diseases </a:t>
            </a:r>
            <a:r>
              <a:rPr lang="en-GB" sz="1200">
                <a:solidFill>
                  <a:srgbClr val="76A5AF"/>
                </a:solidFill>
                <a:highlight>
                  <a:srgbClr val="FFFFFF"/>
                </a:highlight>
                <a:latin typeface="Mada"/>
                <a:ea typeface="Mada"/>
                <a:cs typeface="Mada"/>
                <a:sym typeface="Mada"/>
              </a:rPr>
              <a:t>B.</a:t>
            </a:r>
            <a:r>
              <a:rPr lang="en-GB" sz="1200">
                <a:solidFill>
                  <a:srgbClr val="76A5AF"/>
                </a:solidFill>
                <a:highlight>
                  <a:srgbClr val="FFFFFF"/>
                </a:highlight>
                <a:latin typeface="Mada"/>
                <a:ea typeface="Mada"/>
                <a:cs typeface="Mada"/>
                <a:sym typeface="Mada"/>
              </a:rPr>
              <a:t>Gastrointestinal diseases </a:t>
            </a:r>
            <a:r>
              <a:rPr lang="en-GB" sz="1200">
                <a:solidFill>
                  <a:srgbClr val="76A5AF"/>
                </a:solidFill>
                <a:highlight>
                  <a:srgbClr val="FFFFFF"/>
                </a:highlight>
                <a:latin typeface="Mada"/>
                <a:ea typeface="Mada"/>
                <a:cs typeface="Mada"/>
                <a:sym typeface="Mada"/>
              </a:rPr>
              <a:t>C.Endocrine</a:t>
            </a:r>
            <a:r>
              <a:rPr lang="en-GB" sz="1200">
                <a:solidFill>
                  <a:srgbClr val="76A5AF"/>
                </a:solidFill>
                <a:highlight>
                  <a:srgbClr val="FFFFFF"/>
                </a:highlight>
                <a:latin typeface="Mada"/>
                <a:ea typeface="Mada"/>
                <a:cs typeface="Mada"/>
                <a:sym typeface="Mada"/>
              </a:rPr>
              <a:t> diseases </a:t>
            </a:r>
            <a:r>
              <a:rPr lang="en-GB" sz="1200">
                <a:solidFill>
                  <a:srgbClr val="76A5AF"/>
                </a:solidFill>
                <a:highlight>
                  <a:srgbClr val="FFFFFF"/>
                </a:highlight>
                <a:latin typeface="Mada"/>
                <a:ea typeface="Mada"/>
                <a:cs typeface="Mada"/>
                <a:sym typeface="Mada"/>
              </a:rPr>
              <a:t>D.Liver diseases</a:t>
            </a:r>
            <a:endParaRPr sz="1200">
              <a:solidFill>
                <a:srgbClr val="000000"/>
              </a:solidFill>
              <a:highlight>
                <a:srgbClr val="FFFFFF"/>
              </a:highlight>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6"/>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285" name="Google Shape;285;p26"/>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286" name="Google Shape;286;p26"/>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87" name="Google Shape;287;p26"/>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288" name="Google Shape;288;p26"/>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289" name="Google Shape;289;p26"/>
          <p:cNvPicPr preferRelativeResize="0"/>
          <p:nvPr/>
        </p:nvPicPr>
        <p:blipFill>
          <a:blip r:embed="rId4">
            <a:alphaModFix/>
          </a:blip>
          <a:stretch>
            <a:fillRect/>
          </a:stretch>
        </p:blipFill>
        <p:spPr>
          <a:xfrm>
            <a:off x="1878381" y="7049781"/>
            <a:ext cx="327250" cy="327226"/>
          </a:xfrm>
          <a:prstGeom prst="rect">
            <a:avLst/>
          </a:prstGeom>
          <a:noFill/>
          <a:ln>
            <a:noFill/>
          </a:ln>
        </p:spPr>
      </p:pic>
      <p:pic>
        <p:nvPicPr>
          <p:cNvPr id="290" name="Google Shape;290;p26"/>
          <p:cNvPicPr preferRelativeResize="0"/>
          <p:nvPr/>
        </p:nvPicPr>
        <p:blipFill>
          <a:blip r:embed="rId5">
            <a:alphaModFix/>
          </a:blip>
          <a:stretch>
            <a:fillRect/>
          </a:stretch>
        </p:blipFill>
        <p:spPr>
          <a:xfrm>
            <a:off x="2085411" y="8664159"/>
            <a:ext cx="270100" cy="270100"/>
          </a:xfrm>
          <a:prstGeom prst="rect">
            <a:avLst/>
          </a:prstGeom>
          <a:noFill/>
          <a:ln>
            <a:noFill/>
          </a:ln>
        </p:spPr>
      </p:pic>
      <p:sp>
        <p:nvSpPr>
          <p:cNvPr id="291" name="Google Shape;291;p26"/>
          <p:cNvSpPr txBox="1"/>
          <p:nvPr/>
        </p:nvSpPr>
        <p:spPr>
          <a:xfrm>
            <a:off x="295070" y="6019443"/>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292" name="Google Shape;292;p26"/>
          <p:cNvSpPr txBox="1"/>
          <p:nvPr/>
        </p:nvSpPr>
        <p:spPr>
          <a:xfrm>
            <a:off x="2591825"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a:t>
            </a:r>
            <a:endParaRPr>
              <a:latin typeface="Mada"/>
              <a:ea typeface="Mada"/>
              <a:cs typeface="Mada"/>
              <a:sym typeface="Mada"/>
            </a:endParaRPr>
          </a:p>
        </p:txBody>
      </p:sp>
      <p:sp>
        <p:nvSpPr>
          <p:cNvPr id="293" name="Google Shape;293;p26"/>
          <p:cNvSpPr txBox="1"/>
          <p:nvPr/>
        </p:nvSpPr>
        <p:spPr>
          <a:xfrm>
            <a:off x="5086325" y="6279850"/>
            <a:ext cx="23334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Introduction</a:t>
            </a:r>
            <a:endParaRPr b="1" sz="3000">
              <a:solidFill>
                <a:srgbClr val="134F5C"/>
              </a:solidFill>
              <a:latin typeface="Nunito"/>
              <a:ea typeface="Nunito"/>
              <a:cs typeface="Nunito"/>
              <a:sym typeface="Nunito"/>
            </a:endParaRPr>
          </a:p>
        </p:txBody>
      </p:sp>
      <p:sp>
        <p:nvSpPr>
          <p:cNvPr id="78" name="Google Shape;78;p14"/>
          <p:cNvSpPr txBox="1"/>
          <p:nvPr/>
        </p:nvSpPr>
        <p:spPr>
          <a:xfrm>
            <a:off x="258700" y="804350"/>
            <a:ext cx="6381300" cy="2410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The Hajj pilgrimage is one of the greatest </a:t>
            </a:r>
            <a:r>
              <a:rPr b="1" lang="en-GB" sz="1200">
                <a:solidFill>
                  <a:srgbClr val="CC0000"/>
                </a:solidFill>
                <a:latin typeface="Mada"/>
                <a:ea typeface="Mada"/>
                <a:cs typeface="Mada"/>
                <a:sym typeface="Mada"/>
              </a:rPr>
              <a:t>mass gatherings</a:t>
            </a:r>
            <a:r>
              <a:rPr lang="en-GB" sz="1200">
                <a:latin typeface="Mada"/>
                <a:ea typeface="Mada"/>
                <a:cs typeface="Mada"/>
                <a:sym typeface="Mada"/>
              </a:rPr>
              <a:t> in the world, and presents unique public health challenges.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Mass gatherings can present important public health </a:t>
            </a:r>
            <a:r>
              <a:rPr b="1" lang="en-GB" sz="1200">
                <a:latin typeface="Mada"/>
                <a:ea typeface="Mada"/>
                <a:cs typeface="Mada"/>
                <a:sym typeface="Mada"/>
              </a:rPr>
              <a:t>challenges</a:t>
            </a:r>
            <a:r>
              <a:rPr lang="en-GB" sz="1200">
                <a:latin typeface="Mada"/>
                <a:ea typeface="Mada"/>
                <a:cs typeface="Mada"/>
                <a:sym typeface="Mada"/>
              </a:rPr>
              <a:t> related to the</a:t>
            </a:r>
            <a:r>
              <a:rPr lang="en-GB" sz="1200" u="sng">
                <a:latin typeface="Mada"/>
                <a:ea typeface="Mada"/>
                <a:cs typeface="Mada"/>
                <a:sym typeface="Mada"/>
              </a:rPr>
              <a:t> </a:t>
            </a:r>
            <a:r>
              <a:rPr b="1" lang="en-GB" sz="1200" u="sng">
                <a:solidFill>
                  <a:srgbClr val="CC0000"/>
                </a:solidFill>
                <a:latin typeface="Mada"/>
                <a:ea typeface="Mada"/>
                <a:cs typeface="Mada"/>
                <a:sym typeface="Mada"/>
              </a:rPr>
              <a:t>health of attendees </a:t>
            </a:r>
            <a:r>
              <a:rPr lang="en-GB" sz="1200">
                <a:latin typeface="Mada"/>
                <a:ea typeface="Mada"/>
                <a:cs typeface="Mada"/>
                <a:sym typeface="Mada"/>
              </a:rPr>
              <a:t>and of the </a:t>
            </a:r>
            <a:r>
              <a:rPr b="1" lang="en-GB" sz="1200" u="sng">
                <a:solidFill>
                  <a:srgbClr val="CC0000"/>
                </a:solidFill>
                <a:latin typeface="Mada"/>
                <a:ea typeface="Mada"/>
                <a:cs typeface="Mada"/>
                <a:sym typeface="Mada"/>
              </a:rPr>
              <a:t>host country population</a:t>
            </a:r>
            <a:r>
              <a:rPr lang="en-GB" sz="1200">
                <a:latin typeface="Mada"/>
                <a:ea typeface="Mada"/>
                <a:cs typeface="Mada"/>
                <a:sym typeface="Mada"/>
              </a:rPr>
              <a:t> and </a:t>
            </a:r>
            <a:r>
              <a:rPr b="1" lang="en-GB" sz="1200" u="sng">
                <a:solidFill>
                  <a:srgbClr val="CC0000"/>
                </a:solidFill>
                <a:latin typeface="Mada"/>
                <a:ea typeface="Mada"/>
                <a:cs typeface="Mada"/>
                <a:sym typeface="Mada"/>
              </a:rPr>
              <a:t>health services.</a:t>
            </a:r>
            <a:endParaRPr b="1" sz="1200" u="sng">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Millions of Muslims from around the world gather annually to perform the Hajj pilgrimage in Mecca, in Saudi Arabia.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Pilgrims performing the Hajj are predisposed to diverse and significant health risks,</a:t>
            </a:r>
            <a:r>
              <a:rPr b="1" lang="en-GB" sz="1200">
                <a:latin typeface="Mada"/>
                <a:ea typeface="Mada"/>
                <a:cs typeface="Mada"/>
                <a:sym typeface="Mada"/>
              </a:rPr>
              <a:t> due to:</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The limited time and confined geographical area of the event.</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The large numbers of people, with population densities among the millions of participants, reaching 7 persons/m2.</a:t>
            </a:r>
            <a:endParaRPr sz="1200">
              <a:latin typeface="Mada"/>
              <a:ea typeface="Mada"/>
              <a:cs typeface="Mada"/>
              <a:sym typeface="Mada"/>
            </a:endParaRPr>
          </a:p>
        </p:txBody>
      </p:sp>
      <p:sp>
        <p:nvSpPr>
          <p:cNvPr id="79" name="Google Shape;79;p14"/>
          <p:cNvSpPr txBox="1"/>
          <p:nvPr/>
        </p:nvSpPr>
        <p:spPr>
          <a:xfrm>
            <a:off x="258700" y="33877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Health risks and hazards associated with mass gatherings</a:t>
            </a:r>
            <a:endParaRPr b="1" sz="18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80" name="Google Shape;80;p14"/>
          <p:cNvSpPr txBox="1"/>
          <p:nvPr/>
        </p:nvSpPr>
        <p:spPr>
          <a:xfrm>
            <a:off x="258700" y="3852350"/>
            <a:ext cx="6543600" cy="2410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CC0000"/>
              </a:buClr>
              <a:buSzPts val="1200"/>
              <a:buFont typeface="Mada"/>
              <a:buChar char="●"/>
            </a:pPr>
            <a:r>
              <a:rPr b="1" lang="en-GB" sz="1200">
                <a:solidFill>
                  <a:srgbClr val="CC0000"/>
                </a:solidFill>
                <a:latin typeface="Mada"/>
                <a:ea typeface="Mada"/>
                <a:cs typeface="Mada"/>
                <a:sym typeface="Mada"/>
              </a:rPr>
              <a:t>Transmission of communicable diseases, including antibiotic-resistant bacterial infections.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Water and sanitation related disorders.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Non-communicable diseases and exacerbation of comorbidities (eg, diabetes, hypertension, COPD, and cardiovascular events).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Mental health and psychosocial disorders.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Thermal disorders, including heat hyperpyrexia, heat stroke, heat exhaustion, and dehydration.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Stampedes. </a:t>
            </a:r>
            <a:r>
              <a:rPr lang="en-GB" sz="1200">
                <a:solidFill>
                  <a:srgbClr val="6AA84F"/>
                </a:solidFill>
                <a:latin typeface="Amatic SC"/>
                <a:ea typeface="Amatic SC"/>
                <a:cs typeface="Amatic SC"/>
                <a:sym typeface="Amatic SC"/>
              </a:rPr>
              <a:t>التدافع والاندفاع </a:t>
            </a:r>
            <a:endParaRPr sz="1200">
              <a:solidFill>
                <a:srgbClr val="6AA84F"/>
              </a:solidFill>
              <a:latin typeface="Amatic SC"/>
              <a:ea typeface="Amatic SC"/>
              <a:cs typeface="Amatic SC"/>
              <a:sym typeface="Amatic SC"/>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Accidents, trauma, and crush injuries.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Terrorist incidents (biological and chemical warfare threats, explosives, and bombs).</a:t>
            </a:r>
            <a:endParaRPr sz="1200">
              <a:latin typeface="Mada"/>
              <a:ea typeface="Mada"/>
              <a:cs typeface="Mada"/>
              <a:sym typeface="Mada"/>
            </a:endParaRPr>
          </a:p>
        </p:txBody>
      </p:sp>
      <p:sp>
        <p:nvSpPr>
          <p:cNvPr id="81" name="Google Shape;81;p14"/>
          <p:cNvSpPr/>
          <p:nvPr/>
        </p:nvSpPr>
        <p:spPr>
          <a:xfrm>
            <a:off x="2051751" y="6818611"/>
            <a:ext cx="3559200" cy="5211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spcBef>
                <a:spcPts val="0"/>
              </a:spcBef>
              <a:spcAft>
                <a:spcPts val="1000"/>
              </a:spcAft>
              <a:buNone/>
            </a:pPr>
            <a:r>
              <a:rPr b="1" lang="en-GB">
                <a:solidFill>
                  <a:srgbClr val="FFFFFF"/>
                </a:solidFill>
                <a:latin typeface="Nunito"/>
                <a:ea typeface="Nunito"/>
                <a:cs typeface="Nunito"/>
                <a:sym typeface="Nunito"/>
              </a:rPr>
              <a:t>Diseases and Health Risks During Hajj</a:t>
            </a:r>
            <a:r>
              <a:rPr b="1" lang="en-GB" sz="2600">
                <a:solidFill>
                  <a:srgbClr val="FFFFFF"/>
                </a:solidFill>
                <a:latin typeface="Nunito"/>
                <a:ea typeface="Nunito"/>
                <a:cs typeface="Nunito"/>
                <a:sym typeface="Nunito"/>
              </a:rPr>
              <a:t> </a:t>
            </a:r>
            <a:endParaRPr b="1" sz="2600">
              <a:solidFill>
                <a:srgbClr val="FFFFFF"/>
              </a:solidFill>
              <a:latin typeface="Nunito"/>
              <a:ea typeface="Nunito"/>
              <a:cs typeface="Nunito"/>
              <a:sym typeface="Nunito"/>
            </a:endParaRPr>
          </a:p>
        </p:txBody>
      </p:sp>
      <p:sp>
        <p:nvSpPr>
          <p:cNvPr id="82" name="Google Shape;82;p14"/>
          <p:cNvSpPr/>
          <p:nvPr/>
        </p:nvSpPr>
        <p:spPr>
          <a:xfrm>
            <a:off x="951700" y="7775500"/>
            <a:ext cx="2421600" cy="6609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latin typeface="Nunito"/>
                <a:ea typeface="Nunito"/>
                <a:cs typeface="Nunito"/>
                <a:sym typeface="Nunito"/>
              </a:rPr>
              <a:t>Communicable diseases </a:t>
            </a:r>
            <a:endParaRPr>
              <a:latin typeface="Nunito"/>
              <a:ea typeface="Nunito"/>
              <a:cs typeface="Nunito"/>
              <a:sym typeface="Nunito"/>
            </a:endParaRPr>
          </a:p>
        </p:txBody>
      </p:sp>
      <p:cxnSp>
        <p:nvCxnSpPr>
          <p:cNvPr id="83" name="Google Shape;83;p14"/>
          <p:cNvCxnSpPr>
            <a:stCxn id="81" idx="2"/>
            <a:endCxn id="82" idx="0"/>
          </p:cNvCxnSpPr>
          <p:nvPr/>
        </p:nvCxnSpPr>
        <p:spPr>
          <a:xfrm rot="5400000">
            <a:off x="2778951" y="6723211"/>
            <a:ext cx="435900" cy="1668900"/>
          </a:xfrm>
          <a:prstGeom prst="bentConnector3">
            <a:avLst>
              <a:gd fmla="val 49987" name="adj1"/>
            </a:avLst>
          </a:prstGeom>
          <a:noFill/>
          <a:ln cap="flat" cmpd="sng" w="9525">
            <a:solidFill>
              <a:srgbClr val="595959"/>
            </a:solidFill>
            <a:prstDash val="solid"/>
            <a:round/>
            <a:headEnd len="med" w="med" type="none"/>
            <a:tailEnd len="med" w="med" type="none"/>
          </a:ln>
        </p:spPr>
      </p:cxnSp>
      <p:sp>
        <p:nvSpPr>
          <p:cNvPr id="84" name="Google Shape;84;p14"/>
          <p:cNvSpPr/>
          <p:nvPr/>
        </p:nvSpPr>
        <p:spPr>
          <a:xfrm>
            <a:off x="4456900" y="7775500"/>
            <a:ext cx="2421600" cy="660900"/>
          </a:xfrm>
          <a:prstGeom prst="roundRect">
            <a:avLst>
              <a:gd fmla="val 16667" name="adj"/>
            </a:avLst>
          </a:prstGeom>
          <a:solidFill>
            <a:srgbClr val="F3F3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a:solidFill>
                  <a:schemeClr val="dk1"/>
                </a:solidFill>
                <a:latin typeface="Nunito"/>
                <a:ea typeface="Nunito"/>
                <a:cs typeface="Nunito"/>
                <a:sym typeface="Nunito"/>
              </a:rPr>
              <a:t>Non-C</a:t>
            </a:r>
            <a:r>
              <a:rPr lang="en-GB">
                <a:solidFill>
                  <a:schemeClr val="dk1"/>
                </a:solidFill>
                <a:latin typeface="Nunito"/>
                <a:ea typeface="Nunito"/>
                <a:cs typeface="Nunito"/>
                <a:sym typeface="Nunito"/>
              </a:rPr>
              <a:t>ommunicable diseases </a:t>
            </a:r>
            <a:endParaRPr sz="1800">
              <a:latin typeface="Nunito"/>
              <a:ea typeface="Nunito"/>
              <a:cs typeface="Nunito"/>
              <a:sym typeface="Nunito"/>
            </a:endParaRPr>
          </a:p>
        </p:txBody>
      </p:sp>
      <p:cxnSp>
        <p:nvCxnSpPr>
          <p:cNvPr id="85" name="Google Shape;85;p14"/>
          <p:cNvCxnSpPr>
            <a:stCxn id="81" idx="2"/>
            <a:endCxn id="84" idx="0"/>
          </p:cNvCxnSpPr>
          <p:nvPr/>
        </p:nvCxnSpPr>
        <p:spPr>
          <a:xfrm flipH="1" rot="-5400000">
            <a:off x="4531551" y="6639511"/>
            <a:ext cx="435900" cy="1836300"/>
          </a:xfrm>
          <a:prstGeom prst="bentConnector3">
            <a:avLst>
              <a:gd fmla="val 49987" name="adj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Communicable diseases</a:t>
            </a:r>
            <a:endParaRPr b="1" sz="3000">
              <a:solidFill>
                <a:srgbClr val="134F5C"/>
              </a:solidFill>
              <a:latin typeface="Nunito"/>
              <a:ea typeface="Nunito"/>
              <a:cs typeface="Nunito"/>
              <a:sym typeface="Nunito"/>
            </a:endParaRPr>
          </a:p>
        </p:txBody>
      </p:sp>
      <p:sp>
        <p:nvSpPr>
          <p:cNvPr id="92" name="Google Shape;92;p15"/>
          <p:cNvSpPr txBox="1"/>
          <p:nvPr/>
        </p:nvSpPr>
        <p:spPr>
          <a:xfrm>
            <a:off x="258700" y="804350"/>
            <a:ext cx="6673500" cy="1582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b="1" lang="en-GB" sz="1200">
                <a:solidFill>
                  <a:srgbClr val="CC0000"/>
                </a:solidFill>
                <a:latin typeface="Mada"/>
                <a:ea typeface="Mada"/>
                <a:cs typeface="Mada"/>
                <a:sym typeface="Mada"/>
              </a:rPr>
              <a:t>Unhygienic practices </a:t>
            </a:r>
            <a:r>
              <a:rPr lang="en-GB" sz="1200">
                <a:latin typeface="Mada"/>
                <a:ea typeface="Mada"/>
                <a:cs typeface="Mada"/>
                <a:sym typeface="Mada"/>
              </a:rPr>
              <a:t>and close contacts between pilgrims in </a:t>
            </a:r>
            <a:r>
              <a:rPr b="1" lang="en-GB" sz="1200">
                <a:solidFill>
                  <a:srgbClr val="CC0000"/>
                </a:solidFill>
                <a:latin typeface="Mada"/>
                <a:ea typeface="Mada"/>
                <a:cs typeface="Mada"/>
                <a:sym typeface="Mada"/>
              </a:rPr>
              <a:t>overcrowded situations</a:t>
            </a:r>
            <a:r>
              <a:rPr lang="en-GB" sz="1200">
                <a:latin typeface="Mada"/>
                <a:ea typeface="Mada"/>
                <a:cs typeface="Mada"/>
                <a:sym typeface="Mada"/>
              </a:rPr>
              <a:t> during the Hajj rituals, as well as </a:t>
            </a:r>
            <a:r>
              <a:rPr b="1" lang="en-GB" sz="1200">
                <a:solidFill>
                  <a:srgbClr val="CC0000"/>
                </a:solidFill>
                <a:latin typeface="Mada"/>
                <a:ea typeface="Mada"/>
                <a:cs typeface="Mada"/>
                <a:sym typeface="Mada"/>
              </a:rPr>
              <a:t>international travel</a:t>
            </a:r>
            <a:r>
              <a:rPr lang="en-GB" sz="1200">
                <a:latin typeface="Mada"/>
                <a:ea typeface="Mada"/>
                <a:cs typeface="Mada"/>
                <a:sym typeface="Mada"/>
              </a:rPr>
              <a:t>, increase the risks of outbreaks and the spread of infectious diseases among pilgrims.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risk of infectious diseases transmission may extend to the local Saudi population and to the home population of returning pilgrims after Hajj.</a:t>
            </a:r>
            <a:endParaRPr sz="1200" u="sng">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This could strain the public health services in Saudi Arabia and may threaten global health security.</a:t>
            </a:r>
            <a:endParaRPr sz="1200">
              <a:latin typeface="Mada"/>
              <a:ea typeface="Mada"/>
              <a:cs typeface="Mada"/>
              <a:sym typeface="Mada"/>
            </a:endParaRPr>
          </a:p>
        </p:txBody>
      </p:sp>
      <p:sp>
        <p:nvSpPr>
          <p:cNvPr id="93" name="Google Shape;93;p15"/>
          <p:cNvSpPr txBox="1"/>
          <p:nvPr/>
        </p:nvSpPr>
        <p:spPr>
          <a:xfrm>
            <a:off x="258700" y="23971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Meningococcal disease</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94" name="Google Shape;94;p15"/>
          <p:cNvSpPr txBox="1"/>
          <p:nvPr/>
        </p:nvSpPr>
        <p:spPr>
          <a:xfrm>
            <a:off x="258700" y="2937950"/>
            <a:ext cx="6592200" cy="7046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Meningitis, or inflammation of the meninges, can be caused by several different bacterial pathogens. By far, the most important of these pathogens is </a:t>
            </a:r>
            <a:r>
              <a:rPr b="1" lang="en-GB" sz="1200">
                <a:solidFill>
                  <a:srgbClr val="CC0000"/>
                </a:solidFill>
                <a:latin typeface="Mada"/>
                <a:ea typeface="Mada"/>
                <a:cs typeface="Mada"/>
                <a:sym typeface="Mada"/>
              </a:rPr>
              <a:t>Neisseria </a:t>
            </a:r>
            <a:r>
              <a:rPr b="1" lang="en-GB" sz="1200">
                <a:solidFill>
                  <a:srgbClr val="CC0000"/>
                </a:solidFill>
                <a:latin typeface="Mada"/>
                <a:ea typeface="Mada"/>
                <a:cs typeface="Mada"/>
                <a:sym typeface="Mada"/>
              </a:rPr>
              <a:t>meningitidis</a:t>
            </a:r>
            <a:r>
              <a:rPr b="1" lang="en-GB" sz="1200">
                <a:solidFill>
                  <a:srgbClr val="FF0000"/>
                </a:solidFill>
                <a:latin typeface="Mada"/>
                <a:ea typeface="Mada"/>
                <a:cs typeface="Mada"/>
                <a:sym typeface="Mada"/>
              </a:rPr>
              <a:t> </a:t>
            </a:r>
            <a:r>
              <a:rPr lang="en-GB" sz="1200">
                <a:latin typeface="Mada"/>
                <a:ea typeface="Mada"/>
                <a:cs typeface="Mada"/>
                <a:sym typeface="Mada"/>
              </a:rPr>
              <a:t>because of its </a:t>
            </a:r>
            <a:r>
              <a:rPr b="1" lang="en-GB" sz="1200">
                <a:solidFill>
                  <a:srgbClr val="CC0000"/>
                </a:solidFill>
                <a:latin typeface="Mada"/>
                <a:ea typeface="Mada"/>
                <a:cs typeface="Mada"/>
                <a:sym typeface="Mada"/>
              </a:rPr>
              <a:t>potential to cause epidemics.</a:t>
            </a:r>
            <a:endParaRPr b="1" sz="1200">
              <a:solidFill>
                <a:srgbClr val="CC0000"/>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Epidemiology</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b="1" lang="en-GB" sz="1200">
                <a:solidFill>
                  <a:srgbClr val="CC0000"/>
                </a:solidFill>
                <a:latin typeface="Mada"/>
                <a:ea typeface="Mada"/>
                <a:cs typeface="Mada"/>
                <a:sym typeface="Mada"/>
              </a:rPr>
              <a:t>Crowded conditions</a:t>
            </a:r>
            <a:r>
              <a:rPr lang="en-GB" sz="1200">
                <a:latin typeface="Mada"/>
                <a:ea typeface="Mada"/>
                <a:cs typeface="Mada"/>
                <a:sym typeface="Mada"/>
              </a:rPr>
              <a:t> are a risk factor for the carriage and transmission of Neisseria meningitidis.</a:t>
            </a:r>
            <a:endParaRPr sz="1200" u="sng">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Hajj has been associated with outbreaks of invasive meningococcal disease. </a:t>
            </a:r>
            <a:r>
              <a:rPr lang="en-GB" sz="1200">
                <a:solidFill>
                  <a:srgbClr val="6AA84F"/>
                </a:solidFill>
                <a:latin typeface="Mada"/>
                <a:ea typeface="Mada"/>
                <a:cs typeface="Mada"/>
                <a:sym typeface="Mada"/>
              </a:rPr>
              <a:t>Most cause of epidemics</a:t>
            </a:r>
            <a:endParaRPr b="1" sz="1200">
              <a:solidFill>
                <a:srgbClr val="CC0000"/>
              </a:solidFill>
              <a:latin typeface="Mada"/>
              <a:ea typeface="Mada"/>
              <a:cs typeface="Mada"/>
              <a:sym typeface="Mada"/>
            </a:endParaRPr>
          </a:p>
          <a:p>
            <a:pPr indent="-304800" lvl="0" marL="809999" rtl="0" algn="l">
              <a:lnSpc>
                <a:spcPct val="11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Outbreaks have high fatality rates. </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0" marL="809999" rtl="0" algn="l">
              <a:lnSpc>
                <a:spcPct val="11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Associated with medical costs.</a:t>
            </a:r>
            <a:endParaRPr b="1" sz="1200">
              <a:solidFill>
                <a:srgbClr val="CC0000"/>
              </a:solidFill>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Preventive measures are needed to control its transmission.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During the </a:t>
            </a:r>
            <a:r>
              <a:rPr b="1" lang="en-GB" sz="1200">
                <a:latin typeface="Mada"/>
                <a:ea typeface="Mada"/>
                <a:cs typeface="Mada"/>
                <a:sym typeface="Mada"/>
              </a:rPr>
              <a:t>2000</a:t>
            </a:r>
            <a:r>
              <a:rPr lang="en-GB" sz="1200">
                <a:latin typeface="Mada"/>
                <a:ea typeface="Mada"/>
                <a:cs typeface="Mada"/>
                <a:sym typeface="Mada"/>
              </a:rPr>
              <a:t> and </a:t>
            </a:r>
            <a:r>
              <a:rPr b="1" lang="en-GB" sz="1200">
                <a:latin typeface="Mada"/>
                <a:ea typeface="Mada"/>
                <a:cs typeface="Mada"/>
                <a:sym typeface="Mada"/>
              </a:rPr>
              <a:t>2001</a:t>
            </a:r>
            <a:r>
              <a:rPr lang="en-GB" sz="1200">
                <a:latin typeface="Mada"/>
                <a:ea typeface="Mada"/>
                <a:cs typeface="Mada"/>
                <a:sym typeface="Mada"/>
              </a:rPr>
              <a:t> Hajj pilgrimages, Saudi Arabia experienced 2 large outbreaks of invasive meningococcal disease that led to global spread of N. meningitidis serogroup </a:t>
            </a:r>
            <a:r>
              <a:rPr b="1" lang="en-GB" sz="1200">
                <a:solidFill>
                  <a:srgbClr val="CC0000"/>
                </a:solidFill>
                <a:latin typeface="Mada"/>
                <a:ea typeface="Mada"/>
                <a:cs typeface="Mada"/>
                <a:sym typeface="Mada"/>
              </a:rPr>
              <a:t>W-135 </a:t>
            </a:r>
            <a:r>
              <a:rPr lang="en-GB" sz="1200">
                <a:solidFill>
                  <a:srgbClr val="6AA84F"/>
                </a:solidFill>
                <a:latin typeface="Mada"/>
                <a:ea typeface="Mada"/>
                <a:cs typeface="Mada"/>
                <a:sym typeface="Mada"/>
              </a:rPr>
              <a:t>This happened during hajj before that this strain wasn’t known.</a:t>
            </a:r>
            <a:endParaRPr b="1" sz="1200">
              <a:solidFill>
                <a:srgbClr val="CC0000"/>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Neisseria meningitidis</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Bean shaped, Gram negative, aerobic diplococci.</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Outer membrane of lipids, membrane proteins and lipopolysaccharides.</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Pathogenic meningococci are enveloped by a </a:t>
            </a:r>
            <a:r>
              <a:rPr b="1" lang="en-GB" sz="1200">
                <a:latin typeface="Mada"/>
                <a:ea typeface="Mada"/>
                <a:cs typeface="Mada"/>
                <a:sym typeface="Mada"/>
              </a:rPr>
              <a:t>polysaccharide capsule </a:t>
            </a:r>
            <a:r>
              <a:rPr lang="en-GB" sz="1200">
                <a:solidFill>
                  <a:srgbClr val="6AA84F"/>
                </a:solidFill>
                <a:latin typeface="Mada"/>
                <a:ea typeface="Mada"/>
                <a:cs typeface="Mada"/>
                <a:sym typeface="Mada"/>
              </a:rPr>
              <a:t>the capsule identifies the valurince</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Serogroups A, B and C account for most cases</a:t>
            </a:r>
            <a:endParaRPr sz="1200">
              <a:latin typeface="Mada"/>
              <a:ea typeface="Mada"/>
              <a:cs typeface="Mada"/>
              <a:sym typeface="Mada"/>
            </a:endParaRPr>
          </a:p>
          <a:p>
            <a:pPr indent="-304800" lvl="0" marL="809999" rtl="0" algn="l">
              <a:lnSpc>
                <a:spcPct val="115000"/>
              </a:lnSpc>
              <a:spcBef>
                <a:spcPts val="0"/>
              </a:spcBef>
              <a:spcAft>
                <a:spcPts val="0"/>
              </a:spcAft>
              <a:buSzPts val="1200"/>
              <a:buFont typeface="Mada"/>
              <a:buChar char="○"/>
            </a:pPr>
            <a:r>
              <a:rPr lang="en-GB" sz="1200">
                <a:latin typeface="Mada"/>
                <a:ea typeface="Mada"/>
                <a:cs typeface="Mada"/>
                <a:sym typeface="Mada"/>
              </a:rPr>
              <a:t>A &amp; C in Asia and Africa, while B &amp; C in Europe and the Americas.</a:t>
            </a:r>
            <a:endParaRPr b="1">
              <a:solidFill>
                <a:srgbClr val="134F5C"/>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Humans are the only reservoir.</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Nasopharynx</a:t>
            </a:r>
            <a:r>
              <a:rPr lang="en-GB" sz="1200">
                <a:latin typeface="Mada"/>
                <a:ea typeface="Mada"/>
                <a:cs typeface="Mada"/>
                <a:sym typeface="Mada"/>
              </a:rPr>
              <a:t> is the natural habitat and reservoir, in most cases colonization of </a:t>
            </a:r>
            <a:r>
              <a:rPr lang="en-GB" sz="1200">
                <a:solidFill>
                  <a:schemeClr val="dk1"/>
                </a:solidFill>
                <a:latin typeface="Mada"/>
                <a:ea typeface="Mada"/>
                <a:cs typeface="Mada"/>
                <a:sym typeface="Mada"/>
              </a:rPr>
              <a:t>Nasopharynx is asymptomatic.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However, blood stream invasion by N. meningitidis can lead to meningitis and septicaemia with serious consequences.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Even with adequate chemotherapy, meningococcal meningitis has a </a:t>
            </a:r>
            <a:r>
              <a:rPr b="1" lang="en-GB" sz="1200">
                <a:solidFill>
                  <a:schemeClr val="dk1"/>
                </a:solidFill>
                <a:latin typeface="Mada"/>
                <a:ea typeface="Mada"/>
                <a:cs typeface="Mada"/>
                <a:sym typeface="Mada"/>
              </a:rPr>
              <a:t>fatality rate of about 10% </a:t>
            </a:r>
            <a:r>
              <a:rPr lang="en-GB" sz="1200">
                <a:solidFill>
                  <a:schemeClr val="dk1"/>
                </a:solidFill>
                <a:latin typeface="Mada"/>
                <a:ea typeface="Mada"/>
                <a:cs typeface="Mada"/>
                <a:sym typeface="Mada"/>
              </a:rPr>
              <a:t>and about 15% of the survivors have residual (CNS) damage </a:t>
            </a:r>
            <a:r>
              <a:rPr lang="en-GB" sz="1200">
                <a:solidFill>
                  <a:srgbClr val="6AA84F"/>
                </a:solidFill>
                <a:latin typeface="Mada"/>
                <a:ea typeface="Mada"/>
                <a:cs typeface="Mada"/>
                <a:sym typeface="Mada"/>
              </a:rPr>
              <a:t>hearing loss, vision loss, and preeminent damage </a:t>
            </a:r>
            <a:endParaRPr sz="1200">
              <a:solidFill>
                <a:srgbClr val="6AA84F"/>
              </a:solidFill>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
        <p:nvSpPr>
          <p:cNvPr id="95" name="Google Shape;95;p15"/>
          <p:cNvSpPr/>
          <p:nvPr/>
        </p:nvSpPr>
        <p:spPr>
          <a:xfrm>
            <a:off x="3627424" y="2532547"/>
            <a:ext cx="453000" cy="4053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Meningococcal disease</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102" name="Google Shape;102;p16"/>
          <p:cNvSpPr txBox="1"/>
          <p:nvPr/>
        </p:nvSpPr>
        <p:spPr>
          <a:xfrm>
            <a:off x="258700" y="880550"/>
            <a:ext cx="6592200" cy="85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a:solidFill>
                  <a:srgbClr val="134F5C"/>
                </a:solidFill>
                <a:latin typeface="Mada"/>
                <a:ea typeface="Mada"/>
                <a:cs typeface="Mada"/>
                <a:sym typeface="Mada"/>
              </a:rPr>
              <a:t>Host</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Clr>
                <a:srgbClr val="CC0000"/>
              </a:buClr>
              <a:buSzPts val="1200"/>
              <a:buFont typeface="Mada"/>
              <a:buChar char="●"/>
            </a:pPr>
            <a:r>
              <a:rPr b="1" lang="en-GB" sz="1200">
                <a:solidFill>
                  <a:srgbClr val="CC0000"/>
                </a:solidFill>
                <a:latin typeface="Mada"/>
                <a:ea typeface="Mada"/>
                <a:cs typeface="Mada"/>
                <a:sym typeface="Mada"/>
              </a:rPr>
              <a:t>Maternal antibodies offer protection against invasive disease till the age of six months.</a:t>
            </a:r>
            <a:endParaRPr b="1" sz="1200" u="sng">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Susceptibility </a:t>
            </a:r>
            <a:r>
              <a:rPr b="1" lang="en-GB" sz="1200">
                <a:latin typeface="Mada"/>
                <a:ea typeface="Mada"/>
                <a:cs typeface="Mada"/>
                <a:sym typeface="Mada"/>
              </a:rPr>
              <a:t>peaks at age 6 - 12 months</a:t>
            </a:r>
            <a:r>
              <a:rPr lang="en-GB" sz="1200">
                <a:latin typeface="Mada"/>
                <a:ea typeface="Mada"/>
                <a:cs typeface="Mada"/>
                <a:sym typeface="Mada"/>
              </a:rPr>
              <a:t> and decreases again after colonization of closely related non-pathogenic bacteria.</a:t>
            </a:r>
            <a:endParaRPr sz="1200">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Invasive disease occurs if no protective bactericidal antibodies are mounted against the infecting strain.</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Those infected with the HIV are probably also at increased risk for sporadic meningococcal disease </a:t>
            </a:r>
            <a:r>
              <a:rPr lang="en-GB" sz="1200">
                <a:solidFill>
                  <a:srgbClr val="6AA84F"/>
                </a:solidFill>
                <a:latin typeface="Mada"/>
                <a:ea typeface="Mada"/>
                <a:cs typeface="Mada"/>
                <a:sym typeface="Mada"/>
              </a:rPr>
              <a:t>due to low immunity </a:t>
            </a:r>
            <a:endParaRPr sz="1200">
              <a:solidFill>
                <a:srgbClr val="6AA84F"/>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Environment</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Individuals acquire the infection if they are exposed to virulent bacteria and have no protective antibodies.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Crowded living conditions</a:t>
            </a:r>
            <a:r>
              <a:rPr lang="en-GB" sz="1200">
                <a:latin typeface="Mada"/>
                <a:ea typeface="Mada"/>
                <a:cs typeface="Mada"/>
                <a:sym typeface="Mada"/>
              </a:rPr>
              <a:t> also facilitate disease spread, since individuals from different areas have different strains of meningococci.</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a:t>
            </a:r>
            <a:r>
              <a:rPr b="1" lang="en-GB" sz="1200">
                <a:solidFill>
                  <a:srgbClr val="CC0000"/>
                </a:solidFill>
                <a:latin typeface="Mada"/>
                <a:ea typeface="Mada"/>
                <a:cs typeface="Mada"/>
                <a:sym typeface="Mada"/>
              </a:rPr>
              <a:t>risk of invasive disease</a:t>
            </a:r>
            <a:r>
              <a:rPr lang="en-GB" sz="1200">
                <a:latin typeface="Mada"/>
                <a:ea typeface="Mada"/>
                <a:cs typeface="Mada"/>
                <a:sym typeface="Mada"/>
              </a:rPr>
              <a:t> is higher in the first </a:t>
            </a:r>
            <a:r>
              <a:rPr b="1" lang="en-GB" sz="1200">
                <a:solidFill>
                  <a:srgbClr val="CC0000"/>
                </a:solidFill>
                <a:latin typeface="Mada"/>
                <a:ea typeface="Mada"/>
                <a:cs typeface="Mada"/>
                <a:sym typeface="Mada"/>
              </a:rPr>
              <a:t>few days</a:t>
            </a:r>
            <a:r>
              <a:rPr b="1" lang="en-GB" sz="1200">
                <a:latin typeface="Mada"/>
                <a:ea typeface="Mada"/>
                <a:cs typeface="Mada"/>
                <a:sym typeface="Mada"/>
              </a:rPr>
              <a:t> after exposure to a new strain.</a:t>
            </a:r>
            <a:endParaRPr b="1" sz="1200">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Smokers</a:t>
            </a:r>
            <a:endParaRPr b="1" sz="1200">
              <a:solidFill>
                <a:srgbClr val="6AA84F"/>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Mode of Transmission </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b="1" lang="en-GB" sz="1200">
                <a:latin typeface="Mada"/>
                <a:ea typeface="Mada"/>
                <a:cs typeface="Mada"/>
                <a:sym typeface="Mada"/>
              </a:rPr>
              <a:t>Direct contact.</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Respiratory droplets: </a:t>
            </a:r>
            <a:r>
              <a:rPr lang="en-GB" sz="1200">
                <a:latin typeface="Mada"/>
                <a:ea typeface="Mada"/>
                <a:cs typeface="Mada"/>
                <a:sym typeface="Mada"/>
              </a:rPr>
              <a:t>coughing and sneezing can be transmitted to non immune hosts within a distance of one meter.</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average </a:t>
            </a:r>
            <a:r>
              <a:rPr b="1" lang="en-GB" sz="1200">
                <a:solidFill>
                  <a:srgbClr val="CC0000"/>
                </a:solidFill>
                <a:latin typeface="Mada"/>
                <a:ea typeface="Mada"/>
                <a:cs typeface="Mada"/>
                <a:sym typeface="Mada"/>
              </a:rPr>
              <a:t>incubation period is 3 - 4 days</a:t>
            </a:r>
            <a:r>
              <a:rPr lang="en-GB" sz="1200">
                <a:solidFill>
                  <a:schemeClr val="dk1"/>
                </a:solidFill>
                <a:latin typeface="Mada"/>
                <a:ea typeface="Mada"/>
                <a:cs typeface="Mada"/>
                <a:sym typeface="Mada"/>
              </a:rPr>
              <a:t> with a range of 2 to 10 days, this is also the period of communicability.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bacteria are rapidly eliminated from the nasopharynx after starting antibiotics, usually within 24 hours.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Both cases and carriers serve as the source of infection.</a:t>
            </a:r>
            <a:endParaRPr sz="1200">
              <a:solidFill>
                <a:schemeClr val="dk1"/>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Diagnosis</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The diagnosis of meningococcal meningitis is suspected by the </a:t>
            </a:r>
            <a:r>
              <a:rPr b="1" lang="en-GB" sz="1200">
                <a:latin typeface="Mada"/>
                <a:ea typeface="Mada"/>
                <a:cs typeface="Mada"/>
                <a:sym typeface="Mada"/>
              </a:rPr>
              <a:t>clinical presentation</a:t>
            </a:r>
            <a:r>
              <a:rPr lang="en-GB" sz="1200">
                <a:latin typeface="Mada"/>
                <a:ea typeface="Mada"/>
                <a:cs typeface="Mada"/>
                <a:sym typeface="Mada"/>
              </a:rPr>
              <a:t> and a </a:t>
            </a:r>
            <a:r>
              <a:rPr b="1" lang="en-GB" sz="1200">
                <a:latin typeface="Mada"/>
                <a:ea typeface="Mada"/>
                <a:cs typeface="Mada"/>
                <a:sym typeface="Mada"/>
              </a:rPr>
              <a:t>lumbar puncture</a:t>
            </a:r>
            <a:r>
              <a:rPr lang="en-GB" sz="1200">
                <a:latin typeface="Mada"/>
                <a:ea typeface="Mada"/>
                <a:cs typeface="Mada"/>
                <a:sym typeface="Mada"/>
              </a:rPr>
              <a:t> showing a </a:t>
            </a:r>
            <a:r>
              <a:rPr b="1" lang="en-GB" sz="1200">
                <a:latin typeface="Mada"/>
                <a:ea typeface="Mada"/>
                <a:cs typeface="Mada"/>
                <a:sym typeface="Mada"/>
              </a:rPr>
              <a:t>purulent spinal fluid.</a:t>
            </a:r>
            <a:endParaRPr b="1" sz="1200">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Typical CSF abnormalities in meningitis include:</a:t>
            </a:r>
            <a:endParaRPr b="1" sz="1200">
              <a:solidFill>
                <a:srgbClr val="CC0000"/>
              </a:solidFill>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latin typeface="Mada"/>
                <a:ea typeface="Mada"/>
                <a:cs typeface="Mada"/>
                <a:sym typeface="Mada"/>
              </a:rPr>
              <a:t>Increased pressure (&gt;180 mm water)</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latin typeface="Mada"/>
                <a:ea typeface="Mada"/>
                <a:cs typeface="Mada"/>
                <a:sym typeface="Mada"/>
              </a:rPr>
              <a:t>WBC counts between 10 and 10,000 cells/μL, (predominantly neutrophils)</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latin typeface="Mada"/>
                <a:ea typeface="Mada"/>
                <a:cs typeface="Mada"/>
                <a:sym typeface="Mada"/>
              </a:rPr>
              <a:t>Decreased glucose concentration (&lt;45 mg/dL)</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b="1" lang="en-GB" sz="1200">
                <a:latin typeface="Mada"/>
                <a:ea typeface="Mada"/>
                <a:cs typeface="Mada"/>
                <a:sym typeface="Mada"/>
              </a:rPr>
              <a:t>Increased protein concentration (&gt;45 mg/dL)</a:t>
            </a:r>
            <a:endParaRPr b="1" sz="1200">
              <a:latin typeface="Mada"/>
              <a:ea typeface="Mada"/>
              <a:cs typeface="Mada"/>
              <a:sym typeface="Mada"/>
            </a:endParaRPr>
          </a:p>
          <a:p>
            <a:pPr indent="0" lvl="0" marL="0" rtl="0" algn="l">
              <a:lnSpc>
                <a:spcPct val="115000"/>
              </a:lnSpc>
              <a:spcBef>
                <a:spcPts val="160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Meningococcal disease</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109" name="Google Shape;109;p17"/>
          <p:cNvSpPr txBox="1"/>
          <p:nvPr/>
        </p:nvSpPr>
        <p:spPr>
          <a:xfrm>
            <a:off x="271575" y="798550"/>
            <a:ext cx="6592200" cy="774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a:solidFill>
                  <a:srgbClr val="134F5C"/>
                </a:solidFill>
                <a:latin typeface="Mada"/>
                <a:ea typeface="Mada"/>
                <a:cs typeface="Mada"/>
                <a:sym typeface="Mada"/>
              </a:rPr>
              <a:t>Clinical Features</a:t>
            </a:r>
            <a:endParaRPr b="1">
              <a:solidFill>
                <a:srgbClr val="134F5C"/>
              </a:solidFill>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sz="1200">
              <a:latin typeface="Mada"/>
              <a:ea typeface="Mada"/>
              <a:cs typeface="Mada"/>
              <a:sym typeface="Mada"/>
            </a:endParaRPr>
          </a:p>
          <a:p>
            <a:pPr indent="0" lvl="0" marL="0" rtl="0" algn="l">
              <a:lnSpc>
                <a:spcPct val="115000"/>
              </a:lnSpc>
              <a:spcBef>
                <a:spcPts val="1600"/>
              </a:spcBef>
              <a:spcAft>
                <a:spcPts val="0"/>
              </a:spcAft>
              <a:buNone/>
            </a:pPr>
            <a:r>
              <a:t/>
            </a:r>
            <a:endParaRPr b="1">
              <a:solidFill>
                <a:srgbClr val="134F5C"/>
              </a:solidFill>
              <a:latin typeface="Mada"/>
              <a:ea typeface="Mada"/>
              <a:cs typeface="Mada"/>
              <a:sym typeface="Mada"/>
            </a:endParaRPr>
          </a:p>
          <a:p>
            <a:pPr indent="0" lvl="0" marL="0" rtl="0" algn="l">
              <a:lnSpc>
                <a:spcPct val="115000"/>
              </a:lnSpc>
              <a:spcBef>
                <a:spcPts val="1600"/>
              </a:spcBef>
              <a:spcAft>
                <a:spcPts val="0"/>
              </a:spcAft>
              <a:buNone/>
            </a:pPr>
            <a:r>
              <a:t/>
            </a:r>
            <a:endParaRPr b="1">
              <a:solidFill>
                <a:srgbClr val="134F5C"/>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Management</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It is potentially fatal and should always be viewed as </a:t>
            </a:r>
            <a:r>
              <a:rPr b="1" lang="en-GB" sz="1200">
                <a:latin typeface="Mada"/>
                <a:ea typeface="Mada"/>
                <a:cs typeface="Mada"/>
                <a:sym typeface="Mada"/>
              </a:rPr>
              <a:t>medical emergency.</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It requires </a:t>
            </a:r>
            <a:r>
              <a:rPr b="1" lang="en-GB" sz="1200">
                <a:latin typeface="Mada"/>
                <a:ea typeface="Mada"/>
                <a:cs typeface="Mada"/>
                <a:sym typeface="Mada"/>
              </a:rPr>
              <a:t>early recognition</a:t>
            </a:r>
            <a:r>
              <a:rPr lang="en-GB" sz="1200">
                <a:latin typeface="Mada"/>
                <a:ea typeface="Mada"/>
                <a:cs typeface="Mada"/>
                <a:sym typeface="Mada"/>
              </a:rPr>
              <a:t> of the disease, prompt </a:t>
            </a:r>
            <a:r>
              <a:rPr b="1" lang="en-GB" sz="1200">
                <a:latin typeface="Mada"/>
                <a:ea typeface="Mada"/>
                <a:cs typeface="Mada"/>
                <a:sym typeface="Mada"/>
              </a:rPr>
              <a:t>initial parenteral antibiotic</a:t>
            </a:r>
            <a:r>
              <a:rPr lang="en-GB" sz="1200">
                <a:latin typeface="Mada"/>
                <a:ea typeface="Mada"/>
                <a:cs typeface="Mada"/>
                <a:sym typeface="Mada"/>
              </a:rPr>
              <a:t> therapy and close monitoring.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Admission to a hospital centre is essential.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Several antibiotics can be used for treatment including penicillin, ampicillin, chloramphenicol and ceftriaxone.</a:t>
            </a:r>
            <a:endParaRPr b="1">
              <a:solidFill>
                <a:srgbClr val="CC0000"/>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CC0000"/>
                </a:solidFill>
                <a:latin typeface="Mada"/>
                <a:ea typeface="Mada"/>
                <a:cs typeface="Mada"/>
                <a:sym typeface="Mada"/>
              </a:rPr>
              <a:t>Preventive measures for Meningococcal disease</a:t>
            </a:r>
            <a:endParaRPr b="1">
              <a:solidFill>
                <a:srgbClr val="CC0000"/>
              </a:solidFill>
              <a:latin typeface="Mada"/>
              <a:ea typeface="Mada"/>
              <a:cs typeface="Mada"/>
              <a:sym typeface="Mada"/>
            </a:endParaRPr>
          </a:p>
          <a:p>
            <a:pPr indent="0" lvl="0" marL="0" rtl="0" algn="l">
              <a:lnSpc>
                <a:spcPct val="115000"/>
              </a:lnSpc>
              <a:spcBef>
                <a:spcPts val="1600"/>
              </a:spcBef>
              <a:spcAft>
                <a:spcPts val="0"/>
              </a:spcAft>
              <a:buNone/>
            </a:pPr>
            <a:r>
              <a:t/>
            </a:r>
            <a:endParaRPr b="1">
              <a:solidFill>
                <a:srgbClr val="134F5C"/>
              </a:solidFill>
              <a:latin typeface="Mada"/>
              <a:ea typeface="Mada"/>
              <a:cs typeface="Mada"/>
              <a:sym typeface="Mada"/>
            </a:endParaRPr>
          </a:p>
          <a:p>
            <a:pPr indent="0" lvl="0" marL="0" rtl="0" algn="l">
              <a:lnSpc>
                <a:spcPct val="115000"/>
              </a:lnSpc>
              <a:spcBef>
                <a:spcPts val="1600"/>
              </a:spcBef>
              <a:spcAft>
                <a:spcPts val="0"/>
              </a:spcAft>
              <a:buNone/>
            </a:pPr>
            <a:r>
              <a:t/>
            </a:r>
            <a:endParaRPr b="1">
              <a:solidFill>
                <a:srgbClr val="134F5C"/>
              </a:solidFill>
              <a:latin typeface="Mada"/>
              <a:ea typeface="Mada"/>
              <a:cs typeface="Mada"/>
              <a:sym typeface="Mada"/>
            </a:endParaRPr>
          </a:p>
          <a:p>
            <a:pPr indent="0" lvl="0" marL="0" rtl="0" algn="l">
              <a:lnSpc>
                <a:spcPct val="115000"/>
              </a:lnSpc>
              <a:spcBef>
                <a:spcPts val="1600"/>
              </a:spcBef>
              <a:spcAft>
                <a:spcPts val="0"/>
              </a:spcAft>
              <a:buNone/>
            </a:pPr>
            <a:r>
              <a:rPr b="1" lang="en-GB">
                <a:solidFill>
                  <a:srgbClr val="134F5C"/>
                </a:solidFill>
                <a:latin typeface="Mada"/>
                <a:ea typeface="Mada"/>
                <a:cs typeface="Mada"/>
                <a:sym typeface="Mada"/>
              </a:rPr>
              <a:t>1- Chemoprophylaxis:</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Is the preferred means of prevention of disease among close contacts of sporadic cases.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Antibiotics that can be used for chemoprophylaxis are: </a:t>
            </a:r>
            <a:endParaRPr sz="1200">
              <a:latin typeface="Mada"/>
              <a:ea typeface="Mada"/>
              <a:cs typeface="Mada"/>
              <a:sym typeface="Mada"/>
            </a:endParaRPr>
          </a:p>
        </p:txBody>
      </p:sp>
      <p:sp>
        <p:nvSpPr>
          <p:cNvPr id="110" name="Google Shape;110;p17"/>
          <p:cNvSpPr txBox="1"/>
          <p:nvPr/>
        </p:nvSpPr>
        <p:spPr>
          <a:xfrm>
            <a:off x="4060934" y="1426300"/>
            <a:ext cx="3172800" cy="5397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Nunito"/>
                <a:ea typeface="Nunito"/>
                <a:cs typeface="Nunito"/>
                <a:sym typeface="Nunito"/>
              </a:rPr>
              <a:t>In infants and young children</a:t>
            </a:r>
            <a:endParaRPr b="1" sz="1200">
              <a:solidFill>
                <a:srgbClr val="FFFFFF"/>
              </a:solidFill>
              <a:latin typeface="Nunito"/>
              <a:ea typeface="Nunito"/>
              <a:cs typeface="Nunito"/>
              <a:sym typeface="Nunito"/>
            </a:endParaRPr>
          </a:p>
        </p:txBody>
      </p:sp>
      <p:sp>
        <p:nvSpPr>
          <p:cNvPr id="111" name="Google Shape;111;p17"/>
          <p:cNvSpPr/>
          <p:nvPr/>
        </p:nvSpPr>
        <p:spPr>
          <a:xfrm>
            <a:off x="4060925" y="1910750"/>
            <a:ext cx="3193200" cy="27747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15000"/>
              </a:lnSpc>
              <a:spcBef>
                <a:spcPts val="240"/>
              </a:spcBef>
              <a:spcAft>
                <a:spcPts val="0"/>
              </a:spcAft>
              <a:buNone/>
            </a:pPr>
            <a:r>
              <a:rPr lang="en-GB" sz="1200">
                <a:latin typeface="Mada"/>
                <a:ea typeface="Mada"/>
                <a:cs typeface="Mada"/>
                <a:sym typeface="Mada"/>
              </a:rPr>
              <a:t>- </a:t>
            </a:r>
            <a:r>
              <a:rPr b="1" lang="en-GB" sz="1200">
                <a:solidFill>
                  <a:srgbClr val="CC0000"/>
                </a:solidFill>
                <a:latin typeface="Mada"/>
                <a:ea typeface="Mada"/>
                <a:cs typeface="Mada"/>
                <a:sym typeface="Mada"/>
              </a:rPr>
              <a:t>Subacute infection that progresses over several days.</a:t>
            </a:r>
            <a:endParaRPr b="1" sz="1200">
              <a:solidFill>
                <a:srgbClr val="CC0000"/>
              </a:solidFill>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There is a slower onset of signs and symptoms</a:t>
            </a:r>
            <a:endParaRPr sz="1200">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Nonspecific symptoms and neck stiffness may be absent.</a:t>
            </a:r>
            <a:endParaRPr sz="1200">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Irritability and </a:t>
            </a:r>
            <a:r>
              <a:rPr b="1" lang="en-GB" sz="1200">
                <a:solidFill>
                  <a:srgbClr val="CC0000"/>
                </a:solidFill>
                <a:latin typeface="Mada"/>
                <a:ea typeface="Mada"/>
                <a:cs typeface="Mada"/>
                <a:sym typeface="Mada"/>
              </a:rPr>
              <a:t>projectile vomiting</a:t>
            </a:r>
            <a:r>
              <a:rPr lang="en-GB" sz="1200">
                <a:solidFill>
                  <a:srgbClr val="CC0000"/>
                </a:solidFill>
                <a:latin typeface="Mada"/>
                <a:ea typeface="Mada"/>
                <a:cs typeface="Mada"/>
                <a:sym typeface="Mada"/>
              </a:rPr>
              <a:t> </a:t>
            </a:r>
            <a:r>
              <a:rPr lang="en-GB" sz="1200">
                <a:latin typeface="Mada"/>
                <a:ea typeface="Mada"/>
                <a:cs typeface="Mada"/>
                <a:sym typeface="Mada"/>
              </a:rPr>
              <a:t>may be the presenting features in this age group.</a:t>
            </a:r>
            <a:endParaRPr sz="1200">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a:t>
            </a:r>
            <a:r>
              <a:rPr b="1" lang="en-GB" sz="1200">
                <a:latin typeface="Mada"/>
                <a:ea typeface="Mada"/>
                <a:cs typeface="Mada"/>
                <a:sym typeface="Mada"/>
              </a:rPr>
              <a:t>Seizures</a:t>
            </a:r>
            <a:r>
              <a:rPr lang="en-GB" sz="1200">
                <a:latin typeface="Mada"/>
                <a:ea typeface="Mada"/>
                <a:cs typeface="Mada"/>
                <a:sym typeface="Mada"/>
              </a:rPr>
              <a:t> occur in 40% of children with meningitis.</a:t>
            </a:r>
            <a:endParaRPr sz="1200">
              <a:latin typeface="Mada"/>
              <a:ea typeface="Mada"/>
              <a:cs typeface="Mada"/>
              <a:sym typeface="Mada"/>
            </a:endParaRPr>
          </a:p>
          <a:p>
            <a:pPr indent="0" lvl="0" marL="0" rtl="0" algn="l">
              <a:lnSpc>
                <a:spcPct val="115000"/>
              </a:lnSpc>
              <a:spcBef>
                <a:spcPts val="240"/>
              </a:spcBef>
              <a:spcAft>
                <a:spcPts val="0"/>
              </a:spcAft>
              <a:buNone/>
            </a:pPr>
            <a:r>
              <a:rPr lang="en-GB" sz="1200">
                <a:solidFill>
                  <a:srgbClr val="6AA84F"/>
                </a:solidFill>
                <a:latin typeface="Mada"/>
                <a:ea typeface="Mada"/>
                <a:cs typeface="Mada"/>
                <a:sym typeface="Mada"/>
              </a:rPr>
              <a:t>- Neck stiffness can be absent in children so a high fever in children meningitis unless proven otherwise </a:t>
            </a:r>
            <a:endParaRPr sz="1200">
              <a:solidFill>
                <a:srgbClr val="6AA84F"/>
              </a:solidFill>
              <a:latin typeface="Mada"/>
              <a:ea typeface="Mada"/>
              <a:cs typeface="Mada"/>
              <a:sym typeface="Mada"/>
            </a:endParaRPr>
          </a:p>
        </p:txBody>
      </p:sp>
      <p:sp>
        <p:nvSpPr>
          <p:cNvPr id="112" name="Google Shape;112;p17"/>
          <p:cNvSpPr txBox="1"/>
          <p:nvPr/>
        </p:nvSpPr>
        <p:spPr>
          <a:xfrm>
            <a:off x="347579" y="1426300"/>
            <a:ext cx="3172800" cy="5397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Nunito"/>
                <a:ea typeface="Nunito"/>
                <a:cs typeface="Nunito"/>
                <a:sym typeface="Nunito"/>
              </a:rPr>
              <a:t>Most Common symptoms </a:t>
            </a:r>
            <a:endParaRPr b="1" sz="1200">
              <a:solidFill>
                <a:srgbClr val="FFFFFF"/>
              </a:solidFill>
              <a:latin typeface="Nunito"/>
              <a:ea typeface="Nunito"/>
              <a:cs typeface="Nunito"/>
              <a:sym typeface="Nunito"/>
            </a:endParaRPr>
          </a:p>
        </p:txBody>
      </p:sp>
      <p:sp>
        <p:nvSpPr>
          <p:cNvPr id="113" name="Google Shape;113;p17"/>
          <p:cNvSpPr/>
          <p:nvPr/>
        </p:nvSpPr>
        <p:spPr>
          <a:xfrm>
            <a:off x="337225" y="1910750"/>
            <a:ext cx="3193200" cy="27747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15000"/>
              </a:lnSpc>
              <a:spcBef>
                <a:spcPts val="240"/>
              </a:spcBef>
              <a:spcAft>
                <a:spcPts val="0"/>
              </a:spcAft>
              <a:buNone/>
            </a:pPr>
            <a:r>
              <a:rPr b="1" lang="en-GB" sz="1200">
                <a:solidFill>
                  <a:srgbClr val="CC0000"/>
                </a:solidFill>
                <a:latin typeface="Mada"/>
                <a:ea typeface="Mada"/>
                <a:cs typeface="Mada"/>
                <a:sym typeface="Mada"/>
              </a:rPr>
              <a:t>- Acute onset of intense headache</a:t>
            </a:r>
            <a:endParaRPr b="1" sz="1200">
              <a:solidFill>
                <a:srgbClr val="CC0000"/>
              </a:solidFill>
              <a:latin typeface="Mada"/>
              <a:ea typeface="Mada"/>
              <a:cs typeface="Mada"/>
              <a:sym typeface="Mada"/>
            </a:endParaRPr>
          </a:p>
          <a:p>
            <a:pPr indent="0" lvl="0" marL="0" rtl="0" algn="l">
              <a:lnSpc>
                <a:spcPct val="115000"/>
              </a:lnSpc>
              <a:spcBef>
                <a:spcPts val="240"/>
              </a:spcBef>
              <a:spcAft>
                <a:spcPts val="0"/>
              </a:spcAft>
              <a:buNone/>
            </a:pPr>
            <a:r>
              <a:rPr b="1" lang="en-GB" sz="1200">
                <a:solidFill>
                  <a:srgbClr val="CC0000"/>
                </a:solidFill>
                <a:latin typeface="Mada"/>
                <a:ea typeface="Mada"/>
                <a:cs typeface="Mada"/>
                <a:sym typeface="Mada"/>
              </a:rPr>
              <a:t>- High fever </a:t>
            </a:r>
            <a:r>
              <a:rPr lang="en-GB" sz="1200">
                <a:solidFill>
                  <a:srgbClr val="6AA84F"/>
                </a:solidFill>
                <a:latin typeface="Mada"/>
                <a:ea typeface="Mada"/>
                <a:cs typeface="Mada"/>
                <a:sym typeface="Mada"/>
              </a:rPr>
              <a:t>can reach to 40</a:t>
            </a:r>
            <a:endParaRPr sz="1200">
              <a:solidFill>
                <a:srgbClr val="6AA84F"/>
              </a:solidFill>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Nausea &amp; Vomiting</a:t>
            </a:r>
            <a:endParaRPr sz="1200">
              <a:latin typeface="Mada"/>
              <a:ea typeface="Mada"/>
              <a:cs typeface="Mada"/>
              <a:sym typeface="Mada"/>
            </a:endParaRPr>
          </a:p>
          <a:p>
            <a:pPr indent="0" lvl="0" marL="0" rtl="0" algn="l">
              <a:lnSpc>
                <a:spcPct val="115000"/>
              </a:lnSpc>
              <a:spcBef>
                <a:spcPts val="240"/>
              </a:spcBef>
              <a:spcAft>
                <a:spcPts val="0"/>
              </a:spcAft>
              <a:buNone/>
            </a:pPr>
            <a:r>
              <a:rPr b="1" lang="en-GB" sz="1200">
                <a:solidFill>
                  <a:srgbClr val="CC0000"/>
                </a:solidFill>
                <a:latin typeface="Mada"/>
                <a:ea typeface="Mada"/>
                <a:cs typeface="Mada"/>
                <a:sym typeface="Mada"/>
              </a:rPr>
              <a:t>- Sensitivity to light (photophobia) </a:t>
            </a:r>
            <a:endParaRPr b="1" sz="1200">
              <a:solidFill>
                <a:srgbClr val="CC0000"/>
              </a:solidFill>
              <a:latin typeface="Mada"/>
              <a:ea typeface="Mada"/>
              <a:cs typeface="Mada"/>
              <a:sym typeface="Mada"/>
            </a:endParaRPr>
          </a:p>
          <a:p>
            <a:pPr indent="0" lvl="0" marL="0" rtl="0" algn="l">
              <a:lnSpc>
                <a:spcPct val="115000"/>
              </a:lnSpc>
              <a:spcBef>
                <a:spcPts val="240"/>
              </a:spcBef>
              <a:spcAft>
                <a:spcPts val="0"/>
              </a:spcAft>
              <a:buNone/>
            </a:pPr>
            <a:r>
              <a:rPr b="1" lang="en-GB" sz="1200">
                <a:solidFill>
                  <a:srgbClr val="CC0000"/>
                </a:solidFill>
                <a:latin typeface="Mada"/>
                <a:ea typeface="Mada"/>
                <a:cs typeface="Mada"/>
                <a:sym typeface="Mada"/>
              </a:rPr>
              <a:t>- Stiff neck.</a:t>
            </a:r>
            <a:endParaRPr b="1" sz="1200">
              <a:solidFill>
                <a:srgbClr val="CC0000"/>
              </a:solidFill>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Can develop over several hours, or 1 - 2 days.</a:t>
            </a:r>
            <a:endParaRPr sz="1200">
              <a:latin typeface="Mada"/>
              <a:ea typeface="Mada"/>
              <a:cs typeface="Mada"/>
              <a:sym typeface="Mada"/>
            </a:endParaRPr>
          </a:p>
          <a:p>
            <a:pPr indent="0" lvl="0" marL="0" rtl="0" algn="l">
              <a:lnSpc>
                <a:spcPct val="115000"/>
              </a:lnSpc>
              <a:spcBef>
                <a:spcPts val="240"/>
              </a:spcBef>
              <a:spcAft>
                <a:spcPts val="0"/>
              </a:spcAft>
              <a:buNone/>
            </a:pPr>
            <a:r>
              <a:rPr lang="en-GB" sz="1200">
                <a:latin typeface="Mada"/>
                <a:ea typeface="Mada"/>
                <a:cs typeface="Mada"/>
                <a:sym typeface="Mada"/>
              </a:rPr>
              <a:t>- </a:t>
            </a:r>
            <a:r>
              <a:rPr b="1" lang="en-GB" sz="1200">
                <a:latin typeface="Mada"/>
                <a:ea typeface="Mada"/>
                <a:cs typeface="Mada"/>
                <a:sym typeface="Mada"/>
              </a:rPr>
              <a:t>Meningococcal septicaemia:</a:t>
            </a:r>
            <a:r>
              <a:rPr lang="en-GB" sz="1200">
                <a:latin typeface="Mada"/>
                <a:ea typeface="Mada"/>
                <a:cs typeface="Mada"/>
                <a:sym typeface="Mada"/>
              </a:rPr>
              <a:t> which is characterized by a </a:t>
            </a:r>
            <a:r>
              <a:rPr b="1" lang="en-GB" sz="1200">
                <a:solidFill>
                  <a:srgbClr val="CC0000"/>
                </a:solidFill>
                <a:latin typeface="Mada"/>
                <a:ea typeface="Mada"/>
                <a:cs typeface="Mada"/>
                <a:sym typeface="Mada"/>
              </a:rPr>
              <a:t>haemorrhagic rash</a:t>
            </a:r>
            <a:r>
              <a:rPr lang="en-GB" sz="1200">
                <a:latin typeface="Mada"/>
                <a:ea typeface="Mada"/>
                <a:cs typeface="Mada"/>
                <a:sym typeface="Mada"/>
              </a:rPr>
              <a:t> which usually indicates disease progression and rapid circulatory collapse</a:t>
            </a:r>
            <a:endParaRPr sz="1200">
              <a:latin typeface="Mada"/>
              <a:ea typeface="Mada"/>
              <a:cs typeface="Mada"/>
              <a:sym typeface="Mada"/>
            </a:endParaRPr>
          </a:p>
        </p:txBody>
      </p:sp>
      <p:sp>
        <p:nvSpPr>
          <p:cNvPr id="114" name="Google Shape;114;p17"/>
          <p:cNvSpPr/>
          <p:nvPr/>
        </p:nvSpPr>
        <p:spPr>
          <a:xfrm>
            <a:off x="31575" y="7092554"/>
            <a:ext cx="1723200" cy="6384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Chemoprophylaxis</a:t>
            </a:r>
            <a:endParaRPr sz="1200">
              <a:latin typeface="Mada"/>
              <a:ea typeface="Mada"/>
              <a:cs typeface="Mada"/>
              <a:sym typeface="Mada"/>
            </a:endParaRPr>
          </a:p>
        </p:txBody>
      </p:sp>
      <p:sp>
        <p:nvSpPr>
          <p:cNvPr id="115" name="Google Shape;115;p17"/>
          <p:cNvSpPr/>
          <p:nvPr/>
        </p:nvSpPr>
        <p:spPr>
          <a:xfrm>
            <a:off x="1927305" y="7092550"/>
            <a:ext cx="1723200" cy="6384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Use of vaccination</a:t>
            </a:r>
            <a:endParaRPr sz="1200">
              <a:latin typeface="Mada"/>
              <a:ea typeface="Mada"/>
              <a:cs typeface="Mada"/>
              <a:sym typeface="Mada"/>
            </a:endParaRPr>
          </a:p>
        </p:txBody>
      </p:sp>
      <p:sp>
        <p:nvSpPr>
          <p:cNvPr id="116" name="Google Shape;116;p17"/>
          <p:cNvSpPr/>
          <p:nvPr/>
        </p:nvSpPr>
        <p:spPr>
          <a:xfrm>
            <a:off x="3823035" y="7092550"/>
            <a:ext cx="1723200" cy="6384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Health awareness and educational campaigns</a:t>
            </a:r>
            <a:endParaRPr sz="1200">
              <a:latin typeface="Mada"/>
              <a:ea typeface="Mada"/>
              <a:cs typeface="Mada"/>
              <a:sym typeface="Mada"/>
            </a:endParaRPr>
          </a:p>
        </p:txBody>
      </p:sp>
      <p:sp>
        <p:nvSpPr>
          <p:cNvPr id="117" name="Google Shape;117;p17"/>
          <p:cNvSpPr/>
          <p:nvPr/>
        </p:nvSpPr>
        <p:spPr>
          <a:xfrm>
            <a:off x="5718751" y="7092550"/>
            <a:ext cx="1723200" cy="6384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Efficient disease surveillance and response systems</a:t>
            </a:r>
            <a:endParaRPr sz="1200">
              <a:latin typeface="Mada"/>
              <a:ea typeface="Mada"/>
              <a:cs typeface="Mada"/>
              <a:sym typeface="Mada"/>
            </a:endParaRPr>
          </a:p>
        </p:txBody>
      </p:sp>
      <p:sp>
        <p:nvSpPr>
          <p:cNvPr id="118" name="Google Shape;118;p17"/>
          <p:cNvSpPr/>
          <p:nvPr/>
        </p:nvSpPr>
        <p:spPr>
          <a:xfrm>
            <a:off x="4279336" y="9011711"/>
            <a:ext cx="3208500" cy="653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Rifampicin 10 mg/Kg 12 hourly for 2 days (5mg/Kg for infants).</a:t>
            </a:r>
            <a:endParaRPr sz="1000">
              <a:latin typeface="Mada"/>
              <a:ea typeface="Mada"/>
              <a:cs typeface="Mada"/>
              <a:sym typeface="Mada"/>
            </a:endParaRPr>
          </a:p>
          <a:p>
            <a:pPr indent="0" lvl="0" marL="0" rtl="0" algn="l">
              <a:lnSpc>
                <a:spcPct val="115000"/>
              </a:lnSpc>
              <a:spcBef>
                <a:spcPts val="0"/>
              </a:spcBef>
              <a:spcAft>
                <a:spcPts val="0"/>
              </a:spcAft>
              <a:buNone/>
            </a:pPr>
            <a:r>
              <a:rPr lang="en-GB" sz="1000">
                <a:latin typeface="Mada"/>
                <a:ea typeface="Mada"/>
                <a:cs typeface="Mada"/>
                <a:sym typeface="Mada"/>
              </a:rPr>
              <a:t>- Injection ceftriaxone 125 mg IM single dose.</a:t>
            </a:r>
            <a:endParaRPr sz="1000">
              <a:latin typeface="Mada"/>
              <a:ea typeface="Mada"/>
              <a:cs typeface="Mada"/>
              <a:sym typeface="Mada"/>
            </a:endParaRPr>
          </a:p>
        </p:txBody>
      </p:sp>
      <p:sp>
        <p:nvSpPr>
          <p:cNvPr id="119" name="Google Shape;119;p17"/>
          <p:cNvSpPr/>
          <p:nvPr/>
        </p:nvSpPr>
        <p:spPr>
          <a:xfrm>
            <a:off x="573975" y="9011708"/>
            <a:ext cx="3208500" cy="653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latin typeface="Mada"/>
                <a:ea typeface="Mada"/>
                <a:cs typeface="Mada"/>
                <a:sym typeface="Mada"/>
              </a:rPr>
              <a:t>Ciprofloxacin( single oral dose of 500 mg), rifampicin (600 mg 12 hourly for 2 days), or ceftriaxone (250 mg IM single), minocycline, ofloxacin, and spiramycin.</a:t>
            </a:r>
            <a:endParaRPr sz="1000">
              <a:latin typeface="Mada"/>
              <a:ea typeface="Mada"/>
              <a:cs typeface="Mada"/>
              <a:sym typeface="Mada"/>
            </a:endParaRPr>
          </a:p>
        </p:txBody>
      </p:sp>
      <p:pic>
        <p:nvPicPr>
          <p:cNvPr id="120" name="Google Shape;120;p17"/>
          <p:cNvPicPr preferRelativeResize="0"/>
          <p:nvPr/>
        </p:nvPicPr>
        <p:blipFill>
          <a:blip r:embed="rId3">
            <a:alphaModFix/>
          </a:blip>
          <a:stretch>
            <a:fillRect/>
          </a:stretch>
        </p:blipFill>
        <p:spPr>
          <a:xfrm>
            <a:off x="103523" y="9068705"/>
            <a:ext cx="539700" cy="539700"/>
          </a:xfrm>
          <a:prstGeom prst="rect">
            <a:avLst/>
          </a:prstGeom>
          <a:noFill/>
          <a:ln>
            <a:noFill/>
          </a:ln>
        </p:spPr>
      </p:pic>
      <p:pic>
        <p:nvPicPr>
          <p:cNvPr id="121" name="Google Shape;121;p17"/>
          <p:cNvPicPr preferRelativeResize="0"/>
          <p:nvPr/>
        </p:nvPicPr>
        <p:blipFill>
          <a:blip r:embed="rId4">
            <a:alphaModFix/>
          </a:blip>
          <a:stretch>
            <a:fillRect/>
          </a:stretch>
        </p:blipFill>
        <p:spPr>
          <a:xfrm>
            <a:off x="3782474" y="9068706"/>
            <a:ext cx="539700" cy="539700"/>
          </a:xfrm>
          <a:prstGeom prst="rect">
            <a:avLst/>
          </a:prstGeom>
          <a:noFill/>
          <a:ln>
            <a:noFill/>
          </a:ln>
        </p:spPr>
      </p:pic>
      <p:sp>
        <p:nvSpPr>
          <p:cNvPr id="122" name="Google Shape;122;p17"/>
          <p:cNvSpPr txBox="1"/>
          <p:nvPr/>
        </p:nvSpPr>
        <p:spPr>
          <a:xfrm>
            <a:off x="103525" y="9789302"/>
            <a:ext cx="60717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Rifampicin is not given to </a:t>
            </a:r>
            <a:r>
              <a:rPr lang="en-GB" sz="1200">
                <a:solidFill>
                  <a:srgbClr val="6AA84F"/>
                </a:solidFill>
                <a:latin typeface="Mada"/>
                <a:ea typeface="Mada"/>
                <a:cs typeface="Mada"/>
                <a:sym typeface="Mada"/>
              </a:rPr>
              <a:t>pregnant women </a:t>
            </a:r>
            <a:endParaRPr sz="12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Meningococcal disease</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129" name="Google Shape;129;p18"/>
          <p:cNvSpPr txBox="1"/>
          <p:nvPr/>
        </p:nvSpPr>
        <p:spPr>
          <a:xfrm>
            <a:off x="258700" y="880550"/>
            <a:ext cx="6592200" cy="85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a:solidFill>
                  <a:srgbClr val="134F5C"/>
                </a:solidFill>
                <a:latin typeface="Mada"/>
                <a:ea typeface="Mada"/>
                <a:cs typeface="Mada"/>
                <a:sym typeface="Mada"/>
              </a:rPr>
              <a:t>2- Meningococcal Vaccines:</a:t>
            </a:r>
            <a:endParaRPr b="1">
              <a:solidFill>
                <a:srgbClr val="134F5C"/>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lang="en-GB" sz="1200">
                <a:latin typeface="Mada"/>
                <a:ea typeface="Mada"/>
                <a:cs typeface="Mada"/>
                <a:sym typeface="Mada"/>
              </a:rPr>
              <a:t>More than 90% of meningococcal disease, </a:t>
            </a:r>
            <a:r>
              <a:rPr b="1" lang="en-GB" sz="1200">
                <a:solidFill>
                  <a:srgbClr val="BF9000"/>
                </a:solidFill>
                <a:latin typeface="Mada"/>
                <a:ea typeface="Mada"/>
                <a:cs typeface="Mada"/>
                <a:sym typeface="Mada"/>
              </a:rPr>
              <a:t>vaccines are available for group A, C, Y and W - 135</a:t>
            </a:r>
            <a:endParaRPr b="1" sz="1200" u="sng">
              <a:solidFill>
                <a:srgbClr val="BF9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At present </a:t>
            </a:r>
            <a:r>
              <a:rPr b="1" lang="en-GB" sz="1200">
                <a:latin typeface="Mada"/>
                <a:ea typeface="Mada"/>
                <a:cs typeface="Mada"/>
                <a:sym typeface="Mada"/>
              </a:rPr>
              <a:t>two types </a:t>
            </a:r>
            <a:r>
              <a:rPr lang="en-GB" sz="1200">
                <a:latin typeface="Mada"/>
                <a:ea typeface="Mada"/>
                <a:cs typeface="Mada"/>
                <a:sym typeface="Mada"/>
              </a:rPr>
              <a:t>of meningococcal vaccines are licensed; </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Meningococcal</a:t>
            </a:r>
            <a:r>
              <a:rPr b="1" lang="en-GB" sz="1200" u="sng">
                <a:latin typeface="Mada"/>
                <a:ea typeface="Mada"/>
                <a:cs typeface="Mada"/>
                <a:sym typeface="Mada"/>
              </a:rPr>
              <a:t> polysaccharide vaccines</a:t>
            </a:r>
            <a:r>
              <a:rPr lang="en-GB" sz="1200">
                <a:latin typeface="Mada"/>
                <a:ea typeface="Mada"/>
                <a:cs typeface="Mada"/>
                <a:sym typeface="Mada"/>
              </a:rPr>
              <a:t>:</a:t>
            </a:r>
            <a:endParaRPr sz="1200">
              <a:latin typeface="Mada"/>
              <a:ea typeface="Mada"/>
              <a:cs typeface="Mada"/>
              <a:sym typeface="Mada"/>
            </a:endParaRPr>
          </a:p>
          <a:p>
            <a:pPr indent="-304799" lvl="0" marL="990000" rtl="0" algn="l">
              <a:lnSpc>
                <a:spcPct val="115000"/>
              </a:lnSpc>
              <a:spcBef>
                <a:spcPts val="0"/>
              </a:spcBef>
              <a:spcAft>
                <a:spcPts val="0"/>
              </a:spcAft>
              <a:buSzPts val="1200"/>
              <a:buFont typeface="Mada"/>
              <a:buChar char="■"/>
            </a:pPr>
            <a:r>
              <a:rPr lang="en-GB" sz="1200">
                <a:latin typeface="Mada"/>
                <a:ea typeface="Mada"/>
                <a:cs typeface="Mada"/>
                <a:sym typeface="Mada"/>
              </a:rPr>
              <a:t>Bivalent → protection against serogroups A and C.</a:t>
            </a:r>
            <a:endParaRPr sz="1200">
              <a:latin typeface="Mada"/>
              <a:ea typeface="Mada"/>
              <a:cs typeface="Mada"/>
              <a:sym typeface="Mada"/>
            </a:endParaRPr>
          </a:p>
          <a:p>
            <a:pPr indent="-304799" lvl="0" marL="990000" rtl="0" algn="l">
              <a:lnSpc>
                <a:spcPct val="115000"/>
              </a:lnSpc>
              <a:spcBef>
                <a:spcPts val="0"/>
              </a:spcBef>
              <a:spcAft>
                <a:spcPts val="0"/>
              </a:spcAft>
              <a:buSzPts val="1200"/>
              <a:buFont typeface="Mada"/>
              <a:buChar char="■"/>
            </a:pPr>
            <a:r>
              <a:rPr lang="en-GB" sz="1200">
                <a:latin typeface="Mada"/>
                <a:ea typeface="Mada"/>
                <a:cs typeface="Mada"/>
                <a:sym typeface="Mada"/>
              </a:rPr>
              <a:t>Quadrivalent → protection against serogroups A, C, Y and W - 135 </a:t>
            </a:r>
            <a:r>
              <a:rPr lang="en-GB" sz="1200">
                <a:solidFill>
                  <a:srgbClr val="6AA84F"/>
                </a:solidFill>
                <a:latin typeface="Mada"/>
                <a:ea typeface="Mada"/>
                <a:cs typeface="Mada"/>
                <a:sym typeface="Mada"/>
              </a:rPr>
              <a:t>commonly used </a:t>
            </a:r>
            <a:endParaRPr sz="1200">
              <a:solidFill>
                <a:srgbClr val="6AA84F"/>
              </a:solidFill>
              <a:latin typeface="Mada"/>
              <a:ea typeface="Mada"/>
              <a:cs typeface="Mada"/>
              <a:sym typeface="Mada"/>
            </a:endParaRPr>
          </a:p>
          <a:p>
            <a:pPr indent="-304799" lvl="0" marL="990000" rtl="0" algn="l">
              <a:lnSpc>
                <a:spcPct val="115000"/>
              </a:lnSpc>
              <a:spcBef>
                <a:spcPts val="0"/>
              </a:spcBef>
              <a:spcAft>
                <a:spcPts val="0"/>
              </a:spcAft>
              <a:buSzPts val="1200"/>
              <a:buFont typeface="Mada"/>
              <a:buChar char="■"/>
            </a:pPr>
            <a:r>
              <a:rPr lang="en-GB" sz="1200">
                <a:latin typeface="Mada"/>
                <a:ea typeface="Mada"/>
                <a:cs typeface="Mada"/>
                <a:sym typeface="Mada"/>
              </a:rPr>
              <a:t>The dose for primary vaccination for both adults and children older than 2 years is a single 0.5 ml SC injection.</a:t>
            </a:r>
            <a:endParaRPr sz="1200">
              <a:latin typeface="Mada"/>
              <a:ea typeface="Mada"/>
              <a:cs typeface="Mada"/>
              <a:sym typeface="Mada"/>
            </a:endParaRPr>
          </a:p>
          <a:p>
            <a:pPr indent="-304799" lvl="0" marL="990000" rtl="0" algn="l">
              <a:lnSpc>
                <a:spcPct val="115000"/>
              </a:lnSpc>
              <a:spcBef>
                <a:spcPts val="0"/>
              </a:spcBef>
              <a:spcAft>
                <a:spcPts val="0"/>
              </a:spcAft>
              <a:buSzPts val="1200"/>
              <a:buFont typeface="Mada"/>
              <a:buChar char="■"/>
            </a:pPr>
            <a:r>
              <a:rPr lang="en-GB" sz="1200">
                <a:latin typeface="Mada"/>
                <a:ea typeface="Mada"/>
                <a:cs typeface="Mada"/>
                <a:sym typeface="Mada"/>
              </a:rPr>
              <a:t>Protective levels of antibody are usually achieved within 7 - 10 days of vaccination</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Meningococcal conjugated polysaccharide vaccine.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Recommendations for use of meningococcal vaccine:</a:t>
            </a:r>
            <a:endParaRPr b="1" sz="1200">
              <a:latin typeface="Mada"/>
              <a:ea typeface="Mada"/>
              <a:cs typeface="Mada"/>
              <a:sym typeface="Mada"/>
            </a:endParaRPr>
          </a:p>
          <a:p>
            <a:pPr indent="0" lvl="0" marL="0" rtl="0" algn="l">
              <a:lnSpc>
                <a:spcPct val="115000"/>
              </a:lnSpc>
              <a:spcBef>
                <a:spcPts val="160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1600"/>
              </a:spcBef>
              <a:spcAft>
                <a:spcPts val="1600"/>
              </a:spcAft>
              <a:buNone/>
            </a:pPr>
            <a:r>
              <a:t/>
            </a:r>
            <a:endParaRPr sz="1200">
              <a:latin typeface="Mada"/>
              <a:ea typeface="Mada"/>
              <a:cs typeface="Mada"/>
              <a:sym typeface="Mada"/>
            </a:endParaRPr>
          </a:p>
        </p:txBody>
      </p:sp>
      <p:grpSp>
        <p:nvGrpSpPr>
          <p:cNvPr id="130" name="Google Shape;130;p18"/>
          <p:cNvGrpSpPr/>
          <p:nvPr/>
        </p:nvGrpSpPr>
        <p:grpSpPr>
          <a:xfrm>
            <a:off x="547788" y="4225856"/>
            <a:ext cx="6495763" cy="904800"/>
            <a:chOff x="367663" y="4015576"/>
            <a:chExt cx="6495763" cy="904800"/>
          </a:xfrm>
        </p:grpSpPr>
        <p:sp>
          <p:nvSpPr>
            <p:cNvPr id="131" name="Google Shape;131;p18"/>
            <p:cNvSpPr/>
            <p:nvPr/>
          </p:nvSpPr>
          <p:spPr>
            <a:xfrm>
              <a:off x="968638" y="4423038"/>
              <a:ext cx="737600" cy="25"/>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367663" y="4039663"/>
              <a:ext cx="656350" cy="757850"/>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429288" y="4110813"/>
              <a:ext cx="533425" cy="615875"/>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1275625" y="4015576"/>
              <a:ext cx="5587800" cy="9048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Vaccination with a single dose of polysaccharide vaccine is recommended for travelers above 18 months of age going to an area experiencing an epidemic of meningococcal disease or to areas with a high rate of endemic meningococcal disease.</a:t>
              </a:r>
              <a:endParaRPr sz="1200">
                <a:latin typeface="Mada"/>
                <a:ea typeface="Mada"/>
                <a:cs typeface="Mada"/>
                <a:sym typeface="Mada"/>
              </a:endParaRPr>
            </a:p>
          </p:txBody>
        </p:sp>
      </p:grpSp>
      <p:pic>
        <p:nvPicPr>
          <p:cNvPr id="135" name="Google Shape;135;p18"/>
          <p:cNvPicPr preferRelativeResize="0"/>
          <p:nvPr/>
        </p:nvPicPr>
        <p:blipFill>
          <a:blip r:embed="rId3">
            <a:alphaModFix/>
          </a:blip>
          <a:stretch>
            <a:fillRect/>
          </a:stretch>
        </p:blipFill>
        <p:spPr>
          <a:xfrm>
            <a:off x="636836" y="4400068"/>
            <a:ext cx="439100" cy="43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Respiratory tract infection</a:t>
            </a:r>
            <a:endParaRPr b="1" sz="3000">
              <a:solidFill>
                <a:srgbClr val="134F5C"/>
              </a:solidFill>
              <a:latin typeface="Nunito"/>
              <a:ea typeface="Nunito"/>
              <a:cs typeface="Nunito"/>
              <a:sym typeface="Nunito"/>
            </a:endParaRPr>
          </a:p>
        </p:txBody>
      </p:sp>
      <p:sp>
        <p:nvSpPr>
          <p:cNvPr id="143" name="Google Shape;143;p19"/>
          <p:cNvSpPr txBox="1"/>
          <p:nvPr/>
        </p:nvSpPr>
        <p:spPr>
          <a:xfrm>
            <a:off x="258700" y="804350"/>
            <a:ext cx="6381300" cy="2932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Respiratory diseases are the most common cause of outpatient department visits during the Hajj, accounting for 41–60.8% of visits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Upper respiratory tract infections (URTIs), including </a:t>
            </a:r>
            <a:r>
              <a:rPr b="1" lang="en-GB" sz="1200">
                <a:latin typeface="Mada"/>
                <a:ea typeface="Mada"/>
                <a:cs typeface="Mada"/>
                <a:sym typeface="Mada"/>
              </a:rPr>
              <a:t>pharyngitis</a:t>
            </a:r>
            <a:r>
              <a:rPr lang="en-GB" sz="1200">
                <a:latin typeface="Mada"/>
                <a:ea typeface="Mada"/>
                <a:cs typeface="Mada"/>
                <a:sym typeface="Mada"/>
              </a:rPr>
              <a:t>, </a:t>
            </a:r>
            <a:r>
              <a:rPr b="1" lang="en-GB" sz="1200">
                <a:latin typeface="Mada"/>
                <a:ea typeface="Mada"/>
                <a:cs typeface="Mada"/>
                <a:sym typeface="Mada"/>
              </a:rPr>
              <a:t>viral URTI,</a:t>
            </a:r>
            <a:r>
              <a:rPr lang="en-GB" sz="1200">
                <a:latin typeface="Mada"/>
                <a:ea typeface="Mada"/>
                <a:cs typeface="Mada"/>
                <a:sym typeface="Mada"/>
              </a:rPr>
              <a:t> and </a:t>
            </a:r>
            <a:r>
              <a:rPr b="1" lang="en-GB" sz="1200">
                <a:latin typeface="Mada"/>
                <a:ea typeface="Mada"/>
                <a:cs typeface="Mada"/>
                <a:sym typeface="Mada"/>
              </a:rPr>
              <a:t>tonsillitis</a:t>
            </a:r>
            <a:endParaRPr b="1" sz="1200" u="sng">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Comorbidity is one of the risk factors for development of URTI.</a:t>
            </a:r>
            <a:endParaRPr b="1"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In pilgrims who suffered from comorbidity, there was a significant association with longer duration of cough, longer duration of sore throat, and severe influenza-like illness requiring admission to hospital for further treatment.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Acute respiratory infections were caused by:</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 Influenza virus (IV).</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Respiratory syncytial virus (RSV). </a:t>
            </a:r>
            <a:endParaRPr sz="1200">
              <a:latin typeface="Mada"/>
              <a:ea typeface="Mada"/>
              <a:cs typeface="Mada"/>
              <a:sym typeface="Mada"/>
            </a:endParaRPr>
          </a:p>
          <a:p>
            <a:pPr indent="-304800" lvl="0" marL="719999" rtl="0" algn="l">
              <a:lnSpc>
                <a:spcPct val="115000"/>
              </a:lnSpc>
              <a:spcBef>
                <a:spcPts val="0"/>
              </a:spcBef>
              <a:spcAft>
                <a:spcPts val="0"/>
              </a:spcAft>
              <a:buSzPts val="1200"/>
              <a:buFont typeface="Mada"/>
              <a:buChar char="○"/>
            </a:pPr>
            <a:r>
              <a:rPr lang="en-GB" sz="1200">
                <a:latin typeface="Mada"/>
                <a:ea typeface="Mada"/>
                <a:cs typeface="Mada"/>
                <a:sym typeface="Mada"/>
              </a:rPr>
              <a:t>Less commonly, parainfluenza virus, rhinovirus, adenovirus and enterovirus.</a:t>
            </a:r>
            <a:endParaRPr sz="1200">
              <a:latin typeface="Mada"/>
              <a:ea typeface="Mada"/>
              <a:cs typeface="Mada"/>
              <a:sym typeface="Mada"/>
            </a:endParaRPr>
          </a:p>
        </p:txBody>
      </p:sp>
      <p:sp>
        <p:nvSpPr>
          <p:cNvPr id="144" name="Google Shape;144;p19"/>
          <p:cNvSpPr/>
          <p:nvPr/>
        </p:nvSpPr>
        <p:spPr>
          <a:xfrm>
            <a:off x="221013" y="3753225"/>
            <a:ext cx="839100" cy="698525"/>
          </a:xfrm>
          <a:custGeom>
            <a:rect b="b" l="l" r="r" t="t"/>
            <a:pathLst>
              <a:path extrusionOk="0" h="27941" w="33564">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5" name="Google Shape;145;p19"/>
          <p:cNvSpPr/>
          <p:nvPr/>
        </p:nvSpPr>
        <p:spPr>
          <a:xfrm>
            <a:off x="221025" y="3864450"/>
            <a:ext cx="3126947" cy="698925"/>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6" name="Google Shape;146;p19"/>
          <p:cNvSpPr/>
          <p:nvPr/>
        </p:nvSpPr>
        <p:spPr>
          <a:xfrm>
            <a:off x="221013" y="3902850"/>
            <a:ext cx="863225" cy="583725"/>
          </a:xfrm>
          <a:custGeom>
            <a:rect b="b" l="l" r="r" t="t"/>
            <a:pathLst>
              <a:path extrusionOk="0" h="23349" w="34529">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7" name="Google Shape;147;p19"/>
          <p:cNvSpPr/>
          <p:nvPr/>
        </p:nvSpPr>
        <p:spPr>
          <a:xfrm>
            <a:off x="221013" y="3765150"/>
            <a:ext cx="839100" cy="698800"/>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8" name="Google Shape;148;p19"/>
          <p:cNvSpPr/>
          <p:nvPr/>
        </p:nvSpPr>
        <p:spPr>
          <a:xfrm>
            <a:off x="4031013" y="3753225"/>
            <a:ext cx="839100" cy="698525"/>
          </a:xfrm>
          <a:custGeom>
            <a:rect b="b" l="l" r="r" t="t"/>
            <a:pathLst>
              <a:path extrusionOk="0" h="27941" w="33564">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9" name="Google Shape;149;p19"/>
          <p:cNvSpPr/>
          <p:nvPr/>
        </p:nvSpPr>
        <p:spPr>
          <a:xfrm>
            <a:off x="4031025" y="3864450"/>
            <a:ext cx="3126947" cy="698925"/>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50" name="Google Shape;150;p19"/>
          <p:cNvSpPr/>
          <p:nvPr/>
        </p:nvSpPr>
        <p:spPr>
          <a:xfrm>
            <a:off x="4031013" y="3902850"/>
            <a:ext cx="863225" cy="583725"/>
          </a:xfrm>
          <a:custGeom>
            <a:rect b="b" l="l" r="r" t="t"/>
            <a:pathLst>
              <a:path extrusionOk="0" h="23349" w="34529">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51" name="Google Shape;151;p19"/>
          <p:cNvSpPr/>
          <p:nvPr/>
        </p:nvSpPr>
        <p:spPr>
          <a:xfrm>
            <a:off x="4031013" y="3765150"/>
            <a:ext cx="839100" cy="698800"/>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52" name="Google Shape;152;p19"/>
          <p:cNvSpPr txBox="1"/>
          <p:nvPr/>
        </p:nvSpPr>
        <p:spPr>
          <a:xfrm>
            <a:off x="1060125" y="4029075"/>
            <a:ext cx="1952700" cy="4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Pneumonia</a:t>
            </a:r>
            <a:endParaRPr b="1" sz="1800">
              <a:solidFill>
                <a:srgbClr val="FFFFFF"/>
              </a:solidFill>
              <a:latin typeface="Mada"/>
              <a:ea typeface="Mada"/>
              <a:cs typeface="Mada"/>
              <a:sym typeface="Mada"/>
            </a:endParaRPr>
          </a:p>
        </p:txBody>
      </p:sp>
      <p:sp>
        <p:nvSpPr>
          <p:cNvPr id="153" name="Google Shape;153;p19"/>
          <p:cNvSpPr txBox="1"/>
          <p:nvPr/>
        </p:nvSpPr>
        <p:spPr>
          <a:xfrm>
            <a:off x="4914900" y="4029075"/>
            <a:ext cx="1952700" cy="4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Tuberculosis</a:t>
            </a:r>
            <a:endParaRPr b="1" sz="1800">
              <a:solidFill>
                <a:srgbClr val="FFFFFF"/>
              </a:solidFill>
              <a:latin typeface="Mada"/>
              <a:ea typeface="Mada"/>
              <a:cs typeface="Mada"/>
              <a:sym typeface="Mada"/>
            </a:endParaRPr>
          </a:p>
        </p:txBody>
      </p:sp>
      <p:sp>
        <p:nvSpPr>
          <p:cNvPr id="154" name="Google Shape;154;p19"/>
          <p:cNvSpPr txBox="1"/>
          <p:nvPr/>
        </p:nvSpPr>
        <p:spPr>
          <a:xfrm>
            <a:off x="266700" y="4638675"/>
            <a:ext cx="3081300" cy="14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latin typeface="Mada"/>
                <a:ea typeface="Mada"/>
                <a:cs typeface="Mada"/>
                <a:sym typeface="Mada"/>
              </a:rPr>
              <a:t>- 94% of whom were aged &gt; 50 years</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One of the leading causes of </a:t>
            </a:r>
            <a:r>
              <a:rPr b="1" lang="en-GB" sz="1200">
                <a:solidFill>
                  <a:srgbClr val="CC0000"/>
                </a:solidFill>
                <a:latin typeface="Mada"/>
                <a:ea typeface="Mada"/>
                <a:cs typeface="Mada"/>
                <a:sym typeface="Mada"/>
              </a:rPr>
              <a:t>hospitalization</a:t>
            </a:r>
            <a:r>
              <a:rPr lang="en-GB" sz="1200">
                <a:latin typeface="Mada"/>
                <a:ea typeface="Mada"/>
                <a:cs typeface="Mada"/>
                <a:sym typeface="Mada"/>
              </a:rPr>
              <a:t> of pilgrims in Mecca, especially</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among elderly people</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The leading cause of severe </a:t>
            </a:r>
            <a:r>
              <a:rPr b="1" lang="en-GB" sz="1200">
                <a:solidFill>
                  <a:srgbClr val="CC0000"/>
                </a:solidFill>
                <a:latin typeface="Mada"/>
                <a:ea typeface="Mada"/>
                <a:cs typeface="Mada"/>
                <a:sym typeface="Mada"/>
              </a:rPr>
              <a:t>sepsis</a:t>
            </a:r>
            <a:r>
              <a:rPr lang="en-GB" sz="1200">
                <a:latin typeface="Mada"/>
                <a:ea typeface="Mada"/>
                <a:cs typeface="Mada"/>
                <a:sym typeface="Mada"/>
              </a:rPr>
              <a:t> and </a:t>
            </a:r>
            <a:r>
              <a:rPr b="1" lang="en-GB" sz="1200">
                <a:solidFill>
                  <a:srgbClr val="CC0000"/>
                </a:solidFill>
                <a:latin typeface="Mada"/>
                <a:ea typeface="Mada"/>
                <a:cs typeface="Mada"/>
                <a:sym typeface="Mada"/>
              </a:rPr>
              <a:t>septic shock</a:t>
            </a:r>
            <a:r>
              <a:rPr lang="en-GB" sz="1200">
                <a:latin typeface="Mada"/>
                <a:ea typeface="Mada"/>
                <a:cs typeface="Mada"/>
                <a:sym typeface="Mada"/>
              </a:rPr>
              <a:t> among pilgrims admitted to the ICU.</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155" name="Google Shape;155;p19"/>
          <p:cNvSpPr txBox="1"/>
          <p:nvPr/>
        </p:nvSpPr>
        <p:spPr>
          <a:xfrm>
            <a:off x="4076700" y="4638675"/>
            <a:ext cx="3081300" cy="181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latin typeface="Mada"/>
                <a:ea typeface="Mada"/>
                <a:cs typeface="Mada"/>
                <a:sym typeface="Mada"/>
              </a:rPr>
              <a:t>- The annual risk is </a:t>
            </a:r>
            <a:r>
              <a:rPr b="1" lang="en-GB" sz="1200">
                <a:latin typeface="Mada"/>
                <a:ea typeface="Mada"/>
                <a:cs typeface="Mada"/>
                <a:sym typeface="Mada"/>
              </a:rPr>
              <a:t>3 times higher</a:t>
            </a:r>
            <a:r>
              <a:rPr lang="en-GB" sz="1200">
                <a:latin typeface="Mada"/>
                <a:ea typeface="Mada"/>
                <a:cs typeface="Mada"/>
                <a:sym typeface="Mada"/>
              </a:rPr>
              <a:t> in Mecca than the national average in Saudi Arabia.</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&gt; 50% of pilgrims come from TB-endemic countries.</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TB infection rate was 10% among Hajj pilgrims.</a:t>
            </a:r>
            <a:endParaRPr sz="1200">
              <a:latin typeface="Mada"/>
              <a:ea typeface="Mada"/>
              <a:cs typeface="Mada"/>
              <a:sym typeface="Mada"/>
            </a:endParaRPr>
          </a:p>
          <a:p>
            <a:pPr indent="0" lvl="0" marL="0" rtl="0" algn="l">
              <a:lnSpc>
                <a:spcPct val="115000"/>
              </a:lnSpc>
              <a:spcBef>
                <a:spcPts val="0"/>
              </a:spcBef>
              <a:spcAft>
                <a:spcPts val="0"/>
              </a:spcAft>
              <a:buNone/>
            </a:pPr>
            <a:r>
              <a:rPr lang="en-GB" sz="1200">
                <a:latin typeface="Mada"/>
                <a:ea typeface="Mada"/>
                <a:cs typeface="Mada"/>
                <a:sym typeface="Mada"/>
              </a:rPr>
              <a:t>- TB during the Hajj has the potential to be a source of TB upon return of pilgrims to their home countries</a:t>
            </a:r>
            <a:endParaRPr sz="1200">
              <a:latin typeface="Mada"/>
              <a:ea typeface="Mada"/>
              <a:cs typeface="Mada"/>
              <a:sym typeface="Mada"/>
            </a:endParaRPr>
          </a:p>
        </p:txBody>
      </p:sp>
      <p:sp>
        <p:nvSpPr>
          <p:cNvPr id="156" name="Google Shape;156;p19"/>
          <p:cNvSpPr txBox="1"/>
          <p:nvPr/>
        </p:nvSpPr>
        <p:spPr>
          <a:xfrm>
            <a:off x="1209803" y="6147125"/>
            <a:ext cx="1390800" cy="436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200">
                <a:solidFill>
                  <a:srgbClr val="134F5C"/>
                </a:solidFill>
                <a:latin typeface="Mada"/>
                <a:ea typeface="Mada"/>
                <a:cs typeface="Mada"/>
                <a:sym typeface="Mada"/>
              </a:rPr>
              <a:t>Pathogens</a:t>
            </a:r>
            <a:r>
              <a:rPr lang="en-GB" sz="3000">
                <a:solidFill>
                  <a:srgbClr val="134F5C"/>
                </a:solidFill>
                <a:latin typeface="Nunito"/>
                <a:ea typeface="Nunito"/>
                <a:cs typeface="Nunito"/>
                <a:sym typeface="Nunito"/>
              </a:rPr>
              <a:t> </a:t>
            </a:r>
            <a:endParaRPr sz="3000">
              <a:solidFill>
                <a:srgbClr val="134F5C"/>
              </a:solidFill>
              <a:latin typeface="Nunito"/>
              <a:ea typeface="Nunito"/>
              <a:cs typeface="Nunito"/>
              <a:sym typeface="Nunito"/>
            </a:endParaRPr>
          </a:p>
        </p:txBody>
      </p:sp>
      <p:sp>
        <p:nvSpPr>
          <p:cNvPr id="157" name="Google Shape;157;p19"/>
          <p:cNvSpPr/>
          <p:nvPr/>
        </p:nvSpPr>
        <p:spPr>
          <a:xfrm>
            <a:off x="-231150" y="6723050"/>
            <a:ext cx="18222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latin typeface="Mada"/>
                <a:ea typeface="Mada"/>
                <a:cs typeface="Mada"/>
                <a:sym typeface="Mada"/>
              </a:rPr>
              <a:t>Candida albicans 28%</a:t>
            </a:r>
            <a:r>
              <a:rPr b="1" lang="en-GB" sz="1200">
                <a:latin typeface="Mada"/>
                <a:ea typeface="Mada"/>
                <a:cs typeface="Mada"/>
                <a:sym typeface="Mada"/>
              </a:rPr>
              <a:t> </a:t>
            </a:r>
            <a:endParaRPr b="1" sz="1200">
              <a:latin typeface="Mada"/>
              <a:ea typeface="Mada"/>
              <a:cs typeface="Mada"/>
              <a:sym typeface="Mada"/>
            </a:endParaRPr>
          </a:p>
        </p:txBody>
      </p:sp>
      <p:sp>
        <p:nvSpPr>
          <p:cNvPr id="158" name="Google Shape;158;p19"/>
          <p:cNvSpPr/>
          <p:nvPr/>
        </p:nvSpPr>
        <p:spPr>
          <a:xfrm>
            <a:off x="0" y="7264750"/>
            <a:ext cx="15909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latin typeface="Mada"/>
                <a:ea typeface="Mada"/>
                <a:cs typeface="Mada"/>
                <a:sym typeface="Mada"/>
              </a:rPr>
              <a:t>Legionella pneumophila 14.9%</a:t>
            </a:r>
            <a:endParaRPr b="1" sz="1200">
              <a:latin typeface="Mada"/>
              <a:ea typeface="Mada"/>
              <a:cs typeface="Mada"/>
              <a:sym typeface="Mada"/>
            </a:endParaRPr>
          </a:p>
        </p:txBody>
      </p:sp>
      <p:sp>
        <p:nvSpPr>
          <p:cNvPr id="159" name="Google Shape;159;p19"/>
          <p:cNvSpPr/>
          <p:nvPr/>
        </p:nvSpPr>
        <p:spPr>
          <a:xfrm>
            <a:off x="2138869" y="7528009"/>
            <a:ext cx="3100800" cy="3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Klebsiella pneumoniae</a:t>
            </a:r>
            <a:endParaRPr b="1" sz="1200">
              <a:latin typeface="Mada"/>
              <a:ea typeface="Mada"/>
              <a:cs typeface="Mada"/>
              <a:sym typeface="Mada"/>
            </a:endParaRPr>
          </a:p>
        </p:txBody>
      </p:sp>
      <p:sp>
        <p:nvSpPr>
          <p:cNvPr id="160" name="Google Shape;160;p19"/>
          <p:cNvSpPr/>
          <p:nvPr/>
        </p:nvSpPr>
        <p:spPr>
          <a:xfrm>
            <a:off x="2138875" y="6864025"/>
            <a:ext cx="1656000" cy="52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Pseudomonas aeruginosa 21.8%</a:t>
            </a:r>
            <a:endParaRPr b="1" sz="1200">
              <a:latin typeface="Mada"/>
              <a:ea typeface="Mada"/>
              <a:cs typeface="Mada"/>
              <a:sym typeface="Mada"/>
            </a:endParaRPr>
          </a:p>
        </p:txBody>
      </p:sp>
      <p:cxnSp>
        <p:nvCxnSpPr>
          <p:cNvPr id="161" name="Google Shape;161;p19"/>
          <p:cNvCxnSpPr>
            <a:stCxn id="156" idx="2"/>
            <a:endCxn id="160" idx="1"/>
          </p:cNvCxnSpPr>
          <p:nvPr/>
        </p:nvCxnSpPr>
        <p:spPr>
          <a:xfrm flipH="1" rot="-5400000">
            <a:off x="1749803" y="6739025"/>
            <a:ext cx="544500" cy="233700"/>
          </a:xfrm>
          <a:prstGeom prst="bentConnector2">
            <a:avLst/>
          </a:prstGeom>
          <a:noFill/>
          <a:ln cap="flat" cmpd="sng" w="9525">
            <a:solidFill>
              <a:srgbClr val="76A5AF"/>
            </a:solidFill>
            <a:prstDash val="solid"/>
            <a:round/>
            <a:headEnd len="med" w="med" type="none"/>
            <a:tailEnd len="med" w="med" type="oval"/>
          </a:ln>
        </p:spPr>
      </p:cxnSp>
      <p:cxnSp>
        <p:nvCxnSpPr>
          <p:cNvPr id="162" name="Google Shape;162;p19"/>
          <p:cNvCxnSpPr>
            <a:stCxn id="156" idx="2"/>
            <a:endCxn id="157" idx="3"/>
          </p:cNvCxnSpPr>
          <p:nvPr/>
        </p:nvCxnSpPr>
        <p:spPr>
          <a:xfrm rot="5400000">
            <a:off x="1587653" y="6587075"/>
            <a:ext cx="321000" cy="314100"/>
          </a:xfrm>
          <a:prstGeom prst="bentConnector2">
            <a:avLst/>
          </a:prstGeom>
          <a:noFill/>
          <a:ln cap="flat" cmpd="sng" w="9525">
            <a:solidFill>
              <a:srgbClr val="76A5AF"/>
            </a:solidFill>
            <a:prstDash val="solid"/>
            <a:round/>
            <a:headEnd len="med" w="med" type="oval"/>
            <a:tailEnd len="med" w="med" type="oval"/>
          </a:ln>
        </p:spPr>
      </p:cxnSp>
      <p:cxnSp>
        <p:nvCxnSpPr>
          <p:cNvPr id="163" name="Google Shape;163;p19"/>
          <p:cNvCxnSpPr>
            <a:stCxn id="156" idx="2"/>
            <a:endCxn id="159" idx="1"/>
          </p:cNvCxnSpPr>
          <p:nvPr/>
        </p:nvCxnSpPr>
        <p:spPr>
          <a:xfrm flipH="1" rot="-5400000">
            <a:off x="1459103" y="7029725"/>
            <a:ext cx="1125900" cy="233700"/>
          </a:xfrm>
          <a:prstGeom prst="bentConnector2">
            <a:avLst/>
          </a:prstGeom>
          <a:noFill/>
          <a:ln cap="flat" cmpd="sng" w="9525">
            <a:solidFill>
              <a:srgbClr val="76A5AF"/>
            </a:solidFill>
            <a:prstDash val="solid"/>
            <a:round/>
            <a:headEnd len="med" w="med" type="none"/>
            <a:tailEnd len="med" w="med" type="oval"/>
          </a:ln>
        </p:spPr>
      </p:cxnSp>
      <p:cxnSp>
        <p:nvCxnSpPr>
          <p:cNvPr id="164" name="Google Shape;164;p19"/>
          <p:cNvCxnSpPr>
            <a:stCxn id="156" idx="2"/>
            <a:endCxn id="158" idx="3"/>
          </p:cNvCxnSpPr>
          <p:nvPr/>
        </p:nvCxnSpPr>
        <p:spPr>
          <a:xfrm rot="5400000">
            <a:off x="1316753" y="6857675"/>
            <a:ext cx="862500" cy="314400"/>
          </a:xfrm>
          <a:prstGeom prst="bentConnector2">
            <a:avLst/>
          </a:prstGeom>
          <a:noFill/>
          <a:ln cap="flat" cmpd="sng" w="9525">
            <a:solidFill>
              <a:srgbClr val="76A5AF"/>
            </a:solidFill>
            <a:prstDash val="solid"/>
            <a:round/>
            <a:headEnd len="med" w="med" type="none"/>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000">
                <a:solidFill>
                  <a:srgbClr val="134F5C"/>
                </a:solidFill>
                <a:latin typeface="Nunito"/>
                <a:ea typeface="Nunito"/>
                <a:cs typeface="Nunito"/>
                <a:sym typeface="Nunito"/>
              </a:rPr>
              <a:t>Communicable diseases</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172" name="Google Shape;172;p20"/>
          <p:cNvSpPr txBox="1"/>
          <p:nvPr/>
        </p:nvSpPr>
        <p:spPr>
          <a:xfrm>
            <a:off x="258700" y="8731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Preventive Measures</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173" name="Google Shape;173;p20"/>
          <p:cNvSpPr txBox="1"/>
          <p:nvPr/>
        </p:nvSpPr>
        <p:spPr>
          <a:xfrm>
            <a:off x="258700" y="1413950"/>
            <a:ext cx="6673500" cy="566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Some preventive measures are associated with </a:t>
            </a:r>
            <a:r>
              <a:rPr b="1" lang="en-GB" sz="1200">
                <a:latin typeface="Mada"/>
                <a:ea typeface="Mada"/>
                <a:cs typeface="Mada"/>
                <a:sym typeface="Mada"/>
              </a:rPr>
              <a:t>reduced risk of respiratory illness</a:t>
            </a:r>
            <a:r>
              <a:rPr lang="en-GB" sz="1200">
                <a:latin typeface="Mada"/>
                <a:ea typeface="Mada"/>
                <a:cs typeface="Mada"/>
                <a:sym typeface="Mada"/>
              </a:rPr>
              <a:t>, such as:</a:t>
            </a:r>
            <a:endParaRPr sz="1200">
              <a:latin typeface="Mada"/>
              <a:ea typeface="Mada"/>
              <a:cs typeface="Mada"/>
              <a:sym typeface="Mada"/>
            </a:endParaRPr>
          </a:p>
        </p:txBody>
      </p:sp>
      <p:sp>
        <p:nvSpPr>
          <p:cNvPr id="174" name="Google Shape;174;p20"/>
          <p:cNvSpPr/>
          <p:nvPr/>
        </p:nvSpPr>
        <p:spPr>
          <a:xfrm rot="-5399372">
            <a:off x="2033298" y="2018335"/>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5" name="Google Shape;175;p20"/>
          <p:cNvSpPr/>
          <p:nvPr/>
        </p:nvSpPr>
        <p:spPr>
          <a:xfrm rot="-5399372">
            <a:off x="3877498" y="2018335"/>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6" name="Google Shape;176;p20"/>
          <p:cNvSpPr/>
          <p:nvPr/>
        </p:nvSpPr>
        <p:spPr>
          <a:xfrm rot="-5399372">
            <a:off x="1163475" y="3393956"/>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7" name="Google Shape;177;p20"/>
          <p:cNvSpPr/>
          <p:nvPr/>
        </p:nvSpPr>
        <p:spPr>
          <a:xfrm rot="-5399372">
            <a:off x="4784781" y="3393956"/>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8" name="Google Shape;178;p20"/>
          <p:cNvSpPr/>
          <p:nvPr/>
        </p:nvSpPr>
        <p:spPr>
          <a:xfrm rot="-5399372">
            <a:off x="2033298" y="4802725"/>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9" name="Google Shape;179;p20"/>
          <p:cNvSpPr/>
          <p:nvPr/>
        </p:nvSpPr>
        <p:spPr>
          <a:xfrm rot="-5399372">
            <a:off x="3877498" y="4802725"/>
            <a:ext cx="1641000" cy="1631100"/>
          </a:xfrm>
          <a:prstGeom prst="hexagon">
            <a:avLst>
              <a:gd fmla="val 25000" name="adj"/>
              <a:gd fmla="val 115470" name="vf"/>
            </a:avLst>
          </a:prstGeom>
          <a:solidFill>
            <a:srgbClr val="EEEEEE"/>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80" name="Google Shape;180;p20"/>
          <p:cNvSpPr txBox="1"/>
          <p:nvPr/>
        </p:nvSpPr>
        <p:spPr>
          <a:xfrm>
            <a:off x="3083316" y="3606599"/>
            <a:ext cx="1430100" cy="12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134F5C"/>
                </a:solidFill>
                <a:latin typeface="Mada"/>
                <a:ea typeface="Mada"/>
                <a:cs typeface="Mada"/>
                <a:sym typeface="Mada"/>
              </a:rPr>
              <a:t>Preventive Measures</a:t>
            </a:r>
            <a:endParaRPr b="1" sz="2000">
              <a:solidFill>
                <a:srgbClr val="134F5C"/>
              </a:solidFill>
              <a:latin typeface="Mada"/>
              <a:ea typeface="Mada"/>
              <a:cs typeface="Mada"/>
              <a:sym typeface="Mada"/>
            </a:endParaRPr>
          </a:p>
        </p:txBody>
      </p:sp>
      <p:sp>
        <p:nvSpPr>
          <p:cNvPr id="181" name="Google Shape;181;p20"/>
          <p:cNvSpPr txBox="1"/>
          <p:nvPr/>
        </p:nvSpPr>
        <p:spPr>
          <a:xfrm>
            <a:off x="2089232" y="2228216"/>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Social distancing </a:t>
            </a:r>
            <a:endParaRPr b="1" sz="1200">
              <a:latin typeface="Mada"/>
              <a:ea typeface="Mada"/>
              <a:cs typeface="Mada"/>
              <a:sym typeface="Mada"/>
            </a:endParaRPr>
          </a:p>
        </p:txBody>
      </p:sp>
      <p:sp>
        <p:nvSpPr>
          <p:cNvPr id="182" name="Google Shape;182;p20"/>
          <p:cNvSpPr txBox="1"/>
          <p:nvPr/>
        </p:nvSpPr>
        <p:spPr>
          <a:xfrm>
            <a:off x="3935388" y="2228216"/>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Hand hygiene</a:t>
            </a:r>
            <a:endParaRPr b="1" sz="1200">
              <a:latin typeface="Mada"/>
              <a:ea typeface="Mada"/>
              <a:cs typeface="Mada"/>
              <a:sym typeface="Mada"/>
            </a:endParaRPr>
          </a:p>
        </p:txBody>
      </p:sp>
      <p:sp>
        <p:nvSpPr>
          <p:cNvPr id="183" name="Google Shape;183;p20"/>
          <p:cNvSpPr txBox="1"/>
          <p:nvPr/>
        </p:nvSpPr>
        <p:spPr>
          <a:xfrm>
            <a:off x="4858466" y="3620411"/>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Contact avoidance</a:t>
            </a:r>
            <a:endParaRPr b="1" sz="1200">
              <a:latin typeface="Mada"/>
              <a:ea typeface="Mada"/>
              <a:cs typeface="Mada"/>
              <a:sym typeface="Mada"/>
            </a:endParaRPr>
          </a:p>
        </p:txBody>
      </p:sp>
      <p:sp>
        <p:nvSpPr>
          <p:cNvPr id="184" name="Google Shape;184;p20"/>
          <p:cNvSpPr txBox="1"/>
          <p:nvPr/>
        </p:nvSpPr>
        <p:spPr>
          <a:xfrm>
            <a:off x="3935388" y="5078901"/>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Seasonal influenza vaccine</a:t>
            </a:r>
            <a:endParaRPr b="1" sz="1200">
              <a:latin typeface="Mada"/>
              <a:ea typeface="Mada"/>
              <a:cs typeface="Mada"/>
              <a:sym typeface="Mada"/>
            </a:endParaRPr>
          </a:p>
        </p:txBody>
      </p:sp>
      <p:sp>
        <p:nvSpPr>
          <p:cNvPr id="185" name="Google Shape;185;p20"/>
          <p:cNvSpPr txBox="1"/>
          <p:nvPr/>
        </p:nvSpPr>
        <p:spPr>
          <a:xfrm>
            <a:off x="2160238" y="5078901"/>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Facemasks</a:t>
            </a:r>
            <a:endParaRPr b="1" sz="1200">
              <a:latin typeface="Mada"/>
              <a:ea typeface="Mada"/>
              <a:cs typeface="Mada"/>
              <a:sym typeface="Mada"/>
            </a:endParaRPr>
          </a:p>
        </p:txBody>
      </p:sp>
      <p:sp>
        <p:nvSpPr>
          <p:cNvPr id="186" name="Google Shape;186;p20"/>
          <p:cNvSpPr txBox="1"/>
          <p:nvPr/>
        </p:nvSpPr>
        <p:spPr>
          <a:xfrm>
            <a:off x="1237160" y="3620411"/>
            <a:ext cx="14910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Washing the throat and mouth with salt water </a:t>
            </a:r>
            <a:endParaRPr b="1" sz="1200">
              <a:latin typeface="Mada"/>
              <a:ea typeface="Mada"/>
              <a:cs typeface="Mada"/>
              <a:sym typeface="Mada"/>
            </a:endParaRPr>
          </a:p>
        </p:txBody>
      </p:sp>
      <p:pic>
        <p:nvPicPr>
          <p:cNvPr id="187" name="Google Shape;187;p20"/>
          <p:cNvPicPr preferRelativeResize="0"/>
          <p:nvPr/>
        </p:nvPicPr>
        <p:blipFill>
          <a:blip r:embed="rId3">
            <a:alphaModFix/>
          </a:blip>
          <a:stretch>
            <a:fillRect/>
          </a:stretch>
        </p:blipFill>
        <p:spPr>
          <a:xfrm>
            <a:off x="2480413" y="2611812"/>
            <a:ext cx="746775" cy="746775"/>
          </a:xfrm>
          <a:prstGeom prst="rect">
            <a:avLst/>
          </a:prstGeom>
          <a:noFill/>
          <a:ln>
            <a:noFill/>
          </a:ln>
        </p:spPr>
      </p:pic>
      <p:pic>
        <p:nvPicPr>
          <p:cNvPr id="188" name="Google Shape;188;p20"/>
          <p:cNvPicPr preferRelativeResize="0"/>
          <p:nvPr/>
        </p:nvPicPr>
        <p:blipFill>
          <a:blip r:embed="rId4">
            <a:alphaModFix/>
          </a:blip>
          <a:stretch>
            <a:fillRect/>
          </a:stretch>
        </p:blipFill>
        <p:spPr>
          <a:xfrm>
            <a:off x="4378800" y="2666000"/>
            <a:ext cx="638400" cy="638400"/>
          </a:xfrm>
          <a:prstGeom prst="rect">
            <a:avLst/>
          </a:prstGeom>
          <a:noFill/>
          <a:ln>
            <a:noFill/>
          </a:ln>
        </p:spPr>
      </p:pic>
      <p:pic>
        <p:nvPicPr>
          <p:cNvPr id="189" name="Google Shape;189;p20"/>
          <p:cNvPicPr preferRelativeResize="0"/>
          <p:nvPr/>
        </p:nvPicPr>
        <p:blipFill>
          <a:blip r:embed="rId5">
            <a:alphaModFix/>
          </a:blip>
          <a:stretch>
            <a:fillRect/>
          </a:stretch>
        </p:blipFill>
        <p:spPr>
          <a:xfrm>
            <a:off x="5231888" y="3993250"/>
            <a:ext cx="746775" cy="746775"/>
          </a:xfrm>
          <a:prstGeom prst="rect">
            <a:avLst/>
          </a:prstGeom>
          <a:noFill/>
          <a:ln>
            <a:noFill/>
          </a:ln>
        </p:spPr>
      </p:pic>
      <p:pic>
        <p:nvPicPr>
          <p:cNvPr id="190" name="Google Shape;190;p20"/>
          <p:cNvPicPr preferRelativeResize="0"/>
          <p:nvPr/>
        </p:nvPicPr>
        <p:blipFill>
          <a:blip r:embed="rId6">
            <a:alphaModFix/>
          </a:blip>
          <a:stretch>
            <a:fillRect/>
          </a:stretch>
        </p:blipFill>
        <p:spPr>
          <a:xfrm>
            <a:off x="2480413" y="5465012"/>
            <a:ext cx="746775" cy="746775"/>
          </a:xfrm>
          <a:prstGeom prst="rect">
            <a:avLst/>
          </a:prstGeom>
          <a:noFill/>
          <a:ln>
            <a:noFill/>
          </a:ln>
        </p:spPr>
      </p:pic>
      <p:pic>
        <p:nvPicPr>
          <p:cNvPr id="191" name="Google Shape;191;p20"/>
          <p:cNvPicPr preferRelativeResize="0"/>
          <p:nvPr/>
        </p:nvPicPr>
        <p:blipFill>
          <a:blip r:embed="rId7">
            <a:alphaModFix/>
          </a:blip>
          <a:stretch>
            <a:fillRect/>
          </a:stretch>
        </p:blipFill>
        <p:spPr>
          <a:xfrm>
            <a:off x="4361699" y="5595400"/>
            <a:ext cx="638400" cy="638400"/>
          </a:xfrm>
          <a:prstGeom prst="rect">
            <a:avLst/>
          </a:prstGeom>
          <a:noFill/>
          <a:ln>
            <a:noFill/>
          </a:ln>
        </p:spPr>
      </p:pic>
      <p:pic>
        <p:nvPicPr>
          <p:cNvPr id="192" name="Google Shape;192;p20"/>
          <p:cNvPicPr preferRelativeResize="0"/>
          <p:nvPr/>
        </p:nvPicPr>
        <p:blipFill>
          <a:blip r:embed="rId8">
            <a:alphaModFix/>
          </a:blip>
          <a:stretch>
            <a:fillRect/>
          </a:stretch>
        </p:blipFill>
        <p:spPr>
          <a:xfrm>
            <a:off x="1663450" y="4260900"/>
            <a:ext cx="638400" cy="638400"/>
          </a:xfrm>
          <a:prstGeom prst="rect">
            <a:avLst/>
          </a:prstGeom>
          <a:noFill/>
          <a:ln>
            <a:noFill/>
          </a:ln>
        </p:spPr>
      </p:pic>
      <p:sp>
        <p:nvSpPr>
          <p:cNvPr id="193" name="Google Shape;193;p20"/>
          <p:cNvSpPr txBox="1"/>
          <p:nvPr/>
        </p:nvSpPr>
        <p:spPr>
          <a:xfrm>
            <a:off x="258700" y="64357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Diarrhoeal diseases</a:t>
            </a:r>
            <a:endParaRPr b="1" sz="2400">
              <a:solidFill>
                <a:srgbClr val="76A5AF"/>
              </a:solidFill>
              <a:latin typeface="Nunito"/>
              <a:ea typeface="Nunito"/>
              <a:cs typeface="Nunito"/>
              <a:sym typeface="Nunito"/>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194" name="Google Shape;194;p20"/>
          <p:cNvSpPr txBox="1"/>
          <p:nvPr/>
        </p:nvSpPr>
        <p:spPr>
          <a:xfrm>
            <a:off x="258700" y="6900350"/>
            <a:ext cx="6381300" cy="2932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Around 9.3% of pilgrims experienced diarrhoeal symptoms during the Hajj period.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Cholera </a:t>
            </a:r>
            <a:r>
              <a:rPr b="1" lang="en-GB" sz="1200">
                <a:solidFill>
                  <a:srgbClr val="6AA84F"/>
                </a:solidFill>
                <a:latin typeface="Mada"/>
                <a:ea typeface="Mada"/>
                <a:cs typeface="Mada"/>
                <a:sym typeface="Mada"/>
              </a:rPr>
              <a:t>(especially from Yemen) </a:t>
            </a:r>
            <a:r>
              <a:rPr lang="en-GB" sz="1200">
                <a:latin typeface="Mada"/>
                <a:ea typeface="Mada"/>
                <a:cs typeface="Mada"/>
                <a:sym typeface="Mada"/>
              </a:rPr>
              <a:t>and</a:t>
            </a:r>
            <a:r>
              <a:rPr b="1" lang="en-GB" sz="1200">
                <a:latin typeface="Mada"/>
                <a:ea typeface="Mada"/>
                <a:cs typeface="Mada"/>
                <a:sym typeface="Mada"/>
              </a:rPr>
              <a:t> traveller’s diarrhoea</a:t>
            </a:r>
            <a:r>
              <a:rPr lang="en-GB" sz="1200">
                <a:latin typeface="Mada"/>
                <a:ea typeface="Mada"/>
                <a:cs typeface="Mada"/>
                <a:sym typeface="Mada"/>
              </a:rPr>
              <a:t> are common during the Hajj.</a:t>
            </a:r>
            <a:endParaRPr b="1" sz="1200" u="sng">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last case of Cholera reported was in 1989. Since then, </a:t>
            </a:r>
            <a:r>
              <a:rPr lang="en-GB" sz="1200" u="sng">
                <a:latin typeface="Mada"/>
                <a:ea typeface="Mada"/>
                <a:cs typeface="Mada"/>
                <a:sym typeface="Mada"/>
              </a:rPr>
              <a:t>no outbreak has been reported </a:t>
            </a:r>
            <a:r>
              <a:rPr lang="en-GB" sz="1200">
                <a:latin typeface="Mada"/>
                <a:ea typeface="Mada"/>
                <a:cs typeface="Mada"/>
                <a:sym typeface="Mada"/>
              </a:rPr>
              <a:t>despite the fact that outbreaks occurred in countries from where pilgrims came.</a:t>
            </a:r>
            <a:endParaRPr sz="1200">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txBox="1"/>
          <p:nvPr/>
        </p:nvSpPr>
        <p:spPr>
          <a:xfrm>
            <a:off x="258663" y="253106"/>
            <a:ext cx="70722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Communicable diseases</a:t>
            </a:r>
            <a:endParaRPr b="1" sz="3000">
              <a:solidFill>
                <a:srgbClr val="134F5C"/>
              </a:solidFill>
              <a:latin typeface="Nunito"/>
              <a:ea typeface="Nunito"/>
              <a:cs typeface="Nunito"/>
              <a:sym typeface="Nunito"/>
            </a:endParaRPr>
          </a:p>
          <a:p>
            <a:pPr indent="0" lvl="0" marL="0" rtl="0" algn="ctr">
              <a:spcBef>
                <a:spcPts val="0"/>
              </a:spcBef>
              <a:spcAft>
                <a:spcPts val="0"/>
              </a:spcAft>
              <a:buNone/>
            </a:pPr>
            <a:r>
              <a:t/>
            </a:r>
            <a:endParaRPr b="1" sz="3000">
              <a:solidFill>
                <a:srgbClr val="134F5C"/>
              </a:solidFill>
              <a:latin typeface="Nunito"/>
              <a:ea typeface="Nunito"/>
              <a:cs typeface="Nunito"/>
              <a:sym typeface="Nunito"/>
            </a:endParaRPr>
          </a:p>
        </p:txBody>
      </p:sp>
      <p:sp>
        <p:nvSpPr>
          <p:cNvPr id="202" name="Google Shape;202;p21"/>
          <p:cNvSpPr txBox="1"/>
          <p:nvPr/>
        </p:nvSpPr>
        <p:spPr>
          <a:xfrm>
            <a:off x="258700" y="8731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2400">
                <a:solidFill>
                  <a:srgbClr val="76A5AF"/>
                </a:solidFill>
                <a:latin typeface="Nunito"/>
                <a:ea typeface="Nunito"/>
                <a:cs typeface="Nunito"/>
                <a:sym typeface="Nunito"/>
              </a:rPr>
              <a:t>Emerging infectious diseases </a:t>
            </a:r>
            <a:r>
              <a:rPr b="1" lang="en-GB" sz="1200">
                <a:solidFill>
                  <a:srgbClr val="6AA84F"/>
                </a:solidFill>
                <a:latin typeface="Mada"/>
                <a:ea typeface="Mada"/>
                <a:cs typeface="Mada"/>
                <a:sym typeface="Mada"/>
              </a:rPr>
              <a:t>separate lecture</a:t>
            </a:r>
            <a:endParaRPr b="1" sz="1200">
              <a:solidFill>
                <a:srgbClr val="6AA84F"/>
              </a:solidFill>
              <a:latin typeface="Mada"/>
              <a:ea typeface="Mada"/>
              <a:cs typeface="Mada"/>
              <a:sym typeface="Mada"/>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203" name="Google Shape;203;p21"/>
          <p:cNvSpPr txBox="1"/>
          <p:nvPr/>
        </p:nvSpPr>
        <p:spPr>
          <a:xfrm>
            <a:off x="258700" y="1413950"/>
            <a:ext cx="6673500" cy="147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SzPts val="1200"/>
              <a:buFont typeface="Mada"/>
              <a:buChar char="●"/>
            </a:pPr>
            <a:r>
              <a:rPr lang="en-GB" sz="1200">
                <a:latin typeface="Mada"/>
                <a:ea typeface="Mada"/>
                <a:cs typeface="Mada"/>
                <a:sym typeface="Mada"/>
              </a:rPr>
              <a:t>Emerging infectious diseases are of special concern in Hajj health care.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In 2009, IAV H1N1 presented a potentially massive threat to Hajj pilgrims, mainly because Saudi Arabia ranked fourth in probable swine flu cases and deaths in the Eastern Mediterranean Region. Moreover, a large number of pilgrims were from resource-limited countries; therefore, only a minority of pilgrims was likely to have had access to IAV H1N1 vaccine before they travelled to Saudi Arabia for the Hajj.</a:t>
            </a:r>
            <a:endParaRPr sz="1200">
              <a:latin typeface="Mada"/>
              <a:ea typeface="Mada"/>
              <a:cs typeface="Mada"/>
              <a:sym typeface="Mada"/>
            </a:endParaRPr>
          </a:p>
        </p:txBody>
      </p:sp>
      <p:sp>
        <p:nvSpPr>
          <p:cNvPr id="204" name="Google Shape;204;p21"/>
          <p:cNvSpPr txBox="1"/>
          <p:nvPr/>
        </p:nvSpPr>
        <p:spPr>
          <a:xfrm>
            <a:off x="258700" y="2930550"/>
            <a:ext cx="66735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graphicFrame>
        <p:nvGraphicFramePr>
          <p:cNvPr id="205" name="Google Shape;205;p21"/>
          <p:cNvGraphicFramePr/>
          <p:nvPr/>
        </p:nvGraphicFramePr>
        <p:xfrm>
          <a:off x="506813" y="3076563"/>
          <a:ext cx="3000000" cy="3000000"/>
        </p:xfrm>
        <a:graphic>
          <a:graphicData uri="http://schemas.openxmlformats.org/drawingml/2006/table">
            <a:tbl>
              <a:tblPr>
                <a:noFill/>
                <a:tableStyleId>{F51D55D5-8964-41A2-A74B-0756EDE223F8}</a:tableStyleId>
              </a:tblPr>
              <a:tblGrid>
                <a:gridCol w="1827775"/>
                <a:gridCol w="4749925"/>
              </a:tblGrid>
              <a:tr h="463450">
                <a:tc grid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Key considerations related to communicable disease alert, response, and operation plans for mass gatherings</a:t>
                      </a:r>
                      <a:endParaRPr b="1" sz="1200">
                        <a:solidFill>
                          <a:srgbClr val="FFFFFF"/>
                        </a:solidFill>
                        <a:latin typeface="Mada"/>
                        <a:ea typeface="Mada"/>
                        <a:cs typeface="Mada"/>
                        <a:sym typeface="Mada"/>
                      </a:endParaRPr>
                    </a:p>
                  </a:txBody>
                  <a:tcPr marT="91425" marB="91425" marR="91425" marL="91425">
                    <a:solidFill>
                      <a:srgbClr val="76A5AF"/>
                    </a:solidFill>
                  </a:tcPr>
                </a:tc>
                <a:tc hMerge="1"/>
              </a:tr>
              <a:tr h="486450">
                <a:tc>
                  <a:txBody>
                    <a:bodyPr/>
                    <a:lstStyle/>
                    <a:p>
                      <a:pPr indent="0" lvl="0" marL="0" rtl="0" algn="ctr">
                        <a:spcBef>
                          <a:spcPts val="0"/>
                        </a:spcBef>
                        <a:spcAft>
                          <a:spcPts val="0"/>
                        </a:spcAft>
                        <a:buNone/>
                      </a:pPr>
                      <a:r>
                        <a:rPr b="1" lang="en-GB" sz="1200">
                          <a:latin typeface="Mada"/>
                          <a:ea typeface="Mada"/>
                          <a:cs typeface="Mada"/>
                          <a:sym typeface="Mada"/>
                        </a:rPr>
                        <a:t>Risk assessment and management</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Surveillance and alert systems, and outbreak alert and response twinned to effective communication strategies.</a:t>
                      </a:r>
                      <a:endParaRPr sz="1200">
                        <a:latin typeface="Mada"/>
                        <a:ea typeface="Mada"/>
                        <a:cs typeface="Mada"/>
                        <a:sym typeface="Mada"/>
                      </a:endParaRPr>
                    </a:p>
                  </a:txBody>
                  <a:tcPr marT="91425" marB="91425" marR="91425" marL="91425"/>
                </a:tc>
              </a:tr>
              <a:tr h="617950">
                <a:tc>
                  <a:txBody>
                    <a:bodyPr/>
                    <a:lstStyle/>
                    <a:p>
                      <a:pPr indent="0" lvl="0" marL="0" rtl="0" algn="ctr">
                        <a:spcBef>
                          <a:spcPts val="0"/>
                        </a:spcBef>
                        <a:spcAft>
                          <a:spcPts val="0"/>
                        </a:spcAft>
                        <a:buNone/>
                      </a:pPr>
                      <a:r>
                        <a:rPr b="1" lang="en-GB" sz="1200">
                          <a:latin typeface="Mada"/>
                          <a:ea typeface="Mada"/>
                          <a:cs typeface="Mada"/>
                          <a:sym typeface="Mada"/>
                        </a:rPr>
                        <a:t>Rapid Identification </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Of attendees with communicable diseases and their contacts for potential quarantining and instituting preventive infection control measures.</a:t>
                      </a:r>
                      <a:endParaRPr sz="1200">
                        <a:latin typeface="Mada"/>
                        <a:ea typeface="Mada"/>
                        <a:cs typeface="Mada"/>
                        <a:sym typeface="Mada"/>
                      </a:endParaRPr>
                    </a:p>
                  </a:txBody>
                  <a:tcPr marT="91425" marB="91425" marR="91425" marL="91425"/>
                </a:tc>
              </a:tr>
              <a:tr h="617950">
                <a:tc>
                  <a:txBody>
                    <a:bodyPr/>
                    <a:lstStyle/>
                    <a:p>
                      <a:pPr indent="0" lvl="0" marL="0" rtl="0" algn="ctr">
                        <a:spcBef>
                          <a:spcPts val="0"/>
                        </a:spcBef>
                        <a:spcAft>
                          <a:spcPts val="0"/>
                        </a:spcAft>
                        <a:buNone/>
                      </a:pPr>
                      <a:r>
                        <a:rPr b="1" lang="en-GB" sz="1200">
                          <a:latin typeface="Mada"/>
                          <a:ea typeface="Mada"/>
                          <a:cs typeface="Mada"/>
                          <a:sym typeface="Mada"/>
                        </a:rPr>
                        <a:t>Medical care planning</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and guidelines (preventive medicine, mandatory vaccinations, food management, water and waste management, and identification of physical and fire hazards).</a:t>
                      </a:r>
                      <a:endParaRPr sz="1200">
                        <a:latin typeface="Mada"/>
                        <a:ea typeface="Mada"/>
                        <a:cs typeface="Mada"/>
                        <a:sym typeface="Mada"/>
                      </a:endParaRPr>
                    </a:p>
                  </a:txBody>
                  <a:tcPr marT="91425" marB="91425" marR="91425" marL="91425"/>
                </a:tc>
              </a:tr>
              <a:tr h="486450">
                <a:tc>
                  <a:txBody>
                    <a:bodyPr/>
                    <a:lstStyle/>
                    <a:p>
                      <a:pPr indent="0" lvl="0" marL="0" rtl="0" algn="ctr">
                        <a:spcBef>
                          <a:spcPts val="0"/>
                        </a:spcBef>
                        <a:spcAft>
                          <a:spcPts val="0"/>
                        </a:spcAft>
                        <a:buNone/>
                      </a:pPr>
                      <a:r>
                        <a:rPr b="1" lang="en-GB" sz="1200">
                          <a:latin typeface="Mada"/>
                          <a:ea typeface="Mada"/>
                          <a:cs typeface="Mada"/>
                          <a:sym typeface="Mada"/>
                        </a:rPr>
                        <a:t>Public health measures</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 - </a:t>
                      </a:r>
                      <a:endParaRPr sz="1200">
                        <a:latin typeface="Mada"/>
                        <a:ea typeface="Mada"/>
                        <a:cs typeface="Mada"/>
                        <a:sym typeface="Mada"/>
                      </a:endParaRPr>
                    </a:p>
                  </a:txBody>
                  <a:tcPr marT="91425" marB="91425" marR="91425" marL="91425"/>
                </a:tc>
              </a:tr>
              <a:tr h="772425">
                <a:tc>
                  <a:txBody>
                    <a:bodyPr/>
                    <a:lstStyle/>
                    <a:p>
                      <a:pPr indent="0" lvl="0" marL="0" rtl="0" algn="ctr">
                        <a:spcBef>
                          <a:spcPts val="0"/>
                        </a:spcBef>
                        <a:spcAft>
                          <a:spcPts val="0"/>
                        </a:spcAft>
                        <a:buNone/>
                      </a:pPr>
                      <a:r>
                        <a:rPr b="1" lang="en-GB" sz="1200">
                          <a:latin typeface="Mada"/>
                          <a:ea typeface="Mada"/>
                          <a:cs typeface="Mada"/>
                          <a:sym typeface="Mada"/>
                        </a:rPr>
                        <a:t> Emergency planning and response</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Rapid access to injured or ill patients, provision of triage in the field and at aid stations, provision of on-site care for minor injuries and illnesses, effective and timely stabilisation and transport of patients requiring evacuation.</a:t>
                      </a:r>
                      <a:endParaRPr sz="1200">
                        <a:latin typeface="Mada"/>
                        <a:ea typeface="Mada"/>
                        <a:cs typeface="Mada"/>
                        <a:sym typeface="Mada"/>
                      </a:endParaRPr>
                    </a:p>
                  </a:txBody>
                  <a:tcPr marT="91425" marB="91425" marR="91425" marL="91425"/>
                </a:tc>
              </a:tr>
              <a:tr h="486450">
                <a:tc>
                  <a:txBody>
                    <a:bodyPr/>
                    <a:lstStyle/>
                    <a:p>
                      <a:pPr indent="0" lvl="0" marL="0" rtl="0" algn="ctr">
                        <a:spcBef>
                          <a:spcPts val="0"/>
                        </a:spcBef>
                        <a:spcAft>
                          <a:spcPts val="0"/>
                        </a:spcAft>
                        <a:buNone/>
                      </a:pPr>
                      <a:r>
                        <a:rPr b="1" lang="en-GB" sz="1200">
                          <a:latin typeface="Mada"/>
                          <a:ea typeface="Mada"/>
                          <a:cs typeface="Mada"/>
                          <a:sym typeface="Mada"/>
                        </a:rPr>
                        <a:t>Disaster medicine</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Trauma, and triage and level of care.</a:t>
                      </a:r>
                      <a:endParaRPr sz="1200">
                        <a:latin typeface="Mada"/>
                        <a:ea typeface="Mada"/>
                        <a:cs typeface="Mada"/>
                        <a:sym typeface="Mada"/>
                      </a:endParaRPr>
                    </a:p>
                  </a:txBody>
                  <a:tcPr marT="91425" marB="91425" marR="91425" marL="91425"/>
                </a:tc>
              </a:tr>
              <a:tr h="486450">
                <a:tc>
                  <a:txBody>
                    <a:bodyPr/>
                    <a:lstStyle/>
                    <a:p>
                      <a:pPr indent="0" lvl="0" marL="0" rtl="0" algn="ctr">
                        <a:spcBef>
                          <a:spcPts val="0"/>
                        </a:spcBef>
                        <a:spcAft>
                          <a:spcPts val="0"/>
                        </a:spcAft>
                        <a:buNone/>
                      </a:pPr>
                      <a:r>
                        <a:rPr b="1" lang="en-GB" sz="1200">
                          <a:latin typeface="Mada"/>
                          <a:ea typeface="Mada"/>
                          <a:cs typeface="Mada"/>
                          <a:sym typeface="Mada"/>
                        </a:rPr>
                        <a:t>Mobile units</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Health stations, and designated hospitals.</a:t>
                      </a:r>
                      <a:endParaRPr sz="1200">
                        <a:latin typeface="Mada"/>
                        <a:ea typeface="Mada"/>
                        <a:cs typeface="Mada"/>
                        <a:sym typeface="Mada"/>
                      </a:endParaRPr>
                    </a:p>
                  </a:txBody>
                  <a:tcPr marT="91425" marB="91425" marR="91425" marL="91425"/>
                </a:tc>
              </a:tr>
              <a:tr h="617950">
                <a:tc>
                  <a:txBody>
                    <a:bodyPr/>
                    <a:lstStyle/>
                    <a:p>
                      <a:pPr indent="0" lvl="0" marL="0" rtl="0" algn="ctr">
                        <a:spcBef>
                          <a:spcPts val="0"/>
                        </a:spcBef>
                        <a:spcAft>
                          <a:spcPts val="0"/>
                        </a:spcAft>
                        <a:buNone/>
                      </a:pPr>
                      <a:r>
                        <a:rPr b="1" lang="en-GB" sz="1200">
                          <a:latin typeface="Mada"/>
                          <a:ea typeface="Mada"/>
                          <a:cs typeface="Mada"/>
                          <a:sym typeface="Mada"/>
                        </a:rPr>
                        <a:t>Proactive surveillance </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Use of modern technologies for proactive surveillance, early diagnosis and rapid detection, data collection, analyses, sharing, and communication.</a:t>
                      </a:r>
                      <a:endParaRPr sz="1200">
                        <a:latin typeface="Mada"/>
                        <a:ea typeface="Mada"/>
                        <a:cs typeface="Mada"/>
                        <a:sym typeface="Mada"/>
                      </a:endParaRPr>
                    </a:p>
                  </a:txBody>
                  <a:tcPr marT="91425" marB="91425" marR="91425" marL="91425"/>
                </a:tc>
              </a:tr>
              <a:tr h="486450">
                <a:tc>
                  <a:txBody>
                    <a:bodyPr/>
                    <a:lstStyle/>
                    <a:p>
                      <a:pPr indent="0" lvl="0" marL="0" rtl="0" algn="ctr">
                        <a:spcBef>
                          <a:spcPts val="0"/>
                        </a:spcBef>
                        <a:spcAft>
                          <a:spcPts val="0"/>
                        </a:spcAft>
                        <a:buNone/>
                      </a:pPr>
                      <a:r>
                        <a:rPr b="1" lang="en-GB" sz="1200">
                          <a:latin typeface="Mada"/>
                          <a:ea typeface="Mada"/>
                          <a:cs typeface="Mada"/>
                          <a:sym typeface="Mada"/>
                        </a:rPr>
                        <a:t>Updating Travel guidelines </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l">
                        <a:spcBef>
                          <a:spcPts val="0"/>
                        </a:spcBef>
                        <a:spcAft>
                          <a:spcPts val="0"/>
                        </a:spcAft>
                        <a:buNone/>
                      </a:pPr>
                      <a:r>
                        <a:rPr lang="en-GB" sz="1200">
                          <a:latin typeface="Mada"/>
                          <a:ea typeface="Mada"/>
                          <a:cs typeface="Mada"/>
                          <a:sym typeface="Mada"/>
                        </a:rPr>
                        <a:t>- I</a:t>
                      </a:r>
                      <a:r>
                        <a:rPr lang="en-GB" sz="1200">
                          <a:latin typeface="Mada"/>
                          <a:ea typeface="Mada"/>
                          <a:cs typeface="Mada"/>
                          <a:sym typeface="Mada"/>
                        </a:rPr>
                        <a:t>ncluding vaccinations, for each specific mass gathering event</a:t>
                      </a:r>
                      <a:endParaRPr sz="1200">
                        <a:latin typeface="Mada"/>
                        <a:ea typeface="Mada"/>
                        <a:cs typeface="Mada"/>
                        <a:sym typeface="Mada"/>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