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6"/>
    <p:sldMasterId id="214748367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y="10698475" cx="7589525"/>
  <p:notesSz cx="6858000" cy="9144000"/>
  <p:embeddedFontLst>
    <p:embeddedFont>
      <p:font typeface="Nunito"/>
      <p:regular r:id="rId16"/>
      <p:bold r:id="rId17"/>
      <p:italic r:id="rId18"/>
      <p:boldItalic r:id="rId19"/>
    </p:embeddedFont>
    <p:embeddedFont>
      <p:font typeface="Mada"/>
      <p:regular r:id="rId20"/>
      <p:bold r:id="rId21"/>
    </p:embeddedFont>
    <p:embeddedFont>
      <p:font typeface="Bree Serif"/>
      <p:regular r:id="rId22"/>
    </p:embeddedFont>
    <p:embeddedFont>
      <p:font typeface="Ex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70">
          <p15:clr>
            <a:srgbClr val="A4A3A4"/>
          </p15:clr>
        </p15:guide>
        <p15:guide id="2" pos="239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cademic Leader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31165E-63E8-4693-AF1D-BF79F93B2A89}">
  <a:tblStyle styleId="{5531165E-63E8-4693-AF1D-BF79F93B2A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70" orient="horz"/>
        <p:guide pos="239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da-regular.fntdata"/><Relationship Id="rId22" Type="http://schemas.openxmlformats.org/officeDocument/2006/relationships/font" Target="fonts/BreeSerif-regular.fntdata"/><Relationship Id="rId21" Type="http://schemas.openxmlformats.org/officeDocument/2006/relationships/font" Target="fonts/Mada-bold.fntdata"/><Relationship Id="rId24" Type="http://schemas.openxmlformats.org/officeDocument/2006/relationships/font" Target="fonts/Exo-bold.fntdata"/><Relationship Id="rId23" Type="http://schemas.openxmlformats.org/officeDocument/2006/relationships/font" Target="fonts/Ex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Exo-boldItalic.fntdata"/><Relationship Id="rId25" Type="http://schemas.openxmlformats.org/officeDocument/2006/relationships/font" Target="fonts/Exo-italic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19" Type="http://schemas.openxmlformats.org/officeDocument/2006/relationships/font" Target="fonts/Nunito-boldItalic.fntdata"/><Relationship Id="rId18" Type="http://schemas.openxmlformats.org/officeDocument/2006/relationships/font" Target="fonts/Nunito-italic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9-18T14:49:13.337">
    <p:pos x="1663" y="1542"/>
    <p:text>Revised 
شغل مرتب وكامل ما شاء الله
شكرًا لكم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adab87411_0_104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adab87411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adab87411_0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adab874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bffd5b4c6_1_79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bffd5b4c6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adab87411_0_9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adab8741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97f525cdb4_0_9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97f525cdb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b63f9da8a_1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b63f9da8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8adab87411_0_285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8adab87411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258711" y="4473766"/>
            <a:ext cx="7072200" cy="17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8711" y="4473766"/>
            <a:ext cx="7072200" cy="17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-75" y="9696450"/>
            <a:ext cx="7589400" cy="1002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hyperlink" Target="https://docs.google.com/presentation/d/1TKjgKmuF8-7aGjiAgt-2f6dUWPkTI7rnH1d3RF0xuIw/edit?usp=sharing" TargetMode="External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hyperlink" Target="https://www.youtube.com/watch?v=zSguDQRjZv0" TargetMode="External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/>
          <p:nvPr/>
        </p:nvSpPr>
        <p:spPr>
          <a:xfrm rot="10800000">
            <a:off x="-25" y="-9450"/>
            <a:ext cx="7586700" cy="10713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EEF5F7">
              <a:alpha val="5195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2375" y="188051"/>
            <a:ext cx="1114216" cy="7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5"/>
          <p:cNvSpPr/>
          <p:nvPr/>
        </p:nvSpPr>
        <p:spPr>
          <a:xfrm>
            <a:off x="1762150" y="2272775"/>
            <a:ext cx="5514966" cy="1838322"/>
          </a:xfrm>
          <a:prstGeom prst="flowChartTerminator">
            <a:avLst/>
          </a:prstGeom>
          <a:noFill/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5"/>
          <p:cNvSpPr/>
          <p:nvPr/>
        </p:nvSpPr>
        <p:spPr>
          <a:xfrm>
            <a:off x="326071" y="1787062"/>
            <a:ext cx="2652531" cy="2600215"/>
          </a:xfrm>
          <a:custGeom>
            <a:rect b="b" l="l" r="r" t="t"/>
            <a:pathLst>
              <a:path extrusionOk="0" h="20766" w="17807">
                <a:moveTo>
                  <a:pt x="7893" y="0"/>
                </a:moveTo>
                <a:cubicBezTo>
                  <a:pt x="7050" y="0"/>
                  <a:pt x="5810" y="272"/>
                  <a:pt x="5023" y="992"/>
                </a:cubicBezTo>
                <a:cubicBezTo>
                  <a:pt x="4519" y="1456"/>
                  <a:pt x="4146" y="2060"/>
                  <a:pt x="3807" y="2655"/>
                </a:cubicBezTo>
                <a:cubicBezTo>
                  <a:pt x="2615" y="4724"/>
                  <a:pt x="1581" y="6908"/>
                  <a:pt x="1118" y="9250"/>
                </a:cubicBezTo>
                <a:cubicBezTo>
                  <a:pt x="654" y="11592"/>
                  <a:pt x="1" y="13188"/>
                  <a:pt x="1043" y="15340"/>
                </a:cubicBezTo>
                <a:cubicBezTo>
                  <a:pt x="1292" y="15844"/>
                  <a:pt x="2227" y="17201"/>
                  <a:pt x="2781" y="17640"/>
                </a:cubicBezTo>
                <a:cubicBezTo>
                  <a:pt x="3236" y="18021"/>
                  <a:pt x="3724" y="18360"/>
                  <a:pt x="4229" y="18658"/>
                </a:cubicBezTo>
                <a:cubicBezTo>
                  <a:pt x="5710" y="19518"/>
                  <a:pt x="7232" y="20404"/>
                  <a:pt x="8920" y="20685"/>
                </a:cubicBezTo>
                <a:cubicBezTo>
                  <a:pt x="9241" y="20738"/>
                  <a:pt x="9571" y="20766"/>
                  <a:pt x="9901" y="20766"/>
                </a:cubicBezTo>
                <a:cubicBezTo>
                  <a:pt x="11307" y="20766"/>
                  <a:pt x="12726" y="20268"/>
                  <a:pt x="13571" y="19162"/>
                </a:cubicBezTo>
                <a:cubicBezTo>
                  <a:pt x="14009" y="18575"/>
                  <a:pt x="14257" y="17872"/>
                  <a:pt x="14530" y="17185"/>
                </a:cubicBezTo>
                <a:cubicBezTo>
                  <a:pt x="15060" y="15811"/>
                  <a:pt x="15680" y="14471"/>
                  <a:pt x="16375" y="13172"/>
                </a:cubicBezTo>
                <a:cubicBezTo>
                  <a:pt x="16855" y="12287"/>
                  <a:pt x="17377" y="11410"/>
                  <a:pt x="17584" y="10425"/>
                </a:cubicBezTo>
                <a:cubicBezTo>
                  <a:pt x="17807" y="9291"/>
                  <a:pt x="17592" y="8100"/>
                  <a:pt x="17128" y="7049"/>
                </a:cubicBezTo>
                <a:cubicBezTo>
                  <a:pt x="16665" y="5990"/>
                  <a:pt x="15970" y="5047"/>
                  <a:pt x="15225" y="4170"/>
                </a:cubicBezTo>
                <a:cubicBezTo>
                  <a:pt x="14770" y="3615"/>
                  <a:pt x="14274" y="3086"/>
                  <a:pt x="13736" y="2606"/>
                </a:cubicBezTo>
                <a:cubicBezTo>
                  <a:pt x="12247" y="1274"/>
                  <a:pt x="10410" y="388"/>
                  <a:pt x="8440" y="49"/>
                </a:cubicBezTo>
                <a:cubicBezTo>
                  <a:pt x="8292" y="17"/>
                  <a:pt x="8105" y="0"/>
                  <a:pt x="7893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5"/>
          <p:cNvSpPr/>
          <p:nvPr/>
        </p:nvSpPr>
        <p:spPr>
          <a:xfrm>
            <a:off x="180775" y="1809598"/>
            <a:ext cx="2781508" cy="2630016"/>
          </a:xfrm>
          <a:custGeom>
            <a:rect b="b" l="l" r="r" t="t"/>
            <a:pathLst>
              <a:path extrusionOk="0" h="21004" w="17650">
                <a:moveTo>
                  <a:pt x="7538" y="237"/>
                </a:moveTo>
                <a:cubicBezTo>
                  <a:pt x="7742" y="237"/>
                  <a:pt x="7944" y="254"/>
                  <a:pt x="8140" y="290"/>
                </a:cubicBezTo>
                <a:lnTo>
                  <a:pt x="8140" y="290"/>
                </a:lnTo>
                <a:cubicBezTo>
                  <a:pt x="8141" y="291"/>
                  <a:pt x="8142" y="291"/>
                  <a:pt x="8143" y="291"/>
                </a:cubicBezTo>
                <a:cubicBezTo>
                  <a:pt x="10062" y="630"/>
                  <a:pt x="11858" y="1482"/>
                  <a:pt x="13330" y="2757"/>
                </a:cubicBezTo>
                <a:cubicBezTo>
                  <a:pt x="14803" y="4056"/>
                  <a:pt x="16235" y="5769"/>
                  <a:pt x="16921" y="7630"/>
                </a:cubicBezTo>
                <a:cubicBezTo>
                  <a:pt x="17302" y="8665"/>
                  <a:pt x="17418" y="9798"/>
                  <a:pt x="17120" y="10865"/>
                </a:cubicBezTo>
                <a:cubicBezTo>
                  <a:pt x="16847" y="11834"/>
                  <a:pt x="16293" y="12702"/>
                  <a:pt x="15829" y="13579"/>
                </a:cubicBezTo>
                <a:cubicBezTo>
                  <a:pt x="15374" y="14440"/>
                  <a:pt x="14961" y="15317"/>
                  <a:pt x="14580" y="16219"/>
                </a:cubicBezTo>
                <a:cubicBezTo>
                  <a:pt x="14199" y="17121"/>
                  <a:pt x="13926" y="18122"/>
                  <a:pt x="13397" y="18958"/>
                </a:cubicBezTo>
                <a:cubicBezTo>
                  <a:pt x="12576" y="20232"/>
                  <a:pt x="11100" y="20780"/>
                  <a:pt x="9640" y="20780"/>
                </a:cubicBezTo>
                <a:cubicBezTo>
                  <a:pt x="9288" y="20780"/>
                  <a:pt x="8938" y="20748"/>
                  <a:pt x="8598" y="20687"/>
                </a:cubicBezTo>
                <a:cubicBezTo>
                  <a:pt x="6761" y="20356"/>
                  <a:pt x="4932" y="19347"/>
                  <a:pt x="3410" y="18304"/>
                </a:cubicBezTo>
                <a:cubicBezTo>
                  <a:pt x="2185" y="17452"/>
                  <a:pt x="1109" y="16202"/>
                  <a:pt x="621" y="14771"/>
                </a:cubicBezTo>
                <a:cubicBezTo>
                  <a:pt x="1" y="12992"/>
                  <a:pt x="605" y="11172"/>
                  <a:pt x="969" y="9409"/>
                </a:cubicBezTo>
                <a:cubicBezTo>
                  <a:pt x="1440" y="7159"/>
                  <a:pt x="2375" y="5065"/>
                  <a:pt x="3509" y="3079"/>
                </a:cubicBezTo>
                <a:cubicBezTo>
                  <a:pt x="4039" y="2153"/>
                  <a:pt x="4601" y="1193"/>
                  <a:pt x="5602" y="705"/>
                </a:cubicBezTo>
                <a:cubicBezTo>
                  <a:pt x="6178" y="420"/>
                  <a:pt x="6870" y="237"/>
                  <a:pt x="7538" y="237"/>
                </a:cubicBezTo>
                <a:close/>
                <a:moveTo>
                  <a:pt x="7499" y="1"/>
                </a:moveTo>
                <a:cubicBezTo>
                  <a:pt x="6244" y="1"/>
                  <a:pt x="4960" y="599"/>
                  <a:pt x="4196" y="1565"/>
                </a:cubicBezTo>
                <a:cubicBezTo>
                  <a:pt x="3501" y="2451"/>
                  <a:pt x="2979" y="3501"/>
                  <a:pt x="2483" y="4503"/>
                </a:cubicBezTo>
                <a:cubicBezTo>
                  <a:pt x="2011" y="5438"/>
                  <a:pt x="1606" y="6406"/>
                  <a:pt x="1267" y="7407"/>
                </a:cubicBezTo>
                <a:cubicBezTo>
                  <a:pt x="911" y="8466"/>
                  <a:pt x="704" y="9566"/>
                  <a:pt x="464" y="10659"/>
                </a:cubicBezTo>
                <a:cubicBezTo>
                  <a:pt x="265" y="11560"/>
                  <a:pt x="67" y="12479"/>
                  <a:pt x="117" y="13406"/>
                </a:cubicBezTo>
                <a:cubicBezTo>
                  <a:pt x="199" y="15011"/>
                  <a:pt x="1101" y="16525"/>
                  <a:pt x="2218" y="17642"/>
                </a:cubicBezTo>
                <a:cubicBezTo>
                  <a:pt x="2773" y="18205"/>
                  <a:pt x="3476" y="18635"/>
                  <a:pt x="4146" y="19024"/>
                </a:cubicBezTo>
                <a:cubicBezTo>
                  <a:pt x="5081" y="19570"/>
                  <a:pt x="6033" y="20108"/>
                  <a:pt x="7042" y="20488"/>
                </a:cubicBezTo>
                <a:cubicBezTo>
                  <a:pt x="7886" y="20804"/>
                  <a:pt x="8802" y="21003"/>
                  <a:pt x="9706" y="21003"/>
                </a:cubicBezTo>
                <a:cubicBezTo>
                  <a:pt x="10601" y="21003"/>
                  <a:pt x="11485" y="20809"/>
                  <a:pt x="12280" y="20339"/>
                </a:cubicBezTo>
                <a:cubicBezTo>
                  <a:pt x="13024" y="19901"/>
                  <a:pt x="13554" y="19255"/>
                  <a:pt x="13910" y="18478"/>
                </a:cubicBezTo>
                <a:cubicBezTo>
                  <a:pt x="14406" y="17427"/>
                  <a:pt x="14770" y="16310"/>
                  <a:pt x="15267" y="15251"/>
                </a:cubicBezTo>
                <a:cubicBezTo>
                  <a:pt x="16144" y="13356"/>
                  <a:pt x="17650" y="11478"/>
                  <a:pt x="17517" y="9293"/>
                </a:cubicBezTo>
                <a:cubicBezTo>
                  <a:pt x="17368" y="6943"/>
                  <a:pt x="15780" y="4900"/>
                  <a:pt x="14208" y="3278"/>
                </a:cubicBezTo>
                <a:cubicBezTo>
                  <a:pt x="12602" y="1607"/>
                  <a:pt x="10514" y="493"/>
                  <a:pt x="8244" y="74"/>
                </a:cubicBezTo>
                <a:lnTo>
                  <a:pt x="8244" y="74"/>
                </a:lnTo>
                <a:cubicBezTo>
                  <a:pt x="8234" y="68"/>
                  <a:pt x="8223" y="63"/>
                  <a:pt x="8209" y="59"/>
                </a:cubicBezTo>
                <a:lnTo>
                  <a:pt x="8209" y="59"/>
                </a:lnTo>
                <a:lnTo>
                  <a:pt x="8209" y="68"/>
                </a:lnTo>
                <a:cubicBezTo>
                  <a:pt x="7976" y="23"/>
                  <a:pt x="7738" y="1"/>
                  <a:pt x="7499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9400" y="89850"/>
            <a:ext cx="929599" cy="92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525" y="1981201"/>
            <a:ext cx="2137475" cy="21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5"/>
          <p:cNvSpPr txBox="1"/>
          <p:nvPr/>
        </p:nvSpPr>
        <p:spPr>
          <a:xfrm>
            <a:off x="2640354" y="2447925"/>
            <a:ext cx="45243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Determinants</a:t>
            </a:r>
            <a:endParaRPr sz="36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of Health</a:t>
            </a:r>
            <a:endParaRPr sz="36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" name="Google Shape;109;p25"/>
          <p:cNvSpPr txBox="1"/>
          <p:nvPr/>
        </p:nvSpPr>
        <p:spPr>
          <a:xfrm>
            <a:off x="9525" y="9667875"/>
            <a:ext cx="1790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Main text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D9EEB"/>
                </a:solidFill>
                <a:latin typeface="Mada"/>
                <a:ea typeface="Mada"/>
                <a:cs typeface="Mada"/>
                <a:sym typeface="Mada"/>
              </a:rPr>
              <a:t>Males slides</a:t>
            </a:r>
            <a:endParaRPr sz="1200">
              <a:solidFill>
                <a:srgbClr val="6D9EEB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A64D79"/>
                </a:solidFill>
                <a:latin typeface="Mada"/>
                <a:ea typeface="Mada"/>
                <a:cs typeface="Mada"/>
                <a:sym typeface="Mada"/>
              </a:rPr>
              <a:t>Females slides</a:t>
            </a:r>
            <a:endParaRPr sz="1200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Doctor notes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0" name="Google Shape;110;p25"/>
          <p:cNvSpPr txBox="1"/>
          <p:nvPr/>
        </p:nvSpPr>
        <p:spPr>
          <a:xfrm>
            <a:off x="1762125" y="9667875"/>
            <a:ext cx="1790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Important</a:t>
            </a:r>
            <a:endParaRPr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Golden notes</a:t>
            </a:r>
            <a:endParaRPr sz="1200">
              <a:solidFill>
                <a:srgbClr val="BF9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Extra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11" name="Google Shape;111;p25"/>
          <p:cNvCxnSpPr/>
          <p:nvPr/>
        </p:nvCxnSpPr>
        <p:spPr>
          <a:xfrm>
            <a:off x="1704975" y="9629775"/>
            <a:ext cx="0" cy="8670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12" name="Google Shape;112;p25"/>
          <p:cNvSpPr txBox="1"/>
          <p:nvPr/>
        </p:nvSpPr>
        <p:spPr>
          <a:xfrm>
            <a:off x="323850" y="9372600"/>
            <a:ext cx="17145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Color Index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" name="Google Shape;113;p25"/>
          <p:cNvSpPr/>
          <p:nvPr/>
        </p:nvSpPr>
        <p:spPr>
          <a:xfrm>
            <a:off x="402275" y="5305425"/>
            <a:ext cx="6789000" cy="3155700"/>
          </a:xfrm>
          <a:prstGeom prst="round2SameRect">
            <a:avLst>
              <a:gd fmla="val 0" name="adj1"/>
              <a:gd fmla="val 13813" name="adj2"/>
            </a:avLst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Understand the spectrum of health in relation to health and sickness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Define; health, disease, illness and wellbeing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Define and understand the determinants’ of health; biological, behavioral, socio and cultural, environmental, socioeconomic, health services, and aging and gender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Understand the concepts of “right to health “ and “health for all”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4" name="Google Shape;114;p25"/>
          <p:cNvSpPr/>
          <p:nvPr/>
        </p:nvSpPr>
        <p:spPr>
          <a:xfrm>
            <a:off x="914150" y="5036275"/>
            <a:ext cx="1543320" cy="492102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Objectives</a:t>
            </a:r>
            <a:endParaRPr sz="2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" name="Google Shape;115;p25"/>
          <p:cNvSpPr/>
          <p:nvPr/>
        </p:nvSpPr>
        <p:spPr>
          <a:xfrm flipH="1" rot="-5400000">
            <a:off x="6609525" y="9364275"/>
            <a:ext cx="476100" cy="14841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5"/>
          <p:cNvSpPr txBox="1"/>
          <p:nvPr/>
        </p:nvSpPr>
        <p:spPr>
          <a:xfrm>
            <a:off x="6173850" y="10001250"/>
            <a:ext cx="14841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b="1" sz="1800" u="sng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7" name="Google Shape;117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0050" y="76800"/>
            <a:ext cx="867000" cy="8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860" y="723900"/>
            <a:ext cx="1722364" cy="17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6"/>
          <p:cNvSpPr/>
          <p:nvPr/>
        </p:nvSpPr>
        <p:spPr>
          <a:xfrm rot="5400000">
            <a:off x="2864625" y="-1935900"/>
            <a:ext cx="1762200" cy="7081800"/>
          </a:xfrm>
          <a:prstGeom prst="snip2Same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76A5AF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6"/>
          <p:cNvSpPr txBox="1"/>
          <p:nvPr/>
        </p:nvSpPr>
        <p:spPr>
          <a:xfrm>
            <a:off x="1390650" y="238125"/>
            <a:ext cx="473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Spectrum of Health</a:t>
            </a:r>
            <a:endParaRPr sz="24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190500" y="714375"/>
            <a:ext cx="5115000" cy="18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Health and disease lie along a </a:t>
            </a: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continuum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, and there is no single cut-off point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The lowest point on the health-disease spectrum is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death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and the highest point corresponds to the WHO definition of positive health.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The health of an individual is </a:t>
            </a: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not static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; it is a </a:t>
            </a: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dynamic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phenomenon and a process of continuous change.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There are degrees or "levels of health" as there are degrees or severity of illness. As long as we are alive there is some degree of health in us.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6" name="Google Shape;126;p26"/>
          <p:cNvSpPr txBox="1"/>
          <p:nvPr/>
        </p:nvSpPr>
        <p:spPr>
          <a:xfrm>
            <a:off x="1357200" y="2659975"/>
            <a:ext cx="473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Definitions of: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27" name="Google Shape;127;p26"/>
          <p:cNvGrpSpPr/>
          <p:nvPr/>
        </p:nvGrpSpPr>
        <p:grpSpPr>
          <a:xfrm>
            <a:off x="69341" y="3143175"/>
            <a:ext cx="3655020" cy="415214"/>
            <a:chOff x="367663" y="4015582"/>
            <a:chExt cx="7127574" cy="809700"/>
          </a:xfrm>
        </p:grpSpPr>
        <p:sp>
          <p:nvSpPr>
            <p:cNvPr id="128" name="Google Shape;128;p26"/>
            <p:cNvSpPr/>
            <p:nvPr/>
          </p:nvSpPr>
          <p:spPr>
            <a:xfrm>
              <a:off x="968638" y="4423038"/>
              <a:ext cx="737600" cy="25"/>
            </a:xfrm>
            <a:custGeom>
              <a:rect b="b" l="l" r="r" t="t"/>
              <a:pathLst>
                <a:path extrusionOk="0" fill="none" h="1" w="29504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cap="rnd" cmpd="sng" w="33625">
              <a:solidFill>
                <a:srgbClr val="76A5A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6"/>
            <p:cNvSpPr/>
            <p:nvPr/>
          </p:nvSpPr>
          <p:spPr>
            <a:xfrm>
              <a:off x="367663" y="4039663"/>
              <a:ext cx="656350" cy="757850"/>
            </a:xfrm>
            <a:custGeom>
              <a:rect b="b" l="l" r="r" t="t"/>
              <a:pathLst>
                <a:path extrusionOk="0" h="30314" w="26254">
                  <a:moveTo>
                    <a:pt x="13133" y="1"/>
                  </a:moveTo>
                  <a:lnTo>
                    <a:pt x="1" y="7585"/>
                  </a:lnTo>
                  <a:lnTo>
                    <a:pt x="1" y="22742"/>
                  </a:lnTo>
                  <a:lnTo>
                    <a:pt x="13133" y="30314"/>
                  </a:lnTo>
                  <a:lnTo>
                    <a:pt x="26254" y="22742"/>
                  </a:lnTo>
                  <a:lnTo>
                    <a:pt x="26254" y="7585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76A5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6"/>
            <p:cNvSpPr/>
            <p:nvPr/>
          </p:nvSpPr>
          <p:spPr>
            <a:xfrm>
              <a:off x="429288" y="4110813"/>
              <a:ext cx="533425" cy="615875"/>
            </a:xfrm>
            <a:custGeom>
              <a:rect b="b" l="l" r="r" t="t"/>
              <a:pathLst>
                <a:path extrusionOk="0" h="24635" w="21337">
                  <a:moveTo>
                    <a:pt x="10668" y="0"/>
                  </a:moveTo>
                  <a:lnTo>
                    <a:pt x="0" y="6156"/>
                  </a:lnTo>
                  <a:lnTo>
                    <a:pt x="0" y="18467"/>
                  </a:lnTo>
                  <a:lnTo>
                    <a:pt x="10668" y="24634"/>
                  </a:lnTo>
                  <a:lnTo>
                    <a:pt x="21336" y="18467"/>
                  </a:lnTo>
                  <a:lnTo>
                    <a:pt x="21336" y="615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6"/>
            <p:cNvSpPr/>
            <p:nvPr/>
          </p:nvSpPr>
          <p:spPr>
            <a:xfrm>
              <a:off x="1275636" y="4015582"/>
              <a:ext cx="6219600" cy="809700"/>
            </a:xfrm>
            <a:prstGeom prst="homePlate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76A5AF"/>
                  </a:solidFill>
                  <a:latin typeface="Nunito"/>
                  <a:ea typeface="Nunito"/>
                  <a:cs typeface="Nunito"/>
                  <a:sym typeface="Nunito"/>
                </a:rPr>
                <a:t>Health</a:t>
              </a:r>
              <a:endParaRPr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32" name="Google Shape;132;p26"/>
          <p:cNvSpPr txBox="1"/>
          <p:nvPr/>
        </p:nvSpPr>
        <p:spPr>
          <a:xfrm>
            <a:off x="442800" y="3679150"/>
            <a:ext cx="68295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Health is a relative concept; It is relative to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Where </a:t>
            </a:r>
            <a:r>
              <a:rPr lang="en-GB" sz="1200" u="sng">
                <a:latin typeface="Mada"/>
                <a:ea typeface="Mada"/>
                <a:cs typeface="Mada"/>
                <a:sym typeface="Mada"/>
              </a:rPr>
              <a:t>on the spectrum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of health the person is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AutoNum type="arabicPeriod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The </a:t>
            </a:r>
            <a:r>
              <a:rPr lang="en-GB" sz="1200" u="sng">
                <a:latin typeface="Mada"/>
                <a:ea typeface="Mada"/>
                <a:cs typeface="Mada"/>
                <a:sym typeface="Mada"/>
              </a:rPr>
              <a:t>health dimensions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(physical, mental, social, spiritual, emotional, vocational dimensions)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AutoNum type="arabicPeriod"/>
            </a:pPr>
            <a:r>
              <a:rPr lang="en-GB" sz="1200" u="sng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Local</a:t>
            </a: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 conditions and health standards</a:t>
            </a:r>
            <a:r>
              <a:rPr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="1"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3" name="Google Shape;133;p26"/>
          <p:cNvSpPr txBox="1"/>
          <p:nvPr/>
        </p:nvSpPr>
        <p:spPr>
          <a:xfrm>
            <a:off x="371475" y="6943725"/>
            <a:ext cx="17811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Disease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4" name="Google Shape;134;p26"/>
          <p:cNvSpPr txBox="1"/>
          <p:nvPr/>
        </p:nvSpPr>
        <p:spPr>
          <a:xfrm>
            <a:off x="142875" y="7324725"/>
            <a:ext cx="2228700" cy="2124000"/>
          </a:xfrm>
          <a:prstGeom prst="rect">
            <a:avLst/>
          </a:prstGeom>
          <a:noFill/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A condition that is </a:t>
            </a:r>
            <a:r>
              <a:rPr lang="en-GB" sz="1200" u="sng">
                <a:latin typeface="Mada"/>
                <a:ea typeface="Mada"/>
                <a:cs typeface="Mada"/>
                <a:sym typeface="Mada"/>
              </a:rPr>
              <a:t>diagnosed by a physician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or other medical expert.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Used by the </a:t>
            </a:r>
            <a:r>
              <a:rPr b="1" lang="en-GB" sz="1200">
                <a:solidFill>
                  <a:srgbClr val="CC0000"/>
                </a:solidFill>
                <a:highlight>
                  <a:srgbClr val="D0E0E3"/>
                </a:highlight>
                <a:latin typeface="Mada"/>
                <a:ea typeface="Mada"/>
                <a:cs typeface="Mada"/>
                <a:sym typeface="Mada"/>
              </a:rPr>
              <a:t>physicians</a:t>
            </a:r>
            <a:endParaRPr b="1" sz="1200">
              <a:solidFill>
                <a:srgbClr val="CC0000"/>
              </a:solidFill>
              <a:highlight>
                <a:srgbClr val="D0E0E3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b="1" lang="en-GB" sz="1200">
                <a:highlight>
                  <a:srgbClr val="D0E0E3"/>
                </a:highlight>
                <a:latin typeface="Mada"/>
                <a:ea typeface="Mada"/>
                <a:cs typeface="Mada"/>
                <a:sym typeface="Mada"/>
              </a:rPr>
              <a:t>Example: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Flu diagnosed by a physician</a:t>
            </a:r>
            <a:r>
              <a:rPr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35" name="Google Shape;135;p26"/>
          <p:cNvGrpSpPr/>
          <p:nvPr/>
        </p:nvGrpSpPr>
        <p:grpSpPr>
          <a:xfrm>
            <a:off x="69401" y="6391173"/>
            <a:ext cx="3851889" cy="415214"/>
            <a:chOff x="367663" y="4015582"/>
            <a:chExt cx="7264973" cy="809700"/>
          </a:xfrm>
        </p:grpSpPr>
        <p:sp>
          <p:nvSpPr>
            <p:cNvPr id="136" name="Google Shape;136;p26"/>
            <p:cNvSpPr/>
            <p:nvPr/>
          </p:nvSpPr>
          <p:spPr>
            <a:xfrm>
              <a:off x="968638" y="4423038"/>
              <a:ext cx="737600" cy="25"/>
            </a:xfrm>
            <a:custGeom>
              <a:rect b="b" l="l" r="r" t="t"/>
              <a:pathLst>
                <a:path extrusionOk="0" fill="none" h="1" w="29504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cap="rnd" cmpd="sng" w="33625">
              <a:solidFill>
                <a:srgbClr val="76A5A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6"/>
            <p:cNvSpPr/>
            <p:nvPr/>
          </p:nvSpPr>
          <p:spPr>
            <a:xfrm>
              <a:off x="367663" y="4039663"/>
              <a:ext cx="656350" cy="757850"/>
            </a:xfrm>
            <a:custGeom>
              <a:rect b="b" l="l" r="r" t="t"/>
              <a:pathLst>
                <a:path extrusionOk="0" h="30314" w="26254">
                  <a:moveTo>
                    <a:pt x="13133" y="1"/>
                  </a:moveTo>
                  <a:lnTo>
                    <a:pt x="1" y="7585"/>
                  </a:lnTo>
                  <a:lnTo>
                    <a:pt x="1" y="22742"/>
                  </a:lnTo>
                  <a:lnTo>
                    <a:pt x="13133" y="30314"/>
                  </a:lnTo>
                  <a:lnTo>
                    <a:pt x="26254" y="22742"/>
                  </a:lnTo>
                  <a:lnTo>
                    <a:pt x="26254" y="7585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76A5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429288" y="4110813"/>
              <a:ext cx="533425" cy="615875"/>
            </a:xfrm>
            <a:custGeom>
              <a:rect b="b" l="l" r="r" t="t"/>
              <a:pathLst>
                <a:path extrusionOk="0" h="24635" w="21337">
                  <a:moveTo>
                    <a:pt x="10668" y="0"/>
                  </a:moveTo>
                  <a:lnTo>
                    <a:pt x="0" y="6156"/>
                  </a:lnTo>
                  <a:lnTo>
                    <a:pt x="0" y="18467"/>
                  </a:lnTo>
                  <a:lnTo>
                    <a:pt x="10668" y="24634"/>
                  </a:lnTo>
                  <a:lnTo>
                    <a:pt x="21336" y="18467"/>
                  </a:lnTo>
                  <a:lnTo>
                    <a:pt x="21336" y="615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1275636" y="4015582"/>
              <a:ext cx="6357000" cy="809700"/>
            </a:xfrm>
            <a:prstGeom prst="homePlate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CC0000"/>
                  </a:solidFill>
                  <a:latin typeface="Nunito"/>
                  <a:ea typeface="Nunito"/>
                  <a:cs typeface="Nunito"/>
                  <a:sym typeface="Nunito"/>
                </a:rPr>
                <a:t>Disease, illness and sickness</a:t>
              </a:r>
              <a:endParaRPr sz="18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140" name="Google Shape;140;p26"/>
          <p:cNvCxnSpPr/>
          <p:nvPr/>
        </p:nvCxnSpPr>
        <p:spPr>
          <a:xfrm>
            <a:off x="495300" y="7324725"/>
            <a:ext cx="1542900" cy="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41" name="Google Shape;141;p26"/>
          <p:cNvSpPr txBox="1"/>
          <p:nvPr/>
        </p:nvSpPr>
        <p:spPr>
          <a:xfrm>
            <a:off x="2962275" y="6943725"/>
            <a:ext cx="17811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Illness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2" name="Google Shape;142;p26"/>
          <p:cNvSpPr txBox="1"/>
          <p:nvPr/>
        </p:nvSpPr>
        <p:spPr>
          <a:xfrm>
            <a:off x="2733675" y="7324725"/>
            <a:ext cx="2228700" cy="21240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Ill health that the person identifies themselves with, often based on </a:t>
            </a:r>
            <a:r>
              <a:rPr lang="en-GB" sz="1200" u="sng">
                <a:latin typeface="Mada"/>
                <a:ea typeface="Mada"/>
                <a:cs typeface="Mada"/>
                <a:sym typeface="Mada"/>
              </a:rPr>
              <a:t>self reported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mental or physical symptoms.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It can be Acute or Chronic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Used by the </a:t>
            </a:r>
            <a:r>
              <a:rPr b="1" lang="en-GB" sz="1200">
                <a:solidFill>
                  <a:srgbClr val="CC0000"/>
                </a:solidFill>
                <a:highlight>
                  <a:srgbClr val="D0E0E3"/>
                </a:highlight>
                <a:latin typeface="Mada"/>
                <a:ea typeface="Mada"/>
                <a:cs typeface="Mada"/>
                <a:sym typeface="Mada"/>
              </a:rPr>
              <a:t>Patient</a:t>
            </a:r>
            <a:endParaRPr b="1" sz="1200">
              <a:solidFill>
                <a:srgbClr val="CC0000"/>
              </a:solidFill>
              <a:highlight>
                <a:srgbClr val="D0E0E3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b="1" lang="en-GB" sz="1200">
                <a:highlight>
                  <a:srgbClr val="D0E0E3"/>
                </a:highlight>
                <a:latin typeface="Mada"/>
                <a:ea typeface="Mada"/>
                <a:cs typeface="Mada"/>
                <a:sym typeface="Mada"/>
              </a:rPr>
              <a:t>Example: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Flu reported by a patient</a:t>
            </a:r>
            <a:r>
              <a:rPr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</a:t>
            </a:r>
            <a:endParaRPr baseline="30000"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43" name="Google Shape;143;p26"/>
          <p:cNvCxnSpPr/>
          <p:nvPr/>
        </p:nvCxnSpPr>
        <p:spPr>
          <a:xfrm>
            <a:off x="3086100" y="7324725"/>
            <a:ext cx="1542900" cy="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44" name="Google Shape;144;p26"/>
          <p:cNvSpPr txBox="1"/>
          <p:nvPr/>
        </p:nvSpPr>
        <p:spPr>
          <a:xfrm>
            <a:off x="5476875" y="6943725"/>
            <a:ext cx="17811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Sickness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5248275" y="7324725"/>
            <a:ext cx="2228700" cy="2124000"/>
          </a:xfrm>
          <a:prstGeom prst="rect">
            <a:avLst/>
          </a:prstGeom>
          <a:noFill/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lang="en-GB" sz="1200" u="sng">
                <a:latin typeface="Mada"/>
                <a:ea typeface="Mada"/>
                <a:cs typeface="Mada"/>
                <a:sym typeface="Mada"/>
              </a:rPr>
              <a:t>Social &amp; cultural conception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of a person’s condition.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Used by the </a:t>
            </a:r>
            <a:r>
              <a:rPr b="1" lang="en-GB" sz="1200">
                <a:solidFill>
                  <a:srgbClr val="CC0000"/>
                </a:solidFill>
                <a:highlight>
                  <a:srgbClr val="D0E0E3"/>
                </a:highlight>
                <a:latin typeface="Mada"/>
                <a:ea typeface="Mada"/>
                <a:cs typeface="Mada"/>
                <a:sym typeface="Mada"/>
              </a:rPr>
              <a:t>Society</a:t>
            </a:r>
            <a:endParaRPr b="1" sz="1200">
              <a:solidFill>
                <a:srgbClr val="CC0000"/>
              </a:solidFill>
              <a:highlight>
                <a:srgbClr val="D0E0E3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b="1" lang="en-GB" sz="1200">
                <a:highlight>
                  <a:srgbClr val="D0E0E3"/>
                </a:highlight>
                <a:latin typeface="Mada"/>
                <a:ea typeface="Mada"/>
                <a:cs typeface="Mada"/>
                <a:sym typeface="Mada"/>
              </a:rPr>
              <a:t>Example: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Missed class or work due to Flu</a:t>
            </a:r>
            <a:r>
              <a:rPr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46" name="Google Shape;146;p26"/>
          <p:cNvCxnSpPr/>
          <p:nvPr/>
        </p:nvCxnSpPr>
        <p:spPr>
          <a:xfrm>
            <a:off x="5600700" y="7324725"/>
            <a:ext cx="1542900" cy="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47" name="Google Shape;147;p26"/>
          <p:cNvSpPr txBox="1"/>
          <p:nvPr/>
        </p:nvSpPr>
        <p:spPr>
          <a:xfrm>
            <a:off x="2442975" y="4388747"/>
            <a:ext cx="24099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Definitions of Health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142875" y="4810125"/>
            <a:ext cx="7334100" cy="1305000"/>
          </a:xfrm>
          <a:prstGeom prst="rect">
            <a:avLst/>
          </a:prstGeom>
          <a:noFill/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The oldest definition is that health is the 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"absence of disease."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World Health Organization (1948):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○"/>
            </a:pP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"Health is a state of complete physical, mental and social well-being and not merely an absence of disease or infirmity"</a:t>
            </a:r>
            <a:endParaRPr b="1"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In recent years, this statement has been amplified to include the ability to lead a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"socially and economically productive life"</a:t>
            </a:r>
            <a:r>
              <a:rPr b="1"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49" name="Google Shape;149;p26"/>
          <p:cNvCxnSpPr/>
          <p:nvPr/>
        </p:nvCxnSpPr>
        <p:spPr>
          <a:xfrm>
            <a:off x="2124075" y="4810125"/>
            <a:ext cx="3114600" cy="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50" name="Google Shape;150;p26"/>
          <p:cNvSpPr txBox="1"/>
          <p:nvPr/>
        </p:nvSpPr>
        <p:spPr>
          <a:xfrm>
            <a:off x="85725" y="3152775"/>
            <a:ext cx="4383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85725" y="6400800"/>
            <a:ext cx="4383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46500" y="9725325"/>
            <a:ext cx="75894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</a:rPr>
              <a:t>1-Health standards varies from person to person might be too low or too high, so you should be careful how to interpret the </a:t>
            </a:r>
            <a:r>
              <a:rPr lang="en-GB" sz="900">
                <a:solidFill>
                  <a:srgbClr val="6AA84F"/>
                </a:solidFill>
              </a:rPr>
              <a:t>answer</a:t>
            </a:r>
            <a:endParaRPr sz="9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</a:rPr>
              <a:t>2- it’s added because poor social and economic life can worsens the person’s mental health </a:t>
            </a:r>
            <a:endParaRPr sz="9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</a:rPr>
              <a:t>3-Not self diagnosed even physicians themselves should be diagnosed by a physician </a:t>
            </a:r>
            <a:endParaRPr sz="9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</a:rPr>
              <a:t>4- in illness symptoms are not a social barrier unlike sickness</a:t>
            </a:r>
            <a:endParaRPr sz="900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27"/>
          <p:cNvGrpSpPr/>
          <p:nvPr/>
        </p:nvGrpSpPr>
        <p:grpSpPr>
          <a:xfrm>
            <a:off x="69397" y="371380"/>
            <a:ext cx="3655008" cy="415214"/>
            <a:chOff x="367663" y="4015582"/>
            <a:chExt cx="7264973" cy="809700"/>
          </a:xfrm>
        </p:grpSpPr>
        <p:sp>
          <p:nvSpPr>
            <p:cNvPr id="158" name="Google Shape;158;p27"/>
            <p:cNvSpPr/>
            <p:nvPr/>
          </p:nvSpPr>
          <p:spPr>
            <a:xfrm>
              <a:off x="968638" y="4423038"/>
              <a:ext cx="737600" cy="25"/>
            </a:xfrm>
            <a:custGeom>
              <a:rect b="b" l="l" r="r" t="t"/>
              <a:pathLst>
                <a:path extrusionOk="0" fill="none" h="1" w="29504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cap="rnd" cmpd="sng" w="33625">
              <a:solidFill>
                <a:srgbClr val="76A5A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367663" y="4039663"/>
              <a:ext cx="656350" cy="757850"/>
            </a:xfrm>
            <a:custGeom>
              <a:rect b="b" l="l" r="r" t="t"/>
              <a:pathLst>
                <a:path extrusionOk="0" h="30314" w="26254">
                  <a:moveTo>
                    <a:pt x="13133" y="1"/>
                  </a:moveTo>
                  <a:lnTo>
                    <a:pt x="1" y="7585"/>
                  </a:lnTo>
                  <a:lnTo>
                    <a:pt x="1" y="22742"/>
                  </a:lnTo>
                  <a:lnTo>
                    <a:pt x="13133" y="30314"/>
                  </a:lnTo>
                  <a:lnTo>
                    <a:pt x="26254" y="22742"/>
                  </a:lnTo>
                  <a:lnTo>
                    <a:pt x="26254" y="7585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76A5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429288" y="4110813"/>
              <a:ext cx="533425" cy="615875"/>
            </a:xfrm>
            <a:custGeom>
              <a:rect b="b" l="l" r="r" t="t"/>
              <a:pathLst>
                <a:path extrusionOk="0" h="24635" w="21337">
                  <a:moveTo>
                    <a:pt x="10668" y="0"/>
                  </a:moveTo>
                  <a:lnTo>
                    <a:pt x="0" y="6156"/>
                  </a:lnTo>
                  <a:lnTo>
                    <a:pt x="0" y="18467"/>
                  </a:lnTo>
                  <a:lnTo>
                    <a:pt x="10668" y="24634"/>
                  </a:lnTo>
                  <a:lnTo>
                    <a:pt x="21336" y="18467"/>
                  </a:lnTo>
                  <a:lnTo>
                    <a:pt x="21336" y="615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1275636" y="4015582"/>
              <a:ext cx="6357000" cy="809700"/>
            </a:xfrm>
            <a:prstGeom prst="homePlate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76A5AF"/>
                  </a:solidFill>
                  <a:latin typeface="Nunito"/>
                  <a:ea typeface="Nunito"/>
                  <a:cs typeface="Nunito"/>
                  <a:sym typeface="Nunito"/>
                </a:rPr>
                <a:t>Well-being</a:t>
              </a:r>
              <a:endParaRPr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62" name="Google Shape;162;p27"/>
          <p:cNvSpPr txBox="1"/>
          <p:nvPr/>
        </p:nvSpPr>
        <p:spPr>
          <a:xfrm>
            <a:off x="85725" y="381000"/>
            <a:ext cx="4383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552450" y="733425"/>
            <a:ext cx="4276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There is no satisfactory definition of the term well-being!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64" name="Google Shape;164;p27"/>
          <p:cNvCxnSpPr>
            <a:stCxn id="165" idx="2"/>
            <a:endCxn id="166" idx="1"/>
          </p:cNvCxnSpPr>
          <p:nvPr/>
        </p:nvCxnSpPr>
        <p:spPr>
          <a:xfrm>
            <a:off x="1011600" y="1874325"/>
            <a:ext cx="524100" cy="439800"/>
          </a:xfrm>
          <a:prstGeom prst="bentConnector3">
            <a:avLst>
              <a:gd fmla="val 49988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27"/>
          <p:cNvCxnSpPr>
            <a:stCxn id="165" idx="2"/>
            <a:endCxn id="168" idx="1"/>
          </p:cNvCxnSpPr>
          <p:nvPr/>
        </p:nvCxnSpPr>
        <p:spPr>
          <a:xfrm flipH="1" rot="10800000">
            <a:off x="1011600" y="1416225"/>
            <a:ext cx="524100" cy="458100"/>
          </a:xfrm>
          <a:prstGeom prst="bentConnector3">
            <a:avLst>
              <a:gd fmla="val 49988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5" name="Google Shape;165;p27"/>
          <p:cNvSpPr/>
          <p:nvPr/>
        </p:nvSpPr>
        <p:spPr>
          <a:xfrm rot="-5400000">
            <a:off x="122700" y="1692375"/>
            <a:ext cx="1413900" cy="363900"/>
          </a:xfrm>
          <a:prstGeom prst="roundRect">
            <a:avLst>
              <a:gd fmla="val 16667" name="adj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Well-Being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1535575" y="1186325"/>
            <a:ext cx="1601700" cy="4596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Objective Components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1535575" y="2084375"/>
            <a:ext cx="1601700" cy="4596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Subjective components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9" name="Google Shape;169;p27"/>
          <p:cNvSpPr/>
          <p:nvPr/>
        </p:nvSpPr>
        <p:spPr>
          <a:xfrm>
            <a:off x="3516775" y="1110125"/>
            <a:ext cx="1601700" cy="2658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Standard of living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0" name="Google Shape;170;p27"/>
          <p:cNvSpPr/>
          <p:nvPr/>
        </p:nvSpPr>
        <p:spPr>
          <a:xfrm>
            <a:off x="3516775" y="1489184"/>
            <a:ext cx="1601700" cy="2658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Level of living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71" name="Google Shape;171;p27"/>
          <p:cNvCxnSpPr>
            <a:stCxn id="168" idx="3"/>
            <a:endCxn id="169" idx="1"/>
          </p:cNvCxnSpPr>
          <p:nvPr/>
        </p:nvCxnSpPr>
        <p:spPr>
          <a:xfrm flipH="1" rot="10800000">
            <a:off x="3137275" y="1243025"/>
            <a:ext cx="379500" cy="1731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27"/>
          <p:cNvCxnSpPr>
            <a:stCxn id="168" idx="3"/>
            <a:endCxn id="170" idx="1"/>
          </p:cNvCxnSpPr>
          <p:nvPr/>
        </p:nvCxnSpPr>
        <p:spPr>
          <a:xfrm>
            <a:off x="3137275" y="1416125"/>
            <a:ext cx="379500" cy="2061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Google Shape;173;p27"/>
          <p:cNvSpPr/>
          <p:nvPr/>
        </p:nvSpPr>
        <p:spPr>
          <a:xfrm>
            <a:off x="3516775" y="2179184"/>
            <a:ext cx="1601700" cy="2658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Quality of life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74" name="Google Shape;174;p27"/>
          <p:cNvCxnSpPr>
            <a:stCxn id="166" idx="3"/>
            <a:endCxn id="173" idx="1"/>
          </p:cNvCxnSpPr>
          <p:nvPr/>
        </p:nvCxnSpPr>
        <p:spPr>
          <a:xfrm flipH="1" rot="10800000">
            <a:off x="3137275" y="2312075"/>
            <a:ext cx="379500" cy="2100"/>
          </a:xfrm>
          <a:prstGeom prst="straightConnector1">
            <a:avLst/>
          </a:prstGeom>
          <a:noFill/>
          <a:ln cap="flat" cmpd="sng" w="19050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" name="Google Shape;175;p27"/>
          <p:cNvSpPr/>
          <p:nvPr/>
        </p:nvSpPr>
        <p:spPr>
          <a:xfrm>
            <a:off x="5574175" y="1957850"/>
            <a:ext cx="1601700" cy="2658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PQLI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6" name="Google Shape;176;p27"/>
          <p:cNvSpPr/>
          <p:nvPr/>
        </p:nvSpPr>
        <p:spPr>
          <a:xfrm>
            <a:off x="5574175" y="2336909"/>
            <a:ext cx="1601700" cy="2658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HDI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77" name="Google Shape;177;p27"/>
          <p:cNvCxnSpPr>
            <a:stCxn id="173" idx="3"/>
            <a:endCxn id="175" idx="1"/>
          </p:cNvCxnSpPr>
          <p:nvPr/>
        </p:nvCxnSpPr>
        <p:spPr>
          <a:xfrm flipH="1" rot="10800000">
            <a:off x="5118475" y="2090684"/>
            <a:ext cx="455700" cy="221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7"/>
          <p:cNvCxnSpPr>
            <a:stCxn id="173" idx="3"/>
            <a:endCxn id="176" idx="1"/>
          </p:cNvCxnSpPr>
          <p:nvPr/>
        </p:nvCxnSpPr>
        <p:spPr>
          <a:xfrm>
            <a:off x="5118475" y="2312084"/>
            <a:ext cx="455700" cy="1578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79" name="Google Shape;179;p27"/>
          <p:cNvGraphicFramePr/>
          <p:nvPr/>
        </p:nvGraphicFramePr>
        <p:xfrm>
          <a:off x="90413" y="2736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{5531165E-63E8-4693-AF1D-BF79F93B2A89}</a:tableStyleId>
              </a:tblPr>
              <a:tblGrid>
                <a:gridCol w="990650"/>
                <a:gridCol w="3162350"/>
                <a:gridCol w="3305225"/>
              </a:tblGrid>
              <a:tr h="281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Physical Quality of Life Index (PQLI)</a:t>
                      </a:r>
                      <a:endParaRPr sz="12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Human Development Index (HDI)</a:t>
                      </a:r>
                      <a:endParaRPr sz="12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</a:tr>
              <a:tr h="835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Indicators used in calculating this index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AutoNum type="arabicPeriod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Infant mortality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AutoNum type="arabicPeriod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Life expectancy at age one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AutoNum type="arabicPeriod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literacy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AutoNum type="arabicPeriod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Life expectancy at birth (longevity)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AutoNum type="arabicPeriod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Mean years of schooling (knowledge)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AutoNum type="arabicPeriod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Expected years of schooling (knowledge)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AutoNum type="arabicPeriod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GNI, gross national income, per capita</a:t>
                      </a:r>
                      <a:b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</a:b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(income/ decent standard of living)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Scale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From 0-100 (0 is worst performance and 100 is best performance)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Values from 0 to 1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It measures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The results of social, economic, and political policies.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Does NOT measure economic growth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It reflects achievements in the most basic human capabilities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Both allow for National and International Comparison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180" name="Google Shape;180;p27"/>
          <p:cNvSpPr txBox="1"/>
          <p:nvPr/>
        </p:nvSpPr>
        <p:spPr>
          <a:xfrm>
            <a:off x="41913" y="5898450"/>
            <a:ext cx="7505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Determinants of Health: Definition, Types, and Levels</a:t>
            </a:r>
            <a:endParaRPr sz="24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1" name="Google Shape;181;p27"/>
          <p:cNvPicPr preferRelativeResize="0"/>
          <p:nvPr/>
        </p:nvPicPr>
        <p:blipFill rotWithShape="1">
          <a:blip r:embed="rId3">
            <a:alphaModFix/>
          </a:blip>
          <a:srcRect b="0" l="2818" r="0" t="0"/>
          <a:stretch/>
        </p:blipFill>
        <p:spPr>
          <a:xfrm>
            <a:off x="5752800" y="6800700"/>
            <a:ext cx="1783926" cy="11753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27"/>
          <p:cNvCxnSpPr/>
          <p:nvPr/>
        </p:nvCxnSpPr>
        <p:spPr>
          <a:xfrm>
            <a:off x="352425" y="6648450"/>
            <a:ext cx="0" cy="22098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183" name="Google Shape;183;p27"/>
          <p:cNvGrpSpPr/>
          <p:nvPr/>
        </p:nvGrpSpPr>
        <p:grpSpPr>
          <a:xfrm>
            <a:off x="132875" y="6800692"/>
            <a:ext cx="439085" cy="429509"/>
            <a:chOff x="2186592" y="3408140"/>
            <a:chExt cx="1008000" cy="1008000"/>
          </a:xfrm>
        </p:grpSpPr>
        <p:sp>
          <p:nvSpPr>
            <p:cNvPr id="184" name="Google Shape;184;p27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2270285" y="3738304"/>
              <a:ext cx="840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1</a:t>
              </a:r>
              <a:endParaRPr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187" name="Google Shape;187;p27"/>
          <p:cNvSpPr txBox="1"/>
          <p:nvPr/>
        </p:nvSpPr>
        <p:spPr>
          <a:xfrm>
            <a:off x="581025" y="6743700"/>
            <a:ext cx="4829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highlight>
                  <a:srgbClr val="D0E0E3"/>
                </a:highlight>
                <a:latin typeface="Mada"/>
                <a:ea typeface="Mada"/>
                <a:cs typeface="Mada"/>
                <a:sym typeface="Mada"/>
              </a:rPr>
              <a:t>Biological: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Genetic predisposition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latin typeface="Mada"/>
                <a:ea typeface="Mada"/>
                <a:cs typeface="Mada"/>
                <a:sym typeface="Mada"/>
              </a:rPr>
              <a:t>Analysis</a:t>
            </a:r>
            <a:r>
              <a:rPr i="1" lang="en-GB" sz="1200">
                <a:latin typeface="Mada"/>
                <a:ea typeface="Mada"/>
                <a:cs typeface="Mada"/>
                <a:sym typeface="Mada"/>
              </a:rPr>
              <a:t>: Genetic predisposition and obese parents.</a:t>
            </a:r>
            <a:endParaRPr i="1"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88" name="Google Shape;188;p27"/>
          <p:cNvGrpSpPr/>
          <p:nvPr/>
        </p:nvGrpSpPr>
        <p:grpSpPr>
          <a:xfrm>
            <a:off x="132875" y="7515067"/>
            <a:ext cx="439085" cy="429509"/>
            <a:chOff x="2186592" y="3408140"/>
            <a:chExt cx="1008000" cy="1008000"/>
          </a:xfrm>
        </p:grpSpPr>
        <p:sp>
          <p:nvSpPr>
            <p:cNvPr id="189" name="Google Shape;189;p27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2270285" y="3738304"/>
              <a:ext cx="840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2</a:t>
              </a:r>
              <a:endParaRPr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192" name="Google Shape;192;p27"/>
          <p:cNvSpPr txBox="1"/>
          <p:nvPr/>
        </p:nvSpPr>
        <p:spPr>
          <a:xfrm>
            <a:off x="581025" y="7381875"/>
            <a:ext cx="51627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highlight>
                  <a:srgbClr val="D0E0E3"/>
                </a:highlight>
                <a:latin typeface="Mada"/>
                <a:ea typeface="Mada"/>
                <a:cs typeface="Mada"/>
                <a:sym typeface="Mada"/>
              </a:rPr>
              <a:t>Behavioral and socio-cultural: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Cultural and behavior patterns, life long habits developed from socialization (eg: smoking, staying up late)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latin typeface="Mada"/>
                <a:ea typeface="Mada"/>
                <a:cs typeface="Mada"/>
                <a:sym typeface="Mada"/>
              </a:rPr>
              <a:t>Analysis: High TV, computer, electronic entertainment use | Sedentary lifestyle | Car-only mode of transportation</a:t>
            </a:r>
            <a:endParaRPr i="1"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93" name="Google Shape;193;p27"/>
          <p:cNvGrpSpPr/>
          <p:nvPr/>
        </p:nvGrpSpPr>
        <p:grpSpPr>
          <a:xfrm>
            <a:off x="132875" y="8248492"/>
            <a:ext cx="439085" cy="429509"/>
            <a:chOff x="2186592" y="3408140"/>
            <a:chExt cx="1008000" cy="1008000"/>
          </a:xfrm>
        </p:grpSpPr>
        <p:sp>
          <p:nvSpPr>
            <p:cNvPr id="194" name="Google Shape;194;p27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2270285" y="3738304"/>
              <a:ext cx="840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3</a:t>
              </a:r>
              <a:endParaRPr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197" name="Google Shape;197;p27"/>
          <p:cNvSpPr txBox="1"/>
          <p:nvPr/>
        </p:nvSpPr>
        <p:spPr>
          <a:xfrm>
            <a:off x="581025" y="8220075"/>
            <a:ext cx="6477000" cy="14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highlight>
                  <a:srgbClr val="D0E0E3"/>
                </a:highlight>
                <a:latin typeface="Mada"/>
                <a:ea typeface="Mada"/>
                <a:cs typeface="Mada"/>
                <a:sym typeface="Mada"/>
              </a:rPr>
              <a:t>Environment: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Internal –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internal medicine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/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external (macro-environment: things you’re exposed to after conception)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latin typeface="Mada"/>
                <a:ea typeface="Mada"/>
                <a:cs typeface="Mada"/>
                <a:sym typeface="Mada"/>
              </a:rPr>
              <a:t>Analysis:</a:t>
            </a:r>
            <a:endParaRPr i="1"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i="1" lang="en-GB" sz="1200">
                <a:latin typeface="Mada"/>
                <a:ea typeface="Mada"/>
                <a:cs typeface="Mada"/>
                <a:sym typeface="Mada"/>
              </a:rPr>
              <a:t>Internal</a:t>
            </a:r>
            <a:r>
              <a:rPr i="1" lang="en-GB" sz="1200">
                <a:latin typeface="Mada"/>
                <a:ea typeface="Mada"/>
                <a:cs typeface="Mada"/>
                <a:sym typeface="Mada"/>
              </a:rPr>
              <a:t>: Hypothyroidism, Syndromic</a:t>
            </a:r>
            <a:endParaRPr i="1"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i="1" lang="en-GB" sz="1200">
                <a:latin typeface="Mada"/>
                <a:ea typeface="Mada"/>
                <a:cs typeface="Mada"/>
                <a:sym typeface="Mada"/>
              </a:rPr>
              <a:t>External</a:t>
            </a:r>
            <a:r>
              <a:rPr i="1" lang="en-GB" sz="1200">
                <a:latin typeface="Mada"/>
                <a:ea typeface="Mada"/>
                <a:cs typeface="Mada"/>
                <a:sym typeface="Mada"/>
              </a:rPr>
              <a:t>: High consumption of fatty takeaway foods / Low consumption of fruits, vegetables and fiber rich foods / Poor walkable environment / Easy access to convenience stores / Extensive unhealthy food marketing </a:t>
            </a:r>
            <a:endParaRPr i="1"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98" name="Google Shape;198;p2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20546" l="8672" r="6387" t="20463"/>
          <a:stretch/>
        </p:blipFill>
        <p:spPr>
          <a:xfrm>
            <a:off x="6974684" y="9292424"/>
            <a:ext cx="439074" cy="30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7"/>
          <p:cNvSpPr/>
          <p:nvPr/>
        </p:nvSpPr>
        <p:spPr>
          <a:xfrm>
            <a:off x="7239013" y="6826827"/>
            <a:ext cx="235500" cy="206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7"/>
          <p:cNvSpPr txBox="1"/>
          <p:nvPr/>
        </p:nvSpPr>
        <p:spPr>
          <a:xfrm>
            <a:off x="66675" y="9672830"/>
            <a:ext cx="7505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Notes on the picture: as seen healthcare is a small portion in the determinants of health, so even if they received the best healthcare but he comes from an abusive family (for 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example) it can affect the recovery. So it’s important to know the environment the patient comes from they might not be discharged if known that the family is abusive for the patient’s 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own sake.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760250" y="6336350"/>
            <a:ext cx="6069000" cy="3906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Many factors combine together to affect the health of individuals and communities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Google Shape;206;p28"/>
          <p:cNvCxnSpPr/>
          <p:nvPr/>
        </p:nvCxnSpPr>
        <p:spPr>
          <a:xfrm>
            <a:off x="352425" y="323850"/>
            <a:ext cx="0" cy="43719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207" name="Google Shape;207;p28"/>
          <p:cNvGrpSpPr/>
          <p:nvPr/>
        </p:nvGrpSpPr>
        <p:grpSpPr>
          <a:xfrm>
            <a:off x="132875" y="476092"/>
            <a:ext cx="439085" cy="429509"/>
            <a:chOff x="2186592" y="3408140"/>
            <a:chExt cx="1008000" cy="1008000"/>
          </a:xfrm>
        </p:grpSpPr>
        <p:sp>
          <p:nvSpPr>
            <p:cNvPr id="208" name="Google Shape;208;p28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2270285" y="3738304"/>
              <a:ext cx="840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4</a:t>
              </a:r>
              <a:endParaRPr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211" name="Google Shape;211;p28"/>
          <p:cNvSpPr txBox="1"/>
          <p:nvPr/>
        </p:nvSpPr>
        <p:spPr>
          <a:xfrm>
            <a:off x="581025" y="419100"/>
            <a:ext cx="6591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highlight>
                  <a:srgbClr val="D0E0E3"/>
                </a:highlight>
                <a:latin typeface="Mada"/>
                <a:ea typeface="Mada"/>
                <a:cs typeface="Mada"/>
                <a:sym typeface="Mada"/>
              </a:rPr>
              <a:t>Socio-economic: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Economic status; Education, Employment, Housing.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latin typeface="Mada"/>
                <a:ea typeface="Mada"/>
                <a:cs typeface="Mada"/>
                <a:sym typeface="Mada"/>
              </a:rPr>
              <a:t>Analysis: Unemployment / Low disposable income / Rural area</a:t>
            </a:r>
            <a:endParaRPr i="1"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212" name="Google Shape;212;p28"/>
          <p:cNvGrpSpPr/>
          <p:nvPr/>
        </p:nvGrpSpPr>
        <p:grpSpPr>
          <a:xfrm>
            <a:off x="132875" y="1266667"/>
            <a:ext cx="439085" cy="429509"/>
            <a:chOff x="2186592" y="3408140"/>
            <a:chExt cx="1008000" cy="1008000"/>
          </a:xfrm>
        </p:grpSpPr>
        <p:sp>
          <p:nvSpPr>
            <p:cNvPr id="213" name="Google Shape;213;p28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270285" y="3738304"/>
              <a:ext cx="840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5</a:t>
              </a:r>
              <a:endParaRPr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216" name="Google Shape;216;p28"/>
          <p:cNvGrpSpPr/>
          <p:nvPr/>
        </p:nvGrpSpPr>
        <p:grpSpPr>
          <a:xfrm>
            <a:off x="132875" y="2095342"/>
            <a:ext cx="439085" cy="429509"/>
            <a:chOff x="2186592" y="3408140"/>
            <a:chExt cx="1008000" cy="1008000"/>
          </a:xfrm>
        </p:grpSpPr>
        <p:sp>
          <p:nvSpPr>
            <p:cNvPr id="217" name="Google Shape;217;p28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2270285" y="3738304"/>
              <a:ext cx="840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6</a:t>
              </a:r>
              <a:endParaRPr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220" name="Google Shape;220;p28"/>
          <p:cNvSpPr txBox="1"/>
          <p:nvPr/>
        </p:nvSpPr>
        <p:spPr>
          <a:xfrm>
            <a:off x="581025" y="1200150"/>
            <a:ext cx="6591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highlight>
                  <a:srgbClr val="D0E0E3"/>
                </a:highlight>
                <a:latin typeface="Mada"/>
                <a:ea typeface="Mada"/>
                <a:cs typeface="Mada"/>
                <a:sym typeface="Mada"/>
              </a:rPr>
              <a:t>Health services: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Services for treatment of disease, prevention, and promotion of health.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latin typeface="Mada"/>
                <a:ea typeface="Mada"/>
                <a:cs typeface="Mada"/>
                <a:sym typeface="Mada"/>
              </a:rPr>
              <a:t>Analysis: Limited preventive services / Delayed access to treatment</a:t>
            </a:r>
            <a:endParaRPr i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581025" y="2095500"/>
            <a:ext cx="65913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highlight>
                  <a:srgbClr val="D0E0E3"/>
                </a:highlight>
                <a:latin typeface="Mada"/>
                <a:ea typeface="Mada"/>
                <a:cs typeface="Mada"/>
                <a:sym typeface="Mada"/>
              </a:rPr>
              <a:t>Aging population: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Increased burden of chronic diseases.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222" name="Google Shape;222;p28"/>
          <p:cNvGrpSpPr/>
          <p:nvPr/>
        </p:nvGrpSpPr>
        <p:grpSpPr>
          <a:xfrm>
            <a:off x="132875" y="2876392"/>
            <a:ext cx="439085" cy="429509"/>
            <a:chOff x="2186592" y="3408140"/>
            <a:chExt cx="1008000" cy="1008000"/>
          </a:xfrm>
        </p:grpSpPr>
        <p:sp>
          <p:nvSpPr>
            <p:cNvPr id="223" name="Google Shape;223;p28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2270285" y="3738304"/>
              <a:ext cx="840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7</a:t>
              </a:r>
              <a:endParaRPr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226" name="Google Shape;226;p28"/>
          <p:cNvSpPr txBox="1"/>
          <p:nvPr/>
        </p:nvSpPr>
        <p:spPr>
          <a:xfrm>
            <a:off x="581025" y="2819400"/>
            <a:ext cx="65913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highlight>
                  <a:srgbClr val="D0E0E3"/>
                </a:highlight>
                <a:latin typeface="Mada"/>
                <a:ea typeface="Mada"/>
                <a:cs typeface="Mada"/>
                <a:sym typeface="Mada"/>
              </a:rPr>
              <a:t>Gender: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-GB" sz="1200" u="sng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Women's health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covering nutrition, reproductive health, the health consequences of violence, ageing, lifestyle related conditions and the occupational environment.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latin typeface="Mada"/>
                <a:ea typeface="Mada"/>
                <a:cs typeface="Mada"/>
                <a:sym typeface="Mada"/>
              </a:rPr>
              <a:t>Analysis: Male obesity is more prevalent than females in Saudi Arabia</a:t>
            </a:r>
            <a:endParaRPr i="1"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227" name="Google Shape;227;p28"/>
          <p:cNvGrpSpPr/>
          <p:nvPr/>
        </p:nvGrpSpPr>
        <p:grpSpPr>
          <a:xfrm>
            <a:off x="132875" y="3943192"/>
            <a:ext cx="439085" cy="429509"/>
            <a:chOff x="2186592" y="3408140"/>
            <a:chExt cx="1008000" cy="1008000"/>
          </a:xfrm>
        </p:grpSpPr>
        <p:sp>
          <p:nvSpPr>
            <p:cNvPr id="228" name="Google Shape;228;p28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2270285" y="3738304"/>
              <a:ext cx="840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8</a:t>
              </a:r>
              <a:endParaRPr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231" name="Google Shape;231;p28"/>
          <p:cNvSpPr txBox="1"/>
          <p:nvPr/>
        </p:nvSpPr>
        <p:spPr>
          <a:xfrm>
            <a:off x="581025" y="3886200"/>
            <a:ext cx="65913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highlight>
                  <a:srgbClr val="D0E0E3"/>
                </a:highlight>
                <a:latin typeface="Mada"/>
                <a:ea typeface="Mada"/>
                <a:cs typeface="Mada"/>
                <a:sym typeface="Mada"/>
              </a:rPr>
              <a:t>Other: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Information technology, health related systems like agriculture and food.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latin typeface="Mada"/>
                <a:ea typeface="Mada"/>
                <a:cs typeface="Mada"/>
                <a:sym typeface="Mada"/>
              </a:rPr>
              <a:t>Analysis: Weak food policy &amp; pricing | High Cost of organized physical activity programs/sport</a:t>
            </a:r>
            <a:endParaRPr i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571500" y="5029200"/>
            <a:ext cx="61245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“Right to Health” &amp; “Health for All”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501430" y="5648325"/>
            <a:ext cx="279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Right to Health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142875" y="6029325"/>
            <a:ext cx="3495600" cy="2124000"/>
          </a:xfrm>
          <a:prstGeom prst="rect">
            <a:avLst/>
          </a:prstGeom>
          <a:noFill/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Historically, the right to health was one of the last to be proclaimed in the Constitutions of most countries.</a:t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Universal Declaration of Human Rights (1948): "Everyone has the right to a standard of living adequate for the health and well-being of himself and his family".</a:t>
            </a:r>
            <a:r>
              <a:rPr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5</a:t>
            </a:r>
            <a:endParaRPr baseline="30000" sz="6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WHO Constitution introduction affirms that it is one of the fundamental rights of every human being to enjoy</a:t>
            </a: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 "the highest attainable standard of health".</a:t>
            </a:r>
            <a:endParaRPr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35" name="Google Shape;235;p28"/>
          <p:cNvCxnSpPr/>
          <p:nvPr/>
        </p:nvCxnSpPr>
        <p:spPr>
          <a:xfrm>
            <a:off x="695647" y="6029325"/>
            <a:ext cx="2420100" cy="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36" name="Google Shape;236;p28"/>
          <p:cNvSpPr txBox="1"/>
          <p:nvPr/>
        </p:nvSpPr>
        <p:spPr>
          <a:xfrm>
            <a:off x="4311430" y="5648325"/>
            <a:ext cx="279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Health for All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7" name="Google Shape;237;p28"/>
          <p:cNvSpPr txBox="1"/>
          <p:nvPr/>
        </p:nvSpPr>
        <p:spPr>
          <a:xfrm>
            <a:off x="3952875" y="6029325"/>
            <a:ext cx="3495600" cy="2124000"/>
          </a:xfrm>
          <a:prstGeom prst="rect">
            <a:avLst/>
          </a:prstGeom>
          <a:noFill/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Decided by the 30th World Health Assembly in year 1977.</a:t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They decided that the main social target of governments and WHO in the coming decades should be "the attainment by all citizens of the world by the year 2000 of a level of health that will permit them to lead a </a:t>
            </a: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socially and economically productive life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"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38" name="Google Shape;238;p28"/>
          <p:cNvCxnSpPr/>
          <p:nvPr/>
        </p:nvCxnSpPr>
        <p:spPr>
          <a:xfrm>
            <a:off x="4505647" y="6029325"/>
            <a:ext cx="2420100" cy="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39" name="Google Shape;239;p28"/>
          <p:cNvSpPr txBox="1"/>
          <p:nvPr/>
        </p:nvSpPr>
        <p:spPr>
          <a:xfrm>
            <a:off x="760698" y="4995060"/>
            <a:ext cx="6071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8"/>
          <p:cNvSpPr txBox="1"/>
          <p:nvPr/>
        </p:nvSpPr>
        <p:spPr>
          <a:xfrm>
            <a:off x="266235" y="8443694"/>
            <a:ext cx="24915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8"/>
          <p:cNvSpPr txBox="1"/>
          <p:nvPr/>
        </p:nvSpPr>
        <p:spPr>
          <a:xfrm>
            <a:off x="0" y="9720150"/>
            <a:ext cx="6071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</a:rPr>
              <a:t>5-everyone agrees on the Health right but Health care right is still debatable</a:t>
            </a:r>
            <a:endParaRPr sz="900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/>
        </p:nvSpPr>
        <p:spPr>
          <a:xfrm>
            <a:off x="457200" y="343050"/>
            <a:ext cx="6743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Summary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114300" y="990600"/>
            <a:ext cx="53055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Spectrum of Health: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Health and disease lie along a </a:t>
            </a: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continuum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, and there is no single cut-off point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Health is a </a:t>
            </a:r>
            <a:r>
              <a:rPr lang="en-GB" sz="1200" u="sng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dynamic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phenomenon and a process of continuous change and there are levels of health.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248" name="Google Shape;2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025" y="952500"/>
            <a:ext cx="1333500" cy="136435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9"/>
          <p:cNvSpPr/>
          <p:nvPr/>
        </p:nvSpPr>
        <p:spPr>
          <a:xfrm>
            <a:off x="161925" y="2571750"/>
            <a:ext cx="7267500" cy="2209800"/>
          </a:xfrm>
          <a:prstGeom prst="snip1Rect">
            <a:avLst>
              <a:gd fmla="val 16667" name="adj"/>
            </a:avLst>
          </a:prstGeom>
          <a:solidFill>
            <a:srgbClr val="D0E0E3"/>
          </a:solidFill>
          <a:ln cap="flat" cmpd="sng" w="19050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Definitions:</a:t>
            </a:r>
            <a:endParaRPr sz="6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chemeClr val="dk1"/>
                </a:solidFill>
                <a:highlight>
                  <a:srgbClr val="76A5AF"/>
                </a:highlight>
                <a:latin typeface="Mada"/>
                <a:ea typeface="Mada"/>
                <a:cs typeface="Mada"/>
                <a:sym typeface="Mada"/>
              </a:rPr>
              <a:t>Health: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“Is a state of complete physical, mental and social well-being and not merely an absence of disease or infirmity”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. Then they added the ability to lead a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"socially and economically productive life"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.</a:t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en-GB" sz="1200">
                <a:highlight>
                  <a:srgbClr val="76A5AF"/>
                </a:highlight>
                <a:latin typeface="Mada"/>
                <a:ea typeface="Mada"/>
                <a:cs typeface="Mada"/>
                <a:sym typeface="Mada"/>
              </a:rPr>
              <a:t>Disease: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condition that is </a:t>
            </a:r>
            <a:r>
              <a:rPr lang="en-GB" sz="1200" u="sng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diagnosed by a </a:t>
            </a:r>
            <a:r>
              <a:rPr b="1" lang="en-GB" sz="1200" u="sng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physician</a:t>
            </a:r>
            <a:r>
              <a:rPr b="1" lang="en-GB" sz="1200" u="sng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.</a:t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chemeClr val="dk1"/>
                </a:solidFill>
                <a:highlight>
                  <a:srgbClr val="76A5AF"/>
                </a:highlight>
                <a:latin typeface="Mada"/>
                <a:ea typeface="Mada"/>
                <a:cs typeface="Mada"/>
                <a:sym typeface="Mada"/>
              </a:rPr>
              <a:t>Illness: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When the </a:t>
            </a:r>
            <a:r>
              <a:rPr b="1" lang="en-GB" sz="1200" u="sng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patient</a:t>
            </a:r>
            <a:r>
              <a:rPr lang="en-GB" sz="1200" u="sng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 u="sng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self reported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mental or physical symptoms.</a:t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en-GB" sz="1200">
                <a:solidFill>
                  <a:schemeClr val="dk1"/>
                </a:solidFill>
                <a:highlight>
                  <a:srgbClr val="76A5AF"/>
                </a:highlight>
                <a:latin typeface="Mada"/>
                <a:ea typeface="Mada"/>
                <a:cs typeface="Mada"/>
                <a:sym typeface="Mada"/>
              </a:rPr>
              <a:t>Sickness: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-GB" sz="1200" u="sng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Social &amp; cultural conception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of a person’s condition.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0" name="Google Shape;250;p29"/>
          <p:cNvSpPr txBox="1"/>
          <p:nvPr/>
        </p:nvSpPr>
        <p:spPr>
          <a:xfrm>
            <a:off x="114300" y="4962525"/>
            <a:ext cx="5076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Determinants of Health</a:t>
            </a: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251" name="Google Shape;251;p29"/>
          <p:cNvPicPr preferRelativeResize="0"/>
          <p:nvPr/>
        </p:nvPicPr>
        <p:blipFill rotWithShape="1">
          <a:blip r:embed="rId4">
            <a:alphaModFix/>
          </a:blip>
          <a:srcRect b="0" l="2818" r="0" t="0"/>
          <a:stretch/>
        </p:blipFill>
        <p:spPr>
          <a:xfrm>
            <a:off x="5254825" y="6587275"/>
            <a:ext cx="2174600" cy="1432724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sm" w="sm" type="none"/>
            <a:tailEnd len="sm" w="sm" type="none"/>
          </a:ln>
        </p:spPr>
      </p:pic>
      <p:graphicFrame>
        <p:nvGraphicFramePr>
          <p:cNvPr id="252" name="Google Shape;252;p29"/>
          <p:cNvGraphicFramePr/>
          <p:nvPr/>
        </p:nvGraphicFramePr>
        <p:xfrm>
          <a:off x="161913" y="5406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{5531165E-63E8-4693-AF1D-BF79F93B2A89}</a:tableStyleId>
              </a:tblPr>
              <a:tblGrid>
                <a:gridCol w="1611175"/>
                <a:gridCol w="33637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Biological</a:t>
                      </a:r>
                      <a:endParaRPr b="1" sz="12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Genetic predisposition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Behavioral and socio-cultural</a:t>
                      </a:r>
                      <a:endParaRPr b="1" sz="12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Cultural and behavior patterns and life long habits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Environment</a:t>
                      </a:r>
                      <a:endParaRPr b="1" sz="12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internal medicine and external environment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Socio-economic</a:t>
                      </a:r>
                      <a:endParaRPr b="1" sz="12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Education, Employment and housing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Health services</a:t>
                      </a:r>
                      <a:endParaRPr b="1" sz="12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reatment of disease, prevention, and promotion of health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Aging population</a:t>
                      </a:r>
                      <a:endParaRPr b="1" sz="12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Increased burden of chronic diseases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Gender</a:t>
                      </a:r>
                      <a:endParaRPr b="1" sz="12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sng">
                          <a:solidFill>
                            <a:srgbClr val="CC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Being a woman </a:t>
                      </a:r>
                      <a:r>
                        <a:rPr b="1" lang="en-GB" sz="1200" u="sng">
                          <a:solidFill>
                            <a:srgbClr val="CC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makes you more susceptible 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Other</a:t>
                      </a:r>
                      <a:endParaRPr b="1" sz="12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Information technology, health related systems like agriculture and food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/>
          <p:nvPr/>
        </p:nvSpPr>
        <p:spPr>
          <a:xfrm flipH="1" rot="10800000">
            <a:off x="0" y="9829800"/>
            <a:ext cx="1494000" cy="3333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741B4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8" name="Google Shape;258;p30"/>
          <p:cNvSpPr txBox="1"/>
          <p:nvPr/>
        </p:nvSpPr>
        <p:spPr>
          <a:xfrm>
            <a:off x="152400" y="9762975"/>
            <a:ext cx="11715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Answers</a:t>
            </a:r>
            <a:endParaRPr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9" name="Google Shape;259;p30"/>
          <p:cNvSpPr/>
          <p:nvPr/>
        </p:nvSpPr>
        <p:spPr>
          <a:xfrm rot="10800000">
            <a:off x="3875825" y="25"/>
            <a:ext cx="3713700" cy="10923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741B4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0" name="Google Shape;260;p30"/>
          <p:cNvSpPr txBox="1"/>
          <p:nvPr/>
        </p:nvSpPr>
        <p:spPr>
          <a:xfrm>
            <a:off x="4341943" y="256875"/>
            <a:ext cx="28203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Quiz</a:t>
            </a:r>
            <a:endParaRPr sz="6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261" name="Google Shape;261;p30"/>
          <p:cNvGraphicFramePr/>
          <p:nvPr/>
        </p:nvGraphicFramePr>
        <p:xfrm>
          <a:off x="2068288" y="9686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{5531165E-63E8-4693-AF1D-BF79F93B2A89}</a:tableStyleId>
              </a:tblPr>
              <a:tblGrid>
                <a:gridCol w="805075"/>
                <a:gridCol w="805075"/>
                <a:gridCol w="805075"/>
                <a:gridCol w="805075"/>
                <a:gridCol w="805075"/>
              </a:tblGrid>
              <a:tr h="264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Q4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Q5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74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62" name="Google Shape;262;p30"/>
          <p:cNvSpPr/>
          <p:nvPr/>
        </p:nvSpPr>
        <p:spPr>
          <a:xfrm>
            <a:off x="162825" y="2152250"/>
            <a:ext cx="7263900" cy="4965300"/>
          </a:xfrm>
          <a:prstGeom prst="round2SameRect">
            <a:avLst>
              <a:gd fmla="val 0" name="adj1"/>
              <a:gd fmla="val 4028" name="adj2"/>
            </a:avLst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1-social &amp; cultural conception of a person’s condition definition of :</a:t>
            </a:r>
            <a:endParaRPr sz="100"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A- illness. B- sickness. C- disease. D- health </a:t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2- Which of the following it reflects achievements in the most basic human capabilities ?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A-level of living . B- standard of living . C- human development index  D-physical quality of life index .</a:t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3- Which of the following health determinants has the highest impact on </a:t>
            </a: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women</a:t>
            </a: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?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A-genetic predisposition  B- Education C- Race D-information technology . </a:t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4- “he attainment by all citizens of the world by the year 2000 of a level of health that will permit them to lead a socially and economically productive life” definition of ?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A- determinants of health  B- health for all C- right to health D-quality of life </a:t>
            </a:r>
            <a:endParaRPr sz="1200">
              <a:solidFill>
                <a:srgbClr val="76A5AF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5- At which level of spectrum can we  apply health promotion?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76A5AF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A- Susceptible person  B- Asymptomatic C-Discernible disease  D-Positive health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3" name="Google Shape;263;p30"/>
          <p:cNvSpPr/>
          <p:nvPr/>
        </p:nvSpPr>
        <p:spPr>
          <a:xfrm>
            <a:off x="512923" y="1973059"/>
            <a:ext cx="1209924" cy="333288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MCQ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/>
          <p:nvPr/>
        </p:nvSpPr>
        <p:spPr>
          <a:xfrm flipH="1">
            <a:off x="295075" y="1053575"/>
            <a:ext cx="5514966" cy="1838322"/>
          </a:xfrm>
          <a:prstGeom prst="flowChartTerminator">
            <a:avLst/>
          </a:prstGeom>
          <a:noFill/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1"/>
          <p:cNvSpPr/>
          <p:nvPr/>
        </p:nvSpPr>
        <p:spPr>
          <a:xfrm flipH="1">
            <a:off x="4593589" y="567862"/>
            <a:ext cx="2652531" cy="2600215"/>
          </a:xfrm>
          <a:custGeom>
            <a:rect b="b" l="l" r="r" t="t"/>
            <a:pathLst>
              <a:path extrusionOk="0" h="20766" w="17807">
                <a:moveTo>
                  <a:pt x="7893" y="0"/>
                </a:moveTo>
                <a:cubicBezTo>
                  <a:pt x="7050" y="0"/>
                  <a:pt x="5810" y="272"/>
                  <a:pt x="5023" y="992"/>
                </a:cubicBezTo>
                <a:cubicBezTo>
                  <a:pt x="4519" y="1456"/>
                  <a:pt x="4146" y="2060"/>
                  <a:pt x="3807" y="2655"/>
                </a:cubicBezTo>
                <a:cubicBezTo>
                  <a:pt x="2615" y="4724"/>
                  <a:pt x="1581" y="6908"/>
                  <a:pt x="1118" y="9250"/>
                </a:cubicBezTo>
                <a:cubicBezTo>
                  <a:pt x="654" y="11592"/>
                  <a:pt x="1" y="13188"/>
                  <a:pt x="1043" y="15340"/>
                </a:cubicBezTo>
                <a:cubicBezTo>
                  <a:pt x="1292" y="15844"/>
                  <a:pt x="2227" y="17201"/>
                  <a:pt x="2781" y="17640"/>
                </a:cubicBezTo>
                <a:cubicBezTo>
                  <a:pt x="3236" y="18021"/>
                  <a:pt x="3724" y="18360"/>
                  <a:pt x="4229" y="18658"/>
                </a:cubicBezTo>
                <a:cubicBezTo>
                  <a:pt x="5710" y="19518"/>
                  <a:pt x="7232" y="20404"/>
                  <a:pt x="8920" y="20685"/>
                </a:cubicBezTo>
                <a:cubicBezTo>
                  <a:pt x="9241" y="20738"/>
                  <a:pt x="9571" y="20766"/>
                  <a:pt x="9901" y="20766"/>
                </a:cubicBezTo>
                <a:cubicBezTo>
                  <a:pt x="11307" y="20766"/>
                  <a:pt x="12726" y="20268"/>
                  <a:pt x="13571" y="19162"/>
                </a:cubicBezTo>
                <a:cubicBezTo>
                  <a:pt x="14009" y="18575"/>
                  <a:pt x="14257" y="17872"/>
                  <a:pt x="14530" y="17185"/>
                </a:cubicBezTo>
                <a:cubicBezTo>
                  <a:pt x="15060" y="15811"/>
                  <a:pt x="15680" y="14471"/>
                  <a:pt x="16375" y="13172"/>
                </a:cubicBezTo>
                <a:cubicBezTo>
                  <a:pt x="16855" y="12287"/>
                  <a:pt x="17377" y="11410"/>
                  <a:pt x="17584" y="10425"/>
                </a:cubicBezTo>
                <a:cubicBezTo>
                  <a:pt x="17807" y="9291"/>
                  <a:pt x="17592" y="8100"/>
                  <a:pt x="17128" y="7049"/>
                </a:cubicBezTo>
                <a:cubicBezTo>
                  <a:pt x="16665" y="5990"/>
                  <a:pt x="15970" y="5047"/>
                  <a:pt x="15225" y="4170"/>
                </a:cubicBezTo>
                <a:cubicBezTo>
                  <a:pt x="14770" y="3615"/>
                  <a:pt x="14274" y="3086"/>
                  <a:pt x="13736" y="2606"/>
                </a:cubicBezTo>
                <a:cubicBezTo>
                  <a:pt x="12247" y="1274"/>
                  <a:pt x="10410" y="388"/>
                  <a:pt x="8440" y="49"/>
                </a:cubicBezTo>
                <a:cubicBezTo>
                  <a:pt x="8292" y="17"/>
                  <a:pt x="8105" y="0"/>
                  <a:pt x="7893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1"/>
          <p:cNvSpPr/>
          <p:nvPr/>
        </p:nvSpPr>
        <p:spPr>
          <a:xfrm flipH="1">
            <a:off x="4609908" y="590398"/>
            <a:ext cx="2781508" cy="2630016"/>
          </a:xfrm>
          <a:custGeom>
            <a:rect b="b" l="l" r="r" t="t"/>
            <a:pathLst>
              <a:path extrusionOk="0" h="21004" w="17650">
                <a:moveTo>
                  <a:pt x="7538" y="237"/>
                </a:moveTo>
                <a:cubicBezTo>
                  <a:pt x="7742" y="237"/>
                  <a:pt x="7944" y="254"/>
                  <a:pt x="8140" y="290"/>
                </a:cubicBezTo>
                <a:lnTo>
                  <a:pt x="8140" y="290"/>
                </a:lnTo>
                <a:cubicBezTo>
                  <a:pt x="8141" y="291"/>
                  <a:pt x="8142" y="291"/>
                  <a:pt x="8143" y="291"/>
                </a:cubicBezTo>
                <a:cubicBezTo>
                  <a:pt x="10062" y="630"/>
                  <a:pt x="11858" y="1482"/>
                  <a:pt x="13330" y="2757"/>
                </a:cubicBezTo>
                <a:cubicBezTo>
                  <a:pt x="14803" y="4056"/>
                  <a:pt x="16235" y="5769"/>
                  <a:pt x="16921" y="7630"/>
                </a:cubicBezTo>
                <a:cubicBezTo>
                  <a:pt x="17302" y="8665"/>
                  <a:pt x="17418" y="9798"/>
                  <a:pt x="17120" y="10865"/>
                </a:cubicBezTo>
                <a:cubicBezTo>
                  <a:pt x="16847" y="11834"/>
                  <a:pt x="16293" y="12702"/>
                  <a:pt x="15829" y="13579"/>
                </a:cubicBezTo>
                <a:cubicBezTo>
                  <a:pt x="15374" y="14440"/>
                  <a:pt x="14961" y="15317"/>
                  <a:pt x="14580" y="16219"/>
                </a:cubicBezTo>
                <a:cubicBezTo>
                  <a:pt x="14199" y="17121"/>
                  <a:pt x="13926" y="18122"/>
                  <a:pt x="13397" y="18958"/>
                </a:cubicBezTo>
                <a:cubicBezTo>
                  <a:pt x="12576" y="20232"/>
                  <a:pt x="11100" y="20780"/>
                  <a:pt x="9640" y="20780"/>
                </a:cubicBezTo>
                <a:cubicBezTo>
                  <a:pt x="9288" y="20780"/>
                  <a:pt x="8938" y="20748"/>
                  <a:pt x="8598" y="20687"/>
                </a:cubicBezTo>
                <a:cubicBezTo>
                  <a:pt x="6761" y="20356"/>
                  <a:pt x="4932" y="19347"/>
                  <a:pt x="3410" y="18304"/>
                </a:cubicBezTo>
                <a:cubicBezTo>
                  <a:pt x="2185" y="17452"/>
                  <a:pt x="1109" y="16202"/>
                  <a:pt x="621" y="14771"/>
                </a:cubicBezTo>
                <a:cubicBezTo>
                  <a:pt x="1" y="12992"/>
                  <a:pt x="605" y="11172"/>
                  <a:pt x="969" y="9409"/>
                </a:cubicBezTo>
                <a:cubicBezTo>
                  <a:pt x="1440" y="7159"/>
                  <a:pt x="2375" y="5065"/>
                  <a:pt x="3509" y="3079"/>
                </a:cubicBezTo>
                <a:cubicBezTo>
                  <a:pt x="4039" y="2153"/>
                  <a:pt x="4601" y="1193"/>
                  <a:pt x="5602" y="705"/>
                </a:cubicBezTo>
                <a:cubicBezTo>
                  <a:pt x="6178" y="420"/>
                  <a:pt x="6870" y="237"/>
                  <a:pt x="7538" y="237"/>
                </a:cubicBezTo>
                <a:close/>
                <a:moveTo>
                  <a:pt x="7499" y="1"/>
                </a:moveTo>
                <a:cubicBezTo>
                  <a:pt x="6244" y="1"/>
                  <a:pt x="4960" y="599"/>
                  <a:pt x="4196" y="1565"/>
                </a:cubicBezTo>
                <a:cubicBezTo>
                  <a:pt x="3501" y="2451"/>
                  <a:pt x="2979" y="3501"/>
                  <a:pt x="2483" y="4503"/>
                </a:cubicBezTo>
                <a:cubicBezTo>
                  <a:pt x="2011" y="5438"/>
                  <a:pt x="1606" y="6406"/>
                  <a:pt x="1267" y="7407"/>
                </a:cubicBezTo>
                <a:cubicBezTo>
                  <a:pt x="911" y="8466"/>
                  <a:pt x="704" y="9566"/>
                  <a:pt x="464" y="10659"/>
                </a:cubicBezTo>
                <a:cubicBezTo>
                  <a:pt x="265" y="11560"/>
                  <a:pt x="67" y="12479"/>
                  <a:pt x="117" y="13406"/>
                </a:cubicBezTo>
                <a:cubicBezTo>
                  <a:pt x="199" y="15011"/>
                  <a:pt x="1101" y="16525"/>
                  <a:pt x="2218" y="17642"/>
                </a:cubicBezTo>
                <a:cubicBezTo>
                  <a:pt x="2773" y="18205"/>
                  <a:pt x="3476" y="18635"/>
                  <a:pt x="4146" y="19024"/>
                </a:cubicBezTo>
                <a:cubicBezTo>
                  <a:pt x="5081" y="19570"/>
                  <a:pt x="6033" y="20108"/>
                  <a:pt x="7042" y="20488"/>
                </a:cubicBezTo>
                <a:cubicBezTo>
                  <a:pt x="7886" y="20804"/>
                  <a:pt x="8802" y="21003"/>
                  <a:pt x="9706" y="21003"/>
                </a:cubicBezTo>
                <a:cubicBezTo>
                  <a:pt x="10601" y="21003"/>
                  <a:pt x="11485" y="20809"/>
                  <a:pt x="12280" y="20339"/>
                </a:cubicBezTo>
                <a:cubicBezTo>
                  <a:pt x="13024" y="19901"/>
                  <a:pt x="13554" y="19255"/>
                  <a:pt x="13910" y="18478"/>
                </a:cubicBezTo>
                <a:cubicBezTo>
                  <a:pt x="14406" y="17427"/>
                  <a:pt x="14770" y="16310"/>
                  <a:pt x="15267" y="15251"/>
                </a:cubicBezTo>
                <a:cubicBezTo>
                  <a:pt x="16144" y="13356"/>
                  <a:pt x="17650" y="11478"/>
                  <a:pt x="17517" y="9293"/>
                </a:cubicBezTo>
                <a:cubicBezTo>
                  <a:pt x="17368" y="6943"/>
                  <a:pt x="15780" y="4900"/>
                  <a:pt x="14208" y="3278"/>
                </a:cubicBezTo>
                <a:cubicBezTo>
                  <a:pt x="12602" y="1607"/>
                  <a:pt x="10514" y="493"/>
                  <a:pt x="8244" y="74"/>
                </a:cubicBezTo>
                <a:lnTo>
                  <a:pt x="8244" y="74"/>
                </a:lnTo>
                <a:cubicBezTo>
                  <a:pt x="8234" y="68"/>
                  <a:pt x="8223" y="63"/>
                  <a:pt x="8209" y="59"/>
                </a:cubicBezTo>
                <a:lnTo>
                  <a:pt x="8209" y="59"/>
                </a:lnTo>
                <a:lnTo>
                  <a:pt x="8209" y="68"/>
                </a:lnTo>
                <a:cubicBezTo>
                  <a:pt x="7976" y="23"/>
                  <a:pt x="7738" y="1"/>
                  <a:pt x="7499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326" y="947100"/>
            <a:ext cx="183837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1"/>
          <p:cNvSpPr txBox="1"/>
          <p:nvPr/>
        </p:nvSpPr>
        <p:spPr>
          <a:xfrm>
            <a:off x="457300" y="1167763"/>
            <a:ext cx="45243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Thank You and</a:t>
            </a:r>
            <a:endParaRPr sz="36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Good Luck</a:t>
            </a:r>
            <a:endParaRPr sz="36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3" name="Google Shape;273;p31"/>
          <p:cNvSpPr/>
          <p:nvPr/>
        </p:nvSpPr>
        <p:spPr>
          <a:xfrm>
            <a:off x="173675" y="5705475"/>
            <a:ext cx="7246200" cy="4438500"/>
          </a:xfrm>
          <a:prstGeom prst="round2SameRect">
            <a:avLst>
              <a:gd fmla="val 0" name="adj1"/>
              <a:gd fmla="val 4028" name="adj2"/>
            </a:avLst>
          </a:prstGeom>
          <a:solidFill>
            <a:srgbClr val="EEF5F7">
              <a:alpha val="51959"/>
            </a:srgbClr>
          </a:solidFill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4" name="Google Shape;274;p31"/>
          <p:cNvSpPr txBox="1"/>
          <p:nvPr/>
        </p:nvSpPr>
        <p:spPr>
          <a:xfrm>
            <a:off x="-115375" y="3962400"/>
            <a:ext cx="7676100" cy="13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Team Leaders:</a:t>
            </a:r>
            <a:endParaRPr sz="11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Lama AlAssiri </a:t>
            </a:r>
            <a:r>
              <a:rPr lang="en-GB" sz="22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|  </a:t>
            </a:r>
            <a:r>
              <a:rPr lang="en-GB" sz="2200">
                <a:solidFill>
                  <a:srgbClr val="76A5AF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Mohammed AlHuqbani</a:t>
            </a:r>
            <a:r>
              <a:rPr lang="en-GB" sz="22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 |  Ibrahim AlDakhil</a:t>
            </a:r>
            <a:endParaRPr sz="22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5" name="Google Shape;275;p31"/>
          <p:cNvSpPr txBox="1"/>
          <p:nvPr/>
        </p:nvSpPr>
        <p:spPr>
          <a:xfrm>
            <a:off x="1637313" y="5781675"/>
            <a:ext cx="4162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Team Members:</a:t>
            </a:r>
            <a:endParaRPr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6" name="Google Shape;276;p31"/>
          <p:cNvSpPr txBox="1"/>
          <p:nvPr/>
        </p:nvSpPr>
        <p:spPr>
          <a:xfrm>
            <a:off x="438150" y="6543675"/>
            <a:ext cx="24099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Lama AlZamil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Leen AlMazroa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May Babaeer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Muneera AlKhaorayef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Norah AlMazrou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Nouf Alhussaini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Rema AlMutawa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Sara AlAbdulkareem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Sedra Elsirawani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Wejdan Alnufaie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7" name="Google Shape;277;p31"/>
          <p:cNvSpPr txBox="1"/>
          <p:nvPr/>
        </p:nvSpPr>
        <p:spPr>
          <a:xfrm>
            <a:off x="2876550" y="6543675"/>
            <a:ext cx="24099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Abdulrahman Alhawas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Abdulrahman Shadid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Abdullah Aldawood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Abdullah Shadid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Alwaleed Alsaleh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Bader Alshehri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Bassam Alkhuwaiter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Faisal Alqifari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Hameed M. Humaid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Khalid Alkhani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8" name="Google Shape;278;p31"/>
          <p:cNvSpPr txBox="1"/>
          <p:nvPr/>
        </p:nvSpPr>
        <p:spPr>
          <a:xfrm>
            <a:off x="5086350" y="6543675"/>
            <a:ext cx="2333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Meshari Alzeer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Mohannad Makkawi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Nayef Alsaber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Omar Aldosari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Omar Alghadir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Zyad Aldosari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279" name="Google Shape;27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900" y="7286144"/>
            <a:ext cx="327250" cy="32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053" y="9214147"/>
            <a:ext cx="270097" cy="27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2470" y="8830733"/>
            <a:ext cx="327250" cy="3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