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10698475" cx="7589525"/>
  <p:notesSz cx="6858000" cy="9144000"/>
  <p:embeddedFontLst>
    <p:embeddedFont>
      <p:font typeface="Nunito"/>
      <p:regular r:id="rId20"/>
      <p:bold r:id="rId21"/>
      <p:italic r:id="rId22"/>
      <p:boldItalic r:id="rId23"/>
    </p:embeddedFont>
    <p:embeddedFont>
      <p:font typeface="Mada"/>
      <p:regular r:id="rId24"/>
      <p:bold r:id="rId25"/>
    </p:embeddedFont>
    <p:embeddedFont>
      <p:font typeface="Changa"/>
      <p:regular r:id="rId26"/>
      <p:bold r:id="rId27"/>
    </p:embeddedFont>
    <p:embeddedFont>
      <p:font typeface="Bree Serif"/>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guide id="3" orient="horz" pos="763">
          <p15:clr>
            <a:srgbClr val="9AA0A6"/>
          </p15:clr>
        </p15:guide>
        <p15:guide id="4" orient="horz" pos="1053">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Academic Leader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48BA039-07C7-498C-A6F9-C5B89CCC1B98}">
  <a:tblStyle styleId="{448BA039-07C7-498C-A6F9-C5B89CCC1B9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 pos="763" orient="horz"/>
        <p:guide pos="105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regular.fntdata"/><Relationship Id="rId22" Type="http://schemas.openxmlformats.org/officeDocument/2006/relationships/font" Target="fonts/Nunito-italic.fntdata"/><Relationship Id="rId21" Type="http://schemas.openxmlformats.org/officeDocument/2006/relationships/font" Target="fonts/Nunito-bold.fntdata"/><Relationship Id="rId24" Type="http://schemas.openxmlformats.org/officeDocument/2006/relationships/font" Target="fonts/Mada-regular.fntdata"/><Relationship Id="rId23" Type="http://schemas.openxmlformats.org/officeDocument/2006/relationships/font" Target="fonts/Nuni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Changa-regular.fntdata"/><Relationship Id="rId25" Type="http://schemas.openxmlformats.org/officeDocument/2006/relationships/font" Target="fonts/Mada-bold.fntdata"/><Relationship Id="rId28" Type="http://schemas.openxmlformats.org/officeDocument/2006/relationships/font" Target="fonts/BreeSerif-regular.fntdata"/><Relationship Id="rId27" Type="http://schemas.openxmlformats.org/officeDocument/2006/relationships/font" Target="fonts/Changa-bold.fnt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3-07T21:34:16.947">
    <p:pos x="1632" y="1494"/>
    <p:text>Revised ✅🔥🔥</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03-07T20:05:50.969">
    <p:pos x="1609" y="4773"/>
    <p:text>you WIN for this one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c56c54460c_0_59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c56c54460c_0_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c56c54460c_0_658: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c56c54460c_0_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c56c54460c_0_71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c56c54460c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8ad464241c_0_6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8ad464241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c56c54460c_0_11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c56c54460c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c56c54460c_0_19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c56c54460c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c56c54460c_0_24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c56c54460c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c56c54460c_0_36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c56c54460c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c56c54460c_0_42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c56c54460c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c56c54460c_0_52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c56c54460c_0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c56c54460c_0_44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c56c54460c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23.png"/><Relationship Id="rId7" Type="http://schemas.openxmlformats.org/officeDocument/2006/relationships/hyperlink" Target="https://drive.google.com/open?id=1TKjgKmuF8-7aGjiAgt-2f6dUWPkTI7rnH1d3RF0xuIw" TargetMode="External"/><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17.png"/><Relationship Id="rId9" Type="http://schemas.openxmlformats.org/officeDocument/2006/relationships/image" Target="../media/image10.png"/><Relationship Id="rId5" Type="http://schemas.openxmlformats.org/officeDocument/2006/relationships/image" Target="../media/image20.png"/><Relationship Id="rId6" Type="http://schemas.openxmlformats.org/officeDocument/2006/relationships/image" Target="../media/image6.png"/><Relationship Id="rId7" Type="http://schemas.openxmlformats.org/officeDocument/2006/relationships/image" Target="../media/image21.png"/><Relationship Id="rId8"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22.png"/><Relationship Id="rId6"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rot="10800000">
            <a:off x="-25" y="-9450"/>
            <a:ext cx="7586700" cy="1071300"/>
          </a:xfrm>
          <a:prstGeom prst="round2SameRect">
            <a:avLst>
              <a:gd fmla="val 50000" name="adj1"/>
              <a:gd fmla="val 0" name="adj2"/>
            </a:avLst>
          </a:prstGeom>
          <a:solidFill>
            <a:srgbClr val="EEF5F7">
              <a:alpha val="519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4">
            <a:alphaModFix/>
          </a:blip>
          <a:stretch>
            <a:fillRect/>
          </a:stretch>
        </p:blipFill>
        <p:spPr>
          <a:xfrm>
            <a:off x="3212375" y="188051"/>
            <a:ext cx="1114216" cy="730500"/>
          </a:xfrm>
          <a:prstGeom prst="rect">
            <a:avLst/>
          </a:prstGeom>
          <a:noFill/>
          <a:ln>
            <a:noFill/>
          </a:ln>
        </p:spPr>
      </p:pic>
      <p:sp>
        <p:nvSpPr>
          <p:cNvPr id="56" name="Google Shape;56;p13"/>
          <p:cNvSpPr/>
          <p:nvPr/>
        </p:nvSpPr>
        <p:spPr>
          <a:xfrm>
            <a:off x="1762150" y="22727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326071" y="17870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180775" y="18095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3"/>
          <p:cNvPicPr preferRelativeResize="0"/>
          <p:nvPr/>
        </p:nvPicPr>
        <p:blipFill>
          <a:blip r:embed="rId5">
            <a:alphaModFix/>
          </a:blip>
          <a:stretch>
            <a:fillRect/>
          </a:stretch>
        </p:blipFill>
        <p:spPr>
          <a:xfrm>
            <a:off x="6109400" y="89850"/>
            <a:ext cx="929599" cy="929577"/>
          </a:xfrm>
          <a:prstGeom prst="rect">
            <a:avLst/>
          </a:prstGeom>
          <a:noFill/>
          <a:ln>
            <a:noFill/>
          </a:ln>
        </p:spPr>
      </p:pic>
      <p:pic>
        <p:nvPicPr>
          <p:cNvPr id="60" name="Google Shape;60;p13"/>
          <p:cNvPicPr preferRelativeResize="0"/>
          <p:nvPr/>
        </p:nvPicPr>
        <p:blipFill>
          <a:blip r:embed="rId6">
            <a:alphaModFix/>
          </a:blip>
          <a:stretch>
            <a:fillRect/>
          </a:stretch>
        </p:blipFill>
        <p:spPr>
          <a:xfrm>
            <a:off x="549525" y="1981201"/>
            <a:ext cx="2137475" cy="2137475"/>
          </a:xfrm>
          <a:prstGeom prst="rect">
            <a:avLst/>
          </a:prstGeom>
          <a:noFill/>
          <a:ln>
            <a:noFill/>
          </a:ln>
        </p:spPr>
      </p:pic>
      <p:sp>
        <p:nvSpPr>
          <p:cNvPr id="61" name="Google Shape;61;p13"/>
          <p:cNvSpPr txBox="1"/>
          <p:nvPr/>
        </p:nvSpPr>
        <p:spPr>
          <a:xfrm>
            <a:off x="2590900" y="2371725"/>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3200">
                <a:solidFill>
                  <a:srgbClr val="134F5C"/>
                </a:solidFill>
                <a:latin typeface="Nunito"/>
                <a:ea typeface="Nunito"/>
                <a:cs typeface="Nunito"/>
                <a:sym typeface="Nunito"/>
              </a:rPr>
              <a:t>Reporting &amp; Surveillance</a:t>
            </a:r>
            <a:endParaRPr sz="3200">
              <a:solidFill>
                <a:srgbClr val="134F5C"/>
              </a:solidFill>
              <a:latin typeface="Nunito"/>
              <a:ea typeface="Nunito"/>
              <a:cs typeface="Nunito"/>
              <a:sym typeface="Nunito"/>
            </a:endParaRPr>
          </a:p>
        </p:txBody>
      </p:sp>
      <p:sp>
        <p:nvSpPr>
          <p:cNvPr id="62" name="Google Shape;62;p13"/>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D9EEB"/>
              </a:buClr>
              <a:buSzPts val="1200"/>
              <a:buFont typeface="Mada"/>
              <a:buChar char="●"/>
            </a:pPr>
            <a:r>
              <a:rPr lang="en-GB" sz="1200">
                <a:solidFill>
                  <a:srgbClr val="6D9EEB"/>
                </a:solidFill>
                <a:latin typeface="Mada"/>
                <a:ea typeface="Mada"/>
                <a:cs typeface="Mada"/>
                <a:sym typeface="Mada"/>
              </a:rPr>
              <a:t>Males slides</a:t>
            </a:r>
            <a:endParaRPr sz="1200">
              <a:solidFill>
                <a:srgbClr val="6D9EEB"/>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63" name="Google Shape;63;p13"/>
          <p:cNvSpPr txBox="1"/>
          <p:nvPr/>
        </p:nvSpPr>
        <p:spPr>
          <a:xfrm>
            <a:off x="1762150" y="96297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0B5394"/>
              </a:buClr>
              <a:buSzPts val="1200"/>
              <a:buFont typeface="Mada"/>
              <a:buChar char="●"/>
            </a:pPr>
            <a:r>
              <a:rPr lang="en-GB" sz="1200">
                <a:solidFill>
                  <a:srgbClr val="0B5394"/>
                </a:solidFill>
                <a:latin typeface="Mada"/>
                <a:ea typeface="Mada"/>
                <a:cs typeface="Mada"/>
                <a:sym typeface="Mada"/>
              </a:rPr>
              <a:t>Textbook</a:t>
            </a:r>
            <a:endParaRPr sz="1200">
              <a:solidFill>
                <a:srgbClr val="0B5394"/>
              </a:solidFill>
              <a:latin typeface="Mada"/>
              <a:ea typeface="Mada"/>
              <a:cs typeface="Mada"/>
              <a:sym typeface="Mada"/>
            </a:endParaRPr>
          </a:p>
          <a:p>
            <a:pPr indent="-304800" lvl="0" marL="457200" rtl="0" algn="l">
              <a:spcBef>
                <a:spcPts val="0"/>
              </a:spcBef>
              <a:spcAft>
                <a:spcPts val="0"/>
              </a:spcAft>
              <a:buClr>
                <a:srgbClr val="BF9000"/>
              </a:buClr>
              <a:buSzPts val="1200"/>
              <a:buFont typeface="Mada"/>
              <a:buChar char="●"/>
            </a:pPr>
            <a:r>
              <a:rPr lang="en-GB" sz="1200">
                <a:solidFill>
                  <a:srgbClr val="BF9000"/>
                </a:solidFill>
                <a:latin typeface="Mada"/>
                <a:ea typeface="Mada"/>
                <a:cs typeface="Mada"/>
                <a:sym typeface="Mada"/>
              </a:rPr>
              <a:t>Golden notes</a:t>
            </a:r>
            <a:endParaRPr sz="1200">
              <a:solidFill>
                <a:srgbClr val="BF900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64" name="Google Shape;64;p13"/>
          <p:cNvCxnSpPr/>
          <p:nvPr/>
        </p:nvCxnSpPr>
        <p:spPr>
          <a:xfrm>
            <a:off x="1704975" y="9629775"/>
            <a:ext cx="0" cy="867000"/>
          </a:xfrm>
          <a:prstGeom prst="straightConnector1">
            <a:avLst/>
          </a:prstGeom>
          <a:noFill/>
          <a:ln cap="flat" cmpd="sng" w="9525">
            <a:solidFill>
              <a:srgbClr val="76A5AF"/>
            </a:solidFill>
            <a:prstDash val="solid"/>
            <a:round/>
            <a:headEnd len="med" w="med" type="oval"/>
            <a:tailEnd len="med" w="med" type="oval"/>
          </a:ln>
        </p:spPr>
      </p:cxnSp>
      <p:sp>
        <p:nvSpPr>
          <p:cNvPr id="65" name="Google Shape;65;p13"/>
          <p:cNvSpPr txBox="1"/>
          <p:nvPr/>
        </p:nvSpPr>
        <p:spPr>
          <a:xfrm>
            <a:off x="323850" y="9372600"/>
            <a:ext cx="17145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Color Index</a:t>
            </a:r>
            <a:endParaRPr sz="1800">
              <a:solidFill>
                <a:srgbClr val="76A5AF"/>
              </a:solidFill>
              <a:latin typeface="Nunito"/>
              <a:ea typeface="Nunito"/>
              <a:cs typeface="Nunito"/>
              <a:sym typeface="Nunito"/>
            </a:endParaRPr>
          </a:p>
        </p:txBody>
      </p:sp>
      <p:sp>
        <p:nvSpPr>
          <p:cNvPr id="66" name="Google Shape;66;p13"/>
          <p:cNvSpPr/>
          <p:nvPr/>
        </p:nvSpPr>
        <p:spPr>
          <a:xfrm>
            <a:off x="402275" y="5305425"/>
            <a:ext cx="6789000" cy="31557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Define surveillance.</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Know aims and uses of surveillance system.</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Understand the different types of surveillance systems.</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Recognize the elements of surveillance system.</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Be able to assist in establishing and evaluation a surveillance system.</a:t>
            </a:r>
            <a:endParaRPr>
              <a:latin typeface="Mada"/>
              <a:ea typeface="Mada"/>
              <a:cs typeface="Mada"/>
              <a:sym typeface="Mada"/>
            </a:endParaRPr>
          </a:p>
        </p:txBody>
      </p:sp>
      <p:sp>
        <p:nvSpPr>
          <p:cNvPr id="67" name="Google Shape;67;p13"/>
          <p:cNvSpPr/>
          <p:nvPr/>
        </p:nvSpPr>
        <p:spPr>
          <a:xfrm>
            <a:off x="914150" y="5036275"/>
            <a:ext cx="1543320" cy="492102"/>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Objectives</a:t>
            </a:r>
            <a:endParaRPr sz="2000">
              <a:solidFill>
                <a:srgbClr val="134F5C"/>
              </a:solidFill>
              <a:latin typeface="Nunito"/>
              <a:ea typeface="Nunito"/>
              <a:cs typeface="Nunito"/>
              <a:sym typeface="Nunito"/>
            </a:endParaRPr>
          </a:p>
        </p:txBody>
      </p:sp>
      <p:sp>
        <p:nvSpPr>
          <p:cNvPr id="68" name="Google Shape;68;p13"/>
          <p:cNvSpPr/>
          <p:nvPr/>
        </p:nvSpPr>
        <p:spPr>
          <a:xfrm flipH="1" rot="-5400000">
            <a:off x="6609525" y="9364275"/>
            <a:ext cx="476100" cy="14841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txBox="1"/>
          <p:nvPr/>
        </p:nvSpPr>
        <p:spPr>
          <a:xfrm>
            <a:off x="6173850" y="10001250"/>
            <a:ext cx="14841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u="sng">
                <a:solidFill>
                  <a:srgbClr val="134F5C"/>
                </a:solidFill>
                <a:latin typeface="Nunito"/>
                <a:ea typeface="Nunito"/>
                <a:cs typeface="Nunito"/>
                <a:sym typeface="Nunito"/>
                <a:hlinkClick r:id="rId7">
                  <a:extLst>
                    <a:ext uri="{A12FA001-AC4F-418D-AE19-62706E023703}">
                      <ahyp:hlinkClr val="tx"/>
                    </a:ext>
                  </a:extLst>
                </a:hlinkClick>
              </a:rPr>
              <a:t>Editing File</a:t>
            </a:r>
            <a:endParaRPr b="1" sz="1800" u="sng">
              <a:solidFill>
                <a:srgbClr val="134F5C"/>
              </a:solidFill>
              <a:latin typeface="Nunito"/>
              <a:ea typeface="Nunito"/>
              <a:cs typeface="Nunito"/>
              <a:sym typeface="Nunito"/>
            </a:endParaRPr>
          </a:p>
        </p:txBody>
      </p:sp>
      <p:sp>
        <p:nvSpPr>
          <p:cNvPr id="70" name="Google Shape;70;p13"/>
          <p:cNvSpPr txBox="1"/>
          <p:nvPr/>
        </p:nvSpPr>
        <p:spPr>
          <a:xfrm>
            <a:off x="2887301" y="4470212"/>
            <a:ext cx="3931500" cy="476100"/>
          </a:xfrm>
          <a:prstGeom prst="rect">
            <a:avLst/>
          </a:prstGeom>
          <a:noFill/>
          <a:ln cap="flat" cmpd="sng" w="9525">
            <a:solidFill>
              <a:srgbClr val="99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Understand this lecture rather than memorizing 🥳💔</a:t>
            </a:r>
            <a:endParaRPr sz="1200">
              <a:latin typeface="Mada"/>
              <a:ea typeface="Mada"/>
              <a:cs typeface="Mada"/>
              <a:sym typeface="Mada"/>
            </a:endParaRPr>
          </a:p>
        </p:txBody>
      </p:sp>
      <p:pic>
        <p:nvPicPr>
          <p:cNvPr id="71" name="Google Shape;71;p13"/>
          <p:cNvPicPr preferRelativeResize="0"/>
          <p:nvPr/>
        </p:nvPicPr>
        <p:blipFill>
          <a:blip r:embed="rId8">
            <a:alphaModFix/>
          </a:blip>
          <a:stretch>
            <a:fillRect/>
          </a:stretch>
        </p:blipFill>
        <p:spPr>
          <a:xfrm>
            <a:off x="699926" y="45039"/>
            <a:ext cx="962351" cy="962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2"/>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2"/>
          <p:cNvSpPr txBox="1"/>
          <p:nvPr/>
        </p:nvSpPr>
        <p:spPr>
          <a:xfrm>
            <a:off x="573100" y="196850"/>
            <a:ext cx="6435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rgbClr val="134F5C"/>
                </a:solidFill>
                <a:latin typeface="Nunito"/>
                <a:ea typeface="Nunito"/>
                <a:cs typeface="Nunito"/>
                <a:sym typeface="Nunito"/>
              </a:rPr>
              <a:t>Examples of National Surveillance Systems</a:t>
            </a:r>
            <a:endParaRPr sz="2400">
              <a:solidFill>
                <a:srgbClr val="134F5C"/>
              </a:solidFill>
              <a:latin typeface="Nunito"/>
              <a:ea typeface="Nunito"/>
              <a:cs typeface="Nunito"/>
              <a:sym typeface="Nunito"/>
            </a:endParaRPr>
          </a:p>
        </p:txBody>
      </p:sp>
      <p:grpSp>
        <p:nvGrpSpPr>
          <p:cNvPr id="355" name="Google Shape;355;p22"/>
          <p:cNvGrpSpPr/>
          <p:nvPr/>
        </p:nvGrpSpPr>
        <p:grpSpPr>
          <a:xfrm rot="2673392">
            <a:off x="338528" y="80424"/>
            <a:ext cx="1884804" cy="1913616"/>
            <a:chOff x="5123977" y="1258050"/>
            <a:chExt cx="2547000" cy="2547000"/>
          </a:xfrm>
        </p:grpSpPr>
        <p:sp>
          <p:nvSpPr>
            <p:cNvPr id="356" name="Google Shape;356;p22"/>
            <p:cNvSpPr/>
            <p:nvPr/>
          </p:nvSpPr>
          <p:spPr>
            <a:xfrm rot="2700000">
              <a:off x="6116614" y="1011412"/>
              <a:ext cx="561726" cy="3040276"/>
            </a:xfrm>
            <a:prstGeom prst="roundRect">
              <a:avLst>
                <a:gd fmla="val 50000" name="adj"/>
              </a:avLst>
            </a:prstGeom>
            <a:solidFill>
              <a:srgbClr val="4581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357" name="Google Shape;357;p22"/>
            <p:cNvSpPr/>
            <p:nvPr/>
          </p:nvSpPr>
          <p:spPr>
            <a:xfrm rot="-2700000">
              <a:off x="5341020" y="3205399"/>
              <a:ext cx="374201" cy="374201"/>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lang="en-GB" sz="1200">
                  <a:solidFill>
                    <a:srgbClr val="45818E"/>
                  </a:solidFill>
                  <a:latin typeface="Changa"/>
                  <a:ea typeface="Changa"/>
                  <a:cs typeface="Changa"/>
                  <a:sym typeface="Changa"/>
                </a:rPr>
                <a:t>1</a:t>
              </a:r>
              <a:endParaRPr b="1" i="0" sz="1200" u="none" cap="none" strike="noStrike">
                <a:solidFill>
                  <a:srgbClr val="45818E"/>
                </a:solidFill>
                <a:latin typeface="Changa"/>
                <a:ea typeface="Changa"/>
                <a:cs typeface="Changa"/>
                <a:sym typeface="Changa"/>
              </a:endParaRPr>
            </a:p>
          </p:txBody>
        </p:sp>
        <p:sp>
          <p:nvSpPr>
            <p:cNvPr id="358" name="Google Shape;358;p22"/>
            <p:cNvSpPr txBox="1"/>
            <p:nvPr/>
          </p:nvSpPr>
          <p:spPr>
            <a:xfrm rot="-2700000">
              <a:off x="5323969" y="2238203"/>
              <a:ext cx="2341513" cy="393293"/>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lang="en-GB" sz="1800">
                  <a:solidFill>
                    <a:srgbClr val="FFFFFF"/>
                  </a:solidFill>
                  <a:latin typeface="Nunito"/>
                  <a:ea typeface="Nunito"/>
                  <a:cs typeface="Nunito"/>
                  <a:sym typeface="Nunito"/>
                </a:rPr>
                <a:t>HESN</a:t>
              </a:r>
              <a:endParaRPr i="0" sz="1800" u="none" cap="none" strike="noStrike">
                <a:solidFill>
                  <a:srgbClr val="FFFFFF"/>
                </a:solidFill>
                <a:latin typeface="Nunito"/>
                <a:ea typeface="Nunito"/>
                <a:cs typeface="Nunito"/>
                <a:sym typeface="Nunito"/>
              </a:endParaRPr>
            </a:p>
          </p:txBody>
        </p:sp>
      </p:grpSp>
      <p:sp>
        <p:nvSpPr>
          <p:cNvPr id="359" name="Google Shape;359;p22"/>
          <p:cNvSpPr/>
          <p:nvPr/>
        </p:nvSpPr>
        <p:spPr>
          <a:xfrm>
            <a:off x="326250" y="5806450"/>
            <a:ext cx="7004400" cy="13188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b="1" lang="en-GB" sz="1200">
                <a:solidFill>
                  <a:schemeClr val="dk1"/>
                </a:solidFill>
                <a:latin typeface="Mada"/>
                <a:ea typeface="Mada"/>
                <a:cs typeface="Mada"/>
                <a:sym typeface="Mada"/>
              </a:rPr>
              <a:t>Influenza Surveillance In Saudi Arabia </a:t>
            </a:r>
            <a:r>
              <a:rPr lang="en-GB" sz="1200">
                <a:solidFill>
                  <a:schemeClr val="dk1"/>
                </a:solidFill>
                <a:latin typeface="Mada"/>
                <a:ea typeface="Mada"/>
                <a:cs typeface="Mada"/>
                <a:sym typeface="Mada"/>
              </a:rPr>
              <a:t>(ISSA)</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u="sng">
                <a:solidFill>
                  <a:schemeClr val="dk1"/>
                </a:solidFill>
                <a:highlight>
                  <a:srgbClr val="CFE2F3"/>
                </a:highlight>
                <a:latin typeface="Mada"/>
                <a:ea typeface="Mada"/>
                <a:cs typeface="Mada"/>
                <a:sym typeface="Mada"/>
              </a:rPr>
              <a:t>Objectives:</a:t>
            </a:r>
            <a:endParaRPr sz="1200" u="sng">
              <a:solidFill>
                <a:schemeClr val="dk1"/>
              </a:solidFill>
              <a:highlight>
                <a:srgbClr val="CFE2F3"/>
              </a:highlight>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Objectives of influenza surveillance The goal of influenza surveillance is to minimize the impact of the disease by providing useful information to public health authorities, which will help in planning appropriate control and intervention measures, allocate health resources, and make case management recommendations.</a:t>
            </a:r>
            <a:endParaRPr sz="1200">
              <a:latin typeface="Mada"/>
              <a:ea typeface="Mada"/>
              <a:cs typeface="Mada"/>
              <a:sym typeface="Mada"/>
            </a:endParaRPr>
          </a:p>
        </p:txBody>
      </p:sp>
      <p:grpSp>
        <p:nvGrpSpPr>
          <p:cNvPr id="360" name="Google Shape;360;p22"/>
          <p:cNvGrpSpPr/>
          <p:nvPr/>
        </p:nvGrpSpPr>
        <p:grpSpPr>
          <a:xfrm rot="2673392">
            <a:off x="338528" y="4532974"/>
            <a:ext cx="1884804" cy="1913616"/>
            <a:chOff x="5123977" y="1258050"/>
            <a:chExt cx="2547000" cy="2547000"/>
          </a:xfrm>
        </p:grpSpPr>
        <p:sp>
          <p:nvSpPr>
            <p:cNvPr id="361" name="Google Shape;361;p22"/>
            <p:cNvSpPr/>
            <p:nvPr/>
          </p:nvSpPr>
          <p:spPr>
            <a:xfrm rot="2700000">
              <a:off x="6116614" y="1011412"/>
              <a:ext cx="561726" cy="3040276"/>
            </a:xfrm>
            <a:prstGeom prst="roundRect">
              <a:avLst>
                <a:gd fmla="val 50000" name="adj"/>
              </a:avLst>
            </a:prstGeom>
            <a:solidFill>
              <a:srgbClr val="4581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362" name="Google Shape;362;p22"/>
            <p:cNvSpPr/>
            <p:nvPr/>
          </p:nvSpPr>
          <p:spPr>
            <a:xfrm rot="-2700000">
              <a:off x="5341020" y="3205399"/>
              <a:ext cx="374201" cy="374201"/>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lang="en-GB" sz="1200">
                  <a:solidFill>
                    <a:srgbClr val="45818E"/>
                  </a:solidFill>
                  <a:latin typeface="Changa"/>
                  <a:ea typeface="Changa"/>
                  <a:cs typeface="Changa"/>
                  <a:sym typeface="Changa"/>
                </a:rPr>
                <a:t>2</a:t>
              </a:r>
              <a:endParaRPr b="1" i="0" sz="1200" u="none" cap="none" strike="noStrike">
                <a:solidFill>
                  <a:srgbClr val="45818E"/>
                </a:solidFill>
                <a:latin typeface="Changa"/>
                <a:ea typeface="Changa"/>
                <a:cs typeface="Changa"/>
                <a:sym typeface="Changa"/>
              </a:endParaRPr>
            </a:p>
          </p:txBody>
        </p:sp>
        <p:sp>
          <p:nvSpPr>
            <p:cNvPr id="363" name="Google Shape;363;p22"/>
            <p:cNvSpPr txBox="1"/>
            <p:nvPr/>
          </p:nvSpPr>
          <p:spPr>
            <a:xfrm rot="-2700000">
              <a:off x="5323969" y="2238203"/>
              <a:ext cx="2341513" cy="393293"/>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lang="en-GB" sz="1800">
                  <a:solidFill>
                    <a:srgbClr val="FFFFFF"/>
                  </a:solidFill>
                  <a:latin typeface="Nunito"/>
                  <a:ea typeface="Nunito"/>
                  <a:cs typeface="Nunito"/>
                  <a:sym typeface="Nunito"/>
                </a:rPr>
                <a:t>ISSA</a:t>
              </a:r>
              <a:endParaRPr i="0" sz="1800" u="none" cap="none" strike="noStrike">
                <a:solidFill>
                  <a:srgbClr val="FFFFFF"/>
                </a:solidFill>
                <a:latin typeface="Nunito"/>
                <a:ea typeface="Nunito"/>
                <a:cs typeface="Nunito"/>
                <a:sym typeface="Nunito"/>
              </a:endParaRPr>
            </a:p>
          </p:txBody>
        </p:sp>
      </p:grpSp>
      <p:sp>
        <p:nvSpPr>
          <p:cNvPr id="364" name="Google Shape;364;p22"/>
          <p:cNvSpPr/>
          <p:nvPr/>
        </p:nvSpPr>
        <p:spPr>
          <a:xfrm>
            <a:off x="-75" y="10059250"/>
            <a:ext cx="7589400" cy="6393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5" name="Google Shape;365;p22"/>
          <p:cNvPicPr preferRelativeResize="0"/>
          <p:nvPr/>
        </p:nvPicPr>
        <p:blipFill>
          <a:blip r:embed="rId3">
            <a:alphaModFix/>
          </a:blip>
          <a:stretch>
            <a:fillRect/>
          </a:stretch>
        </p:blipFill>
        <p:spPr>
          <a:xfrm>
            <a:off x="361475" y="7277650"/>
            <a:ext cx="2302462" cy="2629200"/>
          </a:xfrm>
          <a:prstGeom prst="rect">
            <a:avLst/>
          </a:prstGeom>
          <a:noFill/>
          <a:ln>
            <a:noFill/>
          </a:ln>
        </p:spPr>
      </p:pic>
      <p:pic>
        <p:nvPicPr>
          <p:cNvPr id="366" name="Google Shape;366;p22"/>
          <p:cNvPicPr preferRelativeResize="0"/>
          <p:nvPr/>
        </p:nvPicPr>
        <p:blipFill>
          <a:blip r:embed="rId4">
            <a:alphaModFix/>
          </a:blip>
          <a:stretch>
            <a:fillRect/>
          </a:stretch>
        </p:blipFill>
        <p:spPr>
          <a:xfrm>
            <a:off x="2699548" y="7306500"/>
            <a:ext cx="2459852" cy="2629200"/>
          </a:xfrm>
          <a:prstGeom prst="rect">
            <a:avLst/>
          </a:prstGeom>
          <a:noFill/>
          <a:ln>
            <a:noFill/>
          </a:ln>
        </p:spPr>
      </p:pic>
      <p:pic>
        <p:nvPicPr>
          <p:cNvPr id="367" name="Google Shape;367;p22"/>
          <p:cNvPicPr preferRelativeResize="0"/>
          <p:nvPr/>
        </p:nvPicPr>
        <p:blipFill>
          <a:blip r:embed="rId5">
            <a:alphaModFix/>
          </a:blip>
          <a:stretch>
            <a:fillRect/>
          </a:stretch>
        </p:blipFill>
        <p:spPr>
          <a:xfrm>
            <a:off x="5195025" y="7307500"/>
            <a:ext cx="2185150" cy="2629200"/>
          </a:xfrm>
          <a:prstGeom prst="rect">
            <a:avLst/>
          </a:prstGeom>
          <a:noFill/>
          <a:ln>
            <a:noFill/>
          </a:ln>
        </p:spPr>
      </p:pic>
      <p:pic>
        <p:nvPicPr>
          <p:cNvPr id="368" name="Google Shape;368;p22"/>
          <p:cNvPicPr preferRelativeResize="0"/>
          <p:nvPr/>
        </p:nvPicPr>
        <p:blipFill>
          <a:blip r:embed="rId6">
            <a:alphaModFix/>
          </a:blip>
          <a:stretch>
            <a:fillRect/>
          </a:stretch>
        </p:blipFill>
        <p:spPr>
          <a:xfrm>
            <a:off x="450625" y="1400172"/>
            <a:ext cx="1998100" cy="1253025"/>
          </a:xfrm>
          <a:prstGeom prst="rect">
            <a:avLst/>
          </a:prstGeom>
          <a:noFill/>
          <a:ln>
            <a:noFill/>
          </a:ln>
        </p:spPr>
      </p:pic>
      <p:pic>
        <p:nvPicPr>
          <p:cNvPr id="369" name="Google Shape;369;p22"/>
          <p:cNvPicPr preferRelativeResize="0"/>
          <p:nvPr/>
        </p:nvPicPr>
        <p:blipFill>
          <a:blip r:embed="rId7">
            <a:alphaModFix/>
          </a:blip>
          <a:stretch>
            <a:fillRect/>
          </a:stretch>
        </p:blipFill>
        <p:spPr>
          <a:xfrm>
            <a:off x="2688425" y="1400163"/>
            <a:ext cx="1998101" cy="1253025"/>
          </a:xfrm>
          <a:prstGeom prst="rect">
            <a:avLst/>
          </a:prstGeom>
          <a:noFill/>
          <a:ln>
            <a:noFill/>
          </a:ln>
        </p:spPr>
      </p:pic>
      <p:pic>
        <p:nvPicPr>
          <p:cNvPr id="370" name="Google Shape;370;p22"/>
          <p:cNvPicPr preferRelativeResize="0"/>
          <p:nvPr/>
        </p:nvPicPr>
        <p:blipFill>
          <a:blip r:embed="rId8">
            <a:alphaModFix/>
          </a:blip>
          <a:stretch>
            <a:fillRect/>
          </a:stretch>
        </p:blipFill>
        <p:spPr>
          <a:xfrm>
            <a:off x="4926225" y="1401488"/>
            <a:ext cx="1998100" cy="1250395"/>
          </a:xfrm>
          <a:prstGeom prst="rect">
            <a:avLst/>
          </a:prstGeom>
          <a:noFill/>
          <a:ln>
            <a:noFill/>
          </a:ln>
        </p:spPr>
      </p:pic>
      <p:pic>
        <p:nvPicPr>
          <p:cNvPr id="371" name="Google Shape;371;p22"/>
          <p:cNvPicPr preferRelativeResize="0"/>
          <p:nvPr/>
        </p:nvPicPr>
        <p:blipFill>
          <a:blip r:embed="rId9">
            <a:alphaModFix/>
          </a:blip>
          <a:stretch>
            <a:fillRect/>
          </a:stretch>
        </p:blipFill>
        <p:spPr>
          <a:xfrm>
            <a:off x="450625" y="3395475"/>
            <a:ext cx="1998099" cy="1223586"/>
          </a:xfrm>
          <a:prstGeom prst="rect">
            <a:avLst/>
          </a:prstGeom>
          <a:noFill/>
          <a:ln>
            <a:noFill/>
          </a:ln>
        </p:spPr>
      </p:pic>
      <p:pic>
        <p:nvPicPr>
          <p:cNvPr id="372" name="Google Shape;372;p22"/>
          <p:cNvPicPr preferRelativeResize="0"/>
          <p:nvPr/>
        </p:nvPicPr>
        <p:blipFill>
          <a:blip r:embed="rId10">
            <a:alphaModFix/>
          </a:blip>
          <a:stretch>
            <a:fillRect/>
          </a:stretch>
        </p:blipFill>
        <p:spPr>
          <a:xfrm>
            <a:off x="4926225" y="3361249"/>
            <a:ext cx="1998100" cy="1192850"/>
          </a:xfrm>
          <a:prstGeom prst="rect">
            <a:avLst/>
          </a:prstGeom>
          <a:noFill/>
          <a:ln>
            <a:noFill/>
          </a:ln>
        </p:spPr>
      </p:pic>
      <p:pic>
        <p:nvPicPr>
          <p:cNvPr id="373" name="Google Shape;373;p22"/>
          <p:cNvPicPr preferRelativeResize="0"/>
          <p:nvPr/>
        </p:nvPicPr>
        <p:blipFill>
          <a:blip r:embed="rId11">
            <a:alphaModFix/>
          </a:blip>
          <a:stretch>
            <a:fillRect/>
          </a:stretch>
        </p:blipFill>
        <p:spPr>
          <a:xfrm>
            <a:off x="2688424" y="3378637"/>
            <a:ext cx="1998099" cy="1192849"/>
          </a:xfrm>
          <a:prstGeom prst="rect">
            <a:avLst/>
          </a:prstGeom>
          <a:noFill/>
          <a:ln>
            <a:noFill/>
          </a:ln>
        </p:spPr>
      </p:pic>
      <p:sp>
        <p:nvSpPr>
          <p:cNvPr id="374" name="Google Shape;374;p22"/>
          <p:cNvSpPr txBox="1"/>
          <p:nvPr/>
        </p:nvSpPr>
        <p:spPr>
          <a:xfrm>
            <a:off x="573100" y="2832525"/>
            <a:ext cx="1724400" cy="400200"/>
          </a:xfrm>
          <a:prstGeom prst="rect">
            <a:avLst/>
          </a:prstGeom>
          <a:noFill/>
          <a:ln cap="flat" cmpd="sng" w="9525">
            <a:solidFill>
              <a:srgbClr val="B7B7B7"/>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Mada"/>
                <a:ea typeface="Mada"/>
                <a:cs typeface="Mada"/>
                <a:sym typeface="Mada"/>
              </a:rPr>
              <a:t>Work management</a:t>
            </a:r>
            <a:endParaRPr>
              <a:latin typeface="Mada"/>
              <a:ea typeface="Mada"/>
              <a:cs typeface="Mada"/>
              <a:sym typeface="Mada"/>
            </a:endParaRPr>
          </a:p>
        </p:txBody>
      </p:sp>
      <p:sp>
        <p:nvSpPr>
          <p:cNvPr id="375" name="Google Shape;375;p22"/>
          <p:cNvSpPr txBox="1"/>
          <p:nvPr/>
        </p:nvSpPr>
        <p:spPr>
          <a:xfrm>
            <a:off x="2818088" y="2832525"/>
            <a:ext cx="1724400" cy="400200"/>
          </a:xfrm>
          <a:prstGeom prst="rect">
            <a:avLst/>
          </a:prstGeom>
          <a:noFill/>
          <a:ln cap="flat" cmpd="sng" w="9525">
            <a:solidFill>
              <a:srgbClr val="B7B7B7"/>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Mada"/>
                <a:ea typeface="Mada"/>
                <a:cs typeface="Mada"/>
                <a:sym typeface="Mada"/>
              </a:rPr>
              <a:t>Investigations</a:t>
            </a:r>
            <a:endParaRPr>
              <a:latin typeface="Mada"/>
              <a:ea typeface="Mada"/>
              <a:cs typeface="Mada"/>
              <a:sym typeface="Mada"/>
            </a:endParaRPr>
          </a:p>
        </p:txBody>
      </p:sp>
      <p:sp>
        <p:nvSpPr>
          <p:cNvPr id="376" name="Google Shape;376;p22"/>
          <p:cNvSpPr txBox="1"/>
          <p:nvPr/>
        </p:nvSpPr>
        <p:spPr>
          <a:xfrm>
            <a:off x="5063075" y="2844563"/>
            <a:ext cx="1724400" cy="400200"/>
          </a:xfrm>
          <a:prstGeom prst="rect">
            <a:avLst/>
          </a:prstGeom>
          <a:noFill/>
          <a:ln cap="flat" cmpd="sng" w="9525">
            <a:solidFill>
              <a:srgbClr val="B7B7B7"/>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Mada"/>
                <a:ea typeface="Mada"/>
                <a:cs typeface="Mada"/>
                <a:sym typeface="Mada"/>
              </a:rPr>
              <a:t>Outbreaks</a:t>
            </a:r>
            <a:endParaRPr>
              <a:latin typeface="Mada"/>
              <a:ea typeface="Mada"/>
              <a:cs typeface="Mada"/>
              <a:sym typeface="Mada"/>
            </a:endParaRPr>
          </a:p>
        </p:txBody>
      </p:sp>
      <p:sp>
        <p:nvSpPr>
          <p:cNvPr id="377" name="Google Shape;377;p22"/>
          <p:cNvSpPr txBox="1"/>
          <p:nvPr/>
        </p:nvSpPr>
        <p:spPr>
          <a:xfrm>
            <a:off x="573100" y="4737525"/>
            <a:ext cx="1724400" cy="400200"/>
          </a:xfrm>
          <a:prstGeom prst="rect">
            <a:avLst/>
          </a:prstGeom>
          <a:noFill/>
          <a:ln cap="flat" cmpd="sng" w="9525">
            <a:solidFill>
              <a:srgbClr val="B7B7B7"/>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Mada"/>
                <a:ea typeface="Mada"/>
                <a:cs typeface="Mada"/>
                <a:sym typeface="Mada"/>
              </a:rPr>
              <a:t>Immunization</a:t>
            </a:r>
            <a:endParaRPr>
              <a:latin typeface="Mada"/>
              <a:ea typeface="Mada"/>
              <a:cs typeface="Mada"/>
              <a:sym typeface="Mada"/>
            </a:endParaRPr>
          </a:p>
        </p:txBody>
      </p:sp>
      <p:sp>
        <p:nvSpPr>
          <p:cNvPr id="378" name="Google Shape;378;p22"/>
          <p:cNvSpPr txBox="1"/>
          <p:nvPr/>
        </p:nvSpPr>
        <p:spPr>
          <a:xfrm>
            <a:off x="2825275" y="4717363"/>
            <a:ext cx="1724400" cy="400200"/>
          </a:xfrm>
          <a:prstGeom prst="rect">
            <a:avLst/>
          </a:prstGeom>
          <a:noFill/>
          <a:ln cap="flat" cmpd="sng" w="9525">
            <a:solidFill>
              <a:srgbClr val="B7B7B7"/>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Mada"/>
                <a:ea typeface="Mada"/>
                <a:cs typeface="Mada"/>
                <a:sym typeface="Mada"/>
              </a:rPr>
              <a:t>Inventory</a:t>
            </a:r>
            <a:endParaRPr>
              <a:latin typeface="Mada"/>
              <a:ea typeface="Mada"/>
              <a:cs typeface="Mada"/>
              <a:sym typeface="Mada"/>
            </a:endParaRPr>
          </a:p>
        </p:txBody>
      </p:sp>
      <p:sp>
        <p:nvSpPr>
          <p:cNvPr id="379" name="Google Shape;379;p22"/>
          <p:cNvSpPr txBox="1"/>
          <p:nvPr/>
        </p:nvSpPr>
        <p:spPr>
          <a:xfrm>
            <a:off x="5063075" y="4737525"/>
            <a:ext cx="1724400" cy="400200"/>
          </a:xfrm>
          <a:prstGeom prst="rect">
            <a:avLst/>
          </a:prstGeom>
          <a:noFill/>
          <a:ln cap="flat" cmpd="sng" w="9525">
            <a:solidFill>
              <a:srgbClr val="B7B7B7"/>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Mada"/>
                <a:ea typeface="Mada"/>
                <a:cs typeface="Mada"/>
                <a:sym typeface="Mada"/>
              </a:rPr>
              <a:t>Administration</a:t>
            </a:r>
            <a:endParaRPr>
              <a:latin typeface="Mada"/>
              <a:ea typeface="Mada"/>
              <a:cs typeface="Mada"/>
              <a:sym typeface="Mad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3"/>
          <p:cNvSpPr/>
          <p:nvPr/>
        </p:nvSpPr>
        <p:spPr>
          <a:xfrm flipH="1" rot="10800000">
            <a:off x="0" y="10069326"/>
            <a:ext cx="1494000" cy="333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385" name="Google Shape;385;p23"/>
          <p:cNvSpPr txBox="1"/>
          <p:nvPr/>
        </p:nvSpPr>
        <p:spPr>
          <a:xfrm>
            <a:off x="152400" y="10002501"/>
            <a:ext cx="11715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solidFill>
                  <a:srgbClr val="134F5C"/>
                </a:solidFill>
                <a:latin typeface="Nunito"/>
                <a:ea typeface="Nunito"/>
                <a:cs typeface="Nunito"/>
                <a:sym typeface="Nunito"/>
              </a:rPr>
              <a:t>Answers</a:t>
            </a:r>
            <a:endParaRPr>
              <a:solidFill>
                <a:srgbClr val="134F5C"/>
              </a:solidFill>
              <a:latin typeface="Nunito"/>
              <a:ea typeface="Nunito"/>
              <a:cs typeface="Nunito"/>
              <a:sym typeface="Nunito"/>
            </a:endParaRPr>
          </a:p>
        </p:txBody>
      </p:sp>
      <p:sp>
        <p:nvSpPr>
          <p:cNvPr id="386" name="Google Shape;386;p23"/>
          <p:cNvSpPr/>
          <p:nvPr/>
        </p:nvSpPr>
        <p:spPr>
          <a:xfrm rot="10800000">
            <a:off x="3875825" y="25"/>
            <a:ext cx="3713700" cy="1092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387" name="Google Shape;387;p23"/>
          <p:cNvSpPr txBox="1"/>
          <p:nvPr/>
        </p:nvSpPr>
        <p:spPr>
          <a:xfrm>
            <a:off x="4341943" y="256875"/>
            <a:ext cx="2820300" cy="40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134F5C"/>
                </a:solidFill>
                <a:latin typeface="Nunito"/>
                <a:ea typeface="Nunito"/>
                <a:cs typeface="Nunito"/>
                <a:sym typeface="Nunito"/>
              </a:rPr>
              <a:t>Quiz</a:t>
            </a:r>
            <a:endParaRPr sz="6000">
              <a:solidFill>
                <a:srgbClr val="134F5C"/>
              </a:solidFill>
              <a:latin typeface="Nunito"/>
              <a:ea typeface="Nunito"/>
              <a:cs typeface="Nunito"/>
              <a:sym typeface="Nunito"/>
            </a:endParaRPr>
          </a:p>
        </p:txBody>
      </p:sp>
      <p:graphicFrame>
        <p:nvGraphicFramePr>
          <p:cNvPr id="388" name="Google Shape;388;p23"/>
          <p:cNvGraphicFramePr/>
          <p:nvPr/>
        </p:nvGraphicFramePr>
        <p:xfrm>
          <a:off x="2068288" y="9926288"/>
          <a:ext cx="3000000" cy="3000000"/>
        </p:xfrm>
        <a:graphic>
          <a:graphicData uri="http://schemas.openxmlformats.org/drawingml/2006/table">
            <a:tbl>
              <a:tblPr>
                <a:noFill/>
                <a:tableStyleId>{448BA039-07C7-498C-A6F9-C5B89CCC1B98}</a:tableStyleId>
              </a:tblPr>
              <a:tblGrid>
                <a:gridCol w="670900"/>
                <a:gridCol w="670900"/>
                <a:gridCol w="670900"/>
                <a:gridCol w="670900"/>
                <a:gridCol w="670900"/>
                <a:gridCol w="670900"/>
              </a:tblGrid>
              <a:tr h="264525">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Q2</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Q3</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Q4</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Q5</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Q6</a:t>
                      </a:r>
                      <a:endParaRPr sz="1000">
                        <a:solidFill>
                          <a:srgbClr val="134F5C"/>
                        </a:solidFill>
                        <a:latin typeface="Mada"/>
                        <a:ea typeface="Mada"/>
                        <a:cs typeface="Mada"/>
                        <a:sym typeface="Mada"/>
                      </a:endParaRPr>
                    </a:p>
                  </a:txBody>
                  <a:tcPr marT="91425" marB="91425" marR="91425" marL="91425" anchor="ctr">
                    <a:solidFill>
                      <a:srgbClr val="EFEFEF"/>
                    </a:solidFill>
                  </a:tcPr>
                </a:tc>
              </a:tr>
              <a:tr h="74550">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r>
            </a:tbl>
          </a:graphicData>
        </a:graphic>
      </p:graphicFrame>
      <p:sp>
        <p:nvSpPr>
          <p:cNvPr id="389" name="Google Shape;389;p23"/>
          <p:cNvSpPr/>
          <p:nvPr/>
        </p:nvSpPr>
        <p:spPr>
          <a:xfrm>
            <a:off x="171675" y="1322525"/>
            <a:ext cx="7246200" cy="8517300"/>
          </a:xfrm>
          <a:prstGeom prst="round2SameRect">
            <a:avLst>
              <a:gd fmla="val 0" name="adj1"/>
              <a:gd fmla="val 4028"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1- You want to conduct a surveillance program system on “Nocardiosis”. You know </a:t>
            </a:r>
            <a:r>
              <a:rPr lang="en-GB" sz="1200">
                <a:latin typeface="Mada"/>
                <a:ea typeface="Mada"/>
                <a:cs typeface="Mada"/>
                <a:sym typeface="Mada"/>
              </a:rPr>
              <a:t>that Nocardia infections are very rare in your country. Which type of surveillance system would you use?</a:t>
            </a:r>
            <a:endParaRPr sz="1200">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A- Passive surveillance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B- Active surveillance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C- Semi active surveillance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D- </a:t>
            </a:r>
            <a:r>
              <a:rPr lang="en-GB" sz="1200">
                <a:solidFill>
                  <a:srgbClr val="76A5AF"/>
                </a:solidFill>
                <a:latin typeface="Mada"/>
                <a:ea typeface="Mada"/>
                <a:cs typeface="Mada"/>
                <a:sym typeface="Mada"/>
              </a:rPr>
              <a:t>Sentinel</a:t>
            </a:r>
            <a:r>
              <a:rPr lang="en-GB" sz="1200">
                <a:solidFill>
                  <a:srgbClr val="76A5AF"/>
                </a:solidFill>
                <a:latin typeface="Mada"/>
                <a:ea typeface="Mada"/>
                <a:cs typeface="Mada"/>
                <a:sym typeface="Mada"/>
              </a:rPr>
              <a:t> surveillance </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2- “Measurements used to evaluate a certain program with constant adjustments done based on the results”. Which of the following terms best describe the statement?</a:t>
            </a:r>
            <a:endParaRPr sz="1200">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A- Reporting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B- Surveillance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C- Monitoring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D- Adjusting</a:t>
            </a:r>
            <a:endParaRPr sz="1200">
              <a:solidFill>
                <a:srgbClr val="76A5AF"/>
              </a:solidFill>
              <a:latin typeface="Mada"/>
              <a:ea typeface="Mada"/>
              <a:cs typeface="Mada"/>
              <a:sym typeface="Mada"/>
            </a:endParaRPr>
          </a:p>
          <a:p>
            <a:pPr indent="0" lvl="0" marL="0" rtl="0" algn="ctr">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3- You decided to create a surveillance program that tests people for certain highly deadly genetic illness. Your supervisor told you that testing people born with a genetic illness is not a priority. Which of the following criterias </a:t>
            </a:r>
            <a:r>
              <a:rPr b="1" lang="en-GB" sz="1200">
                <a:latin typeface="Mada"/>
                <a:ea typeface="Mada"/>
                <a:cs typeface="Mada"/>
                <a:sym typeface="Mada"/>
              </a:rPr>
              <a:t>DOESN’T </a:t>
            </a:r>
            <a:r>
              <a:rPr lang="en-GB" sz="1200">
                <a:latin typeface="Mada"/>
                <a:ea typeface="Mada"/>
                <a:cs typeface="Mada"/>
                <a:sym typeface="Mada"/>
              </a:rPr>
              <a:t>apply to your proposed program?</a:t>
            </a:r>
            <a:endParaRPr sz="1200">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A- Severity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B- Preventability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C- Disability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D- Fatality</a:t>
            </a:r>
            <a:endParaRPr sz="1200">
              <a:latin typeface="Mada"/>
              <a:ea typeface="Mada"/>
              <a:cs typeface="Mada"/>
              <a:sym typeface="Mada"/>
            </a:endParaRPr>
          </a:p>
          <a:p>
            <a:pPr indent="0" lvl="0" marL="0" rtl="0" algn="ctr">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4- </a:t>
            </a:r>
            <a:r>
              <a:rPr lang="en-GB" sz="1200">
                <a:solidFill>
                  <a:schemeClr val="dk1"/>
                </a:solidFill>
                <a:latin typeface="Mada"/>
                <a:ea typeface="Mada"/>
                <a:cs typeface="Mada"/>
                <a:sym typeface="Mada"/>
              </a:rPr>
              <a:t>Which of the following statements is true regarding case definition?</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A- Probable and suspected cases are distinct and can never overlap	 </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B- It is intended to be used by healthcare providers for making a clinical diagnosis or determining how to meet an individual patient's health needs	 </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C- A case of a patient who meets the clinical criteria is said to be a susceptible case. If the patient had contacted a confirmed case it is said to be probable.	      </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D- a case of a patient who meets the clinical criteria is </a:t>
            </a:r>
            <a:r>
              <a:rPr lang="en-GB" sz="1200">
                <a:solidFill>
                  <a:srgbClr val="76A5AF"/>
                </a:solidFill>
                <a:latin typeface="Mada"/>
                <a:ea typeface="Mada"/>
                <a:cs typeface="Mada"/>
                <a:sym typeface="Mada"/>
              </a:rPr>
              <a:t>said</a:t>
            </a:r>
            <a:r>
              <a:rPr lang="en-GB" sz="1200">
                <a:solidFill>
                  <a:srgbClr val="76A5AF"/>
                </a:solidFill>
                <a:latin typeface="Mada"/>
                <a:ea typeface="Mada"/>
                <a:cs typeface="Mada"/>
                <a:sym typeface="Mada"/>
              </a:rPr>
              <a:t> to be susceptible case. If the patients shows radiographic images suggestive of the case it is said to be confirmed</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latin typeface="Mada"/>
                <a:ea typeface="Mada"/>
                <a:cs typeface="Mada"/>
                <a:sym typeface="Mada"/>
              </a:rPr>
              <a:t>5- Which of the following describes a difference between survey and surveillance?</a:t>
            </a:r>
            <a:endParaRPr sz="1200">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A-Survey monitors long term trends whereas surveillance informs about patterns of disease</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occurrence</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B- Survey provides data for new cases of diseases whereas surveillance provides history of old and</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new cases of disease</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C- Survey is time consuming while surveillance is relatively quick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D- Survey is a one time activity and surveillance is an ongoing collection of data</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6-Which one of the following is an obstacle for obtaining high quality surveillance data? </a:t>
            </a:r>
            <a:endParaRPr sz="1200">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A-  On time responsiveness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B- Under reporting</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 C- Use of active surveillance system</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 D-  Well-trained staff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t/>
            </a:r>
            <a:endParaRPr sz="1200">
              <a:solidFill>
                <a:srgbClr val="76A5AF"/>
              </a:solidFill>
              <a:latin typeface="Mada"/>
              <a:ea typeface="Mada"/>
              <a:cs typeface="Mada"/>
              <a:sym typeface="Mada"/>
            </a:endParaRPr>
          </a:p>
          <a:p>
            <a:pPr indent="457200" lvl="0" marL="0" rtl="0" algn="l">
              <a:spcBef>
                <a:spcPts val="0"/>
              </a:spcBef>
              <a:spcAft>
                <a:spcPts val="0"/>
              </a:spcAft>
              <a:buClr>
                <a:schemeClr val="dk1"/>
              </a:buClr>
              <a:buSzPts val="1100"/>
              <a:buFont typeface="Arial"/>
              <a:buNone/>
            </a:pPr>
            <a:r>
              <a:t/>
            </a:r>
            <a:endParaRPr sz="1200">
              <a:solidFill>
                <a:srgbClr val="76A5AF"/>
              </a:solidFill>
              <a:latin typeface="Mada"/>
              <a:ea typeface="Mada"/>
              <a:cs typeface="Mada"/>
              <a:sym typeface="Mada"/>
            </a:endParaRPr>
          </a:p>
        </p:txBody>
      </p:sp>
      <p:sp>
        <p:nvSpPr>
          <p:cNvPr id="390" name="Google Shape;390;p23"/>
          <p:cNvSpPr/>
          <p:nvPr/>
        </p:nvSpPr>
        <p:spPr>
          <a:xfrm>
            <a:off x="443701" y="1001909"/>
            <a:ext cx="1209924" cy="418068"/>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MCQ</a:t>
            </a:r>
            <a:endParaRPr sz="2400">
              <a:solidFill>
                <a:srgbClr val="134F5C"/>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4"/>
          <p:cNvSpPr/>
          <p:nvPr/>
        </p:nvSpPr>
        <p:spPr>
          <a:xfrm>
            <a:off x="173675" y="5705475"/>
            <a:ext cx="7246200" cy="4758300"/>
          </a:xfrm>
          <a:prstGeom prst="round2SameRect">
            <a:avLst>
              <a:gd fmla="val 0" name="adj1"/>
              <a:gd fmla="val 4028" name="adj2"/>
            </a:avLst>
          </a:prstGeom>
          <a:solidFill>
            <a:srgbClr val="EEF5F7">
              <a:alpha val="51959"/>
            </a:srgbClr>
          </a:solid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396" name="Google Shape;396;p24"/>
          <p:cNvSpPr txBox="1"/>
          <p:nvPr/>
        </p:nvSpPr>
        <p:spPr>
          <a:xfrm>
            <a:off x="2591825" y="6624175"/>
            <a:ext cx="24099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Sara AlAbdulkareem</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Sedra Elsirawani</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Wejdan Alnufaie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Abdulrahman Alhawas</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Abdulrahman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Aldawood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Alwaleed Alsaleh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Bader Alshehri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Bassam Alkhuwaiter</a:t>
            </a:r>
            <a:endParaRPr>
              <a:solidFill>
                <a:srgbClr val="000000"/>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Faisal Alqifari </a:t>
            </a:r>
            <a:endParaRPr>
              <a:latin typeface="Mada"/>
              <a:ea typeface="Mada"/>
              <a:cs typeface="Mada"/>
              <a:sym typeface="Mada"/>
            </a:endParaRPr>
          </a:p>
        </p:txBody>
      </p:sp>
      <p:sp>
        <p:nvSpPr>
          <p:cNvPr id="397" name="Google Shape;397;p24"/>
          <p:cNvSpPr txBox="1"/>
          <p:nvPr/>
        </p:nvSpPr>
        <p:spPr>
          <a:xfrm>
            <a:off x="295071" y="5976111"/>
            <a:ext cx="2409900" cy="29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latin typeface="Mada"/>
              <a:ea typeface="Mada"/>
              <a:cs typeface="Mada"/>
              <a:sym typeface="Mada"/>
            </a:endParaRPr>
          </a:p>
          <a:p>
            <a:pPr indent="0" lvl="0" marL="0" rtl="0" algn="l">
              <a:lnSpc>
                <a:spcPct val="150000"/>
              </a:lnSpc>
              <a:spcBef>
                <a:spcPts val="0"/>
              </a:spcBef>
              <a:spcAft>
                <a:spcPts val="0"/>
              </a:spcAft>
              <a:buNone/>
            </a:pPr>
            <a:r>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Deema AlMaziad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Lama AlZamil</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Leen AlMazroa</a:t>
            </a:r>
            <a:endParaRPr>
              <a:solidFill>
                <a:srgbClr val="000000"/>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Lina AlOsaimi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Muneera AlKhorayef</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Norah AlHarbi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Norah AlMazrou</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Nouf Alhussaini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Razan AlRabah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Renad Alhaqbani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Rema AlMutawa</a:t>
            </a:r>
            <a:endParaRPr>
              <a:latin typeface="Mada"/>
              <a:ea typeface="Mada"/>
              <a:cs typeface="Mada"/>
              <a:sym typeface="Mada"/>
            </a:endParaRPr>
          </a:p>
        </p:txBody>
      </p:sp>
      <p:sp>
        <p:nvSpPr>
          <p:cNvPr id="398" name="Google Shape;398;p24"/>
          <p:cNvSpPr/>
          <p:nvPr/>
        </p:nvSpPr>
        <p:spPr>
          <a:xfrm flipH="1">
            <a:off x="295075" y="10535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4"/>
          <p:cNvSpPr/>
          <p:nvPr/>
        </p:nvSpPr>
        <p:spPr>
          <a:xfrm flipH="1">
            <a:off x="4593589" y="5678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4"/>
          <p:cNvSpPr/>
          <p:nvPr/>
        </p:nvSpPr>
        <p:spPr>
          <a:xfrm flipH="1">
            <a:off x="4609908" y="5903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1" name="Google Shape;401;p24"/>
          <p:cNvPicPr preferRelativeResize="0"/>
          <p:nvPr/>
        </p:nvPicPr>
        <p:blipFill>
          <a:blip r:embed="rId3">
            <a:alphaModFix/>
          </a:blip>
          <a:stretch>
            <a:fillRect/>
          </a:stretch>
        </p:blipFill>
        <p:spPr>
          <a:xfrm>
            <a:off x="5086326" y="947100"/>
            <a:ext cx="1838375" cy="1838325"/>
          </a:xfrm>
          <a:prstGeom prst="rect">
            <a:avLst/>
          </a:prstGeom>
          <a:noFill/>
          <a:ln>
            <a:noFill/>
          </a:ln>
        </p:spPr>
      </p:pic>
      <p:sp>
        <p:nvSpPr>
          <p:cNvPr id="402" name="Google Shape;402;p24"/>
          <p:cNvSpPr txBox="1"/>
          <p:nvPr/>
        </p:nvSpPr>
        <p:spPr>
          <a:xfrm>
            <a:off x="457300" y="1167763"/>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76A5AF"/>
                </a:solidFill>
                <a:latin typeface="Nunito"/>
                <a:ea typeface="Nunito"/>
                <a:cs typeface="Nunito"/>
                <a:sym typeface="Nunito"/>
              </a:rPr>
              <a:t>Thank You and</a:t>
            </a:r>
            <a:endParaRPr sz="3600">
              <a:solidFill>
                <a:srgbClr val="76A5AF"/>
              </a:solidFill>
              <a:latin typeface="Nunito"/>
              <a:ea typeface="Nunito"/>
              <a:cs typeface="Nunito"/>
              <a:sym typeface="Nunito"/>
            </a:endParaRPr>
          </a:p>
          <a:p>
            <a:pPr indent="0" lvl="0" marL="0" rtl="0" algn="ctr">
              <a:spcBef>
                <a:spcPts val="0"/>
              </a:spcBef>
              <a:spcAft>
                <a:spcPts val="0"/>
              </a:spcAft>
              <a:buNone/>
            </a:pPr>
            <a:r>
              <a:rPr lang="en-GB" sz="3600">
                <a:solidFill>
                  <a:srgbClr val="76A5AF"/>
                </a:solidFill>
                <a:latin typeface="Nunito"/>
                <a:ea typeface="Nunito"/>
                <a:cs typeface="Nunito"/>
                <a:sym typeface="Nunito"/>
              </a:rPr>
              <a:t>Good Luck</a:t>
            </a:r>
            <a:endParaRPr sz="3600">
              <a:solidFill>
                <a:srgbClr val="76A5AF"/>
              </a:solidFill>
              <a:latin typeface="Nunito"/>
              <a:ea typeface="Nunito"/>
              <a:cs typeface="Nunito"/>
              <a:sym typeface="Nunito"/>
            </a:endParaRPr>
          </a:p>
        </p:txBody>
      </p:sp>
      <p:sp>
        <p:nvSpPr>
          <p:cNvPr id="403" name="Google Shape;403;p24"/>
          <p:cNvSpPr txBox="1"/>
          <p:nvPr/>
        </p:nvSpPr>
        <p:spPr>
          <a:xfrm>
            <a:off x="2075" y="3897525"/>
            <a:ext cx="7589400" cy="137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Leaders:</a:t>
            </a:r>
            <a:endParaRPr sz="1100">
              <a:solidFill>
                <a:srgbClr val="134F5C"/>
              </a:solidFill>
              <a:latin typeface="Nunito"/>
              <a:ea typeface="Nunito"/>
              <a:cs typeface="Nunito"/>
              <a:sym typeface="Nunito"/>
            </a:endParaRPr>
          </a:p>
          <a:p>
            <a:pPr indent="0" lvl="0" marL="0" rtl="0" algn="l">
              <a:spcBef>
                <a:spcPts val="0"/>
              </a:spcBef>
              <a:spcAft>
                <a:spcPts val="0"/>
              </a:spcAft>
              <a:buNone/>
            </a:pPr>
            <a:r>
              <a:t/>
            </a:r>
            <a:endParaRPr sz="1100">
              <a:solidFill>
                <a:srgbClr val="134F5C"/>
              </a:solidFill>
              <a:latin typeface="Nunito"/>
              <a:ea typeface="Nunito"/>
              <a:cs typeface="Nunito"/>
              <a:sym typeface="Nunito"/>
            </a:endParaRPr>
          </a:p>
          <a:p>
            <a:pPr indent="0" lvl="0" marL="0" rtl="0" algn="ctr">
              <a:spcBef>
                <a:spcPts val="0"/>
              </a:spcBef>
              <a:spcAft>
                <a:spcPts val="0"/>
              </a:spcAft>
              <a:buNone/>
            </a:pPr>
            <a:r>
              <a:rPr lang="en-GB" sz="2200">
                <a:solidFill>
                  <a:srgbClr val="76A5AF"/>
                </a:solidFill>
                <a:latin typeface="Nunito"/>
                <a:ea typeface="Nunito"/>
                <a:cs typeface="Nunito"/>
                <a:sym typeface="Nunito"/>
              </a:rPr>
              <a:t>Lama AlAssiri  |  </a:t>
            </a:r>
            <a:r>
              <a:rPr lang="en-GB" sz="2200">
                <a:solidFill>
                  <a:srgbClr val="76A5AF"/>
                </a:solidFill>
                <a:highlight>
                  <a:srgbClr val="FFFFFF"/>
                </a:highlight>
                <a:latin typeface="Nunito"/>
                <a:ea typeface="Nunito"/>
                <a:cs typeface="Nunito"/>
                <a:sym typeface="Nunito"/>
              </a:rPr>
              <a:t>Mohammed AlHuqbani</a:t>
            </a:r>
            <a:r>
              <a:rPr lang="en-GB" sz="2200">
                <a:solidFill>
                  <a:srgbClr val="76A5AF"/>
                </a:solidFill>
                <a:latin typeface="Nunito"/>
                <a:ea typeface="Nunito"/>
                <a:cs typeface="Nunito"/>
                <a:sym typeface="Nunito"/>
              </a:rPr>
              <a:t>  |  Ibrahim AlDakhil</a:t>
            </a:r>
            <a:endParaRPr sz="2200">
              <a:solidFill>
                <a:srgbClr val="76A5AF"/>
              </a:solidFill>
              <a:latin typeface="Nunito"/>
              <a:ea typeface="Nunito"/>
              <a:cs typeface="Nunito"/>
              <a:sym typeface="Nunito"/>
            </a:endParaRPr>
          </a:p>
        </p:txBody>
      </p:sp>
      <p:sp>
        <p:nvSpPr>
          <p:cNvPr id="404" name="Google Shape;404;p24"/>
          <p:cNvSpPr txBox="1"/>
          <p:nvPr/>
        </p:nvSpPr>
        <p:spPr>
          <a:xfrm>
            <a:off x="1637313" y="5781675"/>
            <a:ext cx="4162500" cy="6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Members:</a:t>
            </a:r>
            <a:endParaRPr sz="2400">
              <a:solidFill>
                <a:srgbClr val="76A5AF"/>
              </a:solidFill>
              <a:latin typeface="Nunito"/>
              <a:ea typeface="Nunito"/>
              <a:cs typeface="Nunito"/>
              <a:sym typeface="Nunito"/>
            </a:endParaRPr>
          </a:p>
        </p:txBody>
      </p:sp>
      <p:pic>
        <p:nvPicPr>
          <p:cNvPr id="405" name="Google Shape;405;p24"/>
          <p:cNvPicPr preferRelativeResize="0"/>
          <p:nvPr/>
        </p:nvPicPr>
        <p:blipFill>
          <a:blip r:embed="rId4">
            <a:alphaModFix/>
          </a:blip>
          <a:stretch>
            <a:fillRect/>
          </a:stretch>
        </p:blipFill>
        <p:spPr>
          <a:xfrm>
            <a:off x="4220219" y="9860508"/>
            <a:ext cx="327250" cy="327226"/>
          </a:xfrm>
          <a:prstGeom prst="rect">
            <a:avLst/>
          </a:prstGeom>
          <a:noFill/>
          <a:ln>
            <a:noFill/>
          </a:ln>
        </p:spPr>
      </p:pic>
      <p:pic>
        <p:nvPicPr>
          <p:cNvPr id="406" name="Google Shape;406;p24"/>
          <p:cNvPicPr preferRelativeResize="0"/>
          <p:nvPr/>
        </p:nvPicPr>
        <p:blipFill>
          <a:blip r:embed="rId5">
            <a:alphaModFix/>
          </a:blip>
          <a:stretch>
            <a:fillRect/>
          </a:stretch>
        </p:blipFill>
        <p:spPr>
          <a:xfrm>
            <a:off x="4422665" y="8942920"/>
            <a:ext cx="270097" cy="270066"/>
          </a:xfrm>
          <a:prstGeom prst="rect">
            <a:avLst/>
          </a:prstGeom>
          <a:noFill/>
          <a:ln>
            <a:noFill/>
          </a:ln>
        </p:spPr>
      </p:pic>
      <p:pic>
        <p:nvPicPr>
          <p:cNvPr id="407" name="Google Shape;407;p24"/>
          <p:cNvPicPr preferRelativeResize="0"/>
          <p:nvPr/>
        </p:nvPicPr>
        <p:blipFill>
          <a:blip r:embed="rId6">
            <a:alphaModFix/>
          </a:blip>
          <a:stretch>
            <a:fillRect/>
          </a:stretch>
        </p:blipFill>
        <p:spPr>
          <a:xfrm>
            <a:off x="6737836" y="8289059"/>
            <a:ext cx="270100" cy="270100"/>
          </a:xfrm>
          <a:prstGeom prst="rect">
            <a:avLst/>
          </a:prstGeom>
          <a:noFill/>
          <a:ln>
            <a:noFill/>
          </a:ln>
        </p:spPr>
      </p:pic>
      <p:sp>
        <p:nvSpPr>
          <p:cNvPr id="408" name="Google Shape;408;p24"/>
          <p:cNvSpPr txBox="1"/>
          <p:nvPr/>
        </p:nvSpPr>
        <p:spPr>
          <a:xfrm>
            <a:off x="5086325" y="6279850"/>
            <a:ext cx="2333400" cy="35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Hameed M. Humaid</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Khalid Alkhani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Meshari Alzeer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Mohannad Makkawi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Nayef Alsaber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Aldosari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Alghadir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Zyad Aldosari</a:t>
            </a:r>
            <a:endParaRPr>
              <a:latin typeface="Mada"/>
              <a:ea typeface="Mada"/>
              <a:cs typeface="Mada"/>
              <a:sym typeface="Mad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txBox="1"/>
          <p:nvPr/>
        </p:nvSpPr>
        <p:spPr>
          <a:xfrm>
            <a:off x="182038" y="2028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What is Surveillance?</a:t>
            </a:r>
            <a:endParaRPr sz="2400">
              <a:solidFill>
                <a:srgbClr val="134F5C"/>
              </a:solidFill>
              <a:latin typeface="Nunito"/>
              <a:ea typeface="Nunito"/>
              <a:cs typeface="Nunito"/>
              <a:sym typeface="Nunito"/>
            </a:endParaRPr>
          </a:p>
        </p:txBody>
      </p:sp>
      <p:sp>
        <p:nvSpPr>
          <p:cNvPr id="79" name="Google Shape;79;p14"/>
          <p:cNvSpPr/>
          <p:nvPr/>
        </p:nvSpPr>
        <p:spPr>
          <a:xfrm>
            <a:off x="333475" y="789900"/>
            <a:ext cx="7004400" cy="18243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The </a:t>
            </a:r>
            <a:r>
              <a:rPr lang="en-GB" sz="1200">
                <a:latin typeface="Mada"/>
                <a:ea typeface="Mada"/>
                <a:cs typeface="Mada"/>
                <a:sym typeface="Mada"/>
              </a:rPr>
              <a:t>Centres for Disease Control and Prevention</a:t>
            </a:r>
            <a:r>
              <a:rPr lang="en-GB" sz="1200">
                <a:latin typeface="Mada"/>
                <a:ea typeface="Mada"/>
                <a:cs typeface="Mada"/>
                <a:sym typeface="Mada"/>
              </a:rPr>
              <a:t> (CDC) defined </a:t>
            </a:r>
            <a:r>
              <a:rPr b="1" lang="en-GB" sz="1200">
                <a:latin typeface="Mada"/>
                <a:ea typeface="Mada"/>
                <a:cs typeface="Mada"/>
                <a:sym typeface="Mada"/>
              </a:rPr>
              <a:t>Public Health Surveillance</a:t>
            </a:r>
            <a:r>
              <a:rPr lang="en-GB" sz="1200">
                <a:latin typeface="Mada"/>
                <a:ea typeface="Mada"/>
                <a:cs typeface="Mada"/>
                <a:sym typeface="Mada"/>
              </a:rPr>
              <a:t> as: “</a:t>
            </a:r>
            <a:r>
              <a:rPr b="1" lang="en-GB" sz="1200">
                <a:solidFill>
                  <a:srgbClr val="CC0000"/>
                </a:solidFill>
                <a:latin typeface="Mada"/>
                <a:ea typeface="Mada"/>
                <a:cs typeface="Mada"/>
                <a:sym typeface="Mada"/>
              </a:rPr>
              <a:t>Ongoing</a:t>
            </a:r>
            <a:r>
              <a:rPr lang="en-GB" sz="1200">
                <a:latin typeface="Mada"/>
                <a:ea typeface="Mada"/>
                <a:cs typeface="Mada"/>
                <a:sym typeface="Mada"/>
              </a:rPr>
              <a:t> </a:t>
            </a:r>
            <a:r>
              <a:rPr b="1" lang="en-GB" sz="1200">
                <a:solidFill>
                  <a:srgbClr val="CC0000"/>
                </a:solidFill>
                <a:latin typeface="Mada"/>
                <a:ea typeface="Mada"/>
                <a:cs typeface="Mada"/>
                <a:sym typeface="Mada"/>
              </a:rPr>
              <a:t>systematic</a:t>
            </a:r>
            <a:r>
              <a:rPr lang="en-GB" sz="1200">
                <a:latin typeface="Mada"/>
                <a:ea typeface="Mada"/>
                <a:cs typeface="Mada"/>
                <a:sym typeface="Mada"/>
              </a:rPr>
              <a:t> </a:t>
            </a:r>
            <a:r>
              <a:rPr b="1" lang="en-GB" sz="1200">
                <a:latin typeface="Mada"/>
                <a:ea typeface="Mada"/>
                <a:cs typeface="Mada"/>
                <a:sym typeface="Mada"/>
              </a:rPr>
              <a:t>collection</a:t>
            </a:r>
            <a:r>
              <a:rPr lang="en-GB" sz="1200">
                <a:latin typeface="Mada"/>
                <a:ea typeface="Mada"/>
                <a:cs typeface="Mada"/>
                <a:sym typeface="Mada"/>
              </a:rPr>
              <a:t>, </a:t>
            </a:r>
            <a:r>
              <a:rPr b="1" lang="en-GB" sz="1200">
                <a:latin typeface="Mada"/>
                <a:ea typeface="Mada"/>
                <a:cs typeface="Mada"/>
                <a:sym typeface="Mada"/>
              </a:rPr>
              <a:t>analysis</a:t>
            </a:r>
            <a:r>
              <a:rPr lang="en-GB" sz="1200">
                <a:latin typeface="Mada"/>
                <a:ea typeface="Mada"/>
                <a:cs typeface="Mada"/>
                <a:sym typeface="Mada"/>
              </a:rPr>
              <a:t>, </a:t>
            </a:r>
            <a:r>
              <a:rPr b="1" lang="en-GB" sz="1200">
                <a:latin typeface="Mada"/>
                <a:ea typeface="Mada"/>
                <a:cs typeface="Mada"/>
                <a:sym typeface="Mada"/>
              </a:rPr>
              <a:t>interpretation </a:t>
            </a:r>
            <a:r>
              <a:rPr lang="en-GB" sz="1200">
                <a:latin typeface="Mada"/>
                <a:ea typeface="Mada"/>
                <a:cs typeface="Mada"/>
                <a:sym typeface="Mada"/>
              </a:rPr>
              <a:t>and </a:t>
            </a:r>
            <a:r>
              <a:rPr b="1" lang="en-GB" sz="1200">
                <a:latin typeface="Mada"/>
                <a:ea typeface="Mada"/>
                <a:cs typeface="Mada"/>
                <a:sym typeface="Mada"/>
              </a:rPr>
              <a:t>dissemination </a:t>
            </a:r>
            <a:r>
              <a:rPr lang="en-GB" sz="1200">
                <a:latin typeface="Mada"/>
                <a:ea typeface="Mada"/>
                <a:cs typeface="Mada"/>
                <a:sym typeface="Mada"/>
              </a:rPr>
              <a:t>of data regarding a </a:t>
            </a:r>
            <a:r>
              <a:rPr lang="en-GB" sz="1200">
                <a:latin typeface="Mada"/>
                <a:ea typeface="Mada"/>
                <a:cs typeface="Mada"/>
                <a:sym typeface="Mada"/>
              </a:rPr>
              <a:t>health related event</a:t>
            </a:r>
            <a:r>
              <a:rPr lang="en-GB" sz="1200">
                <a:latin typeface="Mada"/>
                <a:ea typeface="Mada"/>
                <a:cs typeface="Mada"/>
                <a:sym typeface="Mada"/>
              </a:rPr>
              <a:t> for use in public health </a:t>
            </a:r>
            <a:r>
              <a:rPr b="1" lang="en-GB" sz="1200">
                <a:solidFill>
                  <a:srgbClr val="CC0000"/>
                </a:solidFill>
                <a:latin typeface="Mada"/>
                <a:ea typeface="Mada"/>
                <a:cs typeface="Mada"/>
                <a:sym typeface="Mada"/>
              </a:rPr>
              <a:t>action</a:t>
            </a:r>
            <a:r>
              <a:rPr lang="en-GB" sz="1200">
                <a:latin typeface="Mada"/>
                <a:ea typeface="Mada"/>
                <a:cs typeface="Mada"/>
                <a:sym typeface="Mada"/>
              </a:rPr>
              <a:t> to reduce </a:t>
            </a:r>
            <a:r>
              <a:rPr lang="en-GB" sz="1200" u="sng">
                <a:latin typeface="Mada"/>
                <a:ea typeface="Mada"/>
                <a:cs typeface="Mada"/>
                <a:sym typeface="Mada"/>
              </a:rPr>
              <a:t>morbidity</a:t>
            </a:r>
            <a:r>
              <a:rPr lang="en-GB" sz="1200">
                <a:latin typeface="Mada"/>
                <a:ea typeface="Mada"/>
                <a:cs typeface="Mada"/>
                <a:sym typeface="Mada"/>
              </a:rPr>
              <a:t> and </a:t>
            </a:r>
            <a:r>
              <a:rPr lang="en-GB" sz="1200" u="sng">
                <a:latin typeface="Mada"/>
                <a:ea typeface="Mada"/>
                <a:cs typeface="Mada"/>
                <a:sym typeface="Mada"/>
              </a:rPr>
              <a:t>mortality</a:t>
            </a:r>
            <a:r>
              <a:rPr lang="en-GB" sz="1200">
                <a:latin typeface="Mada"/>
                <a:ea typeface="Mada"/>
                <a:cs typeface="Mada"/>
                <a:sym typeface="Mada"/>
              </a:rPr>
              <a:t> and to </a:t>
            </a:r>
            <a:r>
              <a:rPr lang="en-GB" sz="1200" u="sng">
                <a:latin typeface="Mada"/>
                <a:ea typeface="Mada"/>
                <a:cs typeface="Mada"/>
                <a:sym typeface="Mada"/>
              </a:rPr>
              <a:t>improve health</a:t>
            </a:r>
            <a:r>
              <a:rPr lang="en-GB"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In other words, it means “</a:t>
            </a:r>
            <a:r>
              <a:rPr b="1" lang="en-GB" sz="1200">
                <a:solidFill>
                  <a:srgbClr val="CC0000"/>
                </a:solidFill>
                <a:latin typeface="Mada"/>
                <a:ea typeface="Mada"/>
                <a:cs typeface="Mada"/>
                <a:sym typeface="Mada"/>
              </a:rPr>
              <a:t>information for action</a:t>
            </a:r>
            <a:r>
              <a:rPr lang="en-GB"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It is the eyes and ears of public health.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It a very</a:t>
            </a:r>
            <a:r>
              <a:rPr b="1" lang="en-GB" sz="1200">
                <a:solidFill>
                  <a:srgbClr val="CC0000"/>
                </a:solidFill>
                <a:latin typeface="Mada"/>
                <a:ea typeface="Mada"/>
                <a:cs typeface="Mada"/>
                <a:sym typeface="Mada"/>
              </a:rPr>
              <a:t> important tool</a:t>
            </a:r>
            <a:r>
              <a:rPr lang="en-GB" sz="1200">
                <a:latin typeface="Mada"/>
                <a:ea typeface="Mada"/>
                <a:cs typeface="Mada"/>
                <a:sym typeface="Mada"/>
              </a:rPr>
              <a:t> for public health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It is a network of people and activities to keep this process.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Functions at local to international levels and is available in regular reports routinely.</a:t>
            </a:r>
            <a:endParaRPr sz="1200">
              <a:latin typeface="Mada"/>
              <a:ea typeface="Mada"/>
              <a:cs typeface="Mada"/>
              <a:sym typeface="Mada"/>
            </a:endParaRPr>
          </a:p>
        </p:txBody>
      </p:sp>
      <p:sp>
        <p:nvSpPr>
          <p:cNvPr id="80" name="Google Shape;80;p14"/>
          <p:cNvSpPr txBox="1"/>
          <p:nvPr/>
        </p:nvSpPr>
        <p:spPr>
          <a:xfrm>
            <a:off x="258700" y="2549550"/>
            <a:ext cx="57219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Describing Surveillance:</a:t>
            </a:r>
            <a:endParaRPr b="1" sz="1200">
              <a:latin typeface="Mada"/>
              <a:ea typeface="Mada"/>
              <a:cs typeface="Mada"/>
              <a:sym typeface="Mada"/>
            </a:endParaRPr>
          </a:p>
        </p:txBody>
      </p:sp>
      <p:sp>
        <p:nvSpPr>
          <p:cNvPr id="81" name="Google Shape;81;p14"/>
          <p:cNvSpPr txBox="1"/>
          <p:nvPr/>
        </p:nvSpPr>
        <p:spPr>
          <a:xfrm>
            <a:off x="179025" y="2972075"/>
            <a:ext cx="7231200" cy="7113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Clr>
                <a:srgbClr val="000000"/>
              </a:buClr>
              <a:buSzPts val="1200"/>
              <a:buFont typeface="Mada"/>
              <a:buChar char="●"/>
            </a:pPr>
            <a:r>
              <a:rPr lang="en-GB" sz="1200">
                <a:latin typeface="Mada"/>
                <a:ea typeface="Mada"/>
                <a:cs typeface="Mada"/>
                <a:sym typeface="Mada"/>
              </a:rPr>
              <a:t>Surveillance systems provide descriptive information regarding </a:t>
            </a:r>
            <a:r>
              <a:rPr b="1" lang="en-GB" sz="1200">
                <a:solidFill>
                  <a:srgbClr val="CC0000"/>
                </a:solidFill>
                <a:latin typeface="Mada"/>
                <a:ea typeface="Mada"/>
                <a:cs typeface="Mada"/>
                <a:sym typeface="Mada"/>
              </a:rPr>
              <a:t>when and where health problems are occurring and who is affected</a:t>
            </a:r>
            <a:r>
              <a:rPr lang="en-GB" sz="1200">
                <a:latin typeface="Mada"/>
                <a:ea typeface="Mada"/>
                <a:cs typeface="Mada"/>
                <a:sym typeface="Mada"/>
              </a:rPr>
              <a:t> (the basic epidemiologic parameters of time, place, and person). </a:t>
            </a:r>
            <a:r>
              <a:rPr lang="en-GB" sz="1200">
                <a:latin typeface="Mada"/>
                <a:ea typeface="Mada"/>
                <a:cs typeface="Mada"/>
                <a:sym typeface="Mada"/>
              </a:rPr>
              <a:t> </a:t>
            </a:r>
            <a:endParaRPr sz="1200">
              <a:latin typeface="Mada"/>
              <a:ea typeface="Mada"/>
              <a:cs typeface="Mada"/>
              <a:sym typeface="Mada"/>
            </a:endParaRPr>
          </a:p>
        </p:txBody>
      </p:sp>
      <p:sp>
        <p:nvSpPr>
          <p:cNvPr id="82" name="Google Shape;82;p14"/>
          <p:cNvSpPr txBox="1"/>
          <p:nvPr/>
        </p:nvSpPr>
        <p:spPr>
          <a:xfrm>
            <a:off x="258700" y="3540150"/>
            <a:ext cx="57219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Surveillance and Monitoring:</a:t>
            </a:r>
            <a:endParaRPr b="1" sz="1200">
              <a:latin typeface="Mada"/>
              <a:ea typeface="Mada"/>
              <a:cs typeface="Mada"/>
              <a:sym typeface="Mada"/>
            </a:endParaRPr>
          </a:p>
        </p:txBody>
      </p:sp>
      <p:graphicFrame>
        <p:nvGraphicFramePr>
          <p:cNvPr id="83" name="Google Shape;83;p14"/>
          <p:cNvGraphicFramePr/>
          <p:nvPr/>
        </p:nvGraphicFramePr>
        <p:xfrm>
          <a:off x="405763" y="4150613"/>
          <a:ext cx="3000000" cy="3000000"/>
        </p:xfrm>
        <a:graphic>
          <a:graphicData uri="http://schemas.openxmlformats.org/drawingml/2006/table">
            <a:tbl>
              <a:tblPr>
                <a:noFill/>
                <a:tableStyleId>{448BA039-07C7-498C-A6F9-C5B89CCC1B98}</a:tableStyleId>
              </a:tblPr>
              <a:tblGrid>
                <a:gridCol w="3502225"/>
                <a:gridCol w="3502225"/>
              </a:tblGrid>
              <a:tr h="396200">
                <a:tc gridSpan="2">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Surveillance and Monitoring are often used interchangeably but they are </a:t>
                      </a:r>
                      <a:r>
                        <a:rPr b="1" lang="en-GB" sz="1200">
                          <a:solidFill>
                            <a:srgbClr val="CC0000"/>
                          </a:solidFill>
                          <a:latin typeface="Mada"/>
                          <a:ea typeface="Mada"/>
                          <a:cs typeface="Mada"/>
                          <a:sym typeface="Mada"/>
                        </a:rPr>
                        <a:t>distinct</a:t>
                      </a:r>
                      <a:r>
                        <a:rPr lang="en-GB" sz="1200">
                          <a:latin typeface="Mada"/>
                          <a:ea typeface="Mada"/>
                          <a:cs typeface="Mada"/>
                          <a:sym typeface="Mada"/>
                        </a:rPr>
                        <a:t>. </a:t>
                      </a:r>
                      <a:endParaRPr sz="1200">
                        <a:latin typeface="Mada"/>
                        <a:ea typeface="Mada"/>
                        <a:cs typeface="Mada"/>
                        <a:sym typeface="Mada"/>
                      </a:endParaRPr>
                    </a:p>
                  </a:txBody>
                  <a:tcPr marT="91425" marB="91425" marR="91425" marL="91425"/>
                </a:tc>
                <a:tc hMerge="1"/>
              </a:tr>
              <a:tr h="38100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Monitoring </a:t>
                      </a:r>
                      <a:r>
                        <a:rPr b="1" baseline="30000" lang="en-GB" sz="1200">
                          <a:solidFill>
                            <a:srgbClr val="FFFFFF"/>
                          </a:solidFill>
                          <a:latin typeface="Mada"/>
                          <a:ea typeface="Mada"/>
                          <a:cs typeface="Mada"/>
                          <a:sym typeface="Mada"/>
                        </a:rPr>
                        <a:t>1</a:t>
                      </a:r>
                      <a:endParaRPr b="1" baseline="30000" sz="1200">
                        <a:solidFill>
                          <a:srgbClr val="FFFFFF"/>
                        </a:solidFill>
                        <a:latin typeface="Mada"/>
                        <a:ea typeface="Mada"/>
                        <a:cs typeface="Mada"/>
                        <a:sym typeface="Mada"/>
                      </a:endParaRPr>
                    </a:p>
                  </a:txBody>
                  <a:tcPr marT="91425" marB="91425" marR="91425" marL="91425">
                    <a:solidFill>
                      <a:srgbClr val="134F5C"/>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Surveillance</a:t>
                      </a:r>
                      <a:endParaRPr b="1" sz="1200">
                        <a:solidFill>
                          <a:srgbClr val="FFFFFF"/>
                        </a:solidFill>
                        <a:latin typeface="Mada"/>
                        <a:ea typeface="Mada"/>
                        <a:cs typeface="Mada"/>
                        <a:sym typeface="Mada"/>
                      </a:endParaRPr>
                    </a:p>
                  </a:txBody>
                  <a:tcPr marT="91425" marB="91425" marR="91425" marL="91425">
                    <a:solidFill>
                      <a:srgbClr val="134F5C"/>
                    </a:solidFill>
                  </a:tcPr>
                </a:tc>
              </a:tr>
              <a:tr h="381000">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Refers to the ongoing measurements of health services or a health programme with a view to </a:t>
                      </a:r>
                      <a:r>
                        <a:rPr b="1" lang="en-GB" sz="1200">
                          <a:solidFill>
                            <a:srgbClr val="CC0000"/>
                          </a:solidFill>
                          <a:latin typeface="Mada"/>
                          <a:ea typeface="Mada"/>
                          <a:cs typeface="Mada"/>
                          <a:sym typeface="Mada"/>
                        </a:rPr>
                        <a:t>‘evaluate’</a:t>
                      </a:r>
                      <a:r>
                        <a:rPr lang="en-GB" sz="1200">
                          <a:latin typeface="Mada"/>
                          <a:ea typeface="Mada"/>
                          <a:cs typeface="Mada"/>
                          <a:sym typeface="Mada"/>
                        </a:rPr>
                        <a:t> the particular programme / service or intervention, with constant adjustment of performance i</a:t>
                      </a:r>
                      <a:r>
                        <a:rPr lang="en-GB" sz="1200">
                          <a:latin typeface="Mada"/>
                          <a:ea typeface="Mada"/>
                          <a:cs typeface="Mada"/>
                          <a:sym typeface="Mada"/>
                        </a:rPr>
                        <a:t>n </a:t>
                      </a:r>
                      <a:r>
                        <a:rPr lang="en-GB" sz="1200">
                          <a:latin typeface="Mada"/>
                          <a:ea typeface="Mada"/>
                          <a:cs typeface="Mada"/>
                          <a:sym typeface="Mada"/>
                        </a:rPr>
                        <a:t>relation to the results.</a:t>
                      </a:r>
                      <a:endParaRPr sz="1200">
                        <a:latin typeface="Mada"/>
                        <a:ea typeface="Mada"/>
                        <a:cs typeface="Mada"/>
                        <a:sym typeface="Mada"/>
                      </a:endParaRPr>
                    </a:p>
                  </a:txBody>
                  <a:tcPr marT="91425" marB="91425" marR="91425" marL="91425" anchor="ctr"/>
                </a:tc>
                <a:tc>
                  <a:txBody>
                    <a:bodyPr/>
                    <a:lstStyle/>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Surveillance is a broader term</a:t>
                      </a:r>
                      <a:endParaRPr sz="1200">
                        <a:solidFill>
                          <a:srgbClr val="6AA84F"/>
                        </a:solidFill>
                        <a:latin typeface="Mada"/>
                        <a:ea typeface="Mada"/>
                        <a:cs typeface="Mada"/>
                        <a:sym typeface="Mada"/>
                      </a:endParaRPr>
                    </a:p>
                  </a:txBody>
                  <a:tcPr marT="91425" marB="91425" marR="91425" marL="91425" anchor="ctr"/>
                </a:tc>
              </a:tr>
              <a:tr h="381000">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Is concerned </a:t>
                      </a:r>
                      <a:r>
                        <a:rPr lang="en-GB" sz="1200">
                          <a:latin typeface="Mada"/>
                          <a:ea typeface="Mada"/>
                          <a:cs typeface="Mada"/>
                          <a:sym typeface="Mada"/>
                        </a:rPr>
                        <a:t>with</a:t>
                      </a:r>
                      <a:r>
                        <a:rPr lang="en-GB" sz="1200">
                          <a:latin typeface="Mada"/>
                          <a:ea typeface="Mada"/>
                          <a:cs typeface="Mada"/>
                          <a:sym typeface="Mada"/>
                        </a:rPr>
                        <a:t> a specific target </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     </a:t>
                      </a:r>
                      <a:r>
                        <a:rPr lang="en-GB" sz="1200" u="sng">
                          <a:highlight>
                            <a:srgbClr val="CFE2F3"/>
                          </a:highlight>
                          <a:latin typeface="Mada"/>
                          <a:ea typeface="Mada"/>
                          <a:cs typeface="Mada"/>
                          <a:sym typeface="Mada"/>
                        </a:rPr>
                        <a:t>Example:</a:t>
                      </a:r>
                      <a:r>
                        <a:rPr lang="en-GB" sz="1200">
                          <a:latin typeface="Mada"/>
                          <a:ea typeface="Mada"/>
                          <a:cs typeface="Mada"/>
                          <a:sym typeface="Mada"/>
                        </a:rPr>
                        <a:t> vaccinated infants</a:t>
                      </a:r>
                      <a:endParaRPr sz="1200">
                        <a:latin typeface="Mada"/>
                        <a:ea typeface="Mada"/>
                        <a:cs typeface="Mada"/>
                        <a:sym typeface="Mada"/>
                      </a:endParaRPr>
                    </a:p>
                  </a:txBody>
                  <a:tcPr marT="91425" marB="91425" marR="91425" marL="91425" anchor="ctr"/>
                </a:tc>
                <a:tc>
                  <a:txBody>
                    <a:bodyPr/>
                    <a:lstStyle/>
                    <a:p>
                      <a:pPr indent="-304800" lvl="0" marL="457200" rtl="0" algn="l">
                        <a:spcBef>
                          <a:spcPts val="0"/>
                        </a:spcBef>
                        <a:spcAft>
                          <a:spcPts val="0"/>
                        </a:spcAft>
                        <a:buSzPts val="1200"/>
                        <a:buFont typeface="Mada"/>
                        <a:buChar char="●"/>
                      </a:pPr>
                      <a:r>
                        <a:rPr lang="en-GB" sz="1200">
                          <a:solidFill>
                            <a:schemeClr val="dk1"/>
                          </a:solidFill>
                          <a:latin typeface="Mada"/>
                          <a:ea typeface="Mada"/>
                          <a:cs typeface="Mada"/>
                          <a:sym typeface="Mada"/>
                        </a:rPr>
                        <a:t>Is concerned with the general population</a:t>
                      </a:r>
                      <a:endParaRPr sz="1200">
                        <a:latin typeface="Mada"/>
                        <a:ea typeface="Mada"/>
                        <a:cs typeface="Mada"/>
                        <a:sym typeface="Mada"/>
                      </a:endParaRPr>
                    </a:p>
                  </a:txBody>
                  <a:tcPr marT="91425" marB="91425" marR="91425" marL="91425" anchor="ctr"/>
                </a:tc>
              </a:tr>
            </a:tbl>
          </a:graphicData>
        </a:graphic>
      </p:graphicFrame>
      <p:sp>
        <p:nvSpPr>
          <p:cNvPr id="84" name="Google Shape;84;p14"/>
          <p:cNvSpPr txBox="1"/>
          <p:nvPr/>
        </p:nvSpPr>
        <p:spPr>
          <a:xfrm>
            <a:off x="258700" y="6740550"/>
            <a:ext cx="57219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CC0000"/>
                </a:solidFill>
                <a:latin typeface="Nunito"/>
                <a:ea typeface="Nunito"/>
                <a:cs typeface="Nunito"/>
                <a:sym typeface="Nunito"/>
              </a:rPr>
              <a:t>Objectives of Public Health Surveillance </a:t>
            </a:r>
            <a:r>
              <a:rPr b="1" baseline="30000" lang="en-GB" sz="1800">
                <a:solidFill>
                  <a:srgbClr val="CC0000"/>
                </a:solidFill>
                <a:latin typeface="Nunito"/>
                <a:ea typeface="Nunito"/>
                <a:cs typeface="Nunito"/>
                <a:sym typeface="Nunito"/>
              </a:rPr>
              <a:t>2, 3</a:t>
            </a:r>
            <a:endParaRPr b="1" baseline="30000" sz="1200">
              <a:solidFill>
                <a:srgbClr val="CC0000"/>
              </a:solidFill>
              <a:latin typeface="Mada"/>
              <a:ea typeface="Mada"/>
              <a:cs typeface="Mada"/>
              <a:sym typeface="Mada"/>
            </a:endParaRPr>
          </a:p>
        </p:txBody>
      </p:sp>
      <p:sp>
        <p:nvSpPr>
          <p:cNvPr id="85" name="Google Shape;85;p14"/>
          <p:cNvSpPr txBox="1"/>
          <p:nvPr/>
        </p:nvSpPr>
        <p:spPr>
          <a:xfrm>
            <a:off x="-75" y="9684300"/>
            <a:ext cx="7589400" cy="8313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100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More specific, to evaluate a program and is considered a </a:t>
            </a:r>
            <a:r>
              <a:rPr lang="en-GB" sz="1000">
                <a:solidFill>
                  <a:srgbClr val="6AA84F"/>
                </a:solidFill>
                <a:latin typeface="Mada"/>
                <a:ea typeface="Mada"/>
                <a:cs typeface="Mada"/>
                <a:sym typeface="Mada"/>
              </a:rPr>
              <a:t>specific</a:t>
            </a:r>
            <a:r>
              <a:rPr lang="en-GB" sz="1000">
                <a:solidFill>
                  <a:srgbClr val="6AA84F"/>
                </a:solidFill>
                <a:latin typeface="Mada"/>
                <a:ea typeface="Mada"/>
                <a:cs typeface="Mada"/>
                <a:sym typeface="Mada"/>
              </a:rPr>
              <a:t> term under the broader term of surveillance.</a:t>
            </a:r>
            <a:endParaRPr sz="1000">
              <a:solidFill>
                <a:srgbClr val="6AA84F"/>
              </a:solidFill>
              <a:latin typeface="Mada"/>
              <a:ea typeface="Mada"/>
              <a:cs typeface="Mada"/>
              <a:sym typeface="Mada"/>
            </a:endParaRPr>
          </a:p>
          <a:p>
            <a:pPr indent="-292100" lvl="0" marL="457200"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It is essential to set the objectives when you establish a surveillance system. It is not necessary to have them all you can have only one objective but you should have them at least. </a:t>
            </a:r>
            <a:endParaRPr sz="1000">
              <a:solidFill>
                <a:srgbClr val="6AA84F"/>
              </a:solidFill>
              <a:latin typeface="Mada"/>
              <a:ea typeface="Mada"/>
              <a:cs typeface="Mada"/>
              <a:sym typeface="Mada"/>
            </a:endParaRPr>
          </a:p>
          <a:p>
            <a:pPr indent="-292100" lvl="0" marL="457200"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A surveillance system can meet one objective while another one can meet multiple objectives.</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p:txBody>
      </p:sp>
      <p:grpSp>
        <p:nvGrpSpPr>
          <p:cNvPr id="86" name="Google Shape;86;p14"/>
          <p:cNvGrpSpPr/>
          <p:nvPr/>
        </p:nvGrpSpPr>
        <p:grpSpPr>
          <a:xfrm>
            <a:off x="326736" y="7305626"/>
            <a:ext cx="249902" cy="400553"/>
            <a:chOff x="4041649" y="1707654"/>
            <a:chExt cx="1060704" cy="1429526"/>
          </a:xfrm>
        </p:grpSpPr>
        <p:sp>
          <p:nvSpPr>
            <p:cNvPr id="87" name="Google Shape;87;p14"/>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88" name="Google Shape;88;p14"/>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89" name="Google Shape;89;p14"/>
          <p:cNvSpPr txBox="1"/>
          <p:nvPr/>
        </p:nvSpPr>
        <p:spPr>
          <a:xfrm>
            <a:off x="554712" y="7305575"/>
            <a:ext cx="3240000" cy="3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latin typeface="Mada"/>
                <a:ea typeface="Mada"/>
                <a:cs typeface="Mada"/>
                <a:sym typeface="Mada"/>
              </a:rPr>
              <a:t>To study the trends of disease </a:t>
            </a:r>
            <a:endParaRPr sz="1100">
              <a:latin typeface="Mada"/>
              <a:ea typeface="Mada"/>
              <a:cs typeface="Mada"/>
              <a:sym typeface="Mada"/>
            </a:endParaRPr>
          </a:p>
        </p:txBody>
      </p:sp>
      <p:sp>
        <p:nvSpPr>
          <p:cNvPr id="90" name="Google Shape;90;p14"/>
          <p:cNvSpPr txBox="1"/>
          <p:nvPr/>
        </p:nvSpPr>
        <p:spPr>
          <a:xfrm>
            <a:off x="304788" y="7328538"/>
            <a:ext cx="294000" cy="20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a:solidFill>
                  <a:srgbClr val="666666"/>
                </a:solidFill>
                <a:latin typeface="Trebuchet MS"/>
                <a:ea typeface="Trebuchet MS"/>
                <a:cs typeface="Trebuchet MS"/>
                <a:sym typeface="Trebuchet MS"/>
              </a:rPr>
              <a:t>1</a:t>
            </a:r>
            <a:endParaRPr b="1">
              <a:solidFill>
                <a:srgbClr val="666666"/>
              </a:solidFill>
              <a:latin typeface="Trebuchet MS"/>
              <a:ea typeface="Trebuchet MS"/>
              <a:cs typeface="Trebuchet MS"/>
              <a:sym typeface="Trebuchet MS"/>
            </a:endParaRPr>
          </a:p>
        </p:txBody>
      </p:sp>
      <p:grpSp>
        <p:nvGrpSpPr>
          <p:cNvPr id="91" name="Google Shape;91;p14"/>
          <p:cNvGrpSpPr/>
          <p:nvPr/>
        </p:nvGrpSpPr>
        <p:grpSpPr>
          <a:xfrm>
            <a:off x="316686" y="7757188"/>
            <a:ext cx="249902" cy="400553"/>
            <a:chOff x="4041649" y="1707654"/>
            <a:chExt cx="1060704" cy="1429526"/>
          </a:xfrm>
        </p:grpSpPr>
        <p:sp>
          <p:nvSpPr>
            <p:cNvPr id="92" name="Google Shape;92;p14"/>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93" name="Google Shape;93;p14"/>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94" name="Google Shape;94;p14"/>
          <p:cNvSpPr txBox="1"/>
          <p:nvPr/>
        </p:nvSpPr>
        <p:spPr>
          <a:xfrm>
            <a:off x="540775" y="7757150"/>
            <a:ext cx="3240000" cy="3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latin typeface="Mada"/>
                <a:ea typeface="Mada"/>
                <a:cs typeface="Mada"/>
                <a:sym typeface="Mada"/>
              </a:rPr>
              <a:t>Early warning of epidemics  </a:t>
            </a:r>
            <a:endParaRPr sz="1100">
              <a:latin typeface="Mada"/>
              <a:ea typeface="Mada"/>
              <a:cs typeface="Mada"/>
              <a:sym typeface="Mada"/>
            </a:endParaRPr>
          </a:p>
        </p:txBody>
      </p:sp>
      <p:sp>
        <p:nvSpPr>
          <p:cNvPr id="95" name="Google Shape;95;p14"/>
          <p:cNvSpPr txBox="1"/>
          <p:nvPr/>
        </p:nvSpPr>
        <p:spPr>
          <a:xfrm>
            <a:off x="294738" y="7780100"/>
            <a:ext cx="294000" cy="20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a:solidFill>
                  <a:srgbClr val="666666"/>
                </a:solidFill>
                <a:latin typeface="Trebuchet MS"/>
                <a:ea typeface="Trebuchet MS"/>
                <a:cs typeface="Trebuchet MS"/>
                <a:sym typeface="Trebuchet MS"/>
              </a:rPr>
              <a:t>2</a:t>
            </a:r>
            <a:endParaRPr b="1">
              <a:solidFill>
                <a:srgbClr val="666666"/>
              </a:solidFill>
              <a:latin typeface="Trebuchet MS"/>
              <a:ea typeface="Trebuchet MS"/>
              <a:cs typeface="Trebuchet MS"/>
              <a:sym typeface="Trebuchet MS"/>
            </a:endParaRPr>
          </a:p>
        </p:txBody>
      </p:sp>
      <p:grpSp>
        <p:nvGrpSpPr>
          <p:cNvPr id="96" name="Google Shape;96;p14"/>
          <p:cNvGrpSpPr/>
          <p:nvPr/>
        </p:nvGrpSpPr>
        <p:grpSpPr>
          <a:xfrm>
            <a:off x="331318" y="8203138"/>
            <a:ext cx="249902" cy="400553"/>
            <a:chOff x="4041649" y="1707654"/>
            <a:chExt cx="1060704" cy="1429526"/>
          </a:xfrm>
        </p:grpSpPr>
        <p:sp>
          <p:nvSpPr>
            <p:cNvPr id="97" name="Google Shape;97;p14"/>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98" name="Google Shape;98;p14"/>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99" name="Google Shape;99;p14"/>
          <p:cNvSpPr txBox="1"/>
          <p:nvPr/>
        </p:nvSpPr>
        <p:spPr>
          <a:xfrm>
            <a:off x="561020" y="8203075"/>
            <a:ext cx="3240000" cy="3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latin typeface="Mada"/>
                <a:ea typeface="Mada"/>
                <a:cs typeface="Mada"/>
                <a:sym typeface="Mada"/>
              </a:rPr>
              <a:t>To provide quantitative estimates of magnitude of health problem</a:t>
            </a:r>
            <a:endParaRPr sz="1100">
              <a:latin typeface="Mada"/>
              <a:ea typeface="Mada"/>
              <a:cs typeface="Mada"/>
              <a:sym typeface="Mada"/>
            </a:endParaRPr>
          </a:p>
        </p:txBody>
      </p:sp>
      <p:sp>
        <p:nvSpPr>
          <p:cNvPr id="100" name="Google Shape;100;p14"/>
          <p:cNvSpPr txBox="1"/>
          <p:nvPr/>
        </p:nvSpPr>
        <p:spPr>
          <a:xfrm>
            <a:off x="309370" y="8226050"/>
            <a:ext cx="294000" cy="20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a:solidFill>
                  <a:srgbClr val="666666"/>
                </a:solidFill>
                <a:latin typeface="Trebuchet MS"/>
                <a:ea typeface="Trebuchet MS"/>
                <a:cs typeface="Trebuchet MS"/>
                <a:sym typeface="Trebuchet MS"/>
              </a:rPr>
              <a:t>3</a:t>
            </a:r>
            <a:endParaRPr b="1">
              <a:solidFill>
                <a:srgbClr val="666666"/>
              </a:solidFill>
              <a:latin typeface="Trebuchet MS"/>
              <a:ea typeface="Trebuchet MS"/>
              <a:cs typeface="Trebuchet MS"/>
              <a:sym typeface="Trebuchet MS"/>
            </a:endParaRPr>
          </a:p>
        </p:txBody>
      </p:sp>
      <p:grpSp>
        <p:nvGrpSpPr>
          <p:cNvPr id="101" name="Google Shape;101;p14"/>
          <p:cNvGrpSpPr/>
          <p:nvPr/>
        </p:nvGrpSpPr>
        <p:grpSpPr>
          <a:xfrm>
            <a:off x="338617" y="8663526"/>
            <a:ext cx="249902" cy="400553"/>
            <a:chOff x="4041649" y="1707654"/>
            <a:chExt cx="1060704" cy="1429526"/>
          </a:xfrm>
        </p:grpSpPr>
        <p:sp>
          <p:nvSpPr>
            <p:cNvPr id="102" name="Google Shape;102;p14"/>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03" name="Google Shape;103;p14"/>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04" name="Google Shape;104;p14"/>
          <p:cNvSpPr txBox="1"/>
          <p:nvPr/>
        </p:nvSpPr>
        <p:spPr>
          <a:xfrm>
            <a:off x="571105" y="8663475"/>
            <a:ext cx="3209700" cy="3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latin typeface="Mada"/>
                <a:ea typeface="Mada"/>
                <a:cs typeface="Mada"/>
                <a:sym typeface="Mada"/>
              </a:rPr>
              <a:t>To study the natural history of disease</a:t>
            </a:r>
            <a:endParaRPr sz="1100">
              <a:latin typeface="Mada"/>
              <a:ea typeface="Mada"/>
              <a:cs typeface="Mada"/>
              <a:sym typeface="Mada"/>
            </a:endParaRPr>
          </a:p>
        </p:txBody>
      </p:sp>
      <p:sp>
        <p:nvSpPr>
          <p:cNvPr id="105" name="Google Shape;105;p14"/>
          <p:cNvSpPr txBox="1"/>
          <p:nvPr/>
        </p:nvSpPr>
        <p:spPr>
          <a:xfrm>
            <a:off x="316669" y="8686438"/>
            <a:ext cx="294000" cy="20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a:solidFill>
                  <a:srgbClr val="666666"/>
                </a:solidFill>
                <a:latin typeface="Trebuchet MS"/>
                <a:ea typeface="Trebuchet MS"/>
                <a:cs typeface="Trebuchet MS"/>
                <a:sym typeface="Trebuchet MS"/>
              </a:rPr>
              <a:t>4</a:t>
            </a:r>
            <a:endParaRPr b="1">
              <a:solidFill>
                <a:srgbClr val="666666"/>
              </a:solidFill>
              <a:latin typeface="Trebuchet MS"/>
              <a:ea typeface="Trebuchet MS"/>
              <a:cs typeface="Trebuchet MS"/>
              <a:sym typeface="Trebuchet MS"/>
            </a:endParaRPr>
          </a:p>
        </p:txBody>
      </p:sp>
      <p:sp>
        <p:nvSpPr>
          <p:cNvPr id="106" name="Google Shape;106;p14"/>
          <p:cNvSpPr txBox="1"/>
          <p:nvPr/>
        </p:nvSpPr>
        <p:spPr>
          <a:xfrm>
            <a:off x="559264" y="9106300"/>
            <a:ext cx="3348600" cy="33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latin typeface="Mada"/>
                <a:ea typeface="Mada"/>
                <a:cs typeface="Mada"/>
                <a:sym typeface="Mada"/>
              </a:rPr>
              <a:t>Demonstrating the spread of a disease in time and Place</a:t>
            </a:r>
            <a:endParaRPr sz="1100">
              <a:latin typeface="Mada"/>
              <a:ea typeface="Mada"/>
              <a:cs typeface="Mada"/>
              <a:sym typeface="Mada"/>
            </a:endParaRPr>
          </a:p>
        </p:txBody>
      </p:sp>
      <p:grpSp>
        <p:nvGrpSpPr>
          <p:cNvPr id="107" name="Google Shape;107;p14"/>
          <p:cNvGrpSpPr/>
          <p:nvPr/>
        </p:nvGrpSpPr>
        <p:grpSpPr>
          <a:xfrm>
            <a:off x="329942" y="9115226"/>
            <a:ext cx="249902" cy="400553"/>
            <a:chOff x="4041649" y="1707654"/>
            <a:chExt cx="1060704" cy="1429526"/>
          </a:xfrm>
        </p:grpSpPr>
        <p:sp>
          <p:nvSpPr>
            <p:cNvPr id="108" name="Google Shape;108;p14"/>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09" name="Google Shape;109;p14"/>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10" name="Google Shape;110;p14"/>
          <p:cNvSpPr txBox="1"/>
          <p:nvPr/>
        </p:nvSpPr>
        <p:spPr>
          <a:xfrm>
            <a:off x="307994" y="9138138"/>
            <a:ext cx="294000" cy="20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a:solidFill>
                  <a:srgbClr val="666666"/>
                </a:solidFill>
                <a:latin typeface="Trebuchet MS"/>
                <a:ea typeface="Trebuchet MS"/>
                <a:cs typeface="Trebuchet MS"/>
                <a:sym typeface="Trebuchet MS"/>
              </a:rPr>
              <a:t>5</a:t>
            </a:r>
            <a:endParaRPr b="1">
              <a:solidFill>
                <a:srgbClr val="666666"/>
              </a:solidFill>
              <a:latin typeface="Trebuchet MS"/>
              <a:ea typeface="Trebuchet MS"/>
              <a:cs typeface="Trebuchet MS"/>
              <a:sym typeface="Trebuchet MS"/>
            </a:endParaRPr>
          </a:p>
        </p:txBody>
      </p:sp>
      <p:grpSp>
        <p:nvGrpSpPr>
          <p:cNvPr id="111" name="Google Shape;111;p14"/>
          <p:cNvGrpSpPr/>
          <p:nvPr/>
        </p:nvGrpSpPr>
        <p:grpSpPr>
          <a:xfrm>
            <a:off x="3984336" y="7305626"/>
            <a:ext cx="249902" cy="400553"/>
            <a:chOff x="4041649" y="1707654"/>
            <a:chExt cx="1060704" cy="1429526"/>
          </a:xfrm>
        </p:grpSpPr>
        <p:sp>
          <p:nvSpPr>
            <p:cNvPr id="112" name="Google Shape;112;p14"/>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13" name="Google Shape;113;p14"/>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14" name="Google Shape;114;p14"/>
          <p:cNvSpPr txBox="1"/>
          <p:nvPr/>
        </p:nvSpPr>
        <p:spPr>
          <a:xfrm>
            <a:off x="4212312" y="7305575"/>
            <a:ext cx="3240000" cy="3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latin typeface="Mada"/>
                <a:ea typeface="Mada"/>
                <a:cs typeface="Mada"/>
                <a:sym typeface="Mada"/>
              </a:rPr>
              <a:t>To develop epidemiologic research questions</a:t>
            </a:r>
            <a:endParaRPr sz="1100">
              <a:latin typeface="Mada"/>
              <a:ea typeface="Mada"/>
              <a:cs typeface="Mada"/>
              <a:sym typeface="Mada"/>
            </a:endParaRPr>
          </a:p>
        </p:txBody>
      </p:sp>
      <p:sp>
        <p:nvSpPr>
          <p:cNvPr id="115" name="Google Shape;115;p14"/>
          <p:cNvSpPr txBox="1"/>
          <p:nvPr/>
        </p:nvSpPr>
        <p:spPr>
          <a:xfrm>
            <a:off x="3962388" y="7328538"/>
            <a:ext cx="294000" cy="20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a:solidFill>
                  <a:srgbClr val="666666"/>
                </a:solidFill>
                <a:latin typeface="Trebuchet MS"/>
                <a:ea typeface="Trebuchet MS"/>
                <a:cs typeface="Trebuchet MS"/>
                <a:sym typeface="Trebuchet MS"/>
              </a:rPr>
              <a:t>6</a:t>
            </a:r>
            <a:endParaRPr b="1">
              <a:solidFill>
                <a:srgbClr val="666666"/>
              </a:solidFill>
              <a:latin typeface="Trebuchet MS"/>
              <a:ea typeface="Trebuchet MS"/>
              <a:cs typeface="Trebuchet MS"/>
              <a:sym typeface="Trebuchet MS"/>
            </a:endParaRPr>
          </a:p>
        </p:txBody>
      </p:sp>
      <p:grpSp>
        <p:nvGrpSpPr>
          <p:cNvPr id="116" name="Google Shape;116;p14"/>
          <p:cNvGrpSpPr/>
          <p:nvPr/>
        </p:nvGrpSpPr>
        <p:grpSpPr>
          <a:xfrm>
            <a:off x="3974286" y="7757188"/>
            <a:ext cx="249902" cy="400553"/>
            <a:chOff x="4041649" y="1707654"/>
            <a:chExt cx="1060704" cy="1429526"/>
          </a:xfrm>
        </p:grpSpPr>
        <p:sp>
          <p:nvSpPr>
            <p:cNvPr id="117" name="Google Shape;117;p14"/>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18" name="Google Shape;118;p14"/>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19" name="Google Shape;119;p14"/>
          <p:cNvSpPr txBox="1"/>
          <p:nvPr/>
        </p:nvSpPr>
        <p:spPr>
          <a:xfrm>
            <a:off x="4198375" y="7757150"/>
            <a:ext cx="3240000" cy="3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latin typeface="Mada"/>
                <a:ea typeface="Mada"/>
                <a:cs typeface="Mada"/>
                <a:sym typeface="Mada"/>
              </a:rPr>
              <a:t>To test epidemiologic hypothesis </a:t>
            </a:r>
            <a:endParaRPr sz="1100">
              <a:latin typeface="Mada"/>
              <a:ea typeface="Mada"/>
              <a:cs typeface="Mada"/>
              <a:sym typeface="Mada"/>
            </a:endParaRPr>
          </a:p>
        </p:txBody>
      </p:sp>
      <p:sp>
        <p:nvSpPr>
          <p:cNvPr id="120" name="Google Shape;120;p14"/>
          <p:cNvSpPr txBox="1"/>
          <p:nvPr/>
        </p:nvSpPr>
        <p:spPr>
          <a:xfrm>
            <a:off x="3952338" y="7780100"/>
            <a:ext cx="294000" cy="20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a:solidFill>
                  <a:srgbClr val="666666"/>
                </a:solidFill>
                <a:latin typeface="Trebuchet MS"/>
                <a:ea typeface="Trebuchet MS"/>
                <a:cs typeface="Trebuchet MS"/>
                <a:sym typeface="Trebuchet MS"/>
              </a:rPr>
              <a:t>7</a:t>
            </a:r>
            <a:endParaRPr b="1">
              <a:solidFill>
                <a:srgbClr val="666666"/>
              </a:solidFill>
              <a:latin typeface="Trebuchet MS"/>
              <a:ea typeface="Trebuchet MS"/>
              <a:cs typeface="Trebuchet MS"/>
              <a:sym typeface="Trebuchet MS"/>
            </a:endParaRPr>
          </a:p>
        </p:txBody>
      </p:sp>
      <p:grpSp>
        <p:nvGrpSpPr>
          <p:cNvPr id="121" name="Google Shape;121;p14"/>
          <p:cNvGrpSpPr/>
          <p:nvPr/>
        </p:nvGrpSpPr>
        <p:grpSpPr>
          <a:xfrm>
            <a:off x="3988918" y="8203138"/>
            <a:ext cx="249902" cy="400553"/>
            <a:chOff x="4041649" y="1707654"/>
            <a:chExt cx="1060704" cy="1429526"/>
          </a:xfrm>
        </p:grpSpPr>
        <p:sp>
          <p:nvSpPr>
            <p:cNvPr id="122" name="Google Shape;122;p14"/>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23" name="Google Shape;123;p14"/>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24" name="Google Shape;124;p14"/>
          <p:cNvSpPr txBox="1"/>
          <p:nvPr/>
        </p:nvSpPr>
        <p:spPr>
          <a:xfrm>
            <a:off x="4218620" y="8203075"/>
            <a:ext cx="3240000" cy="3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latin typeface="Mada"/>
                <a:ea typeface="Mada"/>
                <a:cs typeface="Mada"/>
                <a:sym typeface="Mada"/>
              </a:rPr>
              <a:t>Evaluation of control and preventive measures </a:t>
            </a:r>
            <a:r>
              <a:rPr lang="en-GB" sz="800">
                <a:solidFill>
                  <a:srgbClr val="6AA84F"/>
                </a:solidFill>
                <a:latin typeface="Mada"/>
                <a:ea typeface="Mada"/>
                <a:cs typeface="Mada"/>
                <a:sym typeface="Mada"/>
              </a:rPr>
              <a:t>Breast cancer screening </a:t>
            </a:r>
            <a:endParaRPr sz="800">
              <a:solidFill>
                <a:srgbClr val="6AA84F"/>
              </a:solidFill>
              <a:latin typeface="Mada"/>
              <a:ea typeface="Mada"/>
              <a:cs typeface="Mada"/>
              <a:sym typeface="Mada"/>
            </a:endParaRPr>
          </a:p>
        </p:txBody>
      </p:sp>
      <p:sp>
        <p:nvSpPr>
          <p:cNvPr id="125" name="Google Shape;125;p14"/>
          <p:cNvSpPr txBox="1"/>
          <p:nvPr/>
        </p:nvSpPr>
        <p:spPr>
          <a:xfrm>
            <a:off x="3966970" y="8226050"/>
            <a:ext cx="294000" cy="20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a:solidFill>
                  <a:srgbClr val="666666"/>
                </a:solidFill>
                <a:latin typeface="Trebuchet MS"/>
                <a:ea typeface="Trebuchet MS"/>
                <a:cs typeface="Trebuchet MS"/>
                <a:sym typeface="Trebuchet MS"/>
              </a:rPr>
              <a:t>8</a:t>
            </a:r>
            <a:endParaRPr b="1">
              <a:solidFill>
                <a:srgbClr val="666666"/>
              </a:solidFill>
              <a:latin typeface="Trebuchet MS"/>
              <a:ea typeface="Trebuchet MS"/>
              <a:cs typeface="Trebuchet MS"/>
              <a:sym typeface="Trebuchet MS"/>
            </a:endParaRPr>
          </a:p>
        </p:txBody>
      </p:sp>
      <p:grpSp>
        <p:nvGrpSpPr>
          <p:cNvPr id="126" name="Google Shape;126;p14"/>
          <p:cNvGrpSpPr/>
          <p:nvPr/>
        </p:nvGrpSpPr>
        <p:grpSpPr>
          <a:xfrm>
            <a:off x="3996217" y="8663526"/>
            <a:ext cx="249902" cy="400553"/>
            <a:chOff x="4041649" y="1707654"/>
            <a:chExt cx="1060704" cy="1429526"/>
          </a:xfrm>
        </p:grpSpPr>
        <p:sp>
          <p:nvSpPr>
            <p:cNvPr id="127" name="Google Shape;127;p14"/>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28" name="Google Shape;128;p14"/>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29" name="Google Shape;129;p14"/>
          <p:cNvSpPr txBox="1"/>
          <p:nvPr/>
        </p:nvSpPr>
        <p:spPr>
          <a:xfrm>
            <a:off x="4228705" y="8663475"/>
            <a:ext cx="3209700" cy="3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latin typeface="Mada"/>
                <a:ea typeface="Mada"/>
                <a:cs typeface="Mada"/>
                <a:sym typeface="Mada"/>
              </a:rPr>
              <a:t>Monitoring of change in infectious agent </a:t>
            </a:r>
            <a:r>
              <a:rPr lang="en-GB" sz="800">
                <a:solidFill>
                  <a:srgbClr val="6AA84F"/>
                </a:solidFill>
                <a:latin typeface="Mada"/>
                <a:ea typeface="Mada"/>
                <a:cs typeface="Mada"/>
                <a:sym typeface="Mada"/>
              </a:rPr>
              <a:t>like changes in malaria species </a:t>
            </a:r>
            <a:endParaRPr sz="800">
              <a:solidFill>
                <a:srgbClr val="6AA84F"/>
              </a:solidFill>
              <a:latin typeface="Mada"/>
              <a:ea typeface="Mada"/>
              <a:cs typeface="Mada"/>
              <a:sym typeface="Mada"/>
            </a:endParaRPr>
          </a:p>
        </p:txBody>
      </p:sp>
      <p:sp>
        <p:nvSpPr>
          <p:cNvPr id="130" name="Google Shape;130;p14"/>
          <p:cNvSpPr txBox="1"/>
          <p:nvPr/>
        </p:nvSpPr>
        <p:spPr>
          <a:xfrm>
            <a:off x="3974269" y="8686438"/>
            <a:ext cx="294000" cy="20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a:solidFill>
                  <a:srgbClr val="666666"/>
                </a:solidFill>
                <a:latin typeface="Trebuchet MS"/>
                <a:ea typeface="Trebuchet MS"/>
                <a:cs typeface="Trebuchet MS"/>
                <a:sym typeface="Trebuchet MS"/>
              </a:rPr>
              <a:t>9</a:t>
            </a:r>
            <a:endParaRPr b="1">
              <a:solidFill>
                <a:srgbClr val="666666"/>
              </a:solidFill>
              <a:latin typeface="Trebuchet MS"/>
              <a:ea typeface="Trebuchet MS"/>
              <a:cs typeface="Trebuchet MS"/>
              <a:sym typeface="Trebuchet MS"/>
            </a:endParaRPr>
          </a:p>
        </p:txBody>
      </p:sp>
      <p:sp>
        <p:nvSpPr>
          <p:cNvPr id="131" name="Google Shape;131;p14"/>
          <p:cNvSpPr txBox="1"/>
          <p:nvPr/>
        </p:nvSpPr>
        <p:spPr>
          <a:xfrm>
            <a:off x="4216864" y="9106300"/>
            <a:ext cx="3348600" cy="33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latin typeface="Mada"/>
                <a:ea typeface="Mada"/>
                <a:cs typeface="Mada"/>
                <a:sym typeface="Mada"/>
              </a:rPr>
              <a:t>Detecting changes in health practices  </a:t>
            </a:r>
            <a:endParaRPr sz="1100">
              <a:latin typeface="Mada"/>
              <a:ea typeface="Mada"/>
              <a:cs typeface="Mada"/>
              <a:sym typeface="Mada"/>
            </a:endParaRPr>
          </a:p>
        </p:txBody>
      </p:sp>
      <p:grpSp>
        <p:nvGrpSpPr>
          <p:cNvPr id="132" name="Google Shape;132;p14"/>
          <p:cNvGrpSpPr/>
          <p:nvPr/>
        </p:nvGrpSpPr>
        <p:grpSpPr>
          <a:xfrm>
            <a:off x="3987542" y="9115226"/>
            <a:ext cx="249902" cy="400553"/>
            <a:chOff x="4041649" y="1707654"/>
            <a:chExt cx="1060704" cy="1429526"/>
          </a:xfrm>
        </p:grpSpPr>
        <p:sp>
          <p:nvSpPr>
            <p:cNvPr id="133" name="Google Shape;133;p14"/>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34" name="Google Shape;134;p14"/>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35" name="Google Shape;135;p14"/>
          <p:cNvSpPr txBox="1"/>
          <p:nvPr/>
        </p:nvSpPr>
        <p:spPr>
          <a:xfrm>
            <a:off x="3908000" y="9138150"/>
            <a:ext cx="444000" cy="20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a:solidFill>
                  <a:srgbClr val="666666"/>
                </a:solidFill>
                <a:latin typeface="Trebuchet MS"/>
                <a:ea typeface="Trebuchet MS"/>
                <a:cs typeface="Trebuchet MS"/>
                <a:sym typeface="Trebuchet MS"/>
              </a:rPr>
              <a:t>10</a:t>
            </a:r>
            <a:endParaRPr b="1">
              <a:solidFill>
                <a:srgbClr val="666666"/>
              </a:solidFill>
              <a:latin typeface="Trebuchet MS"/>
              <a:ea typeface="Trebuchet MS"/>
              <a:cs typeface="Trebuchet MS"/>
              <a:sym typeface="Trebuchet MS"/>
            </a:endParaRPr>
          </a:p>
        </p:txBody>
      </p:sp>
      <p:sp>
        <p:nvSpPr>
          <p:cNvPr id="136" name="Google Shape;136;p14"/>
          <p:cNvSpPr txBox="1"/>
          <p:nvPr/>
        </p:nvSpPr>
        <p:spPr>
          <a:xfrm>
            <a:off x="5029675" y="6800613"/>
            <a:ext cx="2408700" cy="400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GB" sz="1200">
                <a:solidFill>
                  <a:srgbClr val="CC0000"/>
                </a:solidFill>
                <a:latin typeface="Mada"/>
                <a:ea typeface="Mada"/>
                <a:cs typeface="Mada"/>
                <a:sym typeface="Mada"/>
              </a:rPr>
              <a:t>Main aim: </a:t>
            </a:r>
            <a:endParaRPr b="1" sz="1200">
              <a:solidFill>
                <a:srgbClr val="CC0000"/>
              </a:solidFill>
              <a:latin typeface="Mada"/>
              <a:ea typeface="Mada"/>
              <a:cs typeface="Mada"/>
              <a:sym typeface="Mada"/>
            </a:endParaRPr>
          </a:p>
          <a:p>
            <a:pPr indent="0" lvl="0" marL="0" rtl="0" algn="ctr">
              <a:lnSpc>
                <a:spcPct val="100000"/>
              </a:lnSpc>
              <a:spcBef>
                <a:spcPts val="0"/>
              </a:spcBef>
              <a:spcAft>
                <a:spcPts val="0"/>
              </a:spcAft>
              <a:buNone/>
            </a:pPr>
            <a:r>
              <a:rPr b="1" lang="en-GB" sz="1200">
                <a:solidFill>
                  <a:srgbClr val="CC0000"/>
                </a:solidFill>
                <a:latin typeface="Mada"/>
                <a:ea typeface="Mada"/>
                <a:cs typeface="Mada"/>
                <a:sym typeface="Mada"/>
              </a:rPr>
              <a:t>Disease control and prevention</a:t>
            </a:r>
            <a:endParaRPr b="1" sz="1200">
              <a:solidFill>
                <a:srgbClr val="CC0000"/>
              </a:solidFill>
              <a:latin typeface="Mada"/>
              <a:ea typeface="Mada"/>
              <a:cs typeface="Mada"/>
              <a:sym typeface="Mad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5"/>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5"/>
          <p:cNvSpPr/>
          <p:nvPr/>
        </p:nvSpPr>
        <p:spPr>
          <a:xfrm>
            <a:off x="-75" y="10059000"/>
            <a:ext cx="7589400" cy="6396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
          <p:cNvSpPr txBox="1"/>
          <p:nvPr/>
        </p:nvSpPr>
        <p:spPr>
          <a:xfrm>
            <a:off x="182050" y="126625"/>
            <a:ext cx="71559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Surveillance</a:t>
            </a:r>
            <a:endParaRPr sz="2400">
              <a:solidFill>
                <a:srgbClr val="134F5C"/>
              </a:solidFill>
              <a:latin typeface="Nunito"/>
              <a:ea typeface="Nunito"/>
              <a:cs typeface="Nunito"/>
              <a:sym typeface="Nunito"/>
            </a:endParaRPr>
          </a:p>
        </p:txBody>
      </p:sp>
      <p:sp>
        <p:nvSpPr>
          <p:cNvPr id="144" name="Google Shape;144;p15"/>
          <p:cNvSpPr txBox="1"/>
          <p:nvPr/>
        </p:nvSpPr>
        <p:spPr>
          <a:xfrm>
            <a:off x="258700" y="415950"/>
            <a:ext cx="70044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Criteria for Identifying High Priority Areas for Establishing Surveillance Activities: </a:t>
            </a:r>
            <a:r>
              <a:rPr b="1" baseline="30000" lang="en-GB" sz="1800">
                <a:solidFill>
                  <a:srgbClr val="76A5AF"/>
                </a:solidFill>
                <a:latin typeface="Nunito"/>
                <a:ea typeface="Nunito"/>
                <a:cs typeface="Nunito"/>
                <a:sym typeface="Nunito"/>
              </a:rPr>
              <a:t>1</a:t>
            </a:r>
            <a:endParaRPr b="1" sz="1200">
              <a:latin typeface="Mada"/>
              <a:ea typeface="Mada"/>
              <a:cs typeface="Mada"/>
              <a:sym typeface="Mada"/>
            </a:endParaRPr>
          </a:p>
        </p:txBody>
      </p:sp>
      <p:sp>
        <p:nvSpPr>
          <p:cNvPr id="145" name="Google Shape;145;p15"/>
          <p:cNvSpPr txBox="1"/>
          <p:nvPr/>
        </p:nvSpPr>
        <p:spPr>
          <a:xfrm>
            <a:off x="-75" y="9906600"/>
            <a:ext cx="7589400" cy="7920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100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Recall that </a:t>
            </a:r>
            <a:r>
              <a:rPr lang="en-GB" sz="1000">
                <a:solidFill>
                  <a:srgbClr val="6AA84F"/>
                </a:solidFill>
                <a:latin typeface="Mada"/>
                <a:ea typeface="Mada"/>
                <a:cs typeface="Mada"/>
                <a:sym typeface="Mada"/>
              </a:rPr>
              <a:t>surveillance</a:t>
            </a:r>
            <a:r>
              <a:rPr lang="en-GB" sz="1000">
                <a:solidFill>
                  <a:srgbClr val="6AA84F"/>
                </a:solidFill>
                <a:latin typeface="Mada"/>
                <a:ea typeface="Mada"/>
                <a:cs typeface="Mada"/>
                <a:sym typeface="Mada"/>
              </a:rPr>
              <a:t> is a network and aims for the general public so definitely it comes with a high cost. So not everything should be </a:t>
            </a:r>
            <a:r>
              <a:rPr lang="en-GB" sz="1000">
                <a:solidFill>
                  <a:srgbClr val="6AA84F"/>
                </a:solidFill>
                <a:latin typeface="Mada"/>
                <a:ea typeface="Mada"/>
                <a:cs typeface="Mada"/>
                <a:sym typeface="Mada"/>
              </a:rPr>
              <a:t>surveilled.</a:t>
            </a:r>
            <a:r>
              <a:rPr lang="en-GB" sz="1000">
                <a:solidFill>
                  <a:srgbClr val="6AA84F"/>
                </a:solidFill>
                <a:latin typeface="Mada"/>
                <a:ea typeface="Mada"/>
                <a:cs typeface="Mada"/>
                <a:sym typeface="Mada"/>
              </a:rPr>
              <a:t> Based on these criteria we should prioritize certain programs.</a:t>
            </a:r>
            <a:endParaRPr sz="1000">
              <a:solidFill>
                <a:srgbClr val="6AA84F"/>
              </a:solidFill>
              <a:latin typeface="Mada"/>
              <a:ea typeface="Mada"/>
              <a:cs typeface="Mada"/>
              <a:sym typeface="Mada"/>
            </a:endParaRPr>
          </a:p>
          <a:p>
            <a:pPr indent="-292100" lvl="0" marL="457200"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Not </a:t>
            </a:r>
            <a:r>
              <a:rPr lang="en-GB" sz="1000">
                <a:solidFill>
                  <a:srgbClr val="6AA84F"/>
                </a:solidFill>
                <a:latin typeface="Mada"/>
                <a:ea typeface="Mada"/>
                <a:cs typeface="Mada"/>
                <a:sym typeface="Mada"/>
              </a:rPr>
              <a:t>necessarily</a:t>
            </a:r>
            <a:r>
              <a:rPr lang="en-GB" sz="1000">
                <a:solidFill>
                  <a:srgbClr val="6AA84F"/>
                </a:solidFill>
                <a:latin typeface="Mada"/>
                <a:ea typeface="Mada"/>
                <a:cs typeface="Mada"/>
                <a:sym typeface="Mada"/>
              </a:rPr>
              <a:t> a disease. Any health related event can be surveilled.</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p:txBody>
      </p:sp>
      <p:sp>
        <p:nvSpPr>
          <p:cNvPr id="146" name="Google Shape;146;p15"/>
          <p:cNvSpPr txBox="1"/>
          <p:nvPr/>
        </p:nvSpPr>
        <p:spPr>
          <a:xfrm>
            <a:off x="136662" y="1253504"/>
            <a:ext cx="432000" cy="363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n-GB" sz="3000" u="none" cap="none" strike="noStrike">
                <a:solidFill>
                  <a:srgbClr val="134F5C"/>
                </a:solidFill>
                <a:latin typeface="Georgia"/>
                <a:ea typeface="Georgia"/>
                <a:cs typeface="Georgia"/>
                <a:sym typeface="Georgia"/>
              </a:rPr>
              <a:t>1</a:t>
            </a:r>
            <a:endParaRPr b="1" sz="3000">
              <a:solidFill>
                <a:srgbClr val="134F5C"/>
              </a:solidFill>
              <a:latin typeface="Georgia"/>
              <a:ea typeface="Georgia"/>
              <a:cs typeface="Georgia"/>
              <a:sym typeface="Georgia"/>
            </a:endParaRPr>
          </a:p>
        </p:txBody>
      </p:sp>
      <p:sp>
        <p:nvSpPr>
          <p:cNvPr id="147" name="Google Shape;147;p15"/>
          <p:cNvSpPr/>
          <p:nvPr/>
        </p:nvSpPr>
        <p:spPr>
          <a:xfrm>
            <a:off x="659561" y="1350196"/>
            <a:ext cx="54000" cy="2361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148" name="Google Shape;148;p15"/>
          <p:cNvSpPr txBox="1"/>
          <p:nvPr/>
        </p:nvSpPr>
        <p:spPr>
          <a:xfrm>
            <a:off x="136662" y="1617480"/>
            <a:ext cx="432000" cy="363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GB" sz="3000">
                <a:solidFill>
                  <a:srgbClr val="D0E0E3"/>
                </a:solidFill>
                <a:latin typeface="Georgia"/>
                <a:ea typeface="Georgia"/>
                <a:cs typeface="Georgia"/>
                <a:sym typeface="Georgia"/>
              </a:rPr>
              <a:t>2</a:t>
            </a:r>
            <a:endParaRPr b="1" sz="3000">
              <a:solidFill>
                <a:srgbClr val="D0E0E3"/>
              </a:solidFill>
              <a:latin typeface="Georgia"/>
              <a:ea typeface="Georgia"/>
              <a:cs typeface="Georgia"/>
              <a:sym typeface="Georgia"/>
            </a:endParaRPr>
          </a:p>
        </p:txBody>
      </p:sp>
      <p:sp>
        <p:nvSpPr>
          <p:cNvPr id="149" name="Google Shape;149;p15"/>
          <p:cNvSpPr/>
          <p:nvPr/>
        </p:nvSpPr>
        <p:spPr>
          <a:xfrm>
            <a:off x="659561" y="1714172"/>
            <a:ext cx="54000" cy="2361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150" name="Google Shape;150;p15"/>
          <p:cNvSpPr txBox="1"/>
          <p:nvPr/>
        </p:nvSpPr>
        <p:spPr>
          <a:xfrm>
            <a:off x="136662" y="2081576"/>
            <a:ext cx="432000" cy="363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GB" sz="3000">
                <a:solidFill>
                  <a:srgbClr val="45818E"/>
                </a:solidFill>
                <a:latin typeface="Georgia"/>
                <a:ea typeface="Georgia"/>
                <a:cs typeface="Georgia"/>
                <a:sym typeface="Georgia"/>
              </a:rPr>
              <a:t>3</a:t>
            </a:r>
            <a:endParaRPr b="1" sz="3000">
              <a:solidFill>
                <a:srgbClr val="45818E"/>
              </a:solidFill>
              <a:latin typeface="Georgia"/>
              <a:ea typeface="Georgia"/>
              <a:cs typeface="Georgia"/>
              <a:sym typeface="Georgia"/>
            </a:endParaRPr>
          </a:p>
        </p:txBody>
      </p:sp>
      <p:sp>
        <p:nvSpPr>
          <p:cNvPr id="151" name="Google Shape;151;p15"/>
          <p:cNvSpPr/>
          <p:nvPr/>
        </p:nvSpPr>
        <p:spPr>
          <a:xfrm>
            <a:off x="659561" y="2221036"/>
            <a:ext cx="54000" cy="2361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152" name="Google Shape;152;p15"/>
          <p:cNvSpPr txBox="1"/>
          <p:nvPr/>
        </p:nvSpPr>
        <p:spPr>
          <a:xfrm>
            <a:off x="106300" y="2651789"/>
            <a:ext cx="432000" cy="363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GB" sz="3000">
                <a:solidFill>
                  <a:srgbClr val="999999"/>
                </a:solidFill>
                <a:latin typeface="Georgia"/>
                <a:ea typeface="Georgia"/>
                <a:cs typeface="Georgia"/>
                <a:sym typeface="Georgia"/>
              </a:rPr>
              <a:t>4</a:t>
            </a:r>
            <a:endParaRPr b="1" sz="3000">
              <a:solidFill>
                <a:srgbClr val="999999"/>
              </a:solidFill>
              <a:latin typeface="Georgia"/>
              <a:ea typeface="Georgia"/>
              <a:cs typeface="Georgia"/>
              <a:sym typeface="Georgia"/>
            </a:endParaRPr>
          </a:p>
        </p:txBody>
      </p:sp>
      <p:sp>
        <p:nvSpPr>
          <p:cNvPr id="153" name="Google Shape;153;p15"/>
          <p:cNvSpPr/>
          <p:nvPr/>
        </p:nvSpPr>
        <p:spPr>
          <a:xfrm>
            <a:off x="659561" y="2804099"/>
            <a:ext cx="54000" cy="2361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154" name="Google Shape;154;p15"/>
          <p:cNvSpPr txBox="1"/>
          <p:nvPr/>
        </p:nvSpPr>
        <p:spPr>
          <a:xfrm>
            <a:off x="713551" y="1354729"/>
            <a:ext cx="5970300" cy="230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200">
                <a:latin typeface="Mada"/>
                <a:ea typeface="Mada"/>
                <a:cs typeface="Mada"/>
                <a:sym typeface="Mada"/>
              </a:rPr>
              <a:t>Frequency of the disease</a:t>
            </a:r>
            <a:endParaRPr b="1" sz="1200">
              <a:latin typeface="Mada"/>
              <a:ea typeface="Mada"/>
              <a:cs typeface="Mada"/>
              <a:sym typeface="Mada"/>
            </a:endParaRPr>
          </a:p>
          <a:p>
            <a:pPr indent="0" lvl="0" marL="0" marR="0" rtl="0" algn="l">
              <a:spcBef>
                <a:spcPts val="0"/>
              </a:spcBef>
              <a:spcAft>
                <a:spcPts val="0"/>
              </a:spcAft>
              <a:buNone/>
            </a:pPr>
            <a:r>
              <a:rPr lang="en-GB" sz="1200">
                <a:latin typeface="Mada"/>
                <a:ea typeface="Mada"/>
                <a:cs typeface="Mada"/>
                <a:sym typeface="Mada"/>
              </a:rPr>
              <a:t>→ Incidence of mortality, and incidence/prevalence of morbidity due to the disease</a:t>
            </a:r>
            <a:endParaRPr sz="1200">
              <a:latin typeface="Mada"/>
              <a:ea typeface="Mada"/>
              <a:cs typeface="Mada"/>
              <a:sym typeface="Mada"/>
            </a:endParaRPr>
          </a:p>
        </p:txBody>
      </p:sp>
      <p:sp>
        <p:nvSpPr>
          <p:cNvPr id="155" name="Google Shape;155;p15"/>
          <p:cNvSpPr txBox="1"/>
          <p:nvPr/>
        </p:nvSpPr>
        <p:spPr>
          <a:xfrm>
            <a:off x="713550" y="1716925"/>
            <a:ext cx="6031800" cy="45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200">
                <a:latin typeface="Mada"/>
                <a:ea typeface="Mada"/>
                <a:cs typeface="Mada"/>
                <a:sym typeface="Mada"/>
              </a:rPr>
              <a:t>Severity</a:t>
            </a:r>
            <a:endParaRPr b="1" sz="1200">
              <a:latin typeface="Mada"/>
              <a:ea typeface="Mada"/>
              <a:cs typeface="Mada"/>
              <a:sym typeface="Mada"/>
            </a:endParaRPr>
          </a:p>
          <a:p>
            <a:pPr indent="0" lvl="0" marL="0" rtl="0" algn="l">
              <a:spcBef>
                <a:spcPts val="0"/>
              </a:spcBef>
              <a:spcAft>
                <a:spcPts val="0"/>
              </a:spcAft>
              <a:buSzPts val="1100"/>
              <a:buNone/>
            </a:pPr>
            <a:r>
              <a:rPr lang="en-GB" sz="1200">
                <a:latin typeface="Mada"/>
                <a:ea typeface="Mada"/>
                <a:cs typeface="Mada"/>
                <a:sym typeface="Mada"/>
              </a:rPr>
              <a:t>→ Case fatality ratio, proportionate mortality ratio, hospitalization rates due to the disease, disability rates</a:t>
            </a:r>
            <a:endParaRPr sz="1200">
              <a:latin typeface="Mada"/>
              <a:ea typeface="Mada"/>
              <a:cs typeface="Mada"/>
              <a:sym typeface="Mada"/>
            </a:endParaRPr>
          </a:p>
        </p:txBody>
      </p:sp>
      <p:sp>
        <p:nvSpPr>
          <p:cNvPr id="156" name="Google Shape;156;p15"/>
          <p:cNvSpPr txBox="1"/>
          <p:nvPr/>
        </p:nvSpPr>
        <p:spPr>
          <a:xfrm>
            <a:off x="713550" y="2238738"/>
            <a:ext cx="6435600" cy="5055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200">
                <a:latin typeface="Mada"/>
                <a:ea typeface="Mada"/>
                <a:cs typeface="Mada"/>
                <a:sym typeface="Mada"/>
              </a:rPr>
              <a:t>Economic impact</a:t>
            </a:r>
            <a:endParaRPr b="1" sz="1200">
              <a:latin typeface="Mada"/>
              <a:ea typeface="Mada"/>
              <a:cs typeface="Mada"/>
              <a:sym typeface="Mada"/>
            </a:endParaRPr>
          </a:p>
          <a:p>
            <a:pPr indent="0" lvl="0" marL="0" rtl="0" algn="l">
              <a:spcBef>
                <a:spcPts val="0"/>
              </a:spcBef>
              <a:spcAft>
                <a:spcPts val="0"/>
              </a:spcAft>
              <a:buSzPts val="1100"/>
              <a:buNone/>
            </a:pPr>
            <a:r>
              <a:rPr lang="en-GB" sz="1200">
                <a:latin typeface="Mada"/>
                <a:ea typeface="Mada"/>
                <a:cs typeface="Mada"/>
                <a:sym typeface="Mada"/>
              </a:rPr>
              <a:t>→ Direct costs that add due to medical treatment for the disease and indirect costs due to reduction in productivity</a:t>
            </a:r>
            <a:endParaRPr sz="1200">
              <a:latin typeface="Mada"/>
              <a:ea typeface="Mada"/>
              <a:cs typeface="Mada"/>
              <a:sym typeface="Mada"/>
            </a:endParaRPr>
          </a:p>
        </p:txBody>
      </p:sp>
      <p:sp>
        <p:nvSpPr>
          <p:cNvPr id="157" name="Google Shape;157;p15"/>
          <p:cNvSpPr txBox="1"/>
          <p:nvPr/>
        </p:nvSpPr>
        <p:spPr>
          <a:xfrm>
            <a:off x="713551" y="2804105"/>
            <a:ext cx="6601800" cy="230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200">
                <a:latin typeface="Mada"/>
                <a:ea typeface="Mada"/>
                <a:cs typeface="Mada"/>
                <a:sym typeface="Mada"/>
              </a:rPr>
              <a:t>Preventability</a:t>
            </a:r>
            <a:endParaRPr b="1" sz="1200">
              <a:latin typeface="Mada"/>
              <a:ea typeface="Mada"/>
              <a:cs typeface="Mada"/>
              <a:sym typeface="Mada"/>
            </a:endParaRPr>
          </a:p>
        </p:txBody>
      </p:sp>
      <p:sp>
        <p:nvSpPr>
          <p:cNvPr id="158" name="Google Shape;158;p15"/>
          <p:cNvSpPr txBox="1"/>
          <p:nvPr/>
        </p:nvSpPr>
        <p:spPr>
          <a:xfrm>
            <a:off x="136662" y="3043762"/>
            <a:ext cx="432000" cy="363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GB" sz="3000">
                <a:solidFill>
                  <a:srgbClr val="595959"/>
                </a:solidFill>
                <a:latin typeface="Georgia"/>
                <a:ea typeface="Georgia"/>
                <a:cs typeface="Georgia"/>
                <a:sym typeface="Georgia"/>
              </a:rPr>
              <a:t>5</a:t>
            </a:r>
            <a:endParaRPr b="1" sz="3000">
              <a:solidFill>
                <a:srgbClr val="595959"/>
              </a:solidFill>
              <a:latin typeface="Georgia"/>
              <a:ea typeface="Georgia"/>
              <a:cs typeface="Georgia"/>
              <a:sym typeface="Georgia"/>
            </a:endParaRPr>
          </a:p>
        </p:txBody>
      </p:sp>
      <p:sp>
        <p:nvSpPr>
          <p:cNvPr id="159" name="Google Shape;159;p15"/>
          <p:cNvSpPr/>
          <p:nvPr/>
        </p:nvSpPr>
        <p:spPr>
          <a:xfrm>
            <a:off x="659561" y="3161581"/>
            <a:ext cx="54000" cy="2361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160" name="Google Shape;160;p15"/>
          <p:cNvSpPr txBox="1"/>
          <p:nvPr/>
        </p:nvSpPr>
        <p:spPr>
          <a:xfrm>
            <a:off x="728251" y="3202518"/>
            <a:ext cx="5970300" cy="230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200">
                <a:latin typeface="Mada"/>
                <a:ea typeface="Mada"/>
                <a:cs typeface="Mada"/>
                <a:sym typeface="Mada"/>
              </a:rPr>
              <a:t>Public interest</a:t>
            </a:r>
            <a:endParaRPr b="1" sz="1200">
              <a:latin typeface="Mada"/>
              <a:ea typeface="Mada"/>
              <a:cs typeface="Mada"/>
              <a:sym typeface="Mada"/>
            </a:endParaRPr>
          </a:p>
          <a:p>
            <a:pPr indent="0" lvl="0" marL="0" rtl="0" algn="l">
              <a:spcBef>
                <a:spcPts val="0"/>
              </a:spcBef>
              <a:spcAft>
                <a:spcPts val="0"/>
              </a:spcAft>
              <a:buSzPts val="1100"/>
              <a:buNone/>
            </a:pPr>
            <a:r>
              <a:rPr lang="en-GB" sz="1200">
                <a:latin typeface="Mada"/>
                <a:ea typeface="Mada"/>
                <a:cs typeface="Mada"/>
                <a:sym typeface="Mada"/>
              </a:rPr>
              <a:t>→ Community and political attitudes towards the disease</a:t>
            </a:r>
            <a:endParaRPr sz="1200">
              <a:latin typeface="Mada"/>
              <a:ea typeface="Mada"/>
              <a:cs typeface="Mada"/>
              <a:sym typeface="Mada"/>
            </a:endParaRPr>
          </a:p>
        </p:txBody>
      </p:sp>
      <p:sp>
        <p:nvSpPr>
          <p:cNvPr id="161" name="Google Shape;161;p15"/>
          <p:cNvSpPr txBox="1"/>
          <p:nvPr/>
        </p:nvSpPr>
        <p:spPr>
          <a:xfrm>
            <a:off x="227250" y="3366650"/>
            <a:ext cx="70044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Features of a Surveillance System:</a:t>
            </a:r>
            <a:endParaRPr b="1" sz="1200">
              <a:latin typeface="Mada"/>
              <a:ea typeface="Mada"/>
              <a:cs typeface="Mada"/>
              <a:sym typeface="Mada"/>
            </a:endParaRPr>
          </a:p>
        </p:txBody>
      </p:sp>
      <p:sp>
        <p:nvSpPr>
          <p:cNvPr id="162" name="Google Shape;162;p15"/>
          <p:cNvSpPr/>
          <p:nvPr/>
        </p:nvSpPr>
        <p:spPr>
          <a:xfrm>
            <a:off x="333475" y="3914100"/>
            <a:ext cx="7004400" cy="8313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Practical, </a:t>
            </a:r>
            <a:r>
              <a:rPr b="1" lang="en-GB" sz="1200">
                <a:solidFill>
                  <a:srgbClr val="CC0000"/>
                </a:solidFill>
                <a:latin typeface="Mada"/>
                <a:ea typeface="Mada"/>
                <a:cs typeface="Mada"/>
                <a:sym typeface="Mada"/>
              </a:rPr>
              <a:t>clear case definitions</a:t>
            </a:r>
            <a:r>
              <a:rPr lang="en-GB" sz="1200">
                <a:latin typeface="Mada"/>
                <a:ea typeface="Mada"/>
                <a:cs typeface="Mada"/>
                <a:sym typeface="Mada"/>
              </a:rPr>
              <a:t> for each disease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Workable, uniform and </a:t>
            </a:r>
            <a:r>
              <a:rPr b="1" lang="en-GB" sz="1200">
                <a:solidFill>
                  <a:srgbClr val="CC0000"/>
                </a:solidFill>
                <a:latin typeface="Mada"/>
                <a:ea typeface="Mada"/>
                <a:cs typeface="Mada"/>
                <a:sym typeface="Mada"/>
              </a:rPr>
              <a:t>continuous </a:t>
            </a:r>
            <a:r>
              <a:rPr lang="en-GB" sz="1200">
                <a:latin typeface="Mada"/>
                <a:ea typeface="Mada"/>
                <a:cs typeface="Mada"/>
                <a:sym typeface="Mada"/>
              </a:rPr>
              <a:t>data collection methods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solidFill>
                  <a:srgbClr val="CC0000"/>
                </a:solidFill>
                <a:latin typeface="Mada"/>
                <a:ea typeface="Mada"/>
                <a:cs typeface="Mada"/>
                <a:sym typeface="Mada"/>
              </a:rPr>
              <a:t>Rapidity </a:t>
            </a:r>
            <a:r>
              <a:rPr lang="en-GB" sz="1200">
                <a:latin typeface="Mada"/>
                <a:ea typeface="Mada"/>
                <a:cs typeface="Mada"/>
                <a:sym typeface="Mada"/>
              </a:rPr>
              <a:t>of collection, analysis, interpretation and dissemination of data. </a:t>
            </a:r>
            <a:endParaRPr sz="1200">
              <a:latin typeface="Mada"/>
              <a:ea typeface="Mada"/>
              <a:cs typeface="Mada"/>
              <a:sym typeface="Mada"/>
            </a:endParaRPr>
          </a:p>
        </p:txBody>
      </p:sp>
      <p:sp>
        <p:nvSpPr>
          <p:cNvPr id="163" name="Google Shape;163;p15"/>
          <p:cNvSpPr txBox="1"/>
          <p:nvPr/>
        </p:nvSpPr>
        <p:spPr>
          <a:xfrm>
            <a:off x="182050" y="4698625"/>
            <a:ext cx="71559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Types of Surveillance</a:t>
            </a:r>
            <a:endParaRPr sz="2400">
              <a:solidFill>
                <a:srgbClr val="134F5C"/>
              </a:solidFill>
              <a:latin typeface="Nunito"/>
              <a:ea typeface="Nunito"/>
              <a:cs typeface="Nunito"/>
              <a:sym typeface="Nunito"/>
            </a:endParaRPr>
          </a:p>
        </p:txBody>
      </p:sp>
      <p:graphicFrame>
        <p:nvGraphicFramePr>
          <p:cNvPr id="164" name="Google Shape;164;p15"/>
          <p:cNvGraphicFramePr/>
          <p:nvPr/>
        </p:nvGraphicFramePr>
        <p:xfrm>
          <a:off x="182050" y="5226263"/>
          <a:ext cx="3000000" cy="3000000"/>
        </p:xfrm>
        <a:graphic>
          <a:graphicData uri="http://schemas.openxmlformats.org/drawingml/2006/table">
            <a:tbl>
              <a:tblPr>
                <a:noFill/>
                <a:tableStyleId>{448BA039-07C7-498C-A6F9-C5B89CCC1B98}</a:tableStyleId>
              </a:tblPr>
              <a:tblGrid>
                <a:gridCol w="1018125"/>
                <a:gridCol w="1076875"/>
                <a:gridCol w="5147875"/>
              </a:tblGrid>
              <a:tr h="365725">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Types</a:t>
                      </a:r>
                      <a:endParaRPr b="1" sz="1200">
                        <a:solidFill>
                          <a:srgbClr val="FFFFFF"/>
                        </a:solidFill>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134F5C"/>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Item</a:t>
                      </a:r>
                      <a:endParaRPr b="1" sz="1200">
                        <a:solidFill>
                          <a:srgbClr val="FFFFFF"/>
                        </a:solidFill>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134F5C"/>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Description</a:t>
                      </a:r>
                      <a:endParaRPr b="1" sz="1200">
                        <a:solidFill>
                          <a:srgbClr val="FFFFFF"/>
                        </a:solidFill>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134F5C"/>
                    </a:solidFill>
                  </a:tcPr>
                </a:tc>
              </a:tr>
              <a:tr h="1463000">
                <a:tc rowSpan="4">
                  <a:txBody>
                    <a:bodyPr/>
                    <a:lstStyle/>
                    <a:p>
                      <a:pPr indent="0" lvl="0" marL="0" rtl="0" algn="ctr">
                        <a:spcBef>
                          <a:spcPts val="0"/>
                        </a:spcBef>
                        <a:spcAft>
                          <a:spcPts val="0"/>
                        </a:spcAft>
                        <a:buNone/>
                      </a:pPr>
                      <a:r>
                        <a:rPr b="1" lang="en-GB" sz="1200">
                          <a:latin typeface="Mada"/>
                          <a:ea typeface="Mada"/>
                          <a:cs typeface="Mada"/>
                          <a:sym typeface="Mada"/>
                        </a:rPr>
                        <a:t>Passive </a:t>
                      </a:r>
                      <a:endParaRPr b="1"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76A5AF"/>
                    </a:solidFill>
                  </a:tcPr>
                </a:tc>
                <a:tc>
                  <a:txBody>
                    <a:bodyPr/>
                    <a:lstStyle/>
                    <a:p>
                      <a:pPr indent="0" lvl="0" marL="0" rtl="0" algn="ctr">
                        <a:spcBef>
                          <a:spcPts val="0"/>
                        </a:spcBef>
                        <a:spcAft>
                          <a:spcPts val="0"/>
                        </a:spcAft>
                        <a:buNone/>
                      </a:pPr>
                      <a:r>
                        <a:rPr lang="en-GB" sz="1200">
                          <a:latin typeface="Mada"/>
                          <a:ea typeface="Mada"/>
                          <a:cs typeface="Mada"/>
                          <a:sym typeface="Mada"/>
                        </a:rPr>
                        <a:t>Definition</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D0E0E3"/>
                    </a:solidFill>
                  </a:tcPr>
                </a:tc>
                <a:tc>
                  <a:txBody>
                    <a:bodyPr/>
                    <a:lstStyle/>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Regular reporting of disease </a:t>
                      </a:r>
                      <a:r>
                        <a:rPr baseline="30000" lang="en-GB" sz="1200">
                          <a:solidFill>
                            <a:schemeClr val="dk1"/>
                          </a:solidFill>
                          <a:latin typeface="Mada"/>
                          <a:ea typeface="Mada"/>
                          <a:cs typeface="Mada"/>
                          <a:sym typeface="Mada"/>
                        </a:rPr>
                        <a:t>2</a:t>
                      </a:r>
                      <a:r>
                        <a:rPr lang="en-GB" sz="1200">
                          <a:solidFill>
                            <a:schemeClr val="dk1"/>
                          </a:solidFill>
                          <a:latin typeface="Mada"/>
                          <a:ea typeface="Mada"/>
                          <a:cs typeface="Mada"/>
                          <a:sym typeface="Mada"/>
                        </a:rPr>
                        <a:t> data by all institutions that see patients (or test specimens) and are part of a reporting network.</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There is </a:t>
                      </a:r>
                      <a:r>
                        <a:rPr b="1" lang="en-GB" sz="1200">
                          <a:solidFill>
                            <a:srgbClr val="CC0000"/>
                          </a:solidFill>
                          <a:latin typeface="Mada"/>
                          <a:ea typeface="Mada"/>
                          <a:cs typeface="Mada"/>
                          <a:sym typeface="Mada"/>
                        </a:rPr>
                        <a:t>no active search for cases</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Relies on the cooperation of health-care providers — laboratories, hospitals, health facilities and private practitioners.</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This is the </a:t>
                      </a:r>
                      <a:r>
                        <a:rPr b="1" lang="en-GB" sz="1200">
                          <a:solidFill>
                            <a:srgbClr val="CC0000"/>
                          </a:solidFill>
                          <a:latin typeface="Mada"/>
                          <a:ea typeface="Mada"/>
                          <a:cs typeface="Mada"/>
                          <a:sym typeface="Mada"/>
                        </a:rPr>
                        <a:t>most common type</a:t>
                      </a:r>
                      <a:r>
                        <a:rPr lang="en-GB" sz="1200">
                          <a:solidFill>
                            <a:schemeClr val="dk1"/>
                          </a:solidFill>
                          <a:latin typeface="Mada"/>
                          <a:ea typeface="Mada"/>
                          <a:cs typeface="Mada"/>
                          <a:sym typeface="Mada"/>
                        </a:rPr>
                        <a:t> of surveillance.</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 </a:t>
                      </a:r>
                      <a:r>
                        <a:rPr lang="en-GB" sz="1200" u="sng">
                          <a:solidFill>
                            <a:schemeClr val="dk1"/>
                          </a:solidFill>
                          <a:highlight>
                            <a:srgbClr val="CFE2F3"/>
                          </a:highlight>
                          <a:latin typeface="Mada"/>
                          <a:ea typeface="Mada"/>
                          <a:cs typeface="Mada"/>
                          <a:sym typeface="Mada"/>
                        </a:rPr>
                        <a:t>Example:</a:t>
                      </a:r>
                      <a:r>
                        <a:rPr lang="en-GB" sz="1200">
                          <a:solidFill>
                            <a:schemeClr val="dk1"/>
                          </a:solidFill>
                          <a:latin typeface="Mada"/>
                          <a:ea typeface="Mada"/>
                          <a:cs typeface="Mada"/>
                          <a:sym typeface="Mada"/>
                        </a:rPr>
                        <a:t> </a:t>
                      </a:r>
                      <a:r>
                        <a:rPr lang="en-GB" sz="1200">
                          <a:solidFill>
                            <a:srgbClr val="6AA84F"/>
                          </a:solidFill>
                          <a:latin typeface="Mada"/>
                          <a:ea typeface="Mada"/>
                          <a:cs typeface="Mada"/>
                          <a:sym typeface="Mada"/>
                        </a:rPr>
                        <a:t>Reported cases of COVID-19</a:t>
                      </a:r>
                      <a:r>
                        <a:rPr lang="en-GB" sz="1200">
                          <a:solidFill>
                            <a:srgbClr val="6AA84F"/>
                          </a:solidFill>
                          <a:latin typeface="Mada"/>
                          <a:ea typeface="Mada"/>
                          <a:cs typeface="Mada"/>
                          <a:sym typeface="Mada"/>
                        </a:rPr>
                        <a:t> by hospitals.  </a:t>
                      </a:r>
                      <a:endParaRPr sz="1200">
                        <a:solidFill>
                          <a:schemeClr val="dk1"/>
                        </a:solidFill>
                        <a:latin typeface="Mada"/>
                        <a:ea typeface="Mada"/>
                        <a:cs typeface="Mada"/>
                        <a:sym typeface="Mad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1463000">
                <a:tc vMerge="1"/>
                <a:tc>
                  <a:txBody>
                    <a:bodyPr/>
                    <a:lstStyle/>
                    <a:p>
                      <a:pPr indent="0" lvl="0" marL="0" rtl="0" algn="ctr">
                        <a:spcBef>
                          <a:spcPts val="0"/>
                        </a:spcBef>
                        <a:spcAft>
                          <a:spcPts val="0"/>
                        </a:spcAft>
                        <a:buNone/>
                      </a:pPr>
                      <a:r>
                        <a:rPr lang="en-GB" sz="1200">
                          <a:latin typeface="Mada"/>
                          <a:ea typeface="Mada"/>
                          <a:cs typeface="Mada"/>
                          <a:sym typeface="Mada"/>
                        </a:rPr>
                        <a:t>Uses</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D0E0E3"/>
                    </a:solidFill>
                  </a:tcPr>
                </a:tc>
                <a:tc>
                  <a:txBody>
                    <a:bodyPr/>
                    <a:lstStyle/>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 In this type of surveillance criteria are established for </a:t>
                      </a:r>
                      <a:r>
                        <a:rPr b="1" lang="en-GB" sz="1200">
                          <a:solidFill>
                            <a:srgbClr val="CC0000"/>
                          </a:solidFill>
                          <a:latin typeface="Mada"/>
                          <a:ea typeface="Mada"/>
                          <a:cs typeface="Mada"/>
                          <a:sym typeface="Mada"/>
                        </a:rPr>
                        <a:t>reporting diseases, risk factors or health-related events</a:t>
                      </a:r>
                      <a:r>
                        <a:rPr lang="en-GB" sz="1200">
                          <a:solidFill>
                            <a:schemeClr val="dk1"/>
                          </a:solidFill>
                          <a:latin typeface="Mada"/>
                          <a:ea typeface="Mada"/>
                          <a:cs typeface="Mada"/>
                          <a:sym typeface="Mada"/>
                        </a:rPr>
                        <a:t> then health practitioners are notified of the requirements and they report events as they come to their attention.</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data recipient has to wait for the data providers to report.</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In most countries with a passive surveillance system, </a:t>
                      </a:r>
                      <a:r>
                        <a:rPr b="1" lang="en-GB" sz="1200">
                          <a:solidFill>
                            <a:srgbClr val="CC0000"/>
                          </a:solidFill>
                          <a:latin typeface="Mada"/>
                          <a:ea typeface="Mada"/>
                          <a:cs typeface="Mada"/>
                          <a:sym typeface="Mada"/>
                        </a:rPr>
                        <a:t>every health facility is required to send a monthly (sometimes weekly/daily)</a:t>
                      </a:r>
                      <a:r>
                        <a:rPr lang="en-GB" sz="1200">
                          <a:solidFill>
                            <a:schemeClr val="dk1"/>
                          </a:solidFill>
                          <a:latin typeface="Mada"/>
                          <a:ea typeface="Mada"/>
                          <a:cs typeface="Mada"/>
                          <a:sym typeface="Mada"/>
                        </a:rPr>
                        <a:t> report of all cases on a standard form. </a:t>
                      </a:r>
                      <a:endParaRPr sz="1200">
                        <a:latin typeface="Mada"/>
                        <a:ea typeface="Mada"/>
                        <a:cs typeface="Mada"/>
                        <a:sym typeface="Mad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731500">
                <a:tc vMerge="1"/>
                <a:tc>
                  <a:txBody>
                    <a:bodyPr/>
                    <a:lstStyle/>
                    <a:p>
                      <a:pPr indent="0" lvl="0" marL="0" rtl="0" algn="ctr">
                        <a:spcBef>
                          <a:spcPts val="0"/>
                        </a:spcBef>
                        <a:spcAft>
                          <a:spcPts val="0"/>
                        </a:spcAft>
                        <a:buNone/>
                      </a:pPr>
                      <a:r>
                        <a:rPr lang="en-GB" sz="1200">
                          <a:latin typeface="Mada"/>
                          <a:ea typeface="Mada"/>
                          <a:cs typeface="Mada"/>
                          <a:sym typeface="Mada"/>
                        </a:rPr>
                        <a:t>Advantage</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D0E0E3"/>
                    </a:solidFill>
                  </a:tcPr>
                </a:tc>
                <a:tc>
                  <a:txBody>
                    <a:bodyPr/>
                    <a:lstStyle/>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Simple to conduct</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Inexpensive</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Covers wide areas (whole countries or provinces)</a:t>
                      </a:r>
                      <a:endParaRPr sz="1200">
                        <a:latin typeface="Mada"/>
                        <a:ea typeface="Mada"/>
                        <a:cs typeface="Mada"/>
                        <a:sym typeface="Mad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731500">
                <a:tc vMerge="1"/>
                <a:tc>
                  <a:txBody>
                    <a:bodyPr/>
                    <a:lstStyle/>
                    <a:p>
                      <a:pPr indent="0" lvl="0" marL="0" rtl="0" algn="ctr">
                        <a:spcBef>
                          <a:spcPts val="0"/>
                        </a:spcBef>
                        <a:spcAft>
                          <a:spcPts val="0"/>
                        </a:spcAft>
                        <a:buNone/>
                      </a:pPr>
                      <a:r>
                        <a:rPr lang="en-GB" sz="1200">
                          <a:latin typeface="Mada"/>
                          <a:ea typeface="Mada"/>
                          <a:cs typeface="Mada"/>
                          <a:sym typeface="Mada"/>
                        </a:rPr>
                        <a:t>Disadvantage</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D0E0E3"/>
                    </a:solidFill>
                  </a:tcPr>
                </a:tc>
                <a:tc>
                  <a:txBody>
                    <a:bodyPr/>
                    <a:lstStyle/>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It can be difficult to ensure completeness and timeliness of data.</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Because it relies on an extensive network of health workers.</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Usually underestimate the true illness burden.</a:t>
                      </a:r>
                      <a:endParaRPr sz="1200">
                        <a:latin typeface="Mada"/>
                        <a:ea typeface="Mada"/>
                        <a:cs typeface="Mada"/>
                        <a:sym typeface="Mad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6"/>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6"/>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
          <p:cNvSpPr txBox="1"/>
          <p:nvPr/>
        </p:nvSpPr>
        <p:spPr>
          <a:xfrm>
            <a:off x="182038" y="2028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Types of Surveillance</a:t>
            </a:r>
            <a:endParaRPr sz="2400">
              <a:solidFill>
                <a:srgbClr val="134F5C"/>
              </a:solidFill>
              <a:latin typeface="Nunito"/>
              <a:ea typeface="Nunito"/>
              <a:cs typeface="Nunito"/>
              <a:sym typeface="Nunito"/>
            </a:endParaRPr>
          </a:p>
        </p:txBody>
      </p:sp>
      <p:sp>
        <p:nvSpPr>
          <p:cNvPr id="172" name="Google Shape;172;p16"/>
          <p:cNvSpPr txBox="1"/>
          <p:nvPr/>
        </p:nvSpPr>
        <p:spPr>
          <a:xfrm>
            <a:off x="-75" y="9684300"/>
            <a:ext cx="7589400" cy="8313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100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This type of surveillance is not effective in all types of diseases</a:t>
            </a:r>
            <a:r>
              <a:rPr lang="en-GB" sz="1000">
                <a:solidFill>
                  <a:srgbClr val="6AA84F"/>
                </a:solidFill>
                <a:latin typeface="Mada"/>
                <a:ea typeface="Mada"/>
                <a:cs typeface="Mada"/>
                <a:sym typeface="Mada"/>
              </a:rPr>
              <a:t>. </a:t>
            </a:r>
            <a:endParaRPr sz="1000">
              <a:solidFill>
                <a:srgbClr val="6AA84F"/>
              </a:solidFill>
              <a:latin typeface="Mada"/>
              <a:ea typeface="Mada"/>
              <a:cs typeface="Mada"/>
              <a:sym typeface="Mada"/>
            </a:endParaRPr>
          </a:p>
          <a:p>
            <a:pPr indent="-292100" lvl="0" marL="457200"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Similar to passive but more detailed and is not considered a main type of surveillance.</a:t>
            </a:r>
            <a:endParaRPr sz="1000">
              <a:solidFill>
                <a:srgbClr val="6AA84F"/>
              </a:solidFill>
              <a:latin typeface="Mada"/>
              <a:ea typeface="Mada"/>
              <a:cs typeface="Mada"/>
              <a:sym typeface="Mada"/>
            </a:endParaRPr>
          </a:p>
          <a:p>
            <a:pPr indent="-292100" lvl="0" marL="457200"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E.g. Myocardial Infarction</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p:txBody>
      </p:sp>
      <p:graphicFrame>
        <p:nvGraphicFramePr>
          <p:cNvPr id="173" name="Google Shape;173;p16"/>
          <p:cNvGraphicFramePr/>
          <p:nvPr/>
        </p:nvGraphicFramePr>
        <p:xfrm>
          <a:off x="165363" y="750613"/>
          <a:ext cx="3000000" cy="3000000"/>
        </p:xfrm>
        <a:graphic>
          <a:graphicData uri="http://schemas.openxmlformats.org/drawingml/2006/table">
            <a:tbl>
              <a:tblPr>
                <a:noFill/>
                <a:tableStyleId>{448BA039-07C7-498C-A6F9-C5B89CCC1B98}</a:tableStyleId>
              </a:tblPr>
              <a:tblGrid>
                <a:gridCol w="1020325"/>
                <a:gridCol w="1079200"/>
                <a:gridCol w="5159000"/>
              </a:tblGrid>
              <a:tr h="340025">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Types</a:t>
                      </a:r>
                      <a:endParaRPr b="1" sz="1200">
                        <a:solidFill>
                          <a:srgbClr val="FFFFFF"/>
                        </a:solidFill>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134F5C"/>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Item</a:t>
                      </a:r>
                      <a:endParaRPr b="1" sz="1200">
                        <a:solidFill>
                          <a:srgbClr val="FFFFFF"/>
                        </a:solidFill>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134F5C"/>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Description</a:t>
                      </a:r>
                      <a:endParaRPr b="1" sz="1200">
                        <a:solidFill>
                          <a:srgbClr val="FFFFFF"/>
                        </a:solidFill>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134F5C"/>
                    </a:solidFill>
                  </a:tcPr>
                </a:tc>
              </a:tr>
              <a:tr h="1530225">
                <a:tc rowSpan="4">
                  <a:txBody>
                    <a:bodyPr/>
                    <a:lstStyle/>
                    <a:p>
                      <a:pPr indent="0" lvl="0" marL="0" rtl="0" algn="ctr">
                        <a:spcBef>
                          <a:spcPts val="0"/>
                        </a:spcBef>
                        <a:spcAft>
                          <a:spcPts val="0"/>
                        </a:spcAft>
                        <a:buNone/>
                      </a:pPr>
                      <a:r>
                        <a:rPr b="1" lang="en-GB" sz="1200">
                          <a:latin typeface="Mada"/>
                          <a:ea typeface="Mada"/>
                          <a:cs typeface="Mada"/>
                          <a:sym typeface="Mada"/>
                        </a:rPr>
                        <a:t>Active</a:t>
                      </a:r>
                      <a:endParaRPr b="1"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76A5AF"/>
                    </a:solidFill>
                  </a:tcPr>
                </a:tc>
                <a:tc>
                  <a:txBody>
                    <a:bodyPr/>
                    <a:lstStyle/>
                    <a:p>
                      <a:pPr indent="0" lvl="0" marL="0" rtl="0" algn="ctr">
                        <a:spcBef>
                          <a:spcPts val="0"/>
                        </a:spcBef>
                        <a:spcAft>
                          <a:spcPts val="0"/>
                        </a:spcAft>
                        <a:buNone/>
                      </a:pPr>
                      <a:r>
                        <a:rPr lang="en-GB" sz="1200">
                          <a:latin typeface="Mada"/>
                          <a:ea typeface="Mada"/>
                          <a:cs typeface="Mada"/>
                          <a:sym typeface="Mada"/>
                        </a:rPr>
                        <a:t>Definition</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D0E0E3"/>
                    </a:solidFill>
                  </a:tcPr>
                </a:tc>
                <a:tc>
                  <a:txBody>
                    <a:bodyPr/>
                    <a:lstStyle/>
                    <a:p>
                      <a:pPr indent="-166199" lvl="0" marL="179999" rtl="0" algn="l">
                        <a:spcBef>
                          <a:spcPts val="0"/>
                        </a:spcBef>
                        <a:spcAft>
                          <a:spcPts val="0"/>
                        </a:spcAft>
                        <a:buSzPts val="1200"/>
                        <a:buFont typeface="Mada"/>
                        <a:buChar char="●"/>
                      </a:pPr>
                      <a:r>
                        <a:rPr lang="en-GB" sz="1200">
                          <a:latin typeface="Mada"/>
                          <a:ea typeface="Mada"/>
                          <a:cs typeface="Mada"/>
                          <a:sym typeface="Mada"/>
                        </a:rPr>
                        <a:t>In active surveillance the organization conducting the surveillance </a:t>
                      </a:r>
                      <a:r>
                        <a:rPr b="1" lang="en-GB" sz="1200">
                          <a:solidFill>
                            <a:srgbClr val="CC0000"/>
                          </a:solidFill>
                          <a:latin typeface="Mada"/>
                          <a:ea typeface="Mada"/>
                          <a:cs typeface="Mada"/>
                          <a:sym typeface="Mada"/>
                        </a:rPr>
                        <a:t>actively seeks the relevant information</a:t>
                      </a:r>
                      <a:r>
                        <a:rPr lang="en-GB" sz="1200">
                          <a:latin typeface="Mada"/>
                          <a:ea typeface="Mada"/>
                          <a:cs typeface="Mada"/>
                          <a:sym typeface="Mada"/>
                        </a:rPr>
                        <a:t> (healthcare providers are contacted and asked to provide details of any cases they have seen).</a:t>
                      </a:r>
                      <a:endParaRPr sz="1200">
                        <a:latin typeface="Mada"/>
                        <a:ea typeface="Mada"/>
                        <a:cs typeface="Mada"/>
                        <a:sym typeface="Mada"/>
                      </a:endParaRPr>
                    </a:p>
                    <a:p>
                      <a:pPr indent="-166199" lvl="0" marL="179999" rtl="0" algn="l">
                        <a:spcBef>
                          <a:spcPts val="0"/>
                        </a:spcBef>
                        <a:spcAft>
                          <a:spcPts val="0"/>
                        </a:spcAft>
                        <a:buSzPts val="1200"/>
                        <a:buFont typeface="Mada"/>
                        <a:buChar char="●"/>
                      </a:pPr>
                      <a:r>
                        <a:rPr lang="en-GB" sz="1200">
                          <a:latin typeface="Mada"/>
                          <a:ea typeface="Mada"/>
                          <a:cs typeface="Mada"/>
                          <a:sym typeface="Mada"/>
                        </a:rPr>
                        <a:t>Data must be obtained by searching for cases, and also by periodically contacting those who may know of cases.</a:t>
                      </a:r>
                      <a:endParaRPr sz="1200">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 </a:t>
                      </a:r>
                      <a:r>
                        <a:rPr lang="en-GB" sz="1200" u="sng">
                          <a:solidFill>
                            <a:schemeClr val="dk1"/>
                          </a:solidFill>
                          <a:highlight>
                            <a:srgbClr val="CFE2F3"/>
                          </a:highlight>
                          <a:latin typeface="Mada"/>
                          <a:ea typeface="Mada"/>
                          <a:cs typeface="Mada"/>
                          <a:sym typeface="Mada"/>
                        </a:rPr>
                        <a:t>Example:</a:t>
                      </a:r>
                      <a:r>
                        <a:rPr lang="en-GB"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solidFill>
                            <a:schemeClr val="dk1"/>
                          </a:solidFill>
                          <a:latin typeface="Mada"/>
                          <a:ea typeface="Mada"/>
                          <a:cs typeface="Mada"/>
                          <a:sym typeface="Mada"/>
                        </a:rPr>
                        <a:t>H</a:t>
                      </a:r>
                      <a:r>
                        <a:rPr lang="en-GB" sz="1200">
                          <a:solidFill>
                            <a:schemeClr val="dk1"/>
                          </a:solidFill>
                          <a:latin typeface="Mada"/>
                          <a:ea typeface="Mada"/>
                          <a:cs typeface="Mada"/>
                          <a:sym typeface="Mada"/>
                        </a:rPr>
                        <a:t>ealth workers go into the community, search for cases of fever and take their blood slide for malarial parasite</a:t>
                      </a:r>
                      <a:endParaRPr sz="1200">
                        <a:solidFill>
                          <a:schemeClr val="dk1"/>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solidFill>
                            <a:srgbClr val="6AA84F"/>
                          </a:solidFill>
                          <a:latin typeface="Mada"/>
                          <a:ea typeface="Mada"/>
                          <a:cs typeface="Mada"/>
                          <a:sym typeface="Mada"/>
                        </a:rPr>
                        <a:t>Screening for people arriving from a certain country.</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solidFill>
                            <a:srgbClr val="6AA84F"/>
                          </a:solidFill>
                          <a:latin typeface="Mada"/>
                          <a:ea typeface="Mada"/>
                          <a:cs typeface="Mada"/>
                          <a:sym typeface="Mada"/>
                        </a:rPr>
                        <a:t>Actively visiting and screening individuals in high risk areas.</a:t>
                      </a:r>
                      <a:endParaRPr sz="1200">
                        <a:solidFill>
                          <a:srgbClr val="6AA84F"/>
                        </a:solidFill>
                        <a:latin typeface="Mada"/>
                        <a:ea typeface="Mada"/>
                        <a:cs typeface="Mada"/>
                        <a:sym typeface="Mad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1360200">
                <a:tc vMerge="1"/>
                <a:tc>
                  <a:txBody>
                    <a:bodyPr/>
                    <a:lstStyle/>
                    <a:p>
                      <a:pPr indent="0" lvl="0" marL="0" rtl="0" algn="ctr">
                        <a:spcBef>
                          <a:spcPts val="0"/>
                        </a:spcBef>
                        <a:spcAft>
                          <a:spcPts val="0"/>
                        </a:spcAft>
                        <a:buNone/>
                      </a:pPr>
                      <a:r>
                        <a:rPr lang="en-GB" sz="1200">
                          <a:latin typeface="Mada"/>
                          <a:ea typeface="Mada"/>
                          <a:cs typeface="Mada"/>
                          <a:sym typeface="Mada"/>
                        </a:rPr>
                        <a:t>Uses </a:t>
                      </a:r>
                      <a:r>
                        <a:rPr baseline="30000" lang="en-GB" sz="1200">
                          <a:latin typeface="Mada"/>
                          <a:ea typeface="Mada"/>
                          <a:cs typeface="Mada"/>
                          <a:sym typeface="Mada"/>
                        </a:rPr>
                        <a:t>1</a:t>
                      </a:r>
                      <a:endParaRPr baseline="30000"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200">
                          <a:latin typeface="Mada"/>
                          <a:ea typeface="Mada"/>
                          <a:cs typeface="Mada"/>
                          <a:sym typeface="Mada"/>
                        </a:rPr>
                        <a:t>Active surveillance is used when there is an indication that </a:t>
                      </a:r>
                      <a:r>
                        <a:rPr b="1" lang="en-GB" sz="1200">
                          <a:solidFill>
                            <a:srgbClr val="CC0000"/>
                          </a:solidFill>
                          <a:latin typeface="Mada"/>
                          <a:ea typeface="Mada"/>
                          <a:cs typeface="Mada"/>
                          <a:sym typeface="Mada"/>
                        </a:rPr>
                        <a:t>something unusual is occurring</a:t>
                      </a:r>
                      <a:r>
                        <a:rPr lang="en-GB"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Rare disease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Disease on way to eradication </a:t>
                      </a:r>
                      <a:r>
                        <a:rPr lang="en-GB" sz="1200">
                          <a:solidFill>
                            <a:srgbClr val="6AA84F"/>
                          </a:solidFill>
                          <a:latin typeface="Mada"/>
                          <a:ea typeface="Mada"/>
                          <a:cs typeface="Mada"/>
                          <a:sym typeface="Mada"/>
                        </a:rPr>
                        <a:t>e.g. polio</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During outbreaks </a:t>
                      </a:r>
                      <a:r>
                        <a:rPr lang="en-GB" sz="1200">
                          <a:solidFill>
                            <a:srgbClr val="6AA84F"/>
                          </a:solidFill>
                          <a:latin typeface="Mada"/>
                          <a:ea typeface="Mada"/>
                          <a:cs typeface="Mada"/>
                          <a:sym typeface="Mada"/>
                        </a:rPr>
                        <a:t>(very good indication)</a:t>
                      </a:r>
                      <a:r>
                        <a:rPr lang="en-GB" sz="1200">
                          <a:latin typeface="Mada"/>
                          <a:ea typeface="Mada"/>
                          <a:cs typeface="Mada"/>
                          <a:sym typeface="Mada"/>
                        </a:rPr>
                        <a:t> </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Regular outreach to potential reporters, to stimulate the reporting of specific diseases or injuries. </a:t>
                      </a:r>
                      <a:endParaRPr sz="1200">
                        <a:latin typeface="Mada"/>
                        <a:ea typeface="Mada"/>
                        <a:cs typeface="Mada"/>
                        <a:sym typeface="Mad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340025">
                <a:tc vMerge="1"/>
                <a:tc>
                  <a:txBody>
                    <a:bodyPr/>
                    <a:lstStyle/>
                    <a:p>
                      <a:pPr indent="0" lvl="0" marL="0" rtl="0" algn="ctr">
                        <a:spcBef>
                          <a:spcPts val="0"/>
                        </a:spcBef>
                        <a:spcAft>
                          <a:spcPts val="0"/>
                        </a:spcAft>
                        <a:buNone/>
                      </a:pPr>
                      <a:r>
                        <a:rPr lang="en-GB" sz="1200">
                          <a:latin typeface="Mada"/>
                          <a:ea typeface="Mada"/>
                          <a:cs typeface="Mada"/>
                          <a:sym typeface="Mada"/>
                        </a:rPr>
                        <a:t>Advantage</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D0E0E3"/>
                    </a:solidFill>
                  </a:tcPr>
                </a:tc>
                <a:tc>
                  <a:txBody>
                    <a:bodyPr/>
                    <a:lstStyle/>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Produce complete data of a </a:t>
                      </a:r>
                      <a:r>
                        <a:rPr b="1" lang="en-GB" sz="1200">
                          <a:solidFill>
                            <a:srgbClr val="CC0000"/>
                          </a:solidFill>
                          <a:latin typeface="Mada"/>
                          <a:ea typeface="Mada"/>
                          <a:cs typeface="Mada"/>
                          <a:sym typeface="Mada"/>
                        </a:rPr>
                        <a:t>good quality</a:t>
                      </a:r>
                      <a:endParaRPr b="1" sz="1200">
                        <a:solidFill>
                          <a:srgbClr val="CC0000"/>
                        </a:solidFill>
                        <a:latin typeface="Mada"/>
                        <a:ea typeface="Mada"/>
                        <a:cs typeface="Mada"/>
                        <a:sym typeface="Mad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680100">
                <a:tc vMerge="1"/>
                <a:tc>
                  <a:txBody>
                    <a:bodyPr/>
                    <a:lstStyle/>
                    <a:p>
                      <a:pPr indent="0" lvl="0" marL="0" rtl="0" algn="ctr">
                        <a:spcBef>
                          <a:spcPts val="0"/>
                        </a:spcBef>
                        <a:spcAft>
                          <a:spcPts val="0"/>
                        </a:spcAft>
                        <a:buNone/>
                      </a:pPr>
                      <a:r>
                        <a:rPr lang="en-GB" sz="1200">
                          <a:latin typeface="Mada"/>
                          <a:ea typeface="Mada"/>
                          <a:cs typeface="Mada"/>
                          <a:sym typeface="Mada"/>
                        </a:rPr>
                        <a:t>Disadvantage</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D0E0E3"/>
                    </a:solidFill>
                  </a:tcPr>
                </a:tc>
                <a:tc>
                  <a:txBody>
                    <a:bodyPr/>
                    <a:lstStyle/>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Expensive </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high use of resources </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For this reason, when it is used, it is for a limited time period.</a:t>
                      </a:r>
                      <a:endParaRPr sz="1200">
                        <a:latin typeface="Mada"/>
                        <a:ea typeface="Mada"/>
                        <a:cs typeface="Mada"/>
                        <a:sym typeface="Mad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340025">
                <a:tc rowSpan="4">
                  <a:txBody>
                    <a:bodyPr/>
                    <a:lstStyle/>
                    <a:p>
                      <a:pPr indent="0" lvl="0" marL="0" rtl="0" algn="ctr">
                        <a:spcBef>
                          <a:spcPts val="0"/>
                        </a:spcBef>
                        <a:spcAft>
                          <a:spcPts val="0"/>
                        </a:spcAft>
                        <a:buNone/>
                      </a:pPr>
                      <a:r>
                        <a:rPr b="1" lang="en-GB" sz="1200">
                          <a:solidFill>
                            <a:schemeClr val="dk1"/>
                          </a:solidFill>
                          <a:latin typeface="Mada"/>
                          <a:ea typeface="Mada"/>
                          <a:cs typeface="Mada"/>
                          <a:sym typeface="Mada"/>
                        </a:rPr>
                        <a:t>Sentinel </a:t>
                      </a:r>
                      <a:r>
                        <a:rPr b="1" baseline="30000" lang="en-GB" sz="1200">
                          <a:solidFill>
                            <a:schemeClr val="dk1"/>
                          </a:solidFill>
                          <a:latin typeface="Mada"/>
                          <a:ea typeface="Mada"/>
                          <a:cs typeface="Mada"/>
                          <a:sym typeface="Mada"/>
                        </a:rPr>
                        <a:t>2</a:t>
                      </a:r>
                      <a:endParaRPr b="1" baseline="30000"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76A5AF"/>
                    </a:solidFill>
                  </a:tcPr>
                </a:tc>
                <a:tc>
                  <a:txBody>
                    <a:bodyPr/>
                    <a:lstStyle/>
                    <a:p>
                      <a:pPr indent="0" lvl="0" marL="0" rtl="0" algn="ctr">
                        <a:spcBef>
                          <a:spcPts val="0"/>
                        </a:spcBef>
                        <a:spcAft>
                          <a:spcPts val="0"/>
                        </a:spcAft>
                        <a:buNone/>
                      </a:pPr>
                      <a:r>
                        <a:rPr lang="en-GB" sz="1200">
                          <a:latin typeface="Mada"/>
                          <a:ea typeface="Mada"/>
                          <a:cs typeface="Mada"/>
                          <a:sym typeface="Mada"/>
                        </a:rPr>
                        <a:t>Definition</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D0E0E3"/>
                    </a:solidFill>
                  </a:tcPr>
                </a:tc>
                <a:tc>
                  <a:txBody>
                    <a:bodyPr/>
                    <a:lstStyle/>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Reporting of cases of </a:t>
                      </a:r>
                      <a:r>
                        <a:rPr b="1" lang="en-GB" sz="1200">
                          <a:solidFill>
                            <a:srgbClr val="CC0000"/>
                          </a:solidFill>
                          <a:latin typeface="Mada"/>
                          <a:ea typeface="Mada"/>
                          <a:cs typeface="Mada"/>
                          <a:sym typeface="Mada"/>
                        </a:rPr>
                        <a:t>specific diseases </a:t>
                      </a:r>
                      <a:r>
                        <a:rPr b="1" baseline="30000" lang="en-GB" sz="1200">
                          <a:solidFill>
                            <a:srgbClr val="CC0000"/>
                          </a:solidFill>
                          <a:latin typeface="Mada"/>
                          <a:ea typeface="Mada"/>
                          <a:cs typeface="Mada"/>
                          <a:sym typeface="Mada"/>
                        </a:rPr>
                        <a:t>3</a:t>
                      </a:r>
                      <a:r>
                        <a:rPr lang="en-GB" sz="1200">
                          <a:solidFill>
                            <a:schemeClr val="dk1"/>
                          </a:solidFill>
                          <a:latin typeface="Mada"/>
                          <a:ea typeface="Mada"/>
                          <a:cs typeface="Mada"/>
                          <a:sym typeface="Mada"/>
                        </a:rPr>
                        <a:t> or risk factors that may indicate that a particular preventive or therapeutic activity is not working as planned.</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 </a:t>
                      </a:r>
                      <a:r>
                        <a:rPr lang="en-GB" sz="1200" u="sng">
                          <a:solidFill>
                            <a:schemeClr val="dk1"/>
                          </a:solidFill>
                          <a:highlight>
                            <a:srgbClr val="CFE2F3"/>
                          </a:highlight>
                          <a:latin typeface="Mada"/>
                          <a:ea typeface="Mada"/>
                          <a:cs typeface="Mada"/>
                          <a:sym typeface="Mada"/>
                        </a:rPr>
                        <a:t>Example:</a:t>
                      </a:r>
                      <a:r>
                        <a:rPr lang="en-GB" sz="1200">
                          <a:solidFill>
                            <a:schemeClr val="dk1"/>
                          </a:solidFill>
                          <a:latin typeface="Mada"/>
                          <a:ea typeface="Mada"/>
                          <a:cs typeface="Mada"/>
                          <a:sym typeface="Mada"/>
                        </a:rPr>
                        <a:t> </a:t>
                      </a:r>
                      <a:r>
                        <a:rPr lang="en-GB" sz="1200">
                          <a:solidFill>
                            <a:srgbClr val="6AA84F"/>
                          </a:solidFill>
                          <a:latin typeface="Mada"/>
                          <a:ea typeface="Mada"/>
                          <a:cs typeface="Mada"/>
                          <a:sym typeface="Mada"/>
                        </a:rPr>
                        <a:t>a measles outbreak in kids who were supposedly vaccinated.</a:t>
                      </a:r>
                      <a:endParaRPr sz="1200">
                        <a:solidFill>
                          <a:schemeClr val="dk1"/>
                        </a:solidFill>
                        <a:latin typeface="Mada"/>
                        <a:ea typeface="Mada"/>
                        <a:cs typeface="Mada"/>
                        <a:sym typeface="Mad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340025">
                <a:tc vMerge="1"/>
                <a:tc>
                  <a:txBody>
                    <a:bodyPr/>
                    <a:lstStyle/>
                    <a:p>
                      <a:pPr indent="0" lvl="0" marL="0" rtl="0" algn="ctr">
                        <a:spcBef>
                          <a:spcPts val="0"/>
                        </a:spcBef>
                        <a:spcAft>
                          <a:spcPts val="0"/>
                        </a:spcAft>
                        <a:buNone/>
                      </a:pPr>
                      <a:r>
                        <a:rPr lang="en-GB" sz="1200">
                          <a:latin typeface="Mada"/>
                          <a:ea typeface="Mada"/>
                          <a:cs typeface="Mada"/>
                          <a:sym typeface="Mada"/>
                        </a:rPr>
                        <a:t>Uses</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D0E0E3"/>
                    </a:solidFill>
                  </a:tcPr>
                </a:tc>
                <a:tc>
                  <a:txBody>
                    <a:bodyPr/>
                    <a:lstStyle/>
                    <a:p>
                      <a:pPr indent="-89999" lvl="0" marL="179999" rtl="0" algn="l">
                        <a:spcBef>
                          <a:spcPts val="0"/>
                        </a:spcBef>
                        <a:spcAft>
                          <a:spcPts val="0"/>
                        </a:spcAft>
                        <a:buNone/>
                      </a:pPr>
                      <a:r>
                        <a:rPr lang="en-GB" sz="1200">
                          <a:solidFill>
                            <a:schemeClr val="dk1"/>
                          </a:solidFill>
                          <a:latin typeface="Mada"/>
                          <a:ea typeface="Mada"/>
                          <a:cs typeface="Mada"/>
                          <a:sym typeface="Mada"/>
                        </a:rPr>
                        <a:t>It is </a:t>
                      </a:r>
                      <a:r>
                        <a:rPr b="1" lang="en-GB" sz="1200">
                          <a:solidFill>
                            <a:srgbClr val="CC0000"/>
                          </a:solidFill>
                          <a:latin typeface="Mada"/>
                          <a:ea typeface="Mada"/>
                          <a:cs typeface="Mada"/>
                          <a:sym typeface="Mada"/>
                        </a:rPr>
                        <a:t>used when high-quality data are needed</a:t>
                      </a:r>
                      <a:r>
                        <a:rPr lang="en-GB" sz="1200">
                          <a:solidFill>
                            <a:schemeClr val="dk1"/>
                          </a:solidFill>
                          <a:latin typeface="Mada"/>
                          <a:ea typeface="Mada"/>
                          <a:cs typeface="Mada"/>
                          <a:sym typeface="Mada"/>
                        </a:rPr>
                        <a:t> about a particular disease that cannot be obtained through a passive system. </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It involves only a limited network of carefully selected reporting sites</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Data is obtained from selected hospitals who agree to report all cases of the disease.</a:t>
                      </a:r>
                      <a:endParaRPr sz="1200">
                        <a:solidFill>
                          <a:schemeClr val="dk1"/>
                        </a:solidFill>
                        <a:latin typeface="Mada"/>
                        <a:ea typeface="Mada"/>
                        <a:cs typeface="Mada"/>
                        <a:sym typeface="Mada"/>
                      </a:endParaRPr>
                    </a:p>
                    <a:p>
                      <a:pPr indent="-89999" lvl="0" marL="179999" rtl="0" algn="l">
                        <a:spcBef>
                          <a:spcPts val="0"/>
                        </a:spcBef>
                        <a:spcAft>
                          <a:spcPts val="0"/>
                        </a:spcAft>
                        <a:buNone/>
                      </a:pPr>
                      <a:r>
                        <a:rPr lang="en-GB" sz="1200">
                          <a:solidFill>
                            <a:schemeClr val="dk1"/>
                          </a:solidFill>
                          <a:latin typeface="Mada"/>
                          <a:ea typeface="Mada"/>
                          <a:cs typeface="Mada"/>
                          <a:sym typeface="Mada"/>
                        </a:rPr>
                        <a:t>Data collected in a well-designed sentinel system can be used to: </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Signal trends.</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Identify outbreaks.</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Monitor the burden of disease in a community.</a:t>
                      </a:r>
                      <a:endParaRPr sz="1200">
                        <a:solidFill>
                          <a:schemeClr val="dk1"/>
                        </a:solidFill>
                        <a:latin typeface="Mada"/>
                        <a:ea typeface="Mada"/>
                        <a:cs typeface="Mada"/>
                        <a:sym typeface="Mad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680100">
                <a:tc vMerge="1"/>
                <a:tc>
                  <a:txBody>
                    <a:bodyPr/>
                    <a:lstStyle/>
                    <a:p>
                      <a:pPr indent="0" lvl="0" marL="0" rtl="0" algn="ctr">
                        <a:spcBef>
                          <a:spcPts val="0"/>
                        </a:spcBef>
                        <a:spcAft>
                          <a:spcPts val="0"/>
                        </a:spcAft>
                        <a:buNone/>
                      </a:pPr>
                      <a:r>
                        <a:rPr lang="en-GB" sz="1200">
                          <a:latin typeface="Mada"/>
                          <a:ea typeface="Mada"/>
                          <a:cs typeface="Mada"/>
                          <a:sym typeface="Mada"/>
                        </a:rPr>
                        <a:t>Advantage</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D0E0E3"/>
                    </a:solidFill>
                  </a:tcPr>
                </a:tc>
                <a:tc>
                  <a:txBody>
                    <a:bodyPr/>
                    <a:lstStyle/>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Rapid</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Economical alternative to other surveillance methods.</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Because it is conducted</a:t>
                      </a:r>
                      <a:r>
                        <a:rPr b="1" lang="en-GB" sz="1200">
                          <a:solidFill>
                            <a:srgbClr val="CC0000"/>
                          </a:solidFill>
                          <a:latin typeface="Mada"/>
                          <a:ea typeface="Mada"/>
                          <a:cs typeface="Mada"/>
                          <a:sym typeface="Mada"/>
                        </a:rPr>
                        <a:t> only in selected locations</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510050">
                <a:tc vMerge="1"/>
                <a:tc>
                  <a:txBody>
                    <a:bodyPr/>
                    <a:lstStyle/>
                    <a:p>
                      <a:pPr indent="0" lvl="0" marL="0" rtl="0" algn="ctr">
                        <a:spcBef>
                          <a:spcPts val="0"/>
                        </a:spcBef>
                        <a:spcAft>
                          <a:spcPts val="0"/>
                        </a:spcAft>
                        <a:buNone/>
                      </a:pPr>
                      <a:r>
                        <a:rPr lang="en-GB" sz="1200">
                          <a:latin typeface="Mada"/>
                          <a:ea typeface="Mada"/>
                          <a:cs typeface="Mada"/>
                          <a:sym typeface="Mada"/>
                        </a:rPr>
                        <a:t>Disadvantage</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D0E0E3"/>
                    </a:solidFill>
                  </a:tcPr>
                </a:tc>
                <a:tc>
                  <a:txBody>
                    <a:bodyPr/>
                    <a:lstStyle/>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May not be as effective for detecting rare diseases or diseases that occur outside the catchment areas.</a:t>
                      </a:r>
                      <a:endParaRPr sz="1200">
                        <a:solidFill>
                          <a:schemeClr val="dk1"/>
                        </a:solidFill>
                        <a:latin typeface="Mada"/>
                        <a:ea typeface="Mada"/>
                        <a:cs typeface="Mada"/>
                        <a:sym typeface="Mad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7"/>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7"/>
          <p:cNvSpPr/>
          <p:nvPr/>
        </p:nvSpPr>
        <p:spPr>
          <a:xfrm>
            <a:off x="-75" y="9829800"/>
            <a:ext cx="7589400" cy="8685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7"/>
          <p:cNvSpPr txBox="1"/>
          <p:nvPr/>
        </p:nvSpPr>
        <p:spPr>
          <a:xfrm>
            <a:off x="-75" y="202825"/>
            <a:ext cx="76251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Organization and Structure of a Surveillance System</a:t>
            </a:r>
            <a:endParaRPr sz="2400">
              <a:solidFill>
                <a:srgbClr val="134F5C"/>
              </a:solidFill>
              <a:latin typeface="Nunito"/>
              <a:ea typeface="Nunito"/>
              <a:cs typeface="Nunito"/>
              <a:sym typeface="Nunito"/>
            </a:endParaRPr>
          </a:p>
          <a:p>
            <a:pPr indent="0" lvl="0" marL="0" rtl="0" algn="ctr">
              <a:spcBef>
                <a:spcPts val="0"/>
              </a:spcBef>
              <a:spcAft>
                <a:spcPts val="0"/>
              </a:spcAft>
              <a:buNone/>
            </a:pPr>
            <a:r>
              <a:t/>
            </a:r>
            <a:endParaRPr sz="2400">
              <a:solidFill>
                <a:srgbClr val="134F5C"/>
              </a:solidFill>
              <a:latin typeface="Nunito"/>
              <a:ea typeface="Nunito"/>
              <a:cs typeface="Nunito"/>
              <a:sym typeface="Nunito"/>
            </a:endParaRPr>
          </a:p>
        </p:txBody>
      </p:sp>
      <p:sp>
        <p:nvSpPr>
          <p:cNvPr id="181" name="Google Shape;181;p17"/>
          <p:cNvSpPr txBox="1"/>
          <p:nvPr/>
        </p:nvSpPr>
        <p:spPr>
          <a:xfrm>
            <a:off x="-75" y="9829800"/>
            <a:ext cx="7589400" cy="68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None/>
            </a:pPr>
            <a:r>
              <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p:txBody>
      </p:sp>
      <p:grpSp>
        <p:nvGrpSpPr>
          <p:cNvPr id="182" name="Google Shape;182;p17"/>
          <p:cNvGrpSpPr/>
          <p:nvPr/>
        </p:nvGrpSpPr>
        <p:grpSpPr>
          <a:xfrm>
            <a:off x="212452" y="1717377"/>
            <a:ext cx="7232280" cy="442045"/>
            <a:chOff x="1592998" y="2322577"/>
            <a:chExt cx="3729710" cy="642600"/>
          </a:xfrm>
        </p:grpSpPr>
        <p:sp>
          <p:nvSpPr>
            <p:cNvPr id="183" name="Google Shape;183;p17"/>
            <p:cNvSpPr/>
            <p:nvPr/>
          </p:nvSpPr>
          <p:spPr>
            <a:xfrm flipH="1">
              <a:off x="2165208" y="2322577"/>
              <a:ext cx="3157500" cy="6426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Clr>
                  <a:srgbClr val="000000"/>
                </a:buClr>
                <a:buSzPts val="1100"/>
                <a:buFont typeface="Arial"/>
                <a:buNone/>
              </a:pPr>
              <a:r>
                <a:rPr b="1" lang="en-GB" sz="1200">
                  <a:latin typeface="Mada"/>
                  <a:ea typeface="Mada"/>
                  <a:cs typeface="Mada"/>
                  <a:sym typeface="Mada"/>
                </a:rPr>
                <a:t> The originators of data: </a:t>
              </a:r>
              <a:endParaRPr b="1" sz="1200">
                <a:latin typeface="Mada"/>
                <a:ea typeface="Mada"/>
                <a:cs typeface="Mada"/>
                <a:sym typeface="Mada"/>
              </a:endParaRPr>
            </a:p>
            <a:p>
              <a:pPr indent="-166199" lvl="0" marL="179999" rtl="0" algn="l">
                <a:spcBef>
                  <a:spcPts val="0"/>
                </a:spcBef>
                <a:spcAft>
                  <a:spcPts val="0"/>
                </a:spcAft>
                <a:buSzPts val="1200"/>
                <a:buFont typeface="Mada"/>
                <a:buChar char="-"/>
              </a:pPr>
              <a:r>
                <a:rPr lang="en-GB" sz="1200">
                  <a:latin typeface="Mada"/>
                  <a:ea typeface="Mada"/>
                  <a:cs typeface="Mada"/>
                  <a:sym typeface="Mada"/>
                </a:rPr>
                <a:t>This would include the sources of data, data collectors and data collecting mechanisms.</a:t>
              </a:r>
              <a:r>
                <a:rPr b="1" lang="en-GB" sz="1200">
                  <a:latin typeface="Mada"/>
                  <a:ea typeface="Mada"/>
                  <a:cs typeface="Mada"/>
                  <a:sym typeface="Mada"/>
                </a:rPr>
                <a:t> </a:t>
              </a:r>
              <a:endParaRPr/>
            </a:p>
          </p:txBody>
        </p:sp>
        <p:sp>
          <p:nvSpPr>
            <p:cNvPr id="184" name="Google Shape;184;p17"/>
            <p:cNvSpPr/>
            <p:nvPr/>
          </p:nvSpPr>
          <p:spPr>
            <a:xfrm>
              <a:off x="1592998" y="2322577"/>
              <a:ext cx="572100" cy="642600"/>
            </a:xfrm>
            <a:prstGeom prst="rect">
              <a:avLst/>
            </a:prstGeom>
            <a:solidFill>
              <a:srgbClr val="45818E"/>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2</a:t>
              </a:r>
              <a:endParaRPr b="1" sz="2400">
                <a:solidFill>
                  <a:srgbClr val="FFFFFF"/>
                </a:solidFill>
                <a:latin typeface="Georgia"/>
                <a:ea typeface="Georgia"/>
                <a:cs typeface="Georgia"/>
                <a:sym typeface="Georgia"/>
              </a:endParaRPr>
            </a:p>
          </p:txBody>
        </p:sp>
      </p:grpSp>
      <p:grpSp>
        <p:nvGrpSpPr>
          <p:cNvPr id="185" name="Google Shape;185;p17"/>
          <p:cNvGrpSpPr/>
          <p:nvPr/>
        </p:nvGrpSpPr>
        <p:grpSpPr>
          <a:xfrm>
            <a:off x="213271" y="2197635"/>
            <a:ext cx="7230917" cy="547816"/>
            <a:chOff x="1593843" y="2328929"/>
            <a:chExt cx="3729007" cy="1017300"/>
          </a:xfrm>
        </p:grpSpPr>
        <p:sp>
          <p:nvSpPr>
            <p:cNvPr id="186" name="Google Shape;186;p17"/>
            <p:cNvSpPr/>
            <p:nvPr/>
          </p:nvSpPr>
          <p:spPr>
            <a:xfrm flipH="1">
              <a:off x="2161450" y="2328929"/>
              <a:ext cx="3161400" cy="1017300"/>
            </a:xfrm>
            <a:prstGeom prst="rect">
              <a:avLst/>
            </a:prstGeom>
            <a:solidFill>
              <a:srgbClr val="EEEEEE"/>
            </a:solidFill>
            <a:ln>
              <a:noFill/>
            </a:ln>
          </p:spPr>
          <p:txBody>
            <a:bodyPr anchorCtr="0" anchor="ctr" bIns="68500" lIns="68500" spcFirstLastPara="1" rIns="68500" wrap="square" tIns="68500">
              <a:noAutofit/>
            </a:bodyPr>
            <a:lstStyle/>
            <a:p>
              <a:pPr indent="-89999" lvl="0" marL="179999" rtl="0" algn="l">
                <a:spcBef>
                  <a:spcPts val="0"/>
                </a:spcBef>
                <a:spcAft>
                  <a:spcPts val="0"/>
                </a:spcAft>
                <a:buNone/>
              </a:pPr>
              <a:r>
                <a:rPr b="1" lang="en-GB" sz="1200">
                  <a:latin typeface="Mada"/>
                  <a:ea typeface="Mada"/>
                  <a:cs typeface="Mada"/>
                  <a:sym typeface="Mada"/>
                </a:rPr>
                <a:t>The transmission of data to the surveillance centre</a:t>
              </a:r>
              <a:endParaRPr b="1" sz="1200">
                <a:latin typeface="Mada"/>
                <a:ea typeface="Mada"/>
                <a:cs typeface="Mada"/>
                <a:sym typeface="Mada"/>
              </a:endParaRPr>
            </a:p>
            <a:p>
              <a:pPr indent="-166199" lvl="0" marL="179999" rtl="0" algn="l">
                <a:spcBef>
                  <a:spcPts val="0"/>
                </a:spcBef>
                <a:spcAft>
                  <a:spcPts val="0"/>
                </a:spcAft>
                <a:buSzPts val="1200"/>
                <a:buFont typeface="Mada"/>
                <a:buChar char="-"/>
              </a:pPr>
              <a:r>
                <a:rPr lang="en-GB" sz="1200">
                  <a:latin typeface="Mada"/>
                  <a:ea typeface="Mada"/>
                  <a:cs typeface="Mada"/>
                  <a:sym typeface="Mada"/>
                </a:rPr>
                <a:t>With specification of the mode of transmission and frequency of such transmission. </a:t>
              </a:r>
              <a:endParaRPr sz="1200">
                <a:latin typeface="Mada"/>
                <a:ea typeface="Mada"/>
                <a:cs typeface="Mada"/>
                <a:sym typeface="Mada"/>
              </a:endParaRPr>
            </a:p>
          </p:txBody>
        </p:sp>
        <p:sp>
          <p:nvSpPr>
            <p:cNvPr id="187" name="Google Shape;187;p17"/>
            <p:cNvSpPr/>
            <p:nvPr/>
          </p:nvSpPr>
          <p:spPr>
            <a:xfrm>
              <a:off x="1593843" y="2328929"/>
              <a:ext cx="567600" cy="1017300"/>
            </a:xfrm>
            <a:prstGeom prst="rect">
              <a:avLst/>
            </a:prstGeom>
            <a:solidFill>
              <a:srgbClr val="45818E"/>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3</a:t>
              </a:r>
              <a:endParaRPr b="1" sz="2400">
                <a:solidFill>
                  <a:srgbClr val="FFFFFF"/>
                </a:solidFill>
                <a:latin typeface="Georgia"/>
                <a:ea typeface="Georgia"/>
                <a:cs typeface="Georgia"/>
                <a:sym typeface="Georgia"/>
              </a:endParaRPr>
            </a:p>
          </p:txBody>
        </p:sp>
      </p:grpSp>
      <p:grpSp>
        <p:nvGrpSpPr>
          <p:cNvPr id="188" name="Google Shape;188;p17"/>
          <p:cNvGrpSpPr/>
          <p:nvPr/>
        </p:nvGrpSpPr>
        <p:grpSpPr>
          <a:xfrm>
            <a:off x="212452" y="1243125"/>
            <a:ext cx="7232280" cy="442085"/>
            <a:chOff x="1592998" y="2321826"/>
            <a:chExt cx="3729710" cy="643500"/>
          </a:xfrm>
        </p:grpSpPr>
        <p:sp>
          <p:nvSpPr>
            <p:cNvPr id="189" name="Google Shape;189;p17"/>
            <p:cNvSpPr/>
            <p:nvPr/>
          </p:nvSpPr>
          <p:spPr>
            <a:xfrm flipH="1">
              <a:off x="2165208" y="2321826"/>
              <a:ext cx="3157500" cy="643500"/>
            </a:xfrm>
            <a:prstGeom prst="rect">
              <a:avLst/>
            </a:prstGeom>
            <a:solidFill>
              <a:srgbClr val="EEEEEE"/>
            </a:solidFill>
            <a:ln>
              <a:noFill/>
            </a:ln>
          </p:spPr>
          <p:txBody>
            <a:bodyPr anchorCtr="0" anchor="ctr" bIns="68500" lIns="68500" spcFirstLastPara="1" rIns="68500" wrap="square" tIns="68500">
              <a:noAutofit/>
            </a:bodyPr>
            <a:lstStyle/>
            <a:p>
              <a:pPr indent="-89999" lvl="0" marL="179999" rtl="0" algn="l">
                <a:spcBef>
                  <a:spcPts val="0"/>
                </a:spcBef>
                <a:spcAft>
                  <a:spcPts val="0"/>
                </a:spcAft>
                <a:buClr>
                  <a:srgbClr val="000000"/>
                </a:buClr>
                <a:buSzPts val="1100"/>
                <a:buFont typeface="Arial"/>
                <a:buNone/>
              </a:pPr>
              <a:r>
                <a:rPr b="1" lang="en-GB" sz="1200">
                  <a:latin typeface="Mada"/>
                  <a:ea typeface="Mada"/>
                  <a:cs typeface="Mada"/>
                  <a:sym typeface="Mada"/>
                </a:rPr>
                <a:t>An overall organization: </a:t>
              </a:r>
              <a:endParaRPr b="1" sz="1200">
                <a:latin typeface="Mada"/>
                <a:ea typeface="Mada"/>
                <a:cs typeface="Mada"/>
                <a:sym typeface="Mada"/>
              </a:endParaRPr>
            </a:p>
            <a:p>
              <a:pPr indent="-166199" lvl="0" marL="179999" rtl="0" algn="l">
                <a:spcBef>
                  <a:spcPts val="0"/>
                </a:spcBef>
                <a:spcAft>
                  <a:spcPts val="0"/>
                </a:spcAft>
                <a:buSzPts val="1200"/>
                <a:buFont typeface="Mada"/>
                <a:buChar char="-"/>
              </a:pPr>
              <a:r>
                <a:rPr lang="en-GB" sz="1200">
                  <a:latin typeface="Mada"/>
                  <a:ea typeface="Mada"/>
                  <a:cs typeface="Mada"/>
                  <a:sym typeface="Mada"/>
                </a:rPr>
                <a:t>Consisting of personnel, finances, logistics and administrative back up.</a:t>
              </a:r>
              <a:endParaRPr>
                <a:latin typeface="Mada"/>
                <a:ea typeface="Mada"/>
                <a:cs typeface="Mada"/>
                <a:sym typeface="Mada"/>
              </a:endParaRPr>
            </a:p>
          </p:txBody>
        </p:sp>
        <p:sp>
          <p:nvSpPr>
            <p:cNvPr id="190" name="Google Shape;190;p17"/>
            <p:cNvSpPr/>
            <p:nvPr/>
          </p:nvSpPr>
          <p:spPr>
            <a:xfrm>
              <a:off x="1592998" y="2322590"/>
              <a:ext cx="572100" cy="642600"/>
            </a:xfrm>
            <a:prstGeom prst="rect">
              <a:avLst/>
            </a:prstGeom>
            <a:solidFill>
              <a:srgbClr val="45818E"/>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1</a:t>
              </a:r>
              <a:endParaRPr b="1" sz="2400">
                <a:solidFill>
                  <a:srgbClr val="FFFFFF"/>
                </a:solidFill>
                <a:latin typeface="Nunito"/>
                <a:ea typeface="Nunito"/>
                <a:cs typeface="Nunito"/>
                <a:sym typeface="Nunito"/>
              </a:endParaRPr>
            </a:p>
          </p:txBody>
        </p:sp>
      </p:grpSp>
      <p:grpSp>
        <p:nvGrpSpPr>
          <p:cNvPr id="191" name="Google Shape;191;p17"/>
          <p:cNvGrpSpPr/>
          <p:nvPr/>
        </p:nvGrpSpPr>
        <p:grpSpPr>
          <a:xfrm>
            <a:off x="213283" y="2783657"/>
            <a:ext cx="7229016" cy="444165"/>
            <a:chOff x="1593000" y="2322581"/>
            <a:chExt cx="3687333" cy="642600"/>
          </a:xfrm>
        </p:grpSpPr>
        <p:sp>
          <p:nvSpPr>
            <p:cNvPr id="192" name="Google Shape;192;p17"/>
            <p:cNvSpPr/>
            <p:nvPr/>
          </p:nvSpPr>
          <p:spPr>
            <a:xfrm flipH="1">
              <a:off x="2159433" y="2322581"/>
              <a:ext cx="3120900" cy="642600"/>
            </a:xfrm>
            <a:prstGeom prst="rect">
              <a:avLst/>
            </a:prstGeom>
            <a:solidFill>
              <a:srgbClr val="EEEEEE"/>
            </a:solidFill>
            <a:ln>
              <a:noFill/>
            </a:ln>
          </p:spPr>
          <p:txBody>
            <a:bodyPr anchorCtr="0" anchor="ctr" bIns="68500" lIns="68500" spcFirstLastPara="1" rIns="68500" wrap="square" tIns="68500">
              <a:noAutofit/>
            </a:bodyPr>
            <a:lstStyle/>
            <a:p>
              <a:pPr indent="-89999" lvl="0" marL="179999" rtl="0" algn="l">
                <a:spcBef>
                  <a:spcPts val="0"/>
                </a:spcBef>
                <a:spcAft>
                  <a:spcPts val="0"/>
                </a:spcAft>
                <a:buClr>
                  <a:srgbClr val="000000"/>
                </a:buClr>
                <a:buSzPts val="1100"/>
                <a:buFont typeface="Arial"/>
                <a:buNone/>
              </a:pPr>
              <a:r>
                <a:rPr b="1" lang="en-GB" sz="1200">
                  <a:latin typeface="Mada"/>
                  <a:ea typeface="Mada"/>
                  <a:cs typeface="Mada"/>
                  <a:sym typeface="Mada"/>
                </a:rPr>
                <a:t>Data management and analysis: </a:t>
              </a:r>
              <a:endParaRPr b="1" sz="1200">
                <a:latin typeface="Mada"/>
                <a:ea typeface="Mada"/>
                <a:cs typeface="Mada"/>
                <a:sym typeface="Mada"/>
              </a:endParaRPr>
            </a:p>
            <a:p>
              <a:pPr indent="-166199" lvl="0" marL="179999" rtl="0" algn="l">
                <a:spcBef>
                  <a:spcPts val="0"/>
                </a:spcBef>
                <a:spcAft>
                  <a:spcPts val="0"/>
                </a:spcAft>
                <a:buSzPts val="1200"/>
                <a:buFont typeface="Mada"/>
                <a:buChar char="-"/>
              </a:pPr>
              <a:r>
                <a:rPr lang="en-GB" sz="1200">
                  <a:latin typeface="Mada"/>
                  <a:ea typeface="Mada"/>
                  <a:cs typeface="Mada"/>
                  <a:sym typeface="Mada"/>
                </a:rPr>
                <a:t>This includes manual/ computerized data files, and statistical analysis procedures.</a:t>
              </a:r>
              <a:endParaRPr>
                <a:latin typeface="Mada"/>
                <a:ea typeface="Mada"/>
                <a:cs typeface="Mada"/>
                <a:sym typeface="Mada"/>
              </a:endParaRPr>
            </a:p>
          </p:txBody>
        </p:sp>
        <p:sp>
          <p:nvSpPr>
            <p:cNvPr id="193" name="Google Shape;193;p17"/>
            <p:cNvSpPr/>
            <p:nvPr/>
          </p:nvSpPr>
          <p:spPr>
            <a:xfrm>
              <a:off x="1593000" y="2322581"/>
              <a:ext cx="5664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194" name="Google Shape;194;p17"/>
            <p:cNvSpPr/>
            <p:nvPr/>
          </p:nvSpPr>
          <p:spPr>
            <a:xfrm>
              <a:off x="1593006" y="2322581"/>
              <a:ext cx="566400" cy="642600"/>
            </a:xfrm>
            <a:prstGeom prst="rect">
              <a:avLst/>
            </a:prstGeom>
            <a:solidFill>
              <a:srgbClr val="45818E"/>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4</a:t>
              </a:r>
              <a:endParaRPr b="1" sz="2400">
                <a:solidFill>
                  <a:srgbClr val="FFFFFF"/>
                </a:solidFill>
                <a:latin typeface="Georgia"/>
                <a:ea typeface="Georgia"/>
                <a:cs typeface="Georgia"/>
                <a:sym typeface="Georgia"/>
              </a:endParaRPr>
            </a:p>
          </p:txBody>
        </p:sp>
      </p:grpSp>
      <p:grpSp>
        <p:nvGrpSpPr>
          <p:cNvPr id="195" name="Google Shape;195;p17"/>
          <p:cNvGrpSpPr/>
          <p:nvPr/>
        </p:nvGrpSpPr>
        <p:grpSpPr>
          <a:xfrm>
            <a:off x="213283" y="3266066"/>
            <a:ext cx="7229016" cy="444165"/>
            <a:chOff x="1593000" y="2322581"/>
            <a:chExt cx="3687333" cy="642600"/>
          </a:xfrm>
        </p:grpSpPr>
        <p:sp>
          <p:nvSpPr>
            <p:cNvPr id="196" name="Google Shape;196;p17"/>
            <p:cNvSpPr/>
            <p:nvPr/>
          </p:nvSpPr>
          <p:spPr>
            <a:xfrm flipH="1">
              <a:off x="2159433" y="2322581"/>
              <a:ext cx="3120900" cy="642600"/>
            </a:xfrm>
            <a:prstGeom prst="rect">
              <a:avLst/>
            </a:prstGeom>
            <a:solidFill>
              <a:srgbClr val="EEEEEE"/>
            </a:solidFill>
            <a:ln>
              <a:noFill/>
            </a:ln>
          </p:spPr>
          <p:txBody>
            <a:bodyPr anchorCtr="0" anchor="ctr" bIns="68500" lIns="68500" spcFirstLastPara="1" rIns="68500" wrap="square" tIns="68500">
              <a:noAutofit/>
            </a:bodyPr>
            <a:lstStyle/>
            <a:p>
              <a:pPr indent="-89999" lvl="0" marL="179999" rtl="0" algn="l">
                <a:spcBef>
                  <a:spcPts val="0"/>
                </a:spcBef>
                <a:spcAft>
                  <a:spcPts val="0"/>
                </a:spcAft>
                <a:buClr>
                  <a:srgbClr val="000000"/>
                </a:buClr>
                <a:buSzPts val="1100"/>
                <a:buFont typeface="Arial"/>
                <a:buNone/>
              </a:pPr>
              <a:r>
                <a:rPr b="1" lang="en-GB" sz="1200">
                  <a:latin typeface="Mada"/>
                  <a:ea typeface="Mada"/>
                  <a:cs typeface="Mada"/>
                  <a:sym typeface="Mada"/>
                </a:rPr>
                <a:t>The sensible interpretation or results: </a:t>
              </a:r>
              <a:endParaRPr b="1" sz="1200">
                <a:latin typeface="Mada"/>
                <a:ea typeface="Mada"/>
                <a:cs typeface="Mada"/>
                <a:sym typeface="Mada"/>
              </a:endParaRPr>
            </a:p>
            <a:p>
              <a:pPr indent="-166199" lvl="0" marL="179999" rtl="0" algn="l">
                <a:spcBef>
                  <a:spcPts val="0"/>
                </a:spcBef>
                <a:spcAft>
                  <a:spcPts val="0"/>
                </a:spcAft>
                <a:buSzPts val="1200"/>
                <a:buFont typeface="Mada"/>
                <a:buChar char="-"/>
              </a:pPr>
              <a:r>
                <a:rPr lang="en-GB" sz="1200">
                  <a:latin typeface="Mada"/>
                  <a:ea typeface="Mada"/>
                  <a:cs typeface="Mada"/>
                  <a:sym typeface="Mada"/>
                </a:rPr>
                <a:t>Including their consolidation and preparation of reports.</a:t>
              </a:r>
              <a:endParaRPr>
                <a:latin typeface="Mada"/>
                <a:ea typeface="Mada"/>
                <a:cs typeface="Mada"/>
                <a:sym typeface="Mada"/>
              </a:endParaRPr>
            </a:p>
          </p:txBody>
        </p:sp>
        <p:sp>
          <p:nvSpPr>
            <p:cNvPr id="197" name="Google Shape;197;p17"/>
            <p:cNvSpPr/>
            <p:nvPr/>
          </p:nvSpPr>
          <p:spPr>
            <a:xfrm>
              <a:off x="1593000" y="2322581"/>
              <a:ext cx="5664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198" name="Google Shape;198;p17"/>
            <p:cNvSpPr/>
            <p:nvPr/>
          </p:nvSpPr>
          <p:spPr>
            <a:xfrm>
              <a:off x="1593000" y="2322581"/>
              <a:ext cx="566400" cy="642600"/>
            </a:xfrm>
            <a:prstGeom prst="rect">
              <a:avLst/>
            </a:prstGeom>
            <a:solidFill>
              <a:srgbClr val="45818E"/>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5</a:t>
              </a:r>
              <a:endParaRPr b="1" sz="2400">
                <a:solidFill>
                  <a:srgbClr val="FFFFFF"/>
                </a:solidFill>
                <a:latin typeface="Georgia"/>
                <a:ea typeface="Georgia"/>
                <a:cs typeface="Georgia"/>
                <a:sym typeface="Georgia"/>
              </a:endParaRPr>
            </a:p>
          </p:txBody>
        </p:sp>
      </p:grpSp>
      <p:grpSp>
        <p:nvGrpSpPr>
          <p:cNvPr id="199" name="Google Shape;199;p17"/>
          <p:cNvGrpSpPr/>
          <p:nvPr/>
        </p:nvGrpSpPr>
        <p:grpSpPr>
          <a:xfrm>
            <a:off x="213295" y="3748540"/>
            <a:ext cx="7229016" cy="482400"/>
            <a:chOff x="1593000" y="2322581"/>
            <a:chExt cx="3687333" cy="642600"/>
          </a:xfrm>
        </p:grpSpPr>
        <p:sp>
          <p:nvSpPr>
            <p:cNvPr id="200" name="Google Shape;200;p17"/>
            <p:cNvSpPr/>
            <p:nvPr/>
          </p:nvSpPr>
          <p:spPr>
            <a:xfrm flipH="1">
              <a:off x="2159433" y="2322581"/>
              <a:ext cx="3120900" cy="642600"/>
            </a:xfrm>
            <a:prstGeom prst="rect">
              <a:avLst/>
            </a:prstGeom>
            <a:solidFill>
              <a:srgbClr val="EEEEEE"/>
            </a:solidFill>
            <a:ln>
              <a:noFill/>
            </a:ln>
          </p:spPr>
          <p:txBody>
            <a:bodyPr anchorCtr="0" anchor="ctr" bIns="68500" lIns="68500" spcFirstLastPara="1" rIns="68500" wrap="square" tIns="68500">
              <a:noAutofit/>
            </a:bodyPr>
            <a:lstStyle/>
            <a:p>
              <a:pPr indent="-89999" lvl="0" marL="179999" rtl="0" algn="l">
                <a:spcBef>
                  <a:spcPts val="0"/>
                </a:spcBef>
                <a:spcAft>
                  <a:spcPts val="0"/>
                </a:spcAft>
                <a:buClr>
                  <a:srgbClr val="000000"/>
                </a:buClr>
                <a:buSzPts val="1100"/>
                <a:buFont typeface="Arial"/>
                <a:buNone/>
              </a:pPr>
              <a:r>
                <a:rPr b="1" lang="en-GB" sz="1200">
                  <a:latin typeface="Mada"/>
                  <a:ea typeface="Mada"/>
                  <a:cs typeface="Mada"/>
                  <a:sym typeface="Mada"/>
                </a:rPr>
                <a:t> A system of feedback of results: </a:t>
              </a:r>
              <a:endParaRPr b="1" sz="1200">
                <a:latin typeface="Mada"/>
                <a:ea typeface="Mada"/>
                <a:cs typeface="Mada"/>
                <a:sym typeface="Mada"/>
              </a:endParaRPr>
            </a:p>
            <a:p>
              <a:pPr indent="-166199" lvl="0" marL="179999" rtl="0" algn="l">
                <a:spcBef>
                  <a:spcPts val="0"/>
                </a:spcBef>
                <a:spcAft>
                  <a:spcPts val="0"/>
                </a:spcAft>
                <a:buSzPts val="1200"/>
                <a:buFont typeface="Mada"/>
                <a:buChar char="-"/>
              </a:pPr>
              <a:r>
                <a:rPr lang="en-GB" sz="1200">
                  <a:latin typeface="Mada"/>
                  <a:ea typeface="Mada"/>
                  <a:cs typeface="Mada"/>
                  <a:sym typeface="Mada"/>
                </a:rPr>
                <a:t>To the originators of data and to those who are in a position to enforce preventive steps.</a:t>
              </a:r>
              <a:endParaRPr>
                <a:latin typeface="Mada"/>
                <a:ea typeface="Mada"/>
                <a:cs typeface="Mada"/>
                <a:sym typeface="Mada"/>
              </a:endParaRPr>
            </a:p>
          </p:txBody>
        </p:sp>
        <p:sp>
          <p:nvSpPr>
            <p:cNvPr id="201" name="Google Shape;201;p17"/>
            <p:cNvSpPr/>
            <p:nvPr/>
          </p:nvSpPr>
          <p:spPr>
            <a:xfrm>
              <a:off x="1593000" y="2322581"/>
              <a:ext cx="5664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02" name="Google Shape;202;p17"/>
            <p:cNvSpPr/>
            <p:nvPr/>
          </p:nvSpPr>
          <p:spPr>
            <a:xfrm>
              <a:off x="1593000" y="2322581"/>
              <a:ext cx="566400" cy="642600"/>
            </a:xfrm>
            <a:prstGeom prst="rect">
              <a:avLst/>
            </a:prstGeom>
            <a:solidFill>
              <a:srgbClr val="45818E"/>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6</a:t>
              </a:r>
              <a:endParaRPr b="1" sz="2400">
                <a:solidFill>
                  <a:srgbClr val="FFFFFF"/>
                </a:solidFill>
                <a:latin typeface="Georgia"/>
                <a:ea typeface="Georgia"/>
                <a:cs typeface="Georgia"/>
                <a:sym typeface="Georgia"/>
              </a:endParaRPr>
            </a:p>
          </p:txBody>
        </p:sp>
      </p:grpSp>
      <p:grpSp>
        <p:nvGrpSpPr>
          <p:cNvPr id="203" name="Google Shape;203;p17"/>
          <p:cNvGrpSpPr/>
          <p:nvPr/>
        </p:nvGrpSpPr>
        <p:grpSpPr>
          <a:xfrm>
            <a:off x="213283" y="4284000"/>
            <a:ext cx="7229016" cy="444165"/>
            <a:chOff x="1593000" y="2322581"/>
            <a:chExt cx="3687333" cy="642600"/>
          </a:xfrm>
        </p:grpSpPr>
        <p:sp>
          <p:nvSpPr>
            <p:cNvPr id="204" name="Google Shape;204;p17"/>
            <p:cNvSpPr/>
            <p:nvPr/>
          </p:nvSpPr>
          <p:spPr>
            <a:xfrm flipH="1">
              <a:off x="2159433" y="2322581"/>
              <a:ext cx="3120900" cy="642600"/>
            </a:xfrm>
            <a:prstGeom prst="rect">
              <a:avLst/>
            </a:prstGeom>
            <a:solidFill>
              <a:srgbClr val="EEEEEE"/>
            </a:solidFill>
            <a:ln>
              <a:noFill/>
            </a:ln>
          </p:spPr>
          <p:txBody>
            <a:bodyPr anchorCtr="0" anchor="ctr" bIns="68500" lIns="68500" spcFirstLastPara="1" rIns="68500" wrap="square" tIns="68500">
              <a:noAutofit/>
            </a:bodyPr>
            <a:lstStyle/>
            <a:p>
              <a:pPr indent="-89999" lvl="0" marL="179999" rtl="0" algn="l">
                <a:spcBef>
                  <a:spcPts val="0"/>
                </a:spcBef>
                <a:spcAft>
                  <a:spcPts val="0"/>
                </a:spcAft>
                <a:buClr>
                  <a:srgbClr val="000000"/>
                </a:buClr>
                <a:buSzPts val="1100"/>
                <a:buFont typeface="Arial"/>
                <a:buNone/>
              </a:pPr>
              <a:r>
                <a:rPr lang="en-GB" sz="1200">
                  <a:latin typeface="Mada"/>
                  <a:ea typeface="Mada"/>
                  <a:cs typeface="Mada"/>
                  <a:sym typeface="Mada"/>
                </a:rPr>
                <a:t>A system to </a:t>
              </a:r>
              <a:r>
                <a:rPr b="1" lang="en-GB" sz="1200">
                  <a:latin typeface="Mada"/>
                  <a:ea typeface="Mada"/>
                  <a:cs typeface="Mada"/>
                  <a:sym typeface="Mada"/>
                </a:rPr>
                <a:t>periodically evaluate</a:t>
              </a:r>
              <a:r>
                <a:rPr lang="en-GB" sz="1200">
                  <a:latin typeface="Mada"/>
                  <a:ea typeface="Mada"/>
                  <a:cs typeface="Mada"/>
                  <a:sym typeface="Mada"/>
                </a:rPr>
                <a:t> the surveillance system itself. </a:t>
              </a:r>
              <a:endParaRPr>
                <a:latin typeface="Mada"/>
                <a:ea typeface="Mada"/>
                <a:cs typeface="Mada"/>
                <a:sym typeface="Mada"/>
              </a:endParaRPr>
            </a:p>
          </p:txBody>
        </p:sp>
        <p:sp>
          <p:nvSpPr>
            <p:cNvPr id="205" name="Google Shape;205;p17"/>
            <p:cNvSpPr/>
            <p:nvPr/>
          </p:nvSpPr>
          <p:spPr>
            <a:xfrm>
              <a:off x="1593000" y="2322581"/>
              <a:ext cx="5664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06" name="Google Shape;206;p17"/>
            <p:cNvSpPr/>
            <p:nvPr/>
          </p:nvSpPr>
          <p:spPr>
            <a:xfrm>
              <a:off x="1593000" y="2322581"/>
              <a:ext cx="566400" cy="642600"/>
            </a:xfrm>
            <a:prstGeom prst="rect">
              <a:avLst/>
            </a:prstGeom>
            <a:solidFill>
              <a:srgbClr val="45818E"/>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7</a:t>
              </a:r>
              <a:endParaRPr b="1" sz="2400">
                <a:solidFill>
                  <a:srgbClr val="FFFFFF"/>
                </a:solidFill>
                <a:latin typeface="Georgia"/>
                <a:ea typeface="Georgia"/>
                <a:cs typeface="Georgia"/>
                <a:sym typeface="Georgia"/>
              </a:endParaRPr>
            </a:p>
          </p:txBody>
        </p:sp>
      </p:grpSp>
      <p:sp>
        <p:nvSpPr>
          <p:cNvPr id="207" name="Google Shape;207;p17"/>
          <p:cNvSpPr txBox="1"/>
          <p:nvPr/>
        </p:nvSpPr>
        <p:spPr>
          <a:xfrm>
            <a:off x="106300" y="644550"/>
            <a:ext cx="59676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Components of a Surveillance System:</a:t>
            </a:r>
            <a:endParaRPr b="1" sz="1200">
              <a:latin typeface="Mada"/>
              <a:ea typeface="Mada"/>
              <a:cs typeface="Mada"/>
              <a:sym typeface="Mada"/>
            </a:endParaRPr>
          </a:p>
        </p:txBody>
      </p:sp>
      <p:sp>
        <p:nvSpPr>
          <p:cNvPr id="208" name="Google Shape;208;p17"/>
          <p:cNvSpPr txBox="1"/>
          <p:nvPr/>
        </p:nvSpPr>
        <p:spPr>
          <a:xfrm>
            <a:off x="106288" y="4644175"/>
            <a:ext cx="59676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Steps in Establishing a Surveillance System</a:t>
            </a:r>
            <a:endParaRPr b="1" sz="1200">
              <a:latin typeface="Mada"/>
              <a:ea typeface="Mada"/>
              <a:cs typeface="Mada"/>
              <a:sym typeface="Mada"/>
            </a:endParaRPr>
          </a:p>
        </p:txBody>
      </p:sp>
      <p:sp>
        <p:nvSpPr>
          <p:cNvPr id="209" name="Google Shape;209;p17"/>
          <p:cNvSpPr/>
          <p:nvPr/>
        </p:nvSpPr>
        <p:spPr>
          <a:xfrm rot="-5400000">
            <a:off x="1044542" y="4503756"/>
            <a:ext cx="455366" cy="1978022"/>
          </a:xfrm>
          <a:custGeom>
            <a:rect b="b" l="l" r="r" t="t"/>
            <a:pathLst>
              <a:path extrusionOk="0" h="195505" w="8421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0" name="Google Shape;210;p17"/>
          <p:cNvGrpSpPr/>
          <p:nvPr/>
        </p:nvGrpSpPr>
        <p:grpSpPr>
          <a:xfrm rot="-5400000">
            <a:off x="998598" y="4424413"/>
            <a:ext cx="547776" cy="2120086"/>
            <a:chOff x="1178187" y="1392018"/>
            <a:chExt cx="1478878" cy="3058846"/>
          </a:xfrm>
        </p:grpSpPr>
        <p:sp>
          <p:nvSpPr>
            <p:cNvPr id="211" name="Google Shape;211;p17"/>
            <p:cNvSpPr/>
            <p:nvPr/>
          </p:nvSpPr>
          <p:spPr>
            <a:xfrm>
              <a:off x="1178187" y="1392018"/>
              <a:ext cx="1433924" cy="3058846"/>
            </a:xfrm>
            <a:custGeom>
              <a:rect b="b" l="l" r="r" t="t"/>
              <a:pathLst>
                <a:path extrusionOk="0" h="209510" w="98214">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7"/>
            <p:cNvSpPr/>
            <p:nvPr/>
          </p:nvSpPr>
          <p:spPr>
            <a:xfrm>
              <a:off x="2547798" y="2068378"/>
              <a:ext cx="109266" cy="109281"/>
            </a:xfrm>
            <a:custGeom>
              <a:rect b="b" l="l" r="r" t="t"/>
              <a:pathLst>
                <a:path extrusionOk="0" h="7485" w="7484">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 name="Google Shape;213;p17"/>
          <p:cNvSpPr txBox="1"/>
          <p:nvPr/>
        </p:nvSpPr>
        <p:spPr>
          <a:xfrm>
            <a:off x="390634" y="5294119"/>
            <a:ext cx="1763700" cy="30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latin typeface="Nunito"/>
                <a:ea typeface="Nunito"/>
                <a:cs typeface="Nunito"/>
                <a:sym typeface="Nunito"/>
              </a:rPr>
              <a:t>Step 1</a:t>
            </a:r>
            <a:endParaRPr sz="1800">
              <a:latin typeface="Nunito"/>
              <a:ea typeface="Nunito"/>
              <a:cs typeface="Nunito"/>
              <a:sym typeface="Nunito"/>
            </a:endParaRPr>
          </a:p>
        </p:txBody>
      </p:sp>
      <p:sp>
        <p:nvSpPr>
          <p:cNvPr id="214" name="Google Shape;214;p17"/>
          <p:cNvSpPr txBox="1"/>
          <p:nvPr/>
        </p:nvSpPr>
        <p:spPr>
          <a:xfrm>
            <a:off x="179025" y="5715275"/>
            <a:ext cx="7231200" cy="71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200">
                <a:solidFill>
                  <a:srgbClr val="CC0000"/>
                </a:solidFill>
                <a:latin typeface="Mada"/>
                <a:ea typeface="Mada"/>
                <a:cs typeface="Mada"/>
                <a:sym typeface="Mada"/>
              </a:rPr>
              <a:t>Is it Justifiable to Establish a Surveillance System? </a:t>
            </a:r>
            <a:endParaRPr b="1" sz="1200">
              <a:solidFill>
                <a:srgbClr val="CC0000"/>
              </a:solidFill>
              <a:latin typeface="Mada"/>
              <a:ea typeface="Mada"/>
              <a:cs typeface="Mada"/>
              <a:sym typeface="Mada"/>
            </a:endParaRPr>
          </a:p>
          <a:p>
            <a:pPr indent="-304800" lvl="0" marL="457200" rtl="0" algn="l">
              <a:lnSpc>
                <a:spcPct val="115000"/>
              </a:lnSpc>
              <a:spcBef>
                <a:spcPts val="1600"/>
              </a:spcBef>
              <a:spcAft>
                <a:spcPts val="0"/>
              </a:spcAft>
              <a:buClr>
                <a:srgbClr val="000000"/>
              </a:buClr>
              <a:buSzPts val="1200"/>
              <a:buFont typeface="Mada"/>
              <a:buChar char="●"/>
            </a:pPr>
            <a:r>
              <a:rPr lang="en-GB" sz="1200">
                <a:latin typeface="Mada"/>
                <a:ea typeface="Mada"/>
                <a:cs typeface="Mada"/>
                <a:sym typeface="Mada"/>
              </a:rPr>
              <a:t>Confirming if the disease is of public health importance and whether prevention/ control measures are available.</a:t>
            </a:r>
            <a:endParaRPr sz="1200">
              <a:latin typeface="Mada"/>
              <a:ea typeface="Mada"/>
              <a:cs typeface="Mada"/>
              <a:sym typeface="Mada"/>
            </a:endParaRPr>
          </a:p>
        </p:txBody>
      </p:sp>
      <p:sp>
        <p:nvSpPr>
          <p:cNvPr id="215" name="Google Shape;215;p17"/>
          <p:cNvSpPr/>
          <p:nvPr/>
        </p:nvSpPr>
        <p:spPr>
          <a:xfrm rot="-5400000">
            <a:off x="1044542" y="6180156"/>
            <a:ext cx="455366" cy="1978022"/>
          </a:xfrm>
          <a:custGeom>
            <a:rect b="b" l="l" r="r" t="t"/>
            <a:pathLst>
              <a:path extrusionOk="0" h="195505" w="8421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6" name="Google Shape;216;p17"/>
          <p:cNvGrpSpPr/>
          <p:nvPr/>
        </p:nvGrpSpPr>
        <p:grpSpPr>
          <a:xfrm rot="-5400000">
            <a:off x="998598" y="6100813"/>
            <a:ext cx="547776" cy="2120086"/>
            <a:chOff x="1178187" y="1392018"/>
            <a:chExt cx="1478878" cy="3058846"/>
          </a:xfrm>
        </p:grpSpPr>
        <p:sp>
          <p:nvSpPr>
            <p:cNvPr id="217" name="Google Shape;217;p17"/>
            <p:cNvSpPr/>
            <p:nvPr/>
          </p:nvSpPr>
          <p:spPr>
            <a:xfrm>
              <a:off x="1178187" y="1392018"/>
              <a:ext cx="1433924" cy="3058846"/>
            </a:xfrm>
            <a:custGeom>
              <a:rect b="b" l="l" r="r" t="t"/>
              <a:pathLst>
                <a:path extrusionOk="0" h="209510" w="98214">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7"/>
            <p:cNvSpPr/>
            <p:nvPr/>
          </p:nvSpPr>
          <p:spPr>
            <a:xfrm>
              <a:off x="2547798" y="2068378"/>
              <a:ext cx="109266" cy="109281"/>
            </a:xfrm>
            <a:custGeom>
              <a:rect b="b" l="l" r="r" t="t"/>
              <a:pathLst>
                <a:path extrusionOk="0" h="7485" w="7484">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9" name="Google Shape;219;p17"/>
          <p:cNvSpPr txBox="1"/>
          <p:nvPr/>
        </p:nvSpPr>
        <p:spPr>
          <a:xfrm>
            <a:off x="390634" y="6970519"/>
            <a:ext cx="1763700" cy="30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latin typeface="Nunito"/>
                <a:ea typeface="Nunito"/>
                <a:cs typeface="Nunito"/>
                <a:sym typeface="Nunito"/>
              </a:rPr>
              <a:t>Step 2</a:t>
            </a:r>
            <a:endParaRPr sz="1800">
              <a:latin typeface="Nunito"/>
              <a:ea typeface="Nunito"/>
              <a:cs typeface="Nunito"/>
              <a:sym typeface="Nunito"/>
            </a:endParaRPr>
          </a:p>
        </p:txBody>
      </p:sp>
      <p:sp>
        <p:nvSpPr>
          <p:cNvPr id="220" name="Google Shape;220;p17"/>
          <p:cNvSpPr txBox="1"/>
          <p:nvPr/>
        </p:nvSpPr>
        <p:spPr>
          <a:xfrm>
            <a:off x="179025" y="7391675"/>
            <a:ext cx="7231200" cy="245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200">
                <a:solidFill>
                  <a:srgbClr val="CC0000"/>
                </a:solidFill>
                <a:latin typeface="Mada"/>
                <a:ea typeface="Mada"/>
                <a:cs typeface="Mada"/>
                <a:sym typeface="Mada"/>
              </a:rPr>
              <a:t>Spell out the objectives of surveillance system</a:t>
            </a:r>
            <a:endParaRPr b="1" sz="1200">
              <a:solidFill>
                <a:srgbClr val="CC0000"/>
              </a:solidFill>
              <a:latin typeface="Mada"/>
              <a:ea typeface="Mada"/>
              <a:cs typeface="Mada"/>
              <a:sym typeface="Mada"/>
            </a:endParaRPr>
          </a:p>
          <a:p>
            <a:pPr indent="-304800" lvl="0" marL="457200" rtl="0" algn="l">
              <a:lnSpc>
                <a:spcPct val="115000"/>
              </a:lnSpc>
              <a:spcBef>
                <a:spcPts val="1600"/>
              </a:spcBef>
              <a:spcAft>
                <a:spcPts val="0"/>
              </a:spcAft>
              <a:buClr>
                <a:srgbClr val="000000"/>
              </a:buClr>
              <a:buSzPts val="1200"/>
              <a:buFont typeface="Mada"/>
              <a:buChar char="●"/>
            </a:pPr>
            <a:r>
              <a:rPr lang="en-GB" sz="1200">
                <a:latin typeface="Mada"/>
                <a:ea typeface="Mada"/>
                <a:cs typeface="Mada"/>
                <a:sym typeface="Mada"/>
              </a:rPr>
              <a:t>The following issues should be addressed : </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Clearly </a:t>
            </a:r>
            <a:r>
              <a:rPr b="1" lang="en-GB" sz="1200">
                <a:latin typeface="Mada"/>
                <a:ea typeface="Mada"/>
                <a:cs typeface="Mada"/>
                <a:sym typeface="Mada"/>
              </a:rPr>
              <a:t>specify the disease</a:t>
            </a:r>
            <a:r>
              <a:rPr lang="en-GB" sz="1200">
                <a:latin typeface="Mada"/>
                <a:ea typeface="Mada"/>
                <a:cs typeface="Mada"/>
                <a:sym typeface="Mada"/>
              </a:rPr>
              <a:t> (s) proposed to be brought under surveillance.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Specify : </a:t>
            </a:r>
            <a:r>
              <a:rPr b="1" lang="en-GB" sz="1200">
                <a:latin typeface="Mada"/>
                <a:ea typeface="Mada"/>
                <a:cs typeface="Mada"/>
                <a:sym typeface="Mada"/>
              </a:rPr>
              <a:t>Who </a:t>
            </a:r>
            <a:r>
              <a:rPr lang="en-GB" sz="1200">
                <a:latin typeface="Mada"/>
                <a:ea typeface="Mada"/>
                <a:cs typeface="Mada"/>
                <a:sym typeface="Mada"/>
              </a:rPr>
              <a:t>needs what information, for </a:t>
            </a:r>
            <a:r>
              <a:rPr b="1" lang="en-GB" sz="1200">
                <a:latin typeface="Mada"/>
                <a:ea typeface="Mada"/>
                <a:cs typeface="Mada"/>
                <a:sym typeface="Mada"/>
              </a:rPr>
              <a:t>what </a:t>
            </a:r>
            <a:r>
              <a:rPr lang="en-GB" sz="1200">
                <a:latin typeface="Mada"/>
                <a:ea typeface="Mada"/>
                <a:cs typeface="Mada"/>
                <a:sym typeface="Mada"/>
              </a:rPr>
              <a:t>purpose? </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The </a:t>
            </a:r>
            <a:r>
              <a:rPr b="1" lang="en-GB" sz="1200">
                <a:latin typeface="Mada"/>
                <a:ea typeface="Mada"/>
                <a:cs typeface="Mada"/>
                <a:sym typeface="Mada"/>
              </a:rPr>
              <a:t>target population</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The</a:t>
            </a:r>
            <a:r>
              <a:rPr b="1" lang="en-GB" sz="1200">
                <a:latin typeface="Mada"/>
                <a:ea typeface="Mada"/>
                <a:cs typeface="Mada"/>
                <a:sym typeface="Mada"/>
              </a:rPr>
              <a:t> health problem</a:t>
            </a:r>
            <a:r>
              <a:rPr lang="en-GB" sz="1200">
                <a:latin typeface="Mada"/>
                <a:ea typeface="Mada"/>
                <a:cs typeface="Mada"/>
                <a:sym typeface="Mada"/>
              </a:rPr>
              <a:t>: e.g. whether only Acute MI or entire spectrum of IHD is to be put to surveillance?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en-GB" sz="1200">
                <a:latin typeface="Mada"/>
                <a:ea typeface="Mada"/>
                <a:cs typeface="Mada"/>
                <a:sym typeface="Mada"/>
              </a:rPr>
              <a:t>Nature of control programmes:</a:t>
            </a:r>
            <a:r>
              <a:rPr lang="en-GB" sz="1200">
                <a:latin typeface="Mada"/>
                <a:ea typeface="Mada"/>
                <a:cs typeface="Mada"/>
                <a:sym typeface="Mada"/>
              </a:rPr>
              <a:t> e.g. if it is a rare disease or a disease moving towards eradication, a fine surveillance will be needed; on the other hand if it is a common disease, a crude surveillance would suffice.</a:t>
            </a:r>
            <a:endParaRPr sz="1200">
              <a:latin typeface="Mada"/>
              <a:ea typeface="Mada"/>
              <a:cs typeface="Mada"/>
              <a:sym typeface="Mad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8"/>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8"/>
          <p:cNvSpPr txBox="1"/>
          <p:nvPr/>
        </p:nvSpPr>
        <p:spPr>
          <a:xfrm>
            <a:off x="-75" y="202825"/>
            <a:ext cx="76251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Steps in Establishing a Surveillance System</a:t>
            </a:r>
            <a:endParaRPr sz="2400">
              <a:solidFill>
                <a:srgbClr val="134F5C"/>
              </a:solidFill>
              <a:latin typeface="Nunito"/>
              <a:ea typeface="Nunito"/>
              <a:cs typeface="Nunito"/>
              <a:sym typeface="Nunito"/>
            </a:endParaRPr>
          </a:p>
          <a:p>
            <a:pPr indent="0" lvl="0" marL="0" rtl="0" algn="ctr">
              <a:spcBef>
                <a:spcPts val="0"/>
              </a:spcBef>
              <a:spcAft>
                <a:spcPts val="0"/>
              </a:spcAft>
              <a:buNone/>
            </a:pPr>
            <a:r>
              <a:t/>
            </a:r>
            <a:endParaRPr sz="2400">
              <a:solidFill>
                <a:srgbClr val="134F5C"/>
              </a:solidFill>
              <a:latin typeface="Nunito"/>
              <a:ea typeface="Nunito"/>
              <a:cs typeface="Nunito"/>
              <a:sym typeface="Nunito"/>
            </a:endParaRPr>
          </a:p>
        </p:txBody>
      </p:sp>
      <p:sp>
        <p:nvSpPr>
          <p:cNvPr id="227" name="Google Shape;227;p18"/>
          <p:cNvSpPr txBox="1"/>
          <p:nvPr/>
        </p:nvSpPr>
        <p:spPr>
          <a:xfrm>
            <a:off x="106288" y="4415575"/>
            <a:ext cx="59676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Case Definition:</a:t>
            </a:r>
            <a:endParaRPr b="1" sz="1200">
              <a:latin typeface="Mada"/>
              <a:ea typeface="Mada"/>
              <a:cs typeface="Mada"/>
              <a:sym typeface="Mada"/>
            </a:endParaRPr>
          </a:p>
        </p:txBody>
      </p:sp>
      <p:sp>
        <p:nvSpPr>
          <p:cNvPr id="228" name="Google Shape;228;p18"/>
          <p:cNvSpPr/>
          <p:nvPr/>
        </p:nvSpPr>
        <p:spPr>
          <a:xfrm rot="-5400000">
            <a:off x="1044542" y="7956"/>
            <a:ext cx="455366" cy="1978022"/>
          </a:xfrm>
          <a:custGeom>
            <a:rect b="b" l="l" r="r" t="t"/>
            <a:pathLst>
              <a:path extrusionOk="0" h="195505" w="8421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9" name="Google Shape;229;p18"/>
          <p:cNvGrpSpPr/>
          <p:nvPr/>
        </p:nvGrpSpPr>
        <p:grpSpPr>
          <a:xfrm rot="-5400000">
            <a:off x="998598" y="-71387"/>
            <a:ext cx="547776" cy="2120086"/>
            <a:chOff x="1178187" y="1392018"/>
            <a:chExt cx="1478878" cy="3058846"/>
          </a:xfrm>
        </p:grpSpPr>
        <p:sp>
          <p:nvSpPr>
            <p:cNvPr id="230" name="Google Shape;230;p18"/>
            <p:cNvSpPr/>
            <p:nvPr/>
          </p:nvSpPr>
          <p:spPr>
            <a:xfrm>
              <a:off x="1178187" y="1392018"/>
              <a:ext cx="1433924" cy="3058846"/>
            </a:xfrm>
            <a:custGeom>
              <a:rect b="b" l="l" r="r" t="t"/>
              <a:pathLst>
                <a:path extrusionOk="0" h="209510" w="98214">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8"/>
            <p:cNvSpPr/>
            <p:nvPr/>
          </p:nvSpPr>
          <p:spPr>
            <a:xfrm>
              <a:off x="2547798" y="2068378"/>
              <a:ext cx="109266" cy="109281"/>
            </a:xfrm>
            <a:custGeom>
              <a:rect b="b" l="l" r="r" t="t"/>
              <a:pathLst>
                <a:path extrusionOk="0" h="7485" w="7484">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2" name="Google Shape;232;p18"/>
          <p:cNvSpPr txBox="1"/>
          <p:nvPr/>
        </p:nvSpPr>
        <p:spPr>
          <a:xfrm>
            <a:off x="390634" y="798319"/>
            <a:ext cx="1763700" cy="30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latin typeface="Nunito"/>
                <a:ea typeface="Nunito"/>
                <a:cs typeface="Nunito"/>
                <a:sym typeface="Nunito"/>
              </a:rPr>
              <a:t>Step 3</a:t>
            </a:r>
            <a:endParaRPr sz="1800">
              <a:latin typeface="Nunito"/>
              <a:ea typeface="Nunito"/>
              <a:cs typeface="Nunito"/>
              <a:sym typeface="Nunito"/>
            </a:endParaRPr>
          </a:p>
        </p:txBody>
      </p:sp>
      <p:sp>
        <p:nvSpPr>
          <p:cNvPr id="233" name="Google Shape;233;p18"/>
          <p:cNvSpPr txBox="1"/>
          <p:nvPr/>
        </p:nvSpPr>
        <p:spPr>
          <a:xfrm>
            <a:off x="179025" y="1219475"/>
            <a:ext cx="72312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200">
                <a:solidFill>
                  <a:srgbClr val="CC0000"/>
                </a:solidFill>
                <a:latin typeface="Mada"/>
                <a:ea typeface="Mada"/>
                <a:cs typeface="Mada"/>
                <a:sym typeface="Mada"/>
              </a:rPr>
              <a:t>Specify the organization and structure of the surveillance ?</a:t>
            </a:r>
            <a:endParaRPr b="1" sz="1200">
              <a:solidFill>
                <a:srgbClr val="CC0000"/>
              </a:solidFill>
              <a:latin typeface="Mada"/>
              <a:ea typeface="Mada"/>
              <a:cs typeface="Mada"/>
              <a:sym typeface="Mada"/>
            </a:endParaRPr>
          </a:p>
          <a:p>
            <a:pPr indent="-304800" lvl="0" marL="457200" rtl="0" algn="l">
              <a:lnSpc>
                <a:spcPct val="115000"/>
              </a:lnSpc>
              <a:spcBef>
                <a:spcPts val="1600"/>
              </a:spcBef>
              <a:spcAft>
                <a:spcPts val="0"/>
              </a:spcAft>
              <a:buSzPts val="1200"/>
              <a:buFont typeface="Mada"/>
              <a:buChar char="●"/>
            </a:pPr>
            <a:r>
              <a:rPr lang="en-GB" sz="1200">
                <a:latin typeface="Mada"/>
                <a:ea typeface="Mada"/>
                <a:cs typeface="Mada"/>
                <a:sym typeface="Mada"/>
              </a:rPr>
              <a:t> At the planning stage, clear specifications should be made as to “who will do what, how, and will be responsible to whom”.</a:t>
            </a:r>
            <a:endParaRPr sz="1200">
              <a:latin typeface="Mada"/>
              <a:ea typeface="Mada"/>
              <a:cs typeface="Mada"/>
              <a:sym typeface="Mada"/>
            </a:endParaRPr>
          </a:p>
        </p:txBody>
      </p:sp>
      <p:sp>
        <p:nvSpPr>
          <p:cNvPr id="234" name="Google Shape;234;p18"/>
          <p:cNvSpPr/>
          <p:nvPr/>
        </p:nvSpPr>
        <p:spPr>
          <a:xfrm rot="-5400000">
            <a:off x="1044542" y="1684356"/>
            <a:ext cx="455366" cy="1978022"/>
          </a:xfrm>
          <a:custGeom>
            <a:rect b="b" l="l" r="r" t="t"/>
            <a:pathLst>
              <a:path extrusionOk="0" h="195505" w="8421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5" name="Google Shape;235;p18"/>
          <p:cNvGrpSpPr/>
          <p:nvPr/>
        </p:nvGrpSpPr>
        <p:grpSpPr>
          <a:xfrm rot="-5400000">
            <a:off x="998598" y="1605013"/>
            <a:ext cx="547776" cy="2120086"/>
            <a:chOff x="1178187" y="1392018"/>
            <a:chExt cx="1478878" cy="3058846"/>
          </a:xfrm>
        </p:grpSpPr>
        <p:sp>
          <p:nvSpPr>
            <p:cNvPr id="236" name="Google Shape;236;p18"/>
            <p:cNvSpPr/>
            <p:nvPr/>
          </p:nvSpPr>
          <p:spPr>
            <a:xfrm>
              <a:off x="1178187" y="1392018"/>
              <a:ext cx="1433924" cy="3058846"/>
            </a:xfrm>
            <a:custGeom>
              <a:rect b="b" l="l" r="r" t="t"/>
              <a:pathLst>
                <a:path extrusionOk="0" h="209510" w="98214">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8"/>
            <p:cNvSpPr/>
            <p:nvPr/>
          </p:nvSpPr>
          <p:spPr>
            <a:xfrm>
              <a:off x="2547798" y="2068378"/>
              <a:ext cx="109266" cy="109281"/>
            </a:xfrm>
            <a:custGeom>
              <a:rect b="b" l="l" r="r" t="t"/>
              <a:pathLst>
                <a:path extrusionOk="0" h="7485" w="7484">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8" name="Google Shape;238;p18"/>
          <p:cNvSpPr txBox="1"/>
          <p:nvPr/>
        </p:nvSpPr>
        <p:spPr>
          <a:xfrm>
            <a:off x="390634" y="2474719"/>
            <a:ext cx="1763700" cy="30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latin typeface="Nunito"/>
                <a:ea typeface="Nunito"/>
                <a:cs typeface="Nunito"/>
                <a:sym typeface="Nunito"/>
              </a:rPr>
              <a:t>Step 4</a:t>
            </a:r>
            <a:endParaRPr sz="1800">
              <a:latin typeface="Nunito"/>
              <a:ea typeface="Nunito"/>
              <a:cs typeface="Nunito"/>
              <a:sym typeface="Nunito"/>
            </a:endParaRPr>
          </a:p>
        </p:txBody>
      </p:sp>
      <p:sp>
        <p:nvSpPr>
          <p:cNvPr id="239" name="Google Shape;239;p18"/>
          <p:cNvSpPr txBox="1"/>
          <p:nvPr/>
        </p:nvSpPr>
        <p:spPr>
          <a:xfrm>
            <a:off x="179025" y="2819675"/>
            <a:ext cx="7231200" cy="174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200">
                <a:solidFill>
                  <a:srgbClr val="CC0000"/>
                </a:solidFill>
                <a:latin typeface="Mada"/>
                <a:ea typeface="Mada"/>
                <a:cs typeface="Mada"/>
                <a:sym typeface="Mada"/>
              </a:rPr>
              <a:t> Clearly define the disease(s) being considered for surveillance ? </a:t>
            </a:r>
            <a:endParaRPr b="1" sz="1200">
              <a:solidFill>
                <a:srgbClr val="CC0000"/>
              </a:solidFill>
              <a:latin typeface="Mada"/>
              <a:ea typeface="Mada"/>
              <a:cs typeface="Mada"/>
              <a:sym typeface="Mada"/>
            </a:endParaRPr>
          </a:p>
          <a:p>
            <a:pPr indent="-304800" lvl="0" marL="457200" rtl="0" algn="l">
              <a:lnSpc>
                <a:spcPct val="115000"/>
              </a:lnSpc>
              <a:spcBef>
                <a:spcPts val="1600"/>
              </a:spcBef>
              <a:spcAft>
                <a:spcPts val="0"/>
              </a:spcAft>
              <a:buSzPts val="1200"/>
              <a:buFont typeface="Mada"/>
              <a:buChar char="●"/>
            </a:pPr>
            <a:r>
              <a:rPr b="1" lang="en-GB" sz="1200">
                <a:latin typeface="Mada"/>
                <a:ea typeface="Mada"/>
                <a:cs typeface="Mada"/>
                <a:sym typeface="Mada"/>
              </a:rPr>
              <a:t>Case definitions</a:t>
            </a:r>
            <a:r>
              <a:rPr lang="en-GB" sz="1200">
                <a:latin typeface="Mada"/>
                <a:ea typeface="Mada"/>
                <a:cs typeface="Mada"/>
                <a:sym typeface="Mada"/>
              </a:rPr>
              <a:t> should be accurately worked out after detailed consultation with experts.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All those involved in the collection of data should be</a:t>
            </a:r>
            <a:r>
              <a:rPr b="1" lang="en-GB" sz="1200">
                <a:latin typeface="Mada"/>
                <a:ea typeface="Mada"/>
                <a:cs typeface="Mada"/>
                <a:sym typeface="Mada"/>
              </a:rPr>
              <a:t> well trained</a:t>
            </a:r>
            <a:r>
              <a:rPr lang="en-GB" sz="1200">
                <a:latin typeface="Mada"/>
                <a:ea typeface="Mada"/>
                <a:cs typeface="Mada"/>
                <a:sym typeface="Mada"/>
              </a:rPr>
              <a:t> in the use of these case definitions/ diagnostic methods.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Case definitions/ diagnostic procedures should be </a:t>
            </a:r>
            <a:r>
              <a:rPr b="1" lang="en-GB" sz="1200">
                <a:latin typeface="Mada"/>
                <a:ea typeface="Mada"/>
                <a:cs typeface="Mada"/>
                <a:sym typeface="Mada"/>
              </a:rPr>
              <a:t>simple </a:t>
            </a:r>
            <a:r>
              <a:rPr lang="en-GB" sz="1200">
                <a:latin typeface="Mada"/>
                <a:ea typeface="Mada"/>
                <a:cs typeface="Mada"/>
                <a:sym typeface="Mada"/>
              </a:rPr>
              <a:t>enough so as to be understood and used by all those on which the system depends for reporting.  </a:t>
            </a:r>
            <a:endParaRPr sz="1200">
              <a:latin typeface="Mada"/>
              <a:ea typeface="Mada"/>
              <a:cs typeface="Mada"/>
              <a:sym typeface="Mada"/>
            </a:endParaRPr>
          </a:p>
        </p:txBody>
      </p:sp>
      <p:sp>
        <p:nvSpPr>
          <p:cNvPr id="240" name="Google Shape;240;p18"/>
          <p:cNvSpPr txBox="1"/>
          <p:nvPr/>
        </p:nvSpPr>
        <p:spPr>
          <a:xfrm>
            <a:off x="179025" y="4877075"/>
            <a:ext cx="7231200" cy="56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b="1" lang="en-GB" sz="1200">
                <a:latin typeface="Mada"/>
                <a:ea typeface="Mada"/>
                <a:cs typeface="Mada"/>
                <a:sym typeface="Mada"/>
              </a:rPr>
              <a:t>A set of uniform criteria used to define a disease for public health surveillance (possible, probable, confirmed).</a:t>
            </a:r>
            <a:endParaRPr sz="1200">
              <a:latin typeface="Mada"/>
              <a:ea typeface="Mada"/>
              <a:cs typeface="Mada"/>
              <a:sym typeface="Mada"/>
            </a:endParaRPr>
          </a:p>
        </p:txBody>
      </p:sp>
      <p:pic>
        <p:nvPicPr>
          <p:cNvPr id="241" name="Google Shape;241;p18"/>
          <p:cNvPicPr preferRelativeResize="0"/>
          <p:nvPr/>
        </p:nvPicPr>
        <p:blipFill>
          <a:blip r:embed="rId3">
            <a:alphaModFix/>
          </a:blip>
          <a:stretch>
            <a:fillRect/>
          </a:stretch>
        </p:blipFill>
        <p:spPr>
          <a:xfrm>
            <a:off x="1070475" y="6996363"/>
            <a:ext cx="5448300" cy="95250"/>
          </a:xfrm>
          <a:prstGeom prst="rect">
            <a:avLst/>
          </a:prstGeom>
          <a:noFill/>
          <a:ln>
            <a:noFill/>
          </a:ln>
        </p:spPr>
      </p:pic>
      <p:sp>
        <p:nvSpPr>
          <p:cNvPr id="242" name="Google Shape;242;p18"/>
          <p:cNvSpPr txBox="1"/>
          <p:nvPr/>
        </p:nvSpPr>
        <p:spPr>
          <a:xfrm>
            <a:off x="33625" y="6736188"/>
            <a:ext cx="1002000" cy="61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Low specificity</a:t>
            </a:r>
            <a:endParaRPr sz="1200">
              <a:latin typeface="Mada"/>
              <a:ea typeface="Mada"/>
              <a:cs typeface="Mada"/>
              <a:sym typeface="Mada"/>
            </a:endParaRPr>
          </a:p>
        </p:txBody>
      </p:sp>
      <p:sp>
        <p:nvSpPr>
          <p:cNvPr id="243" name="Google Shape;243;p18"/>
          <p:cNvSpPr txBox="1"/>
          <p:nvPr/>
        </p:nvSpPr>
        <p:spPr>
          <a:xfrm>
            <a:off x="6510625" y="6736188"/>
            <a:ext cx="1002000" cy="61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High </a:t>
            </a:r>
            <a:r>
              <a:rPr lang="en-GB" sz="1200">
                <a:latin typeface="Mada"/>
                <a:ea typeface="Mada"/>
                <a:cs typeface="Mada"/>
                <a:sym typeface="Mada"/>
              </a:rPr>
              <a:t>specificity</a:t>
            </a:r>
            <a:endParaRPr sz="1200">
              <a:latin typeface="Mada"/>
              <a:ea typeface="Mada"/>
              <a:cs typeface="Mada"/>
              <a:sym typeface="Mada"/>
            </a:endParaRPr>
          </a:p>
        </p:txBody>
      </p:sp>
      <p:sp>
        <p:nvSpPr>
          <p:cNvPr id="244" name="Google Shape;244;p18"/>
          <p:cNvSpPr txBox="1"/>
          <p:nvPr/>
        </p:nvSpPr>
        <p:spPr>
          <a:xfrm>
            <a:off x="1695850" y="6596175"/>
            <a:ext cx="104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Mada"/>
                <a:ea typeface="Mada"/>
                <a:cs typeface="Mada"/>
                <a:sym typeface="Mada"/>
              </a:rPr>
              <a:t>Suspected</a:t>
            </a:r>
            <a:endParaRPr b="1">
              <a:latin typeface="Mada"/>
              <a:ea typeface="Mada"/>
              <a:cs typeface="Mada"/>
              <a:sym typeface="Mada"/>
            </a:endParaRPr>
          </a:p>
        </p:txBody>
      </p:sp>
      <p:sp>
        <p:nvSpPr>
          <p:cNvPr id="245" name="Google Shape;245;p18"/>
          <p:cNvSpPr txBox="1"/>
          <p:nvPr/>
        </p:nvSpPr>
        <p:spPr>
          <a:xfrm>
            <a:off x="3981850" y="6596175"/>
            <a:ext cx="104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dk1"/>
                </a:solidFill>
                <a:latin typeface="Mada"/>
                <a:ea typeface="Mada"/>
                <a:cs typeface="Mada"/>
                <a:sym typeface="Mada"/>
              </a:rPr>
              <a:t>Probable</a:t>
            </a:r>
            <a:endParaRPr b="1">
              <a:latin typeface="Mada"/>
              <a:ea typeface="Mada"/>
              <a:cs typeface="Mada"/>
              <a:sym typeface="Mada"/>
            </a:endParaRPr>
          </a:p>
        </p:txBody>
      </p:sp>
      <p:sp>
        <p:nvSpPr>
          <p:cNvPr id="246" name="Google Shape;246;p18"/>
          <p:cNvSpPr txBox="1"/>
          <p:nvPr/>
        </p:nvSpPr>
        <p:spPr>
          <a:xfrm>
            <a:off x="5465425" y="6596175"/>
            <a:ext cx="104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dk1"/>
                </a:solidFill>
                <a:latin typeface="Mada"/>
                <a:ea typeface="Mada"/>
                <a:cs typeface="Mada"/>
                <a:sym typeface="Mada"/>
              </a:rPr>
              <a:t>Confirmed</a:t>
            </a:r>
            <a:endParaRPr b="1">
              <a:latin typeface="Mada"/>
              <a:ea typeface="Mada"/>
              <a:cs typeface="Mada"/>
              <a:sym typeface="Mada"/>
            </a:endParaRPr>
          </a:p>
        </p:txBody>
      </p:sp>
      <p:sp>
        <p:nvSpPr>
          <p:cNvPr id="247" name="Google Shape;247;p18"/>
          <p:cNvSpPr txBox="1"/>
          <p:nvPr/>
        </p:nvSpPr>
        <p:spPr>
          <a:xfrm>
            <a:off x="179025" y="5349250"/>
            <a:ext cx="5786700" cy="12930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 Enable public health officials to classify and count cases consistently across reporting areas.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It is not intended to be used by healthcare providers for making a clinical diagnosis or determining how to meet an individual patient's health needs.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Refer to standard definitions stated by WHO and CDC.</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Every year, case definitions are updated.</a:t>
            </a:r>
            <a:endParaRPr sz="1200">
              <a:solidFill>
                <a:schemeClr val="dk1"/>
              </a:solidFill>
              <a:latin typeface="Mada"/>
              <a:ea typeface="Mada"/>
              <a:cs typeface="Mada"/>
              <a:sym typeface="Mada"/>
            </a:endParaRPr>
          </a:p>
        </p:txBody>
      </p:sp>
      <p:graphicFrame>
        <p:nvGraphicFramePr>
          <p:cNvPr id="248" name="Google Shape;248;p18"/>
          <p:cNvGraphicFramePr/>
          <p:nvPr/>
        </p:nvGraphicFramePr>
        <p:xfrm>
          <a:off x="179013" y="7381588"/>
          <a:ext cx="3000000" cy="3000000"/>
        </p:xfrm>
        <a:graphic>
          <a:graphicData uri="http://schemas.openxmlformats.org/drawingml/2006/table">
            <a:tbl>
              <a:tblPr>
                <a:noFill/>
                <a:tableStyleId>{448BA039-07C7-498C-A6F9-C5B89CCC1B98}</a:tableStyleId>
              </a:tblPr>
              <a:tblGrid>
                <a:gridCol w="1011825"/>
                <a:gridCol w="1070375"/>
                <a:gridCol w="5149000"/>
              </a:tblGrid>
              <a:tr h="23550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Example</a:t>
                      </a:r>
                      <a:endParaRPr b="1" sz="1200">
                        <a:solidFill>
                          <a:srgbClr val="FFFFFF"/>
                        </a:solidFill>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134F5C"/>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Item</a:t>
                      </a:r>
                      <a:endParaRPr b="1" sz="1200">
                        <a:solidFill>
                          <a:srgbClr val="FFFFFF"/>
                        </a:solidFill>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134F5C"/>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Description</a:t>
                      </a:r>
                      <a:endParaRPr b="1" sz="1200">
                        <a:solidFill>
                          <a:srgbClr val="FFFFFF"/>
                        </a:solidFill>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134F5C"/>
                    </a:solidFill>
                  </a:tcPr>
                </a:tc>
              </a:tr>
              <a:tr h="235500">
                <a:tc rowSpan="2">
                  <a:txBody>
                    <a:bodyPr/>
                    <a:lstStyle/>
                    <a:p>
                      <a:pPr indent="0" lvl="0" marL="0" rtl="0" algn="ctr">
                        <a:spcBef>
                          <a:spcPts val="0"/>
                        </a:spcBef>
                        <a:spcAft>
                          <a:spcPts val="0"/>
                        </a:spcAft>
                        <a:buNone/>
                      </a:pPr>
                      <a:r>
                        <a:rPr lang="en-GB" sz="1200">
                          <a:solidFill>
                            <a:schemeClr val="dk1"/>
                          </a:solidFill>
                          <a:latin typeface="Mada"/>
                          <a:ea typeface="Mada"/>
                          <a:cs typeface="Mada"/>
                          <a:sym typeface="Mada"/>
                        </a:rPr>
                        <a:t>Beginning of </a:t>
                      </a:r>
                      <a:r>
                        <a:rPr lang="en-GB" sz="1200">
                          <a:solidFill>
                            <a:schemeClr val="dk1"/>
                          </a:solidFill>
                          <a:latin typeface="Mada"/>
                          <a:ea typeface="Mada"/>
                          <a:cs typeface="Mada"/>
                          <a:sym typeface="Mada"/>
                        </a:rPr>
                        <a:t>COVID-19</a:t>
                      </a:r>
                      <a:endParaRPr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(2019-nCoV)</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Mada"/>
                          <a:ea typeface="Mada"/>
                          <a:cs typeface="Mada"/>
                          <a:sym typeface="Mada"/>
                        </a:rPr>
                        <a:t>Suspected </a:t>
                      </a:r>
                      <a:r>
                        <a:rPr lang="en-GB" sz="1200">
                          <a:latin typeface="Mada"/>
                          <a:ea typeface="Mada"/>
                          <a:cs typeface="Mada"/>
                          <a:sym typeface="Mada"/>
                        </a:rPr>
                        <a:t>case</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Mada"/>
                          <a:ea typeface="Mada"/>
                          <a:cs typeface="Mada"/>
                          <a:sym typeface="Mada"/>
                        </a:rPr>
                        <a:t>A person with acute respiratory illness (fever with cough and/or shortness of breath) AND and of the following: </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1. A history of travel to China in the 14 days prior to the symptom onset. </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2. A close physical contact in the past 14 days with a confirmed case of COVID</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235500">
                <a:tc vMerge="1"/>
                <a:tc>
                  <a:txBody>
                    <a:bodyPr/>
                    <a:lstStyle/>
                    <a:p>
                      <a:pPr indent="0" lvl="0" marL="0" rtl="0" algn="ctr">
                        <a:spcBef>
                          <a:spcPts val="0"/>
                        </a:spcBef>
                        <a:spcAft>
                          <a:spcPts val="0"/>
                        </a:spcAft>
                        <a:buNone/>
                      </a:pPr>
                      <a:r>
                        <a:rPr lang="en-GB" sz="1200">
                          <a:latin typeface="Mada"/>
                          <a:ea typeface="Mada"/>
                          <a:cs typeface="Mada"/>
                          <a:sym typeface="Mada"/>
                        </a:rPr>
                        <a:t>Confirmed case</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Mada"/>
                          <a:ea typeface="Mada"/>
                          <a:cs typeface="Mada"/>
                          <a:sym typeface="Mada"/>
                        </a:rPr>
                        <a:t> Suspected case with laboratory confirmation of 2019-nCoV infection</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235500">
                <a:tc rowSpan="2">
                  <a:txBody>
                    <a:bodyPr/>
                    <a:lstStyle/>
                    <a:p>
                      <a:pPr indent="0" lvl="0" marL="0" rtl="0" algn="ctr">
                        <a:spcBef>
                          <a:spcPts val="0"/>
                        </a:spcBef>
                        <a:spcAft>
                          <a:spcPts val="0"/>
                        </a:spcAft>
                        <a:buNone/>
                      </a:pPr>
                      <a:r>
                        <a:rPr lang="en-GB" sz="1200">
                          <a:solidFill>
                            <a:schemeClr val="dk1"/>
                          </a:solidFill>
                          <a:latin typeface="Mada"/>
                          <a:ea typeface="Mada"/>
                          <a:cs typeface="Mada"/>
                          <a:sym typeface="Mada"/>
                        </a:rPr>
                        <a:t>Smallpox</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Mada"/>
                          <a:ea typeface="Mada"/>
                          <a:cs typeface="Mada"/>
                          <a:sym typeface="Mada"/>
                        </a:rPr>
                        <a:t>Probable case</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Mada"/>
                          <a:ea typeface="Mada"/>
                          <a:cs typeface="Mada"/>
                          <a:sym typeface="Mada"/>
                        </a:rPr>
                        <a:t>A case that meets the clinical case definition that is not laboratory confirmed but has an</a:t>
                      </a:r>
                      <a:r>
                        <a:rPr b="1" lang="en-GB" sz="1200">
                          <a:solidFill>
                            <a:srgbClr val="CC0000"/>
                          </a:solidFill>
                          <a:latin typeface="Mada"/>
                          <a:ea typeface="Mada"/>
                          <a:cs typeface="Mada"/>
                          <a:sym typeface="Mada"/>
                        </a:rPr>
                        <a:t> epidemiological link</a:t>
                      </a:r>
                      <a:r>
                        <a:rPr lang="en-GB" sz="1200">
                          <a:latin typeface="Mada"/>
                          <a:ea typeface="Mada"/>
                          <a:cs typeface="Mada"/>
                          <a:sym typeface="Mada"/>
                        </a:rPr>
                        <a:t> to another confirmed or probable case. </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235500">
                <a:tc vMerge="1"/>
                <a:tc>
                  <a:txBody>
                    <a:bodyPr/>
                    <a:lstStyle/>
                    <a:p>
                      <a:pPr indent="0" lvl="0" marL="0" rtl="0" algn="ctr">
                        <a:spcBef>
                          <a:spcPts val="0"/>
                        </a:spcBef>
                        <a:spcAft>
                          <a:spcPts val="0"/>
                        </a:spcAft>
                        <a:buNone/>
                      </a:pPr>
                      <a:r>
                        <a:rPr lang="en-GB" sz="1200">
                          <a:latin typeface="Mada"/>
                          <a:ea typeface="Mada"/>
                          <a:cs typeface="Mada"/>
                          <a:sym typeface="Mada"/>
                        </a:rPr>
                        <a:t>Confirmed case</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Mada"/>
                          <a:ea typeface="Mada"/>
                          <a:cs typeface="Mada"/>
                          <a:sym typeface="Mada"/>
                        </a:rPr>
                        <a:t>case of smallpox that is laboratory confirmed.</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bl>
          </a:graphicData>
        </a:graphic>
      </p:graphicFrame>
      <p:sp>
        <p:nvSpPr>
          <p:cNvPr id="249" name="Google Shape;249;p18"/>
          <p:cNvSpPr/>
          <p:nvPr/>
        </p:nvSpPr>
        <p:spPr>
          <a:xfrm>
            <a:off x="1891600" y="4548509"/>
            <a:ext cx="413400" cy="400200"/>
          </a:xfrm>
          <a:prstGeom prst="star5">
            <a:avLst>
              <a:gd fmla="val 19098" name="adj"/>
              <a:gd fmla="val 105146" name="hf"/>
              <a:gd fmla="val 110557" name="vf"/>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9"/>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9"/>
          <p:cNvSpPr txBox="1"/>
          <p:nvPr/>
        </p:nvSpPr>
        <p:spPr>
          <a:xfrm>
            <a:off x="-75" y="202825"/>
            <a:ext cx="76251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Steps in Establishing a Surveillance System</a:t>
            </a:r>
            <a:endParaRPr sz="2400">
              <a:solidFill>
                <a:srgbClr val="134F5C"/>
              </a:solidFill>
              <a:latin typeface="Nunito"/>
              <a:ea typeface="Nunito"/>
              <a:cs typeface="Nunito"/>
              <a:sym typeface="Nunito"/>
            </a:endParaRPr>
          </a:p>
          <a:p>
            <a:pPr indent="0" lvl="0" marL="0" rtl="0" algn="ctr">
              <a:spcBef>
                <a:spcPts val="0"/>
              </a:spcBef>
              <a:spcAft>
                <a:spcPts val="0"/>
              </a:spcAft>
              <a:buNone/>
            </a:pPr>
            <a:r>
              <a:t/>
            </a:r>
            <a:endParaRPr sz="2400">
              <a:solidFill>
                <a:srgbClr val="134F5C"/>
              </a:solidFill>
              <a:latin typeface="Nunito"/>
              <a:ea typeface="Nunito"/>
              <a:cs typeface="Nunito"/>
              <a:sym typeface="Nunito"/>
            </a:endParaRPr>
          </a:p>
        </p:txBody>
      </p:sp>
      <p:sp>
        <p:nvSpPr>
          <p:cNvPr id="256" name="Google Shape;256;p19"/>
          <p:cNvSpPr/>
          <p:nvPr/>
        </p:nvSpPr>
        <p:spPr>
          <a:xfrm rot="-5400000">
            <a:off x="1044542" y="4656156"/>
            <a:ext cx="455366" cy="1978022"/>
          </a:xfrm>
          <a:custGeom>
            <a:rect b="b" l="l" r="r" t="t"/>
            <a:pathLst>
              <a:path extrusionOk="0" h="195505" w="8421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7" name="Google Shape;257;p19"/>
          <p:cNvGrpSpPr/>
          <p:nvPr/>
        </p:nvGrpSpPr>
        <p:grpSpPr>
          <a:xfrm rot="-5400000">
            <a:off x="998598" y="4576813"/>
            <a:ext cx="547776" cy="2120086"/>
            <a:chOff x="1178187" y="1392018"/>
            <a:chExt cx="1478878" cy="3058846"/>
          </a:xfrm>
        </p:grpSpPr>
        <p:sp>
          <p:nvSpPr>
            <p:cNvPr id="258" name="Google Shape;258;p19"/>
            <p:cNvSpPr/>
            <p:nvPr/>
          </p:nvSpPr>
          <p:spPr>
            <a:xfrm>
              <a:off x="1178187" y="1392018"/>
              <a:ext cx="1433924" cy="3058846"/>
            </a:xfrm>
            <a:custGeom>
              <a:rect b="b" l="l" r="r" t="t"/>
              <a:pathLst>
                <a:path extrusionOk="0" h="209510" w="98214">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9"/>
            <p:cNvSpPr/>
            <p:nvPr/>
          </p:nvSpPr>
          <p:spPr>
            <a:xfrm>
              <a:off x="2547798" y="2068378"/>
              <a:ext cx="109266" cy="109281"/>
            </a:xfrm>
            <a:custGeom>
              <a:rect b="b" l="l" r="r" t="t"/>
              <a:pathLst>
                <a:path extrusionOk="0" h="7485" w="7484">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0" name="Google Shape;260;p19"/>
          <p:cNvSpPr txBox="1"/>
          <p:nvPr/>
        </p:nvSpPr>
        <p:spPr>
          <a:xfrm>
            <a:off x="390634" y="5446519"/>
            <a:ext cx="1763700" cy="30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latin typeface="Nunito"/>
                <a:ea typeface="Nunito"/>
                <a:cs typeface="Nunito"/>
                <a:sym typeface="Nunito"/>
              </a:rPr>
              <a:t>Step 5</a:t>
            </a:r>
            <a:endParaRPr sz="1800">
              <a:latin typeface="Nunito"/>
              <a:ea typeface="Nunito"/>
              <a:cs typeface="Nunito"/>
              <a:sym typeface="Nunito"/>
            </a:endParaRPr>
          </a:p>
        </p:txBody>
      </p:sp>
      <p:sp>
        <p:nvSpPr>
          <p:cNvPr id="261" name="Google Shape;261;p19"/>
          <p:cNvSpPr txBox="1"/>
          <p:nvPr/>
        </p:nvSpPr>
        <p:spPr>
          <a:xfrm>
            <a:off x="179025" y="5791475"/>
            <a:ext cx="3675600" cy="217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200">
                <a:solidFill>
                  <a:srgbClr val="CC0000"/>
                </a:solidFill>
                <a:latin typeface="Mada"/>
                <a:ea typeface="Mada"/>
                <a:cs typeface="Mada"/>
                <a:sym typeface="Mada"/>
              </a:rPr>
              <a:t>Specify the Details of Collection of Information</a:t>
            </a:r>
            <a:endParaRPr b="1" sz="1200">
              <a:solidFill>
                <a:srgbClr val="CC0000"/>
              </a:solidFill>
              <a:latin typeface="Mada"/>
              <a:ea typeface="Mada"/>
              <a:cs typeface="Mada"/>
              <a:sym typeface="Mada"/>
            </a:endParaRPr>
          </a:p>
          <a:p>
            <a:pPr indent="-304800" lvl="0" marL="457200" rtl="0" algn="l">
              <a:lnSpc>
                <a:spcPct val="115000"/>
              </a:lnSpc>
              <a:spcBef>
                <a:spcPts val="1600"/>
              </a:spcBef>
              <a:spcAft>
                <a:spcPts val="0"/>
              </a:spcAft>
              <a:buSzPts val="1200"/>
              <a:buFont typeface="Mada"/>
              <a:buChar char="●"/>
            </a:pPr>
            <a:r>
              <a:rPr lang="en-GB" sz="1200">
                <a:latin typeface="Mada"/>
                <a:ea typeface="Mada"/>
                <a:cs typeface="Mada"/>
                <a:sym typeface="Mada"/>
              </a:rPr>
              <a:t>Select the proper sources of data</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Specify the method of data collection</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The forms that will be used</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What time/place of diagnosis will be entered</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What will be the frequency of reporting?</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Decide the method of transmission of reports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Central Collection of Data</a:t>
            </a:r>
            <a:endParaRPr sz="1200">
              <a:latin typeface="Mada"/>
              <a:ea typeface="Mada"/>
              <a:cs typeface="Mada"/>
              <a:sym typeface="Mada"/>
            </a:endParaRPr>
          </a:p>
        </p:txBody>
      </p:sp>
      <p:sp>
        <p:nvSpPr>
          <p:cNvPr id="262" name="Google Shape;262;p19"/>
          <p:cNvSpPr txBox="1"/>
          <p:nvPr/>
        </p:nvSpPr>
        <p:spPr>
          <a:xfrm>
            <a:off x="106288" y="605575"/>
            <a:ext cx="59676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Smallpox</a:t>
            </a:r>
            <a:endParaRPr b="1" sz="1200">
              <a:latin typeface="Mada"/>
              <a:ea typeface="Mada"/>
              <a:cs typeface="Mada"/>
              <a:sym typeface="Mada"/>
            </a:endParaRPr>
          </a:p>
        </p:txBody>
      </p:sp>
      <p:sp>
        <p:nvSpPr>
          <p:cNvPr id="263" name="Google Shape;263;p19"/>
          <p:cNvSpPr txBox="1"/>
          <p:nvPr/>
        </p:nvSpPr>
        <p:spPr>
          <a:xfrm>
            <a:off x="179025" y="990875"/>
            <a:ext cx="7231200" cy="105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a:latin typeface="Mada"/>
                <a:ea typeface="Mada"/>
                <a:cs typeface="Mada"/>
                <a:sym typeface="Mada"/>
              </a:rPr>
              <a:t>Clinical description:</a:t>
            </a:r>
            <a:endParaRPr b="1">
              <a:latin typeface="Mada"/>
              <a:ea typeface="Mada"/>
              <a:cs typeface="Mada"/>
              <a:sym typeface="Mada"/>
            </a:endParaRPr>
          </a:p>
          <a:p>
            <a:pPr indent="-304800" lvl="0" marL="457200" rtl="0" algn="l">
              <a:lnSpc>
                <a:spcPct val="115000"/>
              </a:lnSpc>
              <a:spcBef>
                <a:spcPts val="1600"/>
              </a:spcBef>
              <a:spcAft>
                <a:spcPts val="0"/>
              </a:spcAft>
              <a:buSzPts val="1200"/>
              <a:buFont typeface="Mada"/>
              <a:buChar char="●"/>
            </a:pPr>
            <a:r>
              <a:rPr lang="en-GB" sz="1200">
                <a:latin typeface="Mada"/>
                <a:ea typeface="Mada"/>
                <a:cs typeface="Mada"/>
                <a:sym typeface="Mada"/>
              </a:rPr>
              <a:t>An illness with acute onset of fever &gt;101 °F followed by a rash characterized by vesicles or firm pustules in the same stage of development without other apparent cause.</a:t>
            </a:r>
            <a:r>
              <a:rPr b="1" lang="en-GB" sz="1200">
                <a:latin typeface="Mada"/>
                <a:ea typeface="Mada"/>
                <a:cs typeface="Mada"/>
                <a:sym typeface="Mada"/>
              </a:rPr>
              <a:t>  </a:t>
            </a:r>
            <a:endParaRPr sz="1200">
              <a:latin typeface="Mada"/>
              <a:ea typeface="Mada"/>
              <a:cs typeface="Mada"/>
              <a:sym typeface="Mada"/>
            </a:endParaRPr>
          </a:p>
          <a:p>
            <a:pPr indent="0" lvl="0" marL="0" rtl="0" algn="l">
              <a:lnSpc>
                <a:spcPct val="115000"/>
              </a:lnSpc>
              <a:spcBef>
                <a:spcPts val="1600"/>
              </a:spcBef>
              <a:spcAft>
                <a:spcPts val="0"/>
              </a:spcAft>
              <a:buNone/>
            </a:pPr>
            <a:r>
              <a:rPr b="1" lang="en-GB">
                <a:solidFill>
                  <a:schemeClr val="dk1"/>
                </a:solidFill>
                <a:latin typeface="Mada"/>
                <a:ea typeface="Mada"/>
                <a:cs typeface="Mada"/>
                <a:sym typeface="Mada"/>
              </a:rPr>
              <a:t>Laboratory criteria for confirmation:</a:t>
            </a:r>
            <a:endParaRPr sz="1200">
              <a:latin typeface="Mada"/>
              <a:ea typeface="Mada"/>
              <a:cs typeface="Mada"/>
              <a:sym typeface="Mada"/>
            </a:endParaRPr>
          </a:p>
          <a:p>
            <a:pPr indent="-304800" lvl="0" marL="457200" rtl="0" algn="l">
              <a:lnSpc>
                <a:spcPct val="115000"/>
              </a:lnSpc>
              <a:spcBef>
                <a:spcPts val="1600"/>
              </a:spcBef>
              <a:spcAft>
                <a:spcPts val="0"/>
              </a:spcAft>
              <a:buSzPts val="1200"/>
              <a:buFont typeface="Mada"/>
              <a:buChar char="●"/>
            </a:pPr>
            <a:r>
              <a:rPr lang="en-GB" sz="1200">
                <a:latin typeface="Mada"/>
                <a:ea typeface="Mada"/>
                <a:cs typeface="Mada"/>
                <a:sym typeface="Mada"/>
              </a:rPr>
              <a:t>Isolation of smallpox (variola) virus from a clinical specimen</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Polymerase chain reaction (PCR) identification of variola DNA in a clinical specimen</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Negative stain electron microscopy (EM) identification of variola virus in a clinical specimen (Level D laboratory or approved Level C laboratory)</a:t>
            </a:r>
            <a:endParaRPr sz="1200">
              <a:latin typeface="Mada"/>
              <a:ea typeface="Mada"/>
              <a:cs typeface="Mada"/>
              <a:sym typeface="Mada"/>
            </a:endParaRPr>
          </a:p>
        </p:txBody>
      </p:sp>
      <p:sp>
        <p:nvSpPr>
          <p:cNvPr id="264" name="Google Shape;264;p19"/>
          <p:cNvSpPr txBox="1"/>
          <p:nvPr/>
        </p:nvSpPr>
        <p:spPr>
          <a:xfrm>
            <a:off x="106288" y="3424975"/>
            <a:ext cx="59676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u="sng">
                <a:solidFill>
                  <a:srgbClr val="76A5AF"/>
                </a:solidFill>
                <a:latin typeface="Nunito"/>
                <a:ea typeface="Nunito"/>
                <a:cs typeface="Nunito"/>
                <a:sym typeface="Nunito"/>
              </a:rPr>
              <a:t>Working Case Definition:</a:t>
            </a:r>
            <a:r>
              <a:rPr b="1" lang="en-GB" sz="1800">
                <a:solidFill>
                  <a:srgbClr val="76A5AF"/>
                </a:solidFill>
                <a:latin typeface="Nunito"/>
                <a:ea typeface="Nunito"/>
                <a:cs typeface="Nunito"/>
                <a:sym typeface="Nunito"/>
              </a:rPr>
              <a:t> Smallpox Outbreak</a:t>
            </a:r>
            <a:endParaRPr b="1" sz="1200">
              <a:latin typeface="Mada"/>
              <a:ea typeface="Mada"/>
              <a:cs typeface="Mada"/>
              <a:sym typeface="Mada"/>
            </a:endParaRPr>
          </a:p>
        </p:txBody>
      </p:sp>
      <p:sp>
        <p:nvSpPr>
          <p:cNvPr id="265" name="Google Shape;265;p19"/>
          <p:cNvSpPr txBox="1"/>
          <p:nvPr/>
        </p:nvSpPr>
        <p:spPr>
          <a:xfrm>
            <a:off x="179025" y="3962675"/>
            <a:ext cx="7231200" cy="1331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Anyone who meets original case definition</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Anyone with fever (&gt;101 °F ) or rash who was in a confirmed exposed area during the Bioterrorism (BT) event or came in contact with a confirmed or probable case should be considered a case. </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Until confirmed; if not confirmed; will be under observation and could be classified as “case”; and others as “confirmed cases”.</a:t>
            </a:r>
            <a:endParaRPr sz="1200">
              <a:latin typeface="Mada"/>
              <a:ea typeface="Mada"/>
              <a:cs typeface="Mada"/>
              <a:sym typeface="Mada"/>
            </a:endParaRPr>
          </a:p>
        </p:txBody>
      </p:sp>
      <p:sp>
        <p:nvSpPr>
          <p:cNvPr id="266" name="Google Shape;266;p19"/>
          <p:cNvSpPr/>
          <p:nvPr/>
        </p:nvSpPr>
        <p:spPr>
          <a:xfrm rot="-5400000">
            <a:off x="1044542" y="7323156"/>
            <a:ext cx="455366" cy="1978022"/>
          </a:xfrm>
          <a:custGeom>
            <a:rect b="b" l="l" r="r" t="t"/>
            <a:pathLst>
              <a:path extrusionOk="0" h="195505" w="8421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7" name="Google Shape;267;p19"/>
          <p:cNvGrpSpPr/>
          <p:nvPr/>
        </p:nvGrpSpPr>
        <p:grpSpPr>
          <a:xfrm rot="-5400000">
            <a:off x="998598" y="7243813"/>
            <a:ext cx="547776" cy="2120086"/>
            <a:chOff x="1178187" y="1392018"/>
            <a:chExt cx="1478878" cy="3058846"/>
          </a:xfrm>
        </p:grpSpPr>
        <p:sp>
          <p:nvSpPr>
            <p:cNvPr id="268" name="Google Shape;268;p19"/>
            <p:cNvSpPr/>
            <p:nvPr/>
          </p:nvSpPr>
          <p:spPr>
            <a:xfrm>
              <a:off x="1178187" y="1392018"/>
              <a:ext cx="1433924" cy="3058846"/>
            </a:xfrm>
            <a:custGeom>
              <a:rect b="b" l="l" r="r" t="t"/>
              <a:pathLst>
                <a:path extrusionOk="0" h="209510" w="98214">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9"/>
            <p:cNvSpPr/>
            <p:nvPr/>
          </p:nvSpPr>
          <p:spPr>
            <a:xfrm>
              <a:off x="2547798" y="2068378"/>
              <a:ext cx="109266" cy="109281"/>
            </a:xfrm>
            <a:custGeom>
              <a:rect b="b" l="l" r="r" t="t"/>
              <a:pathLst>
                <a:path extrusionOk="0" h="7485" w="7484">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0" name="Google Shape;270;p19"/>
          <p:cNvSpPr txBox="1"/>
          <p:nvPr/>
        </p:nvSpPr>
        <p:spPr>
          <a:xfrm>
            <a:off x="390634" y="8113519"/>
            <a:ext cx="1763700" cy="30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latin typeface="Nunito"/>
                <a:ea typeface="Nunito"/>
                <a:cs typeface="Nunito"/>
                <a:sym typeface="Nunito"/>
              </a:rPr>
              <a:t>Step 6</a:t>
            </a:r>
            <a:endParaRPr sz="1800">
              <a:latin typeface="Nunito"/>
              <a:ea typeface="Nunito"/>
              <a:cs typeface="Nunito"/>
              <a:sym typeface="Nunito"/>
            </a:endParaRPr>
          </a:p>
        </p:txBody>
      </p:sp>
      <p:sp>
        <p:nvSpPr>
          <p:cNvPr id="271" name="Google Shape;271;p19"/>
          <p:cNvSpPr txBox="1"/>
          <p:nvPr/>
        </p:nvSpPr>
        <p:spPr>
          <a:xfrm>
            <a:off x="179025" y="8458475"/>
            <a:ext cx="7231200" cy="217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200">
                <a:solidFill>
                  <a:srgbClr val="CC0000"/>
                </a:solidFill>
                <a:latin typeface="Mada"/>
                <a:ea typeface="Mada"/>
                <a:cs typeface="Mada"/>
                <a:sym typeface="Mada"/>
              </a:rPr>
              <a:t>The Organization and procedures of data Analysis</a:t>
            </a:r>
            <a:endParaRPr b="1" sz="1200">
              <a:solidFill>
                <a:srgbClr val="CC0000"/>
              </a:solidFill>
              <a:latin typeface="Mada"/>
              <a:ea typeface="Mada"/>
              <a:cs typeface="Mada"/>
              <a:sym typeface="Mada"/>
            </a:endParaRPr>
          </a:p>
          <a:p>
            <a:pPr indent="-304800" lvl="0" marL="457200" rtl="0" algn="l">
              <a:lnSpc>
                <a:spcPct val="115000"/>
              </a:lnSpc>
              <a:spcBef>
                <a:spcPts val="1600"/>
              </a:spcBef>
              <a:spcAft>
                <a:spcPts val="0"/>
              </a:spcAft>
              <a:buSzPts val="1200"/>
              <a:buFont typeface="Mada"/>
              <a:buChar char="●"/>
            </a:pPr>
            <a:r>
              <a:rPr b="1" lang="en-GB" sz="1200">
                <a:latin typeface="Mada"/>
                <a:ea typeface="Mada"/>
                <a:cs typeface="Mada"/>
                <a:sym typeface="Mada"/>
              </a:rPr>
              <a:t>Simple display of data: </a:t>
            </a:r>
            <a:r>
              <a:rPr lang="en-GB" sz="1200">
                <a:latin typeface="Mada"/>
                <a:ea typeface="Mada"/>
                <a:cs typeface="Mada"/>
                <a:sym typeface="Mada"/>
              </a:rPr>
              <a:t>Data can be displayed through histograms/ bar diagrams/ line diagrams describing the data according to various characteristics of person, place and time.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en-GB" sz="1200">
                <a:latin typeface="Mada"/>
                <a:ea typeface="Mada"/>
                <a:cs typeface="Mada"/>
                <a:sym typeface="Mada"/>
              </a:rPr>
              <a:t>Descriptive statistics:</a:t>
            </a:r>
            <a:r>
              <a:rPr lang="en-GB" sz="1200">
                <a:latin typeface="Mada"/>
                <a:ea typeface="Mada"/>
                <a:cs typeface="Mada"/>
                <a:sym typeface="Mada"/>
              </a:rPr>
              <a:t> Give the “Summary statistics” (Incidence rates / prevalence / proportions /Mean / Median) along with the measures of dispersion (SD) and the 95% confidence intervals. </a:t>
            </a:r>
            <a:endParaRPr sz="1200">
              <a:latin typeface="Mada"/>
              <a:ea typeface="Mada"/>
              <a:cs typeface="Mada"/>
              <a:sym typeface="Mada"/>
            </a:endParaRPr>
          </a:p>
        </p:txBody>
      </p:sp>
      <p:pic>
        <p:nvPicPr>
          <p:cNvPr id="272" name="Google Shape;272;p19"/>
          <p:cNvPicPr preferRelativeResize="0"/>
          <p:nvPr/>
        </p:nvPicPr>
        <p:blipFill>
          <a:blip r:embed="rId3">
            <a:alphaModFix/>
          </a:blip>
          <a:stretch>
            <a:fillRect/>
          </a:stretch>
        </p:blipFill>
        <p:spPr>
          <a:xfrm>
            <a:off x="4161375" y="5223975"/>
            <a:ext cx="3053674" cy="1080763"/>
          </a:xfrm>
          <a:prstGeom prst="rect">
            <a:avLst/>
          </a:prstGeom>
          <a:noFill/>
          <a:ln>
            <a:noFill/>
          </a:ln>
        </p:spPr>
      </p:pic>
      <p:pic>
        <p:nvPicPr>
          <p:cNvPr id="273" name="Google Shape;273;p19"/>
          <p:cNvPicPr preferRelativeResize="0"/>
          <p:nvPr/>
        </p:nvPicPr>
        <p:blipFill>
          <a:blip r:embed="rId4">
            <a:alphaModFix/>
          </a:blip>
          <a:stretch>
            <a:fillRect/>
          </a:stretch>
        </p:blipFill>
        <p:spPr>
          <a:xfrm>
            <a:off x="4161375" y="6357100"/>
            <a:ext cx="3053675" cy="1165525"/>
          </a:xfrm>
          <a:prstGeom prst="rect">
            <a:avLst/>
          </a:prstGeom>
          <a:noFill/>
          <a:ln>
            <a:noFill/>
          </a:ln>
        </p:spPr>
      </p:pic>
      <p:pic>
        <p:nvPicPr>
          <p:cNvPr id="274" name="Google Shape;274;p19"/>
          <p:cNvPicPr preferRelativeResize="0"/>
          <p:nvPr/>
        </p:nvPicPr>
        <p:blipFill>
          <a:blip r:embed="rId5">
            <a:alphaModFix/>
          </a:blip>
          <a:stretch>
            <a:fillRect/>
          </a:stretch>
        </p:blipFill>
        <p:spPr>
          <a:xfrm>
            <a:off x="4161375" y="7576075"/>
            <a:ext cx="3053675" cy="1331400"/>
          </a:xfrm>
          <a:prstGeom prst="rect">
            <a:avLst/>
          </a:prstGeom>
          <a:noFill/>
          <a:ln>
            <a:noFill/>
          </a:ln>
        </p:spPr>
      </p:pic>
      <p:sp>
        <p:nvSpPr>
          <p:cNvPr id="275" name="Google Shape;275;p19"/>
          <p:cNvSpPr/>
          <p:nvPr/>
        </p:nvSpPr>
        <p:spPr>
          <a:xfrm>
            <a:off x="-75" y="10059250"/>
            <a:ext cx="7589400" cy="6393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0"/>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0"/>
          <p:cNvSpPr txBox="1"/>
          <p:nvPr/>
        </p:nvSpPr>
        <p:spPr>
          <a:xfrm>
            <a:off x="-75" y="202825"/>
            <a:ext cx="76251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Steps in Establishing a Surveillance System</a:t>
            </a:r>
            <a:endParaRPr sz="2400">
              <a:solidFill>
                <a:srgbClr val="134F5C"/>
              </a:solidFill>
              <a:latin typeface="Nunito"/>
              <a:ea typeface="Nunito"/>
              <a:cs typeface="Nunito"/>
              <a:sym typeface="Nunito"/>
            </a:endParaRPr>
          </a:p>
          <a:p>
            <a:pPr indent="0" lvl="0" marL="0" rtl="0" algn="ctr">
              <a:spcBef>
                <a:spcPts val="0"/>
              </a:spcBef>
              <a:spcAft>
                <a:spcPts val="0"/>
              </a:spcAft>
              <a:buNone/>
            </a:pPr>
            <a:r>
              <a:t/>
            </a:r>
            <a:endParaRPr sz="2400">
              <a:solidFill>
                <a:srgbClr val="134F5C"/>
              </a:solidFill>
              <a:latin typeface="Nunito"/>
              <a:ea typeface="Nunito"/>
              <a:cs typeface="Nunito"/>
              <a:sym typeface="Nunito"/>
            </a:endParaRPr>
          </a:p>
        </p:txBody>
      </p:sp>
      <p:sp>
        <p:nvSpPr>
          <p:cNvPr id="282" name="Google Shape;282;p20"/>
          <p:cNvSpPr/>
          <p:nvPr/>
        </p:nvSpPr>
        <p:spPr>
          <a:xfrm rot="-5400000">
            <a:off x="1044542" y="84156"/>
            <a:ext cx="455366" cy="1978022"/>
          </a:xfrm>
          <a:custGeom>
            <a:rect b="b" l="l" r="r" t="t"/>
            <a:pathLst>
              <a:path extrusionOk="0" h="195505" w="8421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3" name="Google Shape;283;p20"/>
          <p:cNvGrpSpPr/>
          <p:nvPr/>
        </p:nvGrpSpPr>
        <p:grpSpPr>
          <a:xfrm rot="-5400000">
            <a:off x="998598" y="4813"/>
            <a:ext cx="547776" cy="2120086"/>
            <a:chOff x="1178187" y="1392018"/>
            <a:chExt cx="1478878" cy="3058846"/>
          </a:xfrm>
        </p:grpSpPr>
        <p:sp>
          <p:nvSpPr>
            <p:cNvPr id="284" name="Google Shape;284;p20"/>
            <p:cNvSpPr/>
            <p:nvPr/>
          </p:nvSpPr>
          <p:spPr>
            <a:xfrm>
              <a:off x="1178187" y="1392018"/>
              <a:ext cx="1433924" cy="3058846"/>
            </a:xfrm>
            <a:custGeom>
              <a:rect b="b" l="l" r="r" t="t"/>
              <a:pathLst>
                <a:path extrusionOk="0" h="209510" w="98214">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0"/>
            <p:cNvSpPr/>
            <p:nvPr/>
          </p:nvSpPr>
          <p:spPr>
            <a:xfrm>
              <a:off x="2547798" y="2068378"/>
              <a:ext cx="109266" cy="109281"/>
            </a:xfrm>
            <a:custGeom>
              <a:rect b="b" l="l" r="r" t="t"/>
              <a:pathLst>
                <a:path extrusionOk="0" h="7485" w="7484">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6" name="Google Shape;286;p20"/>
          <p:cNvSpPr txBox="1"/>
          <p:nvPr/>
        </p:nvSpPr>
        <p:spPr>
          <a:xfrm>
            <a:off x="390634" y="874519"/>
            <a:ext cx="1763700" cy="30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latin typeface="Nunito"/>
                <a:ea typeface="Nunito"/>
                <a:cs typeface="Nunito"/>
                <a:sym typeface="Nunito"/>
              </a:rPr>
              <a:t>Step 7</a:t>
            </a:r>
            <a:endParaRPr sz="1800">
              <a:latin typeface="Nunito"/>
              <a:ea typeface="Nunito"/>
              <a:cs typeface="Nunito"/>
              <a:sym typeface="Nunito"/>
            </a:endParaRPr>
          </a:p>
        </p:txBody>
      </p:sp>
      <p:sp>
        <p:nvSpPr>
          <p:cNvPr id="287" name="Google Shape;287;p20"/>
          <p:cNvSpPr txBox="1"/>
          <p:nvPr/>
        </p:nvSpPr>
        <p:spPr>
          <a:xfrm>
            <a:off x="179025" y="1295675"/>
            <a:ext cx="72312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200">
                <a:solidFill>
                  <a:srgbClr val="CC0000"/>
                </a:solidFill>
                <a:latin typeface="Mada"/>
                <a:ea typeface="Mada"/>
                <a:cs typeface="Mada"/>
                <a:sym typeface="Mada"/>
              </a:rPr>
              <a:t>Making Scientific interpretations out of the results </a:t>
            </a:r>
            <a:endParaRPr b="1" sz="1200">
              <a:solidFill>
                <a:srgbClr val="CC0000"/>
              </a:solidFill>
              <a:latin typeface="Mada"/>
              <a:ea typeface="Mada"/>
              <a:cs typeface="Mada"/>
              <a:sym typeface="Mada"/>
            </a:endParaRPr>
          </a:p>
          <a:p>
            <a:pPr indent="-304800" lvl="0" marL="457200" rtl="0" algn="l">
              <a:lnSpc>
                <a:spcPct val="115000"/>
              </a:lnSpc>
              <a:spcBef>
                <a:spcPts val="1600"/>
              </a:spcBef>
              <a:spcAft>
                <a:spcPts val="0"/>
              </a:spcAft>
              <a:buSzPts val="1200"/>
              <a:buFont typeface="Mada"/>
              <a:buChar char="●"/>
            </a:pPr>
            <a:r>
              <a:rPr lang="en-GB" sz="1200">
                <a:latin typeface="Mada"/>
                <a:ea typeface="Mada"/>
                <a:cs typeface="Mada"/>
                <a:sym typeface="Mada"/>
              </a:rPr>
              <a:t>Consider whether the apparent, statistically significant, increases or decreases in the disease incidence at a given place and time </a:t>
            </a:r>
            <a:r>
              <a:rPr b="1" lang="en-GB" sz="1200">
                <a:latin typeface="Mada"/>
                <a:ea typeface="Mada"/>
                <a:cs typeface="Mada"/>
                <a:sym typeface="Mada"/>
              </a:rPr>
              <a:t>represent true changes</a:t>
            </a:r>
            <a:r>
              <a:rPr lang="en-GB" sz="1200">
                <a:latin typeface="Mada"/>
                <a:ea typeface="Mada"/>
                <a:cs typeface="Mada"/>
                <a:sym typeface="Mada"/>
              </a:rPr>
              <a:t>.</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en-GB" sz="1200">
                <a:latin typeface="Mada"/>
                <a:ea typeface="Mada"/>
                <a:cs typeface="Mada"/>
                <a:sym typeface="Mada"/>
              </a:rPr>
              <a:t> False increase</a:t>
            </a:r>
            <a:r>
              <a:rPr lang="en-GB" sz="1200">
                <a:latin typeface="Mada"/>
                <a:ea typeface="Mada"/>
                <a:cs typeface="Mada"/>
                <a:sym typeface="Mada"/>
              </a:rPr>
              <a:t> or </a:t>
            </a:r>
            <a:r>
              <a:rPr b="1" lang="en-GB" sz="1200">
                <a:latin typeface="Mada"/>
                <a:ea typeface="Mada"/>
                <a:cs typeface="Mada"/>
                <a:sym typeface="Mada"/>
              </a:rPr>
              <a:t>decrease </a:t>
            </a:r>
            <a:r>
              <a:rPr lang="en-GB" sz="1200">
                <a:latin typeface="Mada"/>
                <a:ea typeface="Mada"/>
                <a:cs typeface="Mada"/>
                <a:sym typeface="Mada"/>
              </a:rPr>
              <a:t>may be </a:t>
            </a:r>
            <a:r>
              <a:rPr lang="en-GB" sz="1200" u="sng">
                <a:latin typeface="Mada"/>
                <a:ea typeface="Mada"/>
                <a:cs typeface="Mada"/>
                <a:sym typeface="Mada"/>
              </a:rPr>
              <a:t>due </a:t>
            </a:r>
            <a:r>
              <a:rPr lang="en-GB" sz="1200">
                <a:latin typeface="Mada"/>
                <a:ea typeface="Mada"/>
                <a:cs typeface="Mada"/>
                <a:sym typeface="Mada"/>
              </a:rPr>
              <a:t>to:</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Improvement in diagnostic procedures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Duplicate reporting</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Enhanced reporting</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Increase in population size </a:t>
            </a:r>
            <a:endParaRPr sz="1200">
              <a:latin typeface="Mada"/>
              <a:ea typeface="Mada"/>
              <a:cs typeface="Mada"/>
              <a:sym typeface="Mada"/>
            </a:endParaRPr>
          </a:p>
        </p:txBody>
      </p:sp>
      <p:sp>
        <p:nvSpPr>
          <p:cNvPr id="288" name="Google Shape;288;p20"/>
          <p:cNvSpPr/>
          <p:nvPr/>
        </p:nvSpPr>
        <p:spPr>
          <a:xfrm rot="-5400000">
            <a:off x="1044542" y="2827356"/>
            <a:ext cx="455366" cy="1978022"/>
          </a:xfrm>
          <a:custGeom>
            <a:rect b="b" l="l" r="r" t="t"/>
            <a:pathLst>
              <a:path extrusionOk="0" h="195505" w="8421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9" name="Google Shape;289;p20"/>
          <p:cNvGrpSpPr/>
          <p:nvPr/>
        </p:nvGrpSpPr>
        <p:grpSpPr>
          <a:xfrm rot="-5400000">
            <a:off x="998598" y="2748013"/>
            <a:ext cx="547776" cy="2120086"/>
            <a:chOff x="1178187" y="1392018"/>
            <a:chExt cx="1478878" cy="3058846"/>
          </a:xfrm>
        </p:grpSpPr>
        <p:sp>
          <p:nvSpPr>
            <p:cNvPr id="290" name="Google Shape;290;p20"/>
            <p:cNvSpPr/>
            <p:nvPr/>
          </p:nvSpPr>
          <p:spPr>
            <a:xfrm>
              <a:off x="1178187" y="1392018"/>
              <a:ext cx="1433924" cy="3058846"/>
            </a:xfrm>
            <a:custGeom>
              <a:rect b="b" l="l" r="r" t="t"/>
              <a:pathLst>
                <a:path extrusionOk="0" h="209510" w="98214">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0"/>
            <p:cNvSpPr/>
            <p:nvPr/>
          </p:nvSpPr>
          <p:spPr>
            <a:xfrm>
              <a:off x="2547798" y="2068378"/>
              <a:ext cx="109266" cy="109281"/>
            </a:xfrm>
            <a:custGeom>
              <a:rect b="b" l="l" r="r" t="t"/>
              <a:pathLst>
                <a:path extrusionOk="0" h="7485" w="7484">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2" name="Google Shape;292;p20"/>
          <p:cNvSpPr txBox="1"/>
          <p:nvPr/>
        </p:nvSpPr>
        <p:spPr>
          <a:xfrm>
            <a:off x="390634" y="3617719"/>
            <a:ext cx="1763700" cy="30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latin typeface="Nunito"/>
                <a:ea typeface="Nunito"/>
                <a:cs typeface="Nunito"/>
                <a:sym typeface="Nunito"/>
              </a:rPr>
              <a:t>Step 8</a:t>
            </a:r>
            <a:endParaRPr sz="1800">
              <a:latin typeface="Nunito"/>
              <a:ea typeface="Nunito"/>
              <a:cs typeface="Nunito"/>
              <a:sym typeface="Nunito"/>
            </a:endParaRPr>
          </a:p>
        </p:txBody>
      </p:sp>
      <p:sp>
        <p:nvSpPr>
          <p:cNvPr id="293" name="Google Shape;293;p20"/>
          <p:cNvSpPr txBox="1"/>
          <p:nvPr/>
        </p:nvSpPr>
        <p:spPr>
          <a:xfrm>
            <a:off x="179025" y="3962675"/>
            <a:ext cx="7231200" cy="132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200">
                <a:solidFill>
                  <a:srgbClr val="CC0000"/>
                </a:solidFill>
                <a:latin typeface="Mada"/>
                <a:ea typeface="Mada"/>
                <a:cs typeface="Mada"/>
                <a:sym typeface="Mada"/>
              </a:rPr>
              <a:t>Ensure proper feedback to all concerned</a:t>
            </a:r>
            <a:endParaRPr b="1" sz="1200">
              <a:solidFill>
                <a:srgbClr val="CC0000"/>
              </a:solidFill>
              <a:latin typeface="Mada"/>
              <a:ea typeface="Mada"/>
              <a:cs typeface="Mada"/>
              <a:sym typeface="Mada"/>
            </a:endParaRPr>
          </a:p>
          <a:p>
            <a:pPr indent="-304800" lvl="0" marL="457200" rtl="0" algn="l">
              <a:lnSpc>
                <a:spcPct val="115000"/>
              </a:lnSpc>
              <a:spcBef>
                <a:spcPts val="1600"/>
              </a:spcBef>
              <a:spcAft>
                <a:spcPts val="0"/>
              </a:spcAft>
              <a:buSzPts val="1200"/>
              <a:buFont typeface="Mada"/>
              <a:buChar char="●"/>
            </a:pPr>
            <a:r>
              <a:rPr lang="en-GB" sz="1200">
                <a:latin typeface="Mada"/>
                <a:ea typeface="Mada"/>
                <a:cs typeface="Mada"/>
                <a:sym typeface="Mada"/>
              </a:rPr>
              <a:t>Provide regular (usually monthly) feedback reports to all those who are in a position to take action on the surveillance data (as, secretaries and directors of health department as well as other department concerned with human development).</a:t>
            </a:r>
            <a:r>
              <a:rPr b="1" lang="en-GB" sz="1200">
                <a:latin typeface="Mada"/>
                <a:ea typeface="Mada"/>
                <a:cs typeface="Mada"/>
                <a:sym typeface="Mada"/>
              </a:rPr>
              <a:t> </a:t>
            </a:r>
            <a:r>
              <a:rPr lang="en-GB" sz="1200">
                <a:latin typeface="Mada"/>
                <a:ea typeface="Mada"/>
                <a:cs typeface="Mada"/>
                <a:sym typeface="Mada"/>
              </a:rPr>
              <a:t>  </a:t>
            </a:r>
            <a:endParaRPr sz="1200">
              <a:latin typeface="Mada"/>
              <a:ea typeface="Mada"/>
              <a:cs typeface="Mada"/>
              <a:sym typeface="Mada"/>
            </a:endParaRPr>
          </a:p>
        </p:txBody>
      </p:sp>
      <p:sp>
        <p:nvSpPr>
          <p:cNvPr id="294" name="Google Shape;294;p20"/>
          <p:cNvSpPr/>
          <p:nvPr/>
        </p:nvSpPr>
        <p:spPr>
          <a:xfrm rot="-5400000">
            <a:off x="1044542" y="4656156"/>
            <a:ext cx="455366" cy="1978022"/>
          </a:xfrm>
          <a:custGeom>
            <a:rect b="b" l="l" r="r" t="t"/>
            <a:pathLst>
              <a:path extrusionOk="0" h="195505" w="8421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5" name="Google Shape;295;p20"/>
          <p:cNvGrpSpPr/>
          <p:nvPr/>
        </p:nvGrpSpPr>
        <p:grpSpPr>
          <a:xfrm rot="-5400000">
            <a:off x="998598" y="4576813"/>
            <a:ext cx="547776" cy="2120086"/>
            <a:chOff x="1178187" y="1392018"/>
            <a:chExt cx="1478878" cy="3058846"/>
          </a:xfrm>
        </p:grpSpPr>
        <p:sp>
          <p:nvSpPr>
            <p:cNvPr id="296" name="Google Shape;296;p20"/>
            <p:cNvSpPr/>
            <p:nvPr/>
          </p:nvSpPr>
          <p:spPr>
            <a:xfrm>
              <a:off x="1178187" y="1392018"/>
              <a:ext cx="1433924" cy="3058846"/>
            </a:xfrm>
            <a:custGeom>
              <a:rect b="b" l="l" r="r" t="t"/>
              <a:pathLst>
                <a:path extrusionOk="0" h="209510" w="98214">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0"/>
            <p:cNvSpPr/>
            <p:nvPr/>
          </p:nvSpPr>
          <p:spPr>
            <a:xfrm>
              <a:off x="2547798" y="2068378"/>
              <a:ext cx="109266" cy="109281"/>
            </a:xfrm>
            <a:custGeom>
              <a:rect b="b" l="l" r="r" t="t"/>
              <a:pathLst>
                <a:path extrusionOk="0" h="7485" w="7484">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8" name="Google Shape;298;p20"/>
          <p:cNvSpPr txBox="1"/>
          <p:nvPr/>
        </p:nvSpPr>
        <p:spPr>
          <a:xfrm>
            <a:off x="390634" y="5446519"/>
            <a:ext cx="1763700" cy="30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latin typeface="Nunito"/>
                <a:ea typeface="Nunito"/>
                <a:cs typeface="Nunito"/>
                <a:sym typeface="Nunito"/>
              </a:rPr>
              <a:t>Step 9</a:t>
            </a:r>
            <a:endParaRPr sz="1800">
              <a:latin typeface="Nunito"/>
              <a:ea typeface="Nunito"/>
              <a:cs typeface="Nunito"/>
              <a:sym typeface="Nunito"/>
            </a:endParaRPr>
          </a:p>
        </p:txBody>
      </p:sp>
      <p:sp>
        <p:nvSpPr>
          <p:cNvPr id="299" name="Google Shape;299;p20"/>
          <p:cNvSpPr txBox="1"/>
          <p:nvPr/>
        </p:nvSpPr>
        <p:spPr>
          <a:xfrm>
            <a:off x="179025" y="5791475"/>
            <a:ext cx="7231200" cy="174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200">
                <a:solidFill>
                  <a:srgbClr val="CC0000"/>
                </a:solidFill>
                <a:latin typeface="Mada"/>
                <a:ea typeface="Mada"/>
                <a:cs typeface="Mada"/>
                <a:sym typeface="Mada"/>
              </a:rPr>
              <a:t> Periodically evaluate / review the surveillance system</a:t>
            </a:r>
            <a:endParaRPr b="1" sz="1200">
              <a:solidFill>
                <a:srgbClr val="CC0000"/>
              </a:solidFill>
              <a:latin typeface="Mada"/>
              <a:ea typeface="Mada"/>
              <a:cs typeface="Mada"/>
              <a:sym typeface="Mada"/>
            </a:endParaRPr>
          </a:p>
          <a:p>
            <a:pPr indent="-304800" lvl="0" marL="457200" rtl="0" algn="l">
              <a:lnSpc>
                <a:spcPct val="100000"/>
              </a:lnSpc>
              <a:spcBef>
                <a:spcPts val="1600"/>
              </a:spcBef>
              <a:spcAft>
                <a:spcPts val="0"/>
              </a:spcAft>
              <a:buSzPts val="1200"/>
              <a:buFont typeface="Mada"/>
              <a:buChar char="●"/>
            </a:pPr>
            <a:r>
              <a:rPr lang="en-GB" sz="1200">
                <a:latin typeface="Mada"/>
                <a:ea typeface="Mada"/>
                <a:cs typeface="Mada"/>
                <a:sym typeface="Mada"/>
              </a:rPr>
              <a:t>Periodic evaluation is important to identify defects and reorient the methodology. </a:t>
            </a:r>
            <a:endParaRPr sz="1200">
              <a:latin typeface="Mada"/>
              <a:ea typeface="Mada"/>
              <a:cs typeface="Mada"/>
              <a:sym typeface="Mada"/>
            </a:endParaRPr>
          </a:p>
          <a:p>
            <a:pPr indent="0" lvl="0" marL="457200" rtl="0" algn="l">
              <a:lnSpc>
                <a:spcPct val="100000"/>
              </a:lnSpc>
              <a:spcBef>
                <a:spcPts val="1600"/>
              </a:spcBef>
              <a:spcAft>
                <a:spcPts val="0"/>
              </a:spcAft>
              <a:buNone/>
            </a:pPr>
            <a:r>
              <a:rPr lang="en-GB" sz="1200">
                <a:latin typeface="Mada"/>
                <a:ea typeface="Mada"/>
                <a:cs typeface="Mada"/>
                <a:sym typeface="Mada"/>
              </a:rPr>
              <a:t>→ See whether the case definitions need a change?</a:t>
            </a:r>
            <a:endParaRPr sz="1200">
              <a:latin typeface="Mada"/>
              <a:ea typeface="Mada"/>
              <a:cs typeface="Mada"/>
              <a:sym typeface="Mada"/>
            </a:endParaRPr>
          </a:p>
          <a:p>
            <a:pPr indent="0" lvl="0" marL="457200" rtl="0" algn="l">
              <a:lnSpc>
                <a:spcPct val="100000"/>
              </a:lnSpc>
              <a:spcBef>
                <a:spcPts val="0"/>
              </a:spcBef>
              <a:spcAft>
                <a:spcPts val="0"/>
              </a:spcAft>
              <a:buNone/>
            </a:pPr>
            <a:r>
              <a:rPr lang="en-GB" sz="1200">
                <a:latin typeface="Mada"/>
                <a:ea typeface="Mada"/>
                <a:cs typeface="Mada"/>
                <a:sym typeface="Mada"/>
              </a:rPr>
              <a:t>→ Are there some problems in the timely and accurate reporting</a:t>
            </a:r>
            <a:endParaRPr sz="1200">
              <a:latin typeface="Mada"/>
              <a:ea typeface="Mada"/>
              <a:cs typeface="Mada"/>
              <a:sym typeface="Mada"/>
            </a:endParaRPr>
          </a:p>
          <a:p>
            <a:pPr indent="0" lvl="0" marL="457200" rtl="0" algn="l">
              <a:lnSpc>
                <a:spcPct val="100000"/>
              </a:lnSpc>
              <a:spcBef>
                <a:spcPts val="0"/>
              </a:spcBef>
              <a:spcAft>
                <a:spcPts val="0"/>
              </a:spcAft>
              <a:buNone/>
            </a:pPr>
            <a:r>
              <a:rPr lang="en-GB" sz="1200">
                <a:latin typeface="Mada"/>
                <a:ea typeface="Mada"/>
                <a:cs typeface="Mada"/>
                <a:sym typeface="Mada"/>
              </a:rPr>
              <a:t>→ How can it be improved?</a:t>
            </a:r>
            <a:r>
              <a:rPr lang="en-GB" sz="1200">
                <a:latin typeface="Mada"/>
                <a:ea typeface="Mada"/>
                <a:cs typeface="Mada"/>
                <a:sym typeface="Mada"/>
              </a:rPr>
              <a:t>  </a:t>
            </a:r>
            <a:endParaRPr sz="1200">
              <a:latin typeface="Mada"/>
              <a:ea typeface="Mada"/>
              <a:cs typeface="Mada"/>
              <a:sym typeface="Mada"/>
            </a:endParaRPr>
          </a:p>
        </p:txBody>
      </p:sp>
      <p:sp>
        <p:nvSpPr>
          <p:cNvPr id="300" name="Google Shape;300;p20"/>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1" name="Google Shape;301;p20"/>
          <p:cNvPicPr preferRelativeResize="0"/>
          <p:nvPr/>
        </p:nvPicPr>
        <p:blipFill>
          <a:blip r:embed="rId4">
            <a:alphaModFix/>
          </a:blip>
          <a:stretch>
            <a:fillRect/>
          </a:stretch>
        </p:blipFill>
        <p:spPr>
          <a:xfrm>
            <a:off x="2555409" y="7577799"/>
            <a:ext cx="2514141" cy="1885613"/>
          </a:xfrm>
          <a:prstGeom prst="rect">
            <a:avLst/>
          </a:prstGeom>
          <a:noFill/>
          <a:ln>
            <a:noFill/>
          </a:ln>
        </p:spPr>
      </p:pic>
      <p:sp>
        <p:nvSpPr>
          <p:cNvPr id="302" name="Google Shape;302;p20"/>
          <p:cNvSpPr txBox="1"/>
          <p:nvPr/>
        </p:nvSpPr>
        <p:spPr>
          <a:xfrm>
            <a:off x="4523775" y="9227800"/>
            <a:ext cx="5886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400">
                <a:solidFill>
                  <a:srgbClr val="FFFFFF"/>
                </a:solidFill>
              </a:rPr>
              <a:t>©</a:t>
            </a:r>
            <a:r>
              <a:rPr lang="en-GB" sz="500">
                <a:solidFill>
                  <a:srgbClr val="FFFFFF"/>
                </a:solidFill>
              </a:rPr>
              <a:t> </a:t>
            </a:r>
            <a:r>
              <a:rPr lang="en-GB" sz="400">
                <a:solidFill>
                  <a:srgbClr val="FFFFFF"/>
                </a:solidFill>
              </a:rPr>
              <a:t>Faisal alqifari </a:t>
            </a:r>
            <a:endParaRPr sz="400">
              <a:solidFill>
                <a:srgbClr val="FFFFFF"/>
              </a:solidFill>
            </a:endParaRPr>
          </a:p>
        </p:txBody>
      </p:sp>
      <p:sp>
        <p:nvSpPr>
          <p:cNvPr id="303" name="Google Shape;303;p20"/>
          <p:cNvSpPr txBox="1"/>
          <p:nvPr/>
        </p:nvSpPr>
        <p:spPr>
          <a:xfrm>
            <a:off x="-75" y="9684300"/>
            <a:ext cx="7589400" cy="83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None/>
            </a:pPr>
            <a:r>
              <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1"/>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1"/>
          <p:cNvSpPr txBox="1"/>
          <p:nvPr/>
        </p:nvSpPr>
        <p:spPr>
          <a:xfrm>
            <a:off x="-75" y="202825"/>
            <a:ext cx="72357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Evaluation of Surveillance System</a:t>
            </a:r>
            <a:endParaRPr sz="2400">
              <a:solidFill>
                <a:srgbClr val="134F5C"/>
              </a:solidFill>
              <a:latin typeface="Nunito"/>
              <a:ea typeface="Nunito"/>
              <a:cs typeface="Nunito"/>
              <a:sym typeface="Nunito"/>
            </a:endParaRPr>
          </a:p>
          <a:p>
            <a:pPr indent="0" lvl="0" marL="0" rtl="0" algn="ctr">
              <a:spcBef>
                <a:spcPts val="0"/>
              </a:spcBef>
              <a:spcAft>
                <a:spcPts val="0"/>
              </a:spcAft>
              <a:buNone/>
            </a:pPr>
            <a:r>
              <a:t/>
            </a:r>
            <a:endParaRPr sz="2400">
              <a:solidFill>
                <a:srgbClr val="134F5C"/>
              </a:solidFill>
              <a:latin typeface="Nunito"/>
              <a:ea typeface="Nunito"/>
              <a:cs typeface="Nunito"/>
              <a:sym typeface="Nunito"/>
            </a:endParaRPr>
          </a:p>
        </p:txBody>
      </p:sp>
      <p:sp>
        <p:nvSpPr>
          <p:cNvPr id="310" name="Google Shape;310;p21"/>
          <p:cNvSpPr txBox="1"/>
          <p:nvPr/>
        </p:nvSpPr>
        <p:spPr>
          <a:xfrm>
            <a:off x="573100" y="4159250"/>
            <a:ext cx="6435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rgbClr val="134F5C"/>
                </a:solidFill>
                <a:latin typeface="Nunito"/>
                <a:ea typeface="Nunito"/>
                <a:cs typeface="Nunito"/>
                <a:sym typeface="Nunito"/>
              </a:rPr>
              <a:t>Examples of National Surveillance Systems</a:t>
            </a:r>
            <a:endParaRPr sz="2400">
              <a:solidFill>
                <a:srgbClr val="134F5C"/>
              </a:solidFill>
              <a:latin typeface="Nunito"/>
              <a:ea typeface="Nunito"/>
              <a:cs typeface="Nunito"/>
              <a:sym typeface="Nunito"/>
            </a:endParaRPr>
          </a:p>
        </p:txBody>
      </p:sp>
      <p:grpSp>
        <p:nvGrpSpPr>
          <p:cNvPr id="311" name="Google Shape;311;p21"/>
          <p:cNvGrpSpPr/>
          <p:nvPr/>
        </p:nvGrpSpPr>
        <p:grpSpPr>
          <a:xfrm rot="2673392">
            <a:off x="547453" y="4059924"/>
            <a:ext cx="1884804" cy="1913616"/>
            <a:chOff x="5123977" y="1258050"/>
            <a:chExt cx="2547000" cy="2547000"/>
          </a:xfrm>
        </p:grpSpPr>
        <p:sp>
          <p:nvSpPr>
            <p:cNvPr id="312" name="Google Shape;312;p21"/>
            <p:cNvSpPr/>
            <p:nvPr/>
          </p:nvSpPr>
          <p:spPr>
            <a:xfrm rot="2700000">
              <a:off x="6116614" y="1011412"/>
              <a:ext cx="561726" cy="3040276"/>
            </a:xfrm>
            <a:prstGeom prst="roundRect">
              <a:avLst>
                <a:gd fmla="val 50000" name="adj"/>
              </a:avLst>
            </a:prstGeom>
            <a:solidFill>
              <a:srgbClr val="4581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313" name="Google Shape;313;p21"/>
            <p:cNvSpPr/>
            <p:nvPr/>
          </p:nvSpPr>
          <p:spPr>
            <a:xfrm rot="-2700000">
              <a:off x="5341020" y="3205399"/>
              <a:ext cx="374201" cy="374201"/>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lang="en-GB" sz="1200">
                  <a:solidFill>
                    <a:srgbClr val="45818E"/>
                  </a:solidFill>
                  <a:latin typeface="Changa"/>
                  <a:ea typeface="Changa"/>
                  <a:cs typeface="Changa"/>
                  <a:sym typeface="Changa"/>
                </a:rPr>
                <a:t>1</a:t>
              </a:r>
              <a:endParaRPr b="1" i="0" sz="1200" u="none" cap="none" strike="noStrike">
                <a:solidFill>
                  <a:srgbClr val="45818E"/>
                </a:solidFill>
                <a:latin typeface="Changa"/>
                <a:ea typeface="Changa"/>
                <a:cs typeface="Changa"/>
                <a:sym typeface="Changa"/>
              </a:endParaRPr>
            </a:p>
          </p:txBody>
        </p:sp>
        <p:sp>
          <p:nvSpPr>
            <p:cNvPr id="314" name="Google Shape;314;p21"/>
            <p:cNvSpPr txBox="1"/>
            <p:nvPr/>
          </p:nvSpPr>
          <p:spPr>
            <a:xfrm rot="-2700000">
              <a:off x="5323969" y="2238203"/>
              <a:ext cx="2341513" cy="393293"/>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lang="en-GB" sz="1800">
                  <a:solidFill>
                    <a:srgbClr val="FFFFFF"/>
                  </a:solidFill>
                  <a:latin typeface="Nunito"/>
                  <a:ea typeface="Nunito"/>
                  <a:cs typeface="Nunito"/>
                  <a:sym typeface="Nunito"/>
                </a:rPr>
                <a:t>HESN</a:t>
              </a:r>
              <a:endParaRPr i="0" sz="1800" u="none" cap="none" strike="noStrike">
                <a:solidFill>
                  <a:srgbClr val="FFFFFF"/>
                </a:solidFill>
                <a:latin typeface="Nunito"/>
                <a:ea typeface="Nunito"/>
                <a:cs typeface="Nunito"/>
                <a:sym typeface="Nunito"/>
              </a:endParaRPr>
            </a:p>
          </p:txBody>
        </p:sp>
      </p:grpSp>
      <p:sp>
        <p:nvSpPr>
          <p:cNvPr id="315" name="Google Shape;315;p21"/>
          <p:cNvSpPr/>
          <p:nvPr/>
        </p:nvSpPr>
        <p:spPr>
          <a:xfrm>
            <a:off x="333475" y="5361900"/>
            <a:ext cx="7004400" cy="5910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b="1" lang="en-GB" sz="1200">
                <a:solidFill>
                  <a:schemeClr val="dk1"/>
                </a:solidFill>
                <a:latin typeface="Mada"/>
                <a:ea typeface="Mada"/>
                <a:cs typeface="Mada"/>
                <a:sym typeface="Mada"/>
              </a:rPr>
              <a:t>Health Electronic Surveillance Network</a:t>
            </a:r>
            <a:r>
              <a:rPr lang="en-GB" sz="1200">
                <a:solidFill>
                  <a:schemeClr val="dk1"/>
                </a:solidFill>
                <a:latin typeface="Mada"/>
                <a:ea typeface="Mada"/>
                <a:cs typeface="Mada"/>
                <a:sym typeface="Mada"/>
              </a:rPr>
              <a:t> (HESN) is used to control and manage infectious diseases and epidemics online.</a:t>
            </a:r>
            <a:endParaRPr sz="1200">
              <a:latin typeface="Mada"/>
              <a:ea typeface="Mada"/>
              <a:cs typeface="Mada"/>
              <a:sym typeface="Mada"/>
            </a:endParaRPr>
          </a:p>
        </p:txBody>
      </p:sp>
      <p:sp>
        <p:nvSpPr>
          <p:cNvPr id="316" name="Google Shape;316;p21"/>
          <p:cNvSpPr/>
          <p:nvPr/>
        </p:nvSpPr>
        <p:spPr>
          <a:xfrm>
            <a:off x="718217" y="1099755"/>
            <a:ext cx="205409" cy="12620"/>
          </a:xfrm>
          <a:custGeom>
            <a:rect b="b" l="l" r="r" t="t"/>
            <a:pathLst>
              <a:path extrusionOk="0" h="584" w="9491">
                <a:moveTo>
                  <a:pt x="1" y="0"/>
                </a:moveTo>
                <a:lnTo>
                  <a:pt x="1" y="584"/>
                </a:lnTo>
                <a:lnTo>
                  <a:pt x="9490" y="584"/>
                </a:lnTo>
                <a:lnTo>
                  <a:pt x="9490" y="0"/>
                </a:lnTo>
                <a:close/>
              </a:path>
            </a:pathLst>
          </a:custGeom>
          <a:solidFill>
            <a:srgbClr val="FCD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1"/>
          <p:cNvSpPr/>
          <p:nvPr/>
        </p:nvSpPr>
        <p:spPr>
          <a:xfrm>
            <a:off x="136750" y="812100"/>
            <a:ext cx="591956" cy="590998"/>
          </a:xfrm>
          <a:custGeom>
            <a:rect b="b" l="l" r="r" t="t"/>
            <a:pathLst>
              <a:path extrusionOk="0" h="23944" w="23944">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rgbClr val="EEEEEE"/>
          </a:solidFill>
          <a:ln cap="flat" cmpd="sng" w="19050">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1"/>
          <p:cNvSpPr/>
          <p:nvPr/>
        </p:nvSpPr>
        <p:spPr>
          <a:xfrm>
            <a:off x="432823" y="812100"/>
            <a:ext cx="295854" cy="295672"/>
          </a:xfrm>
          <a:custGeom>
            <a:rect b="b" l="l" r="r" t="t"/>
            <a:pathLst>
              <a:path extrusionOk="0" h="11979" w="11967">
                <a:moveTo>
                  <a:pt x="1" y="1"/>
                </a:moveTo>
                <a:lnTo>
                  <a:pt x="1" y="1084"/>
                </a:lnTo>
                <a:cubicBezTo>
                  <a:pt x="6002" y="1084"/>
                  <a:pt x="10883" y="5966"/>
                  <a:pt x="10883" y="11978"/>
                </a:cubicBezTo>
                <a:lnTo>
                  <a:pt x="11967" y="11978"/>
                </a:lnTo>
                <a:cubicBezTo>
                  <a:pt x="11967" y="5370"/>
                  <a:pt x="6597" y="1"/>
                  <a:pt x="1" y="1"/>
                </a:cubicBezTo>
                <a:close/>
              </a:path>
            </a:pathLst>
          </a:custGeom>
          <a:solidFill>
            <a:srgbClr val="45818E"/>
          </a:solid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1"/>
          <p:cNvSpPr/>
          <p:nvPr/>
        </p:nvSpPr>
        <p:spPr>
          <a:xfrm>
            <a:off x="711088" y="1072720"/>
            <a:ext cx="269060" cy="69498"/>
          </a:xfrm>
          <a:custGeom>
            <a:rect b="b" l="l" r="r" t="t"/>
            <a:pathLst>
              <a:path extrusionOk="0" h="3216" w="12432">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1"/>
          <p:cNvSpPr/>
          <p:nvPr/>
        </p:nvSpPr>
        <p:spPr>
          <a:xfrm>
            <a:off x="1054550" y="773150"/>
            <a:ext cx="6283200" cy="5910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89999" lvl="0" marL="179999" rtl="0" algn="l">
              <a:spcBef>
                <a:spcPts val="0"/>
              </a:spcBef>
              <a:spcAft>
                <a:spcPts val="0"/>
              </a:spcAft>
              <a:buClr>
                <a:schemeClr val="dk1"/>
              </a:buClr>
              <a:buSzPts val="1100"/>
              <a:buFont typeface="Arial"/>
              <a:buNone/>
            </a:pPr>
            <a:r>
              <a:rPr b="1" lang="en-GB" sz="1200">
                <a:solidFill>
                  <a:schemeClr val="dk1"/>
                </a:solidFill>
                <a:latin typeface="Mada"/>
                <a:ea typeface="Mada"/>
                <a:cs typeface="Mada"/>
                <a:sym typeface="Mada"/>
              </a:rPr>
              <a:t>Is the system detecting what it is supposed to detect?</a:t>
            </a:r>
            <a:endParaRPr b="1"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surveillance system data need to be compared with data produced by another</a:t>
            </a:r>
            <a:endParaRPr sz="1200">
              <a:solidFill>
                <a:schemeClr val="dk1"/>
              </a:solidFill>
              <a:latin typeface="Mada"/>
              <a:ea typeface="Mada"/>
              <a:cs typeface="Mada"/>
              <a:sym typeface="Mada"/>
            </a:endParaRPr>
          </a:p>
          <a:p>
            <a:pPr indent="-89999" lvl="0" marL="179999"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detection mechanism.</a:t>
            </a:r>
            <a:endParaRPr sz="1200">
              <a:latin typeface="Mada"/>
              <a:ea typeface="Mada"/>
              <a:cs typeface="Mada"/>
              <a:sym typeface="Mada"/>
            </a:endParaRPr>
          </a:p>
        </p:txBody>
      </p:sp>
      <p:sp>
        <p:nvSpPr>
          <p:cNvPr id="321" name="Google Shape;321;p21"/>
          <p:cNvSpPr txBox="1"/>
          <p:nvPr/>
        </p:nvSpPr>
        <p:spPr>
          <a:xfrm>
            <a:off x="187333" y="815775"/>
            <a:ext cx="490800" cy="28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Mada"/>
                <a:ea typeface="Mada"/>
                <a:cs typeface="Mada"/>
                <a:sym typeface="Mada"/>
              </a:rPr>
              <a:t>1</a:t>
            </a:r>
            <a:endParaRPr b="1" sz="2400">
              <a:solidFill>
                <a:srgbClr val="134F5C"/>
              </a:solidFill>
              <a:latin typeface="Mada"/>
              <a:ea typeface="Mada"/>
              <a:cs typeface="Mada"/>
              <a:sym typeface="Mada"/>
            </a:endParaRPr>
          </a:p>
        </p:txBody>
      </p:sp>
      <p:sp>
        <p:nvSpPr>
          <p:cNvPr id="322" name="Google Shape;322;p21"/>
          <p:cNvSpPr/>
          <p:nvPr/>
        </p:nvSpPr>
        <p:spPr>
          <a:xfrm>
            <a:off x="718217" y="1785555"/>
            <a:ext cx="205409" cy="12620"/>
          </a:xfrm>
          <a:custGeom>
            <a:rect b="b" l="l" r="r" t="t"/>
            <a:pathLst>
              <a:path extrusionOk="0" h="584" w="9491">
                <a:moveTo>
                  <a:pt x="1" y="0"/>
                </a:moveTo>
                <a:lnTo>
                  <a:pt x="1" y="584"/>
                </a:lnTo>
                <a:lnTo>
                  <a:pt x="9490" y="584"/>
                </a:lnTo>
                <a:lnTo>
                  <a:pt x="9490" y="0"/>
                </a:lnTo>
                <a:close/>
              </a:path>
            </a:pathLst>
          </a:custGeom>
          <a:solidFill>
            <a:srgbClr val="FCD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1"/>
          <p:cNvSpPr/>
          <p:nvPr/>
        </p:nvSpPr>
        <p:spPr>
          <a:xfrm>
            <a:off x="136750" y="1497900"/>
            <a:ext cx="591956" cy="590998"/>
          </a:xfrm>
          <a:custGeom>
            <a:rect b="b" l="l" r="r" t="t"/>
            <a:pathLst>
              <a:path extrusionOk="0" h="23944" w="23944">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rgbClr val="EEEEEE"/>
          </a:solidFill>
          <a:ln cap="flat" cmpd="sng" w="19050">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1"/>
          <p:cNvSpPr/>
          <p:nvPr/>
        </p:nvSpPr>
        <p:spPr>
          <a:xfrm>
            <a:off x="432823" y="1497900"/>
            <a:ext cx="295854" cy="295672"/>
          </a:xfrm>
          <a:custGeom>
            <a:rect b="b" l="l" r="r" t="t"/>
            <a:pathLst>
              <a:path extrusionOk="0" h="11979" w="11967">
                <a:moveTo>
                  <a:pt x="1" y="1"/>
                </a:moveTo>
                <a:lnTo>
                  <a:pt x="1" y="1084"/>
                </a:lnTo>
                <a:cubicBezTo>
                  <a:pt x="6002" y="1084"/>
                  <a:pt x="10883" y="5966"/>
                  <a:pt x="10883" y="11978"/>
                </a:cubicBezTo>
                <a:lnTo>
                  <a:pt x="11967" y="11978"/>
                </a:lnTo>
                <a:cubicBezTo>
                  <a:pt x="11967" y="5370"/>
                  <a:pt x="6597" y="1"/>
                  <a:pt x="1" y="1"/>
                </a:cubicBezTo>
                <a:close/>
              </a:path>
            </a:pathLst>
          </a:custGeom>
          <a:solidFill>
            <a:srgbClr val="45818E"/>
          </a:solid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1"/>
          <p:cNvSpPr/>
          <p:nvPr/>
        </p:nvSpPr>
        <p:spPr>
          <a:xfrm>
            <a:off x="711088" y="1758520"/>
            <a:ext cx="269060" cy="69498"/>
          </a:xfrm>
          <a:custGeom>
            <a:rect b="b" l="l" r="r" t="t"/>
            <a:pathLst>
              <a:path extrusionOk="0" h="3216" w="12432">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1"/>
          <p:cNvSpPr/>
          <p:nvPr/>
        </p:nvSpPr>
        <p:spPr>
          <a:xfrm>
            <a:off x="1054550" y="1458950"/>
            <a:ext cx="6283200" cy="5910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Mada"/>
                <a:ea typeface="Mada"/>
                <a:cs typeface="Mada"/>
                <a:sym typeface="Mada"/>
              </a:rPr>
              <a:t>Is the system producing data in time for appropriate responses?</a:t>
            </a:r>
            <a:endParaRPr b="1" sz="1200">
              <a:solidFill>
                <a:schemeClr val="dk1"/>
              </a:solidFill>
              <a:latin typeface="Mada"/>
              <a:ea typeface="Mada"/>
              <a:cs typeface="Mada"/>
              <a:sym typeface="Mada"/>
            </a:endParaRPr>
          </a:p>
        </p:txBody>
      </p:sp>
      <p:sp>
        <p:nvSpPr>
          <p:cNvPr id="327" name="Google Shape;327;p21"/>
          <p:cNvSpPr txBox="1"/>
          <p:nvPr/>
        </p:nvSpPr>
        <p:spPr>
          <a:xfrm>
            <a:off x="187333" y="1501575"/>
            <a:ext cx="490800" cy="28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Mada"/>
                <a:ea typeface="Mada"/>
                <a:cs typeface="Mada"/>
                <a:sym typeface="Mada"/>
              </a:rPr>
              <a:t>2</a:t>
            </a:r>
            <a:endParaRPr b="1" sz="2400">
              <a:solidFill>
                <a:srgbClr val="134F5C"/>
              </a:solidFill>
              <a:latin typeface="Mada"/>
              <a:ea typeface="Mada"/>
              <a:cs typeface="Mada"/>
              <a:sym typeface="Mada"/>
            </a:endParaRPr>
          </a:p>
        </p:txBody>
      </p:sp>
      <p:sp>
        <p:nvSpPr>
          <p:cNvPr id="328" name="Google Shape;328;p21"/>
          <p:cNvSpPr/>
          <p:nvPr/>
        </p:nvSpPr>
        <p:spPr>
          <a:xfrm>
            <a:off x="718217" y="2471355"/>
            <a:ext cx="205409" cy="12620"/>
          </a:xfrm>
          <a:custGeom>
            <a:rect b="b" l="l" r="r" t="t"/>
            <a:pathLst>
              <a:path extrusionOk="0" h="584" w="9491">
                <a:moveTo>
                  <a:pt x="1" y="0"/>
                </a:moveTo>
                <a:lnTo>
                  <a:pt x="1" y="584"/>
                </a:lnTo>
                <a:lnTo>
                  <a:pt x="9490" y="584"/>
                </a:lnTo>
                <a:lnTo>
                  <a:pt x="9490" y="0"/>
                </a:lnTo>
                <a:close/>
              </a:path>
            </a:pathLst>
          </a:custGeom>
          <a:solidFill>
            <a:srgbClr val="FCD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1"/>
          <p:cNvSpPr/>
          <p:nvPr/>
        </p:nvSpPr>
        <p:spPr>
          <a:xfrm>
            <a:off x="136750" y="2183700"/>
            <a:ext cx="591956" cy="590998"/>
          </a:xfrm>
          <a:custGeom>
            <a:rect b="b" l="l" r="r" t="t"/>
            <a:pathLst>
              <a:path extrusionOk="0" h="23944" w="23944">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rgbClr val="EEEEEE"/>
          </a:solidFill>
          <a:ln cap="flat" cmpd="sng" w="19050">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1"/>
          <p:cNvSpPr/>
          <p:nvPr/>
        </p:nvSpPr>
        <p:spPr>
          <a:xfrm>
            <a:off x="432823" y="2183700"/>
            <a:ext cx="295854" cy="295672"/>
          </a:xfrm>
          <a:custGeom>
            <a:rect b="b" l="l" r="r" t="t"/>
            <a:pathLst>
              <a:path extrusionOk="0" h="11979" w="11967">
                <a:moveTo>
                  <a:pt x="1" y="1"/>
                </a:moveTo>
                <a:lnTo>
                  <a:pt x="1" y="1084"/>
                </a:lnTo>
                <a:cubicBezTo>
                  <a:pt x="6002" y="1084"/>
                  <a:pt x="10883" y="5966"/>
                  <a:pt x="10883" y="11978"/>
                </a:cubicBezTo>
                <a:lnTo>
                  <a:pt x="11967" y="11978"/>
                </a:lnTo>
                <a:cubicBezTo>
                  <a:pt x="11967" y="5370"/>
                  <a:pt x="6597" y="1"/>
                  <a:pt x="1" y="1"/>
                </a:cubicBezTo>
                <a:close/>
              </a:path>
            </a:pathLst>
          </a:custGeom>
          <a:solidFill>
            <a:srgbClr val="45818E"/>
          </a:solid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1"/>
          <p:cNvSpPr/>
          <p:nvPr/>
        </p:nvSpPr>
        <p:spPr>
          <a:xfrm>
            <a:off x="711088" y="2444320"/>
            <a:ext cx="269060" cy="69498"/>
          </a:xfrm>
          <a:custGeom>
            <a:rect b="b" l="l" r="r" t="t"/>
            <a:pathLst>
              <a:path extrusionOk="0" h="3216" w="12432">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1"/>
          <p:cNvSpPr/>
          <p:nvPr/>
        </p:nvSpPr>
        <p:spPr>
          <a:xfrm>
            <a:off x="1054550" y="2144750"/>
            <a:ext cx="6283200" cy="5910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Mada"/>
                <a:ea typeface="Mada"/>
                <a:cs typeface="Mada"/>
                <a:sym typeface="Mada"/>
              </a:rPr>
              <a:t>Can the system cope with changes?</a:t>
            </a:r>
            <a:endParaRPr b="1" sz="10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 The disease or our knowledge may be changing quickly. A surveillance system should adopt to such changes (flexibility).</a:t>
            </a:r>
            <a:endParaRPr b="1" sz="1200">
              <a:solidFill>
                <a:schemeClr val="dk1"/>
              </a:solidFill>
              <a:latin typeface="Mada"/>
              <a:ea typeface="Mada"/>
              <a:cs typeface="Mada"/>
              <a:sym typeface="Mada"/>
            </a:endParaRPr>
          </a:p>
        </p:txBody>
      </p:sp>
      <p:sp>
        <p:nvSpPr>
          <p:cNvPr id="333" name="Google Shape;333;p21"/>
          <p:cNvSpPr txBox="1"/>
          <p:nvPr/>
        </p:nvSpPr>
        <p:spPr>
          <a:xfrm>
            <a:off x="187333" y="2187375"/>
            <a:ext cx="490800" cy="28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Mada"/>
                <a:ea typeface="Mada"/>
                <a:cs typeface="Mada"/>
                <a:sym typeface="Mada"/>
              </a:rPr>
              <a:t>3</a:t>
            </a:r>
            <a:endParaRPr b="1" sz="2400">
              <a:solidFill>
                <a:srgbClr val="134F5C"/>
              </a:solidFill>
              <a:latin typeface="Mada"/>
              <a:ea typeface="Mada"/>
              <a:cs typeface="Mada"/>
              <a:sym typeface="Mada"/>
            </a:endParaRPr>
          </a:p>
        </p:txBody>
      </p:sp>
      <p:sp>
        <p:nvSpPr>
          <p:cNvPr id="334" name="Google Shape;334;p21"/>
          <p:cNvSpPr/>
          <p:nvPr/>
        </p:nvSpPr>
        <p:spPr>
          <a:xfrm>
            <a:off x="718217" y="3194405"/>
            <a:ext cx="205409" cy="12620"/>
          </a:xfrm>
          <a:custGeom>
            <a:rect b="b" l="l" r="r" t="t"/>
            <a:pathLst>
              <a:path extrusionOk="0" h="584" w="9491">
                <a:moveTo>
                  <a:pt x="1" y="0"/>
                </a:moveTo>
                <a:lnTo>
                  <a:pt x="1" y="584"/>
                </a:lnTo>
                <a:lnTo>
                  <a:pt x="9490" y="584"/>
                </a:lnTo>
                <a:lnTo>
                  <a:pt x="9490" y="0"/>
                </a:lnTo>
                <a:close/>
              </a:path>
            </a:pathLst>
          </a:custGeom>
          <a:solidFill>
            <a:srgbClr val="FCD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1"/>
          <p:cNvSpPr/>
          <p:nvPr/>
        </p:nvSpPr>
        <p:spPr>
          <a:xfrm>
            <a:off x="136750" y="2869500"/>
            <a:ext cx="591956" cy="590998"/>
          </a:xfrm>
          <a:custGeom>
            <a:rect b="b" l="l" r="r" t="t"/>
            <a:pathLst>
              <a:path extrusionOk="0" h="23944" w="23944">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rgbClr val="EEEEEE"/>
          </a:solidFill>
          <a:ln cap="flat" cmpd="sng" w="19050">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1"/>
          <p:cNvSpPr/>
          <p:nvPr/>
        </p:nvSpPr>
        <p:spPr>
          <a:xfrm>
            <a:off x="432823" y="2906750"/>
            <a:ext cx="295854" cy="295672"/>
          </a:xfrm>
          <a:custGeom>
            <a:rect b="b" l="l" r="r" t="t"/>
            <a:pathLst>
              <a:path extrusionOk="0" h="11979" w="11967">
                <a:moveTo>
                  <a:pt x="1" y="1"/>
                </a:moveTo>
                <a:lnTo>
                  <a:pt x="1" y="1084"/>
                </a:lnTo>
                <a:cubicBezTo>
                  <a:pt x="6002" y="1084"/>
                  <a:pt x="10883" y="5966"/>
                  <a:pt x="10883" y="11978"/>
                </a:cubicBezTo>
                <a:lnTo>
                  <a:pt x="11967" y="11978"/>
                </a:lnTo>
                <a:cubicBezTo>
                  <a:pt x="11967" y="5370"/>
                  <a:pt x="6597" y="1"/>
                  <a:pt x="1" y="1"/>
                </a:cubicBezTo>
                <a:close/>
              </a:path>
            </a:pathLst>
          </a:custGeom>
          <a:solidFill>
            <a:srgbClr val="45818E"/>
          </a:solid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1"/>
          <p:cNvSpPr/>
          <p:nvPr/>
        </p:nvSpPr>
        <p:spPr>
          <a:xfrm>
            <a:off x="711088" y="3167370"/>
            <a:ext cx="269060" cy="69498"/>
          </a:xfrm>
          <a:custGeom>
            <a:rect b="b" l="l" r="r" t="t"/>
            <a:pathLst>
              <a:path extrusionOk="0" h="3216" w="12432">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1"/>
          <p:cNvSpPr/>
          <p:nvPr/>
        </p:nvSpPr>
        <p:spPr>
          <a:xfrm>
            <a:off x="1054550" y="2830550"/>
            <a:ext cx="6283200" cy="5910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Mada"/>
                <a:ea typeface="Mada"/>
                <a:cs typeface="Mada"/>
                <a:sym typeface="Mada"/>
              </a:rPr>
              <a:t>Is the system as simple and cheap as possible?</a:t>
            </a:r>
            <a:endParaRPr b="1" sz="1200">
              <a:solidFill>
                <a:schemeClr val="dk1"/>
              </a:solidFill>
              <a:latin typeface="Mada"/>
              <a:ea typeface="Mada"/>
              <a:cs typeface="Mada"/>
              <a:sym typeface="Mada"/>
            </a:endParaRPr>
          </a:p>
        </p:txBody>
      </p:sp>
      <p:sp>
        <p:nvSpPr>
          <p:cNvPr id="339" name="Google Shape;339;p21"/>
          <p:cNvSpPr/>
          <p:nvPr/>
        </p:nvSpPr>
        <p:spPr>
          <a:xfrm>
            <a:off x="718217" y="3842955"/>
            <a:ext cx="205409" cy="12620"/>
          </a:xfrm>
          <a:custGeom>
            <a:rect b="b" l="l" r="r" t="t"/>
            <a:pathLst>
              <a:path extrusionOk="0" h="584" w="9491">
                <a:moveTo>
                  <a:pt x="1" y="0"/>
                </a:moveTo>
                <a:lnTo>
                  <a:pt x="1" y="584"/>
                </a:lnTo>
                <a:lnTo>
                  <a:pt x="9490" y="584"/>
                </a:lnTo>
                <a:lnTo>
                  <a:pt x="9490" y="0"/>
                </a:lnTo>
                <a:close/>
              </a:path>
            </a:pathLst>
          </a:custGeom>
          <a:solidFill>
            <a:srgbClr val="FCD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1"/>
          <p:cNvSpPr/>
          <p:nvPr/>
        </p:nvSpPr>
        <p:spPr>
          <a:xfrm>
            <a:off x="136750" y="3555300"/>
            <a:ext cx="591956" cy="590998"/>
          </a:xfrm>
          <a:custGeom>
            <a:rect b="b" l="l" r="r" t="t"/>
            <a:pathLst>
              <a:path extrusionOk="0" h="23944" w="23944">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rgbClr val="EEEEEE"/>
          </a:solidFill>
          <a:ln cap="flat" cmpd="sng" w="19050">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1"/>
          <p:cNvSpPr/>
          <p:nvPr/>
        </p:nvSpPr>
        <p:spPr>
          <a:xfrm>
            <a:off x="432823" y="3555300"/>
            <a:ext cx="295854" cy="295672"/>
          </a:xfrm>
          <a:custGeom>
            <a:rect b="b" l="l" r="r" t="t"/>
            <a:pathLst>
              <a:path extrusionOk="0" h="11979" w="11967">
                <a:moveTo>
                  <a:pt x="1" y="1"/>
                </a:moveTo>
                <a:lnTo>
                  <a:pt x="1" y="1084"/>
                </a:lnTo>
                <a:cubicBezTo>
                  <a:pt x="6002" y="1084"/>
                  <a:pt x="10883" y="5966"/>
                  <a:pt x="10883" y="11978"/>
                </a:cubicBezTo>
                <a:lnTo>
                  <a:pt x="11967" y="11978"/>
                </a:lnTo>
                <a:cubicBezTo>
                  <a:pt x="11967" y="5370"/>
                  <a:pt x="6597" y="1"/>
                  <a:pt x="1" y="1"/>
                </a:cubicBezTo>
                <a:close/>
              </a:path>
            </a:pathLst>
          </a:custGeom>
          <a:solidFill>
            <a:srgbClr val="45818E"/>
          </a:solid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1"/>
          <p:cNvSpPr/>
          <p:nvPr/>
        </p:nvSpPr>
        <p:spPr>
          <a:xfrm>
            <a:off x="711088" y="3815920"/>
            <a:ext cx="269060" cy="69498"/>
          </a:xfrm>
          <a:custGeom>
            <a:rect b="b" l="l" r="r" t="t"/>
            <a:pathLst>
              <a:path extrusionOk="0" h="3216" w="12432">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1"/>
          <p:cNvSpPr/>
          <p:nvPr/>
        </p:nvSpPr>
        <p:spPr>
          <a:xfrm>
            <a:off x="1054550" y="3516350"/>
            <a:ext cx="6283200" cy="5910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89999" lvl="0" marL="179999" rtl="0" algn="l">
              <a:spcBef>
                <a:spcPts val="0"/>
              </a:spcBef>
              <a:spcAft>
                <a:spcPts val="0"/>
              </a:spcAft>
              <a:buClr>
                <a:schemeClr val="dk1"/>
              </a:buClr>
              <a:buSzPts val="1100"/>
              <a:buFont typeface="Arial"/>
              <a:buNone/>
            </a:pPr>
            <a:r>
              <a:rPr b="1" lang="en-GB" sz="1200">
                <a:solidFill>
                  <a:schemeClr val="dk1"/>
                </a:solidFill>
                <a:latin typeface="Mada"/>
                <a:ea typeface="Mada"/>
                <a:cs typeface="Mada"/>
                <a:sym typeface="Mada"/>
              </a:rPr>
              <a:t>Are the public health responses timely and appropriate?</a:t>
            </a:r>
            <a:endParaRPr b="1"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Any system that does not lead to appropriate responses is flawed.</a:t>
            </a:r>
            <a:endParaRPr b="1" sz="1200">
              <a:solidFill>
                <a:schemeClr val="dk1"/>
              </a:solidFill>
              <a:latin typeface="Mada"/>
              <a:ea typeface="Mada"/>
              <a:cs typeface="Mada"/>
              <a:sym typeface="Mada"/>
            </a:endParaRPr>
          </a:p>
        </p:txBody>
      </p:sp>
      <p:sp>
        <p:nvSpPr>
          <p:cNvPr id="344" name="Google Shape;344;p21"/>
          <p:cNvSpPr txBox="1"/>
          <p:nvPr/>
        </p:nvSpPr>
        <p:spPr>
          <a:xfrm>
            <a:off x="187333" y="3558975"/>
            <a:ext cx="490800" cy="28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Mada"/>
                <a:ea typeface="Mada"/>
                <a:cs typeface="Mada"/>
                <a:sym typeface="Mada"/>
              </a:rPr>
              <a:t>5</a:t>
            </a:r>
            <a:endParaRPr b="1" sz="2400">
              <a:solidFill>
                <a:srgbClr val="134F5C"/>
              </a:solidFill>
              <a:latin typeface="Mada"/>
              <a:ea typeface="Mada"/>
              <a:cs typeface="Mada"/>
              <a:sym typeface="Mada"/>
            </a:endParaRPr>
          </a:p>
        </p:txBody>
      </p:sp>
      <p:sp>
        <p:nvSpPr>
          <p:cNvPr id="345" name="Google Shape;345;p21"/>
          <p:cNvSpPr txBox="1"/>
          <p:nvPr/>
        </p:nvSpPr>
        <p:spPr>
          <a:xfrm>
            <a:off x="187333" y="2910425"/>
            <a:ext cx="490800" cy="28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Mada"/>
                <a:ea typeface="Mada"/>
                <a:cs typeface="Mada"/>
                <a:sym typeface="Mada"/>
              </a:rPr>
              <a:t>4</a:t>
            </a:r>
            <a:endParaRPr b="1" sz="2400">
              <a:solidFill>
                <a:srgbClr val="134F5C"/>
              </a:solidFill>
              <a:latin typeface="Mada"/>
              <a:ea typeface="Mada"/>
              <a:cs typeface="Mada"/>
              <a:sym typeface="Mada"/>
            </a:endParaRPr>
          </a:p>
        </p:txBody>
      </p:sp>
      <p:pic>
        <p:nvPicPr>
          <p:cNvPr id="346" name="Google Shape;346;p21"/>
          <p:cNvPicPr preferRelativeResize="0"/>
          <p:nvPr/>
        </p:nvPicPr>
        <p:blipFill>
          <a:blip r:embed="rId3">
            <a:alphaModFix/>
          </a:blip>
          <a:stretch>
            <a:fillRect/>
          </a:stretch>
        </p:blipFill>
        <p:spPr>
          <a:xfrm>
            <a:off x="348538" y="6060300"/>
            <a:ext cx="6974274" cy="4244075"/>
          </a:xfrm>
          <a:prstGeom prst="rect">
            <a:avLst/>
          </a:prstGeom>
          <a:noFill/>
          <a:ln>
            <a:noFill/>
          </a:ln>
        </p:spPr>
      </p:pic>
      <p:sp>
        <p:nvSpPr>
          <p:cNvPr id="347" name="Google Shape;347;p21"/>
          <p:cNvSpPr/>
          <p:nvPr/>
        </p:nvSpPr>
        <p:spPr>
          <a:xfrm>
            <a:off x="290650" y="6466675"/>
            <a:ext cx="1221000" cy="363600"/>
          </a:xfrm>
          <a:prstGeom prst="roundRect">
            <a:avLst>
              <a:gd fmla="val 16667" name="adj"/>
            </a:avLst>
          </a:prstGeom>
          <a:solidFill>
            <a:schemeClr val="lt2"/>
          </a:solid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latin typeface="Mada"/>
                <a:ea typeface="Mada"/>
                <a:cs typeface="Mada"/>
                <a:sym typeface="Mada"/>
              </a:rPr>
              <a:t>7 </a:t>
            </a:r>
            <a:r>
              <a:rPr b="1" lang="en-GB">
                <a:latin typeface="Mada"/>
                <a:ea typeface="Mada"/>
                <a:cs typeface="Mada"/>
                <a:sym typeface="Mada"/>
              </a:rPr>
              <a:t>Modules → </a:t>
            </a:r>
            <a:endParaRPr b="1">
              <a:latin typeface="Mada"/>
              <a:ea typeface="Mada"/>
              <a:cs typeface="Mada"/>
              <a:sym typeface="Mada"/>
            </a:endParaRPr>
          </a:p>
        </p:txBody>
      </p:sp>
      <p:sp>
        <p:nvSpPr>
          <p:cNvPr id="348" name="Google Shape;348;p21"/>
          <p:cNvSpPr txBox="1"/>
          <p:nvPr/>
        </p:nvSpPr>
        <p:spPr>
          <a:xfrm>
            <a:off x="5948300" y="316225"/>
            <a:ext cx="1643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999999"/>
                </a:solidFill>
                <a:latin typeface="Mada"/>
                <a:ea typeface="Mada"/>
                <a:cs typeface="Mada"/>
                <a:sym typeface="Mada"/>
              </a:rPr>
              <a:t>Skipped by the doctor</a:t>
            </a:r>
            <a:endParaRPr sz="1200">
              <a:solidFill>
                <a:srgbClr val="999999"/>
              </a:solidFill>
              <a:latin typeface="Mada"/>
              <a:ea typeface="Mada"/>
              <a:cs typeface="Mada"/>
              <a:sym typeface="Mad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