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10698475" cx="7589525"/>
  <p:notesSz cx="6858000" cy="9144000"/>
  <p:embeddedFontLst>
    <p:embeddedFont>
      <p:font typeface="Nunito"/>
      <p:regular r:id="rId14"/>
      <p:bold r:id="rId15"/>
      <p:italic r:id="rId16"/>
      <p:boldItalic r:id="rId17"/>
    </p:embeddedFont>
    <p:embeddedFont>
      <p:font typeface="Mada"/>
      <p:regular r:id="rId18"/>
      <p:bold r:id="rId19"/>
    </p:embeddedFont>
    <p:embeddedFont>
      <p:font typeface="Changa"/>
      <p:regular r:id="rId20"/>
      <p:bold r:id="rId21"/>
    </p:embeddedFont>
    <p:embeddedFont>
      <p:font typeface="Exo Thin"/>
      <p:regular r:id="rId22"/>
      <p:bold r:id="rId23"/>
      <p:italic r:id="rId24"/>
      <p:boldItalic r:id="rId25"/>
    </p:embeddedFont>
    <p:embeddedFont>
      <p:font typeface="Bree Serif"/>
      <p:regular r:id="rId26"/>
    </p:embeddedFont>
    <p:embeddedFont>
      <p:font typeface="Exo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70">
          <p15:clr>
            <a:srgbClr val="A4A3A4"/>
          </p15:clr>
        </p15:guide>
        <p15:guide id="2" pos="239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A8DE69A-E2E3-48FD-80D8-A7DB18272C5A}">
  <a:tblStyle styleId="{AA8DE69A-E2E3-48FD-80D8-A7DB18272C5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70" orient="horz"/>
        <p:guide pos="239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hanga-regular.fntdata"/><Relationship Id="rId22" Type="http://schemas.openxmlformats.org/officeDocument/2006/relationships/font" Target="fonts/ExoThin-regular.fntdata"/><Relationship Id="rId21" Type="http://schemas.openxmlformats.org/officeDocument/2006/relationships/font" Target="fonts/Changa-bold.fntdata"/><Relationship Id="rId24" Type="http://schemas.openxmlformats.org/officeDocument/2006/relationships/font" Target="fonts/ExoThin-italic.fntdata"/><Relationship Id="rId23" Type="http://schemas.openxmlformats.org/officeDocument/2006/relationships/font" Target="fonts/ExoThin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BreeSerif-regular.fntdata"/><Relationship Id="rId25" Type="http://schemas.openxmlformats.org/officeDocument/2006/relationships/font" Target="fonts/ExoThin-boldItalic.fntdata"/><Relationship Id="rId28" Type="http://schemas.openxmlformats.org/officeDocument/2006/relationships/font" Target="fonts/Exo-bold.fntdata"/><Relationship Id="rId27" Type="http://schemas.openxmlformats.org/officeDocument/2006/relationships/font" Target="fonts/Exo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Exo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schemas.openxmlformats.org/officeDocument/2006/relationships/font" Target="fonts/Exo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font" Target="fonts/Nunito-bold.fntdata"/><Relationship Id="rId14" Type="http://schemas.openxmlformats.org/officeDocument/2006/relationships/font" Target="fonts/Nunito-regular.fntdata"/><Relationship Id="rId17" Type="http://schemas.openxmlformats.org/officeDocument/2006/relationships/font" Target="fonts/Nunito-boldItalic.fntdata"/><Relationship Id="rId16" Type="http://schemas.openxmlformats.org/officeDocument/2006/relationships/font" Target="fonts/Nunito-italic.fntdata"/><Relationship Id="rId19" Type="http://schemas.openxmlformats.org/officeDocument/2006/relationships/font" Target="fonts/Mada-bold.fntdata"/><Relationship Id="rId18" Type="http://schemas.openxmlformats.org/officeDocument/2006/relationships/font" Target="fonts/Mada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8ad464241c_0_63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8ad464241c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7d2ca8ee59347add_5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7d2ca8ee59347add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10450e132bce044_51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10450e132bce044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10450e132bce044_100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310450e132bce044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8ad464241c_0_69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8ad464241c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73d5d96d5198ffb1_0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73d5d96d5198ffb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8718" y="1548715"/>
            <a:ext cx="7072200" cy="426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8711" y="5894977"/>
            <a:ext cx="7072200" cy="164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8711" y="2300739"/>
            <a:ext cx="7072200" cy="408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8711" y="6556625"/>
            <a:ext cx="7072200" cy="27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8711" y="4473766"/>
            <a:ext cx="7072200" cy="175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8711" y="925652"/>
            <a:ext cx="7072200" cy="11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8711" y="2397147"/>
            <a:ext cx="7072200" cy="71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8711" y="925652"/>
            <a:ext cx="7072200" cy="11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8711" y="2397147"/>
            <a:ext cx="3319800" cy="71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010895" y="2397147"/>
            <a:ext cx="3319800" cy="71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8711" y="925652"/>
            <a:ext cx="7072200" cy="11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8711" y="1155647"/>
            <a:ext cx="2330700" cy="157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8711" y="2890367"/>
            <a:ext cx="2330700" cy="6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6908" y="936312"/>
            <a:ext cx="5285400" cy="850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94763" y="-260"/>
            <a:ext cx="3794700" cy="1069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20365" y="2565003"/>
            <a:ext cx="3357600" cy="30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20365" y="5830393"/>
            <a:ext cx="3357600" cy="256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99788" y="1506075"/>
            <a:ext cx="3184800" cy="768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8711" y="8799592"/>
            <a:ext cx="4979100" cy="125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8711" y="925652"/>
            <a:ext cx="7072200" cy="11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8711" y="2397147"/>
            <a:ext cx="7072200" cy="71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8.png"/><Relationship Id="rId5" Type="http://schemas.openxmlformats.org/officeDocument/2006/relationships/image" Target="../media/image30.png"/><Relationship Id="rId6" Type="http://schemas.openxmlformats.org/officeDocument/2006/relationships/hyperlink" Target="https://drive.google.com/open?id=1TKjgKmuF8-7aGjiAgt-2f6dUWPkTI7rnH1d3RF0xuIw" TargetMode="External"/><Relationship Id="rId7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6.jpg"/><Relationship Id="rId10" Type="http://schemas.openxmlformats.org/officeDocument/2006/relationships/image" Target="../media/image7.jpg"/><Relationship Id="rId9" Type="http://schemas.openxmlformats.org/officeDocument/2006/relationships/image" Target="../media/image9.jpg"/><Relationship Id="rId5" Type="http://schemas.openxmlformats.org/officeDocument/2006/relationships/image" Target="../media/image8.jpg"/><Relationship Id="rId6" Type="http://schemas.openxmlformats.org/officeDocument/2006/relationships/image" Target="../media/image4.jpg"/><Relationship Id="rId7" Type="http://schemas.openxmlformats.org/officeDocument/2006/relationships/image" Target="../media/image13.jpg"/><Relationship Id="rId8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6.jpg"/><Relationship Id="rId9" Type="http://schemas.openxmlformats.org/officeDocument/2006/relationships/image" Target="../media/image11.jpg"/><Relationship Id="rId5" Type="http://schemas.openxmlformats.org/officeDocument/2006/relationships/image" Target="../media/image8.jpg"/><Relationship Id="rId6" Type="http://schemas.openxmlformats.org/officeDocument/2006/relationships/image" Target="../media/image4.jpg"/><Relationship Id="rId7" Type="http://schemas.openxmlformats.org/officeDocument/2006/relationships/image" Target="../media/image13.jpg"/><Relationship Id="rId8" Type="http://schemas.openxmlformats.org/officeDocument/2006/relationships/image" Target="../media/image41.jp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16.jpg"/><Relationship Id="rId10" Type="http://schemas.openxmlformats.org/officeDocument/2006/relationships/image" Target="../media/image24.jpg"/><Relationship Id="rId13" Type="http://schemas.openxmlformats.org/officeDocument/2006/relationships/image" Target="../media/image23.jpg"/><Relationship Id="rId12" Type="http://schemas.openxmlformats.org/officeDocument/2006/relationships/image" Target="../media/image22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Relationship Id="rId15" Type="http://schemas.openxmlformats.org/officeDocument/2006/relationships/image" Target="../media/image19.jpg"/><Relationship Id="rId14" Type="http://schemas.openxmlformats.org/officeDocument/2006/relationships/image" Target="../media/image20.jpg"/><Relationship Id="rId5" Type="http://schemas.openxmlformats.org/officeDocument/2006/relationships/image" Target="../media/image14.jpg"/><Relationship Id="rId6" Type="http://schemas.openxmlformats.org/officeDocument/2006/relationships/image" Target="../media/image15.jpg"/><Relationship Id="rId7" Type="http://schemas.openxmlformats.org/officeDocument/2006/relationships/image" Target="../media/image26.jpg"/><Relationship Id="rId8" Type="http://schemas.openxmlformats.org/officeDocument/2006/relationships/image" Target="../media/image21.jp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33.jpg"/><Relationship Id="rId10" Type="http://schemas.openxmlformats.org/officeDocument/2006/relationships/image" Target="../media/image29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5.jpg"/><Relationship Id="rId4" Type="http://schemas.openxmlformats.org/officeDocument/2006/relationships/image" Target="../media/image31.jpg"/><Relationship Id="rId9" Type="http://schemas.openxmlformats.org/officeDocument/2006/relationships/image" Target="../media/image39.jpg"/><Relationship Id="rId5" Type="http://schemas.openxmlformats.org/officeDocument/2006/relationships/image" Target="../media/image35.jpg"/><Relationship Id="rId6" Type="http://schemas.openxmlformats.org/officeDocument/2006/relationships/image" Target="../media/image36.jpg"/><Relationship Id="rId7" Type="http://schemas.openxmlformats.org/officeDocument/2006/relationships/image" Target="../media/image40.jpg"/><Relationship Id="rId8" Type="http://schemas.openxmlformats.org/officeDocument/2006/relationships/image" Target="../media/image2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8.png"/><Relationship Id="rId4" Type="http://schemas.openxmlformats.org/officeDocument/2006/relationships/image" Target="../media/image27.png"/><Relationship Id="rId5" Type="http://schemas.openxmlformats.org/officeDocument/2006/relationships/image" Target="../media/image32.png"/><Relationship Id="rId6" Type="http://schemas.openxmlformats.org/officeDocument/2006/relationships/image" Target="../media/image37.jpg"/><Relationship Id="rId7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 rot="10800000">
            <a:off x="-25" y="-9450"/>
            <a:ext cx="7586700" cy="10713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EEF5F7">
              <a:alpha val="5195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2375" y="188051"/>
            <a:ext cx="1114216" cy="730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/>
          <p:nvPr/>
        </p:nvSpPr>
        <p:spPr>
          <a:xfrm>
            <a:off x="1762150" y="2272775"/>
            <a:ext cx="5514966" cy="1838322"/>
          </a:xfrm>
          <a:prstGeom prst="flowChartTerminator">
            <a:avLst/>
          </a:prstGeom>
          <a:noFill/>
          <a:ln cap="flat" cmpd="sng" w="28575">
            <a:solidFill>
              <a:srgbClr val="134F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326071" y="1787062"/>
            <a:ext cx="2652531" cy="2600215"/>
          </a:xfrm>
          <a:custGeom>
            <a:rect b="b" l="l" r="r" t="t"/>
            <a:pathLst>
              <a:path extrusionOk="0" h="20766" w="17807">
                <a:moveTo>
                  <a:pt x="7893" y="0"/>
                </a:moveTo>
                <a:cubicBezTo>
                  <a:pt x="7050" y="0"/>
                  <a:pt x="5810" y="272"/>
                  <a:pt x="5023" y="992"/>
                </a:cubicBezTo>
                <a:cubicBezTo>
                  <a:pt x="4519" y="1456"/>
                  <a:pt x="4146" y="2060"/>
                  <a:pt x="3807" y="2655"/>
                </a:cubicBezTo>
                <a:cubicBezTo>
                  <a:pt x="2615" y="4724"/>
                  <a:pt x="1581" y="6908"/>
                  <a:pt x="1118" y="9250"/>
                </a:cubicBezTo>
                <a:cubicBezTo>
                  <a:pt x="654" y="11592"/>
                  <a:pt x="1" y="13188"/>
                  <a:pt x="1043" y="15340"/>
                </a:cubicBezTo>
                <a:cubicBezTo>
                  <a:pt x="1292" y="15844"/>
                  <a:pt x="2227" y="17201"/>
                  <a:pt x="2781" y="17640"/>
                </a:cubicBezTo>
                <a:cubicBezTo>
                  <a:pt x="3236" y="18021"/>
                  <a:pt x="3724" y="18360"/>
                  <a:pt x="4229" y="18658"/>
                </a:cubicBezTo>
                <a:cubicBezTo>
                  <a:pt x="5710" y="19518"/>
                  <a:pt x="7232" y="20404"/>
                  <a:pt x="8920" y="20685"/>
                </a:cubicBezTo>
                <a:cubicBezTo>
                  <a:pt x="9241" y="20738"/>
                  <a:pt x="9571" y="20766"/>
                  <a:pt x="9901" y="20766"/>
                </a:cubicBezTo>
                <a:cubicBezTo>
                  <a:pt x="11307" y="20766"/>
                  <a:pt x="12726" y="20268"/>
                  <a:pt x="13571" y="19162"/>
                </a:cubicBezTo>
                <a:cubicBezTo>
                  <a:pt x="14009" y="18575"/>
                  <a:pt x="14257" y="17872"/>
                  <a:pt x="14530" y="17185"/>
                </a:cubicBezTo>
                <a:cubicBezTo>
                  <a:pt x="15060" y="15811"/>
                  <a:pt x="15680" y="14471"/>
                  <a:pt x="16375" y="13172"/>
                </a:cubicBezTo>
                <a:cubicBezTo>
                  <a:pt x="16855" y="12287"/>
                  <a:pt x="17377" y="11410"/>
                  <a:pt x="17584" y="10425"/>
                </a:cubicBezTo>
                <a:cubicBezTo>
                  <a:pt x="17807" y="9291"/>
                  <a:pt x="17592" y="8100"/>
                  <a:pt x="17128" y="7049"/>
                </a:cubicBezTo>
                <a:cubicBezTo>
                  <a:pt x="16665" y="5990"/>
                  <a:pt x="15970" y="5047"/>
                  <a:pt x="15225" y="4170"/>
                </a:cubicBezTo>
                <a:cubicBezTo>
                  <a:pt x="14770" y="3615"/>
                  <a:pt x="14274" y="3086"/>
                  <a:pt x="13736" y="2606"/>
                </a:cubicBezTo>
                <a:cubicBezTo>
                  <a:pt x="12247" y="1274"/>
                  <a:pt x="10410" y="388"/>
                  <a:pt x="8440" y="49"/>
                </a:cubicBezTo>
                <a:cubicBezTo>
                  <a:pt x="8292" y="17"/>
                  <a:pt x="8105" y="0"/>
                  <a:pt x="7893" y="0"/>
                </a:cubicBezTo>
                <a:close/>
              </a:path>
            </a:pathLst>
          </a:cu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180775" y="1809598"/>
            <a:ext cx="2781508" cy="2630016"/>
          </a:xfrm>
          <a:custGeom>
            <a:rect b="b" l="l" r="r" t="t"/>
            <a:pathLst>
              <a:path extrusionOk="0" h="21004" w="17650">
                <a:moveTo>
                  <a:pt x="7538" y="237"/>
                </a:moveTo>
                <a:cubicBezTo>
                  <a:pt x="7742" y="237"/>
                  <a:pt x="7944" y="254"/>
                  <a:pt x="8140" y="290"/>
                </a:cubicBezTo>
                <a:lnTo>
                  <a:pt x="8140" y="290"/>
                </a:lnTo>
                <a:cubicBezTo>
                  <a:pt x="8141" y="291"/>
                  <a:pt x="8142" y="291"/>
                  <a:pt x="8143" y="291"/>
                </a:cubicBezTo>
                <a:cubicBezTo>
                  <a:pt x="10062" y="630"/>
                  <a:pt x="11858" y="1482"/>
                  <a:pt x="13330" y="2757"/>
                </a:cubicBezTo>
                <a:cubicBezTo>
                  <a:pt x="14803" y="4056"/>
                  <a:pt x="16235" y="5769"/>
                  <a:pt x="16921" y="7630"/>
                </a:cubicBezTo>
                <a:cubicBezTo>
                  <a:pt x="17302" y="8665"/>
                  <a:pt x="17418" y="9798"/>
                  <a:pt x="17120" y="10865"/>
                </a:cubicBezTo>
                <a:cubicBezTo>
                  <a:pt x="16847" y="11834"/>
                  <a:pt x="16293" y="12702"/>
                  <a:pt x="15829" y="13579"/>
                </a:cubicBezTo>
                <a:cubicBezTo>
                  <a:pt x="15374" y="14440"/>
                  <a:pt x="14961" y="15317"/>
                  <a:pt x="14580" y="16219"/>
                </a:cubicBezTo>
                <a:cubicBezTo>
                  <a:pt x="14199" y="17121"/>
                  <a:pt x="13926" y="18122"/>
                  <a:pt x="13397" y="18958"/>
                </a:cubicBezTo>
                <a:cubicBezTo>
                  <a:pt x="12576" y="20232"/>
                  <a:pt x="11100" y="20780"/>
                  <a:pt x="9640" y="20780"/>
                </a:cubicBezTo>
                <a:cubicBezTo>
                  <a:pt x="9288" y="20780"/>
                  <a:pt x="8938" y="20748"/>
                  <a:pt x="8598" y="20687"/>
                </a:cubicBezTo>
                <a:cubicBezTo>
                  <a:pt x="6761" y="20356"/>
                  <a:pt x="4932" y="19347"/>
                  <a:pt x="3410" y="18304"/>
                </a:cubicBezTo>
                <a:cubicBezTo>
                  <a:pt x="2185" y="17452"/>
                  <a:pt x="1109" y="16202"/>
                  <a:pt x="621" y="14771"/>
                </a:cubicBezTo>
                <a:cubicBezTo>
                  <a:pt x="1" y="12992"/>
                  <a:pt x="605" y="11172"/>
                  <a:pt x="969" y="9409"/>
                </a:cubicBezTo>
                <a:cubicBezTo>
                  <a:pt x="1440" y="7159"/>
                  <a:pt x="2375" y="5065"/>
                  <a:pt x="3509" y="3079"/>
                </a:cubicBezTo>
                <a:cubicBezTo>
                  <a:pt x="4039" y="2153"/>
                  <a:pt x="4601" y="1193"/>
                  <a:pt x="5602" y="705"/>
                </a:cubicBezTo>
                <a:cubicBezTo>
                  <a:pt x="6178" y="420"/>
                  <a:pt x="6870" y="237"/>
                  <a:pt x="7538" y="237"/>
                </a:cubicBezTo>
                <a:close/>
                <a:moveTo>
                  <a:pt x="7499" y="1"/>
                </a:moveTo>
                <a:cubicBezTo>
                  <a:pt x="6244" y="1"/>
                  <a:pt x="4960" y="599"/>
                  <a:pt x="4196" y="1565"/>
                </a:cubicBezTo>
                <a:cubicBezTo>
                  <a:pt x="3501" y="2451"/>
                  <a:pt x="2979" y="3501"/>
                  <a:pt x="2483" y="4503"/>
                </a:cubicBezTo>
                <a:cubicBezTo>
                  <a:pt x="2011" y="5438"/>
                  <a:pt x="1606" y="6406"/>
                  <a:pt x="1267" y="7407"/>
                </a:cubicBezTo>
                <a:cubicBezTo>
                  <a:pt x="911" y="8466"/>
                  <a:pt x="704" y="9566"/>
                  <a:pt x="464" y="10659"/>
                </a:cubicBezTo>
                <a:cubicBezTo>
                  <a:pt x="265" y="11560"/>
                  <a:pt x="67" y="12479"/>
                  <a:pt x="117" y="13406"/>
                </a:cubicBezTo>
                <a:cubicBezTo>
                  <a:pt x="199" y="15011"/>
                  <a:pt x="1101" y="16525"/>
                  <a:pt x="2218" y="17642"/>
                </a:cubicBezTo>
                <a:cubicBezTo>
                  <a:pt x="2773" y="18205"/>
                  <a:pt x="3476" y="18635"/>
                  <a:pt x="4146" y="19024"/>
                </a:cubicBezTo>
                <a:cubicBezTo>
                  <a:pt x="5081" y="19570"/>
                  <a:pt x="6033" y="20108"/>
                  <a:pt x="7042" y="20488"/>
                </a:cubicBezTo>
                <a:cubicBezTo>
                  <a:pt x="7886" y="20804"/>
                  <a:pt x="8802" y="21003"/>
                  <a:pt x="9706" y="21003"/>
                </a:cubicBezTo>
                <a:cubicBezTo>
                  <a:pt x="10601" y="21003"/>
                  <a:pt x="11485" y="20809"/>
                  <a:pt x="12280" y="20339"/>
                </a:cubicBezTo>
                <a:cubicBezTo>
                  <a:pt x="13024" y="19901"/>
                  <a:pt x="13554" y="19255"/>
                  <a:pt x="13910" y="18478"/>
                </a:cubicBezTo>
                <a:cubicBezTo>
                  <a:pt x="14406" y="17427"/>
                  <a:pt x="14770" y="16310"/>
                  <a:pt x="15267" y="15251"/>
                </a:cubicBezTo>
                <a:cubicBezTo>
                  <a:pt x="16144" y="13356"/>
                  <a:pt x="17650" y="11478"/>
                  <a:pt x="17517" y="9293"/>
                </a:cubicBezTo>
                <a:cubicBezTo>
                  <a:pt x="17368" y="6943"/>
                  <a:pt x="15780" y="4900"/>
                  <a:pt x="14208" y="3278"/>
                </a:cubicBezTo>
                <a:cubicBezTo>
                  <a:pt x="12602" y="1607"/>
                  <a:pt x="10514" y="493"/>
                  <a:pt x="8244" y="74"/>
                </a:cubicBezTo>
                <a:lnTo>
                  <a:pt x="8244" y="74"/>
                </a:lnTo>
                <a:cubicBezTo>
                  <a:pt x="8234" y="68"/>
                  <a:pt x="8223" y="63"/>
                  <a:pt x="8209" y="59"/>
                </a:cubicBezTo>
                <a:lnTo>
                  <a:pt x="8209" y="59"/>
                </a:lnTo>
                <a:lnTo>
                  <a:pt x="8209" y="68"/>
                </a:lnTo>
                <a:cubicBezTo>
                  <a:pt x="7976" y="23"/>
                  <a:pt x="7738" y="1"/>
                  <a:pt x="7499" y="1"/>
                </a:cubicBezTo>
                <a:close/>
              </a:path>
            </a:pathLst>
          </a:custGeom>
          <a:solidFill>
            <a:srgbClr val="134F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09400" y="89850"/>
            <a:ext cx="929599" cy="929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9525" y="1981201"/>
            <a:ext cx="2137475" cy="213747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 txBox="1"/>
          <p:nvPr/>
        </p:nvSpPr>
        <p:spPr>
          <a:xfrm>
            <a:off x="2590900" y="2371725"/>
            <a:ext cx="4524300" cy="15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Introduction to Non-Communicable Diseases</a:t>
            </a:r>
            <a:endParaRPr sz="32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9525" y="9667875"/>
            <a:ext cx="17907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Main text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6D9EEB"/>
                </a:solidFill>
                <a:latin typeface="Mada"/>
                <a:ea typeface="Mada"/>
                <a:cs typeface="Mada"/>
                <a:sym typeface="Mada"/>
              </a:rPr>
              <a:t>Males slides</a:t>
            </a:r>
            <a:endParaRPr sz="1200">
              <a:solidFill>
                <a:srgbClr val="6D9EEB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A64D79"/>
                </a:solidFill>
                <a:latin typeface="Mada"/>
                <a:ea typeface="Mada"/>
                <a:cs typeface="Mada"/>
                <a:sym typeface="Mada"/>
              </a:rPr>
              <a:t>Females slides</a:t>
            </a:r>
            <a:endParaRPr sz="1200">
              <a:solidFill>
                <a:srgbClr val="A64D79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Doctor notes</a:t>
            </a:r>
            <a:endParaRPr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1762150" y="9629775"/>
            <a:ext cx="17907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Important</a:t>
            </a:r>
            <a:endParaRPr sz="1200">
              <a:solidFill>
                <a:srgbClr val="CC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0B5394"/>
                </a:solidFill>
                <a:latin typeface="Mada"/>
                <a:ea typeface="Mada"/>
                <a:cs typeface="Mada"/>
                <a:sym typeface="Mada"/>
              </a:rPr>
              <a:t>Textbook</a:t>
            </a:r>
            <a:endParaRPr sz="1200">
              <a:solidFill>
                <a:srgbClr val="0B5394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BF9000"/>
                </a:solidFill>
                <a:latin typeface="Mada"/>
                <a:ea typeface="Mada"/>
                <a:cs typeface="Mada"/>
                <a:sym typeface="Mada"/>
              </a:rPr>
              <a:t>Golden notes</a:t>
            </a:r>
            <a:endParaRPr sz="1200">
              <a:solidFill>
                <a:srgbClr val="BF9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999999"/>
                </a:solidFill>
                <a:latin typeface="Mada"/>
                <a:ea typeface="Mada"/>
                <a:cs typeface="Mada"/>
                <a:sym typeface="Mada"/>
              </a:rPr>
              <a:t>Extra</a:t>
            </a:r>
            <a:endParaRPr sz="1200">
              <a:solidFill>
                <a:srgbClr val="999999"/>
              </a:solidFill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64" name="Google Shape;64;p13"/>
          <p:cNvCxnSpPr/>
          <p:nvPr/>
        </p:nvCxnSpPr>
        <p:spPr>
          <a:xfrm>
            <a:off x="1704975" y="9629775"/>
            <a:ext cx="0" cy="867000"/>
          </a:xfrm>
          <a:prstGeom prst="straightConnector1">
            <a:avLst/>
          </a:prstGeom>
          <a:noFill/>
          <a:ln cap="flat" cmpd="sng" w="9525">
            <a:solidFill>
              <a:srgbClr val="76A5AF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5" name="Google Shape;65;p13"/>
          <p:cNvSpPr txBox="1"/>
          <p:nvPr/>
        </p:nvSpPr>
        <p:spPr>
          <a:xfrm>
            <a:off x="323850" y="9372600"/>
            <a:ext cx="1714500" cy="1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Color Index</a:t>
            </a:r>
            <a:endParaRPr sz="18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6" name="Google Shape;66;p13"/>
          <p:cNvSpPr/>
          <p:nvPr/>
        </p:nvSpPr>
        <p:spPr>
          <a:xfrm>
            <a:off x="402275" y="5305425"/>
            <a:ext cx="6789000" cy="3155700"/>
          </a:xfrm>
          <a:prstGeom prst="round2SameRect">
            <a:avLst>
              <a:gd fmla="val 0" name="adj1"/>
              <a:gd fmla="val 13813" name="adj2"/>
            </a:avLst>
          </a:prstGeom>
          <a:noFill/>
          <a:ln cap="flat" cmpd="sng" w="28575">
            <a:solidFill>
              <a:srgbClr val="D0E0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The epidemiology of non-communicable diseases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Risk factors for non-communicable diseases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Overall framework and common preventive strategies against non communicable diseases </a:t>
            </a:r>
            <a:endParaRPr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67" name="Google Shape;67;p13"/>
          <p:cNvSpPr/>
          <p:nvPr/>
        </p:nvSpPr>
        <p:spPr>
          <a:xfrm>
            <a:off x="914150" y="5036275"/>
            <a:ext cx="1543320" cy="492102"/>
          </a:xfrm>
          <a:prstGeom prst="flowChartTerminator">
            <a:avLst/>
          </a:prstGeom>
          <a:solidFill>
            <a:srgbClr val="FFFFFF"/>
          </a:solidFill>
          <a:ln cap="flat" cmpd="sng" w="28575">
            <a:solidFill>
              <a:srgbClr val="76A5A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Objectives</a:t>
            </a:r>
            <a:endParaRPr sz="20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8" name="Google Shape;68;p13"/>
          <p:cNvSpPr/>
          <p:nvPr/>
        </p:nvSpPr>
        <p:spPr>
          <a:xfrm flipH="1" rot="-5400000">
            <a:off x="6609525" y="9364275"/>
            <a:ext cx="476100" cy="1484100"/>
          </a:xfrm>
          <a:prstGeom prst="round1Rect">
            <a:avLst>
              <a:gd fmla="val 50000" name="adj"/>
            </a:avLst>
          </a:pr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3"/>
          <p:cNvSpPr txBox="1"/>
          <p:nvPr/>
        </p:nvSpPr>
        <p:spPr>
          <a:xfrm>
            <a:off x="6173850" y="10001250"/>
            <a:ext cx="1484100" cy="1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 u="sng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Editing File</a:t>
            </a:r>
            <a:endParaRPr b="1" sz="1800" u="sng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70" name="Google Shape;70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9926" y="45039"/>
            <a:ext cx="962351" cy="96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/>
          <p:nvPr/>
        </p:nvSpPr>
        <p:spPr>
          <a:xfrm rot="10800000">
            <a:off x="-75" y="-9300"/>
            <a:ext cx="7591500" cy="2379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4"/>
          <p:cNvSpPr/>
          <p:nvPr/>
        </p:nvSpPr>
        <p:spPr>
          <a:xfrm>
            <a:off x="-75" y="9934050"/>
            <a:ext cx="7589400" cy="764400"/>
          </a:xfrm>
          <a:prstGeom prst="rect">
            <a:avLst/>
          </a:prstGeom>
          <a:noFill/>
          <a:ln cap="flat" cmpd="sng" w="9525">
            <a:solidFill>
              <a:srgbClr val="45818E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1: F</a:t>
            </a:r>
            <a:r>
              <a:rPr lang="en-GB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or</a:t>
            </a:r>
            <a:r>
              <a:rPr lang="en-GB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 ex: cancer</a:t>
            </a:r>
            <a:endParaRPr sz="8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2: Most patients enter the 3rd phase of rehabilitation. </a:t>
            </a:r>
            <a:endParaRPr sz="8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3: It plays a </a:t>
            </a:r>
            <a:r>
              <a:rPr lang="en-GB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major</a:t>
            </a:r>
            <a:r>
              <a:rPr lang="en-GB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 risk factor for all NCDs.</a:t>
            </a:r>
            <a:endParaRPr sz="800">
              <a:solidFill>
                <a:srgbClr val="B7B7B7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4: Due to the lack of health facilities and education which leads to late diagnosis.</a:t>
            </a:r>
            <a:endParaRPr sz="8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5: For ex: DM type 1 affects children and young people.</a:t>
            </a:r>
            <a:endParaRPr sz="8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77" name="Google Shape;77;p14"/>
          <p:cNvSpPr txBox="1"/>
          <p:nvPr/>
        </p:nvSpPr>
        <p:spPr>
          <a:xfrm>
            <a:off x="180575" y="662725"/>
            <a:ext cx="72486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● 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Non-communicable diseases are all impairments or deviations from the normal, which have one or more of the following characteristics;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78" name="Google Shape;78;p14"/>
          <p:cNvSpPr/>
          <p:nvPr/>
        </p:nvSpPr>
        <p:spPr>
          <a:xfrm rot="5400000">
            <a:off x="343948" y="2507475"/>
            <a:ext cx="516600" cy="672300"/>
          </a:xfrm>
          <a:prstGeom prst="chevron">
            <a:avLst>
              <a:gd fmla="val 49133" name="adj"/>
            </a:avLst>
          </a:pr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xo Thin"/>
              <a:ea typeface="Exo Thin"/>
              <a:cs typeface="Exo Thin"/>
              <a:sym typeface="Exo Thin"/>
            </a:endParaRPr>
          </a:p>
        </p:txBody>
      </p:sp>
      <p:sp>
        <p:nvSpPr>
          <p:cNvPr id="79" name="Google Shape;79;p14"/>
          <p:cNvSpPr txBox="1"/>
          <p:nvPr/>
        </p:nvSpPr>
        <p:spPr>
          <a:xfrm>
            <a:off x="397353" y="2794954"/>
            <a:ext cx="409800" cy="30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12010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1</a:t>
            </a:r>
            <a:endParaRPr b="1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80" name="Google Shape;80;p14"/>
          <p:cNvSpPr/>
          <p:nvPr/>
        </p:nvSpPr>
        <p:spPr>
          <a:xfrm>
            <a:off x="934373" y="2590119"/>
            <a:ext cx="6410400" cy="305400"/>
          </a:xfrm>
          <a:prstGeom prst="rect">
            <a:avLst/>
          </a:prstGeom>
          <a:noFill/>
          <a:ln cap="flat" cmpd="sng" w="9525">
            <a:solidFill>
              <a:srgbClr val="A2C4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5600" lIns="75600" spcFirstLastPara="1" rIns="75600" wrap="square" tIns="75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Noncommunicable diseases (NCDs) kill 41 million people each year, equivalent to 71% of all deaths globally. </a:t>
            </a:r>
            <a:endParaRPr sz="10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81" name="Google Shape;81;p14"/>
          <p:cNvSpPr/>
          <p:nvPr/>
        </p:nvSpPr>
        <p:spPr>
          <a:xfrm rot="5400000">
            <a:off x="343948" y="2895971"/>
            <a:ext cx="516600" cy="672300"/>
          </a:xfrm>
          <a:prstGeom prst="chevron">
            <a:avLst>
              <a:gd fmla="val 49133" name="adj"/>
            </a:avLst>
          </a:pr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xo Thin"/>
              <a:ea typeface="Exo Thin"/>
              <a:cs typeface="Exo Thin"/>
              <a:sym typeface="Exo Thin"/>
            </a:endParaRPr>
          </a:p>
        </p:txBody>
      </p:sp>
      <p:sp>
        <p:nvSpPr>
          <p:cNvPr id="82" name="Google Shape;82;p14"/>
          <p:cNvSpPr txBox="1"/>
          <p:nvPr/>
        </p:nvSpPr>
        <p:spPr>
          <a:xfrm>
            <a:off x="325192" y="3183869"/>
            <a:ext cx="573600" cy="30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12010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2</a:t>
            </a:r>
            <a:endParaRPr b="1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83" name="Google Shape;83;p14"/>
          <p:cNvSpPr/>
          <p:nvPr/>
        </p:nvSpPr>
        <p:spPr>
          <a:xfrm>
            <a:off x="934373" y="2978604"/>
            <a:ext cx="6410400" cy="305400"/>
          </a:xfrm>
          <a:prstGeom prst="rect">
            <a:avLst/>
          </a:prstGeom>
          <a:noFill/>
          <a:ln cap="flat" cmpd="sng" w="9525">
            <a:solidFill>
              <a:srgbClr val="A2C4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5600" lIns="75600" spcFirstLastPara="1" rIns="75600" wrap="square" tIns="75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Each year, 15 million people die from a NCD between the ages of 30 and 69 years; over 85% of these "premature" deaths occur in low- and middle-income countries. </a:t>
            </a:r>
            <a:endParaRPr sz="10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84" name="Google Shape;84;p14"/>
          <p:cNvSpPr/>
          <p:nvPr/>
        </p:nvSpPr>
        <p:spPr>
          <a:xfrm rot="5400000">
            <a:off x="343948" y="3284467"/>
            <a:ext cx="516600" cy="672300"/>
          </a:xfrm>
          <a:prstGeom prst="chevron">
            <a:avLst>
              <a:gd fmla="val 49133" name="adj"/>
            </a:avLst>
          </a:pr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xo Thin"/>
              <a:ea typeface="Exo Thin"/>
              <a:cs typeface="Exo Thin"/>
              <a:sym typeface="Exo Thin"/>
            </a:endParaRPr>
          </a:p>
        </p:txBody>
      </p:sp>
      <p:sp>
        <p:nvSpPr>
          <p:cNvPr id="85" name="Google Shape;85;p14"/>
          <p:cNvSpPr txBox="1"/>
          <p:nvPr/>
        </p:nvSpPr>
        <p:spPr>
          <a:xfrm>
            <a:off x="321292" y="3571228"/>
            <a:ext cx="573600" cy="30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12010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3</a:t>
            </a:r>
            <a:endParaRPr b="1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86" name="Google Shape;86;p14"/>
          <p:cNvSpPr/>
          <p:nvPr/>
        </p:nvSpPr>
        <p:spPr>
          <a:xfrm>
            <a:off x="934373" y="3367107"/>
            <a:ext cx="6410400" cy="305400"/>
          </a:xfrm>
          <a:prstGeom prst="rect">
            <a:avLst/>
          </a:prstGeom>
          <a:noFill/>
          <a:ln cap="flat" cmpd="sng" w="9525">
            <a:solidFill>
              <a:srgbClr val="A2C4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5600" lIns="75600" spcFirstLastPara="1" rIns="75600" wrap="square" tIns="75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Cardiovascular diseases account for most NCD deaths, or 17.9 million people annually, followed by cancers (9million), respiratory diseases (3.9million), and diabetes (1.6million). </a:t>
            </a:r>
            <a:endParaRPr sz="10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87" name="Google Shape;87;p14"/>
          <p:cNvSpPr/>
          <p:nvPr/>
        </p:nvSpPr>
        <p:spPr>
          <a:xfrm rot="5400000">
            <a:off x="343948" y="3672964"/>
            <a:ext cx="516600" cy="672300"/>
          </a:xfrm>
          <a:prstGeom prst="chevron">
            <a:avLst>
              <a:gd fmla="val 49133" name="adj"/>
            </a:avLst>
          </a:pr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xo Thin"/>
              <a:ea typeface="Exo Thin"/>
              <a:cs typeface="Exo Thin"/>
              <a:sym typeface="Exo Thin"/>
            </a:endParaRPr>
          </a:p>
        </p:txBody>
      </p:sp>
      <p:sp>
        <p:nvSpPr>
          <p:cNvPr id="88" name="Google Shape;88;p14"/>
          <p:cNvSpPr txBox="1"/>
          <p:nvPr/>
        </p:nvSpPr>
        <p:spPr>
          <a:xfrm>
            <a:off x="314400" y="3957438"/>
            <a:ext cx="573600" cy="29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12010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4</a:t>
            </a:r>
            <a:endParaRPr b="1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89" name="Google Shape;89;p14"/>
          <p:cNvSpPr/>
          <p:nvPr/>
        </p:nvSpPr>
        <p:spPr>
          <a:xfrm>
            <a:off x="934373" y="3755609"/>
            <a:ext cx="6410400" cy="305400"/>
          </a:xfrm>
          <a:prstGeom prst="rect">
            <a:avLst/>
          </a:prstGeom>
          <a:noFill/>
          <a:ln cap="flat" cmpd="sng" w="9525">
            <a:solidFill>
              <a:srgbClr val="A2C4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5600" lIns="75600" spcFirstLastPara="1" rIns="75600" wrap="square" tIns="75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These 4 groups of diseases account for over 80% of all premature NCD deaths. </a:t>
            </a:r>
            <a:endParaRPr sz="10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90" name="Google Shape;90;p14"/>
          <p:cNvSpPr/>
          <p:nvPr/>
        </p:nvSpPr>
        <p:spPr>
          <a:xfrm rot="5400000">
            <a:off x="342898" y="4054474"/>
            <a:ext cx="516600" cy="672300"/>
          </a:xfrm>
          <a:prstGeom prst="chevron">
            <a:avLst>
              <a:gd fmla="val 49133" name="adj"/>
            </a:avLst>
          </a:pr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xo Thin"/>
              <a:ea typeface="Exo Thin"/>
              <a:cs typeface="Exo Thin"/>
              <a:sym typeface="Exo Thin"/>
            </a:endParaRPr>
          </a:p>
        </p:txBody>
      </p:sp>
      <p:sp>
        <p:nvSpPr>
          <p:cNvPr id="91" name="Google Shape;91;p14"/>
          <p:cNvSpPr txBox="1"/>
          <p:nvPr/>
        </p:nvSpPr>
        <p:spPr>
          <a:xfrm>
            <a:off x="407103" y="4331153"/>
            <a:ext cx="409800" cy="30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12010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5</a:t>
            </a:r>
            <a:endParaRPr b="1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92" name="Google Shape;92;p14"/>
          <p:cNvSpPr/>
          <p:nvPr/>
        </p:nvSpPr>
        <p:spPr>
          <a:xfrm>
            <a:off x="933323" y="4137098"/>
            <a:ext cx="6410400" cy="305400"/>
          </a:xfrm>
          <a:prstGeom prst="rect">
            <a:avLst/>
          </a:prstGeom>
          <a:noFill/>
          <a:ln cap="flat" cmpd="sng" w="9525">
            <a:solidFill>
              <a:srgbClr val="A2C4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5600" lIns="75600" spcFirstLastPara="1" rIns="75600" wrap="square" tIns="75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Tobacco use</a:t>
            </a:r>
            <a:r>
              <a:rPr baseline="30000" lang="en-GB" sz="10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3</a:t>
            </a:r>
            <a:r>
              <a:rPr lang="en-GB" sz="10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, physical inactivity, the harmful use of alcohol and unhealthy diets all increase the risk of dying from a NCD. If you can control these 4, you control the NCDs. </a:t>
            </a:r>
            <a:endParaRPr sz="10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93" name="Google Shape;93;p14"/>
          <p:cNvSpPr/>
          <p:nvPr/>
        </p:nvSpPr>
        <p:spPr>
          <a:xfrm rot="5400000">
            <a:off x="342898" y="4442970"/>
            <a:ext cx="516600" cy="672300"/>
          </a:xfrm>
          <a:prstGeom prst="chevron">
            <a:avLst>
              <a:gd fmla="val 49133" name="adj"/>
            </a:avLst>
          </a:pr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xo Thin"/>
              <a:ea typeface="Exo Thin"/>
              <a:cs typeface="Exo Thin"/>
              <a:sym typeface="Exo Thin"/>
            </a:endParaRPr>
          </a:p>
        </p:txBody>
      </p:sp>
      <p:sp>
        <p:nvSpPr>
          <p:cNvPr id="94" name="Google Shape;94;p14"/>
          <p:cNvSpPr txBox="1"/>
          <p:nvPr/>
        </p:nvSpPr>
        <p:spPr>
          <a:xfrm>
            <a:off x="315450" y="4894637"/>
            <a:ext cx="573600" cy="2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12010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6</a:t>
            </a:r>
            <a:endParaRPr b="1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95" name="Google Shape;95;p14"/>
          <p:cNvSpPr/>
          <p:nvPr/>
        </p:nvSpPr>
        <p:spPr>
          <a:xfrm>
            <a:off x="933323" y="4525601"/>
            <a:ext cx="6410400" cy="305400"/>
          </a:xfrm>
          <a:prstGeom prst="rect">
            <a:avLst/>
          </a:prstGeom>
          <a:noFill/>
          <a:ln cap="flat" cmpd="sng" w="9525">
            <a:solidFill>
              <a:srgbClr val="A2C4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5600" lIns="75600" spcFirstLastPara="1" rIns="75600" wrap="square" tIns="75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Detection, screening and treatment of NCDs, as well as palliative care, are key components of the response to NCDs.</a:t>
            </a:r>
            <a:endParaRPr sz="10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96" name="Google Shape;96;p14"/>
          <p:cNvSpPr txBox="1"/>
          <p:nvPr/>
        </p:nvSpPr>
        <p:spPr>
          <a:xfrm>
            <a:off x="2854750" y="320345"/>
            <a:ext cx="19074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Definition of NCDs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7" name="Google Shape;97;p14"/>
          <p:cNvSpPr/>
          <p:nvPr/>
        </p:nvSpPr>
        <p:spPr>
          <a:xfrm>
            <a:off x="2846550" y="596653"/>
            <a:ext cx="1916700" cy="56400"/>
          </a:xfrm>
          <a:prstGeom prst="rect">
            <a:avLst/>
          </a:prstGeom>
          <a:solidFill>
            <a:srgbClr val="134F5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4"/>
          <p:cNvSpPr txBox="1"/>
          <p:nvPr/>
        </p:nvSpPr>
        <p:spPr>
          <a:xfrm>
            <a:off x="2776888" y="2143675"/>
            <a:ext cx="20631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Epidemiology of NCDs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9" name="Google Shape;99;p14"/>
          <p:cNvSpPr/>
          <p:nvPr/>
        </p:nvSpPr>
        <p:spPr>
          <a:xfrm>
            <a:off x="2776888" y="2413538"/>
            <a:ext cx="2063100" cy="56400"/>
          </a:xfrm>
          <a:prstGeom prst="rect">
            <a:avLst/>
          </a:prstGeom>
          <a:solidFill>
            <a:srgbClr val="134F5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0" name="Google Shape;100;p14"/>
          <p:cNvGrpSpPr/>
          <p:nvPr/>
        </p:nvGrpSpPr>
        <p:grpSpPr>
          <a:xfrm>
            <a:off x="71525" y="1271755"/>
            <a:ext cx="7439125" cy="700415"/>
            <a:chOff x="71525" y="1271755"/>
            <a:chExt cx="7439125" cy="700415"/>
          </a:xfrm>
        </p:grpSpPr>
        <p:sp>
          <p:nvSpPr>
            <p:cNvPr id="101" name="Google Shape;101;p14"/>
            <p:cNvSpPr/>
            <p:nvPr/>
          </p:nvSpPr>
          <p:spPr>
            <a:xfrm>
              <a:off x="1606039" y="1272500"/>
              <a:ext cx="2891372" cy="699670"/>
            </a:xfrm>
            <a:custGeom>
              <a:rect b="b" l="l" r="r" t="t"/>
              <a:pathLst>
                <a:path extrusionOk="0" h="2013439" w="4299438">
                  <a:moveTo>
                    <a:pt x="0" y="1099040"/>
                  </a:moveTo>
                  <a:lnTo>
                    <a:pt x="501161" y="2013439"/>
                  </a:lnTo>
                  <a:lnTo>
                    <a:pt x="1547446" y="1995854"/>
                  </a:lnTo>
                  <a:lnTo>
                    <a:pt x="2699238" y="0"/>
                  </a:lnTo>
                  <a:lnTo>
                    <a:pt x="3815861" y="8792"/>
                  </a:lnTo>
                  <a:lnTo>
                    <a:pt x="4299438" y="800100"/>
                  </a:lnTo>
                </a:path>
              </a:pathLst>
            </a:custGeom>
            <a:noFill/>
            <a:ln cap="flat" cmpd="sng" w="76200">
              <a:solidFill>
                <a:srgbClr val="45818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2" name="Google Shape;102;p14"/>
            <p:cNvGrpSpPr/>
            <p:nvPr/>
          </p:nvGrpSpPr>
          <p:grpSpPr>
            <a:xfrm>
              <a:off x="71525" y="1271755"/>
              <a:ext cx="7439125" cy="700415"/>
              <a:chOff x="71525" y="1271755"/>
              <a:chExt cx="7439125" cy="700415"/>
            </a:xfrm>
          </p:grpSpPr>
          <p:sp>
            <p:nvSpPr>
              <p:cNvPr id="103" name="Google Shape;103;p14"/>
              <p:cNvSpPr/>
              <p:nvPr/>
            </p:nvSpPr>
            <p:spPr>
              <a:xfrm>
                <a:off x="3102665" y="1272500"/>
                <a:ext cx="2891372" cy="699670"/>
              </a:xfrm>
              <a:custGeom>
                <a:rect b="b" l="l" r="r" t="t"/>
                <a:pathLst>
                  <a:path extrusionOk="0" h="2013439" w="4299438">
                    <a:moveTo>
                      <a:pt x="0" y="1099040"/>
                    </a:moveTo>
                    <a:lnTo>
                      <a:pt x="501161" y="2013439"/>
                    </a:lnTo>
                    <a:lnTo>
                      <a:pt x="1547446" y="1995854"/>
                    </a:lnTo>
                    <a:lnTo>
                      <a:pt x="2699238" y="0"/>
                    </a:lnTo>
                    <a:lnTo>
                      <a:pt x="3815861" y="8792"/>
                    </a:lnTo>
                    <a:lnTo>
                      <a:pt x="4299438" y="800100"/>
                    </a:lnTo>
                  </a:path>
                </a:pathLst>
              </a:custGeom>
              <a:noFill/>
              <a:ln cap="flat" cmpd="sng" w="76200">
                <a:solidFill>
                  <a:srgbClr val="A2C4C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14"/>
              <p:cNvSpPr/>
              <p:nvPr/>
            </p:nvSpPr>
            <p:spPr>
              <a:xfrm rot="10800000">
                <a:off x="4581153" y="1271755"/>
                <a:ext cx="2929497" cy="699670"/>
              </a:xfrm>
              <a:custGeom>
                <a:rect b="b" l="l" r="r" t="t"/>
                <a:pathLst>
                  <a:path extrusionOk="0" h="2013439" w="4356129">
                    <a:moveTo>
                      <a:pt x="2068988" y="754584"/>
                    </a:moveTo>
                    <a:lnTo>
                      <a:pt x="1679987" y="13518"/>
                    </a:lnTo>
                    <a:lnTo>
                      <a:pt x="567695" y="10105"/>
                    </a:lnTo>
                    <a:lnTo>
                      <a:pt x="0" y="964661"/>
                    </a:lnTo>
                    <a:lnTo>
                      <a:pt x="557852" y="2013439"/>
                    </a:lnTo>
                    <a:lnTo>
                      <a:pt x="1604137" y="1995854"/>
                    </a:lnTo>
                    <a:lnTo>
                      <a:pt x="2755929" y="0"/>
                    </a:lnTo>
                    <a:lnTo>
                      <a:pt x="3872552" y="8792"/>
                    </a:lnTo>
                    <a:lnTo>
                      <a:pt x="4356129" y="800100"/>
                    </a:lnTo>
                  </a:path>
                </a:pathLst>
              </a:custGeom>
              <a:noFill/>
              <a:ln cap="flat" cmpd="sng" w="76200">
                <a:solidFill>
                  <a:srgbClr val="D9D9D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05" name="Google Shape;105;p14"/>
              <p:cNvGrpSpPr/>
              <p:nvPr/>
            </p:nvGrpSpPr>
            <p:grpSpPr>
              <a:xfrm>
                <a:off x="71525" y="1272500"/>
                <a:ext cx="7316390" cy="699670"/>
                <a:chOff x="71525" y="1272500"/>
                <a:chExt cx="7316390" cy="699670"/>
              </a:xfrm>
            </p:grpSpPr>
            <p:sp>
              <p:nvSpPr>
                <p:cNvPr id="106" name="Google Shape;106;p14"/>
                <p:cNvSpPr/>
                <p:nvPr/>
              </p:nvSpPr>
              <p:spPr>
                <a:xfrm>
                  <a:off x="71525" y="1272500"/>
                  <a:ext cx="2929497" cy="699670"/>
                </a:xfrm>
                <a:custGeom>
                  <a:rect b="b" l="l" r="r" t="t"/>
                  <a:pathLst>
                    <a:path extrusionOk="0" h="2013439" w="4356129">
                      <a:moveTo>
                        <a:pt x="2119229" y="714391"/>
                      </a:moveTo>
                      <a:lnTo>
                        <a:pt x="1679987" y="13518"/>
                      </a:lnTo>
                      <a:lnTo>
                        <a:pt x="567695" y="10105"/>
                      </a:lnTo>
                      <a:lnTo>
                        <a:pt x="0" y="964661"/>
                      </a:lnTo>
                      <a:lnTo>
                        <a:pt x="557852" y="2013439"/>
                      </a:lnTo>
                      <a:lnTo>
                        <a:pt x="1604137" y="1995854"/>
                      </a:lnTo>
                      <a:lnTo>
                        <a:pt x="2755929" y="0"/>
                      </a:lnTo>
                      <a:lnTo>
                        <a:pt x="3872552" y="8792"/>
                      </a:lnTo>
                      <a:lnTo>
                        <a:pt x="4356129" y="800100"/>
                      </a:lnTo>
                    </a:path>
                  </a:pathLst>
                </a:custGeom>
                <a:noFill/>
                <a:ln cap="flat" cmpd="sng" w="76200">
                  <a:solidFill>
                    <a:srgbClr val="134F5C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" name="Google Shape;107;p14"/>
                <p:cNvSpPr txBox="1"/>
                <p:nvPr/>
              </p:nvSpPr>
              <p:spPr>
                <a:xfrm>
                  <a:off x="241588" y="1316541"/>
                  <a:ext cx="1125000" cy="621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Arial"/>
                    <a:buNone/>
                  </a:pPr>
                  <a:r>
                    <a:rPr lang="en-GB" sz="1100">
                      <a:solidFill>
                        <a:schemeClr val="dk1"/>
                      </a:solidFill>
                      <a:latin typeface="Mada"/>
                      <a:ea typeface="Mada"/>
                      <a:cs typeface="Mada"/>
                      <a:sym typeface="Mada"/>
                    </a:rPr>
                    <a:t>Are permanent</a:t>
                  </a:r>
                  <a:endParaRPr sz="1100">
                    <a:latin typeface="Mada"/>
                    <a:ea typeface="Mada"/>
                    <a:cs typeface="Mada"/>
                    <a:sym typeface="Mada"/>
                  </a:endParaRPr>
                </a:p>
              </p:txBody>
            </p:sp>
            <p:sp>
              <p:nvSpPr>
                <p:cNvPr id="108" name="Google Shape;108;p14"/>
                <p:cNvSpPr txBox="1"/>
                <p:nvPr/>
              </p:nvSpPr>
              <p:spPr>
                <a:xfrm>
                  <a:off x="3242388" y="1311303"/>
                  <a:ext cx="1125000" cy="621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SzPts val="1100"/>
                    <a:buNone/>
                  </a:pPr>
                  <a:r>
                    <a:rPr lang="en-GB" sz="1100">
                      <a:solidFill>
                        <a:schemeClr val="dk1"/>
                      </a:solidFill>
                      <a:latin typeface="Mada"/>
                      <a:ea typeface="Mada"/>
                      <a:cs typeface="Mada"/>
                      <a:sym typeface="Mada"/>
                    </a:rPr>
                    <a:t>Leave residual disability</a:t>
                  </a:r>
                  <a:endParaRPr sz="1100">
                    <a:latin typeface="Mada"/>
                    <a:ea typeface="Mada"/>
                    <a:cs typeface="Mada"/>
                    <a:sym typeface="Mada"/>
                  </a:endParaRPr>
                </a:p>
              </p:txBody>
            </p:sp>
            <p:sp>
              <p:nvSpPr>
                <p:cNvPr id="109" name="Google Shape;109;p14"/>
                <p:cNvSpPr txBox="1"/>
                <p:nvPr/>
              </p:nvSpPr>
              <p:spPr>
                <a:xfrm>
                  <a:off x="1741988" y="1311303"/>
                  <a:ext cx="1125000" cy="621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SzPts val="1100"/>
                    <a:buNone/>
                  </a:pPr>
                  <a:r>
                    <a:rPr lang="en-GB" sz="1000">
                      <a:solidFill>
                        <a:schemeClr val="dk1"/>
                      </a:solidFill>
                      <a:latin typeface="Mada"/>
                      <a:ea typeface="Mada"/>
                      <a:cs typeface="Mada"/>
                      <a:sym typeface="Mada"/>
                    </a:rPr>
                    <a:t>Caused by non-reversible pathological alterations</a:t>
                  </a:r>
                  <a:r>
                    <a:rPr baseline="30000" lang="en-GB" sz="1000">
                      <a:solidFill>
                        <a:srgbClr val="6AA84F"/>
                      </a:solidFill>
                      <a:latin typeface="Mada"/>
                      <a:ea typeface="Mada"/>
                      <a:cs typeface="Mada"/>
                      <a:sym typeface="Mada"/>
                    </a:rPr>
                    <a:t>1</a:t>
                  </a:r>
                  <a:endParaRPr baseline="30000" sz="1000">
                    <a:solidFill>
                      <a:srgbClr val="6AA84F"/>
                    </a:solidFill>
                    <a:latin typeface="Mada"/>
                    <a:ea typeface="Mada"/>
                    <a:cs typeface="Mada"/>
                    <a:sym typeface="Mada"/>
                  </a:endParaRPr>
                </a:p>
              </p:txBody>
            </p:sp>
            <p:sp>
              <p:nvSpPr>
                <p:cNvPr id="110" name="Google Shape;110;p14"/>
                <p:cNvSpPr txBox="1"/>
                <p:nvPr/>
              </p:nvSpPr>
              <p:spPr>
                <a:xfrm>
                  <a:off x="4736863" y="1311303"/>
                  <a:ext cx="1125000" cy="621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SzPts val="1100"/>
                    <a:buNone/>
                  </a:pPr>
                  <a:r>
                    <a:rPr lang="en-GB" sz="1000">
                      <a:solidFill>
                        <a:schemeClr val="dk1"/>
                      </a:solidFill>
                      <a:latin typeface="Mada"/>
                      <a:ea typeface="Mada"/>
                      <a:cs typeface="Mada"/>
                      <a:sym typeface="Mada"/>
                    </a:rPr>
                    <a:t>Require special training of the patient for rehabilitation</a:t>
                  </a:r>
                  <a:r>
                    <a:rPr baseline="30000" lang="en-GB" sz="1000">
                      <a:solidFill>
                        <a:srgbClr val="6AA84F"/>
                      </a:solidFill>
                      <a:latin typeface="Mada"/>
                      <a:ea typeface="Mada"/>
                      <a:cs typeface="Mada"/>
                      <a:sym typeface="Mada"/>
                    </a:rPr>
                    <a:t>2</a:t>
                  </a:r>
                  <a:endParaRPr baseline="30000" sz="1000">
                    <a:solidFill>
                      <a:srgbClr val="6AA84F"/>
                    </a:solidFill>
                    <a:latin typeface="Mada"/>
                    <a:ea typeface="Mada"/>
                    <a:cs typeface="Mada"/>
                    <a:sym typeface="Mada"/>
                  </a:endParaRPr>
                </a:p>
              </p:txBody>
            </p:sp>
            <p:sp>
              <p:nvSpPr>
                <p:cNvPr id="111" name="Google Shape;111;p14"/>
                <p:cNvSpPr txBox="1"/>
                <p:nvPr/>
              </p:nvSpPr>
              <p:spPr>
                <a:xfrm>
                  <a:off x="6198715" y="1310135"/>
                  <a:ext cx="1189200" cy="621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SzPts val="1100"/>
                    <a:buNone/>
                  </a:pPr>
                  <a:r>
                    <a:rPr lang="en-GB" sz="1000">
                      <a:solidFill>
                        <a:schemeClr val="dk1"/>
                      </a:solidFill>
                      <a:latin typeface="Mada"/>
                      <a:ea typeface="Mada"/>
                      <a:cs typeface="Mada"/>
                      <a:sym typeface="Mada"/>
                    </a:rPr>
                    <a:t>May be expected to require a long term supervision</a:t>
                  </a:r>
                  <a:endParaRPr sz="1000">
                    <a:latin typeface="Mada"/>
                    <a:ea typeface="Mada"/>
                    <a:cs typeface="Mada"/>
                    <a:sym typeface="Mada"/>
                  </a:endParaRPr>
                </a:p>
              </p:txBody>
            </p:sp>
          </p:grpSp>
        </p:grpSp>
      </p:grpSp>
      <p:sp>
        <p:nvSpPr>
          <p:cNvPr id="112" name="Google Shape;112;p14"/>
          <p:cNvSpPr txBox="1"/>
          <p:nvPr/>
        </p:nvSpPr>
        <p:spPr>
          <a:xfrm>
            <a:off x="2969170" y="5037425"/>
            <a:ext cx="19074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Risks are increasing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113" name="Google Shape;113;p14"/>
          <p:cNvGrpSpPr/>
          <p:nvPr/>
        </p:nvGrpSpPr>
        <p:grpSpPr>
          <a:xfrm>
            <a:off x="3630672" y="6923172"/>
            <a:ext cx="570288" cy="594077"/>
            <a:chOff x="3912982" y="3339018"/>
            <a:chExt cx="1307100" cy="1307100"/>
          </a:xfrm>
        </p:grpSpPr>
        <p:sp>
          <p:nvSpPr>
            <p:cNvPr id="114" name="Google Shape;114;p14"/>
            <p:cNvSpPr/>
            <p:nvPr/>
          </p:nvSpPr>
          <p:spPr>
            <a:xfrm>
              <a:off x="3912982" y="3339018"/>
              <a:ext cx="1307100" cy="1307100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4"/>
            <p:cNvSpPr/>
            <p:nvPr/>
          </p:nvSpPr>
          <p:spPr>
            <a:xfrm>
              <a:off x="4144138" y="3576556"/>
              <a:ext cx="840600" cy="840600"/>
            </a:xfrm>
            <a:prstGeom prst="ellipse">
              <a:avLst/>
            </a:prstGeom>
            <a:solidFill>
              <a:srgbClr val="B7B7B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6" name="Google Shape;116;p14"/>
          <p:cNvSpPr/>
          <p:nvPr/>
        </p:nvSpPr>
        <p:spPr>
          <a:xfrm>
            <a:off x="3481384" y="6235482"/>
            <a:ext cx="442261" cy="996699"/>
          </a:xfrm>
          <a:custGeom>
            <a:rect b="b" l="l" r="r" t="t"/>
            <a:pathLst>
              <a:path extrusionOk="0" h="1482080" w="685676">
                <a:moveTo>
                  <a:pt x="10160" y="0"/>
                </a:moveTo>
                <a:lnTo>
                  <a:pt x="675516" y="728980"/>
                </a:lnTo>
                <a:lnTo>
                  <a:pt x="685676" y="1482080"/>
                </a:lnTo>
                <a:lnTo>
                  <a:pt x="0" y="730240"/>
                </a:lnTo>
                <a:cubicBezTo>
                  <a:pt x="6773" y="63493"/>
                  <a:pt x="5927" y="671827"/>
                  <a:pt x="10160" y="0"/>
                </a:cubicBezTo>
                <a:close/>
              </a:path>
            </a:pathLst>
          </a:custGeom>
          <a:solidFill>
            <a:srgbClr val="76A5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7" name="Google Shape;117;p14"/>
          <p:cNvCxnSpPr/>
          <p:nvPr/>
        </p:nvCxnSpPr>
        <p:spPr>
          <a:xfrm>
            <a:off x="3919315" y="6018021"/>
            <a:ext cx="0" cy="25176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8" name="Google Shape;118;p14"/>
          <p:cNvSpPr/>
          <p:nvPr/>
        </p:nvSpPr>
        <p:spPr>
          <a:xfrm>
            <a:off x="3487312" y="6006199"/>
            <a:ext cx="1673100" cy="919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A2C4C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9" name="Google Shape;119;p14"/>
          <p:cNvGrpSpPr/>
          <p:nvPr/>
        </p:nvGrpSpPr>
        <p:grpSpPr>
          <a:xfrm rot="10800000">
            <a:off x="2626380" y="7219868"/>
            <a:ext cx="1673136" cy="1219586"/>
            <a:chOff x="4045951" y="2348472"/>
            <a:chExt cx="2592000" cy="1814320"/>
          </a:xfrm>
        </p:grpSpPr>
        <p:sp>
          <p:nvSpPr>
            <p:cNvPr id="120" name="Google Shape;120;p14"/>
            <p:cNvSpPr/>
            <p:nvPr/>
          </p:nvSpPr>
          <p:spPr>
            <a:xfrm>
              <a:off x="4045951" y="2680712"/>
              <a:ext cx="685676" cy="1482080"/>
            </a:xfrm>
            <a:custGeom>
              <a:rect b="b" l="l" r="r" t="t"/>
              <a:pathLst>
                <a:path extrusionOk="0" h="1482080" w="685676">
                  <a:moveTo>
                    <a:pt x="10160" y="0"/>
                  </a:moveTo>
                  <a:lnTo>
                    <a:pt x="675516" y="728980"/>
                  </a:lnTo>
                  <a:lnTo>
                    <a:pt x="685676" y="1482080"/>
                  </a:lnTo>
                  <a:lnTo>
                    <a:pt x="0" y="730240"/>
                  </a:lnTo>
                  <a:cubicBezTo>
                    <a:pt x="6773" y="63493"/>
                    <a:pt x="5927" y="671827"/>
                    <a:pt x="10160" y="0"/>
                  </a:cubicBezTo>
                  <a:close/>
                </a:path>
              </a:pathLst>
            </a:custGeom>
            <a:solidFill>
              <a:srgbClr val="0C34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4"/>
            <p:cNvSpPr/>
            <p:nvPr/>
          </p:nvSpPr>
          <p:spPr>
            <a:xfrm>
              <a:off x="4045951" y="2348472"/>
              <a:ext cx="2592000" cy="13683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134F5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2" name="Google Shape;122;p14"/>
          <p:cNvSpPr txBox="1"/>
          <p:nvPr/>
        </p:nvSpPr>
        <p:spPr>
          <a:xfrm>
            <a:off x="3446190" y="6354633"/>
            <a:ext cx="1673100" cy="2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misunderstanding</a:t>
            </a:r>
            <a:endParaRPr b="1" sz="14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3" name="Google Shape;123;p14"/>
          <p:cNvSpPr txBox="1"/>
          <p:nvPr/>
        </p:nvSpPr>
        <p:spPr>
          <a:xfrm>
            <a:off x="3228007" y="7868819"/>
            <a:ext cx="1045500" cy="2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Reality</a:t>
            </a:r>
            <a:endParaRPr b="1" sz="14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4" name="Google Shape;124;p14"/>
          <p:cNvSpPr txBox="1"/>
          <p:nvPr/>
        </p:nvSpPr>
        <p:spPr>
          <a:xfrm>
            <a:off x="595800" y="6148075"/>
            <a:ext cx="2078400" cy="74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Mada"/>
                <a:ea typeface="Mada"/>
                <a:cs typeface="Mada"/>
                <a:sym typeface="Mada"/>
              </a:rPr>
              <a:t>80% of premature heart disease, stroke and type 2 diabetes is preventable, 40% of cancer is preventable</a:t>
            </a:r>
            <a:endParaRPr sz="1100"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125" name="Google Shape;125;p14"/>
          <p:cNvCxnSpPr/>
          <p:nvPr/>
        </p:nvCxnSpPr>
        <p:spPr>
          <a:xfrm>
            <a:off x="563113" y="6907173"/>
            <a:ext cx="2109900" cy="12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6" name="Google Shape;126;p14"/>
          <p:cNvCxnSpPr/>
          <p:nvPr/>
        </p:nvCxnSpPr>
        <p:spPr>
          <a:xfrm flipH="1" rot="10800000">
            <a:off x="574259" y="6148972"/>
            <a:ext cx="2105100" cy="24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7" name="Google Shape;127;p14"/>
          <p:cNvSpPr txBox="1"/>
          <p:nvPr/>
        </p:nvSpPr>
        <p:spPr>
          <a:xfrm>
            <a:off x="609016" y="5386872"/>
            <a:ext cx="2078400" cy="71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chronic diseases are concentrated among the poor</a:t>
            </a:r>
            <a:r>
              <a:rPr baseline="30000"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4</a:t>
            </a:r>
            <a:endParaRPr baseline="30000"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28" name="Google Shape;128;p14"/>
          <p:cNvSpPr txBox="1"/>
          <p:nvPr/>
        </p:nvSpPr>
        <p:spPr>
          <a:xfrm>
            <a:off x="612650" y="8351000"/>
            <a:ext cx="2078400" cy="74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almost half in people under age 70 years</a:t>
            </a:r>
            <a:r>
              <a:rPr baseline="30000"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5</a:t>
            </a:r>
            <a:endParaRPr baseline="30000"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29" name="Google Shape;129;p14"/>
          <p:cNvSpPr txBox="1"/>
          <p:nvPr/>
        </p:nvSpPr>
        <p:spPr>
          <a:xfrm>
            <a:off x="582550" y="7658249"/>
            <a:ext cx="2078400" cy="74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chronic diseases affect men and women almost equally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30" name="Google Shape;130;p14"/>
          <p:cNvSpPr txBox="1"/>
          <p:nvPr/>
        </p:nvSpPr>
        <p:spPr>
          <a:xfrm>
            <a:off x="591775" y="6950863"/>
            <a:ext cx="2078400" cy="65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inexpensive and cost-effective interventions exist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131" name="Google Shape;131;p14"/>
          <p:cNvCxnSpPr/>
          <p:nvPr/>
        </p:nvCxnSpPr>
        <p:spPr>
          <a:xfrm>
            <a:off x="563121" y="7654363"/>
            <a:ext cx="2109900" cy="12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2" name="Google Shape;132;p14"/>
          <p:cNvCxnSpPr/>
          <p:nvPr/>
        </p:nvCxnSpPr>
        <p:spPr>
          <a:xfrm>
            <a:off x="556115" y="9077632"/>
            <a:ext cx="2109900" cy="12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3" name="Google Shape;133;p14"/>
          <p:cNvCxnSpPr/>
          <p:nvPr/>
        </p:nvCxnSpPr>
        <p:spPr>
          <a:xfrm>
            <a:off x="566790" y="8418260"/>
            <a:ext cx="2109900" cy="12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4" name="Google Shape;134;p14"/>
          <p:cNvSpPr txBox="1"/>
          <p:nvPr/>
        </p:nvSpPr>
        <p:spPr>
          <a:xfrm>
            <a:off x="5164440" y="6192646"/>
            <a:ext cx="2078400" cy="71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chronic diseases can’t be prevented 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135" name="Google Shape;135;p14"/>
          <p:cNvCxnSpPr/>
          <p:nvPr/>
        </p:nvCxnSpPr>
        <p:spPr>
          <a:xfrm>
            <a:off x="5202763" y="6941472"/>
            <a:ext cx="2109900" cy="12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6" name="Google Shape;136;p14"/>
          <p:cNvCxnSpPr/>
          <p:nvPr/>
        </p:nvCxnSpPr>
        <p:spPr>
          <a:xfrm flipH="1" rot="10800000">
            <a:off x="5189434" y="6154984"/>
            <a:ext cx="2105100" cy="24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7" name="Google Shape;137;p14"/>
          <p:cNvSpPr txBox="1"/>
          <p:nvPr/>
        </p:nvSpPr>
        <p:spPr>
          <a:xfrm>
            <a:off x="5159288" y="5443825"/>
            <a:ext cx="2078400" cy="71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chronic diseases mainly affect rich people 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38" name="Google Shape;138;p14"/>
          <p:cNvSpPr txBox="1"/>
          <p:nvPr/>
        </p:nvSpPr>
        <p:spPr>
          <a:xfrm>
            <a:off x="5176075" y="8465150"/>
            <a:ext cx="1418400" cy="65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chronic diseases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mainly affect 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Old people 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39" name="Google Shape;139;p14"/>
          <p:cNvSpPr txBox="1"/>
          <p:nvPr/>
        </p:nvSpPr>
        <p:spPr>
          <a:xfrm>
            <a:off x="5176075" y="7656825"/>
            <a:ext cx="2105100" cy="76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chronic diseases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affect primarily men 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40" name="Google Shape;140;p14"/>
          <p:cNvSpPr txBox="1"/>
          <p:nvPr/>
        </p:nvSpPr>
        <p:spPr>
          <a:xfrm>
            <a:off x="5168465" y="6941888"/>
            <a:ext cx="2078400" cy="6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chronic diseases prevention and control is too expensive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141" name="Google Shape;141;p14"/>
          <p:cNvCxnSpPr/>
          <p:nvPr/>
        </p:nvCxnSpPr>
        <p:spPr>
          <a:xfrm>
            <a:off x="5177696" y="7652962"/>
            <a:ext cx="2109900" cy="12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2" name="Google Shape;142;p14"/>
          <p:cNvCxnSpPr/>
          <p:nvPr/>
        </p:nvCxnSpPr>
        <p:spPr>
          <a:xfrm>
            <a:off x="5187014" y="8423897"/>
            <a:ext cx="2109900" cy="12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3" name="Google Shape;143;p14"/>
          <p:cNvSpPr txBox="1"/>
          <p:nvPr/>
        </p:nvSpPr>
        <p:spPr>
          <a:xfrm>
            <a:off x="938390" y="8984550"/>
            <a:ext cx="2078400" cy="71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The economic impact: billions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pic>
        <p:nvPicPr>
          <p:cNvPr id="144" name="Google Shape;14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250" y="5484780"/>
            <a:ext cx="442251" cy="566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6979" y="8496742"/>
            <a:ext cx="379126" cy="439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7417" y="6246202"/>
            <a:ext cx="379126" cy="543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6975" y="7862249"/>
            <a:ext cx="379126" cy="487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0581" y="7092032"/>
            <a:ext cx="379126" cy="397926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4"/>
          <p:cNvSpPr/>
          <p:nvPr/>
        </p:nvSpPr>
        <p:spPr>
          <a:xfrm>
            <a:off x="2960970" y="5341386"/>
            <a:ext cx="1916700" cy="61800"/>
          </a:xfrm>
          <a:prstGeom prst="rect">
            <a:avLst/>
          </a:prstGeom>
          <a:solidFill>
            <a:srgbClr val="134F5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47399" y="8434500"/>
            <a:ext cx="932880" cy="71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12" y="9079100"/>
            <a:ext cx="978227" cy="60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608050" y="7695275"/>
            <a:ext cx="649799" cy="67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4"/>
          <p:cNvSpPr/>
          <p:nvPr/>
        </p:nvSpPr>
        <p:spPr>
          <a:xfrm>
            <a:off x="6347399" y="8439700"/>
            <a:ext cx="933000" cy="714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4"/>
          <p:cNvSpPr/>
          <p:nvPr/>
        </p:nvSpPr>
        <p:spPr>
          <a:xfrm>
            <a:off x="6608050" y="7685325"/>
            <a:ext cx="672300" cy="714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4"/>
          <p:cNvSpPr/>
          <p:nvPr/>
        </p:nvSpPr>
        <p:spPr>
          <a:xfrm>
            <a:off x="2498" y="9082800"/>
            <a:ext cx="978300" cy="593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5"/>
          <p:cNvSpPr/>
          <p:nvPr/>
        </p:nvSpPr>
        <p:spPr>
          <a:xfrm rot="10800000">
            <a:off x="-75" y="-9300"/>
            <a:ext cx="7591500" cy="2379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5"/>
          <p:cNvSpPr/>
          <p:nvPr/>
        </p:nvSpPr>
        <p:spPr>
          <a:xfrm>
            <a:off x="-75" y="9925550"/>
            <a:ext cx="7589400" cy="772800"/>
          </a:xfrm>
          <a:prstGeom prst="rect">
            <a:avLst/>
          </a:prstGeom>
          <a:noFill/>
          <a:ln cap="flat" cmpd="sng" w="9525">
            <a:solidFill>
              <a:srgbClr val="45818E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1</a:t>
            </a:r>
            <a:r>
              <a:rPr lang="en-GB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: Every region contributes to these deaths including high income countries like KSA due to increased risk in the past years. ( check the right diagram )</a:t>
            </a:r>
            <a:endParaRPr sz="8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2</a:t>
            </a:r>
            <a:r>
              <a:rPr lang="en-GB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: NCDs are attributable for almost 52% of deaths among those who are younger than 70 y/o and </a:t>
            </a:r>
            <a:r>
              <a:rPr lang="en-GB" sz="800" u="sng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37%</a:t>
            </a:r>
            <a:r>
              <a:rPr lang="en-GB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 of these NCDs are due to cardiovascular diseases ( check the left diagram ) </a:t>
            </a:r>
            <a:endParaRPr sz="800">
              <a:solidFill>
                <a:srgbClr val="CC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800">
                <a:solidFill>
                  <a:srgbClr val="6AA84F"/>
                </a:solidFill>
                <a:latin typeface="Nunito"/>
                <a:ea typeface="Nunito"/>
                <a:cs typeface="Nunito"/>
                <a:sym typeface="Nunito"/>
              </a:rPr>
              <a:t>3: Due to the elimination of borders and boundaries between countries (migration, sharing cultures and diet).</a:t>
            </a:r>
            <a:endParaRPr sz="800">
              <a:solidFill>
                <a:srgbClr val="6AA84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800">
                <a:solidFill>
                  <a:srgbClr val="6AA84F"/>
                </a:solidFill>
                <a:latin typeface="Nunito"/>
                <a:ea typeface="Nunito"/>
                <a:cs typeface="Nunito"/>
                <a:sym typeface="Nunito"/>
              </a:rPr>
              <a:t>4: Living in cities, where there are less outdoor and physical activities.</a:t>
            </a:r>
            <a:endParaRPr sz="800">
              <a:solidFill>
                <a:srgbClr val="6AA84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800">
                <a:solidFill>
                  <a:srgbClr val="6AA84F"/>
                </a:solidFill>
                <a:latin typeface="Nunito"/>
                <a:ea typeface="Nunito"/>
                <a:cs typeface="Nunito"/>
                <a:sym typeface="Nunito"/>
              </a:rPr>
              <a:t>5: Leads to HTN which in return leads to coronary disease and stroke.</a:t>
            </a:r>
            <a:endParaRPr sz="800">
              <a:solidFill>
                <a:srgbClr val="6AA84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62" name="Google Shape;16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508935" y="706990"/>
            <a:ext cx="539699" cy="429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460210" y="1279760"/>
            <a:ext cx="442249" cy="332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7460210" y="1853885"/>
            <a:ext cx="442249" cy="411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7460210" y="2507643"/>
            <a:ext cx="490974" cy="369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7439335" y="3036580"/>
            <a:ext cx="490974" cy="301379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5"/>
          <p:cNvSpPr txBox="1"/>
          <p:nvPr/>
        </p:nvSpPr>
        <p:spPr>
          <a:xfrm>
            <a:off x="157312" y="3554929"/>
            <a:ext cx="432000" cy="36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000" u="none" cap="none" strike="noStrike">
                <a:solidFill>
                  <a:srgbClr val="134F5C"/>
                </a:solidFill>
                <a:latin typeface="Georgia"/>
                <a:ea typeface="Georgia"/>
                <a:cs typeface="Georgia"/>
                <a:sym typeface="Georgia"/>
              </a:rPr>
              <a:t>1</a:t>
            </a:r>
            <a:endParaRPr b="1" sz="3000">
              <a:solidFill>
                <a:srgbClr val="134F5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8" name="Google Shape;168;p15"/>
          <p:cNvSpPr/>
          <p:nvPr/>
        </p:nvSpPr>
        <p:spPr>
          <a:xfrm>
            <a:off x="680211" y="3651621"/>
            <a:ext cx="54000" cy="2361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5"/>
          <p:cNvSpPr txBox="1"/>
          <p:nvPr/>
        </p:nvSpPr>
        <p:spPr>
          <a:xfrm>
            <a:off x="157312" y="3995105"/>
            <a:ext cx="432000" cy="36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D0E0E3"/>
                </a:solidFill>
                <a:latin typeface="Georgia"/>
                <a:ea typeface="Georgia"/>
                <a:cs typeface="Georgia"/>
                <a:sym typeface="Georgia"/>
              </a:rPr>
              <a:t>2</a:t>
            </a:r>
            <a:endParaRPr b="1" sz="3000">
              <a:solidFill>
                <a:srgbClr val="D0E0E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0" name="Google Shape;170;p15"/>
          <p:cNvSpPr/>
          <p:nvPr/>
        </p:nvSpPr>
        <p:spPr>
          <a:xfrm>
            <a:off x="680211" y="4091797"/>
            <a:ext cx="54000" cy="2361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5"/>
          <p:cNvSpPr txBox="1"/>
          <p:nvPr/>
        </p:nvSpPr>
        <p:spPr>
          <a:xfrm>
            <a:off x="157312" y="4459201"/>
            <a:ext cx="432000" cy="36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45818E"/>
                </a:solidFill>
                <a:latin typeface="Georgia"/>
                <a:ea typeface="Georgia"/>
                <a:cs typeface="Georgia"/>
                <a:sym typeface="Georgia"/>
              </a:rPr>
              <a:t>3</a:t>
            </a:r>
            <a:endParaRPr b="1" sz="3000">
              <a:solidFill>
                <a:srgbClr val="45818E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2" name="Google Shape;172;p15"/>
          <p:cNvSpPr/>
          <p:nvPr/>
        </p:nvSpPr>
        <p:spPr>
          <a:xfrm>
            <a:off x="680211" y="4598661"/>
            <a:ext cx="54000" cy="2361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5"/>
          <p:cNvSpPr txBox="1"/>
          <p:nvPr/>
        </p:nvSpPr>
        <p:spPr>
          <a:xfrm>
            <a:off x="126950" y="5029414"/>
            <a:ext cx="432000" cy="36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rPr>
              <a:t>4</a:t>
            </a:r>
            <a:endParaRPr b="1" sz="3000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4" name="Google Shape;174;p15"/>
          <p:cNvSpPr/>
          <p:nvPr/>
        </p:nvSpPr>
        <p:spPr>
          <a:xfrm>
            <a:off x="680211" y="5105524"/>
            <a:ext cx="54000" cy="2361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5"/>
          <p:cNvSpPr txBox="1"/>
          <p:nvPr/>
        </p:nvSpPr>
        <p:spPr>
          <a:xfrm>
            <a:off x="734201" y="3656154"/>
            <a:ext cx="59703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Underlying socioeconomic, cultural, political and environmental determinants: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● Globalization</a:t>
            </a:r>
            <a:r>
              <a:rPr baseline="30000"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3</a:t>
            </a: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   ● Urbanization</a:t>
            </a:r>
            <a:r>
              <a:rPr baseline="30000"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4</a:t>
            </a: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   ● Population ageing 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76" name="Google Shape;176;p15"/>
          <p:cNvSpPr txBox="1"/>
          <p:nvPr/>
        </p:nvSpPr>
        <p:spPr>
          <a:xfrm>
            <a:off x="734201" y="4094559"/>
            <a:ext cx="59703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Common modifiable risk factors: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● Unhealthy diet    ● Physical </a:t>
            </a: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inactivity    ● Tobacco use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77" name="Google Shape;177;p15"/>
          <p:cNvSpPr txBox="1"/>
          <p:nvPr/>
        </p:nvSpPr>
        <p:spPr>
          <a:xfrm>
            <a:off x="734201" y="4600039"/>
            <a:ext cx="59703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Non-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modifiable risk factors: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● Age    ● </a:t>
            </a: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Heredity   </a:t>
            </a:r>
            <a:r>
              <a:rPr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● Gender</a:t>
            </a: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78" name="Google Shape;178;p15"/>
          <p:cNvSpPr txBox="1"/>
          <p:nvPr/>
        </p:nvSpPr>
        <p:spPr>
          <a:xfrm>
            <a:off x="734201" y="5105530"/>
            <a:ext cx="66018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Intermediate 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risk factors: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● Raised blood pressure     ● Raised blood glucose    ● Abnormal blood lipids    ● </a:t>
            </a: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Overweight/obesity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79" name="Google Shape;179;p15"/>
          <p:cNvSpPr txBox="1"/>
          <p:nvPr/>
        </p:nvSpPr>
        <p:spPr>
          <a:xfrm>
            <a:off x="157312" y="5494137"/>
            <a:ext cx="432000" cy="36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5</a:t>
            </a:r>
            <a:endParaRPr b="1" sz="300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0" name="Google Shape;180;p15"/>
          <p:cNvSpPr/>
          <p:nvPr/>
        </p:nvSpPr>
        <p:spPr>
          <a:xfrm>
            <a:off x="680211" y="5615406"/>
            <a:ext cx="54000" cy="2361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1" name="Google Shape;181;p15"/>
          <p:cNvGrpSpPr/>
          <p:nvPr/>
        </p:nvGrpSpPr>
        <p:grpSpPr>
          <a:xfrm>
            <a:off x="21936" y="1971626"/>
            <a:ext cx="249902" cy="400553"/>
            <a:chOff x="4041649" y="1707654"/>
            <a:chExt cx="1060704" cy="1429526"/>
          </a:xfrm>
        </p:grpSpPr>
        <p:sp>
          <p:nvSpPr>
            <p:cNvPr id="182" name="Google Shape;182;p15"/>
            <p:cNvSpPr/>
            <p:nvPr/>
          </p:nvSpPr>
          <p:spPr>
            <a:xfrm rot="10800000">
              <a:off x="4041649" y="1707654"/>
              <a:ext cx="1060704" cy="1429526"/>
            </a:xfrm>
            <a:custGeom>
              <a:rect b="b" l="l" r="r" t="t"/>
              <a:pathLst>
                <a:path extrusionOk="0" h="1429526" w="1060704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5"/>
            <p:cNvSpPr/>
            <p:nvPr/>
          </p:nvSpPr>
          <p:spPr>
            <a:xfrm>
              <a:off x="4115403" y="1760695"/>
              <a:ext cx="913200" cy="7944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" name="Google Shape;184;p15"/>
          <p:cNvGrpSpPr/>
          <p:nvPr/>
        </p:nvGrpSpPr>
        <p:grpSpPr>
          <a:xfrm>
            <a:off x="1307286" y="1965988"/>
            <a:ext cx="249902" cy="400553"/>
            <a:chOff x="4041649" y="1707654"/>
            <a:chExt cx="1060704" cy="1429526"/>
          </a:xfrm>
        </p:grpSpPr>
        <p:sp>
          <p:nvSpPr>
            <p:cNvPr id="185" name="Google Shape;185;p15"/>
            <p:cNvSpPr/>
            <p:nvPr/>
          </p:nvSpPr>
          <p:spPr>
            <a:xfrm rot="10800000">
              <a:off x="4041649" y="1707654"/>
              <a:ext cx="1060704" cy="1429526"/>
            </a:xfrm>
            <a:custGeom>
              <a:rect b="b" l="l" r="r" t="t"/>
              <a:pathLst>
                <a:path extrusionOk="0" h="1429526" w="1060704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5"/>
            <p:cNvSpPr/>
            <p:nvPr/>
          </p:nvSpPr>
          <p:spPr>
            <a:xfrm>
              <a:off x="4115403" y="1760695"/>
              <a:ext cx="913200" cy="7944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7" name="Google Shape;187;p15"/>
          <p:cNvGrpSpPr/>
          <p:nvPr/>
        </p:nvGrpSpPr>
        <p:grpSpPr>
          <a:xfrm>
            <a:off x="2845918" y="1954738"/>
            <a:ext cx="249902" cy="400553"/>
            <a:chOff x="4041649" y="1707654"/>
            <a:chExt cx="1060704" cy="1429526"/>
          </a:xfrm>
        </p:grpSpPr>
        <p:sp>
          <p:nvSpPr>
            <p:cNvPr id="188" name="Google Shape;188;p15"/>
            <p:cNvSpPr/>
            <p:nvPr/>
          </p:nvSpPr>
          <p:spPr>
            <a:xfrm rot="10800000">
              <a:off x="4041649" y="1707654"/>
              <a:ext cx="1060704" cy="1429526"/>
            </a:xfrm>
            <a:custGeom>
              <a:rect b="b" l="l" r="r" t="t"/>
              <a:pathLst>
                <a:path extrusionOk="0" h="1429526" w="1060704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5"/>
            <p:cNvSpPr/>
            <p:nvPr/>
          </p:nvSpPr>
          <p:spPr>
            <a:xfrm>
              <a:off x="4115403" y="1760695"/>
              <a:ext cx="913200" cy="7944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" name="Google Shape;190;p15"/>
          <p:cNvGrpSpPr/>
          <p:nvPr/>
        </p:nvGrpSpPr>
        <p:grpSpPr>
          <a:xfrm>
            <a:off x="4184017" y="1947901"/>
            <a:ext cx="249902" cy="400553"/>
            <a:chOff x="4041649" y="1707654"/>
            <a:chExt cx="1060704" cy="1429526"/>
          </a:xfrm>
        </p:grpSpPr>
        <p:sp>
          <p:nvSpPr>
            <p:cNvPr id="191" name="Google Shape;191;p15"/>
            <p:cNvSpPr/>
            <p:nvPr/>
          </p:nvSpPr>
          <p:spPr>
            <a:xfrm rot="10800000">
              <a:off x="4041649" y="1707654"/>
              <a:ext cx="1060704" cy="1429526"/>
            </a:xfrm>
            <a:custGeom>
              <a:rect b="b" l="l" r="r" t="t"/>
              <a:pathLst>
                <a:path extrusionOk="0" h="1429526" w="1060704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5"/>
            <p:cNvSpPr/>
            <p:nvPr/>
          </p:nvSpPr>
          <p:spPr>
            <a:xfrm>
              <a:off x="4115403" y="1760695"/>
              <a:ext cx="913200" cy="7944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3" name="Google Shape;193;p15"/>
          <p:cNvGrpSpPr/>
          <p:nvPr/>
        </p:nvGrpSpPr>
        <p:grpSpPr>
          <a:xfrm>
            <a:off x="21937" y="2531801"/>
            <a:ext cx="249902" cy="400553"/>
            <a:chOff x="4041649" y="1707654"/>
            <a:chExt cx="1060704" cy="1429526"/>
          </a:xfrm>
        </p:grpSpPr>
        <p:sp>
          <p:nvSpPr>
            <p:cNvPr id="194" name="Google Shape;194;p15"/>
            <p:cNvSpPr/>
            <p:nvPr/>
          </p:nvSpPr>
          <p:spPr>
            <a:xfrm rot="10800000">
              <a:off x="4041649" y="1707654"/>
              <a:ext cx="1060704" cy="1429526"/>
            </a:xfrm>
            <a:custGeom>
              <a:rect b="b" l="l" r="r" t="t"/>
              <a:pathLst>
                <a:path extrusionOk="0" h="1429526" w="1060704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5"/>
            <p:cNvSpPr/>
            <p:nvPr/>
          </p:nvSpPr>
          <p:spPr>
            <a:xfrm>
              <a:off x="4115403" y="1760695"/>
              <a:ext cx="913200" cy="7944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6" name="Google Shape;196;p15"/>
          <p:cNvGrpSpPr/>
          <p:nvPr/>
        </p:nvGrpSpPr>
        <p:grpSpPr>
          <a:xfrm>
            <a:off x="1307277" y="2521113"/>
            <a:ext cx="249902" cy="400553"/>
            <a:chOff x="4041649" y="1707654"/>
            <a:chExt cx="1060704" cy="1429526"/>
          </a:xfrm>
        </p:grpSpPr>
        <p:sp>
          <p:nvSpPr>
            <p:cNvPr id="197" name="Google Shape;197;p15"/>
            <p:cNvSpPr/>
            <p:nvPr/>
          </p:nvSpPr>
          <p:spPr>
            <a:xfrm rot="10800000">
              <a:off x="4041649" y="1707654"/>
              <a:ext cx="1060704" cy="1429526"/>
            </a:xfrm>
            <a:custGeom>
              <a:rect b="b" l="l" r="r" t="t"/>
              <a:pathLst>
                <a:path extrusionOk="0" h="1429526" w="1060704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5"/>
            <p:cNvSpPr/>
            <p:nvPr/>
          </p:nvSpPr>
          <p:spPr>
            <a:xfrm>
              <a:off x="4115403" y="1760695"/>
              <a:ext cx="913200" cy="7944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" name="Google Shape;199;p15"/>
          <p:cNvGrpSpPr/>
          <p:nvPr/>
        </p:nvGrpSpPr>
        <p:grpSpPr>
          <a:xfrm>
            <a:off x="2845899" y="2509826"/>
            <a:ext cx="249902" cy="400553"/>
            <a:chOff x="4041649" y="1707654"/>
            <a:chExt cx="1060704" cy="1429526"/>
          </a:xfrm>
        </p:grpSpPr>
        <p:sp>
          <p:nvSpPr>
            <p:cNvPr id="200" name="Google Shape;200;p15"/>
            <p:cNvSpPr/>
            <p:nvPr/>
          </p:nvSpPr>
          <p:spPr>
            <a:xfrm rot="10800000">
              <a:off x="4041649" y="1707654"/>
              <a:ext cx="1060704" cy="1429526"/>
            </a:xfrm>
            <a:custGeom>
              <a:rect b="b" l="l" r="r" t="t"/>
              <a:pathLst>
                <a:path extrusionOk="0" h="1429526" w="1060704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5"/>
            <p:cNvSpPr/>
            <p:nvPr/>
          </p:nvSpPr>
          <p:spPr>
            <a:xfrm>
              <a:off x="4115403" y="1760695"/>
              <a:ext cx="913200" cy="7944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2" name="Google Shape;202;p15"/>
          <p:cNvGrpSpPr/>
          <p:nvPr/>
        </p:nvGrpSpPr>
        <p:grpSpPr>
          <a:xfrm>
            <a:off x="4184017" y="2515476"/>
            <a:ext cx="249902" cy="400553"/>
            <a:chOff x="4041649" y="1707654"/>
            <a:chExt cx="1060704" cy="1429526"/>
          </a:xfrm>
        </p:grpSpPr>
        <p:sp>
          <p:nvSpPr>
            <p:cNvPr id="203" name="Google Shape;203;p15"/>
            <p:cNvSpPr/>
            <p:nvPr/>
          </p:nvSpPr>
          <p:spPr>
            <a:xfrm rot="10800000">
              <a:off x="4041649" y="1707654"/>
              <a:ext cx="1060704" cy="1429526"/>
            </a:xfrm>
            <a:custGeom>
              <a:rect b="b" l="l" r="r" t="t"/>
              <a:pathLst>
                <a:path extrusionOk="0" h="1429526" w="1060704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5"/>
            <p:cNvSpPr/>
            <p:nvPr/>
          </p:nvSpPr>
          <p:spPr>
            <a:xfrm>
              <a:off x="4115403" y="1760695"/>
              <a:ext cx="913200" cy="7944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205;p15"/>
          <p:cNvGrpSpPr/>
          <p:nvPr/>
        </p:nvGrpSpPr>
        <p:grpSpPr>
          <a:xfrm>
            <a:off x="5242240" y="2494313"/>
            <a:ext cx="249902" cy="400553"/>
            <a:chOff x="4041649" y="1707654"/>
            <a:chExt cx="1060704" cy="1429526"/>
          </a:xfrm>
        </p:grpSpPr>
        <p:sp>
          <p:nvSpPr>
            <p:cNvPr id="206" name="Google Shape;206;p15"/>
            <p:cNvSpPr/>
            <p:nvPr/>
          </p:nvSpPr>
          <p:spPr>
            <a:xfrm rot="10800000">
              <a:off x="4041649" y="1707654"/>
              <a:ext cx="1060704" cy="1429526"/>
            </a:xfrm>
            <a:custGeom>
              <a:rect b="b" l="l" r="r" t="t"/>
              <a:pathLst>
                <a:path extrusionOk="0" h="1429526" w="1060704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5"/>
            <p:cNvSpPr/>
            <p:nvPr/>
          </p:nvSpPr>
          <p:spPr>
            <a:xfrm>
              <a:off x="4115403" y="1760695"/>
              <a:ext cx="913200" cy="7944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8" name="Google Shape;208;p15"/>
          <p:cNvSpPr txBox="1"/>
          <p:nvPr/>
        </p:nvSpPr>
        <p:spPr>
          <a:xfrm>
            <a:off x="6461426" y="2492063"/>
            <a:ext cx="1217400" cy="30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Stroke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grpSp>
        <p:nvGrpSpPr>
          <p:cNvPr id="209" name="Google Shape;209;p15"/>
          <p:cNvGrpSpPr/>
          <p:nvPr/>
        </p:nvGrpSpPr>
        <p:grpSpPr>
          <a:xfrm>
            <a:off x="-12" y="1933475"/>
            <a:ext cx="7884337" cy="959204"/>
            <a:chOff x="-12" y="1933475"/>
            <a:chExt cx="7884337" cy="959204"/>
          </a:xfrm>
        </p:grpSpPr>
        <p:sp>
          <p:nvSpPr>
            <p:cNvPr id="210" name="Google Shape;210;p15"/>
            <p:cNvSpPr txBox="1"/>
            <p:nvPr/>
          </p:nvSpPr>
          <p:spPr>
            <a:xfrm>
              <a:off x="246013" y="1971563"/>
              <a:ext cx="1217400" cy="30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>
                  <a:latin typeface="Mada"/>
                  <a:ea typeface="Mada"/>
                  <a:cs typeface="Mada"/>
                  <a:sym typeface="Mada"/>
                </a:rPr>
                <a:t>Hypertensive Heart Diseases</a:t>
              </a:r>
              <a:endParaRPr sz="1100">
                <a:latin typeface="Mada"/>
                <a:ea typeface="Mada"/>
                <a:cs typeface="Mada"/>
                <a:sym typeface="Mada"/>
              </a:endParaRPr>
            </a:p>
          </p:txBody>
        </p:sp>
        <p:sp>
          <p:nvSpPr>
            <p:cNvPr id="211" name="Google Shape;211;p15"/>
            <p:cNvSpPr txBox="1"/>
            <p:nvPr/>
          </p:nvSpPr>
          <p:spPr>
            <a:xfrm>
              <a:off x="-12" y="1994538"/>
              <a:ext cx="294000" cy="20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>
                  <a:solidFill>
                    <a:srgbClr val="666666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1</a:t>
              </a:r>
              <a:endParaRPr b="1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12" name="Google Shape;212;p15"/>
            <p:cNvSpPr txBox="1"/>
            <p:nvPr/>
          </p:nvSpPr>
          <p:spPr>
            <a:xfrm>
              <a:off x="1531363" y="1965938"/>
              <a:ext cx="1518600" cy="30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>
                  <a:latin typeface="Mada"/>
                  <a:ea typeface="Mada"/>
                  <a:cs typeface="Mada"/>
                  <a:sym typeface="Mada"/>
                </a:rPr>
                <a:t>Chronic Obstructive diseases</a:t>
              </a:r>
              <a:endParaRPr sz="1100">
                <a:latin typeface="Mada"/>
                <a:ea typeface="Mada"/>
                <a:cs typeface="Mada"/>
                <a:sym typeface="Mada"/>
              </a:endParaRPr>
            </a:p>
          </p:txBody>
        </p:sp>
        <p:sp>
          <p:nvSpPr>
            <p:cNvPr id="213" name="Google Shape;213;p15"/>
            <p:cNvSpPr txBox="1"/>
            <p:nvPr/>
          </p:nvSpPr>
          <p:spPr>
            <a:xfrm>
              <a:off x="1285338" y="1988900"/>
              <a:ext cx="294000" cy="20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>
                  <a:solidFill>
                    <a:srgbClr val="666666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2</a:t>
              </a:r>
              <a:endParaRPr b="1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14" name="Google Shape;214;p15"/>
            <p:cNvSpPr txBox="1"/>
            <p:nvPr/>
          </p:nvSpPr>
          <p:spPr>
            <a:xfrm>
              <a:off x="3069995" y="1954675"/>
              <a:ext cx="1217400" cy="30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>
                  <a:latin typeface="Mada"/>
                  <a:ea typeface="Mada"/>
                  <a:cs typeface="Mada"/>
                  <a:sym typeface="Mada"/>
                </a:rPr>
                <a:t>Coronary Heart Diseases</a:t>
              </a:r>
              <a:endParaRPr sz="1100">
                <a:latin typeface="Mada"/>
                <a:ea typeface="Mada"/>
                <a:cs typeface="Mada"/>
                <a:sym typeface="Mada"/>
              </a:endParaRPr>
            </a:p>
          </p:txBody>
        </p:sp>
        <p:sp>
          <p:nvSpPr>
            <p:cNvPr id="215" name="Google Shape;215;p15"/>
            <p:cNvSpPr txBox="1"/>
            <p:nvPr/>
          </p:nvSpPr>
          <p:spPr>
            <a:xfrm>
              <a:off x="2823970" y="1977650"/>
              <a:ext cx="294000" cy="20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>
                  <a:solidFill>
                    <a:srgbClr val="666666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3</a:t>
              </a:r>
              <a:endParaRPr b="1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16" name="Google Shape;216;p15"/>
            <p:cNvSpPr txBox="1"/>
            <p:nvPr/>
          </p:nvSpPr>
          <p:spPr>
            <a:xfrm>
              <a:off x="4408094" y="1947838"/>
              <a:ext cx="1217400" cy="30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>
                  <a:latin typeface="Mada"/>
                  <a:ea typeface="Mada"/>
                  <a:cs typeface="Mada"/>
                  <a:sym typeface="Mada"/>
                </a:rPr>
                <a:t>Mental Retardation</a:t>
              </a:r>
              <a:endParaRPr sz="1100">
                <a:latin typeface="Mada"/>
                <a:ea typeface="Mada"/>
                <a:cs typeface="Mada"/>
                <a:sym typeface="Mada"/>
              </a:endParaRPr>
            </a:p>
          </p:txBody>
        </p:sp>
        <p:sp>
          <p:nvSpPr>
            <p:cNvPr id="217" name="Google Shape;217;p15"/>
            <p:cNvSpPr txBox="1"/>
            <p:nvPr/>
          </p:nvSpPr>
          <p:spPr>
            <a:xfrm>
              <a:off x="4162069" y="1970813"/>
              <a:ext cx="294000" cy="20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>
                  <a:solidFill>
                    <a:srgbClr val="666666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4</a:t>
              </a:r>
              <a:endParaRPr b="1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18" name="Google Shape;218;p15"/>
            <p:cNvSpPr txBox="1"/>
            <p:nvPr/>
          </p:nvSpPr>
          <p:spPr>
            <a:xfrm>
              <a:off x="5466325" y="1933475"/>
              <a:ext cx="2418000" cy="33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>
                  <a:solidFill>
                    <a:srgbClr val="6AA84F"/>
                  </a:solidFill>
                  <a:latin typeface="Mada"/>
                  <a:ea typeface="Mada"/>
                  <a:cs typeface="Mada"/>
                  <a:sym typeface="Mada"/>
                </a:rPr>
                <a:t>Mental disorders: </a:t>
              </a:r>
              <a:r>
                <a:rPr lang="en-GB" sz="1100">
                  <a:latin typeface="Mada"/>
                  <a:ea typeface="Mada"/>
                  <a:cs typeface="Mada"/>
                  <a:sym typeface="Mada"/>
                </a:rPr>
                <a:t>Schizophrenia, </a:t>
              </a:r>
              <a:r>
                <a:rPr lang="en-GB" sz="1100">
                  <a:solidFill>
                    <a:srgbClr val="6AA84F"/>
                  </a:solidFill>
                  <a:latin typeface="Mada"/>
                  <a:ea typeface="Mada"/>
                  <a:cs typeface="Mada"/>
                  <a:sym typeface="Mada"/>
                </a:rPr>
                <a:t>anxiety and depression </a:t>
              </a:r>
              <a:endParaRPr sz="11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endParaRPr>
            </a:p>
          </p:txBody>
        </p:sp>
        <p:sp>
          <p:nvSpPr>
            <p:cNvPr id="219" name="Google Shape;219;p15"/>
            <p:cNvSpPr txBox="1"/>
            <p:nvPr/>
          </p:nvSpPr>
          <p:spPr>
            <a:xfrm>
              <a:off x="246014" y="2531738"/>
              <a:ext cx="1217400" cy="30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latin typeface="Mada"/>
                  <a:ea typeface="Mada"/>
                  <a:cs typeface="Mada"/>
                  <a:sym typeface="Mada"/>
                </a:rPr>
                <a:t>Peptic Ulcer</a:t>
              </a:r>
              <a:endParaRPr sz="1200">
                <a:latin typeface="Mada"/>
                <a:ea typeface="Mada"/>
                <a:cs typeface="Mada"/>
                <a:sym typeface="Mada"/>
              </a:endParaRPr>
            </a:p>
          </p:txBody>
        </p:sp>
        <p:sp>
          <p:nvSpPr>
            <p:cNvPr id="220" name="Google Shape;220;p15"/>
            <p:cNvSpPr txBox="1"/>
            <p:nvPr/>
          </p:nvSpPr>
          <p:spPr>
            <a:xfrm>
              <a:off x="-11" y="2554713"/>
              <a:ext cx="294000" cy="20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>
                  <a:solidFill>
                    <a:srgbClr val="666666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6</a:t>
              </a:r>
              <a:endParaRPr b="1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21" name="Google Shape;221;p15"/>
            <p:cNvSpPr txBox="1"/>
            <p:nvPr/>
          </p:nvSpPr>
          <p:spPr>
            <a:xfrm>
              <a:off x="1531354" y="2521050"/>
              <a:ext cx="1217400" cy="30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latin typeface="Mada"/>
                  <a:ea typeface="Mada"/>
                  <a:cs typeface="Mada"/>
                  <a:sym typeface="Mada"/>
                </a:rPr>
                <a:t>Blindness</a:t>
              </a:r>
              <a:endParaRPr sz="1200">
                <a:latin typeface="Mada"/>
                <a:ea typeface="Mada"/>
                <a:cs typeface="Mada"/>
                <a:sym typeface="Mada"/>
              </a:endParaRPr>
            </a:p>
          </p:txBody>
        </p:sp>
        <p:sp>
          <p:nvSpPr>
            <p:cNvPr id="222" name="Google Shape;222;p15"/>
            <p:cNvSpPr txBox="1"/>
            <p:nvPr/>
          </p:nvSpPr>
          <p:spPr>
            <a:xfrm>
              <a:off x="1285329" y="2544025"/>
              <a:ext cx="294000" cy="20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>
                  <a:solidFill>
                    <a:srgbClr val="666666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7</a:t>
              </a:r>
              <a:endParaRPr b="1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23" name="Google Shape;223;p15"/>
            <p:cNvSpPr txBox="1"/>
            <p:nvPr/>
          </p:nvSpPr>
          <p:spPr>
            <a:xfrm>
              <a:off x="3069976" y="2509763"/>
              <a:ext cx="1217400" cy="30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latin typeface="Mada"/>
                  <a:ea typeface="Mada"/>
                  <a:cs typeface="Mada"/>
                  <a:sym typeface="Mada"/>
                </a:rPr>
                <a:t>Diabetes</a:t>
              </a:r>
              <a:endParaRPr sz="1200">
                <a:latin typeface="Mada"/>
                <a:ea typeface="Mada"/>
                <a:cs typeface="Mada"/>
                <a:sym typeface="Mada"/>
              </a:endParaRPr>
            </a:p>
          </p:txBody>
        </p:sp>
        <p:sp>
          <p:nvSpPr>
            <p:cNvPr id="224" name="Google Shape;224;p15"/>
            <p:cNvSpPr txBox="1"/>
            <p:nvPr/>
          </p:nvSpPr>
          <p:spPr>
            <a:xfrm>
              <a:off x="2823951" y="2532738"/>
              <a:ext cx="294000" cy="20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>
                  <a:solidFill>
                    <a:srgbClr val="666666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8</a:t>
              </a:r>
              <a:endParaRPr b="1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25" name="Google Shape;225;p15"/>
            <p:cNvSpPr txBox="1"/>
            <p:nvPr/>
          </p:nvSpPr>
          <p:spPr>
            <a:xfrm>
              <a:off x="4408094" y="2515413"/>
              <a:ext cx="1217400" cy="30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latin typeface="Mada"/>
                  <a:ea typeface="Mada"/>
                  <a:cs typeface="Mada"/>
                  <a:sym typeface="Mada"/>
                </a:rPr>
                <a:t>Arthritis</a:t>
              </a:r>
              <a:endParaRPr sz="1200">
                <a:latin typeface="Mada"/>
                <a:ea typeface="Mada"/>
                <a:cs typeface="Mada"/>
                <a:sym typeface="Mada"/>
              </a:endParaRPr>
            </a:p>
          </p:txBody>
        </p:sp>
        <p:sp>
          <p:nvSpPr>
            <p:cNvPr id="226" name="Google Shape;226;p15"/>
            <p:cNvSpPr txBox="1"/>
            <p:nvPr/>
          </p:nvSpPr>
          <p:spPr>
            <a:xfrm>
              <a:off x="4162069" y="2538388"/>
              <a:ext cx="294000" cy="20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>
                  <a:solidFill>
                    <a:srgbClr val="666666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9</a:t>
              </a:r>
              <a:endParaRPr b="1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27" name="Google Shape;227;p15"/>
            <p:cNvSpPr txBox="1"/>
            <p:nvPr/>
          </p:nvSpPr>
          <p:spPr>
            <a:xfrm>
              <a:off x="5466317" y="2494250"/>
              <a:ext cx="1217400" cy="30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latin typeface="Mada"/>
                  <a:ea typeface="Mada"/>
                  <a:cs typeface="Mada"/>
                  <a:sym typeface="Mada"/>
                </a:rPr>
                <a:t>Cancer</a:t>
              </a:r>
              <a:endParaRPr sz="1200">
                <a:latin typeface="Mada"/>
                <a:ea typeface="Mada"/>
                <a:cs typeface="Mada"/>
                <a:sym typeface="Mada"/>
              </a:endParaRPr>
            </a:p>
          </p:txBody>
        </p:sp>
        <p:sp>
          <p:nvSpPr>
            <p:cNvPr id="228" name="Google Shape;228;p15"/>
            <p:cNvSpPr txBox="1"/>
            <p:nvPr/>
          </p:nvSpPr>
          <p:spPr>
            <a:xfrm>
              <a:off x="5159992" y="2517225"/>
              <a:ext cx="400500" cy="20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>
                  <a:solidFill>
                    <a:srgbClr val="666666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10</a:t>
              </a:r>
              <a:endParaRPr b="1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grpSp>
          <p:nvGrpSpPr>
            <p:cNvPr id="229" name="Google Shape;229;p15"/>
            <p:cNvGrpSpPr/>
            <p:nvPr/>
          </p:nvGrpSpPr>
          <p:grpSpPr>
            <a:xfrm>
              <a:off x="6237349" y="2492126"/>
              <a:ext cx="249902" cy="400553"/>
              <a:chOff x="4041649" y="1707654"/>
              <a:chExt cx="1060704" cy="1429526"/>
            </a:xfrm>
          </p:grpSpPr>
          <p:sp>
            <p:nvSpPr>
              <p:cNvPr id="230" name="Google Shape;230;p15"/>
              <p:cNvSpPr/>
              <p:nvPr/>
            </p:nvSpPr>
            <p:spPr>
              <a:xfrm rot="10800000">
                <a:off x="4041649" y="1707654"/>
                <a:ext cx="1060704" cy="1429526"/>
              </a:xfrm>
              <a:custGeom>
                <a:rect b="b" l="l" r="r" t="t"/>
                <a:pathLst>
                  <a:path extrusionOk="0" h="1429526" w="1060704">
                    <a:moveTo>
                      <a:pt x="832104" y="1429526"/>
                    </a:moveTo>
                    <a:lnTo>
                      <a:pt x="228600" y="1429526"/>
                    </a:lnTo>
                    <a:lnTo>
                      <a:pt x="0" y="972326"/>
                    </a:lnTo>
                    <a:lnTo>
                      <a:pt x="543363" y="0"/>
                    </a:lnTo>
                    <a:lnTo>
                      <a:pt x="1060704" y="972326"/>
                    </a:lnTo>
                    <a:lnTo>
                      <a:pt x="832104" y="1429526"/>
                    </a:lnTo>
                    <a:close/>
                  </a:path>
                </a:pathLst>
              </a:custGeom>
              <a:solidFill>
                <a:srgbClr val="A2C4C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15"/>
              <p:cNvSpPr/>
              <p:nvPr/>
            </p:nvSpPr>
            <p:spPr>
              <a:xfrm>
                <a:off x="4115403" y="1760695"/>
                <a:ext cx="913200" cy="794400"/>
              </a:xfrm>
              <a:prstGeom prst="hexagon">
                <a:avLst>
                  <a:gd fmla="val 25000" name="adj"/>
                  <a:gd fmla="val 115470" name="vf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2" name="Google Shape;232;p15"/>
            <p:cNvSpPr txBox="1"/>
            <p:nvPr/>
          </p:nvSpPr>
          <p:spPr>
            <a:xfrm>
              <a:off x="6155101" y="2515038"/>
              <a:ext cx="400500" cy="20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>
                  <a:solidFill>
                    <a:srgbClr val="666666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11</a:t>
              </a:r>
              <a:endParaRPr b="1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233" name="Google Shape;233;p15"/>
          <p:cNvSpPr txBox="1"/>
          <p:nvPr/>
        </p:nvSpPr>
        <p:spPr>
          <a:xfrm>
            <a:off x="2346850" y="1440975"/>
            <a:ext cx="26814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Non-Communicable Diseases</a:t>
            </a:r>
            <a:r>
              <a:rPr b="1" baseline="30000" lang="en-GB">
                <a:solidFill>
                  <a:srgbClr val="6AA84F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endParaRPr b="1" baseline="30000">
              <a:solidFill>
                <a:srgbClr val="6AA84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34" name="Google Shape;234;p15"/>
          <p:cNvSpPr/>
          <p:nvPr/>
        </p:nvSpPr>
        <p:spPr>
          <a:xfrm>
            <a:off x="2445101" y="1724087"/>
            <a:ext cx="2596800" cy="56400"/>
          </a:xfrm>
          <a:prstGeom prst="rect">
            <a:avLst/>
          </a:prstGeom>
          <a:solidFill>
            <a:srgbClr val="134F5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5"/>
          <p:cNvSpPr txBox="1"/>
          <p:nvPr/>
        </p:nvSpPr>
        <p:spPr>
          <a:xfrm>
            <a:off x="1914200" y="2899700"/>
            <a:ext cx="36447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CC0000"/>
                </a:solidFill>
                <a:latin typeface="Nunito"/>
                <a:ea typeface="Nunito"/>
                <a:cs typeface="Nunito"/>
                <a:sym typeface="Nunito"/>
              </a:rPr>
              <a:t>Causes of non-communicable diseases</a:t>
            </a:r>
            <a:endParaRPr b="1" baseline="30000">
              <a:solidFill>
                <a:srgbClr val="38761D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36" name="Google Shape;236;p15"/>
          <p:cNvSpPr/>
          <p:nvPr/>
        </p:nvSpPr>
        <p:spPr>
          <a:xfrm>
            <a:off x="2042924" y="3146595"/>
            <a:ext cx="3377100" cy="50400"/>
          </a:xfrm>
          <a:prstGeom prst="rect">
            <a:avLst/>
          </a:prstGeom>
          <a:solidFill>
            <a:srgbClr val="134F5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15"/>
          <p:cNvSpPr/>
          <p:nvPr/>
        </p:nvSpPr>
        <p:spPr>
          <a:xfrm>
            <a:off x="224175" y="6398200"/>
            <a:ext cx="3433500" cy="34320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9999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Modifiable behaviours, such as tobacco use, physical inactivity, unhealthy diet and the harmful use of alcohol, all increase the risk of NCDs.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● Tobacco accounts for over 7.2 million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deaths every year (including from the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effects of exposure to second-hand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smoke).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● 4.1 million annual deaths have been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attributed to excess salt/sodium intake</a:t>
            </a:r>
            <a:r>
              <a:rPr baseline="30000"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5</a:t>
            </a: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.</a:t>
            </a:r>
            <a:endParaRPr baseline="30000"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● More than half of the 3.3 million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annual deaths attributable to alcohol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use are from NCDs, including cancer.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● 1.6 million deaths annually can be attributed to insufficient physical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activity.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38" name="Google Shape;238;p15"/>
          <p:cNvSpPr txBox="1"/>
          <p:nvPr/>
        </p:nvSpPr>
        <p:spPr>
          <a:xfrm>
            <a:off x="362253" y="7149448"/>
            <a:ext cx="3028800" cy="4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39" name="Google Shape;239;p15"/>
          <p:cNvSpPr/>
          <p:nvPr/>
        </p:nvSpPr>
        <p:spPr>
          <a:xfrm>
            <a:off x="945825" y="6244975"/>
            <a:ext cx="1990200" cy="372000"/>
          </a:xfrm>
          <a:prstGeom prst="roundRect">
            <a:avLst>
              <a:gd fmla="val 16667" name="adj"/>
            </a:avLst>
          </a:prstGeom>
          <a:solidFill>
            <a:srgbClr val="76A5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Modifiable behavioral risk factors </a:t>
            </a:r>
            <a:endParaRPr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40" name="Google Shape;240;p15"/>
          <p:cNvSpPr/>
          <p:nvPr/>
        </p:nvSpPr>
        <p:spPr>
          <a:xfrm>
            <a:off x="3933675" y="6398200"/>
            <a:ext cx="3433500" cy="34320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9999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Metabolic risk factors contribute to four key metabolic changes that increase the risk of NCDs: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● Raised blood pressure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● Overweight/obesity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● Hyperglycaemia (high blood glucose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levels)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● Hyperlipidaemia  (high levels of fat in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the blood)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● In terms of attributable deaths: 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1. Elevated blood pressure (Attributable risk is 19% )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2. Overweight and obesity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3. Raised blood glucose.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41" name="Google Shape;241;p15"/>
          <p:cNvSpPr/>
          <p:nvPr/>
        </p:nvSpPr>
        <p:spPr>
          <a:xfrm>
            <a:off x="4655325" y="6244975"/>
            <a:ext cx="1990200" cy="372000"/>
          </a:xfrm>
          <a:prstGeom prst="roundRect">
            <a:avLst>
              <a:gd fmla="val 16667" name="adj"/>
            </a:avLst>
          </a:prstGeom>
          <a:solidFill>
            <a:srgbClr val="76A5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Metabolic risk factors</a:t>
            </a:r>
            <a:endParaRPr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42" name="Google Shape;242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838623" y="299514"/>
            <a:ext cx="1573199" cy="1107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599848" y="304444"/>
            <a:ext cx="1582674" cy="1122149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5"/>
          <p:cNvSpPr/>
          <p:nvPr/>
        </p:nvSpPr>
        <p:spPr>
          <a:xfrm>
            <a:off x="362250" y="486498"/>
            <a:ext cx="2997900" cy="6966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1C23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80% of chronic disease deaths occur in low &amp; middle income countries</a:t>
            </a:r>
            <a:r>
              <a:rPr baseline="30000"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1</a:t>
            </a:r>
            <a:endParaRPr baseline="30000"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45" name="Google Shape;245;p15"/>
          <p:cNvSpPr/>
          <p:nvPr/>
        </p:nvSpPr>
        <p:spPr>
          <a:xfrm>
            <a:off x="5599847" y="292075"/>
            <a:ext cx="1582800" cy="1137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5"/>
          <p:cNvSpPr/>
          <p:nvPr/>
        </p:nvSpPr>
        <p:spPr>
          <a:xfrm>
            <a:off x="3833822" y="296875"/>
            <a:ext cx="1582800" cy="1137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7" name="Google Shape;247;p15"/>
          <p:cNvGrpSpPr/>
          <p:nvPr/>
        </p:nvGrpSpPr>
        <p:grpSpPr>
          <a:xfrm>
            <a:off x="5242142" y="1942401"/>
            <a:ext cx="249902" cy="400553"/>
            <a:chOff x="4041649" y="1707654"/>
            <a:chExt cx="1060704" cy="1429526"/>
          </a:xfrm>
        </p:grpSpPr>
        <p:sp>
          <p:nvSpPr>
            <p:cNvPr id="248" name="Google Shape;248;p15"/>
            <p:cNvSpPr/>
            <p:nvPr/>
          </p:nvSpPr>
          <p:spPr>
            <a:xfrm rot="10800000">
              <a:off x="4041649" y="1707654"/>
              <a:ext cx="1060704" cy="1429526"/>
            </a:xfrm>
            <a:custGeom>
              <a:rect b="b" l="l" r="r" t="t"/>
              <a:pathLst>
                <a:path extrusionOk="0" h="1429526" w="1060704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15"/>
            <p:cNvSpPr/>
            <p:nvPr/>
          </p:nvSpPr>
          <p:spPr>
            <a:xfrm>
              <a:off x="4115403" y="1760695"/>
              <a:ext cx="913200" cy="7944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0" name="Google Shape;250;p15"/>
          <p:cNvSpPr txBox="1"/>
          <p:nvPr/>
        </p:nvSpPr>
        <p:spPr>
          <a:xfrm>
            <a:off x="5220194" y="1965313"/>
            <a:ext cx="294000" cy="2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666666"/>
                </a:solidFill>
                <a:latin typeface="Trebuchet MS"/>
                <a:ea typeface="Trebuchet MS"/>
                <a:cs typeface="Trebuchet MS"/>
                <a:sym typeface="Trebuchet MS"/>
              </a:rPr>
              <a:t>5</a:t>
            </a:r>
            <a:endParaRPr b="1">
              <a:solidFill>
                <a:srgbClr val="66666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1" name="Google Shape;251;p15"/>
          <p:cNvSpPr txBox="1"/>
          <p:nvPr/>
        </p:nvSpPr>
        <p:spPr>
          <a:xfrm>
            <a:off x="825101" y="5656343"/>
            <a:ext cx="59703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Main Chronic Diseases: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● Heart Disease    ● Stroke    ● Cancer     </a:t>
            </a: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● Chronic Respiratory Disease   ● Diabetes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6"/>
          <p:cNvSpPr/>
          <p:nvPr/>
        </p:nvSpPr>
        <p:spPr>
          <a:xfrm rot="10800000">
            <a:off x="-75" y="-9300"/>
            <a:ext cx="7591500" cy="2379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57" name="Google Shape;257;p16"/>
          <p:cNvCxnSpPr/>
          <p:nvPr/>
        </p:nvCxnSpPr>
        <p:spPr>
          <a:xfrm>
            <a:off x="632783" y="757359"/>
            <a:ext cx="6323700" cy="0"/>
          </a:xfrm>
          <a:prstGeom prst="straightConnector1">
            <a:avLst/>
          </a:prstGeom>
          <a:noFill/>
          <a:ln cap="flat" cmpd="sng" w="28575">
            <a:solidFill>
              <a:srgbClr val="CCCCCC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58" name="Google Shape;258;p16"/>
          <p:cNvSpPr txBox="1"/>
          <p:nvPr/>
        </p:nvSpPr>
        <p:spPr>
          <a:xfrm>
            <a:off x="632775" y="384550"/>
            <a:ext cx="25875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Mada"/>
                <a:ea typeface="Mada"/>
                <a:cs typeface="Mada"/>
                <a:sym typeface="Mada"/>
              </a:rPr>
              <a:t>Modifiable risk factors</a:t>
            </a:r>
            <a:endParaRPr sz="18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59" name="Google Shape;259;p16"/>
          <p:cNvSpPr txBox="1"/>
          <p:nvPr/>
        </p:nvSpPr>
        <p:spPr>
          <a:xfrm>
            <a:off x="4172875" y="384550"/>
            <a:ext cx="2783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Mada"/>
                <a:ea typeface="Mada"/>
                <a:cs typeface="Mada"/>
                <a:sym typeface="Mada"/>
              </a:rPr>
              <a:t>Non Modifiable </a:t>
            </a:r>
            <a:r>
              <a:rPr lang="en-GB" sz="1800">
                <a:latin typeface="Mada"/>
                <a:ea typeface="Mada"/>
                <a:cs typeface="Mada"/>
                <a:sym typeface="Mada"/>
              </a:rPr>
              <a:t>r</a:t>
            </a:r>
            <a:r>
              <a:rPr lang="en-GB" sz="1800">
                <a:latin typeface="Mada"/>
                <a:ea typeface="Mada"/>
                <a:cs typeface="Mada"/>
                <a:sym typeface="Mada"/>
              </a:rPr>
              <a:t>isk </a:t>
            </a:r>
            <a:r>
              <a:rPr lang="en-GB" sz="1800">
                <a:latin typeface="Mada"/>
                <a:ea typeface="Mada"/>
                <a:cs typeface="Mada"/>
                <a:sym typeface="Mada"/>
              </a:rPr>
              <a:t>f</a:t>
            </a:r>
            <a:r>
              <a:rPr lang="en-GB" sz="1800">
                <a:latin typeface="Mada"/>
                <a:ea typeface="Mada"/>
                <a:cs typeface="Mada"/>
                <a:sym typeface="Mada"/>
              </a:rPr>
              <a:t>actors </a:t>
            </a:r>
            <a:endParaRPr sz="18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60" name="Google Shape;260;p16"/>
          <p:cNvSpPr txBox="1"/>
          <p:nvPr/>
        </p:nvSpPr>
        <p:spPr>
          <a:xfrm>
            <a:off x="632775" y="841750"/>
            <a:ext cx="2587500" cy="16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Cigarette smoking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High Blood pressure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Elevated serum Cholesterol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Diabetes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Lifestyle changes (dietary patterns,physical activity)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Stress factors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Alcohol abuse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61" name="Google Shape;261;p16"/>
          <p:cNvSpPr txBox="1"/>
          <p:nvPr/>
        </p:nvSpPr>
        <p:spPr>
          <a:xfrm>
            <a:off x="4172875" y="841750"/>
            <a:ext cx="2587500" cy="16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Age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Sex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Family Hx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Genetic factors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Personality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Race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62" name="Google Shape;262;p16"/>
          <p:cNvSpPr txBox="1"/>
          <p:nvPr/>
        </p:nvSpPr>
        <p:spPr>
          <a:xfrm>
            <a:off x="425176" y="2564070"/>
            <a:ext cx="6713400" cy="26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The objectives of Integrated Chronic Disease Prevention and Control Programme are:</a:t>
            </a:r>
            <a:endParaRPr b="1" sz="13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63" name="Google Shape;263;p16"/>
          <p:cNvSpPr/>
          <p:nvPr/>
        </p:nvSpPr>
        <p:spPr>
          <a:xfrm>
            <a:off x="425176" y="2832882"/>
            <a:ext cx="6713400" cy="60900"/>
          </a:xfrm>
          <a:prstGeom prst="rect">
            <a:avLst/>
          </a:prstGeom>
          <a:solidFill>
            <a:srgbClr val="134F5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16"/>
          <p:cNvSpPr/>
          <p:nvPr/>
        </p:nvSpPr>
        <p:spPr>
          <a:xfrm>
            <a:off x="349501" y="3082375"/>
            <a:ext cx="477000" cy="424500"/>
          </a:xfrm>
          <a:prstGeom prst="heptagon">
            <a:avLst>
              <a:gd fmla="val 102572" name="hf"/>
              <a:gd fmla="val 105210" name="vf"/>
            </a:avLst>
          </a:prstGeom>
          <a:solidFill>
            <a:srgbClr val="76A5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1</a:t>
            </a:r>
            <a:endParaRPr b="1" sz="26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5" name="Google Shape;265;p16"/>
          <p:cNvSpPr/>
          <p:nvPr/>
        </p:nvSpPr>
        <p:spPr>
          <a:xfrm>
            <a:off x="349518" y="3633305"/>
            <a:ext cx="477000" cy="424500"/>
          </a:xfrm>
          <a:prstGeom prst="heptagon">
            <a:avLst>
              <a:gd fmla="val 102572" name="hf"/>
              <a:gd fmla="val 105210" name="vf"/>
            </a:avLst>
          </a:prstGeom>
          <a:solidFill>
            <a:srgbClr val="76A5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endParaRPr b="1" sz="26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6" name="Google Shape;266;p16"/>
          <p:cNvSpPr txBox="1"/>
          <p:nvPr/>
        </p:nvSpPr>
        <p:spPr>
          <a:xfrm>
            <a:off x="826412" y="3094515"/>
            <a:ext cx="6528000" cy="40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To strengthen prevention and control of chronic non- communicable diseases by tackling the major risk factors, focusing on WHO’s four priority non-communicable diseases - cardiovascular diseases, cancer, diabetes, and chronic respiratory diseases, and underlying determinants of health.</a:t>
            </a:r>
            <a:endParaRPr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67" name="Google Shape;267;p16"/>
          <p:cNvSpPr txBox="1"/>
          <p:nvPr/>
        </p:nvSpPr>
        <p:spPr>
          <a:xfrm>
            <a:off x="826412" y="3675580"/>
            <a:ext cx="3609600" cy="38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To reduce premature mortality and morbidity.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68" name="Google Shape;268;p16"/>
          <p:cNvSpPr/>
          <p:nvPr/>
        </p:nvSpPr>
        <p:spPr>
          <a:xfrm>
            <a:off x="349501" y="4184271"/>
            <a:ext cx="477000" cy="424500"/>
          </a:xfrm>
          <a:prstGeom prst="heptagon">
            <a:avLst>
              <a:gd fmla="val 102572" name="hf"/>
              <a:gd fmla="val 105210" name="vf"/>
            </a:avLst>
          </a:prstGeom>
          <a:solidFill>
            <a:srgbClr val="76A5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3</a:t>
            </a:r>
            <a:endParaRPr b="1" sz="26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9" name="Google Shape;269;p16"/>
          <p:cNvSpPr txBox="1"/>
          <p:nvPr/>
        </p:nvSpPr>
        <p:spPr>
          <a:xfrm>
            <a:off x="826512" y="4214046"/>
            <a:ext cx="5843100" cy="3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To improve quality of life, with particular focus on developing countries.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70" name="Google Shape;270;p16"/>
          <p:cNvSpPr txBox="1"/>
          <p:nvPr/>
        </p:nvSpPr>
        <p:spPr>
          <a:xfrm>
            <a:off x="2932541" y="6058821"/>
            <a:ext cx="4197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>
                <a:solidFill>
                  <a:srgbClr val="FFFFFF"/>
                </a:solidFill>
                <a:latin typeface="Changa"/>
                <a:ea typeface="Changa"/>
                <a:cs typeface="Changa"/>
                <a:sym typeface="Changa"/>
              </a:rPr>
              <a:t>01</a:t>
            </a:r>
            <a:endParaRPr i="0" sz="1600" u="none" cap="none" strike="noStrike">
              <a:solidFill>
                <a:srgbClr val="FFFFFF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271" name="Google Shape;271;p16"/>
          <p:cNvSpPr txBox="1"/>
          <p:nvPr/>
        </p:nvSpPr>
        <p:spPr>
          <a:xfrm>
            <a:off x="3466713" y="5198422"/>
            <a:ext cx="419700" cy="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>
                <a:solidFill>
                  <a:srgbClr val="FFFFFF"/>
                </a:solidFill>
                <a:latin typeface="Changa"/>
                <a:ea typeface="Changa"/>
                <a:cs typeface="Changa"/>
                <a:sym typeface="Changa"/>
              </a:rPr>
              <a:t>03</a:t>
            </a:r>
            <a:endParaRPr i="0" sz="1600" u="none" cap="none" strike="noStrike">
              <a:solidFill>
                <a:srgbClr val="FFFFFF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grpSp>
        <p:nvGrpSpPr>
          <p:cNvPr id="272" name="Google Shape;272;p16"/>
          <p:cNvGrpSpPr/>
          <p:nvPr/>
        </p:nvGrpSpPr>
        <p:grpSpPr>
          <a:xfrm>
            <a:off x="902167" y="4915304"/>
            <a:ext cx="5784897" cy="2048900"/>
            <a:chOff x="-311228" y="880921"/>
            <a:chExt cx="7555043" cy="2932027"/>
          </a:xfrm>
        </p:grpSpPr>
        <p:grpSp>
          <p:nvGrpSpPr>
            <p:cNvPr id="273" name="Google Shape;273;p16"/>
            <p:cNvGrpSpPr/>
            <p:nvPr/>
          </p:nvGrpSpPr>
          <p:grpSpPr>
            <a:xfrm>
              <a:off x="-311228" y="1270763"/>
              <a:ext cx="7555043" cy="2470052"/>
              <a:chOff x="-311228" y="1270763"/>
              <a:chExt cx="7555043" cy="2470052"/>
            </a:xfrm>
          </p:grpSpPr>
          <p:grpSp>
            <p:nvGrpSpPr>
              <p:cNvPr id="274" name="Google Shape;274;p16"/>
              <p:cNvGrpSpPr/>
              <p:nvPr/>
            </p:nvGrpSpPr>
            <p:grpSpPr>
              <a:xfrm>
                <a:off x="-311228" y="1798575"/>
                <a:ext cx="2751110" cy="1121962"/>
                <a:chOff x="-330011" y="1922714"/>
                <a:chExt cx="3605649" cy="1450500"/>
              </a:xfrm>
            </p:grpSpPr>
            <p:sp>
              <p:nvSpPr>
                <p:cNvPr id="275" name="Google Shape;275;p16"/>
                <p:cNvSpPr txBox="1"/>
                <p:nvPr/>
              </p:nvSpPr>
              <p:spPr>
                <a:xfrm>
                  <a:off x="-330011" y="1922714"/>
                  <a:ext cx="3384900" cy="1450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"/>
                    <a:buFont typeface="Arial"/>
                    <a:buNone/>
                  </a:pPr>
                  <a:r>
                    <a:rPr b="1" lang="en-GB" sz="1200">
                      <a:latin typeface="Mada"/>
                      <a:ea typeface="Mada"/>
                      <a:cs typeface="Mada"/>
                      <a:sym typeface="Mada"/>
                    </a:rPr>
                    <a:t>Primary prevention </a:t>
                  </a:r>
                  <a:endParaRPr b="1" sz="1200">
                    <a:latin typeface="Mada"/>
                    <a:ea typeface="Mada"/>
                    <a:cs typeface="Mada"/>
                    <a:sym typeface="Mada"/>
                  </a:endParaRPr>
                </a:p>
                <a:p>
                  <a:pPr indent="-292100" lvl="0" marL="457200" rtl="0" algn="l">
                    <a:spcBef>
                      <a:spcPts val="0"/>
                    </a:spcBef>
                    <a:spcAft>
                      <a:spcPts val="0"/>
                    </a:spcAft>
                    <a:buSzPts val="1000"/>
                    <a:buFont typeface="Mada"/>
                    <a:buChar char="●"/>
                  </a:pPr>
                  <a:r>
                    <a:rPr lang="en-GB" sz="1000">
                      <a:latin typeface="Mada"/>
                      <a:ea typeface="Mada"/>
                      <a:cs typeface="Mada"/>
                      <a:sym typeface="Mada"/>
                    </a:rPr>
                    <a:t>Population Strategy</a:t>
                  </a:r>
                  <a:r>
                    <a:rPr b="1" baseline="30000" lang="en-GB" sz="1100">
                      <a:solidFill>
                        <a:srgbClr val="6AA84F"/>
                      </a:solidFill>
                      <a:latin typeface="Mada"/>
                      <a:ea typeface="Mada"/>
                      <a:cs typeface="Mada"/>
                      <a:sym typeface="Mada"/>
                    </a:rPr>
                    <a:t>1</a:t>
                  </a:r>
                  <a:endParaRPr b="1" baseline="30000" sz="1100">
                    <a:solidFill>
                      <a:srgbClr val="6AA84F"/>
                    </a:solidFill>
                    <a:latin typeface="Mada"/>
                    <a:ea typeface="Mada"/>
                    <a:cs typeface="Mada"/>
                    <a:sym typeface="Mada"/>
                  </a:endParaRPr>
                </a:p>
                <a:p>
                  <a:pPr indent="-292100" lvl="0" marL="457200" rtl="0" algn="l">
                    <a:spcBef>
                      <a:spcPts val="0"/>
                    </a:spcBef>
                    <a:spcAft>
                      <a:spcPts val="0"/>
                    </a:spcAft>
                    <a:buSzPts val="1000"/>
                    <a:buFont typeface="Mada"/>
                    <a:buChar char="●"/>
                  </a:pPr>
                  <a:r>
                    <a:rPr lang="en-GB" sz="1000">
                      <a:latin typeface="Mada"/>
                      <a:ea typeface="Mada"/>
                      <a:cs typeface="Mada"/>
                      <a:sym typeface="Mada"/>
                    </a:rPr>
                    <a:t>High Risk strategy</a:t>
                  </a:r>
                  <a:r>
                    <a:rPr b="1" baseline="30000" lang="en-GB" sz="1100">
                      <a:solidFill>
                        <a:srgbClr val="6AA84F"/>
                      </a:solidFill>
                      <a:latin typeface="Mada"/>
                      <a:ea typeface="Mada"/>
                      <a:cs typeface="Mada"/>
                      <a:sym typeface="Mada"/>
                    </a:rPr>
                    <a:t>1</a:t>
                  </a:r>
                  <a:endParaRPr b="1" sz="1100">
                    <a:latin typeface="Mada"/>
                    <a:ea typeface="Mada"/>
                    <a:cs typeface="Mada"/>
                    <a:sym typeface="Mada"/>
                  </a:endParaRPr>
                </a:p>
              </p:txBody>
            </p:sp>
            <p:cxnSp>
              <p:nvCxnSpPr>
                <p:cNvPr id="276" name="Google Shape;276;p16"/>
                <p:cNvCxnSpPr/>
                <p:nvPr/>
              </p:nvCxnSpPr>
              <p:spPr>
                <a:xfrm rot="10800000">
                  <a:off x="2642038" y="2647950"/>
                  <a:ext cx="6336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134F5C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  <p:sp>
            <p:nvSpPr>
              <p:cNvPr id="277" name="Google Shape;277;p16"/>
              <p:cNvSpPr txBox="1"/>
              <p:nvPr/>
            </p:nvSpPr>
            <p:spPr>
              <a:xfrm>
                <a:off x="4953915" y="1270763"/>
                <a:ext cx="2289900" cy="99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160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b="1" lang="en-GB" sz="1200">
                    <a:latin typeface="Mada"/>
                    <a:ea typeface="Mada"/>
                    <a:cs typeface="Mada"/>
                    <a:sym typeface="Mada"/>
                  </a:rPr>
                  <a:t>Secondary prevention</a:t>
                </a:r>
                <a:r>
                  <a:rPr b="1" baseline="30000" lang="en-GB" sz="1200">
                    <a:solidFill>
                      <a:srgbClr val="6AA84F"/>
                    </a:solidFill>
                    <a:latin typeface="Mada"/>
                    <a:ea typeface="Mada"/>
                    <a:cs typeface="Mada"/>
                    <a:sym typeface="Mada"/>
                  </a:rPr>
                  <a:t>2</a:t>
                </a:r>
                <a:endParaRPr b="1" baseline="30000" i="0" sz="1200" u="none" cap="none" strike="noStrike">
                  <a:solidFill>
                    <a:srgbClr val="6AA84F"/>
                  </a:solidFill>
                  <a:latin typeface="Mada"/>
                  <a:ea typeface="Mada"/>
                  <a:cs typeface="Mada"/>
                  <a:sym typeface="Mada"/>
                </a:endParaRPr>
              </a:p>
            </p:txBody>
          </p:sp>
          <p:cxnSp>
            <p:nvCxnSpPr>
              <p:cNvPr id="278" name="Google Shape;278;p16"/>
              <p:cNvCxnSpPr/>
              <p:nvPr/>
            </p:nvCxnSpPr>
            <p:spPr>
              <a:xfrm>
                <a:off x="3915676" y="1630328"/>
                <a:ext cx="9819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2C4C9"/>
                </a:solidFill>
                <a:prstDash val="solid"/>
                <a:round/>
                <a:headEnd len="sm" w="sm" type="none"/>
                <a:tailEnd len="med" w="med" type="oval"/>
              </a:ln>
            </p:spPr>
          </p:cxnSp>
          <p:grpSp>
            <p:nvGrpSpPr>
              <p:cNvPr id="279" name="Google Shape;279;p16"/>
              <p:cNvGrpSpPr/>
              <p:nvPr/>
            </p:nvGrpSpPr>
            <p:grpSpPr>
              <a:xfrm>
                <a:off x="3915676" y="2743232"/>
                <a:ext cx="3082793" cy="997583"/>
                <a:chOff x="5209838" y="3143990"/>
                <a:chExt cx="4040358" cy="1289700"/>
              </a:xfrm>
            </p:grpSpPr>
            <p:sp>
              <p:nvSpPr>
                <p:cNvPr id="280" name="Google Shape;280;p16"/>
                <p:cNvSpPr txBox="1"/>
                <p:nvPr/>
              </p:nvSpPr>
              <p:spPr>
                <a:xfrm>
                  <a:off x="6570596" y="3143990"/>
                  <a:ext cx="2679600" cy="1289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1600"/>
                    </a:spcAft>
                    <a:buClr>
                      <a:srgbClr val="000000"/>
                    </a:buClr>
                    <a:buSzPts val="800"/>
                    <a:buFont typeface="Arial"/>
                    <a:buNone/>
                  </a:pPr>
                  <a:r>
                    <a:rPr b="1" lang="en-GB" sz="1200">
                      <a:latin typeface="Mada"/>
                      <a:ea typeface="Mada"/>
                      <a:cs typeface="Mada"/>
                      <a:sym typeface="Mada"/>
                    </a:rPr>
                    <a:t>Tertiary prevention</a:t>
                  </a:r>
                  <a:r>
                    <a:rPr b="1" baseline="30000" lang="en-GB" sz="1200">
                      <a:solidFill>
                        <a:srgbClr val="6AA84F"/>
                      </a:solidFill>
                      <a:latin typeface="Mada"/>
                      <a:ea typeface="Mada"/>
                      <a:cs typeface="Mada"/>
                      <a:sym typeface="Mada"/>
                    </a:rPr>
                    <a:t>3</a:t>
                  </a:r>
                  <a:endParaRPr b="1" baseline="30000" i="0" sz="1200" u="none" cap="none" strike="noStrike">
                    <a:solidFill>
                      <a:srgbClr val="6AA84F"/>
                    </a:solidFill>
                    <a:latin typeface="Mada"/>
                    <a:ea typeface="Mada"/>
                    <a:cs typeface="Mada"/>
                    <a:sym typeface="Mada"/>
                  </a:endParaRPr>
                </a:p>
              </p:txBody>
            </p:sp>
            <p:cxnSp>
              <p:nvCxnSpPr>
                <p:cNvPr id="281" name="Google Shape;281;p16"/>
                <p:cNvCxnSpPr/>
                <p:nvPr/>
              </p:nvCxnSpPr>
              <p:spPr>
                <a:xfrm>
                  <a:off x="5209838" y="3648300"/>
                  <a:ext cx="12867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D9D9D9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</p:grpSp>
        <p:grpSp>
          <p:nvGrpSpPr>
            <p:cNvPr id="282" name="Google Shape;282;p16"/>
            <p:cNvGrpSpPr/>
            <p:nvPr/>
          </p:nvGrpSpPr>
          <p:grpSpPr>
            <a:xfrm>
              <a:off x="1973638" y="880921"/>
              <a:ext cx="2910719" cy="2932027"/>
              <a:chOff x="2662213" y="676343"/>
              <a:chExt cx="3814835" cy="3790597"/>
            </a:xfrm>
          </p:grpSpPr>
          <p:sp>
            <p:nvSpPr>
              <p:cNvPr id="283" name="Google Shape;283;p16"/>
              <p:cNvSpPr/>
              <p:nvPr/>
            </p:nvSpPr>
            <p:spPr>
              <a:xfrm rot="3600185">
                <a:off x="3169983" y="1184511"/>
                <a:ext cx="2774659" cy="2774659"/>
              </a:xfrm>
              <a:prstGeom prst="blockArc">
                <a:avLst>
                  <a:gd fmla="val 12622480" name="adj1"/>
                  <a:gd fmla="val 19781569" name="adj2"/>
                  <a:gd fmla="val 20773" name="adj3"/>
                </a:avLst>
              </a:prstGeom>
              <a:solidFill>
                <a:srgbClr val="A2C4C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i="0" sz="1400" u="none" cap="none" strike="noStrike">
                  <a:solidFill>
                    <a:srgbClr val="000000"/>
                  </a:solidFill>
                  <a:latin typeface="Changa"/>
                  <a:ea typeface="Changa"/>
                  <a:cs typeface="Changa"/>
                  <a:sym typeface="Changa"/>
                </a:endParaRPr>
              </a:p>
            </p:txBody>
          </p:sp>
          <p:sp>
            <p:nvSpPr>
              <p:cNvPr id="284" name="Google Shape;284;p16"/>
              <p:cNvSpPr/>
              <p:nvPr/>
            </p:nvSpPr>
            <p:spPr>
              <a:xfrm rot="10800000">
                <a:off x="3183490" y="1163229"/>
                <a:ext cx="2774700" cy="2774700"/>
              </a:xfrm>
              <a:prstGeom prst="blockArc">
                <a:avLst>
                  <a:gd fmla="val 12622480" name="adj1"/>
                  <a:gd fmla="val 19662822" name="adj2"/>
                  <a:gd fmla="val 20729" name="adj3"/>
                </a:avLst>
              </a:pr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i="0" sz="1400" u="none" cap="none" strike="noStrike">
                  <a:solidFill>
                    <a:srgbClr val="000000"/>
                  </a:solidFill>
                  <a:latin typeface="Changa"/>
                  <a:ea typeface="Changa"/>
                  <a:cs typeface="Changa"/>
                  <a:sym typeface="Changa"/>
                </a:endParaRPr>
              </a:p>
            </p:txBody>
          </p:sp>
          <p:sp>
            <p:nvSpPr>
              <p:cNvPr id="285" name="Google Shape;285;p16"/>
              <p:cNvSpPr/>
              <p:nvPr/>
            </p:nvSpPr>
            <p:spPr>
              <a:xfrm rot="-3600185">
                <a:off x="3194618" y="1184114"/>
                <a:ext cx="2774659" cy="2774659"/>
              </a:xfrm>
              <a:prstGeom prst="blockArc">
                <a:avLst>
                  <a:gd fmla="val 12622480" name="adj1"/>
                  <a:gd fmla="val 19703271" name="adj2"/>
                  <a:gd fmla="val 20851" name="adj3"/>
                </a:avLst>
              </a:prstGeom>
              <a:solidFill>
                <a:srgbClr val="134F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i="0" sz="1400" u="none" cap="none" strike="noStrike">
                  <a:solidFill>
                    <a:srgbClr val="000000"/>
                  </a:solidFill>
                  <a:latin typeface="Changa"/>
                  <a:ea typeface="Changa"/>
                  <a:cs typeface="Changa"/>
                  <a:sym typeface="Changa"/>
                </a:endParaRPr>
              </a:p>
            </p:txBody>
          </p:sp>
          <p:grpSp>
            <p:nvGrpSpPr>
              <p:cNvPr id="286" name="Google Shape;286;p16"/>
              <p:cNvGrpSpPr/>
              <p:nvPr/>
            </p:nvGrpSpPr>
            <p:grpSpPr>
              <a:xfrm>
                <a:off x="4264097" y="1180331"/>
                <a:ext cx="585001" cy="585530"/>
                <a:chOff x="1970048" y="811613"/>
                <a:chExt cx="588000" cy="588000"/>
              </a:xfrm>
            </p:grpSpPr>
            <p:sp>
              <p:nvSpPr>
                <p:cNvPr id="287" name="Google Shape;287;p16"/>
                <p:cNvSpPr/>
                <p:nvPr/>
              </p:nvSpPr>
              <p:spPr>
                <a:xfrm rot="39023">
                  <a:off x="1973329" y="814894"/>
                  <a:ext cx="581437" cy="581437"/>
                </a:xfrm>
                <a:prstGeom prst="pie">
                  <a:avLst>
                    <a:gd fmla="val 6190354" name="adj1"/>
                    <a:gd fmla="val 14996165" name="adj2"/>
                  </a:avLst>
                </a:prstGeom>
                <a:solidFill>
                  <a:srgbClr val="A2C4C9"/>
                </a:solidFill>
                <a:ln>
                  <a:noFill/>
                </a:ln>
                <a:effectLst>
                  <a:outerShdw blurRad="142875" rotWithShape="0" algn="bl">
                    <a:srgbClr val="000000">
                      <a:alpha val="4275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i="0" sz="1400" u="none" cap="none" strike="noStrike">
                    <a:solidFill>
                      <a:srgbClr val="000000"/>
                    </a:solidFill>
                    <a:latin typeface="Changa"/>
                    <a:ea typeface="Changa"/>
                    <a:cs typeface="Changa"/>
                    <a:sym typeface="Changa"/>
                  </a:endParaRPr>
                </a:p>
              </p:txBody>
            </p:sp>
            <p:sp>
              <p:nvSpPr>
                <p:cNvPr id="288" name="Google Shape;288;p16"/>
                <p:cNvSpPr/>
                <p:nvPr/>
              </p:nvSpPr>
              <p:spPr>
                <a:xfrm rot="10800000">
                  <a:off x="1973295" y="814927"/>
                  <a:ext cx="581400" cy="581400"/>
                </a:xfrm>
                <a:prstGeom prst="pie">
                  <a:avLst>
                    <a:gd fmla="val 4028252" name="adj1"/>
                    <a:gd fmla="val 17183677" name="adj2"/>
                  </a:avLst>
                </a:prstGeom>
                <a:solidFill>
                  <a:srgbClr val="A2C4C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i="0" sz="1400" u="none" cap="none" strike="noStrike">
                    <a:solidFill>
                      <a:srgbClr val="000000"/>
                    </a:solidFill>
                    <a:latin typeface="Changa"/>
                    <a:ea typeface="Changa"/>
                    <a:cs typeface="Changa"/>
                    <a:sym typeface="Changa"/>
                  </a:endParaRPr>
                </a:p>
              </p:txBody>
            </p:sp>
          </p:grpSp>
          <p:grpSp>
            <p:nvGrpSpPr>
              <p:cNvPr id="289" name="Google Shape;289;p16"/>
              <p:cNvGrpSpPr/>
              <p:nvPr/>
            </p:nvGrpSpPr>
            <p:grpSpPr>
              <a:xfrm rot="7200165">
                <a:off x="5229899" y="2804769"/>
                <a:ext cx="585011" cy="585536"/>
                <a:chOff x="1977085" y="811649"/>
                <a:chExt cx="588000" cy="588000"/>
              </a:xfrm>
            </p:grpSpPr>
            <p:sp>
              <p:nvSpPr>
                <p:cNvPr id="290" name="Google Shape;290;p16"/>
                <p:cNvSpPr/>
                <p:nvPr/>
              </p:nvSpPr>
              <p:spPr>
                <a:xfrm rot="39023">
                  <a:off x="1980366" y="814930"/>
                  <a:ext cx="581437" cy="581437"/>
                </a:xfrm>
                <a:prstGeom prst="pie">
                  <a:avLst>
                    <a:gd fmla="val 6190354" name="adj1"/>
                    <a:gd fmla="val 14996165" name="adj2"/>
                  </a:avLst>
                </a:prstGeom>
                <a:solidFill>
                  <a:srgbClr val="D9D9D9"/>
                </a:solidFill>
                <a:ln>
                  <a:noFill/>
                </a:ln>
                <a:effectLst>
                  <a:outerShdw blurRad="142875" rotWithShape="0" algn="bl">
                    <a:srgbClr val="000000">
                      <a:alpha val="4275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i="0" sz="1400" u="none" cap="none" strike="noStrike">
                    <a:solidFill>
                      <a:srgbClr val="000000"/>
                    </a:solidFill>
                    <a:latin typeface="Changa"/>
                    <a:ea typeface="Changa"/>
                    <a:cs typeface="Changa"/>
                    <a:sym typeface="Changa"/>
                  </a:endParaRPr>
                </a:p>
              </p:txBody>
            </p:sp>
            <p:sp>
              <p:nvSpPr>
                <p:cNvPr id="291" name="Google Shape;291;p16"/>
                <p:cNvSpPr/>
                <p:nvPr/>
              </p:nvSpPr>
              <p:spPr>
                <a:xfrm rot="10800000">
                  <a:off x="1980332" y="814963"/>
                  <a:ext cx="581400" cy="581400"/>
                </a:xfrm>
                <a:prstGeom prst="pie">
                  <a:avLst>
                    <a:gd fmla="val 4028252" name="adj1"/>
                    <a:gd fmla="val 17183677" name="adj2"/>
                  </a:avLst>
                </a:prstGeom>
                <a:solidFill>
                  <a:srgbClr val="D9D9D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i="0" sz="1400" u="none" cap="none" strike="noStrike">
                    <a:solidFill>
                      <a:srgbClr val="000000"/>
                    </a:solidFill>
                    <a:latin typeface="Changa"/>
                    <a:ea typeface="Changa"/>
                    <a:cs typeface="Changa"/>
                    <a:sym typeface="Changa"/>
                  </a:endParaRPr>
                </a:p>
              </p:txBody>
            </p:sp>
          </p:grpSp>
          <p:sp>
            <p:nvSpPr>
              <p:cNvPr id="292" name="Google Shape;292;p16"/>
              <p:cNvSpPr txBox="1"/>
              <p:nvPr/>
            </p:nvSpPr>
            <p:spPr>
              <a:xfrm>
                <a:off x="3292258" y="2819222"/>
                <a:ext cx="675900" cy="403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i="0" lang="en-GB" sz="1600" u="none" cap="none" strike="noStrike">
                    <a:solidFill>
                      <a:srgbClr val="FFFFFF"/>
                    </a:solidFill>
                    <a:latin typeface="Changa"/>
                    <a:ea typeface="Changa"/>
                    <a:cs typeface="Changa"/>
                    <a:sym typeface="Changa"/>
                  </a:rPr>
                  <a:t>01 </a:t>
                </a:r>
                <a:endParaRPr i="0" sz="1600" u="none" cap="none" strike="noStrike">
                  <a:solidFill>
                    <a:srgbClr val="FFFFFF"/>
                  </a:solidFill>
                  <a:latin typeface="Changa"/>
                  <a:ea typeface="Changa"/>
                  <a:cs typeface="Changa"/>
                  <a:sym typeface="Changa"/>
                </a:endParaRPr>
              </a:p>
            </p:txBody>
          </p:sp>
          <p:grpSp>
            <p:nvGrpSpPr>
              <p:cNvPr id="293" name="Google Shape;293;p16"/>
              <p:cNvGrpSpPr/>
              <p:nvPr/>
            </p:nvGrpSpPr>
            <p:grpSpPr>
              <a:xfrm rot="-7200165">
                <a:off x="3337708" y="2826834"/>
                <a:ext cx="585011" cy="585536"/>
                <a:chOff x="1967628" y="812211"/>
                <a:chExt cx="588000" cy="588000"/>
              </a:xfrm>
            </p:grpSpPr>
            <p:sp>
              <p:nvSpPr>
                <p:cNvPr id="294" name="Google Shape;294;p16"/>
                <p:cNvSpPr/>
                <p:nvPr/>
              </p:nvSpPr>
              <p:spPr>
                <a:xfrm rot="39023">
                  <a:off x="1970909" y="815492"/>
                  <a:ext cx="581437" cy="581437"/>
                </a:xfrm>
                <a:prstGeom prst="pie">
                  <a:avLst>
                    <a:gd fmla="val 6190354" name="adj1"/>
                    <a:gd fmla="val 14996165" name="adj2"/>
                  </a:avLst>
                </a:prstGeom>
                <a:solidFill>
                  <a:srgbClr val="134F5C"/>
                </a:solidFill>
                <a:ln>
                  <a:noFill/>
                </a:ln>
                <a:effectLst>
                  <a:outerShdw blurRad="142875" rotWithShape="0" algn="bl">
                    <a:srgbClr val="000000">
                      <a:alpha val="42750"/>
                    </a:srgb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i="0" sz="1400" u="none" cap="none" strike="noStrike">
                    <a:solidFill>
                      <a:srgbClr val="000000"/>
                    </a:solidFill>
                    <a:latin typeface="Changa"/>
                    <a:ea typeface="Changa"/>
                    <a:cs typeface="Changa"/>
                    <a:sym typeface="Changa"/>
                  </a:endParaRPr>
                </a:p>
              </p:txBody>
            </p:sp>
            <p:sp>
              <p:nvSpPr>
                <p:cNvPr id="295" name="Google Shape;295;p16"/>
                <p:cNvSpPr/>
                <p:nvPr/>
              </p:nvSpPr>
              <p:spPr>
                <a:xfrm rot="10800000">
                  <a:off x="1970875" y="815525"/>
                  <a:ext cx="581400" cy="581400"/>
                </a:xfrm>
                <a:prstGeom prst="pie">
                  <a:avLst>
                    <a:gd fmla="val 4028252" name="adj1"/>
                    <a:gd fmla="val 17183677" name="adj2"/>
                  </a:avLst>
                </a:prstGeom>
                <a:solidFill>
                  <a:srgbClr val="134F5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i="0" sz="1400" u="none" cap="none" strike="noStrike">
                    <a:solidFill>
                      <a:srgbClr val="000000"/>
                    </a:solidFill>
                    <a:latin typeface="Changa"/>
                    <a:ea typeface="Changa"/>
                    <a:cs typeface="Changa"/>
                    <a:sym typeface="Changa"/>
                  </a:endParaRPr>
                </a:p>
              </p:txBody>
            </p:sp>
          </p:grpSp>
        </p:grpSp>
      </p:grpSp>
      <p:sp>
        <p:nvSpPr>
          <p:cNvPr id="296" name="Google Shape;296;p16"/>
          <p:cNvSpPr txBox="1"/>
          <p:nvPr/>
        </p:nvSpPr>
        <p:spPr>
          <a:xfrm>
            <a:off x="3620106" y="5125138"/>
            <a:ext cx="3282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endParaRPr b="1" sz="20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7" name="Google Shape;297;p16"/>
          <p:cNvSpPr txBox="1"/>
          <p:nvPr/>
        </p:nvSpPr>
        <p:spPr>
          <a:xfrm>
            <a:off x="3056054" y="6019712"/>
            <a:ext cx="3282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b="1" sz="20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8" name="Google Shape;298;p16"/>
          <p:cNvSpPr txBox="1"/>
          <p:nvPr/>
        </p:nvSpPr>
        <p:spPr>
          <a:xfrm>
            <a:off x="4185402" y="6006399"/>
            <a:ext cx="3282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3</a:t>
            </a:r>
            <a:endParaRPr b="1" sz="20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9" name="Google Shape;299;p16"/>
          <p:cNvSpPr txBox="1"/>
          <p:nvPr/>
        </p:nvSpPr>
        <p:spPr>
          <a:xfrm>
            <a:off x="3240050" y="5815000"/>
            <a:ext cx="1076100" cy="32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en-GB">
                <a:solidFill>
                  <a:schemeClr val="accent5"/>
                </a:solidFill>
                <a:latin typeface="Mada"/>
                <a:ea typeface="Mada"/>
                <a:cs typeface="Mada"/>
                <a:sym typeface="Mada"/>
              </a:rPr>
              <a:t>Prevention</a:t>
            </a:r>
            <a:endParaRPr b="1">
              <a:solidFill>
                <a:schemeClr val="accent5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00" name="Google Shape;300;p16"/>
          <p:cNvSpPr/>
          <p:nvPr/>
        </p:nvSpPr>
        <p:spPr>
          <a:xfrm>
            <a:off x="465950" y="6974800"/>
            <a:ext cx="2085900" cy="27366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9999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Dietary Changes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Blood pressure control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Physical activity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(weight reduction)- specially children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Behavioral change reduction of stress &amp; Smoking cessation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Self care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Health education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01" name="Google Shape;301;p16"/>
          <p:cNvSpPr/>
          <p:nvPr/>
        </p:nvSpPr>
        <p:spPr>
          <a:xfrm>
            <a:off x="803675" y="6875375"/>
            <a:ext cx="1434300" cy="400500"/>
          </a:xfrm>
          <a:prstGeom prst="roundRect">
            <a:avLst>
              <a:gd fmla="val 16667" name="adj"/>
            </a:avLst>
          </a:prstGeom>
          <a:solidFill>
            <a:srgbClr val="134F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Population Strategy</a:t>
            </a:r>
            <a:r>
              <a:rPr b="1" baseline="30000" lang="en-GB" sz="1300">
                <a:solidFill>
                  <a:srgbClr val="6AA84F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b="1" baseline="30000">
              <a:solidFill>
                <a:srgbClr val="6AA84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02" name="Google Shape;302;p16"/>
          <p:cNvSpPr/>
          <p:nvPr/>
        </p:nvSpPr>
        <p:spPr>
          <a:xfrm>
            <a:off x="2751375" y="7008729"/>
            <a:ext cx="2085900" cy="2702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9999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Identify Risk: Identify high risk people and families eg those who smoke, and have high serum cholesterol.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Specific Advice: helping them to stop smoking and exercise and diet control ect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03" name="Google Shape;303;p16"/>
          <p:cNvSpPr/>
          <p:nvPr/>
        </p:nvSpPr>
        <p:spPr>
          <a:xfrm>
            <a:off x="3064675" y="6875376"/>
            <a:ext cx="1434300" cy="400500"/>
          </a:xfrm>
          <a:prstGeom prst="roundRect">
            <a:avLst>
              <a:gd fmla="val 16667" name="adj"/>
            </a:avLst>
          </a:prstGeom>
          <a:solidFill>
            <a:srgbClr val="76A5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High risk approach</a:t>
            </a:r>
            <a:r>
              <a:rPr b="1" baseline="30000" lang="en-GB" sz="1300">
                <a:solidFill>
                  <a:srgbClr val="38761D"/>
                </a:solidFill>
                <a:latin typeface="Nunito"/>
                <a:ea typeface="Nunito"/>
                <a:cs typeface="Nunito"/>
                <a:sym typeface="Nunito"/>
              </a:rPr>
              <a:t>5</a:t>
            </a:r>
            <a:endParaRPr b="1" baseline="30000" sz="1300">
              <a:solidFill>
                <a:srgbClr val="38761D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04" name="Google Shape;304;p16"/>
          <p:cNvSpPr/>
          <p:nvPr/>
        </p:nvSpPr>
        <p:spPr>
          <a:xfrm>
            <a:off x="5037375" y="7008729"/>
            <a:ext cx="2085900" cy="2702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9999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Continuation of primary care.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Early case detection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and treatment.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Eg: CHD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○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Cessation of smoking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○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Reduction of serum cholesterol level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○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Compliance 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05" name="Google Shape;305;p16"/>
          <p:cNvSpPr/>
          <p:nvPr/>
        </p:nvSpPr>
        <p:spPr>
          <a:xfrm>
            <a:off x="5350675" y="6875375"/>
            <a:ext cx="1434300" cy="400500"/>
          </a:xfrm>
          <a:prstGeom prst="roundRect">
            <a:avLst>
              <a:gd fmla="val 16667" name="adj"/>
            </a:avLst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Secondary approach</a:t>
            </a:r>
            <a:endParaRPr b="1" baseline="30000" sz="1300">
              <a:solidFill>
                <a:srgbClr val="6AA84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06" name="Google Shape;306;p16"/>
          <p:cNvSpPr txBox="1"/>
          <p:nvPr/>
        </p:nvSpPr>
        <p:spPr>
          <a:xfrm>
            <a:off x="2327438" y="4752500"/>
            <a:ext cx="29013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Framework for NCD prevention</a:t>
            </a:r>
            <a:endParaRPr b="1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07" name="Google Shape;307;p16"/>
          <p:cNvSpPr/>
          <p:nvPr/>
        </p:nvSpPr>
        <p:spPr>
          <a:xfrm>
            <a:off x="2319238" y="5028825"/>
            <a:ext cx="2930400" cy="48600"/>
          </a:xfrm>
          <a:prstGeom prst="rect">
            <a:avLst/>
          </a:prstGeom>
          <a:solidFill>
            <a:srgbClr val="134F5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6"/>
          <p:cNvSpPr/>
          <p:nvPr/>
        </p:nvSpPr>
        <p:spPr>
          <a:xfrm>
            <a:off x="3220370" y="281109"/>
            <a:ext cx="952500" cy="952500"/>
          </a:xfrm>
          <a:prstGeom prst="ellipse">
            <a:avLst/>
          </a:pr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VS</a:t>
            </a:r>
            <a:endParaRPr b="1" sz="24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09" name="Google Shape;30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2509" y="896909"/>
            <a:ext cx="197050" cy="19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01813" y="1117118"/>
            <a:ext cx="197050" cy="19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53809" y="1297801"/>
            <a:ext cx="197050" cy="19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81382" y="1477497"/>
            <a:ext cx="197050" cy="19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59000" y="1738783"/>
            <a:ext cx="197050" cy="19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82700" y="2026349"/>
            <a:ext cx="197050" cy="17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130400" y="2203000"/>
            <a:ext cx="197050" cy="17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997212" y="943842"/>
            <a:ext cx="197050" cy="197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037386" y="1117118"/>
            <a:ext cx="197050" cy="19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1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714454" y="1494843"/>
            <a:ext cx="197050" cy="19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497697" y="1674542"/>
            <a:ext cx="197050" cy="19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16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094193" y="1869604"/>
            <a:ext cx="197050" cy="19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16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395803" y="1297803"/>
            <a:ext cx="197050" cy="19705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16"/>
          <p:cNvSpPr/>
          <p:nvPr/>
        </p:nvSpPr>
        <p:spPr>
          <a:xfrm>
            <a:off x="1860049" y="4655977"/>
            <a:ext cx="419700" cy="4572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BF9000"/>
          </a:solidFill>
          <a:ln cap="flat" cmpd="sng" w="9525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16"/>
          <p:cNvSpPr/>
          <p:nvPr/>
        </p:nvSpPr>
        <p:spPr>
          <a:xfrm>
            <a:off x="975" y="9920800"/>
            <a:ext cx="7589400" cy="772800"/>
          </a:xfrm>
          <a:prstGeom prst="rect">
            <a:avLst/>
          </a:prstGeom>
          <a:noFill/>
          <a:ln cap="flat" cmpd="sng" w="9525">
            <a:solidFill>
              <a:srgbClr val="45818E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1: </a:t>
            </a:r>
            <a:r>
              <a:rPr lang="en-GB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The difference between them is to distinguish which disease needs a broader strategy.</a:t>
            </a:r>
            <a:endParaRPr sz="8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2: For e</a:t>
            </a:r>
            <a:r>
              <a:rPr lang="en-GB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x: drug compliance.</a:t>
            </a:r>
            <a:endParaRPr sz="8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6AA84F"/>
                </a:solidFill>
                <a:latin typeface="Nunito"/>
                <a:ea typeface="Nunito"/>
                <a:cs typeface="Nunito"/>
                <a:sym typeface="Nunito"/>
              </a:rPr>
              <a:t>3: </a:t>
            </a:r>
            <a:r>
              <a:rPr lang="en-GB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Rehabilitation.</a:t>
            </a:r>
            <a:endParaRPr sz="8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4: T</a:t>
            </a:r>
            <a:r>
              <a:rPr lang="en-GB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owards prevalent diseases in the community such as DM, stroke, breast  / colon cancer and </a:t>
            </a:r>
            <a:r>
              <a:rPr lang="en-GB" sz="800" u="sng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tobacco smokers (due to its wide spread)</a:t>
            </a:r>
            <a:r>
              <a:rPr lang="en-GB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.</a:t>
            </a:r>
            <a:endParaRPr sz="800">
              <a:solidFill>
                <a:srgbClr val="CC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800">
                <a:solidFill>
                  <a:srgbClr val="6AA84F"/>
                </a:solidFill>
                <a:latin typeface="Nunito"/>
                <a:ea typeface="Nunito"/>
                <a:cs typeface="Nunito"/>
                <a:sym typeface="Nunito"/>
              </a:rPr>
              <a:t>5</a:t>
            </a:r>
            <a:r>
              <a:rPr lang="en-GB" sz="800">
                <a:solidFill>
                  <a:srgbClr val="6AA84F"/>
                </a:solidFill>
                <a:latin typeface="Nunito"/>
                <a:ea typeface="Nunito"/>
                <a:cs typeface="Nunito"/>
                <a:sym typeface="Nunito"/>
              </a:rPr>
              <a:t>: </a:t>
            </a:r>
            <a:r>
              <a:rPr lang="en-GB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Towards specific groups (high risk groups) like alcoholics, </a:t>
            </a:r>
            <a:r>
              <a:rPr lang="en-GB" sz="800" u="sng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tobacco smokers (if you want to make your efforts very concentrated</a:t>
            </a:r>
            <a:r>
              <a:rPr lang="en-GB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).</a:t>
            </a:r>
            <a:endParaRPr sz="800">
              <a:solidFill>
                <a:srgbClr val="6AA84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800">
                <a:solidFill>
                  <a:srgbClr val="CCCCCC"/>
                </a:solidFill>
                <a:latin typeface="Mada"/>
                <a:ea typeface="Mada"/>
                <a:cs typeface="Mada"/>
                <a:sym typeface="Mada"/>
              </a:rPr>
              <a:t>.</a:t>
            </a:r>
            <a:endParaRPr sz="800">
              <a:solidFill>
                <a:srgbClr val="6AA84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7"/>
          <p:cNvSpPr/>
          <p:nvPr/>
        </p:nvSpPr>
        <p:spPr>
          <a:xfrm rot="10800000">
            <a:off x="-75" y="-9300"/>
            <a:ext cx="7591500" cy="2379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17"/>
          <p:cNvSpPr/>
          <p:nvPr/>
        </p:nvSpPr>
        <p:spPr>
          <a:xfrm>
            <a:off x="268051" y="769405"/>
            <a:ext cx="1527000" cy="48600"/>
          </a:xfrm>
          <a:prstGeom prst="rect">
            <a:avLst/>
          </a:prstGeom>
          <a:solidFill>
            <a:srgbClr val="134F5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0" name="Google Shape;33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1150" y="301501"/>
            <a:ext cx="2425850" cy="1631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779" y="2876098"/>
            <a:ext cx="2425848" cy="192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76613" y="2887800"/>
            <a:ext cx="2425850" cy="1903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81700" y="2887716"/>
            <a:ext cx="2425849" cy="190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72200" y="5746600"/>
            <a:ext cx="3642375" cy="1704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17"/>
          <p:cNvPicPr preferRelativeResize="0"/>
          <p:nvPr/>
        </p:nvPicPr>
        <p:blipFill rotWithShape="1">
          <a:blip r:embed="rId8">
            <a:alphaModFix/>
          </a:blip>
          <a:srcRect b="1293" l="0" r="0" t="0"/>
          <a:stretch/>
        </p:blipFill>
        <p:spPr>
          <a:xfrm>
            <a:off x="3974900" y="7694050"/>
            <a:ext cx="3411302" cy="1903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67956" y="7702677"/>
            <a:ext cx="3411302" cy="1878006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17"/>
          <p:cNvSpPr txBox="1"/>
          <p:nvPr/>
        </p:nvSpPr>
        <p:spPr>
          <a:xfrm>
            <a:off x="3031064" y="2348997"/>
            <a:ext cx="15270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Global Actions</a:t>
            </a:r>
            <a:endParaRPr b="1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38" name="Google Shape;338;p17"/>
          <p:cNvSpPr/>
          <p:nvPr/>
        </p:nvSpPr>
        <p:spPr>
          <a:xfrm>
            <a:off x="3031162" y="2634626"/>
            <a:ext cx="1790400" cy="48600"/>
          </a:xfrm>
          <a:prstGeom prst="rect">
            <a:avLst/>
          </a:prstGeom>
          <a:solidFill>
            <a:srgbClr val="134F5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9" name="Google Shape;339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462186" y="2275252"/>
            <a:ext cx="359375" cy="359375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17"/>
          <p:cNvSpPr txBox="1"/>
          <p:nvPr/>
        </p:nvSpPr>
        <p:spPr>
          <a:xfrm>
            <a:off x="2427138" y="5221250"/>
            <a:ext cx="2469300" cy="2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Situation in Saudi Arabia</a:t>
            </a:r>
            <a:endParaRPr b="1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41" name="Google Shape;341;p17"/>
          <p:cNvSpPr/>
          <p:nvPr/>
        </p:nvSpPr>
        <p:spPr>
          <a:xfrm>
            <a:off x="2496238" y="5489750"/>
            <a:ext cx="2663400" cy="48600"/>
          </a:xfrm>
          <a:prstGeom prst="rect">
            <a:avLst/>
          </a:prstGeom>
          <a:solidFill>
            <a:srgbClr val="134F5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2" name="Google Shape;342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738254" y="5089250"/>
            <a:ext cx="400500" cy="400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17"/>
          <p:cNvSpPr/>
          <p:nvPr/>
        </p:nvSpPr>
        <p:spPr>
          <a:xfrm>
            <a:off x="5076625" y="2887725"/>
            <a:ext cx="2425800" cy="1903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17"/>
          <p:cNvSpPr/>
          <p:nvPr/>
        </p:nvSpPr>
        <p:spPr>
          <a:xfrm>
            <a:off x="2581725" y="2887850"/>
            <a:ext cx="2425800" cy="1903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17"/>
          <p:cNvSpPr/>
          <p:nvPr/>
        </p:nvSpPr>
        <p:spPr>
          <a:xfrm>
            <a:off x="86825" y="2887725"/>
            <a:ext cx="2425800" cy="1903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17"/>
          <p:cNvSpPr/>
          <p:nvPr/>
        </p:nvSpPr>
        <p:spPr>
          <a:xfrm>
            <a:off x="3948899" y="7650463"/>
            <a:ext cx="3458100" cy="2020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17"/>
          <p:cNvSpPr/>
          <p:nvPr/>
        </p:nvSpPr>
        <p:spPr>
          <a:xfrm>
            <a:off x="86828" y="7650450"/>
            <a:ext cx="3642300" cy="2020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17"/>
          <p:cNvSpPr/>
          <p:nvPr/>
        </p:nvSpPr>
        <p:spPr>
          <a:xfrm>
            <a:off x="2002300" y="5746600"/>
            <a:ext cx="3591000" cy="1778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17"/>
          <p:cNvSpPr/>
          <p:nvPr/>
        </p:nvSpPr>
        <p:spPr>
          <a:xfrm>
            <a:off x="-75" y="9943675"/>
            <a:ext cx="7589400" cy="754800"/>
          </a:xfrm>
          <a:prstGeom prst="rect">
            <a:avLst/>
          </a:prstGeom>
          <a:noFill/>
          <a:ln cap="flat" cmpd="sng" w="9525">
            <a:solidFill>
              <a:srgbClr val="45818E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17"/>
          <p:cNvSpPr txBox="1"/>
          <p:nvPr/>
        </p:nvSpPr>
        <p:spPr>
          <a:xfrm>
            <a:off x="267951" y="483780"/>
            <a:ext cx="15270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What works?</a:t>
            </a:r>
            <a:endParaRPr b="1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51" name="Google Shape;351;p17"/>
          <p:cNvSpPr txBox="1"/>
          <p:nvPr/>
        </p:nvSpPr>
        <p:spPr>
          <a:xfrm>
            <a:off x="267939" y="807250"/>
            <a:ext cx="3411300" cy="69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Comprehensive and integrated action is the means to prevent and control chronic diseases. 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52" name="Google Shape;352;p17"/>
          <p:cNvSpPr/>
          <p:nvPr/>
        </p:nvSpPr>
        <p:spPr>
          <a:xfrm>
            <a:off x="4981175" y="301400"/>
            <a:ext cx="2425800" cy="1631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17"/>
          <p:cNvSpPr txBox="1"/>
          <p:nvPr/>
        </p:nvSpPr>
        <p:spPr>
          <a:xfrm>
            <a:off x="3100" y="9905425"/>
            <a:ext cx="7589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1: </a:t>
            </a:r>
            <a:r>
              <a:rPr b="1" lang="en-GB" sz="7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Step 1→Data</a:t>
            </a:r>
            <a:r>
              <a:rPr lang="en-GB" sz="7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, data will give us how many male and female diabetics we have, how many people died of stroke and how many people need secondary or </a:t>
            </a:r>
            <a:r>
              <a:rPr lang="en-GB" sz="7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tertiary</a:t>
            </a:r>
            <a:r>
              <a:rPr lang="en-GB" sz="7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 prevention due to stroke.</a:t>
            </a:r>
            <a:endParaRPr sz="7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Step 2→Policy, </a:t>
            </a:r>
            <a:r>
              <a:rPr lang="en-GB" sz="7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for ex. adaptation of tobacco free areas and taxation of tobacco products.</a:t>
            </a:r>
            <a:endParaRPr sz="7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Step 3→</a:t>
            </a:r>
            <a:r>
              <a:rPr b="1" lang="en-GB" sz="7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Implementation:</a:t>
            </a:r>
            <a:endParaRPr b="1" sz="7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A.</a:t>
            </a:r>
            <a:r>
              <a:rPr lang="en-GB" sz="700" u="sng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National level</a:t>
            </a:r>
            <a:r>
              <a:rPr lang="en-GB" sz="7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: not selling tobacco products to anyone under 18.</a:t>
            </a:r>
            <a:endParaRPr sz="7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B.</a:t>
            </a:r>
            <a:r>
              <a:rPr lang="en-GB" sz="700" u="sng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Sub-national level</a:t>
            </a:r>
            <a:r>
              <a:rPr lang="en-GB" sz="7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: labeling zones and neighborhoods that are smoke free.</a:t>
            </a:r>
            <a:endParaRPr sz="7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C.I</a:t>
            </a:r>
            <a:r>
              <a:rPr lang="en-GB" sz="700" u="sng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ndividuals level</a:t>
            </a:r>
            <a:r>
              <a:rPr lang="en-GB" sz="7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: fines/penalties for anyone who smokes in a smoke free area. </a:t>
            </a:r>
            <a:endParaRPr sz="7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54" name="Google Shape;354;p17"/>
          <p:cNvSpPr txBox="1"/>
          <p:nvPr/>
        </p:nvSpPr>
        <p:spPr>
          <a:xfrm>
            <a:off x="4684000" y="441200"/>
            <a:ext cx="277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1</a:t>
            </a:r>
            <a:endParaRPr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8"/>
          <p:cNvSpPr/>
          <p:nvPr/>
        </p:nvSpPr>
        <p:spPr>
          <a:xfrm>
            <a:off x="173675" y="2028825"/>
            <a:ext cx="7246200" cy="6711900"/>
          </a:xfrm>
          <a:prstGeom prst="round2SameRect">
            <a:avLst>
              <a:gd fmla="val 0" name="adj1"/>
              <a:gd fmla="val 4028" name="adj2"/>
            </a:avLst>
          </a:prstGeom>
          <a:noFill/>
          <a:ln cap="flat" cmpd="sng" w="28575">
            <a:solidFill>
              <a:srgbClr val="D0E0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1-All of the followings are features of non-communicable diseases EXCEPT: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76A5AF"/>
                </a:solidFill>
                <a:latin typeface="Mada"/>
                <a:ea typeface="Mada"/>
                <a:cs typeface="Mada"/>
                <a:sym typeface="Mada"/>
              </a:rPr>
              <a:t>A- Permanent </a:t>
            </a:r>
            <a:endParaRPr sz="1200">
              <a:solidFill>
                <a:srgbClr val="76A5A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76A5AF"/>
                </a:solidFill>
                <a:latin typeface="Mada"/>
                <a:ea typeface="Mada"/>
                <a:cs typeface="Mada"/>
                <a:sym typeface="Mada"/>
              </a:rPr>
              <a:t>B- Causes disability </a:t>
            </a:r>
            <a:endParaRPr sz="1200">
              <a:solidFill>
                <a:srgbClr val="76A5A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76A5AF"/>
                </a:solidFill>
                <a:latin typeface="Mada"/>
                <a:ea typeface="Mada"/>
                <a:cs typeface="Mada"/>
                <a:sym typeface="Mada"/>
              </a:rPr>
              <a:t>C- Reversible causes </a:t>
            </a:r>
            <a:endParaRPr sz="1200">
              <a:solidFill>
                <a:srgbClr val="76A5A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76A5AF"/>
                </a:solidFill>
                <a:latin typeface="Mada"/>
                <a:ea typeface="Mada"/>
                <a:cs typeface="Mada"/>
                <a:sym typeface="Mada"/>
              </a:rPr>
              <a:t>D- Non-reversible causes </a:t>
            </a:r>
            <a:endParaRPr sz="1200">
              <a:solidFill>
                <a:srgbClr val="76A5A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2-Most of the chronic diseases are preventable: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76A5AF"/>
                </a:solidFill>
                <a:latin typeface="Mada"/>
                <a:ea typeface="Mada"/>
                <a:cs typeface="Mada"/>
                <a:sym typeface="Mada"/>
              </a:rPr>
              <a:t>A-True </a:t>
            </a:r>
            <a:endParaRPr sz="1200">
              <a:solidFill>
                <a:srgbClr val="76A5A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76A5AF"/>
                </a:solidFill>
                <a:latin typeface="Mada"/>
                <a:ea typeface="Mada"/>
                <a:cs typeface="Mada"/>
                <a:sym typeface="Mada"/>
              </a:rPr>
              <a:t>B-False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3-Lack of physical activity and unhealthy diet both on long term can lead to all of the following except: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76A5AF"/>
                </a:solidFill>
                <a:latin typeface="Mada"/>
                <a:ea typeface="Mada"/>
                <a:cs typeface="Mada"/>
                <a:sym typeface="Mada"/>
              </a:rPr>
              <a:t>A- Hypotension </a:t>
            </a:r>
            <a:endParaRPr sz="1200">
              <a:solidFill>
                <a:srgbClr val="76A5A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76A5AF"/>
                </a:solidFill>
                <a:latin typeface="Mada"/>
                <a:ea typeface="Mada"/>
                <a:cs typeface="Mada"/>
                <a:sym typeface="Mada"/>
              </a:rPr>
              <a:t>B-Hyperglycemia </a:t>
            </a:r>
            <a:endParaRPr sz="1200">
              <a:solidFill>
                <a:srgbClr val="76A5A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76A5AF"/>
                </a:solidFill>
                <a:latin typeface="Mada"/>
                <a:ea typeface="Mada"/>
                <a:cs typeface="Mada"/>
                <a:sym typeface="Mada"/>
              </a:rPr>
              <a:t>C- Elevated HDL </a:t>
            </a:r>
            <a:endParaRPr sz="1200">
              <a:solidFill>
                <a:srgbClr val="76A5A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76A5AF"/>
                </a:solidFill>
                <a:latin typeface="Mada"/>
                <a:ea typeface="Mada"/>
                <a:cs typeface="Mada"/>
                <a:sym typeface="Mada"/>
              </a:rPr>
              <a:t>D- A and C </a:t>
            </a:r>
            <a:endParaRPr sz="1200">
              <a:solidFill>
                <a:srgbClr val="76A5A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4-WHO four priority NCDs are: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76A5AF"/>
                </a:solidFill>
                <a:latin typeface="Mada"/>
                <a:ea typeface="Mada"/>
                <a:cs typeface="Mada"/>
                <a:sym typeface="Mada"/>
              </a:rPr>
              <a:t>A- Diabetes, Cardiovascular, cancer and chronic respiratory diseases</a:t>
            </a:r>
            <a:endParaRPr sz="1200">
              <a:solidFill>
                <a:srgbClr val="76A5A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76A5AF"/>
                </a:solidFill>
                <a:latin typeface="Mada"/>
                <a:ea typeface="Mada"/>
                <a:cs typeface="Mada"/>
                <a:sym typeface="Mada"/>
              </a:rPr>
              <a:t>B-Hypertension, Diabetes, cancer and chronic respiratory diseases </a:t>
            </a:r>
            <a:endParaRPr sz="1200">
              <a:solidFill>
                <a:srgbClr val="76A5A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76A5AF"/>
                </a:solidFill>
                <a:latin typeface="Mada"/>
                <a:ea typeface="Mada"/>
                <a:cs typeface="Mada"/>
                <a:sym typeface="Mada"/>
              </a:rPr>
              <a:t>C-Hyperlipidemia, diabetes, cardiovascular and hypertension </a:t>
            </a:r>
            <a:endParaRPr sz="1200">
              <a:solidFill>
                <a:srgbClr val="76A5A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76A5AF"/>
                </a:solidFill>
                <a:latin typeface="Mada"/>
                <a:ea typeface="Mada"/>
                <a:cs typeface="Mada"/>
                <a:sym typeface="Mada"/>
              </a:rPr>
              <a:t>D-Any chronic disease causes disability and needs prolonged treatment is a priority</a:t>
            </a:r>
            <a:endParaRPr sz="1200">
              <a:solidFill>
                <a:srgbClr val="76A5A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76A5A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76A5A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60" name="Google Shape;360;p18"/>
          <p:cNvSpPr/>
          <p:nvPr/>
        </p:nvSpPr>
        <p:spPr>
          <a:xfrm>
            <a:off x="685550" y="1808825"/>
            <a:ext cx="1209924" cy="385776"/>
          </a:xfrm>
          <a:prstGeom prst="flowChartTerminator">
            <a:avLst/>
          </a:prstGeom>
          <a:solidFill>
            <a:srgbClr val="FFFFFF"/>
          </a:solidFill>
          <a:ln cap="flat" cmpd="sng" w="28575">
            <a:solidFill>
              <a:srgbClr val="76A5A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MCQ</a:t>
            </a:r>
            <a:endParaRPr sz="24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61" name="Google Shape;361;p18"/>
          <p:cNvSpPr/>
          <p:nvPr/>
        </p:nvSpPr>
        <p:spPr>
          <a:xfrm flipH="1" rot="10800000">
            <a:off x="0" y="9829800"/>
            <a:ext cx="1494000" cy="333300"/>
          </a:xfrm>
          <a:prstGeom prst="round1Rect">
            <a:avLst>
              <a:gd fmla="val 50000" name="adj"/>
            </a:avLst>
          </a:pr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 u="sng">
              <a:solidFill>
                <a:srgbClr val="741B47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62" name="Google Shape;362;p18"/>
          <p:cNvSpPr txBox="1"/>
          <p:nvPr/>
        </p:nvSpPr>
        <p:spPr>
          <a:xfrm>
            <a:off x="152400" y="9762975"/>
            <a:ext cx="11715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 u="sng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Answers</a:t>
            </a:r>
            <a:endParaRPr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63" name="Google Shape;363;p18"/>
          <p:cNvSpPr/>
          <p:nvPr/>
        </p:nvSpPr>
        <p:spPr>
          <a:xfrm rot="10800000">
            <a:off x="3875825" y="25"/>
            <a:ext cx="3713700" cy="1092300"/>
          </a:xfrm>
          <a:prstGeom prst="round1Rect">
            <a:avLst>
              <a:gd fmla="val 50000" name="adj"/>
            </a:avLst>
          </a:pr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 u="sng">
              <a:solidFill>
                <a:srgbClr val="741B47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64" name="Google Shape;364;p18"/>
          <p:cNvSpPr txBox="1"/>
          <p:nvPr/>
        </p:nvSpPr>
        <p:spPr>
          <a:xfrm>
            <a:off x="4341943" y="256875"/>
            <a:ext cx="28203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Quiz</a:t>
            </a:r>
            <a:endParaRPr sz="60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aphicFrame>
        <p:nvGraphicFramePr>
          <p:cNvPr id="365" name="Google Shape;365;p18"/>
          <p:cNvGraphicFramePr/>
          <p:nvPr/>
        </p:nvGraphicFramePr>
        <p:xfrm>
          <a:off x="2068288" y="96867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{AA8DE69A-E2E3-48FD-80D8-A7DB18272C5A}</a:tableStyleId>
              </a:tblPr>
              <a:tblGrid>
                <a:gridCol w="963950"/>
                <a:gridCol w="963950"/>
                <a:gridCol w="963950"/>
                <a:gridCol w="963950"/>
              </a:tblGrid>
              <a:tr h="264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134F5C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Q1</a:t>
                      </a:r>
                      <a:endParaRPr sz="1000">
                        <a:solidFill>
                          <a:srgbClr val="134F5C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134F5C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Q2</a:t>
                      </a:r>
                      <a:endParaRPr sz="1000">
                        <a:solidFill>
                          <a:srgbClr val="134F5C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134F5C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Q3</a:t>
                      </a:r>
                      <a:endParaRPr sz="1000">
                        <a:solidFill>
                          <a:srgbClr val="134F5C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134F5C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Q4</a:t>
                      </a:r>
                      <a:endParaRPr sz="1000">
                        <a:solidFill>
                          <a:srgbClr val="134F5C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  <a:tr h="74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B7B7B7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C</a:t>
                      </a:r>
                      <a:endParaRPr sz="1000">
                        <a:solidFill>
                          <a:srgbClr val="B7B7B7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B7B7B7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</a:t>
                      </a:r>
                      <a:endParaRPr sz="1000">
                        <a:solidFill>
                          <a:srgbClr val="B7B7B7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B7B7B7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D</a:t>
                      </a:r>
                      <a:endParaRPr sz="1000">
                        <a:solidFill>
                          <a:srgbClr val="B7B7B7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B7B7B7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</a:t>
                      </a:r>
                      <a:endParaRPr sz="1000">
                        <a:solidFill>
                          <a:srgbClr val="B7B7B7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9"/>
          <p:cNvSpPr/>
          <p:nvPr/>
        </p:nvSpPr>
        <p:spPr>
          <a:xfrm flipH="1">
            <a:off x="295075" y="1053575"/>
            <a:ext cx="5514966" cy="1838322"/>
          </a:xfrm>
          <a:prstGeom prst="flowChartTerminator">
            <a:avLst/>
          </a:prstGeom>
          <a:noFill/>
          <a:ln cap="flat" cmpd="sng" w="28575">
            <a:solidFill>
              <a:srgbClr val="134F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19"/>
          <p:cNvSpPr/>
          <p:nvPr/>
        </p:nvSpPr>
        <p:spPr>
          <a:xfrm flipH="1">
            <a:off x="4593589" y="567862"/>
            <a:ext cx="2652531" cy="2600215"/>
          </a:xfrm>
          <a:custGeom>
            <a:rect b="b" l="l" r="r" t="t"/>
            <a:pathLst>
              <a:path extrusionOk="0" h="20766" w="17807">
                <a:moveTo>
                  <a:pt x="7893" y="0"/>
                </a:moveTo>
                <a:cubicBezTo>
                  <a:pt x="7050" y="0"/>
                  <a:pt x="5810" y="272"/>
                  <a:pt x="5023" y="992"/>
                </a:cubicBezTo>
                <a:cubicBezTo>
                  <a:pt x="4519" y="1456"/>
                  <a:pt x="4146" y="2060"/>
                  <a:pt x="3807" y="2655"/>
                </a:cubicBezTo>
                <a:cubicBezTo>
                  <a:pt x="2615" y="4724"/>
                  <a:pt x="1581" y="6908"/>
                  <a:pt x="1118" y="9250"/>
                </a:cubicBezTo>
                <a:cubicBezTo>
                  <a:pt x="654" y="11592"/>
                  <a:pt x="1" y="13188"/>
                  <a:pt x="1043" y="15340"/>
                </a:cubicBezTo>
                <a:cubicBezTo>
                  <a:pt x="1292" y="15844"/>
                  <a:pt x="2227" y="17201"/>
                  <a:pt x="2781" y="17640"/>
                </a:cubicBezTo>
                <a:cubicBezTo>
                  <a:pt x="3236" y="18021"/>
                  <a:pt x="3724" y="18360"/>
                  <a:pt x="4229" y="18658"/>
                </a:cubicBezTo>
                <a:cubicBezTo>
                  <a:pt x="5710" y="19518"/>
                  <a:pt x="7232" y="20404"/>
                  <a:pt x="8920" y="20685"/>
                </a:cubicBezTo>
                <a:cubicBezTo>
                  <a:pt x="9241" y="20738"/>
                  <a:pt x="9571" y="20766"/>
                  <a:pt x="9901" y="20766"/>
                </a:cubicBezTo>
                <a:cubicBezTo>
                  <a:pt x="11307" y="20766"/>
                  <a:pt x="12726" y="20268"/>
                  <a:pt x="13571" y="19162"/>
                </a:cubicBezTo>
                <a:cubicBezTo>
                  <a:pt x="14009" y="18575"/>
                  <a:pt x="14257" y="17872"/>
                  <a:pt x="14530" y="17185"/>
                </a:cubicBezTo>
                <a:cubicBezTo>
                  <a:pt x="15060" y="15811"/>
                  <a:pt x="15680" y="14471"/>
                  <a:pt x="16375" y="13172"/>
                </a:cubicBezTo>
                <a:cubicBezTo>
                  <a:pt x="16855" y="12287"/>
                  <a:pt x="17377" y="11410"/>
                  <a:pt x="17584" y="10425"/>
                </a:cubicBezTo>
                <a:cubicBezTo>
                  <a:pt x="17807" y="9291"/>
                  <a:pt x="17592" y="8100"/>
                  <a:pt x="17128" y="7049"/>
                </a:cubicBezTo>
                <a:cubicBezTo>
                  <a:pt x="16665" y="5990"/>
                  <a:pt x="15970" y="5047"/>
                  <a:pt x="15225" y="4170"/>
                </a:cubicBezTo>
                <a:cubicBezTo>
                  <a:pt x="14770" y="3615"/>
                  <a:pt x="14274" y="3086"/>
                  <a:pt x="13736" y="2606"/>
                </a:cubicBezTo>
                <a:cubicBezTo>
                  <a:pt x="12247" y="1274"/>
                  <a:pt x="10410" y="388"/>
                  <a:pt x="8440" y="49"/>
                </a:cubicBezTo>
                <a:cubicBezTo>
                  <a:pt x="8292" y="17"/>
                  <a:pt x="8105" y="0"/>
                  <a:pt x="7893" y="0"/>
                </a:cubicBezTo>
                <a:close/>
              </a:path>
            </a:pathLst>
          </a:cu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19"/>
          <p:cNvSpPr/>
          <p:nvPr/>
        </p:nvSpPr>
        <p:spPr>
          <a:xfrm flipH="1">
            <a:off x="4609908" y="590398"/>
            <a:ext cx="2781508" cy="2630016"/>
          </a:xfrm>
          <a:custGeom>
            <a:rect b="b" l="l" r="r" t="t"/>
            <a:pathLst>
              <a:path extrusionOk="0" h="21004" w="17650">
                <a:moveTo>
                  <a:pt x="7538" y="237"/>
                </a:moveTo>
                <a:cubicBezTo>
                  <a:pt x="7742" y="237"/>
                  <a:pt x="7944" y="254"/>
                  <a:pt x="8140" y="290"/>
                </a:cubicBezTo>
                <a:lnTo>
                  <a:pt x="8140" y="290"/>
                </a:lnTo>
                <a:cubicBezTo>
                  <a:pt x="8141" y="291"/>
                  <a:pt x="8142" y="291"/>
                  <a:pt x="8143" y="291"/>
                </a:cubicBezTo>
                <a:cubicBezTo>
                  <a:pt x="10062" y="630"/>
                  <a:pt x="11858" y="1482"/>
                  <a:pt x="13330" y="2757"/>
                </a:cubicBezTo>
                <a:cubicBezTo>
                  <a:pt x="14803" y="4056"/>
                  <a:pt x="16235" y="5769"/>
                  <a:pt x="16921" y="7630"/>
                </a:cubicBezTo>
                <a:cubicBezTo>
                  <a:pt x="17302" y="8665"/>
                  <a:pt x="17418" y="9798"/>
                  <a:pt x="17120" y="10865"/>
                </a:cubicBezTo>
                <a:cubicBezTo>
                  <a:pt x="16847" y="11834"/>
                  <a:pt x="16293" y="12702"/>
                  <a:pt x="15829" y="13579"/>
                </a:cubicBezTo>
                <a:cubicBezTo>
                  <a:pt x="15374" y="14440"/>
                  <a:pt x="14961" y="15317"/>
                  <a:pt x="14580" y="16219"/>
                </a:cubicBezTo>
                <a:cubicBezTo>
                  <a:pt x="14199" y="17121"/>
                  <a:pt x="13926" y="18122"/>
                  <a:pt x="13397" y="18958"/>
                </a:cubicBezTo>
                <a:cubicBezTo>
                  <a:pt x="12576" y="20232"/>
                  <a:pt x="11100" y="20780"/>
                  <a:pt x="9640" y="20780"/>
                </a:cubicBezTo>
                <a:cubicBezTo>
                  <a:pt x="9288" y="20780"/>
                  <a:pt x="8938" y="20748"/>
                  <a:pt x="8598" y="20687"/>
                </a:cubicBezTo>
                <a:cubicBezTo>
                  <a:pt x="6761" y="20356"/>
                  <a:pt x="4932" y="19347"/>
                  <a:pt x="3410" y="18304"/>
                </a:cubicBezTo>
                <a:cubicBezTo>
                  <a:pt x="2185" y="17452"/>
                  <a:pt x="1109" y="16202"/>
                  <a:pt x="621" y="14771"/>
                </a:cubicBezTo>
                <a:cubicBezTo>
                  <a:pt x="1" y="12992"/>
                  <a:pt x="605" y="11172"/>
                  <a:pt x="969" y="9409"/>
                </a:cubicBezTo>
                <a:cubicBezTo>
                  <a:pt x="1440" y="7159"/>
                  <a:pt x="2375" y="5065"/>
                  <a:pt x="3509" y="3079"/>
                </a:cubicBezTo>
                <a:cubicBezTo>
                  <a:pt x="4039" y="2153"/>
                  <a:pt x="4601" y="1193"/>
                  <a:pt x="5602" y="705"/>
                </a:cubicBezTo>
                <a:cubicBezTo>
                  <a:pt x="6178" y="420"/>
                  <a:pt x="6870" y="237"/>
                  <a:pt x="7538" y="237"/>
                </a:cubicBezTo>
                <a:close/>
                <a:moveTo>
                  <a:pt x="7499" y="1"/>
                </a:moveTo>
                <a:cubicBezTo>
                  <a:pt x="6244" y="1"/>
                  <a:pt x="4960" y="599"/>
                  <a:pt x="4196" y="1565"/>
                </a:cubicBezTo>
                <a:cubicBezTo>
                  <a:pt x="3501" y="2451"/>
                  <a:pt x="2979" y="3501"/>
                  <a:pt x="2483" y="4503"/>
                </a:cubicBezTo>
                <a:cubicBezTo>
                  <a:pt x="2011" y="5438"/>
                  <a:pt x="1606" y="6406"/>
                  <a:pt x="1267" y="7407"/>
                </a:cubicBezTo>
                <a:cubicBezTo>
                  <a:pt x="911" y="8466"/>
                  <a:pt x="704" y="9566"/>
                  <a:pt x="464" y="10659"/>
                </a:cubicBezTo>
                <a:cubicBezTo>
                  <a:pt x="265" y="11560"/>
                  <a:pt x="67" y="12479"/>
                  <a:pt x="117" y="13406"/>
                </a:cubicBezTo>
                <a:cubicBezTo>
                  <a:pt x="199" y="15011"/>
                  <a:pt x="1101" y="16525"/>
                  <a:pt x="2218" y="17642"/>
                </a:cubicBezTo>
                <a:cubicBezTo>
                  <a:pt x="2773" y="18205"/>
                  <a:pt x="3476" y="18635"/>
                  <a:pt x="4146" y="19024"/>
                </a:cubicBezTo>
                <a:cubicBezTo>
                  <a:pt x="5081" y="19570"/>
                  <a:pt x="6033" y="20108"/>
                  <a:pt x="7042" y="20488"/>
                </a:cubicBezTo>
                <a:cubicBezTo>
                  <a:pt x="7886" y="20804"/>
                  <a:pt x="8802" y="21003"/>
                  <a:pt x="9706" y="21003"/>
                </a:cubicBezTo>
                <a:cubicBezTo>
                  <a:pt x="10601" y="21003"/>
                  <a:pt x="11485" y="20809"/>
                  <a:pt x="12280" y="20339"/>
                </a:cubicBezTo>
                <a:cubicBezTo>
                  <a:pt x="13024" y="19901"/>
                  <a:pt x="13554" y="19255"/>
                  <a:pt x="13910" y="18478"/>
                </a:cubicBezTo>
                <a:cubicBezTo>
                  <a:pt x="14406" y="17427"/>
                  <a:pt x="14770" y="16310"/>
                  <a:pt x="15267" y="15251"/>
                </a:cubicBezTo>
                <a:cubicBezTo>
                  <a:pt x="16144" y="13356"/>
                  <a:pt x="17650" y="11478"/>
                  <a:pt x="17517" y="9293"/>
                </a:cubicBezTo>
                <a:cubicBezTo>
                  <a:pt x="17368" y="6943"/>
                  <a:pt x="15780" y="4900"/>
                  <a:pt x="14208" y="3278"/>
                </a:cubicBezTo>
                <a:cubicBezTo>
                  <a:pt x="12602" y="1607"/>
                  <a:pt x="10514" y="493"/>
                  <a:pt x="8244" y="74"/>
                </a:cubicBezTo>
                <a:lnTo>
                  <a:pt x="8244" y="74"/>
                </a:lnTo>
                <a:cubicBezTo>
                  <a:pt x="8234" y="68"/>
                  <a:pt x="8223" y="63"/>
                  <a:pt x="8209" y="59"/>
                </a:cubicBezTo>
                <a:lnTo>
                  <a:pt x="8209" y="59"/>
                </a:lnTo>
                <a:lnTo>
                  <a:pt x="8209" y="68"/>
                </a:lnTo>
                <a:cubicBezTo>
                  <a:pt x="7976" y="23"/>
                  <a:pt x="7738" y="1"/>
                  <a:pt x="7499" y="1"/>
                </a:cubicBezTo>
                <a:close/>
              </a:path>
            </a:pathLst>
          </a:custGeom>
          <a:solidFill>
            <a:srgbClr val="134F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73" name="Google Shape;37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6326" y="947100"/>
            <a:ext cx="1838375" cy="1838325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19"/>
          <p:cNvSpPr txBox="1"/>
          <p:nvPr/>
        </p:nvSpPr>
        <p:spPr>
          <a:xfrm>
            <a:off x="457300" y="1167763"/>
            <a:ext cx="4524300" cy="15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Thank You and</a:t>
            </a:r>
            <a:endParaRPr sz="36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Good Luck</a:t>
            </a:r>
            <a:endParaRPr sz="36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75" name="Google Shape;375;p19"/>
          <p:cNvSpPr/>
          <p:nvPr/>
        </p:nvSpPr>
        <p:spPr>
          <a:xfrm>
            <a:off x="173675" y="5705475"/>
            <a:ext cx="7246200" cy="4758300"/>
          </a:xfrm>
          <a:prstGeom prst="round2SameRect">
            <a:avLst>
              <a:gd fmla="val 0" name="adj1"/>
              <a:gd fmla="val 4028" name="adj2"/>
            </a:avLst>
          </a:prstGeom>
          <a:solidFill>
            <a:srgbClr val="EEF5F7">
              <a:alpha val="51959"/>
            </a:srgbClr>
          </a:solidFill>
          <a:ln cap="flat" cmpd="sng" w="28575">
            <a:solidFill>
              <a:srgbClr val="D0E0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76" name="Google Shape;376;p19"/>
          <p:cNvSpPr txBox="1"/>
          <p:nvPr/>
        </p:nvSpPr>
        <p:spPr>
          <a:xfrm>
            <a:off x="2075" y="3897525"/>
            <a:ext cx="7589400" cy="13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Team Leaders:</a:t>
            </a:r>
            <a:endParaRPr sz="11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Lama AlAssiri  |  </a:t>
            </a:r>
            <a:r>
              <a:rPr lang="en-GB" sz="2200">
                <a:solidFill>
                  <a:srgbClr val="76A5AF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Mohammed AlHuqbani</a:t>
            </a:r>
            <a:r>
              <a:rPr lang="en-GB" sz="22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  |  Ibrahim AlDakhil</a:t>
            </a:r>
            <a:endParaRPr sz="22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77" name="Google Shape;377;p19"/>
          <p:cNvSpPr txBox="1"/>
          <p:nvPr/>
        </p:nvSpPr>
        <p:spPr>
          <a:xfrm>
            <a:off x="1637313" y="5781675"/>
            <a:ext cx="4162500" cy="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Team Members:</a:t>
            </a:r>
            <a:endParaRPr sz="24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78" name="Google Shape;37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7715" y="7921011"/>
            <a:ext cx="327250" cy="327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60852" y="7588019"/>
            <a:ext cx="270097" cy="270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62693" y="6676036"/>
            <a:ext cx="270100" cy="270100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19"/>
          <p:cNvSpPr txBox="1"/>
          <p:nvPr/>
        </p:nvSpPr>
        <p:spPr>
          <a:xfrm>
            <a:off x="295069" y="5893339"/>
            <a:ext cx="2409900" cy="29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Deema AlMaziad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Lama AlZamil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Leen AlMazroa</a:t>
            </a:r>
            <a:endParaRPr>
              <a:solidFill>
                <a:srgbClr val="00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Lina AlOsaimi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Muneera AlKhorayef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Norah AlHarbi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Norah AlMazrou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Nouf Alhussaini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Razan AlRabah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Renad Alhaqbani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Rema AlMutawa</a:t>
            </a:r>
            <a:endParaRPr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82" name="Google Shape;382;p19"/>
          <p:cNvSpPr txBox="1"/>
          <p:nvPr/>
        </p:nvSpPr>
        <p:spPr>
          <a:xfrm>
            <a:off x="2591825" y="6580925"/>
            <a:ext cx="24099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da"/>
              <a:buChar char="●"/>
            </a:pPr>
            <a:r>
              <a:rPr lang="en-GB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Sara AlAbdulkareem</a:t>
            </a:r>
            <a:endParaRPr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da"/>
              <a:buChar char="●"/>
            </a:pPr>
            <a:r>
              <a:rPr lang="en-GB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Sedra Elsirawani</a:t>
            </a:r>
            <a:endParaRPr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da"/>
              <a:buChar char="●"/>
            </a:pPr>
            <a:r>
              <a:rPr lang="en-GB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Wejdan Alnufaie 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Abdulrahman Alhawas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Abdulrahman Shadid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Abdullah Aldawood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Abdullah Shadid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Alwaleed Alsaleh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Bader Alshehri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Bassam Alkhuwaiter</a:t>
            </a:r>
            <a:endParaRPr>
              <a:solidFill>
                <a:srgbClr val="00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Faisal Alqifari</a:t>
            </a:r>
            <a:endParaRPr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83" name="Google Shape;383;p19"/>
          <p:cNvSpPr txBox="1"/>
          <p:nvPr/>
        </p:nvSpPr>
        <p:spPr>
          <a:xfrm>
            <a:off x="5086325" y="6279850"/>
            <a:ext cx="23334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da"/>
              <a:buChar char="●"/>
            </a:pPr>
            <a:r>
              <a:rPr lang="en-GB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Hameed M. Humaid</a:t>
            </a:r>
            <a:endParaRPr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da"/>
              <a:buChar char="●"/>
            </a:pPr>
            <a:r>
              <a:rPr lang="en-GB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Khalid Alkhani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Meshari Alzeer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Mohannad Makkawi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Nayef Alsaber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Omar Aldosari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Omar Alghadir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Zyad Aldosari</a:t>
            </a:r>
            <a:endParaRPr>
              <a:latin typeface="Mada"/>
              <a:ea typeface="Mada"/>
              <a:cs typeface="Mada"/>
              <a:sym typeface="Mada"/>
            </a:endParaRPr>
          </a:p>
        </p:txBody>
      </p:sp>
      <p:pic>
        <p:nvPicPr>
          <p:cNvPr id="384" name="Google Shape;384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96884" y="7265584"/>
            <a:ext cx="270097" cy="270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