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10698475" cx="7589525"/>
  <p:notesSz cx="6858000" cy="9144000"/>
  <p:embeddedFontLst>
    <p:embeddedFont>
      <p:font typeface="Nunito"/>
      <p:regular r:id="rId22"/>
      <p:bold r:id="rId23"/>
      <p:italic r:id="rId24"/>
      <p:boldItalic r:id="rId25"/>
    </p:embeddedFont>
    <p:embeddedFont>
      <p:font typeface="Mada"/>
      <p:regular r:id="rId26"/>
      <p:bold r:id="rId27"/>
    </p:embeddedFont>
    <p:embeddedFont>
      <p:font typeface="Bree Serif"/>
      <p:regular r:id="rId28"/>
    </p:embeddedFont>
    <p:embeddedFont>
      <p:font typeface="Ex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D90C48-9F3C-40E5-AFC1-A8C34194FA41}">
  <a:tblStyle styleId="{B6D90C48-9F3C-40E5-AFC1-A8C34194FA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Nunito-regular.fntdata"/><Relationship Id="rId21" Type="http://schemas.openxmlformats.org/officeDocument/2006/relationships/slide" Target="slides/slide14.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ada-regular.fntdata"/><Relationship Id="rId25" Type="http://schemas.openxmlformats.org/officeDocument/2006/relationships/font" Target="fonts/Nunito-boldItalic.fntdata"/><Relationship Id="rId28" Type="http://schemas.openxmlformats.org/officeDocument/2006/relationships/font" Target="fonts/BreeSerif-regular.fntdata"/><Relationship Id="rId27" Type="http://schemas.openxmlformats.org/officeDocument/2006/relationships/font" Target="fonts/Mada-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Ex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xo-italic.fntdata"/><Relationship Id="rId30" Type="http://schemas.openxmlformats.org/officeDocument/2006/relationships/font" Target="fonts/Exo-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Exo-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7T21:40:12.639">
    <p:pos x="6000" y="0"/>
    <p:text>Thank you so much for your work, do not forget to add the golden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54ec54d75_0_44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c54ec54d75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54ec54d75_0_51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54ec54d75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c54ec54d75_0_5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c54ec54d7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c54ec54d75_0_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c54ec54d7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76fbaec958de02e3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76fbaec958de02e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54ec54d75_0_7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54ec54d7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54ec54d75_0_10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54ec54d7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54ec54d75_0_17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54ec54d7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54ec54d75_0_2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54ec54d75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54ec54d75_0_31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54ec54d75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c54ec54d75_0_23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c54ec54d75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c54ec54d75_0_38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c54ec54d75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38.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37.png"/><Relationship Id="rId6" Type="http://schemas.openxmlformats.org/officeDocument/2006/relationships/hyperlink" Target="http://www.who.int/gho/en/" TargetMode="External"/><Relationship Id="rId7" Type="http://schemas.openxmlformats.org/officeDocument/2006/relationships/image" Target="../media/image40.png"/><Relationship Id="rId8" Type="http://schemas.openxmlformats.org/officeDocument/2006/relationships/hyperlink" Target="http://www.who.int/mediacentre/factsheets/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5.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22.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30.png"/><Relationship Id="rId7"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7433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Risk factors for NCDs</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178899" lvl="0" marL="179999" rtl="0" algn="l">
              <a:lnSpc>
                <a:spcPct val="115000"/>
              </a:lnSpc>
              <a:spcBef>
                <a:spcPts val="0"/>
              </a:spcBef>
              <a:spcAft>
                <a:spcPts val="0"/>
              </a:spcAft>
              <a:buSzPts val="1400"/>
              <a:buFont typeface="Mada"/>
              <a:buChar char="●"/>
            </a:pPr>
            <a:r>
              <a:rPr lang="en-GB">
                <a:latin typeface="Mada"/>
                <a:ea typeface="Mada"/>
                <a:cs typeface="Mada"/>
                <a:sym typeface="Mada"/>
              </a:rPr>
              <a:t>Definition of risk factors and metabolic risk factors.</a:t>
            </a:r>
            <a:endParaRPr>
              <a:latin typeface="Mada"/>
              <a:ea typeface="Mada"/>
              <a:cs typeface="Mada"/>
              <a:sym typeface="Mada"/>
            </a:endParaRPr>
          </a:p>
          <a:p>
            <a:pPr indent="-178899" lvl="0" marL="179999" rtl="0" algn="l">
              <a:lnSpc>
                <a:spcPct val="115000"/>
              </a:lnSpc>
              <a:spcBef>
                <a:spcPts val="0"/>
              </a:spcBef>
              <a:spcAft>
                <a:spcPts val="0"/>
              </a:spcAft>
              <a:buSzPts val="1400"/>
              <a:buFont typeface="Mada"/>
              <a:buChar char="●"/>
            </a:pPr>
            <a:r>
              <a:rPr lang="en-GB">
                <a:latin typeface="Mada"/>
                <a:ea typeface="Mada"/>
                <a:cs typeface="Mada"/>
                <a:sym typeface="Mada"/>
              </a:rPr>
              <a:t>Common risk factors for NCDs.</a:t>
            </a:r>
            <a:endParaRPr>
              <a:latin typeface="Mada"/>
              <a:ea typeface="Mada"/>
              <a:cs typeface="Mada"/>
              <a:sym typeface="Mada"/>
            </a:endParaRPr>
          </a:p>
          <a:p>
            <a:pPr indent="-178899" lvl="0" marL="179999" rtl="0" algn="l">
              <a:lnSpc>
                <a:spcPct val="115000"/>
              </a:lnSpc>
              <a:spcBef>
                <a:spcPts val="0"/>
              </a:spcBef>
              <a:spcAft>
                <a:spcPts val="0"/>
              </a:spcAft>
              <a:buSzPts val="1400"/>
              <a:buFont typeface="Mada"/>
              <a:buChar char="●"/>
            </a:pPr>
            <a:r>
              <a:rPr lang="en-GB">
                <a:latin typeface="Mada"/>
                <a:ea typeface="Mada"/>
                <a:cs typeface="Mada"/>
                <a:sym typeface="Mada"/>
              </a:rPr>
              <a:t>More in-depth discussion on 4 leading NCDs, 4 behavioral/lifestyle risk factors, and 4 metabolic risk factors:</a:t>
            </a:r>
            <a:endParaRPr>
              <a:latin typeface="Mada"/>
              <a:ea typeface="Mada"/>
              <a:cs typeface="Mada"/>
              <a:sym typeface="Mada"/>
            </a:endParaRPr>
          </a:p>
          <a:p>
            <a:pPr indent="-317500" lvl="1" marL="1371600" rtl="0" algn="l">
              <a:lnSpc>
                <a:spcPct val="115000"/>
              </a:lnSpc>
              <a:spcBef>
                <a:spcPts val="0"/>
              </a:spcBef>
              <a:spcAft>
                <a:spcPts val="0"/>
              </a:spcAft>
              <a:buSzPts val="1400"/>
              <a:buFont typeface="Mada"/>
              <a:buChar char="○"/>
            </a:pPr>
            <a:r>
              <a:rPr lang="en-GB">
                <a:solidFill>
                  <a:schemeClr val="dk1"/>
                </a:solidFill>
                <a:latin typeface="Mada"/>
                <a:ea typeface="Mada"/>
                <a:cs typeface="Mada"/>
                <a:sym typeface="Mada"/>
              </a:rPr>
              <a:t>Definition</a:t>
            </a:r>
            <a:endParaRPr>
              <a:solidFill>
                <a:schemeClr val="dk1"/>
              </a:solidFill>
              <a:latin typeface="Mada"/>
              <a:ea typeface="Mada"/>
              <a:cs typeface="Mada"/>
              <a:sym typeface="Mada"/>
            </a:endParaRPr>
          </a:p>
          <a:p>
            <a:pPr indent="-317500" lvl="1" marL="13716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Global burden</a:t>
            </a:r>
            <a:endParaRPr>
              <a:solidFill>
                <a:schemeClr val="dk1"/>
              </a:solidFill>
              <a:latin typeface="Mada"/>
              <a:ea typeface="Mada"/>
              <a:cs typeface="Mada"/>
              <a:sym typeface="Mada"/>
            </a:endParaRPr>
          </a:p>
          <a:p>
            <a:pPr indent="-317500" lvl="1" marL="13716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Health effects</a:t>
            </a:r>
            <a:endParaRPr>
              <a:solidFill>
                <a:schemeClr val="dk1"/>
              </a:solidFill>
              <a:latin typeface="Mada"/>
              <a:ea typeface="Mada"/>
              <a:cs typeface="Mada"/>
              <a:sym typeface="Mada"/>
            </a:endParaRPr>
          </a:p>
          <a:p>
            <a:pPr indent="-317500" lvl="0" marL="914400" rtl="0" algn="l">
              <a:lnSpc>
                <a:spcPct val="115000"/>
              </a:lnSpc>
              <a:spcBef>
                <a:spcPts val="0"/>
              </a:spcBef>
              <a:spcAft>
                <a:spcPts val="0"/>
              </a:spcAft>
              <a:buClr>
                <a:schemeClr val="dk1"/>
              </a:buClr>
              <a:buSzPts val="1400"/>
              <a:buFont typeface="Mada"/>
              <a:buChar char="●"/>
            </a:pPr>
            <a:r>
              <a:rPr b="1" lang="en-GB">
                <a:solidFill>
                  <a:srgbClr val="CC0000"/>
                </a:solidFill>
                <a:latin typeface="Mada"/>
                <a:ea typeface="Mada"/>
                <a:cs typeface="Mada"/>
                <a:sym typeface="Mada"/>
              </a:rPr>
              <a:t>OSCE</a:t>
            </a:r>
            <a:r>
              <a:rPr lang="en-GB">
                <a:solidFill>
                  <a:schemeClr val="dk1"/>
                </a:solidFill>
                <a:latin typeface="Mada"/>
                <a:ea typeface="Mada"/>
                <a:cs typeface="Mada"/>
                <a:sym typeface="Mada"/>
              </a:rPr>
              <a:t> </a:t>
            </a:r>
            <a:endParaRPr>
              <a:solidFill>
                <a:schemeClr val="dk1"/>
              </a:solidFill>
              <a:latin typeface="Mada"/>
              <a:ea typeface="Mada"/>
              <a:cs typeface="Mada"/>
              <a:sym typeface="Mada"/>
            </a:endParaRPr>
          </a:p>
        </p:txBody>
      </p:sp>
      <p:sp>
        <p:nvSpPr>
          <p:cNvPr id="67" name="Google Shape;67;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70" name="Google Shape;70;p13"/>
          <p:cNvSpPr txBox="1"/>
          <p:nvPr/>
        </p:nvSpPr>
        <p:spPr>
          <a:xfrm>
            <a:off x="4051900" y="4263150"/>
            <a:ext cx="2987100" cy="4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BF9000"/>
                </a:solidFill>
                <a:latin typeface="Mada"/>
                <a:ea typeface="Mada"/>
                <a:cs typeface="Mada"/>
                <a:sym typeface="Mada"/>
              </a:rPr>
              <a:t>Important lecture</a:t>
            </a:r>
            <a:r>
              <a:rPr lang="en-GB"/>
              <a:t> </a:t>
            </a:r>
            <a:endParaRPr/>
          </a:p>
        </p:txBody>
      </p:sp>
      <p:pic>
        <p:nvPicPr>
          <p:cNvPr id="71" name="Google Shape;71;p13"/>
          <p:cNvPicPr preferRelativeResize="0"/>
          <p:nvPr/>
        </p:nvPicPr>
        <p:blipFill>
          <a:blip r:embed="rId8">
            <a:alphaModFix/>
          </a:blip>
          <a:stretch>
            <a:fillRect/>
          </a:stretch>
        </p:blipFill>
        <p:spPr>
          <a:xfrm>
            <a:off x="5524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2"/>
          <p:cNvPicPr preferRelativeResize="0"/>
          <p:nvPr/>
        </p:nvPicPr>
        <p:blipFill>
          <a:blip r:embed="rId3">
            <a:alphaModFix/>
          </a:blip>
          <a:stretch>
            <a:fillRect/>
          </a:stretch>
        </p:blipFill>
        <p:spPr>
          <a:xfrm>
            <a:off x="4961150" y="2049575"/>
            <a:ext cx="2231649" cy="1274400"/>
          </a:xfrm>
          <a:prstGeom prst="rect">
            <a:avLst/>
          </a:prstGeom>
          <a:noFill/>
          <a:ln>
            <a:noFill/>
          </a:ln>
        </p:spPr>
      </p:pic>
      <p:pic>
        <p:nvPicPr>
          <p:cNvPr id="324" name="Google Shape;324;p22"/>
          <p:cNvPicPr preferRelativeResize="0"/>
          <p:nvPr/>
        </p:nvPicPr>
        <p:blipFill>
          <a:blip r:embed="rId4">
            <a:alphaModFix/>
          </a:blip>
          <a:stretch>
            <a:fillRect/>
          </a:stretch>
        </p:blipFill>
        <p:spPr>
          <a:xfrm>
            <a:off x="7192799" y="2343207"/>
            <a:ext cx="320526" cy="815964"/>
          </a:xfrm>
          <a:prstGeom prst="rect">
            <a:avLst/>
          </a:prstGeom>
          <a:noFill/>
          <a:ln>
            <a:noFill/>
          </a:ln>
        </p:spPr>
      </p:pic>
      <p:sp>
        <p:nvSpPr>
          <p:cNvPr id="325" name="Google Shape;325;p22"/>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a:off x="5225" y="10074500"/>
            <a:ext cx="7589400" cy="624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7" name="Google Shape;327;p22"/>
          <p:cNvCxnSpPr/>
          <p:nvPr/>
        </p:nvCxnSpPr>
        <p:spPr>
          <a:xfrm>
            <a:off x="0" y="1219200"/>
            <a:ext cx="7591500" cy="0"/>
          </a:xfrm>
          <a:prstGeom prst="straightConnector1">
            <a:avLst/>
          </a:prstGeom>
          <a:noFill/>
          <a:ln cap="flat" cmpd="sng" w="19050">
            <a:solidFill>
              <a:srgbClr val="CCCCCC"/>
            </a:solidFill>
            <a:prstDash val="solid"/>
            <a:round/>
            <a:headEnd len="med" w="med" type="none"/>
            <a:tailEnd len="med" w="med" type="none"/>
          </a:ln>
        </p:spPr>
      </p:cxnSp>
      <p:grpSp>
        <p:nvGrpSpPr>
          <p:cNvPr id="328" name="Google Shape;328;p22"/>
          <p:cNvGrpSpPr/>
          <p:nvPr/>
        </p:nvGrpSpPr>
        <p:grpSpPr>
          <a:xfrm>
            <a:off x="1244851" y="868632"/>
            <a:ext cx="665280" cy="658022"/>
            <a:chOff x="2186592" y="3408140"/>
            <a:chExt cx="1008000" cy="1008000"/>
          </a:xfrm>
        </p:grpSpPr>
        <p:sp>
          <p:nvSpPr>
            <p:cNvPr id="329" name="Google Shape;329;p22"/>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30" name="Google Shape;330;p22"/>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31" name="Google Shape;331;p22"/>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01</a:t>
              </a:r>
              <a:endParaRPr i="0" sz="1600" u="none" cap="none" strike="noStrike">
                <a:solidFill>
                  <a:srgbClr val="FFFFFF"/>
                </a:solidFill>
                <a:latin typeface="Exo"/>
                <a:ea typeface="Exo"/>
                <a:cs typeface="Exo"/>
                <a:sym typeface="Exo"/>
              </a:endParaRPr>
            </a:p>
          </p:txBody>
        </p:sp>
      </p:grpSp>
      <p:grpSp>
        <p:nvGrpSpPr>
          <p:cNvPr id="332" name="Google Shape;332;p22"/>
          <p:cNvGrpSpPr/>
          <p:nvPr/>
        </p:nvGrpSpPr>
        <p:grpSpPr>
          <a:xfrm>
            <a:off x="2669124" y="868632"/>
            <a:ext cx="665280" cy="658022"/>
            <a:chOff x="4206972" y="3408140"/>
            <a:chExt cx="1008000" cy="1008000"/>
          </a:xfrm>
        </p:grpSpPr>
        <p:sp>
          <p:nvSpPr>
            <p:cNvPr id="333" name="Google Shape;333;p22"/>
            <p:cNvSpPr/>
            <p:nvPr/>
          </p:nvSpPr>
          <p:spPr>
            <a:xfrm>
              <a:off x="420697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34" name="Google Shape;334;p22"/>
            <p:cNvSpPr/>
            <p:nvPr/>
          </p:nvSpPr>
          <p:spPr>
            <a:xfrm>
              <a:off x="440502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35" name="Google Shape;335;p22"/>
            <p:cNvSpPr txBox="1"/>
            <p:nvPr/>
          </p:nvSpPr>
          <p:spPr>
            <a:xfrm>
              <a:off x="4284520" y="3673679"/>
              <a:ext cx="852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02</a:t>
              </a:r>
              <a:endParaRPr b="1" i="0" sz="1600" u="none" cap="none" strike="noStrike">
                <a:solidFill>
                  <a:srgbClr val="FFFFFF"/>
                </a:solidFill>
                <a:latin typeface="Exo"/>
                <a:ea typeface="Exo"/>
                <a:cs typeface="Exo"/>
                <a:sym typeface="Exo"/>
              </a:endParaRPr>
            </a:p>
          </p:txBody>
        </p:sp>
      </p:grpSp>
      <p:grpSp>
        <p:nvGrpSpPr>
          <p:cNvPr id="336" name="Google Shape;336;p22"/>
          <p:cNvGrpSpPr/>
          <p:nvPr/>
        </p:nvGrpSpPr>
        <p:grpSpPr>
          <a:xfrm>
            <a:off x="4093389" y="868632"/>
            <a:ext cx="665280" cy="658022"/>
            <a:chOff x="5611128" y="3408140"/>
            <a:chExt cx="1008000" cy="1008000"/>
          </a:xfrm>
        </p:grpSpPr>
        <p:sp>
          <p:nvSpPr>
            <p:cNvPr id="337" name="Google Shape;337;p22"/>
            <p:cNvSpPr/>
            <p:nvPr/>
          </p:nvSpPr>
          <p:spPr>
            <a:xfrm>
              <a:off x="5611128"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38" name="Google Shape;338;p22"/>
            <p:cNvSpPr/>
            <p:nvPr/>
          </p:nvSpPr>
          <p:spPr>
            <a:xfrm>
              <a:off x="5809184"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39" name="Google Shape;339;p22"/>
            <p:cNvSpPr txBox="1"/>
            <p:nvPr/>
          </p:nvSpPr>
          <p:spPr>
            <a:xfrm>
              <a:off x="5695902"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03</a:t>
              </a:r>
              <a:endParaRPr b="1" i="0" sz="1600" u="none" cap="none" strike="noStrike">
                <a:solidFill>
                  <a:srgbClr val="FFFFFF"/>
                </a:solidFill>
                <a:latin typeface="Exo"/>
                <a:ea typeface="Exo"/>
                <a:cs typeface="Exo"/>
                <a:sym typeface="Exo"/>
              </a:endParaRPr>
            </a:p>
          </p:txBody>
        </p:sp>
      </p:grpSp>
      <p:grpSp>
        <p:nvGrpSpPr>
          <p:cNvPr id="340" name="Google Shape;340;p22"/>
          <p:cNvGrpSpPr/>
          <p:nvPr/>
        </p:nvGrpSpPr>
        <p:grpSpPr>
          <a:xfrm>
            <a:off x="5670053" y="865694"/>
            <a:ext cx="665280" cy="658022"/>
            <a:chOff x="7015284" y="3403639"/>
            <a:chExt cx="1008000" cy="1008000"/>
          </a:xfrm>
        </p:grpSpPr>
        <p:sp>
          <p:nvSpPr>
            <p:cNvPr id="341" name="Google Shape;341;p22"/>
            <p:cNvSpPr/>
            <p:nvPr/>
          </p:nvSpPr>
          <p:spPr>
            <a:xfrm>
              <a:off x="7015284" y="3403639"/>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42" name="Google Shape;342;p22"/>
            <p:cNvSpPr/>
            <p:nvPr/>
          </p:nvSpPr>
          <p:spPr>
            <a:xfrm>
              <a:off x="7213340" y="3601695"/>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43" name="Google Shape;343;p22"/>
            <p:cNvSpPr txBox="1"/>
            <p:nvPr/>
          </p:nvSpPr>
          <p:spPr>
            <a:xfrm>
              <a:off x="7104519"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04</a:t>
              </a:r>
              <a:endParaRPr b="1" i="0" sz="1600" u="none" cap="none" strike="noStrike">
                <a:solidFill>
                  <a:srgbClr val="FFFFFF"/>
                </a:solidFill>
                <a:latin typeface="Exo"/>
                <a:ea typeface="Exo"/>
                <a:cs typeface="Exo"/>
                <a:sym typeface="Exo"/>
              </a:endParaRPr>
            </a:p>
          </p:txBody>
        </p:sp>
      </p:grpSp>
      <p:sp>
        <p:nvSpPr>
          <p:cNvPr id="344" name="Google Shape;344;p22"/>
          <p:cNvSpPr txBox="1"/>
          <p:nvPr/>
        </p:nvSpPr>
        <p:spPr>
          <a:xfrm>
            <a:off x="1080575" y="16446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Raised blood pressure</a:t>
            </a:r>
            <a:endParaRPr sz="1200">
              <a:latin typeface="Mada"/>
              <a:ea typeface="Mada"/>
              <a:cs typeface="Mada"/>
              <a:sym typeface="Mada"/>
            </a:endParaRPr>
          </a:p>
        </p:txBody>
      </p:sp>
      <p:sp>
        <p:nvSpPr>
          <p:cNvPr id="345" name="Google Shape;345;p22"/>
          <p:cNvSpPr txBox="1"/>
          <p:nvPr/>
        </p:nvSpPr>
        <p:spPr>
          <a:xfrm>
            <a:off x="2452175" y="16446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Raised </a:t>
            </a:r>
            <a:r>
              <a:rPr lang="en-GB" sz="1200">
                <a:latin typeface="Mada"/>
                <a:ea typeface="Mada"/>
                <a:cs typeface="Mada"/>
                <a:sym typeface="Mada"/>
              </a:rPr>
              <a:t>cholesterol</a:t>
            </a:r>
            <a:endParaRPr sz="1200">
              <a:latin typeface="Mada"/>
              <a:ea typeface="Mada"/>
              <a:cs typeface="Mada"/>
              <a:sym typeface="Mada"/>
            </a:endParaRPr>
          </a:p>
        </p:txBody>
      </p:sp>
      <p:sp>
        <p:nvSpPr>
          <p:cNvPr id="346" name="Google Shape;346;p22"/>
          <p:cNvSpPr txBox="1"/>
          <p:nvPr/>
        </p:nvSpPr>
        <p:spPr>
          <a:xfrm>
            <a:off x="3899975" y="16446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Raised blood glucose</a:t>
            </a:r>
            <a:endParaRPr sz="1200">
              <a:latin typeface="Mada"/>
              <a:ea typeface="Mada"/>
              <a:cs typeface="Mada"/>
              <a:sym typeface="Mada"/>
            </a:endParaRPr>
          </a:p>
        </p:txBody>
      </p:sp>
      <p:sp>
        <p:nvSpPr>
          <p:cNvPr id="347" name="Google Shape;347;p22"/>
          <p:cNvSpPr txBox="1"/>
          <p:nvPr/>
        </p:nvSpPr>
        <p:spPr>
          <a:xfrm>
            <a:off x="5500175" y="16446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Overweight and Obesity</a:t>
            </a:r>
            <a:endParaRPr sz="1200">
              <a:latin typeface="Mada"/>
              <a:ea typeface="Mada"/>
              <a:cs typeface="Mada"/>
              <a:sym typeface="Mada"/>
            </a:endParaRPr>
          </a:p>
        </p:txBody>
      </p:sp>
      <p:grpSp>
        <p:nvGrpSpPr>
          <p:cNvPr id="348" name="Google Shape;348;p22"/>
          <p:cNvGrpSpPr/>
          <p:nvPr/>
        </p:nvGrpSpPr>
        <p:grpSpPr>
          <a:xfrm>
            <a:off x="493731" y="2015202"/>
            <a:ext cx="259315" cy="487847"/>
            <a:chOff x="4136752" y="1733232"/>
            <a:chExt cx="723738" cy="1422708"/>
          </a:xfrm>
        </p:grpSpPr>
        <p:sp>
          <p:nvSpPr>
            <p:cNvPr id="349" name="Google Shape;349;p22"/>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50" name="Google Shape;350;p22"/>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51" name="Google Shape;351;p22"/>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352" name="Google Shape;352;p22"/>
          <p:cNvGrpSpPr/>
          <p:nvPr/>
        </p:nvGrpSpPr>
        <p:grpSpPr>
          <a:xfrm>
            <a:off x="102025" y="202825"/>
            <a:ext cx="7270726" cy="2255925"/>
            <a:chOff x="102025" y="202825"/>
            <a:chExt cx="7270726" cy="2255925"/>
          </a:xfrm>
        </p:grpSpPr>
        <p:sp>
          <p:nvSpPr>
            <p:cNvPr id="353" name="Google Shape;353;p22"/>
            <p:cNvSpPr txBox="1"/>
            <p:nvPr/>
          </p:nvSpPr>
          <p:spPr>
            <a:xfrm>
              <a:off x="182051" y="202825"/>
              <a:ext cx="7190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Metabolic </a:t>
              </a:r>
              <a:r>
                <a:rPr b="1" lang="en-GB" sz="2400">
                  <a:solidFill>
                    <a:srgbClr val="134F5C"/>
                  </a:solidFill>
                  <a:latin typeface="Nunito"/>
                  <a:ea typeface="Nunito"/>
                  <a:cs typeface="Nunito"/>
                  <a:sym typeface="Nunito"/>
                </a:rPr>
                <a:t>Risk Factors</a:t>
              </a:r>
              <a:endParaRPr b="1"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354" name="Google Shape;354;p22"/>
            <p:cNvSpPr txBox="1"/>
            <p:nvPr/>
          </p:nvSpPr>
          <p:spPr>
            <a:xfrm>
              <a:off x="102025" y="2015206"/>
              <a:ext cx="456600" cy="42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1</a:t>
              </a:r>
              <a:endParaRPr b="1" i="0" sz="3100" cap="none" strike="noStrike">
                <a:solidFill>
                  <a:srgbClr val="134F5C"/>
                </a:solidFill>
                <a:latin typeface="Exo"/>
                <a:ea typeface="Exo"/>
                <a:cs typeface="Exo"/>
                <a:sym typeface="Exo"/>
              </a:endParaRPr>
            </a:p>
          </p:txBody>
        </p:sp>
        <p:sp>
          <p:nvSpPr>
            <p:cNvPr id="355" name="Google Shape;355;p22"/>
            <p:cNvSpPr txBox="1"/>
            <p:nvPr/>
          </p:nvSpPr>
          <p:spPr>
            <a:xfrm>
              <a:off x="851975" y="2027650"/>
              <a:ext cx="2253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Mada"/>
                  <a:ea typeface="Mada"/>
                  <a:cs typeface="Mada"/>
                  <a:sym typeface="Mada"/>
                </a:rPr>
                <a:t>Raised Blood Pressure:</a:t>
              </a:r>
              <a:endParaRPr b="1" sz="1600">
                <a:latin typeface="Mada"/>
                <a:ea typeface="Mada"/>
                <a:cs typeface="Mada"/>
                <a:sym typeface="Mada"/>
              </a:endParaRPr>
            </a:p>
          </p:txBody>
        </p:sp>
      </p:grpSp>
      <p:sp>
        <p:nvSpPr>
          <p:cNvPr id="356" name="Google Shape;356;p22"/>
          <p:cNvSpPr txBox="1"/>
          <p:nvPr/>
        </p:nvSpPr>
        <p:spPr>
          <a:xfrm>
            <a:off x="106300" y="4530750"/>
            <a:ext cx="5967600" cy="56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b="1" lang="en-GB" sz="1800">
                <a:solidFill>
                  <a:srgbClr val="76A5AF"/>
                </a:solidFill>
                <a:latin typeface="Nunito"/>
                <a:ea typeface="Nunito"/>
                <a:cs typeface="Nunito"/>
                <a:sym typeface="Nunito"/>
              </a:rPr>
              <a:t>Health Effects:</a:t>
            </a:r>
            <a:endParaRPr b="1" sz="1200">
              <a:latin typeface="Mada"/>
              <a:ea typeface="Mada"/>
              <a:cs typeface="Mada"/>
              <a:sym typeface="Mada"/>
            </a:endParaRPr>
          </a:p>
        </p:txBody>
      </p:sp>
      <p:sp>
        <p:nvSpPr>
          <p:cNvPr id="357" name="Google Shape;357;p22"/>
          <p:cNvSpPr txBox="1"/>
          <p:nvPr/>
        </p:nvSpPr>
        <p:spPr>
          <a:xfrm>
            <a:off x="179025" y="2438675"/>
            <a:ext cx="7231200" cy="8853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000"/>
              </a:spcBef>
              <a:spcAft>
                <a:spcPts val="0"/>
              </a:spcAft>
              <a:buSzPts val="1200"/>
              <a:buFont typeface="Mada"/>
              <a:buChar char="●"/>
            </a:pPr>
            <a:r>
              <a:rPr lang="en-GB" sz="1200">
                <a:latin typeface="Mada"/>
                <a:ea typeface="Mada"/>
                <a:cs typeface="Mada"/>
                <a:sym typeface="Mada"/>
              </a:rPr>
              <a:t>Blood Pressure is measured as systolic/diastolic and expressed in mmHg</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Systolic = amount of force your arteries use when the heart pumps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Diastolic = amount of force your arteries use when the heart relaxes</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graphicFrame>
        <p:nvGraphicFramePr>
          <p:cNvPr id="358" name="Google Shape;358;p22"/>
          <p:cNvGraphicFramePr/>
          <p:nvPr/>
        </p:nvGraphicFramePr>
        <p:xfrm>
          <a:off x="330163" y="3447688"/>
          <a:ext cx="3000000" cy="3000000"/>
        </p:xfrm>
        <a:graphic>
          <a:graphicData uri="http://schemas.openxmlformats.org/drawingml/2006/table">
            <a:tbl>
              <a:tblPr>
                <a:noFill/>
                <a:tableStyleId>{B6D90C48-9F3C-40E5-AFC1-A8C34194FA41}</a:tableStyleId>
              </a:tblPr>
              <a:tblGrid>
                <a:gridCol w="1672000"/>
                <a:gridCol w="1672000"/>
                <a:gridCol w="1672000"/>
                <a:gridCol w="1672000"/>
              </a:tblGrid>
              <a:tr h="3810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Measurement</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Normal</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Prehypertensive</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Hypertensive</a:t>
                      </a:r>
                      <a:endParaRPr b="1" sz="1200">
                        <a:solidFill>
                          <a:srgbClr val="FFFFFF"/>
                        </a:solidFill>
                        <a:latin typeface="Mada"/>
                        <a:ea typeface="Mada"/>
                        <a:cs typeface="Mada"/>
                        <a:sym typeface="Mada"/>
                      </a:endParaRPr>
                    </a:p>
                  </a:txBody>
                  <a:tcPr marT="91425" marB="91425" marR="91425" marL="91425" anchor="ctr">
                    <a:solidFill>
                      <a:srgbClr val="134F5C"/>
                    </a:solidFill>
                  </a:tcPr>
                </a:tc>
              </a:tr>
              <a:tr h="381000">
                <a:tc>
                  <a:txBody>
                    <a:bodyPr/>
                    <a:lstStyle/>
                    <a:p>
                      <a:pPr indent="0" lvl="0" marL="0" rtl="0" algn="ctr">
                        <a:spcBef>
                          <a:spcPts val="0"/>
                        </a:spcBef>
                        <a:spcAft>
                          <a:spcPts val="0"/>
                        </a:spcAft>
                        <a:buNone/>
                      </a:pPr>
                      <a:r>
                        <a:rPr b="1" lang="en-GB" sz="1200">
                          <a:latin typeface="Mada"/>
                          <a:ea typeface="Mada"/>
                          <a:cs typeface="Mada"/>
                          <a:sym typeface="Mada"/>
                        </a:rPr>
                        <a:t>Systolic (mmHg)</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&lt;120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120-139</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140+</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Diastolic (mmHg)</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&lt;80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80-89</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90+</a:t>
                      </a:r>
                      <a:endParaRPr sz="1200">
                        <a:latin typeface="Mada"/>
                        <a:ea typeface="Mada"/>
                        <a:cs typeface="Mada"/>
                        <a:sym typeface="Mada"/>
                      </a:endParaRPr>
                    </a:p>
                  </a:txBody>
                  <a:tcPr marT="91425" marB="91425" marR="91425" marL="91425" anchor="ctr"/>
                </a:tc>
              </a:tr>
            </a:tbl>
          </a:graphicData>
        </a:graphic>
      </p:graphicFrame>
      <p:sp>
        <p:nvSpPr>
          <p:cNvPr id="359" name="Google Shape;359;p22"/>
          <p:cNvSpPr txBox="1"/>
          <p:nvPr/>
        </p:nvSpPr>
        <p:spPr>
          <a:xfrm>
            <a:off x="179025" y="4877075"/>
            <a:ext cx="7231200" cy="1899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Leading risk factor for </a:t>
            </a:r>
            <a:r>
              <a:rPr b="1" lang="en-GB" sz="1200">
                <a:solidFill>
                  <a:srgbClr val="CC0000"/>
                </a:solidFill>
                <a:latin typeface="Mada"/>
                <a:ea typeface="Mada"/>
                <a:cs typeface="Mada"/>
                <a:sym typeface="Mada"/>
              </a:rPr>
              <a:t>stroke </a:t>
            </a:r>
            <a:r>
              <a:rPr lang="en-GB" sz="1200">
                <a:latin typeface="Mada"/>
                <a:ea typeface="Mada"/>
                <a:cs typeface="Mada"/>
                <a:sym typeface="Mada"/>
              </a:rPr>
              <a:t>and </a:t>
            </a:r>
            <a:r>
              <a:rPr b="1" lang="en-GB" sz="1200">
                <a:solidFill>
                  <a:srgbClr val="CC0000"/>
                </a:solidFill>
                <a:latin typeface="Mada"/>
                <a:ea typeface="Mada"/>
                <a:cs typeface="Mada"/>
                <a:sym typeface="Mada"/>
              </a:rPr>
              <a:t>coronary heart disease (CHD)</a:t>
            </a:r>
            <a:r>
              <a:rPr lang="en-GB"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In some age groups, the risk of CVD doubles for each increment of 20/10 mmHg of blood pressure.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Other complications of raised blood pressure:</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Char char="-"/>
            </a:pPr>
            <a:r>
              <a:rPr lang="en-GB" sz="1200">
                <a:latin typeface="Mada"/>
                <a:ea typeface="Mada"/>
                <a:cs typeface="Mada"/>
                <a:sym typeface="Mada"/>
              </a:rPr>
              <a:t>Heart failure</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Char char="-"/>
            </a:pPr>
            <a:r>
              <a:rPr lang="en-GB" sz="1200">
                <a:latin typeface="Mada"/>
                <a:ea typeface="Mada"/>
                <a:cs typeface="Mada"/>
                <a:sym typeface="Mada"/>
              </a:rPr>
              <a:t>Peripheral vascular disease</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Char char="-"/>
            </a:pPr>
            <a:r>
              <a:rPr lang="en-GB" sz="1200">
                <a:latin typeface="Mada"/>
                <a:ea typeface="Mada"/>
                <a:cs typeface="Mada"/>
                <a:sym typeface="Mada"/>
              </a:rPr>
              <a:t>Renal impairment</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Char char="-"/>
            </a:pPr>
            <a:r>
              <a:rPr lang="en-GB" sz="1200">
                <a:latin typeface="Mada"/>
                <a:ea typeface="Mada"/>
                <a:cs typeface="Mada"/>
                <a:sym typeface="Mada"/>
              </a:rPr>
              <a:t>Retinal hemorrhage</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Char char="-"/>
            </a:pPr>
            <a:r>
              <a:rPr lang="en-GB" sz="1200">
                <a:latin typeface="Mada"/>
                <a:ea typeface="Mada"/>
                <a:cs typeface="Mada"/>
                <a:sym typeface="Mada"/>
              </a:rPr>
              <a:t>Visual impairment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sp>
        <p:nvSpPr>
          <p:cNvPr id="360" name="Google Shape;360;p22"/>
          <p:cNvSpPr txBox="1"/>
          <p:nvPr/>
        </p:nvSpPr>
        <p:spPr>
          <a:xfrm>
            <a:off x="106300" y="67405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Hypertension and Excessive Sodium Intake:</a:t>
            </a:r>
            <a:endParaRPr b="1" sz="1200">
              <a:latin typeface="Mada"/>
              <a:ea typeface="Mada"/>
              <a:cs typeface="Mada"/>
              <a:sym typeface="Mada"/>
            </a:endParaRPr>
          </a:p>
        </p:txBody>
      </p:sp>
      <p:sp>
        <p:nvSpPr>
          <p:cNvPr id="361" name="Google Shape;361;p22"/>
          <p:cNvSpPr txBox="1"/>
          <p:nvPr/>
        </p:nvSpPr>
        <p:spPr>
          <a:xfrm>
            <a:off x="179025" y="7086875"/>
            <a:ext cx="7231200" cy="1937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Sodium (through HTN) is a major cause of CVD </a:t>
            </a:r>
            <a:r>
              <a:rPr lang="en-GB" sz="1200">
                <a:latin typeface="Mada"/>
                <a:ea typeface="Mada"/>
                <a:cs typeface="Mada"/>
                <a:sym typeface="Mada"/>
              </a:rPr>
              <a:t>deaths</a:t>
            </a:r>
            <a:r>
              <a:rPr lang="en-GB" sz="1200">
                <a:latin typeface="Mada"/>
                <a:ea typeface="Mada"/>
                <a:cs typeface="Mada"/>
                <a:sym typeface="Mada"/>
              </a:rPr>
              <a:t> and disability.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About 10% of CVD is caused by excessive sodium intake.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8.5 million deaths could be prevented over 10 years if sodium intake were reduced by 15%.</a:t>
            </a:r>
            <a:endParaRPr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People are unaware of how much dietary sodium they are eating.</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the U.S. 75% of sodium consumed comes from </a:t>
            </a:r>
            <a:r>
              <a:rPr b="1" lang="en-GB" sz="1200">
                <a:solidFill>
                  <a:srgbClr val="CC0000"/>
                </a:solidFill>
                <a:latin typeface="Mada"/>
                <a:ea typeface="Mada"/>
                <a:cs typeface="Mada"/>
                <a:sym typeface="Mada"/>
              </a:rPr>
              <a:t>processed and restaurant foods.</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China and Japan, 75% of sodium consumed comes from cooking with </a:t>
            </a:r>
            <a:r>
              <a:rPr b="1" lang="en-GB" sz="1200">
                <a:solidFill>
                  <a:srgbClr val="CC0000"/>
                </a:solidFill>
                <a:latin typeface="Mada"/>
                <a:ea typeface="Mada"/>
                <a:cs typeface="Mada"/>
                <a:sym typeface="Mada"/>
              </a:rPr>
              <a:t>high sodium products</a:t>
            </a:r>
            <a:r>
              <a:rPr lang="en-GB" sz="1200">
                <a:solidFill>
                  <a:schemeClr val="dk1"/>
                </a:solidFill>
                <a:latin typeface="Mada"/>
                <a:ea typeface="Mada"/>
                <a:cs typeface="Mada"/>
                <a:sym typeface="Mada"/>
              </a:rPr>
              <a:t>.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sp>
        <p:nvSpPr>
          <p:cNvPr id="362" name="Google Shape;362;p22"/>
          <p:cNvSpPr txBox="1"/>
          <p:nvPr/>
        </p:nvSpPr>
        <p:spPr>
          <a:xfrm>
            <a:off x="179025" y="8458475"/>
            <a:ext cx="7231200" cy="48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highlight>
                  <a:srgbClr val="CFE2F3"/>
                </a:highlight>
                <a:latin typeface="Mada"/>
                <a:ea typeface="Mada"/>
                <a:cs typeface="Mada"/>
                <a:sym typeface="Mada"/>
              </a:rPr>
              <a:t>Recommendations and Actual Intakes WHO/PAHO:</a:t>
            </a:r>
            <a:endParaRPr b="1" sz="1200" u="sng">
              <a:highlight>
                <a:srgbClr val="CFE2F3"/>
              </a:highlight>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sp>
        <p:nvSpPr>
          <p:cNvPr id="363" name="Google Shape;363;p22"/>
          <p:cNvSpPr txBox="1"/>
          <p:nvPr/>
        </p:nvSpPr>
        <p:spPr>
          <a:xfrm>
            <a:off x="179025" y="8839200"/>
            <a:ext cx="6839100" cy="1218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000"/>
              </a:spcBef>
              <a:spcAft>
                <a:spcPts val="0"/>
              </a:spcAft>
              <a:buClr>
                <a:schemeClr val="dk1"/>
              </a:buClr>
              <a:buSzPts val="1200"/>
              <a:buFont typeface="Mada"/>
              <a:buChar char="●"/>
            </a:pPr>
            <a:r>
              <a:rPr lang="en-GB" sz="1200">
                <a:solidFill>
                  <a:schemeClr val="dk1"/>
                </a:solidFill>
                <a:latin typeface="Mada"/>
                <a:ea typeface="Mada"/>
                <a:cs typeface="Mada"/>
                <a:sym typeface="Mada"/>
              </a:rPr>
              <a:t>A population salt intake of less than </a:t>
            </a:r>
            <a:r>
              <a:rPr b="1" lang="en-GB" sz="1200">
                <a:solidFill>
                  <a:srgbClr val="CC0000"/>
                </a:solidFill>
                <a:latin typeface="Mada"/>
                <a:ea typeface="Mada"/>
                <a:cs typeface="Mada"/>
                <a:sym typeface="Mada"/>
              </a:rPr>
              <a:t>5 grams or approximately 2,000 milligrams of sodium</a:t>
            </a:r>
            <a:r>
              <a:rPr lang="en-GB" sz="1200">
                <a:solidFill>
                  <a:schemeClr val="dk1"/>
                </a:solidFill>
                <a:latin typeface="Mada"/>
                <a:ea typeface="Mada"/>
                <a:cs typeface="Mada"/>
                <a:sym typeface="Mada"/>
              </a:rPr>
              <a:t>, per person per day is recommended to reach national targets or in their absence. This level was recommended for the prevention of cardiovascular diseases.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Actual intake: </a:t>
            </a:r>
            <a:r>
              <a:rPr lang="en-GB" sz="1200">
                <a:solidFill>
                  <a:schemeClr val="dk1"/>
                </a:solidFill>
                <a:latin typeface="Mada"/>
                <a:ea typeface="Mada"/>
                <a:cs typeface="Mada"/>
                <a:sym typeface="Mada"/>
              </a:rPr>
              <a:t>Latest global estimates show that average sodium intake varies from 2,000 to 7,200 milligrams of sodium per person per day</a:t>
            </a:r>
            <a:endParaRPr sz="1200">
              <a:solidFill>
                <a:schemeClr val="dk1"/>
              </a:solidFill>
              <a:latin typeface="Mada"/>
              <a:ea typeface="Mada"/>
              <a:cs typeface="Mada"/>
              <a:sym typeface="Mada"/>
            </a:endParaRPr>
          </a:p>
        </p:txBody>
      </p:sp>
      <p:sp>
        <p:nvSpPr>
          <p:cNvPr id="364" name="Google Shape;364;p22"/>
          <p:cNvSpPr/>
          <p:nvPr/>
        </p:nvSpPr>
        <p:spPr>
          <a:xfrm>
            <a:off x="1363177" y="262825"/>
            <a:ext cx="736500" cy="4878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3"/>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p:nvPr/>
        </p:nvSpPr>
        <p:spPr>
          <a:xfrm>
            <a:off x="5225" y="10074500"/>
            <a:ext cx="7589400" cy="624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txBox="1"/>
          <p:nvPr/>
        </p:nvSpPr>
        <p:spPr>
          <a:xfrm>
            <a:off x="182051" y="202825"/>
            <a:ext cx="7190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Metabolic Risk Factors</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grpSp>
        <p:nvGrpSpPr>
          <p:cNvPr id="372" name="Google Shape;372;p23"/>
          <p:cNvGrpSpPr/>
          <p:nvPr/>
        </p:nvGrpSpPr>
        <p:grpSpPr>
          <a:xfrm>
            <a:off x="102025" y="872202"/>
            <a:ext cx="3413650" cy="487847"/>
            <a:chOff x="102025" y="872202"/>
            <a:chExt cx="3413650" cy="487847"/>
          </a:xfrm>
        </p:grpSpPr>
        <p:grpSp>
          <p:nvGrpSpPr>
            <p:cNvPr id="373" name="Google Shape;373;p23"/>
            <p:cNvGrpSpPr/>
            <p:nvPr/>
          </p:nvGrpSpPr>
          <p:grpSpPr>
            <a:xfrm>
              <a:off x="493731" y="872202"/>
              <a:ext cx="259315" cy="487847"/>
              <a:chOff x="4136752" y="1733232"/>
              <a:chExt cx="723738" cy="1422708"/>
            </a:xfrm>
          </p:grpSpPr>
          <p:sp>
            <p:nvSpPr>
              <p:cNvPr id="374" name="Google Shape;374;p23"/>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75" name="Google Shape;375;p23"/>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76" name="Google Shape;376;p23"/>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77" name="Google Shape;377;p23"/>
            <p:cNvSpPr txBox="1"/>
            <p:nvPr/>
          </p:nvSpPr>
          <p:spPr>
            <a:xfrm>
              <a:off x="102025" y="872206"/>
              <a:ext cx="456600" cy="42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2</a:t>
              </a:r>
              <a:endParaRPr b="1" i="0" sz="3100" cap="none" strike="noStrike">
                <a:solidFill>
                  <a:srgbClr val="134F5C"/>
                </a:solidFill>
                <a:latin typeface="Exo"/>
                <a:ea typeface="Exo"/>
                <a:cs typeface="Exo"/>
                <a:sym typeface="Exo"/>
              </a:endParaRPr>
            </a:p>
          </p:txBody>
        </p:sp>
        <p:sp>
          <p:nvSpPr>
            <p:cNvPr id="378" name="Google Shape;378;p23"/>
            <p:cNvSpPr txBox="1"/>
            <p:nvPr/>
          </p:nvSpPr>
          <p:spPr>
            <a:xfrm>
              <a:off x="851975" y="884650"/>
              <a:ext cx="2663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Mada"/>
                  <a:ea typeface="Mada"/>
                  <a:cs typeface="Mada"/>
                  <a:sym typeface="Mada"/>
                </a:rPr>
                <a:t>Raised Blood </a:t>
              </a:r>
              <a:r>
                <a:rPr b="1" lang="en-GB" sz="1600">
                  <a:latin typeface="Mada"/>
                  <a:ea typeface="Mada"/>
                  <a:cs typeface="Mada"/>
                  <a:sym typeface="Mada"/>
                </a:rPr>
                <a:t>Cholesterol</a:t>
              </a:r>
              <a:r>
                <a:rPr b="1" lang="en-GB" sz="1600">
                  <a:latin typeface="Mada"/>
                  <a:ea typeface="Mada"/>
                  <a:cs typeface="Mada"/>
                  <a:sym typeface="Mada"/>
                </a:rPr>
                <a:t>:</a:t>
              </a:r>
              <a:endParaRPr b="1" sz="1600">
                <a:latin typeface="Mada"/>
                <a:ea typeface="Mada"/>
                <a:cs typeface="Mada"/>
                <a:sym typeface="Mada"/>
              </a:endParaRPr>
            </a:p>
          </p:txBody>
        </p:sp>
      </p:grpSp>
      <p:sp>
        <p:nvSpPr>
          <p:cNvPr id="379" name="Google Shape;379;p23"/>
          <p:cNvSpPr txBox="1"/>
          <p:nvPr/>
        </p:nvSpPr>
        <p:spPr>
          <a:xfrm>
            <a:off x="106300" y="33877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Global Burden</a:t>
            </a:r>
            <a:endParaRPr b="1" sz="1200">
              <a:latin typeface="Mada"/>
              <a:ea typeface="Mada"/>
              <a:cs typeface="Mada"/>
              <a:sym typeface="Mada"/>
            </a:endParaRPr>
          </a:p>
        </p:txBody>
      </p:sp>
      <p:sp>
        <p:nvSpPr>
          <p:cNvPr id="380" name="Google Shape;380;p23"/>
          <p:cNvSpPr txBox="1"/>
          <p:nvPr/>
        </p:nvSpPr>
        <p:spPr>
          <a:xfrm>
            <a:off x="179025" y="3810275"/>
            <a:ext cx="4663200" cy="8853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000"/>
              </a:spcBef>
              <a:spcAft>
                <a:spcPts val="0"/>
              </a:spcAft>
              <a:buSzPts val="1200"/>
              <a:buFont typeface="Mada"/>
              <a:buChar char="●"/>
            </a:pPr>
            <a:r>
              <a:rPr lang="en-GB" sz="1200">
                <a:latin typeface="Mada"/>
                <a:ea typeface="Mada"/>
                <a:cs typeface="Mada"/>
                <a:sym typeface="Mada"/>
              </a:rPr>
              <a:t>In 2008, global prevalence of raised total cholesterol among adults (≥ 5.0 mmol/l) was 39% (37% for males and 40% for females).</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Estimated to cause 2.6 million deaths.</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sp>
        <p:nvSpPr>
          <p:cNvPr id="381" name="Google Shape;381;p23"/>
          <p:cNvSpPr/>
          <p:nvPr/>
        </p:nvSpPr>
        <p:spPr>
          <a:xfrm>
            <a:off x="1491826" y="1360038"/>
            <a:ext cx="4412100" cy="5439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2000">
                <a:solidFill>
                  <a:srgbClr val="FFFFFF"/>
                </a:solidFill>
                <a:latin typeface="Mada"/>
                <a:ea typeface="Mada"/>
                <a:cs typeface="Mada"/>
                <a:sym typeface="Mada"/>
              </a:rPr>
              <a:t>Raised total cholesterol</a:t>
            </a:r>
            <a:endParaRPr sz="2000">
              <a:solidFill>
                <a:srgbClr val="FFFFFF"/>
              </a:solidFill>
              <a:latin typeface="Mada"/>
              <a:ea typeface="Mada"/>
              <a:cs typeface="Mada"/>
              <a:sym typeface="Mada"/>
            </a:endParaRPr>
          </a:p>
        </p:txBody>
      </p:sp>
      <p:sp>
        <p:nvSpPr>
          <p:cNvPr id="382" name="Google Shape;382;p23"/>
          <p:cNvSpPr/>
          <p:nvPr/>
        </p:nvSpPr>
        <p:spPr>
          <a:xfrm>
            <a:off x="433425" y="1948250"/>
            <a:ext cx="2096400" cy="713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1200">
                <a:latin typeface="Mada"/>
                <a:ea typeface="Mada"/>
                <a:cs typeface="Mada"/>
                <a:sym typeface="Mada"/>
              </a:rPr>
              <a:t>HDL</a:t>
            </a:r>
            <a:r>
              <a:rPr lang="en-GB" sz="1200">
                <a:latin typeface="Mada"/>
                <a:ea typeface="Mada"/>
                <a:cs typeface="Mada"/>
                <a:sym typeface="Mada"/>
              </a:rPr>
              <a:t>: High density lipoproteins; often called</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a:t>
            </a:r>
            <a:r>
              <a:rPr b="1" lang="en-GB" sz="1200">
                <a:latin typeface="Mada"/>
                <a:ea typeface="Mada"/>
                <a:cs typeface="Mada"/>
                <a:sym typeface="Mada"/>
              </a:rPr>
              <a:t>Good cholesterol</a:t>
            </a:r>
            <a:r>
              <a:rPr lang="en-GB" sz="1200">
                <a:latin typeface="Mada"/>
                <a:ea typeface="Mada"/>
                <a:cs typeface="Mada"/>
                <a:sym typeface="Mada"/>
              </a:rPr>
              <a:t>”</a:t>
            </a:r>
            <a:endParaRPr sz="1200">
              <a:latin typeface="Mada"/>
              <a:ea typeface="Mada"/>
              <a:cs typeface="Mada"/>
              <a:sym typeface="Mada"/>
            </a:endParaRPr>
          </a:p>
        </p:txBody>
      </p:sp>
      <p:sp>
        <p:nvSpPr>
          <p:cNvPr id="383" name="Google Shape;383;p23"/>
          <p:cNvSpPr/>
          <p:nvPr/>
        </p:nvSpPr>
        <p:spPr>
          <a:xfrm>
            <a:off x="433425" y="2718303"/>
            <a:ext cx="2096400" cy="713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1200">
                <a:latin typeface="Mada"/>
                <a:ea typeface="Mada"/>
                <a:cs typeface="Mada"/>
                <a:sym typeface="Mada"/>
              </a:rPr>
              <a:t>VLDL</a:t>
            </a:r>
            <a:r>
              <a:rPr lang="en-GB" sz="1200">
                <a:latin typeface="Mada"/>
                <a:ea typeface="Mada"/>
                <a:cs typeface="Mada"/>
                <a:sym typeface="Mada"/>
              </a:rPr>
              <a:t>: Very low density</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Lipoproteins; has highest amount of triglycerides.</a:t>
            </a:r>
            <a:endParaRPr sz="1200">
              <a:latin typeface="Mada"/>
              <a:ea typeface="Mada"/>
              <a:cs typeface="Mada"/>
              <a:sym typeface="Mada"/>
            </a:endParaRPr>
          </a:p>
        </p:txBody>
      </p:sp>
      <p:sp>
        <p:nvSpPr>
          <p:cNvPr id="384" name="Google Shape;384;p23"/>
          <p:cNvSpPr/>
          <p:nvPr/>
        </p:nvSpPr>
        <p:spPr>
          <a:xfrm>
            <a:off x="4953875" y="1948250"/>
            <a:ext cx="2167500" cy="713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1200">
                <a:latin typeface="Mada"/>
                <a:ea typeface="Mada"/>
                <a:cs typeface="Mada"/>
                <a:sym typeface="Mada"/>
              </a:rPr>
              <a:t>LDL</a:t>
            </a:r>
            <a:r>
              <a:rPr lang="en-GB" sz="1200">
                <a:latin typeface="Mada"/>
                <a:ea typeface="Mada"/>
                <a:cs typeface="Mada"/>
                <a:sym typeface="Mada"/>
              </a:rPr>
              <a:t>: Low density</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Lipoproteins; often called</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latin typeface="Mada"/>
                <a:ea typeface="Mada"/>
                <a:cs typeface="Mada"/>
                <a:sym typeface="Mada"/>
              </a:rPr>
              <a:t>“</a:t>
            </a:r>
            <a:r>
              <a:rPr b="1" lang="en-GB" sz="1200">
                <a:latin typeface="Mada"/>
                <a:ea typeface="Mada"/>
                <a:cs typeface="Mada"/>
                <a:sym typeface="Mada"/>
              </a:rPr>
              <a:t>Bad cholesterol</a:t>
            </a:r>
            <a:r>
              <a:rPr lang="en-GB" sz="1200">
                <a:latin typeface="Mada"/>
                <a:ea typeface="Mada"/>
                <a:cs typeface="Mada"/>
                <a:sym typeface="Mada"/>
              </a:rPr>
              <a:t>”</a:t>
            </a:r>
            <a:endParaRPr sz="1200">
              <a:latin typeface="Mada"/>
              <a:ea typeface="Mada"/>
              <a:cs typeface="Mada"/>
              <a:sym typeface="Mada"/>
            </a:endParaRPr>
          </a:p>
        </p:txBody>
      </p:sp>
      <p:sp>
        <p:nvSpPr>
          <p:cNvPr id="385" name="Google Shape;385;p23"/>
          <p:cNvSpPr/>
          <p:nvPr/>
        </p:nvSpPr>
        <p:spPr>
          <a:xfrm>
            <a:off x="4953875" y="2718303"/>
            <a:ext cx="2167500" cy="7131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1200">
                <a:latin typeface="Mada"/>
                <a:ea typeface="Mada"/>
                <a:cs typeface="Mada"/>
                <a:sym typeface="Mada"/>
              </a:rPr>
              <a:t>Triglycerides</a:t>
            </a:r>
            <a:r>
              <a:rPr lang="en-GB" sz="1200">
                <a:latin typeface="Mada"/>
                <a:ea typeface="Mada"/>
                <a:cs typeface="Mada"/>
                <a:sym typeface="Mada"/>
              </a:rPr>
              <a:t>: Type of fat found in your blood (stored in fat cells)</a:t>
            </a:r>
            <a:endParaRPr sz="1200">
              <a:latin typeface="Mada"/>
              <a:ea typeface="Mada"/>
              <a:cs typeface="Mada"/>
              <a:sym typeface="Mada"/>
            </a:endParaRPr>
          </a:p>
        </p:txBody>
      </p:sp>
      <p:cxnSp>
        <p:nvCxnSpPr>
          <p:cNvPr id="386" name="Google Shape;386;p23"/>
          <p:cNvCxnSpPr>
            <a:stCxn id="381" idx="2"/>
            <a:endCxn id="382" idx="3"/>
          </p:cNvCxnSpPr>
          <p:nvPr/>
        </p:nvCxnSpPr>
        <p:spPr>
          <a:xfrm rot="5400000">
            <a:off x="2913376" y="1520238"/>
            <a:ext cx="400800" cy="1168200"/>
          </a:xfrm>
          <a:prstGeom prst="bentConnector2">
            <a:avLst/>
          </a:prstGeom>
          <a:noFill/>
          <a:ln cap="flat" cmpd="sng" w="9525">
            <a:solidFill>
              <a:srgbClr val="595959"/>
            </a:solidFill>
            <a:prstDash val="solid"/>
            <a:round/>
            <a:headEnd len="med" w="med" type="none"/>
            <a:tailEnd len="med" w="med" type="none"/>
          </a:ln>
        </p:spPr>
      </p:cxnSp>
      <p:cxnSp>
        <p:nvCxnSpPr>
          <p:cNvPr id="387" name="Google Shape;387;p23"/>
          <p:cNvCxnSpPr>
            <a:stCxn id="381" idx="2"/>
            <a:endCxn id="384" idx="1"/>
          </p:cNvCxnSpPr>
          <p:nvPr/>
        </p:nvCxnSpPr>
        <p:spPr>
          <a:xfrm flipH="1" rot="-5400000">
            <a:off x="4125526" y="1476288"/>
            <a:ext cx="400800" cy="1256100"/>
          </a:xfrm>
          <a:prstGeom prst="bentConnector2">
            <a:avLst/>
          </a:prstGeom>
          <a:noFill/>
          <a:ln cap="flat" cmpd="sng" w="9525">
            <a:solidFill>
              <a:srgbClr val="595959"/>
            </a:solidFill>
            <a:prstDash val="solid"/>
            <a:round/>
            <a:headEnd len="med" w="med" type="none"/>
            <a:tailEnd len="med" w="med" type="none"/>
          </a:ln>
        </p:spPr>
      </p:cxnSp>
      <p:cxnSp>
        <p:nvCxnSpPr>
          <p:cNvPr id="388" name="Google Shape;388;p23"/>
          <p:cNvCxnSpPr>
            <a:stCxn id="381" idx="2"/>
            <a:endCxn id="383" idx="3"/>
          </p:cNvCxnSpPr>
          <p:nvPr/>
        </p:nvCxnSpPr>
        <p:spPr>
          <a:xfrm rot="5400000">
            <a:off x="2528326" y="1905288"/>
            <a:ext cx="1170900" cy="1168200"/>
          </a:xfrm>
          <a:prstGeom prst="bentConnector2">
            <a:avLst/>
          </a:prstGeom>
          <a:noFill/>
          <a:ln cap="flat" cmpd="sng" w="9525">
            <a:solidFill>
              <a:srgbClr val="595959"/>
            </a:solidFill>
            <a:prstDash val="solid"/>
            <a:round/>
            <a:headEnd len="med" w="med" type="none"/>
            <a:tailEnd len="med" w="med" type="none"/>
          </a:ln>
        </p:spPr>
      </p:cxnSp>
      <p:cxnSp>
        <p:nvCxnSpPr>
          <p:cNvPr id="389" name="Google Shape;389;p23"/>
          <p:cNvCxnSpPr>
            <a:stCxn id="381" idx="2"/>
            <a:endCxn id="385" idx="1"/>
          </p:cNvCxnSpPr>
          <p:nvPr/>
        </p:nvCxnSpPr>
        <p:spPr>
          <a:xfrm flipH="1" rot="-5400000">
            <a:off x="3740476" y="1861338"/>
            <a:ext cx="1170900" cy="1256100"/>
          </a:xfrm>
          <a:prstGeom prst="bentConnector2">
            <a:avLst/>
          </a:prstGeom>
          <a:noFill/>
          <a:ln cap="flat" cmpd="sng" w="9525">
            <a:solidFill>
              <a:srgbClr val="595959"/>
            </a:solidFill>
            <a:prstDash val="solid"/>
            <a:round/>
            <a:headEnd len="med" w="med" type="none"/>
            <a:tailEnd len="med" w="med" type="none"/>
          </a:ln>
        </p:spPr>
      </p:cxnSp>
      <p:sp>
        <p:nvSpPr>
          <p:cNvPr id="390" name="Google Shape;390;p23"/>
          <p:cNvSpPr txBox="1"/>
          <p:nvPr/>
        </p:nvSpPr>
        <p:spPr>
          <a:xfrm>
            <a:off x="106300" y="46831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Health Effects</a:t>
            </a:r>
            <a:endParaRPr b="1" sz="1200">
              <a:latin typeface="Mada"/>
              <a:ea typeface="Mada"/>
              <a:cs typeface="Mada"/>
              <a:sym typeface="Mada"/>
            </a:endParaRPr>
          </a:p>
        </p:txBody>
      </p:sp>
      <p:sp>
        <p:nvSpPr>
          <p:cNvPr id="391" name="Google Shape;391;p23"/>
          <p:cNvSpPr txBox="1"/>
          <p:nvPr/>
        </p:nvSpPr>
        <p:spPr>
          <a:xfrm>
            <a:off x="179025" y="5105675"/>
            <a:ext cx="6984600" cy="8853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000"/>
              </a:spcBef>
              <a:spcAft>
                <a:spcPts val="0"/>
              </a:spcAft>
              <a:buClr>
                <a:srgbClr val="CC0000"/>
              </a:buClr>
              <a:buSzPts val="1200"/>
              <a:buFont typeface="Mada"/>
              <a:buChar char="●"/>
            </a:pPr>
            <a:r>
              <a:rPr b="1" lang="en-GB" sz="1200">
                <a:solidFill>
                  <a:srgbClr val="CC0000"/>
                </a:solidFill>
                <a:latin typeface="Mada"/>
                <a:ea typeface="Mada"/>
                <a:cs typeface="Mada"/>
                <a:sym typeface="Mada"/>
              </a:rPr>
              <a:t>Increases risks of heart disease and stroke</a:t>
            </a:r>
            <a:endParaRPr b="1" sz="1200">
              <a:solidFill>
                <a:srgbClr val="CC0000"/>
              </a:solidFill>
              <a:latin typeface="Mada"/>
              <a:ea typeface="Mada"/>
              <a:cs typeface="Mada"/>
              <a:sym typeface="Mada"/>
            </a:endParaRPr>
          </a:p>
          <a:p>
            <a:pPr indent="-234600" lvl="0" marL="388800" rtl="0" algn="l">
              <a:lnSpc>
                <a:spcPct val="115000"/>
              </a:lnSpc>
              <a:spcBef>
                <a:spcPts val="0"/>
              </a:spcBef>
              <a:spcAft>
                <a:spcPts val="0"/>
              </a:spcAft>
              <a:buSzPts val="1200"/>
              <a:buFont typeface="Mada"/>
              <a:buChar char="-"/>
            </a:pPr>
            <a:r>
              <a:rPr lang="en-GB" sz="1200">
                <a:latin typeface="Mada"/>
                <a:ea typeface="Mada"/>
                <a:cs typeface="Mada"/>
                <a:sym typeface="Mada"/>
              </a:rPr>
              <a:t>Globally, ⅓ of ischaemic heart disease is attributable to high cholesterol.</a:t>
            </a:r>
            <a:endParaRPr sz="1200">
              <a:latin typeface="Mada"/>
              <a:ea typeface="Mada"/>
              <a:cs typeface="Mada"/>
              <a:sym typeface="Mada"/>
            </a:endParaRPr>
          </a:p>
          <a:p>
            <a:pPr indent="-234600" lvl="0" marL="388800" rtl="0" algn="l">
              <a:lnSpc>
                <a:spcPct val="115000"/>
              </a:lnSpc>
              <a:spcBef>
                <a:spcPts val="0"/>
              </a:spcBef>
              <a:spcAft>
                <a:spcPts val="0"/>
              </a:spcAft>
              <a:buSzPts val="1200"/>
              <a:buFont typeface="Mada"/>
              <a:buChar char="-"/>
            </a:pPr>
            <a:r>
              <a:rPr lang="en-GB" sz="1200">
                <a:latin typeface="Mada"/>
                <a:ea typeface="Mada"/>
                <a:cs typeface="Mada"/>
                <a:sym typeface="Mada"/>
              </a:rPr>
              <a:t>A 10% reduction in serum cholesterol in men aged 40 has been reported to result in a 50% reduction in heart disease within 5 years.</a:t>
            </a:r>
            <a:endParaRPr sz="1200">
              <a:latin typeface="Mada"/>
              <a:ea typeface="Mada"/>
              <a:cs typeface="Mada"/>
              <a:sym typeface="Mada"/>
            </a:endParaRPr>
          </a:p>
          <a:p>
            <a:pPr indent="-234600" lvl="0" marL="388800" rtl="0" algn="l">
              <a:lnSpc>
                <a:spcPct val="115000"/>
              </a:lnSpc>
              <a:spcBef>
                <a:spcPts val="0"/>
              </a:spcBef>
              <a:spcAft>
                <a:spcPts val="0"/>
              </a:spcAft>
              <a:buSzPts val="1200"/>
              <a:buFont typeface="Mada"/>
              <a:buChar char="-"/>
            </a:pPr>
            <a:r>
              <a:rPr lang="en-GB" sz="1200">
                <a:latin typeface="Mada"/>
                <a:ea typeface="Mada"/>
                <a:cs typeface="Mada"/>
                <a:sym typeface="Mada"/>
              </a:rPr>
              <a:t>A 10% reduction in serum cholesterol in men aged 70 years can result in an average 20% reduction in heart disease occurrence in the next 5 years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grpSp>
        <p:nvGrpSpPr>
          <p:cNvPr id="392" name="Google Shape;392;p23"/>
          <p:cNvGrpSpPr/>
          <p:nvPr/>
        </p:nvGrpSpPr>
        <p:grpSpPr>
          <a:xfrm>
            <a:off x="493731" y="6663402"/>
            <a:ext cx="259315" cy="487847"/>
            <a:chOff x="4136752" y="1733232"/>
            <a:chExt cx="723738" cy="1422708"/>
          </a:xfrm>
        </p:grpSpPr>
        <p:sp>
          <p:nvSpPr>
            <p:cNvPr id="393" name="Google Shape;393;p23"/>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94" name="Google Shape;394;p23"/>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95" name="Google Shape;395;p23"/>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96" name="Google Shape;396;p23"/>
          <p:cNvSpPr txBox="1"/>
          <p:nvPr/>
        </p:nvSpPr>
        <p:spPr>
          <a:xfrm>
            <a:off x="102025" y="6663406"/>
            <a:ext cx="456600" cy="42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3</a:t>
            </a:r>
            <a:endParaRPr b="1" i="0" sz="3100" cap="none" strike="noStrike">
              <a:solidFill>
                <a:srgbClr val="134F5C"/>
              </a:solidFill>
              <a:latin typeface="Exo"/>
              <a:ea typeface="Exo"/>
              <a:cs typeface="Exo"/>
              <a:sym typeface="Exo"/>
            </a:endParaRPr>
          </a:p>
        </p:txBody>
      </p:sp>
      <p:sp>
        <p:nvSpPr>
          <p:cNvPr id="397" name="Google Shape;397;p23"/>
          <p:cNvSpPr txBox="1"/>
          <p:nvPr/>
        </p:nvSpPr>
        <p:spPr>
          <a:xfrm>
            <a:off x="851975" y="6675850"/>
            <a:ext cx="2663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Mada"/>
                <a:ea typeface="Mada"/>
                <a:cs typeface="Mada"/>
                <a:sym typeface="Mada"/>
              </a:rPr>
              <a:t>Raised Blood Glucose:</a:t>
            </a:r>
            <a:endParaRPr b="1" sz="1600">
              <a:latin typeface="Mada"/>
              <a:ea typeface="Mada"/>
              <a:cs typeface="Mada"/>
              <a:sym typeface="Mada"/>
            </a:endParaRPr>
          </a:p>
        </p:txBody>
      </p:sp>
      <p:sp>
        <p:nvSpPr>
          <p:cNvPr id="398" name="Google Shape;398;p23"/>
          <p:cNvSpPr txBox="1"/>
          <p:nvPr/>
        </p:nvSpPr>
        <p:spPr>
          <a:xfrm>
            <a:off x="106300" y="75787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Global Burden:</a:t>
            </a:r>
            <a:endParaRPr b="1" sz="1200">
              <a:latin typeface="Mada"/>
              <a:ea typeface="Mada"/>
              <a:cs typeface="Mada"/>
              <a:sym typeface="Mada"/>
            </a:endParaRPr>
          </a:p>
        </p:txBody>
      </p:sp>
      <p:sp>
        <p:nvSpPr>
          <p:cNvPr id="399" name="Google Shape;399;p23"/>
          <p:cNvSpPr txBox="1"/>
          <p:nvPr/>
        </p:nvSpPr>
        <p:spPr>
          <a:xfrm>
            <a:off x="26625" y="7925075"/>
            <a:ext cx="7231200" cy="885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In 2012, it was estimated that elevated glucose resulted in 3.7 million deaths.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Globally, approximately 8.3% of adults aged 18 and over had elevated blood glucose in 2013.</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sp>
        <p:nvSpPr>
          <p:cNvPr id="400" name="Google Shape;400;p23"/>
          <p:cNvSpPr txBox="1"/>
          <p:nvPr/>
        </p:nvSpPr>
        <p:spPr>
          <a:xfrm>
            <a:off x="5225" y="7240975"/>
            <a:ext cx="5781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Sugar produces fuel and energy for our cells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Insulin helps control the amount of glucose in our bodies</a:t>
            </a:r>
            <a:endParaRPr sz="1200">
              <a:latin typeface="Mada"/>
              <a:ea typeface="Mada"/>
              <a:cs typeface="Mada"/>
              <a:sym typeface="Mada"/>
            </a:endParaRPr>
          </a:p>
        </p:txBody>
      </p:sp>
      <p:sp>
        <p:nvSpPr>
          <p:cNvPr id="401" name="Google Shape;401;p23"/>
          <p:cNvSpPr txBox="1"/>
          <p:nvPr/>
        </p:nvSpPr>
        <p:spPr>
          <a:xfrm>
            <a:off x="106300" y="84169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Health Effects</a:t>
            </a:r>
            <a:endParaRPr b="1" sz="1200">
              <a:latin typeface="Mada"/>
              <a:ea typeface="Mada"/>
              <a:cs typeface="Mada"/>
              <a:sym typeface="Mada"/>
            </a:endParaRPr>
          </a:p>
        </p:txBody>
      </p:sp>
      <p:sp>
        <p:nvSpPr>
          <p:cNvPr id="402" name="Google Shape;402;p23"/>
          <p:cNvSpPr txBox="1"/>
          <p:nvPr/>
        </p:nvSpPr>
        <p:spPr>
          <a:xfrm>
            <a:off x="179025" y="8763275"/>
            <a:ext cx="6984600" cy="12168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000"/>
              </a:spcBef>
              <a:spcAft>
                <a:spcPts val="0"/>
              </a:spcAft>
              <a:buSzPts val="1200"/>
              <a:buFont typeface="Mada"/>
              <a:buChar char="●"/>
            </a:pPr>
            <a:r>
              <a:rPr lang="en-GB" sz="1200">
                <a:latin typeface="Mada"/>
                <a:ea typeface="Mada"/>
                <a:cs typeface="Mada"/>
                <a:sym typeface="Mada"/>
              </a:rPr>
              <a:t>Elevated glucose levels can lead to type 2 diabetes.</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Diabetes is the leading cause of renal failure.</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Lower limb amputations are at least 10 times more common in people with diabetes</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Raised glucose is a major cause of heart disease and renal disease.</a:t>
            </a:r>
            <a:endParaRPr sz="1200">
              <a:latin typeface="Mada"/>
              <a:ea typeface="Mada"/>
              <a:cs typeface="Mada"/>
              <a:sym typeface="Mada"/>
            </a:endParaRPr>
          </a:p>
          <a:p>
            <a:pPr indent="-171450" lvl="0" marL="179999"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Retinal damage</a:t>
            </a:r>
            <a:endParaRPr sz="1200">
              <a:solidFill>
                <a:srgbClr val="6AA84F"/>
              </a:solidFill>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pic>
        <p:nvPicPr>
          <p:cNvPr id="403" name="Google Shape;403;p23"/>
          <p:cNvPicPr preferRelativeResize="0"/>
          <p:nvPr/>
        </p:nvPicPr>
        <p:blipFill>
          <a:blip r:embed="rId3">
            <a:alphaModFix/>
          </a:blip>
          <a:stretch>
            <a:fillRect/>
          </a:stretch>
        </p:blipFill>
        <p:spPr>
          <a:xfrm>
            <a:off x="4936500" y="3530501"/>
            <a:ext cx="2470225" cy="18546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24"/>
          <p:cNvPicPr preferRelativeResize="0"/>
          <p:nvPr/>
        </p:nvPicPr>
        <p:blipFill rotWithShape="1">
          <a:blip r:embed="rId3">
            <a:alphaModFix/>
          </a:blip>
          <a:srcRect b="8575" l="0" r="0" t="0"/>
          <a:stretch/>
        </p:blipFill>
        <p:spPr>
          <a:xfrm>
            <a:off x="5896526" y="377723"/>
            <a:ext cx="1625100" cy="1604551"/>
          </a:xfrm>
          <a:prstGeom prst="rect">
            <a:avLst/>
          </a:prstGeom>
          <a:noFill/>
          <a:ln>
            <a:noFill/>
          </a:ln>
        </p:spPr>
      </p:pic>
      <p:sp>
        <p:nvSpPr>
          <p:cNvPr id="409" name="Google Shape;409;p2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p:nvPr/>
        </p:nvSpPr>
        <p:spPr>
          <a:xfrm>
            <a:off x="5225" y="10074500"/>
            <a:ext cx="7589400" cy="624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4"/>
          <p:cNvSpPr txBox="1"/>
          <p:nvPr/>
        </p:nvSpPr>
        <p:spPr>
          <a:xfrm>
            <a:off x="182051" y="202825"/>
            <a:ext cx="7190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Metabolic Risk Factors</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grpSp>
        <p:nvGrpSpPr>
          <p:cNvPr id="412" name="Google Shape;412;p24"/>
          <p:cNvGrpSpPr/>
          <p:nvPr/>
        </p:nvGrpSpPr>
        <p:grpSpPr>
          <a:xfrm>
            <a:off x="493731" y="872202"/>
            <a:ext cx="259315" cy="487847"/>
            <a:chOff x="4136752" y="1733232"/>
            <a:chExt cx="723738" cy="1422708"/>
          </a:xfrm>
        </p:grpSpPr>
        <p:sp>
          <p:nvSpPr>
            <p:cNvPr id="413" name="Google Shape;413;p24"/>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14" name="Google Shape;414;p24"/>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15" name="Google Shape;415;p24"/>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416" name="Google Shape;416;p24"/>
          <p:cNvSpPr txBox="1"/>
          <p:nvPr/>
        </p:nvSpPr>
        <p:spPr>
          <a:xfrm>
            <a:off x="102025" y="872206"/>
            <a:ext cx="456600" cy="42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4</a:t>
            </a:r>
            <a:endParaRPr b="1" i="0" sz="3100" cap="none" strike="noStrike">
              <a:solidFill>
                <a:srgbClr val="134F5C"/>
              </a:solidFill>
              <a:latin typeface="Exo"/>
              <a:ea typeface="Exo"/>
              <a:cs typeface="Exo"/>
              <a:sym typeface="Exo"/>
            </a:endParaRPr>
          </a:p>
        </p:txBody>
      </p:sp>
      <p:sp>
        <p:nvSpPr>
          <p:cNvPr id="417" name="Google Shape;417;p24"/>
          <p:cNvSpPr txBox="1"/>
          <p:nvPr/>
        </p:nvSpPr>
        <p:spPr>
          <a:xfrm>
            <a:off x="851975" y="884650"/>
            <a:ext cx="2663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Mada"/>
                <a:ea typeface="Mada"/>
                <a:cs typeface="Mada"/>
                <a:sym typeface="Mada"/>
              </a:rPr>
              <a:t>Overweight and Obesity</a:t>
            </a:r>
            <a:r>
              <a:rPr b="1" lang="en-GB" sz="1600">
                <a:latin typeface="Mada"/>
                <a:ea typeface="Mada"/>
                <a:cs typeface="Mada"/>
                <a:sym typeface="Mada"/>
              </a:rPr>
              <a:t>:</a:t>
            </a:r>
            <a:endParaRPr b="1" sz="1600">
              <a:latin typeface="Mada"/>
              <a:ea typeface="Mada"/>
              <a:cs typeface="Mada"/>
              <a:sym typeface="Mada"/>
            </a:endParaRPr>
          </a:p>
        </p:txBody>
      </p:sp>
      <p:sp>
        <p:nvSpPr>
          <p:cNvPr id="418" name="Google Shape;418;p24"/>
          <p:cNvSpPr txBox="1"/>
          <p:nvPr/>
        </p:nvSpPr>
        <p:spPr>
          <a:xfrm>
            <a:off x="102025" y="1428175"/>
            <a:ext cx="66222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Overweight and obesity are defined as </a:t>
            </a:r>
            <a:endParaRPr sz="1200">
              <a:latin typeface="Mada"/>
              <a:ea typeface="Mada"/>
              <a:cs typeface="Mada"/>
              <a:sym typeface="Mada"/>
            </a:endParaRPr>
          </a:p>
          <a:p>
            <a:pPr indent="0" lvl="0" marL="457200" rtl="0" algn="ctr">
              <a:spcBef>
                <a:spcPts val="0"/>
              </a:spcBef>
              <a:spcAft>
                <a:spcPts val="0"/>
              </a:spcAft>
              <a:buNone/>
            </a:pPr>
            <a:r>
              <a:rPr b="1" lang="en-GB" sz="1200">
                <a:latin typeface="Mada"/>
                <a:ea typeface="Mada"/>
                <a:cs typeface="Mada"/>
                <a:sym typeface="Mada"/>
              </a:rPr>
              <a:t>''abnormal or excessive fat accumulation that presents a risk to health.”</a:t>
            </a:r>
            <a:endParaRPr b="1" sz="1200">
              <a:latin typeface="Mada"/>
              <a:ea typeface="Mada"/>
              <a:cs typeface="Mada"/>
              <a:sym typeface="Mada"/>
            </a:endParaRPr>
          </a:p>
        </p:txBody>
      </p:sp>
      <p:graphicFrame>
        <p:nvGraphicFramePr>
          <p:cNvPr id="419" name="Google Shape;419;p24"/>
          <p:cNvGraphicFramePr/>
          <p:nvPr/>
        </p:nvGraphicFramePr>
        <p:xfrm>
          <a:off x="318088" y="2050388"/>
          <a:ext cx="3000000" cy="3000000"/>
        </p:xfrm>
        <a:graphic>
          <a:graphicData uri="http://schemas.openxmlformats.org/drawingml/2006/table">
            <a:tbl>
              <a:tblPr>
                <a:noFill/>
                <a:tableStyleId>{B6D90C48-9F3C-40E5-AFC1-A8C34194FA41}</a:tableStyleId>
              </a:tblPr>
              <a:tblGrid>
                <a:gridCol w="3448450"/>
                <a:gridCol w="3448450"/>
              </a:tblGrid>
              <a:tr h="396200">
                <a:tc gridSpan="2">
                  <a:txBody>
                    <a:bodyPr/>
                    <a:lstStyle/>
                    <a:p>
                      <a:pPr indent="0" lvl="0" marL="0" rtl="0" algn="ctr">
                        <a:spcBef>
                          <a:spcPts val="0"/>
                        </a:spcBef>
                        <a:spcAft>
                          <a:spcPts val="0"/>
                        </a:spcAft>
                        <a:buNone/>
                      </a:pPr>
                      <a:r>
                        <a:rPr b="1" lang="en-GB">
                          <a:solidFill>
                            <a:srgbClr val="FFFFFF"/>
                          </a:solidFill>
                          <a:latin typeface="Mada"/>
                          <a:ea typeface="Mada"/>
                          <a:cs typeface="Mada"/>
                          <a:sym typeface="Mada"/>
                        </a:rPr>
                        <a:t>Body Mass Index</a:t>
                      </a:r>
                      <a:endParaRPr b="1">
                        <a:solidFill>
                          <a:srgbClr val="FFFFFF"/>
                        </a:solidFill>
                        <a:latin typeface="Mada"/>
                        <a:ea typeface="Mada"/>
                        <a:cs typeface="Mada"/>
                        <a:sym typeface="Mada"/>
                      </a:endParaRPr>
                    </a:p>
                  </a:txBody>
                  <a:tcPr marT="91425" marB="91425" marR="91425" marL="91425" anchor="ctr">
                    <a:solidFill>
                      <a:srgbClr val="134F5C"/>
                    </a:solidFill>
                  </a:tcPr>
                </a:tc>
                <a:tc hMerge="1"/>
              </a:tr>
              <a:tr h="381000">
                <a:tc gridSpan="2">
                  <a:txBody>
                    <a:bodyPr/>
                    <a:lstStyle/>
                    <a:p>
                      <a:pPr indent="0" lvl="0" marL="457200" rtl="0" algn="ctr">
                        <a:spcBef>
                          <a:spcPts val="0"/>
                        </a:spcBef>
                        <a:spcAft>
                          <a:spcPts val="0"/>
                        </a:spcAft>
                        <a:buNone/>
                      </a:pPr>
                      <a:r>
                        <a:rPr lang="en-GB" sz="1200">
                          <a:solidFill>
                            <a:schemeClr val="dk1"/>
                          </a:solidFill>
                          <a:latin typeface="Mada"/>
                          <a:ea typeface="Mada"/>
                          <a:cs typeface="Mada"/>
                          <a:sym typeface="Mada"/>
                        </a:rPr>
                        <a:t>BMI (Body Mass Index) = Weight (kg) / Height</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(m)</a:t>
                      </a:r>
                      <a:endParaRPr sz="1200">
                        <a:latin typeface="Mada"/>
                        <a:ea typeface="Mada"/>
                        <a:cs typeface="Mada"/>
                        <a:sym typeface="Mada"/>
                      </a:endParaRPr>
                    </a:p>
                  </a:txBody>
                  <a:tcPr marT="91425" marB="91425" marR="91425" marL="91425" anchor="ctr"/>
                </a:tc>
                <a:tc hMerge="1"/>
              </a:tr>
              <a:tr h="381000">
                <a:tc>
                  <a:txBody>
                    <a:bodyPr/>
                    <a:lstStyle/>
                    <a:p>
                      <a:pPr indent="0" lvl="0" marL="0" rtl="0" algn="ctr">
                        <a:spcBef>
                          <a:spcPts val="0"/>
                        </a:spcBef>
                        <a:spcAft>
                          <a:spcPts val="0"/>
                        </a:spcAft>
                        <a:buNone/>
                      </a:pPr>
                      <a:r>
                        <a:rPr b="1" lang="en-GB" sz="1200">
                          <a:latin typeface="Mada"/>
                          <a:ea typeface="Mada"/>
                          <a:cs typeface="Mada"/>
                          <a:sym typeface="Mada"/>
                        </a:rPr>
                        <a:t>Underweight</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&lt;18.5</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Normal</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18.5-24.9</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Overweight</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25-29.9</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Obese</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&gt;30</a:t>
                      </a:r>
                      <a:endParaRPr sz="1200">
                        <a:latin typeface="Mada"/>
                        <a:ea typeface="Mada"/>
                        <a:cs typeface="Mada"/>
                        <a:sym typeface="Mada"/>
                      </a:endParaRPr>
                    </a:p>
                  </a:txBody>
                  <a:tcPr marT="91425" marB="91425" marR="91425" marL="91425" anchor="ctr"/>
                </a:tc>
              </a:tr>
              <a:tr h="396200">
                <a:tc gridSpan="2">
                  <a:txBody>
                    <a:bodyPr/>
                    <a:lstStyle/>
                    <a:p>
                      <a:pPr indent="0" lvl="0" marL="0" marR="0" rtl="0" algn="ctr">
                        <a:lnSpc>
                          <a:spcPct val="100000"/>
                        </a:lnSpc>
                        <a:spcBef>
                          <a:spcPts val="0"/>
                        </a:spcBef>
                        <a:spcAft>
                          <a:spcPts val="0"/>
                        </a:spcAft>
                        <a:buNone/>
                      </a:pPr>
                      <a:r>
                        <a:rPr b="1" lang="en-GB">
                          <a:solidFill>
                            <a:srgbClr val="FFFFFF"/>
                          </a:solidFill>
                          <a:latin typeface="Mada"/>
                          <a:ea typeface="Mada"/>
                          <a:cs typeface="Mada"/>
                          <a:sym typeface="Mada"/>
                        </a:rPr>
                        <a:t>Skinfold Thickness Test</a:t>
                      </a:r>
                      <a:endParaRPr b="1">
                        <a:solidFill>
                          <a:srgbClr val="FFFFFF"/>
                        </a:solidFill>
                        <a:latin typeface="Mada"/>
                        <a:ea typeface="Mada"/>
                        <a:cs typeface="Mada"/>
                        <a:sym typeface="Mada"/>
                      </a:endParaRPr>
                    </a:p>
                  </a:txBody>
                  <a:tcPr marT="91425" marB="91425" marR="91425" marL="91425" anchor="ctr">
                    <a:solidFill>
                      <a:srgbClr val="134F5C"/>
                    </a:solidFill>
                  </a:tcPr>
                </a:tc>
                <a:tc hMerge="1"/>
              </a:tr>
              <a:tr h="396200">
                <a:tc gridSpan="2">
                  <a:txBody>
                    <a:bodyPr/>
                    <a:lstStyle/>
                    <a:p>
                      <a:pPr indent="0" lvl="0" marL="0" marR="0" rtl="0" algn="ctr">
                        <a:lnSpc>
                          <a:spcPct val="100000"/>
                        </a:lnSpc>
                        <a:spcBef>
                          <a:spcPts val="0"/>
                        </a:spcBef>
                        <a:spcAft>
                          <a:spcPts val="0"/>
                        </a:spcAft>
                        <a:buNone/>
                      </a:pPr>
                      <a:r>
                        <a:rPr b="1" lang="en-GB">
                          <a:solidFill>
                            <a:srgbClr val="FFFFFF"/>
                          </a:solidFill>
                          <a:latin typeface="Mada"/>
                          <a:ea typeface="Mada"/>
                          <a:cs typeface="Mada"/>
                          <a:sym typeface="Mada"/>
                        </a:rPr>
                        <a:t>Waist-to-Hip Circumference Ratio</a:t>
                      </a:r>
                      <a:endParaRPr b="1">
                        <a:solidFill>
                          <a:srgbClr val="FFFFFF"/>
                        </a:solidFill>
                        <a:latin typeface="Mada"/>
                        <a:ea typeface="Mada"/>
                        <a:cs typeface="Mada"/>
                        <a:sym typeface="Mada"/>
                      </a:endParaRPr>
                    </a:p>
                  </a:txBody>
                  <a:tcPr marT="91425" marB="91425" marR="91425" marL="91425" anchor="ctr">
                    <a:solidFill>
                      <a:srgbClr val="134F5C"/>
                    </a:solidFill>
                  </a:tcPr>
                </a:tc>
                <a:tc hMerge="1"/>
              </a:tr>
              <a:tr h="381000">
                <a:tc>
                  <a:txBody>
                    <a:bodyPr/>
                    <a:lstStyle/>
                    <a:p>
                      <a:pPr indent="0" lvl="0" marL="0" rtl="0" algn="ctr">
                        <a:spcBef>
                          <a:spcPts val="0"/>
                        </a:spcBef>
                        <a:spcAft>
                          <a:spcPts val="0"/>
                        </a:spcAft>
                        <a:buNone/>
                      </a:pPr>
                      <a:r>
                        <a:rPr b="1" lang="en-GB" sz="1200">
                          <a:solidFill>
                            <a:schemeClr val="dk1"/>
                          </a:solidFill>
                          <a:latin typeface="Mada"/>
                          <a:ea typeface="Mada"/>
                          <a:cs typeface="Mada"/>
                          <a:sym typeface="Mada"/>
                        </a:rPr>
                        <a:t>Men</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solidFill>
                            <a:schemeClr val="dk1"/>
                          </a:solidFill>
                          <a:latin typeface="Mada"/>
                          <a:ea typeface="Mada"/>
                          <a:cs typeface="Mada"/>
                          <a:sym typeface="Mada"/>
                        </a:rPr>
                        <a:t>&gt; 102 cm are considered high risk</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Women</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solidFill>
                            <a:schemeClr val="dk1"/>
                          </a:solidFill>
                          <a:latin typeface="Mada"/>
                          <a:ea typeface="Mada"/>
                          <a:cs typeface="Mada"/>
                          <a:sym typeface="Mada"/>
                        </a:rPr>
                        <a:t>&gt; 88 cm are considered high risk</a:t>
                      </a:r>
                      <a:endParaRPr sz="1200">
                        <a:latin typeface="Mada"/>
                        <a:ea typeface="Mada"/>
                        <a:cs typeface="Mada"/>
                        <a:sym typeface="Mada"/>
                      </a:endParaRPr>
                    </a:p>
                  </a:txBody>
                  <a:tcPr marT="91425" marB="91425" marR="91425" marL="91425" anchor="ctr"/>
                </a:tc>
              </a:tr>
            </a:tbl>
          </a:graphicData>
        </a:graphic>
      </p:graphicFrame>
      <p:pic>
        <p:nvPicPr>
          <p:cNvPr id="420" name="Google Shape;420;p24"/>
          <p:cNvPicPr preferRelativeResize="0"/>
          <p:nvPr/>
        </p:nvPicPr>
        <p:blipFill>
          <a:blip r:embed="rId4">
            <a:alphaModFix/>
          </a:blip>
          <a:stretch>
            <a:fillRect/>
          </a:stretch>
        </p:blipFill>
        <p:spPr>
          <a:xfrm>
            <a:off x="6520023" y="9526700"/>
            <a:ext cx="1074601" cy="547800"/>
          </a:xfrm>
          <a:prstGeom prst="rect">
            <a:avLst/>
          </a:prstGeom>
          <a:noFill/>
          <a:ln>
            <a:noFill/>
          </a:ln>
        </p:spPr>
      </p:pic>
      <p:sp>
        <p:nvSpPr>
          <p:cNvPr id="421" name="Google Shape;421;p24"/>
          <p:cNvSpPr txBox="1"/>
          <p:nvPr/>
        </p:nvSpPr>
        <p:spPr>
          <a:xfrm>
            <a:off x="6450000" y="9888800"/>
            <a:ext cx="5913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
                <a:solidFill>
                  <a:srgbClr val="FFFFFF"/>
                </a:solidFill>
              </a:rPr>
              <a:t>©</a:t>
            </a:r>
            <a:r>
              <a:rPr lang="en-GB" sz="400">
                <a:solidFill>
                  <a:srgbClr val="FFFFFF"/>
                </a:solidFill>
              </a:rPr>
              <a:t> </a:t>
            </a:r>
            <a:r>
              <a:rPr lang="en-GB" sz="300">
                <a:solidFill>
                  <a:srgbClr val="FFFFFF"/>
                </a:solidFill>
              </a:rPr>
              <a:t>Faisal alqifari </a:t>
            </a:r>
            <a:endParaRPr sz="300">
              <a:solidFill>
                <a:srgbClr val="FFFFFF"/>
              </a:solidFill>
            </a:endParaRPr>
          </a:p>
        </p:txBody>
      </p:sp>
      <p:pic>
        <p:nvPicPr>
          <p:cNvPr id="422" name="Google Shape;422;p24"/>
          <p:cNvPicPr preferRelativeResize="0"/>
          <p:nvPr/>
        </p:nvPicPr>
        <p:blipFill>
          <a:blip r:embed="rId5">
            <a:alphaModFix/>
          </a:blip>
          <a:stretch>
            <a:fillRect/>
          </a:stretch>
        </p:blipFill>
        <p:spPr>
          <a:xfrm>
            <a:off x="5114700" y="7183938"/>
            <a:ext cx="2100301" cy="1853050"/>
          </a:xfrm>
          <a:prstGeom prst="rect">
            <a:avLst/>
          </a:prstGeom>
          <a:noFill/>
          <a:ln>
            <a:noFill/>
          </a:ln>
        </p:spPr>
      </p:pic>
      <p:sp>
        <p:nvSpPr>
          <p:cNvPr id="423" name="Google Shape;423;p24"/>
          <p:cNvSpPr txBox="1"/>
          <p:nvPr/>
        </p:nvSpPr>
        <p:spPr>
          <a:xfrm>
            <a:off x="182051" y="6146425"/>
            <a:ext cx="7190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WHO Website</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424" name="Google Shape;424;p24"/>
          <p:cNvSpPr txBox="1"/>
          <p:nvPr/>
        </p:nvSpPr>
        <p:spPr>
          <a:xfrm>
            <a:off x="179025" y="6556350"/>
            <a:ext cx="4800000" cy="354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Global</a:t>
            </a:r>
            <a:r>
              <a:rPr lang="en-GB" sz="1200">
                <a:latin typeface="Mada"/>
                <a:ea typeface="Mada"/>
                <a:cs typeface="Mada"/>
                <a:sym typeface="Mada"/>
              </a:rPr>
              <a:t> </a:t>
            </a:r>
            <a:r>
              <a:rPr b="1" lang="en-GB" sz="1800">
                <a:solidFill>
                  <a:srgbClr val="76A5AF"/>
                </a:solidFill>
                <a:latin typeface="Nunito"/>
                <a:ea typeface="Nunito"/>
                <a:cs typeface="Nunito"/>
                <a:sym typeface="Nunito"/>
              </a:rPr>
              <a:t>Health Observatory (GHO)</a:t>
            </a:r>
            <a:r>
              <a:rPr lang="en-GB"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Provides data and analyses on global health priorities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Noncommunicable diseases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Mortality/morbidity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Risk Factors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Country statistics: health data and statistics for countries</a:t>
            </a:r>
            <a:endParaRPr sz="1200">
              <a:latin typeface="Mada"/>
              <a:ea typeface="Mada"/>
              <a:cs typeface="Mada"/>
              <a:sym typeface="Mada"/>
            </a:endParaRPr>
          </a:p>
          <a:p>
            <a:pPr indent="0" lvl="0" marL="0" rtl="0" algn="l">
              <a:lnSpc>
                <a:spcPct val="115000"/>
              </a:lnSpc>
              <a:spcBef>
                <a:spcPts val="500"/>
              </a:spcBef>
              <a:spcAft>
                <a:spcPts val="0"/>
              </a:spcAft>
              <a:buNone/>
            </a:pPr>
            <a:r>
              <a:t/>
            </a:r>
            <a:endParaRPr sz="1200">
              <a:latin typeface="Mada"/>
              <a:ea typeface="Mada"/>
              <a:cs typeface="Mada"/>
              <a:sym typeface="Mada"/>
            </a:endParaRPr>
          </a:p>
          <a:p>
            <a:pPr indent="0" lvl="0" marL="0" rtl="0" algn="l">
              <a:lnSpc>
                <a:spcPct val="115000"/>
              </a:lnSpc>
              <a:spcBef>
                <a:spcPts val="1000"/>
              </a:spcBef>
              <a:spcAft>
                <a:spcPts val="0"/>
              </a:spcAft>
              <a:buClr>
                <a:schemeClr val="dk1"/>
              </a:buClr>
              <a:buSzPts val="1100"/>
              <a:buFont typeface="Arial"/>
              <a:buNone/>
            </a:pPr>
            <a:r>
              <a:rPr b="1" lang="en-GB" sz="1800">
                <a:solidFill>
                  <a:srgbClr val="76A5AF"/>
                </a:solidFill>
                <a:latin typeface="Nunito"/>
                <a:ea typeface="Nunito"/>
                <a:cs typeface="Nunito"/>
                <a:sym typeface="Nunito"/>
              </a:rPr>
              <a:t>Media Centre Fact Sheets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1600"/>
              </a:spcBef>
              <a:spcAft>
                <a:spcPts val="0"/>
              </a:spcAft>
              <a:buClr>
                <a:schemeClr val="dk1"/>
              </a:buClr>
              <a:buSzPts val="1200"/>
              <a:buFont typeface="Mada"/>
              <a:buChar char="●"/>
            </a:pPr>
            <a:r>
              <a:rPr lang="en-GB" sz="1200">
                <a:solidFill>
                  <a:schemeClr val="dk1"/>
                </a:solidFill>
                <a:latin typeface="Mada"/>
                <a:ea typeface="Mada"/>
                <a:cs typeface="Mada"/>
                <a:sym typeface="Mada"/>
              </a:rPr>
              <a:t>Key facts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Symptoms, risk factors and burden of disease</a:t>
            </a:r>
            <a:endParaRPr sz="1200">
              <a:solidFill>
                <a:schemeClr val="dk1"/>
              </a:solidFill>
              <a:latin typeface="Mada"/>
              <a:ea typeface="Mada"/>
              <a:cs typeface="Mada"/>
              <a:sym typeface="Mada"/>
            </a:endParaRPr>
          </a:p>
          <a:p>
            <a:pPr indent="0" lvl="0" marL="0" rtl="0" algn="l">
              <a:lnSpc>
                <a:spcPct val="115000"/>
              </a:lnSpc>
              <a:spcBef>
                <a:spcPts val="500"/>
              </a:spcBef>
              <a:spcAft>
                <a:spcPts val="0"/>
              </a:spcAft>
              <a:buNone/>
            </a:pPr>
            <a:r>
              <a:t/>
            </a:r>
            <a:endParaRPr sz="1200">
              <a:latin typeface="Mada"/>
              <a:ea typeface="Mada"/>
              <a:cs typeface="Mada"/>
              <a:sym typeface="Mada"/>
            </a:endParaRPr>
          </a:p>
          <a:p>
            <a:pPr indent="0" lvl="0" marL="457200" rtl="0" algn="l">
              <a:lnSpc>
                <a:spcPct val="115000"/>
              </a:lnSpc>
              <a:spcBef>
                <a:spcPts val="1000"/>
              </a:spcBef>
              <a:spcAft>
                <a:spcPts val="1600"/>
              </a:spcAft>
              <a:buNone/>
            </a:pPr>
            <a:r>
              <a:t/>
            </a:r>
            <a:endParaRPr sz="1200">
              <a:latin typeface="Mada"/>
              <a:ea typeface="Mada"/>
              <a:cs typeface="Mada"/>
              <a:sym typeface="Mada"/>
            </a:endParaRPr>
          </a:p>
        </p:txBody>
      </p:sp>
      <p:pic>
        <p:nvPicPr>
          <p:cNvPr id="425" name="Google Shape;425;p24">
            <a:hlinkClick r:id="rId6"/>
          </p:cNvPr>
          <p:cNvPicPr preferRelativeResize="0"/>
          <p:nvPr/>
        </p:nvPicPr>
        <p:blipFill>
          <a:blip r:embed="rId7">
            <a:alphaModFix/>
          </a:blip>
          <a:stretch>
            <a:fillRect/>
          </a:stretch>
        </p:blipFill>
        <p:spPr>
          <a:xfrm>
            <a:off x="3959450" y="6724425"/>
            <a:ext cx="425100" cy="425100"/>
          </a:xfrm>
          <a:prstGeom prst="rect">
            <a:avLst/>
          </a:prstGeom>
          <a:noFill/>
          <a:ln>
            <a:noFill/>
          </a:ln>
        </p:spPr>
      </p:pic>
      <p:pic>
        <p:nvPicPr>
          <p:cNvPr id="426" name="Google Shape;426;p24">
            <a:hlinkClick r:id="rId8"/>
          </p:cNvPr>
          <p:cNvPicPr preferRelativeResize="0"/>
          <p:nvPr/>
        </p:nvPicPr>
        <p:blipFill>
          <a:blip r:embed="rId7">
            <a:alphaModFix/>
          </a:blip>
          <a:stretch>
            <a:fillRect/>
          </a:stretch>
        </p:blipFill>
        <p:spPr>
          <a:xfrm>
            <a:off x="3121250" y="8629425"/>
            <a:ext cx="425100" cy="42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5"/>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32" name="Google Shape;432;p25"/>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433" name="Google Shape;433;p25"/>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34" name="Google Shape;434;p25"/>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435" name="Google Shape;435;p25"/>
          <p:cNvGraphicFramePr/>
          <p:nvPr/>
        </p:nvGraphicFramePr>
        <p:xfrm>
          <a:off x="2068288" y="9686763"/>
          <a:ext cx="3000000" cy="3000000"/>
        </p:xfrm>
        <a:graphic>
          <a:graphicData uri="http://schemas.openxmlformats.org/drawingml/2006/table">
            <a:tbl>
              <a:tblPr>
                <a:noFill/>
                <a:tableStyleId>{B6D90C48-9F3C-40E5-AFC1-A8C34194FA41}</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436" name="Google Shape;436;p25"/>
          <p:cNvSpPr/>
          <p:nvPr/>
        </p:nvSpPr>
        <p:spPr>
          <a:xfrm>
            <a:off x="173675" y="1465225"/>
            <a:ext cx="7246200" cy="78753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1- Which of the following modifiable risk factors is considered a shared risk factor between Cardiovascular Disease (CVD) and Chronic Respiratory Disease (CRD)?</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Physical Inactivity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Genetic predisposition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Unhealthy diet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Tobacco use</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Which of the following cancer sites is considered the most common one in Saudi Arabia?</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a:t>
            </a:r>
            <a:r>
              <a:rPr lang="en-GB" sz="1200">
                <a:solidFill>
                  <a:srgbClr val="76A5AF"/>
                </a:solidFill>
                <a:latin typeface="Mada"/>
                <a:ea typeface="Mada"/>
                <a:cs typeface="Mada"/>
                <a:sym typeface="Mada"/>
              </a:rPr>
              <a:t>Males: Colorectal cancer	;	Females: Breast cancer</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a:t>
            </a:r>
            <a:r>
              <a:rPr lang="en-GB" sz="1200">
                <a:solidFill>
                  <a:srgbClr val="76A5AF"/>
                </a:solidFill>
                <a:latin typeface="Mada"/>
                <a:ea typeface="Mada"/>
                <a:cs typeface="Mada"/>
                <a:sym typeface="Mada"/>
              </a:rPr>
              <a:t>Males: Prostate cancer	;	Females: Breast cancer</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Males: Prostate cancer	;	Females: Thyroid cancer</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a:t>
            </a:r>
            <a:r>
              <a:rPr lang="en-GB" sz="1200">
                <a:solidFill>
                  <a:srgbClr val="76A5AF"/>
                </a:solidFill>
                <a:latin typeface="Mada"/>
                <a:ea typeface="Mada"/>
                <a:cs typeface="Mada"/>
                <a:sym typeface="Mada"/>
              </a:rPr>
              <a:t>Males: Thyroid cancer	;	Females: Colorectal cancer</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A patient was asked you about the relation between sodium and blood pressure. After explaining to him the </a:t>
            </a:r>
            <a:r>
              <a:rPr lang="en-GB" sz="1200">
                <a:latin typeface="Mada"/>
                <a:ea typeface="Mada"/>
                <a:cs typeface="Mada"/>
                <a:sym typeface="Mada"/>
              </a:rPr>
              <a:t>relationship</a:t>
            </a:r>
            <a:r>
              <a:rPr lang="en-GB" sz="1200">
                <a:latin typeface="Mada"/>
                <a:ea typeface="Mada"/>
                <a:cs typeface="Mada"/>
                <a:sym typeface="Mada"/>
              </a:rPr>
              <a:t> between them. He asked you about the </a:t>
            </a:r>
            <a:r>
              <a:rPr lang="en-GB" sz="1200">
                <a:latin typeface="Mada"/>
                <a:ea typeface="Mada"/>
                <a:cs typeface="Mada"/>
                <a:sym typeface="Mada"/>
              </a:rPr>
              <a:t>recommended</a:t>
            </a:r>
            <a:r>
              <a:rPr lang="en-GB" sz="1200">
                <a:latin typeface="Mada"/>
                <a:ea typeface="Mada"/>
                <a:cs typeface="Mada"/>
                <a:sym typeface="Mada"/>
              </a:rPr>
              <a:t> intake of sodium:</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A- 5 g of sodium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B- 3 g of sodium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C- 2 g of sodium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D- 4 g of sodium</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4- </a:t>
            </a:r>
            <a:r>
              <a:rPr lang="en-GB" sz="1200">
                <a:solidFill>
                  <a:schemeClr val="dk1"/>
                </a:solidFill>
                <a:latin typeface="Mada"/>
                <a:ea typeface="Mada"/>
                <a:cs typeface="Mada"/>
                <a:sym typeface="Mada"/>
              </a:rPr>
              <a:t>Which of the following is considered a preventative measure for NCDs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Performing a bypass graft for a patient with coronary stenosis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Genetic testing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Vaccinating against HPV.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Promoting </a:t>
            </a:r>
            <a:r>
              <a:rPr lang="en-GB" sz="1200">
                <a:solidFill>
                  <a:srgbClr val="76A5AF"/>
                </a:solidFill>
                <a:latin typeface="Mada"/>
                <a:ea typeface="Mada"/>
                <a:cs typeface="Mada"/>
                <a:sym typeface="Mada"/>
              </a:rPr>
              <a:t>physical</a:t>
            </a:r>
            <a:r>
              <a:rPr lang="en-GB" sz="1200">
                <a:solidFill>
                  <a:srgbClr val="76A5AF"/>
                </a:solidFill>
                <a:latin typeface="Mada"/>
                <a:ea typeface="Mada"/>
                <a:cs typeface="Mada"/>
                <a:sym typeface="Mada"/>
              </a:rPr>
              <a:t> inactivity</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4- According to latest guidelines on Obesity, which of the following waist-to hip ratios are associated with increased risk in women.</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&gt; 108 cm</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&gt; 102 cm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&gt; 92 cm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&gt; 88 cm</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437" name="Google Shape;437;p25"/>
          <p:cNvSpPr/>
          <p:nvPr/>
        </p:nvSpPr>
        <p:spPr>
          <a:xfrm>
            <a:off x="685550" y="1226775"/>
            <a:ext cx="1209924" cy="41806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6"/>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5" name="Google Shape;445;p26"/>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446" name="Google Shape;446;p26"/>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447" name="Google Shape;447;p26"/>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48" name="Google Shape;448;p26"/>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449" name="Google Shape;449;p26"/>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pic>
        <p:nvPicPr>
          <p:cNvPr id="450" name="Google Shape;450;p26"/>
          <p:cNvPicPr preferRelativeResize="0"/>
          <p:nvPr/>
        </p:nvPicPr>
        <p:blipFill>
          <a:blip r:embed="rId4">
            <a:alphaModFix/>
          </a:blip>
          <a:stretch>
            <a:fillRect/>
          </a:stretch>
        </p:blipFill>
        <p:spPr>
          <a:xfrm>
            <a:off x="4180731" y="9841458"/>
            <a:ext cx="327250" cy="327226"/>
          </a:xfrm>
          <a:prstGeom prst="rect">
            <a:avLst/>
          </a:prstGeom>
          <a:noFill/>
          <a:ln>
            <a:noFill/>
          </a:ln>
        </p:spPr>
      </p:pic>
      <p:pic>
        <p:nvPicPr>
          <p:cNvPr id="451" name="Google Shape;451;p26"/>
          <p:cNvPicPr preferRelativeResize="0"/>
          <p:nvPr/>
        </p:nvPicPr>
        <p:blipFill>
          <a:blip r:embed="rId5">
            <a:alphaModFix/>
          </a:blip>
          <a:stretch>
            <a:fillRect/>
          </a:stretch>
        </p:blipFill>
        <p:spPr>
          <a:xfrm>
            <a:off x="4418865" y="8546045"/>
            <a:ext cx="270097" cy="270066"/>
          </a:xfrm>
          <a:prstGeom prst="rect">
            <a:avLst/>
          </a:prstGeom>
          <a:noFill/>
          <a:ln>
            <a:noFill/>
          </a:ln>
        </p:spPr>
      </p:pic>
      <p:pic>
        <p:nvPicPr>
          <p:cNvPr id="452" name="Google Shape;452;p26"/>
          <p:cNvPicPr preferRelativeResize="0"/>
          <p:nvPr/>
        </p:nvPicPr>
        <p:blipFill>
          <a:blip r:embed="rId6">
            <a:alphaModFix/>
          </a:blip>
          <a:stretch>
            <a:fillRect/>
          </a:stretch>
        </p:blipFill>
        <p:spPr>
          <a:xfrm>
            <a:off x="6714561" y="8890909"/>
            <a:ext cx="270100" cy="270100"/>
          </a:xfrm>
          <a:prstGeom prst="rect">
            <a:avLst/>
          </a:prstGeom>
          <a:noFill/>
          <a:ln>
            <a:noFill/>
          </a:ln>
        </p:spPr>
      </p:pic>
      <p:sp>
        <p:nvSpPr>
          <p:cNvPr id="453" name="Google Shape;453;p26"/>
          <p:cNvSpPr txBox="1"/>
          <p:nvPr/>
        </p:nvSpPr>
        <p:spPr>
          <a:xfrm>
            <a:off x="2591825"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a:t>
            </a:r>
            <a:endParaRPr>
              <a:latin typeface="Mada"/>
              <a:ea typeface="Mada"/>
              <a:cs typeface="Mada"/>
              <a:sym typeface="Mada"/>
            </a:endParaRPr>
          </a:p>
        </p:txBody>
      </p:sp>
      <p:sp>
        <p:nvSpPr>
          <p:cNvPr id="454" name="Google Shape;454;p26"/>
          <p:cNvSpPr txBox="1"/>
          <p:nvPr/>
        </p:nvSpPr>
        <p:spPr>
          <a:xfrm>
            <a:off x="5086325" y="6279850"/>
            <a:ext cx="23334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sp>
        <p:nvSpPr>
          <p:cNvPr id="455" name="Google Shape;455;p26"/>
          <p:cNvSpPr txBox="1"/>
          <p:nvPr/>
        </p:nvSpPr>
        <p:spPr>
          <a:xfrm>
            <a:off x="295071" y="5976111"/>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p:nvPr/>
        </p:nvSpPr>
        <p:spPr>
          <a:xfrm>
            <a:off x="5225" y="10017125"/>
            <a:ext cx="7589400" cy="6816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Types of NCDs</a:t>
            </a:r>
            <a:endParaRPr sz="2400">
              <a:solidFill>
                <a:srgbClr val="134F5C"/>
              </a:solidFill>
              <a:latin typeface="Nunito"/>
              <a:ea typeface="Nunito"/>
              <a:cs typeface="Nunito"/>
              <a:sym typeface="Nunito"/>
            </a:endParaRPr>
          </a:p>
        </p:txBody>
      </p:sp>
      <p:sp>
        <p:nvSpPr>
          <p:cNvPr id="79" name="Google Shape;79;p14"/>
          <p:cNvSpPr/>
          <p:nvPr/>
        </p:nvSpPr>
        <p:spPr>
          <a:xfrm>
            <a:off x="182050" y="750625"/>
            <a:ext cx="7235700" cy="15285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Cardiovascular disease (e.g. coronary heart disease, stroke) </a:t>
            </a:r>
            <a:r>
              <a:rPr lang="en-GB" sz="1200">
                <a:solidFill>
                  <a:srgbClr val="6AA84F"/>
                </a:solidFill>
                <a:latin typeface="Mada"/>
                <a:ea typeface="Mada"/>
                <a:cs typeface="Mada"/>
                <a:sym typeface="Mada"/>
              </a:rPr>
              <a:t>(considered a major killer)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Cancer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Chronic respiratory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Diabetes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Chronic neurologic disorders (e.g.,Alzheimer’s, dementias)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Arthritis/Musculoskeletal diseases </a:t>
            </a:r>
            <a:r>
              <a:rPr lang="en-GB" sz="1200">
                <a:solidFill>
                  <a:srgbClr val="6AA84F"/>
                </a:solidFill>
                <a:latin typeface="Mada"/>
                <a:ea typeface="Mada"/>
                <a:cs typeface="Mada"/>
                <a:sym typeface="Mada"/>
              </a:rPr>
              <a:t>especially </a:t>
            </a:r>
            <a:r>
              <a:rPr lang="en-GB" sz="1200">
                <a:solidFill>
                  <a:srgbClr val="6AA84F"/>
                </a:solidFill>
                <a:latin typeface="Mada"/>
                <a:ea typeface="Mada"/>
                <a:cs typeface="Mada"/>
                <a:sym typeface="Mada"/>
              </a:rPr>
              <a:t>back pain</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Unintentional injuries (e.g., from traffic crashes) </a:t>
            </a:r>
            <a:endParaRPr sz="1200">
              <a:latin typeface="Mada"/>
              <a:ea typeface="Mada"/>
              <a:cs typeface="Mada"/>
              <a:sym typeface="Mada"/>
            </a:endParaRPr>
          </a:p>
        </p:txBody>
      </p:sp>
      <p:graphicFrame>
        <p:nvGraphicFramePr>
          <p:cNvPr id="80" name="Google Shape;80;p14"/>
          <p:cNvGraphicFramePr/>
          <p:nvPr/>
        </p:nvGraphicFramePr>
        <p:xfrm>
          <a:off x="182038" y="2465713"/>
          <a:ext cx="3000000" cy="3000000"/>
        </p:xfrm>
        <a:graphic>
          <a:graphicData uri="http://schemas.openxmlformats.org/drawingml/2006/table">
            <a:tbl>
              <a:tblPr>
                <a:noFill/>
                <a:tableStyleId>{B6D90C48-9F3C-40E5-AFC1-A8C34194FA41}</a:tableStyleId>
              </a:tblPr>
              <a:tblGrid>
                <a:gridCol w="3617875"/>
                <a:gridCol w="3617875"/>
              </a:tblGrid>
              <a:tr h="381000">
                <a:tc gridSpan="2">
                  <a:txBody>
                    <a:bodyPr/>
                    <a:lstStyle/>
                    <a:p>
                      <a:pPr indent="0" lvl="0" marL="0" rtl="0" algn="ctr">
                        <a:spcBef>
                          <a:spcPts val="0"/>
                        </a:spcBef>
                        <a:spcAft>
                          <a:spcPts val="0"/>
                        </a:spcAft>
                        <a:buNone/>
                      </a:pPr>
                      <a:r>
                        <a:rPr b="1" lang="en-GB">
                          <a:solidFill>
                            <a:srgbClr val="FFFFFF"/>
                          </a:solidFill>
                          <a:latin typeface="Mada"/>
                          <a:ea typeface="Mada"/>
                          <a:cs typeface="Mada"/>
                          <a:sym typeface="Mada"/>
                        </a:rPr>
                        <a:t>Risk Factors</a:t>
                      </a:r>
                      <a:endParaRPr b="1">
                        <a:solidFill>
                          <a:srgbClr val="FFFFFF"/>
                        </a:solidFill>
                        <a:latin typeface="Mada"/>
                        <a:ea typeface="Mada"/>
                        <a:cs typeface="Mada"/>
                        <a:sym typeface="Mada"/>
                      </a:endParaRPr>
                    </a:p>
                  </a:txBody>
                  <a:tcPr marT="91425" marB="91425" marR="91425" marL="91425">
                    <a:solidFill>
                      <a:srgbClr val="134F5C"/>
                    </a:solidFill>
                  </a:tcPr>
                </a:tc>
                <a:tc hMerge="1"/>
              </a:tr>
              <a:tr h="381000">
                <a:tc gridSpan="2">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“An aspect of personal behavior or lifestyle, an environmental exposure, or a hereditary characteristic that is associated with an increase in the occurrence of a particular disease, injury, or other health condition”. </a:t>
                      </a:r>
                      <a:endParaRPr sz="1200">
                        <a:latin typeface="Mada"/>
                        <a:ea typeface="Mada"/>
                        <a:cs typeface="Mada"/>
                        <a:sym typeface="Mada"/>
                      </a:endParaRPr>
                    </a:p>
                  </a:txBody>
                  <a:tcPr marT="91425" marB="91425" marR="91425" marL="91425"/>
                </a:tc>
                <a:tc hMerge="1"/>
              </a:tr>
              <a:tr h="381000">
                <a:tc>
                  <a:txBody>
                    <a:bodyPr/>
                    <a:lstStyle/>
                    <a:p>
                      <a:pPr indent="0" lvl="0" marL="0" rtl="0" algn="ctr">
                        <a:spcBef>
                          <a:spcPts val="0"/>
                        </a:spcBef>
                        <a:spcAft>
                          <a:spcPts val="0"/>
                        </a:spcAft>
                        <a:buNone/>
                      </a:pPr>
                      <a:r>
                        <a:rPr b="1" lang="en-GB" sz="1200">
                          <a:latin typeface="Mada"/>
                          <a:ea typeface="Mada"/>
                          <a:cs typeface="Mada"/>
                          <a:sym typeface="Mada"/>
                        </a:rPr>
                        <a:t>Modifiable Risk Factors</a:t>
                      </a:r>
                      <a:endParaRPr b="1" sz="1200">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b="1" lang="en-GB" sz="1200">
                          <a:latin typeface="Mada"/>
                          <a:ea typeface="Mada"/>
                          <a:cs typeface="Mada"/>
                          <a:sym typeface="Mada"/>
                        </a:rPr>
                        <a:t>Non-Modifiable Risk Factors</a:t>
                      </a:r>
                      <a:endParaRPr b="1" sz="1200">
                        <a:latin typeface="Mada"/>
                        <a:ea typeface="Mada"/>
                        <a:cs typeface="Mada"/>
                        <a:sym typeface="Mada"/>
                      </a:endParaRPr>
                    </a:p>
                  </a:txBody>
                  <a:tcPr marT="91425" marB="91425" marR="91425" marL="91425">
                    <a:solidFill>
                      <a:srgbClr val="A2C4C9"/>
                    </a:solidFill>
                  </a:tcPr>
                </a:tc>
              </a:tr>
              <a:tr h="381000">
                <a:tc>
                  <a:txBody>
                    <a:bodyPr/>
                    <a:lstStyle/>
                    <a:p>
                      <a:pPr indent="0" lvl="0" marL="0" rtl="0" algn="l">
                        <a:spcBef>
                          <a:spcPts val="0"/>
                        </a:spcBef>
                        <a:spcAft>
                          <a:spcPts val="0"/>
                        </a:spcAft>
                        <a:buNone/>
                      </a:pPr>
                      <a:r>
                        <a:rPr lang="en-GB" sz="1200">
                          <a:latin typeface="Mada"/>
                          <a:ea typeface="Mada"/>
                          <a:cs typeface="Mada"/>
                          <a:sym typeface="Mada"/>
                        </a:rPr>
                        <a:t>A behavioral risk factor that can be reduced or controlled by intervention, thereby reducing the probability of disease.</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200">
                          <a:latin typeface="Mada"/>
                          <a:ea typeface="Mada"/>
                          <a:cs typeface="Mada"/>
                          <a:sym typeface="Mada"/>
                        </a:rPr>
                        <a:t>A risk factor that </a:t>
                      </a:r>
                      <a:r>
                        <a:rPr b="1" lang="en-GB" sz="1200">
                          <a:solidFill>
                            <a:srgbClr val="CC0000"/>
                          </a:solidFill>
                          <a:latin typeface="Mada"/>
                          <a:ea typeface="Mada"/>
                          <a:cs typeface="Mada"/>
                          <a:sym typeface="Mada"/>
                        </a:rPr>
                        <a:t>cannot </a:t>
                      </a:r>
                      <a:r>
                        <a:rPr lang="en-GB" sz="1200">
                          <a:latin typeface="Mada"/>
                          <a:ea typeface="Mada"/>
                          <a:cs typeface="Mada"/>
                          <a:sym typeface="Mada"/>
                        </a:rPr>
                        <a:t>be reduced or controlled by intervention </a:t>
                      </a:r>
                      <a:endParaRPr sz="1200">
                        <a:latin typeface="Mada"/>
                        <a:ea typeface="Mada"/>
                        <a:cs typeface="Mada"/>
                        <a:sym typeface="Mada"/>
                      </a:endParaRPr>
                    </a:p>
                  </a:txBody>
                  <a:tcPr marT="91425" marB="91425" marR="91425" marL="91425" anchor="ctr"/>
                </a:tc>
              </a:tr>
              <a:tr h="381000">
                <a:tc>
                  <a:txBody>
                    <a:bodyPr/>
                    <a:lstStyle/>
                    <a:p>
                      <a:pPr indent="0" lvl="0" marL="0" rtl="0" algn="l">
                        <a:spcBef>
                          <a:spcPts val="0"/>
                        </a:spcBef>
                        <a:spcAft>
                          <a:spcPts val="0"/>
                        </a:spcAft>
                        <a:buNone/>
                      </a:pPr>
                      <a:r>
                        <a:rPr lang="en-GB" sz="1200">
                          <a:latin typeface="Mada"/>
                          <a:ea typeface="Mada"/>
                          <a:cs typeface="Mada"/>
                          <a:sym typeface="Mada"/>
                        </a:rPr>
                        <a:t>WHO has prioritized the following four: -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Physical inactivity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Tobacco use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Alcohol use </a:t>
                      </a:r>
                      <a:r>
                        <a:rPr baseline="30000" lang="en-GB" sz="1200">
                          <a:latin typeface="Mada"/>
                          <a:ea typeface="Mada"/>
                          <a:cs typeface="Mada"/>
                          <a:sym typeface="Mada"/>
                        </a:rPr>
                        <a:t>1</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Unhealthy diets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Increased fat and sodium, with low fruit and vegetable intake</a:t>
                      </a:r>
                      <a:endParaRPr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200">
                          <a:latin typeface="Mada"/>
                          <a:ea typeface="Mada"/>
                          <a:cs typeface="Mada"/>
                          <a:sym typeface="Mada"/>
                        </a:rPr>
                        <a:t>for example: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Gender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Race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Family history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Genetics</a:t>
                      </a:r>
                      <a:endParaRPr sz="1200">
                        <a:latin typeface="Mada"/>
                        <a:ea typeface="Mada"/>
                        <a:cs typeface="Mada"/>
                        <a:sym typeface="Mada"/>
                      </a:endParaRPr>
                    </a:p>
                  </a:txBody>
                  <a:tcPr marT="91425" marB="91425" marR="91425" marL="91425" anchor="ctr"/>
                </a:tc>
              </a:tr>
            </a:tbl>
          </a:graphicData>
        </a:graphic>
      </p:graphicFrame>
      <p:sp>
        <p:nvSpPr>
          <p:cNvPr id="81" name="Google Shape;81;p14"/>
          <p:cNvSpPr txBox="1"/>
          <p:nvPr/>
        </p:nvSpPr>
        <p:spPr>
          <a:xfrm>
            <a:off x="-75" y="9891725"/>
            <a:ext cx="7589400" cy="5478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Harm depends on the amount and frequency of use</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CVD = </a:t>
            </a:r>
            <a:r>
              <a:rPr lang="en-GB" sz="1000">
                <a:solidFill>
                  <a:srgbClr val="6AA84F"/>
                </a:solidFill>
                <a:latin typeface="Mada"/>
                <a:ea typeface="Mada"/>
                <a:cs typeface="Mada"/>
                <a:sym typeface="Mada"/>
              </a:rPr>
              <a:t>Cardiovascular Disease; CRD = Chronic Respiratory Disease</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It leads to inflammation.</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82" name="Google Shape;82;p14"/>
          <p:cNvSpPr txBox="1"/>
          <p:nvPr/>
        </p:nvSpPr>
        <p:spPr>
          <a:xfrm>
            <a:off x="182050" y="6266200"/>
            <a:ext cx="7235700" cy="2185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134F5C"/>
                </a:solidFill>
                <a:latin typeface="Mada"/>
                <a:ea typeface="Mada"/>
                <a:cs typeface="Mada"/>
                <a:sym typeface="Mada"/>
              </a:rPr>
              <a:t>Metabolic Risk Factors :</a:t>
            </a:r>
            <a:endParaRPr b="1" sz="1600">
              <a:solidFill>
                <a:srgbClr val="134F5C"/>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600">
              <a:latin typeface="Mada"/>
              <a:ea typeface="Mada"/>
              <a:cs typeface="Mada"/>
              <a:sym typeface="Mada"/>
            </a:endParaRPr>
          </a:p>
          <a:p>
            <a:pPr indent="-178899" lvl="0" marL="179999" rtl="0" algn="l">
              <a:spcBef>
                <a:spcPts val="0"/>
              </a:spcBef>
              <a:spcAft>
                <a:spcPts val="0"/>
              </a:spcAft>
              <a:buSzPts val="1400"/>
              <a:buFont typeface="Mada"/>
              <a:buChar char="●"/>
            </a:pPr>
            <a:r>
              <a:rPr lang="en-GB">
                <a:latin typeface="Mada"/>
                <a:ea typeface="Mada"/>
                <a:cs typeface="Mada"/>
                <a:sym typeface="Mada"/>
              </a:rPr>
              <a:t>“Metabolic" refers to the biochemical processes involved in the body's normal functioning.</a:t>
            </a:r>
            <a:endParaRPr>
              <a:latin typeface="Mada"/>
              <a:ea typeface="Mada"/>
              <a:cs typeface="Mada"/>
              <a:sym typeface="Mada"/>
            </a:endParaRPr>
          </a:p>
          <a:p>
            <a:pPr indent="-178899" lvl="0" marL="179999" rtl="0" algn="l">
              <a:spcBef>
                <a:spcPts val="0"/>
              </a:spcBef>
              <a:spcAft>
                <a:spcPts val="0"/>
              </a:spcAft>
              <a:buSzPts val="1400"/>
              <a:buFont typeface="Mada"/>
              <a:buChar char="●"/>
            </a:pPr>
            <a:r>
              <a:rPr lang="en-GB">
                <a:latin typeface="Mada"/>
                <a:ea typeface="Mada"/>
                <a:cs typeface="Mada"/>
                <a:sym typeface="Mada"/>
              </a:rPr>
              <a:t>Behaviors (modifiable risk factors) can lead to metabolic/physiologic changes.</a:t>
            </a:r>
            <a:endParaRPr>
              <a:latin typeface="Mada"/>
              <a:ea typeface="Mada"/>
              <a:cs typeface="Mada"/>
              <a:sym typeface="Mada"/>
            </a:endParaRPr>
          </a:p>
          <a:p>
            <a:pPr indent="-178899" lvl="0" marL="179999" rtl="0" algn="l">
              <a:spcBef>
                <a:spcPts val="0"/>
              </a:spcBef>
              <a:spcAft>
                <a:spcPts val="0"/>
              </a:spcAft>
              <a:buSzPts val="1400"/>
              <a:buFont typeface="Mada"/>
              <a:buChar char="●"/>
            </a:pPr>
            <a:r>
              <a:rPr lang="en-GB">
                <a:latin typeface="Mada"/>
                <a:ea typeface="Mada"/>
                <a:cs typeface="Mada"/>
                <a:sym typeface="Mada"/>
              </a:rPr>
              <a:t>WHO has prioritized the following four metabolic risk factors:</a:t>
            </a:r>
            <a:endParaRPr>
              <a:latin typeface="Mada"/>
              <a:ea typeface="Mada"/>
              <a:cs typeface="Mada"/>
              <a:sym typeface="Mada"/>
            </a:endParaRPr>
          </a:p>
          <a:p>
            <a:pPr indent="-89999" lvl="0" marL="179999" rtl="0" algn="l">
              <a:spcBef>
                <a:spcPts val="0"/>
              </a:spcBef>
              <a:spcAft>
                <a:spcPts val="0"/>
              </a:spcAft>
              <a:buNone/>
            </a:pPr>
            <a:r>
              <a:rPr lang="en-GB">
                <a:latin typeface="Mada"/>
                <a:ea typeface="Mada"/>
                <a:cs typeface="Mada"/>
                <a:sym typeface="Mada"/>
              </a:rPr>
              <a:t>1. Raised blood pressure.</a:t>
            </a:r>
            <a:endParaRPr>
              <a:latin typeface="Mada"/>
              <a:ea typeface="Mada"/>
              <a:cs typeface="Mada"/>
              <a:sym typeface="Mada"/>
            </a:endParaRPr>
          </a:p>
          <a:p>
            <a:pPr indent="-89999" lvl="0" marL="179999" rtl="0" algn="l">
              <a:spcBef>
                <a:spcPts val="0"/>
              </a:spcBef>
              <a:spcAft>
                <a:spcPts val="0"/>
              </a:spcAft>
              <a:buNone/>
            </a:pPr>
            <a:r>
              <a:rPr lang="en-GB">
                <a:latin typeface="Mada"/>
                <a:ea typeface="Mada"/>
                <a:cs typeface="Mada"/>
                <a:sym typeface="Mada"/>
              </a:rPr>
              <a:t>2. Raised total cholesterol.</a:t>
            </a:r>
            <a:endParaRPr>
              <a:latin typeface="Mada"/>
              <a:ea typeface="Mada"/>
              <a:cs typeface="Mada"/>
              <a:sym typeface="Mada"/>
            </a:endParaRPr>
          </a:p>
          <a:p>
            <a:pPr indent="-89999" lvl="0" marL="179999" rtl="0" algn="l">
              <a:spcBef>
                <a:spcPts val="0"/>
              </a:spcBef>
              <a:spcAft>
                <a:spcPts val="0"/>
              </a:spcAft>
              <a:buNone/>
            </a:pPr>
            <a:r>
              <a:rPr lang="en-GB">
                <a:latin typeface="Mada"/>
                <a:ea typeface="Mada"/>
                <a:cs typeface="Mada"/>
                <a:sym typeface="Mada"/>
              </a:rPr>
              <a:t>3. Elevated glucose.</a:t>
            </a:r>
            <a:endParaRPr>
              <a:latin typeface="Mada"/>
              <a:ea typeface="Mada"/>
              <a:cs typeface="Mada"/>
              <a:sym typeface="Mada"/>
            </a:endParaRPr>
          </a:p>
          <a:p>
            <a:pPr indent="-89999" lvl="0" marL="179999" rtl="0" algn="l">
              <a:spcBef>
                <a:spcPts val="0"/>
              </a:spcBef>
              <a:spcAft>
                <a:spcPts val="0"/>
              </a:spcAft>
              <a:buNone/>
            </a:pPr>
            <a:r>
              <a:rPr lang="en-GB">
                <a:latin typeface="Mada"/>
                <a:ea typeface="Mada"/>
                <a:cs typeface="Mada"/>
                <a:sym typeface="Mada"/>
              </a:rPr>
              <a:t>4. Overweight and obesity </a:t>
            </a:r>
            <a:r>
              <a:rPr baseline="30000" lang="en-GB">
                <a:latin typeface="Mada"/>
                <a:ea typeface="Mada"/>
                <a:cs typeface="Mada"/>
                <a:sym typeface="Mada"/>
              </a:rPr>
              <a:t>3</a:t>
            </a:r>
            <a:r>
              <a:rPr lang="en-GB">
                <a:latin typeface="Mada"/>
                <a:ea typeface="Mada"/>
                <a:cs typeface="Mada"/>
                <a:sym typeface="Mada"/>
              </a:rPr>
              <a:t> </a:t>
            </a:r>
            <a:endParaRPr>
              <a:latin typeface="Mada"/>
              <a:ea typeface="Mada"/>
              <a:cs typeface="Mada"/>
              <a:sym typeface="Mada"/>
            </a:endParaRPr>
          </a:p>
        </p:txBody>
      </p:sp>
      <p:pic>
        <p:nvPicPr>
          <p:cNvPr id="83" name="Google Shape;83;p14"/>
          <p:cNvPicPr preferRelativeResize="0"/>
          <p:nvPr/>
        </p:nvPicPr>
        <p:blipFill>
          <a:blip r:embed="rId3">
            <a:alphaModFix/>
          </a:blip>
          <a:stretch>
            <a:fillRect/>
          </a:stretch>
        </p:blipFill>
        <p:spPr>
          <a:xfrm>
            <a:off x="2945725" y="7674024"/>
            <a:ext cx="4345425" cy="2125684"/>
          </a:xfrm>
          <a:prstGeom prst="rect">
            <a:avLst/>
          </a:prstGeom>
          <a:noFill/>
          <a:ln cap="flat" cmpd="sng" w="9525">
            <a:solidFill>
              <a:srgbClr val="000000"/>
            </a:solidFill>
            <a:prstDash val="dot"/>
            <a:round/>
            <a:headEnd len="sm" w="sm" type="none"/>
            <a:tailEnd len="sm" w="sm" type="none"/>
          </a:ln>
        </p:spPr>
      </p:pic>
      <p:pic>
        <p:nvPicPr>
          <p:cNvPr id="84" name="Google Shape;84;p14"/>
          <p:cNvPicPr preferRelativeResize="0"/>
          <p:nvPr/>
        </p:nvPicPr>
        <p:blipFill>
          <a:blip r:embed="rId4">
            <a:alphaModFix/>
          </a:blip>
          <a:stretch>
            <a:fillRect/>
          </a:stretch>
        </p:blipFill>
        <p:spPr>
          <a:xfrm>
            <a:off x="116850" y="8505775"/>
            <a:ext cx="2538612" cy="1332800"/>
          </a:xfrm>
          <a:prstGeom prst="rect">
            <a:avLst/>
          </a:prstGeom>
          <a:noFill/>
          <a:ln>
            <a:noFill/>
          </a:ln>
        </p:spPr>
      </p:pic>
      <p:sp>
        <p:nvSpPr>
          <p:cNvPr id="85" name="Google Shape;85;p14"/>
          <p:cNvSpPr/>
          <p:nvPr/>
        </p:nvSpPr>
        <p:spPr>
          <a:xfrm>
            <a:off x="3007075" y="7722675"/>
            <a:ext cx="4217100" cy="20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6" name="Google Shape;86;p14"/>
          <p:cNvGraphicFramePr/>
          <p:nvPr/>
        </p:nvGraphicFramePr>
        <p:xfrm>
          <a:off x="3007063" y="7731113"/>
          <a:ext cx="3000000" cy="3000000"/>
        </p:xfrm>
        <a:graphic>
          <a:graphicData uri="http://schemas.openxmlformats.org/drawingml/2006/table">
            <a:tbl>
              <a:tblPr>
                <a:noFill/>
                <a:tableStyleId>{B6D90C48-9F3C-40E5-AFC1-A8C34194FA41}</a:tableStyleId>
              </a:tblPr>
              <a:tblGrid>
                <a:gridCol w="829950"/>
                <a:gridCol w="854275"/>
                <a:gridCol w="854275"/>
                <a:gridCol w="854275"/>
                <a:gridCol w="824325"/>
              </a:tblGrid>
              <a:tr h="469225">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Tobacco</a:t>
                      </a:r>
                      <a:endParaRPr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Unhealthy diet</a:t>
                      </a:r>
                      <a:endParaRPr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Physical inactivity </a:t>
                      </a:r>
                      <a:endParaRPr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lang="en-GB" sz="1200">
                          <a:solidFill>
                            <a:srgbClr val="FFFFFF"/>
                          </a:solidFill>
                          <a:latin typeface="Mada"/>
                          <a:ea typeface="Mada"/>
                          <a:cs typeface="Mada"/>
                          <a:sym typeface="Mada"/>
                        </a:rPr>
                        <a:t>Alcohol</a:t>
                      </a:r>
                      <a:endParaRPr sz="1200">
                        <a:solidFill>
                          <a:srgbClr val="FFFFFF"/>
                        </a:solidFill>
                        <a:latin typeface="Mada"/>
                        <a:ea typeface="Mada"/>
                        <a:cs typeface="Mada"/>
                        <a:sym typeface="Mada"/>
                      </a:endParaRPr>
                    </a:p>
                  </a:txBody>
                  <a:tcPr marT="91425" marB="91425" marR="91425" marL="91425" anchor="ctr">
                    <a:solidFill>
                      <a:srgbClr val="134F5C"/>
                    </a:solidFill>
                  </a:tcPr>
                </a:tc>
              </a:tr>
              <a:tr h="325875">
                <a:tc>
                  <a:txBody>
                    <a:bodyPr/>
                    <a:lstStyle/>
                    <a:p>
                      <a:pPr indent="0" lvl="0" marL="0" rtl="0" algn="ctr">
                        <a:spcBef>
                          <a:spcPts val="0"/>
                        </a:spcBef>
                        <a:spcAft>
                          <a:spcPts val="0"/>
                        </a:spcAft>
                        <a:buNone/>
                      </a:pPr>
                      <a:r>
                        <a:rPr lang="en-GB" sz="1200">
                          <a:latin typeface="Mada"/>
                          <a:ea typeface="Mada"/>
                          <a:cs typeface="Mada"/>
                          <a:sym typeface="Mada"/>
                        </a:rPr>
                        <a:t>CVD </a:t>
                      </a:r>
                      <a:r>
                        <a:rPr baseline="30000" lang="en-GB" sz="1200">
                          <a:latin typeface="Mada"/>
                          <a:ea typeface="Mada"/>
                          <a:cs typeface="Mada"/>
                          <a:sym typeface="Mada"/>
                        </a:rPr>
                        <a:t>2</a:t>
                      </a:r>
                      <a:endParaRPr baseline="30000"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r>
              <a:tr h="325875">
                <a:tc>
                  <a:txBody>
                    <a:bodyPr/>
                    <a:lstStyle/>
                    <a:p>
                      <a:pPr indent="0" lvl="0" marL="0" rtl="0" algn="ctr">
                        <a:spcBef>
                          <a:spcPts val="0"/>
                        </a:spcBef>
                        <a:spcAft>
                          <a:spcPts val="0"/>
                        </a:spcAft>
                        <a:buNone/>
                      </a:pPr>
                      <a:r>
                        <a:rPr lang="en-GB" sz="1200">
                          <a:latin typeface="Mada"/>
                          <a:ea typeface="Mada"/>
                          <a:cs typeface="Mada"/>
                          <a:sym typeface="Mada"/>
                        </a:rPr>
                        <a:t>Diabetes</a:t>
                      </a:r>
                      <a:endParaRPr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r>
              <a:tr h="325875">
                <a:tc>
                  <a:txBody>
                    <a:bodyPr/>
                    <a:lstStyle/>
                    <a:p>
                      <a:pPr indent="0" lvl="0" marL="0" rtl="0" algn="ctr">
                        <a:spcBef>
                          <a:spcPts val="0"/>
                        </a:spcBef>
                        <a:spcAft>
                          <a:spcPts val="0"/>
                        </a:spcAft>
                        <a:buNone/>
                      </a:pPr>
                      <a:r>
                        <a:rPr lang="en-GB" sz="1200">
                          <a:latin typeface="Mada"/>
                          <a:ea typeface="Mada"/>
                          <a:cs typeface="Mada"/>
                          <a:sym typeface="Mada"/>
                        </a:rPr>
                        <a:t>Cancer</a:t>
                      </a:r>
                      <a:endParaRPr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r>
              <a:tr h="325875">
                <a:tc>
                  <a:txBody>
                    <a:bodyPr/>
                    <a:lstStyle/>
                    <a:p>
                      <a:pPr indent="0" lvl="0" marL="0" rtl="0" algn="ctr">
                        <a:spcBef>
                          <a:spcPts val="0"/>
                        </a:spcBef>
                        <a:spcAft>
                          <a:spcPts val="0"/>
                        </a:spcAft>
                        <a:buNone/>
                      </a:pPr>
                      <a:r>
                        <a:rPr lang="en-GB" sz="1200">
                          <a:latin typeface="Mada"/>
                          <a:ea typeface="Mada"/>
                          <a:cs typeface="Mada"/>
                          <a:sym typeface="Mada"/>
                        </a:rPr>
                        <a:t>CRD </a:t>
                      </a:r>
                      <a:r>
                        <a:rPr baseline="30000" lang="en-GB" sz="1200">
                          <a:latin typeface="Mada"/>
                          <a:ea typeface="Mada"/>
                          <a:cs typeface="Mada"/>
                          <a:sym typeface="Mada"/>
                        </a:rPr>
                        <a:t>2</a:t>
                      </a:r>
                      <a:endParaRPr baseline="30000"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050">
                          <a:solidFill>
                            <a:srgbClr val="202124"/>
                          </a:solidFill>
                          <a:highlight>
                            <a:srgbClr val="FFFFFF"/>
                          </a:highlight>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tc>
              </a:tr>
            </a:tbl>
          </a:graphicData>
        </a:graphic>
      </p:graphicFrame>
      <p:pic>
        <p:nvPicPr>
          <p:cNvPr id="87" name="Google Shape;87;p14"/>
          <p:cNvPicPr preferRelativeResize="0"/>
          <p:nvPr/>
        </p:nvPicPr>
        <p:blipFill>
          <a:blip r:embed="rId5">
            <a:alphaModFix/>
          </a:blip>
          <a:stretch>
            <a:fillRect/>
          </a:stretch>
        </p:blipFill>
        <p:spPr>
          <a:xfrm>
            <a:off x="560600" y="8531025"/>
            <a:ext cx="1716987" cy="133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5225" y="9845675"/>
            <a:ext cx="7589400" cy="8529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Cardiovascular Disease</a:t>
            </a:r>
            <a:endParaRPr sz="2400">
              <a:solidFill>
                <a:srgbClr val="134F5C"/>
              </a:solidFill>
              <a:latin typeface="Nunito"/>
              <a:ea typeface="Nunito"/>
              <a:cs typeface="Nunito"/>
              <a:sym typeface="Nunito"/>
            </a:endParaRPr>
          </a:p>
        </p:txBody>
      </p:sp>
      <p:sp>
        <p:nvSpPr>
          <p:cNvPr id="95" name="Google Shape;95;p15"/>
          <p:cNvSpPr/>
          <p:nvPr/>
        </p:nvSpPr>
        <p:spPr>
          <a:xfrm>
            <a:off x="182050" y="1424000"/>
            <a:ext cx="7235700" cy="6762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Cardiovascular disease (CVD) is a group of disorders of the </a:t>
            </a:r>
            <a:r>
              <a:rPr lang="en-GB" sz="1200">
                <a:latin typeface="Mada"/>
                <a:ea typeface="Mada"/>
                <a:cs typeface="Mada"/>
                <a:sym typeface="Mada"/>
              </a:rPr>
              <a:t>heart</a:t>
            </a:r>
            <a:r>
              <a:rPr lang="en-GB" sz="1200">
                <a:latin typeface="Mada"/>
                <a:ea typeface="Mada"/>
                <a:cs typeface="Mada"/>
                <a:sym typeface="Mada"/>
              </a:rPr>
              <a:t> and blood vessels, and may include:</a:t>
            </a:r>
            <a:endParaRPr sz="1200">
              <a:latin typeface="Mada"/>
              <a:ea typeface="Mada"/>
              <a:cs typeface="Mada"/>
              <a:sym typeface="Mada"/>
            </a:endParaRPr>
          </a:p>
        </p:txBody>
      </p:sp>
      <p:sp>
        <p:nvSpPr>
          <p:cNvPr id="96" name="Google Shape;96;p15"/>
          <p:cNvSpPr txBox="1"/>
          <p:nvPr/>
        </p:nvSpPr>
        <p:spPr>
          <a:xfrm>
            <a:off x="-75" y="9798050"/>
            <a:ext cx="7589400" cy="71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97" name="Google Shape;97;p15"/>
          <p:cNvSpPr txBox="1"/>
          <p:nvPr/>
        </p:nvSpPr>
        <p:spPr>
          <a:xfrm>
            <a:off x="182500" y="7969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Definition:</a:t>
            </a:r>
            <a:endParaRPr b="1" sz="1200">
              <a:latin typeface="Mada"/>
              <a:ea typeface="Mada"/>
              <a:cs typeface="Mada"/>
              <a:sym typeface="Mada"/>
            </a:endParaRPr>
          </a:p>
        </p:txBody>
      </p:sp>
      <p:sp>
        <p:nvSpPr>
          <p:cNvPr id="98" name="Google Shape;98;p15"/>
          <p:cNvSpPr/>
          <p:nvPr/>
        </p:nvSpPr>
        <p:spPr>
          <a:xfrm>
            <a:off x="100900" y="2902566"/>
            <a:ext cx="1723200" cy="11598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Disease of the blood vessels supplying the heart muscle. </a:t>
            </a:r>
            <a:endParaRPr sz="1200">
              <a:latin typeface="Mada"/>
              <a:ea typeface="Mada"/>
              <a:cs typeface="Mada"/>
              <a:sym typeface="Mada"/>
            </a:endParaRPr>
          </a:p>
        </p:txBody>
      </p:sp>
      <p:sp>
        <p:nvSpPr>
          <p:cNvPr id="99" name="Google Shape;99;p15"/>
          <p:cNvSpPr/>
          <p:nvPr/>
        </p:nvSpPr>
        <p:spPr>
          <a:xfrm rot="5400000">
            <a:off x="1551713" y="3335040"/>
            <a:ext cx="6093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00" name="Google Shape;100;p15"/>
          <p:cNvSpPr/>
          <p:nvPr/>
        </p:nvSpPr>
        <p:spPr>
          <a:xfrm>
            <a:off x="1968268" y="2902566"/>
            <a:ext cx="1723200" cy="1159800"/>
          </a:xfrm>
          <a:prstGeom prst="roundRect">
            <a:avLst>
              <a:gd fmla="val 6755" name="adj"/>
            </a:avLst>
          </a:prstGeom>
          <a:solidFill>
            <a:srgbClr val="EFEFEF"/>
          </a:solidFill>
          <a:ln>
            <a:noFill/>
          </a:ln>
        </p:spPr>
        <p:txBody>
          <a:bodyPr anchorCtr="0" anchor="b"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Disease of the blood vessels supplying the brain.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(Stroke)</a:t>
            </a:r>
            <a:endParaRPr sz="1200">
              <a:latin typeface="Mada"/>
              <a:ea typeface="Mada"/>
              <a:cs typeface="Mada"/>
              <a:sym typeface="Mada"/>
            </a:endParaRPr>
          </a:p>
        </p:txBody>
      </p:sp>
      <p:sp>
        <p:nvSpPr>
          <p:cNvPr id="101" name="Google Shape;101;p15"/>
          <p:cNvSpPr/>
          <p:nvPr/>
        </p:nvSpPr>
        <p:spPr>
          <a:xfrm>
            <a:off x="2340663" y="2289900"/>
            <a:ext cx="898782" cy="840429"/>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Cerebro- vascular disease</a:t>
            </a:r>
            <a:endParaRPr sz="1200">
              <a:latin typeface="Mada"/>
              <a:ea typeface="Mada"/>
              <a:cs typeface="Mada"/>
              <a:sym typeface="Mada"/>
            </a:endParaRPr>
          </a:p>
        </p:txBody>
      </p:sp>
      <p:sp>
        <p:nvSpPr>
          <p:cNvPr id="102" name="Google Shape;102;p15"/>
          <p:cNvSpPr/>
          <p:nvPr/>
        </p:nvSpPr>
        <p:spPr>
          <a:xfrm rot="5400000">
            <a:off x="3419084" y="3335040"/>
            <a:ext cx="6093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03" name="Google Shape;103;p15"/>
          <p:cNvSpPr/>
          <p:nvPr/>
        </p:nvSpPr>
        <p:spPr>
          <a:xfrm>
            <a:off x="3835635" y="2902566"/>
            <a:ext cx="1723200" cy="11598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Disease of blood vessels supplying the arms and legs.</a:t>
            </a:r>
            <a:endParaRPr sz="1200">
              <a:latin typeface="Mada"/>
              <a:ea typeface="Mada"/>
              <a:cs typeface="Mada"/>
              <a:sym typeface="Mada"/>
            </a:endParaRPr>
          </a:p>
        </p:txBody>
      </p:sp>
      <p:sp>
        <p:nvSpPr>
          <p:cNvPr id="104" name="Google Shape;104;p15"/>
          <p:cNvSpPr/>
          <p:nvPr/>
        </p:nvSpPr>
        <p:spPr>
          <a:xfrm rot="5400000">
            <a:off x="5286455" y="3335040"/>
            <a:ext cx="6093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05" name="Google Shape;105;p15"/>
          <p:cNvSpPr/>
          <p:nvPr/>
        </p:nvSpPr>
        <p:spPr>
          <a:xfrm>
            <a:off x="5703000" y="2902575"/>
            <a:ext cx="1800300" cy="11598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Malformations of heart structure existing at birth </a:t>
            </a:r>
            <a:endParaRPr sz="1200">
              <a:latin typeface="Mada"/>
              <a:ea typeface="Mada"/>
              <a:cs typeface="Mada"/>
              <a:sym typeface="Mada"/>
            </a:endParaRPr>
          </a:p>
          <a:p>
            <a:pPr indent="0" lvl="0" marL="0" rtl="0" algn="ctr">
              <a:spcBef>
                <a:spcPts val="0"/>
              </a:spcBef>
              <a:spcAft>
                <a:spcPts val="0"/>
              </a:spcAft>
              <a:buNone/>
            </a:pPr>
            <a:r>
              <a:rPr lang="en-GB" sz="1200">
                <a:solidFill>
                  <a:srgbClr val="93C47D"/>
                </a:solidFill>
                <a:latin typeface="Mada"/>
                <a:ea typeface="Mada"/>
                <a:cs typeface="Mada"/>
                <a:sym typeface="Mada"/>
              </a:rPr>
              <a:t>not of main focus.</a:t>
            </a:r>
            <a:endParaRPr sz="1200">
              <a:solidFill>
                <a:srgbClr val="93C47D"/>
              </a:solidFill>
              <a:latin typeface="Mada"/>
              <a:ea typeface="Mada"/>
              <a:cs typeface="Mada"/>
              <a:sym typeface="Mada"/>
            </a:endParaRPr>
          </a:p>
        </p:txBody>
      </p:sp>
      <p:sp>
        <p:nvSpPr>
          <p:cNvPr id="106" name="Google Shape;106;p15"/>
          <p:cNvSpPr/>
          <p:nvPr/>
        </p:nvSpPr>
        <p:spPr>
          <a:xfrm rot="5400000">
            <a:off x="7153825" y="3335040"/>
            <a:ext cx="6093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511863" y="2289900"/>
            <a:ext cx="898782" cy="840429"/>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Coronary heart disease</a:t>
            </a:r>
            <a:endParaRPr sz="1200">
              <a:latin typeface="Mada"/>
              <a:ea typeface="Mada"/>
              <a:cs typeface="Mada"/>
              <a:sym typeface="Mada"/>
            </a:endParaRPr>
          </a:p>
        </p:txBody>
      </p:sp>
      <p:sp>
        <p:nvSpPr>
          <p:cNvPr id="108" name="Google Shape;108;p15"/>
          <p:cNvSpPr/>
          <p:nvPr/>
        </p:nvSpPr>
        <p:spPr>
          <a:xfrm>
            <a:off x="4321863" y="2289900"/>
            <a:ext cx="898782" cy="840429"/>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Peripheral arterial disease</a:t>
            </a:r>
            <a:endParaRPr sz="1200">
              <a:latin typeface="Mada"/>
              <a:ea typeface="Mada"/>
              <a:cs typeface="Mada"/>
              <a:sym typeface="Mada"/>
            </a:endParaRPr>
          </a:p>
        </p:txBody>
      </p:sp>
      <p:sp>
        <p:nvSpPr>
          <p:cNvPr id="109" name="Google Shape;109;p15"/>
          <p:cNvSpPr/>
          <p:nvPr/>
        </p:nvSpPr>
        <p:spPr>
          <a:xfrm>
            <a:off x="6180876" y="2289900"/>
            <a:ext cx="945420" cy="840429"/>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Congenital heart disease</a:t>
            </a:r>
            <a:endParaRPr sz="1200">
              <a:latin typeface="Mada"/>
              <a:ea typeface="Mada"/>
              <a:cs typeface="Mada"/>
              <a:sym typeface="Mada"/>
            </a:endParaRPr>
          </a:p>
        </p:txBody>
      </p:sp>
      <p:sp>
        <p:nvSpPr>
          <p:cNvPr id="110" name="Google Shape;110;p15"/>
          <p:cNvSpPr txBox="1"/>
          <p:nvPr/>
        </p:nvSpPr>
        <p:spPr>
          <a:xfrm>
            <a:off x="154000" y="4170350"/>
            <a:ext cx="223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76A5AF"/>
                </a:solidFill>
                <a:latin typeface="Nunito"/>
                <a:ea typeface="Nunito"/>
                <a:cs typeface="Nunito"/>
                <a:sym typeface="Nunito"/>
              </a:rPr>
              <a:t>Global Burden: </a:t>
            </a:r>
            <a:endParaRPr b="1" sz="1800">
              <a:solidFill>
                <a:srgbClr val="76A5AF"/>
              </a:solidFill>
              <a:latin typeface="Nunito"/>
              <a:ea typeface="Nunito"/>
              <a:cs typeface="Nunito"/>
              <a:sym typeface="Nunito"/>
            </a:endParaRPr>
          </a:p>
        </p:txBody>
      </p:sp>
      <p:sp>
        <p:nvSpPr>
          <p:cNvPr id="111" name="Google Shape;111;p15"/>
          <p:cNvSpPr txBox="1"/>
          <p:nvPr/>
        </p:nvSpPr>
        <p:spPr>
          <a:xfrm>
            <a:off x="182075" y="4651650"/>
            <a:ext cx="7235700" cy="11082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CVDs are the </a:t>
            </a:r>
            <a:r>
              <a:rPr b="1" lang="en-GB" sz="1200">
                <a:latin typeface="Mada"/>
                <a:ea typeface="Mada"/>
                <a:cs typeface="Mada"/>
                <a:sym typeface="Mada"/>
              </a:rPr>
              <a:t>#1 cause of death globally.</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 An estimated 17.3 million people died from CVDs in 2016. (31% of all global deaths)</a:t>
            </a:r>
            <a:endParaRPr sz="1200">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lang="en-GB" sz="1200">
                <a:latin typeface="Mada"/>
                <a:ea typeface="Mada"/>
                <a:cs typeface="Mada"/>
                <a:sym typeface="Mada"/>
              </a:rPr>
              <a:t>→ 85% are due to heart attacks and strokes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 Over 80% CVD deaths occur in low- and middle- income countries</a:t>
            </a:r>
            <a:r>
              <a:rPr lang="en-GB" sz="1200">
                <a:solidFill>
                  <a:srgbClr val="6AA84F"/>
                </a:solidFill>
                <a:latin typeface="Mada"/>
                <a:ea typeface="Mada"/>
                <a:cs typeface="Mada"/>
                <a:sym typeface="Mada"/>
              </a:rPr>
              <a:t> (less knowledge)</a:t>
            </a:r>
            <a:r>
              <a:rPr lang="en-GB"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By 2030, almost 25 million people will die from CVDs.</a:t>
            </a:r>
            <a:endParaRPr sz="1200">
              <a:latin typeface="Mada"/>
              <a:ea typeface="Mada"/>
              <a:cs typeface="Mada"/>
              <a:sym typeface="Mada"/>
            </a:endParaRPr>
          </a:p>
        </p:txBody>
      </p:sp>
      <p:pic>
        <p:nvPicPr>
          <p:cNvPr id="112" name="Google Shape;112;p15"/>
          <p:cNvPicPr preferRelativeResize="0"/>
          <p:nvPr/>
        </p:nvPicPr>
        <p:blipFill>
          <a:blip r:embed="rId3">
            <a:alphaModFix/>
          </a:blip>
          <a:stretch>
            <a:fillRect/>
          </a:stretch>
        </p:blipFill>
        <p:spPr>
          <a:xfrm>
            <a:off x="5684164" y="4480450"/>
            <a:ext cx="1837975" cy="1635399"/>
          </a:xfrm>
          <a:prstGeom prst="rect">
            <a:avLst/>
          </a:prstGeom>
          <a:noFill/>
          <a:ln cap="flat" cmpd="sng" w="9525">
            <a:solidFill>
              <a:srgbClr val="666666"/>
            </a:solidFill>
            <a:prstDash val="dot"/>
            <a:round/>
            <a:headEnd len="sm" w="sm" type="none"/>
            <a:tailEnd len="sm" w="sm" type="none"/>
          </a:ln>
        </p:spPr>
      </p:pic>
      <p:graphicFrame>
        <p:nvGraphicFramePr>
          <p:cNvPr id="113" name="Google Shape;113;p15"/>
          <p:cNvGraphicFramePr/>
          <p:nvPr/>
        </p:nvGraphicFramePr>
        <p:xfrm>
          <a:off x="247813" y="6535613"/>
          <a:ext cx="3000000" cy="3000000"/>
        </p:xfrm>
        <a:graphic>
          <a:graphicData uri="http://schemas.openxmlformats.org/drawingml/2006/table">
            <a:tbl>
              <a:tblPr>
                <a:noFill/>
                <a:tableStyleId>{B6D90C48-9F3C-40E5-AFC1-A8C34194FA41}</a:tableStyleId>
              </a:tblPr>
              <a:tblGrid>
                <a:gridCol w="3584975"/>
                <a:gridCol w="3584975"/>
              </a:tblGrid>
              <a:tr h="3875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Major Modifiable Risk Factor </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Other Modifiable </a:t>
                      </a:r>
                      <a:r>
                        <a:rPr b="1" lang="en-GB" sz="1200">
                          <a:solidFill>
                            <a:schemeClr val="lt1"/>
                          </a:solidFill>
                          <a:latin typeface="Mada"/>
                          <a:ea typeface="Mada"/>
                          <a:cs typeface="Mada"/>
                          <a:sym typeface="Mada"/>
                        </a:rPr>
                        <a:t>Risk Factor </a:t>
                      </a:r>
                      <a:endParaRPr b="1" sz="1200">
                        <a:solidFill>
                          <a:srgbClr val="FFFFFF"/>
                        </a:solidFill>
                        <a:latin typeface="Mada"/>
                        <a:ea typeface="Mada"/>
                        <a:cs typeface="Mada"/>
                        <a:sym typeface="Mada"/>
                      </a:endParaRPr>
                    </a:p>
                  </a:txBody>
                  <a:tcPr marT="91425" marB="91425" marR="91425" marL="91425" anchor="ctr">
                    <a:solidFill>
                      <a:srgbClr val="134F5C"/>
                    </a:solidFill>
                  </a:tcPr>
                </a:tc>
              </a:tr>
              <a:tr h="683125">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Unhealthy diets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Physical Inactivity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Obesity or Overweight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High Blood Pressure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Tobacco use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Diabetes </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Low socioeconomic status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Heavy alcohol use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Psychosocial stress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Mental ill health ( depression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Use of certain </a:t>
                      </a:r>
                      <a:r>
                        <a:rPr lang="en-GB" sz="1200">
                          <a:latin typeface="Mada"/>
                          <a:ea typeface="Mada"/>
                          <a:cs typeface="Mada"/>
                          <a:sym typeface="Mada"/>
                        </a:rPr>
                        <a:t>medication</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Lipoprotein </a:t>
                      </a:r>
                      <a:r>
                        <a:rPr lang="en-GB" sz="1200">
                          <a:latin typeface="Mada"/>
                          <a:ea typeface="Mada"/>
                          <a:cs typeface="Mada"/>
                          <a:sym typeface="Mada"/>
                        </a:rPr>
                        <a:t> </a:t>
                      </a:r>
                      <a:endParaRPr sz="1200">
                        <a:latin typeface="Mada"/>
                        <a:ea typeface="Mada"/>
                        <a:cs typeface="Mada"/>
                        <a:sym typeface="Mada"/>
                      </a:endParaRPr>
                    </a:p>
                  </a:txBody>
                  <a:tcPr marT="91425" marB="91425" marR="91425" marL="91425" anchor="ctr"/>
                </a:tc>
              </a:tr>
              <a:tr h="41637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Non-Modifiable </a:t>
                      </a:r>
                      <a:r>
                        <a:rPr b="1" lang="en-GB" sz="1200">
                          <a:solidFill>
                            <a:schemeClr val="lt1"/>
                          </a:solidFill>
                          <a:latin typeface="Mada"/>
                          <a:ea typeface="Mada"/>
                          <a:cs typeface="Mada"/>
                          <a:sym typeface="Mada"/>
                        </a:rPr>
                        <a:t>Risk Factor </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‘Novel’ Risk Factor </a:t>
                      </a:r>
                      <a:endParaRPr b="1" sz="1200">
                        <a:solidFill>
                          <a:srgbClr val="FFFFFF"/>
                        </a:solidFill>
                        <a:latin typeface="Mada"/>
                        <a:ea typeface="Mada"/>
                        <a:cs typeface="Mada"/>
                        <a:sym typeface="Mada"/>
                      </a:endParaRPr>
                    </a:p>
                  </a:txBody>
                  <a:tcPr marT="91425" marB="91425" marR="91425" marL="91425" anchor="ctr">
                    <a:solidFill>
                      <a:srgbClr val="134F5C"/>
                    </a:solidFill>
                  </a:tcPr>
                </a:tc>
              </a:tr>
              <a:tr h="683125">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Increased age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Family history/genetics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Race </a:t>
                      </a:r>
                      <a:r>
                        <a:rPr lang="en-GB" sz="1200">
                          <a:solidFill>
                            <a:srgbClr val="999999"/>
                          </a:solidFill>
                          <a:latin typeface="Mada"/>
                          <a:ea typeface="Mada"/>
                          <a:cs typeface="Mada"/>
                          <a:sym typeface="Mada"/>
                        </a:rPr>
                        <a:t>African Americans</a:t>
                      </a:r>
                      <a:endParaRPr sz="1200">
                        <a:solidFill>
                          <a:srgbClr val="999999"/>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Gender </a:t>
                      </a:r>
                      <a:r>
                        <a:rPr lang="en-GB" sz="1200">
                          <a:solidFill>
                            <a:srgbClr val="999999"/>
                          </a:solidFill>
                          <a:latin typeface="Mada"/>
                          <a:ea typeface="Mada"/>
                          <a:cs typeface="Mada"/>
                          <a:sym typeface="Mada"/>
                        </a:rPr>
                        <a:t>Male </a:t>
                      </a:r>
                      <a:endParaRPr sz="1200">
                        <a:solidFill>
                          <a:srgbClr val="999999"/>
                        </a:solidFill>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Excess</a:t>
                      </a:r>
                      <a:r>
                        <a:rPr lang="en-GB" sz="1200">
                          <a:latin typeface="Mada"/>
                          <a:ea typeface="Mada"/>
                          <a:cs typeface="Mada"/>
                          <a:sym typeface="Mada"/>
                        </a:rPr>
                        <a:t> homocysteine in blood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Inflammatory markers (CRP)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Abnormal blood coagulation (increased fibrinogen)</a:t>
                      </a:r>
                      <a:endParaRPr sz="1200">
                        <a:latin typeface="Mada"/>
                        <a:ea typeface="Mada"/>
                        <a:cs typeface="Mada"/>
                        <a:sym typeface="Mada"/>
                      </a:endParaRPr>
                    </a:p>
                  </a:txBody>
                  <a:tcPr marT="91425" marB="91425" marR="91425" marL="91425" anchor="ctr"/>
                </a:tc>
              </a:tr>
            </a:tbl>
          </a:graphicData>
        </a:graphic>
      </p:graphicFrame>
      <p:sp>
        <p:nvSpPr>
          <p:cNvPr id="114" name="Google Shape;114;p15"/>
          <p:cNvSpPr txBox="1"/>
          <p:nvPr/>
        </p:nvSpPr>
        <p:spPr>
          <a:xfrm>
            <a:off x="154000" y="6075350"/>
            <a:ext cx="223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76A5AF"/>
                </a:solidFill>
                <a:latin typeface="Nunito"/>
                <a:ea typeface="Nunito"/>
                <a:cs typeface="Nunito"/>
                <a:sym typeface="Nunito"/>
              </a:rPr>
              <a:t>Risk Factors</a:t>
            </a:r>
            <a:r>
              <a:rPr b="1" lang="en-GB" sz="1800">
                <a:solidFill>
                  <a:srgbClr val="76A5AF"/>
                </a:solidFill>
                <a:latin typeface="Nunito"/>
                <a:ea typeface="Nunito"/>
                <a:cs typeface="Nunito"/>
                <a:sym typeface="Nunito"/>
              </a:rPr>
              <a:t>: </a:t>
            </a:r>
            <a:endParaRPr b="1" sz="1800">
              <a:solidFill>
                <a:srgbClr val="76A5A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Diabetes</a:t>
            </a:r>
            <a:endParaRPr sz="2400">
              <a:solidFill>
                <a:srgbClr val="134F5C"/>
              </a:solidFill>
              <a:latin typeface="Nunito"/>
              <a:ea typeface="Nunito"/>
              <a:cs typeface="Nunito"/>
              <a:sym typeface="Nunito"/>
            </a:endParaRPr>
          </a:p>
        </p:txBody>
      </p:sp>
      <p:sp>
        <p:nvSpPr>
          <p:cNvPr id="121" name="Google Shape;121;p16"/>
          <p:cNvSpPr/>
          <p:nvPr/>
        </p:nvSpPr>
        <p:spPr>
          <a:xfrm>
            <a:off x="58700" y="798000"/>
            <a:ext cx="5313300" cy="2558100"/>
          </a:xfrm>
          <a:prstGeom prst="roundRect">
            <a:avLst>
              <a:gd fmla="val 6809"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162600" lvl="0" marL="316800" rtl="0" algn="l">
              <a:spcBef>
                <a:spcPts val="0"/>
              </a:spcBef>
              <a:spcAft>
                <a:spcPts val="0"/>
              </a:spcAft>
              <a:buSzPts val="1200"/>
              <a:buFont typeface="Mada"/>
              <a:buChar char="●"/>
            </a:pPr>
            <a:r>
              <a:rPr lang="en-GB" sz="1200">
                <a:latin typeface="Mada"/>
                <a:ea typeface="Mada"/>
                <a:cs typeface="Mada"/>
                <a:sym typeface="Mada"/>
              </a:rPr>
              <a:t>Diabetes is a</a:t>
            </a:r>
            <a:r>
              <a:rPr b="1" lang="en-GB" sz="1200">
                <a:solidFill>
                  <a:srgbClr val="CC0000"/>
                </a:solidFill>
                <a:latin typeface="Mada"/>
                <a:ea typeface="Mada"/>
                <a:cs typeface="Mada"/>
                <a:sym typeface="Mada"/>
              </a:rPr>
              <a:t> disorder of metabolism</a:t>
            </a:r>
            <a:r>
              <a:rPr lang="en-GB" sz="1200">
                <a:latin typeface="Mada"/>
                <a:ea typeface="Mada"/>
                <a:cs typeface="Mada"/>
                <a:sym typeface="Mada"/>
              </a:rPr>
              <a:t> — the way the body uses digested food for growth and energy.</a:t>
            </a:r>
            <a:endParaRPr sz="1200">
              <a:latin typeface="Mada"/>
              <a:ea typeface="Mada"/>
              <a:cs typeface="Mada"/>
              <a:sym typeface="Mada"/>
            </a:endParaRPr>
          </a:p>
          <a:p>
            <a:pPr indent="-162600" lvl="0" marL="316800" rtl="0" algn="l">
              <a:spcBef>
                <a:spcPts val="0"/>
              </a:spcBef>
              <a:spcAft>
                <a:spcPts val="0"/>
              </a:spcAft>
              <a:buSzPts val="1200"/>
              <a:buFont typeface="Mada"/>
              <a:buChar char="●"/>
            </a:pPr>
            <a:r>
              <a:rPr lang="en-GB" sz="1200">
                <a:latin typeface="Mada"/>
                <a:ea typeface="Mada"/>
                <a:cs typeface="Mada"/>
                <a:sym typeface="Mada"/>
              </a:rPr>
              <a:t>There are 4 types:</a:t>
            </a:r>
            <a:endParaRPr sz="1200">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1- Type 1</a:t>
            </a:r>
            <a:r>
              <a:rPr lang="en-GB" sz="1000">
                <a:solidFill>
                  <a:srgbClr val="6AA84F"/>
                </a:solidFill>
                <a:latin typeface="Mada"/>
                <a:ea typeface="Mada"/>
                <a:cs typeface="Mada"/>
                <a:sym typeface="Mada"/>
              </a:rPr>
              <a:t> an autoimmune attack against insulin secreting cells in the pancreas</a:t>
            </a:r>
            <a:r>
              <a:rPr lang="en-GB" sz="1200">
                <a:latin typeface="Mada"/>
                <a:ea typeface="Mada"/>
                <a:cs typeface="Mada"/>
                <a:sym typeface="Mada"/>
              </a:rPr>
              <a:t> </a:t>
            </a:r>
            <a:endParaRPr baseline="30000" sz="1200">
              <a:solidFill>
                <a:srgbClr val="6AA84F"/>
              </a:solidFill>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2- Type 2 </a:t>
            </a:r>
            <a:r>
              <a:rPr lang="en-GB" sz="1000">
                <a:solidFill>
                  <a:srgbClr val="6AA84F"/>
                </a:solidFill>
                <a:latin typeface="Mada"/>
                <a:ea typeface="Mada"/>
                <a:cs typeface="Mada"/>
                <a:sym typeface="Mada"/>
              </a:rPr>
              <a:t>insulin resistance combined with decreased insulin secretion</a:t>
            </a:r>
            <a:endParaRPr sz="1200">
              <a:solidFill>
                <a:srgbClr val="6AA84F"/>
              </a:solidFill>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3- Gestational </a:t>
            </a:r>
            <a:r>
              <a:rPr lang="en-GB" sz="1000">
                <a:solidFill>
                  <a:srgbClr val="6AA84F"/>
                </a:solidFill>
                <a:latin typeface="Mada"/>
                <a:ea typeface="Mada"/>
                <a:cs typeface="Mada"/>
                <a:sym typeface="Mada"/>
              </a:rPr>
              <a:t>diabetes first diagnosed during pregnancy that usually resolves after labor.</a:t>
            </a:r>
            <a:endParaRPr sz="1200">
              <a:solidFill>
                <a:srgbClr val="6AA84F"/>
              </a:solidFill>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4- Prediabetes </a:t>
            </a:r>
            <a:r>
              <a:rPr lang="en-GB" sz="1000">
                <a:solidFill>
                  <a:srgbClr val="6AA84F"/>
                </a:solidFill>
                <a:latin typeface="Mada"/>
                <a:ea typeface="Mada"/>
                <a:cs typeface="Mada"/>
                <a:sym typeface="Mada"/>
              </a:rPr>
              <a:t>elevated blood sugar but doesn’t meet the clinical definition of diabetes.</a:t>
            </a:r>
            <a:endParaRPr sz="1200">
              <a:solidFill>
                <a:srgbClr val="6AA84F"/>
              </a:solidFill>
              <a:latin typeface="Mada"/>
              <a:ea typeface="Mada"/>
              <a:cs typeface="Mada"/>
              <a:sym typeface="Mada"/>
            </a:endParaRPr>
          </a:p>
          <a:p>
            <a:pPr indent="-162600" lvl="0" marL="316800" rtl="0" algn="l">
              <a:spcBef>
                <a:spcPts val="0"/>
              </a:spcBef>
              <a:spcAft>
                <a:spcPts val="0"/>
              </a:spcAft>
              <a:buSzPts val="1200"/>
              <a:buFont typeface="Mada"/>
              <a:buChar char="●"/>
            </a:pPr>
            <a:r>
              <a:rPr lang="en-GB" sz="1200">
                <a:latin typeface="Mada"/>
                <a:ea typeface="Mada"/>
                <a:cs typeface="Mada"/>
                <a:sym typeface="Mada"/>
              </a:rPr>
              <a:t>Type 2 is mainly caused by modifiable risk factors and is the </a:t>
            </a:r>
            <a:r>
              <a:rPr b="1" lang="en-GB" sz="1200">
                <a:solidFill>
                  <a:srgbClr val="CC0000"/>
                </a:solidFill>
                <a:latin typeface="Mada"/>
                <a:ea typeface="Mada"/>
                <a:cs typeface="Mada"/>
                <a:sym typeface="Mada"/>
              </a:rPr>
              <a:t>most</a:t>
            </a:r>
            <a:endParaRPr b="1" sz="1200">
              <a:solidFill>
                <a:srgbClr val="CC0000"/>
              </a:solidFill>
              <a:latin typeface="Mada"/>
              <a:ea typeface="Mada"/>
              <a:cs typeface="Mada"/>
              <a:sym typeface="Mada"/>
            </a:endParaRPr>
          </a:p>
          <a:p>
            <a:pPr indent="0" lvl="0" marL="457200" rtl="0" algn="l">
              <a:spcBef>
                <a:spcPts val="0"/>
              </a:spcBef>
              <a:spcAft>
                <a:spcPts val="0"/>
              </a:spcAft>
              <a:buNone/>
            </a:pPr>
            <a:r>
              <a:rPr b="1" lang="en-GB" sz="1200">
                <a:solidFill>
                  <a:srgbClr val="CC0000"/>
                </a:solidFill>
                <a:latin typeface="Mada"/>
                <a:ea typeface="Mada"/>
                <a:cs typeface="Mada"/>
                <a:sym typeface="Mada"/>
              </a:rPr>
              <a:t>common</a:t>
            </a:r>
            <a:r>
              <a:rPr lang="en-GB" sz="1200">
                <a:latin typeface="Mada"/>
                <a:ea typeface="Mada"/>
                <a:cs typeface="Mada"/>
                <a:sym typeface="Mada"/>
              </a:rPr>
              <a:t> world wide.</a:t>
            </a:r>
            <a:endParaRPr sz="1200">
              <a:latin typeface="Mada"/>
              <a:ea typeface="Mada"/>
              <a:cs typeface="Mada"/>
              <a:sym typeface="Mada"/>
            </a:endParaRPr>
          </a:p>
          <a:p>
            <a:pPr indent="-162600" lvl="0" marL="316800" rtl="0" algn="l">
              <a:spcBef>
                <a:spcPts val="0"/>
              </a:spcBef>
              <a:spcAft>
                <a:spcPts val="0"/>
              </a:spcAft>
              <a:buSzPts val="1200"/>
              <a:buFont typeface="Mada"/>
              <a:buChar char="●"/>
            </a:pPr>
            <a:r>
              <a:rPr lang="en-GB" sz="1200">
                <a:latin typeface="Mada"/>
                <a:ea typeface="Mada"/>
                <a:cs typeface="Mada"/>
                <a:sym typeface="Mada"/>
              </a:rPr>
              <a:t>&gt;90% of all adult diabetes cases are type 2.</a:t>
            </a:r>
            <a:endParaRPr sz="1200">
              <a:latin typeface="Mada"/>
              <a:ea typeface="Mada"/>
              <a:cs typeface="Mada"/>
              <a:sym typeface="Mada"/>
            </a:endParaRPr>
          </a:p>
          <a:p>
            <a:pPr indent="-162600" lvl="0" marL="316800" rtl="0" algn="l">
              <a:spcBef>
                <a:spcPts val="0"/>
              </a:spcBef>
              <a:spcAft>
                <a:spcPts val="0"/>
              </a:spcAft>
              <a:buSzPts val="1200"/>
              <a:buFont typeface="Mada"/>
              <a:buChar char="●"/>
            </a:pPr>
            <a:r>
              <a:rPr lang="en-GB" sz="1200">
                <a:latin typeface="Mada"/>
                <a:ea typeface="Mada"/>
                <a:cs typeface="Mada"/>
                <a:sym typeface="Mada"/>
              </a:rPr>
              <a:t>Healthy diet, regular physical activity, normal body weight and avoiding tobacco use can prevent or delay the onset of type 2 diabetes.</a:t>
            </a:r>
            <a:endParaRPr sz="1200">
              <a:latin typeface="Mada"/>
              <a:ea typeface="Mada"/>
              <a:cs typeface="Mada"/>
              <a:sym typeface="Mada"/>
            </a:endParaRPr>
          </a:p>
        </p:txBody>
      </p:sp>
      <p:sp>
        <p:nvSpPr>
          <p:cNvPr id="122" name="Google Shape;122;p16"/>
          <p:cNvSpPr txBox="1"/>
          <p:nvPr/>
        </p:nvSpPr>
        <p:spPr>
          <a:xfrm>
            <a:off x="106300" y="3184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Definition</a:t>
            </a:r>
            <a:r>
              <a:rPr b="1" lang="en-GB" sz="1800">
                <a:solidFill>
                  <a:srgbClr val="76A5AF"/>
                </a:solidFill>
                <a:latin typeface="Nunito"/>
                <a:ea typeface="Nunito"/>
                <a:cs typeface="Nunito"/>
                <a:sym typeface="Nunito"/>
              </a:rPr>
              <a:t>:</a:t>
            </a:r>
            <a:endParaRPr b="1" sz="1200">
              <a:latin typeface="Mada"/>
              <a:ea typeface="Mada"/>
              <a:cs typeface="Mada"/>
              <a:sym typeface="Mada"/>
            </a:endParaRPr>
          </a:p>
        </p:txBody>
      </p:sp>
      <p:sp>
        <p:nvSpPr>
          <p:cNvPr id="123" name="Google Shape;123;p16"/>
          <p:cNvSpPr txBox="1"/>
          <p:nvPr/>
        </p:nvSpPr>
        <p:spPr>
          <a:xfrm>
            <a:off x="106300" y="33877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Global Burden</a:t>
            </a:r>
            <a:r>
              <a:rPr b="1" lang="en-GB" sz="1800">
                <a:solidFill>
                  <a:srgbClr val="76A5AF"/>
                </a:solidFill>
                <a:latin typeface="Nunito"/>
                <a:ea typeface="Nunito"/>
                <a:cs typeface="Nunito"/>
                <a:sym typeface="Nunito"/>
              </a:rPr>
              <a:t>:</a:t>
            </a:r>
            <a:endParaRPr b="1" sz="1200">
              <a:latin typeface="Mada"/>
              <a:ea typeface="Mada"/>
              <a:cs typeface="Mada"/>
              <a:sym typeface="Mada"/>
            </a:endParaRPr>
          </a:p>
        </p:txBody>
      </p:sp>
      <p:pic>
        <p:nvPicPr>
          <p:cNvPr id="124" name="Google Shape;124;p16"/>
          <p:cNvPicPr preferRelativeResize="0"/>
          <p:nvPr/>
        </p:nvPicPr>
        <p:blipFill>
          <a:blip r:embed="rId3">
            <a:alphaModFix/>
          </a:blip>
          <a:stretch>
            <a:fillRect/>
          </a:stretch>
        </p:blipFill>
        <p:spPr>
          <a:xfrm>
            <a:off x="5432975" y="320675"/>
            <a:ext cx="2085975" cy="1830051"/>
          </a:xfrm>
          <a:prstGeom prst="rect">
            <a:avLst/>
          </a:prstGeom>
          <a:noFill/>
          <a:ln cap="flat" cmpd="sng" w="9525">
            <a:solidFill>
              <a:srgbClr val="999999"/>
            </a:solidFill>
            <a:prstDash val="dash"/>
            <a:round/>
            <a:headEnd len="sm" w="sm" type="none"/>
            <a:tailEnd len="sm" w="sm" type="none"/>
          </a:ln>
        </p:spPr>
      </p:pic>
      <p:pic>
        <p:nvPicPr>
          <p:cNvPr id="125" name="Google Shape;125;p16"/>
          <p:cNvPicPr preferRelativeResize="0"/>
          <p:nvPr/>
        </p:nvPicPr>
        <p:blipFill>
          <a:blip r:embed="rId4">
            <a:alphaModFix/>
          </a:blip>
          <a:stretch>
            <a:fillRect/>
          </a:stretch>
        </p:blipFill>
        <p:spPr>
          <a:xfrm>
            <a:off x="5432975" y="2237125"/>
            <a:ext cx="2085975" cy="1830050"/>
          </a:xfrm>
          <a:prstGeom prst="rect">
            <a:avLst/>
          </a:prstGeom>
          <a:noFill/>
          <a:ln cap="flat" cmpd="sng" w="9525">
            <a:solidFill>
              <a:srgbClr val="999999"/>
            </a:solidFill>
            <a:prstDash val="dash"/>
            <a:round/>
            <a:headEnd len="sm" w="sm" type="none"/>
            <a:tailEnd len="sm" w="sm" type="none"/>
          </a:ln>
        </p:spPr>
      </p:pic>
      <p:grpSp>
        <p:nvGrpSpPr>
          <p:cNvPr id="126" name="Google Shape;126;p16"/>
          <p:cNvGrpSpPr/>
          <p:nvPr/>
        </p:nvGrpSpPr>
        <p:grpSpPr>
          <a:xfrm>
            <a:off x="2351871" y="4471886"/>
            <a:ext cx="1237098" cy="1195599"/>
            <a:chOff x="3631100" y="1866150"/>
            <a:chExt cx="149875" cy="144800"/>
          </a:xfrm>
        </p:grpSpPr>
        <p:sp>
          <p:nvSpPr>
            <p:cNvPr id="127" name="Google Shape;127;p16"/>
            <p:cNvSpPr/>
            <p:nvPr/>
          </p:nvSpPr>
          <p:spPr>
            <a:xfrm>
              <a:off x="3631100" y="1866150"/>
              <a:ext cx="149875" cy="144800"/>
            </a:xfrm>
            <a:custGeom>
              <a:rect b="b" l="l" r="r" t="t"/>
              <a:pathLst>
                <a:path extrusionOk="0" h="5792" w="5995">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3654725" y="1907806"/>
              <a:ext cx="86575" cy="78800"/>
            </a:xfrm>
            <a:custGeom>
              <a:rect b="b" l="l" r="r" t="t"/>
              <a:pathLst>
                <a:path extrusionOk="0" h="3152" w="3463">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16"/>
          <p:cNvGrpSpPr/>
          <p:nvPr/>
        </p:nvGrpSpPr>
        <p:grpSpPr>
          <a:xfrm>
            <a:off x="4140969" y="4661794"/>
            <a:ext cx="1354514" cy="1202205"/>
            <a:chOff x="3847850" y="1889150"/>
            <a:chExt cx="164100" cy="145600"/>
          </a:xfrm>
        </p:grpSpPr>
        <p:sp>
          <p:nvSpPr>
            <p:cNvPr id="130" name="Google Shape;130;p16"/>
            <p:cNvSpPr/>
            <p:nvPr/>
          </p:nvSpPr>
          <p:spPr>
            <a:xfrm>
              <a:off x="3847850" y="1889150"/>
              <a:ext cx="164100" cy="145600"/>
            </a:xfrm>
            <a:custGeom>
              <a:rect b="b" l="l" r="r" t="t"/>
              <a:pathLst>
                <a:path extrusionOk="0" h="5824" w="6564">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3887875" y="1912456"/>
              <a:ext cx="89450" cy="78700"/>
            </a:xfrm>
            <a:custGeom>
              <a:rect b="b" l="l" r="r" t="t"/>
              <a:pathLst>
                <a:path extrusionOk="0" h="3148" w="3578">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16"/>
          <p:cNvGrpSpPr/>
          <p:nvPr/>
        </p:nvGrpSpPr>
        <p:grpSpPr>
          <a:xfrm>
            <a:off x="3173577" y="5435053"/>
            <a:ext cx="1234416" cy="1201585"/>
            <a:chOff x="3873514" y="3015503"/>
            <a:chExt cx="1234416" cy="1201585"/>
          </a:xfrm>
        </p:grpSpPr>
        <p:sp>
          <p:nvSpPr>
            <p:cNvPr id="133" name="Google Shape;133;p16"/>
            <p:cNvSpPr/>
            <p:nvPr/>
          </p:nvSpPr>
          <p:spPr>
            <a:xfrm>
              <a:off x="3873514" y="3015503"/>
              <a:ext cx="1234416" cy="1201585"/>
            </a:xfrm>
            <a:custGeom>
              <a:rect b="b" l="l" r="r" t="t"/>
              <a:pathLst>
                <a:path extrusionOk="0" h="5821" w="5982">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4214206" y="3382367"/>
              <a:ext cx="714607" cy="650231"/>
            </a:xfrm>
            <a:custGeom>
              <a:rect b="b" l="l" r="r" t="t"/>
              <a:pathLst>
                <a:path extrusionOk="0" h="3150" w="3463">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16"/>
          <p:cNvGrpSpPr/>
          <p:nvPr/>
        </p:nvGrpSpPr>
        <p:grpSpPr>
          <a:xfrm>
            <a:off x="3335152" y="3711012"/>
            <a:ext cx="1234622" cy="1201585"/>
            <a:chOff x="3750225" y="1774000"/>
            <a:chExt cx="149575" cy="145525"/>
          </a:xfrm>
        </p:grpSpPr>
        <p:sp>
          <p:nvSpPr>
            <p:cNvPr id="136" name="Google Shape;136;p16"/>
            <p:cNvSpPr/>
            <p:nvPr/>
          </p:nvSpPr>
          <p:spPr>
            <a:xfrm>
              <a:off x="3750225" y="1774000"/>
              <a:ext cx="149575" cy="145525"/>
            </a:xfrm>
            <a:custGeom>
              <a:rect b="b" l="l" r="r" t="t"/>
              <a:pathLst>
                <a:path extrusionOk="0" h="5821" w="5983">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3776075" y="1794931"/>
              <a:ext cx="82600" cy="78800"/>
            </a:xfrm>
            <a:custGeom>
              <a:rect b="b" l="l" r="r" t="t"/>
              <a:pathLst>
                <a:path extrusionOk="0" h="3152" w="3304">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16"/>
          <p:cNvSpPr txBox="1"/>
          <p:nvPr/>
        </p:nvSpPr>
        <p:spPr>
          <a:xfrm>
            <a:off x="3591113" y="3925500"/>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1</a:t>
            </a:r>
            <a:endParaRPr b="1" sz="2400">
              <a:solidFill>
                <a:srgbClr val="134F5C"/>
              </a:solidFill>
              <a:latin typeface="Nunito"/>
              <a:ea typeface="Nunito"/>
              <a:cs typeface="Nunito"/>
              <a:sym typeface="Nunito"/>
            </a:endParaRPr>
          </a:p>
        </p:txBody>
      </p:sp>
      <p:sp>
        <p:nvSpPr>
          <p:cNvPr id="139" name="Google Shape;139;p16"/>
          <p:cNvSpPr txBox="1"/>
          <p:nvPr/>
        </p:nvSpPr>
        <p:spPr>
          <a:xfrm>
            <a:off x="2608563" y="4869575"/>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45818E"/>
                </a:solidFill>
                <a:latin typeface="Nunito"/>
                <a:ea typeface="Nunito"/>
                <a:cs typeface="Nunito"/>
                <a:sym typeface="Nunito"/>
              </a:rPr>
              <a:t>2</a:t>
            </a:r>
            <a:endParaRPr b="1" sz="2400">
              <a:solidFill>
                <a:srgbClr val="45818E"/>
              </a:solidFill>
              <a:latin typeface="Nunito"/>
              <a:ea typeface="Nunito"/>
              <a:cs typeface="Nunito"/>
              <a:sym typeface="Nunito"/>
            </a:endParaRPr>
          </a:p>
        </p:txBody>
      </p:sp>
      <p:sp>
        <p:nvSpPr>
          <p:cNvPr id="140" name="Google Shape;140;p16"/>
          <p:cNvSpPr txBox="1"/>
          <p:nvPr/>
        </p:nvSpPr>
        <p:spPr>
          <a:xfrm>
            <a:off x="3590950" y="5864000"/>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76A5AF"/>
                </a:solidFill>
                <a:latin typeface="Nunito"/>
                <a:ea typeface="Nunito"/>
                <a:cs typeface="Nunito"/>
                <a:sym typeface="Nunito"/>
              </a:rPr>
              <a:t>3</a:t>
            </a:r>
            <a:endParaRPr b="1" sz="2400">
              <a:solidFill>
                <a:srgbClr val="76A5AF"/>
              </a:solidFill>
              <a:latin typeface="Nunito"/>
              <a:ea typeface="Nunito"/>
              <a:cs typeface="Nunito"/>
              <a:sym typeface="Nunito"/>
            </a:endParaRPr>
          </a:p>
        </p:txBody>
      </p:sp>
      <p:sp>
        <p:nvSpPr>
          <p:cNvPr id="141" name="Google Shape;141;p16"/>
          <p:cNvSpPr txBox="1"/>
          <p:nvPr/>
        </p:nvSpPr>
        <p:spPr>
          <a:xfrm>
            <a:off x="4569775" y="4912600"/>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D9D9D9"/>
                </a:solidFill>
                <a:latin typeface="Nunito"/>
                <a:ea typeface="Nunito"/>
                <a:cs typeface="Nunito"/>
                <a:sym typeface="Nunito"/>
              </a:rPr>
              <a:t>4</a:t>
            </a:r>
            <a:endParaRPr b="1" sz="2400">
              <a:solidFill>
                <a:srgbClr val="D9D9D9"/>
              </a:solidFill>
              <a:latin typeface="Nunito"/>
              <a:ea typeface="Nunito"/>
              <a:cs typeface="Nunito"/>
              <a:sym typeface="Nunito"/>
            </a:endParaRPr>
          </a:p>
        </p:txBody>
      </p:sp>
      <p:cxnSp>
        <p:nvCxnSpPr>
          <p:cNvPr id="142" name="Google Shape;142;p16"/>
          <p:cNvCxnSpPr/>
          <p:nvPr/>
        </p:nvCxnSpPr>
        <p:spPr>
          <a:xfrm rot="10800000">
            <a:off x="2362050" y="4067175"/>
            <a:ext cx="1047900" cy="0"/>
          </a:xfrm>
          <a:prstGeom prst="straightConnector1">
            <a:avLst/>
          </a:prstGeom>
          <a:noFill/>
          <a:ln cap="flat" cmpd="sng" w="9525">
            <a:solidFill>
              <a:srgbClr val="134F5C"/>
            </a:solidFill>
            <a:prstDash val="solid"/>
            <a:round/>
            <a:headEnd len="med" w="med" type="none"/>
            <a:tailEnd len="med" w="med" type="oval"/>
          </a:ln>
        </p:spPr>
      </p:cxnSp>
      <p:cxnSp>
        <p:nvCxnSpPr>
          <p:cNvPr id="143" name="Google Shape;143;p16"/>
          <p:cNvCxnSpPr/>
          <p:nvPr/>
        </p:nvCxnSpPr>
        <p:spPr>
          <a:xfrm rot="10800000">
            <a:off x="1847850" y="5150800"/>
            <a:ext cx="647700" cy="0"/>
          </a:xfrm>
          <a:prstGeom prst="straightConnector1">
            <a:avLst/>
          </a:prstGeom>
          <a:noFill/>
          <a:ln cap="flat" cmpd="sng" w="9525">
            <a:solidFill>
              <a:srgbClr val="45818E"/>
            </a:solidFill>
            <a:prstDash val="solid"/>
            <a:round/>
            <a:headEnd len="med" w="med" type="none"/>
            <a:tailEnd len="med" w="med" type="oval"/>
          </a:ln>
        </p:spPr>
      </p:cxnSp>
      <p:cxnSp>
        <p:nvCxnSpPr>
          <p:cNvPr id="144" name="Google Shape;144;p16"/>
          <p:cNvCxnSpPr/>
          <p:nvPr/>
        </p:nvCxnSpPr>
        <p:spPr>
          <a:xfrm rot="10800000">
            <a:off x="4238475" y="6093775"/>
            <a:ext cx="1047900" cy="0"/>
          </a:xfrm>
          <a:prstGeom prst="straightConnector1">
            <a:avLst/>
          </a:prstGeom>
          <a:noFill/>
          <a:ln cap="flat" cmpd="sng" w="9525">
            <a:solidFill>
              <a:srgbClr val="76A5AF"/>
            </a:solidFill>
            <a:prstDash val="solid"/>
            <a:round/>
            <a:headEnd len="med" w="med" type="oval"/>
            <a:tailEnd len="med" w="med" type="none"/>
          </a:ln>
        </p:spPr>
      </p:cxnSp>
      <p:cxnSp>
        <p:nvCxnSpPr>
          <p:cNvPr id="145" name="Google Shape;145;p16"/>
          <p:cNvCxnSpPr/>
          <p:nvPr/>
        </p:nvCxnSpPr>
        <p:spPr>
          <a:xfrm rot="10800000">
            <a:off x="5248350" y="5150800"/>
            <a:ext cx="676200" cy="0"/>
          </a:xfrm>
          <a:prstGeom prst="straightConnector1">
            <a:avLst/>
          </a:prstGeom>
          <a:noFill/>
          <a:ln cap="flat" cmpd="sng" w="9525">
            <a:solidFill>
              <a:srgbClr val="D9D9D9"/>
            </a:solidFill>
            <a:prstDash val="solid"/>
            <a:round/>
            <a:headEnd len="med" w="med" type="oval"/>
            <a:tailEnd len="med" w="med" type="none"/>
          </a:ln>
        </p:spPr>
      </p:cxnSp>
      <p:sp>
        <p:nvSpPr>
          <p:cNvPr id="146" name="Google Shape;146;p16"/>
          <p:cNvSpPr txBox="1"/>
          <p:nvPr/>
        </p:nvSpPr>
        <p:spPr>
          <a:xfrm>
            <a:off x="106300" y="3903200"/>
            <a:ext cx="2195100" cy="72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422 million people worldwide have diabetes in 2014</a:t>
            </a:r>
            <a:endParaRPr i="0" sz="1000" u="none" cap="none" strike="noStrike">
              <a:latin typeface="Mada"/>
              <a:ea typeface="Mada"/>
              <a:cs typeface="Mada"/>
              <a:sym typeface="Mada"/>
            </a:endParaRPr>
          </a:p>
        </p:txBody>
      </p:sp>
      <p:sp>
        <p:nvSpPr>
          <p:cNvPr id="147" name="Google Shape;147;p16"/>
          <p:cNvSpPr txBox="1"/>
          <p:nvPr/>
        </p:nvSpPr>
        <p:spPr>
          <a:xfrm>
            <a:off x="160050" y="4870800"/>
            <a:ext cx="1650900" cy="72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In 2014, an estimated 3.8 million people died from consequences of high blood sugar.</a:t>
            </a:r>
            <a:endParaRPr i="0" sz="1000" u="none" cap="none" strike="noStrike">
              <a:latin typeface="Mada"/>
              <a:ea typeface="Mada"/>
              <a:cs typeface="Mada"/>
              <a:sym typeface="Mada"/>
            </a:endParaRPr>
          </a:p>
        </p:txBody>
      </p:sp>
      <p:sp>
        <p:nvSpPr>
          <p:cNvPr id="148" name="Google Shape;148;p16"/>
          <p:cNvSpPr txBox="1"/>
          <p:nvPr/>
        </p:nvSpPr>
        <p:spPr>
          <a:xfrm>
            <a:off x="5372000" y="5762400"/>
            <a:ext cx="1912800" cy="72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More than 80% of diabetes deaths occur in low- and middle-income countries. </a:t>
            </a:r>
            <a:endParaRPr i="0" sz="1000" u="none" cap="none" strike="noStrike">
              <a:latin typeface="Mada"/>
              <a:ea typeface="Mada"/>
              <a:cs typeface="Mada"/>
              <a:sym typeface="Mada"/>
            </a:endParaRPr>
          </a:p>
        </p:txBody>
      </p:sp>
      <p:sp>
        <p:nvSpPr>
          <p:cNvPr id="149" name="Google Shape;149;p16"/>
          <p:cNvSpPr txBox="1"/>
          <p:nvPr/>
        </p:nvSpPr>
        <p:spPr>
          <a:xfrm>
            <a:off x="5938625" y="4790200"/>
            <a:ext cx="1650900" cy="72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WHO projects that diabetes deaths will increase by two thirds between 2008 and 2030.</a:t>
            </a:r>
            <a:endParaRPr i="0" sz="1000" u="none" cap="none" strike="noStrike">
              <a:latin typeface="Mada"/>
              <a:ea typeface="Mada"/>
              <a:cs typeface="Mada"/>
              <a:sym typeface="Mada"/>
            </a:endParaRPr>
          </a:p>
        </p:txBody>
      </p:sp>
      <p:sp>
        <p:nvSpPr>
          <p:cNvPr id="150" name="Google Shape;150;p16"/>
          <p:cNvSpPr txBox="1"/>
          <p:nvPr/>
        </p:nvSpPr>
        <p:spPr>
          <a:xfrm>
            <a:off x="106300" y="61309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Risk Factors:</a:t>
            </a:r>
            <a:endParaRPr b="1" sz="1200">
              <a:latin typeface="Mada"/>
              <a:ea typeface="Mada"/>
              <a:cs typeface="Mada"/>
              <a:sym typeface="Mada"/>
            </a:endParaRPr>
          </a:p>
        </p:txBody>
      </p:sp>
      <p:graphicFrame>
        <p:nvGraphicFramePr>
          <p:cNvPr id="151" name="Google Shape;151;p16"/>
          <p:cNvGraphicFramePr/>
          <p:nvPr/>
        </p:nvGraphicFramePr>
        <p:xfrm>
          <a:off x="247813" y="6764213"/>
          <a:ext cx="3000000" cy="3000000"/>
        </p:xfrm>
        <a:graphic>
          <a:graphicData uri="http://schemas.openxmlformats.org/drawingml/2006/table">
            <a:tbl>
              <a:tblPr>
                <a:noFill/>
                <a:tableStyleId>{B6D90C48-9F3C-40E5-AFC1-A8C34194FA41}</a:tableStyleId>
              </a:tblPr>
              <a:tblGrid>
                <a:gridCol w="3584975"/>
                <a:gridCol w="3584975"/>
              </a:tblGrid>
              <a:tr h="3875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Major Modifiable </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Other Modifiable </a:t>
                      </a:r>
                      <a:endParaRPr b="1" sz="1200">
                        <a:solidFill>
                          <a:srgbClr val="FFFFFF"/>
                        </a:solidFill>
                        <a:latin typeface="Mada"/>
                        <a:ea typeface="Mada"/>
                        <a:cs typeface="Mada"/>
                        <a:sym typeface="Mada"/>
                      </a:endParaRPr>
                    </a:p>
                  </a:txBody>
                  <a:tcPr marT="91425" marB="91425" marR="91425" marL="91425" anchor="ctr">
                    <a:solidFill>
                      <a:srgbClr val="134F5C"/>
                    </a:solidFill>
                  </a:tcPr>
                </a:tc>
              </a:tr>
              <a:tr h="683125">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Unhealthy diets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Physical Inactivity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Obesity or Overweight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High Blood Pressure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High Cholesterol </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Low socioeconomic status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Heavy alcohol use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Psychological stress</a:t>
                      </a:r>
                      <a:endParaRPr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High consumption of sugar sweetened beverages</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Low consumption of fiber</a:t>
                      </a:r>
                      <a:endParaRPr sz="1200">
                        <a:latin typeface="Mada"/>
                        <a:ea typeface="Mada"/>
                        <a:cs typeface="Mada"/>
                        <a:sym typeface="Mada"/>
                      </a:endParaRPr>
                    </a:p>
                  </a:txBody>
                  <a:tcPr marT="91425" marB="91425" marR="91425" marL="91425" anchor="ctr"/>
                </a:tc>
              </a:tr>
              <a:tr h="41637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Non-Modifiable</a:t>
                      </a:r>
                      <a:endParaRPr b="1" sz="12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Other</a:t>
                      </a:r>
                      <a:endParaRPr b="1" sz="1200">
                        <a:solidFill>
                          <a:srgbClr val="FFFFFF"/>
                        </a:solidFill>
                        <a:latin typeface="Mada"/>
                        <a:ea typeface="Mada"/>
                        <a:cs typeface="Mada"/>
                        <a:sym typeface="Mada"/>
                      </a:endParaRPr>
                    </a:p>
                  </a:txBody>
                  <a:tcPr marT="91425" marB="91425" marR="91425" marL="91425" anchor="ctr">
                    <a:solidFill>
                      <a:srgbClr val="134F5C"/>
                    </a:solidFill>
                  </a:tcPr>
                </a:tc>
              </a:tr>
              <a:tr h="683125">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Increased age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Family history/genetics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Race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Distribution of fat </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Low birth weight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Presence of autoantibodies</a:t>
                      </a:r>
                      <a:endParaRPr sz="1200">
                        <a:latin typeface="Mada"/>
                        <a:ea typeface="Mada"/>
                        <a:cs typeface="Mada"/>
                        <a:sym typeface="Mada"/>
                      </a:endParaRPr>
                    </a:p>
                  </a:txBody>
                  <a:tcPr marT="91425" marB="91425" marR="91425" marL="91425" anchor="ctr"/>
                </a:tc>
              </a:tr>
            </a:tbl>
          </a:graphicData>
        </a:graphic>
      </p:graphicFrame>
      <p:sp>
        <p:nvSpPr>
          <p:cNvPr id="152" name="Google Shape;152;p16"/>
          <p:cNvSpPr/>
          <p:nvPr/>
        </p:nvSpPr>
        <p:spPr>
          <a:xfrm>
            <a:off x="1578538" y="6231650"/>
            <a:ext cx="458100" cy="4050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5225" y="9845675"/>
            <a:ext cx="7589400" cy="8529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Cancer</a:t>
            </a:r>
            <a:endParaRPr sz="2400">
              <a:solidFill>
                <a:srgbClr val="134F5C"/>
              </a:solidFill>
              <a:latin typeface="Nunito"/>
              <a:ea typeface="Nunito"/>
              <a:cs typeface="Nunito"/>
              <a:sym typeface="Nunito"/>
            </a:endParaRPr>
          </a:p>
        </p:txBody>
      </p:sp>
      <p:sp>
        <p:nvSpPr>
          <p:cNvPr id="160" name="Google Shape;160;p17"/>
          <p:cNvSpPr txBox="1"/>
          <p:nvPr/>
        </p:nvSpPr>
        <p:spPr>
          <a:xfrm>
            <a:off x="106300" y="4921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Definition:</a:t>
            </a:r>
            <a:endParaRPr b="1" sz="1200">
              <a:latin typeface="Mada"/>
              <a:ea typeface="Mada"/>
              <a:cs typeface="Mada"/>
              <a:sym typeface="Mada"/>
            </a:endParaRPr>
          </a:p>
        </p:txBody>
      </p:sp>
      <p:sp>
        <p:nvSpPr>
          <p:cNvPr id="161" name="Google Shape;161;p17"/>
          <p:cNvSpPr txBox="1"/>
          <p:nvPr/>
        </p:nvSpPr>
        <p:spPr>
          <a:xfrm>
            <a:off x="106300" y="29305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Global Burden:</a:t>
            </a:r>
            <a:endParaRPr b="1" sz="1200">
              <a:latin typeface="Mada"/>
              <a:ea typeface="Mada"/>
              <a:cs typeface="Mada"/>
              <a:sym typeface="Mada"/>
            </a:endParaRPr>
          </a:p>
        </p:txBody>
      </p:sp>
      <p:sp>
        <p:nvSpPr>
          <p:cNvPr id="162" name="Google Shape;162;p17"/>
          <p:cNvSpPr/>
          <p:nvPr/>
        </p:nvSpPr>
        <p:spPr>
          <a:xfrm>
            <a:off x="182050" y="1055425"/>
            <a:ext cx="5190000" cy="10521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Generic term for a large group of diseases that can affect any part of the body.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“Rapid creation of abnormal cells that grow beyond their usual boundaries, and which can then invade adjoining parts of the body and spread to other organs.” (WHO, 2012) </a:t>
            </a:r>
            <a:r>
              <a:rPr lang="en-GB" sz="1200">
                <a:latin typeface="Mada"/>
                <a:ea typeface="Mada"/>
                <a:cs typeface="Mada"/>
                <a:sym typeface="Mada"/>
              </a:rPr>
              <a:t> </a:t>
            </a:r>
            <a:endParaRPr sz="1200">
              <a:latin typeface="Mada"/>
              <a:ea typeface="Mada"/>
              <a:cs typeface="Mada"/>
              <a:sym typeface="Mada"/>
            </a:endParaRPr>
          </a:p>
        </p:txBody>
      </p:sp>
      <p:pic>
        <p:nvPicPr>
          <p:cNvPr id="163" name="Google Shape;163;p17"/>
          <p:cNvPicPr preferRelativeResize="0"/>
          <p:nvPr/>
        </p:nvPicPr>
        <p:blipFill rotWithShape="1">
          <a:blip r:embed="rId3">
            <a:alphaModFix/>
          </a:blip>
          <a:srcRect b="2343" l="1103" r="1249" t="0"/>
          <a:stretch/>
        </p:blipFill>
        <p:spPr>
          <a:xfrm>
            <a:off x="5141075" y="560675"/>
            <a:ext cx="2374651" cy="1781201"/>
          </a:xfrm>
          <a:prstGeom prst="rect">
            <a:avLst/>
          </a:prstGeom>
          <a:noFill/>
          <a:ln cap="flat" cmpd="sng" w="9525">
            <a:solidFill>
              <a:srgbClr val="999999"/>
            </a:solidFill>
            <a:prstDash val="dash"/>
            <a:round/>
            <a:headEnd len="sm" w="sm" type="none"/>
            <a:tailEnd len="sm" w="sm" type="none"/>
          </a:ln>
        </p:spPr>
      </p:pic>
      <p:sp>
        <p:nvSpPr>
          <p:cNvPr id="164" name="Google Shape;164;p17"/>
          <p:cNvSpPr txBox="1"/>
          <p:nvPr/>
        </p:nvSpPr>
        <p:spPr>
          <a:xfrm>
            <a:off x="106300" y="20923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Types of Tumors:</a:t>
            </a:r>
            <a:endParaRPr b="1" sz="1200">
              <a:latin typeface="Mada"/>
              <a:ea typeface="Mada"/>
              <a:cs typeface="Mada"/>
              <a:sym typeface="Mada"/>
            </a:endParaRPr>
          </a:p>
        </p:txBody>
      </p:sp>
      <p:sp>
        <p:nvSpPr>
          <p:cNvPr id="165" name="Google Shape;165;p17"/>
          <p:cNvSpPr txBox="1"/>
          <p:nvPr/>
        </p:nvSpPr>
        <p:spPr>
          <a:xfrm>
            <a:off x="179025" y="2438675"/>
            <a:ext cx="7231200" cy="566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Benign tumors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Malignant tumors</a:t>
            </a:r>
            <a:endParaRPr sz="1200">
              <a:latin typeface="Mada"/>
              <a:ea typeface="Mada"/>
              <a:cs typeface="Mada"/>
              <a:sym typeface="Mada"/>
            </a:endParaRPr>
          </a:p>
        </p:txBody>
      </p:sp>
      <p:sp>
        <p:nvSpPr>
          <p:cNvPr id="166" name="Google Shape;166;p17"/>
          <p:cNvSpPr txBox="1"/>
          <p:nvPr/>
        </p:nvSpPr>
        <p:spPr>
          <a:xfrm>
            <a:off x="179025" y="3276875"/>
            <a:ext cx="50526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9.6 million people died from cancer in 2018.</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70% of all cancer deaths occur in low- and middle- income countries.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total annual economic cost of cancer in 2010 was estimated at approximately US$ 1.16 trillion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About 30% of cancers are </a:t>
            </a:r>
            <a:r>
              <a:rPr b="1" lang="en-GB" sz="1200">
                <a:solidFill>
                  <a:srgbClr val="CC0000"/>
                </a:solidFill>
                <a:latin typeface="Mada"/>
                <a:ea typeface="Mada"/>
                <a:cs typeface="Mada"/>
                <a:sym typeface="Mada"/>
              </a:rPr>
              <a:t>attributable to behavior risk factors.</a:t>
            </a:r>
            <a:endParaRPr b="1" sz="1200">
              <a:solidFill>
                <a:srgbClr val="CC0000"/>
              </a:solidFill>
              <a:latin typeface="Mada"/>
              <a:ea typeface="Mada"/>
              <a:cs typeface="Mada"/>
              <a:sym typeface="Mada"/>
            </a:endParaRPr>
          </a:p>
        </p:txBody>
      </p:sp>
      <p:pic>
        <p:nvPicPr>
          <p:cNvPr id="167" name="Google Shape;167;p17"/>
          <p:cNvPicPr preferRelativeResize="0"/>
          <p:nvPr/>
        </p:nvPicPr>
        <p:blipFill rotWithShape="1">
          <a:blip r:embed="rId4">
            <a:alphaModFix/>
          </a:blip>
          <a:srcRect b="0" l="11024" r="0" t="7123"/>
          <a:stretch/>
        </p:blipFill>
        <p:spPr>
          <a:xfrm>
            <a:off x="5096300" y="2942550"/>
            <a:ext cx="2458873" cy="1420724"/>
          </a:xfrm>
          <a:prstGeom prst="rect">
            <a:avLst/>
          </a:prstGeom>
          <a:noFill/>
          <a:ln>
            <a:noFill/>
          </a:ln>
        </p:spPr>
      </p:pic>
      <p:sp>
        <p:nvSpPr>
          <p:cNvPr id="168" name="Google Shape;168;p17"/>
          <p:cNvSpPr txBox="1"/>
          <p:nvPr/>
        </p:nvSpPr>
        <p:spPr>
          <a:xfrm>
            <a:off x="5141075" y="2546125"/>
            <a:ext cx="2414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latin typeface="Mada"/>
                <a:ea typeface="Mada"/>
                <a:cs typeface="Mada"/>
                <a:sym typeface="Mada"/>
              </a:rPr>
              <a:t>Estimated age-standardised incidence and mortality rates: total population</a:t>
            </a:r>
            <a:endParaRPr sz="1000">
              <a:latin typeface="Mada"/>
              <a:ea typeface="Mada"/>
              <a:cs typeface="Mada"/>
              <a:sym typeface="Mada"/>
            </a:endParaRPr>
          </a:p>
        </p:txBody>
      </p:sp>
      <p:cxnSp>
        <p:nvCxnSpPr>
          <p:cNvPr id="169" name="Google Shape;169;p17"/>
          <p:cNvCxnSpPr>
            <a:stCxn id="170" idx="3"/>
          </p:cNvCxnSpPr>
          <p:nvPr/>
        </p:nvCxnSpPr>
        <p:spPr>
          <a:xfrm flipH="1" rot="10800000">
            <a:off x="319358" y="5094953"/>
            <a:ext cx="2489100" cy="1500"/>
          </a:xfrm>
          <a:prstGeom prst="straightConnector1">
            <a:avLst/>
          </a:prstGeom>
          <a:noFill/>
          <a:ln cap="flat" cmpd="sng" w="9525">
            <a:solidFill>
              <a:srgbClr val="B7B7B7"/>
            </a:solidFill>
            <a:prstDash val="solid"/>
            <a:round/>
            <a:headEnd len="med" w="med" type="none"/>
            <a:tailEnd len="med" w="med" type="none"/>
          </a:ln>
        </p:spPr>
      </p:cxnSp>
      <p:sp>
        <p:nvSpPr>
          <p:cNvPr id="170" name="Google Shape;170;p17"/>
          <p:cNvSpPr/>
          <p:nvPr/>
        </p:nvSpPr>
        <p:spPr>
          <a:xfrm>
            <a:off x="187000" y="4611950"/>
            <a:ext cx="477000" cy="484500"/>
          </a:xfrm>
          <a:prstGeom prst="heptagon">
            <a:avLst>
              <a:gd fmla="val 102572" name="hf"/>
              <a:gd fmla="val 105210" name="vf"/>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600">
                <a:solidFill>
                  <a:srgbClr val="FFFFFF"/>
                </a:solidFill>
                <a:latin typeface="Trebuchet MS"/>
                <a:ea typeface="Trebuchet MS"/>
                <a:cs typeface="Trebuchet MS"/>
                <a:sym typeface="Trebuchet MS"/>
              </a:rPr>
              <a:t>1</a:t>
            </a:r>
            <a:endParaRPr b="1" sz="2600">
              <a:solidFill>
                <a:srgbClr val="FFFFFF"/>
              </a:solidFill>
              <a:latin typeface="Trebuchet MS"/>
              <a:ea typeface="Trebuchet MS"/>
              <a:cs typeface="Trebuchet MS"/>
              <a:sym typeface="Trebuchet MS"/>
            </a:endParaRPr>
          </a:p>
        </p:txBody>
      </p:sp>
      <p:sp>
        <p:nvSpPr>
          <p:cNvPr id="171" name="Google Shape;171;p17"/>
          <p:cNvSpPr txBox="1"/>
          <p:nvPr/>
        </p:nvSpPr>
        <p:spPr>
          <a:xfrm>
            <a:off x="663875" y="4687875"/>
            <a:ext cx="2202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Cervical Cancer</a:t>
            </a:r>
            <a:endParaRPr b="1" sz="1600">
              <a:latin typeface="Mada"/>
              <a:ea typeface="Mada"/>
              <a:cs typeface="Mada"/>
              <a:sym typeface="Mada"/>
            </a:endParaRPr>
          </a:p>
        </p:txBody>
      </p:sp>
      <p:sp>
        <p:nvSpPr>
          <p:cNvPr id="172" name="Google Shape;172;p17"/>
          <p:cNvSpPr txBox="1"/>
          <p:nvPr/>
        </p:nvSpPr>
        <p:spPr>
          <a:xfrm>
            <a:off x="179025" y="5029475"/>
            <a:ext cx="7231200" cy="10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GB" sz="1200">
                <a:latin typeface="Mada"/>
                <a:ea typeface="Mada"/>
                <a:cs typeface="Mada"/>
                <a:sym typeface="Mada"/>
              </a:rPr>
              <a:t>Cancer of the female reproductive system.</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cervix is made up of two cell types (squamous and glandular).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Cervical cancer tends to occur where the two cell types meet.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99% of cases linked to genital infection with (HPV).</a:t>
            </a:r>
            <a:endParaRPr sz="1200">
              <a:latin typeface="Mada"/>
              <a:ea typeface="Mada"/>
              <a:cs typeface="Mada"/>
              <a:sym typeface="Mada"/>
            </a:endParaRPr>
          </a:p>
          <a:p>
            <a:pPr indent="0" lvl="0" marL="0" rtl="0" algn="l">
              <a:lnSpc>
                <a:spcPct val="115000"/>
              </a:lnSpc>
              <a:spcBef>
                <a:spcPts val="1000"/>
              </a:spcBef>
              <a:spcAft>
                <a:spcPts val="1600"/>
              </a:spcAft>
              <a:buNone/>
            </a:pPr>
            <a:r>
              <a:t/>
            </a:r>
            <a:endParaRPr sz="1200">
              <a:latin typeface="Mada"/>
              <a:ea typeface="Mada"/>
              <a:cs typeface="Mada"/>
              <a:sym typeface="Mada"/>
            </a:endParaRPr>
          </a:p>
        </p:txBody>
      </p:sp>
      <p:sp>
        <p:nvSpPr>
          <p:cNvPr id="173" name="Google Shape;173;p17"/>
          <p:cNvSpPr/>
          <p:nvPr/>
        </p:nvSpPr>
        <p:spPr>
          <a:xfrm>
            <a:off x="245724" y="6195325"/>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Risk Factors:</a:t>
            </a:r>
            <a:endParaRPr>
              <a:solidFill>
                <a:srgbClr val="FFFFFF"/>
              </a:solidFill>
              <a:latin typeface="Nunito"/>
              <a:ea typeface="Nunito"/>
              <a:cs typeface="Nunito"/>
              <a:sym typeface="Nunito"/>
            </a:endParaRPr>
          </a:p>
        </p:txBody>
      </p:sp>
      <p:sp>
        <p:nvSpPr>
          <p:cNvPr id="174" name="Google Shape;174;p17"/>
          <p:cNvSpPr txBox="1"/>
          <p:nvPr/>
        </p:nvSpPr>
        <p:spPr>
          <a:xfrm>
            <a:off x="179025" y="65031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1. 	</a:t>
            </a:r>
            <a:r>
              <a:rPr lang="en-GB" sz="1200">
                <a:latin typeface="Mada"/>
                <a:ea typeface="Mada"/>
                <a:cs typeface="Mada"/>
                <a:sym typeface="Mada"/>
              </a:rPr>
              <a:t>Human </a:t>
            </a:r>
            <a:r>
              <a:rPr lang="en-GB" sz="1200">
                <a:latin typeface="Mada"/>
                <a:ea typeface="Mada"/>
                <a:cs typeface="Mada"/>
                <a:sym typeface="Mada"/>
              </a:rPr>
              <a:t>Papillomavirus</a:t>
            </a:r>
            <a:r>
              <a:rPr lang="en-GB" sz="1200">
                <a:latin typeface="Mada"/>
                <a:ea typeface="Mada"/>
                <a:cs typeface="Mada"/>
                <a:sym typeface="Mada"/>
              </a:rPr>
              <a:t> (HPV) </a:t>
            </a:r>
            <a:r>
              <a:rPr baseline="30000" lang="en-GB" sz="1200">
                <a:solidFill>
                  <a:schemeClr val="dk1"/>
                </a:solidFill>
                <a:latin typeface="Mada"/>
                <a:ea typeface="Mada"/>
                <a:cs typeface="Mada"/>
                <a:sym typeface="Mada"/>
              </a:rPr>
              <a:t>1</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Smoking</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Immunodeficiency Disorders (e.g. HIV)</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cxnSp>
        <p:nvCxnSpPr>
          <p:cNvPr id="175" name="Google Shape;175;p17"/>
          <p:cNvCxnSpPr>
            <a:stCxn id="176" idx="3"/>
          </p:cNvCxnSpPr>
          <p:nvPr/>
        </p:nvCxnSpPr>
        <p:spPr>
          <a:xfrm flipH="1" rot="10800000">
            <a:off x="319358" y="7685753"/>
            <a:ext cx="2489100" cy="1500"/>
          </a:xfrm>
          <a:prstGeom prst="straightConnector1">
            <a:avLst/>
          </a:prstGeom>
          <a:noFill/>
          <a:ln cap="flat" cmpd="sng" w="9525">
            <a:solidFill>
              <a:srgbClr val="B7B7B7"/>
            </a:solidFill>
            <a:prstDash val="solid"/>
            <a:round/>
            <a:headEnd len="med" w="med" type="none"/>
            <a:tailEnd len="med" w="med" type="none"/>
          </a:ln>
        </p:spPr>
      </p:cxnSp>
      <p:sp>
        <p:nvSpPr>
          <p:cNvPr id="176" name="Google Shape;176;p17"/>
          <p:cNvSpPr/>
          <p:nvPr/>
        </p:nvSpPr>
        <p:spPr>
          <a:xfrm>
            <a:off x="187000" y="7202750"/>
            <a:ext cx="477000" cy="484500"/>
          </a:xfrm>
          <a:prstGeom prst="heptagon">
            <a:avLst>
              <a:gd fmla="val 102572" name="hf"/>
              <a:gd fmla="val 105210" name="vf"/>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600">
                <a:solidFill>
                  <a:srgbClr val="FFFFFF"/>
                </a:solidFill>
                <a:latin typeface="Trebuchet MS"/>
                <a:ea typeface="Trebuchet MS"/>
                <a:cs typeface="Trebuchet MS"/>
                <a:sym typeface="Trebuchet MS"/>
              </a:rPr>
              <a:t>2</a:t>
            </a:r>
            <a:endParaRPr b="1" sz="2600">
              <a:solidFill>
                <a:srgbClr val="FFFFFF"/>
              </a:solidFill>
              <a:latin typeface="Trebuchet MS"/>
              <a:ea typeface="Trebuchet MS"/>
              <a:cs typeface="Trebuchet MS"/>
              <a:sym typeface="Trebuchet MS"/>
            </a:endParaRPr>
          </a:p>
        </p:txBody>
      </p:sp>
      <p:sp>
        <p:nvSpPr>
          <p:cNvPr id="177" name="Google Shape;177;p17"/>
          <p:cNvSpPr txBox="1"/>
          <p:nvPr/>
        </p:nvSpPr>
        <p:spPr>
          <a:xfrm>
            <a:off x="663875" y="7278675"/>
            <a:ext cx="2202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Breast </a:t>
            </a:r>
            <a:r>
              <a:rPr b="1" lang="en-GB" sz="1600">
                <a:latin typeface="Mada"/>
                <a:ea typeface="Mada"/>
                <a:cs typeface="Mada"/>
                <a:sym typeface="Mada"/>
              </a:rPr>
              <a:t>Cancer </a:t>
            </a:r>
            <a:r>
              <a:rPr b="1" baseline="30000" lang="en-GB" sz="1600">
                <a:latin typeface="Mada"/>
                <a:ea typeface="Mada"/>
                <a:cs typeface="Mada"/>
                <a:sym typeface="Mada"/>
              </a:rPr>
              <a:t>2</a:t>
            </a:r>
            <a:endParaRPr b="1" baseline="30000" sz="1600">
              <a:latin typeface="Mada"/>
              <a:ea typeface="Mada"/>
              <a:cs typeface="Mada"/>
              <a:sym typeface="Mada"/>
            </a:endParaRPr>
          </a:p>
        </p:txBody>
      </p:sp>
      <p:sp>
        <p:nvSpPr>
          <p:cNvPr id="178" name="Google Shape;178;p17"/>
          <p:cNvSpPr txBox="1"/>
          <p:nvPr/>
        </p:nvSpPr>
        <p:spPr>
          <a:xfrm>
            <a:off x="179025" y="7620275"/>
            <a:ext cx="72312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Cancer that forms in the tissues of the breast.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Usually affects the ducts or the lobules.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Occurs commonly in women, rarely occurs in men.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1 of 8 women will be diagnosed with breast cancer in her lifetime.</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179" name="Google Shape;179;p17"/>
          <p:cNvSpPr/>
          <p:nvPr/>
        </p:nvSpPr>
        <p:spPr>
          <a:xfrm>
            <a:off x="245724" y="8786125"/>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Risk Factors:</a:t>
            </a:r>
            <a:endParaRPr>
              <a:solidFill>
                <a:srgbClr val="FFFFFF"/>
              </a:solidFill>
              <a:latin typeface="Nunito"/>
              <a:ea typeface="Nunito"/>
              <a:cs typeface="Nunito"/>
              <a:sym typeface="Nunito"/>
            </a:endParaRPr>
          </a:p>
        </p:txBody>
      </p:sp>
      <p:sp>
        <p:nvSpPr>
          <p:cNvPr id="180" name="Google Shape;180;p17"/>
          <p:cNvSpPr txBox="1"/>
          <p:nvPr/>
        </p:nvSpPr>
        <p:spPr>
          <a:xfrm>
            <a:off x="3760425" y="65031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4</a:t>
            </a:r>
            <a:r>
              <a:rPr lang="en-GB" sz="1200">
                <a:latin typeface="Mada"/>
                <a:ea typeface="Mada"/>
                <a:cs typeface="Mada"/>
                <a:sym typeface="Mada"/>
              </a:rPr>
              <a:t>. 	</a:t>
            </a:r>
            <a:r>
              <a:rPr lang="en-GB" sz="1200">
                <a:solidFill>
                  <a:schemeClr val="dk1"/>
                </a:solidFill>
                <a:latin typeface="Mada"/>
                <a:ea typeface="Mada"/>
                <a:cs typeface="Mada"/>
                <a:sym typeface="Mada"/>
              </a:rPr>
              <a:t>Poverty</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5.	</a:t>
            </a:r>
            <a:r>
              <a:rPr lang="en-GB" sz="1200">
                <a:solidFill>
                  <a:schemeClr val="dk1"/>
                </a:solidFill>
                <a:latin typeface="Mada"/>
                <a:ea typeface="Mada"/>
                <a:cs typeface="Mada"/>
                <a:sym typeface="Mada"/>
              </a:rPr>
              <a:t>No access to PAP screening</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6.	</a:t>
            </a:r>
            <a:r>
              <a:rPr lang="en-GB" sz="1200">
                <a:solidFill>
                  <a:schemeClr val="dk1"/>
                </a:solidFill>
                <a:latin typeface="Mada"/>
                <a:ea typeface="Mada"/>
                <a:cs typeface="Mada"/>
                <a:sym typeface="Mada"/>
              </a:rPr>
              <a:t>Family history of cervical cancer</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181" name="Google Shape;181;p17"/>
          <p:cNvSpPr txBox="1"/>
          <p:nvPr/>
        </p:nvSpPr>
        <p:spPr>
          <a:xfrm>
            <a:off x="179025" y="90939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1. 	</a:t>
            </a:r>
            <a:r>
              <a:rPr lang="en-GB" sz="1200">
                <a:solidFill>
                  <a:schemeClr val="dk1"/>
                </a:solidFill>
                <a:latin typeface="Mada"/>
                <a:ea typeface="Mada"/>
                <a:cs typeface="Mada"/>
                <a:sym typeface="Mada"/>
              </a:rPr>
              <a:t>Hormonal therapy</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a:t>
            </a:r>
            <a:r>
              <a:rPr lang="en-GB" sz="1200">
                <a:solidFill>
                  <a:schemeClr val="dk1"/>
                </a:solidFill>
                <a:latin typeface="Mada"/>
                <a:ea typeface="Mada"/>
                <a:cs typeface="Mada"/>
                <a:sym typeface="Mada"/>
              </a:rPr>
              <a:t>Weight and physical activity </a:t>
            </a:r>
            <a:r>
              <a:rPr baseline="30000" lang="en-GB" sz="1200">
                <a:solidFill>
                  <a:schemeClr val="dk1"/>
                </a:solidFill>
                <a:latin typeface="Mada"/>
                <a:ea typeface="Mada"/>
                <a:cs typeface="Mada"/>
                <a:sym typeface="Mada"/>
              </a:rPr>
              <a:t>3</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a:t>
            </a:r>
            <a:r>
              <a:rPr lang="en-GB" sz="1200">
                <a:solidFill>
                  <a:schemeClr val="dk1"/>
                </a:solidFill>
                <a:latin typeface="Mada"/>
                <a:ea typeface="Mada"/>
                <a:cs typeface="Mada"/>
                <a:sym typeface="Mada"/>
              </a:rPr>
              <a:t>Race</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182" name="Google Shape;182;p17"/>
          <p:cNvSpPr txBox="1"/>
          <p:nvPr/>
        </p:nvSpPr>
        <p:spPr>
          <a:xfrm>
            <a:off x="3760425" y="90939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4. 	</a:t>
            </a:r>
            <a:r>
              <a:rPr lang="en-GB" sz="1200">
                <a:solidFill>
                  <a:schemeClr val="dk1"/>
                </a:solidFill>
                <a:latin typeface="Mada"/>
                <a:ea typeface="Mada"/>
                <a:cs typeface="Mada"/>
                <a:sym typeface="Mada"/>
              </a:rPr>
              <a:t>Age is the most reliable risk factor</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Screening should start after 45 </a:t>
            </a:r>
            <a:r>
              <a:rPr baseline="30000" lang="en-GB" sz="1200">
                <a:solidFill>
                  <a:schemeClr val="dk1"/>
                </a:solidFill>
                <a:latin typeface="Mada"/>
                <a:ea typeface="Mada"/>
                <a:cs typeface="Mada"/>
                <a:sym typeface="Mada"/>
              </a:rPr>
              <a:t>4</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5.	</a:t>
            </a:r>
            <a:r>
              <a:rPr lang="en-GB" sz="1200">
                <a:solidFill>
                  <a:schemeClr val="dk1"/>
                </a:solidFill>
                <a:latin typeface="Mada"/>
                <a:ea typeface="Mada"/>
                <a:cs typeface="Mada"/>
                <a:sym typeface="Mada"/>
              </a:rPr>
              <a:t>Genetics (e.g. BRCA1, BRCA2)</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pic>
        <p:nvPicPr>
          <p:cNvPr id="183" name="Google Shape;183;p17"/>
          <p:cNvPicPr preferRelativeResize="0"/>
          <p:nvPr/>
        </p:nvPicPr>
        <p:blipFill>
          <a:blip r:embed="rId5">
            <a:alphaModFix/>
          </a:blip>
          <a:stretch>
            <a:fillRect/>
          </a:stretch>
        </p:blipFill>
        <p:spPr>
          <a:xfrm>
            <a:off x="2572750" y="4735800"/>
            <a:ext cx="408600" cy="408600"/>
          </a:xfrm>
          <a:prstGeom prst="rect">
            <a:avLst/>
          </a:prstGeom>
          <a:noFill/>
          <a:ln>
            <a:noFill/>
          </a:ln>
        </p:spPr>
      </p:pic>
      <p:pic>
        <p:nvPicPr>
          <p:cNvPr id="184" name="Google Shape;184;p17"/>
          <p:cNvPicPr preferRelativeResize="0"/>
          <p:nvPr/>
        </p:nvPicPr>
        <p:blipFill>
          <a:blip r:embed="rId6">
            <a:alphaModFix/>
          </a:blip>
          <a:stretch>
            <a:fillRect/>
          </a:stretch>
        </p:blipFill>
        <p:spPr>
          <a:xfrm>
            <a:off x="2430475" y="7246850"/>
            <a:ext cx="477000" cy="477000"/>
          </a:xfrm>
          <a:prstGeom prst="rect">
            <a:avLst/>
          </a:prstGeom>
          <a:noFill/>
          <a:ln>
            <a:noFill/>
          </a:ln>
        </p:spPr>
      </p:pic>
      <p:pic>
        <p:nvPicPr>
          <p:cNvPr id="185" name="Google Shape;185;p17"/>
          <p:cNvPicPr preferRelativeResize="0"/>
          <p:nvPr/>
        </p:nvPicPr>
        <p:blipFill>
          <a:blip r:embed="rId7">
            <a:alphaModFix/>
          </a:blip>
          <a:stretch>
            <a:fillRect/>
          </a:stretch>
        </p:blipFill>
        <p:spPr>
          <a:xfrm>
            <a:off x="5118687" y="4899109"/>
            <a:ext cx="2458874" cy="1383122"/>
          </a:xfrm>
          <a:prstGeom prst="rect">
            <a:avLst/>
          </a:prstGeom>
          <a:noFill/>
          <a:ln>
            <a:noFill/>
          </a:ln>
        </p:spPr>
      </p:pic>
      <p:pic>
        <p:nvPicPr>
          <p:cNvPr id="186" name="Google Shape;186;p17"/>
          <p:cNvPicPr preferRelativeResize="0"/>
          <p:nvPr/>
        </p:nvPicPr>
        <p:blipFill>
          <a:blip r:embed="rId8">
            <a:alphaModFix/>
          </a:blip>
          <a:stretch>
            <a:fillRect/>
          </a:stretch>
        </p:blipFill>
        <p:spPr>
          <a:xfrm>
            <a:off x="5118675" y="7278675"/>
            <a:ext cx="2458874" cy="1383136"/>
          </a:xfrm>
          <a:prstGeom prst="rect">
            <a:avLst/>
          </a:prstGeom>
          <a:noFill/>
          <a:ln>
            <a:noFill/>
          </a:ln>
        </p:spPr>
      </p:pic>
      <p:sp>
        <p:nvSpPr>
          <p:cNvPr id="187" name="Google Shape;187;p17"/>
          <p:cNvSpPr txBox="1"/>
          <p:nvPr/>
        </p:nvSpPr>
        <p:spPr>
          <a:xfrm>
            <a:off x="-75" y="9679425"/>
            <a:ext cx="7589400" cy="8529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There’s a vaccine for this virus that decreased the incidence of cervical cancer</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Incidence higher in European countries however the mortality is considerably lower compared to African countries</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Estrogen is formed in the ovaries and in adipose tissue. Obesity can increase the aromatization of androgens and increase the levels of estrogen leading to an increased risk for breast cancer</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Women with positive family history should start screening prior to this age</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5225" y="9845675"/>
            <a:ext cx="7589400" cy="8529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Cancer</a:t>
            </a:r>
            <a:endParaRPr sz="2400">
              <a:solidFill>
                <a:srgbClr val="134F5C"/>
              </a:solidFill>
              <a:latin typeface="Nunito"/>
              <a:ea typeface="Nunito"/>
              <a:cs typeface="Nunito"/>
              <a:sym typeface="Nunito"/>
            </a:endParaRPr>
          </a:p>
        </p:txBody>
      </p:sp>
      <p:sp>
        <p:nvSpPr>
          <p:cNvPr id="195" name="Google Shape;195;p18"/>
          <p:cNvSpPr txBox="1"/>
          <p:nvPr/>
        </p:nvSpPr>
        <p:spPr>
          <a:xfrm>
            <a:off x="-75" y="9874250"/>
            <a:ext cx="7589400" cy="8529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It is important to differentiate between the 2 types because the two have different management options; SCC can not be treated by surgery.</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cxnSp>
        <p:nvCxnSpPr>
          <p:cNvPr id="196" name="Google Shape;196;p18"/>
          <p:cNvCxnSpPr>
            <a:stCxn id="197" idx="3"/>
          </p:cNvCxnSpPr>
          <p:nvPr/>
        </p:nvCxnSpPr>
        <p:spPr>
          <a:xfrm flipH="1" rot="10800000">
            <a:off x="319358" y="1056353"/>
            <a:ext cx="2489100" cy="1500"/>
          </a:xfrm>
          <a:prstGeom prst="straightConnector1">
            <a:avLst/>
          </a:prstGeom>
          <a:noFill/>
          <a:ln cap="flat" cmpd="sng" w="9525">
            <a:solidFill>
              <a:srgbClr val="B7B7B7"/>
            </a:solidFill>
            <a:prstDash val="solid"/>
            <a:round/>
            <a:headEnd len="med" w="med" type="none"/>
            <a:tailEnd len="med" w="med" type="none"/>
          </a:ln>
        </p:spPr>
      </p:cxnSp>
      <p:sp>
        <p:nvSpPr>
          <p:cNvPr id="197" name="Google Shape;197;p18"/>
          <p:cNvSpPr/>
          <p:nvPr/>
        </p:nvSpPr>
        <p:spPr>
          <a:xfrm>
            <a:off x="187000" y="573350"/>
            <a:ext cx="477000" cy="484500"/>
          </a:xfrm>
          <a:prstGeom prst="heptagon">
            <a:avLst>
              <a:gd fmla="val 102572" name="hf"/>
              <a:gd fmla="val 105210" name="vf"/>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600">
                <a:solidFill>
                  <a:srgbClr val="FFFFFF"/>
                </a:solidFill>
                <a:latin typeface="Trebuchet MS"/>
                <a:ea typeface="Trebuchet MS"/>
                <a:cs typeface="Trebuchet MS"/>
                <a:sym typeface="Trebuchet MS"/>
              </a:rPr>
              <a:t>3</a:t>
            </a:r>
            <a:endParaRPr b="1" sz="2600">
              <a:solidFill>
                <a:srgbClr val="FFFFFF"/>
              </a:solidFill>
              <a:latin typeface="Trebuchet MS"/>
              <a:ea typeface="Trebuchet MS"/>
              <a:cs typeface="Trebuchet MS"/>
              <a:sym typeface="Trebuchet MS"/>
            </a:endParaRPr>
          </a:p>
        </p:txBody>
      </p:sp>
      <p:sp>
        <p:nvSpPr>
          <p:cNvPr id="198" name="Google Shape;198;p18"/>
          <p:cNvSpPr txBox="1"/>
          <p:nvPr/>
        </p:nvSpPr>
        <p:spPr>
          <a:xfrm>
            <a:off x="663875" y="649275"/>
            <a:ext cx="2202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Lung Cancer</a:t>
            </a:r>
            <a:endParaRPr b="1" sz="1600">
              <a:latin typeface="Mada"/>
              <a:ea typeface="Mada"/>
              <a:cs typeface="Mada"/>
              <a:sym typeface="Mada"/>
            </a:endParaRPr>
          </a:p>
        </p:txBody>
      </p:sp>
      <p:sp>
        <p:nvSpPr>
          <p:cNvPr id="199" name="Google Shape;199;p18"/>
          <p:cNvSpPr txBox="1"/>
          <p:nvPr/>
        </p:nvSpPr>
        <p:spPr>
          <a:xfrm>
            <a:off x="179025" y="990875"/>
            <a:ext cx="7231200" cy="10944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000"/>
              </a:spcBef>
              <a:spcAft>
                <a:spcPts val="0"/>
              </a:spcAft>
              <a:buSzPts val="1200"/>
              <a:buFont typeface="Mada"/>
              <a:buChar char="●"/>
            </a:pPr>
            <a:r>
              <a:rPr lang="en-GB" sz="1200">
                <a:latin typeface="Mada"/>
                <a:ea typeface="Mada"/>
                <a:cs typeface="Mada"/>
                <a:sym typeface="Mada"/>
              </a:rPr>
              <a:t>Cancer forms in tissues of the lung, usually in the cells lining air passages.</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Leading cause of cancer death globally, 1.37 million deaths in 2008.</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Affects more men than women.</a:t>
            </a:r>
            <a:r>
              <a:rPr lang="en-GB" sz="1200">
                <a:latin typeface="Mada"/>
                <a:ea typeface="Mada"/>
                <a:cs typeface="Mada"/>
                <a:sym typeface="Mada"/>
              </a:rPr>
              <a:t> </a:t>
            </a:r>
            <a:endParaRPr sz="1200">
              <a:latin typeface="Mada"/>
              <a:ea typeface="Mada"/>
              <a:cs typeface="Mada"/>
              <a:sym typeface="Mada"/>
            </a:endParaRPr>
          </a:p>
          <a:p>
            <a:pPr indent="-171450" lvl="0" marL="179999" rtl="0" algn="l">
              <a:lnSpc>
                <a:spcPct val="115000"/>
              </a:lnSpc>
              <a:spcBef>
                <a:spcPts val="0"/>
              </a:spcBef>
              <a:spcAft>
                <a:spcPts val="0"/>
              </a:spcAft>
              <a:buSzPts val="1200"/>
              <a:buFont typeface="Mada"/>
              <a:buChar char="●"/>
            </a:pPr>
            <a:r>
              <a:rPr lang="en-GB" sz="1200">
                <a:latin typeface="Mada"/>
                <a:ea typeface="Mada"/>
                <a:cs typeface="Mada"/>
                <a:sym typeface="Mada"/>
              </a:rPr>
              <a:t>Two main types: </a:t>
            </a:r>
            <a:r>
              <a:rPr baseline="30000" lang="en-GB" sz="1200">
                <a:latin typeface="Mada"/>
                <a:ea typeface="Mada"/>
                <a:cs typeface="Mada"/>
                <a:sym typeface="Mada"/>
              </a:rPr>
              <a:t>1</a:t>
            </a:r>
            <a:r>
              <a:rPr lang="en-GB" sz="1200">
                <a:latin typeface="Mada"/>
                <a:ea typeface="Mada"/>
                <a:cs typeface="Mada"/>
                <a:sym typeface="Mada"/>
              </a:rPr>
              <a:t> 1- small cell cancer</a:t>
            </a:r>
            <a:r>
              <a:rPr lang="en-GB" sz="900">
                <a:solidFill>
                  <a:srgbClr val="999999"/>
                </a:solidFill>
                <a:latin typeface="Mada"/>
                <a:ea typeface="Mada"/>
                <a:cs typeface="Mada"/>
                <a:sym typeface="Mada"/>
              </a:rPr>
              <a:t> ‘more aggressive’</a:t>
            </a:r>
            <a:r>
              <a:rPr lang="en-GB" sz="1200">
                <a:latin typeface="Mada"/>
                <a:ea typeface="Mada"/>
                <a:cs typeface="Mada"/>
                <a:sym typeface="Mada"/>
              </a:rPr>
              <a:t> 2- non-small cell cancer.                                                                   I</a:t>
            </a:r>
            <a:endParaRPr sz="1200">
              <a:solidFill>
                <a:srgbClr val="93C47D"/>
              </a:solidFill>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95249" lvl="0" marL="179999" rtl="0" algn="l">
              <a:lnSpc>
                <a:spcPct val="115000"/>
              </a:lnSpc>
              <a:spcBef>
                <a:spcPts val="1600"/>
              </a:spcBef>
              <a:spcAft>
                <a:spcPts val="1600"/>
              </a:spcAft>
              <a:buNone/>
            </a:pPr>
            <a:r>
              <a:t/>
            </a:r>
            <a:endParaRPr sz="1200">
              <a:latin typeface="Mada"/>
              <a:ea typeface="Mada"/>
              <a:cs typeface="Mada"/>
              <a:sym typeface="Mada"/>
            </a:endParaRPr>
          </a:p>
        </p:txBody>
      </p:sp>
      <p:sp>
        <p:nvSpPr>
          <p:cNvPr id="200" name="Google Shape;200;p18"/>
          <p:cNvSpPr/>
          <p:nvPr/>
        </p:nvSpPr>
        <p:spPr>
          <a:xfrm>
            <a:off x="245724" y="2273400"/>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Risk Factors:</a:t>
            </a:r>
            <a:endParaRPr>
              <a:solidFill>
                <a:srgbClr val="FFFFFF"/>
              </a:solidFill>
              <a:latin typeface="Nunito"/>
              <a:ea typeface="Nunito"/>
              <a:cs typeface="Nunito"/>
              <a:sym typeface="Nunito"/>
            </a:endParaRPr>
          </a:p>
        </p:txBody>
      </p:sp>
      <p:sp>
        <p:nvSpPr>
          <p:cNvPr id="201" name="Google Shape;201;p18"/>
          <p:cNvSpPr txBox="1"/>
          <p:nvPr/>
        </p:nvSpPr>
        <p:spPr>
          <a:xfrm>
            <a:off x="179025" y="2616925"/>
            <a:ext cx="3589500" cy="916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Mada"/>
              <a:buAutoNum type="arabicPeriod"/>
            </a:pPr>
            <a:r>
              <a:rPr b="1" lang="en-GB" sz="1200">
                <a:solidFill>
                  <a:srgbClr val="CC0000"/>
                </a:solidFill>
                <a:latin typeface="Mada"/>
                <a:ea typeface="Mada"/>
                <a:cs typeface="Mada"/>
                <a:sym typeface="Mada"/>
              </a:rPr>
              <a:t>Smoking </a:t>
            </a:r>
            <a:r>
              <a:rPr lang="en-GB" sz="1200">
                <a:latin typeface="Mada"/>
                <a:ea typeface="Mada"/>
                <a:cs typeface="Mada"/>
                <a:sym typeface="Mada"/>
              </a:rPr>
              <a:t>cigarettes, pipes, or cigars now or in the past.</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AutoNum type="arabicPeriod"/>
            </a:pPr>
            <a:r>
              <a:rPr lang="en-GB" sz="1200">
                <a:latin typeface="Mada"/>
                <a:ea typeface="Mada"/>
                <a:cs typeface="Mada"/>
                <a:sym typeface="Mada"/>
              </a:rPr>
              <a:t>Being exposed to secondhand smoke</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AutoNum type="arabicPeriod"/>
            </a:pPr>
            <a:r>
              <a:rPr lang="en-GB" sz="1200">
                <a:latin typeface="Mada"/>
                <a:ea typeface="Mada"/>
                <a:cs typeface="Mada"/>
                <a:sym typeface="Mada"/>
              </a:rPr>
              <a:t>Being exposed to asbestos, </a:t>
            </a:r>
            <a:r>
              <a:rPr lang="en-GB" sz="1200">
                <a:solidFill>
                  <a:srgbClr val="BF9000"/>
                </a:solidFill>
                <a:latin typeface="Mada"/>
                <a:ea typeface="Mada"/>
                <a:cs typeface="Mada"/>
                <a:sym typeface="Mada"/>
              </a:rPr>
              <a:t>radon</a:t>
            </a:r>
            <a:r>
              <a:rPr lang="en-GB" sz="1200">
                <a:latin typeface="Mada"/>
                <a:ea typeface="Mada"/>
                <a:cs typeface="Mada"/>
                <a:sym typeface="Mada"/>
              </a:rPr>
              <a:t>, chromium, nickel, arsenic, soot, or tar.</a:t>
            </a:r>
            <a:endParaRPr sz="1200">
              <a:latin typeface="Mada"/>
              <a:ea typeface="Mada"/>
              <a:cs typeface="Mada"/>
              <a:sym typeface="Mada"/>
            </a:endParaRPr>
          </a:p>
        </p:txBody>
      </p:sp>
      <p:cxnSp>
        <p:nvCxnSpPr>
          <p:cNvPr id="202" name="Google Shape;202;p18"/>
          <p:cNvCxnSpPr>
            <a:stCxn id="203" idx="3"/>
          </p:cNvCxnSpPr>
          <p:nvPr/>
        </p:nvCxnSpPr>
        <p:spPr>
          <a:xfrm flipH="1" rot="10800000">
            <a:off x="319358" y="4256753"/>
            <a:ext cx="2489100" cy="1500"/>
          </a:xfrm>
          <a:prstGeom prst="straightConnector1">
            <a:avLst/>
          </a:prstGeom>
          <a:noFill/>
          <a:ln cap="flat" cmpd="sng" w="9525">
            <a:solidFill>
              <a:srgbClr val="B7B7B7"/>
            </a:solidFill>
            <a:prstDash val="solid"/>
            <a:round/>
            <a:headEnd len="med" w="med" type="none"/>
            <a:tailEnd len="med" w="med" type="none"/>
          </a:ln>
        </p:spPr>
      </p:cxnSp>
      <p:sp>
        <p:nvSpPr>
          <p:cNvPr id="203" name="Google Shape;203;p18"/>
          <p:cNvSpPr/>
          <p:nvPr/>
        </p:nvSpPr>
        <p:spPr>
          <a:xfrm>
            <a:off x="187000" y="3773750"/>
            <a:ext cx="477000" cy="484500"/>
          </a:xfrm>
          <a:prstGeom prst="heptagon">
            <a:avLst>
              <a:gd fmla="val 102572" name="hf"/>
              <a:gd fmla="val 105210" name="vf"/>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600">
                <a:solidFill>
                  <a:srgbClr val="FFFFFF"/>
                </a:solidFill>
                <a:latin typeface="Trebuchet MS"/>
                <a:ea typeface="Trebuchet MS"/>
                <a:cs typeface="Trebuchet MS"/>
                <a:sym typeface="Trebuchet MS"/>
              </a:rPr>
              <a:t>4</a:t>
            </a:r>
            <a:endParaRPr b="1" sz="2600">
              <a:solidFill>
                <a:srgbClr val="FFFFFF"/>
              </a:solidFill>
              <a:latin typeface="Trebuchet MS"/>
              <a:ea typeface="Trebuchet MS"/>
              <a:cs typeface="Trebuchet MS"/>
              <a:sym typeface="Trebuchet MS"/>
            </a:endParaRPr>
          </a:p>
        </p:txBody>
      </p:sp>
      <p:sp>
        <p:nvSpPr>
          <p:cNvPr id="204" name="Google Shape;204;p18"/>
          <p:cNvSpPr txBox="1"/>
          <p:nvPr/>
        </p:nvSpPr>
        <p:spPr>
          <a:xfrm>
            <a:off x="663875" y="3849675"/>
            <a:ext cx="2202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Prostate Cancer</a:t>
            </a:r>
            <a:endParaRPr b="1" sz="1600">
              <a:latin typeface="Mada"/>
              <a:ea typeface="Mada"/>
              <a:cs typeface="Mada"/>
              <a:sym typeface="Mada"/>
            </a:endParaRPr>
          </a:p>
        </p:txBody>
      </p:sp>
      <p:sp>
        <p:nvSpPr>
          <p:cNvPr id="205" name="Google Shape;205;p18"/>
          <p:cNvSpPr txBox="1"/>
          <p:nvPr/>
        </p:nvSpPr>
        <p:spPr>
          <a:xfrm>
            <a:off x="179025" y="4267475"/>
            <a:ext cx="7231200" cy="547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2nd most common cancer among men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The cancer develops inside of the prostate. </a:t>
            </a:r>
            <a:r>
              <a:rPr lang="en-GB" sz="1200">
                <a:solidFill>
                  <a:srgbClr val="FFFFFF"/>
                </a:solidFill>
                <a:latin typeface="Mada"/>
                <a:ea typeface="Mada"/>
                <a:cs typeface="Mada"/>
                <a:sym typeface="Mada"/>
              </a:rPr>
              <a:t>No shit</a:t>
            </a:r>
            <a:endParaRPr sz="1200">
              <a:solidFill>
                <a:srgbClr val="FFFFFF"/>
              </a:solidFill>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206" name="Google Shape;206;p18"/>
          <p:cNvSpPr/>
          <p:nvPr/>
        </p:nvSpPr>
        <p:spPr>
          <a:xfrm>
            <a:off x="245724" y="4899925"/>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Risk Factors:</a:t>
            </a:r>
            <a:endParaRPr>
              <a:solidFill>
                <a:srgbClr val="FFFFFF"/>
              </a:solidFill>
              <a:latin typeface="Nunito"/>
              <a:ea typeface="Nunito"/>
              <a:cs typeface="Nunito"/>
              <a:sym typeface="Nunito"/>
            </a:endParaRPr>
          </a:p>
        </p:txBody>
      </p:sp>
      <p:sp>
        <p:nvSpPr>
          <p:cNvPr id="207" name="Google Shape;207;p18"/>
          <p:cNvSpPr txBox="1"/>
          <p:nvPr/>
        </p:nvSpPr>
        <p:spPr>
          <a:xfrm>
            <a:off x="3760425" y="2616925"/>
            <a:ext cx="37104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4.	</a:t>
            </a:r>
            <a:r>
              <a:rPr lang="en-GB" sz="1200">
                <a:solidFill>
                  <a:srgbClr val="BF9000"/>
                </a:solidFill>
                <a:latin typeface="Mada"/>
                <a:ea typeface="Mada"/>
                <a:cs typeface="Mada"/>
                <a:sym typeface="Mada"/>
              </a:rPr>
              <a:t>Being treated with radiation therapy </a:t>
            </a:r>
            <a:endParaRPr sz="1200">
              <a:solidFill>
                <a:srgbClr val="BF9000"/>
              </a:solidFill>
              <a:latin typeface="Mada"/>
              <a:ea typeface="Mada"/>
              <a:cs typeface="Mada"/>
              <a:sym typeface="Mada"/>
            </a:endParaRPr>
          </a:p>
          <a:p>
            <a:pPr indent="-304800" lvl="0" marL="457200" rtl="0" algn="l">
              <a:lnSpc>
                <a:spcPct val="100000"/>
              </a:lnSpc>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 To the breast or chest</a:t>
            </a:r>
            <a:endParaRPr sz="1200">
              <a:solidFill>
                <a:srgbClr val="BF9000"/>
              </a:solidFill>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5.	</a:t>
            </a:r>
            <a:r>
              <a:rPr lang="en-GB" sz="1200">
                <a:solidFill>
                  <a:schemeClr val="dk1"/>
                </a:solidFill>
                <a:latin typeface="Mada"/>
                <a:ea typeface="Mada"/>
                <a:cs typeface="Mada"/>
                <a:sym typeface="Mada"/>
              </a:rPr>
              <a:t>Living where there is air pollution.</a:t>
            </a:r>
            <a:endParaRPr sz="1200">
              <a:latin typeface="Mada"/>
              <a:ea typeface="Mada"/>
              <a:cs typeface="Mada"/>
              <a:sym typeface="Mada"/>
            </a:endParaRPr>
          </a:p>
          <a:p>
            <a:pPr indent="0" lvl="0" marL="0" rtl="0" algn="l">
              <a:lnSpc>
                <a:spcPct val="115000"/>
              </a:lnSpc>
              <a:spcBef>
                <a:spcPts val="1000"/>
              </a:spcBef>
              <a:spcAft>
                <a:spcPts val="1600"/>
              </a:spcAft>
              <a:buNone/>
            </a:pPr>
            <a:r>
              <a:t/>
            </a:r>
            <a:endParaRPr sz="1200">
              <a:latin typeface="Mada"/>
              <a:ea typeface="Mada"/>
              <a:cs typeface="Mada"/>
              <a:sym typeface="Mada"/>
            </a:endParaRPr>
          </a:p>
        </p:txBody>
      </p:sp>
      <p:sp>
        <p:nvSpPr>
          <p:cNvPr id="208" name="Google Shape;208;p18"/>
          <p:cNvSpPr txBox="1"/>
          <p:nvPr/>
        </p:nvSpPr>
        <p:spPr>
          <a:xfrm>
            <a:off x="179025" y="5207725"/>
            <a:ext cx="3337200" cy="547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Mada"/>
              <a:buAutoNum type="arabicPeriod"/>
            </a:pPr>
            <a:r>
              <a:rPr lang="en-GB" sz="1200">
                <a:latin typeface="Mada"/>
                <a:ea typeface="Mada"/>
                <a:cs typeface="Mada"/>
                <a:sym typeface="Mada"/>
              </a:rPr>
              <a:t>Age </a:t>
            </a:r>
            <a:endParaRPr sz="1200">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Weight gain</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O</a:t>
            </a:r>
            <a:r>
              <a:rPr lang="en-GB" sz="1200">
                <a:solidFill>
                  <a:schemeClr val="dk1"/>
                </a:solidFill>
                <a:latin typeface="Mada"/>
                <a:ea typeface="Mada"/>
                <a:cs typeface="Mada"/>
                <a:sym typeface="Mada"/>
              </a:rPr>
              <a:t>besity</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Race </a:t>
            </a:r>
            <a:endParaRPr sz="1200">
              <a:latin typeface="Mada"/>
              <a:ea typeface="Mada"/>
              <a:cs typeface="Mada"/>
              <a:sym typeface="Mada"/>
            </a:endParaRPr>
          </a:p>
        </p:txBody>
      </p:sp>
      <p:cxnSp>
        <p:nvCxnSpPr>
          <p:cNvPr id="209" name="Google Shape;209;p18"/>
          <p:cNvCxnSpPr>
            <a:stCxn id="210" idx="3"/>
          </p:cNvCxnSpPr>
          <p:nvPr/>
        </p:nvCxnSpPr>
        <p:spPr>
          <a:xfrm flipH="1" rot="10800000">
            <a:off x="319358" y="6847553"/>
            <a:ext cx="2489100" cy="1500"/>
          </a:xfrm>
          <a:prstGeom prst="straightConnector1">
            <a:avLst/>
          </a:prstGeom>
          <a:noFill/>
          <a:ln cap="flat" cmpd="sng" w="9525">
            <a:solidFill>
              <a:srgbClr val="B7B7B7"/>
            </a:solidFill>
            <a:prstDash val="solid"/>
            <a:round/>
            <a:headEnd len="med" w="med" type="none"/>
            <a:tailEnd len="med" w="med" type="none"/>
          </a:ln>
        </p:spPr>
      </p:cxnSp>
      <p:sp>
        <p:nvSpPr>
          <p:cNvPr id="210" name="Google Shape;210;p18"/>
          <p:cNvSpPr/>
          <p:nvPr/>
        </p:nvSpPr>
        <p:spPr>
          <a:xfrm>
            <a:off x="187000" y="6364550"/>
            <a:ext cx="477000" cy="484500"/>
          </a:xfrm>
          <a:prstGeom prst="heptagon">
            <a:avLst>
              <a:gd fmla="val 102572" name="hf"/>
              <a:gd fmla="val 105210" name="vf"/>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600">
                <a:solidFill>
                  <a:srgbClr val="FFFFFF"/>
                </a:solidFill>
                <a:latin typeface="Trebuchet MS"/>
                <a:ea typeface="Trebuchet MS"/>
                <a:cs typeface="Trebuchet MS"/>
                <a:sym typeface="Trebuchet MS"/>
              </a:rPr>
              <a:t>5</a:t>
            </a:r>
            <a:endParaRPr b="1" sz="2600">
              <a:solidFill>
                <a:srgbClr val="FFFFFF"/>
              </a:solidFill>
              <a:latin typeface="Trebuchet MS"/>
              <a:ea typeface="Trebuchet MS"/>
              <a:cs typeface="Trebuchet MS"/>
              <a:sym typeface="Trebuchet MS"/>
            </a:endParaRPr>
          </a:p>
        </p:txBody>
      </p:sp>
      <p:sp>
        <p:nvSpPr>
          <p:cNvPr id="211" name="Google Shape;211;p18"/>
          <p:cNvSpPr txBox="1"/>
          <p:nvPr/>
        </p:nvSpPr>
        <p:spPr>
          <a:xfrm>
            <a:off x="663875" y="6440475"/>
            <a:ext cx="2202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Colorectal Cancer</a:t>
            </a:r>
            <a:endParaRPr b="1" sz="1600">
              <a:latin typeface="Mada"/>
              <a:ea typeface="Mada"/>
              <a:cs typeface="Mada"/>
              <a:sym typeface="Mada"/>
            </a:endParaRPr>
          </a:p>
        </p:txBody>
      </p:sp>
      <p:sp>
        <p:nvSpPr>
          <p:cNvPr id="212" name="Google Shape;212;p18"/>
          <p:cNvSpPr txBox="1"/>
          <p:nvPr/>
        </p:nvSpPr>
        <p:spPr>
          <a:xfrm>
            <a:off x="179025" y="6782075"/>
            <a:ext cx="72312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3rd most common type of cancer </a:t>
            </a:r>
            <a:r>
              <a:rPr lang="en-GB" sz="1200">
                <a:solidFill>
                  <a:srgbClr val="6AA84F"/>
                </a:solidFill>
                <a:latin typeface="Mada"/>
                <a:ea typeface="Mada"/>
                <a:cs typeface="Mada"/>
                <a:sym typeface="Mada"/>
              </a:rPr>
              <a:t>(most common in men </a:t>
            </a:r>
            <a:r>
              <a:rPr lang="en-GB" sz="1200">
                <a:solidFill>
                  <a:srgbClr val="6AA84F"/>
                </a:solidFill>
                <a:latin typeface="Mada"/>
                <a:ea typeface="Mada"/>
                <a:cs typeface="Mada"/>
                <a:sym typeface="Mada"/>
              </a:rPr>
              <a:t>in KSA</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Forms in the lower part of the digestive system (large intestine)</a:t>
            </a:r>
            <a:endParaRPr sz="1200">
              <a:latin typeface="Mada"/>
              <a:ea typeface="Mada"/>
              <a:cs typeface="Mada"/>
              <a:sym typeface="Mada"/>
            </a:endParaRPr>
          </a:p>
          <a:p>
            <a:pPr indent="-304800" lvl="0" marL="457200" rtl="0" algn="l">
              <a:lnSpc>
                <a:spcPct val="115000"/>
              </a:lnSpc>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Most preventable cancer among  men in KSA</a:t>
            </a:r>
            <a:endParaRPr sz="1200">
              <a:solidFill>
                <a:srgbClr val="BF9000"/>
              </a:solidFill>
              <a:latin typeface="Mada"/>
              <a:ea typeface="Mada"/>
              <a:cs typeface="Mada"/>
              <a:sym typeface="Mada"/>
            </a:endParaRPr>
          </a:p>
          <a:p>
            <a:pPr indent="-304800" lvl="0" marL="457200" rtl="0" algn="l">
              <a:lnSpc>
                <a:spcPct val="115000"/>
              </a:lnSpc>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Most common death cause of cancer among men in KSA</a:t>
            </a:r>
            <a:endParaRPr sz="1200">
              <a:solidFill>
                <a:srgbClr val="BF9000"/>
              </a:solidFill>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213" name="Google Shape;213;p18"/>
          <p:cNvSpPr/>
          <p:nvPr/>
        </p:nvSpPr>
        <p:spPr>
          <a:xfrm>
            <a:off x="245724" y="7947925"/>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Risk Factors:</a:t>
            </a:r>
            <a:endParaRPr>
              <a:solidFill>
                <a:srgbClr val="FFFFFF"/>
              </a:solidFill>
              <a:latin typeface="Nunito"/>
              <a:ea typeface="Nunito"/>
              <a:cs typeface="Nunito"/>
              <a:sym typeface="Nunito"/>
            </a:endParaRPr>
          </a:p>
        </p:txBody>
      </p:sp>
      <p:sp>
        <p:nvSpPr>
          <p:cNvPr id="214" name="Google Shape;214;p18"/>
          <p:cNvSpPr txBox="1"/>
          <p:nvPr/>
        </p:nvSpPr>
        <p:spPr>
          <a:xfrm>
            <a:off x="179025" y="82557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1. 	</a:t>
            </a:r>
            <a:r>
              <a:rPr lang="en-GB" sz="1200">
                <a:solidFill>
                  <a:schemeClr val="dk1"/>
                </a:solidFill>
                <a:latin typeface="Mada"/>
                <a:ea typeface="Mada"/>
                <a:cs typeface="Mada"/>
                <a:sym typeface="Mada"/>
              </a:rPr>
              <a:t>Age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a:t>
            </a:r>
            <a:r>
              <a:rPr lang="en-GB" sz="1200">
                <a:solidFill>
                  <a:schemeClr val="dk1"/>
                </a:solidFill>
                <a:latin typeface="Mada"/>
                <a:ea typeface="Mada"/>
                <a:cs typeface="Mada"/>
                <a:sym typeface="Mada"/>
              </a:rPr>
              <a:t>Unhealthy diet and low exercise</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Black </a:t>
            </a:r>
            <a:r>
              <a:rPr lang="en-GB" sz="1200">
                <a:solidFill>
                  <a:schemeClr val="dk1"/>
                </a:solidFill>
                <a:latin typeface="Mada"/>
                <a:ea typeface="Mada"/>
                <a:cs typeface="Mada"/>
                <a:sym typeface="Mada"/>
              </a:rPr>
              <a:t>Race</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215" name="Google Shape;215;p18"/>
          <p:cNvSpPr txBox="1"/>
          <p:nvPr/>
        </p:nvSpPr>
        <p:spPr>
          <a:xfrm>
            <a:off x="3760425" y="82557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4. 	</a:t>
            </a:r>
            <a:r>
              <a:rPr lang="en-GB" sz="1200">
                <a:solidFill>
                  <a:schemeClr val="dk1"/>
                </a:solidFill>
                <a:latin typeface="Mada"/>
                <a:ea typeface="Mada"/>
                <a:cs typeface="Mada"/>
                <a:sym typeface="Mada"/>
              </a:rPr>
              <a:t>Diabetes </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5.	</a:t>
            </a:r>
            <a:r>
              <a:rPr lang="en-GB" sz="1200">
                <a:solidFill>
                  <a:schemeClr val="dk1"/>
                </a:solidFill>
                <a:latin typeface="Mada"/>
                <a:ea typeface="Mada"/>
                <a:cs typeface="Mada"/>
                <a:sym typeface="Mada"/>
              </a:rPr>
              <a:t>Family history of colorectal cancer </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pic>
        <p:nvPicPr>
          <p:cNvPr id="216" name="Google Shape;216;p18"/>
          <p:cNvPicPr preferRelativeResize="0"/>
          <p:nvPr/>
        </p:nvPicPr>
        <p:blipFill rotWithShape="1">
          <a:blip r:embed="rId3">
            <a:alphaModFix/>
          </a:blip>
          <a:srcRect b="0" l="0" r="0" t="46146"/>
          <a:stretch/>
        </p:blipFill>
        <p:spPr>
          <a:xfrm>
            <a:off x="2540927" y="3939725"/>
            <a:ext cx="571551" cy="307800"/>
          </a:xfrm>
          <a:prstGeom prst="rect">
            <a:avLst/>
          </a:prstGeom>
          <a:noFill/>
          <a:ln>
            <a:noFill/>
          </a:ln>
        </p:spPr>
      </p:pic>
      <p:pic>
        <p:nvPicPr>
          <p:cNvPr id="217" name="Google Shape;217;p18"/>
          <p:cNvPicPr preferRelativeResize="0"/>
          <p:nvPr/>
        </p:nvPicPr>
        <p:blipFill>
          <a:blip r:embed="rId4">
            <a:alphaModFix/>
          </a:blip>
          <a:stretch>
            <a:fillRect/>
          </a:stretch>
        </p:blipFill>
        <p:spPr>
          <a:xfrm>
            <a:off x="2641388" y="6505925"/>
            <a:ext cx="370625" cy="370625"/>
          </a:xfrm>
          <a:prstGeom prst="rect">
            <a:avLst/>
          </a:prstGeom>
          <a:noFill/>
          <a:ln>
            <a:noFill/>
          </a:ln>
        </p:spPr>
      </p:pic>
      <p:pic>
        <p:nvPicPr>
          <p:cNvPr id="218" name="Google Shape;218;p18"/>
          <p:cNvPicPr preferRelativeResize="0"/>
          <p:nvPr/>
        </p:nvPicPr>
        <p:blipFill>
          <a:blip r:embed="rId5">
            <a:alphaModFix/>
          </a:blip>
          <a:stretch>
            <a:fillRect/>
          </a:stretch>
        </p:blipFill>
        <p:spPr>
          <a:xfrm>
            <a:off x="2500650" y="750050"/>
            <a:ext cx="370625" cy="370625"/>
          </a:xfrm>
          <a:prstGeom prst="rect">
            <a:avLst/>
          </a:prstGeom>
          <a:noFill/>
          <a:ln>
            <a:noFill/>
          </a:ln>
        </p:spPr>
      </p:pic>
      <p:pic>
        <p:nvPicPr>
          <p:cNvPr id="219" name="Google Shape;219;p18"/>
          <p:cNvPicPr preferRelativeResize="0"/>
          <p:nvPr/>
        </p:nvPicPr>
        <p:blipFill>
          <a:blip r:embed="rId6">
            <a:alphaModFix/>
          </a:blip>
          <a:stretch>
            <a:fillRect/>
          </a:stretch>
        </p:blipFill>
        <p:spPr>
          <a:xfrm>
            <a:off x="5349347" y="825175"/>
            <a:ext cx="2240177" cy="1260099"/>
          </a:xfrm>
          <a:prstGeom prst="rect">
            <a:avLst/>
          </a:prstGeom>
          <a:noFill/>
          <a:ln>
            <a:noFill/>
          </a:ln>
        </p:spPr>
      </p:pic>
      <p:pic>
        <p:nvPicPr>
          <p:cNvPr id="220" name="Google Shape;220;p18"/>
          <p:cNvPicPr preferRelativeResize="0"/>
          <p:nvPr/>
        </p:nvPicPr>
        <p:blipFill>
          <a:blip r:embed="rId7">
            <a:alphaModFix/>
          </a:blip>
          <a:stretch>
            <a:fillRect/>
          </a:stretch>
        </p:blipFill>
        <p:spPr>
          <a:xfrm>
            <a:off x="5349350" y="3929539"/>
            <a:ext cx="2240176" cy="1452062"/>
          </a:xfrm>
          <a:prstGeom prst="rect">
            <a:avLst/>
          </a:prstGeom>
          <a:noFill/>
          <a:ln>
            <a:noFill/>
          </a:ln>
        </p:spPr>
      </p:pic>
      <p:pic>
        <p:nvPicPr>
          <p:cNvPr id="221" name="Google Shape;221;p18"/>
          <p:cNvPicPr preferRelativeResize="0"/>
          <p:nvPr/>
        </p:nvPicPr>
        <p:blipFill>
          <a:blip r:embed="rId8">
            <a:alphaModFix/>
          </a:blip>
          <a:stretch>
            <a:fillRect/>
          </a:stretch>
        </p:blipFill>
        <p:spPr>
          <a:xfrm>
            <a:off x="3516229" y="3885513"/>
            <a:ext cx="1747750" cy="1540134"/>
          </a:xfrm>
          <a:prstGeom prst="rect">
            <a:avLst/>
          </a:prstGeom>
          <a:noFill/>
          <a:ln>
            <a:noFill/>
          </a:ln>
        </p:spPr>
      </p:pic>
      <p:pic>
        <p:nvPicPr>
          <p:cNvPr id="222" name="Google Shape;222;p18"/>
          <p:cNvPicPr preferRelativeResize="0"/>
          <p:nvPr/>
        </p:nvPicPr>
        <p:blipFill>
          <a:blip r:embed="rId9">
            <a:alphaModFix/>
          </a:blip>
          <a:stretch>
            <a:fillRect/>
          </a:stretch>
        </p:blipFill>
        <p:spPr>
          <a:xfrm>
            <a:off x="5349350" y="6293300"/>
            <a:ext cx="2240174" cy="1260093"/>
          </a:xfrm>
          <a:prstGeom prst="rect">
            <a:avLst/>
          </a:prstGeom>
          <a:noFill/>
          <a:ln>
            <a:noFill/>
          </a:ln>
        </p:spPr>
      </p:pic>
      <p:sp>
        <p:nvSpPr>
          <p:cNvPr id="223" name="Google Shape;223;p18"/>
          <p:cNvSpPr/>
          <p:nvPr/>
        </p:nvSpPr>
        <p:spPr>
          <a:xfrm>
            <a:off x="1790678" y="2148600"/>
            <a:ext cx="458100" cy="4050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5225" y="9845675"/>
            <a:ext cx="7589400" cy="8529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Chronic Respiratory Disease</a:t>
            </a:r>
            <a:endParaRPr sz="2400">
              <a:solidFill>
                <a:srgbClr val="134F5C"/>
              </a:solidFill>
              <a:latin typeface="Nunito"/>
              <a:ea typeface="Nunito"/>
              <a:cs typeface="Nunito"/>
              <a:sym typeface="Nunito"/>
            </a:endParaRPr>
          </a:p>
        </p:txBody>
      </p:sp>
      <p:sp>
        <p:nvSpPr>
          <p:cNvPr id="231" name="Google Shape;231;p19"/>
          <p:cNvSpPr txBox="1"/>
          <p:nvPr/>
        </p:nvSpPr>
        <p:spPr>
          <a:xfrm>
            <a:off x="106300" y="4921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Definition:</a:t>
            </a:r>
            <a:endParaRPr b="1" sz="1200">
              <a:latin typeface="Mada"/>
              <a:ea typeface="Mada"/>
              <a:cs typeface="Mada"/>
              <a:sym typeface="Mada"/>
            </a:endParaRPr>
          </a:p>
        </p:txBody>
      </p:sp>
      <p:sp>
        <p:nvSpPr>
          <p:cNvPr id="232" name="Google Shape;232;p19"/>
          <p:cNvSpPr txBox="1"/>
          <p:nvPr/>
        </p:nvSpPr>
        <p:spPr>
          <a:xfrm>
            <a:off x="106300" y="20923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Global Burden:</a:t>
            </a:r>
            <a:endParaRPr b="1" sz="1200">
              <a:latin typeface="Mada"/>
              <a:ea typeface="Mada"/>
              <a:cs typeface="Mada"/>
              <a:sym typeface="Mada"/>
            </a:endParaRPr>
          </a:p>
        </p:txBody>
      </p:sp>
      <p:sp>
        <p:nvSpPr>
          <p:cNvPr id="233" name="Google Shape;233;p19"/>
          <p:cNvSpPr/>
          <p:nvPr/>
        </p:nvSpPr>
        <p:spPr>
          <a:xfrm>
            <a:off x="182050" y="1055425"/>
            <a:ext cx="7231200" cy="10521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Chronic respiratory diseases (CRDs) are diseases of the airways and other structures of the lung. Some of the most common are chronic obstructive pulmonary disease (COPD), asthma, occupational lung diseases and pulmonary hypertension</a:t>
            </a:r>
            <a:r>
              <a:rPr lang="en-GB" sz="1200">
                <a:solidFill>
                  <a:srgbClr val="999999"/>
                </a:solidFill>
              </a:rPr>
              <a:t>.</a:t>
            </a:r>
            <a:endParaRPr sz="1200">
              <a:solidFill>
                <a:srgbClr val="999999"/>
              </a:solidFill>
              <a:latin typeface="Mada"/>
              <a:ea typeface="Mada"/>
              <a:cs typeface="Mada"/>
              <a:sym typeface="Mada"/>
            </a:endParaRPr>
          </a:p>
        </p:txBody>
      </p:sp>
      <p:sp>
        <p:nvSpPr>
          <p:cNvPr id="234" name="Google Shape;234;p19"/>
          <p:cNvSpPr txBox="1"/>
          <p:nvPr/>
        </p:nvSpPr>
        <p:spPr>
          <a:xfrm>
            <a:off x="179025" y="2438675"/>
            <a:ext cx="72312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A leading cause of death</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High underdiagnoses rates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90% of deaths occur in low-income countries </a:t>
            </a:r>
            <a:endParaRPr b="1" sz="1200">
              <a:solidFill>
                <a:srgbClr val="CC0000"/>
              </a:solidFill>
              <a:latin typeface="Mada"/>
              <a:ea typeface="Mada"/>
              <a:cs typeface="Mada"/>
              <a:sym typeface="Mada"/>
            </a:endParaRPr>
          </a:p>
        </p:txBody>
      </p:sp>
      <p:sp>
        <p:nvSpPr>
          <p:cNvPr id="235" name="Google Shape;235;p19"/>
          <p:cNvSpPr txBox="1"/>
          <p:nvPr/>
        </p:nvSpPr>
        <p:spPr>
          <a:xfrm>
            <a:off x="106300" y="31591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Risk Factors</a:t>
            </a:r>
            <a:endParaRPr b="1" sz="1200">
              <a:latin typeface="Mada"/>
              <a:ea typeface="Mada"/>
              <a:cs typeface="Mada"/>
              <a:sym typeface="Mada"/>
            </a:endParaRPr>
          </a:p>
        </p:txBody>
      </p:sp>
      <p:sp>
        <p:nvSpPr>
          <p:cNvPr id="236" name="Google Shape;236;p19"/>
          <p:cNvSpPr txBox="1"/>
          <p:nvPr/>
        </p:nvSpPr>
        <p:spPr>
          <a:xfrm>
            <a:off x="179025" y="36837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1. 	</a:t>
            </a:r>
            <a:r>
              <a:rPr b="1" lang="en-GB" sz="1200">
                <a:solidFill>
                  <a:srgbClr val="CC0000"/>
                </a:solidFill>
                <a:latin typeface="Mada"/>
                <a:ea typeface="Mada"/>
                <a:cs typeface="Mada"/>
                <a:sym typeface="Mada"/>
              </a:rPr>
              <a:t>Cigarette smoke</a:t>
            </a:r>
            <a:endParaRPr b="1" sz="1200">
              <a:solidFill>
                <a:srgbClr val="CC0000"/>
              </a:solidFill>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Occupational dust and chemicals</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Environmental Tobacco Smoke (ETS)</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4.	Indoor and outdoor air pollution</a:t>
            </a:r>
            <a:endParaRPr sz="1200">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237" name="Google Shape;237;p19"/>
          <p:cNvSpPr txBox="1"/>
          <p:nvPr/>
        </p:nvSpPr>
        <p:spPr>
          <a:xfrm>
            <a:off x="3760425" y="3683725"/>
            <a:ext cx="3589500" cy="9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5</a:t>
            </a:r>
            <a:r>
              <a:rPr lang="en-GB" sz="1200">
                <a:latin typeface="Mada"/>
                <a:ea typeface="Mada"/>
                <a:cs typeface="Mada"/>
                <a:sym typeface="Mada"/>
              </a:rPr>
              <a:t>. 	</a:t>
            </a:r>
            <a:r>
              <a:rPr lang="en-GB" sz="1200">
                <a:solidFill>
                  <a:schemeClr val="dk1"/>
                </a:solidFill>
                <a:latin typeface="Mada"/>
                <a:ea typeface="Mada"/>
                <a:cs typeface="Mada"/>
                <a:sym typeface="Mada"/>
              </a:rPr>
              <a:t>Genes</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6.	</a:t>
            </a:r>
            <a:r>
              <a:rPr lang="en-GB" sz="1200">
                <a:solidFill>
                  <a:schemeClr val="dk1"/>
                </a:solidFill>
                <a:latin typeface="Mada"/>
                <a:ea typeface="Mada"/>
                <a:cs typeface="Mada"/>
                <a:sym typeface="Mada"/>
              </a:rPr>
              <a:t>Infections </a:t>
            </a:r>
            <a:r>
              <a:rPr lang="en-GB" sz="1200">
                <a:solidFill>
                  <a:srgbClr val="6AA84F"/>
                </a:solidFill>
                <a:latin typeface="Mada"/>
                <a:ea typeface="Mada"/>
                <a:cs typeface="Mada"/>
                <a:sym typeface="Mada"/>
              </a:rPr>
              <a:t>(frequent respiratory infections)</a:t>
            </a:r>
            <a:endParaRPr sz="1200">
              <a:solidFill>
                <a:srgbClr val="6AA84F"/>
              </a:solidFill>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7.	</a:t>
            </a:r>
            <a:r>
              <a:rPr lang="en-GB" sz="1200">
                <a:solidFill>
                  <a:schemeClr val="dk1"/>
                </a:solidFill>
                <a:latin typeface="Mada"/>
                <a:ea typeface="Mada"/>
                <a:cs typeface="Mada"/>
                <a:sym typeface="Mada"/>
              </a:rPr>
              <a:t>Socio-economic status</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rPr lang="en-GB" sz="1200">
                <a:solidFill>
                  <a:schemeClr val="dk1"/>
                </a:solidFill>
                <a:latin typeface="Mada"/>
                <a:ea typeface="Mada"/>
                <a:cs typeface="Mada"/>
                <a:sym typeface="Mada"/>
              </a:rPr>
              <a:t>8.	Aging populations</a:t>
            </a:r>
            <a:endParaRPr sz="1200">
              <a:solidFill>
                <a:schemeClr val="dk1"/>
              </a:solidFill>
              <a:latin typeface="Mada"/>
              <a:ea typeface="Mada"/>
              <a:cs typeface="Mada"/>
              <a:sym typeface="Mada"/>
            </a:endParaRPr>
          </a:p>
          <a:p>
            <a:pPr indent="0" lvl="0" marL="0" rtl="0" algn="l">
              <a:lnSpc>
                <a:spcPct val="115000"/>
              </a:lnSpc>
              <a:spcBef>
                <a:spcPts val="10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238" name="Google Shape;238;p19"/>
          <p:cNvSpPr txBox="1"/>
          <p:nvPr/>
        </p:nvSpPr>
        <p:spPr>
          <a:xfrm>
            <a:off x="182038" y="46224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Why Risk Factors?</a:t>
            </a:r>
            <a:endParaRPr sz="2400">
              <a:solidFill>
                <a:srgbClr val="134F5C"/>
              </a:solidFill>
              <a:latin typeface="Nunito"/>
              <a:ea typeface="Nunito"/>
              <a:cs typeface="Nunito"/>
              <a:sym typeface="Nunito"/>
            </a:endParaRPr>
          </a:p>
        </p:txBody>
      </p:sp>
      <p:sp>
        <p:nvSpPr>
          <p:cNvPr id="239" name="Google Shape;239;p19"/>
          <p:cNvSpPr/>
          <p:nvPr/>
        </p:nvSpPr>
        <p:spPr>
          <a:xfrm>
            <a:off x="182050" y="5170225"/>
            <a:ext cx="7231200" cy="10521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Surveillance for non-communicable disease can be difficult because of: </a:t>
            </a:r>
            <a:endParaRPr sz="1200">
              <a:latin typeface="Mada"/>
              <a:ea typeface="Mada"/>
              <a:cs typeface="Mada"/>
              <a:sym typeface="Mada"/>
            </a:endParaRPr>
          </a:p>
          <a:p>
            <a:pPr indent="-171450" lvl="0" marL="630000" rtl="0" algn="l">
              <a:spcBef>
                <a:spcPts val="0"/>
              </a:spcBef>
              <a:spcAft>
                <a:spcPts val="0"/>
              </a:spcAft>
              <a:buSzPts val="1200"/>
              <a:buFont typeface="Mada"/>
              <a:buChar char="-"/>
            </a:pPr>
            <a:r>
              <a:rPr lang="en-GB" sz="1200">
                <a:latin typeface="Mada"/>
                <a:ea typeface="Mada"/>
                <a:cs typeface="Mada"/>
                <a:sym typeface="Mada"/>
              </a:rPr>
              <a:t>Lag time between exposure and health condition</a:t>
            </a:r>
            <a:r>
              <a:rPr lang="en-GB" sz="1200">
                <a:solidFill>
                  <a:srgbClr val="6AA84F"/>
                </a:solidFill>
                <a:latin typeface="Mada"/>
                <a:ea typeface="Mada"/>
                <a:cs typeface="Mada"/>
                <a:sym typeface="Mada"/>
              </a:rPr>
              <a:t> (e.g. smoking and COPD)</a:t>
            </a:r>
            <a:endParaRPr sz="1200">
              <a:solidFill>
                <a:srgbClr val="6AA84F"/>
              </a:solidFill>
              <a:latin typeface="Mada"/>
              <a:ea typeface="Mada"/>
              <a:cs typeface="Mada"/>
              <a:sym typeface="Mada"/>
            </a:endParaRPr>
          </a:p>
          <a:p>
            <a:pPr indent="-171450" lvl="0" marL="630000" rtl="0" algn="l">
              <a:spcBef>
                <a:spcPts val="0"/>
              </a:spcBef>
              <a:spcAft>
                <a:spcPts val="0"/>
              </a:spcAft>
              <a:buSzPts val="1200"/>
              <a:buFont typeface="Mada"/>
              <a:buChar char="-"/>
            </a:pPr>
            <a:r>
              <a:rPr lang="en-GB" sz="1200">
                <a:latin typeface="Mada"/>
                <a:ea typeface="Mada"/>
                <a:cs typeface="Mada"/>
                <a:sym typeface="Mada"/>
              </a:rPr>
              <a:t>More than one exposure for a health condition</a:t>
            </a:r>
            <a:endParaRPr sz="1200">
              <a:latin typeface="Mada"/>
              <a:ea typeface="Mada"/>
              <a:cs typeface="Mada"/>
              <a:sym typeface="Mada"/>
            </a:endParaRPr>
          </a:p>
          <a:p>
            <a:pPr indent="-171450" lvl="0" marL="630000" rtl="0" algn="l">
              <a:spcBef>
                <a:spcPts val="0"/>
              </a:spcBef>
              <a:spcAft>
                <a:spcPts val="0"/>
              </a:spcAft>
              <a:buSzPts val="1200"/>
              <a:buFont typeface="Mada"/>
              <a:buChar char="-"/>
            </a:pPr>
            <a:r>
              <a:rPr lang="en-GB" sz="1200">
                <a:latin typeface="Mada"/>
                <a:ea typeface="Mada"/>
                <a:cs typeface="Mada"/>
                <a:sym typeface="Mada"/>
              </a:rPr>
              <a:t>Exposure linked to more than one health condition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Interventions that target risk factors are needed to prevent disease. </a:t>
            </a:r>
            <a:endParaRPr sz="1200">
              <a:latin typeface="Mada"/>
              <a:ea typeface="Mada"/>
              <a:cs typeface="Mada"/>
              <a:sym typeface="Mada"/>
            </a:endParaRPr>
          </a:p>
        </p:txBody>
      </p:sp>
      <p:pic>
        <p:nvPicPr>
          <p:cNvPr id="240" name="Google Shape;240;p19"/>
          <p:cNvPicPr preferRelativeResize="0"/>
          <p:nvPr/>
        </p:nvPicPr>
        <p:blipFill>
          <a:blip r:embed="rId3">
            <a:alphaModFix/>
          </a:blip>
          <a:stretch>
            <a:fillRect/>
          </a:stretch>
        </p:blipFill>
        <p:spPr>
          <a:xfrm>
            <a:off x="5728925" y="4522500"/>
            <a:ext cx="1498425" cy="2314850"/>
          </a:xfrm>
          <a:prstGeom prst="rect">
            <a:avLst/>
          </a:prstGeom>
          <a:noFill/>
          <a:ln cap="flat" cmpd="sng" w="9525">
            <a:solidFill>
              <a:srgbClr val="999999"/>
            </a:solidFill>
            <a:prstDash val="dash"/>
            <a:round/>
            <a:headEnd len="sm" w="sm" type="none"/>
            <a:tailEnd len="sm" w="sm" type="none"/>
          </a:ln>
        </p:spPr>
      </p:pic>
      <p:sp>
        <p:nvSpPr>
          <p:cNvPr id="241" name="Google Shape;241;p19"/>
          <p:cNvSpPr txBox="1"/>
          <p:nvPr/>
        </p:nvSpPr>
        <p:spPr>
          <a:xfrm>
            <a:off x="106300" y="62833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19 Leading Risk Factors Causing Death:</a:t>
            </a:r>
            <a:endParaRPr b="1" sz="1200">
              <a:latin typeface="Mada"/>
              <a:ea typeface="Mada"/>
              <a:cs typeface="Mada"/>
              <a:sym typeface="Mada"/>
            </a:endParaRPr>
          </a:p>
        </p:txBody>
      </p:sp>
      <p:pic>
        <p:nvPicPr>
          <p:cNvPr id="242" name="Google Shape;242;p19"/>
          <p:cNvPicPr preferRelativeResize="0"/>
          <p:nvPr/>
        </p:nvPicPr>
        <p:blipFill>
          <a:blip r:embed="rId4">
            <a:alphaModFix/>
          </a:blip>
          <a:stretch>
            <a:fillRect/>
          </a:stretch>
        </p:blipFill>
        <p:spPr>
          <a:xfrm>
            <a:off x="1386738" y="6884138"/>
            <a:ext cx="4815776" cy="2927150"/>
          </a:xfrm>
          <a:prstGeom prst="rect">
            <a:avLst/>
          </a:prstGeom>
          <a:noFill/>
          <a:ln>
            <a:noFill/>
          </a:ln>
        </p:spPr>
      </p:pic>
      <p:sp>
        <p:nvSpPr>
          <p:cNvPr id="243" name="Google Shape;243;p19"/>
          <p:cNvSpPr txBox="1"/>
          <p:nvPr/>
        </p:nvSpPr>
        <p:spPr>
          <a:xfrm>
            <a:off x="1743425" y="6925650"/>
            <a:ext cx="879600" cy="10815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5225" y="9845675"/>
            <a:ext cx="7589400" cy="8529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txBox="1"/>
          <p:nvPr/>
        </p:nvSpPr>
        <p:spPr>
          <a:xfrm>
            <a:off x="182051" y="202825"/>
            <a:ext cx="7190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Leading Risk Factors Causing Death</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251" name="Google Shape;251;p20"/>
          <p:cNvSpPr/>
          <p:nvPr/>
        </p:nvSpPr>
        <p:spPr>
          <a:xfrm>
            <a:off x="256647" y="1419145"/>
            <a:ext cx="1916700" cy="1080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52" name="Google Shape;252;p20"/>
          <p:cNvSpPr/>
          <p:nvPr/>
        </p:nvSpPr>
        <p:spPr>
          <a:xfrm>
            <a:off x="340934" y="880457"/>
            <a:ext cx="465600" cy="465600"/>
          </a:xfrm>
          <a:prstGeom prst="ellipse">
            <a:avLst/>
          </a:prstGeom>
          <a:solidFill>
            <a:srgbClr val="FFFFFF"/>
          </a:solidFill>
          <a:ln cap="flat" cmpd="sng" w="63500">
            <a:solidFill>
              <a:srgbClr val="134F5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253" name="Google Shape;253;p20"/>
          <p:cNvSpPr txBox="1"/>
          <p:nvPr/>
        </p:nvSpPr>
        <p:spPr>
          <a:xfrm>
            <a:off x="866775" y="885825"/>
            <a:ext cx="14595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Nunito"/>
                <a:ea typeface="Nunito"/>
                <a:cs typeface="Nunito"/>
                <a:sym typeface="Nunito"/>
              </a:rPr>
              <a:t>Tobacco Use</a:t>
            </a:r>
            <a:endParaRPr b="1" sz="1600">
              <a:latin typeface="Nunito"/>
              <a:ea typeface="Nunito"/>
              <a:cs typeface="Nunito"/>
              <a:sym typeface="Nunito"/>
            </a:endParaRPr>
          </a:p>
        </p:txBody>
      </p:sp>
      <p:sp>
        <p:nvSpPr>
          <p:cNvPr id="254" name="Google Shape;254;p20"/>
          <p:cNvSpPr txBox="1"/>
          <p:nvPr/>
        </p:nvSpPr>
        <p:spPr>
          <a:xfrm>
            <a:off x="179025" y="1524275"/>
            <a:ext cx="4591200" cy="1794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Tobacco kills up to half of its users.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Tobacco kills nearly 8 million people each year.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More than 7 million deaths are the result of direct tobacco use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Around 1.2 million are the result of non-smokers being exposed to </a:t>
            </a:r>
            <a:r>
              <a:rPr lang="en-GB" sz="1200">
                <a:latin typeface="Mada"/>
                <a:ea typeface="Mada"/>
                <a:cs typeface="Mada"/>
                <a:sym typeface="Mada"/>
              </a:rPr>
              <a:t>secondhand</a:t>
            </a:r>
            <a:r>
              <a:rPr lang="en-GB" sz="1200">
                <a:latin typeface="Mada"/>
                <a:ea typeface="Mada"/>
                <a:cs typeface="Mada"/>
                <a:sym typeface="Mada"/>
              </a:rPr>
              <a:t> smoke.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Nearly 80% of the world’s 1.3 billion smokers live in low- and middle-income countrie</a:t>
            </a:r>
            <a:endParaRPr b="1" sz="1200">
              <a:solidFill>
                <a:srgbClr val="CC0000"/>
              </a:solidFill>
              <a:latin typeface="Mada"/>
              <a:ea typeface="Mada"/>
              <a:cs typeface="Mada"/>
              <a:sym typeface="Mada"/>
            </a:endParaRPr>
          </a:p>
        </p:txBody>
      </p:sp>
      <p:sp>
        <p:nvSpPr>
          <p:cNvPr id="255" name="Google Shape;255;p20"/>
          <p:cNvSpPr/>
          <p:nvPr/>
        </p:nvSpPr>
        <p:spPr>
          <a:xfrm>
            <a:off x="281836" y="3411145"/>
            <a:ext cx="2012100" cy="38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Health Effects:</a:t>
            </a:r>
            <a:endParaRPr b="1">
              <a:latin typeface="Mada"/>
              <a:ea typeface="Mada"/>
              <a:cs typeface="Mada"/>
              <a:sym typeface="Mada"/>
            </a:endParaRPr>
          </a:p>
        </p:txBody>
      </p:sp>
      <p:sp>
        <p:nvSpPr>
          <p:cNvPr id="256" name="Google Shape;256;p20"/>
          <p:cNvSpPr/>
          <p:nvPr/>
        </p:nvSpPr>
        <p:spPr>
          <a:xfrm rot="5400000">
            <a:off x="262296" y="3397854"/>
            <a:ext cx="388900" cy="400193"/>
          </a:xfrm>
          <a:prstGeom prst="flowChartExtra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57" name="Google Shape;257;p20"/>
          <p:cNvSpPr txBox="1"/>
          <p:nvPr/>
        </p:nvSpPr>
        <p:spPr>
          <a:xfrm>
            <a:off x="179025" y="37340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latin typeface="Mada"/>
                <a:ea typeface="Mada"/>
                <a:cs typeface="Mada"/>
                <a:sym typeface="Mada"/>
              </a:rPr>
              <a:t>Among Smokers:</a:t>
            </a:r>
            <a:endParaRPr b="1" sz="1200" u="sng">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Cancer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Coronary heart disease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Diseases of the lungs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Peripheral vascular disease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Stroke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Fetal complications and stillbirth</a:t>
            </a:r>
            <a:endParaRPr b="1" sz="1200">
              <a:solidFill>
                <a:srgbClr val="CC0000"/>
              </a:solidFill>
              <a:latin typeface="Mada"/>
              <a:ea typeface="Mada"/>
              <a:cs typeface="Mada"/>
              <a:sym typeface="Mada"/>
            </a:endParaRPr>
          </a:p>
        </p:txBody>
      </p:sp>
      <p:sp>
        <p:nvSpPr>
          <p:cNvPr id="258" name="Google Shape;258;p20"/>
          <p:cNvSpPr txBox="1"/>
          <p:nvPr/>
        </p:nvSpPr>
        <p:spPr>
          <a:xfrm>
            <a:off x="2769825" y="37340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latin typeface="Mada"/>
                <a:ea typeface="Mada"/>
                <a:cs typeface="Mada"/>
                <a:sym typeface="Mada"/>
              </a:rPr>
              <a:t>Among Second-hand Smokers:</a:t>
            </a:r>
            <a:endParaRPr b="1" sz="1200" u="sng">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Heart disease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E.g. Heart attack</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Lung cancer</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b="1" sz="1200">
              <a:solidFill>
                <a:srgbClr val="CC0000"/>
              </a:solidFill>
              <a:latin typeface="Mada"/>
              <a:ea typeface="Mada"/>
              <a:cs typeface="Mada"/>
              <a:sym typeface="Mada"/>
            </a:endParaRPr>
          </a:p>
        </p:txBody>
      </p:sp>
      <p:sp>
        <p:nvSpPr>
          <p:cNvPr id="259" name="Google Shape;259;p20"/>
          <p:cNvSpPr/>
          <p:nvPr/>
        </p:nvSpPr>
        <p:spPr>
          <a:xfrm>
            <a:off x="256647" y="6448345"/>
            <a:ext cx="1916700" cy="1080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60" name="Google Shape;260;p20"/>
          <p:cNvSpPr/>
          <p:nvPr/>
        </p:nvSpPr>
        <p:spPr>
          <a:xfrm>
            <a:off x="340934" y="5909657"/>
            <a:ext cx="465600" cy="465600"/>
          </a:xfrm>
          <a:prstGeom prst="ellipse">
            <a:avLst/>
          </a:prstGeom>
          <a:solidFill>
            <a:srgbClr val="FFFFFF"/>
          </a:solidFill>
          <a:ln cap="flat" cmpd="sng" w="63500">
            <a:solidFill>
              <a:srgbClr val="134F5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261" name="Google Shape;261;p20"/>
          <p:cNvSpPr txBox="1"/>
          <p:nvPr/>
        </p:nvSpPr>
        <p:spPr>
          <a:xfrm>
            <a:off x="866775" y="5915025"/>
            <a:ext cx="1690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Nunito"/>
                <a:ea typeface="Nunito"/>
                <a:cs typeface="Nunito"/>
                <a:sym typeface="Nunito"/>
              </a:rPr>
              <a:t>Unhealthy Diet</a:t>
            </a:r>
            <a:endParaRPr b="1" sz="1600">
              <a:latin typeface="Nunito"/>
              <a:ea typeface="Nunito"/>
              <a:cs typeface="Nunito"/>
              <a:sym typeface="Nunito"/>
            </a:endParaRPr>
          </a:p>
        </p:txBody>
      </p:sp>
      <p:sp>
        <p:nvSpPr>
          <p:cNvPr id="262" name="Google Shape;262;p20"/>
          <p:cNvSpPr txBox="1"/>
          <p:nvPr/>
        </p:nvSpPr>
        <p:spPr>
          <a:xfrm>
            <a:off x="179025" y="6553475"/>
            <a:ext cx="72312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Most countries have increased overall daily consumption of: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Daily calories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Fat and meats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Energy dense and nutrient-poor foods such as: starches, refined sugars, trans-fats.</a:t>
            </a:r>
            <a:endParaRPr b="1" sz="1200">
              <a:solidFill>
                <a:srgbClr val="CC0000"/>
              </a:solidFill>
              <a:latin typeface="Mada"/>
              <a:ea typeface="Mada"/>
              <a:cs typeface="Mada"/>
              <a:sym typeface="Mada"/>
            </a:endParaRPr>
          </a:p>
        </p:txBody>
      </p:sp>
      <p:sp>
        <p:nvSpPr>
          <p:cNvPr id="263" name="Google Shape;263;p20"/>
          <p:cNvSpPr/>
          <p:nvPr/>
        </p:nvSpPr>
        <p:spPr>
          <a:xfrm>
            <a:off x="281836" y="7830745"/>
            <a:ext cx="2012100" cy="38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Health Effects:</a:t>
            </a:r>
            <a:endParaRPr b="1">
              <a:latin typeface="Mada"/>
              <a:ea typeface="Mada"/>
              <a:cs typeface="Mada"/>
              <a:sym typeface="Mada"/>
            </a:endParaRPr>
          </a:p>
        </p:txBody>
      </p:sp>
      <p:sp>
        <p:nvSpPr>
          <p:cNvPr id="264" name="Google Shape;264;p20"/>
          <p:cNvSpPr/>
          <p:nvPr/>
        </p:nvSpPr>
        <p:spPr>
          <a:xfrm rot="5400000">
            <a:off x="262296" y="7817454"/>
            <a:ext cx="388900" cy="400193"/>
          </a:xfrm>
          <a:prstGeom prst="flowChartExtra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65" name="Google Shape;265;p20"/>
          <p:cNvSpPr txBox="1"/>
          <p:nvPr/>
        </p:nvSpPr>
        <p:spPr>
          <a:xfrm>
            <a:off x="179025" y="8153675"/>
            <a:ext cx="3615900" cy="1737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Coronary Heart Disease (CHD)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Stroke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Cancer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Type 2 diabetes (T2D)</a:t>
            </a:r>
            <a:endParaRPr sz="1200">
              <a:latin typeface="Mada"/>
              <a:ea typeface="Mada"/>
              <a:cs typeface="Mada"/>
              <a:sym typeface="Mada"/>
            </a:endParaRPr>
          </a:p>
        </p:txBody>
      </p:sp>
      <p:sp>
        <p:nvSpPr>
          <p:cNvPr id="266" name="Google Shape;266;p20"/>
          <p:cNvSpPr txBox="1"/>
          <p:nvPr/>
        </p:nvSpPr>
        <p:spPr>
          <a:xfrm>
            <a:off x="2769825" y="8153675"/>
            <a:ext cx="3615900" cy="1737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Hypertension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Diseases of the liver and gallbladder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Obesity</a:t>
            </a:r>
            <a:endParaRPr sz="1200">
              <a:latin typeface="Mada"/>
              <a:ea typeface="Mada"/>
              <a:cs typeface="Mada"/>
              <a:sym typeface="Mada"/>
            </a:endParaRPr>
          </a:p>
          <a:p>
            <a:pPr indent="0" lvl="0" marL="45720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b="1" sz="1200">
              <a:solidFill>
                <a:srgbClr val="CC0000"/>
              </a:solidFill>
              <a:latin typeface="Mada"/>
              <a:ea typeface="Mada"/>
              <a:cs typeface="Mada"/>
              <a:sym typeface="Mada"/>
            </a:endParaRPr>
          </a:p>
        </p:txBody>
      </p:sp>
      <p:pic>
        <p:nvPicPr>
          <p:cNvPr id="267" name="Google Shape;267;p20"/>
          <p:cNvPicPr preferRelativeResize="0"/>
          <p:nvPr/>
        </p:nvPicPr>
        <p:blipFill rotWithShape="1">
          <a:blip r:embed="rId3">
            <a:alphaModFix/>
          </a:blip>
          <a:srcRect b="0" l="0" r="2581" t="0"/>
          <a:stretch/>
        </p:blipFill>
        <p:spPr>
          <a:xfrm>
            <a:off x="4549050" y="4247025"/>
            <a:ext cx="2994325" cy="1862150"/>
          </a:xfrm>
          <a:prstGeom prst="rect">
            <a:avLst/>
          </a:prstGeom>
          <a:noFill/>
          <a:ln>
            <a:noFill/>
          </a:ln>
        </p:spPr>
      </p:pic>
      <p:pic>
        <p:nvPicPr>
          <p:cNvPr id="268" name="Google Shape;268;p20"/>
          <p:cNvPicPr preferRelativeResize="0"/>
          <p:nvPr/>
        </p:nvPicPr>
        <p:blipFill rotWithShape="1">
          <a:blip r:embed="rId4">
            <a:alphaModFix/>
          </a:blip>
          <a:srcRect b="0" l="1603" r="0" t="2372"/>
          <a:stretch/>
        </p:blipFill>
        <p:spPr>
          <a:xfrm>
            <a:off x="4770100" y="1320400"/>
            <a:ext cx="2773276" cy="1862150"/>
          </a:xfrm>
          <a:prstGeom prst="rect">
            <a:avLst/>
          </a:prstGeom>
          <a:noFill/>
          <a:ln>
            <a:noFill/>
          </a:ln>
        </p:spPr>
      </p:pic>
      <p:pic>
        <p:nvPicPr>
          <p:cNvPr id="269" name="Google Shape;269;p20"/>
          <p:cNvPicPr preferRelativeResize="0"/>
          <p:nvPr/>
        </p:nvPicPr>
        <p:blipFill>
          <a:blip r:embed="rId5">
            <a:alphaModFix/>
          </a:blip>
          <a:stretch>
            <a:fillRect/>
          </a:stretch>
        </p:blipFill>
        <p:spPr>
          <a:xfrm>
            <a:off x="340925" y="904650"/>
            <a:ext cx="465600" cy="465600"/>
          </a:xfrm>
          <a:prstGeom prst="rect">
            <a:avLst/>
          </a:prstGeom>
          <a:noFill/>
          <a:ln>
            <a:noFill/>
          </a:ln>
        </p:spPr>
      </p:pic>
      <p:pic>
        <p:nvPicPr>
          <p:cNvPr id="270" name="Google Shape;270;p20"/>
          <p:cNvPicPr preferRelativeResize="0"/>
          <p:nvPr/>
        </p:nvPicPr>
        <p:blipFill>
          <a:blip r:embed="rId6">
            <a:alphaModFix/>
          </a:blip>
          <a:stretch>
            <a:fillRect/>
          </a:stretch>
        </p:blipFill>
        <p:spPr>
          <a:xfrm>
            <a:off x="340925" y="5886988"/>
            <a:ext cx="465600" cy="465600"/>
          </a:xfrm>
          <a:prstGeom prst="rect">
            <a:avLst/>
          </a:prstGeom>
          <a:noFill/>
          <a:ln>
            <a:noFill/>
          </a:ln>
        </p:spPr>
      </p:pic>
      <p:sp>
        <p:nvSpPr>
          <p:cNvPr id="271" name="Google Shape;271;p20"/>
          <p:cNvSpPr txBox="1"/>
          <p:nvPr/>
        </p:nvSpPr>
        <p:spPr>
          <a:xfrm>
            <a:off x="4863175" y="1011875"/>
            <a:ext cx="2414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latin typeface="Mada"/>
                <a:ea typeface="Mada"/>
                <a:cs typeface="Mada"/>
                <a:sym typeface="Mada"/>
              </a:rPr>
              <a:t>Global Tobacco Survey</a:t>
            </a:r>
            <a:endParaRPr sz="1000">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5225" y="10074500"/>
            <a:ext cx="7589400" cy="624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txBox="1"/>
          <p:nvPr/>
        </p:nvSpPr>
        <p:spPr>
          <a:xfrm>
            <a:off x="182051" y="202825"/>
            <a:ext cx="71907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Leading Risk Factors Causing Death</a:t>
            </a:r>
            <a:endParaRPr sz="2400">
              <a:solidFill>
                <a:srgbClr val="134F5C"/>
              </a:solidFill>
              <a:latin typeface="Nunito"/>
              <a:ea typeface="Nunito"/>
              <a:cs typeface="Nunito"/>
              <a:sym typeface="Nunito"/>
            </a:endParaRPr>
          </a:p>
          <a:p>
            <a:pPr indent="0" lvl="0" marL="0" rtl="0" algn="ctr">
              <a:spcBef>
                <a:spcPts val="0"/>
              </a:spcBef>
              <a:spcAft>
                <a:spcPts val="0"/>
              </a:spcAft>
              <a:buNone/>
            </a:pPr>
            <a:r>
              <a:t/>
            </a:r>
            <a:endParaRPr sz="2400">
              <a:solidFill>
                <a:srgbClr val="134F5C"/>
              </a:solidFill>
              <a:latin typeface="Nunito"/>
              <a:ea typeface="Nunito"/>
              <a:cs typeface="Nunito"/>
              <a:sym typeface="Nunito"/>
            </a:endParaRPr>
          </a:p>
        </p:txBody>
      </p:sp>
      <p:sp>
        <p:nvSpPr>
          <p:cNvPr id="279" name="Google Shape;279;p21"/>
          <p:cNvSpPr/>
          <p:nvPr/>
        </p:nvSpPr>
        <p:spPr>
          <a:xfrm>
            <a:off x="256647" y="1419145"/>
            <a:ext cx="1916700" cy="1080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80" name="Google Shape;280;p21"/>
          <p:cNvSpPr/>
          <p:nvPr/>
        </p:nvSpPr>
        <p:spPr>
          <a:xfrm>
            <a:off x="340934" y="880457"/>
            <a:ext cx="465600" cy="465600"/>
          </a:xfrm>
          <a:prstGeom prst="ellipse">
            <a:avLst/>
          </a:prstGeom>
          <a:solidFill>
            <a:srgbClr val="FFFFFF"/>
          </a:solidFill>
          <a:ln cap="flat" cmpd="sng" w="63500">
            <a:solidFill>
              <a:srgbClr val="134F5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281" name="Google Shape;281;p21"/>
          <p:cNvSpPr txBox="1"/>
          <p:nvPr/>
        </p:nvSpPr>
        <p:spPr>
          <a:xfrm>
            <a:off x="866775" y="885825"/>
            <a:ext cx="20433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Nunito"/>
                <a:ea typeface="Nunito"/>
                <a:cs typeface="Nunito"/>
                <a:sym typeface="Nunito"/>
              </a:rPr>
              <a:t>Physical Inactivity</a:t>
            </a:r>
            <a:endParaRPr b="1" sz="1600">
              <a:latin typeface="Nunito"/>
              <a:ea typeface="Nunito"/>
              <a:cs typeface="Nunito"/>
              <a:sym typeface="Nunito"/>
            </a:endParaRPr>
          </a:p>
        </p:txBody>
      </p:sp>
      <p:sp>
        <p:nvSpPr>
          <p:cNvPr id="282" name="Google Shape;282;p21"/>
          <p:cNvSpPr txBox="1"/>
          <p:nvPr/>
        </p:nvSpPr>
        <p:spPr>
          <a:xfrm>
            <a:off x="179025" y="1527150"/>
            <a:ext cx="71577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31% of the world’s population does not get enough physical activity.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Many social and economic changes contribute to this trend. </a:t>
            </a:r>
            <a:r>
              <a:rPr baseline="30000" lang="en-GB" sz="1200">
                <a:latin typeface="Mada"/>
                <a:ea typeface="Mada"/>
                <a:cs typeface="Mada"/>
                <a:sym typeface="Mada"/>
              </a:rPr>
              <a:t>1</a:t>
            </a:r>
            <a:endParaRPr baseline="30000"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u="sng">
                <a:highlight>
                  <a:srgbClr val="CFE2F3"/>
                </a:highlight>
                <a:latin typeface="Mada"/>
                <a:ea typeface="Mada"/>
                <a:cs typeface="Mada"/>
                <a:sym typeface="Mada"/>
              </a:rPr>
              <a:t>Example:</a:t>
            </a:r>
            <a:r>
              <a:rPr lang="en-GB" sz="1200">
                <a:latin typeface="Mada"/>
                <a:ea typeface="Mada"/>
                <a:cs typeface="Mada"/>
                <a:sym typeface="Mada"/>
              </a:rPr>
              <a:t> Aging populations, transportation, and Communication technology.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 6-10% of major NCDs worldwide is attributable to physical inactivity.</a:t>
            </a:r>
            <a:endParaRPr b="1" sz="1200">
              <a:solidFill>
                <a:srgbClr val="CC0000"/>
              </a:solidFill>
              <a:latin typeface="Mada"/>
              <a:ea typeface="Mada"/>
              <a:cs typeface="Mada"/>
              <a:sym typeface="Mada"/>
            </a:endParaRPr>
          </a:p>
        </p:txBody>
      </p:sp>
      <p:sp>
        <p:nvSpPr>
          <p:cNvPr id="283" name="Google Shape;283;p21"/>
          <p:cNvSpPr/>
          <p:nvPr/>
        </p:nvSpPr>
        <p:spPr>
          <a:xfrm>
            <a:off x="281836" y="2801545"/>
            <a:ext cx="2012100" cy="38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Health Effects:</a:t>
            </a:r>
            <a:endParaRPr b="1">
              <a:latin typeface="Mada"/>
              <a:ea typeface="Mada"/>
              <a:cs typeface="Mada"/>
              <a:sym typeface="Mada"/>
            </a:endParaRPr>
          </a:p>
        </p:txBody>
      </p:sp>
      <p:sp>
        <p:nvSpPr>
          <p:cNvPr id="284" name="Google Shape;284;p21"/>
          <p:cNvSpPr/>
          <p:nvPr/>
        </p:nvSpPr>
        <p:spPr>
          <a:xfrm rot="5400000">
            <a:off x="262296" y="2788254"/>
            <a:ext cx="388900" cy="400193"/>
          </a:xfrm>
          <a:prstGeom prst="flowChartExtra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85" name="Google Shape;285;p21"/>
          <p:cNvSpPr txBox="1"/>
          <p:nvPr/>
        </p:nvSpPr>
        <p:spPr>
          <a:xfrm>
            <a:off x="179025" y="31244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latin typeface="Mada"/>
                <a:ea typeface="Mada"/>
                <a:cs typeface="Mada"/>
                <a:sym typeface="Mada"/>
              </a:rPr>
              <a:t>Reduces:</a:t>
            </a:r>
            <a:endParaRPr b="1" sz="1200" u="sng">
              <a:latin typeface="Mada"/>
              <a:ea typeface="Mada"/>
              <a:cs typeface="Mada"/>
              <a:sym typeface="Mada"/>
            </a:endParaRPr>
          </a:p>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High blood pressure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Improves lipid profile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Arthritis pain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Psychiatric issues</a:t>
            </a:r>
            <a:endParaRPr b="1" sz="1200">
              <a:solidFill>
                <a:srgbClr val="CC0000"/>
              </a:solidFill>
              <a:latin typeface="Mada"/>
              <a:ea typeface="Mada"/>
              <a:cs typeface="Mada"/>
              <a:sym typeface="Mada"/>
            </a:endParaRPr>
          </a:p>
        </p:txBody>
      </p:sp>
      <p:sp>
        <p:nvSpPr>
          <p:cNvPr id="286" name="Google Shape;286;p21"/>
          <p:cNvSpPr txBox="1"/>
          <p:nvPr/>
        </p:nvSpPr>
        <p:spPr>
          <a:xfrm>
            <a:off x="2769825" y="31244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latin typeface="Mada"/>
                <a:ea typeface="Mada"/>
                <a:cs typeface="Mada"/>
                <a:sym typeface="Mada"/>
              </a:rPr>
              <a:t>Reduces risk of:</a:t>
            </a:r>
            <a:endParaRPr b="1" sz="1200" u="sng">
              <a:latin typeface="Mada"/>
              <a:ea typeface="Mada"/>
              <a:cs typeface="Mada"/>
              <a:sym typeface="Mada"/>
            </a:endParaRPr>
          </a:p>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T2D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Certain cancers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Heart attacks and strokes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Early death and falls</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b="1" sz="1200">
              <a:solidFill>
                <a:srgbClr val="CC0000"/>
              </a:solidFill>
              <a:latin typeface="Mada"/>
              <a:ea typeface="Mada"/>
              <a:cs typeface="Mada"/>
              <a:sym typeface="Mada"/>
            </a:endParaRPr>
          </a:p>
        </p:txBody>
      </p:sp>
      <p:sp>
        <p:nvSpPr>
          <p:cNvPr id="287" name="Google Shape;287;p21"/>
          <p:cNvSpPr/>
          <p:nvPr/>
        </p:nvSpPr>
        <p:spPr>
          <a:xfrm>
            <a:off x="256647" y="5229145"/>
            <a:ext cx="1916700" cy="1080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88" name="Google Shape;288;p21"/>
          <p:cNvSpPr/>
          <p:nvPr/>
        </p:nvSpPr>
        <p:spPr>
          <a:xfrm>
            <a:off x="340934" y="4690457"/>
            <a:ext cx="465600" cy="465600"/>
          </a:xfrm>
          <a:prstGeom prst="ellipse">
            <a:avLst/>
          </a:prstGeom>
          <a:solidFill>
            <a:srgbClr val="FFFFFF"/>
          </a:solidFill>
          <a:ln cap="flat" cmpd="sng" w="63500">
            <a:solidFill>
              <a:srgbClr val="134F5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289" name="Google Shape;289;p21"/>
          <p:cNvSpPr txBox="1"/>
          <p:nvPr/>
        </p:nvSpPr>
        <p:spPr>
          <a:xfrm>
            <a:off x="866775" y="4695825"/>
            <a:ext cx="1690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Nunito"/>
                <a:ea typeface="Nunito"/>
                <a:cs typeface="Nunito"/>
                <a:sym typeface="Nunito"/>
              </a:rPr>
              <a:t>Alcohol Use</a:t>
            </a:r>
            <a:endParaRPr b="1" sz="1600">
              <a:latin typeface="Nunito"/>
              <a:ea typeface="Nunito"/>
              <a:cs typeface="Nunito"/>
              <a:sym typeface="Nunito"/>
            </a:endParaRPr>
          </a:p>
        </p:txBody>
      </p:sp>
      <p:sp>
        <p:nvSpPr>
          <p:cNvPr id="290" name="Google Shape;290;p21"/>
          <p:cNvSpPr txBox="1"/>
          <p:nvPr/>
        </p:nvSpPr>
        <p:spPr>
          <a:xfrm>
            <a:off x="179025" y="5334275"/>
            <a:ext cx="5751600" cy="109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11.5% of all global drinkers are episodic, heavy users.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2.5 million people die from alcohol consumption per year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majority of adults consume at low-risk levels.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Estimated worldwide consumption of alcohol has remained relatively stable.</a:t>
            </a:r>
            <a:endParaRPr b="1" sz="1200">
              <a:solidFill>
                <a:srgbClr val="CC0000"/>
              </a:solidFill>
              <a:latin typeface="Mada"/>
              <a:ea typeface="Mada"/>
              <a:cs typeface="Mada"/>
              <a:sym typeface="Mada"/>
            </a:endParaRPr>
          </a:p>
        </p:txBody>
      </p:sp>
      <p:sp>
        <p:nvSpPr>
          <p:cNvPr id="291" name="Google Shape;291;p21"/>
          <p:cNvSpPr/>
          <p:nvPr/>
        </p:nvSpPr>
        <p:spPr>
          <a:xfrm>
            <a:off x="281825" y="6611550"/>
            <a:ext cx="2399400" cy="38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Excessive Drinking: </a:t>
            </a:r>
            <a:r>
              <a:rPr b="1" baseline="30000" lang="en-GB">
                <a:latin typeface="Mada"/>
                <a:ea typeface="Mada"/>
                <a:cs typeface="Mada"/>
                <a:sym typeface="Mada"/>
              </a:rPr>
              <a:t>2</a:t>
            </a:r>
            <a:endParaRPr b="1" baseline="30000">
              <a:latin typeface="Mada"/>
              <a:ea typeface="Mada"/>
              <a:cs typeface="Mada"/>
              <a:sym typeface="Mada"/>
            </a:endParaRPr>
          </a:p>
        </p:txBody>
      </p:sp>
      <p:sp>
        <p:nvSpPr>
          <p:cNvPr id="292" name="Google Shape;292;p21"/>
          <p:cNvSpPr/>
          <p:nvPr/>
        </p:nvSpPr>
        <p:spPr>
          <a:xfrm rot="5400000">
            <a:off x="262296" y="6598254"/>
            <a:ext cx="388900" cy="400193"/>
          </a:xfrm>
          <a:prstGeom prst="flowChartExtra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93" name="Google Shape;293;p21"/>
          <p:cNvSpPr txBox="1"/>
          <p:nvPr/>
        </p:nvSpPr>
        <p:spPr>
          <a:xfrm>
            <a:off x="179025" y="68582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latin typeface="Mada"/>
                <a:ea typeface="Mada"/>
                <a:cs typeface="Mada"/>
                <a:sym typeface="Mada"/>
              </a:rPr>
              <a:t>Heavy Drinking on average:</a:t>
            </a:r>
            <a:endParaRPr b="1" sz="1200">
              <a:latin typeface="Mada"/>
              <a:ea typeface="Mada"/>
              <a:cs typeface="Mada"/>
              <a:sym typeface="Mada"/>
            </a:endParaRPr>
          </a:p>
          <a:p>
            <a:pPr indent="0" lvl="0" marL="457200" rtl="0" algn="l">
              <a:lnSpc>
                <a:spcPct val="115000"/>
              </a:lnSpc>
              <a:spcBef>
                <a:spcPts val="1600"/>
              </a:spcBef>
              <a:spcAft>
                <a:spcPts val="1600"/>
              </a:spcAft>
              <a:buNone/>
            </a:pPr>
            <a:r>
              <a:t/>
            </a:r>
            <a:endParaRPr sz="1200">
              <a:latin typeface="Mada"/>
              <a:ea typeface="Mada"/>
              <a:cs typeface="Mada"/>
              <a:sym typeface="Mada"/>
            </a:endParaRPr>
          </a:p>
        </p:txBody>
      </p:sp>
      <p:sp>
        <p:nvSpPr>
          <p:cNvPr id="294" name="Google Shape;294;p21"/>
          <p:cNvSpPr txBox="1"/>
          <p:nvPr/>
        </p:nvSpPr>
        <p:spPr>
          <a:xfrm>
            <a:off x="2998425" y="6858275"/>
            <a:ext cx="3615900" cy="54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a:latin typeface="Mada"/>
                <a:ea typeface="Mada"/>
                <a:cs typeface="Mada"/>
                <a:sym typeface="Mada"/>
              </a:rPr>
              <a:t>Binge drinking (single occasion):</a:t>
            </a:r>
            <a:endParaRPr b="1" sz="1200">
              <a:latin typeface="Mada"/>
              <a:ea typeface="Mada"/>
              <a:cs typeface="Mada"/>
              <a:sym typeface="Mada"/>
            </a:endParaRPr>
          </a:p>
          <a:p>
            <a:pPr indent="0" lvl="0" marL="45720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b="1" sz="1200">
              <a:solidFill>
                <a:srgbClr val="CC0000"/>
              </a:solidFill>
              <a:latin typeface="Mada"/>
              <a:ea typeface="Mada"/>
              <a:cs typeface="Mada"/>
              <a:sym typeface="Mada"/>
            </a:endParaRPr>
          </a:p>
        </p:txBody>
      </p:sp>
      <p:cxnSp>
        <p:nvCxnSpPr>
          <p:cNvPr id="295" name="Google Shape;295;p21"/>
          <p:cNvCxnSpPr/>
          <p:nvPr/>
        </p:nvCxnSpPr>
        <p:spPr>
          <a:xfrm flipH="1" rot="10800000">
            <a:off x="5123350" y="2493200"/>
            <a:ext cx="898800" cy="3600"/>
          </a:xfrm>
          <a:prstGeom prst="straightConnector1">
            <a:avLst/>
          </a:prstGeom>
          <a:noFill/>
          <a:ln cap="flat" cmpd="sng" w="9525">
            <a:solidFill>
              <a:schemeClr val="dk2"/>
            </a:solidFill>
            <a:prstDash val="solid"/>
            <a:round/>
            <a:headEnd len="med" w="med" type="oval"/>
            <a:tailEnd len="med" w="med" type="none"/>
          </a:ln>
        </p:spPr>
      </p:cxnSp>
      <p:cxnSp>
        <p:nvCxnSpPr>
          <p:cNvPr id="296" name="Google Shape;296;p21"/>
          <p:cNvCxnSpPr/>
          <p:nvPr/>
        </p:nvCxnSpPr>
        <p:spPr>
          <a:xfrm rot="10800000">
            <a:off x="6022100" y="806075"/>
            <a:ext cx="3600" cy="5034600"/>
          </a:xfrm>
          <a:prstGeom prst="straightConnector1">
            <a:avLst/>
          </a:prstGeom>
          <a:noFill/>
          <a:ln cap="flat" cmpd="sng" w="9525">
            <a:solidFill>
              <a:schemeClr val="dk2"/>
            </a:solidFill>
            <a:prstDash val="solid"/>
            <a:round/>
            <a:headEnd len="med" w="med" type="none"/>
            <a:tailEnd len="med" w="med" type="none"/>
          </a:ln>
        </p:spPr>
      </p:cxnSp>
      <p:sp>
        <p:nvSpPr>
          <p:cNvPr id="297" name="Google Shape;297;p21"/>
          <p:cNvSpPr/>
          <p:nvPr/>
        </p:nvSpPr>
        <p:spPr>
          <a:xfrm>
            <a:off x="6159075" y="910250"/>
            <a:ext cx="843600" cy="852900"/>
          </a:xfrm>
          <a:prstGeom prst="ellipse">
            <a:avLst/>
          </a:prstGeom>
          <a:noFill/>
          <a:ln cap="flat" cmpd="sng" w="9525">
            <a:solidFill>
              <a:srgbClr val="134F5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a:off x="6159075" y="1900850"/>
            <a:ext cx="843600" cy="852900"/>
          </a:xfrm>
          <a:prstGeom prst="ellipse">
            <a:avLst/>
          </a:prstGeom>
          <a:noFill/>
          <a:ln cap="flat" cmpd="sng" w="9525">
            <a:solidFill>
              <a:srgbClr val="134F5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a:off x="6159075" y="2891450"/>
            <a:ext cx="843600" cy="852900"/>
          </a:xfrm>
          <a:prstGeom prst="ellipse">
            <a:avLst/>
          </a:prstGeom>
          <a:noFill/>
          <a:ln cap="flat" cmpd="sng" w="9525">
            <a:solidFill>
              <a:srgbClr val="134F5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a:off x="6159075" y="3882050"/>
            <a:ext cx="843600" cy="852900"/>
          </a:xfrm>
          <a:prstGeom prst="ellipse">
            <a:avLst/>
          </a:prstGeom>
          <a:noFill/>
          <a:ln cap="flat" cmpd="sng" w="9525">
            <a:solidFill>
              <a:srgbClr val="134F5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a:off x="6159075" y="4872650"/>
            <a:ext cx="843600" cy="852900"/>
          </a:xfrm>
          <a:prstGeom prst="ellipse">
            <a:avLst/>
          </a:prstGeom>
          <a:noFill/>
          <a:ln cap="flat" cmpd="sng" w="9525">
            <a:solidFill>
              <a:srgbClr val="134F5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21"/>
          <p:cNvCxnSpPr/>
          <p:nvPr/>
        </p:nvCxnSpPr>
        <p:spPr>
          <a:xfrm>
            <a:off x="6022125" y="806450"/>
            <a:ext cx="335100" cy="0"/>
          </a:xfrm>
          <a:prstGeom prst="straightConnector1">
            <a:avLst/>
          </a:prstGeom>
          <a:noFill/>
          <a:ln cap="flat" cmpd="sng" w="9525">
            <a:solidFill>
              <a:schemeClr val="dk2"/>
            </a:solidFill>
            <a:prstDash val="solid"/>
            <a:round/>
            <a:headEnd len="med" w="med" type="none"/>
            <a:tailEnd len="med" w="med" type="oval"/>
          </a:ln>
        </p:spPr>
      </p:cxnSp>
      <p:sp>
        <p:nvSpPr>
          <p:cNvPr id="303" name="Google Shape;303;p21"/>
          <p:cNvSpPr txBox="1"/>
          <p:nvPr/>
        </p:nvSpPr>
        <p:spPr>
          <a:xfrm>
            <a:off x="6260000" y="1104188"/>
            <a:ext cx="663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latin typeface="Mada"/>
                <a:ea typeface="Mada"/>
                <a:cs typeface="Mada"/>
                <a:sym typeface="Mada"/>
              </a:rPr>
              <a:t>6%</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CHD</a:t>
            </a:r>
            <a:endParaRPr b="1" sz="1000">
              <a:latin typeface="Mada"/>
              <a:ea typeface="Mada"/>
              <a:cs typeface="Mada"/>
              <a:sym typeface="Mada"/>
            </a:endParaRPr>
          </a:p>
        </p:txBody>
      </p:sp>
      <p:sp>
        <p:nvSpPr>
          <p:cNvPr id="304" name="Google Shape;304;p21"/>
          <p:cNvSpPr txBox="1"/>
          <p:nvPr/>
        </p:nvSpPr>
        <p:spPr>
          <a:xfrm>
            <a:off x="6260000" y="2080988"/>
            <a:ext cx="663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latin typeface="Mada"/>
                <a:ea typeface="Mada"/>
                <a:cs typeface="Mada"/>
                <a:sym typeface="Mada"/>
              </a:rPr>
              <a:t>7</a:t>
            </a:r>
            <a:r>
              <a:rPr b="1" lang="en-GB" sz="1000">
                <a:latin typeface="Mada"/>
                <a:ea typeface="Mada"/>
                <a:cs typeface="Mada"/>
                <a:sym typeface="Mada"/>
              </a:rPr>
              <a:t>%</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T2D</a:t>
            </a:r>
            <a:endParaRPr b="1" sz="1000">
              <a:latin typeface="Mada"/>
              <a:ea typeface="Mada"/>
              <a:cs typeface="Mada"/>
              <a:sym typeface="Mada"/>
            </a:endParaRPr>
          </a:p>
        </p:txBody>
      </p:sp>
      <p:sp>
        <p:nvSpPr>
          <p:cNvPr id="305" name="Google Shape;305;p21"/>
          <p:cNvSpPr txBox="1"/>
          <p:nvPr/>
        </p:nvSpPr>
        <p:spPr>
          <a:xfrm>
            <a:off x="6260000" y="2994638"/>
            <a:ext cx="663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latin typeface="Mada"/>
                <a:ea typeface="Mada"/>
                <a:cs typeface="Mada"/>
                <a:sym typeface="Mada"/>
              </a:rPr>
              <a:t>10</a:t>
            </a:r>
            <a:r>
              <a:rPr b="1" lang="en-GB" sz="1000">
                <a:latin typeface="Mada"/>
                <a:ea typeface="Mada"/>
                <a:cs typeface="Mada"/>
                <a:sym typeface="Mada"/>
              </a:rPr>
              <a:t>%</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Breast cancer</a:t>
            </a:r>
            <a:endParaRPr b="1" sz="1000">
              <a:latin typeface="Mada"/>
              <a:ea typeface="Mada"/>
              <a:cs typeface="Mada"/>
              <a:sym typeface="Mada"/>
            </a:endParaRPr>
          </a:p>
        </p:txBody>
      </p:sp>
      <p:sp>
        <p:nvSpPr>
          <p:cNvPr id="306" name="Google Shape;306;p21"/>
          <p:cNvSpPr txBox="1"/>
          <p:nvPr/>
        </p:nvSpPr>
        <p:spPr>
          <a:xfrm>
            <a:off x="6260000" y="3985238"/>
            <a:ext cx="663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latin typeface="Mada"/>
                <a:ea typeface="Mada"/>
                <a:cs typeface="Mada"/>
                <a:sym typeface="Mada"/>
              </a:rPr>
              <a:t>10%</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Colon cancer</a:t>
            </a:r>
            <a:endParaRPr b="1" sz="1000">
              <a:latin typeface="Mada"/>
              <a:ea typeface="Mada"/>
              <a:cs typeface="Mada"/>
              <a:sym typeface="Mada"/>
            </a:endParaRPr>
          </a:p>
        </p:txBody>
      </p:sp>
      <p:sp>
        <p:nvSpPr>
          <p:cNvPr id="307" name="Google Shape;307;p21"/>
          <p:cNvSpPr txBox="1"/>
          <p:nvPr/>
        </p:nvSpPr>
        <p:spPr>
          <a:xfrm>
            <a:off x="6117075" y="4958900"/>
            <a:ext cx="927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latin typeface="Mada"/>
                <a:ea typeface="Mada"/>
                <a:cs typeface="Mada"/>
                <a:sym typeface="Mada"/>
              </a:rPr>
              <a:t>9</a:t>
            </a:r>
            <a:r>
              <a:rPr b="1" lang="en-GB" sz="1000">
                <a:latin typeface="Mada"/>
                <a:ea typeface="Mada"/>
                <a:cs typeface="Mada"/>
                <a:sym typeface="Mada"/>
              </a:rPr>
              <a:t>%</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Premature Mortality</a:t>
            </a:r>
            <a:endParaRPr b="1" sz="1000">
              <a:latin typeface="Mada"/>
              <a:ea typeface="Mada"/>
              <a:cs typeface="Mada"/>
              <a:sym typeface="Mada"/>
            </a:endParaRPr>
          </a:p>
        </p:txBody>
      </p:sp>
      <p:cxnSp>
        <p:nvCxnSpPr>
          <p:cNvPr id="308" name="Google Shape;308;p21"/>
          <p:cNvCxnSpPr/>
          <p:nvPr/>
        </p:nvCxnSpPr>
        <p:spPr>
          <a:xfrm>
            <a:off x="6022125" y="5835650"/>
            <a:ext cx="335100" cy="0"/>
          </a:xfrm>
          <a:prstGeom prst="straightConnector1">
            <a:avLst/>
          </a:prstGeom>
          <a:noFill/>
          <a:ln cap="flat" cmpd="sng" w="9525">
            <a:solidFill>
              <a:schemeClr val="dk2"/>
            </a:solidFill>
            <a:prstDash val="solid"/>
            <a:round/>
            <a:headEnd len="med" w="med" type="none"/>
            <a:tailEnd len="med" w="med" type="oval"/>
          </a:ln>
        </p:spPr>
      </p:cxnSp>
      <p:pic>
        <p:nvPicPr>
          <p:cNvPr id="309" name="Google Shape;309;p21"/>
          <p:cNvPicPr preferRelativeResize="0"/>
          <p:nvPr/>
        </p:nvPicPr>
        <p:blipFill>
          <a:blip r:embed="rId3">
            <a:alphaModFix/>
          </a:blip>
          <a:stretch>
            <a:fillRect/>
          </a:stretch>
        </p:blipFill>
        <p:spPr>
          <a:xfrm>
            <a:off x="373625" y="884785"/>
            <a:ext cx="400200" cy="400200"/>
          </a:xfrm>
          <a:prstGeom prst="rect">
            <a:avLst/>
          </a:prstGeom>
          <a:noFill/>
          <a:ln>
            <a:noFill/>
          </a:ln>
        </p:spPr>
      </p:pic>
      <p:sp>
        <p:nvSpPr>
          <p:cNvPr id="310" name="Google Shape;310;p21"/>
          <p:cNvSpPr/>
          <p:nvPr/>
        </p:nvSpPr>
        <p:spPr>
          <a:xfrm>
            <a:off x="281836" y="8059345"/>
            <a:ext cx="2012100" cy="38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Health Effects:</a:t>
            </a:r>
            <a:endParaRPr b="1">
              <a:latin typeface="Mada"/>
              <a:ea typeface="Mada"/>
              <a:cs typeface="Mada"/>
              <a:sym typeface="Mada"/>
            </a:endParaRPr>
          </a:p>
        </p:txBody>
      </p:sp>
      <p:sp>
        <p:nvSpPr>
          <p:cNvPr id="311" name="Google Shape;311;p21"/>
          <p:cNvSpPr/>
          <p:nvPr/>
        </p:nvSpPr>
        <p:spPr>
          <a:xfrm rot="5400000">
            <a:off x="262296" y="8046054"/>
            <a:ext cx="388900" cy="400193"/>
          </a:xfrm>
          <a:prstGeom prst="flowChartExtra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pic>
        <p:nvPicPr>
          <p:cNvPr id="312" name="Google Shape;312;p21"/>
          <p:cNvPicPr preferRelativeResize="0"/>
          <p:nvPr/>
        </p:nvPicPr>
        <p:blipFill>
          <a:blip r:embed="rId4">
            <a:alphaModFix/>
          </a:blip>
          <a:stretch>
            <a:fillRect/>
          </a:stretch>
        </p:blipFill>
        <p:spPr>
          <a:xfrm>
            <a:off x="340925" y="4698201"/>
            <a:ext cx="465600" cy="465600"/>
          </a:xfrm>
          <a:prstGeom prst="rect">
            <a:avLst/>
          </a:prstGeom>
          <a:noFill/>
          <a:ln>
            <a:noFill/>
          </a:ln>
        </p:spPr>
      </p:pic>
      <p:pic>
        <p:nvPicPr>
          <p:cNvPr id="313" name="Google Shape;313;p21"/>
          <p:cNvPicPr preferRelativeResize="0"/>
          <p:nvPr/>
        </p:nvPicPr>
        <p:blipFill>
          <a:blip r:embed="rId5">
            <a:alphaModFix/>
          </a:blip>
          <a:stretch>
            <a:fillRect/>
          </a:stretch>
        </p:blipFill>
        <p:spPr>
          <a:xfrm>
            <a:off x="200849" y="7319674"/>
            <a:ext cx="2480363" cy="547800"/>
          </a:xfrm>
          <a:prstGeom prst="rect">
            <a:avLst/>
          </a:prstGeom>
          <a:noFill/>
          <a:ln>
            <a:noFill/>
          </a:ln>
        </p:spPr>
      </p:pic>
      <p:pic>
        <p:nvPicPr>
          <p:cNvPr id="314" name="Google Shape;314;p21"/>
          <p:cNvPicPr preferRelativeResize="0"/>
          <p:nvPr/>
        </p:nvPicPr>
        <p:blipFill>
          <a:blip r:embed="rId6">
            <a:alphaModFix/>
          </a:blip>
          <a:stretch>
            <a:fillRect/>
          </a:stretch>
        </p:blipFill>
        <p:spPr>
          <a:xfrm>
            <a:off x="3057424" y="7295925"/>
            <a:ext cx="2480350" cy="571561"/>
          </a:xfrm>
          <a:prstGeom prst="rect">
            <a:avLst/>
          </a:prstGeom>
          <a:noFill/>
          <a:ln>
            <a:noFill/>
          </a:ln>
        </p:spPr>
      </p:pic>
      <p:sp>
        <p:nvSpPr>
          <p:cNvPr id="315" name="Google Shape;315;p21"/>
          <p:cNvSpPr txBox="1"/>
          <p:nvPr/>
        </p:nvSpPr>
        <p:spPr>
          <a:xfrm>
            <a:off x="179025" y="83060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latin typeface="Mada"/>
                <a:ea typeface="Mada"/>
                <a:cs typeface="Mada"/>
                <a:sym typeface="Mada"/>
              </a:rPr>
              <a:t>Immediate effects</a:t>
            </a:r>
            <a:endParaRPr b="1" sz="1200" u="sng">
              <a:latin typeface="Mada"/>
              <a:ea typeface="Mada"/>
              <a:cs typeface="Mada"/>
              <a:sym typeface="Mada"/>
            </a:endParaRPr>
          </a:p>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Diminished brain function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Loss of body heat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Fetal damage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Risk of unintentional injuries and violence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Coma and death</a:t>
            </a:r>
            <a:endParaRPr sz="1200">
              <a:latin typeface="Mada"/>
              <a:ea typeface="Mada"/>
              <a:cs typeface="Mada"/>
              <a:sym typeface="Mada"/>
            </a:endParaRPr>
          </a:p>
        </p:txBody>
      </p:sp>
      <p:sp>
        <p:nvSpPr>
          <p:cNvPr id="316" name="Google Shape;316;p21"/>
          <p:cNvSpPr txBox="1"/>
          <p:nvPr/>
        </p:nvSpPr>
        <p:spPr>
          <a:xfrm>
            <a:off x="3455625" y="8306075"/>
            <a:ext cx="3615900" cy="173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200" u="sng">
                <a:latin typeface="Mada"/>
                <a:ea typeface="Mada"/>
                <a:cs typeface="Mada"/>
                <a:sym typeface="Mada"/>
              </a:rPr>
              <a:t>Long term effects</a:t>
            </a:r>
            <a:endParaRPr b="1" sz="1200" u="sng">
              <a:latin typeface="Mada"/>
              <a:ea typeface="Mada"/>
              <a:cs typeface="Mada"/>
              <a:sym typeface="Mada"/>
            </a:endParaRPr>
          </a:p>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Liver disease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Cancers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Hypertension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GI disorders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Neurological and psychiatric issues</a:t>
            </a:r>
            <a:endParaRPr sz="1200">
              <a:latin typeface="Mada"/>
              <a:ea typeface="Mada"/>
              <a:cs typeface="Mada"/>
              <a:sym typeface="Mada"/>
            </a:endParaRPr>
          </a:p>
          <a:p>
            <a:pPr indent="0" lvl="0" marL="0" rtl="0" algn="l">
              <a:lnSpc>
                <a:spcPct val="115000"/>
              </a:lnSpc>
              <a:spcBef>
                <a:spcPts val="1600"/>
              </a:spcBef>
              <a:spcAft>
                <a:spcPts val="1600"/>
              </a:spcAft>
              <a:buNone/>
            </a:pPr>
            <a:r>
              <a:t/>
            </a:r>
            <a:endParaRPr b="1" sz="1200">
              <a:solidFill>
                <a:srgbClr val="CC0000"/>
              </a:solidFill>
              <a:latin typeface="Mada"/>
              <a:ea typeface="Mada"/>
              <a:cs typeface="Mada"/>
              <a:sym typeface="Mada"/>
            </a:endParaRPr>
          </a:p>
        </p:txBody>
      </p:sp>
      <p:pic>
        <p:nvPicPr>
          <p:cNvPr id="317" name="Google Shape;317;p21"/>
          <p:cNvPicPr preferRelativeResize="0"/>
          <p:nvPr/>
        </p:nvPicPr>
        <p:blipFill>
          <a:blip r:embed="rId7">
            <a:alphaModFix/>
          </a:blip>
          <a:stretch>
            <a:fillRect/>
          </a:stretch>
        </p:blipFill>
        <p:spPr>
          <a:xfrm>
            <a:off x="5073125" y="7976652"/>
            <a:ext cx="2480350" cy="1386592"/>
          </a:xfrm>
          <a:prstGeom prst="rect">
            <a:avLst/>
          </a:prstGeom>
          <a:noFill/>
          <a:ln>
            <a:noFill/>
          </a:ln>
        </p:spPr>
      </p:pic>
      <p:sp>
        <p:nvSpPr>
          <p:cNvPr id="318" name="Google Shape;318;p21"/>
          <p:cNvSpPr txBox="1"/>
          <p:nvPr/>
        </p:nvSpPr>
        <p:spPr>
          <a:xfrm>
            <a:off x="-75" y="9966875"/>
            <a:ext cx="7589400" cy="6840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Cars, TVs, mobile phones and many other new technologies contributed to the decrease in physical activity</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Women have generally less body surface area and have a lower enzymatic activity </a:t>
            </a:r>
            <a:r>
              <a:rPr lang="en-GB" sz="1000">
                <a:solidFill>
                  <a:srgbClr val="6AA84F"/>
                </a:solidFill>
                <a:latin typeface="Mada"/>
                <a:ea typeface="Mada"/>
                <a:cs typeface="Mada"/>
                <a:sym typeface="Mada"/>
              </a:rPr>
              <a:t>responsible</a:t>
            </a:r>
            <a:r>
              <a:rPr lang="en-GB" sz="1000">
                <a:solidFill>
                  <a:srgbClr val="6AA84F"/>
                </a:solidFill>
                <a:latin typeface="Mada"/>
                <a:ea typeface="Mada"/>
                <a:cs typeface="Mada"/>
                <a:sym typeface="Mada"/>
              </a:rPr>
              <a:t> in detoxifying alcohol, thus they can get intoxicated by less amount when compared to men.</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