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0698475" cx="7589525"/>
  <p:notesSz cx="6858000" cy="9144000"/>
  <p:embeddedFontLst>
    <p:embeddedFont>
      <p:font typeface="Nunito"/>
      <p:regular r:id="rId17"/>
      <p:bold r:id="rId18"/>
      <p:italic r:id="rId19"/>
      <p:boldItalic r:id="rId20"/>
    </p:embeddedFont>
    <p:embeddedFont>
      <p:font typeface="Mada"/>
      <p:regular r:id="rId21"/>
      <p:bold r:id="rId22"/>
    </p:embeddedFont>
    <p:embeddedFont>
      <p:font typeface="Changa"/>
      <p:regular r:id="rId23"/>
      <p:bold r:id="rId24"/>
    </p:embeddedFont>
    <p:embeddedFont>
      <p:font typeface="Exo Thin"/>
      <p:regular r:id="rId25"/>
      <p:bold r:id="rId26"/>
      <p:italic r:id="rId27"/>
      <p:boldItalic r:id="rId28"/>
    </p:embeddedFont>
    <p:embeddedFont>
      <p:font typeface="Bree Serif"/>
      <p:regular r:id="rId29"/>
    </p:embeddedFont>
    <p:embeddedFont>
      <p:font typeface="Ex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1AFD60-FE44-46A3-BC3A-6B5CA3C90D8A}">
  <a:tblStyle styleId="{1F1AFD60-FE44-46A3-BC3A-6B5CA3C90D8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22" Type="http://schemas.openxmlformats.org/officeDocument/2006/relationships/font" Target="fonts/Mada-bold.fntdata"/><Relationship Id="rId21" Type="http://schemas.openxmlformats.org/officeDocument/2006/relationships/font" Target="fonts/Mada-regular.fntdata"/><Relationship Id="rId24" Type="http://schemas.openxmlformats.org/officeDocument/2006/relationships/font" Target="fonts/Changa-bold.fntdata"/><Relationship Id="rId23" Type="http://schemas.openxmlformats.org/officeDocument/2006/relationships/font" Target="fonts/Chang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Thin-bold.fntdata"/><Relationship Id="rId25" Type="http://schemas.openxmlformats.org/officeDocument/2006/relationships/font" Target="fonts/ExoThin-regular.fntdata"/><Relationship Id="rId28" Type="http://schemas.openxmlformats.org/officeDocument/2006/relationships/font" Target="fonts/ExoThin-boldItalic.fntdata"/><Relationship Id="rId27" Type="http://schemas.openxmlformats.org/officeDocument/2006/relationships/font" Target="fonts/ExoThin-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BreeSerif-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xo-bold.fntdata"/><Relationship Id="rId30" Type="http://schemas.openxmlformats.org/officeDocument/2006/relationships/font" Target="fonts/Exo-regular.fntdata"/><Relationship Id="rId11" Type="http://schemas.openxmlformats.org/officeDocument/2006/relationships/slide" Target="slides/slide4.xml"/><Relationship Id="rId33" Type="http://schemas.openxmlformats.org/officeDocument/2006/relationships/font" Target="fonts/Exo-boldItalic.fntdata"/><Relationship Id="rId10" Type="http://schemas.openxmlformats.org/officeDocument/2006/relationships/slide" Target="slides/slide3.xml"/><Relationship Id="rId32" Type="http://schemas.openxmlformats.org/officeDocument/2006/relationships/font" Target="fonts/Exo-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Nunito-regular.fntdata"/><Relationship Id="rId16" Type="http://schemas.openxmlformats.org/officeDocument/2006/relationships/slide" Target="slides/slide9.xml"/><Relationship Id="rId19" Type="http://schemas.openxmlformats.org/officeDocument/2006/relationships/font" Target="fonts/Nunito-italic.fntdata"/><Relationship Id="rId18" Type="http://schemas.openxmlformats.org/officeDocument/2006/relationships/font" Target="fonts/Nunito-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10T14:00:26.016">
    <p:pos x="6000" y="0"/>
    <p:text>Revised, Well done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6223367a39d6ec_11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6223367a39d6ec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16223367a39d6ec_14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16223367a39d6ec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45d64aba3c4a635e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5d64aba3c4a635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45d64aba3c4a635e_2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5d64aba3c4a635e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45d64aba3c4a635e_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5d64aba3c4a635e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6f7576f039ccdf0d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f7576f039ccdf0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7c663ea72fa1cb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7c663ea72fa1cb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Diabetes </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the risk factors of diabetes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complications of diabetes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Discuss preventive measures within the framework of NCDs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Screening of Diabetes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Prevention programs in KSA</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b="1" lang="en-GB">
                <a:solidFill>
                  <a:srgbClr val="CC0000"/>
                </a:solidFill>
                <a:latin typeface="Mada"/>
                <a:ea typeface="Mada"/>
                <a:cs typeface="Mada"/>
                <a:sym typeface="Mada"/>
              </a:rPr>
              <a:t>OSCE</a:t>
            </a:r>
            <a:r>
              <a:rPr lang="en-GB">
                <a:latin typeface="Mada"/>
                <a:ea typeface="Mada"/>
                <a:cs typeface="Mada"/>
                <a:sym typeface="Mada"/>
              </a:rPr>
              <a:t> </a:t>
            </a:r>
            <a:endParaRPr>
              <a:latin typeface="Mada"/>
              <a:ea typeface="Mada"/>
              <a:cs typeface="Mada"/>
              <a:sym typeface="Mada"/>
            </a:endParaRPr>
          </a:p>
        </p:txBody>
      </p:sp>
      <p:sp>
        <p:nvSpPr>
          <p:cNvPr id="67" name="Google Shape;67;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70" name="Google Shape;70;p13"/>
          <p:cNvPicPr preferRelativeResize="0"/>
          <p:nvPr/>
        </p:nvPicPr>
        <p:blipFill>
          <a:blip r:embed="rId8">
            <a:alphaModFix/>
          </a:blip>
          <a:stretch>
            <a:fillRect/>
          </a:stretch>
        </p:blipFill>
        <p:spPr>
          <a:xfrm>
            <a:off x="476250" y="76800"/>
            <a:ext cx="867000" cy="86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More common in the clinic</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Especially among obese patient</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To get in mmol/L </a:t>
            </a:r>
            <a:r>
              <a:rPr lang="en-GB" sz="1000">
                <a:solidFill>
                  <a:srgbClr val="6AA84F"/>
                </a:solidFill>
                <a:latin typeface="Mada"/>
                <a:ea typeface="Mada"/>
                <a:cs typeface="Mada"/>
                <a:sym typeface="Mada"/>
              </a:rPr>
              <a:t>divide</a:t>
            </a:r>
            <a:r>
              <a:rPr lang="en-GB" sz="1000">
                <a:solidFill>
                  <a:srgbClr val="6AA84F"/>
                </a:solidFill>
                <a:latin typeface="Mada"/>
                <a:ea typeface="Mada"/>
                <a:cs typeface="Mada"/>
                <a:sym typeface="Mada"/>
              </a:rPr>
              <a:t> by 18 and vice versa.</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 </a:t>
            </a:r>
            <a:r>
              <a:rPr lang="en-GB" sz="1000">
                <a:solidFill>
                  <a:srgbClr val="6AA84F"/>
                </a:solidFill>
                <a:latin typeface="Mada"/>
                <a:ea typeface="Mada"/>
                <a:cs typeface="Mada"/>
                <a:sym typeface="Mada"/>
              </a:rPr>
              <a:t>symptomatic</a:t>
            </a:r>
            <a:r>
              <a:rPr lang="en-GB" sz="1000">
                <a:solidFill>
                  <a:srgbClr val="6AA84F"/>
                </a:solidFill>
                <a:latin typeface="Mada"/>
                <a:ea typeface="Mada"/>
                <a:cs typeface="Mada"/>
                <a:sym typeface="Mada"/>
              </a:rPr>
              <a:t> patients one random plasma glucose reading  is </a:t>
            </a:r>
            <a:r>
              <a:rPr lang="en-GB" sz="1000">
                <a:solidFill>
                  <a:srgbClr val="6AA84F"/>
                </a:solidFill>
                <a:latin typeface="Mada"/>
                <a:ea typeface="Mada"/>
                <a:cs typeface="Mada"/>
                <a:sym typeface="Mada"/>
              </a:rPr>
              <a:t>sufficient</a:t>
            </a:r>
            <a:r>
              <a:rPr lang="en-GB" sz="1000">
                <a:solidFill>
                  <a:srgbClr val="6AA84F"/>
                </a:solidFill>
                <a:latin typeface="Mada"/>
                <a:ea typeface="Mada"/>
                <a:cs typeface="Mada"/>
                <a:sym typeface="Mada"/>
              </a:rPr>
              <a:t> to diagnose diabetes.</a:t>
            </a:r>
            <a:endParaRPr sz="1000">
              <a:solidFill>
                <a:srgbClr val="6AA84F"/>
              </a:solidFill>
              <a:latin typeface="Mada"/>
              <a:ea typeface="Mada"/>
              <a:cs typeface="Mada"/>
              <a:sym typeface="Mada"/>
            </a:endParaRPr>
          </a:p>
        </p:txBody>
      </p:sp>
      <p:sp>
        <p:nvSpPr>
          <p:cNvPr id="77" name="Google Shape;77;p14"/>
          <p:cNvSpPr txBox="1"/>
          <p:nvPr/>
        </p:nvSpPr>
        <p:spPr>
          <a:xfrm>
            <a:off x="92775" y="1150000"/>
            <a:ext cx="7018200" cy="85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latin typeface="Mada"/>
                <a:ea typeface="Mada"/>
                <a:cs typeface="Mada"/>
                <a:sym typeface="Mada"/>
              </a:rPr>
              <a:t>The studies demonstrated varying prevalence rates in different geographical regions in the country, ranging from 18.2% (in 2004± 2005) in the study conducted in the Eastern province to 31.6% in 2011 in the study conducted in Riyadh.</a:t>
            </a:r>
            <a:endParaRPr sz="1300">
              <a:latin typeface="Mada"/>
              <a:ea typeface="Mada"/>
              <a:cs typeface="Mada"/>
              <a:sym typeface="Mada"/>
            </a:endParaRPr>
          </a:p>
          <a:p>
            <a:pPr indent="0" lvl="0" marL="0" rtl="0" algn="ctr">
              <a:spcBef>
                <a:spcPts val="0"/>
              </a:spcBef>
              <a:spcAft>
                <a:spcPts val="0"/>
              </a:spcAft>
              <a:buNone/>
            </a:pPr>
            <a:r>
              <a:t/>
            </a:r>
            <a:endParaRPr sz="1300">
              <a:latin typeface="Mada"/>
              <a:ea typeface="Mada"/>
              <a:cs typeface="Mada"/>
              <a:sym typeface="Mada"/>
            </a:endParaRPr>
          </a:p>
        </p:txBody>
      </p:sp>
      <p:sp>
        <p:nvSpPr>
          <p:cNvPr id="78" name="Google Shape;78;p14"/>
          <p:cNvSpPr txBox="1"/>
          <p:nvPr/>
        </p:nvSpPr>
        <p:spPr>
          <a:xfrm>
            <a:off x="-87" y="551949"/>
            <a:ext cx="60717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Epidemiology</a:t>
            </a:r>
            <a:endParaRPr sz="2400">
              <a:solidFill>
                <a:srgbClr val="76A5AF"/>
              </a:solidFill>
              <a:latin typeface="Nunito"/>
              <a:ea typeface="Nunito"/>
              <a:cs typeface="Nunito"/>
              <a:sym typeface="Nunito"/>
            </a:endParaRPr>
          </a:p>
        </p:txBody>
      </p:sp>
      <p:cxnSp>
        <p:nvCxnSpPr>
          <p:cNvPr id="79" name="Google Shape;79;p14"/>
          <p:cNvCxnSpPr/>
          <p:nvPr/>
        </p:nvCxnSpPr>
        <p:spPr>
          <a:xfrm>
            <a:off x="9" y="1042369"/>
            <a:ext cx="2019000" cy="21300"/>
          </a:xfrm>
          <a:prstGeom prst="straightConnector1">
            <a:avLst/>
          </a:prstGeom>
          <a:noFill/>
          <a:ln cap="flat" cmpd="sng" w="38100">
            <a:solidFill>
              <a:srgbClr val="76A5AF"/>
            </a:solidFill>
            <a:prstDash val="solid"/>
            <a:round/>
            <a:headEnd len="med" w="med" type="none"/>
            <a:tailEnd len="med" w="med" type="none"/>
          </a:ln>
        </p:spPr>
      </p:cxnSp>
      <p:grpSp>
        <p:nvGrpSpPr>
          <p:cNvPr id="80" name="Google Shape;80;p14"/>
          <p:cNvGrpSpPr/>
          <p:nvPr/>
        </p:nvGrpSpPr>
        <p:grpSpPr>
          <a:xfrm>
            <a:off x="224625" y="2022622"/>
            <a:ext cx="7142100" cy="2795628"/>
            <a:chOff x="312468" y="108543"/>
            <a:chExt cx="7142100" cy="2795628"/>
          </a:xfrm>
        </p:grpSpPr>
        <p:sp>
          <p:nvSpPr>
            <p:cNvPr id="81" name="Google Shape;81;p14"/>
            <p:cNvSpPr/>
            <p:nvPr/>
          </p:nvSpPr>
          <p:spPr>
            <a:xfrm>
              <a:off x="2942125" y="966688"/>
              <a:ext cx="1695600" cy="838200"/>
            </a:xfrm>
            <a:prstGeom prst="roundRect">
              <a:avLst>
                <a:gd fmla="val 24569"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Classification of diabetes</a:t>
              </a:r>
              <a:endParaRPr sz="1800">
                <a:solidFill>
                  <a:srgbClr val="FFFFFF"/>
                </a:solidFill>
                <a:latin typeface="Nunito"/>
                <a:ea typeface="Nunito"/>
                <a:cs typeface="Nunito"/>
                <a:sym typeface="Nunito"/>
              </a:endParaRPr>
            </a:p>
          </p:txBody>
        </p:sp>
        <p:sp>
          <p:nvSpPr>
            <p:cNvPr id="82" name="Google Shape;82;p14"/>
            <p:cNvSpPr/>
            <p:nvPr/>
          </p:nvSpPr>
          <p:spPr>
            <a:xfrm>
              <a:off x="5571768" y="108543"/>
              <a:ext cx="1882800" cy="11532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GB" sz="1100">
                  <a:latin typeface="Mada"/>
                  <a:ea typeface="Mada"/>
                  <a:cs typeface="Mada"/>
                  <a:sym typeface="Mada"/>
                </a:rPr>
                <a:t>Gestational diabetes mellitus (GDM):</a:t>
              </a:r>
              <a:r>
                <a:rPr lang="en-GB" sz="1100">
                  <a:latin typeface="Mada"/>
                  <a:ea typeface="Mada"/>
                  <a:cs typeface="Mada"/>
                  <a:sym typeface="Mada"/>
                </a:rPr>
                <a:t> diabetes diagnosed in the second or third trimester of pregnancy that was not present prior to gestation</a:t>
              </a:r>
              <a:endParaRPr sz="1100">
                <a:latin typeface="Mada"/>
                <a:ea typeface="Mada"/>
                <a:cs typeface="Mada"/>
                <a:sym typeface="Mada"/>
              </a:endParaRPr>
            </a:p>
          </p:txBody>
        </p:sp>
        <p:sp>
          <p:nvSpPr>
            <p:cNvPr id="83" name="Google Shape;83;p14"/>
            <p:cNvSpPr/>
            <p:nvPr/>
          </p:nvSpPr>
          <p:spPr>
            <a:xfrm>
              <a:off x="5571768" y="1448571"/>
              <a:ext cx="1882800" cy="14556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GB" sz="1100">
                  <a:latin typeface="Mada"/>
                  <a:ea typeface="Mada"/>
                  <a:cs typeface="Mada"/>
                  <a:sym typeface="Mada"/>
                </a:rPr>
                <a:t>Specific types of diabetes due to other causes</a:t>
              </a:r>
              <a:r>
                <a:rPr lang="en-GB" sz="1100">
                  <a:latin typeface="Mada"/>
                  <a:ea typeface="Mada"/>
                  <a:cs typeface="Mada"/>
                  <a:sym typeface="Mada"/>
                </a:rPr>
                <a:t>, e.g. maturity-onset diabetes of the young [MODY], and drug induced diabetes (such as with glucocorticoid use,)</a:t>
              </a:r>
              <a:endParaRPr sz="1100">
                <a:latin typeface="Mada"/>
                <a:ea typeface="Mada"/>
                <a:cs typeface="Mada"/>
                <a:sym typeface="Mada"/>
              </a:endParaRPr>
            </a:p>
          </p:txBody>
        </p:sp>
        <p:sp>
          <p:nvSpPr>
            <p:cNvPr id="84" name="Google Shape;84;p14"/>
            <p:cNvSpPr/>
            <p:nvPr/>
          </p:nvSpPr>
          <p:spPr>
            <a:xfrm>
              <a:off x="312468" y="180843"/>
              <a:ext cx="1695600" cy="10086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GB" sz="1100">
                  <a:latin typeface="Mada"/>
                  <a:ea typeface="Mada"/>
                  <a:cs typeface="Mada"/>
                  <a:sym typeface="Mada"/>
                </a:rPr>
                <a:t>Type 1 diabetes:</a:t>
              </a:r>
              <a:endParaRPr b="1" sz="1100">
                <a:latin typeface="Mada"/>
                <a:ea typeface="Mada"/>
                <a:cs typeface="Mada"/>
                <a:sym typeface="Mada"/>
              </a:endParaRPr>
            </a:p>
            <a:p>
              <a:pPr indent="0" lvl="0" marL="0" rtl="0" algn="ctr">
                <a:spcBef>
                  <a:spcPts val="0"/>
                </a:spcBef>
                <a:spcAft>
                  <a:spcPts val="0"/>
                </a:spcAft>
                <a:buClr>
                  <a:srgbClr val="000000"/>
                </a:buClr>
                <a:buSzPts val="1500"/>
                <a:buFont typeface="Arial"/>
                <a:buNone/>
              </a:pPr>
              <a:r>
                <a:rPr lang="en-GB" sz="1100">
                  <a:latin typeface="Mada"/>
                  <a:ea typeface="Mada"/>
                  <a:cs typeface="Mada"/>
                  <a:sym typeface="Mada"/>
                </a:rPr>
                <a:t>due to autoimmune β-cell destruction, usually leading to absolute insulin deficiency</a:t>
              </a:r>
              <a:endParaRPr sz="1100">
                <a:latin typeface="Mada"/>
                <a:ea typeface="Mada"/>
                <a:cs typeface="Mada"/>
                <a:sym typeface="Mada"/>
              </a:endParaRPr>
            </a:p>
          </p:txBody>
        </p:sp>
        <p:cxnSp>
          <p:nvCxnSpPr>
            <p:cNvPr id="85" name="Google Shape;85;p14"/>
            <p:cNvCxnSpPr>
              <a:stCxn id="81" idx="3"/>
              <a:endCxn id="82" idx="1"/>
            </p:cNvCxnSpPr>
            <p:nvPr/>
          </p:nvCxnSpPr>
          <p:spPr>
            <a:xfrm flipH="1" rot="10800000">
              <a:off x="4637725" y="685288"/>
              <a:ext cx="933900" cy="700500"/>
            </a:xfrm>
            <a:prstGeom prst="curvedConnector3">
              <a:avLst>
                <a:gd fmla="val 50008" name="adj1"/>
              </a:avLst>
            </a:prstGeom>
            <a:noFill/>
            <a:ln cap="flat" cmpd="sng" w="9525">
              <a:solidFill>
                <a:srgbClr val="595959"/>
              </a:solidFill>
              <a:prstDash val="solid"/>
              <a:round/>
              <a:headEnd len="med" w="med" type="none"/>
              <a:tailEnd len="med" w="med" type="none"/>
            </a:ln>
          </p:spPr>
        </p:cxnSp>
        <p:cxnSp>
          <p:nvCxnSpPr>
            <p:cNvPr id="86" name="Google Shape;86;p14"/>
            <p:cNvCxnSpPr>
              <a:stCxn id="81" idx="3"/>
              <a:endCxn id="83" idx="1"/>
            </p:cNvCxnSpPr>
            <p:nvPr/>
          </p:nvCxnSpPr>
          <p:spPr>
            <a:xfrm>
              <a:off x="4637725" y="1385788"/>
              <a:ext cx="933900" cy="790500"/>
            </a:xfrm>
            <a:prstGeom prst="curvedConnector3">
              <a:avLst>
                <a:gd fmla="val 50008" name="adj1"/>
              </a:avLst>
            </a:prstGeom>
            <a:noFill/>
            <a:ln cap="flat" cmpd="sng" w="9525">
              <a:solidFill>
                <a:srgbClr val="595959"/>
              </a:solidFill>
              <a:prstDash val="solid"/>
              <a:round/>
              <a:headEnd len="med" w="med" type="none"/>
              <a:tailEnd len="med" w="med" type="none"/>
            </a:ln>
          </p:spPr>
        </p:cxnSp>
        <p:cxnSp>
          <p:nvCxnSpPr>
            <p:cNvPr id="87" name="Google Shape;87;p14"/>
            <p:cNvCxnSpPr>
              <a:stCxn id="81" idx="1"/>
              <a:endCxn id="84" idx="3"/>
            </p:cNvCxnSpPr>
            <p:nvPr/>
          </p:nvCxnSpPr>
          <p:spPr>
            <a:xfrm rot="10800000">
              <a:off x="2007925" y="685288"/>
              <a:ext cx="934200" cy="700500"/>
            </a:xfrm>
            <a:prstGeom prst="curvedConnector3">
              <a:avLst>
                <a:gd fmla="val 49992" name="adj1"/>
              </a:avLst>
            </a:prstGeom>
            <a:noFill/>
            <a:ln cap="flat" cmpd="sng" w="9525">
              <a:solidFill>
                <a:srgbClr val="595959"/>
              </a:solidFill>
              <a:prstDash val="solid"/>
              <a:round/>
              <a:headEnd len="med" w="med" type="none"/>
              <a:tailEnd len="med" w="med" type="none"/>
            </a:ln>
          </p:spPr>
        </p:cxnSp>
        <p:cxnSp>
          <p:nvCxnSpPr>
            <p:cNvPr id="88" name="Google Shape;88;p14"/>
            <p:cNvCxnSpPr>
              <a:stCxn id="81" idx="1"/>
              <a:endCxn id="89" idx="3"/>
            </p:cNvCxnSpPr>
            <p:nvPr/>
          </p:nvCxnSpPr>
          <p:spPr>
            <a:xfrm flipH="1">
              <a:off x="2007925" y="1385788"/>
              <a:ext cx="934200" cy="843300"/>
            </a:xfrm>
            <a:prstGeom prst="curvedConnector3">
              <a:avLst>
                <a:gd fmla="val 49992" name="adj1"/>
              </a:avLst>
            </a:prstGeom>
            <a:noFill/>
            <a:ln cap="flat" cmpd="sng" w="9525">
              <a:solidFill>
                <a:srgbClr val="595959"/>
              </a:solidFill>
              <a:prstDash val="solid"/>
              <a:round/>
              <a:headEnd len="med" w="med" type="none"/>
              <a:tailEnd len="med" w="med" type="none"/>
            </a:ln>
          </p:spPr>
        </p:cxnSp>
        <p:sp>
          <p:nvSpPr>
            <p:cNvPr id="89" name="Google Shape;89;p14"/>
            <p:cNvSpPr/>
            <p:nvPr/>
          </p:nvSpPr>
          <p:spPr>
            <a:xfrm>
              <a:off x="312468" y="1606440"/>
              <a:ext cx="1695600" cy="12450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GB" sz="1100">
                  <a:latin typeface="Mada"/>
                  <a:ea typeface="Mada"/>
                  <a:cs typeface="Mada"/>
                  <a:sym typeface="Mada"/>
                </a:rPr>
                <a:t>Type 2 diabetes</a:t>
              </a:r>
              <a:r>
                <a:rPr b="1" baseline="30000" lang="en-GB" sz="1100">
                  <a:latin typeface="Mada"/>
                  <a:ea typeface="Mada"/>
                  <a:cs typeface="Mada"/>
                  <a:sym typeface="Mada"/>
                </a:rPr>
                <a:t>1</a:t>
              </a:r>
              <a:r>
                <a:rPr b="1" lang="en-GB" sz="1100">
                  <a:latin typeface="Mada"/>
                  <a:ea typeface="Mada"/>
                  <a:cs typeface="Mada"/>
                  <a:sym typeface="Mada"/>
                </a:rPr>
                <a:t>:</a:t>
              </a:r>
              <a:endParaRPr b="1" sz="1100">
                <a:latin typeface="Mada"/>
                <a:ea typeface="Mada"/>
                <a:cs typeface="Mada"/>
                <a:sym typeface="Mada"/>
              </a:endParaRPr>
            </a:p>
            <a:p>
              <a:pPr indent="0" lvl="0" marL="0" rtl="0" algn="ctr">
                <a:spcBef>
                  <a:spcPts val="0"/>
                </a:spcBef>
                <a:spcAft>
                  <a:spcPts val="0"/>
                </a:spcAft>
                <a:buClr>
                  <a:srgbClr val="000000"/>
                </a:buClr>
                <a:buSzPts val="1500"/>
                <a:buFont typeface="Arial"/>
                <a:buNone/>
              </a:pPr>
              <a:r>
                <a:rPr lang="en-GB" sz="1100">
                  <a:latin typeface="Mada"/>
                  <a:ea typeface="Mada"/>
                  <a:cs typeface="Mada"/>
                  <a:sym typeface="Mada"/>
                </a:rPr>
                <a:t>due to a progressive loss of β-cell insulin secretion frequently on the background of insulin resistance</a:t>
              </a:r>
              <a:r>
                <a:rPr baseline="30000" lang="en-GB" sz="1100">
                  <a:latin typeface="Mada"/>
                  <a:ea typeface="Mada"/>
                  <a:cs typeface="Mada"/>
                  <a:sym typeface="Mada"/>
                </a:rPr>
                <a:t>2</a:t>
              </a:r>
              <a:endParaRPr baseline="30000" sz="1100">
                <a:latin typeface="Mada"/>
                <a:ea typeface="Mada"/>
                <a:cs typeface="Mada"/>
                <a:sym typeface="Mada"/>
              </a:endParaRPr>
            </a:p>
          </p:txBody>
        </p:sp>
      </p:grpSp>
      <p:sp>
        <p:nvSpPr>
          <p:cNvPr id="90" name="Google Shape;90;p14"/>
          <p:cNvSpPr txBox="1"/>
          <p:nvPr/>
        </p:nvSpPr>
        <p:spPr>
          <a:xfrm>
            <a:off x="-92342" y="4887905"/>
            <a:ext cx="60717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Criteria for the diagnosis</a:t>
            </a:r>
            <a:endParaRPr sz="2400">
              <a:solidFill>
                <a:srgbClr val="76A5AF"/>
              </a:solidFill>
              <a:latin typeface="Nunito"/>
              <a:ea typeface="Nunito"/>
              <a:cs typeface="Nunito"/>
              <a:sym typeface="Nunito"/>
            </a:endParaRPr>
          </a:p>
        </p:txBody>
      </p:sp>
      <p:cxnSp>
        <p:nvCxnSpPr>
          <p:cNvPr id="91" name="Google Shape;91;p14"/>
          <p:cNvCxnSpPr/>
          <p:nvPr/>
        </p:nvCxnSpPr>
        <p:spPr>
          <a:xfrm>
            <a:off x="-45991" y="5375119"/>
            <a:ext cx="3470400" cy="9900"/>
          </a:xfrm>
          <a:prstGeom prst="straightConnector1">
            <a:avLst/>
          </a:prstGeom>
          <a:noFill/>
          <a:ln cap="flat" cmpd="sng" w="38100">
            <a:solidFill>
              <a:srgbClr val="76A5AF"/>
            </a:solidFill>
            <a:prstDash val="solid"/>
            <a:round/>
            <a:headEnd len="med" w="med" type="none"/>
            <a:tailEnd len="med" w="med" type="none"/>
          </a:ln>
        </p:spPr>
      </p:cxnSp>
      <p:grpSp>
        <p:nvGrpSpPr>
          <p:cNvPr id="92" name="Google Shape;92;p14"/>
          <p:cNvGrpSpPr/>
          <p:nvPr/>
        </p:nvGrpSpPr>
        <p:grpSpPr>
          <a:xfrm>
            <a:off x="-46005" y="5775012"/>
            <a:ext cx="7681280" cy="3711488"/>
            <a:chOff x="-89855" y="5447456"/>
            <a:chExt cx="7681280" cy="3711488"/>
          </a:xfrm>
        </p:grpSpPr>
        <p:sp>
          <p:nvSpPr>
            <p:cNvPr id="93" name="Google Shape;93;p14"/>
            <p:cNvSpPr txBox="1"/>
            <p:nvPr/>
          </p:nvSpPr>
          <p:spPr>
            <a:xfrm>
              <a:off x="5188725" y="5614900"/>
              <a:ext cx="2402700" cy="2058900"/>
            </a:xfrm>
            <a:prstGeom prst="rect">
              <a:avLst/>
            </a:prstGeom>
            <a:noFill/>
            <a:ln>
              <a:noFill/>
            </a:ln>
          </p:spPr>
          <p:txBody>
            <a:bodyPr anchorCtr="0" anchor="t" bIns="91425" lIns="91425" spcFirstLastPara="1" rIns="91425" wrap="square" tIns="91425">
              <a:noAutofit/>
            </a:bodyPr>
            <a:lstStyle/>
            <a:p>
              <a:pPr indent="-198600" lvl="0" marL="352799" rtl="0" algn="l">
                <a:spcBef>
                  <a:spcPts val="0"/>
                </a:spcBef>
                <a:spcAft>
                  <a:spcPts val="0"/>
                </a:spcAft>
                <a:buSzPts val="1200"/>
                <a:buFont typeface="Mada"/>
                <a:buChar char="➢"/>
              </a:pPr>
              <a:r>
                <a:rPr b="1" lang="en-GB" sz="1200">
                  <a:latin typeface="Mada"/>
                  <a:ea typeface="Mada"/>
                  <a:cs typeface="Mada"/>
                  <a:sym typeface="Mada"/>
                </a:rPr>
                <a:t>Normal Fasting Plasma Glucose: </a:t>
              </a:r>
              <a:r>
                <a:rPr lang="en-GB" sz="1200">
                  <a:latin typeface="Mada"/>
                  <a:ea typeface="Mada"/>
                  <a:cs typeface="Mada"/>
                  <a:sym typeface="Mada"/>
                </a:rPr>
                <a:t>5.5 mmol/L (99 mg/dL)</a:t>
              </a:r>
              <a:endParaRPr sz="1200">
                <a:latin typeface="Mada"/>
                <a:ea typeface="Mada"/>
                <a:cs typeface="Mada"/>
                <a:sym typeface="Mada"/>
              </a:endParaRPr>
            </a:p>
            <a:p>
              <a:pPr indent="-198600" lvl="0" marL="352799" rtl="0" algn="l">
                <a:spcBef>
                  <a:spcPts val="0"/>
                </a:spcBef>
                <a:spcAft>
                  <a:spcPts val="0"/>
                </a:spcAft>
                <a:buClr>
                  <a:srgbClr val="6AA84F"/>
                </a:buClr>
                <a:buSzPts val="1200"/>
                <a:buFont typeface="Mada"/>
                <a:buChar char="➢"/>
              </a:pPr>
              <a:r>
                <a:rPr b="1" lang="en-GB" sz="1200">
                  <a:solidFill>
                    <a:srgbClr val="6AA84F"/>
                  </a:solidFill>
                  <a:latin typeface="Mada"/>
                  <a:ea typeface="Mada"/>
                  <a:cs typeface="Mada"/>
                  <a:sym typeface="Mada"/>
                </a:rPr>
                <a:t>Normal </a:t>
              </a:r>
              <a:r>
                <a:rPr b="1" lang="en-GB" sz="1200">
                  <a:solidFill>
                    <a:srgbClr val="6AA84F"/>
                  </a:solidFill>
                  <a:latin typeface="Mada"/>
                  <a:ea typeface="Mada"/>
                  <a:cs typeface="Mada"/>
                  <a:sym typeface="Mada"/>
                </a:rPr>
                <a:t>2-h PP:</a:t>
              </a:r>
              <a:r>
                <a:rPr lang="en-GB" sz="1200">
                  <a:solidFill>
                    <a:srgbClr val="6AA84F"/>
                  </a:solidFill>
                  <a:latin typeface="Mada"/>
                  <a:ea typeface="Mada"/>
                  <a:cs typeface="Mada"/>
                  <a:sym typeface="Mada"/>
                </a:rPr>
                <a:t> &lt; 140 mg/dl (7.8 mmol/L)</a:t>
              </a:r>
              <a:endParaRPr sz="1200">
                <a:solidFill>
                  <a:srgbClr val="6AA84F"/>
                </a:solidFill>
                <a:latin typeface="Mada"/>
                <a:ea typeface="Mada"/>
                <a:cs typeface="Mada"/>
                <a:sym typeface="Mada"/>
              </a:endParaRPr>
            </a:p>
            <a:p>
              <a:pPr indent="-198600" lvl="0" marL="352799" rtl="0" algn="l">
                <a:spcBef>
                  <a:spcPts val="0"/>
                </a:spcBef>
                <a:spcAft>
                  <a:spcPts val="0"/>
                </a:spcAft>
                <a:buSzPts val="1200"/>
                <a:buFont typeface="Mada"/>
                <a:buChar char="➢"/>
              </a:pPr>
              <a:r>
                <a:rPr b="1" lang="en-GB" sz="1200">
                  <a:latin typeface="Mada"/>
                  <a:ea typeface="Mada"/>
                  <a:cs typeface="Mada"/>
                  <a:sym typeface="Mada"/>
                </a:rPr>
                <a:t>Prediabetes;</a:t>
              </a:r>
              <a:r>
                <a:rPr lang="en-GB" sz="1200">
                  <a:latin typeface="Mada"/>
                  <a:ea typeface="Mada"/>
                  <a:cs typeface="Mada"/>
                  <a:sym typeface="Mada"/>
                </a:rPr>
                <a:t> Fasting Plasma Glucose: 5.6 – 6.9 mmol/L (100 - 125 mg/dL)</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b="1" lang="en-GB" sz="1200">
                  <a:solidFill>
                    <a:srgbClr val="6AA84F"/>
                  </a:solidFill>
                  <a:latin typeface="Mada"/>
                  <a:ea typeface="Mada"/>
                  <a:cs typeface="Mada"/>
                  <a:sym typeface="Mada"/>
                </a:rPr>
                <a:t>Prediabetes</a:t>
              </a:r>
              <a:r>
                <a:rPr b="1" lang="en-GB" sz="1200">
                  <a:solidFill>
                    <a:srgbClr val="6AA84F"/>
                  </a:solidFill>
                  <a:latin typeface="Mada"/>
                  <a:ea typeface="Mada"/>
                  <a:cs typeface="Mada"/>
                  <a:sym typeface="Mada"/>
                </a:rPr>
                <a:t> 2-h PP: </a:t>
              </a:r>
              <a:r>
                <a:rPr lang="en-GB" sz="1200">
                  <a:solidFill>
                    <a:srgbClr val="6AA84F"/>
                  </a:solidFill>
                  <a:latin typeface="Mada"/>
                  <a:ea typeface="Mada"/>
                  <a:cs typeface="Mada"/>
                  <a:sym typeface="Mada"/>
                </a:rPr>
                <a:t>140- 199 mg/dl (7.8-11 mmol/L)</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b="1" lang="en-GB" sz="1200">
                  <a:latin typeface="Mada"/>
                  <a:ea typeface="Mada"/>
                  <a:cs typeface="Mada"/>
                  <a:sym typeface="Mada"/>
                </a:rPr>
                <a:t>Prediabetes; </a:t>
              </a:r>
              <a:r>
                <a:rPr lang="en-GB" sz="1200">
                  <a:latin typeface="Mada"/>
                  <a:ea typeface="Mada"/>
                  <a:cs typeface="Mada"/>
                  <a:sym typeface="Mada"/>
                </a:rPr>
                <a:t>A1C: 5.7 – 6.4%</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lang="en-GB" sz="1200">
                  <a:latin typeface="Mada"/>
                  <a:ea typeface="Mada"/>
                  <a:cs typeface="Mada"/>
                  <a:sym typeface="Mada"/>
                </a:rPr>
                <a:t>The person is at risk to develop diabetes mellitus</a:t>
              </a:r>
              <a:endParaRPr sz="1200">
                <a:latin typeface="Mada"/>
                <a:ea typeface="Mada"/>
                <a:cs typeface="Mada"/>
                <a:sym typeface="Mada"/>
              </a:endParaRPr>
            </a:p>
          </p:txBody>
        </p:sp>
        <p:sp>
          <p:nvSpPr>
            <p:cNvPr id="94" name="Google Shape;94;p14"/>
            <p:cNvSpPr txBox="1"/>
            <p:nvPr/>
          </p:nvSpPr>
          <p:spPr>
            <a:xfrm>
              <a:off x="-89855" y="5558044"/>
              <a:ext cx="2707200" cy="3600900"/>
            </a:xfrm>
            <a:prstGeom prst="rect">
              <a:avLst/>
            </a:prstGeom>
            <a:noFill/>
            <a:ln>
              <a:noFill/>
            </a:ln>
          </p:spPr>
          <p:txBody>
            <a:bodyPr anchorCtr="0" anchor="t" bIns="91425" lIns="91425" spcFirstLastPara="1" rIns="91425" wrap="square" tIns="91425">
              <a:noAutofit/>
            </a:bodyPr>
            <a:lstStyle/>
            <a:p>
              <a:pPr indent="-198600" lvl="0" marL="352799" rtl="0" algn="l">
                <a:spcBef>
                  <a:spcPts val="0"/>
                </a:spcBef>
                <a:spcAft>
                  <a:spcPts val="0"/>
                </a:spcAft>
                <a:buSzPts val="1200"/>
                <a:buFont typeface="Mada"/>
                <a:buChar char="➢"/>
              </a:pPr>
              <a:r>
                <a:rPr b="1" lang="en-GB" sz="1200">
                  <a:latin typeface="Mada"/>
                  <a:ea typeface="Mada"/>
                  <a:cs typeface="Mada"/>
                  <a:sym typeface="Mada"/>
                </a:rPr>
                <a:t>FPG: </a:t>
              </a:r>
              <a:r>
                <a:rPr lang="en-GB" sz="1200">
                  <a:latin typeface="Mada"/>
                  <a:ea typeface="Mada"/>
                  <a:cs typeface="Mada"/>
                  <a:sym typeface="Mada"/>
                </a:rPr>
                <a:t>126 mg/dL (7.0 mmol/L)</a:t>
              </a:r>
              <a:r>
                <a:rPr baseline="30000" lang="en-GB" sz="1200">
                  <a:solidFill>
                    <a:schemeClr val="dk1"/>
                  </a:solidFill>
                  <a:latin typeface="Mada"/>
                  <a:ea typeface="Mada"/>
                  <a:cs typeface="Mada"/>
                  <a:sym typeface="Mada"/>
                </a:rPr>
                <a:t>3</a:t>
              </a:r>
              <a:r>
                <a:rPr lang="en-GB" sz="1200">
                  <a:latin typeface="Mada"/>
                  <a:ea typeface="Mada"/>
                  <a:cs typeface="Mada"/>
                  <a:sym typeface="Mada"/>
                </a:rPr>
                <a:t>. Fasting for at least 8 h.</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b="1" lang="en-GB" sz="1200">
                  <a:latin typeface="Mada"/>
                  <a:ea typeface="Mada"/>
                  <a:cs typeface="Mada"/>
                  <a:sym typeface="Mada"/>
                </a:rPr>
                <a:t>OR 2-h PP:</a:t>
              </a:r>
              <a:r>
                <a:rPr lang="en-GB" sz="1200">
                  <a:latin typeface="Mada"/>
                  <a:ea typeface="Mada"/>
                  <a:cs typeface="Mada"/>
                  <a:sym typeface="Mada"/>
                </a:rPr>
                <a:t> 200 mg/dL (11.1 mmol/L).</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b="1" lang="en-GB" sz="1200">
                  <a:latin typeface="Mada"/>
                  <a:ea typeface="Mada"/>
                  <a:cs typeface="Mada"/>
                  <a:sym typeface="Mada"/>
                </a:rPr>
                <a:t>OR A1C: </a:t>
              </a:r>
              <a:r>
                <a:rPr lang="en-GB" sz="1200">
                  <a:latin typeface="Mada"/>
                  <a:ea typeface="Mada"/>
                  <a:cs typeface="Mada"/>
                  <a:sym typeface="Mada"/>
                </a:rPr>
                <a:t>6.5%.</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b="1" lang="en-GB" sz="1200">
                  <a:latin typeface="Mada"/>
                  <a:ea typeface="Mada"/>
                  <a:cs typeface="Mada"/>
                  <a:sym typeface="Mada"/>
                </a:rPr>
                <a:t>OR </a:t>
              </a:r>
              <a:r>
                <a:rPr lang="en-GB" sz="1200">
                  <a:latin typeface="Mada"/>
                  <a:ea typeface="Mada"/>
                  <a:cs typeface="Mada"/>
                  <a:sym typeface="Mada"/>
                </a:rPr>
                <a:t>In a patient with </a:t>
              </a:r>
              <a:r>
                <a:rPr b="1" lang="en-GB" sz="1200">
                  <a:latin typeface="Mada"/>
                  <a:ea typeface="Mada"/>
                  <a:cs typeface="Mada"/>
                  <a:sym typeface="Mada"/>
                </a:rPr>
                <a:t>classic symptoms of hyperglycemia</a:t>
              </a:r>
              <a:r>
                <a:rPr lang="en-GB" sz="1200">
                  <a:latin typeface="Mada"/>
                  <a:ea typeface="Mada"/>
                  <a:cs typeface="Mada"/>
                  <a:sym typeface="Mada"/>
                </a:rPr>
                <a:t> and a random plasma glucose 200 mg/dL (11.1 mmol/L)</a:t>
              </a:r>
              <a:r>
                <a:rPr baseline="30000" lang="en-GB" sz="1200">
                  <a:latin typeface="Mada"/>
                  <a:ea typeface="Mada"/>
                  <a:cs typeface="Mada"/>
                  <a:sym typeface="Mada"/>
                </a:rPr>
                <a:t>4</a:t>
              </a:r>
              <a:r>
                <a:rPr lang="en-GB" sz="1200">
                  <a:latin typeface="Mada"/>
                  <a:ea typeface="Mada"/>
                  <a:cs typeface="Mada"/>
                  <a:sym typeface="Mada"/>
                </a:rPr>
                <a:t>. </a:t>
              </a:r>
              <a:endParaRPr sz="1200">
                <a:latin typeface="Mada"/>
                <a:ea typeface="Mada"/>
                <a:cs typeface="Mada"/>
                <a:sym typeface="Mada"/>
              </a:endParaRPr>
            </a:p>
            <a:p>
              <a:pPr indent="-198600" lvl="0" marL="352799" rtl="0" algn="l">
                <a:spcBef>
                  <a:spcPts val="0"/>
                </a:spcBef>
                <a:spcAft>
                  <a:spcPts val="0"/>
                </a:spcAft>
                <a:buSzPts val="1200"/>
                <a:buFont typeface="Mada"/>
                <a:buChar char="➢"/>
              </a:pPr>
              <a:r>
                <a:rPr lang="en-GB" sz="1200">
                  <a:latin typeface="Mada"/>
                  <a:ea typeface="Mada"/>
                  <a:cs typeface="Mada"/>
                  <a:sym typeface="Mada"/>
                </a:rPr>
                <a:t>In the a</a:t>
              </a:r>
              <a:r>
                <a:rPr b="1" lang="en-GB" sz="1200">
                  <a:latin typeface="Mada"/>
                  <a:ea typeface="Mada"/>
                  <a:cs typeface="Mada"/>
                  <a:sym typeface="Mada"/>
                </a:rPr>
                <a:t>bsence of unequivocal hyperglycemia</a:t>
              </a:r>
              <a:r>
                <a:rPr lang="en-GB" sz="1200">
                  <a:latin typeface="Mada"/>
                  <a:ea typeface="Mada"/>
                  <a:cs typeface="Mada"/>
                  <a:sym typeface="Mada"/>
                </a:rPr>
                <a:t>, diagnosis requires </a:t>
              </a:r>
              <a:r>
                <a:rPr b="1" lang="en-GB" sz="1200">
                  <a:latin typeface="Mada"/>
                  <a:ea typeface="Mada"/>
                  <a:cs typeface="Mada"/>
                  <a:sym typeface="Mada"/>
                </a:rPr>
                <a:t>two </a:t>
              </a:r>
              <a:r>
                <a:rPr lang="en-GB" sz="1200">
                  <a:latin typeface="Mada"/>
                  <a:ea typeface="Mada"/>
                  <a:cs typeface="Mada"/>
                  <a:sym typeface="Mada"/>
                </a:rPr>
                <a:t>abnormal test results from the same sample or in </a:t>
              </a:r>
              <a:r>
                <a:rPr b="1" lang="en-GB" sz="1200">
                  <a:latin typeface="Mada"/>
                  <a:ea typeface="Mada"/>
                  <a:cs typeface="Mada"/>
                  <a:sym typeface="Mada"/>
                </a:rPr>
                <a:t>two separate test samples</a:t>
              </a:r>
              <a:r>
                <a:rPr lang="en-GB" sz="1200">
                  <a:latin typeface="Mada"/>
                  <a:ea typeface="Mada"/>
                  <a:cs typeface="Mada"/>
                  <a:sym typeface="Mada"/>
                </a:rPr>
                <a:t>. (2 FPG / 2 A1C / FPG and A1C/ FPG and 2hpp)</a:t>
              </a:r>
              <a:endParaRPr sz="1200">
                <a:latin typeface="Mada"/>
                <a:ea typeface="Mada"/>
                <a:cs typeface="Mada"/>
                <a:sym typeface="Mada"/>
              </a:endParaRPr>
            </a:p>
          </p:txBody>
        </p:sp>
        <p:cxnSp>
          <p:nvCxnSpPr>
            <p:cNvPr id="95" name="Google Shape;95;p14"/>
            <p:cNvCxnSpPr/>
            <p:nvPr/>
          </p:nvCxnSpPr>
          <p:spPr>
            <a:xfrm>
              <a:off x="5832673" y="5614898"/>
              <a:ext cx="1367100" cy="0"/>
            </a:xfrm>
            <a:prstGeom prst="straightConnector1">
              <a:avLst/>
            </a:prstGeom>
            <a:noFill/>
            <a:ln cap="flat" cmpd="sng" w="9525">
              <a:solidFill>
                <a:srgbClr val="595959"/>
              </a:solidFill>
              <a:prstDash val="solid"/>
              <a:round/>
              <a:headEnd len="med" w="med" type="none"/>
              <a:tailEnd len="med" w="med" type="none"/>
            </a:ln>
          </p:spPr>
        </p:cxnSp>
        <p:cxnSp>
          <p:nvCxnSpPr>
            <p:cNvPr id="96" name="Google Shape;96;p14"/>
            <p:cNvCxnSpPr/>
            <p:nvPr/>
          </p:nvCxnSpPr>
          <p:spPr>
            <a:xfrm>
              <a:off x="5832673" y="8356205"/>
              <a:ext cx="1367100" cy="0"/>
            </a:xfrm>
            <a:prstGeom prst="straightConnector1">
              <a:avLst/>
            </a:prstGeom>
            <a:noFill/>
            <a:ln cap="flat" cmpd="sng" w="9525">
              <a:solidFill>
                <a:srgbClr val="595959"/>
              </a:solidFill>
              <a:prstDash val="solid"/>
              <a:round/>
              <a:headEnd len="med" w="med" type="none"/>
              <a:tailEnd len="med" w="med" type="none"/>
            </a:ln>
          </p:spPr>
        </p:cxnSp>
        <p:cxnSp>
          <p:nvCxnSpPr>
            <p:cNvPr id="97" name="Google Shape;97;p14"/>
            <p:cNvCxnSpPr/>
            <p:nvPr/>
          </p:nvCxnSpPr>
          <p:spPr>
            <a:xfrm>
              <a:off x="823654" y="8808044"/>
              <a:ext cx="1367100" cy="0"/>
            </a:xfrm>
            <a:prstGeom prst="straightConnector1">
              <a:avLst/>
            </a:prstGeom>
            <a:noFill/>
            <a:ln cap="flat" cmpd="sng" w="9525">
              <a:solidFill>
                <a:srgbClr val="595959"/>
              </a:solidFill>
              <a:prstDash val="solid"/>
              <a:round/>
              <a:headEnd len="med" w="med" type="none"/>
              <a:tailEnd len="med" w="med" type="none"/>
            </a:ln>
          </p:spPr>
        </p:cxnSp>
        <p:cxnSp>
          <p:nvCxnSpPr>
            <p:cNvPr id="98" name="Google Shape;98;p14"/>
            <p:cNvCxnSpPr/>
            <p:nvPr/>
          </p:nvCxnSpPr>
          <p:spPr>
            <a:xfrm>
              <a:off x="823658" y="5447456"/>
              <a:ext cx="1367100" cy="0"/>
            </a:xfrm>
            <a:prstGeom prst="straightConnector1">
              <a:avLst/>
            </a:prstGeom>
            <a:noFill/>
            <a:ln cap="flat" cmpd="sng" w="9525">
              <a:solidFill>
                <a:srgbClr val="595959"/>
              </a:solidFill>
              <a:prstDash val="solid"/>
              <a:round/>
              <a:headEnd len="med" w="med" type="none"/>
              <a:tailEnd len="med" w="med" type="none"/>
            </a:ln>
          </p:spPr>
        </p:cxnSp>
        <p:grpSp>
          <p:nvGrpSpPr>
            <p:cNvPr id="99" name="Google Shape;99;p14"/>
            <p:cNvGrpSpPr/>
            <p:nvPr/>
          </p:nvGrpSpPr>
          <p:grpSpPr>
            <a:xfrm>
              <a:off x="2559186" y="5736671"/>
              <a:ext cx="2472982" cy="2533838"/>
              <a:chOff x="2791300" y="7669600"/>
              <a:chExt cx="2472982" cy="2533838"/>
            </a:xfrm>
          </p:grpSpPr>
          <p:sp>
            <p:nvSpPr>
              <p:cNvPr id="100" name="Google Shape;100;p14"/>
              <p:cNvSpPr/>
              <p:nvPr/>
            </p:nvSpPr>
            <p:spPr>
              <a:xfrm>
                <a:off x="3585260" y="7900369"/>
                <a:ext cx="442261" cy="1004109"/>
              </a:xfrm>
              <a:custGeom>
                <a:rect b="b" l="l" r="r" t="t"/>
                <a:pathLst>
                  <a:path extrusionOk="0" h="1482080" w="685676">
                    <a:moveTo>
                      <a:pt x="10160" y="0"/>
                    </a:moveTo>
                    <a:lnTo>
                      <a:pt x="675516" y="728980"/>
                    </a:lnTo>
                    <a:lnTo>
                      <a:pt x="685676" y="1482080"/>
                    </a:lnTo>
                    <a:lnTo>
                      <a:pt x="0" y="730240"/>
                    </a:lnTo>
                    <a:cubicBezTo>
                      <a:pt x="6773" y="63493"/>
                      <a:pt x="5927" y="671827"/>
                      <a:pt x="10160" y="0"/>
                    </a:cubicBezTo>
                    <a:close/>
                  </a:path>
                </a:pathLst>
              </a:cu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grpSp>
            <p:nvGrpSpPr>
              <p:cNvPr id="101" name="Google Shape;101;p14"/>
              <p:cNvGrpSpPr/>
              <p:nvPr/>
            </p:nvGrpSpPr>
            <p:grpSpPr>
              <a:xfrm>
                <a:off x="2791300" y="7669600"/>
                <a:ext cx="2472982" cy="2533838"/>
                <a:chOff x="2693256" y="8014525"/>
                <a:chExt cx="2472982" cy="2533838"/>
              </a:xfrm>
            </p:grpSpPr>
            <p:sp>
              <p:nvSpPr>
                <p:cNvPr id="102" name="Google Shape;102;p14"/>
                <p:cNvSpPr/>
                <p:nvPr/>
              </p:nvSpPr>
              <p:spPr>
                <a:xfrm>
                  <a:off x="3493138" y="8014525"/>
                  <a:ext cx="1673100" cy="956700"/>
                </a:xfrm>
                <a:prstGeom prst="rightArrow">
                  <a:avLst>
                    <a:gd fmla="val 50000" name="adj1"/>
                    <a:gd fmla="val 50000" name="adj2"/>
                  </a:avLst>
                </a:pr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grpSp>
              <p:nvGrpSpPr>
                <p:cNvPr id="103" name="Google Shape;103;p14"/>
                <p:cNvGrpSpPr/>
                <p:nvPr/>
              </p:nvGrpSpPr>
              <p:grpSpPr>
                <a:xfrm rot="10800000">
                  <a:off x="2693256" y="9279790"/>
                  <a:ext cx="1673136" cy="1268572"/>
                  <a:chOff x="4045951" y="2348472"/>
                  <a:chExt cx="2592000" cy="1814320"/>
                </a:xfrm>
              </p:grpSpPr>
              <p:sp>
                <p:nvSpPr>
                  <p:cNvPr id="104" name="Google Shape;104;p14"/>
                  <p:cNvSpPr/>
                  <p:nvPr/>
                </p:nvSpPr>
                <p:spPr>
                  <a:xfrm>
                    <a:off x="4045951" y="2680712"/>
                    <a:ext cx="685676" cy="1482080"/>
                  </a:xfrm>
                  <a:custGeom>
                    <a:rect b="b" l="l" r="r" t="t"/>
                    <a:pathLst>
                      <a:path extrusionOk="0" h="1482080" w="685676">
                        <a:moveTo>
                          <a:pt x="10160" y="0"/>
                        </a:moveTo>
                        <a:lnTo>
                          <a:pt x="675516" y="728980"/>
                        </a:lnTo>
                        <a:lnTo>
                          <a:pt x="685676" y="1482080"/>
                        </a:lnTo>
                        <a:lnTo>
                          <a:pt x="0" y="730240"/>
                        </a:lnTo>
                        <a:cubicBezTo>
                          <a:pt x="6773" y="63493"/>
                          <a:pt x="5927" y="671827"/>
                          <a:pt x="10160" y="0"/>
                        </a:cubicBezTo>
                        <a:close/>
                      </a:path>
                    </a:pathLst>
                  </a:custGeom>
                  <a:solidFill>
                    <a:srgbClr val="0C34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105" name="Google Shape;105;p14"/>
                  <p:cNvSpPr/>
                  <p:nvPr/>
                </p:nvSpPr>
                <p:spPr>
                  <a:xfrm>
                    <a:off x="4045951" y="2348472"/>
                    <a:ext cx="2592000" cy="1368300"/>
                  </a:xfrm>
                  <a:prstGeom prst="rightArrow">
                    <a:avLst>
                      <a:gd fmla="val 50000" name="adj1"/>
                      <a:gd fmla="val 50000" name="adj2"/>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grpSp>
            <p:sp>
              <p:nvSpPr>
                <p:cNvPr id="106" name="Google Shape;106;p14"/>
                <p:cNvSpPr txBox="1"/>
                <p:nvPr/>
              </p:nvSpPr>
              <p:spPr>
                <a:xfrm>
                  <a:off x="3487207" y="8376884"/>
                  <a:ext cx="1481400" cy="21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GB" sz="1700">
                      <a:solidFill>
                        <a:schemeClr val="lt1"/>
                      </a:solidFill>
                      <a:latin typeface="Nunito"/>
                      <a:ea typeface="Nunito"/>
                      <a:cs typeface="Nunito"/>
                      <a:sym typeface="Nunito"/>
                    </a:rPr>
                    <a:t>Prediabetes</a:t>
                  </a:r>
                  <a:endParaRPr sz="1700">
                    <a:solidFill>
                      <a:srgbClr val="FFFFFF"/>
                    </a:solidFill>
                    <a:latin typeface="Nunito"/>
                    <a:ea typeface="Nunito"/>
                    <a:cs typeface="Nunito"/>
                    <a:sym typeface="Nunito"/>
                  </a:endParaRPr>
                </a:p>
              </p:txBody>
            </p:sp>
            <p:sp>
              <p:nvSpPr>
                <p:cNvPr id="107" name="Google Shape;107;p14"/>
                <p:cNvSpPr txBox="1"/>
                <p:nvPr/>
              </p:nvSpPr>
              <p:spPr>
                <a:xfrm>
                  <a:off x="3233818" y="9951597"/>
                  <a:ext cx="1132500" cy="21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GB" sz="1700">
                      <a:solidFill>
                        <a:schemeClr val="lt1"/>
                      </a:solidFill>
                      <a:latin typeface="Nunito"/>
                      <a:ea typeface="Nunito"/>
                      <a:cs typeface="Nunito"/>
                      <a:sym typeface="Nunito"/>
                    </a:rPr>
                    <a:t>Diabetes</a:t>
                  </a:r>
                  <a:endParaRPr sz="1700">
                    <a:solidFill>
                      <a:srgbClr val="FFFFFF"/>
                    </a:solidFill>
                    <a:latin typeface="Nunito"/>
                    <a:ea typeface="Nunito"/>
                    <a:cs typeface="Nunito"/>
                    <a:sym typeface="Nunito"/>
                  </a:endParaRPr>
                </a:p>
              </p:txBody>
            </p:sp>
          </p:grpSp>
          <p:grpSp>
            <p:nvGrpSpPr>
              <p:cNvPr id="108" name="Google Shape;108;p14"/>
              <p:cNvGrpSpPr/>
              <p:nvPr/>
            </p:nvGrpSpPr>
            <p:grpSpPr>
              <a:xfrm>
                <a:off x="3742648" y="8592364"/>
                <a:ext cx="570288" cy="597868"/>
                <a:chOff x="3912982" y="3339018"/>
                <a:chExt cx="1307100" cy="1307100"/>
              </a:xfrm>
            </p:grpSpPr>
            <p:sp>
              <p:nvSpPr>
                <p:cNvPr id="109" name="Google Shape;109;p14"/>
                <p:cNvSpPr/>
                <p:nvPr/>
              </p:nvSpPr>
              <p:spPr>
                <a:xfrm>
                  <a:off x="3912982" y="3339018"/>
                  <a:ext cx="1307100" cy="13071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110" name="Google Shape;110;p14"/>
                <p:cNvSpPr/>
                <p:nvPr/>
              </p:nvSpPr>
              <p:spPr>
                <a:xfrm>
                  <a:off x="4144138" y="3576556"/>
                  <a:ext cx="840600" cy="840600"/>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grpSp>
        </p:grpSp>
      </p:grpSp>
      <p:sp>
        <p:nvSpPr>
          <p:cNvPr id="111" name="Google Shape;111;p14"/>
          <p:cNvSpPr/>
          <p:nvPr/>
        </p:nvSpPr>
        <p:spPr>
          <a:xfrm>
            <a:off x="3470474" y="4950098"/>
            <a:ext cx="648300" cy="5628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nvSpPr>
        <p:spPr>
          <a:xfrm>
            <a:off x="0" y="5304025"/>
            <a:ext cx="37020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u="sng">
                <a:solidFill>
                  <a:srgbClr val="CC0000"/>
                </a:solidFill>
                <a:latin typeface="Mada"/>
                <a:ea typeface="Mada"/>
                <a:cs typeface="Mada"/>
                <a:sym typeface="Mada"/>
              </a:rPr>
              <a:t>No </a:t>
            </a:r>
            <a:r>
              <a:rPr b="1" lang="en-GB" sz="1200" u="sng">
                <a:solidFill>
                  <a:srgbClr val="CC0000"/>
                </a:solidFill>
                <a:latin typeface="Mada"/>
                <a:ea typeface="Mada"/>
                <a:cs typeface="Mada"/>
                <a:sym typeface="Mada"/>
              </a:rPr>
              <a:t>reference </a:t>
            </a:r>
            <a:r>
              <a:rPr b="1" lang="en-GB" sz="1200" u="sng">
                <a:solidFill>
                  <a:srgbClr val="CC0000"/>
                </a:solidFill>
                <a:latin typeface="Mada"/>
                <a:ea typeface="Mada"/>
                <a:cs typeface="Mada"/>
                <a:sym typeface="Mada"/>
              </a:rPr>
              <a:t>values</a:t>
            </a:r>
            <a:r>
              <a:rPr b="1" lang="en-GB" sz="1200" u="sng">
                <a:solidFill>
                  <a:srgbClr val="CC0000"/>
                </a:solidFill>
                <a:latin typeface="Mada"/>
                <a:ea typeface="Mada"/>
                <a:cs typeface="Mada"/>
                <a:sym typeface="Mada"/>
              </a:rPr>
              <a:t> </a:t>
            </a:r>
            <a:r>
              <a:rPr b="1" lang="en-GB" sz="1200" u="sng">
                <a:solidFill>
                  <a:srgbClr val="CC0000"/>
                </a:solidFill>
                <a:latin typeface="Mada"/>
                <a:ea typeface="Mada"/>
                <a:cs typeface="Mada"/>
                <a:sym typeface="Mada"/>
              </a:rPr>
              <a:t>will</a:t>
            </a:r>
            <a:r>
              <a:rPr b="1" lang="en-GB" sz="1200" u="sng">
                <a:solidFill>
                  <a:srgbClr val="CC0000"/>
                </a:solidFill>
                <a:latin typeface="Mada"/>
                <a:ea typeface="Mada"/>
                <a:cs typeface="Mada"/>
                <a:sym typeface="Mada"/>
              </a:rPr>
              <a:t> be given during the OSCE</a:t>
            </a:r>
            <a:endParaRPr b="1" sz="1200" u="sng">
              <a:solidFill>
                <a:srgbClr val="CC0000"/>
              </a:solidFill>
              <a:latin typeface="Mada"/>
              <a:ea typeface="Mada"/>
              <a:cs typeface="Mada"/>
              <a:sym typeface="Mada"/>
            </a:endParaRPr>
          </a:p>
        </p:txBody>
      </p:sp>
      <p:sp>
        <p:nvSpPr>
          <p:cNvPr id="113" name="Google Shape;113;p14"/>
          <p:cNvSpPr/>
          <p:nvPr/>
        </p:nvSpPr>
        <p:spPr>
          <a:xfrm>
            <a:off x="4118775" y="4950090"/>
            <a:ext cx="648300" cy="5628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4299820" y="2775863"/>
            <a:ext cx="286200" cy="2514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a:t>
            </a:r>
            <a:r>
              <a:rPr lang="en-GB" sz="1000">
                <a:solidFill>
                  <a:srgbClr val="6AA84F"/>
                </a:solidFill>
                <a:latin typeface="Mada"/>
                <a:ea typeface="Mada"/>
                <a:cs typeface="Mada"/>
                <a:sym typeface="Mada"/>
              </a:rPr>
              <a:t>.e. at least 30 min, 5 day a week. </a:t>
            </a:r>
            <a:endParaRPr sz="1000">
              <a:solidFill>
                <a:srgbClr val="6AA84F"/>
              </a:solidFill>
              <a:latin typeface="Mada"/>
              <a:ea typeface="Mada"/>
              <a:cs typeface="Mada"/>
              <a:sym typeface="Mada"/>
            </a:endParaRPr>
          </a:p>
        </p:txBody>
      </p:sp>
      <p:sp>
        <p:nvSpPr>
          <p:cNvPr id="121" name="Google Shape;121;p15"/>
          <p:cNvSpPr txBox="1"/>
          <p:nvPr/>
        </p:nvSpPr>
        <p:spPr>
          <a:xfrm>
            <a:off x="-273981" y="286520"/>
            <a:ext cx="8000700" cy="128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CC0000"/>
                </a:solidFill>
                <a:latin typeface="Nunito"/>
                <a:ea typeface="Nunito"/>
                <a:cs typeface="Nunito"/>
                <a:sym typeface="Nunito"/>
              </a:rPr>
              <a:t>Criteria for </a:t>
            </a:r>
            <a:r>
              <a:rPr lang="en-GB" sz="2400">
                <a:solidFill>
                  <a:srgbClr val="CC0000"/>
                </a:solidFill>
                <a:latin typeface="Nunito"/>
                <a:ea typeface="Nunito"/>
                <a:cs typeface="Nunito"/>
                <a:sym typeface="Nunito"/>
              </a:rPr>
              <a:t>testing for diabetes in asymptomatic adults</a:t>
            </a:r>
            <a:endParaRPr sz="2400">
              <a:solidFill>
                <a:srgbClr val="CC0000"/>
              </a:solidFill>
              <a:latin typeface="Nunito"/>
              <a:ea typeface="Nunito"/>
              <a:cs typeface="Nunito"/>
              <a:sym typeface="Nunito"/>
            </a:endParaRPr>
          </a:p>
        </p:txBody>
      </p:sp>
      <p:grpSp>
        <p:nvGrpSpPr>
          <p:cNvPr id="122" name="Google Shape;122;p15"/>
          <p:cNvGrpSpPr/>
          <p:nvPr/>
        </p:nvGrpSpPr>
        <p:grpSpPr>
          <a:xfrm>
            <a:off x="133156" y="967063"/>
            <a:ext cx="4948149" cy="4157055"/>
            <a:chOff x="155892" y="1285413"/>
            <a:chExt cx="5227839" cy="4157055"/>
          </a:xfrm>
        </p:grpSpPr>
        <p:sp>
          <p:nvSpPr>
            <p:cNvPr id="123" name="Google Shape;123;p15"/>
            <p:cNvSpPr/>
            <p:nvPr/>
          </p:nvSpPr>
          <p:spPr>
            <a:xfrm rot="5400000">
              <a:off x="-423100" y="1864413"/>
              <a:ext cx="1706700" cy="5487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24" name="Google Shape;124;p15"/>
            <p:cNvSpPr txBox="1"/>
            <p:nvPr/>
          </p:nvSpPr>
          <p:spPr>
            <a:xfrm>
              <a:off x="214416" y="1979521"/>
              <a:ext cx="4098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1</a:t>
              </a:r>
              <a:endParaRPr b="1">
                <a:solidFill>
                  <a:srgbClr val="FFFFFF"/>
                </a:solidFill>
                <a:latin typeface="Exo"/>
                <a:ea typeface="Exo"/>
                <a:cs typeface="Exo"/>
                <a:sym typeface="Exo"/>
              </a:endParaRPr>
            </a:p>
          </p:txBody>
        </p:sp>
        <p:sp>
          <p:nvSpPr>
            <p:cNvPr id="125" name="Google Shape;125;p15"/>
            <p:cNvSpPr/>
            <p:nvPr/>
          </p:nvSpPr>
          <p:spPr>
            <a:xfrm>
              <a:off x="704600" y="1285413"/>
              <a:ext cx="4673400" cy="14310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Mada"/>
                  <a:ea typeface="Mada"/>
                  <a:cs typeface="Mada"/>
                  <a:sym typeface="Mada"/>
                </a:rPr>
                <a:t>Testing should be considered in </a:t>
              </a:r>
              <a:r>
                <a:rPr b="1" lang="en-GB" sz="1200">
                  <a:latin typeface="Mada"/>
                  <a:ea typeface="Mada"/>
                  <a:cs typeface="Mada"/>
                  <a:sym typeface="Mada"/>
                </a:rPr>
                <a:t>overweight </a:t>
              </a:r>
              <a:r>
                <a:rPr lang="en-GB" sz="1200">
                  <a:latin typeface="Mada"/>
                  <a:ea typeface="Mada"/>
                  <a:cs typeface="Mada"/>
                  <a:sym typeface="Mada"/>
                </a:rPr>
                <a:t>or </a:t>
              </a:r>
              <a:r>
                <a:rPr b="1" lang="en-GB" sz="1200">
                  <a:latin typeface="Mada"/>
                  <a:ea typeface="Mada"/>
                  <a:cs typeface="Mada"/>
                  <a:sym typeface="Mada"/>
                </a:rPr>
                <a:t>obese </a:t>
              </a:r>
              <a:r>
                <a:rPr lang="en-GB" sz="1200">
                  <a:latin typeface="Mada"/>
                  <a:ea typeface="Mada"/>
                  <a:cs typeface="Mada"/>
                  <a:sym typeface="Mada"/>
                </a:rPr>
                <a:t>adults who have </a:t>
              </a:r>
              <a:r>
                <a:rPr b="1" lang="en-GB" sz="1200">
                  <a:latin typeface="Mada"/>
                  <a:ea typeface="Mada"/>
                  <a:cs typeface="Mada"/>
                  <a:sym typeface="Mada"/>
                </a:rPr>
                <a:t>one or more of the following risk factors: </a:t>
              </a:r>
              <a:endParaRPr b="1" sz="1200">
                <a:latin typeface="Mada"/>
                <a:ea typeface="Mada"/>
                <a:cs typeface="Mada"/>
                <a:sym typeface="Mada"/>
              </a:endParaRPr>
            </a:p>
            <a:p>
              <a:pPr indent="0" lvl="0" marL="0" rtl="0" algn="l">
                <a:spcBef>
                  <a:spcPts val="0"/>
                </a:spcBef>
                <a:spcAft>
                  <a:spcPts val="0"/>
                </a:spcAft>
                <a:buNone/>
              </a:pPr>
              <a:r>
                <a:rPr b="1" lang="en-GB" sz="1200">
                  <a:solidFill>
                    <a:srgbClr val="76A5AF"/>
                  </a:solidFill>
                  <a:latin typeface="Mada"/>
                  <a:ea typeface="Mada"/>
                  <a:cs typeface="Mada"/>
                  <a:sym typeface="Mada"/>
                </a:rPr>
                <a:t>a.</a:t>
              </a:r>
              <a:r>
                <a:rPr lang="en-GB" sz="1200">
                  <a:solidFill>
                    <a:srgbClr val="76A5AF"/>
                  </a:solidFill>
                  <a:latin typeface="Mada"/>
                  <a:ea typeface="Mada"/>
                  <a:cs typeface="Mada"/>
                  <a:sym typeface="Mada"/>
                </a:rPr>
                <a:t> </a:t>
              </a:r>
              <a:r>
                <a:rPr lang="en-GB" sz="1200">
                  <a:latin typeface="Mada"/>
                  <a:ea typeface="Mada"/>
                  <a:cs typeface="Mada"/>
                  <a:sym typeface="Mada"/>
                </a:rPr>
                <a:t>First-degree relative with diabetes</a:t>
              </a:r>
              <a:endParaRPr sz="1200">
                <a:latin typeface="Mada"/>
                <a:ea typeface="Mada"/>
                <a:cs typeface="Mada"/>
                <a:sym typeface="Mada"/>
              </a:endParaRPr>
            </a:p>
            <a:p>
              <a:pPr indent="0" lvl="0" marL="0" rtl="0" algn="l">
                <a:spcBef>
                  <a:spcPts val="0"/>
                </a:spcBef>
                <a:spcAft>
                  <a:spcPts val="0"/>
                </a:spcAft>
                <a:buNone/>
              </a:pPr>
              <a:r>
                <a:rPr b="1" lang="en-GB" sz="1200">
                  <a:solidFill>
                    <a:srgbClr val="76A5AF"/>
                  </a:solidFill>
                  <a:latin typeface="Mada"/>
                  <a:ea typeface="Mada"/>
                  <a:cs typeface="Mada"/>
                  <a:sym typeface="Mada"/>
                </a:rPr>
                <a:t>b.</a:t>
              </a:r>
              <a:r>
                <a:rPr lang="en-GB" sz="1200">
                  <a:solidFill>
                    <a:srgbClr val="76A5AF"/>
                  </a:solidFill>
                  <a:latin typeface="Mada"/>
                  <a:ea typeface="Mada"/>
                  <a:cs typeface="Mada"/>
                  <a:sym typeface="Mada"/>
                </a:rPr>
                <a:t> </a:t>
              </a:r>
              <a:r>
                <a:rPr lang="en-GB" sz="1200">
                  <a:latin typeface="Mada"/>
                  <a:ea typeface="Mada"/>
                  <a:cs typeface="Mada"/>
                  <a:sym typeface="Mada"/>
                </a:rPr>
                <a:t>History of CVD or Hypertension</a:t>
              </a:r>
              <a:endParaRPr sz="1200">
                <a:latin typeface="Mada"/>
                <a:ea typeface="Mada"/>
                <a:cs typeface="Mada"/>
                <a:sym typeface="Mada"/>
              </a:endParaRPr>
            </a:p>
            <a:p>
              <a:pPr indent="0" lvl="0" marL="0" rtl="0" algn="l">
                <a:spcBef>
                  <a:spcPts val="0"/>
                </a:spcBef>
                <a:spcAft>
                  <a:spcPts val="0"/>
                </a:spcAft>
                <a:buNone/>
              </a:pPr>
              <a:r>
                <a:rPr b="1" lang="en-GB" sz="1200">
                  <a:solidFill>
                    <a:srgbClr val="76A5AF"/>
                  </a:solidFill>
                  <a:latin typeface="Mada"/>
                  <a:ea typeface="Mada"/>
                  <a:cs typeface="Mada"/>
                  <a:sym typeface="Mada"/>
                </a:rPr>
                <a:t>c.</a:t>
              </a:r>
              <a:r>
                <a:rPr lang="en-GB" sz="1200">
                  <a:solidFill>
                    <a:srgbClr val="76A5AF"/>
                  </a:solidFill>
                  <a:latin typeface="Mada"/>
                  <a:ea typeface="Mada"/>
                  <a:cs typeface="Mada"/>
                  <a:sym typeface="Mada"/>
                </a:rPr>
                <a:t> </a:t>
              </a:r>
              <a:r>
                <a:rPr lang="en-GB" sz="1200">
                  <a:latin typeface="Mada"/>
                  <a:ea typeface="Mada"/>
                  <a:cs typeface="Mada"/>
                  <a:sym typeface="Mada"/>
                </a:rPr>
                <a:t>Women with polycystic ovary syndrome</a:t>
              </a:r>
              <a:endParaRPr sz="1200">
                <a:latin typeface="Mada"/>
                <a:ea typeface="Mada"/>
                <a:cs typeface="Mada"/>
                <a:sym typeface="Mada"/>
              </a:endParaRPr>
            </a:p>
            <a:p>
              <a:pPr indent="0" lvl="0" marL="0" rtl="0" algn="l">
                <a:spcBef>
                  <a:spcPts val="0"/>
                </a:spcBef>
                <a:spcAft>
                  <a:spcPts val="0"/>
                </a:spcAft>
                <a:buNone/>
              </a:pPr>
              <a:r>
                <a:rPr b="1" lang="en-GB" sz="1200">
                  <a:solidFill>
                    <a:srgbClr val="76A5AF"/>
                  </a:solidFill>
                  <a:latin typeface="Mada"/>
                  <a:ea typeface="Mada"/>
                  <a:cs typeface="Mada"/>
                  <a:sym typeface="Mada"/>
                </a:rPr>
                <a:t>d.</a:t>
              </a:r>
              <a:r>
                <a:rPr lang="en-GB" sz="1200">
                  <a:solidFill>
                    <a:srgbClr val="76A5AF"/>
                  </a:solidFill>
                  <a:latin typeface="Mada"/>
                  <a:ea typeface="Mada"/>
                  <a:cs typeface="Mada"/>
                  <a:sym typeface="Mada"/>
                </a:rPr>
                <a:t> </a:t>
              </a:r>
              <a:r>
                <a:rPr lang="en-GB" sz="1200">
                  <a:latin typeface="Mada"/>
                  <a:ea typeface="Mada"/>
                  <a:cs typeface="Mada"/>
                  <a:sym typeface="Mada"/>
                </a:rPr>
                <a:t>Physical inactivity</a:t>
              </a:r>
              <a:endParaRPr sz="1200">
                <a:latin typeface="Mada"/>
                <a:ea typeface="Mada"/>
                <a:cs typeface="Mada"/>
                <a:sym typeface="Mada"/>
              </a:endParaRPr>
            </a:p>
            <a:p>
              <a:pPr indent="0" lvl="0" marL="0" rtl="0" algn="l">
                <a:spcBef>
                  <a:spcPts val="0"/>
                </a:spcBef>
                <a:spcAft>
                  <a:spcPts val="0"/>
                </a:spcAft>
                <a:buNone/>
              </a:pPr>
              <a:r>
                <a:rPr b="1" lang="en-GB" sz="1200">
                  <a:solidFill>
                    <a:srgbClr val="76A5AF"/>
                  </a:solidFill>
                  <a:latin typeface="Mada"/>
                  <a:ea typeface="Mada"/>
                  <a:cs typeface="Mada"/>
                  <a:sym typeface="Mada"/>
                </a:rPr>
                <a:t>e.</a:t>
              </a:r>
              <a:r>
                <a:rPr lang="en-GB" sz="1200">
                  <a:solidFill>
                    <a:srgbClr val="76A5AF"/>
                  </a:solidFill>
                  <a:latin typeface="Mada"/>
                  <a:ea typeface="Mada"/>
                  <a:cs typeface="Mada"/>
                  <a:sym typeface="Mada"/>
                </a:rPr>
                <a:t> </a:t>
              </a:r>
              <a:r>
                <a:rPr lang="en-GB" sz="1200">
                  <a:latin typeface="Mada"/>
                  <a:ea typeface="Mada"/>
                  <a:cs typeface="Mada"/>
                  <a:sym typeface="Mada"/>
                </a:rPr>
                <a:t>Conditions associated with insulin resistance (e.g., severe obesity, acanthosis nigricans)</a:t>
              </a:r>
              <a:endParaRPr sz="1200">
                <a:latin typeface="Mada"/>
                <a:ea typeface="Mada"/>
                <a:cs typeface="Mada"/>
                <a:sym typeface="Mada"/>
              </a:endParaRPr>
            </a:p>
          </p:txBody>
        </p:sp>
        <p:grpSp>
          <p:nvGrpSpPr>
            <p:cNvPr id="126" name="Google Shape;126;p15"/>
            <p:cNvGrpSpPr/>
            <p:nvPr/>
          </p:nvGrpSpPr>
          <p:grpSpPr>
            <a:xfrm>
              <a:off x="155892" y="2803058"/>
              <a:ext cx="5227839" cy="2639410"/>
              <a:chOff x="538338" y="1996224"/>
              <a:chExt cx="6513629" cy="2639410"/>
            </a:xfrm>
          </p:grpSpPr>
          <p:sp>
            <p:nvSpPr>
              <p:cNvPr id="127" name="Google Shape;127;p15"/>
              <p:cNvSpPr/>
              <p:nvPr/>
            </p:nvSpPr>
            <p:spPr>
              <a:xfrm rot="5400000">
                <a:off x="469188" y="2065374"/>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28" name="Google Shape;128;p15"/>
              <p:cNvSpPr txBox="1"/>
              <p:nvPr/>
            </p:nvSpPr>
            <p:spPr>
              <a:xfrm>
                <a:off x="597430" y="224069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2</a:t>
                </a:r>
                <a:endParaRPr b="1">
                  <a:solidFill>
                    <a:srgbClr val="FFFFFF"/>
                  </a:solidFill>
                  <a:latin typeface="Exo"/>
                  <a:ea typeface="Exo"/>
                  <a:cs typeface="Exo"/>
                  <a:sym typeface="Exo"/>
                </a:endParaRPr>
              </a:p>
            </p:txBody>
          </p:sp>
          <p:sp>
            <p:nvSpPr>
              <p:cNvPr id="129" name="Google Shape;129;p15"/>
              <p:cNvSpPr/>
              <p:nvPr/>
            </p:nvSpPr>
            <p:spPr>
              <a:xfrm>
                <a:off x="1206617" y="2003725"/>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Mada"/>
                    <a:ea typeface="Mada"/>
                    <a:cs typeface="Mada"/>
                    <a:sym typeface="Mada"/>
                  </a:rPr>
                  <a:t>Patients with prediabetes should be tested yearly.</a:t>
                </a:r>
                <a:endParaRPr>
                  <a:latin typeface="Exo"/>
                  <a:ea typeface="Exo"/>
                  <a:cs typeface="Exo"/>
                  <a:sym typeface="Exo"/>
                </a:endParaRPr>
              </a:p>
            </p:txBody>
          </p:sp>
          <p:sp>
            <p:nvSpPr>
              <p:cNvPr id="130" name="Google Shape;130;p15"/>
              <p:cNvSpPr/>
              <p:nvPr/>
            </p:nvSpPr>
            <p:spPr>
              <a:xfrm rot="5400000">
                <a:off x="469188" y="2674974"/>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31" name="Google Shape;131;p15"/>
              <p:cNvSpPr txBox="1"/>
              <p:nvPr/>
            </p:nvSpPr>
            <p:spPr>
              <a:xfrm>
                <a:off x="597430" y="285029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3</a:t>
                </a:r>
                <a:endParaRPr b="1">
                  <a:solidFill>
                    <a:srgbClr val="FFFFFF"/>
                  </a:solidFill>
                  <a:latin typeface="Exo"/>
                  <a:ea typeface="Exo"/>
                  <a:cs typeface="Exo"/>
                  <a:sym typeface="Exo"/>
                </a:endParaRPr>
              </a:p>
            </p:txBody>
          </p:sp>
          <p:sp>
            <p:nvSpPr>
              <p:cNvPr id="132" name="Google Shape;132;p15"/>
              <p:cNvSpPr/>
              <p:nvPr/>
            </p:nvSpPr>
            <p:spPr>
              <a:xfrm>
                <a:off x="1206617" y="2613325"/>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Mada"/>
                    <a:ea typeface="Mada"/>
                    <a:cs typeface="Mada"/>
                    <a:sym typeface="Mada"/>
                  </a:rPr>
                  <a:t>Women who were diagnosed with GDM </a:t>
                </a:r>
                <a:r>
                  <a:rPr lang="en-GB" sz="1200">
                    <a:solidFill>
                      <a:srgbClr val="6AA84F"/>
                    </a:solidFill>
                    <a:latin typeface="Mada"/>
                    <a:ea typeface="Mada"/>
                    <a:cs typeface="Mada"/>
                    <a:sym typeface="Mada"/>
                  </a:rPr>
                  <a:t>even after </a:t>
                </a:r>
                <a:r>
                  <a:rPr lang="en-GB" sz="1200">
                    <a:solidFill>
                      <a:srgbClr val="6AA84F"/>
                    </a:solidFill>
                    <a:latin typeface="Mada"/>
                    <a:ea typeface="Mada"/>
                    <a:cs typeface="Mada"/>
                    <a:sym typeface="Mada"/>
                  </a:rPr>
                  <a:t>delivery. </a:t>
                </a:r>
                <a:endParaRPr>
                  <a:solidFill>
                    <a:srgbClr val="6AA84F"/>
                  </a:solidFill>
                  <a:latin typeface="Exo"/>
                  <a:ea typeface="Exo"/>
                  <a:cs typeface="Exo"/>
                  <a:sym typeface="Exo"/>
                </a:endParaRPr>
              </a:p>
            </p:txBody>
          </p:sp>
          <p:grpSp>
            <p:nvGrpSpPr>
              <p:cNvPr id="133" name="Google Shape;133;p15"/>
              <p:cNvGrpSpPr/>
              <p:nvPr/>
            </p:nvGrpSpPr>
            <p:grpSpPr>
              <a:xfrm>
                <a:off x="538338" y="3215424"/>
                <a:ext cx="6512579" cy="810600"/>
                <a:chOff x="538338" y="3215424"/>
                <a:chExt cx="6512579" cy="810600"/>
              </a:xfrm>
            </p:grpSpPr>
            <p:sp>
              <p:nvSpPr>
                <p:cNvPr id="134" name="Google Shape;134;p15"/>
                <p:cNvSpPr/>
                <p:nvPr/>
              </p:nvSpPr>
              <p:spPr>
                <a:xfrm rot="5400000">
                  <a:off x="469188" y="3284574"/>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35" name="Google Shape;135;p15"/>
                <p:cNvSpPr txBox="1"/>
                <p:nvPr/>
              </p:nvSpPr>
              <p:spPr>
                <a:xfrm>
                  <a:off x="597430" y="345989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4</a:t>
                  </a:r>
                  <a:endParaRPr b="1">
                    <a:solidFill>
                      <a:srgbClr val="FFFFFF"/>
                    </a:solidFill>
                    <a:latin typeface="Exo"/>
                    <a:ea typeface="Exo"/>
                    <a:cs typeface="Exo"/>
                    <a:sym typeface="Exo"/>
                  </a:endParaRPr>
                </a:p>
              </p:txBody>
            </p:sp>
            <p:sp>
              <p:nvSpPr>
                <p:cNvPr id="136" name="Google Shape;136;p15"/>
                <p:cNvSpPr/>
                <p:nvPr/>
              </p:nvSpPr>
              <p:spPr>
                <a:xfrm>
                  <a:off x="1206617" y="3222925"/>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Mada"/>
                      <a:ea typeface="Mada"/>
                      <a:cs typeface="Mada"/>
                      <a:sym typeface="Mada"/>
                    </a:rPr>
                    <a:t>For all other patients, testing should begin at age 45 years.</a:t>
                  </a:r>
                  <a:endParaRPr>
                    <a:latin typeface="Exo"/>
                    <a:ea typeface="Exo"/>
                    <a:cs typeface="Exo"/>
                    <a:sym typeface="Exo"/>
                  </a:endParaRPr>
                </a:p>
              </p:txBody>
            </p:sp>
          </p:grpSp>
          <p:grpSp>
            <p:nvGrpSpPr>
              <p:cNvPr id="137" name="Google Shape;137;p15"/>
              <p:cNvGrpSpPr/>
              <p:nvPr/>
            </p:nvGrpSpPr>
            <p:grpSpPr>
              <a:xfrm>
                <a:off x="539388" y="3825034"/>
                <a:ext cx="6512579" cy="810600"/>
                <a:chOff x="538338" y="3215424"/>
                <a:chExt cx="6512579" cy="810600"/>
              </a:xfrm>
            </p:grpSpPr>
            <p:sp>
              <p:nvSpPr>
                <p:cNvPr id="138" name="Google Shape;138;p15"/>
                <p:cNvSpPr/>
                <p:nvPr/>
              </p:nvSpPr>
              <p:spPr>
                <a:xfrm rot="5400000">
                  <a:off x="469188" y="3284574"/>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39" name="Google Shape;139;p15"/>
                <p:cNvSpPr txBox="1"/>
                <p:nvPr/>
              </p:nvSpPr>
              <p:spPr>
                <a:xfrm>
                  <a:off x="597430" y="345989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5</a:t>
                  </a:r>
                  <a:endParaRPr b="1">
                    <a:solidFill>
                      <a:srgbClr val="FFFFFF"/>
                    </a:solidFill>
                    <a:latin typeface="Exo"/>
                    <a:ea typeface="Exo"/>
                    <a:cs typeface="Exo"/>
                    <a:sym typeface="Exo"/>
                  </a:endParaRPr>
                </a:p>
              </p:txBody>
            </p:sp>
            <p:sp>
              <p:nvSpPr>
                <p:cNvPr id="140" name="Google Shape;140;p15"/>
                <p:cNvSpPr/>
                <p:nvPr/>
              </p:nvSpPr>
              <p:spPr>
                <a:xfrm>
                  <a:off x="1206617" y="3222925"/>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Mada"/>
                      <a:ea typeface="Mada"/>
                      <a:cs typeface="Mada"/>
                      <a:sym typeface="Mada"/>
                    </a:rPr>
                    <a:t>If results are normal, testing should be repeated at a </a:t>
                  </a:r>
                  <a:r>
                    <a:rPr b="1" lang="en-GB" sz="1200">
                      <a:latin typeface="Mada"/>
                      <a:ea typeface="Mada"/>
                      <a:cs typeface="Mada"/>
                      <a:sym typeface="Mada"/>
                    </a:rPr>
                    <a:t>minimum of 3-year intervals</a:t>
                  </a:r>
                  <a:endParaRPr b="1">
                    <a:latin typeface="Exo"/>
                    <a:ea typeface="Exo"/>
                    <a:cs typeface="Exo"/>
                    <a:sym typeface="Exo"/>
                  </a:endParaRPr>
                </a:p>
              </p:txBody>
            </p:sp>
          </p:grpSp>
        </p:grpSp>
      </p:grpSp>
      <p:pic>
        <p:nvPicPr>
          <p:cNvPr id="141" name="Google Shape;141;p15"/>
          <p:cNvPicPr preferRelativeResize="0"/>
          <p:nvPr/>
        </p:nvPicPr>
        <p:blipFill>
          <a:blip r:embed="rId3">
            <a:alphaModFix/>
          </a:blip>
          <a:stretch>
            <a:fillRect/>
          </a:stretch>
        </p:blipFill>
        <p:spPr>
          <a:xfrm>
            <a:off x="5182075" y="1137338"/>
            <a:ext cx="2305100" cy="3359678"/>
          </a:xfrm>
          <a:prstGeom prst="rect">
            <a:avLst/>
          </a:prstGeom>
          <a:noFill/>
          <a:ln>
            <a:noFill/>
          </a:ln>
        </p:spPr>
      </p:pic>
      <p:sp>
        <p:nvSpPr>
          <p:cNvPr id="142" name="Google Shape;142;p15"/>
          <p:cNvSpPr txBox="1"/>
          <p:nvPr/>
        </p:nvSpPr>
        <p:spPr>
          <a:xfrm>
            <a:off x="-76" y="5020566"/>
            <a:ext cx="66879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Prevention or delay development of diabetes</a:t>
            </a:r>
            <a:endParaRPr sz="2400">
              <a:solidFill>
                <a:srgbClr val="76A5AF"/>
              </a:solidFill>
              <a:latin typeface="Nunito"/>
              <a:ea typeface="Nunito"/>
              <a:cs typeface="Nunito"/>
              <a:sym typeface="Nunito"/>
            </a:endParaRPr>
          </a:p>
        </p:txBody>
      </p:sp>
      <p:cxnSp>
        <p:nvCxnSpPr>
          <p:cNvPr id="143" name="Google Shape;143;p15"/>
          <p:cNvCxnSpPr/>
          <p:nvPr/>
        </p:nvCxnSpPr>
        <p:spPr>
          <a:xfrm>
            <a:off x="-75" y="752100"/>
            <a:ext cx="7452900" cy="40500"/>
          </a:xfrm>
          <a:prstGeom prst="straightConnector1">
            <a:avLst/>
          </a:prstGeom>
          <a:noFill/>
          <a:ln cap="flat" cmpd="sng" w="38100">
            <a:solidFill>
              <a:srgbClr val="76A5AF"/>
            </a:solidFill>
            <a:prstDash val="solid"/>
            <a:round/>
            <a:headEnd len="med" w="med" type="none"/>
            <a:tailEnd len="med" w="med" type="none"/>
          </a:ln>
        </p:spPr>
      </p:cxnSp>
      <p:cxnSp>
        <p:nvCxnSpPr>
          <p:cNvPr id="144" name="Google Shape;144;p15"/>
          <p:cNvCxnSpPr/>
          <p:nvPr/>
        </p:nvCxnSpPr>
        <p:spPr>
          <a:xfrm>
            <a:off x="-66" y="5489519"/>
            <a:ext cx="6237000" cy="10800"/>
          </a:xfrm>
          <a:prstGeom prst="straightConnector1">
            <a:avLst/>
          </a:prstGeom>
          <a:noFill/>
          <a:ln cap="flat" cmpd="sng" w="38100">
            <a:solidFill>
              <a:srgbClr val="76A5AF"/>
            </a:solidFill>
            <a:prstDash val="solid"/>
            <a:round/>
            <a:headEnd len="med" w="med" type="none"/>
            <a:tailEnd len="med" w="med" type="none"/>
          </a:ln>
        </p:spPr>
      </p:cxnSp>
      <p:grpSp>
        <p:nvGrpSpPr>
          <p:cNvPr id="145" name="Google Shape;145;p15"/>
          <p:cNvGrpSpPr/>
          <p:nvPr/>
        </p:nvGrpSpPr>
        <p:grpSpPr>
          <a:xfrm>
            <a:off x="148245" y="5982125"/>
            <a:ext cx="2186769" cy="1057250"/>
            <a:chOff x="133145" y="6655925"/>
            <a:chExt cx="2186769" cy="1057250"/>
          </a:xfrm>
        </p:grpSpPr>
        <p:sp>
          <p:nvSpPr>
            <p:cNvPr id="146" name="Google Shape;146;p15"/>
            <p:cNvSpPr/>
            <p:nvPr/>
          </p:nvSpPr>
          <p:spPr>
            <a:xfrm rot="-5400000">
              <a:off x="787003" y="6180372"/>
              <a:ext cx="878942" cy="204058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5"/>
            <p:cNvGrpSpPr/>
            <p:nvPr/>
          </p:nvGrpSpPr>
          <p:grpSpPr>
            <a:xfrm rot="-5400000">
              <a:off x="697905" y="6091166"/>
              <a:ext cx="1057250" cy="2186769"/>
              <a:chOff x="1178187" y="1392018"/>
              <a:chExt cx="1478878" cy="3058846"/>
            </a:xfrm>
          </p:grpSpPr>
          <p:sp>
            <p:nvSpPr>
              <p:cNvPr id="148" name="Google Shape;148;p15"/>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15"/>
            <p:cNvSpPr txBox="1"/>
            <p:nvPr/>
          </p:nvSpPr>
          <p:spPr>
            <a:xfrm>
              <a:off x="206225" y="6892650"/>
              <a:ext cx="2040600" cy="58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latin typeface="Mada"/>
                  <a:ea typeface="Mada"/>
                  <a:cs typeface="Mada"/>
                  <a:sym typeface="Mada"/>
                </a:rPr>
                <a:t>Diabetes Prevention Program (DPP)</a:t>
              </a:r>
              <a:endParaRPr sz="1500">
                <a:latin typeface="Mada"/>
                <a:ea typeface="Mada"/>
                <a:cs typeface="Mada"/>
                <a:sym typeface="Mada"/>
              </a:endParaRPr>
            </a:p>
          </p:txBody>
        </p:sp>
      </p:grpSp>
      <p:grpSp>
        <p:nvGrpSpPr>
          <p:cNvPr id="151" name="Google Shape;151;p15"/>
          <p:cNvGrpSpPr/>
          <p:nvPr/>
        </p:nvGrpSpPr>
        <p:grpSpPr>
          <a:xfrm>
            <a:off x="2717383" y="5982125"/>
            <a:ext cx="2186769" cy="1057250"/>
            <a:chOff x="3790745" y="6655925"/>
            <a:chExt cx="2186769" cy="1057250"/>
          </a:xfrm>
        </p:grpSpPr>
        <p:sp>
          <p:nvSpPr>
            <p:cNvPr id="152" name="Google Shape;152;p15"/>
            <p:cNvSpPr/>
            <p:nvPr/>
          </p:nvSpPr>
          <p:spPr>
            <a:xfrm rot="-5400000">
              <a:off x="4444603" y="6180372"/>
              <a:ext cx="878942" cy="204058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15"/>
            <p:cNvGrpSpPr/>
            <p:nvPr/>
          </p:nvGrpSpPr>
          <p:grpSpPr>
            <a:xfrm rot="-5400000">
              <a:off x="4355505" y="6091166"/>
              <a:ext cx="1057250" cy="2186769"/>
              <a:chOff x="1178187" y="1392018"/>
              <a:chExt cx="1478878" cy="3058846"/>
            </a:xfrm>
          </p:grpSpPr>
          <p:sp>
            <p:nvSpPr>
              <p:cNvPr id="154" name="Google Shape;154;p15"/>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5"/>
            <p:cNvSpPr txBox="1"/>
            <p:nvPr/>
          </p:nvSpPr>
          <p:spPr>
            <a:xfrm>
              <a:off x="3974513" y="6816313"/>
              <a:ext cx="1819200" cy="58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latin typeface="Mada"/>
                  <a:ea typeface="Mada"/>
                  <a:cs typeface="Mada"/>
                  <a:sym typeface="Mada"/>
                </a:rPr>
                <a:t>Finnish Diabetes Prevention Study (DPS)</a:t>
              </a:r>
              <a:endParaRPr sz="1500">
                <a:latin typeface="Mada"/>
                <a:ea typeface="Mada"/>
                <a:cs typeface="Mada"/>
                <a:sym typeface="Mada"/>
              </a:endParaRPr>
            </a:p>
          </p:txBody>
        </p:sp>
      </p:grpSp>
      <p:grpSp>
        <p:nvGrpSpPr>
          <p:cNvPr id="157" name="Google Shape;157;p15"/>
          <p:cNvGrpSpPr/>
          <p:nvPr/>
        </p:nvGrpSpPr>
        <p:grpSpPr>
          <a:xfrm>
            <a:off x="5256343" y="5982149"/>
            <a:ext cx="2186769" cy="1057250"/>
            <a:chOff x="133145" y="6655925"/>
            <a:chExt cx="2186769" cy="1057250"/>
          </a:xfrm>
        </p:grpSpPr>
        <p:sp>
          <p:nvSpPr>
            <p:cNvPr id="158" name="Google Shape;158;p15"/>
            <p:cNvSpPr/>
            <p:nvPr/>
          </p:nvSpPr>
          <p:spPr>
            <a:xfrm rot="-5400000">
              <a:off x="787003" y="6180372"/>
              <a:ext cx="878942" cy="204058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15"/>
            <p:cNvGrpSpPr/>
            <p:nvPr/>
          </p:nvGrpSpPr>
          <p:grpSpPr>
            <a:xfrm rot="-5400000">
              <a:off x="697905" y="6091166"/>
              <a:ext cx="1057250" cy="2186769"/>
              <a:chOff x="1178187" y="1392018"/>
              <a:chExt cx="1478878" cy="3058846"/>
            </a:xfrm>
          </p:grpSpPr>
          <p:sp>
            <p:nvSpPr>
              <p:cNvPr id="160" name="Google Shape;160;p15"/>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15"/>
            <p:cNvSpPr txBox="1"/>
            <p:nvPr/>
          </p:nvSpPr>
          <p:spPr>
            <a:xfrm>
              <a:off x="316927" y="6777546"/>
              <a:ext cx="1819200" cy="8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latin typeface="Mada"/>
                  <a:ea typeface="Mada"/>
                  <a:cs typeface="Mada"/>
                  <a:sym typeface="Mada"/>
                </a:rPr>
                <a:t>Da Qing Diabetes Prevention Study (Da Qing study)</a:t>
              </a:r>
              <a:endParaRPr sz="1500">
                <a:latin typeface="Mada"/>
                <a:ea typeface="Mada"/>
                <a:cs typeface="Mada"/>
                <a:sym typeface="Mada"/>
              </a:endParaRPr>
            </a:p>
          </p:txBody>
        </p:sp>
      </p:grpSp>
      <p:sp>
        <p:nvSpPr>
          <p:cNvPr id="163" name="Google Shape;163;p15"/>
          <p:cNvSpPr txBox="1"/>
          <p:nvPr/>
        </p:nvSpPr>
        <p:spPr>
          <a:xfrm>
            <a:off x="-75" y="5535875"/>
            <a:ext cx="7589400" cy="41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Diabetes Prevention Program Several major randomized controlled trials, including:</a:t>
            </a:r>
            <a:endParaRPr sz="1200">
              <a:latin typeface="Mada"/>
              <a:ea typeface="Mada"/>
              <a:cs typeface="Mada"/>
              <a:sym typeface="Mada"/>
            </a:endParaRPr>
          </a:p>
        </p:txBody>
      </p:sp>
      <p:sp>
        <p:nvSpPr>
          <p:cNvPr id="164" name="Google Shape;164;p15"/>
          <p:cNvSpPr txBox="1"/>
          <p:nvPr/>
        </p:nvSpPr>
        <p:spPr>
          <a:xfrm>
            <a:off x="-75" y="7139963"/>
            <a:ext cx="6860100" cy="1284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All demonstrated that lifestyle/ behavioral therapy featuring an individualized reduced calorie meal plan is highly effective in preventing type 2 diabetes and improving other cardiometabolic markers (such as blood pressure, lipids, and inflammation).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strongest evidence for diabetes prevention comes from the </a:t>
            </a:r>
            <a:r>
              <a:rPr b="1" lang="en-GB" sz="1200">
                <a:latin typeface="Mada"/>
                <a:ea typeface="Mada"/>
                <a:cs typeface="Mada"/>
                <a:sym typeface="Mada"/>
              </a:rPr>
              <a:t>DPP trial (1)</a:t>
            </a:r>
            <a:r>
              <a:rPr lang="en-GB" sz="1200">
                <a:latin typeface="Mada"/>
                <a:ea typeface="Mada"/>
                <a:cs typeface="Mada"/>
                <a:sym typeface="Mada"/>
              </a:rPr>
              <a:t>. The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DPP demonstrated that an intensive lifestyle intervention could reduce the incidence of type 2 diabetes by 58% over 3 year</a:t>
            </a:r>
            <a:endParaRPr sz="1200">
              <a:latin typeface="Mada"/>
              <a:ea typeface="Mada"/>
              <a:cs typeface="Mada"/>
              <a:sym typeface="Mada"/>
            </a:endParaRPr>
          </a:p>
        </p:txBody>
      </p:sp>
      <p:sp>
        <p:nvSpPr>
          <p:cNvPr id="165" name="Google Shape;165;p15"/>
          <p:cNvSpPr txBox="1"/>
          <p:nvPr/>
        </p:nvSpPr>
        <p:spPr>
          <a:xfrm>
            <a:off x="73275" y="8423972"/>
            <a:ext cx="7306200" cy="1205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76A5AF"/>
              </a:buClr>
              <a:buSzPts val="1200"/>
              <a:buFont typeface="Mada"/>
              <a:buChar char="❖"/>
            </a:pPr>
            <a:r>
              <a:rPr b="1" lang="en-GB" sz="1200">
                <a:solidFill>
                  <a:srgbClr val="76A5AF"/>
                </a:solidFill>
                <a:latin typeface="Mada"/>
                <a:ea typeface="Mada"/>
                <a:cs typeface="Mada"/>
                <a:sym typeface="Mada"/>
              </a:rPr>
              <a:t>LIFESTYLE INTERVENTIONS</a:t>
            </a:r>
            <a:endParaRPr b="1" sz="1200">
              <a:solidFill>
                <a:srgbClr val="76A5AF"/>
              </a:solidFill>
              <a:latin typeface="Mada"/>
              <a:ea typeface="Mada"/>
              <a:cs typeface="Mada"/>
              <a:sym typeface="Mada"/>
            </a:endParaRPr>
          </a:p>
          <a:p>
            <a:pPr indent="0" lvl="0" marL="0" rtl="0" algn="l">
              <a:spcBef>
                <a:spcPts val="0"/>
              </a:spcBef>
              <a:spcAft>
                <a:spcPts val="0"/>
              </a:spcAft>
              <a:buNone/>
            </a:pPr>
            <a:r>
              <a:t/>
            </a:r>
            <a:endParaRPr b="1" sz="500">
              <a:solidFill>
                <a:srgbClr val="76A5A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Refer patients with prediabetes to an intensive behavioral lifestyle intervention program.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Based on the Diabetes Prevention Program (DPP) to achieve PREVENTION OR DELAY OF TYPE 2 DIABETES and maintain 7 - 10% loss of initial body weight and increase </a:t>
            </a:r>
            <a:r>
              <a:rPr b="1" lang="en-GB" sz="1200">
                <a:solidFill>
                  <a:srgbClr val="CC0000"/>
                </a:solidFill>
                <a:latin typeface="Mada"/>
                <a:ea typeface="Mada"/>
                <a:cs typeface="Mada"/>
                <a:sym typeface="Mada"/>
              </a:rPr>
              <a:t>moderate-intensity physical activity (such as brisk walking) to at least 150 min/week</a:t>
            </a:r>
            <a:r>
              <a:rPr b="1" baseline="30000" lang="en-GB" sz="1200">
                <a:solidFill>
                  <a:srgbClr val="CC0000"/>
                </a:solidFill>
                <a:latin typeface="Mada"/>
                <a:ea typeface="Mada"/>
                <a:cs typeface="Mada"/>
                <a:sym typeface="Mada"/>
              </a:rPr>
              <a:t>1</a:t>
            </a:r>
            <a:r>
              <a:rPr lang="en-GB" sz="1200">
                <a:latin typeface="Mada"/>
                <a:ea typeface="Mada"/>
                <a:cs typeface="Mada"/>
                <a:sym typeface="Mada"/>
              </a:rPr>
              <a:t>. (Evidence: A)</a:t>
            </a:r>
            <a:endParaRPr sz="1200">
              <a:latin typeface="Mada"/>
              <a:ea typeface="Mada"/>
              <a:cs typeface="Mada"/>
              <a:sym typeface="Mada"/>
            </a:endParaRPr>
          </a:p>
        </p:txBody>
      </p:sp>
      <p:sp>
        <p:nvSpPr>
          <p:cNvPr id="166" name="Google Shape;166;p15"/>
          <p:cNvSpPr txBox="1"/>
          <p:nvPr/>
        </p:nvSpPr>
        <p:spPr>
          <a:xfrm>
            <a:off x="5124375" y="4405542"/>
            <a:ext cx="25434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Can be </a:t>
            </a:r>
            <a:r>
              <a:rPr lang="en-GB" sz="1000">
                <a:solidFill>
                  <a:srgbClr val="6AA84F"/>
                </a:solidFill>
                <a:latin typeface="Mada"/>
                <a:ea typeface="Mada"/>
                <a:cs typeface="Mada"/>
                <a:sym typeface="Mada"/>
              </a:rPr>
              <a:t>distributed</a:t>
            </a:r>
            <a:r>
              <a:rPr lang="en-GB" sz="1000">
                <a:solidFill>
                  <a:srgbClr val="6AA84F"/>
                </a:solidFill>
                <a:latin typeface="Mada"/>
                <a:ea typeface="Mada"/>
                <a:cs typeface="Mada"/>
                <a:sym typeface="Mada"/>
              </a:rPr>
              <a:t> on the world’s diabetes day for </a:t>
            </a:r>
            <a:r>
              <a:rPr lang="en-GB" sz="1000">
                <a:solidFill>
                  <a:srgbClr val="6AA84F"/>
                </a:solidFill>
                <a:latin typeface="Mada"/>
                <a:ea typeface="Mada"/>
                <a:cs typeface="Mada"/>
                <a:sym typeface="Mada"/>
              </a:rPr>
              <a:t>awareness</a:t>
            </a:r>
            <a:r>
              <a:rPr lang="en-GB" sz="1000">
                <a:solidFill>
                  <a:srgbClr val="6AA84F"/>
                </a:solidFill>
                <a:latin typeface="Mada"/>
                <a:ea typeface="Mada"/>
                <a:cs typeface="Mada"/>
                <a:sym typeface="Mada"/>
              </a:rPr>
              <a:t> and </a:t>
            </a:r>
            <a:r>
              <a:rPr lang="en-GB" sz="1000">
                <a:solidFill>
                  <a:srgbClr val="6AA84F"/>
                </a:solidFill>
                <a:latin typeface="Mada"/>
                <a:ea typeface="Mada"/>
                <a:cs typeface="Mada"/>
                <a:sym typeface="Mada"/>
              </a:rPr>
              <a:t>educational purposes. </a:t>
            </a:r>
            <a:endParaRPr sz="10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2" name="Google Shape;172;p16"/>
          <p:cNvCxnSpPr/>
          <p:nvPr/>
        </p:nvCxnSpPr>
        <p:spPr>
          <a:xfrm flipH="1" rot="10800000">
            <a:off x="-85" y="1065609"/>
            <a:ext cx="2476800" cy="10200"/>
          </a:xfrm>
          <a:prstGeom prst="straightConnector1">
            <a:avLst/>
          </a:prstGeom>
          <a:noFill/>
          <a:ln cap="flat" cmpd="sng" w="38100">
            <a:solidFill>
              <a:srgbClr val="76A5AF"/>
            </a:solidFill>
            <a:prstDash val="solid"/>
            <a:round/>
            <a:headEnd len="med" w="med" type="none"/>
            <a:tailEnd len="med" w="med" type="none"/>
          </a:ln>
        </p:spPr>
      </p:cxnSp>
      <p:sp>
        <p:nvSpPr>
          <p:cNvPr id="173" name="Google Shape;173;p16"/>
          <p:cNvSpPr txBox="1"/>
          <p:nvPr/>
        </p:nvSpPr>
        <p:spPr>
          <a:xfrm>
            <a:off x="0" y="562386"/>
            <a:ext cx="44835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Healthy nutrition</a:t>
            </a:r>
            <a:endParaRPr sz="2400">
              <a:solidFill>
                <a:srgbClr val="76A5AF"/>
              </a:solidFill>
              <a:latin typeface="Nunito"/>
              <a:ea typeface="Nunito"/>
              <a:cs typeface="Nunito"/>
              <a:sym typeface="Nunito"/>
            </a:endParaRPr>
          </a:p>
        </p:txBody>
      </p:sp>
      <p:cxnSp>
        <p:nvCxnSpPr>
          <p:cNvPr id="174" name="Google Shape;174;p16"/>
          <p:cNvCxnSpPr/>
          <p:nvPr/>
        </p:nvCxnSpPr>
        <p:spPr>
          <a:xfrm>
            <a:off x="-66" y="4046882"/>
            <a:ext cx="5396700" cy="17400"/>
          </a:xfrm>
          <a:prstGeom prst="straightConnector1">
            <a:avLst/>
          </a:prstGeom>
          <a:noFill/>
          <a:ln cap="flat" cmpd="sng" w="38100">
            <a:solidFill>
              <a:srgbClr val="76A5AF"/>
            </a:solidFill>
            <a:prstDash val="solid"/>
            <a:round/>
            <a:headEnd len="med" w="med" type="none"/>
            <a:tailEnd len="med" w="med" type="none"/>
          </a:ln>
        </p:spPr>
      </p:cxnSp>
      <p:sp>
        <p:nvSpPr>
          <p:cNvPr id="175" name="Google Shape;175;p16"/>
          <p:cNvSpPr txBox="1"/>
          <p:nvPr/>
        </p:nvSpPr>
        <p:spPr>
          <a:xfrm>
            <a:off x="-75" y="3533115"/>
            <a:ext cx="6258900" cy="5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Physical activity and tobacco cessation</a:t>
            </a:r>
            <a:endParaRPr sz="2400">
              <a:solidFill>
                <a:srgbClr val="76A5AF"/>
              </a:solidFill>
              <a:latin typeface="Nunito"/>
              <a:ea typeface="Nunito"/>
              <a:cs typeface="Nunito"/>
              <a:sym typeface="Nunito"/>
            </a:endParaRPr>
          </a:p>
        </p:txBody>
      </p:sp>
      <p:sp>
        <p:nvSpPr>
          <p:cNvPr id="176" name="Google Shape;176;p16"/>
          <p:cNvSpPr txBox="1"/>
          <p:nvPr/>
        </p:nvSpPr>
        <p:spPr>
          <a:xfrm>
            <a:off x="0" y="1161538"/>
            <a:ext cx="5733600" cy="19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Encourage</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Whole grains, legumes, nuts, fruits, vegetables, and meat with no fat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Minimize;</a:t>
            </a:r>
            <a:r>
              <a:rPr lang="en-GB" sz="1200">
                <a:latin typeface="Mada"/>
                <a:ea typeface="Mada"/>
                <a:cs typeface="Mada"/>
                <a:sym typeface="Mada"/>
              </a:rPr>
              <a:t> refined and processed foods, like rice, white bread, sugary drinks,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use of nonnutritive sweeteners may have the potential to reduce overall calorie and carbohydrate intake if substituted for caloric (sugar) sweeteners.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A referral to dietitian </a:t>
            </a:r>
            <a:r>
              <a:rPr b="1" lang="en-GB" sz="1200">
                <a:solidFill>
                  <a:srgbClr val="6AA84F"/>
                </a:solidFill>
                <a:latin typeface="Mada"/>
                <a:ea typeface="Mada"/>
                <a:cs typeface="Mada"/>
                <a:sym typeface="Mada"/>
              </a:rPr>
              <a:t>(</a:t>
            </a:r>
            <a:r>
              <a:rPr b="1" lang="en-GB" sz="1200">
                <a:solidFill>
                  <a:srgbClr val="6AA84F"/>
                </a:solidFill>
                <a:latin typeface="Mada"/>
                <a:ea typeface="Mada"/>
                <a:cs typeface="Mada"/>
                <a:sym typeface="Mada"/>
              </a:rPr>
              <a:t>even when you give them diet advice) </a:t>
            </a:r>
            <a:r>
              <a:rPr lang="en-GB" sz="1200">
                <a:latin typeface="Mada"/>
                <a:ea typeface="Mada"/>
                <a:cs typeface="Mada"/>
                <a:sym typeface="Mada"/>
              </a:rPr>
              <a:t>is essential to assess the overall nutrition status of, and to work collaboratively with, the patient to create a personalized meal plan that considers the individual's health status, skills, resources, food preferences, and health goals to coordinate and align with the overall treatment plan including physical activity and medication.</a:t>
            </a:r>
            <a:endParaRPr sz="1200">
              <a:latin typeface="Mada"/>
              <a:ea typeface="Mada"/>
              <a:cs typeface="Mada"/>
              <a:sym typeface="Mada"/>
            </a:endParaRPr>
          </a:p>
        </p:txBody>
      </p:sp>
      <p:sp>
        <p:nvSpPr>
          <p:cNvPr id="177" name="Google Shape;177;p16"/>
          <p:cNvSpPr txBox="1"/>
          <p:nvPr/>
        </p:nvSpPr>
        <p:spPr>
          <a:xfrm>
            <a:off x="-75" y="4267250"/>
            <a:ext cx="5733600" cy="235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latin typeface="Mada"/>
                <a:ea typeface="Mada"/>
                <a:cs typeface="Mada"/>
                <a:sym typeface="Mada"/>
              </a:rPr>
              <a:t>Just as </a:t>
            </a:r>
            <a:r>
              <a:rPr b="1" lang="en-GB" sz="1200">
                <a:latin typeface="Mada"/>
                <a:ea typeface="Mada"/>
                <a:cs typeface="Mada"/>
                <a:sym typeface="Mada"/>
              </a:rPr>
              <a:t>150 min/week</a:t>
            </a:r>
            <a:r>
              <a:rPr lang="en-GB" sz="1200">
                <a:latin typeface="Mada"/>
                <a:ea typeface="Mada"/>
                <a:cs typeface="Mada"/>
                <a:sym typeface="Mada"/>
              </a:rPr>
              <a:t> of </a:t>
            </a:r>
            <a:r>
              <a:rPr b="1" lang="en-GB" sz="1200">
                <a:latin typeface="Mada"/>
                <a:ea typeface="Mada"/>
                <a:cs typeface="Mada"/>
                <a:sym typeface="Mada"/>
              </a:rPr>
              <a:t>moderate intensity physical activity, </a:t>
            </a:r>
            <a:r>
              <a:rPr lang="en-GB" sz="1200">
                <a:latin typeface="Mada"/>
                <a:ea typeface="Mada"/>
                <a:cs typeface="Mada"/>
                <a:sym typeface="Mada"/>
              </a:rPr>
              <a:t>such as </a:t>
            </a:r>
            <a:r>
              <a:rPr b="1" lang="en-GB" sz="1200">
                <a:latin typeface="Mada"/>
                <a:ea typeface="Mada"/>
                <a:cs typeface="Mada"/>
                <a:sym typeface="Mada"/>
              </a:rPr>
              <a:t>brisk walking,</a:t>
            </a:r>
            <a:r>
              <a:rPr lang="en-GB" sz="1200">
                <a:latin typeface="Mada"/>
                <a:ea typeface="Mada"/>
                <a:cs typeface="Mada"/>
                <a:sym typeface="Mada"/>
              </a:rPr>
              <a:t> showed beneficial effects in those with prediabetes.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Moderate intensity physical activity has been shown to improve insulin sensitivity and reduce abdominal fat.</a:t>
            </a:r>
            <a:endParaRPr sz="1200">
              <a:latin typeface="Mada"/>
              <a:ea typeface="Mada"/>
              <a:cs typeface="Mada"/>
              <a:sym typeface="Mada"/>
            </a:endParaRPr>
          </a:p>
          <a:p>
            <a:pPr indent="-304800" lvl="0" marL="457200" rtl="0" algn="l">
              <a:spcBef>
                <a:spcPts val="0"/>
              </a:spcBef>
              <a:spcAft>
                <a:spcPts val="0"/>
              </a:spcAft>
              <a:buSzPts val="1200"/>
              <a:buChar char="●"/>
            </a:pPr>
            <a:r>
              <a:rPr lang="en-GB" sz="1200">
                <a:latin typeface="Mada"/>
                <a:ea typeface="Mada"/>
                <a:cs typeface="Mada"/>
                <a:sym typeface="Mada"/>
              </a:rPr>
              <a:t>Tobacco Smoking may </a:t>
            </a:r>
            <a:r>
              <a:rPr b="1" lang="en-GB" sz="1200">
                <a:latin typeface="Mada"/>
                <a:ea typeface="Mada"/>
                <a:cs typeface="Mada"/>
                <a:sym typeface="Mada"/>
              </a:rPr>
              <a:t>increase the risk of type 2 diabetes;</a:t>
            </a:r>
            <a:r>
              <a:rPr lang="en-GB" sz="1200">
                <a:latin typeface="Mada"/>
                <a:ea typeface="Mada"/>
                <a:cs typeface="Mada"/>
                <a:sym typeface="Mada"/>
              </a:rPr>
              <a:t> therefore, evaluation for tobacco use and referral for tobacco cessation, if indicated, should be part of routine care for those at risk for diabetes.</a:t>
            </a:r>
            <a:r>
              <a:rPr lang="en-GB" sz="1200">
                <a:latin typeface="Mada"/>
                <a:ea typeface="Mada"/>
                <a:cs typeface="Mada"/>
                <a:sym typeface="Mada"/>
              </a:rPr>
              <a:t> </a:t>
            </a:r>
            <a:r>
              <a:rPr lang="en-GB" sz="1200">
                <a:solidFill>
                  <a:srgbClr val="6AA84F"/>
                </a:solidFill>
                <a:latin typeface="Mada"/>
                <a:ea typeface="Mada"/>
                <a:cs typeface="Mada"/>
                <a:sym typeface="Mada"/>
              </a:rPr>
              <a:t>We don't expect you to counsel unless it's a separate osce station but always give a brief advice </a:t>
            </a:r>
            <a:endParaRPr sz="1200">
              <a:solidFill>
                <a:srgbClr val="6AA84F"/>
              </a:solidFill>
              <a:latin typeface="Mada"/>
              <a:ea typeface="Mada"/>
              <a:cs typeface="Mada"/>
              <a:sym typeface="Mada"/>
            </a:endParaRPr>
          </a:p>
        </p:txBody>
      </p:sp>
      <p:pic>
        <p:nvPicPr>
          <p:cNvPr id="178" name="Google Shape;178;p16"/>
          <p:cNvPicPr preferRelativeResize="0"/>
          <p:nvPr/>
        </p:nvPicPr>
        <p:blipFill rotWithShape="1">
          <a:blip r:embed="rId3">
            <a:alphaModFix/>
          </a:blip>
          <a:srcRect b="38062" l="15995" r="58691" t="28983"/>
          <a:stretch/>
        </p:blipFill>
        <p:spPr>
          <a:xfrm>
            <a:off x="5885476" y="1464400"/>
            <a:ext cx="1379700" cy="1346700"/>
          </a:xfrm>
          <a:prstGeom prst="ellipse">
            <a:avLst/>
          </a:prstGeom>
          <a:noFill/>
          <a:ln>
            <a:noFill/>
          </a:ln>
        </p:spPr>
      </p:pic>
      <p:cxnSp>
        <p:nvCxnSpPr>
          <p:cNvPr id="179" name="Google Shape;179;p16"/>
          <p:cNvCxnSpPr/>
          <p:nvPr/>
        </p:nvCxnSpPr>
        <p:spPr>
          <a:xfrm>
            <a:off x="-10" y="6642193"/>
            <a:ext cx="3982500" cy="6000"/>
          </a:xfrm>
          <a:prstGeom prst="straightConnector1">
            <a:avLst/>
          </a:prstGeom>
          <a:noFill/>
          <a:ln cap="flat" cmpd="sng" w="38100">
            <a:solidFill>
              <a:srgbClr val="76A5AF"/>
            </a:solidFill>
            <a:prstDash val="solid"/>
            <a:round/>
            <a:headEnd len="med" w="med" type="none"/>
            <a:tailEnd len="med" w="med" type="none"/>
          </a:ln>
        </p:spPr>
      </p:cxnSp>
      <p:sp>
        <p:nvSpPr>
          <p:cNvPr id="180" name="Google Shape;180;p16"/>
          <p:cNvSpPr txBox="1"/>
          <p:nvPr/>
        </p:nvSpPr>
        <p:spPr>
          <a:xfrm>
            <a:off x="-75" y="6829425"/>
            <a:ext cx="5733600" cy="1485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Metformin </a:t>
            </a:r>
            <a:r>
              <a:rPr lang="en-GB" sz="1200">
                <a:latin typeface="Mada"/>
                <a:ea typeface="Mada"/>
                <a:cs typeface="Mada"/>
                <a:sym typeface="Mada"/>
              </a:rPr>
              <a:t>therapy for prevention of type 2 diabetes should be considered in those with prediabetes, especially for those who are obese </a:t>
            </a:r>
            <a:r>
              <a:rPr lang="en-GB" sz="1200">
                <a:solidFill>
                  <a:srgbClr val="6AA84F"/>
                </a:solidFill>
                <a:latin typeface="Mada"/>
                <a:ea typeface="Mada"/>
                <a:cs typeface="Mada"/>
                <a:sym typeface="Mada"/>
              </a:rPr>
              <a:t>and hypertensive.</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Metformin </a:t>
            </a:r>
            <a:r>
              <a:rPr lang="en-GB" sz="1200">
                <a:latin typeface="Mada"/>
                <a:ea typeface="Mada"/>
                <a:cs typeface="Mada"/>
                <a:sym typeface="Mada"/>
              </a:rPr>
              <a:t>and </a:t>
            </a:r>
            <a:r>
              <a:rPr b="1" lang="en-GB" sz="1200">
                <a:latin typeface="Mada"/>
                <a:ea typeface="Mada"/>
                <a:cs typeface="Mada"/>
                <a:sym typeface="Mada"/>
              </a:rPr>
              <a:t>intensive lifestyle modification</a:t>
            </a:r>
            <a:r>
              <a:rPr lang="en-GB" sz="1200">
                <a:latin typeface="Mada"/>
                <a:ea typeface="Mada"/>
                <a:cs typeface="Mada"/>
                <a:sym typeface="Mada"/>
              </a:rPr>
              <a:t> led to an equivalent 50% reduction in diabetes risk.</a:t>
            </a:r>
            <a:endParaRPr sz="1200">
              <a:latin typeface="Mada"/>
              <a:ea typeface="Mada"/>
              <a:cs typeface="Mada"/>
              <a:sym typeface="Mada"/>
            </a:endParaRPr>
          </a:p>
        </p:txBody>
      </p:sp>
      <p:pic>
        <p:nvPicPr>
          <p:cNvPr id="181" name="Google Shape;181;p16"/>
          <p:cNvPicPr preferRelativeResize="0"/>
          <p:nvPr/>
        </p:nvPicPr>
        <p:blipFill rotWithShape="1">
          <a:blip r:embed="rId4">
            <a:alphaModFix/>
          </a:blip>
          <a:srcRect b="36230" l="15277" r="59079" t="29470"/>
          <a:stretch/>
        </p:blipFill>
        <p:spPr>
          <a:xfrm>
            <a:off x="5925525" y="6549346"/>
            <a:ext cx="1299600" cy="1244400"/>
          </a:xfrm>
          <a:prstGeom prst="ellipse">
            <a:avLst/>
          </a:prstGeom>
          <a:noFill/>
          <a:ln>
            <a:noFill/>
          </a:ln>
        </p:spPr>
      </p:pic>
      <p:pic>
        <p:nvPicPr>
          <p:cNvPr id="182" name="Google Shape;182;p16"/>
          <p:cNvPicPr preferRelativeResize="0"/>
          <p:nvPr/>
        </p:nvPicPr>
        <p:blipFill rotWithShape="1">
          <a:blip r:embed="rId5">
            <a:alphaModFix/>
          </a:blip>
          <a:srcRect b="36907" l="16207" r="57020" t="27553"/>
          <a:stretch/>
        </p:blipFill>
        <p:spPr>
          <a:xfrm>
            <a:off x="5925525" y="4267250"/>
            <a:ext cx="1299600" cy="1294200"/>
          </a:xfrm>
          <a:prstGeom prst="ellipse">
            <a:avLst/>
          </a:prstGeom>
          <a:noFill/>
          <a:ln>
            <a:noFill/>
          </a:ln>
        </p:spPr>
      </p:pic>
      <p:sp>
        <p:nvSpPr>
          <p:cNvPr id="183" name="Google Shape;183;p16"/>
          <p:cNvSpPr txBox="1"/>
          <p:nvPr/>
        </p:nvSpPr>
        <p:spPr>
          <a:xfrm>
            <a:off x="12" y="6168200"/>
            <a:ext cx="44835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Pharmacologic Interventions</a:t>
            </a:r>
            <a:endParaRPr sz="2400">
              <a:solidFill>
                <a:srgbClr val="76A5AF"/>
              </a:solidFill>
              <a:latin typeface="Nunito"/>
              <a:ea typeface="Nunito"/>
              <a:cs typeface="Nunito"/>
              <a:sym typeface="Nunito"/>
            </a:endParaRPr>
          </a:p>
        </p:txBody>
      </p:sp>
      <p:sp>
        <p:nvSpPr>
          <p:cNvPr id="184" name="Google Shape;184;p16"/>
          <p:cNvSpPr txBox="1"/>
          <p:nvPr/>
        </p:nvSpPr>
        <p:spPr>
          <a:xfrm>
            <a:off x="2476736" y="767700"/>
            <a:ext cx="17178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CC0000"/>
                </a:solidFill>
              </a:rPr>
              <a:t>OSCE</a:t>
            </a:r>
            <a:r>
              <a:rPr lang="en-GB"/>
              <a:t> </a:t>
            </a:r>
            <a:endParaRPr/>
          </a:p>
        </p:txBody>
      </p:sp>
      <p:sp>
        <p:nvSpPr>
          <p:cNvPr id="185" name="Google Shape;185;p16"/>
          <p:cNvSpPr txBox="1"/>
          <p:nvPr/>
        </p:nvSpPr>
        <p:spPr>
          <a:xfrm>
            <a:off x="5507336" y="3748974"/>
            <a:ext cx="17178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CC0000"/>
                </a:solidFill>
              </a:rPr>
              <a:t>OSCE</a:t>
            </a:r>
            <a:r>
              <a:rPr lang="en-GB"/>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Because the symptoms presents shortly after the onset of insulin </a:t>
            </a:r>
            <a:r>
              <a:rPr lang="en-GB" sz="1000">
                <a:solidFill>
                  <a:srgbClr val="6AA84F"/>
                </a:solidFill>
                <a:latin typeface="Mada"/>
                <a:ea typeface="Mada"/>
                <a:cs typeface="Mada"/>
                <a:sym typeface="Mada"/>
              </a:rPr>
              <a:t>deficiency</a:t>
            </a:r>
            <a:r>
              <a:rPr lang="en-GB"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Because the </a:t>
            </a:r>
            <a:r>
              <a:rPr lang="en-GB" sz="1000">
                <a:solidFill>
                  <a:srgbClr val="6AA84F"/>
                </a:solidFill>
                <a:latin typeface="Mada"/>
                <a:ea typeface="Mada"/>
                <a:cs typeface="Mada"/>
                <a:sym typeface="Mada"/>
              </a:rPr>
              <a:t>pathological</a:t>
            </a:r>
            <a:r>
              <a:rPr lang="en-GB" sz="1000">
                <a:solidFill>
                  <a:srgbClr val="6AA84F"/>
                </a:solidFill>
                <a:latin typeface="Mada"/>
                <a:ea typeface="Mada"/>
                <a:cs typeface="Mada"/>
                <a:sym typeface="Mada"/>
              </a:rPr>
              <a:t> process (hyperglycemia) started years ago</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However, in each visit ask about the feet and maybe do a general inspection.</a:t>
            </a:r>
            <a:endParaRPr sz="1000">
              <a:solidFill>
                <a:srgbClr val="6AA84F"/>
              </a:solidFill>
              <a:latin typeface="Mada"/>
              <a:ea typeface="Mada"/>
              <a:cs typeface="Mada"/>
              <a:sym typeface="Mada"/>
            </a:endParaRPr>
          </a:p>
        </p:txBody>
      </p:sp>
      <p:graphicFrame>
        <p:nvGraphicFramePr>
          <p:cNvPr id="192" name="Google Shape;192;p17"/>
          <p:cNvGraphicFramePr/>
          <p:nvPr/>
        </p:nvGraphicFramePr>
        <p:xfrm>
          <a:off x="248398" y="350034"/>
          <a:ext cx="3000000" cy="3000000"/>
        </p:xfrm>
        <a:graphic>
          <a:graphicData uri="http://schemas.openxmlformats.org/drawingml/2006/table">
            <a:tbl>
              <a:tblPr>
                <a:noFill/>
                <a:tableStyleId>{1F1AFD60-FE44-46A3-BC3A-6B5CA3C90D8A}</a:tableStyleId>
              </a:tblPr>
              <a:tblGrid>
                <a:gridCol w="1696250"/>
                <a:gridCol w="5396225"/>
              </a:tblGrid>
              <a:tr h="660825">
                <a:tc gridSpan="2">
                  <a:txBody>
                    <a:bodyPr/>
                    <a:lstStyle/>
                    <a:p>
                      <a:pPr indent="0" lvl="0" marL="0" rtl="0" algn="ctr">
                        <a:spcBef>
                          <a:spcPts val="0"/>
                        </a:spcBef>
                        <a:spcAft>
                          <a:spcPts val="0"/>
                        </a:spcAft>
                        <a:buNone/>
                      </a:pPr>
                      <a:r>
                        <a:rPr b="1" lang="en-GB" sz="2400">
                          <a:solidFill>
                            <a:srgbClr val="FFFFFF"/>
                          </a:solidFill>
                          <a:latin typeface="Nunito"/>
                          <a:ea typeface="Nunito"/>
                          <a:cs typeface="Nunito"/>
                          <a:sym typeface="Nunito"/>
                        </a:rPr>
                        <a:t>Complications of DM</a:t>
                      </a:r>
                      <a:endParaRPr b="1" sz="2400">
                        <a:solidFill>
                          <a:srgbClr val="FFFFFF"/>
                        </a:solidFill>
                        <a:latin typeface="Nunito"/>
                        <a:ea typeface="Nunito"/>
                        <a:cs typeface="Nunito"/>
                        <a:sym typeface="Nunito"/>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solidFill>
                      <a:srgbClr val="D0E0E3"/>
                    </a:solidFill>
                  </a:tcPr>
                </a:tc>
                <a:tc hMerge="1"/>
              </a:tr>
              <a:tr h="1681700">
                <a:tc>
                  <a:txBody>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Cardiovascular Disease (CVD)</a:t>
                      </a:r>
                      <a:endParaRPr b="1" sz="1700">
                        <a:solidFill>
                          <a:srgbClr val="FFFFFF"/>
                        </a:solidFill>
                        <a:latin typeface="Nunito"/>
                        <a:ea typeface="Nunito"/>
                        <a:cs typeface="Nunito"/>
                        <a:sym typeface="Nunito"/>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After 10 years of observational follow-up of the UKPDS, those originally randomized to intensive glycemic control had significant long-term reductions in MI (15% with sulfonylurea or insulin as initial pharmacotherapy, 33% with metformin as initial pharmacotherapy) and in all-cause mortality (13% and 27%,respectively).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DM increase risk of CVD</a:t>
                      </a:r>
                      <a:endParaRPr sz="1200">
                        <a:latin typeface="Mada"/>
                        <a:ea typeface="Mada"/>
                        <a:cs typeface="Mada"/>
                        <a:sym typeface="Mada"/>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tcPr>
                </a:tc>
              </a:tr>
              <a:tr h="1681700">
                <a:tc>
                  <a:txBody>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Chronic kidney disease (CKD)</a:t>
                      </a:r>
                      <a:endParaRPr b="1" sz="1700">
                        <a:solidFill>
                          <a:srgbClr val="FFFFFF"/>
                        </a:solidFill>
                        <a:latin typeface="Nunito"/>
                        <a:ea typeface="Nunito"/>
                        <a:cs typeface="Nunito"/>
                        <a:sym typeface="Nunito"/>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Optimize glucose control</a:t>
                      </a:r>
                      <a:r>
                        <a:rPr lang="en-GB" sz="1200">
                          <a:latin typeface="Mada"/>
                          <a:ea typeface="Mada"/>
                          <a:cs typeface="Mada"/>
                          <a:sym typeface="Mada"/>
                        </a:rPr>
                        <a:t> to reduce the risk or slow the progression of chronic kidney disease. 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Optimize blood pressure control</a:t>
                      </a:r>
                      <a:r>
                        <a:rPr lang="en-GB" sz="1200">
                          <a:latin typeface="Mada"/>
                          <a:ea typeface="Mada"/>
                          <a:cs typeface="Mada"/>
                          <a:sym typeface="Mada"/>
                        </a:rPr>
                        <a:t> to reduce the risk or slow the progression of chronic kidney disease. A</a:t>
                      </a:r>
                      <a:endParaRPr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Screening by:</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Albumin/Creatinine Ratio to detect Microalbuminuria beside Renal function tests.</a:t>
                      </a:r>
                      <a:endParaRPr sz="1200">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Normal levels → once a year </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Abnormal levels → more than once a year, depending on the patient status. </a:t>
                      </a:r>
                      <a:endParaRPr sz="1200">
                        <a:solidFill>
                          <a:srgbClr val="6AA84F"/>
                        </a:solidFill>
                        <a:latin typeface="Mada"/>
                        <a:ea typeface="Mada"/>
                        <a:cs typeface="Mada"/>
                        <a:sym typeface="Mada"/>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tcPr>
                </a:tc>
              </a:tr>
              <a:tr h="2101575">
                <a:tc>
                  <a:txBody>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Diabetic Retinopathy</a:t>
                      </a:r>
                      <a:endParaRPr b="1" sz="1700">
                        <a:solidFill>
                          <a:srgbClr val="FFFFFF"/>
                        </a:solidFill>
                        <a:latin typeface="Nunito"/>
                        <a:ea typeface="Nunito"/>
                        <a:cs typeface="Nunito"/>
                        <a:sym typeface="Nunito"/>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Optimize glycemic control </a:t>
                      </a:r>
                      <a:r>
                        <a:rPr lang="en-GB" sz="1200">
                          <a:latin typeface="Mada"/>
                          <a:ea typeface="Mada"/>
                          <a:cs typeface="Mada"/>
                          <a:sym typeface="Mada"/>
                        </a:rPr>
                        <a:t>to reduce the risk or slow the progression of diabetic retinopathy. 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Optimize blood pressure </a:t>
                      </a:r>
                      <a:r>
                        <a:rPr lang="en-GB" sz="1200">
                          <a:latin typeface="Mada"/>
                          <a:ea typeface="Mada"/>
                          <a:cs typeface="Mada"/>
                          <a:sym typeface="Mada"/>
                        </a:rPr>
                        <a:t>and </a:t>
                      </a:r>
                      <a:r>
                        <a:rPr b="1" lang="en-GB" sz="1200">
                          <a:latin typeface="Mada"/>
                          <a:ea typeface="Mada"/>
                          <a:cs typeface="Mada"/>
                          <a:sym typeface="Mada"/>
                        </a:rPr>
                        <a:t>serum lipid control</a:t>
                      </a:r>
                      <a:r>
                        <a:rPr lang="en-GB" sz="1200">
                          <a:latin typeface="Mada"/>
                          <a:ea typeface="Mada"/>
                          <a:cs typeface="Mada"/>
                          <a:sym typeface="Mada"/>
                        </a:rPr>
                        <a:t> to reduce the risk or slow the progression of diabetic retinopathy. A</a:t>
                      </a:r>
                      <a:endParaRPr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Screening </a:t>
                      </a:r>
                      <a:r>
                        <a:rPr b="1" lang="en-GB" sz="1200">
                          <a:solidFill>
                            <a:srgbClr val="6AA84F"/>
                          </a:solidFill>
                          <a:latin typeface="Mada"/>
                          <a:ea typeface="Mada"/>
                          <a:cs typeface="Mada"/>
                          <a:sym typeface="Mada"/>
                        </a:rPr>
                        <a:t>by </a:t>
                      </a:r>
                      <a:r>
                        <a:rPr b="1" lang="en-GB" sz="1200">
                          <a:solidFill>
                            <a:srgbClr val="6AA84F"/>
                          </a:solidFill>
                          <a:latin typeface="Mada"/>
                          <a:ea typeface="Mada"/>
                          <a:cs typeface="Mada"/>
                          <a:sym typeface="Mada"/>
                        </a:rPr>
                        <a:t>referring</a:t>
                      </a:r>
                      <a:r>
                        <a:rPr b="1" lang="en-GB" sz="1200">
                          <a:solidFill>
                            <a:srgbClr val="6AA84F"/>
                          </a:solidFill>
                          <a:latin typeface="Mada"/>
                          <a:ea typeface="Mada"/>
                          <a:cs typeface="Mada"/>
                          <a:sym typeface="Mada"/>
                        </a:rPr>
                        <a:t> them to the </a:t>
                      </a:r>
                      <a:r>
                        <a:rPr b="1" lang="en-GB" sz="1200">
                          <a:solidFill>
                            <a:srgbClr val="6AA84F"/>
                          </a:solidFill>
                          <a:latin typeface="Mada"/>
                          <a:ea typeface="Mada"/>
                          <a:cs typeface="Mada"/>
                          <a:sym typeface="Mada"/>
                        </a:rPr>
                        <a:t>ophthalmology</a:t>
                      </a:r>
                      <a:r>
                        <a:rPr b="1" lang="en-GB" sz="1200">
                          <a:solidFill>
                            <a:srgbClr val="6AA84F"/>
                          </a:solidFill>
                          <a:latin typeface="Mada"/>
                          <a:ea typeface="Mada"/>
                          <a:cs typeface="Mada"/>
                          <a:sym typeface="Mada"/>
                        </a:rPr>
                        <a:t> clinic:</a:t>
                      </a:r>
                      <a:endParaRPr b="1"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Adults with type 1 diabetes should be referred to an ophthalmologist within 5 years</a:t>
                      </a:r>
                      <a:r>
                        <a:rPr baseline="30000" lang="en-GB" sz="1200">
                          <a:latin typeface="Mada"/>
                          <a:ea typeface="Mada"/>
                          <a:cs typeface="Mada"/>
                          <a:sym typeface="Mada"/>
                        </a:rPr>
                        <a:t>1</a:t>
                      </a:r>
                      <a:r>
                        <a:rPr lang="en-GB" sz="1200">
                          <a:latin typeface="Mada"/>
                          <a:ea typeface="Mada"/>
                          <a:cs typeface="Mada"/>
                          <a:sym typeface="Mada"/>
                        </a:rPr>
                        <a:t> after the onset of diabetes. B</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Patients with type 2 diabetes should be referred to an ophthalmologist at the time</a:t>
                      </a:r>
                      <a:r>
                        <a:rPr baseline="30000" lang="en-GB" sz="1200">
                          <a:latin typeface="Mada"/>
                          <a:ea typeface="Mada"/>
                          <a:cs typeface="Mada"/>
                          <a:sym typeface="Mada"/>
                        </a:rPr>
                        <a:t>2</a:t>
                      </a:r>
                      <a:r>
                        <a:rPr lang="en-GB" sz="1200">
                          <a:latin typeface="Mada"/>
                          <a:ea typeface="Mada"/>
                          <a:cs typeface="Mada"/>
                          <a:sym typeface="Mada"/>
                        </a:rPr>
                        <a:t> of the diabetes diagnosis. B</a:t>
                      </a:r>
                      <a:endParaRPr sz="1200">
                        <a:latin typeface="Mada"/>
                        <a:ea typeface="Mada"/>
                        <a:cs typeface="Mada"/>
                        <a:sym typeface="Mada"/>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tcPr>
                </a:tc>
              </a:tr>
              <a:tr h="1316500">
                <a:tc>
                  <a:txBody>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Neuropathy</a:t>
                      </a:r>
                      <a:endParaRPr b="1" sz="1700">
                        <a:solidFill>
                          <a:srgbClr val="FFFFFF"/>
                        </a:solidFill>
                        <a:latin typeface="Nunito"/>
                        <a:ea typeface="Nunito"/>
                        <a:cs typeface="Nunito"/>
                        <a:sym typeface="Nunito"/>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b="1" lang="en-GB" sz="1200">
                          <a:latin typeface="Mada"/>
                          <a:ea typeface="Mada"/>
                          <a:cs typeface="Mada"/>
                          <a:sym typeface="Mada"/>
                        </a:rPr>
                        <a:t>Screening </a:t>
                      </a:r>
                      <a:r>
                        <a:rPr b="1" lang="en-GB" sz="1200">
                          <a:solidFill>
                            <a:srgbClr val="6AA84F"/>
                          </a:solidFill>
                          <a:latin typeface="Mada"/>
                          <a:ea typeface="Mada"/>
                          <a:cs typeface="Mada"/>
                          <a:sym typeface="Mada"/>
                        </a:rPr>
                        <a:t>by the GP no need for </a:t>
                      </a:r>
                      <a:r>
                        <a:rPr b="1" lang="en-GB" sz="1200">
                          <a:solidFill>
                            <a:srgbClr val="6AA84F"/>
                          </a:solidFill>
                          <a:latin typeface="Mada"/>
                          <a:ea typeface="Mada"/>
                          <a:cs typeface="Mada"/>
                          <a:sym typeface="Mada"/>
                        </a:rPr>
                        <a:t>referral</a:t>
                      </a:r>
                      <a:r>
                        <a:rPr b="1" lang="en-GB" sz="1200">
                          <a:solidFill>
                            <a:srgbClr val="6AA84F"/>
                          </a:solidFill>
                          <a:latin typeface="Mada"/>
                          <a:ea typeface="Mada"/>
                          <a:cs typeface="Mada"/>
                          <a:sym typeface="Mada"/>
                        </a:rPr>
                        <a:t> to neurology:</a:t>
                      </a:r>
                      <a:endParaRPr b="1"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All patients should be assessed for diabetic peripheral neuropathy starting </a:t>
                      </a:r>
                      <a:r>
                        <a:rPr b="1" lang="en-GB" sz="1200">
                          <a:latin typeface="Mada"/>
                          <a:ea typeface="Mada"/>
                          <a:cs typeface="Mada"/>
                          <a:sym typeface="Mada"/>
                        </a:rPr>
                        <a:t>at diagnosis of type 2 diabetes</a:t>
                      </a:r>
                      <a:r>
                        <a:rPr lang="en-GB" sz="1200">
                          <a:latin typeface="Mada"/>
                          <a:ea typeface="Mada"/>
                          <a:cs typeface="Mada"/>
                          <a:sym typeface="Mada"/>
                        </a:rPr>
                        <a:t> and </a:t>
                      </a:r>
                      <a:r>
                        <a:rPr b="1" lang="en-GB" sz="1200">
                          <a:latin typeface="Mada"/>
                          <a:ea typeface="Mada"/>
                          <a:cs typeface="Mada"/>
                          <a:sym typeface="Mada"/>
                        </a:rPr>
                        <a:t>5 years</a:t>
                      </a:r>
                      <a:r>
                        <a:rPr lang="en-GB" sz="1200">
                          <a:latin typeface="Mada"/>
                          <a:ea typeface="Mada"/>
                          <a:cs typeface="Mada"/>
                          <a:sym typeface="Mada"/>
                        </a:rPr>
                        <a:t> after the diagnosis of</a:t>
                      </a:r>
                      <a:r>
                        <a:rPr b="1" lang="en-GB" sz="1200">
                          <a:latin typeface="Mada"/>
                          <a:ea typeface="Mada"/>
                          <a:cs typeface="Mada"/>
                          <a:sym typeface="Mada"/>
                        </a:rPr>
                        <a:t> type 1 diabetes </a:t>
                      </a:r>
                      <a:r>
                        <a:rPr lang="en-GB" sz="1200">
                          <a:latin typeface="Mada"/>
                          <a:ea typeface="Mada"/>
                          <a:cs typeface="Mada"/>
                          <a:sym typeface="Mada"/>
                        </a:rPr>
                        <a:t>and at least annually thereafter. B</a:t>
                      </a:r>
                      <a:endParaRPr sz="1200">
                        <a:latin typeface="Mada"/>
                        <a:ea typeface="Mada"/>
                        <a:cs typeface="Mada"/>
                        <a:sym typeface="Mada"/>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tcPr>
                </a:tc>
              </a:tr>
              <a:tr h="1471775">
                <a:tc>
                  <a:txBody>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Foot care &amp; Diabetic foot</a:t>
                      </a:r>
                      <a:endParaRPr b="1" sz="1700">
                        <a:solidFill>
                          <a:srgbClr val="FFFFFF"/>
                        </a:solidFill>
                        <a:latin typeface="Nunito"/>
                        <a:ea typeface="Nunito"/>
                        <a:cs typeface="Nunito"/>
                        <a:sym typeface="Nunito"/>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Perform a comprehensive foot evaluation at least </a:t>
                      </a:r>
                      <a:r>
                        <a:rPr b="1" lang="en-GB" sz="1200">
                          <a:latin typeface="Mada"/>
                          <a:ea typeface="Mada"/>
                          <a:cs typeface="Mada"/>
                          <a:sym typeface="Mada"/>
                        </a:rPr>
                        <a:t>annually</a:t>
                      </a:r>
                      <a:r>
                        <a:rPr b="1" baseline="30000" lang="en-GB" sz="1200">
                          <a:latin typeface="Mada"/>
                          <a:ea typeface="Mada"/>
                          <a:cs typeface="Mada"/>
                          <a:sym typeface="Mada"/>
                        </a:rPr>
                        <a:t>3</a:t>
                      </a:r>
                      <a:r>
                        <a:rPr b="1" lang="en-GB" sz="1200">
                          <a:latin typeface="Mada"/>
                          <a:ea typeface="Mada"/>
                          <a:cs typeface="Mada"/>
                          <a:sym typeface="Mada"/>
                        </a:rPr>
                        <a:t> </a:t>
                      </a:r>
                      <a:r>
                        <a:rPr lang="en-GB" sz="1200">
                          <a:latin typeface="Mada"/>
                          <a:ea typeface="Mada"/>
                          <a:cs typeface="Mada"/>
                          <a:sym typeface="Mada"/>
                        </a:rPr>
                        <a:t>to identify risk factors for ulcers and amputations. B</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examination should include inspection of the skin,assessment of foot deformities, neurological assessment (monofilament testing with pinprick, temperature, vibration), and vascular assessment including pulses in the legs and feet. B</a:t>
                      </a:r>
                      <a:endParaRPr sz="1200">
                        <a:latin typeface="Mada"/>
                        <a:ea typeface="Mada"/>
                        <a:cs typeface="Mada"/>
                        <a:sym typeface="Mada"/>
                      </a:endParaRPr>
                    </a:p>
                  </a:txBody>
                  <a:tcPr marT="91425" marB="91425" marR="91425" marL="91425" anchor="ctr">
                    <a:lnL cap="flat" cmpd="sng" w="9525">
                      <a:solidFill>
                        <a:srgbClr val="45818E"/>
                      </a:solidFill>
                      <a:prstDash val="solid"/>
                      <a:round/>
                      <a:headEnd len="sm" w="sm" type="none"/>
                      <a:tailEnd len="sm" w="sm" type="none"/>
                    </a:lnL>
                    <a:lnR cap="flat" cmpd="sng" w="9525">
                      <a:solidFill>
                        <a:srgbClr val="45818E"/>
                      </a:solidFill>
                      <a:prstDash val="solid"/>
                      <a:round/>
                      <a:headEnd len="sm" w="sm" type="none"/>
                      <a:tailEnd len="sm" w="sm" type="none"/>
                    </a:lnR>
                    <a:lnT cap="flat" cmpd="sng" w="9525">
                      <a:solidFill>
                        <a:srgbClr val="45818E"/>
                      </a:solidFill>
                      <a:prstDash val="solid"/>
                      <a:round/>
                      <a:headEnd len="sm" w="sm" type="none"/>
                      <a:tailEnd len="sm" w="sm" type="none"/>
                    </a:lnT>
                    <a:lnB cap="flat" cmpd="sng" w="9525">
                      <a:solidFill>
                        <a:srgbClr val="45818E"/>
                      </a:solidFill>
                      <a:prstDash val="solid"/>
                      <a:round/>
                      <a:headEnd len="sm" w="sm" type="none"/>
                      <a:tailEnd len="sm" w="sm" type="none"/>
                    </a:lnB>
                  </a:tcPr>
                </a:tc>
              </a:tr>
            </a:tbl>
          </a:graphicData>
        </a:graphic>
      </p:graphicFrame>
      <p:sp>
        <p:nvSpPr>
          <p:cNvPr id="193" name="Google Shape;193;p17"/>
          <p:cNvSpPr/>
          <p:nvPr/>
        </p:nvSpPr>
        <p:spPr>
          <a:xfrm>
            <a:off x="248401" y="208044"/>
            <a:ext cx="648300" cy="8028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18"/>
          <p:cNvGrpSpPr/>
          <p:nvPr/>
        </p:nvGrpSpPr>
        <p:grpSpPr>
          <a:xfrm>
            <a:off x="778294" y="1712949"/>
            <a:ext cx="6034756" cy="7294014"/>
            <a:chOff x="458219" y="1197686"/>
            <a:chExt cx="6034756" cy="7294014"/>
          </a:xfrm>
        </p:grpSpPr>
        <p:sp>
          <p:nvSpPr>
            <p:cNvPr id="201" name="Google Shape;201;p18"/>
            <p:cNvSpPr/>
            <p:nvPr/>
          </p:nvSpPr>
          <p:spPr>
            <a:xfrm>
              <a:off x="905169" y="1254624"/>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02" name="Google Shape;202;p18"/>
            <p:cNvSpPr txBox="1"/>
            <p:nvPr/>
          </p:nvSpPr>
          <p:spPr>
            <a:xfrm>
              <a:off x="467744" y="1418761"/>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45818E"/>
                  </a:solidFill>
                  <a:latin typeface="Nunito"/>
                  <a:ea typeface="Nunito"/>
                  <a:cs typeface="Nunito"/>
                  <a:sym typeface="Nunito"/>
                </a:rPr>
                <a:t>1</a:t>
              </a:r>
              <a:endParaRPr b="1" sz="3500">
                <a:solidFill>
                  <a:srgbClr val="45818E"/>
                </a:solidFill>
                <a:latin typeface="Nunito"/>
                <a:ea typeface="Nunito"/>
                <a:cs typeface="Nunito"/>
                <a:sym typeface="Nunito"/>
              </a:endParaRPr>
            </a:p>
          </p:txBody>
        </p:sp>
        <p:grpSp>
          <p:nvGrpSpPr>
            <p:cNvPr id="203" name="Google Shape;203;p18"/>
            <p:cNvGrpSpPr/>
            <p:nvPr/>
          </p:nvGrpSpPr>
          <p:grpSpPr>
            <a:xfrm>
              <a:off x="905169" y="1197686"/>
              <a:ext cx="566175" cy="923575"/>
              <a:chOff x="1085125" y="209550"/>
              <a:chExt cx="566175" cy="923575"/>
            </a:xfrm>
          </p:grpSpPr>
          <p:sp>
            <p:nvSpPr>
              <p:cNvPr id="204" name="Google Shape;204;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05" name="Google Shape;205;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06" name="Google Shape;206;p18"/>
            <p:cNvSpPr/>
            <p:nvPr/>
          </p:nvSpPr>
          <p:spPr>
            <a:xfrm>
              <a:off x="895644" y="2302174"/>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07" name="Google Shape;207;p18"/>
            <p:cNvSpPr txBox="1"/>
            <p:nvPr/>
          </p:nvSpPr>
          <p:spPr>
            <a:xfrm>
              <a:off x="458219" y="2466311"/>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A2C4C9"/>
                  </a:solidFill>
                  <a:latin typeface="Nunito"/>
                  <a:ea typeface="Nunito"/>
                  <a:cs typeface="Nunito"/>
                  <a:sym typeface="Nunito"/>
                </a:rPr>
                <a:t>2</a:t>
              </a:r>
              <a:endParaRPr b="1" sz="3500">
                <a:solidFill>
                  <a:srgbClr val="A2C4C9"/>
                </a:solidFill>
                <a:latin typeface="Nunito"/>
                <a:ea typeface="Nunito"/>
                <a:cs typeface="Nunito"/>
                <a:sym typeface="Nunito"/>
              </a:endParaRPr>
            </a:p>
          </p:txBody>
        </p:sp>
        <p:grpSp>
          <p:nvGrpSpPr>
            <p:cNvPr id="208" name="Google Shape;208;p18"/>
            <p:cNvGrpSpPr/>
            <p:nvPr/>
          </p:nvGrpSpPr>
          <p:grpSpPr>
            <a:xfrm>
              <a:off x="895644" y="2245236"/>
              <a:ext cx="566175" cy="923575"/>
              <a:chOff x="1085125" y="209550"/>
              <a:chExt cx="566175" cy="923575"/>
            </a:xfrm>
          </p:grpSpPr>
          <p:sp>
            <p:nvSpPr>
              <p:cNvPr id="209" name="Google Shape;209;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10" name="Google Shape;210;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11" name="Google Shape;211;p18"/>
            <p:cNvSpPr txBox="1"/>
            <p:nvPr/>
          </p:nvSpPr>
          <p:spPr>
            <a:xfrm>
              <a:off x="1525019" y="1283411"/>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a:t>
              </a:r>
              <a:r>
                <a:rPr b="1" lang="en-GB" sz="1200">
                  <a:latin typeface="Mada"/>
                  <a:ea typeface="Mada"/>
                  <a:cs typeface="Mada"/>
                  <a:sym typeface="Mada"/>
                </a:rPr>
                <a:t>primary prevention</a:t>
              </a:r>
              <a:r>
                <a:rPr lang="en-GB" sz="1200">
                  <a:latin typeface="Mada"/>
                  <a:ea typeface="Mada"/>
                  <a:cs typeface="Mada"/>
                  <a:sym typeface="Mada"/>
                </a:rPr>
                <a:t> from the second type of diabetes, and diminishing incidence rates of the disease through addressing the risk factors causing the disease.</a:t>
              </a:r>
              <a:endParaRPr sz="1200">
                <a:latin typeface="Mada"/>
                <a:ea typeface="Mada"/>
                <a:cs typeface="Mada"/>
                <a:sym typeface="Mada"/>
              </a:endParaRPr>
            </a:p>
          </p:txBody>
        </p:sp>
        <p:sp>
          <p:nvSpPr>
            <p:cNvPr id="212" name="Google Shape;212;p18"/>
            <p:cNvSpPr txBox="1"/>
            <p:nvPr/>
          </p:nvSpPr>
          <p:spPr>
            <a:xfrm>
              <a:off x="1525019" y="2409211"/>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Secondary prevention</a:t>
              </a:r>
              <a:r>
                <a:rPr lang="en-GB" sz="1200">
                  <a:latin typeface="Mada"/>
                  <a:ea typeface="Mada"/>
                  <a:cs typeface="Mada"/>
                  <a:sym typeface="Mada"/>
                </a:rPr>
                <a:t> from the second type of diabetes through the early detection of the disease and its complications.</a:t>
              </a:r>
              <a:endParaRPr sz="1200">
                <a:latin typeface="Mada"/>
                <a:ea typeface="Mada"/>
                <a:cs typeface="Mada"/>
                <a:sym typeface="Mada"/>
              </a:endParaRPr>
            </a:p>
          </p:txBody>
        </p:sp>
        <p:sp>
          <p:nvSpPr>
            <p:cNvPr id="213" name="Google Shape;213;p18"/>
            <p:cNvSpPr/>
            <p:nvPr/>
          </p:nvSpPr>
          <p:spPr>
            <a:xfrm>
              <a:off x="905175" y="3370974"/>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14" name="Google Shape;214;p18"/>
            <p:cNvSpPr txBox="1"/>
            <p:nvPr/>
          </p:nvSpPr>
          <p:spPr>
            <a:xfrm>
              <a:off x="467750" y="3535112"/>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45818E"/>
                  </a:solidFill>
                  <a:latin typeface="Nunito"/>
                  <a:ea typeface="Nunito"/>
                  <a:cs typeface="Nunito"/>
                  <a:sym typeface="Nunito"/>
                </a:rPr>
                <a:t>3</a:t>
              </a:r>
              <a:endParaRPr b="1" sz="3500">
                <a:solidFill>
                  <a:srgbClr val="45818E"/>
                </a:solidFill>
                <a:latin typeface="Nunito"/>
                <a:ea typeface="Nunito"/>
                <a:cs typeface="Nunito"/>
                <a:sym typeface="Nunito"/>
              </a:endParaRPr>
            </a:p>
          </p:txBody>
        </p:sp>
        <p:grpSp>
          <p:nvGrpSpPr>
            <p:cNvPr id="215" name="Google Shape;215;p18"/>
            <p:cNvGrpSpPr/>
            <p:nvPr/>
          </p:nvGrpSpPr>
          <p:grpSpPr>
            <a:xfrm>
              <a:off x="905175" y="3314037"/>
              <a:ext cx="566175" cy="923575"/>
              <a:chOff x="1085125" y="209550"/>
              <a:chExt cx="566175" cy="923575"/>
            </a:xfrm>
          </p:grpSpPr>
          <p:sp>
            <p:nvSpPr>
              <p:cNvPr id="216" name="Google Shape;216;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17" name="Google Shape;217;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18" name="Google Shape;218;p18"/>
            <p:cNvSpPr/>
            <p:nvPr/>
          </p:nvSpPr>
          <p:spPr>
            <a:xfrm>
              <a:off x="895650" y="4418524"/>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19" name="Google Shape;219;p18"/>
            <p:cNvSpPr txBox="1"/>
            <p:nvPr/>
          </p:nvSpPr>
          <p:spPr>
            <a:xfrm>
              <a:off x="458225" y="4582662"/>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A2C4C9"/>
                  </a:solidFill>
                  <a:latin typeface="Nunito"/>
                  <a:ea typeface="Nunito"/>
                  <a:cs typeface="Nunito"/>
                  <a:sym typeface="Nunito"/>
                </a:rPr>
                <a:t>4</a:t>
              </a:r>
              <a:endParaRPr b="1" sz="3500">
                <a:solidFill>
                  <a:srgbClr val="A2C4C9"/>
                </a:solidFill>
                <a:latin typeface="Nunito"/>
                <a:ea typeface="Nunito"/>
                <a:cs typeface="Nunito"/>
                <a:sym typeface="Nunito"/>
              </a:endParaRPr>
            </a:p>
          </p:txBody>
        </p:sp>
        <p:grpSp>
          <p:nvGrpSpPr>
            <p:cNvPr id="220" name="Google Shape;220;p18"/>
            <p:cNvGrpSpPr/>
            <p:nvPr/>
          </p:nvGrpSpPr>
          <p:grpSpPr>
            <a:xfrm>
              <a:off x="895650" y="4361587"/>
              <a:ext cx="566175" cy="923575"/>
              <a:chOff x="1085125" y="209550"/>
              <a:chExt cx="566175" cy="923575"/>
            </a:xfrm>
          </p:grpSpPr>
          <p:sp>
            <p:nvSpPr>
              <p:cNvPr id="221" name="Google Shape;221;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22" name="Google Shape;222;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23" name="Google Shape;223;p18"/>
            <p:cNvSpPr txBox="1"/>
            <p:nvPr/>
          </p:nvSpPr>
          <p:spPr>
            <a:xfrm>
              <a:off x="1525025" y="3478012"/>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Advancing quality</a:t>
              </a:r>
              <a:r>
                <a:rPr lang="en-GB" sz="1200">
                  <a:latin typeface="Mada"/>
                  <a:ea typeface="Mada"/>
                  <a:cs typeface="Mada"/>
                  <a:sym typeface="Mada"/>
                </a:rPr>
                <a:t> of the health services delivered to the patients suffering from diabetes and its complications.</a:t>
              </a:r>
              <a:endParaRPr sz="1200">
                <a:latin typeface="Mada"/>
                <a:ea typeface="Mada"/>
                <a:cs typeface="Mada"/>
                <a:sym typeface="Mada"/>
              </a:endParaRPr>
            </a:p>
          </p:txBody>
        </p:sp>
        <p:sp>
          <p:nvSpPr>
            <p:cNvPr id="224" name="Google Shape;224;p18"/>
            <p:cNvSpPr txBox="1"/>
            <p:nvPr/>
          </p:nvSpPr>
          <p:spPr>
            <a:xfrm>
              <a:off x="1525025" y="4361587"/>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Developing ways of </a:t>
              </a:r>
              <a:r>
                <a:rPr b="1" lang="en-GB" sz="1200">
                  <a:latin typeface="Mada"/>
                  <a:ea typeface="Mada"/>
                  <a:cs typeface="Mada"/>
                  <a:sym typeface="Mada"/>
                </a:rPr>
                <a:t>detecting and following up</a:t>
              </a:r>
              <a:r>
                <a:rPr lang="en-GB" sz="1200">
                  <a:latin typeface="Mada"/>
                  <a:ea typeface="Mada"/>
                  <a:cs typeface="Mada"/>
                  <a:sym typeface="Mada"/>
                </a:rPr>
                <a:t>, and assessing patients through Diabetics' Registration Program, extent of adherence to the work quality levels, annual follow-up registers, patients' interviews, and healthcare registers of patients.</a:t>
              </a:r>
              <a:endParaRPr sz="1200">
                <a:latin typeface="Mada"/>
                <a:ea typeface="Mada"/>
                <a:cs typeface="Mada"/>
                <a:sym typeface="Mada"/>
              </a:endParaRPr>
            </a:p>
          </p:txBody>
        </p:sp>
        <p:sp>
          <p:nvSpPr>
            <p:cNvPr id="225" name="Google Shape;225;p18"/>
            <p:cNvSpPr/>
            <p:nvPr/>
          </p:nvSpPr>
          <p:spPr>
            <a:xfrm>
              <a:off x="905175" y="5487313"/>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26" name="Google Shape;226;p18"/>
            <p:cNvSpPr txBox="1"/>
            <p:nvPr/>
          </p:nvSpPr>
          <p:spPr>
            <a:xfrm>
              <a:off x="467750" y="5651450"/>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45818E"/>
                  </a:solidFill>
                  <a:latin typeface="Nunito"/>
                  <a:ea typeface="Nunito"/>
                  <a:cs typeface="Nunito"/>
                  <a:sym typeface="Nunito"/>
                </a:rPr>
                <a:t>5</a:t>
              </a:r>
              <a:endParaRPr b="1" sz="3500">
                <a:solidFill>
                  <a:srgbClr val="45818E"/>
                </a:solidFill>
                <a:latin typeface="Nunito"/>
                <a:ea typeface="Nunito"/>
                <a:cs typeface="Nunito"/>
                <a:sym typeface="Nunito"/>
              </a:endParaRPr>
            </a:p>
          </p:txBody>
        </p:sp>
        <p:grpSp>
          <p:nvGrpSpPr>
            <p:cNvPr id="227" name="Google Shape;227;p18"/>
            <p:cNvGrpSpPr/>
            <p:nvPr/>
          </p:nvGrpSpPr>
          <p:grpSpPr>
            <a:xfrm>
              <a:off x="905175" y="5430375"/>
              <a:ext cx="566175" cy="923575"/>
              <a:chOff x="1085125" y="209550"/>
              <a:chExt cx="566175" cy="923575"/>
            </a:xfrm>
          </p:grpSpPr>
          <p:sp>
            <p:nvSpPr>
              <p:cNvPr id="228" name="Google Shape;228;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29" name="Google Shape;229;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30" name="Google Shape;230;p18"/>
            <p:cNvSpPr/>
            <p:nvPr/>
          </p:nvSpPr>
          <p:spPr>
            <a:xfrm>
              <a:off x="895650" y="6534863"/>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31" name="Google Shape;231;p18"/>
            <p:cNvSpPr txBox="1"/>
            <p:nvPr/>
          </p:nvSpPr>
          <p:spPr>
            <a:xfrm>
              <a:off x="458225" y="6699000"/>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A2C4C9"/>
                  </a:solidFill>
                  <a:latin typeface="Nunito"/>
                  <a:ea typeface="Nunito"/>
                  <a:cs typeface="Nunito"/>
                  <a:sym typeface="Nunito"/>
                </a:rPr>
                <a:t>6</a:t>
              </a:r>
              <a:endParaRPr b="1" sz="3500">
                <a:solidFill>
                  <a:srgbClr val="A2C4C9"/>
                </a:solidFill>
                <a:latin typeface="Nunito"/>
                <a:ea typeface="Nunito"/>
                <a:cs typeface="Nunito"/>
                <a:sym typeface="Nunito"/>
              </a:endParaRPr>
            </a:p>
          </p:txBody>
        </p:sp>
        <p:grpSp>
          <p:nvGrpSpPr>
            <p:cNvPr id="232" name="Google Shape;232;p18"/>
            <p:cNvGrpSpPr/>
            <p:nvPr/>
          </p:nvGrpSpPr>
          <p:grpSpPr>
            <a:xfrm>
              <a:off x="895650" y="6477925"/>
              <a:ext cx="566175" cy="923575"/>
              <a:chOff x="1085125" y="209550"/>
              <a:chExt cx="566175" cy="923575"/>
            </a:xfrm>
          </p:grpSpPr>
          <p:sp>
            <p:nvSpPr>
              <p:cNvPr id="233" name="Google Shape;233;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34" name="Google Shape;234;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35" name="Google Shape;235;p18"/>
            <p:cNvSpPr txBox="1"/>
            <p:nvPr/>
          </p:nvSpPr>
          <p:spPr>
            <a:xfrm>
              <a:off x="1525025" y="5672600"/>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Improving on the </a:t>
              </a:r>
              <a:r>
                <a:rPr b="1" lang="en-GB" sz="1200">
                  <a:latin typeface="Mada"/>
                  <a:ea typeface="Mada"/>
                  <a:cs typeface="Mada"/>
                  <a:sym typeface="Mada"/>
                </a:rPr>
                <a:t>research tools and studies</a:t>
              </a:r>
              <a:r>
                <a:rPr lang="en-GB" sz="1200">
                  <a:latin typeface="Mada"/>
                  <a:ea typeface="Mada"/>
                  <a:cs typeface="Mada"/>
                  <a:sym typeface="Mada"/>
                </a:rPr>
                <a:t> related to the disease.</a:t>
              </a:r>
              <a:endParaRPr sz="1200">
                <a:latin typeface="Mada"/>
                <a:ea typeface="Mada"/>
                <a:cs typeface="Mada"/>
                <a:sym typeface="Mada"/>
              </a:endParaRPr>
            </a:p>
          </p:txBody>
        </p:sp>
        <p:sp>
          <p:nvSpPr>
            <p:cNvPr id="236" name="Google Shape;236;p18"/>
            <p:cNvSpPr txBox="1"/>
            <p:nvPr/>
          </p:nvSpPr>
          <p:spPr>
            <a:xfrm>
              <a:off x="1525025" y="6638125"/>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Enabling diabetics and their families to </a:t>
              </a:r>
              <a:r>
                <a:rPr b="1" lang="en-GB" sz="1200">
                  <a:latin typeface="Mada"/>
                  <a:ea typeface="Mada"/>
                  <a:cs typeface="Mada"/>
                  <a:sym typeface="Mada"/>
                </a:rPr>
                <a:t>contribute </a:t>
              </a:r>
              <a:r>
                <a:rPr lang="en-GB" sz="1200">
                  <a:latin typeface="Mada"/>
                  <a:ea typeface="Mada"/>
                  <a:cs typeface="Mada"/>
                  <a:sym typeface="Mada"/>
                </a:rPr>
                <a:t>to controlling diabetes and its complications.</a:t>
              </a:r>
              <a:endParaRPr sz="1200">
                <a:latin typeface="Mada"/>
                <a:ea typeface="Mada"/>
                <a:cs typeface="Mada"/>
                <a:sym typeface="Mada"/>
              </a:endParaRPr>
            </a:p>
          </p:txBody>
        </p:sp>
        <p:sp>
          <p:nvSpPr>
            <p:cNvPr id="237" name="Google Shape;237;p18"/>
            <p:cNvSpPr/>
            <p:nvPr/>
          </p:nvSpPr>
          <p:spPr>
            <a:xfrm>
              <a:off x="905175" y="7603663"/>
              <a:ext cx="55878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38" name="Google Shape;238;p18"/>
            <p:cNvSpPr txBox="1"/>
            <p:nvPr/>
          </p:nvSpPr>
          <p:spPr>
            <a:xfrm>
              <a:off x="467750" y="7767800"/>
              <a:ext cx="433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45818E"/>
                  </a:solidFill>
                  <a:latin typeface="Nunito"/>
                  <a:ea typeface="Nunito"/>
                  <a:cs typeface="Nunito"/>
                  <a:sym typeface="Nunito"/>
                </a:rPr>
                <a:t>7</a:t>
              </a:r>
              <a:endParaRPr b="1" sz="3500">
                <a:solidFill>
                  <a:srgbClr val="45818E"/>
                </a:solidFill>
                <a:latin typeface="Nunito"/>
                <a:ea typeface="Nunito"/>
                <a:cs typeface="Nunito"/>
                <a:sym typeface="Nunito"/>
              </a:endParaRPr>
            </a:p>
          </p:txBody>
        </p:sp>
        <p:grpSp>
          <p:nvGrpSpPr>
            <p:cNvPr id="239" name="Google Shape;239;p18"/>
            <p:cNvGrpSpPr/>
            <p:nvPr/>
          </p:nvGrpSpPr>
          <p:grpSpPr>
            <a:xfrm>
              <a:off x="905175" y="7546725"/>
              <a:ext cx="566175" cy="923575"/>
              <a:chOff x="1085125" y="209550"/>
              <a:chExt cx="566175" cy="923575"/>
            </a:xfrm>
          </p:grpSpPr>
          <p:sp>
            <p:nvSpPr>
              <p:cNvPr id="240" name="Google Shape;240;p1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41" name="Google Shape;241;p1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sp>
          <p:nvSpPr>
            <p:cNvPr id="242" name="Google Shape;242;p18"/>
            <p:cNvSpPr txBox="1"/>
            <p:nvPr/>
          </p:nvSpPr>
          <p:spPr>
            <a:xfrm>
              <a:off x="1475575" y="7767800"/>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Community participation</a:t>
              </a:r>
              <a:r>
                <a:rPr lang="en-GB" sz="1200">
                  <a:latin typeface="Mada"/>
                  <a:ea typeface="Mada"/>
                  <a:cs typeface="Mada"/>
                  <a:sym typeface="Mada"/>
                </a:rPr>
                <a:t> in controlling diabetes.</a:t>
              </a:r>
              <a:endParaRPr sz="1200">
                <a:latin typeface="Mada"/>
                <a:ea typeface="Mada"/>
                <a:cs typeface="Mada"/>
                <a:sym typeface="Mada"/>
              </a:endParaRPr>
            </a:p>
          </p:txBody>
        </p:sp>
      </p:grpSp>
      <p:grpSp>
        <p:nvGrpSpPr>
          <p:cNvPr id="243" name="Google Shape;243;p18"/>
          <p:cNvGrpSpPr/>
          <p:nvPr/>
        </p:nvGrpSpPr>
        <p:grpSpPr>
          <a:xfrm>
            <a:off x="284000" y="747986"/>
            <a:ext cx="7023353" cy="787613"/>
            <a:chOff x="4259639" y="2291222"/>
            <a:chExt cx="2925300" cy="787613"/>
          </a:xfrm>
        </p:grpSpPr>
        <p:sp>
          <p:nvSpPr>
            <p:cNvPr id="244" name="Google Shape;244;p18"/>
            <p:cNvSpPr/>
            <p:nvPr/>
          </p:nvSpPr>
          <p:spPr>
            <a:xfrm rot="5400000">
              <a:off x="5440081" y="1191122"/>
              <a:ext cx="561600" cy="2761800"/>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i="0" sz="2000" u="none" cap="none" strike="noStrike">
                <a:solidFill>
                  <a:srgbClr val="FFFFFF"/>
                </a:solidFill>
                <a:latin typeface="Changa"/>
                <a:ea typeface="Changa"/>
                <a:cs typeface="Changa"/>
                <a:sym typeface="Changa"/>
              </a:endParaRPr>
            </a:p>
          </p:txBody>
        </p:sp>
        <p:sp>
          <p:nvSpPr>
            <p:cNvPr id="245" name="Google Shape;245;p18"/>
            <p:cNvSpPr txBox="1"/>
            <p:nvPr/>
          </p:nvSpPr>
          <p:spPr>
            <a:xfrm>
              <a:off x="4259639" y="2677435"/>
              <a:ext cx="2925300" cy="40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Nunito"/>
                  <a:ea typeface="Nunito"/>
                  <a:cs typeface="Nunito"/>
                  <a:sym typeface="Nunito"/>
                </a:rPr>
                <a:t>The National Executive Plan Includes Seven Objectives:</a:t>
              </a:r>
              <a:endParaRPr sz="2000">
                <a:solidFill>
                  <a:srgbClr val="FFFFFF"/>
                </a:solidFill>
                <a:latin typeface="Nunito"/>
                <a:ea typeface="Nunito"/>
                <a:cs typeface="Nunito"/>
                <a:sym typeface="Nunito"/>
              </a:endParaRPr>
            </a:p>
            <a:p>
              <a:pPr indent="0" lvl="0" marL="0" rtl="0" algn="ctr">
                <a:spcBef>
                  <a:spcPts val="0"/>
                </a:spcBef>
                <a:spcAft>
                  <a:spcPts val="0"/>
                </a:spcAft>
                <a:buNone/>
              </a:pPr>
              <a:r>
                <a:t/>
              </a:r>
              <a:endParaRPr sz="2000">
                <a:solidFill>
                  <a:srgbClr val="FFFFFF"/>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200"/>
                <a:buFont typeface="Arial"/>
                <a:buNone/>
              </a:pPr>
              <a:r>
                <a:t/>
              </a:r>
              <a:endParaRPr sz="2000">
                <a:solidFill>
                  <a:srgbClr val="FFFFFF"/>
                </a:solidFill>
                <a:latin typeface="Nunito"/>
                <a:ea typeface="Nunito"/>
                <a:cs typeface="Nunito"/>
                <a:sym typeface="Nuni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19"/>
          <p:cNvGrpSpPr/>
          <p:nvPr/>
        </p:nvGrpSpPr>
        <p:grpSpPr>
          <a:xfrm>
            <a:off x="378289" y="944543"/>
            <a:ext cx="6908978" cy="1271556"/>
            <a:chOff x="1442400" y="8995869"/>
            <a:chExt cx="4641571" cy="1456870"/>
          </a:xfrm>
        </p:grpSpPr>
        <p:sp>
          <p:nvSpPr>
            <p:cNvPr id="253" name="Google Shape;253;p19"/>
            <p:cNvSpPr/>
            <p:nvPr/>
          </p:nvSpPr>
          <p:spPr>
            <a:xfrm>
              <a:off x="4887896" y="8995869"/>
              <a:ext cx="1196075" cy="1456870"/>
            </a:xfrm>
            <a:custGeom>
              <a:rect b="b" l="l" r="r" t="t"/>
              <a:pathLst>
                <a:path extrusionOk="0" h="70236" w="57663">
                  <a:moveTo>
                    <a:pt x="28838" y="0"/>
                  </a:moveTo>
                  <a:cubicBezTo>
                    <a:pt x="12931" y="0"/>
                    <a:pt x="1" y="12942"/>
                    <a:pt x="1" y="28837"/>
                  </a:cubicBezTo>
                  <a:cubicBezTo>
                    <a:pt x="1" y="29480"/>
                    <a:pt x="513" y="30004"/>
                    <a:pt x="1156" y="30004"/>
                  </a:cubicBezTo>
                  <a:cubicBezTo>
                    <a:pt x="1799" y="30004"/>
                    <a:pt x="2323" y="29480"/>
                    <a:pt x="2323" y="28837"/>
                  </a:cubicBezTo>
                  <a:cubicBezTo>
                    <a:pt x="2323" y="14216"/>
                    <a:pt x="14217" y="2322"/>
                    <a:pt x="28838" y="2322"/>
                  </a:cubicBezTo>
                  <a:cubicBezTo>
                    <a:pt x="43447" y="2322"/>
                    <a:pt x="55341" y="14216"/>
                    <a:pt x="55341" y="28837"/>
                  </a:cubicBezTo>
                  <a:cubicBezTo>
                    <a:pt x="55341" y="43458"/>
                    <a:pt x="43447" y="55352"/>
                    <a:pt x="28838" y="55352"/>
                  </a:cubicBezTo>
                  <a:cubicBezTo>
                    <a:pt x="28195" y="55352"/>
                    <a:pt x="27671" y="55864"/>
                    <a:pt x="27671" y="56507"/>
                  </a:cubicBezTo>
                  <a:lnTo>
                    <a:pt x="27671" y="66294"/>
                  </a:lnTo>
                  <a:lnTo>
                    <a:pt x="22980" y="61603"/>
                  </a:lnTo>
                  <a:cubicBezTo>
                    <a:pt x="22754" y="61371"/>
                    <a:pt x="22456" y="61255"/>
                    <a:pt x="22158" y="61255"/>
                  </a:cubicBezTo>
                  <a:cubicBezTo>
                    <a:pt x="21861" y="61255"/>
                    <a:pt x="21563" y="61371"/>
                    <a:pt x="21337" y="61603"/>
                  </a:cubicBezTo>
                  <a:cubicBezTo>
                    <a:pt x="20884" y="62056"/>
                    <a:pt x="20884" y="62782"/>
                    <a:pt x="21337" y="63234"/>
                  </a:cubicBezTo>
                  <a:lnTo>
                    <a:pt x="27992" y="69902"/>
                  </a:lnTo>
                  <a:cubicBezTo>
                    <a:pt x="28207" y="70116"/>
                    <a:pt x="28504" y="70235"/>
                    <a:pt x="28814" y="70235"/>
                  </a:cubicBezTo>
                  <a:cubicBezTo>
                    <a:pt x="29124" y="70235"/>
                    <a:pt x="29421" y="70116"/>
                    <a:pt x="29635" y="69902"/>
                  </a:cubicBezTo>
                  <a:lnTo>
                    <a:pt x="36291" y="63234"/>
                  </a:lnTo>
                  <a:cubicBezTo>
                    <a:pt x="36744" y="62782"/>
                    <a:pt x="36744" y="62056"/>
                    <a:pt x="36291" y="61603"/>
                  </a:cubicBezTo>
                  <a:cubicBezTo>
                    <a:pt x="36065" y="61371"/>
                    <a:pt x="35767" y="61255"/>
                    <a:pt x="35470" y="61255"/>
                  </a:cubicBezTo>
                  <a:cubicBezTo>
                    <a:pt x="35172" y="61255"/>
                    <a:pt x="34874" y="61371"/>
                    <a:pt x="34648" y="61603"/>
                  </a:cubicBezTo>
                  <a:lnTo>
                    <a:pt x="29993" y="66258"/>
                  </a:lnTo>
                  <a:lnTo>
                    <a:pt x="29993" y="57650"/>
                  </a:lnTo>
                  <a:cubicBezTo>
                    <a:pt x="45352" y="57031"/>
                    <a:pt x="57663" y="44351"/>
                    <a:pt x="57663" y="28837"/>
                  </a:cubicBezTo>
                  <a:cubicBezTo>
                    <a:pt x="57663" y="12942"/>
                    <a:pt x="44733" y="0"/>
                    <a:pt x="28838"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5079790" y="9188012"/>
              <a:ext cx="812297" cy="812027"/>
            </a:xfrm>
            <a:custGeom>
              <a:rect b="b" l="l" r="r" t="t"/>
              <a:pathLst>
                <a:path extrusionOk="0" h="39148" w="39161">
                  <a:moveTo>
                    <a:pt x="19587" y="0"/>
                  </a:moveTo>
                  <a:cubicBezTo>
                    <a:pt x="8776" y="0"/>
                    <a:pt x="1" y="8763"/>
                    <a:pt x="1" y="19574"/>
                  </a:cubicBezTo>
                  <a:cubicBezTo>
                    <a:pt x="1" y="30385"/>
                    <a:pt x="8776" y="39148"/>
                    <a:pt x="19587" y="39148"/>
                  </a:cubicBezTo>
                  <a:cubicBezTo>
                    <a:pt x="30398" y="39148"/>
                    <a:pt x="39161" y="30385"/>
                    <a:pt x="39161" y="19574"/>
                  </a:cubicBezTo>
                  <a:cubicBezTo>
                    <a:pt x="39161" y="8763"/>
                    <a:pt x="30398" y="0"/>
                    <a:pt x="19587"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Nunito"/>
                  <a:ea typeface="Nunito"/>
                  <a:cs typeface="Nunito"/>
                  <a:sym typeface="Nunito"/>
                </a:rPr>
                <a:t>Specialty Clinics</a:t>
              </a:r>
              <a:endParaRPr b="1" sz="1600">
                <a:solidFill>
                  <a:srgbClr val="FFFFFF"/>
                </a:solidFill>
                <a:latin typeface="Nunito"/>
                <a:ea typeface="Nunito"/>
                <a:cs typeface="Nunito"/>
                <a:sym typeface="Nunito"/>
              </a:endParaRPr>
            </a:p>
          </p:txBody>
        </p:sp>
        <p:sp>
          <p:nvSpPr>
            <p:cNvPr id="255" name="Google Shape;255;p19"/>
            <p:cNvSpPr/>
            <p:nvPr/>
          </p:nvSpPr>
          <p:spPr>
            <a:xfrm>
              <a:off x="3739729" y="8995869"/>
              <a:ext cx="1196324" cy="1456870"/>
            </a:xfrm>
            <a:custGeom>
              <a:rect b="b" l="l" r="r" t="t"/>
              <a:pathLst>
                <a:path extrusionOk="0" h="70236" w="57675">
                  <a:moveTo>
                    <a:pt x="28838" y="0"/>
                  </a:moveTo>
                  <a:cubicBezTo>
                    <a:pt x="12943" y="0"/>
                    <a:pt x="1" y="12942"/>
                    <a:pt x="1" y="28837"/>
                  </a:cubicBezTo>
                  <a:cubicBezTo>
                    <a:pt x="1" y="29480"/>
                    <a:pt x="525" y="30004"/>
                    <a:pt x="1167" y="30004"/>
                  </a:cubicBezTo>
                  <a:cubicBezTo>
                    <a:pt x="1810" y="30004"/>
                    <a:pt x="2322" y="29480"/>
                    <a:pt x="2322" y="28837"/>
                  </a:cubicBezTo>
                  <a:cubicBezTo>
                    <a:pt x="2322" y="14216"/>
                    <a:pt x="14217" y="2322"/>
                    <a:pt x="28838" y="2322"/>
                  </a:cubicBezTo>
                  <a:cubicBezTo>
                    <a:pt x="43458" y="2322"/>
                    <a:pt x="55353" y="14216"/>
                    <a:pt x="55353" y="28837"/>
                  </a:cubicBezTo>
                  <a:cubicBezTo>
                    <a:pt x="55353" y="43458"/>
                    <a:pt x="43458" y="55352"/>
                    <a:pt x="28838" y="55352"/>
                  </a:cubicBezTo>
                  <a:cubicBezTo>
                    <a:pt x="28195" y="55352"/>
                    <a:pt x="27671" y="55864"/>
                    <a:pt x="27671" y="56507"/>
                  </a:cubicBezTo>
                  <a:lnTo>
                    <a:pt x="27671" y="66282"/>
                  </a:lnTo>
                  <a:lnTo>
                    <a:pt x="22992" y="61603"/>
                  </a:lnTo>
                  <a:cubicBezTo>
                    <a:pt x="22765" y="61371"/>
                    <a:pt x="22471" y="61255"/>
                    <a:pt x="22175" y="61255"/>
                  </a:cubicBezTo>
                  <a:cubicBezTo>
                    <a:pt x="21878" y="61255"/>
                    <a:pt x="21581" y="61371"/>
                    <a:pt x="21349" y="61603"/>
                  </a:cubicBezTo>
                  <a:cubicBezTo>
                    <a:pt x="20896" y="62056"/>
                    <a:pt x="20896" y="62782"/>
                    <a:pt x="21349" y="63234"/>
                  </a:cubicBezTo>
                  <a:lnTo>
                    <a:pt x="28016" y="69902"/>
                  </a:lnTo>
                  <a:cubicBezTo>
                    <a:pt x="28242" y="70128"/>
                    <a:pt x="28540" y="70235"/>
                    <a:pt x="28838" y="70235"/>
                  </a:cubicBezTo>
                  <a:cubicBezTo>
                    <a:pt x="29135" y="70235"/>
                    <a:pt x="29421" y="70128"/>
                    <a:pt x="29659" y="69902"/>
                  </a:cubicBezTo>
                  <a:lnTo>
                    <a:pt x="36315" y="63234"/>
                  </a:lnTo>
                  <a:cubicBezTo>
                    <a:pt x="36767" y="62782"/>
                    <a:pt x="36767" y="62056"/>
                    <a:pt x="36315" y="61603"/>
                  </a:cubicBezTo>
                  <a:cubicBezTo>
                    <a:pt x="36089" y="61371"/>
                    <a:pt x="35791" y="61255"/>
                    <a:pt x="35493" y="61255"/>
                  </a:cubicBezTo>
                  <a:cubicBezTo>
                    <a:pt x="35196" y="61255"/>
                    <a:pt x="34898" y="61371"/>
                    <a:pt x="34672" y="61603"/>
                  </a:cubicBezTo>
                  <a:lnTo>
                    <a:pt x="29993" y="66270"/>
                  </a:lnTo>
                  <a:lnTo>
                    <a:pt x="29993" y="57650"/>
                  </a:lnTo>
                  <a:cubicBezTo>
                    <a:pt x="45363" y="57031"/>
                    <a:pt x="57675" y="44351"/>
                    <a:pt x="57675" y="28837"/>
                  </a:cubicBezTo>
                  <a:cubicBezTo>
                    <a:pt x="57675" y="12942"/>
                    <a:pt x="44732" y="0"/>
                    <a:pt x="28838"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3931872" y="9188012"/>
              <a:ext cx="812048" cy="812027"/>
            </a:xfrm>
            <a:custGeom>
              <a:rect b="b" l="l" r="r" t="t"/>
              <a:pathLst>
                <a:path extrusionOk="0" h="39148" w="39149">
                  <a:moveTo>
                    <a:pt x="19575" y="0"/>
                  </a:moveTo>
                  <a:cubicBezTo>
                    <a:pt x="8764" y="0"/>
                    <a:pt x="1" y="8763"/>
                    <a:pt x="1" y="19574"/>
                  </a:cubicBezTo>
                  <a:cubicBezTo>
                    <a:pt x="1" y="30385"/>
                    <a:pt x="8764" y="39148"/>
                    <a:pt x="19575" y="39148"/>
                  </a:cubicBezTo>
                  <a:cubicBezTo>
                    <a:pt x="30385" y="39148"/>
                    <a:pt x="39148" y="30385"/>
                    <a:pt x="39148" y="19574"/>
                  </a:cubicBezTo>
                  <a:cubicBezTo>
                    <a:pt x="39148" y="8763"/>
                    <a:pt x="30385" y="0"/>
                    <a:pt x="19575"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Dietitian</a:t>
              </a:r>
              <a:endParaRPr b="1" sz="1700">
                <a:solidFill>
                  <a:srgbClr val="FFFFFF"/>
                </a:solidFill>
                <a:latin typeface="Nunito"/>
                <a:ea typeface="Nunito"/>
                <a:cs typeface="Nunito"/>
                <a:sym typeface="Nunito"/>
              </a:endParaRPr>
            </a:p>
          </p:txBody>
        </p:sp>
        <p:sp>
          <p:nvSpPr>
            <p:cNvPr id="257" name="Google Shape;257;p19"/>
            <p:cNvSpPr/>
            <p:nvPr/>
          </p:nvSpPr>
          <p:spPr>
            <a:xfrm>
              <a:off x="2590567" y="8995869"/>
              <a:ext cx="1196324" cy="1456870"/>
            </a:xfrm>
            <a:custGeom>
              <a:rect b="b" l="l" r="r" t="t"/>
              <a:pathLst>
                <a:path extrusionOk="0" h="70236" w="57675">
                  <a:moveTo>
                    <a:pt x="28838" y="0"/>
                  </a:moveTo>
                  <a:cubicBezTo>
                    <a:pt x="12931" y="0"/>
                    <a:pt x="1" y="12942"/>
                    <a:pt x="1" y="28837"/>
                  </a:cubicBezTo>
                  <a:cubicBezTo>
                    <a:pt x="1" y="29480"/>
                    <a:pt x="525" y="30004"/>
                    <a:pt x="1168" y="30004"/>
                  </a:cubicBezTo>
                  <a:cubicBezTo>
                    <a:pt x="1799" y="30004"/>
                    <a:pt x="2323" y="29480"/>
                    <a:pt x="2323" y="28837"/>
                  </a:cubicBezTo>
                  <a:cubicBezTo>
                    <a:pt x="2323" y="14216"/>
                    <a:pt x="14217" y="2322"/>
                    <a:pt x="28838" y="2322"/>
                  </a:cubicBezTo>
                  <a:cubicBezTo>
                    <a:pt x="43459" y="2322"/>
                    <a:pt x="55353" y="14216"/>
                    <a:pt x="55353" y="28837"/>
                  </a:cubicBezTo>
                  <a:cubicBezTo>
                    <a:pt x="55353" y="43458"/>
                    <a:pt x="43459" y="55352"/>
                    <a:pt x="28838" y="55352"/>
                  </a:cubicBezTo>
                  <a:cubicBezTo>
                    <a:pt x="28195" y="55352"/>
                    <a:pt x="27671" y="55864"/>
                    <a:pt x="27671" y="56507"/>
                  </a:cubicBezTo>
                  <a:lnTo>
                    <a:pt x="27671" y="66235"/>
                  </a:lnTo>
                  <a:lnTo>
                    <a:pt x="23039" y="61603"/>
                  </a:lnTo>
                  <a:cubicBezTo>
                    <a:pt x="22813" y="61371"/>
                    <a:pt x="22516" y="61255"/>
                    <a:pt x="22218" y="61255"/>
                  </a:cubicBezTo>
                  <a:cubicBezTo>
                    <a:pt x="21920" y="61255"/>
                    <a:pt x="21623" y="61371"/>
                    <a:pt x="21396" y="61603"/>
                  </a:cubicBezTo>
                  <a:cubicBezTo>
                    <a:pt x="20944" y="62056"/>
                    <a:pt x="20944" y="62782"/>
                    <a:pt x="21396" y="63234"/>
                  </a:cubicBezTo>
                  <a:lnTo>
                    <a:pt x="28052" y="69902"/>
                  </a:lnTo>
                  <a:cubicBezTo>
                    <a:pt x="28266" y="70116"/>
                    <a:pt x="28564" y="70235"/>
                    <a:pt x="28874" y="70235"/>
                  </a:cubicBezTo>
                  <a:cubicBezTo>
                    <a:pt x="29183" y="70235"/>
                    <a:pt x="29481" y="70116"/>
                    <a:pt x="29695" y="69902"/>
                  </a:cubicBezTo>
                  <a:lnTo>
                    <a:pt x="36351" y="63234"/>
                  </a:lnTo>
                  <a:cubicBezTo>
                    <a:pt x="36803" y="62782"/>
                    <a:pt x="36803" y="62056"/>
                    <a:pt x="36351" y="61603"/>
                  </a:cubicBezTo>
                  <a:cubicBezTo>
                    <a:pt x="36124" y="61371"/>
                    <a:pt x="35827" y="61255"/>
                    <a:pt x="35529" y="61255"/>
                  </a:cubicBezTo>
                  <a:cubicBezTo>
                    <a:pt x="35231" y="61255"/>
                    <a:pt x="34934" y="61371"/>
                    <a:pt x="34708" y="61603"/>
                  </a:cubicBezTo>
                  <a:lnTo>
                    <a:pt x="29993" y="66318"/>
                  </a:lnTo>
                  <a:lnTo>
                    <a:pt x="29993" y="57650"/>
                  </a:lnTo>
                  <a:cubicBezTo>
                    <a:pt x="45364" y="57031"/>
                    <a:pt x="57675" y="44351"/>
                    <a:pt x="57675" y="28837"/>
                  </a:cubicBezTo>
                  <a:cubicBezTo>
                    <a:pt x="57675" y="12942"/>
                    <a:pt x="44733" y="0"/>
                    <a:pt x="28838"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2782709" y="9188012"/>
              <a:ext cx="812048" cy="812027"/>
            </a:xfrm>
            <a:custGeom>
              <a:rect b="b" l="l" r="r" t="t"/>
              <a:pathLst>
                <a:path extrusionOk="0" h="39148" w="39149">
                  <a:moveTo>
                    <a:pt x="19575" y="0"/>
                  </a:moveTo>
                  <a:cubicBezTo>
                    <a:pt x="8764" y="0"/>
                    <a:pt x="1" y="8763"/>
                    <a:pt x="1" y="19574"/>
                  </a:cubicBezTo>
                  <a:cubicBezTo>
                    <a:pt x="1" y="30385"/>
                    <a:pt x="8764" y="39148"/>
                    <a:pt x="19575" y="39148"/>
                  </a:cubicBezTo>
                  <a:cubicBezTo>
                    <a:pt x="30386" y="39148"/>
                    <a:pt x="39149" y="30385"/>
                    <a:pt x="39149" y="19574"/>
                  </a:cubicBezTo>
                  <a:cubicBezTo>
                    <a:pt x="39149" y="8763"/>
                    <a:pt x="30386" y="0"/>
                    <a:pt x="19575"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Nunito"/>
                  <a:ea typeface="Nunito"/>
                  <a:cs typeface="Nunito"/>
                  <a:sym typeface="Nunito"/>
                </a:rPr>
                <a:t>Diabetic Educator</a:t>
              </a:r>
              <a:endParaRPr b="1" sz="1600">
                <a:solidFill>
                  <a:srgbClr val="FFFFFF"/>
                </a:solidFill>
                <a:latin typeface="Nunito"/>
                <a:ea typeface="Nunito"/>
                <a:cs typeface="Nunito"/>
                <a:sym typeface="Nunito"/>
              </a:endParaRPr>
            </a:p>
          </p:txBody>
        </p:sp>
        <p:sp>
          <p:nvSpPr>
            <p:cNvPr id="259" name="Google Shape;259;p19"/>
            <p:cNvSpPr/>
            <p:nvPr/>
          </p:nvSpPr>
          <p:spPr>
            <a:xfrm>
              <a:off x="1634542" y="9188012"/>
              <a:ext cx="812048" cy="812027"/>
            </a:xfrm>
            <a:custGeom>
              <a:rect b="b" l="l" r="r" t="t"/>
              <a:pathLst>
                <a:path extrusionOk="0" h="39148" w="39149">
                  <a:moveTo>
                    <a:pt x="19575" y="0"/>
                  </a:moveTo>
                  <a:cubicBezTo>
                    <a:pt x="8764" y="0"/>
                    <a:pt x="1" y="8763"/>
                    <a:pt x="1" y="19574"/>
                  </a:cubicBezTo>
                  <a:cubicBezTo>
                    <a:pt x="1" y="30385"/>
                    <a:pt x="8764" y="39148"/>
                    <a:pt x="19575" y="39148"/>
                  </a:cubicBezTo>
                  <a:cubicBezTo>
                    <a:pt x="30386" y="39148"/>
                    <a:pt x="39149" y="30385"/>
                    <a:pt x="39149" y="19574"/>
                  </a:cubicBezTo>
                  <a:cubicBezTo>
                    <a:pt x="39149" y="8763"/>
                    <a:pt x="30386" y="0"/>
                    <a:pt x="19575"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Nunito"/>
                  <a:ea typeface="Nunito"/>
                  <a:cs typeface="Nunito"/>
                  <a:sym typeface="Nunito"/>
                </a:rPr>
                <a:t>Eye Clinic</a:t>
              </a:r>
              <a:endParaRPr b="1" sz="1800">
                <a:solidFill>
                  <a:srgbClr val="FFFFFF"/>
                </a:solidFill>
                <a:latin typeface="Nunito"/>
                <a:ea typeface="Nunito"/>
                <a:cs typeface="Nunito"/>
                <a:sym typeface="Nunito"/>
              </a:endParaRPr>
            </a:p>
          </p:txBody>
        </p:sp>
        <p:sp>
          <p:nvSpPr>
            <p:cNvPr id="260" name="Google Shape;260;p19"/>
            <p:cNvSpPr/>
            <p:nvPr/>
          </p:nvSpPr>
          <p:spPr>
            <a:xfrm>
              <a:off x="1442400" y="8995869"/>
              <a:ext cx="1196324" cy="1456870"/>
            </a:xfrm>
            <a:custGeom>
              <a:rect b="b" l="l" r="r" t="t"/>
              <a:pathLst>
                <a:path extrusionOk="0" h="70236" w="57675">
                  <a:moveTo>
                    <a:pt x="28838" y="0"/>
                  </a:moveTo>
                  <a:cubicBezTo>
                    <a:pt x="12943" y="0"/>
                    <a:pt x="1" y="12942"/>
                    <a:pt x="1" y="28837"/>
                  </a:cubicBezTo>
                  <a:cubicBezTo>
                    <a:pt x="1" y="29480"/>
                    <a:pt x="525" y="30004"/>
                    <a:pt x="1168" y="30004"/>
                  </a:cubicBezTo>
                  <a:cubicBezTo>
                    <a:pt x="1810" y="30004"/>
                    <a:pt x="2334" y="29480"/>
                    <a:pt x="2334" y="28837"/>
                  </a:cubicBezTo>
                  <a:cubicBezTo>
                    <a:pt x="2334" y="14216"/>
                    <a:pt x="14217" y="2322"/>
                    <a:pt x="28838" y="2322"/>
                  </a:cubicBezTo>
                  <a:cubicBezTo>
                    <a:pt x="43459" y="2322"/>
                    <a:pt x="55353" y="14216"/>
                    <a:pt x="55353" y="28837"/>
                  </a:cubicBezTo>
                  <a:cubicBezTo>
                    <a:pt x="55353" y="43458"/>
                    <a:pt x="43459" y="55352"/>
                    <a:pt x="28838" y="55352"/>
                  </a:cubicBezTo>
                  <a:cubicBezTo>
                    <a:pt x="28195" y="55352"/>
                    <a:pt x="27683" y="55864"/>
                    <a:pt x="27683" y="56507"/>
                  </a:cubicBezTo>
                  <a:lnTo>
                    <a:pt x="27683" y="66247"/>
                  </a:lnTo>
                  <a:lnTo>
                    <a:pt x="23027" y="61603"/>
                  </a:lnTo>
                  <a:cubicBezTo>
                    <a:pt x="22801" y="61371"/>
                    <a:pt x="22507" y="61255"/>
                    <a:pt x="22210" y="61255"/>
                  </a:cubicBezTo>
                  <a:cubicBezTo>
                    <a:pt x="21914" y="61255"/>
                    <a:pt x="21617" y="61371"/>
                    <a:pt x="21384" y="61603"/>
                  </a:cubicBezTo>
                  <a:cubicBezTo>
                    <a:pt x="20932" y="62056"/>
                    <a:pt x="20932" y="62782"/>
                    <a:pt x="21384" y="63234"/>
                  </a:cubicBezTo>
                  <a:lnTo>
                    <a:pt x="28052" y="69902"/>
                  </a:lnTo>
                  <a:cubicBezTo>
                    <a:pt x="28278" y="70128"/>
                    <a:pt x="28576" y="70235"/>
                    <a:pt x="28873" y="70235"/>
                  </a:cubicBezTo>
                  <a:cubicBezTo>
                    <a:pt x="29171" y="70235"/>
                    <a:pt x="29457" y="70128"/>
                    <a:pt x="29695" y="69902"/>
                  </a:cubicBezTo>
                  <a:lnTo>
                    <a:pt x="36351" y="63234"/>
                  </a:lnTo>
                  <a:cubicBezTo>
                    <a:pt x="36803" y="62782"/>
                    <a:pt x="36803" y="62056"/>
                    <a:pt x="36351" y="61603"/>
                  </a:cubicBezTo>
                  <a:cubicBezTo>
                    <a:pt x="36124" y="61371"/>
                    <a:pt x="35827" y="61255"/>
                    <a:pt x="35529" y="61255"/>
                  </a:cubicBezTo>
                  <a:cubicBezTo>
                    <a:pt x="35231" y="61255"/>
                    <a:pt x="34934" y="61371"/>
                    <a:pt x="34707" y="61603"/>
                  </a:cubicBezTo>
                  <a:lnTo>
                    <a:pt x="30004" y="66306"/>
                  </a:lnTo>
                  <a:lnTo>
                    <a:pt x="30004" y="57650"/>
                  </a:lnTo>
                  <a:cubicBezTo>
                    <a:pt x="45364" y="57031"/>
                    <a:pt x="57675" y="44351"/>
                    <a:pt x="57675" y="28837"/>
                  </a:cubicBezTo>
                  <a:cubicBezTo>
                    <a:pt x="57675" y="12942"/>
                    <a:pt x="44744" y="0"/>
                    <a:pt x="2883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19"/>
          <p:cNvSpPr txBox="1"/>
          <p:nvPr/>
        </p:nvSpPr>
        <p:spPr>
          <a:xfrm>
            <a:off x="269925" y="2216100"/>
            <a:ext cx="1810500" cy="10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DM type 2 “first visit” and DM type 1 after 5 years of diagnosis</a:t>
            </a:r>
            <a:endParaRPr sz="1200">
              <a:latin typeface="Mada"/>
              <a:ea typeface="Mada"/>
              <a:cs typeface="Mada"/>
              <a:sym typeface="Mada"/>
            </a:endParaRPr>
          </a:p>
        </p:txBody>
      </p:sp>
      <p:sp>
        <p:nvSpPr>
          <p:cNvPr id="262" name="Google Shape;262;p19"/>
          <p:cNvSpPr txBox="1"/>
          <p:nvPr/>
        </p:nvSpPr>
        <p:spPr>
          <a:xfrm>
            <a:off x="2080425" y="2216100"/>
            <a:ext cx="1855200" cy="80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 For all</a:t>
            </a:r>
            <a:r>
              <a:rPr lang="en-GB" sz="1200">
                <a:latin typeface="Mada"/>
                <a:ea typeface="Mada"/>
                <a:cs typeface="Mada"/>
                <a:sym typeface="Mada"/>
              </a:rPr>
              <a:t> and especially </a:t>
            </a:r>
            <a:r>
              <a:rPr lang="en-GB" sz="1200">
                <a:latin typeface="Mada"/>
                <a:ea typeface="Mada"/>
                <a:cs typeface="Mada"/>
                <a:sym typeface="Mada"/>
              </a:rPr>
              <a:t>when start insulin or shift to Penfill injections.</a:t>
            </a:r>
            <a:endParaRPr sz="1200">
              <a:latin typeface="Mada"/>
              <a:ea typeface="Mada"/>
              <a:cs typeface="Mada"/>
              <a:sym typeface="Mada"/>
            </a:endParaRPr>
          </a:p>
        </p:txBody>
      </p:sp>
      <p:sp>
        <p:nvSpPr>
          <p:cNvPr id="263" name="Google Shape;263;p19"/>
          <p:cNvSpPr txBox="1"/>
          <p:nvPr/>
        </p:nvSpPr>
        <p:spPr>
          <a:xfrm>
            <a:off x="4136326" y="2306401"/>
            <a:ext cx="1117200" cy="46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For all.</a:t>
            </a:r>
            <a:endParaRPr sz="1200">
              <a:latin typeface="Mada"/>
              <a:ea typeface="Mada"/>
              <a:cs typeface="Mada"/>
              <a:sym typeface="Mada"/>
            </a:endParaRPr>
          </a:p>
        </p:txBody>
      </p:sp>
      <p:sp>
        <p:nvSpPr>
          <p:cNvPr id="264" name="Google Shape;264;p19"/>
          <p:cNvSpPr txBox="1"/>
          <p:nvPr/>
        </p:nvSpPr>
        <p:spPr>
          <a:xfrm>
            <a:off x="5727807" y="2241300"/>
            <a:ext cx="1385400" cy="5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like nephrology when indicated</a:t>
            </a:r>
            <a:endParaRPr sz="1200">
              <a:latin typeface="Mada"/>
              <a:ea typeface="Mada"/>
              <a:cs typeface="Mada"/>
              <a:sym typeface="Mada"/>
            </a:endParaRPr>
          </a:p>
        </p:txBody>
      </p:sp>
      <p:grpSp>
        <p:nvGrpSpPr>
          <p:cNvPr id="265" name="Google Shape;265;p19"/>
          <p:cNvGrpSpPr/>
          <p:nvPr/>
        </p:nvGrpSpPr>
        <p:grpSpPr>
          <a:xfrm>
            <a:off x="1553915" y="287934"/>
            <a:ext cx="4483510" cy="597300"/>
            <a:chOff x="1552865" y="402475"/>
            <a:chExt cx="4483510" cy="597300"/>
          </a:xfrm>
        </p:grpSpPr>
        <p:sp>
          <p:nvSpPr>
            <p:cNvPr id="266" name="Google Shape;266;p19"/>
            <p:cNvSpPr txBox="1"/>
            <p:nvPr/>
          </p:nvSpPr>
          <p:spPr>
            <a:xfrm>
              <a:off x="1552875" y="402475"/>
              <a:ext cx="4483500" cy="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Referral of diabetic patients to:</a:t>
              </a:r>
              <a:endParaRPr sz="2400">
                <a:solidFill>
                  <a:srgbClr val="76A5AF"/>
                </a:solidFill>
                <a:latin typeface="Nunito"/>
                <a:ea typeface="Nunito"/>
                <a:cs typeface="Nunito"/>
                <a:sym typeface="Nunito"/>
              </a:endParaRPr>
            </a:p>
          </p:txBody>
        </p:sp>
        <p:cxnSp>
          <p:nvCxnSpPr>
            <p:cNvPr id="267" name="Google Shape;267;p19"/>
            <p:cNvCxnSpPr/>
            <p:nvPr/>
          </p:nvCxnSpPr>
          <p:spPr>
            <a:xfrm>
              <a:off x="1552865" y="865792"/>
              <a:ext cx="4358700" cy="18600"/>
            </a:xfrm>
            <a:prstGeom prst="straightConnector1">
              <a:avLst/>
            </a:prstGeom>
            <a:noFill/>
            <a:ln cap="flat" cmpd="sng" w="38100">
              <a:solidFill>
                <a:srgbClr val="76A5AF"/>
              </a:solidFill>
              <a:prstDash val="solid"/>
              <a:round/>
              <a:headEnd len="med" w="med" type="none"/>
              <a:tailEnd len="med" w="med" type="none"/>
            </a:ln>
          </p:spPr>
        </p:cxnSp>
      </p:grpSp>
      <p:sp>
        <p:nvSpPr>
          <p:cNvPr id="268" name="Google Shape;268;p19"/>
          <p:cNvSpPr txBox="1"/>
          <p:nvPr/>
        </p:nvSpPr>
        <p:spPr>
          <a:xfrm>
            <a:off x="269925" y="4194685"/>
            <a:ext cx="7049400" cy="15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Specialized Centers: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The Ministry of Health (MOH) adopted implementing an objective method in all the fields of health services providing: prevention, treatment, and rehabilitation, through a network of integrated facilities.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Thus, it established 20 specialized centers for treating diabetics, and eight new more centers are underway across the Saudi Arabia's regions.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Further, the MOH is working on enhancing the health awareness of each diabetic or anyone vulnerable to develop the disease, and providing the best health and education services.</a:t>
            </a:r>
            <a:endParaRPr sz="1200">
              <a:latin typeface="Mada"/>
              <a:ea typeface="Mada"/>
              <a:cs typeface="Mada"/>
              <a:sym typeface="Mada"/>
            </a:endParaRPr>
          </a:p>
        </p:txBody>
      </p:sp>
      <p:sp>
        <p:nvSpPr>
          <p:cNvPr id="269" name="Google Shape;269;p19"/>
          <p:cNvSpPr txBox="1"/>
          <p:nvPr/>
        </p:nvSpPr>
        <p:spPr>
          <a:xfrm>
            <a:off x="199563" y="6095250"/>
            <a:ext cx="7190100" cy="1271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Ministry of Health (MOH) is interested annually in marking the World Diabetes Day, falling on the fourteenth of November of each year.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This is with the aim of achieving the general goals in terms of boosting up and carrying out the prevention policies and controlling diabetes and its complications.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Supporting the national initiatives for diabetes control and its complications, and highlighting the importance of evidence- based education with regard to treating diabetes and preventing from its complications.</a:t>
            </a:r>
            <a:endParaRPr sz="1200">
              <a:latin typeface="Mada"/>
              <a:ea typeface="Mada"/>
              <a:cs typeface="Mada"/>
              <a:sym typeface="Mada"/>
            </a:endParaRPr>
          </a:p>
        </p:txBody>
      </p:sp>
      <p:sp>
        <p:nvSpPr>
          <p:cNvPr id="270" name="Google Shape;270;p19"/>
          <p:cNvSpPr txBox="1"/>
          <p:nvPr/>
        </p:nvSpPr>
        <p:spPr>
          <a:xfrm>
            <a:off x="378263" y="8045285"/>
            <a:ext cx="6909000" cy="1726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cornerstone of a national preventive program would be the PHCCs.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However, quality of care at the PHCCs is unsatisfactory.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A comprehensive review of primary healthcare in Saudi Arabia found that access to health education was limited and referrals to specialist hospitals were low.</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Patients’ follow-up system was ineffective.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Multiple problems with poor quality and time for health education, poor counseling, lack of trust in health-care providers, and difficulty in understanding instructions from health providers due to poor communication.</a:t>
            </a:r>
            <a:endParaRPr sz="1200">
              <a:latin typeface="Mada"/>
              <a:ea typeface="Mada"/>
              <a:cs typeface="Mada"/>
              <a:sym typeface="Mada"/>
            </a:endParaRPr>
          </a:p>
        </p:txBody>
      </p:sp>
      <p:grpSp>
        <p:nvGrpSpPr>
          <p:cNvPr id="271" name="Google Shape;271;p19"/>
          <p:cNvGrpSpPr/>
          <p:nvPr/>
        </p:nvGrpSpPr>
        <p:grpSpPr>
          <a:xfrm>
            <a:off x="269967" y="3878896"/>
            <a:ext cx="7049299" cy="1843306"/>
            <a:chOff x="5037825" y="2385325"/>
            <a:chExt cx="2085900" cy="1533150"/>
          </a:xfrm>
        </p:grpSpPr>
        <p:sp>
          <p:nvSpPr>
            <p:cNvPr id="272" name="Google Shape;272;p19"/>
            <p:cNvSpPr/>
            <p:nvPr/>
          </p:nvSpPr>
          <p:spPr>
            <a:xfrm>
              <a:off x="5037825" y="2518675"/>
              <a:ext cx="2085900" cy="1399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73" name="Google Shape;273;p19"/>
            <p:cNvSpPr/>
            <p:nvPr/>
          </p:nvSpPr>
          <p:spPr>
            <a:xfrm>
              <a:off x="5351124" y="2385325"/>
              <a:ext cx="1434300" cy="307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Nunito"/>
                  <a:ea typeface="Nunito"/>
                  <a:cs typeface="Nunito"/>
                  <a:sym typeface="Nunito"/>
                </a:rPr>
                <a:t>Prevention / Health Services in Saudi Arabia</a:t>
              </a:r>
              <a:endParaRPr>
                <a:solidFill>
                  <a:srgbClr val="FFFFFF"/>
                </a:solidFill>
                <a:latin typeface="Nunito"/>
                <a:ea typeface="Nunito"/>
                <a:cs typeface="Nunito"/>
                <a:sym typeface="Nunito"/>
              </a:endParaRPr>
            </a:p>
          </p:txBody>
        </p:sp>
      </p:grpSp>
      <p:grpSp>
        <p:nvGrpSpPr>
          <p:cNvPr id="274" name="Google Shape;274;p19"/>
          <p:cNvGrpSpPr/>
          <p:nvPr/>
        </p:nvGrpSpPr>
        <p:grpSpPr>
          <a:xfrm>
            <a:off x="271014" y="5812075"/>
            <a:ext cx="7049299" cy="1726174"/>
            <a:chOff x="2751825" y="2385325"/>
            <a:chExt cx="2085900" cy="1533150"/>
          </a:xfrm>
        </p:grpSpPr>
        <p:sp>
          <p:nvSpPr>
            <p:cNvPr id="275" name="Google Shape;275;p19"/>
            <p:cNvSpPr/>
            <p:nvPr/>
          </p:nvSpPr>
          <p:spPr>
            <a:xfrm>
              <a:off x="2751825" y="2518675"/>
              <a:ext cx="2085900" cy="1399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76" name="Google Shape;276;p19"/>
            <p:cNvSpPr/>
            <p:nvPr/>
          </p:nvSpPr>
          <p:spPr>
            <a:xfrm>
              <a:off x="3065124" y="2385325"/>
              <a:ext cx="14343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Nunito"/>
                  <a:ea typeface="Nunito"/>
                  <a:cs typeface="Nunito"/>
                  <a:sym typeface="Nunito"/>
                </a:rPr>
                <a:t>World Diabetes Day</a:t>
              </a:r>
              <a:endParaRPr sz="2000">
                <a:solidFill>
                  <a:srgbClr val="FFFFFF"/>
                </a:solidFill>
                <a:latin typeface="Nunito"/>
                <a:ea typeface="Nunito"/>
                <a:cs typeface="Nunito"/>
                <a:sym typeface="Nunito"/>
              </a:endParaRPr>
            </a:p>
          </p:txBody>
        </p:sp>
      </p:grpSp>
      <p:grpSp>
        <p:nvGrpSpPr>
          <p:cNvPr id="277" name="Google Shape;277;p19"/>
          <p:cNvGrpSpPr/>
          <p:nvPr/>
        </p:nvGrpSpPr>
        <p:grpSpPr>
          <a:xfrm>
            <a:off x="308129" y="7622278"/>
            <a:ext cx="7049299" cy="2033264"/>
            <a:chOff x="465825" y="2385325"/>
            <a:chExt cx="2085900" cy="1533150"/>
          </a:xfrm>
        </p:grpSpPr>
        <p:sp>
          <p:nvSpPr>
            <p:cNvPr id="278" name="Google Shape;278;p19"/>
            <p:cNvSpPr/>
            <p:nvPr/>
          </p:nvSpPr>
          <p:spPr>
            <a:xfrm>
              <a:off x="465825" y="2518675"/>
              <a:ext cx="2085900" cy="1399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79" name="Google Shape;279;p19"/>
            <p:cNvSpPr/>
            <p:nvPr/>
          </p:nvSpPr>
          <p:spPr>
            <a:xfrm>
              <a:off x="779124" y="2385325"/>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Nunito"/>
                  <a:ea typeface="Nunito"/>
                  <a:cs typeface="Nunito"/>
                  <a:sym typeface="Nunito"/>
                </a:rPr>
                <a:t>National Preventive Programs</a:t>
              </a:r>
              <a:endParaRPr sz="2000">
                <a:solidFill>
                  <a:srgbClr val="FFFFFF"/>
                </a:solidFill>
                <a:latin typeface="Nunito"/>
                <a:ea typeface="Nunito"/>
                <a:cs typeface="Nunito"/>
                <a:sym typeface="Nunito"/>
              </a:endParaRPr>
            </a:p>
          </p:txBody>
        </p:sp>
      </p:grpSp>
      <p:sp>
        <p:nvSpPr>
          <p:cNvPr id="280" name="Google Shape;280;p19"/>
          <p:cNvSpPr txBox="1"/>
          <p:nvPr/>
        </p:nvSpPr>
        <p:spPr>
          <a:xfrm>
            <a:off x="695900" y="3004600"/>
            <a:ext cx="67827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All diabetic patients especially on insulin will be offered a </a:t>
            </a:r>
            <a:r>
              <a:rPr b="1" lang="en-GB" sz="1200">
                <a:solidFill>
                  <a:schemeClr val="dk1"/>
                </a:solidFill>
                <a:latin typeface="Mada"/>
                <a:ea typeface="Mada"/>
                <a:cs typeface="Mada"/>
                <a:sym typeface="Mada"/>
              </a:rPr>
              <a:t>Glucometer for home monitoring</a:t>
            </a:r>
            <a:r>
              <a:rPr b="1" lang="en-GB" sz="1200">
                <a:solidFill>
                  <a:schemeClr val="dk1"/>
                </a:solidFill>
                <a:latin typeface="Mada"/>
                <a:ea typeface="Mada"/>
                <a:cs typeface="Mada"/>
                <a:sym typeface="Mada"/>
              </a:rPr>
              <a:t>.</a:t>
            </a:r>
            <a:r>
              <a:rPr baseline="30000" lang="en-GB" sz="1200">
                <a:solidFill>
                  <a:schemeClr val="dk1"/>
                </a:solidFill>
                <a:latin typeface="Mada"/>
                <a:ea typeface="Mada"/>
                <a:cs typeface="Mada"/>
                <a:sym typeface="Mada"/>
              </a:rPr>
              <a:t>1</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Multidisciplinary approach</a:t>
            </a:r>
            <a:r>
              <a:rPr lang="en-GB" sz="1200">
                <a:solidFill>
                  <a:schemeClr val="dk1"/>
                </a:solidFill>
                <a:latin typeface="Mada"/>
                <a:ea typeface="Mada"/>
                <a:cs typeface="Mada"/>
                <a:sym typeface="Mada"/>
              </a:rPr>
              <a:t> for DIABETIC PATIENTS (Physician, clinical pharmacist, health educator and nutritionist)</a:t>
            </a:r>
            <a:endParaRPr sz="1200">
              <a:solidFill>
                <a:schemeClr val="dk1"/>
              </a:solidFill>
              <a:latin typeface="Mada"/>
              <a:ea typeface="Mada"/>
              <a:cs typeface="Mada"/>
              <a:sym typeface="Mada"/>
            </a:endParaRPr>
          </a:p>
        </p:txBody>
      </p:sp>
      <p:sp>
        <p:nvSpPr>
          <p:cNvPr id="281" name="Google Shape;281;p19"/>
          <p:cNvSpPr txBox="1"/>
          <p:nvPr/>
        </p:nvSpPr>
        <p:spPr>
          <a:xfrm>
            <a:off x="308137" y="3004588"/>
            <a:ext cx="335100" cy="467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45818E"/>
              </a:buClr>
              <a:buSzPts val="1200"/>
              <a:buChar char="❖"/>
            </a:pPr>
            <a:r>
              <a:t/>
            </a:r>
            <a:endParaRPr sz="1200">
              <a:solidFill>
                <a:srgbClr val="45818E"/>
              </a:solidFill>
            </a:endParaRPr>
          </a:p>
          <a:p>
            <a:pPr indent="-304800" lvl="0" marL="457200" rtl="0" algn="l">
              <a:spcBef>
                <a:spcPts val="0"/>
              </a:spcBef>
              <a:spcAft>
                <a:spcPts val="0"/>
              </a:spcAft>
              <a:buClr>
                <a:srgbClr val="45818E"/>
              </a:buClr>
              <a:buSzPts val="1200"/>
              <a:buChar char="❖"/>
            </a:pPr>
            <a:r>
              <a:t/>
            </a:r>
            <a:endParaRPr sz="1200">
              <a:solidFill>
                <a:srgbClr val="45818E"/>
              </a:solidFill>
            </a:endParaRPr>
          </a:p>
        </p:txBody>
      </p:sp>
      <p:sp>
        <p:nvSpPr>
          <p:cNvPr id="282" name="Google Shape;282;p19"/>
          <p:cNvSpPr txBox="1"/>
          <p:nvPr/>
        </p:nvSpPr>
        <p:spPr>
          <a:xfrm>
            <a:off x="199570" y="9739573"/>
            <a:ext cx="7190100" cy="1002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Target levels:: </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Post-prandial s180 mg/dl (if above, increase the bolus insulin by 2 unit for 3 day and check again)</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Fasting s 130 mg/dl (if above, increase the basal insulin by 2 unit for 3 day and check again)</a:t>
            </a:r>
            <a:r>
              <a:rPr lang="en-GB" sz="1000">
                <a:solidFill>
                  <a:srgbClr val="6AA84F"/>
                </a:solidFill>
                <a:latin typeface="Mada"/>
                <a:ea typeface="Mada"/>
                <a:cs typeface="Mada"/>
                <a:sym typeface="Mada"/>
              </a:rPr>
              <a:t>. </a:t>
            </a:r>
            <a:endParaRPr sz="8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0"/>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88" name="Google Shape;288;p20"/>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89" name="Google Shape;289;p20"/>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90" name="Google Shape;290;p20"/>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291" name="Google Shape;291;p20"/>
          <p:cNvGraphicFramePr/>
          <p:nvPr/>
        </p:nvGraphicFramePr>
        <p:xfrm>
          <a:off x="2068288" y="9686763"/>
          <a:ext cx="3000000" cy="3000000"/>
        </p:xfrm>
        <a:graphic>
          <a:graphicData uri="http://schemas.openxmlformats.org/drawingml/2006/table">
            <a:tbl>
              <a:tblPr>
                <a:noFill/>
                <a:tableStyleId>{1F1AFD60-FE44-46A3-BC3A-6B5CA3C90D8A}</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292" name="Google Shape;292;p20"/>
          <p:cNvSpPr/>
          <p:nvPr/>
        </p:nvSpPr>
        <p:spPr>
          <a:xfrm>
            <a:off x="173675" y="1465225"/>
            <a:ext cx="7246200" cy="78753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1- </a:t>
            </a:r>
            <a:r>
              <a:rPr lang="en-GB" sz="1200">
                <a:latin typeface="Mada"/>
                <a:ea typeface="Mada"/>
                <a:cs typeface="Mada"/>
                <a:sym typeface="Mada"/>
              </a:rPr>
              <a:t>According to new World Health Organization diabetes management guidelines, what is the best diagnostic criterion of diabetes?</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Oral glucose tolerance test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Random blood sugar</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 C. Urine analysis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Glycosylated hemoglobin</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a:t>
            </a:r>
            <a:r>
              <a:rPr lang="en-GB" sz="1200">
                <a:latin typeface="Mada"/>
                <a:ea typeface="Mada"/>
                <a:cs typeface="Mada"/>
                <a:sym typeface="Mada"/>
              </a:rPr>
              <a:t>25 y.o woman comes in for an antenatal care appointment, she is 7 months pregnant with twins. Her urine dipstick is showing proteinuria. What is the possible cause?</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A.gestational hypertension</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 B. Type 1 Diabetes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Type 2 Diabetes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D.maturity-onset diabetes of the young [MODY]</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Which of the following confirmed values meet the diagnostic threshold for diabetes?</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Random glucose &gt; 160 mg/dl</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B- 2 hour post prandial glucose ≥ to 126 mg/dl</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Fasting blood glucose ≥ 126 mg/dl</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F</a:t>
            </a:r>
            <a:r>
              <a:rPr lang="en-GB" sz="1200">
                <a:solidFill>
                  <a:srgbClr val="76A5AF"/>
                </a:solidFill>
                <a:latin typeface="Mada"/>
                <a:ea typeface="Mada"/>
                <a:cs typeface="Mada"/>
                <a:sym typeface="Mada"/>
              </a:rPr>
              <a:t>asting blood glucose equal to or greater than 140mg/dl</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4- </a:t>
            </a:r>
            <a:r>
              <a:rPr lang="en-GB" sz="1200">
                <a:latin typeface="Mada"/>
                <a:ea typeface="Mada"/>
                <a:cs typeface="Mada"/>
                <a:sym typeface="Mada"/>
              </a:rPr>
              <a:t>Keeping your diabetes under control early on will help you prevent more health problems later. People with diabetes are at higher risk for which of these?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a:t>
            </a:r>
            <a:r>
              <a:rPr lang="en-GB" sz="1200">
                <a:solidFill>
                  <a:srgbClr val="76A5AF"/>
                </a:solidFill>
                <a:latin typeface="Mada"/>
                <a:ea typeface="Mada"/>
                <a:cs typeface="Mada"/>
                <a:sym typeface="Mada"/>
              </a:rPr>
              <a:t>Heart disease</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a:t>
            </a:r>
            <a:r>
              <a:rPr lang="en-GB" sz="1200">
                <a:solidFill>
                  <a:srgbClr val="76A5AF"/>
                </a:solidFill>
                <a:latin typeface="Mada"/>
                <a:ea typeface="Mada"/>
                <a:cs typeface="Mada"/>
                <a:sym typeface="Mada"/>
              </a:rPr>
              <a:t>Cancer</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Nerve damage</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a:t>
            </a:r>
            <a:r>
              <a:rPr lang="en-GB" sz="1200">
                <a:solidFill>
                  <a:srgbClr val="76A5AF"/>
                </a:solidFill>
                <a:latin typeface="Mada"/>
                <a:ea typeface="Mada"/>
                <a:cs typeface="Mada"/>
                <a:sym typeface="Mada"/>
              </a:rPr>
              <a:t>A and C</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5</a:t>
            </a:r>
            <a:r>
              <a:rPr lang="en-GB" sz="1200">
                <a:solidFill>
                  <a:schemeClr val="dk1"/>
                </a:solidFill>
                <a:latin typeface="Mada"/>
                <a:ea typeface="Mada"/>
                <a:cs typeface="Mada"/>
                <a:sym typeface="Mada"/>
              </a:rPr>
              <a:t>- Prediabetes is the term used for individuals that do not meet the criteria for diabetes but are too high to be considered normal. Which of the following statement accurately characterize prediabetes?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Fasting blood glucose from 120-180 mg/dL</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Fasting blood glucose from 126-140 mg/dL</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Fasting blood glucose from 110-125 mg/dL</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All of the above</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293" name="Google Shape;293;p20"/>
          <p:cNvSpPr/>
          <p:nvPr/>
        </p:nvSpPr>
        <p:spPr>
          <a:xfrm>
            <a:off x="685550" y="1226775"/>
            <a:ext cx="1209924" cy="41806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21"/>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302" name="Google Shape;302;p21"/>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303" name="Google Shape;303;p21"/>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04" name="Google Shape;304;p21"/>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305" name="Google Shape;305;p21"/>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pic>
        <p:nvPicPr>
          <p:cNvPr id="306" name="Google Shape;306;p21"/>
          <p:cNvPicPr preferRelativeResize="0"/>
          <p:nvPr/>
        </p:nvPicPr>
        <p:blipFill>
          <a:blip r:embed="rId4">
            <a:alphaModFix/>
          </a:blip>
          <a:stretch>
            <a:fillRect/>
          </a:stretch>
        </p:blipFill>
        <p:spPr>
          <a:xfrm>
            <a:off x="2031650" y="8955780"/>
            <a:ext cx="327226" cy="327226"/>
          </a:xfrm>
          <a:prstGeom prst="rect">
            <a:avLst/>
          </a:prstGeom>
          <a:noFill/>
          <a:ln>
            <a:noFill/>
          </a:ln>
        </p:spPr>
      </p:pic>
      <p:pic>
        <p:nvPicPr>
          <p:cNvPr id="307" name="Google Shape;307;p21"/>
          <p:cNvPicPr preferRelativeResize="0"/>
          <p:nvPr/>
        </p:nvPicPr>
        <p:blipFill>
          <a:blip r:embed="rId5">
            <a:alphaModFix/>
          </a:blip>
          <a:stretch>
            <a:fillRect/>
          </a:stretch>
        </p:blipFill>
        <p:spPr>
          <a:xfrm>
            <a:off x="4494687" y="7003147"/>
            <a:ext cx="270097" cy="270066"/>
          </a:xfrm>
          <a:prstGeom prst="rect">
            <a:avLst/>
          </a:prstGeom>
          <a:noFill/>
          <a:ln>
            <a:noFill/>
          </a:ln>
        </p:spPr>
      </p:pic>
      <p:pic>
        <p:nvPicPr>
          <p:cNvPr id="308" name="Google Shape;308;p21"/>
          <p:cNvPicPr preferRelativeResize="0"/>
          <p:nvPr/>
        </p:nvPicPr>
        <p:blipFill>
          <a:blip r:embed="rId6">
            <a:alphaModFix/>
          </a:blip>
          <a:stretch>
            <a:fillRect/>
          </a:stretch>
        </p:blipFill>
        <p:spPr>
          <a:xfrm>
            <a:off x="2060224" y="8606821"/>
            <a:ext cx="270100" cy="270100"/>
          </a:xfrm>
          <a:prstGeom prst="rect">
            <a:avLst/>
          </a:prstGeom>
          <a:noFill/>
          <a:ln>
            <a:noFill/>
          </a:ln>
        </p:spPr>
      </p:pic>
      <p:sp>
        <p:nvSpPr>
          <p:cNvPr id="309" name="Google Shape;309;p21"/>
          <p:cNvSpPr txBox="1"/>
          <p:nvPr/>
        </p:nvSpPr>
        <p:spPr>
          <a:xfrm>
            <a:off x="190319" y="5962116"/>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310" name="Google Shape;310;p21"/>
          <p:cNvSpPr txBox="1"/>
          <p:nvPr/>
        </p:nvSpPr>
        <p:spPr>
          <a:xfrm>
            <a:off x="2638325" y="6582037"/>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a:t>
            </a:r>
            <a:endParaRPr>
              <a:latin typeface="Mada"/>
              <a:ea typeface="Mada"/>
              <a:cs typeface="Mada"/>
              <a:sym typeface="Mada"/>
            </a:endParaRPr>
          </a:p>
        </p:txBody>
      </p:sp>
      <p:sp>
        <p:nvSpPr>
          <p:cNvPr id="311" name="Google Shape;311;p21"/>
          <p:cNvSpPr txBox="1"/>
          <p:nvPr/>
        </p:nvSpPr>
        <p:spPr>
          <a:xfrm>
            <a:off x="5086325" y="6279850"/>
            <a:ext cx="23334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312" name="Google Shape;312;p21"/>
          <p:cNvPicPr preferRelativeResize="0"/>
          <p:nvPr/>
        </p:nvPicPr>
        <p:blipFill>
          <a:blip r:embed="rId5">
            <a:alphaModFix/>
          </a:blip>
          <a:stretch>
            <a:fillRect/>
          </a:stretch>
        </p:blipFill>
        <p:spPr>
          <a:xfrm>
            <a:off x="2031659" y="9313209"/>
            <a:ext cx="270097" cy="2700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