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698475" cx="7589525"/>
  <p:notesSz cx="6858000" cy="9144000"/>
  <p:embeddedFontLst>
    <p:embeddedFont>
      <p:font typeface="Nunito"/>
      <p:regular r:id="rId18"/>
      <p:bold r:id="rId19"/>
      <p:italic r:id="rId20"/>
      <p:boldItalic r:id="rId21"/>
    </p:embeddedFont>
    <p:embeddedFont>
      <p:font typeface="Mada"/>
      <p:regular r:id="rId22"/>
      <p:bold r:id="rId23"/>
    </p:embeddedFont>
    <p:embeddedFont>
      <p:font typeface="Changa"/>
      <p:regular r:id="rId24"/>
      <p:bold r:id="rId25"/>
    </p:embeddedFont>
    <p:embeddedFont>
      <p:font typeface="Exo Thin"/>
      <p:regular r:id="rId26"/>
      <p:bold r:id="rId27"/>
      <p:italic r:id="rId28"/>
      <p:boldItalic r:id="rId29"/>
    </p:embeddedFont>
    <p:embeddedFont>
      <p:font typeface="Bree Serif"/>
      <p:regular r:id="rId30"/>
    </p:embeddedFont>
    <p:embeddedFont>
      <p:font typeface="Ex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E37DA2-899A-4EF6-9B2C-0956D8257BDC}">
  <a:tblStyle styleId="{44E37DA2-899A-4EF6-9B2C-0956D8257BD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italic.fntdata"/><Relationship Id="rId22" Type="http://schemas.openxmlformats.org/officeDocument/2006/relationships/font" Target="fonts/Mada-regular.fntdata"/><Relationship Id="rId21" Type="http://schemas.openxmlformats.org/officeDocument/2006/relationships/font" Target="fonts/Nunito-boldItalic.fntdata"/><Relationship Id="rId24" Type="http://schemas.openxmlformats.org/officeDocument/2006/relationships/font" Target="fonts/Changa-regular.fntdata"/><Relationship Id="rId23" Type="http://schemas.openxmlformats.org/officeDocument/2006/relationships/font" Target="fonts/Mad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ExoThin-regular.fntdata"/><Relationship Id="rId25" Type="http://schemas.openxmlformats.org/officeDocument/2006/relationships/font" Target="fonts/Changa-bold.fntdata"/><Relationship Id="rId28" Type="http://schemas.openxmlformats.org/officeDocument/2006/relationships/font" Target="fonts/ExoThin-italic.fntdata"/><Relationship Id="rId27" Type="http://schemas.openxmlformats.org/officeDocument/2006/relationships/font" Target="fonts/ExoThin-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xoThin-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xo-regular.fntdata"/><Relationship Id="rId30" Type="http://schemas.openxmlformats.org/officeDocument/2006/relationships/font" Target="fonts/BreeSerif-regular.fntdata"/><Relationship Id="rId11" Type="http://schemas.openxmlformats.org/officeDocument/2006/relationships/slide" Target="slides/slide5.xml"/><Relationship Id="rId33" Type="http://schemas.openxmlformats.org/officeDocument/2006/relationships/font" Target="fonts/Exo-italic.fntdata"/><Relationship Id="rId10" Type="http://schemas.openxmlformats.org/officeDocument/2006/relationships/slide" Target="slides/slide4.xml"/><Relationship Id="rId32" Type="http://schemas.openxmlformats.org/officeDocument/2006/relationships/font" Target="fonts/Exo-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Exo-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Nunito-bold.fntdata"/><Relationship Id="rId18" Type="http://schemas.openxmlformats.org/officeDocument/2006/relationships/font" Target="fonts/Nuni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ccd913293b_1_17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ccd913293b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ccd3280ec7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ccd3280e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8ad464241c_0_6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ad464241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cd913293b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cd91329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ccd913293b_0_7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ccd913293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ccd913293b_0_13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ccd913293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ccd913293b_0_19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ccd913293b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ccd913293b_0_23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ccd913293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cd913293b_1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cd913293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ccd913293b_1_8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ccd913293b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hyperlink" Target="https://drive.google.com/open?id=1TKjgKmuF8-7aGjiAgt-2f6dUWPkTI7rnH1d3RF0xuIw" TargetMode="External"/><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5.jpg"/><Relationship Id="rId6"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hyperlink" Target="https://docs.google.com/document/d/1JSduhRCJtOgF-S_jpWEE-_Bm8sV39I7IkpENGfqQGu4/edit?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10800000">
            <a:off x="-25" y="-9450"/>
            <a:ext cx="7586700" cy="1071300"/>
          </a:xfrm>
          <a:prstGeom prst="round2SameRect">
            <a:avLst>
              <a:gd fmla="val 50000" name="adj1"/>
              <a:gd fmla="val 0" name="adj2"/>
            </a:avLst>
          </a:prstGeom>
          <a:solidFill>
            <a:srgbClr val="EEF5F7">
              <a:alpha val="519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3212375" y="188051"/>
            <a:ext cx="1114216" cy="730500"/>
          </a:xfrm>
          <a:prstGeom prst="rect">
            <a:avLst/>
          </a:prstGeom>
          <a:noFill/>
          <a:ln>
            <a:noFill/>
          </a:ln>
        </p:spPr>
      </p:pic>
      <p:sp>
        <p:nvSpPr>
          <p:cNvPr id="56" name="Google Shape;56;p13"/>
          <p:cNvSpPr/>
          <p:nvPr/>
        </p:nvSpPr>
        <p:spPr>
          <a:xfrm>
            <a:off x="1762150" y="22727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326071" y="17870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180775" y="18095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13"/>
          <p:cNvPicPr preferRelativeResize="0"/>
          <p:nvPr/>
        </p:nvPicPr>
        <p:blipFill>
          <a:blip r:embed="rId4">
            <a:alphaModFix/>
          </a:blip>
          <a:stretch>
            <a:fillRect/>
          </a:stretch>
        </p:blipFill>
        <p:spPr>
          <a:xfrm>
            <a:off x="6109400" y="89850"/>
            <a:ext cx="929599" cy="929577"/>
          </a:xfrm>
          <a:prstGeom prst="rect">
            <a:avLst/>
          </a:prstGeom>
          <a:noFill/>
          <a:ln>
            <a:noFill/>
          </a:ln>
        </p:spPr>
      </p:pic>
      <p:pic>
        <p:nvPicPr>
          <p:cNvPr id="60" name="Google Shape;60;p13"/>
          <p:cNvPicPr preferRelativeResize="0"/>
          <p:nvPr/>
        </p:nvPicPr>
        <p:blipFill>
          <a:blip r:embed="rId5">
            <a:alphaModFix/>
          </a:blip>
          <a:stretch>
            <a:fillRect/>
          </a:stretch>
        </p:blipFill>
        <p:spPr>
          <a:xfrm>
            <a:off x="549525" y="1981201"/>
            <a:ext cx="2137475" cy="2137475"/>
          </a:xfrm>
          <a:prstGeom prst="rect">
            <a:avLst/>
          </a:prstGeom>
          <a:noFill/>
          <a:ln>
            <a:noFill/>
          </a:ln>
        </p:spPr>
      </p:pic>
      <p:sp>
        <p:nvSpPr>
          <p:cNvPr id="61" name="Google Shape;61;p13"/>
          <p:cNvSpPr txBox="1"/>
          <p:nvPr/>
        </p:nvSpPr>
        <p:spPr>
          <a:xfrm>
            <a:off x="2590900" y="2386025"/>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200">
                <a:solidFill>
                  <a:srgbClr val="134F5C"/>
                </a:solidFill>
                <a:latin typeface="Nunito"/>
                <a:ea typeface="Nunito"/>
                <a:cs typeface="Nunito"/>
                <a:sym typeface="Nunito"/>
              </a:rPr>
              <a:t>Introduction to Occupational Health</a:t>
            </a:r>
            <a:endParaRPr sz="3200">
              <a:solidFill>
                <a:srgbClr val="134F5C"/>
              </a:solidFill>
              <a:latin typeface="Nunito"/>
              <a:ea typeface="Nunito"/>
              <a:cs typeface="Nunito"/>
              <a:sym typeface="Nunito"/>
            </a:endParaRPr>
          </a:p>
        </p:txBody>
      </p:sp>
      <p:sp>
        <p:nvSpPr>
          <p:cNvPr id="62" name="Google Shape;62;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en-GB" sz="1200">
                <a:solidFill>
                  <a:srgbClr val="6D9EEB"/>
                </a:solidFill>
                <a:latin typeface="Mada"/>
                <a:ea typeface="Mada"/>
                <a:cs typeface="Mada"/>
                <a:sym typeface="Mada"/>
              </a:rPr>
              <a:t>Males slides</a:t>
            </a:r>
            <a:endParaRPr sz="1200">
              <a:solidFill>
                <a:srgbClr val="6D9EEB"/>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63" name="Google Shape;63;p13"/>
          <p:cNvSpPr txBox="1"/>
          <p:nvPr/>
        </p:nvSpPr>
        <p:spPr>
          <a:xfrm>
            <a:off x="1762150" y="96297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Textbook</a:t>
            </a:r>
            <a:endParaRPr sz="1200">
              <a:solidFill>
                <a:srgbClr val="0B5394"/>
              </a:solidFill>
              <a:latin typeface="Mada"/>
              <a:ea typeface="Mada"/>
              <a:cs typeface="Mada"/>
              <a:sym typeface="Mada"/>
            </a:endParaRPr>
          </a:p>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Golden notes</a:t>
            </a:r>
            <a:endParaRPr sz="1200">
              <a:solidFill>
                <a:srgbClr val="BF900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4" name="Google Shape;64;p13"/>
          <p:cNvCxnSpPr/>
          <p:nvPr/>
        </p:nvCxnSpPr>
        <p:spPr>
          <a:xfrm>
            <a:off x="1704975" y="9629775"/>
            <a:ext cx="0" cy="867000"/>
          </a:xfrm>
          <a:prstGeom prst="straightConnector1">
            <a:avLst/>
          </a:prstGeom>
          <a:noFill/>
          <a:ln cap="flat" cmpd="sng" w="9525">
            <a:solidFill>
              <a:srgbClr val="76A5AF"/>
            </a:solidFill>
            <a:prstDash val="solid"/>
            <a:round/>
            <a:headEnd len="med" w="med" type="oval"/>
            <a:tailEnd len="med" w="med" type="oval"/>
          </a:ln>
        </p:spPr>
      </p:cxnSp>
      <p:sp>
        <p:nvSpPr>
          <p:cNvPr id="65" name="Google Shape;65;p13"/>
          <p:cNvSpPr txBox="1"/>
          <p:nvPr/>
        </p:nvSpPr>
        <p:spPr>
          <a:xfrm>
            <a:off x="323850" y="9372600"/>
            <a:ext cx="17145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Color Index</a:t>
            </a:r>
            <a:endParaRPr sz="1800">
              <a:solidFill>
                <a:srgbClr val="76A5AF"/>
              </a:solidFill>
              <a:latin typeface="Nunito"/>
              <a:ea typeface="Nunito"/>
              <a:cs typeface="Nunito"/>
              <a:sym typeface="Nunito"/>
            </a:endParaRPr>
          </a:p>
        </p:txBody>
      </p:sp>
      <p:sp>
        <p:nvSpPr>
          <p:cNvPr id="66" name="Google Shape;66;p13"/>
          <p:cNvSpPr/>
          <p:nvPr/>
        </p:nvSpPr>
        <p:spPr>
          <a:xfrm>
            <a:off x="402275" y="5305425"/>
            <a:ext cx="6789000" cy="3155700"/>
          </a:xfrm>
          <a:prstGeom prst="round2SameRect">
            <a:avLst>
              <a:gd fmla="val 0" name="adj1"/>
              <a:gd fmla="val 13813"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Define Occupational Health.</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Enlist major diseases related to occupational hazards.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Physical hazards such as heat, light, pressure, noise, radiation, electricity, and mechanical factors.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Chemical hazards such as gases, fumes, dust, metals and solvents.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Others including biological agents, occupational cancers and dermatosis.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Understand signs and symptoms and diagnosis of occupational diseases of public health importance.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Discuss the scope of occupational health and safety.</a:t>
            </a:r>
            <a:endParaRPr>
              <a:latin typeface="Mada"/>
              <a:ea typeface="Mada"/>
              <a:cs typeface="Mada"/>
              <a:sym typeface="Mada"/>
            </a:endParaRPr>
          </a:p>
        </p:txBody>
      </p:sp>
      <p:sp>
        <p:nvSpPr>
          <p:cNvPr id="67" name="Google Shape;67;p13"/>
          <p:cNvSpPr/>
          <p:nvPr/>
        </p:nvSpPr>
        <p:spPr>
          <a:xfrm>
            <a:off x="914150" y="5036275"/>
            <a:ext cx="1543320" cy="492102"/>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134F5C"/>
                </a:solidFill>
                <a:latin typeface="Nunito"/>
                <a:ea typeface="Nunito"/>
                <a:cs typeface="Nunito"/>
                <a:sym typeface="Nunito"/>
              </a:rPr>
              <a:t>Objectives</a:t>
            </a:r>
            <a:endParaRPr sz="2000">
              <a:solidFill>
                <a:srgbClr val="134F5C"/>
              </a:solidFill>
              <a:latin typeface="Nunito"/>
              <a:ea typeface="Nunito"/>
              <a:cs typeface="Nunito"/>
              <a:sym typeface="Nunito"/>
            </a:endParaRPr>
          </a:p>
        </p:txBody>
      </p:sp>
      <p:sp>
        <p:nvSpPr>
          <p:cNvPr id="68" name="Google Shape;68;p13"/>
          <p:cNvSpPr/>
          <p:nvPr/>
        </p:nvSpPr>
        <p:spPr>
          <a:xfrm flipH="1" rot="-5400000">
            <a:off x="6609525" y="9364275"/>
            <a:ext cx="476100" cy="14841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nvSpPr>
        <p:spPr>
          <a:xfrm>
            <a:off x="6173850" y="10001250"/>
            <a:ext cx="14841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u="sng">
                <a:solidFill>
                  <a:srgbClr val="134F5C"/>
                </a:solidFill>
                <a:latin typeface="Nunito"/>
                <a:ea typeface="Nunito"/>
                <a:cs typeface="Nunito"/>
                <a:sym typeface="Nunito"/>
                <a:hlinkClick r:id="rId6">
                  <a:extLst>
                    <a:ext uri="{A12FA001-AC4F-418D-AE19-62706E023703}">
                      <ahyp:hlinkClr val="tx"/>
                    </a:ext>
                  </a:extLst>
                </a:hlinkClick>
              </a:rPr>
              <a:t>Editing File</a:t>
            </a:r>
            <a:endParaRPr b="1" sz="1800" u="sng">
              <a:solidFill>
                <a:srgbClr val="134F5C"/>
              </a:solidFill>
              <a:latin typeface="Nunito"/>
              <a:ea typeface="Nunito"/>
              <a:cs typeface="Nunito"/>
              <a:sym typeface="Nunito"/>
            </a:endParaRPr>
          </a:p>
        </p:txBody>
      </p:sp>
      <p:pic>
        <p:nvPicPr>
          <p:cNvPr id="70" name="Google Shape;70;p13"/>
          <p:cNvPicPr preferRelativeResize="0"/>
          <p:nvPr/>
        </p:nvPicPr>
        <p:blipFill>
          <a:blip r:embed="rId7">
            <a:alphaModFix/>
          </a:blip>
          <a:stretch>
            <a:fillRect/>
          </a:stretch>
        </p:blipFill>
        <p:spPr>
          <a:xfrm>
            <a:off x="476250" y="76800"/>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2"/>
          <p:cNvSpPr/>
          <p:nvPr/>
        </p:nvSpPr>
        <p:spPr>
          <a:xfrm flipH="1" rot="10800000">
            <a:off x="0" y="9829800"/>
            <a:ext cx="1494000" cy="333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334" name="Google Shape;334;p22"/>
          <p:cNvSpPr txBox="1"/>
          <p:nvPr/>
        </p:nvSpPr>
        <p:spPr>
          <a:xfrm>
            <a:off x="152400" y="9762975"/>
            <a:ext cx="1171500" cy="4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u="sng">
                <a:solidFill>
                  <a:srgbClr val="134F5C"/>
                </a:solidFill>
                <a:latin typeface="Nunito"/>
                <a:ea typeface="Nunito"/>
                <a:cs typeface="Nunito"/>
                <a:sym typeface="Nunito"/>
              </a:rPr>
              <a:t>Answers</a:t>
            </a:r>
            <a:endParaRPr>
              <a:solidFill>
                <a:srgbClr val="134F5C"/>
              </a:solidFill>
              <a:latin typeface="Nunito"/>
              <a:ea typeface="Nunito"/>
              <a:cs typeface="Nunito"/>
              <a:sym typeface="Nunito"/>
            </a:endParaRPr>
          </a:p>
        </p:txBody>
      </p:sp>
      <p:sp>
        <p:nvSpPr>
          <p:cNvPr id="335" name="Google Shape;335;p22"/>
          <p:cNvSpPr/>
          <p:nvPr/>
        </p:nvSpPr>
        <p:spPr>
          <a:xfrm rot="10800000">
            <a:off x="3875825" y="25"/>
            <a:ext cx="3713700" cy="1092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336" name="Google Shape;336;p22"/>
          <p:cNvSpPr txBox="1"/>
          <p:nvPr/>
        </p:nvSpPr>
        <p:spPr>
          <a:xfrm>
            <a:off x="4341943" y="256875"/>
            <a:ext cx="2820300" cy="4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134F5C"/>
                </a:solidFill>
                <a:latin typeface="Nunito"/>
                <a:ea typeface="Nunito"/>
                <a:cs typeface="Nunito"/>
                <a:sym typeface="Nunito"/>
              </a:rPr>
              <a:t>Quiz</a:t>
            </a:r>
            <a:endParaRPr sz="6000">
              <a:solidFill>
                <a:srgbClr val="134F5C"/>
              </a:solidFill>
              <a:latin typeface="Nunito"/>
              <a:ea typeface="Nunito"/>
              <a:cs typeface="Nunito"/>
              <a:sym typeface="Nunito"/>
            </a:endParaRPr>
          </a:p>
        </p:txBody>
      </p:sp>
      <p:graphicFrame>
        <p:nvGraphicFramePr>
          <p:cNvPr id="337" name="Google Shape;337;p22"/>
          <p:cNvGraphicFramePr/>
          <p:nvPr/>
        </p:nvGraphicFramePr>
        <p:xfrm>
          <a:off x="2068288" y="9686763"/>
          <a:ext cx="3000000" cy="3000000"/>
        </p:xfrm>
        <a:graphic>
          <a:graphicData uri="http://schemas.openxmlformats.org/drawingml/2006/table">
            <a:tbl>
              <a:tblPr>
                <a:noFill/>
                <a:tableStyleId>{44E37DA2-899A-4EF6-9B2C-0956D8257BDC}</a:tableStyleId>
              </a:tblPr>
              <a:tblGrid>
                <a:gridCol w="805075"/>
                <a:gridCol w="805075"/>
                <a:gridCol w="805075"/>
                <a:gridCol w="805075"/>
                <a:gridCol w="805075"/>
              </a:tblGrid>
              <a:tr h="264525">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Q1</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Q2</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Q3</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Q4</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Q5</a:t>
                      </a:r>
                      <a:endParaRPr sz="1000">
                        <a:solidFill>
                          <a:srgbClr val="134F5C"/>
                        </a:solidFill>
                        <a:latin typeface="Mada"/>
                        <a:ea typeface="Mada"/>
                        <a:cs typeface="Mada"/>
                        <a:sym typeface="Mada"/>
                      </a:endParaRPr>
                    </a:p>
                  </a:txBody>
                  <a:tcPr marT="91425" marB="91425" marR="91425" marL="91425" anchor="ctr">
                    <a:solidFill>
                      <a:srgbClr val="EFEFEF"/>
                    </a:solidFill>
                  </a:tcPr>
                </a:tc>
              </a:tr>
              <a:tr h="74550">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C</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D</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B</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A</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D</a:t>
                      </a:r>
                      <a:endParaRPr sz="1000">
                        <a:solidFill>
                          <a:srgbClr val="B7B7B7"/>
                        </a:solidFill>
                        <a:latin typeface="Mada"/>
                        <a:ea typeface="Mada"/>
                        <a:cs typeface="Mada"/>
                        <a:sym typeface="Mada"/>
                      </a:endParaRPr>
                    </a:p>
                  </a:txBody>
                  <a:tcPr marT="91425" marB="91425" marR="91425" marL="91425" anchor="ctr"/>
                </a:tc>
              </a:tr>
            </a:tbl>
          </a:graphicData>
        </a:graphic>
      </p:graphicFrame>
      <p:sp>
        <p:nvSpPr>
          <p:cNvPr id="338" name="Google Shape;338;p22"/>
          <p:cNvSpPr/>
          <p:nvPr/>
        </p:nvSpPr>
        <p:spPr>
          <a:xfrm>
            <a:off x="173675" y="1248697"/>
            <a:ext cx="7246200" cy="8274000"/>
          </a:xfrm>
          <a:prstGeom prst="round2SameRect">
            <a:avLst>
              <a:gd fmla="val 0" name="adj1"/>
              <a:gd fmla="val 4028"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1- A lead miner was admitted to the hospital complaining of irritant cough and shortness of breath particularly whenever he exerts some effort. X-ray showed patchy areas of nodular opacities. History showed the that the patient never performed an periodic occupational examination. What is your diagnosis?</a:t>
            </a:r>
            <a:endParaRPr sz="1200">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A- Anthracosis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B- Lead poisoning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C- Silicosis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D- Asbestosis</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2- Which of the following cancers is most likely to occur in workers dealing with hydrocarbon containing gasoline?</a:t>
            </a:r>
            <a:endParaRPr sz="1200">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A- Skin and lung cancers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B- </a:t>
            </a:r>
            <a:r>
              <a:rPr lang="en-GB" sz="1200">
                <a:solidFill>
                  <a:srgbClr val="76A5AF"/>
                </a:solidFill>
                <a:latin typeface="Mada"/>
                <a:ea typeface="Mada"/>
                <a:cs typeface="Mada"/>
                <a:sym typeface="Mada"/>
              </a:rPr>
              <a:t>Skin, scrotum, lung and bladder cancers</a:t>
            </a:r>
            <a:r>
              <a:rPr lang="en-GB" sz="1200">
                <a:solidFill>
                  <a:srgbClr val="76A5AF"/>
                </a:solidFill>
                <a:latin typeface="Mada"/>
                <a:ea typeface="Mada"/>
                <a:cs typeface="Mada"/>
                <a:sym typeface="Mada"/>
              </a:rPr>
              <a:t>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C- Blood cancer (leukemia) only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D- Skin cancer only</a:t>
            </a:r>
            <a:endParaRPr sz="1200">
              <a:solidFill>
                <a:srgbClr val="76A5AF"/>
              </a:solidFill>
              <a:latin typeface="Mada"/>
              <a:ea typeface="Mada"/>
              <a:cs typeface="Mada"/>
              <a:sym typeface="Mada"/>
            </a:endParaRPr>
          </a:p>
          <a:p>
            <a:pPr indent="0" lvl="0" marL="0" rtl="0" algn="ctr">
              <a:lnSpc>
                <a:spcPct val="100000"/>
              </a:lnSpc>
              <a:spcBef>
                <a:spcPts val="0"/>
              </a:spcBef>
              <a:spcAft>
                <a:spcPts val="0"/>
              </a:spcAft>
              <a:buNone/>
            </a:pPr>
            <a:r>
              <a:t/>
            </a:r>
            <a:endParaRPr sz="1200">
              <a:latin typeface="Mada"/>
              <a:ea typeface="Mada"/>
              <a:cs typeface="Mada"/>
              <a:sym typeface="Mada"/>
            </a:endParaRPr>
          </a:p>
          <a:p>
            <a:pPr indent="0" lvl="0" marL="0" rtl="0" algn="ctr">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3- All of the following are characteristics of occupational diseases EXCEPT</a:t>
            </a:r>
            <a:endParaRPr sz="1200">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A- Identical to non-exposed disease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B- Can be prevented if the person quits his </a:t>
            </a:r>
            <a:r>
              <a:rPr lang="en-GB" sz="1200">
                <a:solidFill>
                  <a:srgbClr val="76A5AF"/>
                </a:solidFill>
                <a:latin typeface="Mada"/>
                <a:ea typeface="Mada"/>
                <a:cs typeface="Mada"/>
                <a:sym typeface="Mada"/>
              </a:rPr>
              <a:t>job</a:t>
            </a:r>
            <a:r>
              <a:rPr lang="en-GB" sz="1200">
                <a:solidFill>
                  <a:srgbClr val="76A5AF"/>
                </a:solidFill>
                <a:latin typeface="Mada"/>
                <a:ea typeface="Mada"/>
                <a:cs typeface="Mada"/>
                <a:sym typeface="Mada"/>
              </a:rPr>
              <a:t>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C- </a:t>
            </a:r>
            <a:r>
              <a:rPr lang="en-GB" sz="1200">
                <a:solidFill>
                  <a:srgbClr val="76A5AF"/>
                </a:solidFill>
                <a:latin typeface="Mada"/>
                <a:ea typeface="Mada"/>
                <a:cs typeface="Mada"/>
                <a:sym typeface="Mada"/>
              </a:rPr>
              <a:t>Related to the dose of exposure</a:t>
            </a:r>
            <a:r>
              <a:rPr lang="en-GB" sz="1200">
                <a:solidFill>
                  <a:srgbClr val="76A5AF"/>
                </a:solidFill>
                <a:latin typeface="Mada"/>
                <a:ea typeface="Mada"/>
                <a:cs typeface="Mada"/>
                <a:sym typeface="Mada"/>
              </a:rPr>
              <a:t>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D- </a:t>
            </a:r>
            <a:r>
              <a:rPr lang="en-GB" sz="1200">
                <a:solidFill>
                  <a:srgbClr val="76A5AF"/>
                </a:solidFill>
                <a:latin typeface="Mada"/>
                <a:ea typeface="Mada"/>
                <a:cs typeface="Mada"/>
                <a:sym typeface="Mada"/>
              </a:rPr>
              <a:t>Related to the length of exposure</a:t>
            </a:r>
            <a:endParaRPr sz="1200">
              <a:solidFill>
                <a:srgbClr val="76A5AF"/>
              </a:solidFill>
              <a:latin typeface="Mada"/>
              <a:ea typeface="Mada"/>
              <a:cs typeface="Mada"/>
              <a:sym typeface="Mada"/>
            </a:endParaRPr>
          </a:p>
          <a:p>
            <a:pPr indent="0" lvl="0" marL="0" rtl="0" algn="ctr">
              <a:lnSpc>
                <a:spcPct val="100000"/>
              </a:lnSpc>
              <a:spcBef>
                <a:spcPts val="0"/>
              </a:spcBef>
              <a:spcAft>
                <a:spcPts val="0"/>
              </a:spcAft>
              <a:buNone/>
            </a:pPr>
            <a:r>
              <a:t/>
            </a:r>
            <a:endParaRPr sz="1200">
              <a:latin typeface="Mada"/>
              <a:ea typeface="Mada"/>
              <a:cs typeface="Mada"/>
              <a:sym typeface="Mada"/>
            </a:endParaRPr>
          </a:p>
          <a:p>
            <a:pPr indent="0" lvl="0" marL="0" rtl="0" algn="ctr">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4- </a:t>
            </a:r>
            <a:r>
              <a:rPr lang="en-GB" sz="1200">
                <a:solidFill>
                  <a:schemeClr val="dk1"/>
                </a:solidFill>
                <a:latin typeface="Mada"/>
                <a:ea typeface="Mada"/>
                <a:cs typeface="Mada"/>
                <a:sym typeface="Mada"/>
              </a:rPr>
              <a:t>Which of the following terms best defined the following statement: “</a:t>
            </a:r>
            <a:r>
              <a:rPr lang="en-GB" sz="1200">
                <a:solidFill>
                  <a:schemeClr val="dk1"/>
                </a:solidFill>
                <a:latin typeface="Mada"/>
                <a:ea typeface="Mada"/>
                <a:cs typeface="Mada"/>
                <a:sym typeface="Mada"/>
              </a:rPr>
              <a:t>It is the promotion and maintenance of the highest degree of physical, mental, and social well-being of workers in all occupations”?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A- Occupational Health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B- Occupational Safety and Health (OSH)</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C- Industrial hygiene.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D- Ergonomics</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5-</a:t>
            </a:r>
            <a:r>
              <a:rPr lang="en-GB" sz="1200">
                <a:solidFill>
                  <a:schemeClr val="dk1"/>
                </a:solidFill>
                <a:latin typeface="Mada"/>
                <a:ea typeface="Mada"/>
                <a:cs typeface="Mada"/>
                <a:sym typeface="Mada"/>
              </a:rPr>
              <a:t> Which of the following tests is the best screening test for occupational workers in lead industries?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A- Blood smear to check for basophilic stipling</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B- </a:t>
            </a:r>
            <a:r>
              <a:rPr lang="en-GB" sz="1200">
                <a:solidFill>
                  <a:srgbClr val="76A5AF"/>
                </a:solidFill>
                <a:latin typeface="Mada"/>
                <a:ea typeface="Mada"/>
                <a:cs typeface="Mada"/>
                <a:sym typeface="Mada"/>
              </a:rPr>
              <a:t>Amino levulinic acid levels in urine</a:t>
            </a:r>
            <a:r>
              <a:rPr lang="en-GB" sz="1200">
                <a:solidFill>
                  <a:srgbClr val="76A5AF"/>
                </a:solidFill>
                <a:latin typeface="Mada"/>
                <a:ea typeface="Mada"/>
                <a:cs typeface="Mada"/>
                <a:sym typeface="Mada"/>
              </a:rPr>
              <a:t>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C- Direct l</a:t>
            </a:r>
            <a:r>
              <a:rPr lang="en-GB" sz="1200">
                <a:solidFill>
                  <a:srgbClr val="76A5AF"/>
                </a:solidFill>
                <a:latin typeface="Mada"/>
                <a:ea typeface="Mada"/>
                <a:cs typeface="Mada"/>
                <a:sym typeface="Mada"/>
              </a:rPr>
              <a:t>ead levels in blood</a:t>
            </a:r>
            <a:r>
              <a:rPr lang="en-GB" sz="1200">
                <a:solidFill>
                  <a:srgbClr val="76A5AF"/>
                </a:solidFill>
                <a:latin typeface="Mada"/>
                <a:ea typeface="Mada"/>
                <a:cs typeface="Mada"/>
                <a:sym typeface="Mada"/>
              </a:rPr>
              <a:t>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D- </a:t>
            </a:r>
            <a:r>
              <a:rPr lang="en-GB" sz="1200">
                <a:solidFill>
                  <a:srgbClr val="76A5AF"/>
                </a:solidFill>
                <a:latin typeface="Mada"/>
                <a:ea typeface="Mada"/>
                <a:cs typeface="Mada"/>
                <a:sym typeface="Mada"/>
              </a:rPr>
              <a:t>Coproporphyrin in urine</a:t>
            </a:r>
            <a:endParaRPr sz="1200">
              <a:solidFill>
                <a:srgbClr val="76A5AF"/>
              </a:solidFill>
              <a:latin typeface="Mada"/>
              <a:ea typeface="Mada"/>
              <a:cs typeface="Mada"/>
              <a:sym typeface="Mada"/>
            </a:endParaRPr>
          </a:p>
          <a:p>
            <a:pPr indent="0" lvl="0" marL="0" rtl="0" algn="ctr">
              <a:lnSpc>
                <a:spcPct val="100000"/>
              </a:lnSpc>
              <a:spcBef>
                <a:spcPts val="0"/>
              </a:spcBef>
              <a:spcAft>
                <a:spcPts val="0"/>
              </a:spcAft>
              <a:buNone/>
            </a:pPr>
            <a:r>
              <a:t/>
            </a:r>
            <a:endParaRPr sz="1200">
              <a:solidFill>
                <a:srgbClr val="76A5AF"/>
              </a:solidFill>
              <a:latin typeface="Mada"/>
              <a:ea typeface="Mada"/>
              <a:cs typeface="Mada"/>
              <a:sym typeface="Mada"/>
            </a:endParaRPr>
          </a:p>
          <a:p>
            <a:pPr indent="457200" lvl="0" marL="0" rtl="0" algn="l">
              <a:spcBef>
                <a:spcPts val="0"/>
              </a:spcBef>
              <a:spcAft>
                <a:spcPts val="0"/>
              </a:spcAft>
              <a:buClr>
                <a:schemeClr val="dk1"/>
              </a:buClr>
              <a:buSzPts val="1100"/>
              <a:buFont typeface="Arial"/>
              <a:buNone/>
            </a:pPr>
            <a:r>
              <a:t/>
            </a:r>
            <a:endParaRPr sz="1200">
              <a:solidFill>
                <a:srgbClr val="76A5AF"/>
              </a:solidFill>
              <a:latin typeface="Mada"/>
              <a:ea typeface="Mada"/>
              <a:cs typeface="Mada"/>
              <a:sym typeface="Mada"/>
            </a:endParaRPr>
          </a:p>
        </p:txBody>
      </p:sp>
      <p:sp>
        <p:nvSpPr>
          <p:cNvPr id="339" name="Google Shape;339;p22"/>
          <p:cNvSpPr/>
          <p:nvPr/>
        </p:nvSpPr>
        <p:spPr>
          <a:xfrm>
            <a:off x="685550" y="998175"/>
            <a:ext cx="1209924" cy="439236"/>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MCQ</a:t>
            </a:r>
            <a:endParaRPr sz="2400">
              <a:solidFill>
                <a:srgbClr val="134F5C"/>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3"/>
          <p:cNvSpPr/>
          <p:nvPr/>
        </p:nvSpPr>
        <p:spPr>
          <a:xfrm>
            <a:off x="173675" y="5705475"/>
            <a:ext cx="7246200" cy="4758300"/>
          </a:xfrm>
          <a:prstGeom prst="round2SameRect">
            <a:avLst>
              <a:gd fmla="val 0" name="adj1"/>
              <a:gd fmla="val 4028" name="adj2"/>
            </a:avLst>
          </a:prstGeom>
          <a:solidFill>
            <a:srgbClr val="EEF5F7">
              <a:alpha val="51959"/>
            </a:srgbClr>
          </a:solid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latin typeface="Mada"/>
              <a:ea typeface="Mada"/>
              <a:cs typeface="Mada"/>
              <a:sym typeface="Mada"/>
            </a:endParaRPr>
          </a:p>
        </p:txBody>
      </p:sp>
      <p:sp>
        <p:nvSpPr>
          <p:cNvPr id="345" name="Google Shape;345;p23"/>
          <p:cNvSpPr txBox="1"/>
          <p:nvPr/>
        </p:nvSpPr>
        <p:spPr>
          <a:xfrm>
            <a:off x="2591825" y="6624175"/>
            <a:ext cx="2409900" cy="3514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Sara AlAbdulkareem</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Sedra Elsirawani</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Wejdan Alnufaie </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Abdulrahman Alhawas</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Abdulrahman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Aldawood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Alwaleed Alsaleh</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Bader Alshehri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Bassam Alkhuwaiter</a:t>
            </a:r>
            <a:endParaRPr>
              <a:solidFill>
                <a:srgbClr val="000000"/>
              </a:solidFill>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Faisal Alqifari </a:t>
            </a:r>
            <a:endParaRPr>
              <a:latin typeface="Mada"/>
              <a:ea typeface="Mada"/>
              <a:cs typeface="Mada"/>
              <a:sym typeface="Mada"/>
            </a:endParaRPr>
          </a:p>
        </p:txBody>
      </p:sp>
      <p:sp>
        <p:nvSpPr>
          <p:cNvPr id="346" name="Google Shape;346;p23"/>
          <p:cNvSpPr txBox="1"/>
          <p:nvPr/>
        </p:nvSpPr>
        <p:spPr>
          <a:xfrm>
            <a:off x="295071" y="5976111"/>
            <a:ext cx="2409900" cy="29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latin typeface="Mada"/>
              <a:ea typeface="Mada"/>
              <a:cs typeface="Mada"/>
              <a:sym typeface="Mada"/>
            </a:endParaRPr>
          </a:p>
          <a:p>
            <a:pPr indent="0" lvl="0" marL="0" rtl="0" algn="l">
              <a:lnSpc>
                <a:spcPct val="150000"/>
              </a:lnSpc>
              <a:spcBef>
                <a:spcPts val="0"/>
              </a:spcBef>
              <a:spcAft>
                <a:spcPts val="0"/>
              </a:spcAft>
              <a:buNone/>
            </a:pPr>
            <a:r>
              <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Deema AlMaziad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Lama AlZamil</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Leen AlMazroa</a:t>
            </a:r>
            <a:endParaRPr>
              <a:solidFill>
                <a:srgbClr val="000000"/>
              </a:solidFill>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Lina AlOsaimi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Muneera AlKhorayef</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Norah AlHarbi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Norah AlMazrou</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Nouf Alhussaini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Razan AlRabah</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Renad Alhaqbani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Rema AlMutawa</a:t>
            </a:r>
            <a:endParaRPr>
              <a:latin typeface="Mada"/>
              <a:ea typeface="Mada"/>
              <a:cs typeface="Mada"/>
              <a:sym typeface="Mada"/>
            </a:endParaRPr>
          </a:p>
        </p:txBody>
      </p:sp>
      <p:sp>
        <p:nvSpPr>
          <p:cNvPr id="347" name="Google Shape;347;p23"/>
          <p:cNvSpPr/>
          <p:nvPr/>
        </p:nvSpPr>
        <p:spPr>
          <a:xfrm flipH="1">
            <a:off x="295075" y="10535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3"/>
          <p:cNvSpPr/>
          <p:nvPr/>
        </p:nvSpPr>
        <p:spPr>
          <a:xfrm flipH="1">
            <a:off x="4593589" y="5678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3"/>
          <p:cNvSpPr/>
          <p:nvPr/>
        </p:nvSpPr>
        <p:spPr>
          <a:xfrm flipH="1">
            <a:off x="4609908" y="5903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23"/>
          <p:cNvPicPr preferRelativeResize="0"/>
          <p:nvPr/>
        </p:nvPicPr>
        <p:blipFill>
          <a:blip r:embed="rId3">
            <a:alphaModFix/>
          </a:blip>
          <a:stretch>
            <a:fillRect/>
          </a:stretch>
        </p:blipFill>
        <p:spPr>
          <a:xfrm>
            <a:off x="5086326" y="947100"/>
            <a:ext cx="1838375" cy="1838325"/>
          </a:xfrm>
          <a:prstGeom prst="rect">
            <a:avLst/>
          </a:prstGeom>
          <a:noFill/>
          <a:ln>
            <a:noFill/>
          </a:ln>
        </p:spPr>
      </p:pic>
      <p:sp>
        <p:nvSpPr>
          <p:cNvPr id="351" name="Google Shape;351;p23"/>
          <p:cNvSpPr txBox="1"/>
          <p:nvPr/>
        </p:nvSpPr>
        <p:spPr>
          <a:xfrm>
            <a:off x="457300" y="1167763"/>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76A5AF"/>
                </a:solidFill>
                <a:latin typeface="Nunito"/>
                <a:ea typeface="Nunito"/>
                <a:cs typeface="Nunito"/>
                <a:sym typeface="Nunito"/>
              </a:rPr>
              <a:t>Thank You and</a:t>
            </a:r>
            <a:endParaRPr sz="3600">
              <a:solidFill>
                <a:srgbClr val="76A5AF"/>
              </a:solidFill>
              <a:latin typeface="Nunito"/>
              <a:ea typeface="Nunito"/>
              <a:cs typeface="Nunito"/>
              <a:sym typeface="Nunito"/>
            </a:endParaRPr>
          </a:p>
          <a:p>
            <a:pPr indent="0" lvl="0" marL="0" rtl="0" algn="ctr">
              <a:spcBef>
                <a:spcPts val="0"/>
              </a:spcBef>
              <a:spcAft>
                <a:spcPts val="0"/>
              </a:spcAft>
              <a:buNone/>
            </a:pPr>
            <a:r>
              <a:rPr lang="en-GB" sz="3600">
                <a:solidFill>
                  <a:srgbClr val="76A5AF"/>
                </a:solidFill>
                <a:latin typeface="Nunito"/>
                <a:ea typeface="Nunito"/>
                <a:cs typeface="Nunito"/>
                <a:sym typeface="Nunito"/>
              </a:rPr>
              <a:t>Good Luck</a:t>
            </a:r>
            <a:endParaRPr sz="3600">
              <a:solidFill>
                <a:srgbClr val="76A5AF"/>
              </a:solidFill>
              <a:latin typeface="Nunito"/>
              <a:ea typeface="Nunito"/>
              <a:cs typeface="Nunito"/>
              <a:sym typeface="Nunito"/>
            </a:endParaRPr>
          </a:p>
        </p:txBody>
      </p:sp>
      <p:sp>
        <p:nvSpPr>
          <p:cNvPr id="352" name="Google Shape;352;p23"/>
          <p:cNvSpPr txBox="1"/>
          <p:nvPr/>
        </p:nvSpPr>
        <p:spPr>
          <a:xfrm>
            <a:off x="2075" y="3897525"/>
            <a:ext cx="7589400" cy="137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Leaders:</a:t>
            </a:r>
            <a:endParaRPr sz="1100">
              <a:solidFill>
                <a:srgbClr val="134F5C"/>
              </a:solidFill>
              <a:latin typeface="Nunito"/>
              <a:ea typeface="Nunito"/>
              <a:cs typeface="Nunito"/>
              <a:sym typeface="Nunito"/>
            </a:endParaRPr>
          </a:p>
          <a:p>
            <a:pPr indent="0" lvl="0" marL="0" rtl="0" algn="l">
              <a:spcBef>
                <a:spcPts val="0"/>
              </a:spcBef>
              <a:spcAft>
                <a:spcPts val="0"/>
              </a:spcAft>
              <a:buNone/>
            </a:pPr>
            <a:r>
              <a:t/>
            </a:r>
            <a:endParaRPr sz="1100">
              <a:solidFill>
                <a:srgbClr val="134F5C"/>
              </a:solidFill>
              <a:latin typeface="Nunito"/>
              <a:ea typeface="Nunito"/>
              <a:cs typeface="Nunito"/>
              <a:sym typeface="Nunito"/>
            </a:endParaRPr>
          </a:p>
          <a:p>
            <a:pPr indent="0" lvl="0" marL="0" rtl="0" algn="ctr">
              <a:spcBef>
                <a:spcPts val="0"/>
              </a:spcBef>
              <a:spcAft>
                <a:spcPts val="0"/>
              </a:spcAft>
              <a:buNone/>
            </a:pPr>
            <a:r>
              <a:rPr lang="en-GB" sz="2200">
                <a:solidFill>
                  <a:srgbClr val="76A5AF"/>
                </a:solidFill>
                <a:latin typeface="Nunito"/>
                <a:ea typeface="Nunito"/>
                <a:cs typeface="Nunito"/>
                <a:sym typeface="Nunito"/>
              </a:rPr>
              <a:t>Lama AlAssiri  |  </a:t>
            </a:r>
            <a:r>
              <a:rPr lang="en-GB" sz="2200">
                <a:solidFill>
                  <a:srgbClr val="76A5AF"/>
                </a:solidFill>
                <a:highlight>
                  <a:srgbClr val="FFFFFF"/>
                </a:highlight>
                <a:latin typeface="Nunito"/>
                <a:ea typeface="Nunito"/>
                <a:cs typeface="Nunito"/>
                <a:sym typeface="Nunito"/>
              </a:rPr>
              <a:t>Mohammed AlHuqbani</a:t>
            </a:r>
            <a:r>
              <a:rPr lang="en-GB" sz="2200">
                <a:solidFill>
                  <a:srgbClr val="76A5AF"/>
                </a:solidFill>
                <a:latin typeface="Nunito"/>
                <a:ea typeface="Nunito"/>
                <a:cs typeface="Nunito"/>
                <a:sym typeface="Nunito"/>
              </a:rPr>
              <a:t>  |  Ibrahim AlDakhil</a:t>
            </a:r>
            <a:endParaRPr sz="2200">
              <a:solidFill>
                <a:srgbClr val="76A5AF"/>
              </a:solidFill>
              <a:latin typeface="Nunito"/>
              <a:ea typeface="Nunito"/>
              <a:cs typeface="Nunito"/>
              <a:sym typeface="Nunito"/>
            </a:endParaRPr>
          </a:p>
        </p:txBody>
      </p:sp>
      <p:sp>
        <p:nvSpPr>
          <p:cNvPr id="353" name="Google Shape;353;p23"/>
          <p:cNvSpPr txBox="1"/>
          <p:nvPr/>
        </p:nvSpPr>
        <p:spPr>
          <a:xfrm>
            <a:off x="1637313" y="5781675"/>
            <a:ext cx="4162500" cy="6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Members:</a:t>
            </a:r>
            <a:endParaRPr sz="2400">
              <a:solidFill>
                <a:srgbClr val="76A5AF"/>
              </a:solidFill>
              <a:latin typeface="Nunito"/>
              <a:ea typeface="Nunito"/>
              <a:cs typeface="Nunito"/>
              <a:sym typeface="Nunito"/>
            </a:endParaRPr>
          </a:p>
        </p:txBody>
      </p:sp>
      <p:pic>
        <p:nvPicPr>
          <p:cNvPr id="354" name="Google Shape;354;p23"/>
          <p:cNvPicPr preferRelativeResize="0"/>
          <p:nvPr/>
        </p:nvPicPr>
        <p:blipFill>
          <a:blip r:embed="rId4">
            <a:alphaModFix/>
          </a:blip>
          <a:stretch>
            <a:fillRect/>
          </a:stretch>
        </p:blipFill>
        <p:spPr>
          <a:xfrm>
            <a:off x="6741215" y="8620845"/>
            <a:ext cx="270097" cy="270066"/>
          </a:xfrm>
          <a:prstGeom prst="rect">
            <a:avLst/>
          </a:prstGeom>
          <a:noFill/>
          <a:ln>
            <a:noFill/>
          </a:ln>
        </p:spPr>
      </p:pic>
      <p:pic>
        <p:nvPicPr>
          <p:cNvPr id="355" name="Google Shape;355;p23"/>
          <p:cNvPicPr preferRelativeResize="0"/>
          <p:nvPr/>
        </p:nvPicPr>
        <p:blipFill>
          <a:blip r:embed="rId5">
            <a:alphaModFix/>
          </a:blip>
          <a:stretch>
            <a:fillRect/>
          </a:stretch>
        </p:blipFill>
        <p:spPr>
          <a:xfrm>
            <a:off x="6683561" y="8925534"/>
            <a:ext cx="270100" cy="270100"/>
          </a:xfrm>
          <a:prstGeom prst="rect">
            <a:avLst/>
          </a:prstGeom>
          <a:noFill/>
          <a:ln>
            <a:noFill/>
          </a:ln>
        </p:spPr>
      </p:pic>
      <p:sp>
        <p:nvSpPr>
          <p:cNvPr id="356" name="Google Shape;356;p23"/>
          <p:cNvSpPr txBox="1"/>
          <p:nvPr/>
        </p:nvSpPr>
        <p:spPr>
          <a:xfrm>
            <a:off x="5086325" y="6279850"/>
            <a:ext cx="2159700" cy="35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Hameed M. Humaid</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Khalid Alkhani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Meshari Alzeer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Mohannad Makkawi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Nayef Alsaber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Aldosari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Alghadir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Zyad Aldosari</a:t>
            </a:r>
            <a:endParaRPr>
              <a:latin typeface="Mada"/>
              <a:ea typeface="Mada"/>
              <a:cs typeface="Mada"/>
              <a:sym typeface="Mada"/>
            </a:endParaRPr>
          </a:p>
        </p:txBody>
      </p:sp>
      <p:pic>
        <p:nvPicPr>
          <p:cNvPr id="357" name="Google Shape;357;p23"/>
          <p:cNvPicPr preferRelativeResize="0"/>
          <p:nvPr/>
        </p:nvPicPr>
        <p:blipFill>
          <a:blip r:embed="rId6">
            <a:alphaModFix/>
          </a:blip>
          <a:stretch>
            <a:fillRect/>
          </a:stretch>
        </p:blipFill>
        <p:spPr>
          <a:xfrm>
            <a:off x="5202819" y="7598183"/>
            <a:ext cx="327250" cy="327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7886675" y="2194600"/>
            <a:ext cx="6999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latin typeface="Mada"/>
              <a:ea typeface="Mada"/>
              <a:cs typeface="Mada"/>
              <a:sym typeface="Mada"/>
            </a:endParaRPr>
          </a:p>
        </p:txBody>
      </p:sp>
      <p:sp>
        <p:nvSpPr>
          <p:cNvPr id="78" name="Google Shape;78;p14"/>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Occupational Health Definitions</a:t>
            </a:r>
            <a:endParaRPr sz="2400">
              <a:solidFill>
                <a:srgbClr val="134F5C"/>
              </a:solidFill>
              <a:latin typeface="Nunito"/>
              <a:ea typeface="Nunito"/>
              <a:cs typeface="Nunito"/>
              <a:sym typeface="Nunito"/>
            </a:endParaRPr>
          </a:p>
        </p:txBody>
      </p:sp>
      <p:sp>
        <p:nvSpPr>
          <p:cNvPr id="79" name="Google Shape;79;p14"/>
          <p:cNvSpPr/>
          <p:nvPr/>
        </p:nvSpPr>
        <p:spPr>
          <a:xfrm>
            <a:off x="265800" y="1199975"/>
            <a:ext cx="6949200" cy="1028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It is the promotion and </a:t>
            </a:r>
            <a:r>
              <a:rPr lang="en-GB" sz="1200">
                <a:solidFill>
                  <a:schemeClr val="dk1"/>
                </a:solidFill>
                <a:latin typeface="Mada"/>
                <a:ea typeface="Mada"/>
                <a:cs typeface="Mada"/>
                <a:sym typeface="Mada"/>
              </a:rPr>
              <a:t>maintenance</a:t>
            </a:r>
            <a:r>
              <a:rPr lang="en-GB" sz="1200">
                <a:solidFill>
                  <a:schemeClr val="dk1"/>
                </a:solidFill>
                <a:latin typeface="Mada"/>
                <a:ea typeface="Mada"/>
                <a:cs typeface="Mada"/>
                <a:sym typeface="Mada"/>
              </a:rPr>
              <a:t> of the </a:t>
            </a:r>
            <a:r>
              <a:rPr lang="en-GB" sz="1200">
                <a:solidFill>
                  <a:schemeClr val="dk1"/>
                </a:solidFill>
                <a:latin typeface="Mada"/>
                <a:ea typeface="Mada"/>
                <a:cs typeface="Mada"/>
                <a:sym typeface="Mada"/>
              </a:rPr>
              <a:t>highest</a:t>
            </a:r>
            <a:r>
              <a:rPr lang="en-GB" sz="1200">
                <a:solidFill>
                  <a:schemeClr val="dk1"/>
                </a:solidFill>
                <a:latin typeface="Mada"/>
                <a:ea typeface="Mada"/>
                <a:cs typeface="Mada"/>
                <a:sym typeface="Mada"/>
              </a:rPr>
              <a:t> degree of physical, mental, and social Well-being of workers in all occupations by preventing departures from </a:t>
            </a:r>
            <a:r>
              <a:rPr lang="en-GB" sz="1200">
                <a:solidFill>
                  <a:schemeClr val="dk1"/>
                </a:solidFill>
                <a:latin typeface="Mada"/>
                <a:ea typeface="Mada"/>
                <a:cs typeface="Mada"/>
                <a:sym typeface="Mada"/>
              </a:rPr>
              <a:t>health</a:t>
            </a:r>
            <a:r>
              <a:rPr lang="en-GB" sz="1200">
                <a:solidFill>
                  <a:schemeClr val="dk1"/>
                </a:solidFill>
                <a:latin typeface="Mada"/>
                <a:ea typeface="Mada"/>
                <a:cs typeface="Mada"/>
                <a:sym typeface="Mada"/>
              </a:rPr>
              <a:t>, controlling risks and the </a:t>
            </a:r>
            <a:r>
              <a:rPr lang="en-GB" sz="1200">
                <a:solidFill>
                  <a:schemeClr val="dk1"/>
                </a:solidFill>
                <a:latin typeface="Mada"/>
                <a:ea typeface="Mada"/>
                <a:cs typeface="Mada"/>
                <a:sym typeface="Mada"/>
              </a:rPr>
              <a:t>adaptation</a:t>
            </a:r>
            <a:r>
              <a:rPr lang="en-GB" sz="1200">
                <a:solidFill>
                  <a:schemeClr val="dk1"/>
                </a:solidFill>
                <a:latin typeface="Mada"/>
                <a:ea typeface="Mada"/>
                <a:cs typeface="Mada"/>
                <a:sym typeface="Mada"/>
              </a:rPr>
              <a:t> of work, and people to their jobs.</a:t>
            </a:r>
            <a:endParaRPr sz="1200">
              <a:solidFill>
                <a:schemeClr val="dk1"/>
              </a:solidFill>
              <a:latin typeface="Mada"/>
              <a:ea typeface="Mada"/>
              <a:cs typeface="Mada"/>
              <a:sym typeface="Mada"/>
            </a:endParaRPr>
          </a:p>
        </p:txBody>
      </p:sp>
      <p:sp>
        <p:nvSpPr>
          <p:cNvPr id="80" name="Google Shape;80;p14"/>
          <p:cNvSpPr/>
          <p:nvPr/>
        </p:nvSpPr>
        <p:spPr>
          <a:xfrm>
            <a:off x="646800" y="1013550"/>
            <a:ext cx="24279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Occupational Health</a:t>
            </a:r>
            <a:endParaRPr sz="1600">
              <a:solidFill>
                <a:srgbClr val="FFFFFF"/>
              </a:solidFill>
              <a:latin typeface="Nunito"/>
              <a:ea typeface="Nunito"/>
              <a:cs typeface="Nunito"/>
              <a:sym typeface="Nunito"/>
            </a:endParaRPr>
          </a:p>
        </p:txBody>
      </p:sp>
      <p:sp>
        <p:nvSpPr>
          <p:cNvPr id="81" name="Google Shape;81;p14"/>
          <p:cNvSpPr txBox="1"/>
          <p:nvPr/>
        </p:nvSpPr>
        <p:spPr>
          <a:xfrm>
            <a:off x="129375" y="537640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Aims of Occupational Health and Safety:</a:t>
            </a:r>
            <a:endParaRPr b="1" sz="1200">
              <a:latin typeface="Mada"/>
              <a:ea typeface="Mada"/>
              <a:cs typeface="Mada"/>
              <a:sym typeface="Mada"/>
            </a:endParaRPr>
          </a:p>
        </p:txBody>
      </p:sp>
      <p:sp>
        <p:nvSpPr>
          <p:cNvPr id="82" name="Google Shape;82;p14"/>
          <p:cNvSpPr/>
          <p:nvPr/>
        </p:nvSpPr>
        <p:spPr>
          <a:xfrm>
            <a:off x="265800" y="2571575"/>
            <a:ext cx="6949200" cy="1028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Activities directed to </a:t>
            </a:r>
            <a:r>
              <a:rPr b="1" lang="en-GB" sz="1200">
                <a:solidFill>
                  <a:srgbClr val="CC0000"/>
                </a:solidFill>
                <a:latin typeface="Mada"/>
                <a:ea typeface="Mada"/>
                <a:cs typeface="Mada"/>
                <a:sym typeface="Mada"/>
              </a:rPr>
              <a:t>identifying</a:t>
            </a:r>
            <a:r>
              <a:rPr lang="en-GB" sz="1200">
                <a:solidFill>
                  <a:schemeClr val="dk1"/>
                </a:solidFill>
                <a:latin typeface="Mada"/>
                <a:ea typeface="Mada"/>
                <a:cs typeface="Mada"/>
                <a:sym typeface="Mada"/>
              </a:rPr>
              <a:t>, </a:t>
            </a:r>
            <a:r>
              <a:rPr b="1" lang="en-GB" sz="1200">
                <a:solidFill>
                  <a:srgbClr val="CC0000"/>
                </a:solidFill>
                <a:latin typeface="Mada"/>
                <a:ea typeface="Mada"/>
                <a:cs typeface="Mada"/>
                <a:sym typeface="Mada"/>
              </a:rPr>
              <a:t>assessing</a:t>
            </a:r>
            <a:r>
              <a:rPr lang="en-GB" sz="1200">
                <a:solidFill>
                  <a:schemeClr val="dk1"/>
                </a:solidFill>
                <a:latin typeface="Mada"/>
                <a:ea typeface="Mada"/>
                <a:cs typeface="Mada"/>
                <a:sym typeface="Mada"/>
              </a:rPr>
              <a:t>, </a:t>
            </a:r>
            <a:r>
              <a:rPr b="1" lang="en-GB" sz="1200">
                <a:solidFill>
                  <a:srgbClr val="CC0000"/>
                </a:solidFill>
                <a:latin typeface="Mada"/>
                <a:ea typeface="Mada"/>
                <a:cs typeface="Mada"/>
                <a:sym typeface="Mada"/>
              </a:rPr>
              <a:t>preventing</a:t>
            </a:r>
            <a:r>
              <a:rPr lang="en-GB" sz="1200">
                <a:solidFill>
                  <a:schemeClr val="dk1"/>
                </a:solidFill>
                <a:latin typeface="Mada"/>
                <a:ea typeface="Mada"/>
                <a:cs typeface="Mada"/>
                <a:sym typeface="Mada"/>
              </a:rPr>
              <a:t>, and </a:t>
            </a:r>
            <a:r>
              <a:rPr b="1" lang="en-GB" sz="1200">
                <a:solidFill>
                  <a:srgbClr val="CC0000"/>
                </a:solidFill>
                <a:latin typeface="Mada"/>
                <a:ea typeface="Mada"/>
                <a:cs typeface="Mada"/>
                <a:sym typeface="Mada"/>
              </a:rPr>
              <a:t>managing hazards</a:t>
            </a:r>
            <a:r>
              <a:rPr lang="en-GB" sz="1200">
                <a:solidFill>
                  <a:schemeClr val="dk1"/>
                </a:solidFill>
                <a:latin typeface="Mada"/>
                <a:ea typeface="Mada"/>
                <a:cs typeface="Mada"/>
                <a:sym typeface="Mada"/>
              </a:rPr>
              <a:t> to the worker. In the working </a:t>
            </a:r>
            <a:r>
              <a:rPr lang="en-GB" sz="1200">
                <a:solidFill>
                  <a:schemeClr val="dk1"/>
                </a:solidFill>
                <a:latin typeface="Mada"/>
                <a:ea typeface="Mada"/>
                <a:cs typeface="Mada"/>
                <a:sym typeface="Mada"/>
              </a:rPr>
              <a:t>environment</a:t>
            </a:r>
            <a:r>
              <a:rPr lang="en-GB" sz="1200">
                <a:solidFill>
                  <a:schemeClr val="dk1"/>
                </a:solidFill>
                <a:latin typeface="Mada"/>
                <a:ea typeface="Mada"/>
                <a:cs typeface="Mada"/>
                <a:sym typeface="Mada"/>
              </a:rPr>
              <a:t>, falls in the domain of </a:t>
            </a:r>
            <a:r>
              <a:rPr lang="en-GB" sz="1200" u="sng">
                <a:solidFill>
                  <a:schemeClr val="dk1"/>
                </a:solidFill>
                <a:latin typeface="Mada"/>
                <a:ea typeface="Mada"/>
                <a:cs typeface="Mada"/>
                <a:sym typeface="Mada"/>
              </a:rPr>
              <a:t>Occupational Safety and Health (OSH)</a:t>
            </a:r>
            <a:r>
              <a:rPr lang="en-GB" sz="1200">
                <a:solidFill>
                  <a:schemeClr val="dk1"/>
                </a:solidFill>
                <a:latin typeface="Mada"/>
                <a:ea typeface="Mada"/>
                <a:cs typeface="Mada"/>
                <a:sym typeface="Mada"/>
              </a:rPr>
              <a:t>.</a:t>
            </a:r>
            <a:r>
              <a:rPr baseline="30000" lang="en-GB" sz="1200">
                <a:solidFill>
                  <a:schemeClr val="dk1"/>
                </a:solidFill>
                <a:latin typeface="Mada"/>
                <a:ea typeface="Mada"/>
                <a:cs typeface="Mada"/>
                <a:sym typeface="Mada"/>
              </a:rPr>
              <a:t>1</a:t>
            </a:r>
            <a:endParaRPr baseline="30000"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These activities should be systematic and scientific.</a:t>
            </a:r>
            <a:endParaRPr sz="1200">
              <a:solidFill>
                <a:schemeClr val="dk1"/>
              </a:solidFill>
              <a:latin typeface="Mada"/>
              <a:ea typeface="Mada"/>
              <a:cs typeface="Mada"/>
              <a:sym typeface="Mada"/>
            </a:endParaRPr>
          </a:p>
        </p:txBody>
      </p:sp>
      <p:sp>
        <p:nvSpPr>
          <p:cNvPr id="83" name="Google Shape;83;p14"/>
          <p:cNvSpPr/>
          <p:nvPr/>
        </p:nvSpPr>
        <p:spPr>
          <a:xfrm>
            <a:off x="646800" y="2385150"/>
            <a:ext cx="24279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Industrial Hygiene</a:t>
            </a:r>
            <a:endParaRPr sz="1600">
              <a:solidFill>
                <a:srgbClr val="FFFFFF"/>
              </a:solidFill>
              <a:latin typeface="Nunito"/>
              <a:ea typeface="Nunito"/>
              <a:cs typeface="Nunito"/>
              <a:sym typeface="Nunito"/>
            </a:endParaRPr>
          </a:p>
        </p:txBody>
      </p:sp>
      <p:sp>
        <p:nvSpPr>
          <p:cNvPr id="84" name="Google Shape;84;p14"/>
          <p:cNvSpPr/>
          <p:nvPr/>
        </p:nvSpPr>
        <p:spPr>
          <a:xfrm>
            <a:off x="265800" y="3943175"/>
            <a:ext cx="6949200" cy="13272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Stress evaluation </a:t>
            </a:r>
            <a:r>
              <a:rPr lang="en-GB" sz="1200">
                <a:solidFill>
                  <a:schemeClr val="dk1"/>
                </a:solidFill>
                <a:latin typeface="Mada"/>
                <a:ea typeface="Mada"/>
                <a:cs typeface="Mada"/>
                <a:sym typeface="Mada"/>
              </a:rPr>
              <a:t>occurring</a:t>
            </a:r>
            <a:r>
              <a:rPr lang="en-GB" sz="1200">
                <a:solidFill>
                  <a:schemeClr val="dk1"/>
                </a:solidFill>
                <a:latin typeface="Mada"/>
                <a:ea typeface="Mada"/>
                <a:cs typeface="Mada"/>
                <a:sym typeface="Mada"/>
              </a:rPr>
              <a:t> in a work </a:t>
            </a:r>
            <a:r>
              <a:rPr lang="en-GB" sz="1200">
                <a:solidFill>
                  <a:schemeClr val="dk1"/>
                </a:solidFill>
                <a:latin typeface="Mada"/>
                <a:ea typeface="Mada"/>
                <a:cs typeface="Mada"/>
                <a:sym typeface="Mada"/>
              </a:rPr>
              <a:t>environment</a:t>
            </a:r>
            <a:r>
              <a:rPr lang="en-GB" sz="1200">
                <a:solidFill>
                  <a:schemeClr val="dk1"/>
                </a:solidFill>
                <a:latin typeface="Mada"/>
                <a:ea typeface="Mada"/>
                <a:cs typeface="Mada"/>
                <a:sym typeface="Mada"/>
              </a:rPr>
              <a:t> and the ability of people to cope with these stresses. </a:t>
            </a:r>
            <a:r>
              <a:rPr baseline="30000" lang="en-GB" sz="1200">
                <a:solidFill>
                  <a:schemeClr val="dk1"/>
                </a:solidFill>
                <a:latin typeface="Mada"/>
                <a:ea typeface="Mada"/>
                <a:cs typeface="Mada"/>
                <a:sym typeface="Mada"/>
              </a:rPr>
              <a:t>2</a:t>
            </a:r>
            <a:endParaRPr baseline="30000"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Designing </a:t>
            </a:r>
            <a:r>
              <a:rPr lang="en-GB" sz="1200">
                <a:solidFill>
                  <a:schemeClr val="dk1"/>
                </a:solidFill>
                <a:latin typeface="Mada"/>
                <a:ea typeface="Mada"/>
                <a:cs typeface="Mada"/>
                <a:sym typeface="Mada"/>
              </a:rPr>
              <a:t>suitability</a:t>
            </a:r>
            <a:r>
              <a:rPr lang="en-GB" sz="1200">
                <a:solidFill>
                  <a:schemeClr val="dk1"/>
                </a:solidFill>
                <a:latin typeface="Mada"/>
                <a:ea typeface="Mada"/>
                <a:cs typeface="Mada"/>
                <a:sym typeface="Mada"/>
              </a:rPr>
              <a:t>, the facilities, </a:t>
            </a:r>
            <a:r>
              <a:rPr lang="en-GB" sz="1200">
                <a:solidFill>
                  <a:schemeClr val="dk1"/>
                </a:solidFill>
                <a:latin typeface="Mada"/>
                <a:ea typeface="Mada"/>
                <a:cs typeface="Mada"/>
                <a:sym typeface="Mada"/>
              </a:rPr>
              <a:t>furniture</a:t>
            </a:r>
            <a:r>
              <a:rPr lang="en-GB" sz="1200">
                <a:solidFill>
                  <a:schemeClr val="dk1"/>
                </a:solidFill>
                <a:latin typeface="Mada"/>
                <a:ea typeface="Mada"/>
                <a:cs typeface="Mada"/>
                <a:sym typeface="Mada"/>
              </a:rPr>
              <a:t>, equipment, tools, and job demands to make them compatible with the work-force capabilities and limitations.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rgbClr val="6AA84F"/>
                </a:solidFill>
                <a:latin typeface="Mada"/>
                <a:ea typeface="Mada"/>
                <a:cs typeface="Mada"/>
                <a:sym typeface="Mada"/>
              </a:rPr>
              <a:t>having a rest support under the wrist can prevent carpal tunnel syndrome</a:t>
            </a:r>
            <a:endParaRPr sz="1200">
              <a:solidFill>
                <a:srgbClr val="6AA84F"/>
              </a:solidFill>
              <a:latin typeface="Mada"/>
              <a:ea typeface="Mada"/>
              <a:cs typeface="Mada"/>
              <a:sym typeface="Mada"/>
            </a:endParaRPr>
          </a:p>
        </p:txBody>
      </p:sp>
      <p:sp>
        <p:nvSpPr>
          <p:cNvPr id="85" name="Google Shape;85;p14"/>
          <p:cNvSpPr/>
          <p:nvPr/>
        </p:nvSpPr>
        <p:spPr>
          <a:xfrm>
            <a:off x="646800" y="3756750"/>
            <a:ext cx="24279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Ergonomics</a:t>
            </a:r>
            <a:endParaRPr sz="1600">
              <a:solidFill>
                <a:srgbClr val="FFFFFF"/>
              </a:solidFill>
              <a:latin typeface="Nunito"/>
              <a:ea typeface="Nunito"/>
              <a:cs typeface="Nunito"/>
              <a:sym typeface="Nunito"/>
            </a:endParaRPr>
          </a:p>
        </p:txBody>
      </p:sp>
      <p:sp>
        <p:nvSpPr>
          <p:cNvPr id="86" name="Google Shape;86;p14"/>
          <p:cNvSpPr/>
          <p:nvPr/>
        </p:nvSpPr>
        <p:spPr>
          <a:xfrm rot="5400000">
            <a:off x="252775" y="619439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87" name="Google Shape;87;p14"/>
          <p:cNvSpPr txBox="1"/>
          <p:nvPr/>
        </p:nvSpPr>
        <p:spPr>
          <a:xfrm>
            <a:off x="459028" y="6369725"/>
            <a:ext cx="4098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1</a:t>
            </a:r>
            <a:endParaRPr b="1">
              <a:solidFill>
                <a:srgbClr val="FFFFFF"/>
              </a:solidFill>
              <a:latin typeface="Exo"/>
              <a:ea typeface="Exo"/>
              <a:cs typeface="Exo"/>
              <a:sym typeface="Exo"/>
            </a:endParaRPr>
          </a:p>
        </p:txBody>
      </p:sp>
      <p:sp>
        <p:nvSpPr>
          <p:cNvPr id="88" name="Google Shape;88;p14"/>
          <p:cNvSpPr/>
          <p:nvPr/>
        </p:nvSpPr>
        <p:spPr>
          <a:xfrm>
            <a:off x="990200" y="6132750"/>
            <a:ext cx="62247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Ensure the highest degree of Physical, mental, and social well-being of workers in their occupations</a:t>
            </a:r>
            <a:endParaRPr sz="1200">
              <a:latin typeface="Mada"/>
              <a:ea typeface="Mada"/>
              <a:cs typeface="Mada"/>
              <a:sym typeface="Mada"/>
            </a:endParaRPr>
          </a:p>
        </p:txBody>
      </p:sp>
      <p:sp>
        <p:nvSpPr>
          <p:cNvPr id="89" name="Google Shape;89;p14"/>
          <p:cNvSpPr/>
          <p:nvPr/>
        </p:nvSpPr>
        <p:spPr>
          <a:xfrm rot="5400000">
            <a:off x="252775" y="680399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0" name="Google Shape;90;p14"/>
          <p:cNvSpPr txBox="1"/>
          <p:nvPr/>
        </p:nvSpPr>
        <p:spPr>
          <a:xfrm>
            <a:off x="381017" y="6979316"/>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2</a:t>
            </a:r>
            <a:endParaRPr b="1">
              <a:solidFill>
                <a:srgbClr val="FFFFFF"/>
              </a:solidFill>
              <a:latin typeface="Exo"/>
              <a:ea typeface="Exo"/>
              <a:cs typeface="Exo"/>
              <a:sym typeface="Exo"/>
            </a:endParaRPr>
          </a:p>
        </p:txBody>
      </p:sp>
      <p:sp>
        <p:nvSpPr>
          <p:cNvPr id="91" name="Google Shape;91;p14"/>
          <p:cNvSpPr/>
          <p:nvPr/>
        </p:nvSpPr>
        <p:spPr>
          <a:xfrm>
            <a:off x="990200" y="6742350"/>
            <a:ext cx="62247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Preventing adverse effects on </a:t>
            </a:r>
            <a:r>
              <a:rPr lang="en-GB" sz="1200">
                <a:latin typeface="Mada"/>
                <a:ea typeface="Mada"/>
                <a:cs typeface="Mada"/>
                <a:sym typeface="Mada"/>
              </a:rPr>
              <a:t>health</a:t>
            </a:r>
            <a:r>
              <a:rPr lang="en-GB" sz="1200">
                <a:latin typeface="Mada"/>
                <a:ea typeface="Mada"/>
                <a:cs typeface="Mada"/>
                <a:sym typeface="Mada"/>
              </a:rPr>
              <a:t> due to </a:t>
            </a:r>
            <a:r>
              <a:rPr lang="en-GB" sz="1200">
                <a:latin typeface="Mada"/>
                <a:ea typeface="Mada"/>
                <a:cs typeface="Mada"/>
                <a:sym typeface="Mada"/>
              </a:rPr>
              <a:t>workplace</a:t>
            </a:r>
            <a:r>
              <a:rPr lang="en-GB" sz="1200">
                <a:latin typeface="Mada"/>
                <a:ea typeface="Mada"/>
                <a:cs typeface="Mada"/>
                <a:sym typeface="Mada"/>
              </a:rPr>
              <a:t> hazards</a:t>
            </a:r>
            <a:endParaRPr sz="1200">
              <a:latin typeface="Mada"/>
              <a:ea typeface="Mada"/>
              <a:cs typeface="Mada"/>
              <a:sym typeface="Mada"/>
            </a:endParaRPr>
          </a:p>
        </p:txBody>
      </p:sp>
      <p:sp>
        <p:nvSpPr>
          <p:cNvPr id="92" name="Google Shape;92;p14"/>
          <p:cNvSpPr/>
          <p:nvPr/>
        </p:nvSpPr>
        <p:spPr>
          <a:xfrm rot="5400000">
            <a:off x="252775" y="741359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3" name="Google Shape;93;p14"/>
          <p:cNvSpPr txBox="1"/>
          <p:nvPr/>
        </p:nvSpPr>
        <p:spPr>
          <a:xfrm>
            <a:off x="381017" y="7588916"/>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3</a:t>
            </a:r>
            <a:endParaRPr b="1">
              <a:solidFill>
                <a:srgbClr val="FFFFFF"/>
              </a:solidFill>
              <a:latin typeface="Exo"/>
              <a:ea typeface="Exo"/>
              <a:cs typeface="Exo"/>
              <a:sym typeface="Exo"/>
            </a:endParaRPr>
          </a:p>
        </p:txBody>
      </p:sp>
      <p:sp>
        <p:nvSpPr>
          <p:cNvPr id="94" name="Google Shape;94;p14"/>
          <p:cNvSpPr/>
          <p:nvPr/>
        </p:nvSpPr>
        <p:spPr>
          <a:xfrm>
            <a:off x="990200" y="7351950"/>
            <a:ext cx="62247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Preventing and controlling hazards of occupations</a:t>
            </a:r>
            <a:endParaRPr sz="1200">
              <a:latin typeface="Mada"/>
              <a:ea typeface="Mada"/>
              <a:cs typeface="Mada"/>
              <a:sym typeface="Mada"/>
            </a:endParaRPr>
          </a:p>
        </p:txBody>
      </p:sp>
      <p:sp>
        <p:nvSpPr>
          <p:cNvPr id="95" name="Google Shape;95;p14"/>
          <p:cNvSpPr/>
          <p:nvPr/>
        </p:nvSpPr>
        <p:spPr>
          <a:xfrm rot="5400000">
            <a:off x="252775" y="802319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6" name="Google Shape;96;p14"/>
          <p:cNvSpPr txBox="1"/>
          <p:nvPr/>
        </p:nvSpPr>
        <p:spPr>
          <a:xfrm>
            <a:off x="381017" y="8198516"/>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sp>
        <p:nvSpPr>
          <p:cNvPr id="97" name="Google Shape;97;p14"/>
          <p:cNvSpPr/>
          <p:nvPr/>
        </p:nvSpPr>
        <p:spPr>
          <a:xfrm>
            <a:off x="990200" y="7961550"/>
            <a:ext cx="62247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Matching health and safety needs with suitable occupational </a:t>
            </a:r>
            <a:r>
              <a:rPr lang="en-GB" sz="1200">
                <a:latin typeface="Mada"/>
                <a:ea typeface="Mada"/>
                <a:cs typeface="Mada"/>
                <a:sym typeface="Mada"/>
              </a:rPr>
              <a:t>environment</a:t>
            </a:r>
            <a:endParaRPr>
              <a:latin typeface="Exo"/>
              <a:ea typeface="Exo"/>
              <a:cs typeface="Exo"/>
              <a:sym typeface="Exo"/>
            </a:endParaRPr>
          </a:p>
        </p:txBody>
      </p:sp>
      <p:sp>
        <p:nvSpPr>
          <p:cNvPr id="98" name="Google Shape;98;p14"/>
          <p:cNvSpPr/>
          <p:nvPr/>
        </p:nvSpPr>
        <p:spPr>
          <a:xfrm rot="5400000">
            <a:off x="252775" y="863279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9" name="Google Shape;99;p14"/>
          <p:cNvSpPr txBox="1"/>
          <p:nvPr/>
        </p:nvSpPr>
        <p:spPr>
          <a:xfrm>
            <a:off x="381017" y="8808116"/>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5</a:t>
            </a:r>
            <a:endParaRPr b="1">
              <a:solidFill>
                <a:srgbClr val="FFFFFF"/>
              </a:solidFill>
              <a:latin typeface="Exo"/>
              <a:ea typeface="Exo"/>
              <a:cs typeface="Exo"/>
              <a:sym typeface="Exo"/>
            </a:endParaRPr>
          </a:p>
        </p:txBody>
      </p:sp>
      <p:sp>
        <p:nvSpPr>
          <p:cNvPr id="100" name="Google Shape;100;p14"/>
          <p:cNvSpPr/>
          <p:nvPr/>
        </p:nvSpPr>
        <p:spPr>
          <a:xfrm>
            <a:off x="990200" y="8571150"/>
            <a:ext cx="62247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Continued </a:t>
            </a:r>
            <a:r>
              <a:rPr lang="en-GB" sz="1200">
                <a:latin typeface="Mada"/>
                <a:ea typeface="Mada"/>
                <a:cs typeface="Mada"/>
                <a:sym typeface="Mada"/>
              </a:rPr>
              <a:t>adaptation</a:t>
            </a:r>
            <a:r>
              <a:rPr lang="en-GB" sz="1200">
                <a:latin typeface="Mada"/>
                <a:ea typeface="Mada"/>
                <a:cs typeface="Mada"/>
                <a:sym typeface="Mada"/>
              </a:rPr>
              <a:t> of workers to work and vise-versa</a:t>
            </a:r>
            <a:endParaRPr sz="1200">
              <a:latin typeface="Mada"/>
              <a:ea typeface="Mada"/>
              <a:cs typeface="Mada"/>
              <a:sym typeface="Mada"/>
            </a:endParaRPr>
          </a:p>
        </p:txBody>
      </p:sp>
      <p:sp>
        <p:nvSpPr>
          <p:cNvPr id="101" name="Google Shape;101;p14"/>
          <p:cNvSpPr txBox="1"/>
          <p:nvPr/>
        </p:nvSpPr>
        <p:spPr>
          <a:xfrm>
            <a:off x="-75" y="9585100"/>
            <a:ext cx="7589400" cy="9471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OSH is a new domain that his its full set of protocols, policies, </a:t>
            </a:r>
            <a:r>
              <a:rPr lang="en-GB" sz="1000">
                <a:solidFill>
                  <a:srgbClr val="6AA84F"/>
                </a:solidFill>
                <a:latin typeface="Mada"/>
                <a:ea typeface="Mada"/>
                <a:cs typeface="Mada"/>
                <a:sym typeface="Mada"/>
              </a:rPr>
              <a:t>procedures</a:t>
            </a:r>
            <a:r>
              <a:rPr lang="en-GB" sz="1000">
                <a:solidFill>
                  <a:srgbClr val="6AA84F"/>
                </a:solidFill>
                <a:latin typeface="Mada"/>
                <a:ea typeface="Mada"/>
                <a:cs typeface="Mada"/>
                <a:sym typeface="Mada"/>
              </a:rPr>
              <a:t> and assessment criterias to ensure the protection of workers.</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999999"/>
              </a:buClr>
              <a:buSzPts val="1000"/>
              <a:buFont typeface="Mada"/>
              <a:buAutoNum type="arabicPeriod"/>
            </a:pPr>
            <a:r>
              <a:rPr lang="en-GB" sz="1000">
                <a:solidFill>
                  <a:srgbClr val="999999"/>
                </a:solidFill>
                <a:latin typeface="Mada"/>
                <a:ea typeface="Mada"/>
                <a:cs typeface="Mada"/>
                <a:sym typeface="Mada"/>
              </a:rPr>
              <a:t>Ergonomics (or ‘human factors’ as it is referred to in North America) is a branch of science that aims to learn about human abilities and limitations, and then apply this learning to improve people’s interaction with products, systems and environments. It is the process of designing or arranging workplaces, products and systems so that they fit the people who use them. </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5"/>
          <p:cNvSpPr txBox="1"/>
          <p:nvPr/>
        </p:nvSpPr>
        <p:spPr>
          <a:xfrm>
            <a:off x="7886675" y="2194600"/>
            <a:ext cx="6999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latin typeface="Mada"/>
              <a:ea typeface="Mada"/>
              <a:cs typeface="Mada"/>
              <a:sym typeface="Mada"/>
            </a:endParaRPr>
          </a:p>
        </p:txBody>
      </p:sp>
      <p:sp>
        <p:nvSpPr>
          <p:cNvPr id="109" name="Google Shape;109;p15"/>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Occupational Diseases</a:t>
            </a:r>
            <a:endParaRPr sz="2400">
              <a:solidFill>
                <a:srgbClr val="134F5C"/>
              </a:solidFill>
              <a:latin typeface="Nunito"/>
              <a:ea typeface="Nunito"/>
              <a:cs typeface="Nunito"/>
              <a:sym typeface="Nunito"/>
            </a:endParaRPr>
          </a:p>
        </p:txBody>
      </p:sp>
      <p:sp>
        <p:nvSpPr>
          <p:cNvPr id="110" name="Google Shape;110;p15"/>
          <p:cNvSpPr/>
          <p:nvPr/>
        </p:nvSpPr>
        <p:spPr>
          <a:xfrm>
            <a:off x="494700" y="1121213"/>
            <a:ext cx="6783900" cy="8847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Occupational diseases are adverse health conditions in the human being, the occurrence or severity of which is related to exposure to factors on the job or in the work environment.</a:t>
            </a:r>
            <a:endParaRPr sz="1200">
              <a:solidFill>
                <a:schemeClr val="dk1"/>
              </a:solidFill>
              <a:latin typeface="Mada"/>
              <a:ea typeface="Mada"/>
              <a:cs typeface="Mada"/>
              <a:sym typeface="Mada"/>
            </a:endParaRPr>
          </a:p>
        </p:txBody>
      </p:sp>
      <p:sp>
        <p:nvSpPr>
          <p:cNvPr id="111" name="Google Shape;111;p15"/>
          <p:cNvSpPr/>
          <p:nvPr/>
        </p:nvSpPr>
        <p:spPr>
          <a:xfrm>
            <a:off x="2672700" y="981775"/>
            <a:ext cx="24279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Definition</a:t>
            </a:r>
            <a:endParaRPr sz="1600">
              <a:solidFill>
                <a:srgbClr val="FFFFFF"/>
              </a:solidFill>
              <a:latin typeface="Nunito"/>
              <a:ea typeface="Nunito"/>
              <a:cs typeface="Nunito"/>
              <a:sym typeface="Nunito"/>
            </a:endParaRPr>
          </a:p>
        </p:txBody>
      </p:sp>
      <p:sp>
        <p:nvSpPr>
          <p:cNvPr id="112" name="Google Shape;112;p15"/>
          <p:cNvSpPr/>
          <p:nvPr/>
        </p:nvSpPr>
        <p:spPr>
          <a:xfrm>
            <a:off x="3038838" y="3659463"/>
            <a:ext cx="1695600" cy="838200"/>
          </a:xfrm>
          <a:prstGeom prst="roundRect">
            <a:avLst>
              <a:gd fmla="val 24569"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Nunito"/>
                <a:ea typeface="Nunito"/>
                <a:cs typeface="Nunito"/>
                <a:sym typeface="Nunito"/>
              </a:rPr>
              <a:t>Types of Hazards</a:t>
            </a:r>
            <a:endParaRPr b="1">
              <a:solidFill>
                <a:srgbClr val="FFFFFF"/>
              </a:solidFill>
              <a:latin typeface="Nunito"/>
              <a:ea typeface="Nunito"/>
              <a:cs typeface="Nunito"/>
              <a:sym typeface="Nunito"/>
            </a:endParaRPr>
          </a:p>
        </p:txBody>
      </p:sp>
      <p:sp>
        <p:nvSpPr>
          <p:cNvPr id="113" name="Google Shape;113;p15"/>
          <p:cNvSpPr/>
          <p:nvPr/>
        </p:nvSpPr>
        <p:spPr>
          <a:xfrm>
            <a:off x="5233575" y="2613375"/>
            <a:ext cx="22608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200">
                <a:latin typeface="Mada"/>
                <a:ea typeface="Mada"/>
                <a:cs typeface="Mada"/>
                <a:sym typeface="Mada"/>
              </a:rPr>
              <a:t>Solvents, pesticide, heavy metals and dust</a:t>
            </a:r>
            <a:endParaRPr sz="1200">
              <a:latin typeface="Mada"/>
              <a:ea typeface="Mada"/>
              <a:cs typeface="Mada"/>
              <a:sym typeface="Mada"/>
            </a:endParaRPr>
          </a:p>
        </p:txBody>
      </p:sp>
      <p:sp>
        <p:nvSpPr>
          <p:cNvPr id="114" name="Google Shape;114;p15"/>
          <p:cNvSpPr/>
          <p:nvPr/>
        </p:nvSpPr>
        <p:spPr>
          <a:xfrm>
            <a:off x="5233580" y="3756375"/>
            <a:ext cx="22608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improperly designed tools or work areas, repetitive motions</a:t>
            </a:r>
            <a:endParaRPr sz="1200">
              <a:latin typeface="Mada"/>
              <a:ea typeface="Mada"/>
              <a:cs typeface="Mada"/>
              <a:sym typeface="Mada"/>
            </a:endParaRPr>
          </a:p>
        </p:txBody>
      </p:sp>
      <p:sp>
        <p:nvSpPr>
          <p:cNvPr id="115" name="Google Shape;115;p15"/>
          <p:cNvSpPr/>
          <p:nvPr/>
        </p:nvSpPr>
        <p:spPr>
          <a:xfrm>
            <a:off x="96675" y="2613375"/>
            <a:ext cx="22611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Heat, noise, radiation</a:t>
            </a:r>
            <a:endParaRPr sz="1200">
              <a:latin typeface="Mada"/>
              <a:ea typeface="Mada"/>
              <a:cs typeface="Mada"/>
              <a:sym typeface="Mada"/>
            </a:endParaRPr>
          </a:p>
        </p:txBody>
      </p:sp>
      <p:sp>
        <p:nvSpPr>
          <p:cNvPr id="116" name="Google Shape;116;p15"/>
          <p:cNvSpPr/>
          <p:nvPr/>
        </p:nvSpPr>
        <p:spPr>
          <a:xfrm>
            <a:off x="96825" y="3745563"/>
            <a:ext cx="22611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TB, HBV and HIV </a:t>
            </a:r>
            <a:endParaRPr baseline="30000" sz="1200">
              <a:solidFill>
                <a:srgbClr val="6AA84F"/>
              </a:solidFill>
              <a:latin typeface="Mada"/>
              <a:ea typeface="Mada"/>
              <a:cs typeface="Mada"/>
              <a:sym typeface="Mada"/>
            </a:endParaRPr>
          </a:p>
        </p:txBody>
      </p:sp>
      <p:cxnSp>
        <p:nvCxnSpPr>
          <p:cNvPr id="117" name="Google Shape;117;p15"/>
          <p:cNvCxnSpPr>
            <a:stCxn id="112" idx="3"/>
            <a:endCxn id="113" idx="1"/>
          </p:cNvCxnSpPr>
          <p:nvPr/>
        </p:nvCxnSpPr>
        <p:spPr>
          <a:xfrm flipH="1" rot="10800000">
            <a:off x="4734438" y="2935563"/>
            <a:ext cx="499200" cy="1143000"/>
          </a:xfrm>
          <a:prstGeom prst="curvedConnector3">
            <a:avLst>
              <a:gd fmla="val 49994" name="adj1"/>
            </a:avLst>
          </a:prstGeom>
          <a:noFill/>
          <a:ln cap="flat" cmpd="sng" w="9525">
            <a:solidFill>
              <a:srgbClr val="595959"/>
            </a:solidFill>
            <a:prstDash val="solid"/>
            <a:round/>
            <a:headEnd len="med" w="med" type="none"/>
            <a:tailEnd len="med" w="med" type="none"/>
          </a:ln>
        </p:spPr>
      </p:cxnSp>
      <p:cxnSp>
        <p:nvCxnSpPr>
          <p:cNvPr id="118" name="Google Shape;118;p15"/>
          <p:cNvCxnSpPr>
            <a:stCxn id="112" idx="3"/>
            <a:endCxn id="114" idx="1"/>
          </p:cNvCxnSpPr>
          <p:nvPr/>
        </p:nvCxnSpPr>
        <p:spPr>
          <a:xfrm>
            <a:off x="4734438" y="4078563"/>
            <a:ext cx="499200" cy="600"/>
          </a:xfrm>
          <a:prstGeom prst="curvedConnector3">
            <a:avLst>
              <a:gd fmla="val 49994" name="adj1"/>
            </a:avLst>
          </a:prstGeom>
          <a:noFill/>
          <a:ln cap="flat" cmpd="sng" w="9525">
            <a:solidFill>
              <a:srgbClr val="595959"/>
            </a:solidFill>
            <a:prstDash val="solid"/>
            <a:round/>
            <a:headEnd len="med" w="med" type="none"/>
            <a:tailEnd len="med" w="med" type="none"/>
          </a:ln>
        </p:spPr>
      </p:cxnSp>
      <p:cxnSp>
        <p:nvCxnSpPr>
          <p:cNvPr id="119" name="Google Shape;119;p15"/>
          <p:cNvCxnSpPr>
            <a:stCxn id="112" idx="1"/>
            <a:endCxn id="115" idx="3"/>
          </p:cNvCxnSpPr>
          <p:nvPr/>
        </p:nvCxnSpPr>
        <p:spPr>
          <a:xfrm rot="10800000">
            <a:off x="2357838" y="2935563"/>
            <a:ext cx="681000" cy="1143000"/>
          </a:xfrm>
          <a:prstGeom prst="curvedConnector3">
            <a:avLst>
              <a:gd fmla="val 50005" name="adj1"/>
            </a:avLst>
          </a:prstGeom>
          <a:noFill/>
          <a:ln cap="flat" cmpd="sng" w="9525">
            <a:solidFill>
              <a:srgbClr val="595959"/>
            </a:solidFill>
            <a:prstDash val="solid"/>
            <a:round/>
            <a:headEnd len="med" w="med" type="none"/>
            <a:tailEnd len="med" w="med" type="none"/>
          </a:ln>
        </p:spPr>
      </p:cxnSp>
      <p:cxnSp>
        <p:nvCxnSpPr>
          <p:cNvPr id="120" name="Google Shape;120;p15"/>
          <p:cNvCxnSpPr>
            <a:stCxn id="112" idx="1"/>
            <a:endCxn id="116" idx="3"/>
          </p:cNvCxnSpPr>
          <p:nvPr/>
        </p:nvCxnSpPr>
        <p:spPr>
          <a:xfrm rot="10800000">
            <a:off x="2357838" y="4067763"/>
            <a:ext cx="681000" cy="10800"/>
          </a:xfrm>
          <a:prstGeom prst="curvedConnector3">
            <a:avLst>
              <a:gd fmla="val 49994" name="adj1"/>
            </a:avLst>
          </a:prstGeom>
          <a:noFill/>
          <a:ln cap="flat" cmpd="sng" w="9525">
            <a:solidFill>
              <a:srgbClr val="595959"/>
            </a:solidFill>
            <a:prstDash val="solid"/>
            <a:round/>
            <a:headEnd len="med" w="med" type="none"/>
            <a:tailEnd len="med" w="med" type="none"/>
          </a:ln>
        </p:spPr>
      </p:cxnSp>
      <p:sp>
        <p:nvSpPr>
          <p:cNvPr id="121" name="Google Shape;121;p15"/>
          <p:cNvSpPr/>
          <p:nvPr/>
        </p:nvSpPr>
        <p:spPr>
          <a:xfrm>
            <a:off x="5349779" y="4823775"/>
            <a:ext cx="21450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these mainly cause work accidents and injuries rather than occupational diseases.</a:t>
            </a:r>
            <a:endParaRPr sz="1200">
              <a:latin typeface="Mada"/>
              <a:ea typeface="Mada"/>
              <a:cs typeface="Mada"/>
              <a:sym typeface="Mada"/>
            </a:endParaRPr>
          </a:p>
        </p:txBody>
      </p:sp>
      <p:cxnSp>
        <p:nvCxnSpPr>
          <p:cNvPr id="122" name="Google Shape;122;p15"/>
          <p:cNvCxnSpPr>
            <a:stCxn id="112" idx="3"/>
            <a:endCxn id="121" idx="1"/>
          </p:cNvCxnSpPr>
          <p:nvPr/>
        </p:nvCxnSpPr>
        <p:spPr>
          <a:xfrm>
            <a:off x="4734438" y="4078563"/>
            <a:ext cx="615300" cy="1067400"/>
          </a:xfrm>
          <a:prstGeom prst="curvedConnector3">
            <a:avLst>
              <a:gd fmla="val 50003" name="adj1"/>
            </a:avLst>
          </a:prstGeom>
          <a:noFill/>
          <a:ln cap="flat" cmpd="sng" w="9525">
            <a:solidFill>
              <a:srgbClr val="595959"/>
            </a:solidFill>
            <a:prstDash val="solid"/>
            <a:round/>
            <a:headEnd len="med" w="med" type="none"/>
            <a:tailEnd len="med" w="med" type="none"/>
          </a:ln>
        </p:spPr>
      </p:cxnSp>
      <p:sp>
        <p:nvSpPr>
          <p:cNvPr id="123" name="Google Shape;123;p15"/>
          <p:cNvSpPr/>
          <p:nvPr/>
        </p:nvSpPr>
        <p:spPr>
          <a:xfrm>
            <a:off x="96824" y="4847325"/>
            <a:ext cx="23289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lack of control over work, inadequate personal support</a:t>
            </a:r>
            <a:endParaRPr sz="1200">
              <a:latin typeface="Mada"/>
              <a:ea typeface="Mada"/>
              <a:cs typeface="Mada"/>
              <a:sym typeface="Mada"/>
            </a:endParaRPr>
          </a:p>
        </p:txBody>
      </p:sp>
      <p:cxnSp>
        <p:nvCxnSpPr>
          <p:cNvPr id="124" name="Google Shape;124;p15"/>
          <p:cNvCxnSpPr>
            <a:stCxn id="112" idx="1"/>
            <a:endCxn id="123" idx="3"/>
          </p:cNvCxnSpPr>
          <p:nvPr/>
        </p:nvCxnSpPr>
        <p:spPr>
          <a:xfrm flipH="1">
            <a:off x="2425638" y="4078563"/>
            <a:ext cx="613200" cy="1091100"/>
          </a:xfrm>
          <a:prstGeom prst="curvedConnector3">
            <a:avLst>
              <a:gd fmla="val 49993" name="adj1"/>
            </a:avLst>
          </a:prstGeom>
          <a:noFill/>
          <a:ln cap="flat" cmpd="sng" w="9525">
            <a:solidFill>
              <a:srgbClr val="595959"/>
            </a:solidFill>
            <a:prstDash val="solid"/>
            <a:round/>
            <a:headEnd len="med" w="med" type="none"/>
            <a:tailEnd len="med" w="med" type="none"/>
          </a:ln>
        </p:spPr>
      </p:cxnSp>
      <p:sp>
        <p:nvSpPr>
          <p:cNvPr id="125" name="Google Shape;125;p15"/>
          <p:cNvSpPr/>
          <p:nvPr/>
        </p:nvSpPr>
        <p:spPr>
          <a:xfrm>
            <a:off x="459649" y="2305575"/>
            <a:ext cx="14727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Physical</a:t>
            </a:r>
            <a:endParaRPr>
              <a:solidFill>
                <a:srgbClr val="FFFFFF"/>
              </a:solidFill>
              <a:latin typeface="Nunito"/>
              <a:ea typeface="Nunito"/>
              <a:cs typeface="Nunito"/>
              <a:sym typeface="Nunito"/>
            </a:endParaRPr>
          </a:p>
        </p:txBody>
      </p:sp>
      <p:sp>
        <p:nvSpPr>
          <p:cNvPr id="126" name="Google Shape;126;p15"/>
          <p:cNvSpPr/>
          <p:nvPr/>
        </p:nvSpPr>
        <p:spPr>
          <a:xfrm>
            <a:off x="5617424" y="2305575"/>
            <a:ext cx="14727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Chemical</a:t>
            </a:r>
            <a:endParaRPr>
              <a:solidFill>
                <a:srgbClr val="FFFFFF"/>
              </a:solidFill>
              <a:latin typeface="Nunito"/>
              <a:ea typeface="Nunito"/>
              <a:cs typeface="Nunito"/>
              <a:sym typeface="Nunito"/>
            </a:endParaRPr>
          </a:p>
        </p:txBody>
      </p:sp>
      <p:sp>
        <p:nvSpPr>
          <p:cNvPr id="127" name="Google Shape;127;p15"/>
          <p:cNvSpPr/>
          <p:nvPr/>
        </p:nvSpPr>
        <p:spPr>
          <a:xfrm>
            <a:off x="435824" y="3437763"/>
            <a:ext cx="14727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Biological </a:t>
            </a:r>
            <a:r>
              <a:rPr baseline="30000" lang="en-GB">
                <a:solidFill>
                  <a:srgbClr val="FFFFFF"/>
                </a:solidFill>
                <a:latin typeface="Nunito"/>
                <a:ea typeface="Nunito"/>
                <a:cs typeface="Nunito"/>
                <a:sym typeface="Nunito"/>
              </a:rPr>
              <a:t>1</a:t>
            </a:r>
            <a:endParaRPr baseline="30000">
              <a:solidFill>
                <a:srgbClr val="FFFFFF"/>
              </a:solidFill>
              <a:latin typeface="Nunito"/>
              <a:ea typeface="Nunito"/>
              <a:cs typeface="Nunito"/>
              <a:sym typeface="Nunito"/>
            </a:endParaRPr>
          </a:p>
        </p:txBody>
      </p:sp>
      <p:sp>
        <p:nvSpPr>
          <p:cNvPr id="128" name="Google Shape;128;p15"/>
          <p:cNvSpPr/>
          <p:nvPr/>
        </p:nvSpPr>
        <p:spPr>
          <a:xfrm>
            <a:off x="491024" y="4569950"/>
            <a:ext cx="14727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Psychosocial</a:t>
            </a:r>
            <a:endParaRPr>
              <a:solidFill>
                <a:srgbClr val="FFFFFF"/>
              </a:solidFill>
              <a:latin typeface="Nunito"/>
              <a:ea typeface="Nunito"/>
              <a:cs typeface="Nunito"/>
              <a:sym typeface="Nunito"/>
            </a:endParaRPr>
          </a:p>
        </p:txBody>
      </p:sp>
      <p:sp>
        <p:nvSpPr>
          <p:cNvPr id="129" name="Google Shape;129;p15"/>
          <p:cNvSpPr/>
          <p:nvPr/>
        </p:nvSpPr>
        <p:spPr>
          <a:xfrm>
            <a:off x="5693474" y="3468525"/>
            <a:ext cx="14727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Ergonomics</a:t>
            </a:r>
            <a:endParaRPr>
              <a:solidFill>
                <a:srgbClr val="FFFFFF"/>
              </a:solidFill>
              <a:latin typeface="Nunito"/>
              <a:ea typeface="Nunito"/>
              <a:cs typeface="Nunito"/>
              <a:sym typeface="Nunito"/>
            </a:endParaRPr>
          </a:p>
        </p:txBody>
      </p:sp>
      <p:sp>
        <p:nvSpPr>
          <p:cNvPr id="130" name="Google Shape;130;p15"/>
          <p:cNvSpPr/>
          <p:nvPr/>
        </p:nvSpPr>
        <p:spPr>
          <a:xfrm>
            <a:off x="5718674" y="4508950"/>
            <a:ext cx="14727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Mechanical</a:t>
            </a:r>
            <a:endParaRPr>
              <a:solidFill>
                <a:srgbClr val="FFFFFF"/>
              </a:solidFill>
              <a:latin typeface="Nunito"/>
              <a:ea typeface="Nunito"/>
              <a:cs typeface="Nunito"/>
              <a:sym typeface="Nunito"/>
            </a:endParaRPr>
          </a:p>
        </p:txBody>
      </p:sp>
      <p:sp>
        <p:nvSpPr>
          <p:cNvPr id="131" name="Google Shape;131;p15"/>
          <p:cNvSpPr txBox="1"/>
          <p:nvPr/>
        </p:nvSpPr>
        <p:spPr>
          <a:xfrm>
            <a:off x="129375" y="552880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Characteristics of Occupational Diseases:</a:t>
            </a:r>
            <a:endParaRPr b="1" sz="1200">
              <a:latin typeface="Mada"/>
              <a:ea typeface="Mada"/>
              <a:cs typeface="Mada"/>
              <a:sym typeface="Mada"/>
            </a:endParaRPr>
          </a:p>
        </p:txBody>
      </p:sp>
      <p:sp>
        <p:nvSpPr>
          <p:cNvPr id="132" name="Google Shape;132;p15"/>
          <p:cNvSpPr txBox="1"/>
          <p:nvPr/>
        </p:nvSpPr>
        <p:spPr>
          <a:xfrm>
            <a:off x="198084" y="5986546"/>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GB" sz="5400" u="none" cap="none" strike="noStrike">
                <a:solidFill>
                  <a:srgbClr val="134F5C"/>
                </a:solidFill>
                <a:latin typeface="Georgia"/>
                <a:ea typeface="Georgia"/>
                <a:cs typeface="Georgia"/>
                <a:sym typeface="Georgia"/>
              </a:rPr>
              <a:t>1</a:t>
            </a:r>
            <a:endParaRPr b="1" sz="5400">
              <a:solidFill>
                <a:srgbClr val="134F5C"/>
              </a:solidFill>
              <a:latin typeface="Georgia"/>
              <a:ea typeface="Georgia"/>
              <a:cs typeface="Georgia"/>
              <a:sym typeface="Georgia"/>
            </a:endParaRPr>
          </a:p>
        </p:txBody>
      </p:sp>
      <p:sp>
        <p:nvSpPr>
          <p:cNvPr id="133" name="Google Shape;133;p15"/>
          <p:cNvSpPr/>
          <p:nvPr/>
        </p:nvSpPr>
        <p:spPr>
          <a:xfrm>
            <a:off x="720985" y="6207516"/>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134" name="Google Shape;134;p15"/>
          <p:cNvSpPr txBox="1"/>
          <p:nvPr/>
        </p:nvSpPr>
        <p:spPr>
          <a:xfrm>
            <a:off x="198084" y="6815683"/>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D0E0E3"/>
                </a:solidFill>
                <a:latin typeface="Georgia"/>
                <a:ea typeface="Georgia"/>
                <a:cs typeface="Georgia"/>
                <a:sym typeface="Georgia"/>
              </a:rPr>
              <a:t>2</a:t>
            </a:r>
            <a:endParaRPr b="1" sz="5400">
              <a:solidFill>
                <a:srgbClr val="D0E0E3"/>
              </a:solidFill>
              <a:latin typeface="Georgia"/>
              <a:ea typeface="Georgia"/>
              <a:cs typeface="Georgia"/>
              <a:sym typeface="Georgia"/>
            </a:endParaRPr>
          </a:p>
        </p:txBody>
      </p:sp>
      <p:sp>
        <p:nvSpPr>
          <p:cNvPr id="135" name="Google Shape;135;p15"/>
          <p:cNvSpPr/>
          <p:nvPr/>
        </p:nvSpPr>
        <p:spPr>
          <a:xfrm>
            <a:off x="720985" y="7036653"/>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136" name="Google Shape;136;p15"/>
          <p:cNvSpPr txBox="1"/>
          <p:nvPr/>
        </p:nvSpPr>
        <p:spPr>
          <a:xfrm>
            <a:off x="198084" y="7650034"/>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45818E"/>
                </a:solidFill>
                <a:latin typeface="Georgia"/>
                <a:ea typeface="Georgia"/>
                <a:cs typeface="Georgia"/>
                <a:sym typeface="Georgia"/>
              </a:rPr>
              <a:t>3</a:t>
            </a:r>
            <a:endParaRPr b="1" sz="5400">
              <a:solidFill>
                <a:srgbClr val="45818E"/>
              </a:solidFill>
              <a:latin typeface="Georgia"/>
              <a:ea typeface="Georgia"/>
              <a:cs typeface="Georgia"/>
              <a:sym typeface="Georgia"/>
            </a:endParaRPr>
          </a:p>
        </p:txBody>
      </p:sp>
      <p:sp>
        <p:nvSpPr>
          <p:cNvPr id="137" name="Google Shape;137;p15"/>
          <p:cNvSpPr/>
          <p:nvPr/>
        </p:nvSpPr>
        <p:spPr>
          <a:xfrm>
            <a:off x="720985" y="7968739"/>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138" name="Google Shape;138;p15"/>
          <p:cNvSpPr txBox="1"/>
          <p:nvPr/>
        </p:nvSpPr>
        <p:spPr>
          <a:xfrm>
            <a:off x="774675" y="6347850"/>
            <a:ext cx="6704100" cy="488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The</a:t>
            </a:r>
            <a:r>
              <a:rPr b="1" lang="en-GB" sz="1200">
                <a:solidFill>
                  <a:srgbClr val="CC0000"/>
                </a:solidFill>
                <a:latin typeface="Mada"/>
                <a:ea typeface="Mada"/>
                <a:cs typeface="Mada"/>
                <a:sym typeface="Mada"/>
              </a:rPr>
              <a:t> clinical and pathological presentation</a:t>
            </a:r>
            <a:r>
              <a:rPr lang="en-GB" sz="1200">
                <a:solidFill>
                  <a:schemeClr val="dk1"/>
                </a:solidFill>
                <a:latin typeface="Mada"/>
                <a:ea typeface="Mada"/>
                <a:cs typeface="Mada"/>
                <a:sym typeface="Mada"/>
              </a:rPr>
              <a:t> are </a:t>
            </a:r>
            <a:r>
              <a:rPr b="1" lang="en-GB" sz="1200">
                <a:solidFill>
                  <a:srgbClr val="CC0000"/>
                </a:solidFill>
                <a:latin typeface="Mada"/>
                <a:ea typeface="Mada"/>
                <a:cs typeface="Mada"/>
                <a:sym typeface="Mada"/>
              </a:rPr>
              <a:t>identical </a:t>
            </a:r>
            <a:r>
              <a:rPr lang="en-GB" sz="1200">
                <a:solidFill>
                  <a:schemeClr val="dk1"/>
                </a:solidFill>
                <a:latin typeface="Mada"/>
                <a:ea typeface="Mada"/>
                <a:cs typeface="Mada"/>
                <a:sym typeface="Mada"/>
              </a:rPr>
              <a:t>to that of non-occupational diseases; </a:t>
            </a: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chemeClr val="dk1"/>
                </a:solidFill>
                <a:latin typeface="Mada"/>
                <a:ea typeface="Mada"/>
                <a:cs typeface="Mada"/>
                <a:sym typeface="Mada"/>
              </a:rPr>
              <a:t>asthma</a:t>
            </a:r>
            <a:endParaRPr sz="1200">
              <a:solidFill>
                <a:srgbClr val="999999"/>
              </a:solidFill>
              <a:highlight>
                <a:srgbClr val="FFFFFF"/>
              </a:highlight>
              <a:latin typeface="Mada"/>
              <a:ea typeface="Mada"/>
              <a:cs typeface="Mada"/>
              <a:sym typeface="Mada"/>
            </a:endParaRPr>
          </a:p>
          <a:p>
            <a:pPr indent="0" lvl="0" marL="0" marR="0" rtl="0" algn="l">
              <a:spcBef>
                <a:spcPts val="0"/>
              </a:spcBef>
              <a:spcAft>
                <a:spcPts val="0"/>
              </a:spcAft>
              <a:buNone/>
            </a:pPr>
            <a:r>
              <a:t/>
            </a:r>
            <a:endParaRPr sz="1200">
              <a:latin typeface="Mada"/>
              <a:ea typeface="Mada"/>
              <a:cs typeface="Mada"/>
              <a:sym typeface="Mada"/>
            </a:endParaRPr>
          </a:p>
        </p:txBody>
      </p:sp>
      <p:sp>
        <p:nvSpPr>
          <p:cNvPr id="139" name="Google Shape;139;p15"/>
          <p:cNvSpPr txBox="1"/>
          <p:nvPr/>
        </p:nvSpPr>
        <p:spPr>
          <a:xfrm>
            <a:off x="790664" y="7014750"/>
            <a:ext cx="6704100" cy="58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Occupational disease may </a:t>
            </a:r>
            <a:r>
              <a:rPr b="1" lang="en-GB" sz="1200">
                <a:solidFill>
                  <a:srgbClr val="CC0000"/>
                </a:solidFill>
                <a:latin typeface="Mada"/>
                <a:ea typeface="Mada"/>
                <a:cs typeface="Mada"/>
                <a:sym typeface="Mada"/>
              </a:rPr>
              <a:t>occur after the termination of exposure</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chemeClr val="dk1"/>
                </a:solidFill>
                <a:latin typeface="Mada"/>
                <a:ea typeface="Mada"/>
                <a:cs typeface="Mada"/>
                <a:sym typeface="Mada"/>
              </a:rPr>
              <a:t>asbestos-related mesothelioma (a cancer affecting the lung and abdomen) which can occur 30 or 40 years after the exposure.</a:t>
            </a:r>
            <a:endParaRPr sz="1200"/>
          </a:p>
        </p:txBody>
      </p:sp>
      <p:sp>
        <p:nvSpPr>
          <p:cNvPr id="140" name="Google Shape;140;p15"/>
          <p:cNvSpPr txBox="1"/>
          <p:nvPr/>
        </p:nvSpPr>
        <p:spPr>
          <a:xfrm>
            <a:off x="790664" y="7946850"/>
            <a:ext cx="6704100" cy="58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The clinical manifestations of occupational disease are related to the </a:t>
            </a:r>
            <a:r>
              <a:rPr b="1" lang="en-GB" sz="1200">
                <a:solidFill>
                  <a:srgbClr val="CC0000"/>
                </a:solidFill>
                <a:latin typeface="Mada"/>
                <a:ea typeface="Mada"/>
                <a:cs typeface="Mada"/>
                <a:sym typeface="Mada"/>
              </a:rPr>
              <a:t>dose </a:t>
            </a:r>
            <a:r>
              <a:rPr lang="en-GB" sz="1200">
                <a:latin typeface="Mada"/>
                <a:ea typeface="Mada"/>
                <a:cs typeface="Mada"/>
                <a:sym typeface="Mada"/>
              </a:rPr>
              <a:t>and </a:t>
            </a:r>
            <a:r>
              <a:rPr b="1" lang="en-GB" sz="1200">
                <a:solidFill>
                  <a:srgbClr val="CC0000"/>
                </a:solidFill>
                <a:latin typeface="Mada"/>
                <a:ea typeface="Mada"/>
                <a:cs typeface="Mada"/>
                <a:sym typeface="Mada"/>
              </a:rPr>
              <a:t>timing of exposure</a:t>
            </a:r>
            <a:r>
              <a:rPr lang="en-GB" sz="1200">
                <a:latin typeface="Mada"/>
                <a:ea typeface="Mada"/>
                <a:cs typeface="Mada"/>
                <a:sym typeface="Mada"/>
              </a:rPr>
              <a:t> </a:t>
            </a:r>
            <a:r>
              <a:rPr baseline="30000" lang="en-GB" sz="1200">
                <a:solidFill>
                  <a:schemeClr val="dk1"/>
                </a:solidFill>
                <a:latin typeface="Mada"/>
                <a:ea typeface="Mada"/>
                <a:cs typeface="Mada"/>
                <a:sym typeface="Mada"/>
              </a:rPr>
              <a:t>2</a:t>
            </a:r>
            <a:r>
              <a:rPr lang="en-GB"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latin typeface="Mada"/>
                <a:ea typeface="Mada"/>
                <a:cs typeface="Mada"/>
                <a:sym typeface="Mada"/>
              </a:rPr>
              <a:t>at very high airborne concentrations, elemental mercury is acutely toxic to the lungs and can cause pulmonary failure, while at lower levels of exposure, elemental mercury has no pathologic effect on the lungs but can have chronic adverse effects on the central and peripheral nervous systems.</a:t>
            </a:r>
            <a:endParaRPr sz="1200">
              <a:solidFill>
                <a:srgbClr val="999999"/>
              </a:solidFill>
              <a:latin typeface="Mada"/>
              <a:ea typeface="Mada"/>
              <a:cs typeface="Mada"/>
              <a:sym typeface="Mada"/>
            </a:endParaRPr>
          </a:p>
        </p:txBody>
      </p:sp>
      <p:sp>
        <p:nvSpPr>
          <p:cNvPr id="141" name="Google Shape;141;p15"/>
          <p:cNvSpPr txBox="1"/>
          <p:nvPr/>
        </p:nvSpPr>
        <p:spPr>
          <a:xfrm>
            <a:off x="198084" y="8720683"/>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76A5AF"/>
                </a:solidFill>
                <a:latin typeface="Georgia"/>
                <a:ea typeface="Georgia"/>
                <a:cs typeface="Georgia"/>
                <a:sym typeface="Georgia"/>
              </a:rPr>
              <a:t>4</a:t>
            </a:r>
            <a:endParaRPr b="1" sz="5400">
              <a:solidFill>
                <a:srgbClr val="76A5AF"/>
              </a:solidFill>
              <a:latin typeface="Georgia"/>
              <a:ea typeface="Georgia"/>
              <a:cs typeface="Georgia"/>
              <a:sym typeface="Georgia"/>
            </a:endParaRPr>
          </a:p>
        </p:txBody>
      </p:sp>
      <p:sp>
        <p:nvSpPr>
          <p:cNvPr id="142" name="Google Shape;142;p15"/>
          <p:cNvSpPr/>
          <p:nvPr/>
        </p:nvSpPr>
        <p:spPr>
          <a:xfrm>
            <a:off x="720985" y="8941653"/>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143" name="Google Shape;143;p15"/>
          <p:cNvSpPr txBox="1"/>
          <p:nvPr/>
        </p:nvSpPr>
        <p:spPr>
          <a:xfrm>
            <a:off x="790664" y="8919750"/>
            <a:ext cx="6704100" cy="58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Occupational factors can </a:t>
            </a:r>
            <a:r>
              <a:rPr b="1" lang="en-GB" sz="1200">
                <a:solidFill>
                  <a:srgbClr val="CC0000"/>
                </a:solidFill>
                <a:latin typeface="Mada"/>
                <a:ea typeface="Mada"/>
                <a:cs typeface="Mada"/>
                <a:sym typeface="Mada"/>
              </a:rPr>
              <a:t>act in combination</a:t>
            </a:r>
            <a:r>
              <a:rPr lang="en-GB" sz="1200">
                <a:solidFill>
                  <a:schemeClr val="dk1"/>
                </a:solidFill>
                <a:latin typeface="Mada"/>
                <a:ea typeface="Mada"/>
                <a:cs typeface="Mada"/>
                <a:sym typeface="Mada"/>
              </a:rPr>
              <a:t> with non-occupational factors to produce disease</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chemeClr val="dk1"/>
                </a:solidFill>
                <a:latin typeface="Mada"/>
                <a:ea typeface="Mada"/>
                <a:cs typeface="Mada"/>
                <a:sym typeface="Mada"/>
              </a:rPr>
              <a:t> exposure to asbestos (five-fold increase in lung cancer ); and the long-term smoking of cigarettes (increases the risk by 50 and 70 fold.</a:t>
            </a:r>
            <a:endParaRPr sz="1200"/>
          </a:p>
        </p:txBody>
      </p:sp>
      <p:sp>
        <p:nvSpPr>
          <p:cNvPr id="144" name="Google Shape;144;p15"/>
          <p:cNvSpPr txBox="1"/>
          <p:nvPr/>
        </p:nvSpPr>
        <p:spPr>
          <a:xfrm>
            <a:off x="-75" y="9585100"/>
            <a:ext cx="7589400" cy="9471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Health care providers are at a </a:t>
            </a:r>
            <a:r>
              <a:rPr lang="en-GB" sz="1000">
                <a:solidFill>
                  <a:srgbClr val="6AA84F"/>
                </a:solidFill>
                <a:latin typeface="Mada"/>
                <a:ea typeface="Mada"/>
                <a:cs typeface="Mada"/>
                <a:sym typeface="Mada"/>
              </a:rPr>
              <a:t>greater</a:t>
            </a:r>
            <a:r>
              <a:rPr lang="en-GB" sz="1000">
                <a:solidFill>
                  <a:srgbClr val="6AA84F"/>
                </a:solidFill>
                <a:latin typeface="Mada"/>
                <a:ea typeface="Mada"/>
                <a:cs typeface="Mada"/>
                <a:sym typeface="Mada"/>
              </a:rPr>
              <a:t> risk against biological hazards</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COVID-19 is a time dependant. For someone to have an increased risk of getting COVID-19, 20 mins of direct exposure is required to get the infection.</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Types of Hazards</a:t>
            </a:r>
            <a:endParaRPr sz="2400">
              <a:solidFill>
                <a:srgbClr val="134F5C"/>
              </a:solidFill>
              <a:latin typeface="Nunito"/>
              <a:ea typeface="Nunito"/>
              <a:cs typeface="Nunito"/>
              <a:sym typeface="Nunito"/>
            </a:endParaRPr>
          </a:p>
        </p:txBody>
      </p:sp>
      <p:graphicFrame>
        <p:nvGraphicFramePr>
          <p:cNvPr id="152" name="Google Shape;152;p16"/>
          <p:cNvGraphicFramePr/>
          <p:nvPr/>
        </p:nvGraphicFramePr>
        <p:xfrm>
          <a:off x="198063" y="919013"/>
          <a:ext cx="3000000" cy="3000000"/>
        </p:xfrm>
        <a:graphic>
          <a:graphicData uri="http://schemas.openxmlformats.org/drawingml/2006/table">
            <a:tbl>
              <a:tblPr>
                <a:noFill/>
                <a:tableStyleId>{44E37DA2-899A-4EF6-9B2C-0956D8257BDC}</a:tableStyleId>
              </a:tblPr>
              <a:tblGrid>
                <a:gridCol w="1755675"/>
                <a:gridCol w="5474125"/>
              </a:tblGrid>
              <a:tr h="396200">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Physical Agents</a:t>
                      </a:r>
                      <a:endParaRPr b="1">
                        <a:solidFill>
                          <a:srgbClr val="FFFFFF"/>
                        </a:solidFill>
                        <a:latin typeface="Mada"/>
                        <a:ea typeface="Mada"/>
                        <a:cs typeface="Mada"/>
                        <a:sym typeface="Mada"/>
                      </a:endParaRPr>
                    </a:p>
                  </a:txBody>
                  <a:tcPr marT="91425" marB="91425" marR="91425" marL="91425">
                    <a:solidFill>
                      <a:srgbClr val="134F5C"/>
                    </a:solidFill>
                  </a:tcPr>
                </a:tc>
                <a:tc hMerge="1"/>
              </a:tr>
              <a:tr h="381000">
                <a:tc>
                  <a:txBody>
                    <a:bodyPr/>
                    <a:lstStyle/>
                    <a:p>
                      <a:pPr indent="0" lvl="0" marL="0" rtl="0" algn="ctr">
                        <a:spcBef>
                          <a:spcPts val="0"/>
                        </a:spcBef>
                        <a:spcAft>
                          <a:spcPts val="0"/>
                        </a:spcAft>
                        <a:buNone/>
                      </a:pPr>
                      <a:r>
                        <a:rPr b="1" lang="en-GB" sz="1200">
                          <a:latin typeface="Mada"/>
                          <a:ea typeface="Mada"/>
                          <a:cs typeface="Mada"/>
                          <a:sym typeface="Mada"/>
                        </a:rPr>
                        <a:t>Factor</a:t>
                      </a:r>
                      <a:endParaRPr b="1" sz="1200">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b="1" lang="en-GB" sz="1200">
                          <a:latin typeface="Mada"/>
                          <a:ea typeface="Mada"/>
                          <a:cs typeface="Mada"/>
                          <a:sym typeface="Mada"/>
                        </a:rPr>
                        <a:t>Description</a:t>
                      </a:r>
                      <a:endParaRPr b="1" sz="1200">
                        <a:latin typeface="Mada"/>
                        <a:ea typeface="Mada"/>
                        <a:cs typeface="Mada"/>
                        <a:sym typeface="Mada"/>
                      </a:endParaRPr>
                    </a:p>
                  </a:txBody>
                  <a:tcPr marT="91425" marB="91425" marR="91425" marL="91425">
                    <a:solidFill>
                      <a:srgbClr val="A2C4C9"/>
                    </a:solidFill>
                  </a:tcPr>
                </a:tc>
              </a:tr>
              <a:tr h="381000">
                <a:tc>
                  <a:txBody>
                    <a:bodyPr/>
                    <a:lstStyle/>
                    <a:p>
                      <a:pPr indent="0" lvl="0" marL="0" rtl="0" algn="ctr">
                        <a:spcBef>
                          <a:spcPts val="0"/>
                        </a:spcBef>
                        <a:spcAft>
                          <a:spcPts val="0"/>
                        </a:spcAft>
                        <a:buNone/>
                      </a:pPr>
                      <a:r>
                        <a:rPr b="1" lang="en-GB" sz="1200">
                          <a:latin typeface="Mada"/>
                          <a:ea typeface="Mada"/>
                          <a:cs typeface="Mada"/>
                          <a:sym typeface="Mada"/>
                        </a:rPr>
                        <a:t>Heat </a:t>
                      </a:r>
                      <a:r>
                        <a:rPr baseline="30000" lang="en-GB" sz="1200">
                          <a:solidFill>
                            <a:schemeClr val="dk1"/>
                          </a:solidFill>
                          <a:latin typeface="Mada"/>
                          <a:ea typeface="Mada"/>
                          <a:cs typeface="Mada"/>
                          <a:sym typeface="Mada"/>
                        </a:rPr>
                        <a:t>1</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latin typeface="Mada"/>
                          <a:ea typeface="Mada"/>
                          <a:cs typeface="Mada"/>
                          <a:sym typeface="Mada"/>
                        </a:rPr>
                        <a:t>Heat hyperpyrexia, exhaustion, syncope, cramps, burns</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Cold</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latin typeface="Mada"/>
                          <a:ea typeface="Mada"/>
                          <a:cs typeface="Mada"/>
                          <a:sym typeface="Mada"/>
                        </a:rPr>
                        <a:t>Trench foot, </a:t>
                      </a:r>
                      <a:r>
                        <a:rPr lang="en-GB" sz="1200">
                          <a:latin typeface="Mada"/>
                          <a:ea typeface="Mada"/>
                          <a:cs typeface="Mada"/>
                          <a:sym typeface="Mada"/>
                        </a:rPr>
                        <a:t>frostbite</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Light</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latin typeface="Mada"/>
                          <a:ea typeface="Mada"/>
                          <a:cs typeface="Mada"/>
                          <a:sym typeface="Mada"/>
                        </a:rPr>
                        <a:t>Occupational cataracts, miner’s nystagmus</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Pressure</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latin typeface="Mada"/>
                          <a:ea typeface="Mada"/>
                          <a:cs typeface="Mada"/>
                          <a:sym typeface="Mada"/>
                        </a:rPr>
                        <a:t>Caisson disease </a:t>
                      </a:r>
                      <a:r>
                        <a:rPr baseline="30000" lang="en-GB" sz="1200">
                          <a:solidFill>
                            <a:schemeClr val="dk1"/>
                          </a:solidFill>
                          <a:latin typeface="Mada"/>
                          <a:ea typeface="Mada"/>
                          <a:cs typeface="Mada"/>
                          <a:sym typeface="Mada"/>
                        </a:rPr>
                        <a:t>2</a:t>
                      </a:r>
                      <a:r>
                        <a:rPr lang="en-GB" sz="1200">
                          <a:latin typeface="Mada"/>
                          <a:ea typeface="Mada"/>
                          <a:cs typeface="Mada"/>
                          <a:sym typeface="Mada"/>
                        </a:rPr>
                        <a:t>, air embolism, blast (explosion) </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Noise</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latin typeface="Mada"/>
                          <a:ea typeface="Mada"/>
                          <a:cs typeface="Mada"/>
                          <a:sym typeface="Mada"/>
                        </a:rPr>
                        <a:t>Occupational deafness</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Radiation</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latin typeface="Mada"/>
                          <a:ea typeface="Mada"/>
                          <a:cs typeface="Mada"/>
                          <a:sym typeface="Mada"/>
                        </a:rPr>
                        <a:t>Cancers, leukemias, aplastic anemia, pancytopenia</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Mechanical Factors</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latin typeface="Mada"/>
                          <a:ea typeface="Mada"/>
                          <a:cs typeface="Mada"/>
                          <a:sym typeface="Mada"/>
                        </a:rPr>
                        <a:t>Injuries, accidents</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Electricity</a:t>
                      </a:r>
                      <a:endParaRPr b="1" sz="12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Burns</a:t>
                      </a:r>
                      <a:endParaRPr sz="12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381000">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Chemical </a:t>
                      </a:r>
                      <a:r>
                        <a:rPr b="1" lang="en-GB">
                          <a:solidFill>
                            <a:srgbClr val="FFFFFF"/>
                          </a:solidFill>
                          <a:latin typeface="Mada"/>
                          <a:ea typeface="Mada"/>
                          <a:cs typeface="Mada"/>
                          <a:sym typeface="Mada"/>
                        </a:rPr>
                        <a:t>Agents</a:t>
                      </a:r>
                      <a:endParaRPr b="1" sz="1200">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34F5C"/>
                    </a:solidFill>
                  </a:tcPr>
                </a:tc>
                <a:tc hMerge="1"/>
              </a:tr>
              <a:tr h="381000">
                <a:tc>
                  <a:txBody>
                    <a:bodyPr/>
                    <a:lstStyle/>
                    <a:p>
                      <a:pPr indent="0" lvl="0" marL="0" rtl="0" algn="ctr">
                        <a:spcBef>
                          <a:spcPts val="0"/>
                        </a:spcBef>
                        <a:spcAft>
                          <a:spcPts val="0"/>
                        </a:spcAft>
                        <a:buNone/>
                      </a:pPr>
                      <a:r>
                        <a:rPr b="1" lang="en-GB" sz="1200">
                          <a:latin typeface="Mada"/>
                          <a:ea typeface="Mada"/>
                          <a:cs typeface="Mada"/>
                          <a:sym typeface="Mada"/>
                        </a:rPr>
                        <a:t>Gases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CO2, CO, HCN, N2,NH3,HCL</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200">
                          <a:latin typeface="Mada"/>
                          <a:ea typeface="Mada"/>
                          <a:cs typeface="Mada"/>
                          <a:sym typeface="Mada"/>
                        </a:rPr>
                        <a:t>Dusts </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(pneumoconiosis)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latin typeface="Mada"/>
                          <a:ea typeface="Mada"/>
                          <a:cs typeface="Mada"/>
                          <a:sym typeface="Mada"/>
                        </a:rPr>
                        <a:t>Coal dust (anthracosis), silica (silicosis), asbestos (asbestosis, Ca lung), iron (siderosis) Cane fiber (bagassosis), cotton dust (byssinosis), tobacco (tobacossosis), hay or grain dust (farmer's lung)</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Clr>
                          <a:schemeClr val="dk1"/>
                        </a:buClr>
                        <a:buSzPts val="1100"/>
                        <a:buFont typeface="Arial"/>
                        <a:buNone/>
                      </a:pPr>
                      <a:r>
                        <a:rPr b="1" lang="en-GB" sz="1200">
                          <a:latin typeface="Mada"/>
                          <a:ea typeface="Mada"/>
                          <a:cs typeface="Mada"/>
                          <a:sym typeface="Mada"/>
                        </a:rPr>
                        <a:t>Metals and their</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compounds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Toxicity from Lead, mercury, cadmium, mercury, arsenic</a:t>
                      </a:r>
                      <a:endParaRPr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200">
                          <a:latin typeface="Mada"/>
                          <a:ea typeface="Mada"/>
                          <a:cs typeface="Mada"/>
                          <a:sym typeface="Mada"/>
                        </a:rPr>
                        <a:t>Chemicals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Acids, alkalis, pesticides</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Other </a:t>
                      </a:r>
                      <a:r>
                        <a:rPr b="1" lang="en-GB">
                          <a:solidFill>
                            <a:srgbClr val="FFFFFF"/>
                          </a:solidFill>
                          <a:latin typeface="Mada"/>
                          <a:ea typeface="Mada"/>
                          <a:cs typeface="Mada"/>
                          <a:sym typeface="Mada"/>
                        </a:rPr>
                        <a:t>Agents</a:t>
                      </a:r>
                      <a:endParaRPr b="1" sz="1200">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34F5C"/>
                    </a:solidFill>
                  </a:tcPr>
                </a:tc>
                <a:tc hMerge="1"/>
              </a:tr>
              <a:tr h="381000">
                <a:tc>
                  <a:txBody>
                    <a:bodyPr/>
                    <a:lstStyle/>
                    <a:p>
                      <a:pPr indent="0" lvl="0" marL="0" rtl="0" algn="ctr">
                        <a:spcBef>
                          <a:spcPts val="0"/>
                        </a:spcBef>
                        <a:spcAft>
                          <a:spcPts val="0"/>
                        </a:spcAft>
                        <a:buNone/>
                      </a:pPr>
                      <a:r>
                        <a:rPr b="1" lang="en-GB" sz="1200">
                          <a:latin typeface="Mada"/>
                          <a:ea typeface="Mada"/>
                          <a:cs typeface="Mada"/>
                          <a:sym typeface="Mada"/>
                        </a:rPr>
                        <a:t>Biological agents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Brucellosis, leptospirosis, anthrax, tetanus, encephalitis, fungal infections</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200">
                          <a:latin typeface="Mada"/>
                          <a:ea typeface="Mada"/>
                          <a:cs typeface="Mada"/>
                          <a:sym typeface="Mada"/>
                        </a:rPr>
                        <a:t>Occupational cancers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Skin, lung, </a:t>
                      </a:r>
                      <a:r>
                        <a:rPr lang="en-GB" sz="1200">
                          <a:solidFill>
                            <a:srgbClr val="BF9000"/>
                          </a:solidFill>
                          <a:latin typeface="Mada"/>
                          <a:ea typeface="Mada"/>
                          <a:cs typeface="Mada"/>
                          <a:sym typeface="Mada"/>
                        </a:rPr>
                        <a:t>bladder</a:t>
                      </a:r>
                      <a:endParaRPr sz="1200">
                        <a:solidFill>
                          <a:srgbClr val="BF9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200">
                          <a:latin typeface="Mada"/>
                          <a:ea typeface="Mada"/>
                          <a:cs typeface="Mada"/>
                          <a:sym typeface="Mada"/>
                        </a:rPr>
                        <a:t>Occupational dermatosis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Dermatitis and eczema</a:t>
                      </a:r>
                      <a:endParaRPr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200">
                          <a:latin typeface="Mada"/>
                          <a:ea typeface="Mada"/>
                          <a:cs typeface="Mada"/>
                          <a:sym typeface="Mada"/>
                        </a:rPr>
                        <a:t>Psychological origin</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Industrial neurosis, hypertension, peptic ulcer</a:t>
                      </a:r>
                      <a:endParaRPr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53" name="Google Shape;153;p16"/>
          <p:cNvSpPr txBox="1"/>
          <p:nvPr/>
        </p:nvSpPr>
        <p:spPr>
          <a:xfrm>
            <a:off x="-75" y="9585100"/>
            <a:ext cx="7589400" cy="9471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Construction workers, chefs  and other workers have a greater risk of hyperpyrexia and heat strokes especially here in KSA</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Decompression sickness (also known as divers' disease) describes a condition arising from dissolved gases coming out of solution into bubbles inside the body on depressurisation (as someone goes back up after deep dives)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txBox="1"/>
          <p:nvPr/>
        </p:nvSpPr>
        <p:spPr>
          <a:xfrm>
            <a:off x="7886675" y="2194600"/>
            <a:ext cx="6999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latin typeface="Mada"/>
              <a:ea typeface="Mada"/>
              <a:cs typeface="Mada"/>
              <a:sym typeface="Mada"/>
            </a:endParaRPr>
          </a:p>
        </p:txBody>
      </p:sp>
      <p:sp>
        <p:nvSpPr>
          <p:cNvPr id="161" name="Google Shape;161;p17"/>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Pulmonary Dust Disease</a:t>
            </a:r>
            <a:endParaRPr sz="2400">
              <a:solidFill>
                <a:srgbClr val="134F5C"/>
              </a:solidFill>
              <a:latin typeface="Nunito"/>
              <a:ea typeface="Nunito"/>
              <a:cs typeface="Nunito"/>
              <a:sym typeface="Nunito"/>
            </a:endParaRPr>
          </a:p>
        </p:txBody>
      </p:sp>
      <p:sp>
        <p:nvSpPr>
          <p:cNvPr id="162" name="Google Shape;162;p17"/>
          <p:cNvSpPr/>
          <p:nvPr/>
        </p:nvSpPr>
        <p:spPr>
          <a:xfrm>
            <a:off x="494700" y="892625"/>
            <a:ext cx="6783900" cy="1065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Pneumoconiosis is a disabling pulmonary fibrosis that results from the inhalation of various types of inorganic dust, such as silica, asbestos, coal, talc and china clay.</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a:solidFill>
                  <a:schemeClr val="dk1"/>
                </a:solidFill>
                <a:latin typeface="Mada"/>
                <a:ea typeface="Mada"/>
                <a:cs typeface="Mada"/>
                <a:sym typeface="Mada"/>
              </a:rPr>
              <a:t> silicosis and asbestosis </a:t>
            </a:r>
            <a:r>
              <a:rPr lang="en-GB" sz="1200">
                <a:solidFill>
                  <a:srgbClr val="6AA84F"/>
                </a:solidFill>
                <a:latin typeface="Mada"/>
                <a:ea typeface="Mada"/>
                <a:cs typeface="Mada"/>
                <a:sym typeface="Mada"/>
              </a:rPr>
              <a:t>(the two most important causes of pneumoconiosis)</a:t>
            </a:r>
            <a:endParaRPr sz="1200">
              <a:solidFill>
                <a:srgbClr val="6AA84F"/>
              </a:solidFill>
              <a:latin typeface="Mada"/>
              <a:ea typeface="Mada"/>
              <a:cs typeface="Mada"/>
              <a:sym typeface="Mada"/>
            </a:endParaRPr>
          </a:p>
        </p:txBody>
      </p:sp>
      <p:sp>
        <p:nvSpPr>
          <p:cNvPr id="163" name="Google Shape;163;p17"/>
          <p:cNvSpPr/>
          <p:nvPr/>
        </p:nvSpPr>
        <p:spPr>
          <a:xfrm>
            <a:off x="767700" y="753175"/>
            <a:ext cx="24279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Pneumoconiosis</a:t>
            </a:r>
            <a:endParaRPr sz="1600">
              <a:solidFill>
                <a:srgbClr val="FFFFFF"/>
              </a:solidFill>
              <a:latin typeface="Nunito"/>
              <a:ea typeface="Nunito"/>
              <a:cs typeface="Nunito"/>
              <a:sym typeface="Nunito"/>
            </a:endParaRPr>
          </a:p>
        </p:txBody>
      </p:sp>
      <p:sp>
        <p:nvSpPr>
          <p:cNvPr id="164" name="Google Shape;164;p17"/>
          <p:cNvSpPr txBox="1"/>
          <p:nvPr/>
        </p:nvSpPr>
        <p:spPr>
          <a:xfrm>
            <a:off x="129375" y="179500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Types of Pneumoconiosis:</a:t>
            </a:r>
            <a:endParaRPr b="1" sz="1200">
              <a:latin typeface="Mada"/>
              <a:ea typeface="Mada"/>
              <a:cs typeface="Mada"/>
              <a:sym typeface="Mada"/>
            </a:endParaRPr>
          </a:p>
        </p:txBody>
      </p:sp>
      <p:sp>
        <p:nvSpPr>
          <p:cNvPr id="165" name="Google Shape;165;p17"/>
          <p:cNvSpPr/>
          <p:nvPr/>
        </p:nvSpPr>
        <p:spPr>
          <a:xfrm>
            <a:off x="99525" y="2462825"/>
            <a:ext cx="2058102" cy="505494"/>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457200" rtl="0" algn="l">
              <a:spcBef>
                <a:spcPts val="0"/>
              </a:spcBef>
              <a:spcAft>
                <a:spcPts val="0"/>
              </a:spcAft>
              <a:buNone/>
            </a:pPr>
            <a:r>
              <a:rPr lang="en-GB" sz="1600">
                <a:solidFill>
                  <a:srgbClr val="FFFFFF"/>
                </a:solidFill>
                <a:latin typeface="Nunito"/>
                <a:ea typeface="Nunito"/>
                <a:cs typeface="Nunito"/>
                <a:sym typeface="Nunito"/>
              </a:rPr>
              <a:t>Asbestosis</a:t>
            </a:r>
            <a:endParaRPr sz="1600">
              <a:solidFill>
                <a:srgbClr val="FFFFFF"/>
              </a:solidFill>
              <a:latin typeface="Nunito"/>
              <a:ea typeface="Nunito"/>
              <a:cs typeface="Nunito"/>
              <a:sym typeface="Nunito"/>
            </a:endParaRPr>
          </a:p>
        </p:txBody>
      </p:sp>
      <p:sp>
        <p:nvSpPr>
          <p:cNvPr id="166" name="Google Shape;166;p17"/>
          <p:cNvSpPr/>
          <p:nvPr/>
        </p:nvSpPr>
        <p:spPr>
          <a:xfrm>
            <a:off x="248697" y="2528522"/>
            <a:ext cx="374100" cy="374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134F5C"/>
                </a:solidFill>
                <a:latin typeface="Changa"/>
                <a:ea typeface="Changa"/>
                <a:cs typeface="Changa"/>
                <a:sym typeface="Changa"/>
              </a:rPr>
              <a:t>1</a:t>
            </a:r>
            <a:endParaRPr b="1" i="0" sz="1200" u="none" cap="none" strike="noStrike">
              <a:solidFill>
                <a:srgbClr val="134F5C"/>
              </a:solidFill>
              <a:latin typeface="Changa"/>
              <a:ea typeface="Changa"/>
              <a:cs typeface="Changa"/>
              <a:sym typeface="Changa"/>
            </a:endParaRPr>
          </a:p>
        </p:txBody>
      </p:sp>
      <p:graphicFrame>
        <p:nvGraphicFramePr>
          <p:cNvPr id="167" name="Google Shape;167;p17"/>
          <p:cNvGraphicFramePr/>
          <p:nvPr/>
        </p:nvGraphicFramePr>
        <p:xfrm>
          <a:off x="494688" y="3102013"/>
          <a:ext cx="3000000" cy="3000000"/>
        </p:xfrm>
        <a:graphic>
          <a:graphicData uri="http://schemas.openxmlformats.org/drawingml/2006/table">
            <a:tbl>
              <a:tblPr>
                <a:noFill/>
                <a:tableStyleId>{44E37DA2-899A-4EF6-9B2C-0956D8257BDC}</a:tableStyleId>
              </a:tblPr>
              <a:tblGrid>
                <a:gridCol w="1072775"/>
                <a:gridCol w="3897050"/>
                <a:gridCol w="1814075"/>
              </a:tblGrid>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Description</a:t>
                      </a:r>
                      <a:endParaRPr b="1" sz="1200">
                        <a:solidFill>
                          <a:srgbClr val="FFFFFF"/>
                        </a:solidFill>
                        <a:latin typeface="Mada"/>
                        <a:ea typeface="Mada"/>
                        <a:cs typeface="Mada"/>
                        <a:sym typeface="Mada"/>
                      </a:endParaRPr>
                    </a:p>
                  </a:txBody>
                  <a:tcPr marT="91425" marB="91425" marR="91425" marL="91425" anchor="ctr">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Inhalation of asbestos fibres</a:t>
                      </a:r>
                      <a:endParaRPr sz="12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r>
              <a:tr h="1463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Occupations</a:t>
                      </a:r>
                      <a:endParaRPr b="1" sz="1200">
                        <a:solidFill>
                          <a:srgbClr val="FFFFFF"/>
                        </a:solidFill>
                        <a:latin typeface="Mada"/>
                        <a:ea typeface="Mada"/>
                        <a:cs typeface="Mada"/>
                        <a:sym typeface="Mada"/>
                      </a:endParaRPr>
                    </a:p>
                  </a:txBody>
                  <a:tcPr marT="91425" marB="91425" marR="91425" marL="91425" anchor="ctr">
                    <a:solidFill>
                      <a:srgbClr val="134F5C"/>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Mining and extraction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a:t>
                      </a:r>
                      <a:r>
                        <a:rPr lang="en-GB" sz="1200">
                          <a:latin typeface="Mada"/>
                          <a:ea typeface="Mada"/>
                          <a:cs typeface="Mada"/>
                          <a:sym typeface="Mada"/>
                        </a:rPr>
                        <a:t>xposure to asbestos (insulation)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making of asbestos cloth </a:t>
                      </a:r>
                      <a:r>
                        <a:rPr lang="en-GB" sz="1200">
                          <a:solidFill>
                            <a:srgbClr val="6AA84F"/>
                          </a:solidFill>
                          <a:latin typeface="Mada"/>
                          <a:ea typeface="Mada"/>
                          <a:cs typeface="Mada"/>
                          <a:sym typeface="Mada"/>
                        </a:rPr>
                        <a:t>(soldiers clothes)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manufacture of asbestos cement pipes and other products,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Such as vinyl floor tiles, in brake and cloth lining</a:t>
                      </a:r>
                      <a:endParaRPr sz="12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Presentation</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Interstitial fibrosis of the lungs, pleural thickening, calcification.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Bronchogenic carcinoma, pleural and </a:t>
                      </a:r>
                      <a:r>
                        <a:rPr b="1" lang="en-GB" sz="1200">
                          <a:solidFill>
                            <a:srgbClr val="CC0000"/>
                          </a:solidFill>
                          <a:latin typeface="Mada"/>
                          <a:ea typeface="Mada"/>
                          <a:cs typeface="Mada"/>
                          <a:sym typeface="Mada"/>
                        </a:rPr>
                        <a:t>peritoneal mesothelioma</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t>
                      </a:r>
                      <a:r>
                        <a:rPr lang="en-GB" sz="1200">
                          <a:latin typeface="Mada"/>
                          <a:ea typeface="Mada"/>
                          <a:cs typeface="Mada"/>
                          <a:sym typeface="Mada"/>
                        </a:rPr>
                        <a:t>rogressive dyspnoea on exertion </a:t>
                      </a:r>
                      <a:r>
                        <a:rPr lang="en-GB" sz="1000">
                          <a:solidFill>
                            <a:srgbClr val="999999"/>
                          </a:solidFill>
                          <a:latin typeface="Mada"/>
                          <a:ea typeface="Mada"/>
                          <a:cs typeface="Mada"/>
                          <a:sym typeface="Mada"/>
                        </a:rPr>
                        <a:t>frequently out of proportion to the clinical signs in the lungs</a:t>
                      </a:r>
                      <a:r>
                        <a:rPr lang="en-GB" sz="1200">
                          <a:latin typeface="Mada"/>
                          <a:ea typeface="Mada"/>
                          <a:cs typeface="Mada"/>
                          <a:sym typeface="Mada"/>
                        </a:rPr>
                        <a:t>, cough, expectoration, chest pain, cyanosis and </a:t>
                      </a:r>
                      <a:r>
                        <a:rPr b="1" lang="en-GB" sz="1200">
                          <a:solidFill>
                            <a:srgbClr val="CC0000"/>
                          </a:solidFill>
                          <a:latin typeface="Mada"/>
                          <a:ea typeface="Mada"/>
                          <a:cs typeface="Mada"/>
                          <a:sym typeface="Mada"/>
                        </a:rPr>
                        <a:t>clubbing of the fingers</a:t>
                      </a:r>
                      <a:endParaRPr b="1" sz="1200">
                        <a:solidFill>
                          <a:srgbClr val="CC0000"/>
                        </a:solidFill>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Diagnosis</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Asbestos bodies in </a:t>
                      </a:r>
                      <a:r>
                        <a:rPr b="1" lang="en-GB" sz="1200">
                          <a:solidFill>
                            <a:srgbClr val="CC0000"/>
                          </a:solidFill>
                          <a:latin typeface="Mada"/>
                          <a:ea typeface="Mada"/>
                          <a:cs typeface="Mada"/>
                          <a:sym typeface="Mada"/>
                        </a:rPr>
                        <a:t>sputum </a:t>
                      </a:r>
                      <a:r>
                        <a:rPr lang="en-GB" sz="1200">
                          <a:latin typeface="Mada"/>
                          <a:ea typeface="Mada"/>
                          <a:cs typeface="Mada"/>
                          <a:sym typeface="Mada"/>
                        </a:rPr>
                        <a:t>(asbestos fibres coated with fibrin)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X-ray shows </a:t>
                      </a:r>
                      <a:r>
                        <a:rPr b="1" lang="en-GB" sz="1200">
                          <a:solidFill>
                            <a:srgbClr val="CC0000"/>
                          </a:solidFill>
                          <a:latin typeface="Mada"/>
                          <a:ea typeface="Mada"/>
                          <a:cs typeface="Mada"/>
                          <a:sym typeface="Mada"/>
                        </a:rPr>
                        <a:t>ground-glass appearance</a:t>
                      </a:r>
                      <a:r>
                        <a:rPr lang="en-GB" sz="1200">
                          <a:latin typeface="Mada"/>
                          <a:ea typeface="Mada"/>
                          <a:cs typeface="Mada"/>
                          <a:sym typeface="Mada"/>
                        </a:rPr>
                        <a:t> in the lower 2/3 of the lung → </a:t>
                      </a:r>
                      <a:endParaRPr sz="1200">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Progression</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200">
                          <a:latin typeface="Mada"/>
                          <a:ea typeface="Mada"/>
                          <a:cs typeface="Mada"/>
                          <a:sym typeface="Mada"/>
                        </a:rPr>
                        <a:t>Progressive disease </a:t>
                      </a:r>
                      <a:endParaRPr sz="1200">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Prevention</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200">
                          <a:latin typeface="Mada"/>
                          <a:ea typeface="Mada"/>
                          <a:cs typeface="Mada"/>
                          <a:sym typeface="Mada"/>
                        </a:rPr>
                        <a:t>Prevention and periodic examinations</a:t>
                      </a:r>
                      <a:endParaRPr sz="1200">
                        <a:latin typeface="Mada"/>
                        <a:ea typeface="Mada"/>
                        <a:cs typeface="Mada"/>
                        <a:sym typeface="Mada"/>
                      </a:endParaRPr>
                    </a:p>
                  </a:txBody>
                  <a:tcPr marT="91425" marB="91425" marR="91425" marL="91425" anchor="ctr"/>
                </a:tc>
                <a:tc hMerge="1"/>
              </a:tr>
            </a:tbl>
          </a:graphicData>
        </a:graphic>
      </p:graphicFrame>
      <p:pic>
        <p:nvPicPr>
          <p:cNvPr id="168" name="Google Shape;168;p17"/>
          <p:cNvPicPr preferRelativeResize="0"/>
          <p:nvPr/>
        </p:nvPicPr>
        <p:blipFill>
          <a:blip r:embed="rId3">
            <a:alphaModFix/>
          </a:blip>
          <a:stretch>
            <a:fillRect/>
          </a:stretch>
        </p:blipFill>
        <p:spPr>
          <a:xfrm>
            <a:off x="5464525" y="3102025"/>
            <a:ext cx="1814075" cy="1844000"/>
          </a:xfrm>
          <a:prstGeom prst="rect">
            <a:avLst/>
          </a:prstGeom>
          <a:noFill/>
          <a:ln>
            <a:noFill/>
          </a:ln>
        </p:spPr>
      </p:pic>
      <p:pic>
        <p:nvPicPr>
          <p:cNvPr id="169" name="Google Shape;169;p17"/>
          <p:cNvPicPr preferRelativeResize="0"/>
          <p:nvPr/>
        </p:nvPicPr>
        <p:blipFill>
          <a:blip r:embed="rId4">
            <a:alphaModFix/>
          </a:blip>
          <a:stretch>
            <a:fillRect/>
          </a:stretch>
        </p:blipFill>
        <p:spPr>
          <a:xfrm>
            <a:off x="494700" y="7304702"/>
            <a:ext cx="2585925" cy="1720000"/>
          </a:xfrm>
          <a:prstGeom prst="rect">
            <a:avLst/>
          </a:prstGeom>
          <a:noFill/>
          <a:ln>
            <a:noFill/>
          </a:ln>
        </p:spPr>
      </p:pic>
      <p:pic>
        <p:nvPicPr>
          <p:cNvPr id="170" name="Google Shape;170;p17"/>
          <p:cNvPicPr preferRelativeResize="0"/>
          <p:nvPr/>
        </p:nvPicPr>
        <p:blipFill>
          <a:blip r:embed="rId5">
            <a:alphaModFix/>
          </a:blip>
          <a:stretch>
            <a:fillRect/>
          </a:stretch>
        </p:blipFill>
        <p:spPr>
          <a:xfrm>
            <a:off x="3164075" y="7304701"/>
            <a:ext cx="2362200" cy="1720000"/>
          </a:xfrm>
          <a:prstGeom prst="rect">
            <a:avLst/>
          </a:prstGeom>
          <a:noFill/>
          <a:ln>
            <a:noFill/>
          </a:ln>
        </p:spPr>
      </p:pic>
      <p:pic>
        <p:nvPicPr>
          <p:cNvPr id="171" name="Google Shape;171;p17"/>
          <p:cNvPicPr preferRelativeResize="0"/>
          <p:nvPr/>
        </p:nvPicPr>
        <p:blipFill>
          <a:blip r:embed="rId6">
            <a:alphaModFix/>
          </a:blip>
          <a:stretch>
            <a:fillRect/>
          </a:stretch>
        </p:blipFill>
        <p:spPr>
          <a:xfrm>
            <a:off x="5678675" y="7323400"/>
            <a:ext cx="1599925" cy="1720000"/>
          </a:xfrm>
          <a:prstGeom prst="rect">
            <a:avLst/>
          </a:prstGeom>
          <a:noFill/>
          <a:ln>
            <a:noFill/>
          </a:ln>
        </p:spPr>
      </p:pic>
      <p:sp>
        <p:nvSpPr>
          <p:cNvPr id="172" name="Google Shape;172;p17"/>
          <p:cNvSpPr/>
          <p:nvPr/>
        </p:nvSpPr>
        <p:spPr>
          <a:xfrm>
            <a:off x="494700" y="9097450"/>
            <a:ext cx="6783900" cy="4587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6AA84F"/>
                </a:solidFill>
                <a:latin typeface="Mada"/>
                <a:ea typeface="Mada"/>
                <a:cs typeface="Mada"/>
                <a:sym typeface="Mada"/>
              </a:rPr>
              <a:t>Long time ago, insulators were made of asbestos. Asbestos is an important risk factor for </a:t>
            </a:r>
            <a:r>
              <a:rPr lang="en-GB" sz="1200">
                <a:solidFill>
                  <a:srgbClr val="6AA84F"/>
                </a:solidFill>
                <a:latin typeface="Mada"/>
                <a:ea typeface="Mada"/>
                <a:cs typeface="Mada"/>
                <a:sym typeface="Mada"/>
              </a:rPr>
              <a:t>mesothelioma which can present with chest pain (pleuritic) and SOB with unexplained weight loss.</a:t>
            </a:r>
            <a:endParaRPr sz="1200">
              <a:solidFill>
                <a:srgbClr val="6AA84F"/>
              </a:solidFill>
            </a:endParaRPr>
          </a:p>
        </p:txBody>
      </p:sp>
      <p:pic>
        <p:nvPicPr>
          <p:cNvPr id="173" name="Google Shape;173;p17"/>
          <p:cNvPicPr preferRelativeResize="0"/>
          <p:nvPr/>
        </p:nvPicPr>
        <p:blipFill rotWithShape="1">
          <a:blip r:embed="rId7">
            <a:alphaModFix/>
          </a:blip>
          <a:srcRect b="12538" l="40589" r="39924" t="15191"/>
          <a:stretch/>
        </p:blipFill>
        <p:spPr>
          <a:xfrm>
            <a:off x="6645476" y="5866976"/>
            <a:ext cx="497376" cy="914725"/>
          </a:xfrm>
          <a:prstGeom prst="rect">
            <a:avLst/>
          </a:prstGeom>
          <a:noFill/>
          <a:ln>
            <a:noFill/>
          </a:ln>
        </p:spPr>
      </p:pic>
      <p:sp>
        <p:nvSpPr>
          <p:cNvPr id="174" name="Google Shape;174;p17"/>
          <p:cNvSpPr txBox="1"/>
          <p:nvPr/>
        </p:nvSpPr>
        <p:spPr>
          <a:xfrm>
            <a:off x="-75" y="9585100"/>
            <a:ext cx="7589400" cy="94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en-GB" sz="1000">
                <a:solidFill>
                  <a:srgbClr val="999999"/>
                </a:solidFill>
                <a:latin typeface="Mada"/>
                <a:ea typeface="Mada"/>
                <a:cs typeface="Mada"/>
                <a:sym typeface="Mada"/>
              </a:rPr>
              <a:t>Asbestos is of two types - serpentine or chrysolite variety (90%) and the amphibole type. Asbestos is used in the manufacture of asbestos cement, </a:t>
            </a:r>
            <a:r>
              <a:rPr lang="en-GB" sz="1000">
                <a:solidFill>
                  <a:srgbClr val="999999"/>
                </a:solidFill>
                <a:latin typeface="Mada"/>
                <a:ea typeface="Mada"/>
                <a:cs typeface="Mada"/>
                <a:sym typeface="Mada"/>
              </a:rPr>
              <a:t>fireproof</a:t>
            </a:r>
            <a:r>
              <a:rPr lang="en-GB" sz="1000">
                <a:solidFill>
                  <a:srgbClr val="999999"/>
                </a:solidFill>
                <a:latin typeface="Mada"/>
                <a:ea typeface="Mada"/>
                <a:cs typeface="Mada"/>
                <a:sym typeface="Mada"/>
              </a:rPr>
              <a:t> textiles, roof tiling, brake lining , gaskets and several other items. Asbestos enters the body by inhalation, and fine dust may be deposited in the alveoli. The fibres are insoluble. The dust deposited in the lungs causes pulmonary fibrosis (due to mechanical irritation), leading to respiratory insufficiency and death; carcinoma of the bronchus; mesothelioma of the pleura or peritoneum; and cancer of the </a:t>
            </a:r>
            <a:r>
              <a:rPr lang="en-GB" sz="1000">
                <a:solidFill>
                  <a:srgbClr val="999999"/>
                </a:solidFill>
                <a:latin typeface="Mada"/>
                <a:ea typeface="Mada"/>
                <a:cs typeface="Mada"/>
                <a:sym typeface="Mada"/>
              </a:rPr>
              <a:t>gastrointestinal</a:t>
            </a:r>
            <a:r>
              <a:rPr lang="en-GB" sz="1000">
                <a:solidFill>
                  <a:srgbClr val="999999"/>
                </a:solidFill>
                <a:latin typeface="Mada"/>
                <a:ea typeface="Mada"/>
                <a:cs typeface="Mada"/>
                <a:sym typeface="Mada"/>
              </a:rPr>
              <a:t> tract. </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8"/>
          <p:cNvSpPr/>
          <p:nvPr/>
        </p:nvSpPr>
        <p:spPr>
          <a:xfrm rot="-5400000">
            <a:off x="6366237" y="9357738"/>
            <a:ext cx="571375" cy="1669150"/>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80" name="Google Shape;180;p18"/>
          <p:cNvSpPr/>
          <p:nvPr/>
        </p:nvSpPr>
        <p:spPr>
          <a:xfrm rot="-5400000">
            <a:off x="6366237" y="8671938"/>
            <a:ext cx="571375" cy="1669150"/>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81" name="Google Shape;181;p1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8"/>
          <p:cNvSpPr txBox="1"/>
          <p:nvPr/>
        </p:nvSpPr>
        <p:spPr>
          <a:xfrm>
            <a:off x="7886675" y="2194600"/>
            <a:ext cx="6999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latin typeface="Mada"/>
              <a:ea typeface="Mada"/>
              <a:cs typeface="Mada"/>
              <a:sym typeface="Mada"/>
            </a:endParaRPr>
          </a:p>
        </p:txBody>
      </p:sp>
      <p:sp>
        <p:nvSpPr>
          <p:cNvPr id="183" name="Google Shape;183;p18"/>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Pulmonary Dust Disease</a:t>
            </a:r>
            <a:endParaRPr sz="2400">
              <a:solidFill>
                <a:srgbClr val="134F5C"/>
              </a:solidFill>
              <a:latin typeface="Nunito"/>
              <a:ea typeface="Nunito"/>
              <a:cs typeface="Nunito"/>
              <a:sym typeface="Nunito"/>
            </a:endParaRPr>
          </a:p>
        </p:txBody>
      </p:sp>
      <p:sp>
        <p:nvSpPr>
          <p:cNvPr id="184" name="Google Shape;184;p18"/>
          <p:cNvSpPr/>
          <p:nvPr/>
        </p:nvSpPr>
        <p:spPr>
          <a:xfrm>
            <a:off x="99525" y="786425"/>
            <a:ext cx="2058102" cy="505494"/>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457200" rtl="0" algn="l">
              <a:spcBef>
                <a:spcPts val="0"/>
              </a:spcBef>
              <a:spcAft>
                <a:spcPts val="0"/>
              </a:spcAft>
              <a:buNone/>
            </a:pPr>
            <a:r>
              <a:rPr lang="en-GB" sz="1600">
                <a:solidFill>
                  <a:srgbClr val="FFFFFF"/>
                </a:solidFill>
                <a:latin typeface="Nunito"/>
                <a:ea typeface="Nunito"/>
                <a:cs typeface="Nunito"/>
                <a:sym typeface="Nunito"/>
              </a:rPr>
              <a:t>Silicosis</a:t>
            </a:r>
            <a:endParaRPr sz="1600">
              <a:solidFill>
                <a:srgbClr val="FFFFFF"/>
              </a:solidFill>
              <a:latin typeface="Nunito"/>
              <a:ea typeface="Nunito"/>
              <a:cs typeface="Nunito"/>
              <a:sym typeface="Nunito"/>
            </a:endParaRPr>
          </a:p>
        </p:txBody>
      </p:sp>
      <p:sp>
        <p:nvSpPr>
          <p:cNvPr id="185" name="Google Shape;185;p18"/>
          <p:cNvSpPr/>
          <p:nvPr/>
        </p:nvSpPr>
        <p:spPr>
          <a:xfrm>
            <a:off x="248697" y="852122"/>
            <a:ext cx="374100" cy="374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134F5C"/>
                </a:solidFill>
                <a:latin typeface="Changa"/>
                <a:ea typeface="Changa"/>
                <a:cs typeface="Changa"/>
                <a:sym typeface="Changa"/>
              </a:rPr>
              <a:t>2</a:t>
            </a:r>
            <a:endParaRPr b="1" i="0" sz="1200" u="none" cap="none" strike="noStrike">
              <a:solidFill>
                <a:srgbClr val="134F5C"/>
              </a:solidFill>
              <a:latin typeface="Changa"/>
              <a:ea typeface="Changa"/>
              <a:cs typeface="Changa"/>
              <a:sym typeface="Changa"/>
            </a:endParaRPr>
          </a:p>
        </p:txBody>
      </p:sp>
      <p:graphicFrame>
        <p:nvGraphicFramePr>
          <p:cNvPr id="186" name="Google Shape;186;p18"/>
          <p:cNvGraphicFramePr/>
          <p:nvPr/>
        </p:nvGraphicFramePr>
        <p:xfrm>
          <a:off x="494688" y="1425613"/>
          <a:ext cx="3000000" cy="3000000"/>
        </p:xfrm>
        <a:graphic>
          <a:graphicData uri="http://schemas.openxmlformats.org/drawingml/2006/table">
            <a:tbl>
              <a:tblPr>
                <a:noFill/>
                <a:tableStyleId>{44E37DA2-899A-4EF6-9B2C-0956D8257BDC}</a:tableStyleId>
              </a:tblPr>
              <a:tblGrid>
                <a:gridCol w="1072775"/>
                <a:gridCol w="3897050"/>
                <a:gridCol w="1814075"/>
              </a:tblGrid>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Description</a:t>
                      </a:r>
                      <a:endParaRPr b="1" sz="1200">
                        <a:solidFill>
                          <a:srgbClr val="FFFFFF"/>
                        </a:solidFill>
                        <a:latin typeface="Mada"/>
                        <a:ea typeface="Mada"/>
                        <a:cs typeface="Mada"/>
                        <a:sym typeface="Mada"/>
                      </a:endParaRPr>
                    </a:p>
                  </a:txBody>
                  <a:tcPr marT="91425" marB="91425" marR="91425" marL="91425" anchor="ctr">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Absorption of high amount of c</a:t>
                      </a:r>
                      <a:r>
                        <a:rPr lang="en-GB" sz="1200">
                          <a:latin typeface="Mada"/>
                          <a:ea typeface="Mada"/>
                          <a:cs typeface="Mada"/>
                          <a:sym typeface="Mada"/>
                        </a:rPr>
                        <a:t>rystalline silica (SiO</a:t>
                      </a:r>
                      <a:r>
                        <a:rPr baseline="-25000" lang="en-GB" sz="1200">
                          <a:latin typeface="Mada"/>
                          <a:ea typeface="Mada"/>
                          <a:cs typeface="Mada"/>
                          <a:sym typeface="Mada"/>
                        </a:rPr>
                        <a:t>2</a:t>
                      </a:r>
                      <a:r>
                        <a:rPr lang="en-GB" sz="1200">
                          <a:latin typeface="Mada"/>
                          <a:ea typeface="Mada"/>
                          <a:cs typeface="Mada"/>
                          <a:sym typeface="Mada"/>
                        </a:rPr>
                        <a:t>) </a:t>
                      </a:r>
                      <a:endParaRPr sz="12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r>
              <a:tr h="1463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Occupations</a:t>
                      </a:r>
                      <a:endParaRPr b="1" sz="1200">
                        <a:solidFill>
                          <a:srgbClr val="FFFFFF"/>
                        </a:solidFill>
                        <a:latin typeface="Mada"/>
                        <a:ea typeface="Mada"/>
                        <a:cs typeface="Mada"/>
                        <a:sym typeface="Mada"/>
                      </a:endParaRPr>
                    </a:p>
                  </a:txBody>
                  <a:tcPr marT="91425" marB="91425" marR="91425" marL="91425" anchor="ctr">
                    <a:solidFill>
                      <a:srgbClr val="134F5C"/>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Mining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Coal, mica, gold, silver, lead, zinc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Stone cutting and shaping, sandblasting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Building and construction areas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Glass </a:t>
                      </a:r>
                      <a:r>
                        <a:rPr lang="en-GB" sz="1200">
                          <a:latin typeface="Mada"/>
                          <a:ea typeface="Mada"/>
                          <a:cs typeface="Mada"/>
                          <a:sym typeface="Mada"/>
                        </a:rPr>
                        <a:t>manufacture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Iron and steel industry</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Ceramic workers and manufacturers</a:t>
                      </a:r>
                      <a:endParaRPr b="1" sz="1200">
                        <a:solidFill>
                          <a:srgbClr val="CC0000"/>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Time</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200">
                          <a:latin typeface="Mada"/>
                          <a:ea typeface="Mada"/>
                          <a:cs typeface="Mada"/>
                          <a:sym typeface="Mada"/>
                        </a:rPr>
                        <a:t> 7–10 years, sometimes less. Prolonged exposure to higher concentrations of dust</a:t>
                      </a:r>
                      <a:endParaRPr sz="1200">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Presentation</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Dyspnoea on exertion</a:t>
                      </a:r>
                      <a:r>
                        <a:rPr lang="en-GB" sz="1200">
                          <a:solidFill>
                            <a:srgbClr val="999999"/>
                          </a:solidFill>
                          <a:latin typeface="Mada"/>
                          <a:ea typeface="Mada"/>
                          <a:cs typeface="Mada"/>
                          <a:sym typeface="Mada"/>
                        </a:rPr>
                        <a:t>, irritant cough and chest pain</a:t>
                      </a:r>
                      <a:endParaRPr sz="12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Pulmonary tuberculosis </a:t>
                      </a:r>
                      <a:r>
                        <a:rPr lang="en-GB" sz="1200">
                          <a:solidFill>
                            <a:srgbClr val="6AA84F"/>
                          </a:solidFill>
                          <a:latin typeface="Mada"/>
                          <a:ea typeface="Mada"/>
                          <a:cs typeface="Mada"/>
                          <a:sym typeface="Mada"/>
                        </a:rPr>
                        <a:t>(silicosis can activate latent TB)</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Cardiac or respiratory failure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Impaired TLC (total lung capacity) </a:t>
                      </a:r>
                      <a:r>
                        <a:rPr lang="en-GB" sz="1200">
                          <a:solidFill>
                            <a:srgbClr val="999999"/>
                          </a:solidFill>
                          <a:latin typeface="Mada"/>
                          <a:ea typeface="Mada"/>
                          <a:cs typeface="Mada"/>
                          <a:sym typeface="Mada"/>
                        </a:rPr>
                        <a:t>in advanced disease</a:t>
                      </a:r>
                      <a:endParaRPr sz="1200">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Diagnosis</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X-ray shows snow storm appearance </a:t>
                      </a:r>
                      <a:r>
                        <a:rPr lang="en-GB" sz="1200">
                          <a:solidFill>
                            <a:srgbClr val="6AA84F"/>
                          </a:solidFill>
                          <a:latin typeface="Mada"/>
                          <a:ea typeface="Mada"/>
                          <a:cs typeface="Mada"/>
                          <a:sym typeface="Mada"/>
                        </a:rPr>
                        <a:t>(Scattered micro-opacities and might also present with cavitation in upper lobe of the lung because of TB activation)</a:t>
                      </a:r>
                      <a:endParaRPr sz="1200">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Progression</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200">
                          <a:latin typeface="Mada"/>
                          <a:ea typeface="Mada"/>
                          <a:cs typeface="Mada"/>
                          <a:sym typeface="Mada"/>
                        </a:rPr>
                        <a:t>Progressive </a:t>
                      </a:r>
                      <a:r>
                        <a:rPr lang="en-GB" sz="1200">
                          <a:solidFill>
                            <a:srgbClr val="B7B7B7"/>
                          </a:solidFill>
                          <a:latin typeface="Mada"/>
                          <a:ea typeface="Mada"/>
                          <a:cs typeface="Mada"/>
                          <a:sym typeface="Mada"/>
                        </a:rPr>
                        <a:t>(irreversible)</a:t>
                      </a:r>
                      <a:r>
                        <a:rPr lang="en-GB" sz="1200">
                          <a:latin typeface="Mada"/>
                          <a:ea typeface="Mada"/>
                          <a:cs typeface="Mada"/>
                          <a:sym typeface="Mada"/>
                        </a:rPr>
                        <a:t> disease and converts to TB </a:t>
                      </a:r>
                      <a:r>
                        <a:rPr lang="en-GB" sz="1200">
                          <a:solidFill>
                            <a:srgbClr val="999999"/>
                          </a:solidFill>
                          <a:latin typeface="Mada"/>
                          <a:ea typeface="Mada"/>
                          <a:cs typeface="Mada"/>
                          <a:sym typeface="Mada"/>
                        </a:rPr>
                        <a:t>"silico-tuberculosis”</a:t>
                      </a:r>
                      <a:endParaRPr sz="1200">
                        <a:solidFill>
                          <a:srgbClr val="999999"/>
                        </a:solidFill>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Prevention</a:t>
                      </a:r>
                      <a:endParaRPr b="1" sz="12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200">
                          <a:latin typeface="Mada"/>
                          <a:ea typeface="Mada"/>
                          <a:cs typeface="Mada"/>
                          <a:sym typeface="Mada"/>
                        </a:rPr>
                        <a:t>Prevention and regular physical examinations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Education about the importance of protection → </a:t>
                      </a:r>
                      <a:endParaRPr sz="1200">
                        <a:latin typeface="Mada"/>
                        <a:ea typeface="Mada"/>
                        <a:cs typeface="Mada"/>
                        <a:sym typeface="Mada"/>
                      </a:endParaRPr>
                    </a:p>
                  </a:txBody>
                  <a:tcPr marT="91425" marB="91425" marR="91425" marL="91425" anchor="ctr"/>
                </a:tc>
                <a:tc hMerge="1"/>
              </a:tr>
            </a:tbl>
          </a:graphicData>
        </a:graphic>
      </p:graphicFrame>
      <p:pic>
        <p:nvPicPr>
          <p:cNvPr id="187" name="Google Shape;187;p18"/>
          <p:cNvPicPr preferRelativeResize="0"/>
          <p:nvPr/>
        </p:nvPicPr>
        <p:blipFill>
          <a:blip r:embed="rId3">
            <a:alphaModFix/>
          </a:blip>
          <a:stretch>
            <a:fillRect/>
          </a:stretch>
        </p:blipFill>
        <p:spPr>
          <a:xfrm>
            <a:off x="5464525" y="1425620"/>
            <a:ext cx="1814065" cy="1844000"/>
          </a:xfrm>
          <a:prstGeom prst="rect">
            <a:avLst/>
          </a:prstGeom>
          <a:noFill/>
          <a:ln>
            <a:noFill/>
          </a:ln>
        </p:spPr>
      </p:pic>
      <p:sp>
        <p:nvSpPr>
          <p:cNvPr id="188" name="Google Shape;188;p18"/>
          <p:cNvSpPr txBox="1"/>
          <p:nvPr/>
        </p:nvSpPr>
        <p:spPr>
          <a:xfrm>
            <a:off x="334900" y="62071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Definition:</a:t>
            </a:r>
            <a:endParaRPr b="1" sz="1200">
              <a:latin typeface="Mada"/>
              <a:ea typeface="Mada"/>
              <a:cs typeface="Mada"/>
              <a:sym typeface="Mada"/>
            </a:endParaRPr>
          </a:p>
        </p:txBody>
      </p:sp>
      <p:sp>
        <p:nvSpPr>
          <p:cNvPr id="189" name="Google Shape;189;p18"/>
          <p:cNvSpPr/>
          <p:nvPr/>
        </p:nvSpPr>
        <p:spPr>
          <a:xfrm>
            <a:off x="410650" y="6770425"/>
            <a:ext cx="6867900" cy="10521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Defined as </a:t>
            </a:r>
            <a:r>
              <a:rPr b="1" lang="en-GB" sz="1200">
                <a:solidFill>
                  <a:srgbClr val="CC0000"/>
                </a:solidFill>
                <a:latin typeface="Mada"/>
                <a:ea typeface="Mada"/>
                <a:cs typeface="Mada"/>
                <a:sym typeface="Mada"/>
              </a:rPr>
              <a:t>lead level of 70 µg/ 100 ml</a:t>
            </a:r>
            <a:r>
              <a:rPr lang="en-GB" sz="1200">
                <a:solidFill>
                  <a:schemeClr val="dk1"/>
                </a:solidFill>
                <a:latin typeface="Mada"/>
                <a:ea typeface="Mada"/>
                <a:cs typeface="Mada"/>
                <a:sym typeface="Mada"/>
              </a:rPr>
              <a:t> with clinical signs and symptoms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Occupational usage (Industrial):</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Storage batteries, glass, ship building, printing and potteries, rubber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Non-occupational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Gasoline</a:t>
            </a:r>
            <a:r>
              <a:rPr lang="en-GB" sz="1200">
                <a:solidFill>
                  <a:schemeClr val="dk1"/>
                </a:solidFill>
                <a:latin typeface="Mada"/>
                <a:ea typeface="Mada"/>
                <a:cs typeface="Mada"/>
                <a:sym typeface="Mada"/>
              </a:rPr>
              <a:t>, drinking water via </a:t>
            </a:r>
            <a:r>
              <a:rPr b="1" lang="en-GB" sz="1200">
                <a:solidFill>
                  <a:srgbClr val="CC0000"/>
                </a:solidFill>
                <a:latin typeface="Mada"/>
                <a:ea typeface="Mada"/>
                <a:cs typeface="Mada"/>
                <a:sym typeface="Mada"/>
              </a:rPr>
              <a:t>lead pipes</a:t>
            </a:r>
            <a:r>
              <a:rPr lang="en-GB" sz="1200">
                <a:solidFill>
                  <a:schemeClr val="dk1"/>
                </a:solidFill>
                <a:latin typeface="Mada"/>
                <a:ea typeface="Mada"/>
                <a:cs typeface="Mada"/>
                <a:sym typeface="Mada"/>
              </a:rPr>
              <a:t>, </a:t>
            </a:r>
            <a:r>
              <a:rPr b="1" lang="en-GB" sz="1200">
                <a:solidFill>
                  <a:srgbClr val="CC0000"/>
                </a:solidFill>
                <a:latin typeface="Mada"/>
                <a:ea typeface="Mada"/>
                <a:cs typeface="Mada"/>
                <a:sym typeface="Mada"/>
              </a:rPr>
              <a:t>paints </a:t>
            </a:r>
            <a:r>
              <a:rPr lang="en-GB" sz="1200">
                <a:solidFill>
                  <a:srgbClr val="6AA84F"/>
                </a:solidFill>
                <a:latin typeface="Mada"/>
                <a:ea typeface="Mada"/>
                <a:cs typeface="Mada"/>
                <a:sym typeface="Mada"/>
              </a:rPr>
              <a:t>(shine in paints)</a:t>
            </a:r>
            <a:r>
              <a:rPr lang="en-GB" sz="1200">
                <a:solidFill>
                  <a:schemeClr val="dk1"/>
                </a:solidFill>
                <a:latin typeface="Mada"/>
                <a:ea typeface="Mada"/>
                <a:cs typeface="Mada"/>
                <a:sym typeface="Mada"/>
              </a:rPr>
              <a:t>, toys</a:t>
            </a:r>
            <a:endParaRPr sz="1200">
              <a:latin typeface="Mada"/>
              <a:ea typeface="Mada"/>
              <a:cs typeface="Mada"/>
              <a:sym typeface="Mada"/>
            </a:endParaRPr>
          </a:p>
        </p:txBody>
      </p:sp>
      <p:sp>
        <p:nvSpPr>
          <p:cNvPr id="190" name="Google Shape;190;p18"/>
          <p:cNvSpPr txBox="1"/>
          <p:nvPr/>
        </p:nvSpPr>
        <p:spPr>
          <a:xfrm>
            <a:off x="334900" y="77311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Modes of absorption:</a:t>
            </a:r>
            <a:endParaRPr b="1" sz="1200">
              <a:latin typeface="Mada"/>
              <a:ea typeface="Mada"/>
              <a:cs typeface="Mada"/>
              <a:sym typeface="Mada"/>
            </a:endParaRPr>
          </a:p>
        </p:txBody>
      </p:sp>
      <p:cxnSp>
        <p:nvCxnSpPr>
          <p:cNvPr id="191" name="Google Shape;191;p18"/>
          <p:cNvCxnSpPr/>
          <p:nvPr/>
        </p:nvCxnSpPr>
        <p:spPr>
          <a:xfrm>
            <a:off x="2567000" y="8267700"/>
            <a:ext cx="0" cy="532800"/>
          </a:xfrm>
          <a:prstGeom prst="straightConnector1">
            <a:avLst/>
          </a:prstGeom>
          <a:noFill/>
          <a:ln cap="flat" cmpd="sng" w="19050">
            <a:solidFill>
              <a:srgbClr val="45818E"/>
            </a:solidFill>
            <a:prstDash val="solid"/>
            <a:round/>
            <a:headEnd len="med" w="med" type="oval"/>
            <a:tailEnd len="med" w="med" type="oval"/>
          </a:ln>
        </p:spPr>
      </p:cxnSp>
      <p:cxnSp>
        <p:nvCxnSpPr>
          <p:cNvPr id="192" name="Google Shape;192;p18"/>
          <p:cNvCxnSpPr/>
          <p:nvPr/>
        </p:nvCxnSpPr>
        <p:spPr>
          <a:xfrm>
            <a:off x="5081600" y="8267700"/>
            <a:ext cx="0" cy="532800"/>
          </a:xfrm>
          <a:prstGeom prst="straightConnector1">
            <a:avLst/>
          </a:prstGeom>
          <a:noFill/>
          <a:ln cap="flat" cmpd="sng" w="19050">
            <a:solidFill>
              <a:srgbClr val="45818E"/>
            </a:solidFill>
            <a:prstDash val="solid"/>
            <a:round/>
            <a:headEnd len="med" w="med" type="oval"/>
            <a:tailEnd len="med" w="med" type="oval"/>
          </a:ln>
        </p:spPr>
      </p:cxnSp>
      <p:sp>
        <p:nvSpPr>
          <p:cNvPr id="193" name="Google Shape;193;p18"/>
          <p:cNvSpPr txBox="1"/>
          <p:nvPr/>
        </p:nvSpPr>
        <p:spPr>
          <a:xfrm>
            <a:off x="2690825" y="8355447"/>
            <a:ext cx="22878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Ingestion </a:t>
            </a:r>
            <a:r>
              <a:rPr lang="en-GB" sz="1200">
                <a:latin typeface="Mada"/>
                <a:ea typeface="Mada"/>
                <a:cs typeface="Mada"/>
                <a:sym typeface="Mada"/>
              </a:rPr>
              <a:t>through food or drink </a:t>
            </a:r>
            <a:endParaRPr sz="1200">
              <a:latin typeface="Mada"/>
              <a:ea typeface="Mada"/>
              <a:cs typeface="Mada"/>
              <a:sym typeface="Mada"/>
            </a:endParaRPr>
          </a:p>
        </p:txBody>
      </p:sp>
      <p:sp>
        <p:nvSpPr>
          <p:cNvPr id="194" name="Google Shape;194;p18"/>
          <p:cNvSpPr txBox="1"/>
          <p:nvPr/>
        </p:nvSpPr>
        <p:spPr>
          <a:xfrm>
            <a:off x="5184575" y="8355447"/>
            <a:ext cx="24069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Skin absorption</a:t>
            </a:r>
            <a:r>
              <a:rPr lang="en-GB" sz="1200">
                <a:latin typeface="Mada"/>
                <a:ea typeface="Mada"/>
                <a:cs typeface="Mada"/>
                <a:sym typeface="Mada"/>
              </a:rPr>
              <a:t> “tetraethyl lead”</a:t>
            </a:r>
            <a:endParaRPr sz="1200">
              <a:latin typeface="Mada"/>
              <a:ea typeface="Mada"/>
              <a:cs typeface="Mada"/>
              <a:sym typeface="Mada"/>
            </a:endParaRPr>
          </a:p>
        </p:txBody>
      </p:sp>
      <p:sp>
        <p:nvSpPr>
          <p:cNvPr id="195" name="Google Shape;195;p18"/>
          <p:cNvSpPr txBox="1"/>
          <p:nvPr/>
        </p:nvSpPr>
        <p:spPr>
          <a:xfrm>
            <a:off x="197075" y="8355447"/>
            <a:ext cx="22878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Inhalation </a:t>
            </a:r>
            <a:r>
              <a:rPr lang="en-GB" sz="1200">
                <a:latin typeface="Mada"/>
                <a:ea typeface="Mada"/>
                <a:cs typeface="Mada"/>
                <a:sym typeface="Mada"/>
              </a:rPr>
              <a:t>of fumes and dust</a:t>
            </a:r>
            <a:endParaRPr sz="1200">
              <a:latin typeface="Mada"/>
              <a:ea typeface="Mada"/>
              <a:cs typeface="Mada"/>
              <a:sym typeface="Mada"/>
            </a:endParaRPr>
          </a:p>
        </p:txBody>
      </p:sp>
      <p:sp>
        <p:nvSpPr>
          <p:cNvPr id="196" name="Google Shape;196;p18"/>
          <p:cNvSpPr txBox="1"/>
          <p:nvPr/>
        </p:nvSpPr>
        <p:spPr>
          <a:xfrm>
            <a:off x="334900" y="86455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Clinical features:</a:t>
            </a:r>
            <a:endParaRPr b="1" sz="1200">
              <a:latin typeface="Mada"/>
              <a:ea typeface="Mada"/>
              <a:cs typeface="Mada"/>
              <a:sym typeface="Mada"/>
            </a:endParaRPr>
          </a:p>
        </p:txBody>
      </p:sp>
      <p:pic>
        <p:nvPicPr>
          <p:cNvPr id="197" name="Google Shape;197;p18"/>
          <p:cNvPicPr preferRelativeResize="0"/>
          <p:nvPr/>
        </p:nvPicPr>
        <p:blipFill>
          <a:blip r:embed="rId4">
            <a:alphaModFix/>
          </a:blip>
          <a:stretch>
            <a:fillRect/>
          </a:stretch>
        </p:blipFill>
        <p:spPr>
          <a:xfrm>
            <a:off x="6029450" y="6600475"/>
            <a:ext cx="1365100" cy="1392000"/>
          </a:xfrm>
          <a:prstGeom prst="rect">
            <a:avLst/>
          </a:prstGeom>
          <a:noFill/>
          <a:ln cap="flat" cmpd="sng" w="9525">
            <a:solidFill>
              <a:srgbClr val="134F5C"/>
            </a:solidFill>
            <a:prstDash val="dash"/>
            <a:round/>
            <a:headEnd len="sm" w="sm" type="none"/>
            <a:tailEnd len="sm" w="sm" type="none"/>
          </a:ln>
        </p:spPr>
      </p:pic>
      <p:sp>
        <p:nvSpPr>
          <p:cNvPr id="198" name="Google Shape;198;p18"/>
          <p:cNvSpPr/>
          <p:nvPr/>
        </p:nvSpPr>
        <p:spPr>
          <a:xfrm flipH="1">
            <a:off x="1747379" y="9220825"/>
            <a:ext cx="5353800" cy="570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200">
                <a:latin typeface="Mada"/>
                <a:ea typeface="Mada"/>
                <a:cs typeface="Mada"/>
                <a:sym typeface="Mada"/>
              </a:rPr>
              <a:t>Insomnia, headache, mental confusion and delirium</a:t>
            </a:r>
            <a:endParaRPr sz="1200">
              <a:latin typeface="Mada"/>
              <a:ea typeface="Mada"/>
              <a:cs typeface="Mada"/>
              <a:sym typeface="Mada"/>
            </a:endParaRPr>
          </a:p>
        </p:txBody>
      </p:sp>
      <p:sp>
        <p:nvSpPr>
          <p:cNvPr id="199" name="Google Shape;199;p18"/>
          <p:cNvSpPr/>
          <p:nvPr/>
        </p:nvSpPr>
        <p:spPr>
          <a:xfrm>
            <a:off x="410664" y="9220826"/>
            <a:ext cx="1336500" cy="570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200" name="Google Shape;200;p18"/>
          <p:cNvSpPr/>
          <p:nvPr/>
        </p:nvSpPr>
        <p:spPr>
          <a:xfrm>
            <a:off x="410664" y="9220833"/>
            <a:ext cx="1336500" cy="5706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Organic Lead</a:t>
            </a:r>
            <a:endParaRPr b="1" sz="1200">
              <a:solidFill>
                <a:srgbClr val="FFFFFF"/>
              </a:solidFill>
              <a:latin typeface="Nunito"/>
              <a:ea typeface="Nunito"/>
              <a:cs typeface="Nunito"/>
              <a:sym typeface="Nunito"/>
            </a:endParaRPr>
          </a:p>
        </p:txBody>
      </p:sp>
      <p:sp>
        <p:nvSpPr>
          <p:cNvPr id="201" name="Google Shape;201;p18"/>
          <p:cNvSpPr/>
          <p:nvPr/>
        </p:nvSpPr>
        <p:spPr>
          <a:xfrm flipH="1">
            <a:off x="1747379" y="9906625"/>
            <a:ext cx="5353800" cy="570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200">
                <a:latin typeface="Mada"/>
                <a:ea typeface="Mada"/>
                <a:cs typeface="Mada"/>
                <a:sym typeface="Mada"/>
              </a:rPr>
              <a:t>Plumbism </a:t>
            </a:r>
            <a:r>
              <a:rPr lang="en-GB" sz="1000">
                <a:solidFill>
                  <a:srgbClr val="6AA84F"/>
                </a:solidFill>
                <a:latin typeface="Mada"/>
                <a:ea typeface="Mada"/>
                <a:cs typeface="Mada"/>
                <a:sym typeface="Mada"/>
              </a:rPr>
              <a:t>(lead poisoning)</a:t>
            </a:r>
            <a:r>
              <a:rPr lang="en-GB" sz="1200">
                <a:latin typeface="Mada"/>
                <a:ea typeface="Mada"/>
                <a:cs typeface="Mada"/>
                <a:sym typeface="Mada"/>
              </a:rPr>
              <a:t>, abdominal colic, obstinate constipation </a:t>
            </a:r>
            <a:r>
              <a:rPr lang="en-GB" sz="1000">
                <a:solidFill>
                  <a:srgbClr val="6AA84F"/>
                </a:solidFill>
                <a:latin typeface="Mada"/>
                <a:ea typeface="Mada"/>
                <a:cs typeface="Mada"/>
                <a:sym typeface="Mada"/>
              </a:rPr>
              <a:t>(very severe)</a:t>
            </a:r>
            <a:r>
              <a:rPr lang="en-GB" sz="1200">
                <a:latin typeface="Mada"/>
                <a:ea typeface="Mada"/>
                <a:cs typeface="Mada"/>
                <a:sym typeface="Mada"/>
              </a:rPr>
              <a:t>, loss of appetite, blue lines on the gum, anemia and wrist and foot drop</a:t>
            </a:r>
            <a:endParaRPr sz="1200">
              <a:latin typeface="Mada"/>
              <a:ea typeface="Mada"/>
              <a:cs typeface="Mada"/>
              <a:sym typeface="Mada"/>
            </a:endParaRPr>
          </a:p>
        </p:txBody>
      </p:sp>
      <p:sp>
        <p:nvSpPr>
          <p:cNvPr id="202" name="Google Shape;202;p18"/>
          <p:cNvSpPr/>
          <p:nvPr/>
        </p:nvSpPr>
        <p:spPr>
          <a:xfrm>
            <a:off x="410664" y="9906626"/>
            <a:ext cx="1336500" cy="570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203" name="Google Shape;203;p18"/>
          <p:cNvSpPr/>
          <p:nvPr/>
        </p:nvSpPr>
        <p:spPr>
          <a:xfrm>
            <a:off x="410664" y="9906633"/>
            <a:ext cx="1336500" cy="5706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Ino</a:t>
            </a:r>
            <a:r>
              <a:rPr b="1" lang="en-GB" sz="1200">
                <a:solidFill>
                  <a:srgbClr val="FFFFFF"/>
                </a:solidFill>
                <a:latin typeface="Nunito"/>
                <a:ea typeface="Nunito"/>
                <a:cs typeface="Nunito"/>
                <a:sym typeface="Nunito"/>
              </a:rPr>
              <a:t>rganic Lead</a:t>
            </a:r>
            <a:endParaRPr b="1" sz="1200">
              <a:solidFill>
                <a:srgbClr val="FFFFFF"/>
              </a:solidFill>
              <a:latin typeface="Nunito"/>
              <a:ea typeface="Nunito"/>
              <a:cs typeface="Nunito"/>
              <a:sym typeface="Nunito"/>
            </a:endParaRPr>
          </a:p>
        </p:txBody>
      </p:sp>
      <p:pic>
        <p:nvPicPr>
          <p:cNvPr id="204" name="Google Shape;204;p18"/>
          <p:cNvPicPr preferRelativeResize="0"/>
          <p:nvPr/>
        </p:nvPicPr>
        <p:blipFill rotWithShape="1">
          <a:blip r:embed="rId5">
            <a:alphaModFix/>
          </a:blip>
          <a:srcRect b="20223" l="24684" r="22951" t="17819"/>
          <a:stretch/>
        </p:blipFill>
        <p:spPr>
          <a:xfrm>
            <a:off x="6440325" y="5143250"/>
            <a:ext cx="806500" cy="863000"/>
          </a:xfrm>
          <a:prstGeom prst="rect">
            <a:avLst/>
          </a:prstGeom>
          <a:noFill/>
          <a:ln>
            <a:noFill/>
          </a:ln>
        </p:spPr>
      </p:pic>
      <p:sp>
        <p:nvSpPr>
          <p:cNvPr id="205" name="Google Shape;205;p18"/>
          <p:cNvSpPr txBox="1"/>
          <p:nvPr/>
        </p:nvSpPr>
        <p:spPr>
          <a:xfrm>
            <a:off x="5673275" y="8522150"/>
            <a:ext cx="1429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B7B7B7"/>
                </a:solidFill>
                <a:latin typeface="Mada"/>
                <a:ea typeface="Mada"/>
                <a:cs typeface="Mada"/>
                <a:sym typeface="Mada"/>
              </a:rPr>
              <a:t>(only organic lead)</a:t>
            </a:r>
            <a:endParaRPr/>
          </a:p>
        </p:txBody>
      </p:sp>
      <p:sp>
        <p:nvSpPr>
          <p:cNvPr id="206" name="Google Shape;206;p18"/>
          <p:cNvSpPr txBox="1"/>
          <p:nvPr/>
        </p:nvSpPr>
        <p:spPr>
          <a:xfrm>
            <a:off x="129375" y="60663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Lead </a:t>
            </a:r>
            <a:r>
              <a:rPr lang="en-GB" sz="2400">
                <a:solidFill>
                  <a:srgbClr val="134F5C"/>
                </a:solidFill>
                <a:latin typeface="Nunito"/>
                <a:ea typeface="Nunito"/>
                <a:cs typeface="Nunito"/>
                <a:sym typeface="Nunito"/>
              </a:rPr>
              <a:t>Poisoning (Plumbism)</a:t>
            </a:r>
            <a:endParaRPr sz="2400">
              <a:solidFill>
                <a:srgbClr val="134F5C"/>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Lead Poisoning</a:t>
            </a:r>
            <a:endParaRPr sz="2400">
              <a:solidFill>
                <a:srgbClr val="134F5C"/>
              </a:solidFill>
              <a:latin typeface="Nunito"/>
              <a:ea typeface="Nunito"/>
              <a:cs typeface="Nunito"/>
              <a:sym typeface="Nunito"/>
            </a:endParaRPr>
          </a:p>
        </p:txBody>
      </p:sp>
      <p:sp>
        <p:nvSpPr>
          <p:cNvPr id="213" name="Google Shape;213;p19"/>
          <p:cNvSpPr txBox="1"/>
          <p:nvPr/>
        </p:nvSpPr>
        <p:spPr>
          <a:xfrm>
            <a:off x="334900" y="4159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Lab diagnosis</a:t>
            </a:r>
            <a:r>
              <a:rPr b="1" lang="en-GB" sz="1800">
                <a:solidFill>
                  <a:srgbClr val="76A5AF"/>
                </a:solidFill>
                <a:latin typeface="Nunito"/>
                <a:ea typeface="Nunito"/>
                <a:cs typeface="Nunito"/>
                <a:sym typeface="Nunito"/>
              </a:rPr>
              <a:t>:</a:t>
            </a:r>
            <a:endParaRPr b="1" sz="1200">
              <a:latin typeface="Mada"/>
              <a:ea typeface="Mada"/>
              <a:cs typeface="Mada"/>
              <a:sym typeface="Mada"/>
            </a:endParaRPr>
          </a:p>
        </p:txBody>
      </p:sp>
      <p:sp>
        <p:nvSpPr>
          <p:cNvPr id="214" name="Google Shape;214;p19"/>
          <p:cNvSpPr/>
          <p:nvPr/>
        </p:nvSpPr>
        <p:spPr>
          <a:xfrm>
            <a:off x="410650" y="979225"/>
            <a:ext cx="6867900" cy="850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Coproporphyrin in urine (screening test)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Amino levulinic acid in urine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Lead levels in blood and urine</a:t>
            </a:r>
            <a:endParaRPr sz="1200">
              <a:solidFill>
                <a:schemeClr val="dk1"/>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Basophilic stipling of RBCs (very sensitive)</a:t>
            </a:r>
            <a:endParaRPr sz="1200">
              <a:solidFill>
                <a:srgbClr val="999999"/>
              </a:solidFill>
              <a:latin typeface="Mada"/>
              <a:ea typeface="Mada"/>
              <a:cs typeface="Mada"/>
              <a:sym typeface="Mada"/>
            </a:endParaRPr>
          </a:p>
        </p:txBody>
      </p:sp>
      <p:sp>
        <p:nvSpPr>
          <p:cNvPr id="215" name="Google Shape;215;p19"/>
          <p:cNvSpPr txBox="1"/>
          <p:nvPr/>
        </p:nvSpPr>
        <p:spPr>
          <a:xfrm>
            <a:off x="334900" y="19399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Methods of prevention:</a:t>
            </a:r>
            <a:endParaRPr b="1" sz="1200">
              <a:latin typeface="Mada"/>
              <a:ea typeface="Mada"/>
              <a:cs typeface="Mada"/>
              <a:sym typeface="Mada"/>
            </a:endParaRPr>
          </a:p>
        </p:txBody>
      </p:sp>
      <p:pic>
        <p:nvPicPr>
          <p:cNvPr id="216" name="Google Shape;216;p19"/>
          <p:cNvPicPr preferRelativeResize="0"/>
          <p:nvPr/>
        </p:nvPicPr>
        <p:blipFill>
          <a:blip r:embed="rId3">
            <a:alphaModFix/>
          </a:blip>
          <a:stretch>
            <a:fillRect/>
          </a:stretch>
        </p:blipFill>
        <p:spPr>
          <a:xfrm>
            <a:off x="5341239" y="750275"/>
            <a:ext cx="2035110" cy="1292301"/>
          </a:xfrm>
          <a:prstGeom prst="rect">
            <a:avLst/>
          </a:prstGeom>
          <a:noFill/>
          <a:ln cap="flat" cmpd="sng" w="9525">
            <a:solidFill>
              <a:srgbClr val="134F5C"/>
            </a:solidFill>
            <a:prstDash val="dash"/>
            <a:round/>
            <a:headEnd len="sm" w="sm" type="none"/>
            <a:tailEnd len="sm" w="sm" type="none"/>
          </a:ln>
        </p:spPr>
      </p:pic>
      <p:sp>
        <p:nvSpPr>
          <p:cNvPr id="217" name="Google Shape;217;p19"/>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19"/>
          <p:cNvGrpSpPr/>
          <p:nvPr/>
        </p:nvGrpSpPr>
        <p:grpSpPr>
          <a:xfrm>
            <a:off x="631536" y="2505026"/>
            <a:ext cx="249902" cy="400553"/>
            <a:chOff x="4041649" y="1707654"/>
            <a:chExt cx="1060704" cy="1429526"/>
          </a:xfrm>
        </p:grpSpPr>
        <p:sp>
          <p:nvSpPr>
            <p:cNvPr id="219" name="Google Shape;219;p1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20" name="Google Shape;220;p1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21" name="Google Shape;221;p19"/>
          <p:cNvSpPr txBox="1"/>
          <p:nvPr/>
        </p:nvSpPr>
        <p:spPr>
          <a:xfrm>
            <a:off x="859512" y="25049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Substitution </a:t>
            </a:r>
            <a:r>
              <a:rPr lang="en-GB" sz="1200">
                <a:solidFill>
                  <a:srgbClr val="6AA84F"/>
                </a:solidFill>
                <a:latin typeface="Mada"/>
                <a:ea typeface="Mada"/>
                <a:cs typeface="Mada"/>
                <a:sym typeface="Mada"/>
              </a:rPr>
              <a:t>(with other materials)</a:t>
            </a:r>
            <a:endParaRPr sz="1100">
              <a:latin typeface="Mada"/>
              <a:ea typeface="Mada"/>
              <a:cs typeface="Mada"/>
              <a:sym typeface="Mada"/>
            </a:endParaRPr>
          </a:p>
        </p:txBody>
      </p:sp>
      <p:sp>
        <p:nvSpPr>
          <p:cNvPr id="222" name="Google Shape;222;p19"/>
          <p:cNvSpPr txBox="1"/>
          <p:nvPr/>
        </p:nvSpPr>
        <p:spPr>
          <a:xfrm>
            <a:off x="609588" y="2527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a:t>
            </a:r>
            <a:endParaRPr b="1">
              <a:solidFill>
                <a:srgbClr val="666666"/>
              </a:solidFill>
              <a:latin typeface="Trebuchet MS"/>
              <a:ea typeface="Trebuchet MS"/>
              <a:cs typeface="Trebuchet MS"/>
              <a:sym typeface="Trebuchet MS"/>
            </a:endParaRPr>
          </a:p>
        </p:txBody>
      </p:sp>
      <p:grpSp>
        <p:nvGrpSpPr>
          <p:cNvPr id="223" name="Google Shape;223;p19"/>
          <p:cNvGrpSpPr/>
          <p:nvPr/>
        </p:nvGrpSpPr>
        <p:grpSpPr>
          <a:xfrm>
            <a:off x="621486" y="2956588"/>
            <a:ext cx="249902" cy="400553"/>
            <a:chOff x="4041649" y="1707654"/>
            <a:chExt cx="1060704" cy="1429526"/>
          </a:xfrm>
        </p:grpSpPr>
        <p:sp>
          <p:nvSpPr>
            <p:cNvPr id="224" name="Google Shape;224;p1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25" name="Google Shape;225;p1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26" name="Google Shape;226;p19"/>
          <p:cNvSpPr txBox="1"/>
          <p:nvPr/>
        </p:nvSpPr>
        <p:spPr>
          <a:xfrm>
            <a:off x="845575" y="2956550"/>
            <a:ext cx="24891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Isolation </a:t>
            </a:r>
            <a:endParaRPr sz="1200">
              <a:latin typeface="Mada"/>
              <a:ea typeface="Mada"/>
              <a:cs typeface="Mada"/>
              <a:sym typeface="Mada"/>
            </a:endParaRPr>
          </a:p>
          <a:p>
            <a:pPr indent="0" lvl="0" marL="0" rtl="0" algn="l">
              <a:spcBef>
                <a:spcPts val="0"/>
              </a:spcBef>
              <a:spcAft>
                <a:spcPts val="0"/>
              </a:spcAft>
              <a:buNone/>
            </a:pPr>
            <a:r>
              <a:rPr lang="en-GB" sz="1100">
                <a:solidFill>
                  <a:srgbClr val="999999"/>
                </a:solidFill>
                <a:highlight>
                  <a:srgbClr val="FFFFFF"/>
                </a:highlight>
                <a:latin typeface="Mada"/>
                <a:ea typeface="Mada"/>
                <a:cs typeface="Mada"/>
                <a:sym typeface="Mada"/>
              </a:rPr>
              <a:t>(segregate procedures with risk)</a:t>
            </a:r>
            <a:endParaRPr sz="1100">
              <a:solidFill>
                <a:srgbClr val="999999"/>
              </a:solidFill>
              <a:latin typeface="Mada"/>
              <a:ea typeface="Mada"/>
              <a:cs typeface="Mada"/>
              <a:sym typeface="Mada"/>
            </a:endParaRPr>
          </a:p>
        </p:txBody>
      </p:sp>
      <p:sp>
        <p:nvSpPr>
          <p:cNvPr id="227" name="Google Shape;227;p19"/>
          <p:cNvSpPr txBox="1"/>
          <p:nvPr/>
        </p:nvSpPr>
        <p:spPr>
          <a:xfrm>
            <a:off x="599538" y="29795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2</a:t>
            </a:r>
            <a:endParaRPr b="1">
              <a:solidFill>
                <a:srgbClr val="666666"/>
              </a:solidFill>
              <a:latin typeface="Trebuchet MS"/>
              <a:ea typeface="Trebuchet MS"/>
              <a:cs typeface="Trebuchet MS"/>
              <a:sym typeface="Trebuchet MS"/>
            </a:endParaRPr>
          </a:p>
        </p:txBody>
      </p:sp>
      <p:grpSp>
        <p:nvGrpSpPr>
          <p:cNvPr id="228" name="Google Shape;228;p19"/>
          <p:cNvGrpSpPr/>
          <p:nvPr/>
        </p:nvGrpSpPr>
        <p:grpSpPr>
          <a:xfrm>
            <a:off x="636118" y="3402538"/>
            <a:ext cx="249902" cy="400553"/>
            <a:chOff x="4041649" y="1707654"/>
            <a:chExt cx="1060704" cy="1429526"/>
          </a:xfrm>
        </p:grpSpPr>
        <p:sp>
          <p:nvSpPr>
            <p:cNvPr id="229" name="Google Shape;229;p1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30" name="Google Shape;230;p1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31" name="Google Shape;231;p19"/>
          <p:cNvSpPr txBox="1"/>
          <p:nvPr/>
        </p:nvSpPr>
        <p:spPr>
          <a:xfrm>
            <a:off x="865820" y="34024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Local exhaust ventilation</a:t>
            </a:r>
            <a:endParaRPr sz="1200">
              <a:latin typeface="Mada"/>
              <a:ea typeface="Mada"/>
              <a:cs typeface="Mada"/>
              <a:sym typeface="Mada"/>
            </a:endParaRPr>
          </a:p>
        </p:txBody>
      </p:sp>
      <p:sp>
        <p:nvSpPr>
          <p:cNvPr id="232" name="Google Shape;232;p19"/>
          <p:cNvSpPr txBox="1"/>
          <p:nvPr/>
        </p:nvSpPr>
        <p:spPr>
          <a:xfrm>
            <a:off x="614170" y="34254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3</a:t>
            </a:r>
            <a:endParaRPr b="1">
              <a:solidFill>
                <a:srgbClr val="666666"/>
              </a:solidFill>
              <a:latin typeface="Trebuchet MS"/>
              <a:ea typeface="Trebuchet MS"/>
              <a:cs typeface="Trebuchet MS"/>
              <a:sym typeface="Trebuchet MS"/>
            </a:endParaRPr>
          </a:p>
        </p:txBody>
      </p:sp>
      <p:grpSp>
        <p:nvGrpSpPr>
          <p:cNvPr id="233" name="Google Shape;233;p19"/>
          <p:cNvGrpSpPr/>
          <p:nvPr/>
        </p:nvGrpSpPr>
        <p:grpSpPr>
          <a:xfrm>
            <a:off x="3450936" y="2505026"/>
            <a:ext cx="249902" cy="400553"/>
            <a:chOff x="4041649" y="1707654"/>
            <a:chExt cx="1060704" cy="1429526"/>
          </a:xfrm>
        </p:grpSpPr>
        <p:sp>
          <p:nvSpPr>
            <p:cNvPr id="234" name="Google Shape;234;p1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35" name="Google Shape;235;p1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36" name="Google Shape;236;p19"/>
          <p:cNvSpPr txBox="1"/>
          <p:nvPr/>
        </p:nvSpPr>
        <p:spPr>
          <a:xfrm>
            <a:off x="3678900" y="2504975"/>
            <a:ext cx="4034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Personal protection </a:t>
            </a:r>
            <a:r>
              <a:rPr lang="en-GB" sz="1200">
                <a:solidFill>
                  <a:srgbClr val="6AA84F"/>
                </a:solidFill>
                <a:latin typeface="Mada"/>
                <a:ea typeface="Mada"/>
                <a:cs typeface="Mada"/>
                <a:sym typeface="Mada"/>
              </a:rPr>
              <a:t>(should be disposed of after finishing)</a:t>
            </a:r>
            <a:endParaRPr sz="1200">
              <a:latin typeface="Mada"/>
              <a:ea typeface="Mada"/>
              <a:cs typeface="Mada"/>
              <a:sym typeface="Mada"/>
            </a:endParaRPr>
          </a:p>
        </p:txBody>
      </p:sp>
      <p:sp>
        <p:nvSpPr>
          <p:cNvPr id="237" name="Google Shape;237;p19"/>
          <p:cNvSpPr txBox="1"/>
          <p:nvPr/>
        </p:nvSpPr>
        <p:spPr>
          <a:xfrm>
            <a:off x="3428988" y="2527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4</a:t>
            </a:r>
            <a:endParaRPr b="1">
              <a:solidFill>
                <a:srgbClr val="666666"/>
              </a:solidFill>
              <a:latin typeface="Trebuchet MS"/>
              <a:ea typeface="Trebuchet MS"/>
              <a:cs typeface="Trebuchet MS"/>
              <a:sym typeface="Trebuchet MS"/>
            </a:endParaRPr>
          </a:p>
        </p:txBody>
      </p:sp>
      <p:grpSp>
        <p:nvGrpSpPr>
          <p:cNvPr id="238" name="Google Shape;238;p19"/>
          <p:cNvGrpSpPr/>
          <p:nvPr/>
        </p:nvGrpSpPr>
        <p:grpSpPr>
          <a:xfrm>
            <a:off x="3440886" y="2956588"/>
            <a:ext cx="249902" cy="400553"/>
            <a:chOff x="4041649" y="1707654"/>
            <a:chExt cx="1060704" cy="1429526"/>
          </a:xfrm>
        </p:grpSpPr>
        <p:sp>
          <p:nvSpPr>
            <p:cNvPr id="239" name="Google Shape;239;p1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40" name="Google Shape;240;p1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41" name="Google Shape;241;p19"/>
          <p:cNvSpPr txBox="1"/>
          <p:nvPr/>
        </p:nvSpPr>
        <p:spPr>
          <a:xfrm>
            <a:off x="3664975" y="2956550"/>
            <a:ext cx="36135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Periodic examinations </a:t>
            </a:r>
            <a:r>
              <a:rPr lang="en-GB" sz="1100">
                <a:solidFill>
                  <a:srgbClr val="999999"/>
                </a:solidFill>
                <a:highlight>
                  <a:srgbClr val="FFFFFF"/>
                </a:highlight>
                <a:latin typeface="Mada"/>
                <a:ea typeface="Mada"/>
                <a:cs typeface="Mada"/>
                <a:sym typeface="Mada"/>
              </a:rPr>
              <a:t>(through coproporphyrin in urine)</a:t>
            </a:r>
            <a:endParaRPr sz="1200">
              <a:latin typeface="Mada"/>
              <a:ea typeface="Mada"/>
              <a:cs typeface="Mada"/>
              <a:sym typeface="Mada"/>
            </a:endParaRPr>
          </a:p>
        </p:txBody>
      </p:sp>
      <p:sp>
        <p:nvSpPr>
          <p:cNvPr id="242" name="Google Shape;242;p19"/>
          <p:cNvSpPr txBox="1"/>
          <p:nvPr/>
        </p:nvSpPr>
        <p:spPr>
          <a:xfrm>
            <a:off x="3418938" y="29795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5</a:t>
            </a:r>
            <a:endParaRPr b="1">
              <a:solidFill>
                <a:srgbClr val="666666"/>
              </a:solidFill>
              <a:latin typeface="Trebuchet MS"/>
              <a:ea typeface="Trebuchet MS"/>
              <a:cs typeface="Trebuchet MS"/>
              <a:sym typeface="Trebuchet MS"/>
            </a:endParaRPr>
          </a:p>
        </p:txBody>
      </p:sp>
      <p:grpSp>
        <p:nvGrpSpPr>
          <p:cNvPr id="243" name="Google Shape;243;p19"/>
          <p:cNvGrpSpPr/>
          <p:nvPr/>
        </p:nvGrpSpPr>
        <p:grpSpPr>
          <a:xfrm>
            <a:off x="3455518" y="3402538"/>
            <a:ext cx="249902" cy="400553"/>
            <a:chOff x="4041649" y="1707654"/>
            <a:chExt cx="1060704" cy="1429526"/>
          </a:xfrm>
        </p:grpSpPr>
        <p:sp>
          <p:nvSpPr>
            <p:cNvPr id="244" name="Google Shape;244;p1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45" name="Google Shape;245;p1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46" name="Google Shape;246;p19"/>
          <p:cNvSpPr txBox="1"/>
          <p:nvPr/>
        </p:nvSpPr>
        <p:spPr>
          <a:xfrm>
            <a:off x="3685225" y="3402475"/>
            <a:ext cx="34035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Health education and personal hygiene (handwashing)</a:t>
            </a:r>
            <a:endParaRPr sz="1200">
              <a:latin typeface="Mada"/>
              <a:ea typeface="Mada"/>
              <a:cs typeface="Mada"/>
              <a:sym typeface="Mada"/>
            </a:endParaRPr>
          </a:p>
        </p:txBody>
      </p:sp>
      <p:sp>
        <p:nvSpPr>
          <p:cNvPr id="247" name="Google Shape;247;p19"/>
          <p:cNvSpPr txBox="1"/>
          <p:nvPr/>
        </p:nvSpPr>
        <p:spPr>
          <a:xfrm>
            <a:off x="3433570" y="34254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6</a:t>
            </a:r>
            <a:endParaRPr b="1">
              <a:solidFill>
                <a:srgbClr val="666666"/>
              </a:solidFill>
              <a:latin typeface="Trebuchet MS"/>
              <a:ea typeface="Trebuchet MS"/>
              <a:cs typeface="Trebuchet MS"/>
              <a:sym typeface="Trebuchet MS"/>
            </a:endParaRPr>
          </a:p>
        </p:txBody>
      </p:sp>
      <p:sp>
        <p:nvSpPr>
          <p:cNvPr id="248" name="Google Shape;248;p19"/>
          <p:cNvSpPr txBox="1"/>
          <p:nvPr/>
        </p:nvSpPr>
        <p:spPr>
          <a:xfrm>
            <a:off x="129375" y="40089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Occupational Cancers</a:t>
            </a:r>
            <a:endParaRPr sz="2400">
              <a:solidFill>
                <a:srgbClr val="134F5C"/>
              </a:solidFill>
              <a:latin typeface="Nunito"/>
              <a:ea typeface="Nunito"/>
              <a:cs typeface="Nunito"/>
              <a:sym typeface="Nunito"/>
            </a:endParaRPr>
          </a:p>
        </p:txBody>
      </p:sp>
      <p:graphicFrame>
        <p:nvGraphicFramePr>
          <p:cNvPr id="249" name="Google Shape;249;p19"/>
          <p:cNvGraphicFramePr/>
          <p:nvPr/>
        </p:nvGraphicFramePr>
        <p:xfrm>
          <a:off x="334888" y="4595160"/>
          <a:ext cx="3000000" cy="3000000"/>
        </p:xfrm>
        <a:graphic>
          <a:graphicData uri="http://schemas.openxmlformats.org/drawingml/2006/table">
            <a:tbl>
              <a:tblPr>
                <a:noFill/>
                <a:tableStyleId>{44E37DA2-899A-4EF6-9B2C-0956D8257BDC}</a:tableStyleId>
              </a:tblPr>
              <a:tblGrid>
                <a:gridCol w="2579225"/>
                <a:gridCol w="4364425"/>
              </a:tblGrid>
              <a:tr h="3962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Carcinogenic agent</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Organ affected</a:t>
                      </a:r>
                      <a:endParaRPr b="1">
                        <a:solidFill>
                          <a:srgbClr val="FFFFFF"/>
                        </a:solidFill>
                        <a:latin typeface="Mada"/>
                        <a:ea typeface="Mada"/>
                        <a:cs typeface="Mada"/>
                        <a:sym typeface="Mada"/>
                      </a:endParaRPr>
                    </a:p>
                  </a:txBody>
                  <a:tcPr marT="91425" marB="91425" marR="91425" marL="91425">
                    <a:solidFill>
                      <a:srgbClr val="134F5C"/>
                    </a:solidFill>
                  </a:tcPr>
                </a:tc>
              </a:tr>
              <a:tr h="365725">
                <a:tc>
                  <a:txBody>
                    <a:bodyPr/>
                    <a:lstStyle/>
                    <a:p>
                      <a:pPr indent="0" lvl="0" marL="0" rtl="0" algn="ctr">
                        <a:spcBef>
                          <a:spcPts val="0"/>
                        </a:spcBef>
                        <a:spcAft>
                          <a:spcPts val="0"/>
                        </a:spcAft>
                        <a:buNone/>
                      </a:pPr>
                      <a:r>
                        <a:rPr lang="en-GB" sz="1200">
                          <a:latin typeface="Mada"/>
                          <a:ea typeface="Mada"/>
                          <a:cs typeface="Mada"/>
                          <a:sym typeface="Mada"/>
                        </a:rPr>
                        <a:t>Arsenic</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Skin and lung</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Chromium compounds, hexavalents</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Lung</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Nickel</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 Lung and nasal sinus</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Polycyclic aromatic hydrocarbons</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Skin</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Coal tars</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Skin, scrotum, lung and bladder</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Benzol </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Blood (leukaemia)</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B-naphthylamine</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Bladder</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Ionizing radiation</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Clr>
                          <a:schemeClr val="dk1"/>
                        </a:buClr>
                        <a:buSzPts val="1100"/>
                        <a:buFont typeface="Arial"/>
                        <a:buNone/>
                      </a:pPr>
                      <a:r>
                        <a:rPr lang="en-GB" sz="1200">
                          <a:latin typeface="Mada"/>
                          <a:ea typeface="Mada"/>
                          <a:cs typeface="Mada"/>
                          <a:sym typeface="Mada"/>
                        </a:rPr>
                        <a:t>Skin, bone, lung and blood (leukaemia)</a:t>
                      </a:r>
                      <a:endParaRPr sz="1200">
                        <a:latin typeface="Mada"/>
                        <a:ea typeface="Mada"/>
                        <a:cs typeface="Mada"/>
                        <a:sym typeface="Mada"/>
                      </a:endParaRPr>
                    </a:p>
                  </a:txBody>
                  <a:tcPr marT="91425" marB="91425" marR="91425" marL="91425" anchor="ctr"/>
                </a:tc>
              </a:tr>
              <a:tr h="365725">
                <a:tc>
                  <a:txBody>
                    <a:bodyPr/>
                    <a:lstStyle/>
                    <a:p>
                      <a:pPr indent="0" lvl="0" marL="0" rtl="0" algn="ctr">
                        <a:spcBef>
                          <a:spcPts val="0"/>
                        </a:spcBef>
                        <a:spcAft>
                          <a:spcPts val="0"/>
                        </a:spcAft>
                        <a:buNone/>
                      </a:pPr>
                      <a:r>
                        <a:rPr lang="en-GB" sz="1200">
                          <a:latin typeface="Mada"/>
                          <a:ea typeface="Mada"/>
                          <a:cs typeface="Mada"/>
                          <a:sym typeface="Mada"/>
                        </a:rPr>
                        <a:t>Asbestos</a:t>
                      </a:r>
                      <a:endParaRPr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Lung, pleura, peritoneum</a:t>
                      </a:r>
                      <a:endParaRPr sz="1200">
                        <a:latin typeface="Mada"/>
                        <a:ea typeface="Mada"/>
                        <a:cs typeface="Mada"/>
                        <a:sym typeface="Mada"/>
                      </a:endParaRPr>
                    </a:p>
                  </a:txBody>
                  <a:tcPr marT="91425" marB="91425" marR="91425" marL="91425" anchor="ctr"/>
                </a:tc>
              </a:tr>
            </a:tbl>
          </a:graphicData>
        </a:graphic>
      </p:graphicFrame>
      <p:grpSp>
        <p:nvGrpSpPr>
          <p:cNvPr id="250" name="Google Shape;250;p19"/>
          <p:cNvGrpSpPr/>
          <p:nvPr/>
        </p:nvGrpSpPr>
        <p:grpSpPr>
          <a:xfrm>
            <a:off x="-1360850" y="8411575"/>
            <a:ext cx="10428651" cy="1059349"/>
            <a:chOff x="-1360850" y="8335375"/>
            <a:chExt cx="10428651" cy="1059349"/>
          </a:xfrm>
        </p:grpSpPr>
        <p:pic>
          <p:nvPicPr>
            <p:cNvPr id="251" name="Google Shape;251;p19"/>
            <p:cNvPicPr preferRelativeResize="0"/>
            <p:nvPr/>
          </p:nvPicPr>
          <p:blipFill rotWithShape="1">
            <a:blip r:embed="rId4">
              <a:alphaModFix amt="61000"/>
            </a:blip>
            <a:srcRect b="0" l="0" r="0" t="74290"/>
            <a:stretch/>
          </p:blipFill>
          <p:spPr>
            <a:xfrm>
              <a:off x="6457993" y="8352398"/>
              <a:ext cx="2609808" cy="1038409"/>
            </a:xfrm>
            <a:prstGeom prst="rect">
              <a:avLst/>
            </a:prstGeom>
            <a:noFill/>
            <a:ln>
              <a:noFill/>
            </a:ln>
          </p:spPr>
        </p:pic>
        <p:pic>
          <p:nvPicPr>
            <p:cNvPr id="252" name="Google Shape;252;p19"/>
            <p:cNvPicPr preferRelativeResize="0"/>
            <p:nvPr/>
          </p:nvPicPr>
          <p:blipFill rotWithShape="1">
            <a:blip r:embed="rId5">
              <a:alphaModFix amt="61000"/>
            </a:blip>
            <a:srcRect b="25130" l="0" r="0" t="49160"/>
            <a:stretch/>
          </p:blipFill>
          <p:spPr>
            <a:xfrm>
              <a:off x="1248970" y="8345844"/>
              <a:ext cx="2609808" cy="1038409"/>
            </a:xfrm>
            <a:prstGeom prst="rect">
              <a:avLst/>
            </a:prstGeom>
            <a:noFill/>
            <a:ln>
              <a:noFill/>
            </a:ln>
          </p:spPr>
        </p:pic>
        <p:pic>
          <p:nvPicPr>
            <p:cNvPr id="253" name="Google Shape;253;p19"/>
            <p:cNvPicPr preferRelativeResize="0"/>
            <p:nvPr/>
          </p:nvPicPr>
          <p:blipFill rotWithShape="1">
            <a:blip r:embed="rId6">
              <a:alphaModFix amt="61000"/>
            </a:blip>
            <a:srcRect b="49616" l="0" r="0" t="24997"/>
            <a:stretch/>
          </p:blipFill>
          <p:spPr>
            <a:xfrm>
              <a:off x="3858771" y="8352390"/>
              <a:ext cx="2609808" cy="1025337"/>
            </a:xfrm>
            <a:prstGeom prst="rect">
              <a:avLst/>
            </a:prstGeom>
            <a:noFill/>
            <a:ln>
              <a:noFill/>
            </a:ln>
          </p:spPr>
        </p:pic>
        <p:pic>
          <p:nvPicPr>
            <p:cNvPr id="254" name="Google Shape;254;p19"/>
            <p:cNvPicPr preferRelativeResize="0"/>
            <p:nvPr/>
          </p:nvPicPr>
          <p:blipFill rotWithShape="1">
            <a:blip r:embed="rId7">
              <a:alphaModFix amt="61000"/>
            </a:blip>
            <a:srcRect b="73772" l="0" r="0" t="0"/>
            <a:stretch/>
          </p:blipFill>
          <p:spPr>
            <a:xfrm>
              <a:off x="-1360850" y="8335375"/>
              <a:ext cx="2609808" cy="1059349"/>
            </a:xfrm>
            <a:prstGeom prst="rect">
              <a:avLst/>
            </a:prstGeom>
            <a:noFill/>
            <a:ln>
              <a:noFill/>
            </a:ln>
          </p:spPr>
        </p:pic>
      </p:grpSp>
      <p:sp>
        <p:nvSpPr>
          <p:cNvPr id="255" name="Google Shape;255;p19"/>
          <p:cNvSpPr/>
          <p:nvPr/>
        </p:nvSpPr>
        <p:spPr>
          <a:xfrm>
            <a:off x="5269678" y="4120338"/>
            <a:ext cx="352800" cy="3462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Occupational Dermatitis</a:t>
            </a:r>
            <a:endParaRPr sz="2400">
              <a:solidFill>
                <a:srgbClr val="134F5C"/>
              </a:solidFill>
              <a:latin typeface="Nunito"/>
              <a:ea typeface="Nunito"/>
              <a:cs typeface="Nunito"/>
              <a:sym typeface="Nunito"/>
            </a:endParaRPr>
          </a:p>
        </p:txBody>
      </p:sp>
      <p:sp>
        <p:nvSpPr>
          <p:cNvPr id="262" name="Google Shape;262;p20"/>
          <p:cNvSpPr txBox="1"/>
          <p:nvPr/>
        </p:nvSpPr>
        <p:spPr>
          <a:xfrm>
            <a:off x="334900" y="5683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Causes:</a:t>
            </a:r>
            <a:endParaRPr b="1" sz="1200">
              <a:latin typeface="Mada"/>
              <a:ea typeface="Mada"/>
              <a:cs typeface="Mada"/>
              <a:sym typeface="Mada"/>
            </a:endParaRPr>
          </a:p>
        </p:txBody>
      </p:sp>
      <p:sp>
        <p:nvSpPr>
          <p:cNvPr id="263" name="Google Shape;263;p20"/>
          <p:cNvSpPr/>
          <p:nvPr/>
        </p:nvSpPr>
        <p:spPr>
          <a:xfrm>
            <a:off x="410650" y="1205941"/>
            <a:ext cx="6867900" cy="1137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Heat, cold and moisture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Friction and pressure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X-rays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Acids, alkalis, solvents, grease, tar and pitch</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Bacteria and fungi</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Leaves, vegetables and fruits</a:t>
            </a:r>
            <a:endParaRPr sz="1200">
              <a:solidFill>
                <a:schemeClr val="dk1"/>
              </a:solidFill>
              <a:latin typeface="Mada"/>
              <a:ea typeface="Mada"/>
              <a:cs typeface="Mada"/>
              <a:sym typeface="Mada"/>
            </a:endParaRPr>
          </a:p>
        </p:txBody>
      </p:sp>
      <p:sp>
        <p:nvSpPr>
          <p:cNvPr id="264" name="Google Shape;264;p20"/>
          <p:cNvSpPr txBox="1"/>
          <p:nvPr/>
        </p:nvSpPr>
        <p:spPr>
          <a:xfrm>
            <a:off x="334900" y="30067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Prevention:</a:t>
            </a:r>
            <a:endParaRPr b="1" sz="1200">
              <a:latin typeface="Mada"/>
              <a:ea typeface="Mada"/>
              <a:cs typeface="Mada"/>
              <a:sym typeface="Mada"/>
            </a:endParaRPr>
          </a:p>
        </p:txBody>
      </p:sp>
      <p:sp>
        <p:nvSpPr>
          <p:cNvPr id="265" name="Google Shape;265;p20"/>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6" name="Google Shape;266;p20"/>
          <p:cNvGrpSpPr/>
          <p:nvPr/>
        </p:nvGrpSpPr>
        <p:grpSpPr>
          <a:xfrm>
            <a:off x="631536" y="3571826"/>
            <a:ext cx="249902" cy="400553"/>
            <a:chOff x="4041649" y="1707654"/>
            <a:chExt cx="1060704" cy="1429526"/>
          </a:xfrm>
        </p:grpSpPr>
        <p:sp>
          <p:nvSpPr>
            <p:cNvPr id="267" name="Google Shape;267;p2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68" name="Google Shape;268;p2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69" name="Google Shape;269;p20"/>
          <p:cNvSpPr txBox="1"/>
          <p:nvPr/>
        </p:nvSpPr>
        <p:spPr>
          <a:xfrm>
            <a:off x="859512" y="35717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Pre-selection </a:t>
            </a:r>
            <a:r>
              <a:rPr lang="en-GB" sz="1200">
                <a:solidFill>
                  <a:srgbClr val="6AA84F"/>
                </a:solidFill>
                <a:latin typeface="Mada"/>
                <a:ea typeface="Mada"/>
                <a:cs typeface="Mada"/>
                <a:sym typeface="Mada"/>
              </a:rPr>
              <a:t>(pre-employment check)</a:t>
            </a:r>
            <a:endParaRPr sz="1100">
              <a:latin typeface="Mada"/>
              <a:ea typeface="Mada"/>
              <a:cs typeface="Mada"/>
              <a:sym typeface="Mada"/>
            </a:endParaRPr>
          </a:p>
        </p:txBody>
      </p:sp>
      <p:sp>
        <p:nvSpPr>
          <p:cNvPr id="270" name="Google Shape;270;p20"/>
          <p:cNvSpPr txBox="1"/>
          <p:nvPr/>
        </p:nvSpPr>
        <p:spPr>
          <a:xfrm>
            <a:off x="609588" y="35947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a:t>
            </a:r>
            <a:endParaRPr b="1">
              <a:solidFill>
                <a:srgbClr val="666666"/>
              </a:solidFill>
              <a:latin typeface="Trebuchet MS"/>
              <a:ea typeface="Trebuchet MS"/>
              <a:cs typeface="Trebuchet MS"/>
              <a:sym typeface="Trebuchet MS"/>
            </a:endParaRPr>
          </a:p>
        </p:txBody>
      </p:sp>
      <p:grpSp>
        <p:nvGrpSpPr>
          <p:cNvPr id="271" name="Google Shape;271;p20"/>
          <p:cNvGrpSpPr/>
          <p:nvPr/>
        </p:nvGrpSpPr>
        <p:grpSpPr>
          <a:xfrm>
            <a:off x="621486" y="4023388"/>
            <a:ext cx="249902" cy="400553"/>
            <a:chOff x="4041649" y="1707654"/>
            <a:chExt cx="1060704" cy="1429526"/>
          </a:xfrm>
        </p:grpSpPr>
        <p:sp>
          <p:nvSpPr>
            <p:cNvPr id="272" name="Google Shape;272;p2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73" name="Google Shape;273;p2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74" name="Google Shape;274;p20"/>
          <p:cNvSpPr txBox="1"/>
          <p:nvPr/>
        </p:nvSpPr>
        <p:spPr>
          <a:xfrm>
            <a:off x="845575" y="40233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Protection </a:t>
            </a:r>
            <a:r>
              <a:rPr lang="en-GB" sz="1200">
                <a:solidFill>
                  <a:srgbClr val="6AA84F"/>
                </a:solidFill>
                <a:latin typeface="Mada"/>
                <a:ea typeface="Mada"/>
                <a:cs typeface="Mada"/>
                <a:sym typeface="Mada"/>
              </a:rPr>
              <a:t>(protective equipment)</a:t>
            </a:r>
            <a:endParaRPr b="1" sz="1200">
              <a:latin typeface="Mada"/>
              <a:ea typeface="Mada"/>
              <a:cs typeface="Mada"/>
              <a:sym typeface="Mada"/>
            </a:endParaRPr>
          </a:p>
        </p:txBody>
      </p:sp>
      <p:sp>
        <p:nvSpPr>
          <p:cNvPr id="275" name="Google Shape;275;p20"/>
          <p:cNvSpPr txBox="1"/>
          <p:nvPr/>
        </p:nvSpPr>
        <p:spPr>
          <a:xfrm>
            <a:off x="599538" y="40463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2</a:t>
            </a:r>
            <a:endParaRPr b="1">
              <a:solidFill>
                <a:srgbClr val="666666"/>
              </a:solidFill>
              <a:latin typeface="Trebuchet MS"/>
              <a:ea typeface="Trebuchet MS"/>
              <a:cs typeface="Trebuchet MS"/>
              <a:sym typeface="Trebuchet MS"/>
            </a:endParaRPr>
          </a:p>
        </p:txBody>
      </p:sp>
      <p:grpSp>
        <p:nvGrpSpPr>
          <p:cNvPr id="276" name="Google Shape;276;p20"/>
          <p:cNvGrpSpPr/>
          <p:nvPr/>
        </p:nvGrpSpPr>
        <p:grpSpPr>
          <a:xfrm>
            <a:off x="3450936" y="3571826"/>
            <a:ext cx="249902" cy="400553"/>
            <a:chOff x="4041649" y="1707654"/>
            <a:chExt cx="1060704" cy="1429526"/>
          </a:xfrm>
        </p:grpSpPr>
        <p:sp>
          <p:nvSpPr>
            <p:cNvPr id="277" name="Google Shape;277;p2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78" name="Google Shape;278;p2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79" name="Google Shape;279;p20"/>
          <p:cNvSpPr txBox="1"/>
          <p:nvPr/>
        </p:nvSpPr>
        <p:spPr>
          <a:xfrm>
            <a:off x="3678912" y="35717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Personal hygiene</a:t>
            </a:r>
            <a:endParaRPr sz="1200">
              <a:latin typeface="Mada"/>
              <a:ea typeface="Mada"/>
              <a:cs typeface="Mada"/>
              <a:sym typeface="Mada"/>
            </a:endParaRPr>
          </a:p>
        </p:txBody>
      </p:sp>
      <p:sp>
        <p:nvSpPr>
          <p:cNvPr id="280" name="Google Shape;280;p20"/>
          <p:cNvSpPr txBox="1"/>
          <p:nvPr/>
        </p:nvSpPr>
        <p:spPr>
          <a:xfrm>
            <a:off x="3428988" y="35947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3</a:t>
            </a:r>
            <a:endParaRPr b="1">
              <a:solidFill>
                <a:srgbClr val="666666"/>
              </a:solidFill>
              <a:latin typeface="Trebuchet MS"/>
              <a:ea typeface="Trebuchet MS"/>
              <a:cs typeface="Trebuchet MS"/>
              <a:sym typeface="Trebuchet MS"/>
            </a:endParaRPr>
          </a:p>
        </p:txBody>
      </p:sp>
      <p:grpSp>
        <p:nvGrpSpPr>
          <p:cNvPr id="281" name="Google Shape;281;p20"/>
          <p:cNvGrpSpPr/>
          <p:nvPr/>
        </p:nvGrpSpPr>
        <p:grpSpPr>
          <a:xfrm>
            <a:off x="3440886" y="4023388"/>
            <a:ext cx="249902" cy="400553"/>
            <a:chOff x="4041649" y="1707654"/>
            <a:chExt cx="1060704" cy="1429526"/>
          </a:xfrm>
        </p:grpSpPr>
        <p:sp>
          <p:nvSpPr>
            <p:cNvPr id="282" name="Google Shape;282;p2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83" name="Google Shape;283;p2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84" name="Google Shape;284;p20"/>
          <p:cNvSpPr txBox="1"/>
          <p:nvPr/>
        </p:nvSpPr>
        <p:spPr>
          <a:xfrm>
            <a:off x="3664975" y="40233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Periodic assessment </a:t>
            </a:r>
            <a:r>
              <a:rPr lang="en-GB" sz="1200">
                <a:solidFill>
                  <a:srgbClr val="6AA84F"/>
                </a:solidFill>
                <a:latin typeface="Mada"/>
                <a:ea typeface="Mada"/>
                <a:cs typeface="Mada"/>
                <a:sym typeface="Mada"/>
              </a:rPr>
              <a:t>(usually every 6 months)</a:t>
            </a:r>
            <a:endParaRPr sz="1200">
              <a:latin typeface="Mada"/>
              <a:ea typeface="Mada"/>
              <a:cs typeface="Mada"/>
              <a:sym typeface="Mada"/>
            </a:endParaRPr>
          </a:p>
        </p:txBody>
      </p:sp>
      <p:sp>
        <p:nvSpPr>
          <p:cNvPr id="285" name="Google Shape;285;p20"/>
          <p:cNvSpPr txBox="1"/>
          <p:nvPr/>
        </p:nvSpPr>
        <p:spPr>
          <a:xfrm>
            <a:off x="3418938" y="40463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4</a:t>
            </a:r>
            <a:endParaRPr b="1">
              <a:solidFill>
                <a:srgbClr val="666666"/>
              </a:solidFill>
              <a:latin typeface="Trebuchet MS"/>
              <a:ea typeface="Trebuchet MS"/>
              <a:cs typeface="Trebuchet MS"/>
              <a:sym typeface="Trebuchet MS"/>
            </a:endParaRPr>
          </a:p>
        </p:txBody>
      </p:sp>
      <p:sp>
        <p:nvSpPr>
          <p:cNvPr id="286" name="Google Shape;286;p20"/>
          <p:cNvSpPr txBox="1"/>
          <p:nvPr/>
        </p:nvSpPr>
        <p:spPr>
          <a:xfrm>
            <a:off x="334900" y="22447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Classification</a:t>
            </a:r>
            <a:endParaRPr b="1" sz="1200">
              <a:latin typeface="Mada"/>
              <a:ea typeface="Mada"/>
              <a:cs typeface="Mada"/>
              <a:sym typeface="Mada"/>
            </a:endParaRPr>
          </a:p>
        </p:txBody>
      </p:sp>
      <p:cxnSp>
        <p:nvCxnSpPr>
          <p:cNvPr id="287" name="Google Shape;287;p20"/>
          <p:cNvCxnSpPr/>
          <p:nvPr/>
        </p:nvCxnSpPr>
        <p:spPr>
          <a:xfrm>
            <a:off x="3823750" y="2639263"/>
            <a:ext cx="0" cy="532800"/>
          </a:xfrm>
          <a:prstGeom prst="straightConnector1">
            <a:avLst/>
          </a:prstGeom>
          <a:noFill/>
          <a:ln cap="flat" cmpd="sng" w="19050">
            <a:solidFill>
              <a:srgbClr val="45818E"/>
            </a:solidFill>
            <a:prstDash val="solid"/>
            <a:round/>
            <a:headEnd len="med" w="med" type="oval"/>
            <a:tailEnd len="med" w="med" type="oval"/>
          </a:ln>
        </p:spPr>
      </p:cxnSp>
      <p:sp>
        <p:nvSpPr>
          <p:cNvPr id="288" name="Google Shape;288;p20"/>
          <p:cNvSpPr txBox="1"/>
          <p:nvPr/>
        </p:nvSpPr>
        <p:spPr>
          <a:xfrm>
            <a:off x="3947575" y="2727010"/>
            <a:ext cx="22878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Sensitizing Substances</a:t>
            </a:r>
            <a:endParaRPr sz="1200">
              <a:latin typeface="Mada"/>
              <a:ea typeface="Mada"/>
              <a:cs typeface="Mada"/>
              <a:sym typeface="Mada"/>
            </a:endParaRPr>
          </a:p>
        </p:txBody>
      </p:sp>
      <p:sp>
        <p:nvSpPr>
          <p:cNvPr id="289" name="Google Shape;289;p20"/>
          <p:cNvSpPr txBox="1"/>
          <p:nvPr/>
        </p:nvSpPr>
        <p:spPr>
          <a:xfrm>
            <a:off x="1453825" y="2727010"/>
            <a:ext cx="22878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Primary Irritants</a:t>
            </a:r>
            <a:endParaRPr sz="1200">
              <a:latin typeface="Mada"/>
              <a:ea typeface="Mada"/>
              <a:cs typeface="Mada"/>
              <a:sym typeface="Mada"/>
            </a:endParaRPr>
          </a:p>
        </p:txBody>
      </p:sp>
      <p:pic>
        <p:nvPicPr>
          <p:cNvPr id="290" name="Google Shape;290;p20"/>
          <p:cNvPicPr preferRelativeResize="0"/>
          <p:nvPr/>
        </p:nvPicPr>
        <p:blipFill>
          <a:blip r:embed="rId3">
            <a:alphaModFix/>
          </a:blip>
          <a:stretch>
            <a:fillRect/>
          </a:stretch>
        </p:blipFill>
        <p:spPr>
          <a:xfrm>
            <a:off x="5322725" y="911225"/>
            <a:ext cx="2072150" cy="1728049"/>
          </a:xfrm>
          <a:prstGeom prst="rect">
            <a:avLst/>
          </a:prstGeom>
          <a:noFill/>
          <a:ln cap="flat" cmpd="sng" w="9525">
            <a:solidFill>
              <a:srgbClr val="134F5C"/>
            </a:solidFill>
            <a:prstDash val="dash"/>
            <a:round/>
            <a:headEnd len="sm" w="sm" type="none"/>
            <a:tailEnd len="sm" w="sm" type="none"/>
          </a:ln>
        </p:spPr>
      </p:pic>
      <p:sp>
        <p:nvSpPr>
          <p:cNvPr id="291" name="Google Shape;291;p20"/>
          <p:cNvSpPr txBox="1"/>
          <p:nvPr/>
        </p:nvSpPr>
        <p:spPr>
          <a:xfrm>
            <a:off x="129375" y="45423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Radiation Hazards</a:t>
            </a:r>
            <a:endParaRPr sz="2400">
              <a:solidFill>
                <a:srgbClr val="134F5C"/>
              </a:solidFill>
              <a:latin typeface="Nunito"/>
              <a:ea typeface="Nunito"/>
              <a:cs typeface="Nunito"/>
              <a:sym typeface="Nunito"/>
            </a:endParaRPr>
          </a:p>
        </p:txBody>
      </p:sp>
      <p:sp>
        <p:nvSpPr>
          <p:cNvPr id="292" name="Google Shape;292;p20"/>
          <p:cNvSpPr txBox="1"/>
          <p:nvPr/>
        </p:nvSpPr>
        <p:spPr>
          <a:xfrm>
            <a:off x="334900" y="48355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Industrial Exposures</a:t>
            </a:r>
            <a:r>
              <a:rPr b="1" lang="en-GB" sz="1800">
                <a:solidFill>
                  <a:srgbClr val="76A5AF"/>
                </a:solidFill>
                <a:latin typeface="Nunito"/>
                <a:ea typeface="Nunito"/>
                <a:cs typeface="Nunito"/>
                <a:sym typeface="Nunito"/>
              </a:rPr>
              <a:t>:</a:t>
            </a:r>
            <a:endParaRPr b="1" sz="1200">
              <a:latin typeface="Mada"/>
              <a:ea typeface="Mada"/>
              <a:cs typeface="Mada"/>
              <a:sym typeface="Mada"/>
            </a:endParaRPr>
          </a:p>
        </p:txBody>
      </p:sp>
      <p:sp>
        <p:nvSpPr>
          <p:cNvPr id="293" name="Google Shape;293;p20"/>
          <p:cNvSpPr/>
          <p:nvPr/>
        </p:nvSpPr>
        <p:spPr>
          <a:xfrm>
            <a:off x="410650" y="5398825"/>
            <a:ext cx="6867900" cy="850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Manufacture of radioactive paints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Painting of luminous dials for watches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Mining of radioactive ores and sand workers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X-rays rooms</a:t>
            </a:r>
            <a:endParaRPr sz="1200">
              <a:solidFill>
                <a:schemeClr val="dk1"/>
              </a:solidFill>
              <a:latin typeface="Mada"/>
              <a:ea typeface="Mada"/>
              <a:cs typeface="Mada"/>
              <a:sym typeface="Mada"/>
            </a:endParaRPr>
          </a:p>
        </p:txBody>
      </p:sp>
      <p:sp>
        <p:nvSpPr>
          <p:cNvPr id="294" name="Google Shape;294;p20"/>
          <p:cNvSpPr txBox="1"/>
          <p:nvPr/>
        </p:nvSpPr>
        <p:spPr>
          <a:xfrm>
            <a:off x="334900" y="63595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Effects of Radiation:</a:t>
            </a:r>
            <a:endParaRPr b="1" sz="1200">
              <a:latin typeface="Mada"/>
              <a:ea typeface="Mada"/>
              <a:cs typeface="Mada"/>
              <a:sym typeface="Mada"/>
            </a:endParaRPr>
          </a:p>
        </p:txBody>
      </p:sp>
      <p:sp>
        <p:nvSpPr>
          <p:cNvPr id="295" name="Google Shape;295;p20"/>
          <p:cNvSpPr/>
          <p:nvPr/>
        </p:nvSpPr>
        <p:spPr>
          <a:xfrm>
            <a:off x="5359000" y="4628025"/>
            <a:ext cx="2072100" cy="2347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20"/>
          <p:cNvPicPr preferRelativeResize="0"/>
          <p:nvPr/>
        </p:nvPicPr>
        <p:blipFill>
          <a:blip r:embed="rId4">
            <a:alphaModFix/>
          </a:blip>
          <a:stretch>
            <a:fillRect/>
          </a:stretch>
        </p:blipFill>
        <p:spPr>
          <a:xfrm>
            <a:off x="5432025" y="4837325"/>
            <a:ext cx="1962850" cy="1889900"/>
          </a:xfrm>
          <a:prstGeom prst="rect">
            <a:avLst/>
          </a:prstGeom>
          <a:noFill/>
          <a:ln cap="flat" cmpd="sng" w="9525">
            <a:solidFill>
              <a:srgbClr val="134F5C"/>
            </a:solidFill>
            <a:prstDash val="dash"/>
            <a:round/>
            <a:headEnd len="sm" w="sm" type="none"/>
            <a:tailEnd len="sm" w="sm" type="none"/>
          </a:ln>
        </p:spPr>
      </p:pic>
      <p:sp>
        <p:nvSpPr>
          <p:cNvPr id="297" name="Google Shape;297;p20"/>
          <p:cNvSpPr/>
          <p:nvPr/>
        </p:nvSpPr>
        <p:spPr>
          <a:xfrm rot="-5400000">
            <a:off x="6366237" y="7071738"/>
            <a:ext cx="571375" cy="1669150"/>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298" name="Google Shape;298;p20"/>
          <p:cNvSpPr/>
          <p:nvPr/>
        </p:nvSpPr>
        <p:spPr>
          <a:xfrm rot="-5400000">
            <a:off x="6366237" y="6385938"/>
            <a:ext cx="571375" cy="1669150"/>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299" name="Google Shape;299;p20"/>
          <p:cNvSpPr/>
          <p:nvPr/>
        </p:nvSpPr>
        <p:spPr>
          <a:xfrm flipH="1">
            <a:off x="1747379" y="6934825"/>
            <a:ext cx="5353800" cy="570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200">
                <a:latin typeface="Mada"/>
                <a:ea typeface="Mada"/>
                <a:cs typeface="Mada"/>
                <a:sym typeface="Mada"/>
              </a:rPr>
              <a:t>Acute burns, dermatitis and blood </a:t>
            </a:r>
            <a:r>
              <a:rPr lang="en-GB" sz="1200">
                <a:latin typeface="Mada"/>
                <a:ea typeface="Mada"/>
                <a:cs typeface="Mada"/>
                <a:sym typeface="Mada"/>
              </a:rPr>
              <a:t>dyscrasias</a:t>
            </a:r>
            <a:endParaRPr sz="1200">
              <a:latin typeface="Mada"/>
              <a:ea typeface="Mada"/>
              <a:cs typeface="Mada"/>
              <a:sym typeface="Mada"/>
            </a:endParaRPr>
          </a:p>
        </p:txBody>
      </p:sp>
      <p:sp>
        <p:nvSpPr>
          <p:cNvPr id="300" name="Google Shape;300;p20"/>
          <p:cNvSpPr/>
          <p:nvPr/>
        </p:nvSpPr>
        <p:spPr>
          <a:xfrm>
            <a:off x="410664" y="6934826"/>
            <a:ext cx="1336500" cy="570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301" name="Google Shape;301;p20"/>
          <p:cNvSpPr/>
          <p:nvPr/>
        </p:nvSpPr>
        <p:spPr>
          <a:xfrm>
            <a:off x="410664" y="6934833"/>
            <a:ext cx="1336500" cy="5706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Acute</a:t>
            </a:r>
            <a:endParaRPr b="1" sz="1200">
              <a:solidFill>
                <a:srgbClr val="FFFFFF"/>
              </a:solidFill>
              <a:latin typeface="Nunito"/>
              <a:ea typeface="Nunito"/>
              <a:cs typeface="Nunito"/>
              <a:sym typeface="Nunito"/>
            </a:endParaRPr>
          </a:p>
        </p:txBody>
      </p:sp>
      <p:sp>
        <p:nvSpPr>
          <p:cNvPr id="302" name="Google Shape;302;p20"/>
          <p:cNvSpPr/>
          <p:nvPr/>
        </p:nvSpPr>
        <p:spPr>
          <a:xfrm flipH="1">
            <a:off x="1747379" y="7620625"/>
            <a:ext cx="5353800" cy="570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200">
                <a:latin typeface="Mada"/>
                <a:ea typeface="Mada"/>
                <a:cs typeface="Mada"/>
                <a:sym typeface="Mada"/>
              </a:rPr>
              <a:t>Malignancies (carcinogenic effect) and genetic effects</a:t>
            </a:r>
            <a:endParaRPr sz="1200">
              <a:latin typeface="Mada"/>
              <a:ea typeface="Mada"/>
              <a:cs typeface="Mada"/>
              <a:sym typeface="Mada"/>
            </a:endParaRPr>
          </a:p>
        </p:txBody>
      </p:sp>
      <p:sp>
        <p:nvSpPr>
          <p:cNvPr id="303" name="Google Shape;303;p20"/>
          <p:cNvSpPr/>
          <p:nvPr/>
        </p:nvSpPr>
        <p:spPr>
          <a:xfrm>
            <a:off x="410664" y="7620626"/>
            <a:ext cx="1336500" cy="570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304" name="Google Shape;304;p20"/>
          <p:cNvSpPr/>
          <p:nvPr/>
        </p:nvSpPr>
        <p:spPr>
          <a:xfrm>
            <a:off x="410664" y="7620633"/>
            <a:ext cx="1336500" cy="5706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Chronic</a:t>
            </a:r>
            <a:endParaRPr b="1" sz="1200">
              <a:solidFill>
                <a:srgbClr val="FFFFFF"/>
              </a:solidFill>
              <a:latin typeface="Nunito"/>
              <a:ea typeface="Nunito"/>
              <a:cs typeface="Nunito"/>
              <a:sym typeface="Nunito"/>
            </a:endParaRPr>
          </a:p>
        </p:txBody>
      </p:sp>
      <p:sp>
        <p:nvSpPr>
          <p:cNvPr id="305" name="Google Shape;305;p20"/>
          <p:cNvSpPr txBox="1"/>
          <p:nvPr/>
        </p:nvSpPr>
        <p:spPr>
          <a:xfrm>
            <a:off x="334900" y="81883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Prevention:</a:t>
            </a:r>
            <a:endParaRPr b="1" sz="1200">
              <a:latin typeface="Mada"/>
              <a:ea typeface="Mada"/>
              <a:cs typeface="Mada"/>
              <a:sym typeface="Mada"/>
            </a:endParaRPr>
          </a:p>
        </p:txBody>
      </p:sp>
      <p:grpSp>
        <p:nvGrpSpPr>
          <p:cNvPr id="306" name="Google Shape;306;p20"/>
          <p:cNvGrpSpPr/>
          <p:nvPr/>
        </p:nvGrpSpPr>
        <p:grpSpPr>
          <a:xfrm>
            <a:off x="631536" y="8753426"/>
            <a:ext cx="249902" cy="400553"/>
            <a:chOff x="4041649" y="1707654"/>
            <a:chExt cx="1060704" cy="1429526"/>
          </a:xfrm>
        </p:grpSpPr>
        <p:sp>
          <p:nvSpPr>
            <p:cNvPr id="307" name="Google Shape;307;p2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308" name="Google Shape;308;p2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309" name="Google Shape;309;p20"/>
          <p:cNvSpPr txBox="1"/>
          <p:nvPr/>
        </p:nvSpPr>
        <p:spPr>
          <a:xfrm>
            <a:off x="859489" y="8753375"/>
            <a:ext cx="63081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Shielding in x-ray areas, monitoring 6 monthly, for their film badge or pocket electronic device, adequate workplace ventilation, replacement and periodic exams. </a:t>
            </a:r>
            <a:r>
              <a:rPr lang="en-GB" sz="1200">
                <a:solidFill>
                  <a:srgbClr val="6AA84F"/>
                </a:solidFill>
                <a:latin typeface="Mada"/>
                <a:ea typeface="Mada"/>
                <a:cs typeface="Mada"/>
                <a:sym typeface="Mada"/>
              </a:rPr>
              <a:t>(badges are available)</a:t>
            </a:r>
            <a:endParaRPr sz="1100">
              <a:latin typeface="Mada"/>
              <a:ea typeface="Mada"/>
              <a:cs typeface="Mada"/>
              <a:sym typeface="Mada"/>
            </a:endParaRPr>
          </a:p>
        </p:txBody>
      </p:sp>
      <p:sp>
        <p:nvSpPr>
          <p:cNvPr id="310" name="Google Shape;310;p20"/>
          <p:cNvSpPr txBox="1"/>
          <p:nvPr/>
        </p:nvSpPr>
        <p:spPr>
          <a:xfrm>
            <a:off x="609588" y="87763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a:t>
            </a:r>
            <a:endParaRPr b="1">
              <a:solidFill>
                <a:srgbClr val="666666"/>
              </a:solidFill>
              <a:latin typeface="Trebuchet MS"/>
              <a:ea typeface="Trebuchet MS"/>
              <a:cs typeface="Trebuchet MS"/>
              <a:sym typeface="Trebuchet MS"/>
            </a:endParaRPr>
          </a:p>
        </p:txBody>
      </p:sp>
      <p:grpSp>
        <p:nvGrpSpPr>
          <p:cNvPr id="311" name="Google Shape;311;p20"/>
          <p:cNvGrpSpPr/>
          <p:nvPr/>
        </p:nvGrpSpPr>
        <p:grpSpPr>
          <a:xfrm>
            <a:off x="621486" y="9204988"/>
            <a:ext cx="249902" cy="400553"/>
            <a:chOff x="4041649" y="1707654"/>
            <a:chExt cx="1060704" cy="1429526"/>
          </a:xfrm>
        </p:grpSpPr>
        <p:sp>
          <p:nvSpPr>
            <p:cNvPr id="312" name="Google Shape;312;p2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313" name="Google Shape;313;p2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314" name="Google Shape;314;p20"/>
          <p:cNvSpPr txBox="1"/>
          <p:nvPr/>
        </p:nvSpPr>
        <p:spPr>
          <a:xfrm>
            <a:off x="845575" y="9204950"/>
            <a:ext cx="39741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Pregnant ladies should not be allowed to work in the area.</a:t>
            </a:r>
            <a:endParaRPr b="1" sz="1200">
              <a:latin typeface="Mada"/>
              <a:ea typeface="Mada"/>
              <a:cs typeface="Mada"/>
              <a:sym typeface="Mada"/>
            </a:endParaRPr>
          </a:p>
        </p:txBody>
      </p:sp>
      <p:sp>
        <p:nvSpPr>
          <p:cNvPr id="315" name="Google Shape;315;p20"/>
          <p:cNvSpPr txBox="1"/>
          <p:nvPr/>
        </p:nvSpPr>
        <p:spPr>
          <a:xfrm>
            <a:off x="599538" y="92279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2</a:t>
            </a:r>
            <a:endParaRPr b="1">
              <a:solidFill>
                <a:srgbClr val="666666"/>
              </a:solidFill>
              <a:latin typeface="Trebuchet MS"/>
              <a:ea typeface="Trebuchet MS"/>
              <a:cs typeface="Trebuchet MS"/>
              <a:sym typeface="Trebuchet MS"/>
            </a:endParaRPr>
          </a:p>
        </p:txBody>
      </p:sp>
      <p:sp>
        <p:nvSpPr>
          <p:cNvPr id="316" name="Google Shape;316;p20"/>
          <p:cNvSpPr txBox="1"/>
          <p:nvPr/>
        </p:nvSpPr>
        <p:spPr>
          <a:xfrm>
            <a:off x="-75" y="9585100"/>
            <a:ext cx="7589400" cy="9471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999999"/>
              </a:buClr>
              <a:buSzPts val="1000"/>
              <a:buFont typeface="Mada"/>
              <a:buAutoNum type="arabicPeriod"/>
            </a:pPr>
            <a:r>
              <a:rPr lang="en-GB" sz="1000">
                <a:solidFill>
                  <a:srgbClr val="999999"/>
                </a:solidFill>
                <a:latin typeface="Mada"/>
                <a:ea typeface="Mada"/>
                <a:cs typeface="Mada"/>
                <a:sym typeface="Mada"/>
              </a:rPr>
              <a:t>Primary irritants (e.g. acids, alkalies, dyes, solvents, etc.) cause dermatitis in workers exposed in sufficient concentration and for a long enough period of time. </a:t>
            </a:r>
            <a:endParaRPr sz="1000">
              <a:solidFill>
                <a:srgbClr val="999999"/>
              </a:solidFill>
              <a:latin typeface="Mada"/>
              <a:ea typeface="Mada"/>
              <a:cs typeface="Mada"/>
              <a:sym typeface="Mada"/>
            </a:endParaRPr>
          </a:p>
          <a:p>
            <a:pPr indent="-292100" lvl="0" marL="457200" rtl="0" algn="l">
              <a:lnSpc>
                <a:spcPct val="100000"/>
              </a:lnSpc>
              <a:spcBef>
                <a:spcPts val="0"/>
              </a:spcBef>
              <a:spcAft>
                <a:spcPts val="0"/>
              </a:spcAft>
              <a:buClr>
                <a:srgbClr val="999999"/>
              </a:buClr>
              <a:buSzPts val="1000"/>
              <a:buFont typeface="Mada"/>
              <a:buAutoNum type="arabicPeriod"/>
            </a:pPr>
            <a:r>
              <a:rPr lang="en-GB" sz="1000">
                <a:solidFill>
                  <a:srgbClr val="999999"/>
                </a:solidFill>
                <a:latin typeface="Mada"/>
                <a:ea typeface="Mada"/>
                <a:cs typeface="Mada"/>
                <a:sym typeface="Mada"/>
              </a:rPr>
              <a:t>Sensitizing or allergic dermatitis occurs only in small percentage of cases, due to sensitization of the skin to certain materials</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317" name="Google Shape;317;p20"/>
          <p:cNvSpPr txBox="1"/>
          <p:nvPr/>
        </p:nvSpPr>
        <p:spPr>
          <a:xfrm>
            <a:off x="5432025" y="4438500"/>
            <a:ext cx="365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999999"/>
                </a:solidFill>
                <a:latin typeface="Mada"/>
                <a:ea typeface="Mada"/>
                <a:cs typeface="Mada"/>
                <a:sym typeface="Mada"/>
              </a:rPr>
              <a:t>Extra!!</a:t>
            </a:r>
            <a:endParaRPr b="1">
              <a:solidFill>
                <a:srgbClr val="999999"/>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1"/>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Prevention of Occupational Disease</a:t>
            </a:r>
            <a:endParaRPr sz="2400">
              <a:solidFill>
                <a:srgbClr val="134F5C"/>
              </a:solidFill>
              <a:latin typeface="Nunito"/>
              <a:ea typeface="Nunito"/>
              <a:cs typeface="Nunito"/>
              <a:sym typeface="Nunito"/>
            </a:endParaRPr>
          </a:p>
        </p:txBody>
      </p:sp>
      <p:sp>
        <p:nvSpPr>
          <p:cNvPr id="324" name="Google Shape;324;p21"/>
          <p:cNvSpPr/>
          <p:nvPr/>
        </p:nvSpPr>
        <p:spPr>
          <a:xfrm>
            <a:off x="410650" y="826825"/>
            <a:ext cx="6867900" cy="850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Prevention of occupational diseases should be addressed by different measures including: medical measures, engineering measures and legislations.</a:t>
            </a:r>
            <a:endParaRPr sz="1200">
              <a:solidFill>
                <a:schemeClr val="dk1"/>
              </a:solidFill>
              <a:latin typeface="Mada"/>
              <a:ea typeface="Mada"/>
              <a:cs typeface="Mada"/>
              <a:sym typeface="Mada"/>
            </a:endParaRPr>
          </a:p>
        </p:txBody>
      </p:sp>
      <p:sp>
        <p:nvSpPr>
          <p:cNvPr id="325" name="Google Shape;325;p21"/>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26" name="Google Shape;326;p21"/>
          <p:cNvGraphicFramePr/>
          <p:nvPr/>
        </p:nvGraphicFramePr>
        <p:xfrm>
          <a:off x="410638" y="1845888"/>
          <a:ext cx="3000000" cy="3000000"/>
        </p:xfrm>
        <a:graphic>
          <a:graphicData uri="http://schemas.openxmlformats.org/drawingml/2006/table">
            <a:tbl>
              <a:tblPr>
                <a:noFill/>
                <a:tableStyleId>{44E37DA2-899A-4EF6-9B2C-0956D8257BDC}</a:tableStyleId>
              </a:tblPr>
              <a:tblGrid>
                <a:gridCol w="1352650"/>
                <a:gridCol w="5515250"/>
              </a:tblGrid>
              <a:tr h="29495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Field</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Measurements</a:t>
                      </a:r>
                      <a:endParaRPr b="1">
                        <a:solidFill>
                          <a:srgbClr val="FFFFFF"/>
                        </a:solidFill>
                        <a:latin typeface="Mada"/>
                        <a:ea typeface="Mada"/>
                        <a:cs typeface="Mada"/>
                        <a:sym typeface="Mada"/>
                      </a:endParaRPr>
                    </a:p>
                  </a:txBody>
                  <a:tcPr marT="91425" marB="91425" marR="91425" marL="91425">
                    <a:solidFill>
                      <a:srgbClr val="134F5C"/>
                    </a:solidFill>
                  </a:tcPr>
                </a:tc>
              </a:tr>
              <a:tr h="294950">
                <a:tc>
                  <a:txBody>
                    <a:bodyPr/>
                    <a:lstStyle/>
                    <a:p>
                      <a:pPr indent="0" lvl="0" marL="0" rtl="0" algn="ctr">
                        <a:spcBef>
                          <a:spcPts val="0"/>
                        </a:spcBef>
                        <a:spcAft>
                          <a:spcPts val="0"/>
                        </a:spcAft>
                        <a:buNone/>
                      </a:pPr>
                      <a:r>
                        <a:rPr b="1" lang="en-GB" sz="1200">
                          <a:latin typeface="Mada"/>
                          <a:ea typeface="Mada"/>
                          <a:cs typeface="Mada"/>
                          <a:sym typeface="Mada"/>
                        </a:rPr>
                        <a:t>Medical</a:t>
                      </a:r>
                      <a:endParaRPr b="1" sz="1200">
                        <a:latin typeface="Mada"/>
                        <a:ea typeface="Mada"/>
                        <a:cs typeface="Mada"/>
                        <a:sym typeface="Mada"/>
                      </a:endParaRPr>
                    </a:p>
                  </a:txBody>
                  <a:tcPr marT="91425" marB="91425" marR="91425" marL="91425" anchor="ctr">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Pre-placement exams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Periodic examinations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Medical and health care services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Notifications, </a:t>
                      </a:r>
                      <a:r>
                        <a:rPr lang="en-GB" sz="1200">
                          <a:solidFill>
                            <a:srgbClr val="6AA84F"/>
                          </a:solidFill>
                          <a:latin typeface="Mada"/>
                          <a:ea typeface="Mada"/>
                          <a:cs typeface="Mada"/>
                          <a:sym typeface="Mada"/>
                        </a:rPr>
                        <a:t>employees should notify the employer with all diseases he has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Supervision of working environment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Maintenance and analysis of records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Health education and counseling</a:t>
                      </a:r>
                      <a:endParaRPr sz="1200">
                        <a:latin typeface="Mada"/>
                        <a:ea typeface="Mada"/>
                        <a:cs typeface="Mada"/>
                        <a:sym typeface="Mada"/>
                      </a:endParaRPr>
                    </a:p>
                  </a:txBody>
                  <a:tcPr marT="91425" marB="91425" marR="91425" marL="91425"/>
                </a:tc>
              </a:tr>
              <a:tr h="294950">
                <a:tc>
                  <a:txBody>
                    <a:bodyPr/>
                    <a:lstStyle/>
                    <a:p>
                      <a:pPr indent="0" lvl="0" marL="0" rtl="0" algn="ctr">
                        <a:spcBef>
                          <a:spcPts val="0"/>
                        </a:spcBef>
                        <a:spcAft>
                          <a:spcPts val="0"/>
                        </a:spcAft>
                        <a:buNone/>
                      </a:pPr>
                      <a:r>
                        <a:rPr b="1" lang="en-GB" sz="1200">
                          <a:latin typeface="Mada"/>
                          <a:ea typeface="Mada"/>
                          <a:cs typeface="Mada"/>
                          <a:sym typeface="Mada"/>
                        </a:rPr>
                        <a:t>Engineering</a:t>
                      </a:r>
                      <a:endParaRPr b="1" sz="1200">
                        <a:latin typeface="Mada"/>
                        <a:ea typeface="Mada"/>
                        <a:cs typeface="Mada"/>
                        <a:sym typeface="Mada"/>
                      </a:endParaRPr>
                    </a:p>
                  </a:txBody>
                  <a:tcPr marT="91425" marB="91425" marR="91425" marL="91425" anchor="ctr">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Designing of the buildings </a:t>
                      </a:r>
                      <a:r>
                        <a:rPr lang="en-GB" sz="1200">
                          <a:solidFill>
                            <a:srgbClr val="6AA84F"/>
                          </a:solidFill>
                          <a:latin typeface="Mada"/>
                          <a:ea typeface="Mada"/>
                          <a:cs typeface="Mada"/>
                          <a:sym typeface="Mada"/>
                        </a:rPr>
                        <a:t>build good exhaust systems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Good housekeeping</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General ventilation </a:t>
                      </a:r>
                      <a:r>
                        <a:rPr lang="en-GB" sz="1200">
                          <a:solidFill>
                            <a:srgbClr val="6AA84F"/>
                          </a:solidFill>
                          <a:latin typeface="Mada"/>
                          <a:ea typeface="Mada"/>
                          <a:cs typeface="Mada"/>
                          <a:sym typeface="Mada"/>
                        </a:rPr>
                        <a:t>ACs, windows, ...etc.</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Substitution </a:t>
                      </a:r>
                      <a:r>
                        <a:rPr lang="en-GB" sz="1200">
                          <a:solidFill>
                            <a:srgbClr val="6AA84F"/>
                          </a:solidFill>
                          <a:latin typeface="Mada"/>
                          <a:ea typeface="Mada"/>
                          <a:cs typeface="Mada"/>
                          <a:sym typeface="Mada"/>
                        </a:rPr>
                        <a:t>any harmful substance used should be replaced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Dusts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Enclose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Isolate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Local exhausts ventilations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Protective devices </a:t>
                      </a:r>
                      <a:r>
                        <a:rPr lang="en-GB" sz="1200">
                          <a:solidFill>
                            <a:srgbClr val="6AA84F"/>
                          </a:solidFill>
                          <a:latin typeface="Mada"/>
                          <a:ea typeface="Mada"/>
                          <a:cs typeface="Mada"/>
                          <a:sym typeface="Mada"/>
                        </a:rPr>
                        <a:t>based on the occupation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Environmental monitoring</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Research</a:t>
                      </a:r>
                      <a:endParaRPr sz="12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Legislations</a:t>
                      </a:r>
                      <a:endParaRPr b="1" sz="1200">
                        <a:latin typeface="Mada"/>
                        <a:ea typeface="Mada"/>
                        <a:cs typeface="Mada"/>
                        <a:sym typeface="Mada"/>
                      </a:endParaRPr>
                    </a:p>
                  </a:txBody>
                  <a:tcPr marT="91425" marB="91425" marR="91425" marL="91425" anchor="ctr">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Policies and regulations for factories, work places, health of the workers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a:t>
                      </a:r>
                      <a:r>
                        <a:rPr lang="en-GB" sz="1200" u="sng">
                          <a:solidFill>
                            <a:schemeClr val="dk1"/>
                          </a:solidFill>
                          <a:highlight>
                            <a:srgbClr val="CFE2F3"/>
                          </a:highlight>
                          <a:latin typeface="Mada"/>
                          <a:ea typeface="Mada"/>
                          <a:cs typeface="Mada"/>
                          <a:sym typeface="Mada"/>
                        </a:rPr>
                        <a:t>Example:</a:t>
                      </a:r>
                      <a:r>
                        <a:rPr lang="en-GB" sz="1200">
                          <a:solidFill>
                            <a:schemeClr val="dk1"/>
                          </a:solidFill>
                          <a:latin typeface="Mada"/>
                          <a:ea typeface="Mada"/>
                          <a:cs typeface="Mada"/>
                          <a:sym typeface="Mada"/>
                        </a:rPr>
                        <a:t> insurance, sickness policies and disability benefits</a:t>
                      </a:r>
                      <a:endParaRPr sz="1200">
                        <a:latin typeface="Mada"/>
                        <a:ea typeface="Mada"/>
                        <a:cs typeface="Mada"/>
                        <a:sym typeface="Mada"/>
                      </a:endParaRPr>
                    </a:p>
                  </a:txBody>
                  <a:tcPr marT="91425" marB="91425" marR="91425" marL="91425"/>
                </a:tc>
              </a:tr>
            </a:tbl>
          </a:graphicData>
        </a:graphic>
      </p:graphicFrame>
      <p:pic>
        <p:nvPicPr>
          <p:cNvPr id="327" name="Google Shape;327;p21"/>
          <p:cNvPicPr preferRelativeResize="0"/>
          <p:nvPr/>
        </p:nvPicPr>
        <p:blipFill>
          <a:blip r:embed="rId3">
            <a:alphaModFix/>
          </a:blip>
          <a:stretch>
            <a:fillRect/>
          </a:stretch>
        </p:blipFill>
        <p:spPr>
          <a:xfrm>
            <a:off x="410650" y="7179775"/>
            <a:ext cx="6867899" cy="2118755"/>
          </a:xfrm>
          <a:prstGeom prst="rect">
            <a:avLst/>
          </a:prstGeom>
          <a:noFill/>
          <a:ln>
            <a:noFill/>
          </a:ln>
        </p:spPr>
      </p:pic>
      <p:sp>
        <p:nvSpPr>
          <p:cNvPr id="328" name="Google Shape;328;p21"/>
          <p:cNvSpPr/>
          <p:nvPr/>
        </p:nvSpPr>
        <p:spPr>
          <a:xfrm>
            <a:off x="403175" y="6571150"/>
            <a:ext cx="6910200" cy="380700"/>
          </a:xfrm>
          <a:prstGeom prst="roundRect">
            <a:avLst>
              <a:gd fmla="val 16667" name="adj"/>
            </a:avLst>
          </a:prstGeom>
          <a:noFill/>
          <a:ln cap="flat" cmpd="sng" w="9525">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Dr. Hafsa recommended reading about the measurements from the book. </a:t>
            </a:r>
            <a:r>
              <a:rPr lang="en-GB" sz="1200" u="sng">
                <a:solidFill>
                  <a:schemeClr val="hlink"/>
                </a:solidFill>
                <a:latin typeface="Mada"/>
                <a:ea typeface="Mada"/>
                <a:cs typeface="Mada"/>
                <a:sym typeface="Mada"/>
                <a:hlinkClick r:id="rId4"/>
              </a:rPr>
              <a:t>Link here </a:t>
            </a:r>
            <a:endParaRPr sz="1200">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