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10698475" cx="7589525"/>
  <p:notesSz cx="6858000" cy="9144000"/>
  <p:embeddedFontLst>
    <p:embeddedFont>
      <p:font typeface="Nunito"/>
      <p:regular r:id="rId17"/>
      <p:bold r:id="rId18"/>
      <p:italic r:id="rId19"/>
      <p:boldItalic r:id="rId20"/>
    </p:embeddedFont>
    <p:embeddedFont>
      <p:font typeface="Mada"/>
      <p:regular r:id="rId21"/>
      <p:bold r:id="rId22"/>
    </p:embeddedFont>
    <p:embeddedFont>
      <p:font typeface="Exo Thin"/>
      <p:regular r:id="rId23"/>
      <p:bold r:id="rId24"/>
      <p:italic r:id="rId25"/>
      <p:boldItalic r:id="rId26"/>
    </p:embeddedFont>
    <p:embeddedFont>
      <p:font typeface="Bree Serif"/>
      <p:regular r:id="rId27"/>
    </p:embeddedFont>
    <p:embeddedFont>
      <p:font typeface="Exo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B8EA39E-F6B8-4139-A8CB-B829CFA8C389}">
  <a:tblStyle styleId="{2B8EA39E-F6B8-4139-A8CB-B829CFA8C38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70" orient="horz"/>
        <p:guide pos="239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Nunito-boldItalic.fntdata"/><Relationship Id="rId22" Type="http://schemas.openxmlformats.org/officeDocument/2006/relationships/font" Target="fonts/Mada-bold.fntdata"/><Relationship Id="rId21" Type="http://schemas.openxmlformats.org/officeDocument/2006/relationships/font" Target="fonts/Mada-regular.fntdata"/><Relationship Id="rId24" Type="http://schemas.openxmlformats.org/officeDocument/2006/relationships/font" Target="fonts/ExoThin-bold.fntdata"/><Relationship Id="rId23" Type="http://schemas.openxmlformats.org/officeDocument/2006/relationships/font" Target="fonts/ExoThin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ExoThin-boldItalic.fntdata"/><Relationship Id="rId25" Type="http://schemas.openxmlformats.org/officeDocument/2006/relationships/font" Target="fonts/ExoThin-italic.fntdata"/><Relationship Id="rId28" Type="http://schemas.openxmlformats.org/officeDocument/2006/relationships/font" Target="fonts/Exo-regular.fntdata"/><Relationship Id="rId27" Type="http://schemas.openxmlformats.org/officeDocument/2006/relationships/font" Target="fonts/BreeSerif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Exo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xo-boldItalic.fntdata"/><Relationship Id="rId30" Type="http://schemas.openxmlformats.org/officeDocument/2006/relationships/font" Target="fonts/Exo-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Nunito-regular.fntdata"/><Relationship Id="rId16" Type="http://schemas.openxmlformats.org/officeDocument/2006/relationships/slide" Target="slides/slide10.xml"/><Relationship Id="rId19" Type="http://schemas.openxmlformats.org/officeDocument/2006/relationships/font" Target="fonts/Nunito-italic.fntdata"/><Relationship Id="rId18" Type="http://schemas.openxmlformats.org/officeDocument/2006/relationships/font" Target="fonts/Nuni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2fbdf63596975b7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72fbdf63596975b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8ad464241c_0_6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8ad464241c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89cc45b1e_0_16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b89cc45b1e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89cc45b1e_0_189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89cc45b1e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89cc45b1e_0_198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89cc45b1e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b89cc45b1e_0_207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b89cc45b1e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c08d51f464_0_93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c08d51f464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cb030c2c8f_1_44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cb030c2c8f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cbba7762c1_0_0:notes"/>
          <p:cNvSpPr/>
          <p:nvPr>
            <p:ph idx="2" type="sldImg"/>
          </p:nvPr>
        </p:nvSpPr>
        <p:spPr>
          <a:xfrm>
            <a:off x="2213052" y="685800"/>
            <a:ext cx="24327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cbba7762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8711" y="4473766"/>
            <a:ext cx="7072200" cy="175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hyperlink" Target="https://drive.google.com/open?id=1TKjgKmuF8-7aGjiAgt-2f6dUWPkTI7rnH1d3RF0xuIw" TargetMode="External"/><Relationship Id="rId7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Relationship Id="rId5" Type="http://schemas.openxmlformats.org/officeDocument/2006/relationships/image" Target="../media/image5.png"/><Relationship Id="rId6" Type="http://schemas.openxmlformats.org/officeDocument/2006/relationships/image" Target="../media/image9.jpg"/><Relationship Id="rId7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7.jpg"/><Relationship Id="rId5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10800000">
            <a:off x="-25" y="-9450"/>
            <a:ext cx="7586700" cy="10713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EEF5F7">
              <a:alpha val="519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2375" y="188051"/>
            <a:ext cx="1114216" cy="73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1762150" y="22727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326071" y="17870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80775" y="18095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09400" y="89850"/>
            <a:ext cx="929599" cy="929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9525" y="1981201"/>
            <a:ext cx="2137475" cy="21374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/>
        </p:nvSpPr>
        <p:spPr>
          <a:xfrm>
            <a:off x="2752825" y="2386025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Introduction </a:t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&amp; diseases related to environmental health </a:t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&amp; hazard</a:t>
            </a:r>
            <a:endParaRPr sz="3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9525" y="96678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Main text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D9EEB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D9EEB"/>
                </a:solidFill>
                <a:latin typeface="Mada"/>
                <a:ea typeface="Mada"/>
                <a:cs typeface="Mada"/>
                <a:sym typeface="Mada"/>
              </a:rPr>
              <a:t>Males slides</a:t>
            </a:r>
            <a:endParaRPr sz="1200">
              <a:solidFill>
                <a:srgbClr val="6D9EEB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A64D7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A64D79"/>
                </a:solidFill>
                <a:latin typeface="Mada"/>
                <a:ea typeface="Mada"/>
                <a:cs typeface="Mada"/>
                <a:sym typeface="Mada"/>
              </a:rPr>
              <a:t>Females slides</a:t>
            </a:r>
            <a:endParaRPr sz="1200">
              <a:solidFill>
                <a:srgbClr val="A64D79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Doctor notes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1762150" y="9629775"/>
            <a:ext cx="1790700" cy="7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Important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0B5394"/>
                </a:solidFill>
                <a:latin typeface="Mada"/>
                <a:ea typeface="Mada"/>
                <a:cs typeface="Mada"/>
                <a:sym typeface="Mada"/>
              </a:rPr>
              <a:t>Textbook</a:t>
            </a:r>
            <a:endParaRPr sz="1200">
              <a:solidFill>
                <a:srgbClr val="0B5394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F9000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Golden notes</a:t>
            </a:r>
            <a:endParaRPr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Extra</a:t>
            </a:r>
            <a:endParaRPr sz="1200">
              <a:solidFill>
                <a:srgbClr val="999999"/>
              </a:solidFill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64" name="Google Shape;64;p13"/>
          <p:cNvCxnSpPr/>
          <p:nvPr/>
        </p:nvCxnSpPr>
        <p:spPr>
          <a:xfrm>
            <a:off x="1704975" y="9629775"/>
            <a:ext cx="0" cy="8670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5" name="Google Shape;65;p13"/>
          <p:cNvSpPr txBox="1"/>
          <p:nvPr/>
        </p:nvSpPr>
        <p:spPr>
          <a:xfrm>
            <a:off x="323850" y="9372600"/>
            <a:ext cx="17145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Color Index</a:t>
            </a:r>
            <a:endParaRPr sz="18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402275" y="5305425"/>
            <a:ext cx="6789000" cy="3155700"/>
          </a:xfrm>
          <a:prstGeom prst="round2SameRect">
            <a:avLst>
              <a:gd fmla="val 0" name="adj1"/>
              <a:gd fmla="val 13813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understand the definition of environmental health.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identify the components of the environment.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describe the interaction between different factors with the environment to produce disease.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enumerate different environmental hazard concerns.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 To describe sources of water hazards.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describe sources of air hazards.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be able to decide on appropriate method for water treatment.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To list the steps for environmental risk assessment.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14150" y="5036275"/>
            <a:ext cx="1543320" cy="492102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Objectives</a:t>
            </a:r>
            <a:endParaRPr sz="2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8" name="Google Shape;68;p13"/>
          <p:cNvSpPr/>
          <p:nvPr/>
        </p:nvSpPr>
        <p:spPr>
          <a:xfrm flipH="1" rot="-5400000">
            <a:off x="6609525" y="9364275"/>
            <a:ext cx="476100" cy="14841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3"/>
          <p:cNvSpPr txBox="1"/>
          <p:nvPr/>
        </p:nvSpPr>
        <p:spPr>
          <a:xfrm>
            <a:off x="6173850" y="10001250"/>
            <a:ext cx="1484100" cy="17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Editing File</a:t>
            </a:r>
            <a:endParaRPr b="1" sz="1800" u="sng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70" name="Google Shape;70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250" y="76800"/>
            <a:ext cx="867000" cy="8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2"/>
          <p:cNvSpPr/>
          <p:nvPr/>
        </p:nvSpPr>
        <p:spPr>
          <a:xfrm flipH="1">
            <a:off x="295075" y="1053575"/>
            <a:ext cx="5514966" cy="1838322"/>
          </a:xfrm>
          <a:prstGeom prst="flowChartTerminator">
            <a:avLst/>
          </a:prstGeom>
          <a:noFill/>
          <a:ln cap="flat" cmpd="sng" w="28575">
            <a:solidFill>
              <a:srgbClr val="134F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2"/>
          <p:cNvSpPr/>
          <p:nvPr/>
        </p:nvSpPr>
        <p:spPr>
          <a:xfrm flipH="1">
            <a:off x="4593589" y="567862"/>
            <a:ext cx="2652531" cy="2600215"/>
          </a:xfrm>
          <a:custGeom>
            <a:rect b="b" l="l" r="r" t="t"/>
            <a:pathLst>
              <a:path extrusionOk="0" h="20766" w="17807">
                <a:moveTo>
                  <a:pt x="7893" y="0"/>
                </a:moveTo>
                <a:cubicBezTo>
                  <a:pt x="7050" y="0"/>
                  <a:pt x="5810" y="272"/>
                  <a:pt x="5023" y="992"/>
                </a:cubicBezTo>
                <a:cubicBezTo>
                  <a:pt x="4519" y="1456"/>
                  <a:pt x="4146" y="2060"/>
                  <a:pt x="3807" y="2655"/>
                </a:cubicBezTo>
                <a:cubicBezTo>
                  <a:pt x="2615" y="4724"/>
                  <a:pt x="1581" y="6908"/>
                  <a:pt x="1118" y="9250"/>
                </a:cubicBezTo>
                <a:cubicBezTo>
                  <a:pt x="654" y="11592"/>
                  <a:pt x="1" y="13188"/>
                  <a:pt x="1043" y="15340"/>
                </a:cubicBezTo>
                <a:cubicBezTo>
                  <a:pt x="1292" y="15844"/>
                  <a:pt x="2227" y="17201"/>
                  <a:pt x="2781" y="17640"/>
                </a:cubicBezTo>
                <a:cubicBezTo>
                  <a:pt x="3236" y="18021"/>
                  <a:pt x="3724" y="18360"/>
                  <a:pt x="4229" y="18658"/>
                </a:cubicBezTo>
                <a:cubicBezTo>
                  <a:pt x="5710" y="19518"/>
                  <a:pt x="7232" y="20404"/>
                  <a:pt x="8920" y="20685"/>
                </a:cubicBezTo>
                <a:cubicBezTo>
                  <a:pt x="9241" y="20738"/>
                  <a:pt x="9571" y="20766"/>
                  <a:pt x="9901" y="20766"/>
                </a:cubicBezTo>
                <a:cubicBezTo>
                  <a:pt x="11307" y="20766"/>
                  <a:pt x="12726" y="20268"/>
                  <a:pt x="13571" y="19162"/>
                </a:cubicBezTo>
                <a:cubicBezTo>
                  <a:pt x="14009" y="18575"/>
                  <a:pt x="14257" y="17872"/>
                  <a:pt x="14530" y="17185"/>
                </a:cubicBezTo>
                <a:cubicBezTo>
                  <a:pt x="15060" y="15811"/>
                  <a:pt x="15680" y="14471"/>
                  <a:pt x="16375" y="13172"/>
                </a:cubicBezTo>
                <a:cubicBezTo>
                  <a:pt x="16855" y="12287"/>
                  <a:pt x="17377" y="11410"/>
                  <a:pt x="17584" y="10425"/>
                </a:cubicBezTo>
                <a:cubicBezTo>
                  <a:pt x="17807" y="9291"/>
                  <a:pt x="17592" y="8100"/>
                  <a:pt x="17128" y="7049"/>
                </a:cubicBezTo>
                <a:cubicBezTo>
                  <a:pt x="16665" y="5990"/>
                  <a:pt x="15970" y="5047"/>
                  <a:pt x="15225" y="4170"/>
                </a:cubicBezTo>
                <a:cubicBezTo>
                  <a:pt x="14770" y="3615"/>
                  <a:pt x="14274" y="3086"/>
                  <a:pt x="13736" y="2606"/>
                </a:cubicBezTo>
                <a:cubicBezTo>
                  <a:pt x="12247" y="1274"/>
                  <a:pt x="10410" y="388"/>
                  <a:pt x="8440" y="49"/>
                </a:cubicBezTo>
                <a:cubicBezTo>
                  <a:pt x="8292" y="17"/>
                  <a:pt x="8105" y="0"/>
                  <a:pt x="7893" y="0"/>
                </a:cubicBezTo>
                <a:close/>
              </a:path>
            </a:pathLst>
          </a:cu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"/>
          <p:cNvSpPr/>
          <p:nvPr/>
        </p:nvSpPr>
        <p:spPr>
          <a:xfrm flipH="1">
            <a:off x="4609908" y="590398"/>
            <a:ext cx="2781508" cy="2630016"/>
          </a:xfrm>
          <a:custGeom>
            <a:rect b="b" l="l" r="r" t="t"/>
            <a:pathLst>
              <a:path extrusionOk="0" h="21004" w="17650">
                <a:moveTo>
                  <a:pt x="7538" y="237"/>
                </a:moveTo>
                <a:cubicBezTo>
                  <a:pt x="7742" y="237"/>
                  <a:pt x="7944" y="254"/>
                  <a:pt x="8140" y="290"/>
                </a:cubicBezTo>
                <a:lnTo>
                  <a:pt x="8140" y="290"/>
                </a:lnTo>
                <a:cubicBezTo>
                  <a:pt x="8141" y="291"/>
                  <a:pt x="8142" y="291"/>
                  <a:pt x="8143" y="291"/>
                </a:cubicBezTo>
                <a:cubicBezTo>
                  <a:pt x="10062" y="630"/>
                  <a:pt x="11858" y="1482"/>
                  <a:pt x="13330" y="2757"/>
                </a:cubicBezTo>
                <a:cubicBezTo>
                  <a:pt x="14803" y="4056"/>
                  <a:pt x="16235" y="5769"/>
                  <a:pt x="16921" y="7630"/>
                </a:cubicBezTo>
                <a:cubicBezTo>
                  <a:pt x="17302" y="8665"/>
                  <a:pt x="17418" y="9798"/>
                  <a:pt x="17120" y="10865"/>
                </a:cubicBezTo>
                <a:cubicBezTo>
                  <a:pt x="16847" y="11834"/>
                  <a:pt x="16293" y="12702"/>
                  <a:pt x="15829" y="13579"/>
                </a:cubicBezTo>
                <a:cubicBezTo>
                  <a:pt x="15374" y="14440"/>
                  <a:pt x="14961" y="15317"/>
                  <a:pt x="14580" y="16219"/>
                </a:cubicBezTo>
                <a:cubicBezTo>
                  <a:pt x="14199" y="17121"/>
                  <a:pt x="13926" y="18122"/>
                  <a:pt x="13397" y="18958"/>
                </a:cubicBezTo>
                <a:cubicBezTo>
                  <a:pt x="12576" y="20232"/>
                  <a:pt x="11100" y="20780"/>
                  <a:pt x="9640" y="20780"/>
                </a:cubicBezTo>
                <a:cubicBezTo>
                  <a:pt x="9288" y="20780"/>
                  <a:pt x="8938" y="20748"/>
                  <a:pt x="8598" y="20687"/>
                </a:cubicBezTo>
                <a:cubicBezTo>
                  <a:pt x="6761" y="20356"/>
                  <a:pt x="4932" y="19347"/>
                  <a:pt x="3410" y="18304"/>
                </a:cubicBezTo>
                <a:cubicBezTo>
                  <a:pt x="2185" y="17452"/>
                  <a:pt x="1109" y="16202"/>
                  <a:pt x="621" y="14771"/>
                </a:cubicBezTo>
                <a:cubicBezTo>
                  <a:pt x="1" y="12992"/>
                  <a:pt x="605" y="11172"/>
                  <a:pt x="969" y="9409"/>
                </a:cubicBezTo>
                <a:cubicBezTo>
                  <a:pt x="1440" y="7159"/>
                  <a:pt x="2375" y="5065"/>
                  <a:pt x="3509" y="3079"/>
                </a:cubicBezTo>
                <a:cubicBezTo>
                  <a:pt x="4039" y="2153"/>
                  <a:pt x="4601" y="1193"/>
                  <a:pt x="5602" y="705"/>
                </a:cubicBezTo>
                <a:cubicBezTo>
                  <a:pt x="6178" y="420"/>
                  <a:pt x="6870" y="237"/>
                  <a:pt x="7538" y="237"/>
                </a:cubicBezTo>
                <a:close/>
                <a:moveTo>
                  <a:pt x="7499" y="1"/>
                </a:moveTo>
                <a:cubicBezTo>
                  <a:pt x="6244" y="1"/>
                  <a:pt x="4960" y="599"/>
                  <a:pt x="4196" y="1565"/>
                </a:cubicBezTo>
                <a:cubicBezTo>
                  <a:pt x="3501" y="2451"/>
                  <a:pt x="2979" y="3501"/>
                  <a:pt x="2483" y="4503"/>
                </a:cubicBezTo>
                <a:cubicBezTo>
                  <a:pt x="2011" y="5438"/>
                  <a:pt x="1606" y="6406"/>
                  <a:pt x="1267" y="7407"/>
                </a:cubicBezTo>
                <a:cubicBezTo>
                  <a:pt x="911" y="8466"/>
                  <a:pt x="704" y="9566"/>
                  <a:pt x="464" y="10659"/>
                </a:cubicBezTo>
                <a:cubicBezTo>
                  <a:pt x="265" y="11560"/>
                  <a:pt x="67" y="12479"/>
                  <a:pt x="117" y="13406"/>
                </a:cubicBezTo>
                <a:cubicBezTo>
                  <a:pt x="199" y="15011"/>
                  <a:pt x="1101" y="16525"/>
                  <a:pt x="2218" y="17642"/>
                </a:cubicBezTo>
                <a:cubicBezTo>
                  <a:pt x="2773" y="18205"/>
                  <a:pt x="3476" y="18635"/>
                  <a:pt x="4146" y="19024"/>
                </a:cubicBezTo>
                <a:cubicBezTo>
                  <a:pt x="5081" y="19570"/>
                  <a:pt x="6033" y="20108"/>
                  <a:pt x="7042" y="20488"/>
                </a:cubicBezTo>
                <a:cubicBezTo>
                  <a:pt x="7886" y="20804"/>
                  <a:pt x="8802" y="21003"/>
                  <a:pt x="9706" y="21003"/>
                </a:cubicBezTo>
                <a:cubicBezTo>
                  <a:pt x="10601" y="21003"/>
                  <a:pt x="11485" y="20809"/>
                  <a:pt x="12280" y="20339"/>
                </a:cubicBezTo>
                <a:cubicBezTo>
                  <a:pt x="13024" y="19901"/>
                  <a:pt x="13554" y="19255"/>
                  <a:pt x="13910" y="18478"/>
                </a:cubicBezTo>
                <a:cubicBezTo>
                  <a:pt x="14406" y="17427"/>
                  <a:pt x="14770" y="16310"/>
                  <a:pt x="15267" y="15251"/>
                </a:cubicBezTo>
                <a:cubicBezTo>
                  <a:pt x="16144" y="13356"/>
                  <a:pt x="17650" y="11478"/>
                  <a:pt x="17517" y="9293"/>
                </a:cubicBezTo>
                <a:cubicBezTo>
                  <a:pt x="17368" y="6943"/>
                  <a:pt x="15780" y="4900"/>
                  <a:pt x="14208" y="3278"/>
                </a:cubicBezTo>
                <a:cubicBezTo>
                  <a:pt x="12602" y="1607"/>
                  <a:pt x="10514" y="493"/>
                  <a:pt x="8244" y="74"/>
                </a:cubicBezTo>
                <a:lnTo>
                  <a:pt x="8244" y="74"/>
                </a:lnTo>
                <a:cubicBezTo>
                  <a:pt x="8234" y="68"/>
                  <a:pt x="8223" y="63"/>
                  <a:pt x="8209" y="59"/>
                </a:cubicBezTo>
                <a:lnTo>
                  <a:pt x="8209" y="59"/>
                </a:lnTo>
                <a:lnTo>
                  <a:pt x="8209" y="68"/>
                </a:lnTo>
                <a:cubicBezTo>
                  <a:pt x="7976" y="23"/>
                  <a:pt x="7738" y="1"/>
                  <a:pt x="7499" y="1"/>
                </a:cubicBezTo>
                <a:close/>
              </a:path>
            </a:pathLst>
          </a:cu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3" name="Google Shape;37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326" y="947100"/>
            <a:ext cx="1838375" cy="1838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22"/>
          <p:cNvSpPr txBox="1"/>
          <p:nvPr/>
        </p:nvSpPr>
        <p:spPr>
          <a:xfrm>
            <a:off x="457300" y="1167763"/>
            <a:ext cx="4524300" cy="155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Thank You and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Good Luck</a:t>
            </a:r>
            <a:endParaRPr sz="36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5" name="Google Shape;375;p22"/>
          <p:cNvSpPr/>
          <p:nvPr/>
        </p:nvSpPr>
        <p:spPr>
          <a:xfrm>
            <a:off x="173675" y="5705475"/>
            <a:ext cx="7246200" cy="4758300"/>
          </a:xfrm>
          <a:prstGeom prst="round2SameRect">
            <a:avLst>
              <a:gd fmla="val 0" name="adj1"/>
              <a:gd fmla="val 4028" name="adj2"/>
            </a:avLst>
          </a:prstGeom>
          <a:solidFill>
            <a:srgbClr val="EEF5F7">
              <a:alpha val="51959"/>
            </a:srgbClr>
          </a:solidFill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76" name="Google Shape;376;p22"/>
          <p:cNvSpPr txBox="1"/>
          <p:nvPr/>
        </p:nvSpPr>
        <p:spPr>
          <a:xfrm>
            <a:off x="2075" y="3897525"/>
            <a:ext cx="7589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Leaders:</a:t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Lama AlAssiri  |  </a:t>
            </a:r>
            <a:r>
              <a:rPr lang="en-GB" sz="2200">
                <a:solidFill>
                  <a:srgbClr val="76A5AF"/>
                </a:solidFill>
                <a:highlight>
                  <a:srgbClr val="FFFFFF"/>
                </a:highlight>
                <a:latin typeface="Nunito"/>
                <a:ea typeface="Nunito"/>
                <a:cs typeface="Nunito"/>
                <a:sym typeface="Nunito"/>
              </a:rPr>
              <a:t>Mohammed AlHuqbani</a:t>
            </a:r>
            <a:r>
              <a:rPr lang="en-GB" sz="22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|  Ibrahim AlDakhil</a:t>
            </a:r>
            <a:endParaRPr sz="22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77" name="Google Shape;377;p22"/>
          <p:cNvSpPr txBox="1"/>
          <p:nvPr/>
        </p:nvSpPr>
        <p:spPr>
          <a:xfrm>
            <a:off x="1637313" y="5781675"/>
            <a:ext cx="4162500" cy="6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Team Members:</a:t>
            </a:r>
            <a:endParaRPr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78" name="Google Shape;37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3831" y="7284008"/>
            <a:ext cx="327250" cy="327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68465" y="9271445"/>
            <a:ext cx="270097" cy="270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79911" y="8633134"/>
            <a:ext cx="270100" cy="27010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22"/>
          <p:cNvSpPr txBox="1"/>
          <p:nvPr/>
        </p:nvSpPr>
        <p:spPr>
          <a:xfrm>
            <a:off x="295071" y="5946649"/>
            <a:ext cx="2409900" cy="29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Deema AlMaziad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Lama AlZamil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Leen AlMazroa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Lina AlOsaimi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Muneera AlKhorayef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AlHarbi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Norah AlMazrou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Nouf Alhussaini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Razan AlRabah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Renad Alhaqbani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Rema AlMutawa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2" name="Google Shape;382;p22"/>
          <p:cNvSpPr txBox="1"/>
          <p:nvPr/>
        </p:nvSpPr>
        <p:spPr>
          <a:xfrm>
            <a:off x="2591825" y="6580925"/>
            <a:ext cx="24099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Sara AlAbdulkareem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Sedra Elsirawani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Wejdan Alnufaie 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Abdulrahman Alhawas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Abdulrahman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Aldawood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Abdullah Shadid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Alwaleed Alsaleh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Bader Alshehri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Bassam Alkhuwaiter</a:t>
            </a:r>
            <a:endParaRPr>
              <a:solidFill>
                <a:srgbClr val="00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Faisal Alqifari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83" name="Google Shape;383;p22"/>
          <p:cNvSpPr txBox="1"/>
          <p:nvPr/>
        </p:nvSpPr>
        <p:spPr>
          <a:xfrm>
            <a:off x="5086325" y="6279850"/>
            <a:ext cx="2333400" cy="35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Hameed M. Humaid</a:t>
            </a:r>
            <a:endParaRPr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da"/>
              <a:buChar char="●"/>
            </a:pPr>
            <a:r>
              <a:rPr lang="en-GB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Khalid Alkhani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solidFill>
                  <a:srgbClr val="000000"/>
                </a:solidFill>
                <a:latin typeface="Mada"/>
                <a:ea typeface="Mada"/>
                <a:cs typeface="Mada"/>
                <a:sym typeface="Mada"/>
              </a:rPr>
              <a:t>Meshari Alzeer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Mohannad Makkawi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Nayef Alsaber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Aldosari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Omar Alghadir</a:t>
            </a:r>
            <a:endParaRPr>
              <a:latin typeface="Mada"/>
              <a:ea typeface="Mada"/>
              <a:cs typeface="Mada"/>
              <a:sym typeface="Mada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ada"/>
              <a:buChar char="●"/>
            </a:pPr>
            <a:r>
              <a:rPr lang="en-GB">
                <a:latin typeface="Mada"/>
                <a:ea typeface="Mada"/>
                <a:cs typeface="Mada"/>
                <a:sym typeface="Mada"/>
              </a:rPr>
              <a:t>Zyad Aldosari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384" name="Google Shape;38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02400" y="6946254"/>
            <a:ext cx="270100" cy="2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-75" y="10298250"/>
            <a:ext cx="7589400" cy="4002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800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because the population from those countries are mainly outdoor worker thus higher risk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</a:t>
            </a:r>
            <a:r>
              <a:rPr lang="en-GB" sz="800">
                <a:solidFill>
                  <a:srgbClr val="6AA84F"/>
                </a:solidFill>
                <a:highlight>
                  <a:srgbClr val="FFFFFF"/>
                </a:highlight>
                <a:latin typeface="Mada"/>
                <a:ea typeface="Mada"/>
                <a:cs typeface="Mada"/>
                <a:sym typeface="Mada"/>
              </a:rPr>
              <a:t>stroke and IHD are the most common causes because they are related to the lifestyle of the population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2896567" y="2106748"/>
            <a:ext cx="1812300" cy="1180200"/>
          </a:xfrm>
          <a:prstGeom prst="roundRect">
            <a:avLst>
              <a:gd fmla="val 24569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Components of the environment</a:t>
            </a:r>
            <a:r>
              <a:rPr lang="en-GB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:</a:t>
            </a:r>
            <a:endParaRPr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5762908" y="1476275"/>
            <a:ext cx="1698600" cy="90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Chemical: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Air, toxic waste, pesticides and water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79" name="Google Shape;79;p14"/>
          <p:cNvSpPr/>
          <p:nvPr/>
        </p:nvSpPr>
        <p:spPr>
          <a:xfrm>
            <a:off x="5762908" y="3085675"/>
            <a:ext cx="1698600" cy="90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Social environment: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Culture, habits and  access to healthcare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80" name="Google Shape;80;p14"/>
          <p:cNvSpPr/>
          <p:nvPr/>
        </p:nvSpPr>
        <p:spPr>
          <a:xfrm>
            <a:off x="143725" y="1476275"/>
            <a:ext cx="1698600" cy="90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Physical environment: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Noise and radiation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81" name="Google Shape;81;p14"/>
          <p:cNvSpPr/>
          <p:nvPr/>
        </p:nvSpPr>
        <p:spPr>
          <a:xfrm>
            <a:off x="143725" y="3049030"/>
            <a:ext cx="1698600" cy="9072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Biological environment: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Disease organisms, allergens and insects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82" name="Google Shape;82;p14"/>
          <p:cNvCxnSpPr>
            <a:stCxn id="77" idx="3"/>
            <a:endCxn id="78" idx="1"/>
          </p:cNvCxnSpPr>
          <p:nvPr/>
        </p:nvCxnSpPr>
        <p:spPr>
          <a:xfrm flipH="1" rot="10800000">
            <a:off x="4708867" y="1929748"/>
            <a:ext cx="1053900" cy="767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" name="Google Shape;83;p14"/>
          <p:cNvCxnSpPr>
            <a:stCxn id="77" idx="3"/>
            <a:endCxn id="79" idx="1"/>
          </p:cNvCxnSpPr>
          <p:nvPr/>
        </p:nvCxnSpPr>
        <p:spPr>
          <a:xfrm>
            <a:off x="4708867" y="2696848"/>
            <a:ext cx="1053900" cy="842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" name="Google Shape;84;p14"/>
          <p:cNvCxnSpPr>
            <a:stCxn id="77" idx="1"/>
            <a:endCxn id="80" idx="3"/>
          </p:cNvCxnSpPr>
          <p:nvPr/>
        </p:nvCxnSpPr>
        <p:spPr>
          <a:xfrm rot="10800000">
            <a:off x="1842367" y="1929748"/>
            <a:ext cx="1054200" cy="7671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" name="Google Shape;85;p14"/>
          <p:cNvCxnSpPr>
            <a:stCxn id="77" idx="1"/>
            <a:endCxn id="81" idx="3"/>
          </p:cNvCxnSpPr>
          <p:nvPr/>
        </p:nvCxnSpPr>
        <p:spPr>
          <a:xfrm flipH="1">
            <a:off x="1842367" y="2696848"/>
            <a:ext cx="1054200" cy="80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" name="Google Shape;86;p14"/>
          <p:cNvSpPr/>
          <p:nvPr/>
        </p:nvSpPr>
        <p:spPr>
          <a:xfrm>
            <a:off x="389800" y="475838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Environment</a:t>
            </a:r>
            <a:endParaRPr b="1" sz="20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        All external factors, living and nonliving, surrounding man</a:t>
            </a:r>
            <a:endParaRPr/>
          </a:p>
        </p:txBody>
      </p:sp>
      <p:grpSp>
        <p:nvGrpSpPr>
          <p:cNvPr id="87" name="Google Shape;87;p14"/>
          <p:cNvGrpSpPr/>
          <p:nvPr/>
        </p:nvGrpSpPr>
        <p:grpSpPr>
          <a:xfrm>
            <a:off x="389800" y="418900"/>
            <a:ext cx="566175" cy="923575"/>
            <a:chOff x="1085125" y="209550"/>
            <a:chExt cx="566175" cy="923575"/>
          </a:xfrm>
        </p:grpSpPr>
        <p:sp>
          <p:nvSpPr>
            <p:cNvPr id="88" name="Google Shape;88;p14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4"/>
          <p:cNvSpPr/>
          <p:nvPr/>
        </p:nvSpPr>
        <p:spPr>
          <a:xfrm>
            <a:off x="389800" y="4438238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Environmental Health</a:t>
            </a: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b="1" sz="24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        Environmental health is the science and practice of preventing      </a:t>
            </a: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vvvvv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human injury and illness and promoting well- being by: </a:t>
            </a:r>
            <a:endParaRPr/>
          </a:p>
        </p:txBody>
      </p:sp>
      <p:grpSp>
        <p:nvGrpSpPr>
          <p:cNvPr id="91" name="Google Shape;91;p14"/>
          <p:cNvGrpSpPr/>
          <p:nvPr/>
        </p:nvGrpSpPr>
        <p:grpSpPr>
          <a:xfrm>
            <a:off x="389800" y="4381300"/>
            <a:ext cx="566175" cy="923575"/>
            <a:chOff x="1085125" y="209550"/>
            <a:chExt cx="566175" cy="923575"/>
          </a:xfrm>
        </p:grpSpPr>
        <p:sp>
          <p:nvSpPr>
            <p:cNvPr id="92" name="Google Shape;92;p14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" name="Google Shape;94;p14"/>
          <p:cNvSpPr txBox="1"/>
          <p:nvPr/>
        </p:nvSpPr>
        <p:spPr>
          <a:xfrm>
            <a:off x="955975" y="5317500"/>
            <a:ext cx="4730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Identifying and evaluating environmental sources and hazardous agents and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limiting exposures to hazardous physical, chemical, and biological agents in air, water, soil, food, and other environmental media or settings that may adversely affect human health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389800" y="6876650"/>
            <a:ext cx="69066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World Health Organization Estimates </a:t>
            </a:r>
            <a:endParaRPr b="1" sz="20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           23% of global deaths are related to environment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Low and middle income countries bare the greatest share of the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environmental hazards</a:t>
            </a:r>
            <a:r>
              <a:rPr baseline="30000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96" name="Google Shape;96;p14"/>
          <p:cNvGrpSpPr/>
          <p:nvPr/>
        </p:nvGrpSpPr>
        <p:grpSpPr>
          <a:xfrm>
            <a:off x="389800" y="6819700"/>
            <a:ext cx="566175" cy="923575"/>
            <a:chOff x="1085125" y="209550"/>
            <a:chExt cx="566175" cy="923575"/>
          </a:xfrm>
        </p:grpSpPr>
        <p:sp>
          <p:nvSpPr>
            <p:cNvPr id="97" name="Google Shape;97;p14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WHO | PHE Infographics: Environmental impacts on health" id="99" name="Google Shape;9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675" y="4577513"/>
            <a:ext cx="1762125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HO | PHE Infographics: Environmental impacts on health" id="100" name="Google Shape;10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6737" y="7668025"/>
            <a:ext cx="1879239" cy="178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6925" y="7991363"/>
            <a:ext cx="3116800" cy="145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6973000" y="7474100"/>
            <a:ext cx="475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u="sng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u="sng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-75" y="10058200"/>
            <a:ext cx="7589400" cy="6402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Lead is found in jewelry, toys, paint.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lphaL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Primary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prevention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of lead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poisoning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ban the use of lead in such products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1" marL="9144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lphaL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Secondary prevention of lead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poisoning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: early investigation through blood test and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monitoring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the levels.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Char char="➔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Prevention is the same to the all the previous chemicals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389800" y="475850"/>
            <a:ext cx="62538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Environmental Health Concerns</a:t>
            </a:r>
            <a:endParaRPr sz="2000"/>
          </a:p>
        </p:txBody>
      </p:sp>
      <p:grpSp>
        <p:nvGrpSpPr>
          <p:cNvPr id="110" name="Google Shape;110;p15"/>
          <p:cNvGrpSpPr/>
          <p:nvPr/>
        </p:nvGrpSpPr>
        <p:grpSpPr>
          <a:xfrm>
            <a:off x="389800" y="418907"/>
            <a:ext cx="566175" cy="850982"/>
            <a:chOff x="1085125" y="209550"/>
            <a:chExt cx="566175" cy="923575"/>
          </a:xfrm>
        </p:grpSpPr>
        <p:sp>
          <p:nvSpPr>
            <p:cNvPr id="111" name="Google Shape;111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15"/>
          <p:cNvSpPr/>
          <p:nvPr/>
        </p:nvSpPr>
        <p:spPr>
          <a:xfrm>
            <a:off x="2739309" y="1780532"/>
            <a:ext cx="1901400" cy="1863300"/>
          </a:xfrm>
          <a:prstGeom prst="ellipse">
            <a:avLst/>
          </a:prstGeom>
          <a:noFill/>
          <a:ln cap="flat" cmpd="sng" w="19050">
            <a:solidFill>
              <a:srgbClr val="45818E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Hazard</a:t>
            </a:r>
            <a:endParaRPr b="1" sz="18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4" name="Google Shape;114;p15"/>
          <p:cNvCxnSpPr>
            <a:stCxn id="113" idx="7"/>
          </p:cNvCxnSpPr>
          <p:nvPr/>
        </p:nvCxnSpPr>
        <p:spPr>
          <a:xfrm rot="-5400000">
            <a:off x="5143905" y="782456"/>
            <a:ext cx="489300" cy="2052600"/>
          </a:xfrm>
          <a:prstGeom prst="bent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5" name="Google Shape;115;p15"/>
          <p:cNvCxnSpPr>
            <a:stCxn id="113" idx="5"/>
          </p:cNvCxnSpPr>
          <p:nvPr/>
        </p:nvCxnSpPr>
        <p:spPr>
          <a:xfrm flipH="1" rot="-5400000">
            <a:off x="5144355" y="2588858"/>
            <a:ext cx="539100" cy="2103300"/>
          </a:xfrm>
          <a:prstGeom prst="bent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6" name="Google Shape;116;p15"/>
          <p:cNvCxnSpPr/>
          <p:nvPr/>
        </p:nvCxnSpPr>
        <p:spPr>
          <a:xfrm>
            <a:off x="4569079" y="3138325"/>
            <a:ext cx="1790700" cy="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7" name="Google Shape;117;p15"/>
          <p:cNvCxnSpPr/>
          <p:nvPr/>
        </p:nvCxnSpPr>
        <p:spPr>
          <a:xfrm flipH="1" rot="5400000">
            <a:off x="1746633" y="777232"/>
            <a:ext cx="489300" cy="2052600"/>
          </a:xfrm>
          <a:prstGeom prst="bent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8" name="Google Shape;118;p15"/>
          <p:cNvCxnSpPr>
            <a:stCxn id="113" idx="3"/>
          </p:cNvCxnSpPr>
          <p:nvPr/>
        </p:nvCxnSpPr>
        <p:spPr>
          <a:xfrm rot="5400000">
            <a:off x="1725963" y="2618258"/>
            <a:ext cx="539100" cy="2044500"/>
          </a:xfrm>
          <a:prstGeom prst="bentConnector2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cxnSp>
        <p:nvCxnSpPr>
          <p:cNvPr id="119" name="Google Shape;119;p15"/>
          <p:cNvCxnSpPr/>
          <p:nvPr/>
        </p:nvCxnSpPr>
        <p:spPr>
          <a:xfrm rot="10800000">
            <a:off x="1030254" y="2335896"/>
            <a:ext cx="1790700" cy="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0" name="Google Shape;120;p15"/>
          <p:cNvSpPr txBox="1"/>
          <p:nvPr/>
        </p:nvSpPr>
        <p:spPr>
          <a:xfrm>
            <a:off x="4694496" y="1263537"/>
            <a:ext cx="1901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Human industrialization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4870093" y="2792339"/>
            <a:ext cx="1693500" cy="3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Occupational hazard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2" name="Google Shape;122;p15"/>
          <p:cNvSpPr txBox="1"/>
          <p:nvPr/>
        </p:nvSpPr>
        <p:spPr>
          <a:xfrm>
            <a:off x="5055902" y="3547602"/>
            <a:ext cx="1901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Disposal of waste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3" name="Google Shape;123;p15"/>
          <p:cNvSpPr txBox="1"/>
          <p:nvPr/>
        </p:nvSpPr>
        <p:spPr>
          <a:xfrm>
            <a:off x="1074614" y="1235300"/>
            <a:ext cx="1901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Water quality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4" name="Google Shape;124;p15"/>
          <p:cNvSpPr txBox="1"/>
          <p:nvPr/>
        </p:nvSpPr>
        <p:spPr>
          <a:xfrm>
            <a:off x="1090338" y="1980152"/>
            <a:ext cx="1875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Disasters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064895" y="3547602"/>
            <a:ext cx="19014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Air quality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26" name="Google Shape;126;p15"/>
          <p:cNvCxnSpPr/>
          <p:nvPr/>
        </p:nvCxnSpPr>
        <p:spPr>
          <a:xfrm rot="10800000">
            <a:off x="1030254" y="3108215"/>
            <a:ext cx="1790700" cy="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7" name="Google Shape;127;p15"/>
          <p:cNvSpPr txBox="1"/>
          <p:nvPr/>
        </p:nvSpPr>
        <p:spPr>
          <a:xfrm>
            <a:off x="1090338" y="2752472"/>
            <a:ext cx="18759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Climate change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128" name="Google Shape;128;p15"/>
          <p:cNvCxnSpPr/>
          <p:nvPr/>
        </p:nvCxnSpPr>
        <p:spPr>
          <a:xfrm>
            <a:off x="4569079" y="2366005"/>
            <a:ext cx="1790700" cy="0"/>
          </a:xfrm>
          <a:prstGeom prst="straightConnector1">
            <a:avLst/>
          </a:prstGeom>
          <a:noFill/>
          <a:ln cap="flat" cmpd="sng" w="9525">
            <a:solidFill>
              <a:srgbClr val="45818E"/>
            </a:solidFill>
            <a:prstDash val="solid"/>
            <a:round/>
            <a:headEnd len="med" w="med" type="none"/>
            <a:tailEnd len="med" w="med" type="oval"/>
          </a:ln>
        </p:spPr>
      </p:cxnSp>
      <p:sp>
        <p:nvSpPr>
          <p:cNvPr id="129" name="Google Shape;129;p15"/>
          <p:cNvSpPr txBox="1"/>
          <p:nvPr/>
        </p:nvSpPr>
        <p:spPr>
          <a:xfrm>
            <a:off x="4798444" y="1883230"/>
            <a:ext cx="16935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Chemical substances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Biological substances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30" name="Google Shape;130;p15"/>
          <p:cNvSpPr/>
          <p:nvPr/>
        </p:nvSpPr>
        <p:spPr>
          <a:xfrm>
            <a:off x="389800" y="4285850"/>
            <a:ext cx="72462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How do humans damage the environment?</a:t>
            </a:r>
            <a:endParaRPr b="1" sz="2000">
              <a:solidFill>
                <a:srgbClr val="76A5A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       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                          Air                      Water                Soil                Biota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31" name="Google Shape;131;p15"/>
          <p:cNvGrpSpPr/>
          <p:nvPr/>
        </p:nvGrpSpPr>
        <p:grpSpPr>
          <a:xfrm>
            <a:off x="389800" y="4228907"/>
            <a:ext cx="566175" cy="850982"/>
            <a:chOff x="1085125" y="209550"/>
            <a:chExt cx="566175" cy="923575"/>
          </a:xfrm>
        </p:grpSpPr>
        <p:sp>
          <p:nvSpPr>
            <p:cNvPr id="132" name="Google Shape;132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4" name="Google Shape;134;p15"/>
          <p:cNvSpPr/>
          <p:nvPr/>
        </p:nvSpPr>
        <p:spPr>
          <a:xfrm>
            <a:off x="389800" y="5581250"/>
            <a:ext cx="70524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Environmental Chemicals of Concern </a:t>
            </a:r>
            <a:endParaRPr sz="20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35" name="Google Shape;135;p15"/>
          <p:cNvGrpSpPr/>
          <p:nvPr/>
        </p:nvGrpSpPr>
        <p:grpSpPr>
          <a:xfrm>
            <a:off x="389800" y="5524307"/>
            <a:ext cx="566175" cy="850982"/>
            <a:chOff x="1085125" y="209550"/>
            <a:chExt cx="566175" cy="923575"/>
          </a:xfrm>
        </p:grpSpPr>
        <p:sp>
          <p:nvSpPr>
            <p:cNvPr id="136" name="Google Shape;136;p15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8" name="Google Shape;138;p15"/>
          <p:cNvGrpSpPr/>
          <p:nvPr/>
        </p:nvGrpSpPr>
        <p:grpSpPr>
          <a:xfrm rot="-5400000">
            <a:off x="808216" y="8751301"/>
            <a:ext cx="218717" cy="297484"/>
            <a:chOff x="4041649" y="1707654"/>
            <a:chExt cx="1060704" cy="1429526"/>
          </a:xfrm>
        </p:grpSpPr>
        <p:sp>
          <p:nvSpPr>
            <p:cNvPr id="139" name="Google Shape;139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5"/>
          <p:cNvGrpSpPr/>
          <p:nvPr/>
        </p:nvGrpSpPr>
        <p:grpSpPr>
          <a:xfrm rot="-5400000">
            <a:off x="809034" y="7997845"/>
            <a:ext cx="218717" cy="297484"/>
            <a:chOff x="4041649" y="1707654"/>
            <a:chExt cx="1060704" cy="1429526"/>
          </a:xfrm>
        </p:grpSpPr>
        <p:sp>
          <p:nvSpPr>
            <p:cNvPr id="142" name="Google Shape;142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15"/>
          <p:cNvGrpSpPr/>
          <p:nvPr/>
        </p:nvGrpSpPr>
        <p:grpSpPr>
          <a:xfrm rot="-5400000">
            <a:off x="800305" y="7269294"/>
            <a:ext cx="218717" cy="297484"/>
            <a:chOff x="4041649" y="1707654"/>
            <a:chExt cx="1060704" cy="1429526"/>
          </a:xfrm>
        </p:grpSpPr>
        <p:sp>
          <p:nvSpPr>
            <p:cNvPr id="145" name="Google Shape;145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5"/>
          <p:cNvGrpSpPr/>
          <p:nvPr/>
        </p:nvGrpSpPr>
        <p:grpSpPr>
          <a:xfrm rot="-5400000">
            <a:off x="800305" y="6530369"/>
            <a:ext cx="218717" cy="297484"/>
            <a:chOff x="4041649" y="1707654"/>
            <a:chExt cx="1060704" cy="1429526"/>
          </a:xfrm>
        </p:grpSpPr>
        <p:sp>
          <p:nvSpPr>
            <p:cNvPr id="148" name="Google Shape;148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15"/>
          <p:cNvSpPr txBox="1"/>
          <p:nvPr/>
        </p:nvSpPr>
        <p:spPr>
          <a:xfrm>
            <a:off x="1132903" y="6485500"/>
            <a:ext cx="743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Lead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1</a:t>
            </a:r>
            <a:endParaRPr baseline="30000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1132900" y="7247500"/>
            <a:ext cx="129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Carbon Monoxide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2" name="Google Shape;152;p15"/>
          <p:cNvSpPr txBox="1"/>
          <p:nvPr/>
        </p:nvSpPr>
        <p:spPr>
          <a:xfrm>
            <a:off x="1132892" y="7933300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Benzene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53" name="Google Shape;153;p15"/>
          <p:cNvSpPr txBox="1"/>
          <p:nvPr/>
        </p:nvSpPr>
        <p:spPr>
          <a:xfrm>
            <a:off x="1132892" y="8695300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Asbestos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54" name="Google Shape;154;p15"/>
          <p:cNvGrpSpPr/>
          <p:nvPr/>
        </p:nvGrpSpPr>
        <p:grpSpPr>
          <a:xfrm rot="-5400000">
            <a:off x="2472660" y="8751301"/>
            <a:ext cx="218717" cy="297484"/>
            <a:chOff x="4041649" y="1707654"/>
            <a:chExt cx="1060704" cy="1429526"/>
          </a:xfrm>
        </p:grpSpPr>
        <p:sp>
          <p:nvSpPr>
            <p:cNvPr id="155" name="Google Shape;155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7" name="Google Shape;157;p15"/>
          <p:cNvGrpSpPr/>
          <p:nvPr/>
        </p:nvGrpSpPr>
        <p:grpSpPr>
          <a:xfrm rot="-5400000">
            <a:off x="2473479" y="7997845"/>
            <a:ext cx="218717" cy="297484"/>
            <a:chOff x="4041649" y="1707654"/>
            <a:chExt cx="1060704" cy="1429526"/>
          </a:xfrm>
        </p:grpSpPr>
        <p:sp>
          <p:nvSpPr>
            <p:cNvPr id="158" name="Google Shape;158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0" name="Google Shape;160;p15"/>
          <p:cNvGrpSpPr/>
          <p:nvPr/>
        </p:nvGrpSpPr>
        <p:grpSpPr>
          <a:xfrm rot="-5400000">
            <a:off x="2464749" y="7269294"/>
            <a:ext cx="218717" cy="297484"/>
            <a:chOff x="4041649" y="1707654"/>
            <a:chExt cx="1060704" cy="1429526"/>
          </a:xfrm>
        </p:grpSpPr>
        <p:sp>
          <p:nvSpPr>
            <p:cNvPr id="161" name="Google Shape;161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" name="Google Shape;163;p15"/>
          <p:cNvGrpSpPr/>
          <p:nvPr/>
        </p:nvGrpSpPr>
        <p:grpSpPr>
          <a:xfrm rot="-5400000">
            <a:off x="2464749" y="6530369"/>
            <a:ext cx="218717" cy="297484"/>
            <a:chOff x="4041649" y="1707654"/>
            <a:chExt cx="1060704" cy="1429526"/>
          </a:xfrm>
        </p:grpSpPr>
        <p:sp>
          <p:nvSpPr>
            <p:cNvPr id="164" name="Google Shape;164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5"/>
          <p:cNvSpPr txBox="1"/>
          <p:nvPr/>
        </p:nvSpPr>
        <p:spPr>
          <a:xfrm>
            <a:off x="2797336" y="6485500"/>
            <a:ext cx="882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Phthalates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7" name="Google Shape;167;p15"/>
          <p:cNvSpPr txBox="1"/>
          <p:nvPr/>
        </p:nvSpPr>
        <p:spPr>
          <a:xfrm>
            <a:off x="2797336" y="7247500"/>
            <a:ext cx="12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Radon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8" name="Google Shape;168;p15"/>
          <p:cNvSpPr txBox="1"/>
          <p:nvPr/>
        </p:nvSpPr>
        <p:spPr>
          <a:xfrm>
            <a:off x="2797336" y="7933300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Toluene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69" name="Google Shape;169;p15"/>
          <p:cNvSpPr txBox="1"/>
          <p:nvPr/>
        </p:nvSpPr>
        <p:spPr>
          <a:xfrm>
            <a:off x="2797323" y="8619100"/>
            <a:ext cx="129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Volatile Organic Compounds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70" name="Google Shape;170;p15"/>
          <p:cNvGrpSpPr/>
          <p:nvPr/>
        </p:nvGrpSpPr>
        <p:grpSpPr>
          <a:xfrm rot="-5400000">
            <a:off x="4365705" y="8751301"/>
            <a:ext cx="218717" cy="297484"/>
            <a:chOff x="4041649" y="1707654"/>
            <a:chExt cx="1060704" cy="1429526"/>
          </a:xfrm>
        </p:grpSpPr>
        <p:sp>
          <p:nvSpPr>
            <p:cNvPr id="171" name="Google Shape;171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5"/>
          <p:cNvGrpSpPr/>
          <p:nvPr/>
        </p:nvGrpSpPr>
        <p:grpSpPr>
          <a:xfrm rot="-5400000">
            <a:off x="4366524" y="7997845"/>
            <a:ext cx="218717" cy="297484"/>
            <a:chOff x="4041649" y="1707654"/>
            <a:chExt cx="1060704" cy="1429526"/>
          </a:xfrm>
        </p:grpSpPr>
        <p:sp>
          <p:nvSpPr>
            <p:cNvPr id="174" name="Google Shape;174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15"/>
          <p:cNvGrpSpPr/>
          <p:nvPr/>
        </p:nvGrpSpPr>
        <p:grpSpPr>
          <a:xfrm rot="-5400000">
            <a:off x="4357794" y="7269294"/>
            <a:ext cx="218717" cy="297484"/>
            <a:chOff x="4041649" y="1707654"/>
            <a:chExt cx="1060704" cy="1429526"/>
          </a:xfrm>
        </p:grpSpPr>
        <p:sp>
          <p:nvSpPr>
            <p:cNvPr id="177" name="Google Shape;177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15"/>
          <p:cNvGrpSpPr/>
          <p:nvPr/>
        </p:nvGrpSpPr>
        <p:grpSpPr>
          <a:xfrm rot="-5400000">
            <a:off x="4357794" y="6530369"/>
            <a:ext cx="218717" cy="297484"/>
            <a:chOff x="4041649" y="1707654"/>
            <a:chExt cx="1060704" cy="1429526"/>
          </a:xfrm>
        </p:grpSpPr>
        <p:sp>
          <p:nvSpPr>
            <p:cNvPr id="180" name="Google Shape;180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2" name="Google Shape;182;p15"/>
          <p:cNvSpPr txBox="1"/>
          <p:nvPr/>
        </p:nvSpPr>
        <p:spPr>
          <a:xfrm>
            <a:off x="4690375" y="6485500"/>
            <a:ext cx="940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Sulfur Dioxide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3" name="Google Shape;183;p15"/>
          <p:cNvSpPr txBox="1"/>
          <p:nvPr/>
        </p:nvSpPr>
        <p:spPr>
          <a:xfrm>
            <a:off x="4690381" y="7247500"/>
            <a:ext cx="129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Ozone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4" name="Google Shape;184;p15"/>
          <p:cNvSpPr txBox="1"/>
          <p:nvPr/>
        </p:nvSpPr>
        <p:spPr>
          <a:xfrm>
            <a:off x="4690375" y="7933300"/>
            <a:ext cx="1296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Particulate Matter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85" name="Google Shape;185;p15"/>
          <p:cNvSpPr txBox="1"/>
          <p:nvPr/>
        </p:nvSpPr>
        <p:spPr>
          <a:xfrm>
            <a:off x="4690381" y="8695300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Pesticides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186" name="Google Shape;186;p15"/>
          <p:cNvGrpSpPr/>
          <p:nvPr/>
        </p:nvGrpSpPr>
        <p:grpSpPr>
          <a:xfrm rot="-5400000">
            <a:off x="5989816" y="8751301"/>
            <a:ext cx="218717" cy="297484"/>
            <a:chOff x="4041649" y="1707654"/>
            <a:chExt cx="1060704" cy="1429526"/>
          </a:xfrm>
        </p:grpSpPr>
        <p:sp>
          <p:nvSpPr>
            <p:cNvPr id="187" name="Google Shape;187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15"/>
          <p:cNvGrpSpPr/>
          <p:nvPr/>
        </p:nvGrpSpPr>
        <p:grpSpPr>
          <a:xfrm rot="-5400000">
            <a:off x="5990634" y="7997845"/>
            <a:ext cx="218717" cy="297484"/>
            <a:chOff x="4041649" y="1707654"/>
            <a:chExt cx="1060704" cy="1429526"/>
          </a:xfrm>
        </p:grpSpPr>
        <p:sp>
          <p:nvSpPr>
            <p:cNvPr id="190" name="Google Shape;190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2" name="Google Shape;192;p15"/>
          <p:cNvGrpSpPr/>
          <p:nvPr/>
        </p:nvGrpSpPr>
        <p:grpSpPr>
          <a:xfrm rot="-5400000">
            <a:off x="5981905" y="7269294"/>
            <a:ext cx="218717" cy="297484"/>
            <a:chOff x="4041649" y="1707654"/>
            <a:chExt cx="1060704" cy="1429526"/>
          </a:xfrm>
        </p:grpSpPr>
        <p:sp>
          <p:nvSpPr>
            <p:cNvPr id="193" name="Google Shape;193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5" name="Google Shape;195;p15"/>
          <p:cNvGrpSpPr/>
          <p:nvPr/>
        </p:nvGrpSpPr>
        <p:grpSpPr>
          <a:xfrm rot="-5400000">
            <a:off x="5981905" y="6530369"/>
            <a:ext cx="218717" cy="297484"/>
            <a:chOff x="4041649" y="1707654"/>
            <a:chExt cx="1060704" cy="1429526"/>
          </a:xfrm>
        </p:grpSpPr>
        <p:sp>
          <p:nvSpPr>
            <p:cNvPr id="196" name="Google Shape;196;p15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rect b="b" l="l" r="r" t="t"/>
              <a:pathLst>
                <a:path extrusionOk="0" h="1429526" w="1060704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115403" y="1760695"/>
              <a:ext cx="913200" cy="79440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15"/>
          <p:cNvSpPr txBox="1"/>
          <p:nvPr/>
        </p:nvSpPr>
        <p:spPr>
          <a:xfrm>
            <a:off x="6314500" y="6485500"/>
            <a:ext cx="1011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Nitrogen Oxides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199" name="Google Shape;199;p15"/>
          <p:cNvSpPr txBox="1"/>
          <p:nvPr/>
        </p:nvSpPr>
        <p:spPr>
          <a:xfrm>
            <a:off x="6314501" y="7247500"/>
            <a:ext cx="144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Mercury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0" name="Google Shape;200;p15"/>
          <p:cNvSpPr txBox="1"/>
          <p:nvPr/>
        </p:nvSpPr>
        <p:spPr>
          <a:xfrm>
            <a:off x="6314492" y="7933300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Chromium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1" name="Google Shape;201;p15"/>
          <p:cNvSpPr txBox="1"/>
          <p:nvPr/>
        </p:nvSpPr>
        <p:spPr>
          <a:xfrm>
            <a:off x="6314492" y="8695300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Arsenic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2" name="Google Shape;202;p15"/>
          <p:cNvSpPr txBox="1"/>
          <p:nvPr/>
        </p:nvSpPr>
        <p:spPr>
          <a:xfrm>
            <a:off x="1381125" y="6886575"/>
            <a:ext cx="54864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5"/>
          <p:cNvSpPr txBox="1"/>
          <p:nvPr/>
        </p:nvSpPr>
        <p:spPr>
          <a:xfrm>
            <a:off x="1876324" y="4922125"/>
            <a:ext cx="1011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smoke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04" name="Google Shape;204;p15"/>
          <p:cNvSpPr txBox="1"/>
          <p:nvPr/>
        </p:nvSpPr>
        <p:spPr>
          <a:xfrm>
            <a:off x="2731575" y="4920713"/>
            <a:ext cx="1239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E.g. dumping waste in the sea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6"/>
          <p:cNvSpPr/>
          <p:nvPr/>
        </p:nvSpPr>
        <p:spPr>
          <a:xfrm>
            <a:off x="-75" y="10253575"/>
            <a:ext cx="7589400" cy="4449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COVID-19 is an example of biological air pollutant 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F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ormed by the combination hydrocarbon and nitrogen oxide in the presence of sunlight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279400" lvl="0" marL="457200" rtl="0" algn="l"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800"/>
              <a:buFont typeface="Mada"/>
              <a:buAutoNum type="arabicPeriod"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Variable based on the physical activity, climate change, gender, and age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11" name="Google Shape;211;p16"/>
          <p:cNvSpPr/>
          <p:nvPr/>
        </p:nvSpPr>
        <p:spPr>
          <a:xfrm>
            <a:off x="389800" y="475838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Air Quality</a:t>
            </a:r>
            <a:endParaRPr sz="2000"/>
          </a:p>
        </p:txBody>
      </p:sp>
      <p:grpSp>
        <p:nvGrpSpPr>
          <p:cNvPr id="212" name="Google Shape;212;p16"/>
          <p:cNvGrpSpPr/>
          <p:nvPr/>
        </p:nvGrpSpPr>
        <p:grpSpPr>
          <a:xfrm>
            <a:off x="389800" y="418900"/>
            <a:ext cx="566175" cy="923575"/>
            <a:chOff x="1085125" y="209550"/>
            <a:chExt cx="566175" cy="923575"/>
          </a:xfrm>
        </p:grpSpPr>
        <p:sp>
          <p:nvSpPr>
            <p:cNvPr id="213" name="Google Shape;213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5" name="Google Shape;215;p16"/>
          <p:cNvGrpSpPr/>
          <p:nvPr/>
        </p:nvGrpSpPr>
        <p:grpSpPr>
          <a:xfrm>
            <a:off x="1381399" y="1710450"/>
            <a:ext cx="388285" cy="708082"/>
            <a:chOff x="4136752" y="1733232"/>
            <a:chExt cx="723738" cy="1422708"/>
          </a:xfrm>
        </p:grpSpPr>
        <p:sp>
          <p:nvSpPr>
            <p:cNvPr id="216" name="Google Shape;216;p1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9" name="Google Shape;219;p16"/>
          <p:cNvSpPr txBox="1"/>
          <p:nvPr/>
        </p:nvSpPr>
        <p:spPr>
          <a:xfrm>
            <a:off x="96050" y="1710450"/>
            <a:ext cx="1360800" cy="5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Air pollution</a:t>
            </a:r>
            <a:r>
              <a:rPr b="1" lang="en-GB" sz="3100">
                <a:solidFill>
                  <a:srgbClr val="134F5C"/>
                </a:solidFill>
                <a:latin typeface="Exo"/>
                <a:ea typeface="Exo"/>
                <a:cs typeface="Exo"/>
                <a:sym typeface="Exo"/>
              </a:rPr>
              <a:t> </a:t>
            </a:r>
            <a:endParaRPr b="1" i="0" sz="3100" cap="none" strike="noStrike">
              <a:solidFill>
                <a:srgbClr val="134F5C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20" name="Google Shape;220;p16"/>
          <p:cNvSpPr txBox="1"/>
          <p:nvPr/>
        </p:nvSpPr>
        <p:spPr>
          <a:xfrm>
            <a:off x="1830375" y="1743075"/>
            <a:ext cx="55878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Air pollution is the introduction of chemicals, particulate matter, or biological materials that cause harm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or discomfort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to humans or other living organisms, or cause damage to the natural environment or built environment, into the atmosphere.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grpSp>
        <p:nvGrpSpPr>
          <p:cNvPr id="221" name="Google Shape;221;p16"/>
          <p:cNvGrpSpPr/>
          <p:nvPr/>
        </p:nvGrpSpPr>
        <p:grpSpPr>
          <a:xfrm>
            <a:off x="1381399" y="2853450"/>
            <a:ext cx="388285" cy="708082"/>
            <a:chOff x="4136752" y="1733232"/>
            <a:chExt cx="723738" cy="1422708"/>
          </a:xfrm>
        </p:grpSpPr>
        <p:sp>
          <p:nvSpPr>
            <p:cNvPr id="222" name="Google Shape;222;p16"/>
            <p:cNvSpPr/>
            <p:nvPr/>
          </p:nvSpPr>
          <p:spPr>
            <a:xfrm>
              <a:off x="4149190" y="1733232"/>
              <a:ext cx="711300" cy="1422600"/>
            </a:xfrm>
            <a:prstGeom prst="chevron">
              <a:avLst>
                <a:gd fmla="val 52989" name="adj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 rot="10800000">
              <a:off x="4136752" y="2819640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 rot="10800000">
              <a:off x="4136752" y="1733274"/>
              <a:ext cx="288000" cy="336300"/>
            </a:xfrm>
            <a:prstGeom prst="rect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5" name="Google Shape;225;p16"/>
          <p:cNvSpPr txBox="1"/>
          <p:nvPr/>
        </p:nvSpPr>
        <p:spPr>
          <a:xfrm>
            <a:off x="96000" y="3028250"/>
            <a:ext cx="13608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Pollutants</a:t>
            </a:r>
            <a:endParaRPr b="1" i="0" u="none" cap="none" strike="noStrike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26" name="Google Shape;226;p16"/>
          <p:cNvSpPr txBox="1"/>
          <p:nvPr/>
        </p:nvSpPr>
        <p:spPr>
          <a:xfrm>
            <a:off x="1906583" y="2886075"/>
            <a:ext cx="5341200" cy="7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 air pollutant is known as a substance in the air that can cause harm to humans and the environment. Pollutants can be in the form of solid particles, liquid droplets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1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or gases. In addition, they may be natural or man-made.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227" name="Google Shape;227;p16"/>
          <p:cNvCxnSpPr/>
          <p:nvPr/>
        </p:nvCxnSpPr>
        <p:spPr>
          <a:xfrm>
            <a:off x="780750" y="3509100"/>
            <a:ext cx="0" cy="84450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16"/>
          <p:cNvCxnSpPr/>
          <p:nvPr/>
        </p:nvCxnSpPr>
        <p:spPr>
          <a:xfrm>
            <a:off x="795025" y="4336946"/>
            <a:ext cx="998400" cy="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16"/>
          <p:cNvCxnSpPr/>
          <p:nvPr/>
        </p:nvCxnSpPr>
        <p:spPr>
          <a:xfrm>
            <a:off x="780750" y="4077207"/>
            <a:ext cx="0" cy="149490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30" name="Google Shape;230;p16"/>
          <p:cNvCxnSpPr/>
          <p:nvPr/>
        </p:nvCxnSpPr>
        <p:spPr>
          <a:xfrm>
            <a:off x="795025" y="5550516"/>
            <a:ext cx="998400" cy="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1" name="Google Shape;231;p16"/>
          <p:cNvSpPr/>
          <p:nvPr/>
        </p:nvSpPr>
        <p:spPr>
          <a:xfrm>
            <a:off x="2093100" y="3936413"/>
            <a:ext cx="4578900" cy="84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</a:t>
            </a: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Primary (directly emitted)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Sulphur oxide,  Nitrogen oxides, carbon monoxide (CO), CO 2, volatile organic compounds, particulate matter, persistent free radicals, chlorofluorocarbons, </a:t>
            </a:r>
            <a:r>
              <a:rPr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ammonia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odors, radioactive material. 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2" name="Google Shape;232;p16"/>
          <p:cNvSpPr/>
          <p:nvPr/>
        </p:nvSpPr>
        <p:spPr>
          <a:xfrm rot="5400000">
            <a:off x="1632809" y="4173477"/>
            <a:ext cx="597158" cy="323425"/>
          </a:xfrm>
          <a:prstGeom prst="flowChartExtra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3" name="Google Shape;233;p16"/>
          <p:cNvSpPr/>
          <p:nvPr/>
        </p:nvSpPr>
        <p:spPr>
          <a:xfrm>
            <a:off x="2093100" y="5160969"/>
            <a:ext cx="4578900" cy="844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Secondary (form in air when primary pollutants interact </a:t>
            </a:r>
            <a:r>
              <a:rPr b="1"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with a third agent)</a:t>
            </a:r>
            <a:endParaRPr b="1"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Ozone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2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 smog, peroxyacetyl nitrate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,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Acid rain is formed in the presence of water, with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sulfur dioxide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or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nitrogen oxide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. 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4" name="Google Shape;234;p16"/>
          <p:cNvSpPr/>
          <p:nvPr/>
        </p:nvSpPr>
        <p:spPr>
          <a:xfrm rot="5400000">
            <a:off x="1632809" y="5398033"/>
            <a:ext cx="597158" cy="323425"/>
          </a:xfrm>
          <a:prstGeom prst="flowChartExtract">
            <a:avLst/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35" name="Google Shape;235;p16"/>
          <p:cNvSpPr/>
          <p:nvPr/>
        </p:nvSpPr>
        <p:spPr>
          <a:xfrm>
            <a:off x="389800" y="6343250"/>
            <a:ext cx="63963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Water Sanitation and Availability</a:t>
            </a:r>
            <a:endParaRPr sz="2000"/>
          </a:p>
        </p:txBody>
      </p:sp>
      <p:grpSp>
        <p:nvGrpSpPr>
          <p:cNvPr id="236" name="Google Shape;236;p16"/>
          <p:cNvGrpSpPr/>
          <p:nvPr/>
        </p:nvGrpSpPr>
        <p:grpSpPr>
          <a:xfrm>
            <a:off x="389800" y="6286300"/>
            <a:ext cx="566175" cy="923575"/>
            <a:chOff x="1085125" y="209550"/>
            <a:chExt cx="566175" cy="923575"/>
          </a:xfrm>
        </p:grpSpPr>
        <p:sp>
          <p:nvSpPr>
            <p:cNvPr id="237" name="Google Shape;237;p16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9" name="Google Shape;239;p16"/>
          <p:cNvSpPr txBox="1"/>
          <p:nvPr/>
        </p:nvSpPr>
        <p:spPr>
          <a:xfrm>
            <a:off x="1387225" y="7188375"/>
            <a:ext cx="5191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Issues with water: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Humans need 2 litres of water per day</a:t>
            </a:r>
            <a:r>
              <a:rPr baseline="30000" lang="en-GB" sz="1200">
                <a:latin typeface="Mada"/>
                <a:ea typeface="Mada"/>
                <a:cs typeface="Mada"/>
                <a:sym typeface="Mada"/>
              </a:rPr>
              <a:t>3</a:t>
            </a:r>
            <a:endParaRPr baseline="30000"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Water should be available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Should be sanitary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In order for water to be safe for human consumption: 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Free of pathogenic agents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Free of harmful chemical substances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Pleasant to taste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Usable for domestic purposes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Volume of water on earth depends on hydrologic cycle: 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pic>
        <p:nvPicPr>
          <p:cNvPr id="240" name="Google Shape;24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6387" y="7152950"/>
            <a:ext cx="1886512" cy="2365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16"/>
          <p:cNvSpPr txBox="1"/>
          <p:nvPr/>
        </p:nvSpPr>
        <p:spPr>
          <a:xfrm>
            <a:off x="754050" y="5775561"/>
            <a:ext cx="725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  What are the biological consequences of ozone depletion? </a:t>
            </a:r>
            <a:r>
              <a:rPr b="1" lang="en-GB" sz="1200">
                <a:solidFill>
                  <a:srgbClr val="BF9000"/>
                </a:solidFill>
                <a:latin typeface="Mada"/>
                <a:ea typeface="Mada"/>
                <a:cs typeface="Mada"/>
                <a:sym typeface="Mada"/>
              </a:rPr>
              <a:t>Increased skin cancer, cortical cataracts, reduction of plankton populations </a:t>
            </a:r>
            <a:endParaRPr b="1" sz="1200">
              <a:solidFill>
                <a:srgbClr val="BF9000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7"/>
          <p:cNvSpPr/>
          <p:nvPr/>
        </p:nvSpPr>
        <p:spPr>
          <a:xfrm>
            <a:off x="-75" y="9759425"/>
            <a:ext cx="7589400" cy="9390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1- the most common method and the cheapest (the most used in developing countries)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2- common method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3- Ozonation: is a chemical water treatment technique based on the infusion of ozone into water.</a:t>
            </a:r>
            <a:r>
              <a:rPr lang="en-GB" sz="800">
                <a:solidFill>
                  <a:srgbClr val="999999"/>
                </a:solidFill>
                <a:latin typeface="Mada"/>
                <a:ea typeface="Mada"/>
                <a:cs typeface="Mada"/>
                <a:sym typeface="Mada"/>
              </a:rPr>
              <a:t>is a type of advanced oxidation process, involving the production of very reactive oxygen species able to attack a wide range of organic compounds and all microorganisms.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treatment of water with ozone has a wide range of applications, as it is efficient for disinfection BUT IT’S EXPENSIVE AND RARELY USED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4- used in larger scales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8" name="Google Shape;248;p17"/>
          <p:cNvSpPr txBox="1"/>
          <p:nvPr/>
        </p:nvSpPr>
        <p:spPr>
          <a:xfrm>
            <a:off x="680300" y="436050"/>
            <a:ext cx="6494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Sources of water: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Rain.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Surface water: river, stream and lake.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Ground water: wells and springs.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Water pollution: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49" name="Google Shape;249;p17"/>
          <p:cNvSpPr txBox="1"/>
          <p:nvPr/>
        </p:nvSpPr>
        <p:spPr>
          <a:xfrm>
            <a:off x="3886450" y="1685000"/>
            <a:ext cx="3371700" cy="16605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Pollution of water due to industrialization </a:t>
            </a: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(hazardous) 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Sewage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Toxic waste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Agricultural pollutants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(insecticide, fertilizers)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Heat and radioactive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materials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0" name="Google Shape;250;p17"/>
          <p:cNvSpPr txBox="1"/>
          <p:nvPr/>
        </p:nvSpPr>
        <p:spPr>
          <a:xfrm>
            <a:off x="388650" y="1698517"/>
            <a:ext cx="3371700" cy="1660500"/>
          </a:xfrm>
          <a:prstGeom prst="rect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Water appears naturally with impurities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(not hazardous) 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Dissolved gasses: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 (CO2 , N, H2 S)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Dissolved minerals: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(Ca, Mg, Na)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- Suspended impurities: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  (Clay, sand, mud)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1" name="Google Shape;251;p17"/>
          <p:cNvSpPr/>
          <p:nvPr/>
        </p:nvSpPr>
        <p:spPr>
          <a:xfrm rot="10800000">
            <a:off x="2717776" y="2217400"/>
            <a:ext cx="1044600" cy="11550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7"/>
          <p:cNvSpPr/>
          <p:nvPr/>
        </p:nvSpPr>
        <p:spPr>
          <a:xfrm rot="-5400000">
            <a:off x="4006726" y="2097153"/>
            <a:ext cx="1134000" cy="1374600"/>
          </a:xfrm>
          <a:prstGeom prst="halfFrame">
            <a:avLst>
              <a:gd fmla="val 33333" name="adj1"/>
              <a:gd fmla="val 33333" name="adj2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7"/>
          <p:cNvSpPr/>
          <p:nvPr/>
        </p:nvSpPr>
        <p:spPr>
          <a:xfrm>
            <a:off x="2013536" y="4118157"/>
            <a:ext cx="254644" cy="12842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43350" y="3825450"/>
            <a:ext cx="1283099" cy="601354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7"/>
          <p:cNvSpPr/>
          <p:nvPr/>
        </p:nvSpPr>
        <p:spPr>
          <a:xfrm>
            <a:off x="1385168" y="3825450"/>
            <a:ext cx="641282" cy="300853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7"/>
          <p:cNvSpPr/>
          <p:nvPr/>
        </p:nvSpPr>
        <p:spPr>
          <a:xfrm rot="5400000">
            <a:off x="1321552" y="4344366"/>
            <a:ext cx="126757" cy="255943"/>
          </a:xfrm>
          <a:custGeom>
            <a:rect b="b" l="l" r="r" t="t"/>
            <a:pathLst>
              <a:path extrusionOk="0" h="5454" w="5763">
                <a:moveTo>
                  <a:pt x="2959" y="0"/>
                </a:moveTo>
                <a:cubicBezTo>
                  <a:pt x="2771" y="0"/>
                  <a:pt x="2584" y="71"/>
                  <a:pt x="2441" y="214"/>
                </a:cubicBezTo>
                <a:cubicBezTo>
                  <a:pt x="2167" y="500"/>
                  <a:pt x="2167" y="964"/>
                  <a:pt x="2441" y="1250"/>
                </a:cubicBezTo>
                <a:lnTo>
                  <a:pt x="3203" y="2000"/>
                </a:lnTo>
                <a:lnTo>
                  <a:pt x="726" y="2000"/>
                </a:lnTo>
                <a:cubicBezTo>
                  <a:pt x="322" y="2000"/>
                  <a:pt x="0" y="2322"/>
                  <a:pt x="0" y="2727"/>
                </a:cubicBezTo>
                <a:cubicBezTo>
                  <a:pt x="0" y="3131"/>
                  <a:pt x="322" y="3453"/>
                  <a:pt x="726" y="3453"/>
                </a:cubicBezTo>
                <a:lnTo>
                  <a:pt x="3203" y="3453"/>
                </a:lnTo>
                <a:lnTo>
                  <a:pt x="2441" y="4215"/>
                </a:lnTo>
                <a:cubicBezTo>
                  <a:pt x="2167" y="4501"/>
                  <a:pt x="2167" y="4953"/>
                  <a:pt x="2441" y="5239"/>
                </a:cubicBezTo>
                <a:cubicBezTo>
                  <a:pt x="2584" y="5382"/>
                  <a:pt x="2774" y="5453"/>
                  <a:pt x="2965" y="5453"/>
                </a:cubicBezTo>
                <a:cubicBezTo>
                  <a:pt x="3143" y="5453"/>
                  <a:pt x="3334" y="5382"/>
                  <a:pt x="3477" y="5239"/>
                </a:cubicBezTo>
                <a:lnTo>
                  <a:pt x="5477" y="3239"/>
                </a:lnTo>
                <a:cubicBezTo>
                  <a:pt x="5763" y="2953"/>
                  <a:pt x="5763" y="2500"/>
                  <a:pt x="5477" y="2215"/>
                </a:cubicBezTo>
                <a:lnTo>
                  <a:pt x="3477" y="214"/>
                </a:lnTo>
                <a:cubicBezTo>
                  <a:pt x="3334" y="71"/>
                  <a:pt x="3146" y="0"/>
                  <a:pt x="2959" y="0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2004699" y="4090648"/>
            <a:ext cx="333551" cy="70720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499800" y="3830773"/>
            <a:ext cx="4286400" cy="642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Viral, bacterial, protozoal, helminthic, snail and cyclopes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59" name="Google Shape;259;p17"/>
          <p:cNvSpPr/>
          <p:nvPr/>
        </p:nvSpPr>
        <p:spPr>
          <a:xfrm>
            <a:off x="2013536" y="4899864"/>
            <a:ext cx="254644" cy="12842"/>
          </a:xfrm>
          <a:custGeom>
            <a:rect b="b" l="l" r="r" t="t"/>
            <a:pathLst>
              <a:path extrusionOk="0" h="584" w="9491">
                <a:moveTo>
                  <a:pt x="1" y="0"/>
                </a:moveTo>
                <a:lnTo>
                  <a:pt x="1" y="584"/>
                </a:lnTo>
                <a:lnTo>
                  <a:pt x="9490" y="584"/>
                </a:lnTo>
                <a:lnTo>
                  <a:pt x="9490" y="0"/>
                </a:lnTo>
                <a:close/>
              </a:path>
            </a:pathLst>
          </a:custGeom>
          <a:solidFill>
            <a:srgbClr val="FCDF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743350" y="4607155"/>
            <a:ext cx="1283099" cy="601354"/>
          </a:xfrm>
          <a:custGeom>
            <a:rect b="b" l="l" r="r" t="t"/>
            <a:pathLst>
              <a:path extrusionOk="0" h="23944" w="23944">
                <a:moveTo>
                  <a:pt x="11978" y="1"/>
                </a:moveTo>
                <a:cubicBezTo>
                  <a:pt x="5370" y="1"/>
                  <a:pt x="0" y="5370"/>
                  <a:pt x="0" y="11978"/>
                </a:cubicBezTo>
                <a:cubicBezTo>
                  <a:pt x="0" y="18574"/>
                  <a:pt x="5370" y="23944"/>
                  <a:pt x="11978" y="23944"/>
                </a:cubicBezTo>
                <a:cubicBezTo>
                  <a:pt x="18574" y="23944"/>
                  <a:pt x="23944" y="18574"/>
                  <a:pt x="23944" y="11978"/>
                </a:cubicBezTo>
                <a:lnTo>
                  <a:pt x="22860" y="11978"/>
                </a:lnTo>
                <a:cubicBezTo>
                  <a:pt x="22860" y="17979"/>
                  <a:pt x="17979" y="22861"/>
                  <a:pt x="11978" y="22861"/>
                </a:cubicBezTo>
                <a:cubicBezTo>
                  <a:pt x="5977" y="22861"/>
                  <a:pt x="1084" y="17979"/>
                  <a:pt x="1084" y="11978"/>
                </a:cubicBezTo>
                <a:cubicBezTo>
                  <a:pt x="1084" y="5966"/>
                  <a:pt x="5977" y="1084"/>
                  <a:pt x="11978" y="1084"/>
                </a:cubicBezTo>
                <a:lnTo>
                  <a:pt x="11978" y="1"/>
                </a:lnTo>
                <a:close/>
              </a:path>
            </a:pathLst>
          </a:custGeom>
          <a:solidFill>
            <a:srgbClr val="EEEEEE"/>
          </a:solidFill>
          <a:ln cap="flat" cmpd="sng" w="19050">
            <a:solidFill>
              <a:srgbClr val="EEEEE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"/>
          <p:cNvSpPr/>
          <p:nvPr/>
        </p:nvSpPr>
        <p:spPr>
          <a:xfrm>
            <a:off x="1385168" y="4607155"/>
            <a:ext cx="641282" cy="300853"/>
          </a:xfrm>
          <a:custGeom>
            <a:rect b="b" l="l" r="r" t="t"/>
            <a:pathLst>
              <a:path extrusionOk="0" h="11979" w="11967">
                <a:moveTo>
                  <a:pt x="1" y="1"/>
                </a:moveTo>
                <a:lnTo>
                  <a:pt x="1" y="1084"/>
                </a:lnTo>
                <a:cubicBezTo>
                  <a:pt x="6002" y="1084"/>
                  <a:pt x="10883" y="5966"/>
                  <a:pt x="10883" y="11978"/>
                </a:cubicBezTo>
                <a:lnTo>
                  <a:pt x="11967" y="11978"/>
                </a:lnTo>
                <a:cubicBezTo>
                  <a:pt x="11967" y="5370"/>
                  <a:pt x="6597" y="1"/>
                  <a:pt x="1" y="1"/>
                </a:cubicBezTo>
                <a:close/>
              </a:path>
            </a:pathLst>
          </a:custGeom>
          <a:solidFill>
            <a:srgbClr val="45818E"/>
          </a:solidFill>
          <a:ln cap="flat" cmpd="sng" w="19050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7"/>
          <p:cNvSpPr/>
          <p:nvPr/>
        </p:nvSpPr>
        <p:spPr>
          <a:xfrm>
            <a:off x="2004699" y="4872354"/>
            <a:ext cx="333551" cy="70720"/>
          </a:xfrm>
          <a:custGeom>
            <a:rect b="b" l="l" r="r" t="t"/>
            <a:pathLst>
              <a:path extrusionOk="0" h="3216" w="12432">
                <a:moveTo>
                  <a:pt x="10824" y="596"/>
                </a:moveTo>
                <a:cubicBezTo>
                  <a:pt x="11383" y="596"/>
                  <a:pt x="11848" y="1049"/>
                  <a:pt x="11848" y="1620"/>
                </a:cubicBezTo>
                <a:cubicBezTo>
                  <a:pt x="11848" y="2180"/>
                  <a:pt x="11383" y="2632"/>
                  <a:pt x="10824" y="2632"/>
                </a:cubicBezTo>
                <a:cubicBezTo>
                  <a:pt x="10252" y="2632"/>
                  <a:pt x="9800" y="2180"/>
                  <a:pt x="9800" y="1620"/>
                </a:cubicBezTo>
                <a:cubicBezTo>
                  <a:pt x="9800" y="1049"/>
                  <a:pt x="10252" y="596"/>
                  <a:pt x="10824" y="596"/>
                </a:cubicBezTo>
                <a:close/>
                <a:moveTo>
                  <a:pt x="10824" y="1"/>
                </a:moveTo>
                <a:cubicBezTo>
                  <a:pt x="10145" y="1"/>
                  <a:pt x="9562" y="406"/>
                  <a:pt x="9335" y="1001"/>
                </a:cubicBezTo>
                <a:lnTo>
                  <a:pt x="1" y="1001"/>
                </a:lnTo>
                <a:lnTo>
                  <a:pt x="1" y="2037"/>
                </a:lnTo>
                <a:lnTo>
                  <a:pt x="9276" y="2037"/>
                </a:lnTo>
                <a:cubicBezTo>
                  <a:pt x="9478" y="2787"/>
                  <a:pt x="10086" y="3216"/>
                  <a:pt x="10824" y="3216"/>
                </a:cubicBezTo>
                <a:cubicBezTo>
                  <a:pt x="11705" y="3216"/>
                  <a:pt x="12431" y="2489"/>
                  <a:pt x="12431" y="1608"/>
                </a:cubicBezTo>
                <a:cubicBezTo>
                  <a:pt x="12431" y="715"/>
                  <a:pt x="11705" y="1"/>
                  <a:pt x="10824" y="1"/>
                </a:cubicBezTo>
                <a:close/>
              </a:path>
            </a:pathLst>
          </a:cu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7"/>
          <p:cNvSpPr/>
          <p:nvPr/>
        </p:nvSpPr>
        <p:spPr>
          <a:xfrm>
            <a:off x="2499800" y="4612489"/>
            <a:ext cx="4286400" cy="642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Cyanides, dyes, heavy metals, bleaching agents and ammonia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Directly cause disease or indirectly (fish life)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931800" y="3878804"/>
            <a:ext cx="9471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Biomedical causes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5" name="Google Shape;265;p17"/>
          <p:cNvSpPr txBox="1"/>
          <p:nvPr/>
        </p:nvSpPr>
        <p:spPr>
          <a:xfrm>
            <a:off x="962698" y="4661652"/>
            <a:ext cx="8853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Chemical causes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6" name="Google Shape;266;p17"/>
          <p:cNvSpPr txBox="1"/>
          <p:nvPr/>
        </p:nvSpPr>
        <p:spPr>
          <a:xfrm>
            <a:off x="156450" y="5453800"/>
            <a:ext cx="32877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Water purification: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Depends on source: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Wells and springs -&gt; only disinfection Surface water -&gt; needs more treatment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1- Filtration.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2- Storage: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To preserve water from further contamination and pollution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Provides a small amount of purification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Number of bacteria die out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Suspended impurities fall by gravity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Chemical composition changes (↓free ammonia, ↑nitrates)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Must be stored within a certain period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ada"/>
              <a:buChar char="➢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Prolonged periods cause vegetable growth (algae)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67" name="Google Shape;267;p17"/>
          <p:cNvSpPr txBox="1"/>
          <p:nvPr/>
        </p:nvSpPr>
        <p:spPr>
          <a:xfrm>
            <a:off x="680300" y="3434175"/>
            <a:ext cx="315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Water related diseases:</a:t>
            </a:r>
            <a:endParaRPr/>
          </a:p>
        </p:txBody>
      </p:sp>
      <p:sp>
        <p:nvSpPr>
          <p:cNvPr id="268" name="Google Shape;268;p17"/>
          <p:cNvSpPr txBox="1"/>
          <p:nvPr/>
        </p:nvSpPr>
        <p:spPr>
          <a:xfrm>
            <a:off x="3444250" y="5764375"/>
            <a:ext cx="4046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3- Disinfection: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Methods for disinfection: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1. Heat</a:t>
            </a:r>
            <a:r>
              <a:rPr b="1" baseline="30000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(boiling for 10-20 min kills most organisms and sterilizes water) 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2.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Chlorination</a:t>
            </a:r>
            <a:r>
              <a:rPr b="1" baseline="30000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(kills bacteria but not spores and viruses)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3.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Ozonation</a:t>
            </a:r>
            <a:r>
              <a:rPr baseline="30000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3</a:t>
            </a:r>
            <a:endParaRPr baseline="30000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4.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Bleaching powder (chlorinated lime)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5. </a:t>
            </a: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Bromination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Challenges with disinfection:</a:t>
            </a:r>
            <a:endParaRPr b="1"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Sterilization is impractical at a large scale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(only feasible at homes)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●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Chlorination</a:t>
            </a:r>
            <a:r>
              <a:rPr b="1" baseline="30000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4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is the most widely method used</a:t>
            </a:r>
            <a:r>
              <a:rPr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Organisms resistant to chlorination (E coli, salmonella, polio, HAV)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Decision for disinfection method depends on: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○ Costs; availability of technology and method Like in developing countries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○ Target organism to get rid of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○ Ability to produce residual to provide post-treatment disinfection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8"/>
          <p:cNvSpPr/>
          <p:nvPr/>
        </p:nvSpPr>
        <p:spPr>
          <a:xfrm>
            <a:off x="-75" y="10331525"/>
            <a:ext cx="7589400" cy="3669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The main reason of risk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assessment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is prevention and report the recommendation to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decision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makers.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75" name="Google Shape;275;p18"/>
          <p:cNvSpPr/>
          <p:nvPr/>
        </p:nvSpPr>
        <p:spPr>
          <a:xfrm>
            <a:off x="389800" y="475838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 Assessment</a:t>
            </a:r>
            <a:r>
              <a:rPr b="1" baseline="30000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1</a:t>
            </a:r>
            <a:endParaRPr baseline="30000" sz="2000"/>
          </a:p>
        </p:txBody>
      </p:sp>
      <p:grpSp>
        <p:nvGrpSpPr>
          <p:cNvPr id="276" name="Google Shape;276;p18"/>
          <p:cNvGrpSpPr/>
          <p:nvPr/>
        </p:nvGrpSpPr>
        <p:grpSpPr>
          <a:xfrm>
            <a:off x="389800" y="418900"/>
            <a:ext cx="566175" cy="923575"/>
            <a:chOff x="1085125" y="209550"/>
            <a:chExt cx="566175" cy="923575"/>
          </a:xfrm>
        </p:grpSpPr>
        <p:sp>
          <p:nvSpPr>
            <p:cNvPr id="277" name="Google Shape;277;p18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9" name="Google Shape;279;p18"/>
          <p:cNvSpPr txBox="1"/>
          <p:nvPr/>
        </p:nvSpPr>
        <p:spPr>
          <a:xfrm>
            <a:off x="1153200" y="1114000"/>
            <a:ext cx="6042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“Risk assessment in the process of estimating the potential impact of a chemical, physical, microbiological or psychosocial hazard on a specified human population or ecological system under a specific Set of condition and for a certain time frame.”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In other words, we try to estimate the risk for exposure to a specific hazard in the environment, based on the several assumptions.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Environmental risk assessment involves assessing impacts of 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0" name="Google Shape;280;p18"/>
          <p:cNvSpPr/>
          <p:nvPr/>
        </p:nvSpPr>
        <p:spPr>
          <a:xfrm rot="5400000">
            <a:off x="526950" y="29835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81" name="Google Shape;281;p18"/>
          <p:cNvSpPr txBox="1"/>
          <p:nvPr/>
        </p:nvSpPr>
        <p:spPr>
          <a:xfrm>
            <a:off x="733203" y="3158900"/>
            <a:ext cx="4098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2" name="Google Shape;282;p18"/>
          <p:cNvSpPr/>
          <p:nvPr/>
        </p:nvSpPr>
        <p:spPr>
          <a:xfrm>
            <a:off x="1264379" y="2921925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Chemical pollutants and contaminants in air, water, soil and food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3" name="Google Shape;283;p18"/>
          <p:cNvSpPr/>
          <p:nvPr/>
        </p:nvSpPr>
        <p:spPr>
          <a:xfrm rot="5400000">
            <a:off x="526950" y="35931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84" name="Google Shape;284;p18"/>
          <p:cNvSpPr txBox="1"/>
          <p:nvPr/>
        </p:nvSpPr>
        <p:spPr>
          <a:xfrm>
            <a:off x="655192" y="37684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5" name="Google Shape;285;p18"/>
          <p:cNvSpPr/>
          <p:nvPr/>
        </p:nvSpPr>
        <p:spPr>
          <a:xfrm>
            <a:off x="1264379" y="3531525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Radiation sources </a:t>
            </a:r>
            <a:endParaRPr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286" name="Google Shape;286;p18"/>
          <p:cNvSpPr/>
          <p:nvPr/>
        </p:nvSpPr>
        <p:spPr>
          <a:xfrm rot="5400000">
            <a:off x="526950" y="42027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87" name="Google Shape;287;p18"/>
          <p:cNvSpPr txBox="1"/>
          <p:nvPr/>
        </p:nvSpPr>
        <p:spPr>
          <a:xfrm>
            <a:off x="655192" y="43780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8" name="Google Shape;288;p18"/>
          <p:cNvSpPr/>
          <p:nvPr/>
        </p:nvSpPr>
        <p:spPr>
          <a:xfrm>
            <a:off x="1264379" y="4141125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Pathogenic microbiological contaminants in food and water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89" name="Google Shape;289;p18"/>
          <p:cNvSpPr/>
          <p:nvPr/>
        </p:nvSpPr>
        <p:spPr>
          <a:xfrm rot="5400000">
            <a:off x="526950" y="48123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655192" y="49876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1" name="Google Shape;291;p18"/>
          <p:cNvSpPr/>
          <p:nvPr/>
        </p:nvSpPr>
        <p:spPr>
          <a:xfrm>
            <a:off x="1264379" y="4750725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Electromagnetic fields (EMFs)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2" name="Google Shape;292;p18"/>
          <p:cNvSpPr/>
          <p:nvPr/>
        </p:nvSpPr>
        <p:spPr>
          <a:xfrm rot="5400000">
            <a:off x="526950" y="542197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293" name="Google Shape;293;p18"/>
          <p:cNvSpPr txBox="1"/>
          <p:nvPr/>
        </p:nvSpPr>
        <p:spPr>
          <a:xfrm>
            <a:off x="655192" y="559729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4" name="Google Shape;294;p18"/>
          <p:cNvSpPr/>
          <p:nvPr/>
        </p:nvSpPr>
        <p:spPr>
          <a:xfrm>
            <a:off x="1264379" y="5360325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Climate and climate change </a:t>
            </a:r>
            <a:endParaRPr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95" name="Google Shape;295;p18"/>
          <p:cNvSpPr txBox="1"/>
          <p:nvPr/>
        </p:nvSpPr>
        <p:spPr>
          <a:xfrm>
            <a:off x="1229400" y="6318750"/>
            <a:ext cx="6042900" cy="22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Things to keep in mind when attempting risk assessment: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Heavily relies on assumptions (not what really happens)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Does not take into account the different interaction of environment with other factors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Exposures and outcomes on which the risk assessment is based are poorly defined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Types of environmental risk assessment: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Individual and population-based </a:t>
            </a:r>
            <a:r>
              <a:rPr lang="en-GB" sz="12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(more common)</a:t>
            </a:r>
            <a:endParaRPr sz="12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Quantitative and qualitative</a:t>
            </a:r>
            <a:endParaRPr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134F5C"/>
              </a:buClr>
              <a:buSzPts val="1200"/>
              <a:buFont typeface="Mada"/>
              <a:buChar char="●"/>
            </a:pPr>
            <a:r>
              <a:rPr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Categories of risk vs. numeric estimation</a:t>
            </a:r>
            <a:endParaRPr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9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9"/>
          <p:cNvSpPr/>
          <p:nvPr/>
        </p:nvSpPr>
        <p:spPr>
          <a:xfrm>
            <a:off x="-75" y="10144500"/>
            <a:ext cx="7589400" cy="554100"/>
          </a:xfrm>
          <a:prstGeom prst="rect">
            <a:avLst/>
          </a:prstGeom>
          <a:noFill/>
          <a:ln cap="flat" cmpd="sng" w="9525">
            <a:solidFill>
              <a:srgbClr val="45818E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1: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Example: a. Dusty weather and asthmatic/COPD patients b. How severe are the exacerbations c.Dose= duration of exposure (For how long) the more the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dust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 the more the exacerbations d. Exposure can be confined to a location for example riyadh more than jeddah thus more cases in riyadh e. Can staying home or wearing masks minimize the risk?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2:  for example: the cut-off point for Na+ in the water that if exceeded would lead to 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intoxication</a:t>
            </a:r>
            <a:r>
              <a:rPr lang="en-GB" sz="800">
                <a:solidFill>
                  <a:srgbClr val="6AA84F"/>
                </a:solidFill>
                <a:latin typeface="Mada"/>
                <a:ea typeface="Mada"/>
                <a:cs typeface="Mada"/>
                <a:sym typeface="Mada"/>
              </a:rPr>
              <a:t>, the more the dose the more the risk</a:t>
            </a:r>
            <a:endParaRPr sz="800">
              <a:solidFill>
                <a:srgbClr val="6AA84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1211463" y="396963"/>
            <a:ext cx="604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The five stages of environmental hazard risk assessment</a:t>
            </a:r>
            <a:r>
              <a:rPr b="1" baseline="30000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1</a:t>
            </a:r>
            <a:r>
              <a:rPr b="1" lang="en-GB" sz="1200">
                <a:solidFill>
                  <a:srgbClr val="134F5C"/>
                </a:solidFill>
                <a:latin typeface="Mada"/>
                <a:ea typeface="Mada"/>
                <a:cs typeface="Mada"/>
                <a:sym typeface="Mada"/>
              </a:rPr>
              <a:t>: </a:t>
            </a:r>
            <a:endParaRPr b="1" sz="1200">
              <a:solidFill>
                <a:srgbClr val="134F5C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3" name="Google Shape;303;p19"/>
          <p:cNvSpPr/>
          <p:nvPr/>
        </p:nvSpPr>
        <p:spPr>
          <a:xfrm rot="5400000">
            <a:off x="516188" y="73994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04" name="Google Shape;304;p19"/>
          <p:cNvSpPr txBox="1"/>
          <p:nvPr/>
        </p:nvSpPr>
        <p:spPr>
          <a:xfrm>
            <a:off x="722441" y="915275"/>
            <a:ext cx="4098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1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5" name="Google Shape;305;p19"/>
          <p:cNvSpPr/>
          <p:nvPr/>
        </p:nvSpPr>
        <p:spPr>
          <a:xfrm>
            <a:off x="1253617" y="678300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Issue Identification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6" name="Google Shape;306;p19"/>
          <p:cNvSpPr/>
          <p:nvPr/>
        </p:nvSpPr>
        <p:spPr>
          <a:xfrm rot="5400000">
            <a:off x="516188" y="241634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07" name="Google Shape;307;p19"/>
          <p:cNvSpPr txBox="1"/>
          <p:nvPr/>
        </p:nvSpPr>
        <p:spPr>
          <a:xfrm>
            <a:off x="644430" y="2591666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2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08" name="Google Shape;308;p19"/>
          <p:cNvSpPr/>
          <p:nvPr/>
        </p:nvSpPr>
        <p:spPr>
          <a:xfrm>
            <a:off x="1253617" y="2354700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Hazard Identification</a:t>
            </a:r>
            <a:endParaRPr b="1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09" name="Google Shape;309;p19"/>
          <p:cNvSpPr/>
          <p:nvPr/>
        </p:nvSpPr>
        <p:spPr>
          <a:xfrm rot="5400000">
            <a:off x="516188" y="378794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10" name="Google Shape;310;p19"/>
          <p:cNvSpPr txBox="1"/>
          <p:nvPr/>
        </p:nvSpPr>
        <p:spPr>
          <a:xfrm>
            <a:off x="644430" y="3963266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3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1" name="Google Shape;311;p19"/>
          <p:cNvSpPr/>
          <p:nvPr/>
        </p:nvSpPr>
        <p:spPr>
          <a:xfrm>
            <a:off x="1253617" y="3732500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Dose-response Relationship</a:t>
            </a:r>
            <a:r>
              <a:rPr b="1" baseline="30000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2</a:t>
            </a:r>
            <a:endParaRPr b="1" baseline="30000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2" name="Google Shape;312;p19"/>
          <p:cNvSpPr/>
          <p:nvPr/>
        </p:nvSpPr>
        <p:spPr>
          <a:xfrm rot="5400000">
            <a:off x="516188" y="5142799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13" name="Google Shape;313;p19"/>
          <p:cNvSpPr txBox="1"/>
          <p:nvPr/>
        </p:nvSpPr>
        <p:spPr>
          <a:xfrm>
            <a:off x="644430" y="5318116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4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4" name="Google Shape;314;p19"/>
          <p:cNvSpPr/>
          <p:nvPr/>
        </p:nvSpPr>
        <p:spPr>
          <a:xfrm>
            <a:off x="1253617" y="5081150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Exposure Assessment</a:t>
            </a:r>
            <a:endParaRPr b="1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5" name="Google Shape;315;p19"/>
          <p:cNvSpPr/>
          <p:nvPr/>
        </p:nvSpPr>
        <p:spPr>
          <a:xfrm rot="5400000">
            <a:off x="470225" y="7004824"/>
            <a:ext cx="810600" cy="672300"/>
          </a:xfrm>
          <a:prstGeom prst="chevron">
            <a:avLst>
              <a:gd fmla="val 49133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Exo Thin"/>
              <a:ea typeface="Exo Thin"/>
              <a:cs typeface="Exo Thin"/>
              <a:sym typeface="Exo Thin"/>
            </a:endParaRPr>
          </a:p>
        </p:txBody>
      </p:sp>
      <p:sp>
        <p:nvSpPr>
          <p:cNvPr id="316" name="Google Shape;316;p19"/>
          <p:cNvSpPr txBox="1"/>
          <p:nvPr/>
        </p:nvSpPr>
        <p:spPr>
          <a:xfrm>
            <a:off x="598467" y="7180141"/>
            <a:ext cx="573600" cy="4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1201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FFFFFF"/>
                </a:solidFill>
                <a:latin typeface="Exo"/>
                <a:ea typeface="Exo"/>
                <a:cs typeface="Exo"/>
                <a:sym typeface="Exo"/>
              </a:rPr>
              <a:t>5</a:t>
            </a:r>
            <a:endParaRPr b="1">
              <a:solidFill>
                <a:srgbClr val="FFFFF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7" name="Google Shape;317;p19"/>
          <p:cNvSpPr/>
          <p:nvPr/>
        </p:nvSpPr>
        <p:spPr>
          <a:xfrm>
            <a:off x="1207654" y="6943175"/>
            <a:ext cx="5844300" cy="479400"/>
          </a:xfrm>
          <a:prstGeom prst="rect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Risk Characterization</a:t>
            </a:r>
            <a:endParaRPr b="1">
              <a:solidFill>
                <a:srgbClr val="76A5A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318" name="Google Shape;318;p19"/>
          <p:cNvSpPr txBox="1"/>
          <p:nvPr/>
        </p:nvSpPr>
        <p:spPr>
          <a:xfrm>
            <a:off x="1417113" y="1120838"/>
            <a:ext cx="5517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What is the problem in question?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Can the problem be addressed by the proposed risk assessment?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Do we have the technology and capabilities to apply the assessment process?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Are there any factors that contribute to persistence of that risk?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Did the risk come about as a breach in public health measures?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1417113" y="2782625"/>
            <a:ext cx="5401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How severe are the health effects? And are they reversible?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there interaction between this hazard and other agents in the environment?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the onset of the effect immediate or delayed after exposure to hazard?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there a critical window for exposure?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0" name="Google Shape;320;p19"/>
          <p:cNvSpPr txBox="1"/>
          <p:nvPr/>
        </p:nvSpPr>
        <p:spPr>
          <a:xfrm>
            <a:off x="1417113" y="4211900"/>
            <a:ext cx="5680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Does the exposure to the hazard exhibit a dose response relationship for the effect to appear?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there a critical threshold for exposure? (cut-off point over which the effects will take place)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1" name="Google Shape;321;p19"/>
          <p:cNvSpPr txBox="1"/>
          <p:nvPr/>
        </p:nvSpPr>
        <p:spPr>
          <a:xfrm>
            <a:off x="1394688" y="5500575"/>
            <a:ext cx="57801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What is the nature of exposure?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there a specific frequency of exposure?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there a latency period for exposure?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</a:t>
            </a:r>
            <a:r>
              <a:rPr b="1" lang="en-GB" sz="1200">
                <a:solidFill>
                  <a:srgbClr val="CC0000"/>
                </a:solidFill>
                <a:latin typeface="Mada"/>
                <a:ea typeface="Mada"/>
                <a:cs typeface="Mada"/>
                <a:sym typeface="Mada"/>
              </a:rPr>
              <a:t>Can the critical time of exposure be determined? </a:t>
            </a:r>
            <a:endParaRPr b="1" sz="1200">
              <a:solidFill>
                <a:srgbClr val="CC0000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(In order to be targeted for prevention and control measures)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Has the route for exposure been identified? Is there more than one route?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➢ Is exposure one time, continuous or intermittent?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1371150" y="7386400"/>
            <a:ext cx="5631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➢ Is there genetic variability in exposure to the hazard?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➢ Do personal characteristics play a role in exposure to hazard?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➢ Or do they play a role in the development of the health outcome following exposure to hazard? 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➢ Should we consider any population characteristics or dynamics?</a:t>
            </a:r>
            <a:endParaRPr sz="1200"/>
          </a:p>
        </p:txBody>
      </p:sp>
      <p:sp>
        <p:nvSpPr>
          <p:cNvPr id="323" name="Google Shape;323;p19"/>
          <p:cNvSpPr/>
          <p:nvPr/>
        </p:nvSpPr>
        <p:spPr>
          <a:xfrm>
            <a:off x="879513" y="314121"/>
            <a:ext cx="374100" cy="3294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324" name="Google Shape;324;p19"/>
          <p:cNvSpPr txBox="1"/>
          <p:nvPr/>
        </p:nvSpPr>
        <p:spPr>
          <a:xfrm>
            <a:off x="0" y="8314985"/>
            <a:ext cx="39105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76A5AF"/>
              </a:buClr>
              <a:buSzPts val="2000"/>
              <a:buFont typeface="Nunito"/>
              <a:buChar char="●"/>
            </a:pP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Prevention and control</a:t>
            </a:r>
            <a:endParaRPr sz="2000"/>
          </a:p>
        </p:txBody>
      </p:sp>
      <p:sp>
        <p:nvSpPr>
          <p:cNvPr id="325" name="Google Shape;325;p19"/>
          <p:cNvSpPr txBox="1"/>
          <p:nvPr/>
        </p:nvSpPr>
        <p:spPr>
          <a:xfrm>
            <a:off x="0" y="8673050"/>
            <a:ext cx="4262400" cy="14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          </a:t>
            </a: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Monitoring water 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Biological surveillance of water: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Sanitary surveys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Inspection of manufacturing of water bottles and ice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● inspection of reservoirs and wells Establishing policies and procedures for extracting water from wells, and maintaining water safety and storing water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26" name="Google Shape;326;p19"/>
          <p:cNvSpPr txBox="1"/>
          <p:nvPr/>
        </p:nvSpPr>
        <p:spPr>
          <a:xfrm>
            <a:off x="4174800" y="8580925"/>
            <a:ext cx="3000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Monitoring air pollution</a:t>
            </a:r>
            <a:endParaRPr b="1"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 By monitoring the concentration of: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Sulphur dioxide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Smoke 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● Suspended particles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"/>
          <p:cNvSpPr/>
          <p:nvPr/>
        </p:nvSpPr>
        <p:spPr>
          <a:xfrm rot="10800000">
            <a:off x="-75" y="-9300"/>
            <a:ext cx="7591500" cy="237900"/>
          </a:xfrm>
          <a:prstGeom prst="round2SameRect">
            <a:avLst>
              <a:gd fmla="val 50000" name="adj1"/>
              <a:gd fmla="val 0" name="adj2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0"/>
          <p:cNvSpPr/>
          <p:nvPr/>
        </p:nvSpPr>
        <p:spPr>
          <a:xfrm>
            <a:off x="389800" y="475838"/>
            <a:ext cx="5587800" cy="809700"/>
          </a:xfrm>
          <a:prstGeom prst="chevron">
            <a:avLst>
              <a:gd fmla="val 50000" name="adj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    </a:t>
            </a:r>
            <a:r>
              <a:rPr b="1" lang="en-GB" sz="2000">
                <a:solidFill>
                  <a:srgbClr val="76A5AF"/>
                </a:solidFill>
                <a:latin typeface="Nunito"/>
                <a:ea typeface="Nunito"/>
                <a:cs typeface="Nunito"/>
                <a:sym typeface="Nunito"/>
              </a:rPr>
              <a:t>Risk Assessment</a:t>
            </a:r>
            <a:endParaRPr sz="2000"/>
          </a:p>
        </p:txBody>
      </p:sp>
      <p:grpSp>
        <p:nvGrpSpPr>
          <p:cNvPr id="333" name="Google Shape;333;p20"/>
          <p:cNvGrpSpPr/>
          <p:nvPr/>
        </p:nvGrpSpPr>
        <p:grpSpPr>
          <a:xfrm>
            <a:off x="389800" y="418900"/>
            <a:ext cx="566175" cy="923575"/>
            <a:chOff x="1085125" y="209550"/>
            <a:chExt cx="566175" cy="923575"/>
          </a:xfrm>
        </p:grpSpPr>
        <p:sp>
          <p:nvSpPr>
            <p:cNvPr id="334" name="Google Shape;334;p20"/>
            <p:cNvSpPr/>
            <p:nvPr/>
          </p:nvSpPr>
          <p:spPr>
            <a:xfrm>
              <a:off x="1085125" y="209550"/>
              <a:ext cx="566175" cy="923575"/>
            </a:xfrm>
            <a:custGeom>
              <a:rect b="b" l="l" r="r" t="t"/>
              <a:pathLst>
                <a:path extrusionOk="0" h="36943" w="22647">
                  <a:moveTo>
                    <a:pt x="3869" y="0"/>
                  </a:moveTo>
                  <a:cubicBezTo>
                    <a:pt x="3069" y="0"/>
                    <a:pt x="2269" y="304"/>
                    <a:pt x="1655" y="911"/>
                  </a:cubicBezTo>
                  <a:lnTo>
                    <a:pt x="1" y="2566"/>
                  </a:lnTo>
                  <a:lnTo>
                    <a:pt x="13693" y="16258"/>
                  </a:lnTo>
                  <a:cubicBezTo>
                    <a:pt x="14919" y="17484"/>
                    <a:pt x="14919" y="19461"/>
                    <a:pt x="13693" y="20675"/>
                  </a:cubicBezTo>
                  <a:lnTo>
                    <a:pt x="1" y="34379"/>
                  </a:lnTo>
                  <a:lnTo>
                    <a:pt x="1655" y="36022"/>
                  </a:lnTo>
                  <a:cubicBezTo>
                    <a:pt x="2269" y="36636"/>
                    <a:pt x="3069" y="36942"/>
                    <a:pt x="3869" y="36942"/>
                  </a:cubicBezTo>
                  <a:cubicBezTo>
                    <a:pt x="4668" y="36942"/>
                    <a:pt x="5465" y="36636"/>
                    <a:pt x="6073" y="36022"/>
                  </a:cubicBezTo>
                  <a:lnTo>
                    <a:pt x="21420" y="20675"/>
                  </a:lnTo>
                  <a:cubicBezTo>
                    <a:pt x="22646" y="19461"/>
                    <a:pt x="22646" y="17484"/>
                    <a:pt x="21420" y="16258"/>
                  </a:cubicBezTo>
                  <a:lnTo>
                    <a:pt x="6073" y="911"/>
                  </a:lnTo>
                  <a:cubicBezTo>
                    <a:pt x="5465" y="304"/>
                    <a:pt x="4668" y="0"/>
                    <a:pt x="3869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0"/>
            <p:cNvSpPr/>
            <p:nvPr/>
          </p:nvSpPr>
          <p:spPr>
            <a:xfrm>
              <a:off x="1152400" y="521950"/>
              <a:ext cx="171775" cy="298550"/>
            </a:xfrm>
            <a:custGeom>
              <a:rect b="b" l="l" r="r" t="t"/>
              <a:pathLst>
                <a:path extrusionOk="0" h="11942" w="6871">
                  <a:moveTo>
                    <a:pt x="1501" y="0"/>
                  </a:moveTo>
                  <a:cubicBezTo>
                    <a:pt x="737" y="0"/>
                    <a:pt x="0" y="597"/>
                    <a:pt x="0" y="1500"/>
                  </a:cubicBezTo>
                  <a:lnTo>
                    <a:pt x="0" y="10453"/>
                  </a:lnTo>
                  <a:cubicBezTo>
                    <a:pt x="0" y="11347"/>
                    <a:pt x="736" y="11942"/>
                    <a:pt x="1499" y="11942"/>
                  </a:cubicBezTo>
                  <a:cubicBezTo>
                    <a:pt x="1864" y="11942"/>
                    <a:pt x="2236" y="11806"/>
                    <a:pt x="2536" y="11501"/>
                  </a:cubicBezTo>
                  <a:lnTo>
                    <a:pt x="5382" y="8656"/>
                  </a:lnTo>
                  <a:cubicBezTo>
                    <a:pt x="6870" y="7179"/>
                    <a:pt x="6870" y="4774"/>
                    <a:pt x="5382" y="3286"/>
                  </a:cubicBezTo>
                  <a:lnTo>
                    <a:pt x="2536" y="440"/>
                  </a:lnTo>
                  <a:cubicBezTo>
                    <a:pt x="2236" y="136"/>
                    <a:pt x="1865" y="0"/>
                    <a:pt x="1501" y="0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20"/>
          <p:cNvSpPr/>
          <p:nvPr/>
        </p:nvSpPr>
        <p:spPr>
          <a:xfrm>
            <a:off x="3244000" y="602138"/>
            <a:ext cx="676200" cy="5571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CC0000"/>
          </a:solidFill>
          <a:ln cap="flat" cmpd="sng" w="9525">
            <a:solidFill>
              <a:srgbClr val="CC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7" name="Google Shape;337;p20"/>
          <p:cNvCxnSpPr>
            <a:stCxn id="338" idx="2"/>
            <a:endCxn id="339" idx="0"/>
          </p:cNvCxnSpPr>
          <p:nvPr/>
        </p:nvCxnSpPr>
        <p:spPr>
          <a:xfrm>
            <a:off x="6036275" y="2703150"/>
            <a:ext cx="0" cy="752400"/>
          </a:xfrm>
          <a:prstGeom prst="straightConnector1">
            <a:avLst/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0" name="Google Shape;340;p20"/>
          <p:cNvSpPr/>
          <p:nvPr/>
        </p:nvSpPr>
        <p:spPr>
          <a:xfrm>
            <a:off x="1779625" y="1301625"/>
            <a:ext cx="4076400" cy="7524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Issue identification</a:t>
            </a:r>
            <a:r>
              <a:rPr lang="en-GB" sz="30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30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Identification of key issues amenable of risk </a:t>
            </a: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assessment</a:t>
            </a:r>
            <a:r>
              <a:rPr lang="en-GB" sz="1200">
                <a:solidFill>
                  <a:srgbClr val="FFFFFF"/>
                </a:solidFill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solidFill>
                <a:srgbClr val="FFFFF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41" name="Google Shape;341;p20"/>
          <p:cNvSpPr/>
          <p:nvPr/>
        </p:nvSpPr>
        <p:spPr>
          <a:xfrm>
            <a:off x="955975" y="2489700"/>
            <a:ext cx="3244800" cy="32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Hazard </a:t>
            </a: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assessment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Collection and analysis of relevant data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ada"/>
                <a:ea typeface="Mada"/>
                <a:cs typeface="Mada"/>
                <a:sym typeface="Mada"/>
              </a:rPr>
              <a:t>1- Hazard identification</a:t>
            </a:r>
            <a:endParaRPr b="1" sz="1500">
              <a:latin typeface="Mada"/>
              <a:ea typeface="Mada"/>
              <a:cs typeface="Mada"/>
              <a:sym typeface="Mad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Identify chemicals of potential concern (COPC)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2- Dose - response  assessment </a:t>
            </a:r>
            <a:endParaRPr b="1" sz="15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ada"/>
              <a:buChar char="-"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Identify relevant toxicity data</a:t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Uncertainty analysis for both hazard identification and dose-response assessment </a:t>
            </a:r>
            <a:endParaRPr b="1" sz="1500">
              <a:solidFill>
                <a:schemeClr val="dk1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latin typeface="Mada"/>
                <a:ea typeface="Mada"/>
                <a:cs typeface="Mada"/>
                <a:sym typeface="Mada"/>
              </a:rPr>
              <a:t> </a:t>
            </a:r>
            <a:endParaRPr b="1" sz="15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2" name="Google Shape;342;p20"/>
          <p:cNvCxnSpPr>
            <a:stCxn id="340" idx="2"/>
            <a:endCxn id="341" idx="0"/>
          </p:cNvCxnSpPr>
          <p:nvPr/>
        </p:nvCxnSpPr>
        <p:spPr>
          <a:xfrm rot="5400000">
            <a:off x="2980375" y="1652175"/>
            <a:ext cx="435600" cy="12393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3" name="Google Shape;343;p20"/>
          <p:cNvSpPr/>
          <p:nvPr/>
        </p:nvSpPr>
        <p:spPr>
          <a:xfrm>
            <a:off x="4304225" y="2489700"/>
            <a:ext cx="3145500" cy="32010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Exposure </a:t>
            </a: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assessment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Conceptual site model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Analysis of hazard locations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Identification of exposed populations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Identification of potential exposure pathways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Estimation of exposure concentration and intakes of each pathway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Uncertainty analysis for exposure assessment step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4" name="Google Shape;344;p20"/>
          <p:cNvCxnSpPr>
            <a:stCxn id="340" idx="2"/>
            <a:endCxn id="343" idx="0"/>
          </p:cNvCxnSpPr>
          <p:nvPr/>
        </p:nvCxnSpPr>
        <p:spPr>
          <a:xfrm flipH="1" rot="-5400000">
            <a:off x="4629625" y="1242225"/>
            <a:ext cx="435600" cy="2059200"/>
          </a:xfrm>
          <a:prstGeom prst="bentConnector3">
            <a:avLst>
              <a:gd fmla="val 50009" name="adj1"/>
            </a:avLst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5" name="Google Shape;345;p20"/>
          <p:cNvSpPr/>
          <p:nvPr/>
        </p:nvSpPr>
        <p:spPr>
          <a:xfrm>
            <a:off x="2369275" y="5871475"/>
            <a:ext cx="2897100" cy="13233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Risk characterization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Characterize potential for adverse health effects to occur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Evaluate uncertainty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Summarize risk information  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6" name="Google Shape;346;p20"/>
          <p:cNvCxnSpPr>
            <a:stCxn id="345" idx="2"/>
          </p:cNvCxnSpPr>
          <p:nvPr/>
        </p:nvCxnSpPr>
        <p:spPr>
          <a:xfrm flipH="1">
            <a:off x="3797425" y="7194775"/>
            <a:ext cx="20400" cy="434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7" name="Google Shape;347;p20"/>
          <p:cNvSpPr/>
          <p:nvPr/>
        </p:nvSpPr>
        <p:spPr>
          <a:xfrm>
            <a:off x="2369275" y="7375550"/>
            <a:ext cx="2897100" cy="2308800"/>
          </a:xfrm>
          <a:prstGeom prst="roundRect">
            <a:avLst>
              <a:gd fmla="val 16667" name="adj"/>
            </a:avLst>
          </a:prstGeom>
          <a:solidFill>
            <a:srgbClr val="F3F3F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Risk </a:t>
            </a: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Management</a:t>
            </a:r>
            <a:r>
              <a:rPr b="1" lang="en-GB" sz="1800">
                <a:latin typeface="Nunito"/>
                <a:ea typeface="Nunito"/>
                <a:cs typeface="Nunito"/>
                <a:sym typeface="Nunito"/>
              </a:rPr>
              <a:t>  </a:t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Define the options and evaluate the environmental health, economic, social, and political aspects of the options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Make informed decisions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Take actions to implement the directions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-304800" lvl="0" marL="457200" rtl="0" algn="ctr">
              <a:spcBef>
                <a:spcPts val="0"/>
              </a:spcBef>
              <a:spcAft>
                <a:spcPts val="0"/>
              </a:spcAft>
              <a:buSzPts val="1200"/>
              <a:buFont typeface="Mada"/>
              <a:buChar char="-"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Monitor and evaluate the effectiveness of the action taken</a:t>
            </a:r>
            <a:endParaRPr sz="1200">
              <a:latin typeface="Mada"/>
              <a:ea typeface="Mada"/>
              <a:cs typeface="Mada"/>
              <a:sym typeface="Mada"/>
            </a:endParaRPr>
          </a:p>
        </p:txBody>
      </p:sp>
      <p:cxnSp>
        <p:nvCxnSpPr>
          <p:cNvPr id="348" name="Google Shape;348;p20"/>
          <p:cNvCxnSpPr>
            <a:stCxn id="345" idx="1"/>
          </p:cNvCxnSpPr>
          <p:nvPr/>
        </p:nvCxnSpPr>
        <p:spPr>
          <a:xfrm rot="10800000">
            <a:off x="1852075" y="6532525"/>
            <a:ext cx="5172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9" name="Google Shape;349;p20"/>
          <p:cNvCxnSpPr>
            <a:stCxn id="345" idx="3"/>
          </p:cNvCxnSpPr>
          <p:nvPr/>
        </p:nvCxnSpPr>
        <p:spPr>
          <a:xfrm flipH="1" rot="10800000">
            <a:off x="5266375" y="6532525"/>
            <a:ext cx="579600" cy="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0" name="Google Shape;350;p20"/>
          <p:cNvCxnSpPr>
            <a:stCxn id="345" idx="0"/>
          </p:cNvCxnSpPr>
          <p:nvPr/>
        </p:nvCxnSpPr>
        <p:spPr>
          <a:xfrm flipH="1" rot="10800000">
            <a:off x="3817825" y="5380375"/>
            <a:ext cx="444900" cy="49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1" name="Google Shape;351;p20"/>
          <p:cNvSpPr/>
          <p:nvPr/>
        </p:nvSpPr>
        <p:spPr>
          <a:xfrm>
            <a:off x="486175" y="6006475"/>
            <a:ext cx="1365900" cy="118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latin typeface="Mada"/>
                <a:ea typeface="Mada"/>
                <a:cs typeface="Mada"/>
                <a:sym typeface="Mada"/>
              </a:rPr>
              <a:t>Review and reality check </a:t>
            </a:r>
            <a:endParaRPr b="1" sz="1200"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52" name="Google Shape;352;p20"/>
          <p:cNvSpPr/>
          <p:nvPr/>
        </p:nvSpPr>
        <p:spPr>
          <a:xfrm>
            <a:off x="5646375" y="5930100"/>
            <a:ext cx="1365900" cy="11883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200">
                <a:solidFill>
                  <a:schemeClr val="dk1"/>
                </a:solidFill>
                <a:latin typeface="Mada"/>
                <a:ea typeface="Mada"/>
                <a:cs typeface="Mada"/>
                <a:sym typeface="Mada"/>
              </a:rPr>
              <a:t>Review and reality check </a:t>
            </a:r>
            <a:endParaRPr/>
          </a:p>
        </p:txBody>
      </p:sp>
      <p:cxnSp>
        <p:nvCxnSpPr>
          <p:cNvPr id="353" name="Google Shape;353;p20"/>
          <p:cNvCxnSpPr>
            <a:stCxn id="351" idx="0"/>
          </p:cNvCxnSpPr>
          <p:nvPr/>
        </p:nvCxnSpPr>
        <p:spPr>
          <a:xfrm flipH="1" rot="10800000">
            <a:off x="1169125" y="5380375"/>
            <a:ext cx="10500" cy="626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54" name="Google Shape;354;p20"/>
          <p:cNvCxnSpPr>
            <a:stCxn id="352" idx="0"/>
          </p:cNvCxnSpPr>
          <p:nvPr/>
        </p:nvCxnSpPr>
        <p:spPr>
          <a:xfrm rot="10800000">
            <a:off x="6311325" y="5338800"/>
            <a:ext cx="18000" cy="591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1"/>
          <p:cNvSpPr/>
          <p:nvPr/>
        </p:nvSpPr>
        <p:spPr>
          <a:xfrm>
            <a:off x="173675" y="2028825"/>
            <a:ext cx="7246200" cy="6550800"/>
          </a:xfrm>
          <a:prstGeom prst="round2SameRect">
            <a:avLst>
              <a:gd fmla="val 0" name="adj1"/>
              <a:gd fmla="val 4028" name="adj2"/>
            </a:avLst>
          </a:prstGeom>
          <a:noFill/>
          <a:ln cap="flat" cmpd="sng" w="28575">
            <a:solidFill>
              <a:srgbClr val="D0E0E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1-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What is the most serious environmental effect posed by hazardous wastes?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Air pollution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Contamination of groundwater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Increased use of land for landfills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Destruction of habitat </a:t>
            </a:r>
            <a:endParaRPr sz="1200">
              <a:solidFill>
                <a:srgbClr val="D0E0E3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2-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A company would do an outdoor concert in June, they brought a contractor to build a temporary stage, and the concert was informal. Which of the following hazards could happen?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A) Hypothermia, trauma injury, food poisoning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B) Hyperthermia, trauma injury, food-borne diseases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C) Hypothermia, poor airway circulation, air pollution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D) Heat stroke, poor airway circulation, food-borne diseases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3-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Exposure to which of the following hazardous materials results in instantaneous reactions? </a:t>
            </a:r>
            <a:r>
              <a:rPr lang="en-GB" sz="1200">
                <a:latin typeface="Mada"/>
                <a:ea typeface="Mada"/>
                <a:cs typeface="Mada"/>
                <a:sym typeface="Mada"/>
              </a:rPr>
              <a:t> 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Aerosolized zinc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Ammonia gas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Asbestos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Lead 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 4- What is the first stage of risk assessment?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Exposure assessment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Issue identification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Toxicity study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Risk characterization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Mada"/>
                <a:ea typeface="Mada"/>
                <a:cs typeface="Mada"/>
                <a:sym typeface="Mada"/>
              </a:rPr>
              <a:t>5- What is the main objective of risk characterisation?</a:t>
            </a:r>
            <a:endParaRPr sz="1200"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A. </a:t>
            </a: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Estimation of the potential for adverse health or ecological effects to occur from exposure to a stressor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B. </a:t>
            </a: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Determination of pathways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C. </a:t>
            </a: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Estimation of exposure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D. </a:t>
            </a:r>
            <a:r>
              <a:rPr lang="en-GB" sz="1200">
                <a:solidFill>
                  <a:srgbClr val="76A5AF"/>
                </a:solidFill>
                <a:latin typeface="Mada"/>
                <a:ea typeface="Mada"/>
                <a:cs typeface="Mada"/>
                <a:sym typeface="Mada"/>
              </a:rPr>
              <a:t>Collection of data</a:t>
            </a:r>
            <a:endParaRPr sz="1200">
              <a:solidFill>
                <a:srgbClr val="76A5AF"/>
              </a:solidFill>
              <a:latin typeface="Mada"/>
              <a:ea typeface="Mada"/>
              <a:cs typeface="Mada"/>
              <a:sym typeface="Mada"/>
            </a:endParaRPr>
          </a:p>
        </p:txBody>
      </p:sp>
      <p:sp>
        <p:nvSpPr>
          <p:cNvPr id="360" name="Google Shape;360;p21"/>
          <p:cNvSpPr/>
          <p:nvPr/>
        </p:nvSpPr>
        <p:spPr>
          <a:xfrm>
            <a:off x="685550" y="1808825"/>
            <a:ext cx="1209924" cy="385776"/>
          </a:xfrm>
          <a:prstGeom prst="flowChartTerminator">
            <a:avLst/>
          </a:prstGeom>
          <a:solidFill>
            <a:srgbClr val="FFFFFF"/>
          </a:solidFill>
          <a:ln cap="flat" cmpd="sng" w="28575">
            <a:solidFill>
              <a:srgbClr val="76A5A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MCQ</a:t>
            </a:r>
            <a:endParaRPr sz="24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1" name="Google Shape;361;p21"/>
          <p:cNvSpPr/>
          <p:nvPr/>
        </p:nvSpPr>
        <p:spPr>
          <a:xfrm flipH="1" rot="10800000">
            <a:off x="0" y="9829800"/>
            <a:ext cx="1494000" cy="333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2" name="Google Shape;362;p21"/>
          <p:cNvSpPr txBox="1"/>
          <p:nvPr/>
        </p:nvSpPr>
        <p:spPr>
          <a:xfrm>
            <a:off x="152400" y="9762975"/>
            <a:ext cx="11715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 u="sng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Answers</a:t>
            </a:r>
            <a:endParaRPr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3" name="Google Shape;363;p21"/>
          <p:cNvSpPr/>
          <p:nvPr/>
        </p:nvSpPr>
        <p:spPr>
          <a:xfrm rot="10800000">
            <a:off x="3875825" y="25"/>
            <a:ext cx="3713700" cy="1092300"/>
          </a:xfrm>
          <a:prstGeom prst="round1Rect">
            <a:avLst>
              <a:gd fmla="val 50000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 u="sng">
              <a:solidFill>
                <a:srgbClr val="741B47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364" name="Google Shape;364;p21"/>
          <p:cNvSpPr txBox="1"/>
          <p:nvPr/>
        </p:nvSpPr>
        <p:spPr>
          <a:xfrm>
            <a:off x="4341943" y="256875"/>
            <a:ext cx="2820300" cy="409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134F5C"/>
                </a:solidFill>
                <a:latin typeface="Nunito"/>
                <a:ea typeface="Nunito"/>
                <a:cs typeface="Nunito"/>
                <a:sym typeface="Nunito"/>
              </a:rPr>
              <a:t>Quiz</a:t>
            </a:r>
            <a:endParaRPr sz="6000">
              <a:solidFill>
                <a:srgbClr val="134F5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365" name="Google Shape;365;p21"/>
          <p:cNvGraphicFramePr/>
          <p:nvPr/>
        </p:nvGraphicFramePr>
        <p:xfrm>
          <a:off x="2068288" y="9686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{2B8EA39E-F6B8-4139-A8CB-B829CFA8C389}</a:tableStyleId>
              </a:tblPr>
              <a:tblGrid>
                <a:gridCol w="805075"/>
                <a:gridCol w="805075"/>
                <a:gridCol w="805075"/>
                <a:gridCol w="805075"/>
                <a:gridCol w="805075"/>
              </a:tblGrid>
              <a:tr h="264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Q1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Q2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Q3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Q4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134F5C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Q5</a:t>
                      </a:r>
                      <a:endParaRPr sz="1000">
                        <a:solidFill>
                          <a:srgbClr val="134F5C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>
                    <a:solidFill>
                      <a:srgbClr val="EFEFEF"/>
                    </a:solidFill>
                  </a:tcPr>
                </a:tc>
              </a:tr>
              <a:tr h="74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B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>
                          <a:solidFill>
                            <a:srgbClr val="B7B7B7"/>
                          </a:solidFill>
                          <a:latin typeface="Mada"/>
                          <a:ea typeface="Mada"/>
                          <a:cs typeface="Mada"/>
                          <a:sym typeface="Mada"/>
                        </a:rPr>
                        <a:t>A</a:t>
                      </a:r>
                      <a:endParaRPr sz="1000">
                        <a:solidFill>
                          <a:srgbClr val="B7B7B7"/>
                        </a:solidFill>
                        <a:latin typeface="Mada"/>
                        <a:ea typeface="Mada"/>
                        <a:cs typeface="Mada"/>
                        <a:sym typeface="Mada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