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698475" cx="7589525"/>
  <p:notesSz cx="6858000" cy="9144000"/>
  <p:embeddedFontLst>
    <p:embeddedFont>
      <p:font typeface="Nunito"/>
      <p:regular r:id="rId18"/>
      <p:bold r:id="rId19"/>
      <p:italic r:id="rId20"/>
      <p:boldItalic r:id="rId21"/>
    </p:embeddedFont>
    <p:embeddedFont>
      <p:font typeface="Mada"/>
      <p:regular r:id="rId22"/>
      <p:bold r:id="rId23"/>
    </p:embeddedFont>
    <p:embeddedFont>
      <p:font typeface="Changa"/>
      <p:regular r:id="rId24"/>
      <p:bold r:id="rId25"/>
    </p:embeddedFont>
    <p:embeddedFont>
      <p:font typeface="Bree Serif"/>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50737E-BAB7-4D27-9340-7A67A3AA939B}">
  <a:tblStyle styleId="{CD50737E-BAB7-4D27-9340-7A67A3AA939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3B0F928-A7A0-4061-8D44-143E29D13E89}"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Mada-regular.fntdata"/><Relationship Id="rId21" Type="http://schemas.openxmlformats.org/officeDocument/2006/relationships/font" Target="fonts/Nunito-boldItalic.fntdata"/><Relationship Id="rId24" Type="http://schemas.openxmlformats.org/officeDocument/2006/relationships/font" Target="fonts/Changa-regular.fntdata"/><Relationship Id="rId23" Type="http://schemas.openxmlformats.org/officeDocument/2006/relationships/font" Target="fonts/Mad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reeSerif-regular.fntdata"/><Relationship Id="rId25" Type="http://schemas.openxmlformats.org/officeDocument/2006/relationships/font" Target="fonts/Chang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8be07df02_1_17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8be07df02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ad464241c_0_6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ad464241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ccc9b32ec9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ccc9b32e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87fbaf099_0_14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87fbaf099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8be07df02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8be07df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8be07df02_0_4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8be07df0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8be07df02_0_8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8be07df0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8be07df02_1_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8be07df0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8be07df02_1_7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8be07df02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8be07df02_1_13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8be07df02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hyperlink" Target="https://drive.google.com/open?id=1TKjgKmuF8-7aGjiAgt-2f6dUWPkTI7rnH1d3RF0xuIw"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1.jp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5">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5909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Mass-Gathering &amp; Related Hazards</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Define mass gathering.</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List mass gathering characteristics that represent public health risk.</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List and understand the steps of mass gathering risk assessment.</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Identify risk based on event assessment.</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the components of risk identification and characterization.</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a:t>
            </a:r>
            <a:r>
              <a:rPr lang="en-GB">
                <a:latin typeface="Mada"/>
                <a:ea typeface="Mada"/>
                <a:cs typeface="Mada"/>
                <a:sym typeface="Mada"/>
              </a:rPr>
              <a:t> the components of risk </a:t>
            </a:r>
            <a:r>
              <a:rPr lang="en-GB">
                <a:latin typeface="Mada"/>
                <a:ea typeface="Mada"/>
                <a:cs typeface="Mada"/>
                <a:sym typeface="Mada"/>
              </a:rPr>
              <a:t>management</a:t>
            </a:r>
            <a:r>
              <a:rPr lang="en-GB">
                <a:latin typeface="Mada"/>
                <a:ea typeface="Mada"/>
                <a:cs typeface="Mada"/>
                <a:sym typeface="Mada"/>
              </a:rPr>
              <a:t>: surveillance and response.</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incident response system.</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Understand the role of WHO in mass gathering.</a:t>
            </a:r>
            <a:endParaRPr>
              <a:latin typeface="Mada"/>
              <a:ea typeface="Mada"/>
              <a:cs typeface="Mada"/>
              <a:sym typeface="Mada"/>
            </a:endParaRPr>
          </a:p>
        </p:txBody>
      </p:sp>
      <p:sp>
        <p:nvSpPr>
          <p:cNvPr id="67" name="Google Shape;67;p13"/>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70" name="Google Shape;70;p13"/>
          <p:cNvPicPr preferRelativeResize="0"/>
          <p:nvPr/>
        </p:nvPicPr>
        <p:blipFill>
          <a:blip r:embed="rId7">
            <a:alphaModFix/>
          </a:blip>
          <a:stretch>
            <a:fillRect/>
          </a:stretch>
        </p:blipFill>
        <p:spPr>
          <a:xfrm>
            <a:off x="4762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2"/>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a:off x="-75" y="9880625"/>
            <a:ext cx="7589400" cy="8178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WHO’s role in mass gatherings</a:t>
            </a:r>
            <a:endParaRPr sz="2400">
              <a:solidFill>
                <a:srgbClr val="134F5C"/>
              </a:solidFill>
              <a:latin typeface="Nunito"/>
              <a:ea typeface="Nunito"/>
              <a:cs typeface="Nunito"/>
              <a:sym typeface="Nunito"/>
            </a:endParaRPr>
          </a:p>
        </p:txBody>
      </p:sp>
      <p:sp>
        <p:nvSpPr>
          <p:cNvPr id="241" name="Google Shape;241;p22"/>
          <p:cNvSpPr txBox="1"/>
          <p:nvPr/>
        </p:nvSpPr>
        <p:spPr>
          <a:xfrm>
            <a:off x="129375" y="1088025"/>
            <a:ext cx="7268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Mada"/>
                <a:ea typeface="Mada"/>
                <a:cs typeface="Mada"/>
                <a:sym typeface="Mada"/>
              </a:rPr>
              <a:t>WHO provides advice and technical support to host governments preparing for mass gathering events.</a:t>
            </a:r>
            <a:endParaRPr sz="1200">
              <a:latin typeface="Mada"/>
              <a:ea typeface="Mada"/>
              <a:cs typeface="Mada"/>
              <a:sym typeface="Mada"/>
            </a:endParaRPr>
          </a:p>
        </p:txBody>
      </p:sp>
      <p:sp>
        <p:nvSpPr>
          <p:cNvPr id="242" name="Google Shape;242;p22"/>
          <p:cNvSpPr/>
          <p:nvPr/>
        </p:nvSpPr>
        <p:spPr>
          <a:xfrm>
            <a:off x="239925" y="2020850"/>
            <a:ext cx="7111500" cy="13824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provide advice and technical support to Member States that are hosting mass gatherings, </a:t>
            </a:r>
            <a:r>
              <a:rPr b="1" lang="en-GB" sz="1200">
                <a:solidFill>
                  <a:srgbClr val="CC0000"/>
                </a:solidFill>
                <a:latin typeface="Mada"/>
                <a:ea typeface="Mada"/>
                <a:cs typeface="Mada"/>
                <a:sym typeface="Mada"/>
              </a:rPr>
              <a:t>WHO draws on 5 WHO Collaborating Centres for Mass Gatherings and a Virtual Interdisciplinary Advisory Group (VIAG)</a:t>
            </a:r>
            <a:r>
              <a:rPr lang="en-GB" sz="1200">
                <a:solidFill>
                  <a:schemeClr val="dk1"/>
                </a:solidFill>
                <a:latin typeface="Mada"/>
                <a:ea typeface="Mada"/>
                <a:cs typeface="Mada"/>
                <a:sym typeface="Mada"/>
              </a:rPr>
              <a:t>. VIAG is an informal network of mass gathering experts. Their role is to </a:t>
            </a:r>
            <a:r>
              <a:rPr b="1" lang="en-GB" sz="1200">
                <a:solidFill>
                  <a:schemeClr val="dk1"/>
                </a:solidFill>
                <a:latin typeface="Mada"/>
                <a:ea typeface="Mada"/>
                <a:cs typeface="Mada"/>
                <a:sym typeface="Mada"/>
              </a:rPr>
              <a:t>share expertise on public health requirements</a:t>
            </a:r>
            <a:r>
              <a:rPr lang="en-GB" sz="1200">
                <a:solidFill>
                  <a:schemeClr val="dk1"/>
                </a:solidFill>
                <a:latin typeface="Mada"/>
                <a:ea typeface="Mada"/>
                <a:cs typeface="Mada"/>
                <a:sym typeface="Mada"/>
              </a:rPr>
              <a:t> and best practices with any organization considering hosting a mass gathering event.</a:t>
            </a:r>
            <a:endParaRPr sz="1200">
              <a:latin typeface="Mada"/>
              <a:ea typeface="Mada"/>
              <a:cs typeface="Mada"/>
              <a:sym typeface="Mada"/>
            </a:endParaRPr>
          </a:p>
        </p:txBody>
      </p:sp>
      <p:sp>
        <p:nvSpPr>
          <p:cNvPr id="243" name="Google Shape;243;p22"/>
          <p:cNvSpPr/>
          <p:nvPr/>
        </p:nvSpPr>
        <p:spPr>
          <a:xfrm>
            <a:off x="473700" y="1616122"/>
            <a:ext cx="4220400" cy="4677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Nunito"/>
                <a:ea typeface="Nunito"/>
                <a:cs typeface="Nunito"/>
                <a:sym typeface="Nunito"/>
              </a:rPr>
              <a:t>How does WHO provide support to Member States for mass gatherings?</a:t>
            </a:r>
            <a:endParaRPr b="1" sz="1200">
              <a:solidFill>
                <a:schemeClr val="lt1"/>
              </a:solidFill>
              <a:latin typeface="Nunito"/>
              <a:ea typeface="Nunito"/>
              <a:cs typeface="Nunito"/>
              <a:sym typeface="Nunito"/>
            </a:endParaRPr>
          </a:p>
        </p:txBody>
      </p:sp>
      <p:sp>
        <p:nvSpPr>
          <p:cNvPr id="244" name="Google Shape;244;p22"/>
          <p:cNvSpPr/>
          <p:nvPr/>
        </p:nvSpPr>
        <p:spPr>
          <a:xfrm>
            <a:off x="238875" y="4225294"/>
            <a:ext cx="7111500" cy="13824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Prior to the event: all-hazard risk assessment, travel medicine and activities to encourage increased physical activity, cessation of tobacco use and avoidance of excess alcohol.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During the event: international monitoring of potential disease spread and risk assessment, emergency medical services and hospitals and plans to manage fan zones.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After the event: capture lessons learnt and share expertise with future mass gathering hosts</a:t>
            </a:r>
            <a:endParaRPr sz="1200">
              <a:solidFill>
                <a:schemeClr val="dk1"/>
              </a:solidFill>
              <a:latin typeface="Mada"/>
              <a:ea typeface="Mada"/>
              <a:cs typeface="Mada"/>
              <a:sym typeface="Mada"/>
            </a:endParaRPr>
          </a:p>
        </p:txBody>
      </p:sp>
      <p:sp>
        <p:nvSpPr>
          <p:cNvPr id="245" name="Google Shape;245;p22"/>
          <p:cNvSpPr/>
          <p:nvPr/>
        </p:nvSpPr>
        <p:spPr>
          <a:xfrm>
            <a:off x="472650" y="3820567"/>
            <a:ext cx="4220400" cy="4677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Nunito"/>
                <a:ea typeface="Nunito"/>
                <a:cs typeface="Nunito"/>
                <a:sym typeface="Nunito"/>
              </a:rPr>
              <a:t>Activities to support host governments of mass gatherings often include:</a:t>
            </a:r>
            <a:endParaRPr b="1" sz="1200">
              <a:solidFill>
                <a:schemeClr val="lt1"/>
              </a:solidFill>
              <a:latin typeface="Nunito"/>
              <a:ea typeface="Nunito"/>
              <a:cs typeface="Nunito"/>
              <a:sym typeface="Nunito"/>
            </a:endParaRPr>
          </a:p>
        </p:txBody>
      </p:sp>
      <p:sp>
        <p:nvSpPr>
          <p:cNvPr id="246" name="Google Shape;246;p22"/>
          <p:cNvSpPr/>
          <p:nvPr/>
        </p:nvSpPr>
        <p:spPr>
          <a:xfrm>
            <a:off x="238875" y="6451434"/>
            <a:ext cx="7111500" cy="10665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decision states that the WHO "Director-General should, where appropriate, work closely with Member States that are planning and conducting mass gatherings to support cooperation and communication between the concerned health authorities in each country, and help Member States strengthen capacities to better utilize the International Health Regulations (2005)".</a:t>
            </a:r>
            <a:endParaRPr sz="1200">
              <a:latin typeface="Mada"/>
              <a:ea typeface="Mada"/>
              <a:cs typeface="Mada"/>
              <a:sym typeface="Mada"/>
            </a:endParaRPr>
          </a:p>
        </p:txBody>
      </p:sp>
      <p:sp>
        <p:nvSpPr>
          <p:cNvPr id="247" name="Google Shape;247;p22"/>
          <p:cNvSpPr/>
          <p:nvPr/>
        </p:nvSpPr>
        <p:spPr>
          <a:xfrm>
            <a:off x="472650" y="6046707"/>
            <a:ext cx="4220400" cy="4677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Nunito"/>
                <a:ea typeface="Nunito"/>
                <a:cs typeface="Nunito"/>
                <a:sym typeface="Nunito"/>
              </a:rPr>
              <a:t>What governs WHO’s work on mass gatherings?</a:t>
            </a:r>
            <a:endParaRPr b="1" sz="1200">
              <a:solidFill>
                <a:schemeClr val="lt1"/>
              </a:solidFill>
              <a:latin typeface="Nunito"/>
              <a:ea typeface="Nunito"/>
              <a:cs typeface="Nunito"/>
              <a:sym typeface="Nunito"/>
            </a:endParaRPr>
          </a:p>
        </p:txBody>
      </p:sp>
      <p:sp>
        <p:nvSpPr>
          <p:cNvPr id="248" name="Google Shape;248;p22"/>
          <p:cNvSpPr/>
          <p:nvPr/>
        </p:nvSpPr>
        <p:spPr>
          <a:xfrm>
            <a:off x="286500" y="8382300"/>
            <a:ext cx="7111500" cy="10665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WHO may provide advice and technical guidance to host countries on public health risks, </a:t>
            </a:r>
            <a:r>
              <a:rPr b="1" lang="en-GB" sz="1200">
                <a:solidFill>
                  <a:srgbClr val="CC0000"/>
                </a:solidFill>
                <a:latin typeface="Mada"/>
                <a:ea typeface="Mada"/>
                <a:cs typeface="Mada"/>
                <a:sym typeface="Mada"/>
              </a:rPr>
              <a:t>but has no decision power to uphold, cancel or postpone mass gatherings hosted by Member States</a:t>
            </a:r>
            <a:r>
              <a:rPr lang="en-GB" sz="1200">
                <a:solidFill>
                  <a:schemeClr val="dk1"/>
                </a:solidFill>
                <a:latin typeface="Mada"/>
                <a:ea typeface="Mada"/>
                <a:cs typeface="Mada"/>
                <a:sym typeface="Mada"/>
              </a:rPr>
              <a:t>.</a:t>
            </a:r>
            <a:endParaRPr sz="1200">
              <a:latin typeface="Mada"/>
              <a:ea typeface="Mada"/>
              <a:cs typeface="Mada"/>
              <a:sym typeface="Mada"/>
            </a:endParaRPr>
          </a:p>
        </p:txBody>
      </p:sp>
      <p:sp>
        <p:nvSpPr>
          <p:cNvPr id="249" name="Google Shape;249;p22"/>
          <p:cNvSpPr/>
          <p:nvPr/>
        </p:nvSpPr>
        <p:spPr>
          <a:xfrm>
            <a:off x="520275" y="7977573"/>
            <a:ext cx="4220400" cy="4677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Nunito"/>
                <a:ea typeface="Nunito"/>
                <a:cs typeface="Nunito"/>
                <a:sym typeface="Nunito"/>
              </a:rPr>
              <a:t>Does WHO have the power to cancel or move mass gatherings?</a:t>
            </a:r>
            <a:endParaRPr b="1" sz="1200">
              <a:solidFill>
                <a:schemeClr val="lt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3"/>
          <p:cNvSpPr/>
          <p:nvPr/>
        </p:nvSpPr>
        <p:spPr>
          <a:xfrm>
            <a:off x="173675" y="2028825"/>
            <a:ext cx="7246200" cy="73389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255" name="Google Shape;255;p23"/>
          <p:cNvSpPr/>
          <p:nvPr/>
        </p:nvSpPr>
        <p:spPr>
          <a:xfrm>
            <a:off x="685550" y="18088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256" name="Google Shape;256;p23"/>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57" name="Google Shape;257;p23"/>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58" name="Google Shape;258;p23"/>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59" name="Google Shape;259;p23"/>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260" name="Google Shape;260;p23"/>
          <p:cNvGraphicFramePr/>
          <p:nvPr/>
        </p:nvGraphicFramePr>
        <p:xfrm>
          <a:off x="2068288" y="9686763"/>
          <a:ext cx="3000000" cy="3000000"/>
        </p:xfrm>
        <a:graphic>
          <a:graphicData uri="http://schemas.openxmlformats.org/drawingml/2006/table">
            <a:tbl>
              <a:tblPr>
                <a:noFill/>
                <a:tableStyleId>{CD50737E-BAB7-4D27-9340-7A67A3AA939B}</a:tableStyleId>
              </a:tblPr>
              <a:tblGrid>
                <a:gridCol w="623325"/>
                <a:gridCol w="623325"/>
                <a:gridCol w="623325"/>
                <a:gridCol w="623325"/>
                <a:gridCol w="62332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61" name="Google Shape;261;p23"/>
          <p:cNvSpPr txBox="1"/>
          <p:nvPr/>
        </p:nvSpPr>
        <p:spPr>
          <a:xfrm>
            <a:off x="172550" y="2171700"/>
            <a:ext cx="7047300" cy="683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rgbClr val="A2C4C9"/>
                </a:solidFill>
                <a:latin typeface="Mada"/>
                <a:ea typeface="Mada"/>
                <a:cs typeface="Mada"/>
                <a:sym typeface="Mada"/>
              </a:rPr>
              <a:t>1- What is the required number of participants in an event to </a:t>
            </a:r>
            <a:r>
              <a:rPr b="1" lang="en-GB" sz="1200">
                <a:solidFill>
                  <a:srgbClr val="A2C4C9"/>
                </a:solidFill>
                <a:latin typeface="Mada"/>
                <a:ea typeface="Mada"/>
                <a:cs typeface="Mada"/>
                <a:sym typeface="Mada"/>
              </a:rPr>
              <a:t>consider</a:t>
            </a:r>
            <a:r>
              <a:rPr b="1" lang="en-GB" sz="1200">
                <a:solidFill>
                  <a:srgbClr val="A2C4C9"/>
                </a:solidFill>
                <a:latin typeface="Mada"/>
                <a:ea typeface="Mada"/>
                <a:cs typeface="Mada"/>
                <a:sym typeface="Mada"/>
              </a:rPr>
              <a:t> the event as  mass gathering ?</a:t>
            </a:r>
            <a:endParaRPr b="1" sz="1200">
              <a:solidFill>
                <a:srgbClr val="A2C4C9"/>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 &gt;1000 persons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B- &lt;1000 persons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C- &gt;100 persons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D- &gt;20000 persons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en-GB" sz="1200">
                <a:solidFill>
                  <a:srgbClr val="A2C4C9"/>
                </a:solidFill>
                <a:latin typeface="Mada"/>
                <a:ea typeface="Mada"/>
                <a:cs typeface="Mada"/>
                <a:sym typeface="Mada"/>
              </a:rPr>
              <a:t>2- Y</a:t>
            </a:r>
            <a:r>
              <a:rPr b="1" lang="en-GB" sz="1200">
                <a:solidFill>
                  <a:srgbClr val="A2C4C9"/>
                </a:solidFill>
                <a:latin typeface="Mada"/>
                <a:ea typeface="Mada"/>
                <a:cs typeface="Mada"/>
                <a:sym typeface="Mada"/>
              </a:rPr>
              <a:t>ou were asked to do a risk identification for a sport event which will be held outdoors in summer as part of Riyadh season event. what are the risks that the event may face?</a:t>
            </a:r>
            <a:endParaRPr b="1"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A- Risk of waterborne diseases , drowning and flood related injuries.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B- Risk of STDs, hypothermia and non-communicable diseases . poor air circulation, unknown immunity of participants.</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C- Risks of injuries and violence, Risk of cardiovascular events, Risk of dehydration, heat stroke/hyperthermia, Potential for inadequate sanitation, food and water preparation</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D- Risk of communicable disease, risk of food-borne illness, Risk of injuries, </a:t>
            </a:r>
            <a:r>
              <a:rPr lang="en-GB" sz="1200">
                <a:solidFill>
                  <a:schemeClr val="dk1"/>
                </a:solidFill>
                <a:latin typeface="Mada"/>
                <a:ea typeface="Mada"/>
                <a:cs typeface="Mada"/>
                <a:sym typeface="Mada"/>
              </a:rPr>
              <a:t>Risk of </a:t>
            </a:r>
            <a:r>
              <a:rPr lang="en-GB" sz="1200">
                <a:latin typeface="Mada"/>
                <a:ea typeface="Mada"/>
                <a:cs typeface="Mada"/>
                <a:sym typeface="Mada"/>
              </a:rPr>
              <a:t>alcohol poisoning</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en-GB" sz="1200">
                <a:solidFill>
                  <a:srgbClr val="A2C4C9"/>
                </a:solidFill>
                <a:latin typeface="Mada"/>
                <a:ea typeface="Mada"/>
                <a:cs typeface="Mada"/>
                <a:sym typeface="Mada"/>
              </a:rPr>
              <a:t>3-  What is the definition of " Mass gatherings" ?</a:t>
            </a:r>
            <a:endParaRPr b="1" sz="1200">
              <a:solidFill>
                <a:srgbClr val="A2C4C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A- Aspect of health and disease related to travel</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B- Health issues that call for actions on the global forces that determine the health of people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C- Involvement of cities in the work of international organizations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D- Temporary collection of large numbers of people at one site or location for a common purpose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200">
                <a:solidFill>
                  <a:srgbClr val="BF9000"/>
                </a:solidFill>
                <a:latin typeface="Mada"/>
                <a:ea typeface="Mada"/>
                <a:cs typeface="Mada"/>
                <a:sym typeface="Mada"/>
              </a:rPr>
              <a:t>4- A planned combination of educational, political, regulatory, and organizational supports for actions and conditions of living conducive to the health of individuals, groups, or communities is the definition of ?</a:t>
            </a:r>
            <a:endParaRPr b="1" sz="1200">
              <a:solidFill>
                <a:srgbClr val="BF9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A- Health promotion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B- Health education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C- Community health.</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D- Mass gathering</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200">
                <a:solidFill>
                  <a:srgbClr val="A2C4C9"/>
                </a:solidFill>
                <a:latin typeface="Mada"/>
                <a:ea typeface="Mada"/>
                <a:cs typeface="Mada"/>
                <a:sym typeface="Mada"/>
              </a:rPr>
              <a:t>3-  Which of the following mass gathering category has the greatest threat to public health</a:t>
            </a:r>
            <a:endParaRPr b="1" sz="1200">
              <a:solidFill>
                <a:srgbClr val="A2C4C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A- Hajj</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B- Pope’s funeral</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C- Olympics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D- Wedding celebration</a:t>
            </a:r>
            <a:endParaRPr sz="1200">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4"/>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267" name="Google Shape;267;p24"/>
          <p:cNvSpPr txBox="1"/>
          <p:nvPr/>
        </p:nvSpPr>
        <p:spPr>
          <a:xfrm>
            <a:off x="2591825" y="662417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 </a:t>
            </a:r>
            <a:endParaRPr>
              <a:latin typeface="Mada"/>
              <a:ea typeface="Mada"/>
              <a:cs typeface="Mada"/>
              <a:sym typeface="Mada"/>
            </a:endParaRPr>
          </a:p>
        </p:txBody>
      </p:sp>
      <p:sp>
        <p:nvSpPr>
          <p:cNvPr id="268" name="Google Shape;268;p24"/>
          <p:cNvSpPr txBox="1"/>
          <p:nvPr/>
        </p:nvSpPr>
        <p:spPr>
          <a:xfrm>
            <a:off x="295071" y="5976111"/>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
        <p:nvSpPr>
          <p:cNvPr id="269" name="Google Shape;269;p24"/>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p24"/>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273" name="Google Shape;273;p24"/>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274" name="Google Shape;274;p24"/>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Alحuقbani</a:t>
            </a:r>
            <a:r>
              <a:rPr lang="en-GB" sz="2200">
                <a:solidFill>
                  <a:srgbClr val="76A5AF"/>
                </a:solidFill>
                <a:latin typeface="Nunito"/>
                <a:ea typeface="Nunito"/>
                <a:cs typeface="Nunito"/>
                <a:sym typeface="Nunito"/>
              </a:rPr>
              <a:t>  |  Ibrahim AlDaخil</a:t>
            </a:r>
            <a:endParaRPr sz="2200">
              <a:solidFill>
                <a:srgbClr val="76A5AF"/>
              </a:solidFill>
              <a:latin typeface="Nunito"/>
              <a:ea typeface="Nunito"/>
              <a:cs typeface="Nunito"/>
              <a:sym typeface="Nunito"/>
            </a:endParaRPr>
          </a:p>
        </p:txBody>
      </p:sp>
      <p:sp>
        <p:nvSpPr>
          <p:cNvPr id="275" name="Google Shape;275;p24"/>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276" name="Google Shape;276;p24"/>
          <p:cNvSpPr txBox="1"/>
          <p:nvPr/>
        </p:nvSpPr>
        <p:spPr>
          <a:xfrm>
            <a:off x="5086325" y="6279850"/>
            <a:ext cx="21597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277" name="Google Shape;277;p24"/>
          <p:cNvPicPr preferRelativeResize="0"/>
          <p:nvPr/>
        </p:nvPicPr>
        <p:blipFill>
          <a:blip r:embed="rId4">
            <a:alphaModFix/>
          </a:blip>
          <a:stretch>
            <a:fillRect/>
          </a:stretch>
        </p:blipFill>
        <p:spPr>
          <a:xfrm>
            <a:off x="4609890" y="8296345"/>
            <a:ext cx="270097" cy="270066"/>
          </a:xfrm>
          <a:prstGeom prst="rect">
            <a:avLst/>
          </a:prstGeom>
          <a:noFill/>
          <a:ln>
            <a:noFill/>
          </a:ln>
        </p:spPr>
      </p:pic>
      <p:pic>
        <p:nvPicPr>
          <p:cNvPr id="278" name="Google Shape;278;p24"/>
          <p:cNvPicPr preferRelativeResize="0"/>
          <p:nvPr/>
        </p:nvPicPr>
        <p:blipFill>
          <a:blip r:embed="rId5">
            <a:alphaModFix/>
          </a:blip>
          <a:stretch>
            <a:fillRect/>
          </a:stretch>
        </p:blipFill>
        <p:spPr>
          <a:xfrm>
            <a:off x="2748636" y="7997696"/>
            <a:ext cx="270100" cy="270100"/>
          </a:xfrm>
          <a:prstGeom prst="rect">
            <a:avLst/>
          </a:prstGeom>
          <a:noFill/>
          <a:ln>
            <a:noFill/>
          </a:ln>
        </p:spPr>
      </p:pic>
      <p:pic>
        <p:nvPicPr>
          <p:cNvPr id="279" name="Google Shape;279;p24"/>
          <p:cNvPicPr preferRelativeResize="0"/>
          <p:nvPr/>
        </p:nvPicPr>
        <p:blipFill>
          <a:blip r:embed="rId6">
            <a:alphaModFix/>
          </a:blip>
          <a:stretch>
            <a:fillRect/>
          </a:stretch>
        </p:blipFill>
        <p:spPr>
          <a:xfrm>
            <a:off x="4759069" y="7969133"/>
            <a:ext cx="327250" cy="327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Mass-gathering and related hazards</a:t>
            </a:r>
            <a:endParaRPr sz="2400">
              <a:solidFill>
                <a:srgbClr val="134F5C"/>
              </a:solidFill>
              <a:latin typeface="Nunito"/>
              <a:ea typeface="Nunito"/>
              <a:cs typeface="Nunito"/>
              <a:sym typeface="Nunito"/>
            </a:endParaRPr>
          </a:p>
        </p:txBody>
      </p:sp>
      <p:sp>
        <p:nvSpPr>
          <p:cNvPr id="78" name="Google Shape;78;p14"/>
          <p:cNvSpPr/>
          <p:nvPr/>
        </p:nvSpPr>
        <p:spPr>
          <a:xfrm>
            <a:off x="265800" y="2114363"/>
            <a:ext cx="6783900" cy="27369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Are events attended by large numbers of individuals, concentrated in a specific area for a specific purpose andover a limited period of time </a:t>
            </a:r>
            <a:r>
              <a:rPr baseline="30000" lang="en-GB" sz="1200">
                <a:latin typeface="Mada"/>
                <a:ea typeface="Mada"/>
                <a:cs typeface="Mada"/>
                <a:sym typeface="Mada"/>
              </a:rPr>
              <a:t>1</a:t>
            </a:r>
            <a:endParaRPr baseline="30000"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Are events attended by a sufficient number of people to strain the planning and response resources of the host community, state/province/, nation, or region where it is being held.</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GB" sz="1200">
                <a:latin typeface="Mada"/>
                <a:ea typeface="Mada"/>
                <a:cs typeface="Mada"/>
                <a:sym typeface="Mada"/>
              </a:rPr>
              <a:t>The World Health Organization (WHO)</a:t>
            </a:r>
            <a:r>
              <a:rPr lang="en-GB" sz="1200">
                <a:latin typeface="Mada"/>
                <a:ea typeface="Mada"/>
                <a:cs typeface="Mada"/>
                <a:sym typeface="Mada"/>
              </a:rPr>
              <a:t> definition also takes a broader view of mass gatherings to include the public health dimensions and </a:t>
            </a:r>
            <a:r>
              <a:rPr b="1" lang="en-GB" sz="1200">
                <a:latin typeface="Mada"/>
                <a:ea typeface="Mada"/>
                <a:cs typeface="Mada"/>
                <a:sym typeface="Mada"/>
              </a:rPr>
              <a:t>defines </a:t>
            </a:r>
            <a:r>
              <a:rPr lang="en-GB" sz="1200">
                <a:latin typeface="Mada"/>
                <a:ea typeface="Mada"/>
                <a:cs typeface="Mada"/>
                <a:sym typeface="Mada"/>
              </a:rPr>
              <a:t>mass gatherings as events attended by a sufficient number of people to potentially strain the public health resources of the community, city, or nation hosting the event.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Number of participants: </a:t>
            </a:r>
            <a:r>
              <a:rPr b="1" lang="en-GB" sz="1200">
                <a:latin typeface="Mada"/>
                <a:ea typeface="Mada"/>
                <a:cs typeface="Mada"/>
                <a:sym typeface="Mada"/>
              </a:rPr>
              <a:t>&gt;1000 persons</a:t>
            </a:r>
            <a:r>
              <a:rPr lang="en-GB" sz="1200">
                <a:latin typeface="Mada"/>
                <a:ea typeface="Mada"/>
                <a:cs typeface="Mada"/>
                <a:sym typeface="Mada"/>
              </a:rPr>
              <a:t>, although most literature suggests &gt;25000 persons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79" name="Google Shape;79;p14"/>
          <p:cNvSpPr/>
          <p:nvPr/>
        </p:nvSpPr>
        <p:spPr>
          <a:xfrm>
            <a:off x="265800" y="1165950"/>
            <a:ext cx="20013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D</a:t>
            </a:r>
            <a:r>
              <a:rPr lang="en-GB" sz="1600">
                <a:solidFill>
                  <a:srgbClr val="FFFFFF"/>
                </a:solidFill>
                <a:latin typeface="Nunito"/>
                <a:ea typeface="Nunito"/>
                <a:cs typeface="Nunito"/>
                <a:sym typeface="Nunito"/>
              </a:rPr>
              <a:t>efinitions</a:t>
            </a:r>
            <a:endParaRPr sz="1600">
              <a:solidFill>
                <a:srgbClr val="FFFFFF"/>
              </a:solidFill>
              <a:latin typeface="Nunito"/>
              <a:ea typeface="Nunito"/>
              <a:cs typeface="Nunito"/>
              <a:sym typeface="Nunito"/>
            </a:endParaRPr>
          </a:p>
        </p:txBody>
      </p:sp>
      <p:sp>
        <p:nvSpPr>
          <p:cNvPr id="80" name="Google Shape;80;p14"/>
          <p:cNvSpPr/>
          <p:nvPr/>
        </p:nvSpPr>
        <p:spPr>
          <a:xfrm>
            <a:off x="637275" y="1794000"/>
            <a:ext cx="2306100" cy="3921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solidFill>
                  <a:schemeClr val="lt1"/>
                </a:solidFill>
                <a:latin typeface="Nunito"/>
                <a:ea typeface="Nunito"/>
                <a:cs typeface="Nunito"/>
                <a:sym typeface="Nunito"/>
              </a:rPr>
              <a:t>Mass gatherings (MGs)</a:t>
            </a:r>
            <a:endParaRPr sz="1500"/>
          </a:p>
        </p:txBody>
      </p:sp>
      <p:sp>
        <p:nvSpPr>
          <p:cNvPr id="81" name="Google Shape;81;p14"/>
          <p:cNvSpPr/>
          <p:nvPr/>
        </p:nvSpPr>
        <p:spPr>
          <a:xfrm>
            <a:off x="189600" y="5148700"/>
            <a:ext cx="6783900" cy="16515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is an</a:t>
            </a:r>
            <a:r>
              <a:rPr b="1" lang="en-GB" sz="1200">
                <a:latin typeface="Mada"/>
                <a:ea typeface="Mada"/>
                <a:cs typeface="Mada"/>
                <a:sym typeface="Mada"/>
              </a:rPr>
              <a:t> area of medicine that deals with health aspects during mass gatherings</a:t>
            </a:r>
            <a:r>
              <a:rPr lang="en-GB" sz="1200">
                <a:latin typeface="Mada"/>
                <a:ea typeface="Mada"/>
                <a:cs typeface="Mada"/>
                <a:sym typeface="Mada"/>
              </a:rPr>
              <a:t> including the health effects and risks of mass gatherings and strategies for effective health services delivery during these events.</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formal discipline of mass gatherings medicine was launched at the World Health Assembly of Ministers of Health in Geneva in May 2014.</a:t>
            </a:r>
            <a:endParaRPr sz="1200">
              <a:latin typeface="Mada"/>
              <a:ea typeface="Mada"/>
              <a:cs typeface="Mada"/>
              <a:sym typeface="Mada"/>
            </a:endParaRPr>
          </a:p>
        </p:txBody>
      </p:sp>
      <p:sp>
        <p:nvSpPr>
          <p:cNvPr id="82" name="Google Shape;82;p14"/>
          <p:cNvSpPr/>
          <p:nvPr/>
        </p:nvSpPr>
        <p:spPr>
          <a:xfrm>
            <a:off x="637275" y="4959375"/>
            <a:ext cx="2582400" cy="3921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solidFill>
                  <a:schemeClr val="lt1"/>
                </a:solidFill>
                <a:latin typeface="Nunito"/>
                <a:ea typeface="Nunito"/>
                <a:cs typeface="Nunito"/>
                <a:sym typeface="Nunito"/>
              </a:rPr>
              <a:t>Mass gatherings medicine </a:t>
            </a:r>
            <a:endParaRPr sz="1500"/>
          </a:p>
        </p:txBody>
      </p:sp>
      <p:sp>
        <p:nvSpPr>
          <p:cNvPr id="83" name="Google Shape;83;p14"/>
          <p:cNvSpPr/>
          <p:nvPr/>
        </p:nvSpPr>
        <p:spPr>
          <a:xfrm>
            <a:off x="129375" y="6995925"/>
            <a:ext cx="30522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Examples of mass gatherings  </a:t>
            </a:r>
            <a:endParaRPr sz="1600">
              <a:solidFill>
                <a:srgbClr val="FFFFFF"/>
              </a:solidFill>
              <a:latin typeface="Nunito"/>
              <a:ea typeface="Nunito"/>
              <a:cs typeface="Nunito"/>
              <a:sym typeface="Nunito"/>
            </a:endParaRPr>
          </a:p>
        </p:txBody>
      </p:sp>
      <p:pic>
        <p:nvPicPr>
          <p:cNvPr id="84" name="Google Shape;84;p14"/>
          <p:cNvPicPr preferRelativeResize="0"/>
          <p:nvPr/>
        </p:nvPicPr>
        <p:blipFill>
          <a:blip r:embed="rId3">
            <a:alphaModFix/>
          </a:blip>
          <a:stretch>
            <a:fillRect/>
          </a:stretch>
        </p:blipFill>
        <p:spPr>
          <a:xfrm>
            <a:off x="425950" y="8068875"/>
            <a:ext cx="2001300" cy="1334859"/>
          </a:xfrm>
          <a:prstGeom prst="rect">
            <a:avLst/>
          </a:prstGeom>
          <a:noFill/>
          <a:ln>
            <a:noFill/>
          </a:ln>
        </p:spPr>
      </p:pic>
      <p:sp>
        <p:nvSpPr>
          <p:cNvPr id="85" name="Google Shape;85;p14"/>
          <p:cNvSpPr/>
          <p:nvPr/>
        </p:nvSpPr>
        <p:spPr>
          <a:xfrm>
            <a:off x="152525" y="7723900"/>
            <a:ext cx="1066800" cy="472200"/>
          </a:xfrm>
          <a:prstGeom prst="rect">
            <a:avLst/>
          </a:prstGeom>
          <a:solidFill>
            <a:srgbClr val="FFFFFF"/>
          </a:solid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b="1" lang="en-GB" sz="1200">
                <a:latin typeface="Mada"/>
                <a:ea typeface="Mada"/>
                <a:cs typeface="Mada"/>
                <a:sym typeface="Mada"/>
              </a:rPr>
              <a:t>Hajj </a:t>
            </a:r>
            <a:r>
              <a:rPr baseline="30000" lang="en-GB" sz="1200">
                <a:solidFill>
                  <a:schemeClr val="dk1"/>
                </a:solidFill>
                <a:latin typeface="Mada"/>
                <a:ea typeface="Mada"/>
                <a:cs typeface="Mada"/>
                <a:sym typeface="Mada"/>
              </a:rPr>
              <a:t>2</a:t>
            </a:r>
            <a:endParaRPr b="1" sz="1200">
              <a:latin typeface="Mada"/>
              <a:ea typeface="Mada"/>
              <a:cs typeface="Mada"/>
              <a:sym typeface="Mada"/>
            </a:endParaRPr>
          </a:p>
        </p:txBody>
      </p:sp>
      <p:sp>
        <p:nvSpPr>
          <p:cNvPr id="86" name="Google Shape;86;p14"/>
          <p:cNvSpPr txBox="1"/>
          <p:nvPr/>
        </p:nvSpPr>
        <p:spPr>
          <a:xfrm>
            <a:off x="2943375" y="8135750"/>
            <a:ext cx="4516800" cy="12930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sp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10,250 Olympic athletes \4,000 Paralympic athletes\ 20,000 press and media \ 180,000 spectators/day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17,000 people living in the Olympic Village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Estimates of 4.5 million visitors to London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26 Olympic sports in 30 venues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20 Paralympic sports in 21 venues </a:t>
            </a:r>
            <a:endParaRPr sz="1200"/>
          </a:p>
        </p:txBody>
      </p:sp>
      <p:sp>
        <p:nvSpPr>
          <p:cNvPr id="87" name="Google Shape;87;p14"/>
          <p:cNvSpPr/>
          <p:nvPr/>
        </p:nvSpPr>
        <p:spPr>
          <a:xfrm>
            <a:off x="2756850" y="7723900"/>
            <a:ext cx="1287000" cy="472200"/>
          </a:xfrm>
          <a:prstGeom prst="rect">
            <a:avLst/>
          </a:prstGeom>
          <a:solidFill>
            <a:srgbClr val="FFFFFF"/>
          </a:solid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en-GB" sz="1200">
                <a:latin typeface="Mada"/>
                <a:ea typeface="Mada"/>
                <a:cs typeface="Mada"/>
                <a:sym typeface="Mada"/>
              </a:rPr>
              <a:t>The London Olympics 2012 </a:t>
            </a:r>
            <a:endParaRPr sz="1200">
              <a:latin typeface="Mada"/>
              <a:ea typeface="Mada"/>
              <a:cs typeface="Mada"/>
              <a:sym typeface="Mada"/>
            </a:endParaRPr>
          </a:p>
        </p:txBody>
      </p:sp>
      <p:sp>
        <p:nvSpPr>
          <p:cNvPr id="88" name="Google Shape;88;p14"/>
          <p:cNvSpPr/>
          <p:nvPr/>
        </p:nvSpPr>
        <p:spPr>
          <a:xfrm>
            <a:off x="2319028" y="1159238"/>
            <a:ext cx="352800" cy="3462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9575" y="9703275"/>
            <a:ext cx="7589400" cy="6003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In other words, mass gathering is a lot of people in a confined space</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During Hajj, the country hosts millions of people. This confined area creates a risk for hazards that threatens public health to spread and injure those people. Such mass gatherings require huge planning and preparation and identifying potential risks and </a:t>
            </a:r>
            <a:r>
              <a:rPr lang="en-GB" sz="900">
                <a:solidFill>
                  <a:srgbClr val="6AA84F"/>
                </a:solidFill>
                <a:latin typeface="Mada"/>
                <a:ea typeface="Mada"/>
                <a:cs typeface="Mada"/>
                <a:sym typeface="Mada"/>
              </a:rPr>
              <a:t>figuring</a:t>
            </a:r>
            <a:r>
              <a:rPr lang="en-GB" sz="900">
                <a:solidFill>
                  <a:srgbClr val="6AA84F"/>
                </a:solidFill>
                <a:latin typeface="Mada"/>
                <a:ea typeface="Mada"/>
                <a:cs typeface="Mada"/>
                <a:sym typeface="Mada"/>
              </a:rPr>
              <a:t> ways to overcome them.</a:t>
            </a:r>
            <a:endParaRPr sz="900">
              <a:solidFill>
                <a:srgbClr val="6AA84F"/>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Mass-gathering and related hazards</a:t>
            </a:r>
            <a:endParaRPr sz="2400">
              <a:solidFill>
                <a:srgbClr val="134F5C"/>
              </a:solidFill>
              <a:latin typeface="Nunito"/>
              <a:ea typeface="Nunito"/>
              <a:cs typeface="Nunito"/>
              <a:sym typeface="Nunito"/>
            </a:endParaRPr>
          </a:p>
        </p:txBody>
      </p:sp>
      <p:sp>
        <p:nvSpPr>
          <p:cNvPr id="97" name="Google Shape;97;p15"/>
          <p:cNvSpPr/>
          <p:nvPr/>
        </p:nvSpPr>
        <p:spPr>
          <a:xfrm>
            <a:off x="129375" y="1083050"/>
            <a:ext cx="28110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Types of Mass-gathering </a:t>
            </a:r>
            <a:endParaRPr sz="1600">
              <a:solidFill>
                <a:srgbClr val="FFFFFF"/>
              </a:solidFill>
              <a:latin typeface="Nunito"/>
              <a:ea typeface="Nunito"/>
              <a:cs typeface="Nunito"/>
              <a:sym typeface="Nunito"/>
            </a:endParaRPr>
          </a:p>
        </p:txBody>
      </p:sp>
      <p:sp>
        <p:nvSpPr>
          <p:cNvPr id="98" name="Google Shape;98;p15"/>
          <p:cNvSpPr/>
          <p:nvPr/>
        </p:nvSpPr>
        <p:spPr>
          <a:xfrm>
            <a:off x="70850" y="1663100"/>
            <a:ext cx="1415100" cy="716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Fairs, exhibitions (World Expo Shanghai)</a:t>
            </a:r>
            <a:endParaRPr sz="1200">
              <a:latin typeface="Mada"/>
              <a:ea typeface="Mada"/>
              <a:cs typeface="Mada"/>
              <a:sym typeface="Mada"/>
            </a:endParaRPr>
          </a:p>
        </p:txBody>
      </p:sp>
      <p:sp>
        <p:nvSpPr>
          <p:cNvPr id="99" name="Google Shape;99;p15"/>
          <p:cNvSpPr/>
          <p:nvPr/>
        </p:nvSpPr>
        <p:spPr>
          <a:xfrm>
            <a:off x="1593424" y="1663100"/>
            <a:ext cx="1415100" cy="716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Concerts, festivals (Riyadh season, </a:t>
            </a:r>
            <a:r>
              <a:rPr lang="en-GB" sz="1200">
                <a:latin typeface="Mada"/>
                <a:ea typeface="Mada"/>
                <a:cs typeface="Mada"/>
                <a:sym typeface="Mada"/>
              </a:rPr>
              <a:t>Glastonbury</a:t>
            </a:r>
            <a:r>
              <a:rPr lang="en-GB" sz="1200">
                <a:latin typeface="Mada"/>
                <a:ea typeface="Mada"/>
                <a:cs typeface="Mada"/>
                <a:sym typeface="Mada"/>
              </a:rPr>
              <a:t>, UK)</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00" name="Google Shape;100;p15"/>
          <p:cNvSpPr/>
          <p:nvPr/>
        </p:nvSpPr>
        <p:spPr>
          <a:xfrm>
            <a:off x="3115998" y="1663100"/>
            <a:ext cx="1415100" cy="716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Sports (Olympics</a:t>
            </a:r>
            <a:r>
              <a:rPr lang="en-GB" sz="1200">
                <a:latin typeface="Mada"/>
                <a:ea typeface="Mada"/>
                <a:cs typeface="Mada"/>
                <a:sym typeface="Mada"/>
              </a:rPr>
              <a:t>)</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01" name="Google Shape;101;p15"/>
          <p:cNvSpPr/>
          <p:nvPr/>
        </p:nvSpPr>
        <p:spPr>
          <a:xfrm>
            <a:off x="4638584" y="1663100"/>
            <a:ext cx="1415100" cy="716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Religious (Hajj)</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02" name="Google Shape;102;p15"/>
          <p:cNvSpPr/>
          <p:nvPr/>
        </p:nvSpPr>
        <p:spPr>
          <a:xfrm>
            <a:off x="6105429" y="1663100"/>
            <a:ext cx="1415100" cy="7167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Political (G20)</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pic>
        <p:nvPicPr>
          <p:cNvPr id="103" name="Google Shape;103;p15"/>
          <p:cNvPicPr preferRelativeResize="0"/>
          <p:nvPr/>
        </p:nvPicPr>
        <p:blipFill rotWithShape="1">
          <a:blip r:embed="rId3">
            <a:alphaModFix/>
          </a:blip>
          <a:srcRect b="0" l="0" r="0" t="17695"/>
          <a:stretch/>
        </p:blipFill>
        <p:spPr>
          <a:xfrm>
            <a:off x="397822" y="3090937"/>
            <a:ext cx="6795703" cy="2357987"/>
          </a:xfrm>
          <a:prstGeom prst="rect">
            <a:avLst/>
          </a:prstGeom>
          <a:noFill/>
          <a:ln>
            <a:noFill/>
          </a:ln>
        </p:spPr>
      </p:pic>
      <p:sp>
        <p:nvSpPr>
          <p:cNvPr id="104" name="Google Shape;104;p15"/>
          <p:cNvSpPr/>
          <p:nvPr/>
        </p:nvSpPr>
        <p:spPr>
          <a:xfrm>
            <a:off x="2149775" y="2754663"/>
            <a:ext cx="30522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Categories of Mass-gathering </a:t>
            </a:r>
            <a:endParaRPr sz="1600">
              <a:solidFill>
                <a:srgbClr val="FFFFFF"/>
              </a:solidFill>
              <a:latin typeface="Nunito"/>
              <a:ea typeface="Nunito"/>
              <a:cs typeface="Nunito"/>
              <a:sym typeface="Nunito"/>
            </a:endParaRPr>
          </a:p>
        </p:txBody>
      </p:sp>
      <p:sp>
        <p:nvSpPr>
          <p:cNvPr id="105" name="Google Shape;105;p15"/>
          <p:cNvSpPr/>
          <p:nvPr/>
        </p:nvSpPr>
        <p:spPr>
          <a:xfrm>
            <a:off x="155200" y="6160964"/>
            <a:ext cx="7186500" cy="1393200"/>
          </a:xfrm>
          <a:prstGeom prst="rect">
            <a:avLst/>
          </a:prstGeom>
          <a:noFill/>
          <a:ln cap="flat" cmpd="sng" w="9525">
            <a:solidFill>
              <a:srgbClr val="A2C4C9"/>
            </a:solidFill>
            <a:prstDash val="solid"/>
            <a:round/>
            <a:headEnd len="sm" w="sm" type="none"/>
            <a:tailEnd len="sm" w="sm" type="none"/>
          </a:ln>
        </p:spPr>
        <p:txBody>
          <a:bodyPr anchorCtr="0" anchor="ctr" bIns="75600" lIns="75600" spcFirstLastPara="1" rIns="75600" wrap="square" tIns="75600">
            <a:noAutofit/>
          </a:bodyPr>
          <a:lstStyle/>
          <a:p>
            <a:pPr indent="-298450" lvl="0" marL="457200" rtl="0" algn="l">
              <a:spcBef>
                <a:spcPts val="0"/>
              </a:spcBef>
              <a:spcAft>
                <a:spcPts val="0"/>
              </a:spcAft>
              <a:buSzPts val="1100"/>
              <a:buFont typeface="Mada"/>
              <a:buChar char="●"/>
            </a:pPr>
            <a:r>
              <a:rPr lang="en-GB" sz="1100">
                <a:latin typeface="Mada"/>
                <a:ea typeface="Mada"/>
                <a:cs typeface="Mada"/>
                <a:sym typeface="Mada"/>
              </a:rPr>
              <a:t>Mass gatherings can pose several significant public health challenges to the health and security authorities both within the host country and abroad.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They place additional pressures on health systems, which must operate for the duration of the mass gatherings stretched to surge capacity. </a:t>
            </a:r>
            <a:r>
              <a:rPr baseline="30000" lang="en-GB" sz="1100">
                <a:latin typeface="Mada"/>
                <a:ea typeface="Mada"/>
                <a:cs typeface="Mada"/>
                <a:sym typeface="Mada"/>
              </a:rPr>
              <a:t>1</a:t>
            </a:r>
            <a:endParaRPr baseline="30000"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Require intersectoral approaches to risk mitigation and coordination and</a:t>
            </a:r>
            <a:endParaRPr sz="1100">
              <a:latin typeface="Mada"/>
              <a:ea typeface="Mada"/>
              <a:cs typeface="Mada"/>
              <a:sym typeface="Mada"/>
            </a:endParaRPr>
          </a:p>
          <a:p>
            <a:pPr indent="0" lvl="0" marL="457200" rtl="0" algn="l">
              <a:spcBef>
                <a:spcPts val="0"/>
              </a:spcBef>
              <a:spcAft>
                <a:spcPts val="0"/>
              </a:spcAft>
              <a:buNone/>
            </a:pPr>
            <a:r>
              <a:rPr lang="en-GB" sz="1100">
                <a:latin typeface="Mada"/>
                <a:ea typeface="Mada"/>
                <a:cs typeface="Mada"/>
                <a:sym typeface="Mada"/>
              </a:rPr>
              <a:t>cooperation across multiple disciplines, agencies, sectors, and ministries</a:t>
            </a:r>
            <a:endParaRPr sz="1100">
              <a:latin typeface="Mada"/>
              <a:ea typeface="Mada"/>
              <a:cs typeface="Mada"/>
              <a:sym typeface="Mada"/>
            </a:endParaRPr>
          </a:p>
        </p:txBody>
      </p:sp>
      <p:sp>
        <p:nvSpPr>
          <p:cNvPr id="106" name="Google Shape;106;p15"/>
          <p:cNvSpPr/>
          <p:nvPr/>
        </p:nvSpPr>
        <p:spPr>
          <a:xfrm>
            <a:off x="129375" y="7657663"/>
            <a:ext cx="1514700" cy="18744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Nunito"/>
                <a:ea typeface="Nunito"/>
                <a:cs typeface="Nunito"/>
                <a:sym typeface="Nunito"/>
              </a:rPr>
              <a:t>MG characteristics that represent public</a:t>
            </a:r>
            <a:endParaRPr>
              <a:solidFill>
                <a:schemeClr val="lt1"/>
              </a:solidFill>
              <a:latin typeface="Nunito"/>
              <a:ea typeface="Nunito"/>
              <a:cs typeface="Nunito"/>
              <a:sym typeface="Nunito"/>
            </a:endParaRPr>
          </a:p>
          <a:p>
            <a:pPr indent="0" lvl="0" marL="0" rtl="0" algn="ctr">
              <a:spcBef>
                <a:spcPts val="0"/>
              </a:spcBef>
              <a:spcAft>
                <a:spcPts val="0"/>
              </a:spcAft>
              <a:buNone/>
            </a:pPr>
            <a:r>
              <a:rPr lang="en-GB">
                <a:solidFill>
                  <a:schemeClr val="lt1"/>
                </a:solidFill>
                <a:latin typeface="Nunito"/>
                <a:ea typeface="Nunito"/>
                <a:cs typeface="Nunito"/>
                <a:sym typeface="Nunito"/>
              </a:rPr>
              <a:t>health risk</a:t>
            </a:r>
            <a:endParaRPr>
              <a:solidFill>
                <a:schemeClr val="lt1"/>
              </a:solidFill>
              <a:latin typeface="Nunito"/>
              <a:ea typeface="Nunito"/>
              <a:cs typeface="Nunito"/>
              <a:sym typeface="Nunito"/>
            </a:endParaRPr>
          </a:p>
        </p:txBody>
      </p:sp>
      <p:graphicFrame>
        <p:nvGraphicFramePr>
          <p:cNvPr id="107" name="Google Shape;107;p15"/>
          <p:cNvGraphicFramePr/>
          <p:nvPr/>
        </p:nvGraphicFramePr>
        <p:xfrm>
          <a:off x="1688088" y="7657663"/>
          <a:ext cx="3000000" cy="3000000"/>
        </p:xfrm>
        <a:graphic>
          <a:graphicData uri="http://schemas.openxmlformats.org/drawingml/2006/table">
            <a:tbl>
              <a:tblPr>
                <a:noFill/>
                <a:tableStyleId>{CD50737E-BAB7-4D27-9340-7A67A3AA939B}</a:tableStyleId>
              </a:tblPr>
              <a:tblGrid>
                <a:gridCol w="3632850"/>
                <a:gridCol w="2051700"/>
              </a:tblGrid>
              <a:tr h="857000">
                <a:tc>
                  <a:txBody>
                    <a:bodyPr/>
                    <a:lstStyle/>
                    <a:p>
                      <a:pPr indent="0" lvl="0" marL="0" rtl="0" algn="l">
                        <a:spcBef>
                          <a:spcPts val="0"/>
                        </a:spcBef>
                        <a:spcAft>
                          <a:spcPts val="0"/>
                        </a:spcAft>
                        <a:buNone/>
                      </a:pPr>
                      <a:r>
                        <a:rPr b="1" lang="en-GB" sz="1100">
                          <a:latin typeface="Mada"/>
                          <a:ea typeface="Mada"/>
                          <a:cs typeface="Mada"/>
                          <a:sym typeface="Mada"/>
                        </a:rPr>
                        <a:t>Higher population concentration</a:t>
                      </a:r>
                      <a:endParaRPr b="1" sz="1100">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Diversity of population characteristics </a:t>
                      </a:r>
                      <a:r>
                        <a:rPr baseline="30000" lang="en-GB" sz="1100">
                          <a:solidFill>
                            <a:schemeClr val="dk1"/>
                          </a:solidFill>
                          <a:latin typeface="Mada"/>
                          <a:ea typeface="Mada"/>
                          <a:cs typeface="Mada"/>
                          <a:sym typeface="Mada"/>
                        </a:rPr>
                        <a:t>2</a:t>
                      </a:r>
                      <a:endParaRPr baseline="30000"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Different communities/ parts of the world/ regions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Imported diseases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Epidemic prone diseases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Different health-related behavior</a:t>
                      </a:r>
                      <a:endParaRPr sz="1100">
                        <a:latin typeface="Mada"/>
                        <a:ea typeface="Mada"/>
                        <a:cs typeface="Mada"/>
                        <a:sym typeface="Mada"/>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100">
                          <a:solidFill>
                            <a:schemeClr val="dk1"/>
                          </a:solidFill>
                          <a:latin typeface="Mada"/>
                          <a:ea typeface="Mada"/>
                          <a:cs typeface="Mada"/>
                          <a:sym typeface="Mada"/>
                        </a:rPr>
                        <a:t>Pressure on infrastructure</a:t>
                      </a:r>
                      <a:endParaRPr b="1"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Hotels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Food sales</a:t>
                      </a:r>
                      <a:endParaRPr sz="1100">
                        <a:solidFill>
                          <a:schemeClr val="dk1"/>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solidFill>
                            <a:schemeClr val="dk1"/>
                          </a:solidFill>
                          <a:latin typeface="Mada"/>
                          <a:ea typeface="Mada"/>
                          <a:cs typeface="Mada"/>
                          <a:sym typeface="Mada"/>
                        </a:rPr>
                        <a:t>Healthcare system </a:t>
                      </a:r>
                      <a:r>
                        <a:rPr lang="en-GB" sz="1100">
                          <a:latin typeface="Mada"/>
                          <a:ea typeface="Mada"/>
                          <a:cs typeface="Mada"/>
                          <a:sym typeface="Mada"/>
                        </a:rPr>
                        <a:t>aviors</a:t>
                      </a:r>
                      <a:endParaRPr sz="1100">
                        <a:latin typeface="Mada"/>
                        <a:ea typeface="Mada"/>
                        <a:cs typeface="Mada"/>
                        <a:sym typeface="Mada"/>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r>
              <a:tr h="575600">
                <a:tc>
                  <a:txBody>
                    <a:bodyPr/>
                    <a:lstStyle/>
                    <a:p>
                      <a:pPr indent="0" lvl="0" marL="0" rtl="0" algn="l">
                        <a:spcBef>
                          <a:spcPts val="0"/>
                        </a:spcBef>
                        <a:spcAft>
                          <a:spcPts val="0"/>
                        </a:spcAft>
                        <a:buClr>
                          <a:schemeClr val="dk1"/>
                        </a:buClr>
                        <a:buSzPts val="1100"/>
                        <a:buFont typeface="Arial"/>
                        <a:buNone/>
                      </a:pPr>
                      <a:r>
                        <a:rPr b="1" lang="en-GB" sz="1100">
                          <a:latin typeface="Mada"/>
                          <a:ea typeface="Mada"/>
                          <a:cs typeface="Mada"/>
                          <a:sym typeface="Mada"/>
                        </a:rPr>
                        <a:t>Environmental conditions</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Heat/ cold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 Vectors of diseases</a:t>
                      </a:r>
                      <a:endParaRPr sz="1100">
                        <a:latin typeface="Mada"/>
                        <a:ea typeface="Mada"/>
                        <a:cs typeface="Mada"/>
                        <a:sym typeface="Mada"/>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c>
                  <a:txBody>
                    <a:bodyPr/>
                    <a:lstStyle/>
                    <a:p>
                      <a:pPr indent="0" lvl="0" marL="0" rtl="0" algn="l">
                        <a:spcBef>
                          <a:spcPts val="0"/>
                        </a:spcBef>
                        <a:spcAft>
                          <a:spcPts val="0"/>
                        </a:spcAft>
                        <a:buNone/>
                      </a:pPr>
                      <a:r>
                        <a:rPr b="1" lang="en-GB" sz="1100">
                          <a:solidFill>
                            <a:schemeClr val="dk1"/>
                          </a:solidFill>
                          <a:latin typeface="Mada"/>
                          <a:ea typeface="Mada"/>
                          <a:cs typeface="Mada"/>
                          <a:sym typeface="Mada"/>
                        </a:rPr>
                        <a:t>Political attention</a:t>
                      </a:r>
                      <a:endParaRPr b="1"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Terrorism/ bioterrorism</a:t>
                      </a:r>
                      <a:endParaRPr sz="1100">
                        <a:latin typeface="Mada"/>
                        <a:ea typeface="Mada"/>
                        <a:cs typeface="Mada"/>
                        <a:sym typeface="Mada"/>
                      </a:endParaRPr>
                    </a:p>
                  </a:txBody>
                  <a:tcPr marT="91425" marB="91425" marR="91425" marL="91425">
                    <a:lnL cap="flat" cmpd="sng" w="9525">
                      <a:solidFill>
                        <a:srgbClr val="76A5AF"/>
                      </a:solidFill>
                      <a:prstDash val="solid"/>
                      <a:round/>
                      <a:headEnd len="sm" w="sm" type="none"/>
                      <a:tailEnd len="sm" w="sm" type="none"/>
                    </a:lnL>
                    <a:lnR cap="flat" cmpd="sng" w="9525">
                      <a:solidFill>
                        <a:srgbClr val="76A5AF"/>
                      </a:solidFill>
                      <a:prstDash val="solid"/>
                      <a:round/>
                      <a:headEnd len="sm" w="sm" type="none"/>
                      <a:tailEnd len="sm" w="sm" type="none"/>
                    </a:lnR>
                    <a:lnT cap="flat" cmpd="sng" w="9525">
                      <a:solidFill>
                        <a:srgbClr val="76A5AF"/>
                      </a:solidFill>
                      <a:prstDash val="solid"/>
                      <a:round/>
                      <a:headEnd len="sm" w="sm" type="none"/>
                      <a:tailEnd len="sm" w="sm" type="none"/>
                    </a:lnT>
                    <a:lnB cap="flat" cmpd="sng" w="9525">
                      <a:solidFill>
                        <a:srgbClr val="76A5AF"/>
                      </a:solidFill>
                      <a:prstDash val="solid"/>
                      <a:round/>
                      <a:headEnd len="sm" w="sm" type="none"/>
                      <a:tailEnd len="sm" w="sm" type="none"/>
                    </a:lnB>
                  </a:tcPr>
                </a:tc>
              </a:tr>
            </a:tbl>
          </a:graphicData>
        </a:graphic>
      </p:graphicFrame>
      <p:sp>
        <p:nvSpPr>
          <p:cNvPr id="108" name="Google Shape;108;p15"/>
          <p:cNvSpPr/>
          <p:nvPr/>
        </p:nvSpPr>
        <p:spPr>
          <a:xfrm>
            <a:off x="129375" y="5788888"/>
            <a:ext cx="28110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Where is the risk in MG?</a:t>
            </a:r>
            <a:endParaRPr sz="1600">
              <a:solidFill>
                <a:srgbClr val="FFFFFF"/>
              </a:solidFill>
              <a:latin typeface="Nunito"/>
              <a:ea typeface="Nunito"/>
              <a:cs typeface="Nunito"/>
              <a:sym typeface="Nunito"/>
            </a:endParaRPr>
          </a:p>
        </p:txBody>
      </p:sp>
      <p:sp>
        <p:nvSpPr>
          <p:cNvPr id="109" name="Google Shape;109;p15"/>
          <p:cNvSpPr txBox="1"/>
          <p:nvPr/>
        </p:nvSpPr>
        <p:spPr>
          <a:xfrm>
            <a:off x="9575" y="9703275"/>
            <a:ext cx="7589400" cy="4617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For example Iran facing the coronavirus their healthcare system collapsed</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Age, gender, disabilities, comorbidities...etc</a:t>
            </a:r>
            <a:endParaRPr sz="9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Mass-gathering and related hazards</a:t>
            </a:r>
            <a:endParaRPr sz="2400">
              <a:solidFill>
                <a:srgbClr val="134F5C"/>
              </a:solidFill>
              <a:latin typeface="Nunito"/>
              <a:ea typeface="Nunito"/>
              <a:cs typeface="Nunito"/>
              <a:sym typeface="Nunito"/>
            </a:endParaRPr>
          </a:p>
        </p:txBody>
      </p:sp>
      <p:sp>
        <p:nvSpPr>
          <p:cNvPr id="117" name="Google Shape;117;p16"/>
          <p:cNvSpPr txBox="1"/>
          <p:nvPr/>
        </p:nvSpPr>
        <p:spPr>
          <a:xfrm>
            <a:off x="90450" y="1377550"/>
            <a:ext cx="72771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 importation of infectious diseases during a mass gathering may result in outbreaks. </a:t>
            </a:r>
            <a:endParaRPr sz="1200">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Mass gatherings health deals with the diverse health risks associated with mass gatherings including </a:t>
            </a:r>
            <a:r>
              <a:rPr b="1" lang="en-GB" sz="1200">
                <a:solidFill>
                  <a:srgbClr val="CC0000"/>
                </a:solidFill>
                <a:latin typeface="Mada"/>
                <a:ea typeface="Mada"/>
                <a:cs typeface="Mada"/>
                <a:sym typeface="Mada"/>
              </a:rPr>
              <a:t>transmission of infectious disease</a:t>
            </a:r>
            <a:r>
              <a:rPr lang="en-GB" sz="1200">
                <a:latin typeface="Mada"/>
                <a:ea typeface="Mada"/>
                <a:cs typeface="Mada"/>
                <a:sym typeface="Mada"/>
              </a:rPr>
              <a:t>, non-communicable disease, </a:t>
            </a:r>
            <a:r>
              <a:rPr b="1" lang="en-GB" sz="1200">
                <a:solidFill>
                  <a:srgbClr val="CC0000"/>
                </a:solidFill>
                <a:latin typeface="Mada"/>
                <a:ea typeface="Mada"/>
                <a:cs typeface="Mada"/>
                <a:sym typeface="Mada"/>
              </a:rPr>
              <a:t>trauma </a:t>
            </a:r>
            <a:r>
              <a:rPr lang="en-GB" sz="1200">
                <a:latin typeface="Mada"/>
                <a:ea typeface="Mada"/>
                <a:cs typeface="Mada"/>
                <a:sym typeface="Mada"/>
              </a:rPr>
              <a:t>and injuries (occupational or otherwise), environmental effects (such as, heat-related illnesses, dehydration, hypothermia), illnesses related to the use of drugs and alcohol and deliberate acts, such as terrorist attacks</a:t>
            </a:r>
            <a:endParaRPr sz="1200">
              <a:latin typeface="Mada"/>
              <a:ea typeface="Mada"/>
              <a:cs typeface="Mada"/>
              <a:sym typeface="Mada"/>
            </a:endParaRPr>
          </a:p>
        </p:txBody>
      </p:sp>
      <p:pic>
        <p:nvPicPr>
          <p:cNvPr id="118" name="Google Shape;118;p16"/>
          <p:cNvPicPr preferRelativeResize="0"/>
          <p:nvPr/>
        </p:nvPicPr>
        <p:blipFill>
          <a:blip r:embed="rId3">
            <a:alphaModFix/>
          </a:blip>
          <a:stretch>
            <a:fillRect/>
          </a:stretch>
        </p:blipFill>
        <p:spPr>
          <a:xfrm>
            <a:off x="882025" y="2968900"/>
            <a:ext cx="5827277" cy="2489400"/>
          </a:xfrm>
          <a:prstGeom prst="rect">
            <a:avLst/>
          </a:prstGeom>
          <a:noFill/>
          <a:ln>
            <a:noFill/>
          </a:ln>
        </p:spPr>
      </p:pic>
      <p:sp>
        <p:nvSpPr>
          <p:cNvPr id="119" name="Google Shape;119;p16"/>
          <p:cNvSpPr/>
          <p:nvPr/>
        </p:nvSpPr>
        <p:spPr>
          <a:xfrm>
            <a:off x="129375" y="2712325"/>
            <a:ext cx="2133600" cy="3054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Nunito"/>
                <a:ea typeface="Nunito"/>
                <a:cs typeface="Nunito"/>
                <a:sym typeface="Nunito"/>
              </a:rPr>
              <a:t>Examples of outbreaks</a:t>
            </a:r>
            <a:endParaRPr/>
          </a:p>
        </p:txBody>
      </p:sp>
      <p:sp>
        <p:nvSpPr>
          <p:cNvPr id="120" name="Google Shape;120;p16"/>
          <p:cNvSpPr/>
          <p:nvPr/>
        </p:nvSpPr>
        <p:spPr>
          <a:xfrm>
            <a:off x="90450" y="1030363"/>
            <a:ext cx="2133600" cy="3054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Nunito"/>
                <a:ea typeface="Nunito"/>
                <a:cs typeface="Nunito"/>
                <a:sym typeface="Nunito"/>
              </a:rPr>
              <a:t>Risk of Outbreak</a:t>
            </a:r>
            <a:endParaRPr>
              <a:solidFill>
                <a:schemeClr val="lt1"/>
              </a:solidFill>
              <a:latin typeface="Nunito"/>
              <a:ea typeface="Nunito"/>
              <a:cs typeface="Nunito"/>
              <a:sym typeface="Nunito"/>
            </a:endParaRPr>
          </a:p>
        </p:txBody>
      </p:sp>
      <p:sp>
        <p:nvSpPr>
          <p:cNvPr id="121" name="Google Shape;121;p16"/>
          <p:cNvSpPr/>
          <p:nvPr/>
        </p:nvSpPr>
        <p:spPr>
          <a:xfrm>
            <a:off x="129375" y="8260650"/>
            <a:ext cx="3290100" cy="3054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Nunito"/>
                <a:ea typeface="Nunito"/>
                <a:cs typeface="Nunito"/>
                <a:sym typeface="Nunito"/>
              </a:rPr>
              <a:t>The aim of risk assessment is to: </a:t>
            </a:r>
            <a:endParaRPr/>
          </a:p>
        </p:txBody>
      </p:sp>
      <p:sp>
        <p:nvSpPr>
          <p:cNvPr id="122" name="Google Shape;122;p16"/>
          <p:cNvSpPr txBox="1"/>
          <p:nvPr/>
        </p:nvSpPr>
        <p:spPr>
          <a:xfrm>
            <a:off x="1323825" y="8655800"/>
            <a:ext cx="5134200" cy="785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Know the risk </a:t>
            </a:r>
            <a:r>
              <a:rPr b="1" lang="en-GB" sz="1300">
                <a:latin typeface="Mada"/>
                <a:ea typeface="Mada"/>
                <a:cs typeface="Mada"/>
                <a:sym typeface="Mada"/>
              </a:rPr>
              <a:t>by</a:t>
            </a:r>
            <a:r>
              <a:rPr b="1" lang="en-GB" sz="1300">
                <a:latin typeface="Mada"/>
                <a:ea typeface="Mada"/>
                <a:cs typeface="Mada"/>
                <a:sym typeface="Mada"/>
              </a:rPr>
              <a:t> </a:t>
            </a:r>
            <a:r>
              <a:rPr lang="en-GB" sz="1300">
                <a:latin typeface="Mada"/>
                <a:ea typeface="Mada"/>
                <a:cs typeface="Mada"/>
                <a:sym typeface="Mada"/>
              </a:rPr>
              <a:t>risk assessment</a:t>
            </a:r>
            <a:r>
              <a:rPr lang="en-GB" sz="1300">
                <a:latin typeface="Mada"/>
                <a:ea typeface="Mada"/>
                <a:cs typeface="Mada"/>
                <a:sym typeface="Mada"/>
              </a:rPr>
              <a:t>, identification</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Know when it happens </a:t>
            </a:r>
            <a:r>
              <a:rPr b="1" lang="en-GB" sz="1300">
                <a:latin typeface="Mada"/>
                <a:ea typeface="Mada"/>
                <a:cs typeface="Mada"/>
                <a:sym typeface="Mada"/>
              </a:rPr>
              <a:t>by </a:t>
            </a:r>
            <a:r>
              <a:rPr lang="en-GB" sz="1300">
                <a:latin typeface="Mada"/>
                <a:ea typeface="Mada"/>
                <a:cs typeface="Mada"/>
                <a:sym typeface="Mada"/>
              </a:rPr>
              <a:t>s</a:t>
            </a:r>
            <a:r>
              <a:rPr lang="en-GB" sz="1300">
                <a:latin typeface="Mada"/>
                <a:ea typeface="Mada"/>
                <a:cs typeface="Mada"/>
                <a:sym typeface="Mada"/>
              </a:rPr>
              <a:t>urveillance</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Know what to do when it happens </a:t>
            </a:r>
            <a:r>
              <a:rPr b="1" lang="en-GB" sz="1300">
                <a:latin typeface="Mada"/>
                <a:ea typeface="Mada"/>
                <a:cs typeface="Mada"/>
                <a:sym typeface="Mada"/>
              </a:rPr>
              <a:t>to </a:t>
            </a:r>
            <a:r>
              <a:rPr b="1" lang="en-GB" sz="1300">
                <a:latin typeface="Mada"/>
                <a:ea typeface="Mada"/>
                <a:cs typeface="Mada"/>
                <a:sym typeface="Mada"/>
              </a:rPr>
              <a:t>prepare</a:t>
            </a:r>
            <a:r>
              <a:rPr b="1" lang="en-GB" sz="1300">
                <a:latin typeface="Mada"/>
                <a:ea typeface="Mada"/>
                <a:cs typeface="Mada"/>
                <a:sym typeface="Mada"/>
              </a:rPr>
              <a:t> </a:t>
            </a:r>
            <a:r>
              <a:rPr lang="en-GB" sz="1300">
                <a:latin typeface="Mada"/>
                <a:ea typeface="Mada"/>
                <a:cs typeface="Mada"/>
                <a:sym typeface="Mada"/>
              </a:rPr>
              <a:t>a </a:t>
            </a:r>
            <a:r>
              <a:rPr lang="en-GB" sz="1300">
                <a:latin typeface="Mada"/>
                <a:ea typeface="Mada"/>
                <a:cs typeface="Mada"/>
                <a:sym typeface="Mada"/>
              </a:rPr>
              <a:t>r</a:t>
            </a:r>
            <a:r>
              <a:rPr lang="en-GB" sz="1300">
                <a:latin typeface="Mada"/>
                <a:ea typeface="Mada"/>
                <a:cs typeface="Mada"/>
                <a:sym typeface="Mada"/>
              </a:rPr>
              <a:t>esponse</a:t>
            </a:r>
            <a:endParaRPr sz="1300">
              <a:latin typeface="Mada"/>
              <a:ea typeface="Mada"/>
              <a:cs typeface="Mada"/>
              <a:sym typeface="Mada"/>
            </a:endParaRPr>
          </a:p>
        </p:txBody>
      </p:sp>
      <p:sp>
        <p:nvSpPr>
          <p:cNvPr id="123" name="Google Shape;123;p16"/>
          <p:cNvSpPr/>
          <p:nvPr/>
        </p:nvSpPr>
        <p:spPr>
          <a:xfrm>
            <a:off x="129375" y="5756638"/>
            <a:ext cx="28110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 Risk assessment </a:t>
            </a:r>
            <a:r>
              <a:rPr baseline="30000" lang="en-GB" sz="1600">
                <a:solidFill>
                  <a:srgbClr val="FFFFFF"/>
                </a:solidFill>
                <a:latin typeface="Nunito"/>
                <a:ea typeface="Nunito"/>
                <a:cs typeface="Nunito"/>
                <a:sym typeface="Nunito"/>
              </a:rPr>
              <a:t>1</a:t>
            </a:r>
            <a:endParaRPr baseline="30000" sz="1600">
              <a:solidFill>
                <a:srgbClr val="FFFFFF"/>
              </a:solidFill>
              <a:latin typeface="Nunito"/>
              <a:ea typeface="Nunito"/>
              <a:cs typeface="Nunito"/>
              <a:sym typeface="Nunito"/>
            </a:endParaRPr>
          </a:p>
        </p:txBody>
      </p:sp>
      <p:sp>
        <p:nvSpPr>
          <p:cNvPr id="124" name="Google Shape;124;p16"/>
          <p:cNvSpPr txBox="1"/>
          <p:nvPr/>
        </p:nvSpPr>
        <p:spPr>
          <a:xfrm>
            <a:off x="2503275" y="6389000"/>
            <a:ext cx="3222300" cy="1585500"/>
          </a:xfrm>
          <a:prstGeom prst="rect">
            <a:avLst/>
          </a:prstGeom>
          <a:no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(depending on event assessment)</a:t>
            </a:r>
            <a:endParaRPr sz="1300">
              <a:solidFill>
                <a:schemeClr val="dk1"/>
              </a:solidFill>
              <a:latin typeface="Mada"/>
              <a:ea typeface="Mada"/>
              <a:cs typeface="Mada"/>
              <a:sym typeface="Mada"/>
            </a:endParaRPr>
          </a:p>
          <a:p>
            <a:pPr indent="0" lvl="0" marL="457200" rtl="0" algn="l">
              <a:lnSpc>
                <a:spcPct val="150000"/>
              </a:lnSpc>
              <a:spcBef>
                <a:spcPts val="0"/>
              </a:spcBef>
              <a:spcAft>
                <a:spcPts val="0"/>
              </a:spcAft>
              <a:buNone/>
            </a:pPr>
            <a:r>
              <a:t/>
            </a:r>
            <a:endParaRPr sz="1300">
              <a:solidFill>
                <a:schemeClr val="dk1"/>
              </a:solidFill>
              <a:latin typeface="Mada"/>
              <a:ea typeface="Mada"/>
              <a:cs typeface="Mada"/>
              <a:sym typeface="Mada"/>
            </a:endParaRPr>
          </a:p>
          <a:p>
            <a:pPr indent="-311150" lvl="0" marL="457200" rtl="0" algn="l">
              <a:lnSpc>
                <a:spcPct val="150000"/>
              </a:lnSpc>
              <a:spcBef>
                <a:spcPts val="0"/>
              </a:spcBef>
              <a:spcAft>
                <a:spcPts val="0"/>
              </a:spcAft>
              <a:buSzPts val="1300"/>
              <a:buFont typeface="Mada"/>
              <a:buChar char="●"/>
            </a:pPr>
            <a:r>
              <a:rPr lang="en-GB" sz="1300">
                <a:latin typeface="Mada"/>
                <a:ea typeface="Mada"/>
                <a:cs typeface="Mada"/>
                <a:sym typeface="Mada"/>
              </a:rPr>
              <a:t>(impact, likelihood)</a:t>
            </a:r>
            <a:endParaRPr sz="1300">
              <a:latin typeface="Mada"/>
              <a:ea typeface="Mada"/>
              <a:cs typeface="Mada"/>
              <a:sym typeface="Mada"/>
            </a:endParaRPr>
          </a:p>
          <a:p>
            <a:pPr indent="0" lvl="0" marL="457200" rtl="0" algn="l">
              <a:lnSpc>
                <a:spcPct val="150000"/>
              </a:lnSpc>
              <a:spcBef>
                <a:spcPts val="0"/>
              </a:spcBef>
              <a:spcAft>
                <a:spcPts val="0"/>
              </a:spcAft>
              <a:buNone/>
            </a:pPr>
            <a:r>
              <a:t/>
            </a:r>
            <a:endParaRPr sz="1300">
              <a:latin typeface="Mada"/>
              <a:ea typeface="Mada"/>
              <a:cs typeface="Mada"/>
              <a:sym typeface="Mada"/>
            </a:endParaRPr>
          </a:p>
          <a:p>
            <a:pPr indent="-311150" lvl="0" marL="457200" rtl="0" algn="l">
              <a:lnSpc>
                <a:spcPct val="150000"/>
              </a:lnSpc>
              <a:spcBef>
                <a:spcPts val="0"/>
              </a:spcBef>
              <a:spcAft>
                <a:spcPts val="0"/>
              </a:spcAft>
              <a:buSzPts val="1300"/>
              <a:buFont typeface="Mada"/>
              <a:buChar char="●"/>
            </a:pPr>
            <a:r>
              <a:rPr lang="en-GB" sz="1300">
                <a:latin typeface="Mada"/>
                <a:ea typeface="Mada"/>
                <a:cs typeface="Mada"/>
                <a:sym typeface="Mada"/>
              </a:rPr>
              <a:t>(surveillance and response)</a:t>
            </a:r>
            <a:endParaRPr sz="1300">
              <a:latin typeface="Mada"/>
              <a:ea typeface="Mada"/>
              <a:cs typeface="Mada"/>
              <a:sym typeface="Mada"/>
            </a:endParaRPr>
          </a:p>
        </p:txBody>
      </p:sp>
      <p:pic>
        <p:nvPicPr>
          <p:cNvPr id="125" name="Google Shape;125;p16"/>
          <p:cNvPicPr preferRelativeResize="0"/>
          <p:nvPr/>
        </p:nvPicPr>
        <p:blipFill rotWithShape="1">
          <a:blip r:embed="rId4">
            <a:alphaModFix/>
          </a:blip>
          <a:srcRect b="0" l="0" r="10809" t="6742"/>
          <a:stretch/>
        </p:blipFill>
        <p:spPr>
          <a:xfrm>
            <a:off x="5546175" y="6023500"/>
            <a:ext cx="1914000" cy="2158250"/>
          </a:xfrm>
          <a:prstGeom prst="rect">
            <a:avLst/>
          </a:prstGeom>
          <a:noFill/>
          <a:ln cap="flat" cmpd="sng" w="9525">
            <a:solidFill>
              <a:srgbClr val="A2C4C9"/>
            </a:solidFill>
            <a:prstDash val="solid"/>
            <a:round/>
            <a:headEnd len="sm" w="sm" type="none"/>
            <a:tailEnd len="sm" w="sm" type="none"/>
          </a:ln>
        </p:spPr>
      </p:pic>
      <p:sp>
        <p:nvSpPr>
          <p:cNvPr id="126" name="Google Shape;126;p16"/>
          <p:cNvSpPr/>
          <p:nvPr/>
        </p:nvSpPr>
        <p:spPr>
          <a:xfrm>
            <a:off x="457000" y="6321725"/>
            <a:ext cx="2483352"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1150" lvl="0" marL="457200" rtl="0" algn="l">
              <a:spcBef>
                <a:spcPts val="0"/>
              </a:spcBef>
              <a:spcAft>
                <a:spcPts val="0"/>
              </a:spcAft>
              <a:buClr>
                <a:srgbClr val="134F5C"/>
              </a:buClr>
              <a:buSzPts val="1300"/>
              <a:buFont typeface="Nunito"/>
              <a:buChar char="●"/>
            </a:pPr>
            <a:r>
              <a:rPr b="1" lang="en-GB" sz="1300">
                <a:solidFill>
                  <a:srgbClr val="134F5C"/>
                </a:solidFill>
                <a:latin typeface="Nunito"/>
                <a:ea typeface="Nunito"/>
                <a:cs typeface="Nunito"/>
                <a:sym typeface="Nunito"/>
              </a:rPr>
              <a:t>Risk identification</a:t>
            </a:r>
            <a:endParaRPr b="1" sz="1300">
              <a:solidFill>
                <a:srgbClr val="134F5C"/>
              </a:solidFill>
              <a:latin typeface="Nunito"/>
              <a:ea typeface="Nunito"/>
              <a:cs typeface="Nunito"/>
              <a:sym typeface="Nunito"/>
            </a:endParaRPr>
          </a:p>
        </p:txBody>
      </p:sp>
      <p:sp>
        <p:nvSpPr>
          <p:cNvPr id="127" name="Google Shape;127;p16"/>
          <p:cNvSpPr/>
          <p:nvPr/>
        </p:nvSpPr>
        <p:spPr>
          <a:xfrm>
            <a:off x="520434" y="6387434"/>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1</a:t>
            </a:r>
            <a:endParaRPr b="1" i="0" sz="1200" u="none" cap="none" strike="noStrike">
              <a:solidFill>
                <a:srgbClr val="FFFFFF"/>
              </a:solidFill>
              <a:latin typeface="Changa"/>
              <a:ea typeface="Changa"/>
              <a:cs typeface="Changa"/>
              <a:sym typeface="Changa"/>
            </a:endParaRPr>
          </a:p>
        </p:txBody>
      </p:sp>
      <p:sp>
        <p:nvSpPr>
          <p:cNvPr id="128" name="Google Shape;128;p16"/>
          <p:cNvSpPr/>
          <p:nvPr/>
        </p:nvSpPr>
        <p:spPr>
          <a:xfrm>
            <a:off x="457000" y="6929003"/>
            <a:ext cx="2483352"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1150" lvl="0" marL="457200" rtl="0" algn="l">
              <a:spcBef>
                <a:spcPts val="0"/>
              </a:spcBef>
              <a:spcAft>
                <a:spcPts val="0"/>
              </a:spcAft>
              <a:buClr>
                <a:srgbClr val="134F5C"/>
              </a:buClr>
              <a:buSzPts val="1300"/>
              <a:buFont typeface="Nunito"/>
              <a:buChar char="●"/>
            </a:pPr>
            <a:r>
              <a:rPr b="1" lang="en-GB" sz="1300">
                <a:solidFill>
                  <a:srgbClr val="134F5C"/>
                </a:solidFill>
                <a:latin typeface="Nunito"/>
                <a:ea typeface="Nunito"/>
                <a:cs typeface="Nunito"/>
                <a:sym typeface="Nunito"/>
              </a:rPr>
              <a:t>Risk characterization</a:t>
            </a:r>
            <a:endParaRPr b="1" sz="1300">
              <a:solidFill>
                <a:srgbClr val="134F5C"/>
              </a:solidFill>
              <a:latin typeface="Nunito"/>
              <a:ea typeface="Nunito"/>
              <a:cs typeface="Nunito"/>
              <a:sym typeface="Nunito"/>
            </a:endParaRPr>
          </a:p>
        </p:txBody>
      </p:sp>
      <p:sp>
        <p:nvSpPr>
          <p:cNvPr id="129" name="Google Shape;129;p16"/>
          <p:cNvSpPr/>
          <p:nvPr/>
        </p:nvSpPr>
        <p:spPr>
          <a:xfrm>
            <a:off x="520434" y="6994709"/>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2</a:t>
            </a:r>
            <a:endParaRPr b="1" i="0" sz="1200" u="none" cap="none" strike="noStrike">
              <a:solidFill>
                <a:srgbClr val="FFFFFF"/>
              </a:solidFill>
              <a:latin typeface="Changa"/>
              <a:ea typeface="Changa"/>
              <a:cs typeface="Changa"/>
              <a:sym typeface="Changa"/>
            </a:endParaRPr>
          </a:p>
        </p:txBody>
      </p:sp>
      <p:sp>
        <p:nvSpPr>
          <p:cNvPr id="130" name="Google Shape;130;p16"/>
          <p:cNvSpPr/>
          <p:nvPr/>
        </p:nvSpPr>
        <p:spPr>
          <a:xfrm>
            <a:off x="457000" y="7536281"/>
            <a:ext cx="2483352"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1150" lvl="0" marL="457200" rtl="0" algn="l">
              <a:spcBef>
                <a:spcPts val="0"/>
              </a:spcBef>
              <a:spcAft>
                <a:spcPts val="0"/>
              </a:spcAft>
              <a:buClr>
                <a:srgbClr val="134F5C"/>
              </a:buClr>
              <a:buSzPts val="1300"/>
              <a:buFont typeface="Nunito"/>
              <a:buChar char="●"/>
            </a:pPr>
            <a:r>
              <a:rPr b="1" lang="en-GB" sz="1300">
                <a:solidFill>
                  <a:srgbClr val="134F5C"/>
                </a:solidFill>
                <a:latin typeface="Nunito"/>
                <a:ea typeface="Nunito"/>
                <a:cs typeface="Nunito"/>
                <a:sym typeface="Nunito"/>
              </a:rPr>
              <a:t>Risk management</a:t>
            </a:r>
            <a:endParaRPr b="1" sz="1300">
              <a:solidFill>
                <a:srgbClr val="134F5C"/>
              </a:solidFill>
              <a:latin typeface="Nunito"/>
              <a:ea typeface="Nunito"/>
              <a:cs typeface="Nunito"/>
              <a:sym typeface="Nunito"/>
            </a:endParaRPr>
          </a:p>
        </p:txBody>
      </p:sp>
      <p:sp>
        <p:nvSpPr>
          <p:cNvPr id="131" name="Google Shape;131;p16"/>
          <p:cNvSpPr/>
          <p:nvPr/>
        </p:nvSpPr>
        <p:spPr>
          <a:xfrm>
            <a:off x="520434" y="7601984"/>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3</a:t>
            </a:r>
            <a:endParaRPr b="1" i="0" sz="1200" u="none" cap="none" strike="noStrike">
              <a:solidFill>
                <a:srgbClr val="FFFFFF"/>
              </a:solidFill>
              <a:latin typeface="Changa"/>
              <a:ea typeface="Changa"/>
              <a:cs typeface="Changa"/>
              <a:sym typeface="Changa"/>
            </a:endParaRPr>
          </a:p>
        </p:txBody>
      </p:sp>
      <p:sp>
        <p:nvSpPr>
          <p:cNvPr id="132" name="Google Shape;132;p16"/>
          <p:cNvSpPr/>
          <p:nvPr/>
        </p:nvSpPr>
        <p:spPr>
          <a:xfrm>
            <a:off x="964175" y="3726500"/>
            <a:ext cx="5703600" cy="201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964175" y="4769725"/>
            <a:ext cx="5703600" cy="201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txBox="1"/>
          <p:nvPr/>
        </p:nvSpPr>
        <p:spPr>
          <a:xfrm>
            <a:off x="9575" y="9703275"/>
            <a:ext cx="7589400" cy="6003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Risk assessment starts with risk identification through assessing the type of event. For example, if the event was religious (ex. Hajj) you need to expect elderly and people with comorbidities to gather. After identifying the risk we </a:t>
            </a:r>
            <a:r>
              <a:rPr lang="en-GB" sz="900">
                <a:solidFill>
                  <a:srgbClr val="6AA84F"/>
                </a:solidFill>
                <a:latin typeface="Mada"/>
                <a:ea typeface="Mada"/>
                <a:cs typeface="Mada"/>
                <a:sym typeface="Mada"/>
              </a:rPr>
              <a:t>need</a:t>
            </a:r>
            <a:r>
              <a:rPr lang="en-GB" sz="900">
                <a:solidFill>
                  <a:srgbClr val="6AA84F"/>
                </a:solidFill>
                <a:latin typeface="Mada"/>
                <a:ea typeface="Mada"/>
                <a:cs typeface="Mada"/>
                <a:sym typeface="Mada"/>
              </a:rPr>
              <a:t> to characterize it </a:t>
            </a:r>
            <a:r>
              <a:rPr lang="en-GB" sz="900">
                <a:solidFill>
                  <a:srgbClr val="6AA84F"/>
                </a:solidFill>
                <a:latin typeface="Mada"/>
                <a:ea typeface="Mada"/>
                <a:cs typeface="Mada"/>
                <a:sym typeface="Mada"/>
              </a:rPr>
              <a:t>whether</a:t>
            </a:r>
            <a:r>
              <a:rPr lang="en-GB" sz="900">
                <a:solidFill>
                  <a:srgbClr val="6AA84F"/>
                </a:solidFill>
                <a:latin typeface="Mada"/>
                <a:ea typeface="Mada"/>
                <a:cs typeface="Mada"/>
                <a:sym typeface="Mada"/>
              </a:rPr>
              <a:t> it’s major or minor risk. Depending on the risk characterization, a plan must be developed to manage it.</a:t>
            </a:r>
            <a:endParaRPr sz="9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 Risk assessment</a:t>
            </a:r>
            <a:endParaRPr sz="2400">
              <a:solidFill>
                <a:srgbClr val="134F5C"/>
              </a:solidFill>
              <a:latin typeface="Nunito"/>
              <a:ea typeface="Nunito"/>
              <a:cs typeface="Nunito"/>
              <a:sym typeface="Nunito"/>
            </a:endParaRPr>
          </a:p>
        </p:txBody>
      </p:sp>
      <p:sp>
        <p:nvSpPr>
          <p:cNvPr id="142" name="Google Shape;142;p17"/>
          <p:cNvSpPr/>
          <p:nvPr/>
        </p:nvSpPr>
        <p:spPr>
          <a:xfrm>
            <a:off x="57850" y="930575"/>
            <a:ext cx="2634876"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Clr>
                <a:srgbClr val="134F5C"/>
              </a:buClr>
              <a:buSzPts val="1400"/>
              <a:buFont typeface="Nunito"/>
              <a:buChar char="●"/>
            </a:pPr>
            <a:r>
              <a:rPr b="1" lang="en-GB">
                <a:solidFill>
                  <a:srgbClr val="134F5C"/>
                </a:solidFill>
                <a:latin typeface="Nunito"/>
                <a:ea typeface="Nunito"/>
                <a:cs typeface="Nunito"/>
                <a:sym typeface="Nunito"/>
              </a:rPr>
              <a:t>Risk identification</a:t>
            </a:r>
            <a:endParaRPr b="1">
              <a:solidFill>
                <a:srgbClr val="134F5C"/>
              </a:solidFill>
              <a:latin typeface="Nunito"/>
              <a:ea typeface="Nunito"/>
              <a:cs typeface="Nunito"/>
              <a:sym typeface="Nunito"/>
            </a:endParaRPr>
          </a:p>
        </p:txBody>
      </p:sp>
      <p:sp>
        <p:nvSpPr>
          <p:cNvPr id="143" name="Google Shape;143;p17"/>
          <p:cNvSpPr/>
          <p:nvPr/>
        </p:nvSpPr>
        <p:spPr>
          <a:xfrm>
            <a:off x="121297" y="996284"/>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1</a:t>
            </a:r>
            <a:endParaRPr b="1" i="0" sz="1200" u="none" cap="none" strike="noStrike">
              <a:solidFill>
                <a:srgbClr val="FFFFFF"/>
              </a:solidFill>
              <a:latin typeface="Changa"/>
              <a:ea typeface="Changa"/>
              <a:cs typeface="Changa"/>
              <a:sym typeface="Changa"/>
            </a:endParaRPr>
          </a:p>
        </p:txBody>
      </p:sp>
      <p:sp>
        <p:nvSpPr>
          <p:cNvPr id="144" name="Google Shape;144;p17"/>
          <p:cNvSpPr txBox="1"/>
          <p:nvPr/>
        </p:nvSpPr>
        <p:spPr>
          <a:xfrm>
            <a:off x="131925" y="1460075"/>
            <a:ext cx="4725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Mada"/>
                <a:ea typeface="Mada"/>
                <a:cs typeface="Mada"/>
                <a:sym typeface="Mada"/>
              </a:rPr>
              <a:t>Host country context assessment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Systems: need for enhancement in surveillance, testing, reporting, response and command, control and communication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Training: responsibilities </a:t>
            </a:r>
            <a:endParaRPr sz="1200">
              <a:latin typeface="Mada"/>
              <a:ea typeface="Mada"/>
              <a:cs typeface="Mada"/>
              <a:sym typeface="Mada"/>
            </a:endParaRPr>
          </a:p>
        </p:txBody>
      </p:sp>
      <p:graphicFrame>
        <p:nvGraphicFramePr>
          <p:cNvPr id="145" name="Google Shape;145;p17"/>
          <p:cNvGraphicFramePr/>
          <p:nvPr/>
        </p:nvGraphicFramePr>
        <p:xfrm>
          <a:off x="145500" y="2936650"/>
          <a:ext cx="3000000" cy="3000000"/>
        </p:xfrm>
        <a:graphic>
          <a:graphicData uri="http://schemas.openxmlformats.org/drawingml/2006/table">
            <a:tbl>
              <a:tblPr bandRow="1">
                <a:noFill/>
                <a:tableStyleId>{F3B0F928-A7A0-4061-8D44-143E29D13E89}</a:tableStyleId>
              </a:tblPr>
              <a:tblGrid>
                <a:gridCol w="927225"/>
                <a:gridCol w="1339000"/>
                <a:gridCol w="5032025"/>
              </a:tblGrid>
              <a:tr h="238125">
                <a:tc gridSpan="3">
                  <a:txBody>
                    <a:bodyPr/>
                    <a:lstStyle/>
                    <a:p>
                      <a:pPr indent="0" lvl="0" marL="0" rtl="0" algn="ctr">
                        <a:lnSpc>
                          <a:spcPct val="115000"/>
                        </a:lnSpc>
                        <a:spcBef>
                          <a:spcPts val="0"/>
                        </a:spcBef>
                        <a:spcAft>
                          <a:spcPts val="0"/>
                        </a:spcAft>
                        <a:buNone/>
                      </a:pPr>
                      <a:r>
                        <a:rPr b="1" lang="en-GB" sz="1200">
                          <a:solidFill>
                            <a:srgbClr val="FFFFFF"/>
                          </a:solidFill>
                          <a:latin typeface="Mada"/>
                          <a:ea typeface="Mada"/>
                          <a:cs typeface="Mada"/>
                          <a:sym typeface="Mada"/>
                        </a:rPr>
                        <a:t>Mass Gathering Features</a:t>
                      </a:r>
                      <a:endParaRPr b="1" sz="1200">
                        <a:solidFill>
                          <a:srgbClr val="FFFFFF"/>
                        </a:solidFill>
                        <a:latin typeface="Mada"/>
                        <a:ea typeface="Mada"/>
                        <a:cs typeface="Mada"/>
                        <a:sym typeface="Mada"/>
                      </a:endParaRPr>
                    </a:p>
                  </a:txBody>
                  <a:tcPr marT="0" marB="0" marR="34300" marL="501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D0E0E3"/>
                      </a:solidFill>
                      <a:prstDash val="solid"/>
                      <a:round/>
                      <a:headEnd len="sm" w="sm" type="none"/>
                      <a:tailEnd len="sm" w="sm" type="none"/>
                    </a:lnB>
                    <a:solidFill>
                      <a:srgbClr val="134F5C"/>
                    </a:solidFill>
                  </a:tcPr>
                </a:tc>
                <a:tc hMerge="1"/>
                <a:tc hMerge="1"/>
              </a:tr>
              <a:tr h="155350">
                <a:tc rowSpan="4">
                  <a:txBody>
                    <a:bodyPr/>
                    <a:lstStyle/>
                    <a:p>
                      <a:pPr indent="0" lvl="0" marL="0" rtl="0" algn="ctr">
                        <a:lnSpc>
                          <a:spcPct val="115000"/>
                        </a:lnSpc>
                        <a:spcBef>
                          <a:spcPts val="0"/>
                        </a:spcBef>
                        <a:spcAft>
                          <a:spcPts val="0"/>
                        </a:spcAft>
                        <a:buNone/>
                      </a:pPr>
                      <a:r>
                        <a:rPr lang="en-GB" sz="1000">
                          <a:latin typeface="Mada"/>
                          <a:ea typeface="Mada"/>
                          <a:cs typeface="Mada"/>
                          <a:sym typeface="Mada"/>
                        </a:rPr>
                        <a:t>Type</a:t>
                      </a:r>
                      <a:endParaRPr sz="1000">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Sporting event</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Energetic, potentially emotionally aggressive mood. Risks of injuries and violence.</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cardiovascular events</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5535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Religious event</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Higher risk of participants with existing medical conditions which may increase the need for on-site medical care</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3300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Cultural event</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alcohol and drug use</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sexually transmitted infections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dehydration, hyperthermia, hypothermia</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5535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Political event </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Energetic and potentially aggressive moods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demonstrations or riots, injuries</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77675">
                <a:tc rowSpan="3">
                  <a:txBody>
                    <a:bodyPr/>
                    <a:lstStyle/>
                    <a:p>
                      <a:pPr indent="0" lvl="0" marL="0" rtl="0" algn="ctr">
                        <a:lnSpc>
                          <a:spcPct val="115000"/>
                        </a:lnSpc>
                        <a:spcBef>
                          <a:spcPts val="0"/>
                        </a:spcBef>
                        <a:spcAft>
                          <a:spcPts val="0"/>
                        </a:spcAft>
                        <a:buNone/>
                      </a:pPr>
                      <a:r>
                        <a:rPr lang="en-GB" sz="1000">
                          <a:latin typeface="Mada"/>
                          <a:ea typeface="Mada"/>
                          <a:cs typeface="Mada"/>
                          <a:sym typeface="Mada"/>
                        </a:rPr>
                        <a:t>Activity level</a:t>
                      </a:r>
                      <a:endParaRPr sz="1000">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Seated</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collapse if infrastructure inadequate to support attendees</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77675">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Standing</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injuries, fatigue</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77675">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Mobile</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injuries, crushes</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33000">
                <a:tc rowSpan="4">
                  <a:txBody>
                    <a:bodyPr/>
                    <a:lstStyle/>
                    <a:p>
                      <a:pPr indent="0" lvl="0" marL="0" rtl="0" algn="ctr">
                        <a:lnSpc>
                          <a:spcPct val="115000"/>
                        </a:lnSpc>
                        <a:spcBef>
                          <a:spcPts val="0"/>
                        </a:spcBef>
                        <a:spcAft>
                          <a:spcPts val="0"/>
                        </a:spcAft>
                        <a:buNone/>
                      </a:pPr>
                      <a:r>
                        <a:rPr lang="en-GB" sz="1000">
                          <a:latin typeface="Mada"/>
                          <a:ea typeface="Mada"/>
                          <a:cs typeface="Mada"/>
                          <a:sym typeface="Mada"/>
                        </a:rPr>
                        <a:t>duration</a:t>
                      </a:r>
                      <a:endParaRPr sz="1000">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 24 hours</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Lack or decrease of perceived vulnerability by participants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Lack of preparations by participants, health systems due to shorter duration</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3300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1 day –  week</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Lack or decrease of perceived vulnerability by participants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Lack of preparations by participants, health systems due to shorter duration</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5535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1 month</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Higher risk of communicable disease</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Increased duration of strain on public health system</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3300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 &gt; 1 month</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Higher risk of communicable disease</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Extended strain on public health systems due to need to function at surge capacity for the whole period</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55350">
                <a:tc rowSpan="2">
                  <a:txBody>
                    <a:bodyPr/>
                    <a:lstStyle/>
                    <a:p>
                      <a:pPr indent="0" lvl="0" marL="0" rtl="0" algn="ctr">
                        <a:lnSpc>
                          <a:spcPct val="115000"/>
                        </a:lnSpc>
                        <a:spcBef>
                          <a:spcPts val="0"/>
                        </a:spcBef>
                        <a:spcAft>
                          <a:spcPts val="0"/>
                        </a:spcAft>
                        <a:buNone/>
                      </a:pPr>
                      <a:r>
                        <a:rPr lang="en-GB" sz="1000">
                          <a:latin typeface="Mada"/>
                          <a:ea typeface="Mada"/>
                          <a:cs typeface="Mada"/>
                          <a:sym typeface="Mada"/>
                        </a:rPr>
                        <a:t>Occurrence</a:t>
                      </a:r>
                      <a:endParaRPr sz="1000">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Recurrent</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Excessive reliance on previously used systems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Inflexible health systems </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5535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Single</a:t>
                      </a:r>
                      <a:endParaRPr b="1" sz="1000">
                        <a:solidFill>
                          <a:srgbClr val="FFFFFF"/>
                        </a:solidFill>
                        <a:latin typeface="Mada"/>
                        <a:ea typeface="Mada"/>
                        <a:cs typeface="Mada"/>
                        <a:sym typeface="Mada"/>
                      </a:endParaRPr>
                    </a:p>
                  </a:txBody>
                  <a:tcPr marT="0" marB="0" marR="34300"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Inadequate health systems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Lack of planning</a:t>
                      </a:r>
                      <a:endParaRPr sz="1000">
                        <a:latin typeface="Mada"/>
                        <a:ea typeface="Mada"/>
                        <a:cs typeface="Mada"/>
                        <a:sym typeface="Mada"/>
                      </a:endParaRPr>
                    </a:p>
                  </a:txBody>
                  <a:tcPr marT="0" marB="0" marR="34300"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59075">
                <a:tc gridSpan="3">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Environmental Factors</a:t>
                      </a:r>
                      <a:endParaRPr b="1" sz="12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355B6C"/>
                    </a:solidFill>
                  </a:tcPr>
                </a:tc>
                <a:tc hMerge="1"/>
                <a:tc hMerge="1"/>
              </a:tr>
              <a:tr h="155350">
                <a:tc rowSpan="4">
                  <a:txBody>
                    <a:bodyPr/>
                    <a:lstStyle/>
                    <a:p>
                      <a:pPr indent="0" lvl="0" marL="0" rtl="0" algn="ctr">
                        <a:lnSpc>
                          <a:spcPct val="115000"/>
                        </a:lnSpc>
                        <a:spcBef>
                          <a:spcPts val="0"/>
                        </a:spcBef>
                        <a:spcAft>
                          <a:spcPts val="0"/>
                        </a:spcAft>
                        <a:buNone/>
                      </a:pPr>
                      <a:r>
                        <a:rPr lang="en-GB" sz="1000">
                          <a:latin typeface="Mada"/>
                          <a:ea typeface="Mada"/>
                          <a:cs typeface="Mada"/>
                          <a:sym typeface="Mada"/>
                        </a:rPr>
                        <a:t>Season</a:t>
                      </a:r>
                      <a:endParaRPr sz="10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Summer</a:t>
                      </a:r>
                      <a:endParaRPr b="1" sz="10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dehydration, heat stroke/hyperthermia</a:t>
                      </a:r>
                      <a:endParaRPr sz="10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r h="15535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Winter</a:t>
                      </a:r>
                      <a:endParaRPr b="1" sz="10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hypothermia</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injuries with snow or ice</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Potential for damage to infrastructure</a:t>
                      </a:r>
                      <a:endParaRPr sz="10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5535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Wet</a:t>
                      </a:r>
                      <a:endParaRPr b="1" sz="10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Drowning, flood−related injuries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Waterborne disease</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Potential increase in vector-borne and waterborne diseases </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Loss of property, damage to infrastructure</a:t>
                      </a:r>
                      <a:endParaRPr sz="10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55350">
                <a:tc vMerge="1"/>
                <a:tc>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Dry</a:t>
                      </a:r>
                      <a:endParaRPr b="1" sz="10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dehydration, waterborne disease </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allergies</a:t>
                      </a:r>
                      <a:endParaRPr sz="1000">
                        <a:latin typeface="Mada"/>
                        <a:ea typeface="Mada"/>
                        <a:cs typeface="Mada"/>
                        <a:sym typeface="Mada"/>
                      </a:endParaRPr>
                    </a:p>
                    <a:p>
                      <a:pPr indent="-292100" lvl="0" marL="457200" rtl="0" algn="l">
                        <a:lnSpc>
                          <a:spcPct val="115000"/>
                        </a:lnSpc>
                        <a:spcBef>
                          <a:spcPts val="0"/>
                        </a:spcBef>
                        <a:spcAft>
                          <a:spcPts val="0"/>
                        </a:spcAft>
                        <a:buSzPts val="1000"/>
                        <a:buFont typeface="Mada"/>
                        <a:buChar char="●"/>
                      </a:pPr>
                      <a:r>
                        <a:rPr lang="en-GB" sz="1000">
                          <a:latin typeface="Mada"/>
                          <a:ea typeface="Mada"/>
                          <a:cs typeface="Mada"/>
                          <a:sym typeface="Mada"/>
                        </a:rPr>
                        <a:t>Risk of fires, decreased air quality</a:t>
                      </a:r>
                      <a:endParaRPr sz="10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bl>
          </a:graphicData>
        </a:graphic>
      </p:graphicFrame>
      <p:sp>
        <p:nvSpPr>
          <p:cNvPr id="146" name="Google Shape;146;p17"/>
          <p:cNvSpPr/>
          <p:nvPr/>
        </p:nvSpPr>
        <p:spPr>
          <a:xfrm>
            <a:off x="9575" y="2472275"/>
            <a:ext cx="4411500" cy="3054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Nunito"/>
                <a:ea typeface="Nunito"/>
                <a:cs typeface="Nunito"/>
                <a:sym typeface="Nunito"/>
              </a:rPr>
              <a:t>Examples of MG event assessment characteristics</a:t>
            </a:r>
            <a:endParaRPr>
              <a:solidFill>
                <a:schemeClr val="lt1"/>
              </a:solidFill>
              <a:latin typeface="Nunito"/>
              <a:ea typeface="Nunito"/>
              <a:cs typeface="Nunito"/>
              <a:sym typeface="Nunito"/>
            </a:endParaRPr>
          </a:p>
        </p:txBody>
      </p:sp>
      <p:sp>
        <p:nvSpPr>
          <p:cNvPr id="147" name="Google Shape;147;p17"/>
          <p:cNvSpPr txBox="1"/>
          <p:nvPr/>
        </p:nvSpPr>
        <p:spPr>
          <a:xfrm>
            <a:off x="4857825" y="1666875"/>
            <a:ext cx="25242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Population factors: immunity (hosts, visitors)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Baseline status for CD</a:t>
            </a:r>
            <a:endParaRPr sz="1200">
              <a:solidFill>
                <a:schemeClr val="dk1"/>
              </a:solidFill>
              <a:latin typeface="Mada"/>
              <a:ea typeface="Mada"/>
              <a:cs typeface="Mada"/>
              <a:sym typeface="Mada"/>
            </a:endParaRPr>
          </a:p>
        </p:txBody>
      </p:sp>
      <p:sp>
        <p:nvSpPr>
          <p:cNvPr id="148" name="Google Shape;148;p17"/>
          <p:cNvSpPr/>
          <p:nvPr/>
        </p:nvSpPr>
        <p:spPr>
          <a:xfrm>
            <a:off x="5309900" y="2466625"/>
            <a:ext cx="2080200" cy="305400"/>
          </a:xfrm>
          <a:prstGeom prst="roundRect">
            <a:avLst>
              <a:gd fmla="val 16667" name="adj"/>
            </a:avLst>
          </a:prstGeom>
          <a:noFill/>
          <a:ln cap="flat" cmpd="sng" w="9525">
            <a:solidFill>
              <a:srgbClr val="CC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latin typeface="Mada"/>
                <a:ea typeface="Mada"/>
                <a:cs typeface="Mada"/>
                <a:sym typeface="Mada"/>
              </a:rPr>
              <a:t>For understanding !</a:t>
            </a:r>
            <a:endParaRPr b="1" sz="1200">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txBox="1"/>
          <p:nvPr/>
        </p:nvSpPr>
        <p:spPr>
          <a:xfrm>
            <a:off x="129375" y="2751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 Risk assessment</a:t>
            </a:r>
            <a:endParaRPr sz="2400">
              <a:solidFill>
                <a:srgbClr val="134F5C"/>
              </a:solidFill>
              <a:latin typeface="Nunito"/>
              <a:ea typeface="Nunito"/>
              <a:cs typeface="Nunito"/>
              <a:sym typeface="Nunito"/>
            </a:endParaRPr>
          </a:p>
        </p:txBody>
      </p:sp>
      <p:sp>
        <p:nvSpPr>
          <p:cNvPr id="155" name="Google Shape;155;p18"/>
          <p:cNvSpPr/>
          <p:nvPr/>
        </p:nvSpPr>
        <p:spPr>
          <a:xfrm>
            <a:off x="57850" y="778175"/>
            <a:ext cx="2952180"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Clr>
                <a:srgbClr val="134F5C"/>
              </a:buClr>
              <a:buSzPts val="1400"/>
              <a:buFont typeface="Nunito"/>
              <a:buChar char="●"/>
            </a:pPr>
            <a:r>
              <a:rPr b="1" lang="en-GB">
                <a:solidFill>
                  <a:srgbClr val="134F5C"/>
                </a:solidFill>
                <a:latin typeface="Nunito"/>
                <a:ea typeface="Nunito"/>
                <a:cs typeface="Nunito"/>
                <a:sym typeface="Nunito"/>
              </a:rPr>
              <a:t>Risk identification: cont</a:t>
            </a:r>
            <a:endParaRPr b="1">
              <a:solidFill>
                <a:srgbClr val="134F5C"/>
              </a:solidFill>
              <a:latin typeface="Nunito"/>
              <a:ea typeface="Nunito"/>
              <a:cs typeface="Nunito"/>
              <a:sym typeface="Nunito"/>
            </a:endParaRPr>
          </a:p>
        </p:txBody>
      </p:sp>
      <p:sp>
        <p:nvSpPr>
          <p:cNvPr id="156" name="Google Shape;156;p18"/>
          <p:cNvSpPr/>
          <p:nvPr/>
        </p:nvSpPr>
        <p:spPr>
          <a:xfrm>
            <a:off x="121297" y="843884"/>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1</a:t>
            </a:r>
            <a:endParaRPr b="1" i="0" sz="1200" u="none" cap="none" strike="noStrike">
              <a:solidFill>
                <a:srgbClr val="FFFFFF"/>
              </a:solidFill>
              <a:latin typeface="Changa"/>
              <a:ea typeface="Changa"/>
              <a:cs typeface="Changa"/>
              <a:sym typeface="Changa"/>
            </a:endParaRPr>
          </a:p>
        </p:txBody>
      </p:sp>
      <p:graphicFrame>
        <p:nvGraphicFramePr>
          <p:cNvPr id="157" name="Google Shape;157;p18"/>
          <p:cNvGraphicFramePr/>
          <p:nvPr/>
        </p:nvGraphicFramePr>
        <p:xfrm>
          <a:off x="134050" y="1379100"/>
          <a:ext cx="3000000" cy="3000000"/>
        </p:xfrm>
        <a:graphic>
          <a:graphicData uri="http://schemas.openxmlformats.org/drawingml/2006/table">
            <a:tbl>
              <a:tblPr bandRow="1">
                <a:noFill/>
                <a:tableStyleId>{F3B0F928-A7A0-4061-8D44-143E29D13E89}</a:tableStyleId>
              </a:tblPr>
              <a:tblGrid>
                <a:gridCol w="843550"/>
                <a:gridCol w="1155775"/>
                <a:gridCol w="5331475"/>
              </a:tblGrid>
              <a:tr h="233575">
                <a:tc gridSpan="3">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Participant Characteristics</a:t>
                      </a:r>
                      <a:endParaRPr b="1" sz="10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355B6C"/>
                    </a:solidFill>
                  </a:tcPr>
                </a:tc>
                <a:tc hMerge="1"/>
                <a:tc hMerge="1"/>
              </a:tr>
              <a:tr h="289900">
                <a:tc rowSpan="2">
                  <a:txBody>
                    <a:bodyPr/>
                    <a:lstStyle/>
                    <a:p>
                      <a:pPr indent="0" lvl="0" marL="0" rtl="0" algn="ctr">
                        <a:lnSpc>
                          <a:spcPct val="115000"/>
                        </a:lnSpc>
                        <a:spcBef>
                          <a:spcPts val="0"/>
                        </a:spcBef>
                        <a:spcAft>
                          <a:spcPts val="0"/>
                        </a:spcAft>
                        <a:buNone/>
                      </a:pPr>
                      <a:r>
                        <a:rPr b="1" lang="en-GB" sz="800">
                          <a:latin typeface="Mada"/>
                          <a:ea typeface="Mada"/>
                          <a:cs typeface="Mada"/>
                          <a:sym typeface="Mada"/>
                        </a:rPr>
                        <a:t>Participant origins</a:t>
                      </a:r>
                      <a:endParaRPr b="1"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National </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Complacency/low perceived vulnerability with health risks </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Potentially low immunity for imported infectious diseases</a:t>
                      </a:r>
                      <a:endParaRPr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869725">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International</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importation/exportation of disease </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delayed access to healthcare due to unfamiliarity with healthcare system</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delayed detection of pathogens by inexperienced healthcare system </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environmental risks for those not acclimatized such as heat or cold, altitude, pollution</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Communicable disease for unvaccinated or vulnerable travellers to endemic pathogens and parasites </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Unknown immunity of participants</a:t>
                      </a:r>
                      <a:endParaRPr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89900">
                <a:tc>
                  <a:txBody>
                    <a:bodyPr/>
                    <a:lstStyle/>
                    <a:p>
                      <a:pPr indent="0" lvl="0" marL="0" rtl="0" algn="ctr">
                        <a:lnSpc>
                          <a:spcPct val="115000"/>
                        </a:lnSpc>
                        <a:spcBef>
                          <a:spcPts val="0"/>
                        </a:spcBef>
                        <a:spcAft>
                          <a:spcPts val="0"/>
                        </a:spcAft>
                        <a:buNone/>
                      </a:pPr>
                      <a:r>
                        <a:rPr b="1" lang="en-GB" sz="800">
                          <a:latin typeface="Mada"/>
                          <a:ea typeface="Mada"/>
                          <a:cs typeface="Mada"/>
                          <a:sym typeface="Mada"/>
                        </a:rPr>
                        <a:t>D</a:t>
                      </a:r>
                      <a:r>
                        <a:rPr b="1" lang="en-GB" sz="800">
                          <a:latin typeface="Mada"/>
                          <a:ea typeface="Mada"/>
                          <a:cs typeface="Mada"/>
                          <a:sym typeface="Mada"/>
                        </a:rPr>
                        <a:t>ensity of participants</a:t>
                      </a:r>
                      <a:endParaRPr b="1"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High density</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communicable disease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mass casualty event</a:t>
                      </a:r>
                      <a:endParaRPr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89900">
                <a:tc rowSpan="2">
                  <a:txBody>
                    <a:bodyPr/>
                    <a:lstStyle/>
                    <a:p>
                      <a:pPr indent="0" lvl="0" marL="0" rtl="0" algn="ctr">
                        <a:lnSpc>
                          <a:spcPct val="115000"/>
                        </a:lnSpc>
                        <a:spcBef>
                          <a:spcPts val="0"/>
                        </a:spcBef>
                        <a:spcAft>
                          <a:spcPts val="0"/>
                        </a:spcAft>
                        <a:buNone/>
                      </a:pPr>
                      <a:r>
                        <a:rPr b="1" lang="en-GB" sz="800">
                          <a:latin typeface="Mada"/>
                          <a:ea typeface="Mada"/>
                          <a:cs typeface="Mada"/>
                          <a:sym typeface="Mada"/>
                        </a:rPr>
                        <a:t>Participants health status </a:t>
                      </a:r>
                      <a:endParaRPr b="1"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Elderly or chronically ill</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non-communicable disease </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May require higher levels of health services</a:t>
                      </a:r>
                      <a:endParaRPr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434875">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Disabled</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Local infrastructure may not be adequate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Will need special care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Emergency preparedness requires planning</a:t>
                      </a:r>
                      <a:endParaRPr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03775">
                <a:tc gridSpan="3">
                  <a:txBody>
                    <a:bodyPr/>
                    <a:lstStyle/>
                    <a:p>
                      <a:pPr indent="0" lvl="0" marL="0" rtl="0" algn="ctr">
                        <a:lnSpc>
                          <a:spcPct val="115000"/>
                        </a:lnSpc>
                        <a:spcBef>
                          <a:spcPts val="0"/>
                        </a:spcBef>
                        <a:spcAft>
                          <a:spcPts val="0"/>
                        </a:spcAft>
                        <a:buNone/>
                      </a:pPr>
                      <a:r>
                        <a:rPr b="1" lang="en-GB" sz="1000">
                          <a:solidFill>
                            <a:srgbClr val="FFFFFF"/>
                          </a:solidFill>
                          <a:latin typeface="Mada"/>
                          <a:ea typeface="Mada"/>
                          <a:cs typeface="Mada"/>
                          <a:sym typeface="Mada"/>
                        </a:rPr>
                        <a:t>Venue Characteristics</a:t>
                      </a:r>
                      <a:endParaRPr b="1" sz="10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134F5C"/>
                    </a:solidFill>
                  </a:tcPr>
                </a:tc>
                <a:tc hMerge="1"/>
                <a:tc hMerge="1"/>
              </a:tr>
              <a:tr h="144950">
                <a:tc rowSpan="7">
                  <a:txBody>
                    <a:bodyPr/>
                    <a:lstStyle/>
                    <a:p>
                      <a:pPr indent="0" lvl="0" marL="0" rtl="0" algn="ctr">
                        <a:lnSpc>
                          <a:spcPct val="115000"/>
                        </a:lnSpc>
                        <a:spcBef>
                          <a:spcPts val="0"/>
                        </a:spcBef>
                        <a:spcAft>
                          <a:spcPts val="0"/>
                        </a:spcAft>
                        <a:buNone/>
                      </a:pPr>
                      <a:r>
                        <a:rPr b="1" lang="en-GB" sz="800">
                          <a:latin typeface="Mada"/>
                          <a:ea typeface="Mada"/>
                          <a:cs typeface="Mada"/>
                          <a:sym typeface="Mada"/>
                        </a:rPr>
                        <a:t>Venue </a:t>
                      </a:r>
                      <a:endParaRPr b="1" sz="800">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Indoor</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Poor air circulation</a:t>
                      </a:r>
                      <a:endParaRPr sz="8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4495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Outdoor</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Potential for inadequate sanitation, food and water preparations</a:t>
                      </a:r>
                      <a:endParaRPr sz="8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8990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Contained venue (fenced)</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Overcrowding</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Spread of infectious diseases</a:t>
                      </a:r>
                      <a:endParaRPr sz="8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14495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Uncontained venue</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Difficulty locating services near attendees due to geographic spread</a:t>
                      </a:r>
                      <a:endParaRPr sz="8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8990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Rural</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Increased distance to health services, particularly advanced level care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Increased potential for contact with animals and insects</a:t>
                      </a:r>
                      <a:endParaRPr sz="8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434875">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Temporary</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May lack infrastructure for safe food and water delivery</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May lack infrastructure for emergency medical services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May lack financial capacity to create infrastructure necessary for a safe and successful MG</a:t>
                      </a:r>
                      <a:endParaRPr sz="8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8990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Permanent</a:t>
                      </a:r>
                      <a:endParaRPr b="1" sz="800">
                        <a:solidFill>
                          <a:srgbClr val="FFFFFF"/>
                        </a:solidFill>
                        <a:latin typeface="Mada"/>
                        <a:ea typeface="Mada"/>
                        <a:cs typeface="Mada"/>
                        <a:sym typeface="Mada"/>
                      </a:endParaRPr>
                    </a:p>
                  </a:txBody>
                  <a:tcPr marT="0" marB="0" marR="39375" marL="50800"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Infrastructure may be aged or failing</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Infrastructure may need upgrading in order to comply with current standards (e.g. accessibility or fire codes)</a:t>
                      </a:r>
                      <a:endParaRPr sz="800">
                        <a:latin typeface="Mada"/>
                        <a:ea typeface="Mada"/>
                        <a:cs typeface="Mada"/>
                        <a:sym typeface="Mada"/>
                      </a:endParaRPr>
                    </a:p>
                  </a:txBody>
                  <a:tcPr marT="0" marB="0" marR="39375" marL="50800">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98950">
                <a:tc>
                  <a:txBody>
                    <a:bodyPr/>
                    <a:lstStyle/>
                    <a:p>
                      <a:pPr indent="0" lvl="0" marL="0" rtl="0" algn="ctr">
                        <a:lnSpc>
                          <a:spcPct val="115000"/>
                        </a:lnSpc>
                        <a:spcBef>
                          <a:spcPts val="0"/>
                        </a:spcBef>
                        <a:spcAft>
                          <a:spcPts val="0"/>
                        </a:spcAft>
                        <a:buNone/>
                      </a:pPr>
                      <a:r>
                        <a:rPr b="1" lang="en-GB" sz="800">
                          <a:latin typeface="Mada"/>
                          <a:ea typeface="Mada"/>
                          <a:cs typeface="Mada"/>
                          <a:sym typeface="Mada"/>
                        </a:rPr>
                        <a:t>Alcohol sold</a:t>
                      </a:r>
                      <a:endParaRPr b="1" sz="800">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Yes</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injuries, including alcohol poisoning</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drunk driving, property damage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 Risk of violence</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443900">
                <a:tc>
                  <a:txBody>
                    <a:bodyPr/>
                    <a:lstStyle/>
                    <a:p>
                      <a:pPr indent="0" lvl="0" marL="0" rtl="0" algn="ctr">
                        <a:lnSpc>
                          <a:spcPct val="115000"/>
                        </a:lnSpc>
                        <a:spcBef>
                          <a:spcPts val="0"/>
                        </a:spcBef>
                        <a:spcAft>
                          <a:spcPts val="0"/>
                        </a:spcAft>
                        <a:buNone/>
                      </a:pPr>
                      <a:r>
                        <a:rPr b="1" lang="en-GB" sz="800">
                          <a:latin typeface="Mada"/>
                          <a:ea typeface="Mada"/>
                          <a:cs typeface="Mada"/>
                          <a:sym typeface="Mada"/>
                        </a:rPr>
                        <a:t>likely drug use</a:t>
                      </a:r>
                      <a:endParaRPr b="1" sz="800">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Yes</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injuries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overdose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Risk of poisoning due to consumption of unknown, counterfeit or low-quality drugs </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443900">
                <a:tc rowSpan="3">
                  <a:txBody>
                    <a:bodyPr/>
                    <a:lstStyle/>
                    <a:p>
                      <a:pPr indent="0" lvl="0" marL="0" rtl="0" algn="ctr">
                        <a:lnSpc>
                          <a:spcPct val="115000"/>
                        </a:lnSpc>
                        <a:spcBef>
                          <a:spcPts val="0"/>
                        </a:spcBef>
                        <a:spcAft>
                          <a:spcPts val="0"/>
                        </a:spcAft>
                        <a:buNone/>
                      </a:pPr>
                      <a:r>
                        <a:rPr b="1" lang="en-GB" sz="800">
                          <a:latin typeface="Mada"/>
                          <a:ea typeface="Mada"/>
                          <a:cs typeface="Mada"/>
                          <a:sym typeface="Mada"/>
                        </a:rPr>
                        <a:t>level of medical </a:t>
                      </a:r>
                      <a:endParaRPr b="1" sz="800">
                        <a:latin typeface="Mada"/>
                        <a:ea typeface="Mada"/>
                        <a:cs typeface="Mada"/>
                        <a:sym typeface="Mada"/>
                      </a:endParaRPr>
                    </a:p>
                    <a:p>
                      <a:pPr indent="0" lvl="0" marL="0" rtl="0" algn="ctr">
                        <a:lnSpc>
                          <a:spcPct val="115000"/>
                        </a:lnSpc>
                        <a:spcBef>
                          <a:spcPts val="0"/>
                        </a:spcBef>
                        <a:spcAft>
                          <a:spcPts val="0"/>
                        </a:spcAft>
                        <a:buNone/>
                      </a:pPr>
                      <a:r>
                        <a:rPr b="1" lang="en-GB" sz="800">
                          <a:latin typeface="Mada"/>
                          <a:ea typeface="Mada"/>
                          <a:cs typeface="Mada"/>
                          <a:sym typeface="Mada"/>
                        </a:rPr>
                        <a:t>services at the venues</a:t>
                      </a:r>
                      <a:endParaRPr b="1" sz="800">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First aid stations </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May provide some basic medical care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Triage services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Potential contact point for higher level medical support services</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44390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On-site Medical posts</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May provide some basic medical care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Triage services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Potential contact point for higher level medical support services</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9895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On-site hospitals for participants</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Easy proximity to higher level medical support services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Increased number of healthcare providers</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98950">
                <a:tc rowSpan="3">
                  <a:txBody>
                    <a:bodyPr/>
                    <a:lstStyle/>
                    <a:p>
                      <a:pPr indent="0" lvl="0" marL="0" rtl="0" algn="ctr">
                        <a:lnSpc>
                          <a:spcPct val="115000"/>
                        </a:lnSpc>
                        <a:spcBef>
                          <a:spcPts val="0"/>
                        </a:spcBef>
                        <a:spcAft>
                          <a:spcPts val="0"/>
                        </a:spcAft>
                        <a:buNone/>
                      </a:pPr>
                      <a:r>
                        <a:rPr b="1" lang="en-GB" sz="800">
                          <a:latin typeface="Mada"/>
                          <a:ea typeface="Mada"/>
                          <a:cs typeface="Mada"/>
                          <a:sym typeface="Mada"/>
                        </a:rPr>
                        <a:t>Catering</a:t>
                      </a:r>
                      <a:endParaRPr b="1" sz="800">
                        <a:latin typeface="Mada"/>
                        <a:ea typeface="Mada"/>
                        <a:cs typeface="Mada"/>
                        <a:sym typeface="Mada"/>
                      </a:endParaRPr>
                    </a:p>
                    <a:p>
                      <a:pPr indent="0" lvl="0" marL="0" rtl="0" algn="ctr">
                        <a:lnSpc>
                          <a:spcPct val="115000"/>
                        </a:lnSpc>
                        <a:spcBef>
                          <a:spcPts val="0"/>
                        </a:spcBef>
                        <a:spcAft>
                          <a:spcPts val="0"/>
                        </a:spcAft>
                        <a:buNone/>
                      </a:pPr>
                      <a:r>
                        <a:t/>
                      </a:r>
                      <a:endParaRPr b="1" sz="800">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Professional catering</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Lower risk of food-borne illness </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Improved food security</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11975">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Informal</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Increased risk of food-borne illness</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11975">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Self-catering</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Increased risk of food-borne illness</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588850">
                <a:tc rowSpan="4">
                  <a:txBody>
                    <a:bodyPr/>
                    <a:lstStyle/>
                    <a:p>
                      <a:pPr indent="0" lvl="0" marL="0" rtl="0" algn="ctr">
                        <a:lnSpc>
                          <a:spcPct val="115000"/>
                        </a:lnSpc>
                        <a:spcBef>
                          <a:spcPts val="0"/>
                        </a:spcBef>
                        <a:spcAft>
                          <a:spcPts val="0"/>
                        </a:spcAft>
                        <a:buNone/>
                      </a:pPr>
                      <a:r>
                        <a:rPr b="1" lang="en-GB" sz="800">
                          <a:latin typeface="Mada"/>
                          <a:ea typeface="Mada"/>
                          <a:cs typeface="Mada"/>
                          <a:sym typeface="Mada"/>
                        </a:rPr>
                        <a:t>Hygiene /</a:t>
                      </a:r>
                      <a:endParaRPr b="1" sz="800">
                        <a:latin typeface="Mada"/>
                        <a:ea typeface="Mada"/>
                        <a:cs typeface="Mada"/>
                        <a:sym typeface="Mada"/>
                      </a:endParaRPr>
                    </a:p>
                    <a:p>
                      <a:pPr indent="0" lvl="0" marL="0" rtl="0" algn="ctr">
                        <a:lnSpc>
                          <a:spcPct val="115000"/>
                        </a:lnSpc>
                        <a:spcBef>
                          <a:spcPts val="0"/>
                        </a:spcBef>
                        <a:spcAft>
                          <a:spcPts val="0"/>
                        </a:spcAft>
                        <a:buNone/>
                      </a:pPr>
                      <a:r>
                        <a:rPr b="1" lang="en-GB" sz="800">
                          <a:latin typeface="Mada"/>
                          <a:ea typeface="Mada"/>
                          <a:cs typeface="Mada"/>
                          <a:sym typeface="Mada"/>
                        </a:rPr>
                        <a:t>Sanitation services  </a:t>
                      </a:r>
                      <a:endParaRPr b="1" sz="800">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None</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Increased risk of infectious disease, including respiratory and diarrhoeal diseases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Lack of hand washing facilities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Lack of toilets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Increased risk of open defecation</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9895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Hand washing stations</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Decreased risk of infectious disease</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May include alcohol-based disinfectants</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11975">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Latrines: temporary</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Improved sanitation and waste disposal</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298950">
                <a:tc vMerge="1"/>
                <a:tc>
                  <a:txBody>
                    <a:bodyPr/>
                    <a:lstStyle/>
                    <a:p>
                      <a:pPr indent="0" lvl="0" marL="0" rtl="0" algn="ctr">
                        <a:lnSpc>
                          <a:spcPct val="115000"/>
                        </a:lnSpc>
                        <a:spcBef>
                          <a:spcPts val="0"/>
                        </a:spcBef>
                        <a:spcAft>
                          <a:spcPts val="0"/>
                        </a:spcAft>
                        <a:buNone/>
                      </a:pPr>
                      <a:r>
                        <a:rPr b="1" lang="en-GB" sz="800">
                          <a:solidFill>
                            <a:srgbClr val="FFFFFF"/>
                          </a:solidFill>
                          <a:latin typeface="Mada"/>
                          <a:ea typeface="Mada"/>
                          <a:cs typeface="Mada"/>
                          <a:sym typeface="Mada"/>
                        </a:rPr>
                        <a:t>Latrines: permanent</a:t>
                      </a:r>
                      <a:endParaRPr b="1" sz="800">
                        <a:solidFill>
                          <a:srgbClr val="FFFFFF"/>
                        </a:solidFill>
                        <a:latin typeface="Mada"/>
                        <a:ea typeface="Mada"/>
                        <a:cs typeface="Mada"/>
                        <a:sym typeface="Mada"/>
                      </a:endParaRPr>
                    </a:p>
                  </a:txBody>
                  <a:tcPr marT="8900" marB="0" marR="628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a:txBody>
                    <a:bodyPr/>
                    <a:lstStyle/>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Preferable to temporary latrines</a:t>
                      </a:r>
                      <a:endParaRPr sz="800">
                        <a:latin typeface="Mada"/>
                        <a:ea typeface="Mada"/>
                        <a:cs typeface="Mada"/>
                        <a:sym typeface="Mada"/>
                      </a:endParaRPr>
                    </a:p>
                    <a:p>
                      <a:pPr indent="-279400" lvl="0" marL="457200" rtl="0" algn="l">
                        <a:lnSpc>
                          <a:spcPct val="115000"/>
                        </a:lnSpc>
                        <a:spcBef>
                          <a:spcPts val="0"/>
                        </a:spcBef>
                        <a:spcAft>
                          <a:spcPts val="0"/>
                        </a:spcAft>
                        <a:buSzPts val="800"/>
                        <a:buFont typeface="Mada"/>
                        <a:buChar char="●"/>
                      </a:pPr>
                      <a:r>
                        <a:rPr lang="en-GB" sz="800">
                          <a:latin typeface="Mada"/>
                          <a:ea typeface="Mada"/>
                          <a:cs typeface="Mada"/>
                          <a:sym typeface="Mada"/>
                        </a:rPr>
                        <a:t>Requires more infrastructure than temporary latrines for construction and maintenance</a:t>
                      </a:r>
                      <a:endParaRPr sz="800">
                        <a:latin typeface="Mada"/>
                        <a:ea typeface="Mada"/>
                        <a:cs typeface="Mada"/>
                        <a:sym typeface="Mada"/>
                      </a:endParaRPr>
                    </a:p>
                  </a:txBody>
                  <a:tcPr marT="8900" marB="0" marR="628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nvSpPr>
        <p:spPr>
          <a:xfrm>
            <a:off x="214225" y="1603975"/>
            <a:ext cx="70566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After we finished assessing the event we need to identify the risks based on event assessment</a:t>
            </a:r>
            <a:endParaRPr sz="1200">
              <a:latin typeface="Mada"/>
              <a:ea typeface="Mada"/>
              <a:cs typeface="Mada"/>
              <a:sym typeface="Mada"/>
            </a:endParaRPr>
          </a:p>
        </p:txBody>
      </p:sp>
      <p:sp>
        <p:nvSpPr>
          <p:cNvPr id="163" name="Google Shape;163;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 Risk assessment</a:t>
            </a:r>
            <a:endParaRPr sz="2400">
              <a:solidFill>
                <a:srgbClr val="134F5C"/>
              </a:solidFill>
              <a:latin typeface="Nunito"/>
              <a:ea typeface="Nunito"/>
              <a:cs typeface="Nunito"/>
              <a:sym typeface="Nunito"/>
            </a:endParaRPr>
          </a:p>
        </p:txBody>
      </p:sp>
      <p:sp>
        <p:nvSpPr>
          <p:cNvPr id="166" name="Google Shape;166;p19"/>
          <p:cNvSpPr/>
          <p:nvPr/>
        </p:nvSpPr>
        <p:spPr>
          <a:xfrm>
            <a:off x="121300" y="4818215"/>
            <a:ext cx="2634876"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Clr>
                <a:srgbClr val="134F5C"/>
              </a:buClr>
              <a:buSzPts val="1400"/>
              <a:buFont typeface="Nunito"/>
              <a:buChar char="●"/>
            </a:pPr>
            <a:r>
              <a:rPr b="1" lang="en-GB">
                <a:solidFill>
                  <a:srgbClr val="134F5C"/>
                </a:solidFill>
                <a:latin typeface="Nunito"/>
                <a:ea typeface="Nunito"/>
                <a:cs typeface="Nunito"/>
                <a:sym typeface="Nunito"/>
              </a:rPr>
              <a:t>Risk characterization</a:t>
            </a:r>
            <a:endParaRPr b="1">
              <a:solidFill>
                <a:srgbClr val="134F5C"/>
              </a:solidFill>
              <a:latin typeface="Nunito"/>
              <a:ea typeface="Nunito"/>
              <a:cs typeface="Nunito"/>
              <a:sym typeface="Nunito"/>
            </a:endParaRPr>
          </a:p>
        </p:txBody>
      </p:sp>
      <p:sp>
        <p:nvSpPr>
          <p:cNvPr id="167" name="Google Shape;167;p19"/>
          <p:cNvSpPr/>
          <p:nvPr/>
        </p:nvSpPr>
        <p:spPr>
          <a:xfrm>
            <a:off x="184747" y="4883922"/>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2</a:t>
            </a:r>
            <a:endParaRPr b="1" i="0" sz="1200" u="none" cap="none" strike="noStrike">
              <a:solidFill>
                <a:srgbClr val="FFFFFF"/>
              </a:solidFill>
              <a:latin typeface="Changa"/>
              <a:ea typeface="Changa"/>
              <a:cs typeface="Changa"/>
              <a:sym typeface="Changa"/>
            </a:endParaRPr>
          </a:p>
        </p:txBody>
      </p:sp>
      <p:sp>
        <p:nvSpPr>
          <p:cNvPr id="168" name="Google Shape;168;p19"/>
          <p:cNvSpPr/>
          <p:nvPr/>
        </p:nvSpPr>
        <p:spPr>
          <a:xfrm>
            <a:off x="57850" y="1006775"/>
            <a:ext cx="2952180"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Clr>
                <a:srgbClr val="134F5C"/>
              </a:buClr>
              <a:buSzPts val="1400"/>
              <a:buFont typeface="Nunito"/>
              <a:buChar char="●"/>
            </a:pPr>
            <a:r>
              <a:rPr b="1" lang="en-GB">
                <a:solidFill>
                  <a:srgbClr val="134F5C"/>
                </a:solidFill>
                <a:latin typeface="Nunito"/>
                <a:ea typeface="Nunito"/>
                <a:cs typeface="Nunito"/>
                <a:sym typeface="Nunito"/>
              </a:rPr>
              <a:t>Risk identification: cont</a:t>
            </a:r>
            <a:endParaRPr b="1">
              <a:solidFill>
                <a:srgbClr val="134F5C"/>
              </a:solidFill>
              <a:latin typeface="Nunito"/>
              <a:ea typeface="Nunito"/>
              <a:cs typeface="Nunito"/>
              <a:sym typeface="Nunito"/>
            </a:endParaRPr>
          </a:p>
        </p:txBody>
      </p:sp>
      <p:sp>
        <p:nvSpPr>
          <p:cNvPr id="169" name="Google Shape;169;p19"/>
          <p:cNvSpPr/>
          <p:nvPr/>
        </p:nvSpPr>
        <p:spPr>
          <a:xfrm>
            <a:off x="121297" y="1072484"/>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1</a:t>
            </a:r>
            <a:endParaRPr b="1" i="0" sz="1200" u="none" cap="none" strike="noStrike">
              <a:solidFill>
                <a:srgbClr val="FFFFFF"/>
              </a:solidFill>
              <a:latin typeface="Changa"/>
              <a:ea typeface="Changa"/>
              <a:cs typeface="Changa"/>
              <a:sym typeface="Changa"/>
            </a:endParaRPr>
          </a:p>
        </p:txBody>
      </p:sp>
      <p:sp>
        <p:nvSpPr>
          <p:cNvPr id="170" name="Google Shape;170;p19"/>
          <p:cNvSpPr/>
          <p:nvPr/>
        </p:nvSpPr>
        <p:spPr>
          <a:xfrm>
            <a:off x="134050" y="2414183"/>
            <a:ext cx="28599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Type: Religious event</a:t>
            </a:r>
            <a:endParaRPr sz="1200">
              <a:latin typeface="Mada"/>
              <a:ea typeface="Mada"/>
              <a:cs typeface="Mada"/>
              <a:sym typeface="Mada"/>
            </a:endParaRPr>
          </a:p>
        </p:txBody>
      </p:sp>
      <p:sp>
        <p:nvSpPr>
          <p:cNvPr id="171" name="Google Shape;171;p19"/>
          <p:cNvSpPr/>
          <p:nvPr/>
        </p:nvSpPr>
        <p:spPr>
          <a:xfrm>
            <a:off x="4156150" y="2414205"/>
            <a:ext cx="32238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Older population with NCD, in-site medical care</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2" name="Google Shape;172;p19"/>
          <p:cNvSpPr/>
          <p:nvPr/>
        </p:nvSpPr>
        <p:spPr>
          <a:xfrm>
            <a:off x="134050" y="2734991"/>
            <a:ext cx="28599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Season: summer</a:t>
            </a:r>
            <a:endParaRPr sz="1200">
              <a:latin typeface="Mada"/>
              <a:ea typeface="Mada"/>
              <a:cs typeface="Mada"/>
              <a:sym typeface="Mada"/>
            </a:endParaRPr>
          </a:p>
        </p:txBody>
      </p:sp>
      <p:sp>
        <p:nvSpPr>
          <p:cNvPr id="173" name="Google Shape;173;p19"/>
          <p:cNvSpPr/>
          <p:nvPr/>
        </p:nvSpPr>
        <p:spPr>
          <a:xfrm>
            <a:off x="4156150" y="2734991"/>
            <a:ext cx="32238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Risk of dehydration, heat stroke</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4" name="Google Shape;174;p19"/>
          <p:cNvSpPr/>
          <p:nvPr/>
        </p:nvSpPr>
        <p:spPr>
          <a:xfrm>
            <a:off x="134050" y="3036655"/>
            <a:ext cx="28599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International</a:t>
            </a:r>
            <a:endParaRPr sz="1200">
              <a:latin typeface="Mada"/>
              <a:ea typeface="Mada"/>
              <a:cs typeface="Mada"/>
              <a:sym typeface="Mada"/>
            </a:endParaRPr>
          </a:p>
        </p:txBody>
      </p:sp>
      <p:sp>
        <p:nvSpPr>
          <p:cNvPr id="175" name="Google Shape;175;p19"/>
          <p:cNvSpPr/>
          <p:nvPr/>
        </p:nvSpPr>
        <p:spPr>
          <a:xfrm>
            <a:off x="4156150" y="3043845"/>
            <a:ext cx="32238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Imported diseases</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6" name="Google Shape;176;p19"/>
          <p:cNvSpPr/>
          <p:nvPr/>
        </p:nvSpPr>
        <p:spPr>
          <a:xfrm>
            <a:off x="134050" y="3355072"/>
            <a:ext cx="28599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Venue: indoor</a:t>
            </a:r>
            <a:endParaRPr sz="1200">
              <a:latin typeface="Mada"/>
              <a:ea typeface="Mada"/>
              <a:cs typeface="Mada"/>
              <a:sym typeface="Mada"/>
            </a:endParaRPr>
          </a:p>
        </p:txBody>
      </p:sp>
      <p:sp>
        <p:nvSpPr>
          <p:cNvPr id="177" name="Google Shape;177;p19"/>
          <p:cNvSpPr/>
          <p:nvPr/>
        </p:nvSpPr>
        <p:spPr>
          <a:xfrm>
            <a:off x="4156150" y="3358661"/>
            <a:ext cx="32238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Poor air circulation</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8" name="Google Shape;178;p19"/>
          <p:cNvSpPr/>
          <p:nvPr/>
        </p:nvSpPr>
        <p:spPr>
          <a:xfrm>
            <a:off x="134050" y="3681858"/>
            <a:ext cx="28599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Venue: temporary</a:t>
            </a:r>
            <a:endParaRPr sz="1200">
              <a:latin typeface="Mada"/>
              <a:ea typeface="Mada"/>
              <a:cs typeface="Mada"/>
              <a:sym typeface="Mada"/>
            </a:endParaRPr>
          </a:p>
        </p:txBody>
      </p:sp>
      <p:sp>
        <p:nvSpPr>
          <p:cNvPr id="179" name="Google Shape;179;p19"/>
          <p:cNvSpPr/>
          <p:nvPr/>
        </p:nvSpPr>
        <p:spPr>
          <a:xfrm>
            <a:off x="4156150" y="3683647"/>
            <a:ext cx="32238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Poor infrastructure</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80" name="Google Shape;180;p19"/>
          <p:cNvSpPr/>
          <p:nvPr/>
        </p:nvSpPr>
        <p:spPr>
          <a:xfrm>
            <a:off x="134050" y="4012826"/>
            <a:ext cx="28599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Catering: informal</a:t>
            </a:r>
            <a:endParaRPr sz="1200">
              <a:latin typeface="Mada"/>
              <a:ea typeface="Mada"/>
              <a:cs typeface="Mada"/>
              <a:sym typeface="Mada"/>
            </a:endParaRPr>
          </a:p>
        </p:txBody>
      </p:sp>
      <p:sp>
        <p:nvSpPr>
          <p:cNvPr id="181" name="Google Shape;181;p19"/>
          <p:cNvSpPr/>
          <p:nvPr/>
        </p:nvSpPr>
        <p:spPr>
          <a:xfrm>
            <a:off x="4156150" y="4013715"/>
            <a:ext cx="32238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Risk of food-born illnesses</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82" name="Google Shape;182;p19"/>
          <p:cNvSpPr/>
          <p:nvPr/>
        </p:nvSpPr>
        <p:spPr>
          <a:xfrm>
            <a:off x="134050" y="4343816"/>
            <a:ext cx="28599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Hygiene: hand washing stations</a:t>
            </a:r>
            <a:endParaRPr sz="1200">
              <a:latin typeface="Mada"/>
              <a:ea typeface="Mada"/>
              <a:cs typeface="Mada"/>
              <a:sym typeface="Mada"/>
            </a:endParaRPr>
          </a:p>
        </p:txBody>
      </p:sp>
      <p:sp>
        <p:nvSpPr>
          <p:cNvPr id="183" name="Google Shape;183;p19"/>
          <p:cNvSpPr/>
          <p:nvPr/>
        </p:nvSpPr>
        <p:spPr>
          <a:xfrm>
            <a:off x="4156150" y="4343816"/>
            <a:ext cx="3223800" cy="2541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latin typeface="Mada"/>
                <a:ea typeface="Mada"/>
                <a:cs typeface="Mada"/>
                <a:sym typeface="Mada"/>
              </a:rPr>
              <a:t>Decreased risk of infections</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84" name="Google Shape;184;p19"/>
          <p:cNvSpPr/>
          <p:nvPr/>
        </p:nvSpPr>
        <p:spPr>
          <a:xfrm>
            <a:off x="3232225" y="2414183"/>
            <a:ext cx="752400" cy="254100"/>
          </a:xfrm>
          <a:prstGeom prst="rightArrow">
            <a:avLst>
              <a:gd fmla="val 50000" name="adj1"/>
              <a:gd fmla="val 50000" name="adj2"/>
            </a:avLst>
          </a:prstGeom>
          <a:solidFill>
            <a:srgbClr val="45818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3232225" y="2734980"/>
            <a:ext cx="752400" cy="254100"/>
          </a:xfrm>
          <a:prstGeom prst="rightArrow">
            <a:avLst>
              <a:gd fmla="val 50000" name="adj1"/>
              <a:gd fmla="val 50000" name="adj2"/>
            </a:avLst>
          </a:prstGeom>
          <a:solidFill>
            <a:srgbClr val="45818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3232225" y="3036656"/>
            <a:ext cx="752400" cy="254100"/>
          </a:xfrm>
          <a:prstGeom prst="rightArrow">
            <a:avLst>
              <a:gd fmla="val 50000" name="adj1"/>
              <a:gd fmla="val 50000" name="adj2"/>
            </a:avLst>
          </a:prstGeom>
          <a:solidFill>
            <a:srgbClr val="45818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3232225" y="3338332"/>
            <a:ext cx="752400" cy="254100"/>
          </a:xfrm>
          <a:prstGeom prst="rightArrow">
            <a:avLst>
              <a:gd fmla="val 50000" name="adj1"/>
              <a:gd fmla="val 50000" name="adj2"/>
            </a:avLst>
          </a:prstGeom>
          <a:solidFill>
            <a:srgbClr val="45818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3232225" y="3683650"/>
            <a:ext cx="752400" cy="254100"/>
          </a:xfrm>
          <a:prstGeom prst="rightArrow">
            <a:avLst>
              <a:gd fmla="val 50000" name="adj1"/>
              <a:gd fmla="val 50000" name="adj2"/>
            </a:avLst>
          </a:prstGeom>
          <a:solidFill>
            <a:srgbClr val="45818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3232225" y="4028968"/>
            <a:ext cx="752400" cy="254100"/>
          </a:xfrm>
          <a:prstGeom prst="rightArrow">
            <a:avLst>
              <a:gd fmla="val 50000" name="adj1"/>
              <a:gd fmla="val 50000" name="adj2"/>
            </a:avLst>
          </a:prstGeom>
          <a:solidFill>
            <a:srgbClr val="45818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3232225" y="4374286"/>
            <a:ext cx="752400" cy="254100"/>
          </a:xfrm>
          <a:prstGeom prst="rightArrow">
            <a:avLst>
              <a:gd fmla="val 50000" name="adj1"/>
              <a:gd fmla="val 50000" name="adj2"/>
            </a:avLst>
          </a:prstGeom>
          <a:solidFill>
            <a:srgbClr val="45818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299950" y="2061050"/>
            <a:ext cx="2528100" cy="2682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Nunito"/>
                <a:ea typeface="Nunito"/>
                <a:cs typeface="Nunito"/>
                <a:sym typeface="Nunito"/>
              </a:rPr>
              <a:t>Event assessment</a:t>
            </a:r>
            <a:endParaRPr/>
          </a:p>
        </p:txBody>
      </p:sp>
      <p:sp>
        <p:nvSpPr>
          <p:cNvPr id="192" name="Google Shape;192;p19"/>
          <p:cNvSpPr/>
          <p:nvPr/>
        </p:nvSpPr>
        <p:spPr>
          <a:xfrm>
            <a:off x="4443325" y="2064464"/>
            <a:ext cx="2528100" cy="2682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Nunito"/>
                <a:ea typeface="Nunito"/>
                <a:cs typeface="Nunito"/>
                <a:sym typeface="Nunito"/>
              </a:rPr>
              <a:t>Risk identification</a:t>
            </a:r>
            <a:endParaRPr>
              <a:solidFill>
                <a:schemeClr val="lt1"/>
              </a:solidFill>
              <a:latin typeface="Nunito"/>
              <a:ea typeface="Nunito"/>
              <a:cs typeface="Nunito"/>
              <a:sym typeface="Nunito"/>
            </a:endParaRPr>
          </a:p>
        </p:txBody>
      </p:sp>
      <p:sp>
        <p:nvSpPr>
          <p:cNvPr id="193" name="Google Shape;193;p19"/>
          <p:cNvSpPr/>
          <p:nvPr/>
        </p:nvSpPr>
        <p:spPr>
          <a:xfrm>
            <a:off x="299950" y="5478800"/>
            <a:ext cx="6783900" cy="532800"/>
          </a:xfrm>
          <a:prstGeom prst="roundRect">
            <a:avLst>
              <a:gd fmla="val 16667" name="adj"/>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After identifying the risk we need to characterize its impact on the mass gathering and public health (minimal-severe) .</a:t>
            </a:r>
            <a:endParaRPr baseline="30000"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In other words, what is the risk likelihood?</a:t>
            </a:r>
            <a:endParaRPr b="1" sz="1200">
              <a:solidFill>
                <a:srgbClr val="CC0000"/>
              </a:solidFill>
              <a:latin typeface="Mada"/>
              <a:ea typeface="Mada"/>
              <a:cs typeface="Mada"/>
              <a:sym typeface="Mada"/>
            </a:endParaRPr>
          </a:p>
        </p:txBody>
      </p:sp>
      <p:graphicFrame>
        <p:nvGraphicFramePr>
          <p:cNvPr id="194" name="Google Shape;194;p19"/>
          <p:cNvGraphicFramePr/>
          <p:nvPr/>
        </p:nvGraphicFramePr>
        <p:xfrm>
          <a:off x="266400" y="6078363"/>
          <a:ext cx="3000000" cy="3000000"/>
        </p:xfrm>
        <a:graphic>
          <a:graphicData uri="http://schemas.openxmlformats.org/drawingml/2006/table">
            <a:tbl>
              <a:tblPr bandRow="1">
                <a:noFill/>
                <a:tableStyleId>{F3B0F928-A7A0-4061-8D44-143E29D13E89}</a:tableStyleId>
              </a:tblPr>
              <a:tblGrid>
                <a:gridCol w="958825"/>
                <a:gridCol w="3088500"/>
                <a:gridCol w="3009125"/>
              </a:tblGrid>
              <a:tr h="220250">
                <a:tc>
                  <a:txBody>
                    <a:bodyPr/>
                    <a:lstStyle/>
                    <a:p>
                      <a:pPr indent="0" lvl="0" marL="0" rtl="0" algn="l">
                        <a:spcBef>
                          <a:spcPts val="0"/>
                        </a:spcBef>
                        <a:spcAft>
                          <a:spcPts val="0"/>
                        </a:spcAft>
                        <a:buNone/>
                      </a:pPr>
                      <a:r>
                        <a:t/>
                      </a:r>
                      <a:endParaRPr b="1" sz="1100">
                        <a:solidFill>
                          <a:srgbClr val="FFFFFF"/>
                        </a:solidFill>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355B6C"/>
                    </a:solidFill>
                  </a:tcPr>
                </a:tc>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Potential impact on the mg</a:t>
                      </a:r>
                      <a:endParaRPr b="1" sz="1100">
                        <a:solidFill>
                          <a:srgbClr val="FFFFFF"/>
                        </a:solidFill>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355B6C"/>
                    </a:solidFill>
                  </a:tcPr>
                </a:tc>
                <a:tc>
                  <a:txBody>
                    <a:bodyPr/>
                    <a:lstStyle/>
                    <a:p>
                      <a:pPr indent="0" lvl="0" marL="0" rtl="0" algn="ctr">
                        <a:spcBef>
                          <a:spcPts val="0"/>
                        </a:spcBef>
                        <a:spcAft>
                          <a:spcPts val="0"/>
                        </a:spcAft>
                        <a:buNone/>
                      </a:pPr>
                      <a:r>
                        <a:rPr b="1" lang="en-GB" sz="1100">
                          <a:solidFill>
                            <a:srgbClr val="FFFFFF"/>
                          </a:solidFill>
                          <a:latin typeface="Mada"/>
                          <a:ea typeface="Mada"/>
                          <a:cs typeface="Mada"/>
                          <a:sym typeface="Mada"/>
                        </a:rPr>
                        <a:t>Potential impact on public health</a:t>
                      </a:r>
                      <a:endParaRPr b="1" sz="1100">
                        <a:solidFill>
                          <a:srgbClr val="FFFFFF"/>
                        </a:solidFill>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355B6C"/>
                    </a:solidFill>
                  </a:tcPr>
                </a:tc>
              </a:tr>
              <a:tr h="359650">
                <a:tc>
                  <a:txBody>
                    <a:bodyPr/>
                    <a:lstStyle/>
                    <a:p>
                      <a:pPr indent="0" lvl="0" marL="0" rtl="0" algn="ctr">
                        <a:spcBef>
                          <a:spcPts val="0"/>
                        </a:spcBef>
                        <a:spcAft>
                          <a:spcPts val="0"/>
                        </a:spcAft>
                        <a:buNone/>
                      </a:pPr>
                      <a:r>
                        <a:rPr b="1" lang="en-GB" sz="1000">
                          <a:latin typeface="Mada"/>
                          <a:ea typeface="Mada"/>
                          <a:cs typeface="Mada"/>
                          <a:sym typeface="Mada"/>
                        </a:rPr>
                        <a:t>Minimal</a:t>
                      </a:r>
                      <a:endParaRPr b="1" sz="1000">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000">
                          <a:latin typeface="Mada"/>
                          <a:ea typeface="Mada"/>
                          <a:cs typeface="Mada"/>
                          <a:sym typeface="Mada"/>
                        </a:rPr>
                        <a:t>Little or no consequence or disruption to the  MG</a:t>
                      </a:r>
                      <a:endParaRPr sz="1000">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sz="1000">
                          <a:latin typeface="Mada"/>
                          <a:ea typeface="Mada"/>
                          <a:cs typeface="Mada"/>
                          <a:sym typeface="Mada"/>
                        </a:rPr>
                        <a:t>Little or no consequences </a:t>
                      </a:r>
                      <a:endParaRPr sz="1000">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359650">
                <a:tc>
                  <a:txBody>
                    <a:bodyPr/>
                    <a:lstStyle/>
                    <a:p>
                      <a:pPr indent="0" lvl="0" marL="0" rtl="0" algn="ctr">
                        <a:spcBef>
                          <a:spcPts val="0"/>
                        </a:spcBef>
                        <a:spcAft>
                          <a:spcPts val="0"/>
                        </a:spcAft>
                        <a:buNone/>
                      </a:pPr>
                      <a:r>
                        <a:rPr b="1" lang="en-GB" sz="1000">
                          <a:latin typeface="Mada"/>
                          <a:ea typeface="Mada"/>
                          <a:cs typeface="Mada"/>
                          <a:sym typeface="Mada"/>
                        </a:rPr>
                        <a:t>Minor</a:t>
                      </a:r>
                      <a:endParaRPr b="1" sz="1000">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000">
                          <a:latin typeface="Mada"/>
                          <a:ea typeface="Mada"/>
                          <a:cs typeface="Mada"/>
                          <a:sym typeface="Mada"/>
                        </a:rPr>
                        <a:t>Small impact on MG can be managed with little impact on the event</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sz="1000">
                          <a:latin typeface="Mada"/>
                          <a:ea typeface="Mada"/>
                          <a:cs typeface="Mada"/>
                          <a:sym typeface="Mada"/>
                        </a:rPr>
                        <a:t>Few illness or injuries which public health and medical services can manage</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359650">
                <a:tc>
                  <a:txBody>
                    <a:bodyPr/>
                    <a:lstStyle/>
                    <a:p>
                      <a:pPr indent="0" lvl="0" marL="0" rtl="0" algn="ctr">
                        <a:spcBef>
                          <a:spcPts val="0"/>
                        </a:spcBef>
                        <a:spcAft>
                          <a:spcPts val="0"/>
                        </a:spcAft>
                        <a:buNone/>
                      </a:pPr>
                      <a:r>
                        <a:rPr b="1" lang="en-GB" sz="1000">
                          <a:latin typeface="Mada"/>
                          <a:ea typeface="Mada"/>
                          <a:cs typeface="Mada"/>
                          <a:sym typeface="Mada"/>
                        </a:rPr>
                        <a:t>Moderate</a:t>
                      </a:r>
                      <a:endParaRPr b="1" sz="1000">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000">
                          <a:latin typeface="Mada"/>
                          <a:ea typeface="Mada"/>
                          <a:cs typeface="Mada"/>
                          <a:sym typeface="Mada"/>
                        </a:rPr>
                        <a:t>Some controlled impact on the Games and reputation for host</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sz="1000">
                          <a:latin typeface="Mada"/>
                          <a:ea typeface="Mada"/>
                          <a:cs typeface="Mada"/>
                          <a:sym typeface="Mada"/>
                        </a:rPr>
                        <a:t>Death and or injuries or illness occur. Public and medical services are strained</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359650">
                <a:tc>
                  <a:txBody>
                    <a:bodyPr/>
                    <a:lstStyle/>
                    <a:p>
                      <a:pPr indent="0" lvl="0" marL="0" rtl="0" algn="ctr">
                        <a:spcBef>
                          <a:spcPts val="0"/>
                        </a:spcBef>
                        <a:spcAft>
                          <a:spcPts val="0"/>
                        </a:spcAft>
                        <a:buNone/>
                      </a:pPr>
                      <a:r>
                        <a:rPr b="1" lang="en-GB" sz="1000">
                          <a:latin typeface="Mada"/>
                          <a:ea typeface="Mada"/>
                          <a:cs typeface="Mada"/>
                          <a:sym typeface="Mada"/>
                        </a:rPr>
                        <a:t>Major</a:t>
                      </a:r>
                      <a:endParaRPr b="1" sz="1000">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000">
                          <a:latin typeface="Mada"/>
                          <a:ea typeface="Mada"/>
                          <a:cs typeface="Mada"/>
                          <a:sym typeface="Mada"/>
                        </a:rPr>
                        <a:t>Event is disruptive to MG and reputation of host</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sz="1000">
                          <a:latin typeface="Mada"/>
                          <a:ea typeface="Mada"/>
                          <a:cs typeface="Mada"/>
                          <a:sym typeface="Mada"/>
                        </a:rPr>
                        <a:t>Many deaths, injuries or illness. Disrupts public health and medical services</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r h="466500">
                <a:tc>
                  <a:txBody>
                    <a:bodyPr/>
                    <a:lstStyle/>
                    <a:p>
                      <a:pPr indent="0" lvl="0" marL="0" rtl="0" algn="ctr">
                        <a:spcBef>
                          <a:spcPts val="0"/>
                        </a:spcBef>
                        <a:spcAft>
                          <a:spcPts val="0"/>
                        </a:spcAft>
                        <a:buNone/>
                      </a:pPr>
                      <a:r>
                        <a:rPr b="1" lang="en-GB" sz="1000">
                          <a:latin typeface="Mada"/>
                          <a:ea typeface="Mada"/>
                          <a:cs typeface="Mada"/>
                          <a:sym typeface="Mada"/>
                        </a:rPr>
                        <a:t>Severe</a:t>
                      </a:r>
                      <a:endParaRPr b="1" sz="1000">
                        <a:latin typeface="Mada"/>
                        <a:ea typeface="Mada"/>
                        <a:cs typeface="Mada"/>
                        <a:sym typeface="Mada"/>
                      </a:endParaRPr>
                    </a:p>
                  </a:txBody>
                  <a:tcPr marT="0" marB="0" marR="32375" marL="5017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000">
                          <a:latin typeface="Mada"/>
                          <a:ea typeface="Mada"/>
                          <a:cs typeface="Mada"/>
                          <a:sym typeface="Mada"/>
                        </a:rPr>
                        <a:t>Event causes cancellation of some or all of MG. Significant adverse impact on MGs and host reputation.</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sz="1000">
                          <a:latin typeface="Mada"/>
                          <a:ea typeface="Mada"/>
                          <a:cs typeface="Mada"/>
                          <a:sym typeface="Mada"/>
                        </a:rPr>
                        <a:t>Substantial loss of life and serious injuries or illness. Widespread disruption of local services and infrastructure</a:t>
                      </a:r>
                      <a:endParaRPr sz="1000">
                        <a:latin typeface="Mada"/>
                        <a:ea typeface="Mada"/>
                        <a:cs typeface="Mada"/>
                        <a:sym typeface="Mada"/>
                      </a:endParaRPr>
                    </a:p>
                  </a:txBody>
                  <a:tcPr marT="0" marB="0" marR="32375" marL="5017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FFFFFF"/>
                    </a:solidFill>
                  </a:tcPr>
                </a:tc>
              </a:tr>
            </a:tbl>
          </a:graphicData>
        </a:graphic>
      </p:graphicFrame>
      <p:sp>
        <p:nvSpPr>
          <p:cNvPr id="195" name="Google Shape;195;p19"/>
          <p:cNvSpPr txBox="1"/>
          <p:nvPr/>
        </p:nvSpPr>
        <p:spPr>
          <a:xfrm>
            <a:off x="133125" y="8263300"/>
            <a:ext cx="73230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Mada"/>
                <a:ea typeface="Mada"/>
                <a:cs typeface="Mada"/>
                <a:sym typeface="Mada"/>
              </a:rPr>
              <a:t>Why risk characterization?</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If the risk estimate that a particular event will occur is highly uncertain, </a:t>
            </a:r>
            <a:r>
              <a:rPr b="1" lang="en-GB" sz="1100">
                <a:solidFill>
                  <a:srgbClr val="CC0000"/>
                </a:solidFill>
                <a:latin typeface="Mada"/>
                <a:ea typeface="Mada"/>
                <a:cs typeface="Mada"/>
                <a:sym typeface="Mada"/>
              </a:rPr>
              <a:t>risk management decisions might be more conservative</a:t>
            </a:r>
            <a:r>
              <a:rPr lang="en-GB" sz="1100">
                <a:latin typeface="Mada"/>
                <a:ea typeface="Mada"/>
                <a:cs typeface="Mada"/>
                <a:sym typeface="Mada"/>
              </a:rPr>
              <a:t> than in the case of an event deemed to be highly likely </a:t>
            </a:r>
            <a:r>
              <a:rPr baseline="30000" lang="en-GB" sz="1200">
                <a:solidFill>
                  <a:schemeClr val="dk1"/>
                </a:solidFill>
                <a:latin typeface="Mada"/>
                <a:ea typeface="Mada"/>
                <a:cs typeface="Mada"/>
                <a:sym typeface="Mada"/>
              </a:rPr>
              <a:t>1</a:t>
            </a:r>
            <a:endParaRPr sz="1100">
              <a:latin typeface="Mada"/>
              <a:ea typeface="Mada"/>
              <a:cs typeface="Mada"/>
              <a:sym typeface="Mada"/>
            </a:endParaRPr>
          </a:p>
          <a:p>
            <a:pPr indent="0" lvl="0" marL="0" rtl="0" algn="l">
              <a:spcBef>
                <a:spcPts val="0"/>
              </a:spcBef>
              <a:spcAft>
                <a:spcPts val="0"/>
              </a:spcAft>
              <a:buNone/>
            </a:pPr>
            <a:r>
              <a:rPr b="1" lang="en-GB" sz="1100">
                <a:latin typeface="Mada"/>
                <a:ea typeface="Mada"/>
                <a:cs typeface="Mada"/>
                <a:sym typeface="Mada"/>
              </a:rPr>
              <a:t>Then what?</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Once the risks have been mapped on the risk matrix, the objective of public health planning for the MG will be to reduce the likelihood of a threat occurring and to reduce the consequences of each threat: risk management</a:t>
            </a:r>
            <a:endParaRPr sz="1100">
              <a:latin typeface="Mada"/>
              <a:ea typeface="Mada"/>
              <a:cs typeface="Mada"/>
              <a:sym typeface="Mada"/>
            </a:endParaRPr>
          </a:p>
        </p:txBody>
      </p:sp>
      <p:sp>
        <p:nvSpPr>
          <p:cNvPr id="196" name="Google Shape;196;p19"/>
          <p:cNvSpPr txBox="1"/>
          <p:nvPr/>
        </p:nvSpPr>
        <p:spPr>
          <a:xfrm>
            <a:off x="9575" y="9703275"/>
            <a:ext cx="7589400" cy="4617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We always need to prioritize the risks we identified after we assessed the mass gathering. Because we can never deal with all risks. </a:t>
            </a:r>
            <a:endParaRPr sz="900">
              <a:solidFill>
                <a:srgbClr val="6AA84F"/>
              </a:solidFill>
              <a:latin typeface="Mada"/>
              <a:ea typeface="Mada"/>
              <a:cs typeface="Mada"/>
              <a:sym typeface="Mada"/>
            </a:endParaRPr>
          </a:p>
          <a:p>
            <a:pPr indent="0" lvl="0" marL="45720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a:off x="-75" y="9886675"/>
            <a:ext cx="7589400" cy="8118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 Risk assessment</a:t>
            </a:r>
            <a:endParaRPr sz="2400">
              <a:solidFill>
                <a:srgbClr val="134F5C"/>
              </a:solidFill>
              <a:latin typeface="Nunito"/>
              <a:ea typeface="Nunito"/>
              <a:cs typeface="Nunito"/>
              <a:sym typeface="Nunito"/>
            </a:endParaRPr>
          </a:p>
        </p:txBody>
      </p:sp>
      <p:sp>
        <p:nvSpPr>
          <p:cNvPr id="204" name="Google Shape;204;p20"/>
          <p:cNvSpPr/>
          <p:nvPr/>
        </p:nvSpPr>
        <p:spPr>
          <a:xfrm>
            <a:off x="0" y="923830"/>
            <a:ext cx="2634876" cy="505494"/>
          </a:xfrm>
          <a:prstGeom prst="flowChartTerminator">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Clr>
                <a:srgbClr val="134F5C"/>
              </a:buClr>
              <a:buSzPts val="1400"/>
              <a:buFont typeface="Nunito"/>
              <a:buChar char="●"/>
            </a:pPr>
            <a:r>
              <a:rPr b="1" lang="en-GB">
                <a:solidFill>
                  <a:srgbClr val="134F5C"/>
                </a:solidFill>
                <a:latin typeface="Nunito"/>
                <a:ea typeface="Nunito"/>
                <a:cs typeface="Nunito"/>
                <a:sym typeface="Nunito"/>
              </a:rPr>
              <a:t>Risk management</a:t>
            </a:r>
            <a:endParaRPr b="1">
              <a:solidFill>
                <a:srgbClr val="134F5C"/>
              </a:solidFill>
              <a:latin typeface="Nunito"/>
              <a:ea typeface="Nunito"/>
              <a:cs typeface="Nunito"/>
              <a:sym typeface="Nunito"/>
            </a:endParaRPr>
          </a:p>
        </p:txBody>
      </p:sp>
      <p:sp>
        <p:nvSpPr>
          <p:cNvPr id="205" name="Google Shape;205;p20"/>
          <p:cNvSpPr/>
          <p:nvPr/>
        </p:nvSpPr>
        <p:spPr>
          <a:xfrm>
            <a:off x="63447" y="989534"/>
            <a:ext cx="374100" cy="374100"/>
          </a:xfrm>
          <a:prstGeom prst="ellipse">
            <a:avLst/>
          </a:prstGeom>
          <a:solidFill>
            <a:srgbClr val="134F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FFFFFF"/>
                </a:solidFill>
                <a:latin typeface="Changa"/>
                <a:ea typeface="Changa"/>
                <a:cs typeface="Changa"/>
                <a:sym typeface="Changa"/>
              </a:rPr>
              <a:t>3</a:t>
            </a:r>
            <a:endParaRPr b="1" i="0" sz="1200" u="none" cap="none" strike="noStrike">
              <a:solidFill>
                <a:srgbClr val="FFFFFF"/>
              </a:solidFill>
              <a:latin typeface="Changa"/>
              <a:ea typeface="Changa"/>
              <a:cs typeface="Changa"/>
              <a:sym typeface="Changa"/>
            </a:endParaRPr>
          </a:p>
        </p:txBody>
      </p:sp>
      <p:sp>
        <p:nvSpPr>
          <p:cNvPr id="206" name="Google Shape;206;p20"/>
          <p:cNvSpPr txBox="1"/>
          <p:nvPr/>
        </p:nvSpPr>
        <p:spPr>
          <a:xfrm>
            <a:off x="203775" y="1545225"/>
            <a:ext cx="7183800" cy="136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Mada"/>
              <a:buChar char="●"/>
            </a:pPr>
            <a:r>
              <a:rPr lang="en-GB" sz="1100">
                <a:latin typeface="Mada"/>
                <a:ea typeface="Mada"/>
                <a:cs typeface="Mada"/>
                <a:sym typeface="Mada"/>
              </a:rPr>
              <a:t>What mitigation measures can be put into place to manage the risk and reduce either the probability or impact?</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a:p>
            <a:pPr indent="0" lvl="0" marL="0" rtl="0" algn="l">
              <a:spcBef>
                <a:spcPts val="0"/>
              </a:spcBef>
              <a:spcAft>
                <a:spcPts val="0"/>
              </a:spcAft>
              <a:buNone/>
            </a:pPr>
            <a:r>
              <a:rPr b="1" lang="en-GB" sz="1100">
                <a:latin typeface="Mada"/>
                <a:ea typeface="Mada"/>
                <a:cs typeface="Mada"/>
                <a:sym typeface="Mada"/>
              </a:rPr>
              <a:t>Management can include:</a:t>
            </a:r>
            <a:r>
              <a:rPr b="1" lang="en-GB" sz="1100">
                <a:latin typeface="Mada"/>
                <a:ea typeface="Mada"/>
                <a:cs typeface="Mada"/>
                <a:sym typeface="Mada"/>
              </a:rPr>
              <a:t> </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I</a:t>
            </a:r>
            <a:r>
              <a:rPr lang="en-GB" sz="1100">
                <a:latin typeface="Mada"/>
                <a:ea typeface="Mada"/>
                <a:cs typeface="Mada"/>
                <a:sym typeface="Mada"/>
              </a:rPr>
              <a:t>nitiating </a:t>
            </a:r>
            <a:r>
              <a:rPr b="1" lang="en-GB" sz="1100">
                <a:solidFill>
                  <a:srgbClr val="CC0000"/>
                </a:solidFill>
                <a:latin typeface="Mada"/>
                <a:ea typeface="Mada"/>
                <a:cs typeface="Mada"/>
                <a:sym typeface="Mada"/>
              </a:rPr>
              <a:t>new surveillance programmes </a:t>
            </a:r>
            <a:endParaRPr b="1" sz="1100">
              <a:solidFill>
                <a:srgbClr val="CC0000"/>
              </a:solidFill>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I</a:t>
            </a:r>
            <a:r>
              <a:rPr lang="en-GB" sz="1100">
                <a:latin typeface="Mada"/>
                <a:ea typeface="Mada"/>
                <a:cs typeface="Mada"/>
                <a:sym typeface="Mada"/>
              </a:rPr>
              <a:t>mplementing a range of </a:t>
            </a:r>
            <a:r>
              <a:rPr b="1" lang="en-GB" sz="1100">
                <a:solidFill>
                  <a:srgbClr val="CC0000"/>
                </a:solidFill>
                <a:latin typeface="Mada"/>
                <a:ea typeface="Mada"/>
                <a:cs typeface="Mada"/>
                <a:sym typeface="Mada"/>
              </a:rPr>
              <a:t>special prevention</a:t>
            </a:r>
            <a:r>
              <a:rPr lang="en-GB" sz="1100">
                <a:latin typeface="Mada"/>
                <a:ea typeface="Mada"/>
                <a:cs typeface="Mada"/>
                <a:sym typeface="Mada"/>
              </a:rPr>
              <a:t> (risk of food-borne, waterborne, airborne and person-to-person spread of diseases)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Developing </a:t>
            </a:r>
            <a:r>
              <a:rPr b="1" lang="en-GB" sz="1100">
                <a:solidFill>
                  <a:srgbClr val="CC0000"/>
                </a:solidFill>
                <a:latin typeface="Mada"/>
                <a:ea typeface="Mada"/>
                <a:cs typeface="Mada"/>
                <a:sym typeface="Mada"/>
              </a:rPr>
              <a:t>plans for immediate acquisition</a:t>
            </a:r>
            <a:r>
              <a:rPr lang="en-GB" sz="1100">
                <a:latin typeface="Mada"/>
                <a:ea typeface="Mada"/>
                <a:cs typeface="Mada"/>
                <a:sym typeface="Mada"/>
              </a:rPr>
              <a:t> of additional human and material </a:t>
            </a:r>
            <a:r>
              <a:rPr b="1" lang="en-GB" sz="1100">
                <a:solidFill>
                  <a:srgbClr val="CC0000"/>
                </a:solidFill>
                <a:latin typeface="Mada"/>
                <a:ea typeface="Mada"/>
                <a:cs typeface="Mada"/>
                <a:sym typeface="Mada"/>
              </a:rPr>
              <a:t>resources </a:t>
            </a:r>
            <a:r>
              <a:rPr lang="en-GB" sz="1100">
                <a:latin typeface="Mada"/>
                <a:ea typeface="Mada"/>
                <a:cs typeface="Mada"/>
                <a:sym typeface="Mada"/>
              </a:rPr>
              <a:t>should a crisis occur</a:t>
            </a:r>
            <a:endParaRPr sz="1100">
              <a:latin typeface="Mada"/>
              <a:ea typeface="Mada"/>
              <a:cs typeface="Mada"/>
              <a:sym typeface="Mada"/>
            </a:endParaRPr>
          </a:p>
        </p:txBody>
      </p:sp>
      <p:sp>
        <p:nvSpPr>
          <p:cNvPr id="207" name="Google Shape;207;p20"/>
          <p:cNvSpPr/>
          <p:nvPr/>
        </p:nvSpPr>
        <p:spPr>
          <a:xfrm>
            <a:off x="129375" y="2985225"/>
            <a:ext cx="24519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Surveillance in MG</a:t>
            </a:r>
            <a:endParaRPr sz="1600">
              <a:solidFill>
                <a:srgbClr val="FFFFFF"/>
              </a:solidFill>
              <a:latin typeface="Nunito"/>
              <a:ea typeface="Nunito"/>
              <a:cs typeface="Nunito"/>
              <a:sym typeface="Nunito"/>
            </a:endParaRPr>
          </a:p>
        </p:txBody>
      </p:sp>
      <p:sp>
        <p:nvSpPr>
          <p:cNvPr id="208" name="Google Shape;208;p20"/>
          <p:cNvSpPr/>
          <p:nvPr/>
        </p:nvSpPr>
        <p:spPr>
          <a:xfrm>
            <a:off x="203775" y="3806625"/>
            <a:ext cx="7111500" cy="700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What diseases or syndromes should surveillance be conducted for and what is the risk of these?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What is the best type of public health surveillance system(s) to use? (timeliness and sensitivity)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What are the special considerations for outbreak or public health response?</a:t>
            </a:r>
            <a:endParaRPr sz="1100">
              <a:latin typeface="Mada"/>
              <a:ea typeface="Mada"/>
              <a:cs typeface="Mada"/>
              <a:sym typeface="Mada"/>
            </a:endParaRPr>
          </a:p>
        </p:txBody>
      </p:sp>
      <p:sp>
        <p:nvSpPr>
          <p:cNvPr id="209" name="Google Shape;209;p20"/>
          <p:cNvSpPr/>
          <p:nvPr/>
        </p:nvSpPr>
        <p:spPr>
          <a:xfrm>
            <a:off x="437550" y="3426375"/>
            <a:ext cx="4220400" cy="4395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Nunito"/>
                <a:ea typeface="Nunito"/>
                <a:cs typeface="Nunito"/>
                <a:sym typeface="Nunito"/>
              </a:rPr>
              <a:t>When planning surveillance for the MG, the questions that public health authorities are likely to ask are:</a:t>
            </a:r>
            <a:endParaRPr b="1" sz="1100"/>
          </a:p>
        </p:txBody>
      </p:sp>
      <p:sp>
        <p:nvSpPr>
          <p:cNvPr id="210" name="Google Shape;210;p20"/>
          <p:cNvSpPr/>
          <p:nvPr/>
        </p:nvSpPr>
        <p:spPr>
          <a:xfrm>
            <a:off x="203775" y="5003325"/>
            <a:ext cx="7111500" cy="18699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Have an outbreak potential (modes of transmission enhanced in the MG e.g. </a:t>
            </a:r>
            <a:r>
              <a:rPr b="1" lang="en-GB" sz="1100">
                <a:solidFill>
                  <a:srgbClr val="CC0000"/>
                </a:solidFill>
                <a:latin typeface="Mada"/>
                <a:ea typeface="Mada"/>
                <a:cs typeface="Mada"/>
                <a:sym typeface="Mada"/>
              </a:rPr>
              <a:t>respiratory spread</a:t>
            </a:r>
            <a:r>
              <a:rPr lang="en-GB" sz="1100">
                <a:latin typeface="Mada"/>
                <a:ea typeface="Mada"/>
                <a:cs typeface="Mada"/>
                <a:sym typeface="Mada"/>
              </a:rPr>
              <a:t>)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Are known to be of particular potential use as bioterrorism agents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May cause severe illness and require investigation and / or the application of control measures even for a single case</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Imported diseases not usually seen in the host country (especially drug-resistant organisms and unusual serotypes)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Endemic diseases for which event attendees may have no immunity.</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Highly infectious diseases (e.g., </a:t>
            </a:r>
            <a:r>
              <a:rPr b="1" lang="en-GB" sz="1100">
                <a:solidFill>
                  <a:srgbClr val="CC0000"/>
                </a:solidFill>
                <a:latin typeface="Mada"/>
                <a:ea typeface="Mada"/>
                <a:cs typeface="Mada"/>
                <a:sym typeface="Mada"/>
              </a:rPr>
              <a:t>norovirus or measles</a:t>
            </a:r>
            <a:r>
              <a:rPr lang="en-GB" sz="1100">
                <a:latin typeface="Mada"/>
                <a:ea typeface="Mada"/>
                <a:cs typeface="Mada"/>
                <a:sym typeface="Mada"/>
              </a:rPr>
              <a:t>).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Diseases or events that need to be reported under the IHR (2005).</a:t>
            </a:r>
            <a:endParaRPr sz="1100">
              <a:latin typeface="Mada"/>
              <a:ea typeface="Mada"/>
              <a:cs typeface="Mada"/>
              <a:sym typeface="Mada"/>
            </a:endParaRPr>
          </a:p>
        </p:txBody>
      </p:sp>
      <p:sp>
        <p:nvSpPr>
          <p:cNvPr id="211" name="Google Shape;211;p20"/>
          <p:cNvSpPr/>
          <p:nvPr/>
        </p:nvSpPr>
        <p:spPr>
          <a:xfrm>
            <a:off x="437550" y="4623075"/>
            <a:ext cx="4220400" cy="4395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Nunito"/>
                <a:ea typeface="Nunito"/>
                <a:cs typeface="Nunito"/>
                <a:sym typeface="Nunito"/>
              </a:rPr>
              <a:t>Diseases with the following characteristics should be considered for surveillance:</a:t>
            </a:r>
            <a:endParaRPr b="1" sz="1100"/>
          </a:p>
        </p:txBody>
      </p:sp>
      <p:sp>
        <p:nvSpPr>
          <p:cNvPr id="212" name="Google Shape;212;p20"/>
          <p:cNvSpPr/>
          <p:nvPr/>
        </p:nvSpPr>
        <p:spPr>
          <a:xfrm>
            <a:off x="203775" y="7311375"/>
            <a:ext cx="4137600" cy="22977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Short time – problem for collecting information – systems sensitive and responsive</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Large, diffuse and highly varied population  Include diseases not normally surveyed?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People arrive from/return to many locations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Multiple opportunities for exposure: air travel – food – water – physical contact</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Varying health surveillance capabilities of – host nation– originating nation(s)</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Tracking (time/location) and notification – not just in location, but after returning</a:t>
            </a:r>
            <a:endParaRPr sz="1100">
              <a:latin typeface="Mada"/>
              <a:ea typeface="Mada"/>
              <a:cs typeface="Mada"/>
              <a:sym typeface="Mada"/>
            </a:endParaRPr>
          </a:p>
        </p:txBody>
      </p:sp>
      <p:sp>
        <p:nvSpPr>
          <p:cNvPr id="213" name="Google Shape;213;p20"/>
          <p:cNvSpPr/>
          <p:nvPr/>
        </p:nvSpPr>
        <p:spPr>
          <a:xfrm>
            <a:off x="437550" y="6977288"/>
            <a:ext cx="2913300" cy="4395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Nunito"/>
                <a:ea typeface="Nunito"/>
                <a:cs typeface="Nunito"/>
                <a:sym typeface="Nunito"/>
              </a:rPr>
              <a:t>Surveillance Problems posed by MGs</a:t>
            </a:r>
            <a:endParaRPr b="1" sz="1200"/>
          </a:p>
        </p:txBody>
      </p:sp>
      <p:sp>
        <p:nvSpPr>
          <p:cNvPr id="214" name="Google Shape;214;p20"/>
          <p:cNvSpPr/>
          <p:nvPr/>
        </p:nvSpPr>
        <p:spPr>
          <a:xfrm>
            <a:off x="4486575" y="7311500"/>
            <a:ext cx="2973600" cy="22977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Identify monitoring resources at all levels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Define conditions to look for</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 Establish priorities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Set threshold / alert levels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Identify mechanism for prompt investigation and feedback </a:t>
            </a:r>
            <a:endParaRPr sz="1100">
              <a:latin typeface="Mada"/>
              <a:ea typeface="Mada"/>
              <a:cs typeface="Mada"/>
              <a:sym typeface="Mada"/>
            </a:endParaRPr>
          </a:p>
          <a:p>
            <a:pPr indent="-298450" lvl="0" marL="457200" rtl="0" algn="l">
              <a:spcBef>
                <a:spcPts val="0"/>
              </a:spcBef>
              <a:spcAft>
                <a:spcPts val="0"/>
              </a:spcAft>
              <a:buSzPts val="1100"/>
              <a:buFont typeface="Mada"/>
              <a:buAutoNum type="arabicPeriod"/>
            </a:pPr>
            <a:r>
              <a:rPr lang="en-GB" sz="1100">
                <a:latin typeface="Mada"/>
                <a:ea typeface="Mada"/>
                <a:cs typeface="Mada"/>
                <a:sym typeface="Mada"/>
              </a:rPr>
              <a:t>Link notification and response plan</a:t>
            </a:r>
            <a:endParaRPr sz="1100">
              <a:latin typeface="Mada"/>
              <a:ea typeface="Mada"/>
              <a:cs typeface="Mada"/>
              <a:sym typeface="Mada"/>
            </a:endParaRPr>
          </a:p>
        </p:txBody>
      </p:sp>
      <p:sp>
        <p:nvSpPr>
          <p:cNvPr id="215" name="Google Shape;215;p20"/>
          <p:cNvSpPr/>
          <p:nvPr/>
        </p:nvSpPr>
        <p:spPr>
          <a:xfrm>
            <a:off x="4791375" y="6977288"/>
            <a:ext cx="2192700" cy="4395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lt1"/>
                </a:solidFill>
                <a:latin typeface="Nunito"/>
                <a:ea typeface="Nunito"/>
                <a:cs typeface="Nunito"/>
                <a:sym typeface="Nunito"/>
              </a:rPr>
              <a:t>Preparing a surveillance plan</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1"/>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txBox="1"/>
          <p:nvPr/>
        </p:nvSpPr>
        <p:spPr>
          <a:xfrm>
            <a:off x="129375" y="427525"/>
            <a:ext cx="73308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 Risk assessment</a:t>
            </a:r>
            <a:endParaRPr sz="2400">
              <a:solidFill>
                <a:srgbClr val="134F5C"/>
              </a:solidFill>
              <a:latin typeface="Nunito"/>
              <a:ea typeface="Nunito"/>
              <a:cs typeface="Nunito"/>
              <a:sym typeface="Nunito"/>
            </a:endParaRPr>
          </a:p>
        </p:txBody>
      </p:sp>
      <p:sp>
        <p:nvSpPr>
          <p:cNvPr id="223" name="Google Shape;223;p21"/>
          <p:cNvSpPr txBox="1"/>
          <p:nvPr/>
        </p:nvSpPr>
        <p:spPr>
          <a:xfrm>
            <a:off x="129375" y="1469025"/>
            <a:ext cx="40731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latin typeface="Mada"/>
                <a:ea typeface="Mada"/>
                <a:cs typeface="Mada"/>
                <a:sym typeface="Mada"/>
              </a:rPr>
              <a:t>A safe and healthy MG requires</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Early multi-sectoral preparation involving: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 event organizers</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 health emergency managers</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 public health authority representatives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local hospital emergency departments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first-aid personnel</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en-GB" sz="1100">
                <a:latin typeface="Mada"/>
                <a:ea typeface="Mada"/>
                <a:cs typeface="Mada"/>
                <a:sym typeface="Mada"/>
              </a:rPr>
              <a:t> other sectoral partners (e.g. police, emergency services, security services)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Depends on risk assessment and risk identification</a:t>
            </a:r>
            <a:endParaRPr sz="1100">
              <a:latin typeface="Mada"/>
              <a:ea typeface="Mada"/>
              <a:cs typeface="Mada"/>
              <a:sym typeface="Mada"/>
            </a:endParaRPr>
          </a:p>
          <a:p>
            <a:pPr indent="-298450" lvl="0" marL="457200" rtl="0" algn="l">
              <a:spcBef>
                <a:spcPts val="0"/>
              </a:spcBef>
              <a:spcAft>
                <a:spcPts val="0"/>
              </a:spcAft>
              <a:buClr>
                <a:srgbClr val="CC0000"/>
              </a:buClr>
              <a:buSzPts val="1100"/>
              <a:buFont typeface="Mada"/>
              <a:buChar char="●"/>
            </a:pPr>
            <a:r>
              <a:rPr b="1" lang="en-GB" sz="1100">
                <a:solidFill>
                  <a:srgbClr val="CC0000"/>
                </a:solidFill>
                <a:latin typeface="Mada"/>
                <a:ea typeface="Mada"/>
                <a:cs typeface="Mada"/>
                <a:sym typeface="Mada"/>
              </a:rPr>
              <a:t>Medical care needs to be offered at the mass gathering but local care needs to be maintained as usual</a:t>
            </a:r>
            <a:endParaRPr b="1" sz="1100">
              <a:solidFill>
                <a:srgbClr val="CC0000"/>
              </a:solidFill>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
        <p:nvSpPr>
          <p:cNvPr id="224" name="Google Shape;224;p21"/>
          <p:cNvSpPr/>
          <p:nvPr/>
        </p:nvSpPr>
        <p:spPr>
          <a:xfrm>
            <a:off x="129375" y="1079675"/>
            <a:ext cx="24519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MG Planning</a:t>
            </a:r>
            <a:endParaRPr sz="1600">
              <a:solidFill>
                <a:srgbClr val="FFFFFF"/>
              </a:solidFill>
              <a:latin typeface="Nunito"/>
              <a:ea typeface="Nunito"/>
              <a:cs typeface="Nunito"/>
              <a:sym typeface="Nunito"/>
            </a:endParaRPr>
          </a:p>
        </p:txBody>
      </p:sp>
      <p:pic>
        <p:nvPicPr>
          <p:cNvPr id="225" name="Google Shape;225;p21"/>
          <p:cNvPicPr preferRelativeResize="0"/>
          <p:nvPr/>
        </p:nvPicPr>
        <p:blipFill>
          <a:blip r:embed="rId3">
            <a:alphaModFix/>
          </a:blip>
          <a:stretch>
            <a:fillRect/>
          </a:stretch>
        </p:blipFill>
        <p:spPr>
          <a:xfrm>
            <a:off x="4063375" y="1469025"/>
            <a:ext cx="3494000" cy="2191249"/>
          </a:xfrm>
          <a:prstGeom prst="rect">
            <a:avLst/>
          </a:prstGeom>
          <a:noFill/>
          <a:ln>
            <a:noFill/>
          </a:ln>
        </p:spPr>
      </p:pic>
      <p:sp>
        <p:nvSpPr>
          <p:cNvPr id="226" name="Google Shape;226;p21"/>
          <p:cNvSpPr/>
          <p:nvPr/>
        </p:nvSpPr>
        <p:spPr>
          <a:xfrm>
            <a:off x="203775" y="3734150"/>
            <a:ext cx="24519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Response</a:t>
            </a:r>
            <a:endParaRPr sz="1600">
              <a:solidFill>
                <a:srgbClr val="FFFFFF"/>
              </a:solidFill>
              <a:latin typeface="Nunito"/>
              <a:ea typeface="Nunito"/>
              <a:cs typeface="Nunito"/>
              <a:sym typeface="Nunito"/>
            </a:endParaRPr>
          </a:p>
        </p:txBody>
      </p:sp>
      <p:sp>
        <p:nvSpPr>
          <p:cNvPr id="227" name="Google Shape;227;p21"/>
          <p:cNvSpPr txBox="1"/>
          <p:nvPr/>
        </p:nvSpPr>
        <p:spPr>
          <a:xfrm>
            <a:off x="91425" y="3883375"/>
            <a:ext cx="7500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100">
              <a:latin typeface="Mada"/>
              <a:ea typeface="Mada"/>
              <a:cs typeface="Mada"/>
              <a:sym typeface="Mada"/>
            </a:endParaRPr>
          </a:p>
          <a:p>
            <a:pPr indent="0" lvl="0" marL="0" rtl="0" algn="l">
              <a:spcBef>
                <a:spcPts val="0"/>
              </a:spcBef>
              <a:spcAft>
                <a:spcPts val="0"/>
              </a:spcAft>
              <a:buNone/>
            </a:pPr>
            <a:r>
              <a:rPr b="1" lang="en-GB" sz="1100">
                <a:latin typeface="Mada"/>
                <a:ea typeface="Mada"/>
                <a:cs typeface="Mada"/>
                <a:sym typeface="Mada"/>
              </a:rPr>
              <a:t>Establish a major incident response system</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Well rehearsed multi-agency and cross government response systems.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Effective liaison across health sector.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en-GB" sz="1100">
                <a:latin typeface="Mada"/>
                <a:ea typeface="Mada"/>
                <a:cs typeface="Mada"/>
                <a:sym typeface="Mada"/>
              </a:rPr>
              <a:t>Public health engagement with: – Police &amp; other emergency services (threat assessment, incident response) – Central government (threat assessment, preparedness, response) – Intelligence services (threat assessment).</a:t>
            </a:r>
            <a:endParaRPr sz="1100">
              <a:latin typeface="Mada"/>
              <a:ea typeface="Mada"/>
              <a:cs typeface="Mada"/>
              <a:sym typeface="Mada"/>
            </a:endParaRPr>
          </a:p>
        </p:txBody>
      </p:sp>
      <p:pic>
        <p:nvPicPr>
          <p:cNvPr id="228" name="Google Shape;228;p21"/>
          <p:cNvPicPr preferRelativeResize="0"/>
          <p:nvPr/>
        </p:nvPicPr>
        <p:blipFill>
          <a:blip r:embed="rId4">
            <a:alphaModFix/>
          </a:blip>
          <a:stretch>
            <a:fillRect/>
          </a:stretch>
        </p:blipFill>
        <p:spPr>
          <a:xfrm>
            <a:off x="1162051" y="5095349"/>
            <a:ext cx="4920027" cy="2547749"/>
          </a:xfrm>
          <a:prstGeom prst="rect">
            <a:avLst/>
          </a:prstGeom>
          <a:noFill/>
          <a:ln>
            <a:noFill/>
          </a:ln>
        </p:spPr>
      </p:pic>
      <p:sp>
        <p:nvSpPr>
          <p:cNvPr id="229" name="Google Shape;229;p21"/>
          <p:cNvSpPr/>
          <p:nvPr/>
        </p:nvSpPr>
        <p:spPr>
          <a:xfrm>
            <a:off x="129375" y="7812625"/>
            <a:ext cx="2451900" cy="3462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Nunito"/>
                <a:ea typeface="Nunito"/>
                <a:cs typeface="Nunito"/>
                <a:sym typeface="Nunito"/>
              </a:rPr>
              <a:t>Legacy and Evaluation</a:t>
            </a:r>
            <a:endParaRPr sz="1600">
              <a:solidFill>
                <a:srgbClr val="FFFFFF"/>
              </a:solidFill>
              <a:latin typeface="Nunito"/>
              <a:ea typeface="Nunito"/>
              <a:cs typeface="Nunito"/>
              <a:sym typeface="Nunito"/>
            </a:endParaRPr>
          </a:p>
        </p:txBody>
      </p:sp>
      <p:sp>
        <p:nvSpPr>
          <p:cNvPr id="230" name="Google Shape;230;p21"/>
          <p:cNvSpPr txBox="1"/>
          <p:nvPr/>
        </p:nvSpPr>
        <p:spPr>
          <a:xfrm>
            <a:off x="276225" y="8251950"/>
            <a:ext cx="40005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 wealth of knowledge and expertise generated from mass gatherings can drive best health promotion, education, and risk mitigation strategies and optimize the planning and delivery of effective health services during future mass gathering events.</a:t>
            </a:r>
            <a:endParaRPr sz="1200">
              <a:latin typeface="Mada"/>
              <a:ea typeface="Mada"/>
              <a:cs typeface="Mada"/>
              <a:sym typeface="Mada"/>
            </a:endParaRPr>
          </a:p>
        </p:txBody>
      </p:sp>
      <p:pic>
        <p:nvPicPr>
          <p:cNvPr id="231" name="Google Shape;231;p21"/>
          <p:cNvPicPr preferRelativeResize="0"/>
          <p:nvPr/>
        </p:nvPicPr>
        <p:blipFill rotWithShape="1">
          <a:blip r:embed="rId5">
            <a:alphaModFix/>
          </a:blip>
          <a:srcRect b="0" l="5792" r="7107" t="6120"/>
          <a:stretch/>
        </p:blipFill>
        <p:spPr>
          <a:xfrm>
            <a:off x="4544550" y="7862367"/>
            <a:ext cx="2926274" cy="1737933"/>
          </a:xfrm>
          <a:prstGeom prst="rect">
            <a:avLst/>
          </a:prstGeom>
          <a:noFill/>
          <a:ln>
            <a:noFill/>
          </a:ln>
        </p:spPr>
      </p:pic>
      <p:sp>
        <p:nvSpPr>
          <p:cNvPr id="232" name="Google Shape;232;p21"/>
          <p:cNvSpPr txBox="1"/>
          <p:nvPr/>
        </p:nvSpPr>
        <p:spPr>
          <a:xfrm>
            <a:off x="5859625" y="6866500"/>
            <a:ext cx="1638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000">
                <a:latin typeface="Mada"/>
                <a:ea typeface="Mada"/>
                <a:cs typeface="Mada"/>
                <a:sym typeface="Mada"/>
              </a:rPr>
              <a:t>Agency Operation Center (AOC)</a:t>
            </a:r>
            <a:endParaRPr b="1" sz="1000">
              <a:latin typeface="Mada"/>
              <a:ea typeface="Mada"/>
              <a:cs typeface="Mada"/>
              <a:sym typeface="Mada"/>
            </a:endParaRPr>
          </a:p>
        </p:txBody>
      </p:sp>
      <p:sp>
        <p:nvSpPr>
          <p:cNvPr id="233" name="Google Shape;233;p21"/>
          <p:cNvSpPr txBox="1"/>
          <p:nvPr/>
        </p:nvSpPr>
        <p:spPr>
          <a:xfrm>
            <a:off x="9575" y="9703275"/>
            <a:ext cx="7589400" cy="6003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The general staff are divided into sections to plan for the event. In case of any issue they face they immediately report to the </a:t>
            </a:r>
            <a:r>
              <a:rPr lang="en-GB" sz="900">
                <a:solidFill>
                  <a:srgbClr val="6AA84F"/>
                </a:solidFill>
                <a:latin typeface="Mada"/>
                <a:ea typeface="Mada"/>
                <a:cs typeface="Mada"/>
                <a:sym typeface="Mada"/>
              </a:rPr>
              <a:t>agency</a:t>
            </a:r>
            <a:r>
              <a:rPr lang="en-GB" sz="900">
                <a:solidFill>
                  <a:srgbClr val="6AA84F"/>
                </a:solidFill>
                <a:latin typeface="Mada"/>
                <a:ea typeface="Mada"/>
                <a:cs typeface="Mada"/>
                <a:sym typeface="Mada"/>
              </a:rPr>
              <a:t> operation center which in its place report to the commanding staff to decide for an action.</a:t>
            </a:r>
            <a:endParaRPr sz="900">
              <a:solidFill>
                <a:srgbClr val="6AA84F"/>
              </a:solidFill>
              <a:latin typeface="Mada"/>
              <a:ea typeface="Mada"/>
              <a:cs typeface="Mada"/>
              <a:sym typeface="Mada"/>
            </a:endParaRPr>
          </a:p>
          <a:p>
            <a:pPr indent="0" lvl="0" marL="457200" rtl="0" algn="l">
              <a:spcBef>
                <a:spcPts val="0"/>
              </a:spcBef>
              <a:spcAft>
                <a:spcPts val="0"/>
              </a:spcAft>
              <a:buNone/>
            </a:pPr>
            <a:r>
              <a:t/>
            </a:r>
            <a:endParaRPr sz="900">
              <a:solidFill>
                <a:srgbClr val="6AA84F"/>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