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10698475" cx="7589525"/>
  <p:notesSz cx="6858000" cy="9144000"/>
  <p:embeddedFontLst>
    <p:embeddedFont>
      <p:font typeface="Nunito"/>
      <p:regular r:id="rId22"/>
      <p:bold r:id="rId23"/>
      <p:italic r:id="rId24"/>
      <p:boldItalic r:id="rId25"/>
    </p:embeddedFont>
    <p:embeddedFont>
      <p:font typeface="Mada"/>
      <p:regular r:id="rId26"/>
      <p:bold r:id="rId27"/>
    </p:embeddedFont>
    <p:embeddedFont>
      <p:font typeface="Fira Sans Extra Condensed Medium"/>
      <p:regular r:id="rId28"/>
      <p:bold r:id="rId29"/>
      <p:italic r:id="rId30"/>
      <p:boldItalic r:id="rId31"/>
    </p:embeddedFont>
    <p:embeddedFont>
      <p:font typeface="Changa"/>
      <p:regular r:id="rId32"/>
      <p:bold r:id="rId33"/>
    </p:embeddedFont>
    <p:embeddedFont>
      <p:font typeface="Exo Thin"/>
      <p:regular r:id="rId34"/>
      <p:bold r:id="rId35"/>
      <p:italic r:id="rId36"/>
      <p:boldItalic r:id="rId37"/>
    </p:embeddedFont>
    <p:embeddedFont>
      <p:font typeface="Bree Serif"/>
      <p:regular r:id="rId38"/>
    </p:embeddedFont>
    <p:embeddedFont>
      <p:font typeface="Ex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6C267AF-AF7E-4C43-9088-C14960BA4BBC}">
  <a:tblStyle styleId="{56C267AF-AF7E-4C43-9088-C14960BA4BB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4A40513-EC01-4834-8E84-950F4AD2D7C7}"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xo-bold.fntdata"/><Relationship Id="rId20" Type="http://schemas.openxmlformats.org/officeDocument/2006/relationships/slide" Target="slides/slide13.xml"/><Relationship Id="rId42" Type="http://schemas.openxmlformats.org/officeDocument/2006/relationships/font" Target="fonts/Exo-boldItalic.fntdata"/><Relationship Id="rId41" Type="http://schemas.openxmlformats.org/officeDocument/2006/relationships/font" Target="fonts/Exo-italic.fntdata"/><Relationship Id="rId22" Type="http://schemas.openxmlformats.org/officeDocument/2006/relationships/font" Target="fonts/Nunito-regular.fntdata"/><Relationship Id="rId21" Type="http://schemas.openxmlformats.org/officeDocument/2006/relationships/slide" Target="slides/slide14.xml"/><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ada-regular.fntdata"/><Relationship Id="rId25" Type="http://schemas.openxmlformats.org/officeDocument/2006/relationships/font" Target="fonts/Nunito-boldItalic.fntdata"/><Relationship Id="rId28" Type="http://schemas.openxmlformats.org/officeDocument/2006/relationships/font" Target="fonts/FiraSansExtraCondensedMedium-regular.fntdata"/><Relationship Id="rId27" Type="http://schemas.openxmlformats.org/officeDocument/2006/relationships/font" Target="fonts/Mada-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FiraSansExtraCondensedMedium-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FiraSansExtraCondensedMedium-boldItalic.fntdata"/><Relationship Id="rId30" Type="http://schemas.openxmlformats.org/officeDocument/2006/relationships/font" Target="fonts/FiraSansExtraCondensedMedium-italic.fntdata"/><Relationship Id="rId11" Type="http://schemas.openxmlformats.org/officeDocument/2006/relationships/slide" Target="slides/slide4.xml"/><Relationship Id="rId33" Type="http://schemas.openxmlformats.org/officeDocument/2006/relationships/font" Target="fonts/Changa-bold.fntdata"/><Relationship Id="rId10" Type="http://schemas.openxmlformats.org/officeDocument/2006/relationships/slide" Target="slides/slide3.xml"/><Relationship Id="rId32" Type="http://schemas.openxmlformats.org/officeDocument/2006/relationships/font" Target="fonts/Changa-regular.fntdata"/><Relationship Id="rId13" Type="http://schemas.openxmlformats.org/officeDocument/2006/relationships/slide" Target="slides/slide6.xml"/><Relationship Id="rId35" Type="http://schemas.openxmlformats.org/officeDocument/2006/relationships/font" Target="fonts/ExoThin-bold.fntdata"/><Relationship Id="rId12" Type="http://schemas.openxmlformats.org/officeDocument/2006/relationships/slide" Target="slides/slide5.xml"/><Relationship Id="rId34" Type="http://schemas.openxmlformats.org/officeDocument/2006/relationships/font" Target="fonts/ExoThin-regular.fntdata"/><Relationship Id="rId15" Type="http://schemas.openxmlformats.org/officeDocument/2006/relationships/slide" Target="slides/slide8.xml"/><Relationship Id="rId37" Type="http://schemas.openxmlformats.org/officeDocument/2006/relationships/font" Target="fonts/ExoThin-boldItalic.fntdata"/><Relationship Id="rId14" Type="http://schemas.openxmlformats.org/officeDocument/2006/relationships/slide" Target="slides/slide7.xml"/><Relationship Id="rId36" Type="http://schemas.openxmlformats.org/officeDocument/2006/relationships/font" Target="fonts/ExoThin-italic.fntdata"/><Relationship Id="rId17" Type="http://schemas.openxmlformats.org/officeDocument/2006/relationships/slide" Target="slides/slide10.xml"/><Relationship Id="rId39" Type="http://schemas.openxmlformats.org/officeDocument/2006/relationships/font" Target="fonts/Exo-regular.fntdata"/><Relationship Id="rId16" Type="http://schemas.openxmlformats.org/officeDocument/2006/relationships/slide" Target="slides/slide9.xml"/><Relationship Id="rId38" Type="http://schemas.openxmlformats.org/officeDocument/2006/relationships/font" Target="fonts/BreeSerif-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213f476fa_0_10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213f476fa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8c7a9eee4d_0_5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8c7a9eee4d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8c7a9eee4d_0_6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8c7a9eee4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8dd805b059_0_28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8dd805b059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8afa52df7a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8afa52df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991a9db52f_2_1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991a9db52f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213f476fa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213f476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213f476fa_0_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213f476f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8c72858ca9_0_5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c72858ca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c72858ca9_0_5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c72858ca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8dbbaf1a4e_0_7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8dbbaf1a4e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8c7a9eee4d_0_2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8c7a9eee4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8c7a9eee4d_0_1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8c7a9eee4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8c7a9eee4d_0_4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8c7a9eee4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1600"/>
              </a:spcBef>
              <a:spcAft>
                <a:spcPts val="0"/>
              </a:spcAft>
              <a:buSzPts val="1200"/>
              <a:buChar char="○"/>
              <a:defRPr/>
            </a:lvl2pPr>
            <a:lvl3pPr indent="-304800" lvl="2" marL="1371600" algn="ctr">
              <a:spcBef>
                <a:spcPts val="1600"/>
              </a:spcBef>
              <a:spcAft>
                <a:spcPts val="0"/>
              </a:spcAft>
              <a:buSzPts val="1200"/>
              <a:buChar char="■"/>
              <a:defRPr/>
            </a:lvl3pPr>
            <a:lvl4pPr indent="-304800" lvl="3" marL="1828800" algn="ctr">
              <a:spcBef>
                <a:spcPts val="1600"/>
              </a:spcBef>
              <a:spcAft>
                <a:spcPts val="0"/>
              </a:spcAft>
              <a:buSzPts val="1200"/>
              <a:buChar char="●"/>
              <a:defRPr/>
            </a:lvl4pPr>
            <a:lvl5pPr indent="-304800" lvl="4" marL="2286000" algn="ctr">
              <a:spcBef>
                <a:spcPts val="1600"/>
              </a:spcBef>
              <a:spcAft>
                <a:spcPts val="0"/>
              </a:spcAft>
              <a:buSzPts val="1200"/>
              <a:buChar char="○"/>
              <a:defRPr/>
            </a:lvl5pPr>
            <a:lvl6pPr indent="-304800" lvl="5" marL="2743200" algn="ctr">
              <a:spcBef>
                <a:spcPts val="1600"/>
              </a:spcBef>
              <a:spcAft>
                <a:spcPts val="0"/>
              </a:spcAft>
              <a:buSzPts val="1200"/>
              <a:buChar char="■"/>
              <a:defRPr/>
            </a:lvl6pPr>
            <a:lvl7pPr indent="-304800" lvl="6" marL="3200400" algn="ctr">
              <a:spcBef>
                <a:spcPts val="1600"/>
              </a:spcBef>
              <a:spcAft>
                <a:spcPts val="0"/>
              </a:spcAft>
              <a:buSzPts val="1200"/>
              <a:buChar char="●"/>
              <a:defRPr/>
            </a:lvl7pPr>
            <a:lvl8pPr indent="-304800" lvl="7" marL="3657600" algn="ctr">
              <a:spcBef>
                <a:spcPts val="1600"/>
              </a:spcBef>
              <a:spcAft>
                <a:spcPts val="0"/>
              </a:spcAft>
              <a:buSzPts val="1200"/>
              <a:buChar char="○"/>
              <a:defRPr/>
            </a:lvl8pPr>
            <a:lvl9pPr indent="-304800" lvl="8" marL="4114800" algn="ctr">
              <a:spcBef>
                <a:spcPts val="1600"/>
              </a:spcBef>
              <a:spcAft>
                <a:spcPts val="1600"/>
              </a:spcAft>
              <a:buSzPts val="1200"/>
              <a:buChar char="■"/>
              <a:defRPr/>
            </a:lvl9pPr>
          </a:lstStyle>
          <a:p/>
        </p:txBody>
      </p:sp>
      <p:sp>
        <p:nvSpPr>
          <p:cNvPr id="49" name="Google Shape;49;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1600"/>
              </a:spcBef>
              <a:spcAft>
                <a:spcPts val="0"/>
              </a:spcAft>
              <a:buSzPts val="1200"/>
              <a:buChar char="○"/>
              <a:defRPr/>
            </a:lvl2pPr>
            <a:lvl3pPr indent="-304800" lvl="2" marL="1371600">
              <a:spcBef>
                <a:spcPts val="1600"/>
              </a:spcBef>
              <a:spcAft>
                <a:spcPts val="0"/>
              </a:spcAft>
              <a:buSzPts val="1200"/>
              <a:buChar char="■"/>
              <a:defRPr/>
            </a:lvl3pPr>
            <a:lvl4pPr indent="-304800" lvl="3" marL="1828800">
              <a:spcBef>
                <a:spcPts val="1600"/>
              </a:spcBef>
              <a:spcAft>
                <a:spcPts val="0"/>
              </a:spcAft>
              <a:buSzPts val="1200"/>
              <a:buChar char="●"/>
              <a:defRPr/>
            </a:lvl4pPr>
            <a:lvl5pPr indent="-304800" lvl="4" marL="2286000">
              <a:spcBef>
                <a:spcPts val="1600"/>
              </a:spcBef>
              <a:spcAft>
                <a:spcPts val="0"/>
              </a:spcAft>
              <a:buSzPts val="1200"/>
              <a:buChar char="○"/>
              <a:defRPr/>
            </a:lvl5pPr>
            <a:lvl6pPr indent="-304800" lvl="5" marL="2743200">
              <a:spcBef>
                <a:spcPts val="1600"/>
              </a:spcBef>
              <a:spcAft>
                <a:spcPts val="0"/>
              </a:spcAft>
              <a:buSzPts val="1200"/>
              <a:buChar char="■"/>
              <a:defRPr/>
            </a:lvl6pPr>
            <a:lvl7pPr indent="-304800" lvl="6" marL="3200400">
              <a:spcBef>
                <a:spcPts val="1600"/>
              </a:spcBef>
              <a:spcAft>
                <a:spcPts val="0"/>
              </a:spcAft>
              <a:buSzPts val="1200"/>
              <a:buChar char="●"/>
              <a:defRPr/>
            </a:lvl7pPr>
            <a:lvl8pPr indent="-304800" lvl="7" marL="3657600">
              <a:spcBef>
                <a:spcPts val="1600"/>
              </a:spcBef>
              <a:spcAft>
                <a:spcPts val="0"/>
              </a:spcAft>
              <a:buSzPts val="1200"/>
              <a:buChar char="○"/>
              <a:defRPr/>
            </a:lvl8pPr>
            <a:lvl9pPr indent="-304800" lvl="8" marL="4114800">
              <a:spcBef>
                <a:spcPts val="1600"/>
              </a:spcBef>
              <a:spcAft>
                <a:spcPts val="1600"/>
              </a:spcAft>
              <a:buSzPts val="12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4" name="Google Shape;24;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9" name="Google Shape;29;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1600"/>
              </a:spcBef>
              <a:spcAft>
                <a:spcPts val="0"/>
              </a:spcAft>
              <a:buSzPts val="1200"/>
              <a:buChar char="○"/>
              <a:defRPr/>
            </a:lvl2pPr>
            <a:lvl3pPr indent="-304800" lvl="2" marL="1371600">
              <a:spcBef>
                <a:spcPts val="1600"/>
              </a:spcBef>
              <a:spcAft>
                <a:spcPts val="0"/>
              </a:spcAft>
              <a:buSzPts val="1200"/>
              <a:buChar char="■"/>
              <a:defRPr/>
            </a:lvl3pPr>
            <a:lvl4pPr indent="-304800" lvl="3" marL="1828800">
              <a:spcBef>
                <a:spcPts val="1600"/>
              </a:spcBef>
              <a:spcAft>
                <a:spcPts val="0"/>
              </a:spcAft>
              <a:buSzPts val="1200"/>
              <a:buChar char="●"/>
              <a:defRPr/>
            </a:lvl4pPr>
            <a:lvl5pPr indent="-304800" lvl="4" marL="2286000">
              <a:spcBef>
                <a:spcPts val="1600"/>
              </a:spcBef>
              <a:spcAft>
                <a:spcPts val="0"/>
              </a:spcAft>
              <a:buSzPts val="1200"/>
              <a:buChar char="○"/>
              <a:defRPr/>
            </a:lvl5pPr>
            <a:lvl6pPr indent="-304800" lvl="5" marL="2743200">
              <a:spcBef>
                <a:spcPts val="1600"/>
              </a:spcBef>
              <a:spcAft>
                <a:spcPts val="0"/>
              </a:spcAft>
              <a:buSzPts val="1200"/>
              <a:buChar char="■"/>
              <a:defRPr/>
            </a:lvl6pPr>
            <a:lvl7pPr indent="-304800" lvl="6" marL="3200400">
              <a:spcBef>
                <a:spcPts val="1600"/>
              </a:spcBef>
              <a:spcAft>
                <a:spcPts val="0"/>
              </a:spcAft>
              <a:buSzPts val="1200"/>
              <a:buChar char="●"/>
              <a:defRPr/>
            </a:lvl7pPr>
            <a:lvl8pPr indent="-304800" lvl="7" marL="3657600">
              <a:spcBef>
                <a:spcPts val="1600"/>
              </a:spcBef>
              <a:spcAft>
                <a:spcPts val="0"/>
              </a:spcAft>
              <a:buSzPts val="1200"/>
              <a:buChar char="○"/>
              <a:defRPr/>
            </a:lvl8pPr>
            <a:lvl9pPr indent="-304800" lvl="8" marL="4114800">
              <a:spcBef>
                <a:spcPts val="1600"/>
              </a:spcBef>
              <a:spcAft>
                <a:spcPts val="1600"/>
              </a:spcAft>
              <a:buSzPts val="1200"/>
              <a:buChar char="■"/>
              <a:defRPr/>
            </a:lvl9pPr>
          </a:lstStyle>
          <a:p/>
        </p:txBody>
      </p:sp>
      <p:sp>
        <p:nvSpPr>
          <p:cNvPr id="42" name="Google Shape;42;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200"/>
              <a:buNone/>
              <a:defRPr/>
            </a:lvl1pPr>
          </a:lstStyle>
          <a:p/>
        </p:txBody>
      </p:sp>
      <p:sp>
        <p:nvSpPr>
          <p:cNvPr id="45" name="Google Shape;45;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400"/>
              <a:buFont typeface="Nunito"/>
              <a:buNone/>
              <a:defRPr sz="2400">
                <a:solidFill>
                  <a:schemeClr val="dk1"/>
                </a:solidFill>
                <a:latin typeface="Nunito"/>
                <a:ea typeface="Nunito"/>
                <a:cs typeface="Nunito"/>
                <a:sym typeface="Nunito"/>
              </a:defRPr>
            </a:lvl1pPr>
            <a:lvl2pPr lvl="1">
              <a:spcBef>
                <a:spcPts val="0"/>
              </a:spcBef>
              <a:spcAft>
                <a:spcPts val="0"/>
              </a:spcAft>
              <a:buClr>
                <a:schemeClr val="dk1"/>
              </a:buClr>
              <a:buSzPts val="2400"/>
              <a:buFont typeface="Nunito"/>
              <a:buNone/>
              <a:defRPr sz="2400">
                <a:solidFill>
                  <a:schemeClr val="dk1"/>
                </a:solidFill>
                <a:latin typeface="Nunito"/>
                <a:ea typeface="Nunito"/>
                <a:cs typeface="Nunito"/>
                <a:sym typeface="Nunito"/>
              </a:defRPr>
            </a:lvl2pPr>
            <a:lvl3pPr lvl="2">
              <a:spcBef>
                <a:spcPts val="0"/>
              </a:spcBef>
              <a:spcAft>
                <a:spcPts val="0"/>
              </a:spcAft>
              <a:buClr>
                <a:schemeClr val="dk1"/>
              </a:buClr>
              <a:buSzPts val="2400"/>
              <a:buFont typeface="Nunito"/>
              <a:buNone/>
              <a:defRPr sz="2400">
                <a:solidFill>
                  <a:schemeClr val="dk1"/>
                </a:solidFill>
                <a:latin typeface="Nunito"/>
                <a:ea typeface="Nunito"/>
                <a:cs typeface="Nunito"/>
                <a:sym typeface="Nunito"/>
              </a:defRPr>
            </a:lvl3pPr>
            <a:lvl4pPr lvl="3">
              <a:spcBef>
                <a:spcPts val="0"/>
              </a:spcBef>
              <a:spcAft>
                <a:spcPts val="0"/>
              </a:spcAft>
              <a:buClr>
                <a:schemeClr val="dk1"/>
              </a:buClr>
              <a:buSzPts val="2400"/>
              <a:buFont typeface="Nunito"/>
              <a:buNone/>
              <a:defRPr sz="2400">
                <a:solidFill>
                  <a:schemeClr val="dk1"/>
                </a:solidFill>
                <a:latin typeface="Nunito"/>
                <a:ea typeface="Nunito"/>
                <a:cs typeface="Nunito"/>
                <a:sym typeface="Nunito"/>
              </a:defRPr>
            </a:lvl4pPr>
            <a:lvl5pPr lvl="4">
              <a:spcBef>
                <a:spcPts val="0"/>
              </a:spcBef>
              <a:spcAft>
                <a:spcPts val="0"/>
              </a:spcAft>
              <a:buClr>
                <a:schemeClr val="dk1"/>
              </a:buClr>
              <a:buSzPts val="2400"/>
              <a:buFont typeface="Nunito"/>
              <a:buNone/>
              <a:defRPr sz="2400">
                <a:solidFill>
                  <a:schemeClr val="dk1"/>
                </a:solidFill>
                <a:latin typeface="Nunito"/>
                <a:ea typeface="Nunito"/>
                <a:cs typeface="Nunito"/>
                <a:sym typeface="Nunito"/>
              </a:defRPr>
            </a:lvl5pPr>
            <a:lvl6pPr lvl="5">
              <a:spcBef>
                <a:spcPts val="0"/>
              </a:spcBef>
              <a:spcAft>
                <a:spcPts val="0"/>
              </a:spcAft>
              <a:buClr>
                <a:schemeClr val="dk1"/>
              </a:buClr>
              <a:buSzPts val="2400"/>
              <a:buFont typeface="Nunito"/>
              <a:buNone/>
              <a:defRPr sz="2400">
                <a:solidFill>
                  <a:schemeClr val="dk1"/>
                </a:solidFill>
                <a:latin typeface="Nunito"/>
                <a:ea typeface="Nunito"/>
                <a:cs typeface="Nunito"/>
                <a:sym typeface="Nunito"/>
              </a:defRPr>
            </a:lvl6pPr>
            <a:lvl7pPr lvl="6">
              <a:spcBef>
                <a:spcPts val="0"/>
              </a:spcBef>
              <a:spcAft>
                <a:spcPts val="0"/>
              </a:spcAft>
              <a:buClr>
                <a:schemeClr val="dk1"/>
              </a:buClr>
              <a:buSzPts val="2400"/>
              <a:buFont typeface="Nunito"/>
              <a:buNone/>
              <a:defRPr sz="2400">
                <a:solidFill>
                  <a:schemeClr val="dk1"/>
                </a:solidFill>
                <a:latin typeface="Nunito"/>
                <a:ea typeface="Nunito"/>
                <a:cs typeface="Nunito"/>
                <a:sym typeface="Nunito"/>
              </a:defRPr>
            </a:lvl7pPr>
            <a:lvl8pPr lvl="7">
              <a:spcBef>
                <a:spcPts val="0"/>
              </a:spcBef>
              <a:spcAft>
                <a:spcPts val="0"/>
              </a:spcAft>
              <a:buClr>
                <a:schemeClr val="dk1"/>
              </a:buClr>
              <a:buSzPts val="2400"/>
              <a:buFont typeface="Nunito"/>
              <a:buNone/>
              <a:defRPr sz="2400">
                <a:solidFill>
                  <a:schemeClr val="dk1"/>
                </a:solidFill>
                <a:latin typeface="Nunito"/>
                <a:ea typeface="Nunito"/>
                <a:cs typeface="Nunito"/>
                <a:sym typeface="Nunito"/>
              </a:defRPr>
            </a:lvl8pPr>
            <a:lvl9pPr lvl="8">
              <a:spcBef>
                <a:spcPts val="0"/>
              </a:spcBef>
              <a:spcAft>
                <a:spcPts val="0"/>
              </a:spcAft>
              <a:buClr>
                <a:schemeClr val="dk1"/>
              </a:buClr>
              <a:buSzPts val="2400"/>
              <a:buFont typeface="Nunito"/>
              <a:buNone/>
              <a:defRPr sz="2400">
                <a:solidFill>
                  <a:schemeClr val="dk1"/>
                </a:solidFill>
                <a:latin typeface="Nunito"/>
                <a:ea typeface="Nunito"/>
                <a:cs typeface="Nunito"/>
                <a:sym typeface="Nunito"/>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dk2"/>
              </a:buClr>
              <a:buSzPts val="1200"/>
              <a:buFont typeface="Mada"/>
              <a:buChar char="●"/>
              <a:defRPr sz="1200">
                <a:solidFill>
                  <a:schemeClr val="dk2"/>
                </a:solidFill>
                <a:latin typeface="Mada"/>
                <a:ea typeface="Mada"/>
                <a:cs typeface="Mada"/>
                <a:sym typeface="Mada"/>
              </a:defRPr>
            </a:lvl1pPr>
            <a:lvl2pPr indent="-304800" lvl="1" marL="914400">
              <a:lnSpc>
                <a:spcPct val="115000"/>
              </a:lnSpc>
              <a:spcBef>
                <a:spcPts val="1600"/>
              </a:spcBef>
              <a:spcAft>
                <a:spcPts val="0"/>
              </a:spcAft>
              <a:buClr>
                <a:schemeClr val="dk2"/>
              </a:buClr>
              <a:buSzPts val="1200"/>
              <a:buFont typeface="Mada"/>
              <a:buChar char="○"/>
              <a:defRPr sz="1200">
                <a:solidFill>
                  <a:schemeClr val="dk2"/>
                </a:solidFill>
                <a:latin typeface="Mada"/>
                <a:ea typeface="Mada"/>
                <a:cs typeface="Mada"/>
                <a:sym typeface="Mada"/>
              </a:defRPr>
            </a:lvl2pPr>
            <a:lvl3pPr indent="-304800" lvl="2" marL="1371600">
              <a:lnSpc>
                <a:spcPct val="115000"/>
              </a:lnSpc>
              <a:spcBef>
                <a:spcPts val="1600"/>
              </a:spcBef>
              <a:spcAft>
                <a:spcPts val="0"/>
              </a:spcAft>
              <a:buClr>
                <a:schemeClr val="dk2"/>
              </a:buClr>
              <a:buSzPts val="1200"/>
              <a:buFont typeface="Mada"/>
              <a:buChar char="■"/>
              <a:defRPr sz="1200">
                <a:solidFill>
                  <a:schemeClr val="dk2"/>
                </a:solidFill>
                <a:latin typeface="Mada"/>
                <a:ea typeface="Mada"/>
                <a:cs typeface="Mada"/>
                <a:sym typeface="Mada"/>
              </a:defRPr>
            </a:lvl3pPr>
            <a:lvl4pPr indent="-304800" lvl="3" marL="1828800">
              <a:lnSpc>
                <a:spcPct val="115000"/>
              </a:lnSpc>
              <a:spcBef>
                <a:spcPts val="1600"/>
              </a:spcBef>
              <a:spcAft>
                <a:spcPts val="0"/>
              </a:spcAft>
              <a:buClr>
                <a:schemeClr val="dk2"/>
              </a:buClr>
              <a:buSzPts val="1200"/>
              <a:buFont typeface="Mada"/>
              <a:buChar char="●"/>
              <a:defRPr sz="1200">
                <a:solidFill>
                  <a:schemeClr val="dk2"/>
                </a:solidFill>
                <a:latin typeface="Mada"/>
                <a:ea typeface="Mada"/>
                <a:cs typeface="Mada"/>
                <a:sym typeface="Mada"/>
              </a:defRPr>
            </a:lvl4pPr>
            <a:lvl5pPr indent="-304800" lvl="4" marL="2286000">
              <a:lnSpc>
                <a:spcPct val="115000"/>
              </a:lnSpc>
              <a:spcBef>
                <a:spcPts val="1600"/>
              </a:spcBef>
              <a:spcAft>
                <a:spcPts val="0"/>
              </a:spcAft>
              <a:buClr>
                <a:schemeClr val="dk2"/>
              </a:buClr>
              <a:buSzPts val="1200"/>
              <a:buFont typeface="Mada"/>
              <a:buChar char="○"/>
              <a:defRPr sz="1200">
                <a:solidFill>
                  <a:schemeClr val="dk2"/>
                </a:solidFill>
                <a:latin typeface="Mada"/>
                <a:ea typeface="Mada"/>
                <a:cs typeface="Mada"/>
                <a:sym typeface="Mada"/>
              </a:defRPr>
            </a:lvl5pPr>
            <a:lvl6pPr indent="-304800" lvl="5" marL="2743200">
              <a:lnSpc>
                <a:spcPct val="115000"/>
              </a:lnSpc>
              <a:spcBef>
                <a:spcPts val="1600"/>
              </a:spcBef>
              <a:spcAft>
                <a:spcPts val="0"/>
              </a:spcAft>
              <a:buClr>
                <a:schemeClr val="dk2"/>
              </a:buClr>
              <a:buSzPts val="1200"/>
              <a:buFont typeface="Mada"/>
              <a:buChar char="■"/>
              <a:defRPr sz="1200">
                <a:solidFill>
                  <a:schemeClr val="dk2"/>
                </a:solidFill>
                <a:latin typeface="Mada"/>
                <a:ea typeface="Mada"/>
                <a:cs typeface="Mada"/>
                <a:sym typeface="Mada"/>
              </a:defRPr>
            </a:lvl6pPr>
            <a:lvl7pPr indent="-304800" lvl="6" marL="3200400">
              <a:lnSpc>
                <a:spcPct val="115000"/>
              </a:lnSpc>
              <a:spcBef>
                <a:spcPts val="1600"/>
              </a:spcBef>
              <a:spcAft>
                <a:spcPts val="0"/>
              </a:spcAft>
              <a:buClr>
                <a:schemeClr val="dk2"/>
              </a:buClr>
              <a:buSzPts val="1200"/>
              <a:buFont typeface="Mada"/>
              <a:buChar char="●"/>
              <a:defRPr sz="1200">
                <a:solidFill>
                  <a:schemeClr val="dk2"/>
                </a:solidFill>
                <a:latin typeface="Mada"/>
                <a:ea typeface="Mada"/>
                <a:cs typeface="Mada"/>
                <a:sym typeface="Mada"/>
              </a:defRPr>
            </a:lvl7pPr>
            <a:lvl8pPr indent="-304800" lvl="7" marL="3657600">
              <a:lnSpc>
                <a:spcPct val="115000"/>
              </a:lnSpc>
              <a:spcBef>
                <a:spcPts val="1600"/>
              </a:spcBef>
              <a:spcAft>
                <a:spcPts val="0"/>
              </a:spcAft>
              <a:buClr>
                <a:schemeClr val="dk2"/>
              </a:buClr>
              <a:buSzPts val="1200"/>
              <a:buFont typeface="Mada"/>
              <a:buChar char="○"/>
              <a:defRPr sz="1200">
                <a:solidFill>
                  <a:schemeClr val="dk2"/>
                </a:solidFill>
                <a:latin typeface="Mada"/>
                <a:ea typeface="Mada"/>
                <a:cs typeface="Mada"/>
                <a:sym typeface="Mada"/>
              </a:defRPr>
            </a:lvl8pPr>
            <a:lvl9pPr indent="-304800" lvl="8" marL="4114800">
              <a:lnSpc>
                <a:spcPct val="115000"/>
              </a:lnSpc>
              <a:spcBef>
                <a:spcPts val="1600"/>
              </a:spcBef>
              <a:spcAft>
                <a:spcPts val="1600"/>
              </a:spcAft>
              <a:buClr>
                <a:schemeClr val="dk2"/>
              </a:buClr>
              <a:buSzPts val="1200"/>
              <a:buFont typeface="Mada"/>
              <a:buChar char="■"/>
              <a:defRPr sz="1200">
                <a:solidFill>
                  <a:schemeClr val="dk2"/>
                </a:solidFill>
                <a:latin typeface="Mada"/>
                <a:ea typeface="Mada"/>
                <a:cs typeface="Mada"/>
                <a:sym typeface="Mada"/>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5.png"/><Relationship Id="rId6" Type="http://schemas.openxmlformats.org/officeDocument/2006/relationships/hyperlink" Target="https://docs.google.com/document/d/1qYZiz4kbhsWR3GajbICZI91fno58q_fy5zkBka0a6oo/edit" TargetMode="External"/><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m.youtube.com/watch?feature=youtu.be&amp;v=GMw_7AWEg4A"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hyperlink" Target="https://www.youtube.com/watch?v=cTp_ONVVrh8&amp;t=279s" TargetMode="External"/><Relationship Id="rId6"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11.png"/><Relationship Id="rId7" Type="http://schemas.openxmlformats.org/officeDocument/2006/relationships/hyperlink" Target="https://www.youtube.com/watch?v=EMCnVG2mRyE" TargetMode="External"/><Relationship Id="rId8"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5"/>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25"/>
          <p:cNvPicPr preferRelativeResize="0"/>
          <p:nvPr/>
        </p:nvPicPr>
        <p:blipFill>
          <a:blip r:embed="rId3">
            <a:alphaModFix/>
          </a:blip>
          <a:stretch>
            <a:fillRect/>
          </a:stretch>
        </p:blipFill>
        <p:spPr>
          <a:xfrm>
            <a:off x="3212375" y="188051"/>
            <a:ext cx="1114216" cy="730500"/>
          </a:xfrm>
          <a:prstGeom prst="rect">
            <a:avLst/>
          </a:prstGeom>
          <a:noFill/>
          <a:ln>
            <a:noFill/>
          </a:ln>
        </p:spPr>
      </p:pic>
      <p:sp>
        <p:nvSpPr>
          <p:cNvPr id="103" name="Google Shape;103;p25"/>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5"/>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5"/>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25"/>
          <p:cNvPicPr preferRelativeResize="0"/>
          <p:nvPr/>
        </p:nvPicPr>
        <p:blipFill>
          <a:blip r:embed="rId4">
            <a:alphaModFix/>
          </a:blip>
          <a:stretch>
            <a:fillRect/>
          </a:stretch>
        </p:blipFill>
        <p:spPr>
          <a:xfrm>
            <a:off x="6109400" y="89850"/>
            <a:ext cx="929599" cy="929577"/>
          </a:xfrm>
          <a:prstGeom prst="rect">
            <a:avLst/>
          </a:prstGeom>
          <a:noFill/>
          <a:ln>
            <a:noFill/>
          </a:ln>
        </p:spPr>
      </p:pic>
      <p:pic>
        <p:nvPicPr>
          <p:cNvPr id="107" name="Google Shape;107;p25"/>
          <p:cNvPicPr preferRelativeResize="0"/>
          <p:nvPr/>
        </p:nvPicPr>
        <p:blipFill>
          <a:blip r:embed="rId5">
            <a:alphaModFix/>
          </a:blip>
          <a:stretch>
            <a:fillRect/>
          </a:stretch>
        </p:blipFill>
        <p:spPr>
          <a:xfrm>
            <a:off x="549525" y="1981201"/>
            <a:ext cx="2137475" cy="2137475"/>
          </a:xfrm>
          <a:prstGeom prst="rect">
            <a:avLst/>
          </a:prstGeom>
          <a:noFill/>
          <a:ln>
            <a:noFill/>
          </a:ln>
        </p:spPr>
      </p:pic>
      <p:sp>
        <p:nvSpPr>
          <p:cNvPr id="108" name="Google Shape;108;p25"/>
          <p:cNvSpPr txBox="1"/>
          <p:nvPr/>
        </p:nvSpPr>
        <p:spPr>
          <a:xfrm>
            <a:off x="2667100" y="237172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134F5C"/>
                </a:solidFill>
                <a:latin typeface="Nunito"/>
                <a:ea typeface="Nunito"/>
                <a:cs typeface="Nunito"/>
                <a:sym typeface="Nunito"/>
              </a:rPr>
              <a:t>Health Indicators</a:t>
            </a:r>
            <a:endParaRPr sz="3600">
              <a:solidFill>
                <a:srgbClr val="134F5C"/>
              </a:solidFill>
              <a:latin typeface="Nunito"/>
              <a:ea typeface="Nunito"/>
              <a:cs typeface="Nunito"/>
              <a:sym typeface="Nunito"/>
            </a:endParaRPr>
          </a:p>
        </p:txBody>
      </p:sp>
      <p:sp>
        <p:nvSpPr>
          <p:cNvPr id="109" name="Google Shape;109;p25"/>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110" name="Google Shape;110;p25"/>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111" name="Google Shape;111;p25"/>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112" name="Google Shape;112;p25"/>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113" name="Google Shape;113;p25"/>
          <p:cNvSpPr/>
          <p:nvPr/>
        </p:nvSpPr>
        <p:spPr>
          <a:xfrm>
            <a:off x="402275" y="5305425"/>
            <a:ext cx="6789000" cy="31557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By the end of this lecture, students should be able to: </a:t>
            </a:r>
            <a:endParaRPr>
              <a:latin typeface="Mada"/>
              <a:ea typeface="Mada"/>
              <a:cs typeface="Mada"/>
              <a:sym typeface="Mada"/>
            </a:endParaRPr>
          </a:p>
          <a:p>
            <a:pPr indent="-317500" lvl="1" marL="914400" rtl="0" algn="l">
              <a:lnSpc>
                <a:spcPct val="115000"/>
              </a:lnSpc>
              <a:spcBef>
                <a:spcPts val="0"/>
              </a:spcBef>
              <a:spcAft>
                <a:spcPts val="0"/>
              </a:spcAft>
              <a:buSzPts val="1400"/>
              <a:buFont typeface="Mada"/>
              <a:buChar char="○"/>
            </a:pPr>
            <a:r>
              <a:rPr lang="en-GB">
                <a:latin typeface="Mada"/>
                <a:ea typeface="Mada"/>
                <a:cs typeface="Mada"/>
                <a:sym typeface="Mada"/>
              </a:rPr>
              <a:t>Explain the need to use “indicators” to measure “health” status</a:t>
            </a:r>
            <a:endParaRPr>
              <a:latin typeface="Mada"/>
              <a:ea typeface="Mada"/>
              <a:cs typeface="Mada"/>
              <a:sym typeface="Mada"/>
            </a:endParaRPr>
          </a:p>
          <a:p>
            <a:pPr indent="-317500" lvl="1" marL="914400" rtl="0" algn="l">
              <a:lnSpc>
                <a:spcPct val="115000"/>
              </a:lnSpc>
              <a:spcBef>
                <a:spcPts val="0"/>
              </a:spcBef>
              <a:spcAft>
                <a:spcPts val="0"/>
              </a:spcAft>
              <a:buSzPts val="1400"/>
              <a:buFont typeface="Mada"/>
              <a:buChar char="○"/>
            </a:pPr>
            <a:r>
              <a:rPr lang="en-GB">
                <a:latin typeface="Mada"/>
                <a:ea typeface="Mada"/>
                <a:cs typeface="Mada"/>
                <a:sym typeface="Mada"/>
              </a:rPr>
              <a:t>State the characteristics of health indicators</a:t>
            </a:r>
            <a:endParaRPr>
              <a:latin typeface="Mada"/>
              <a:ea typeface="Mada"/>
              <a:cs typeface="Mada"/>
              <a:sym typeface="Mada"/>
            </a:endParaRPr>
          </a:p>
          <a:p>
            <a:pPr indent="-317500" lvl="1" marL="914400" rtl="0" algn="l">
              <a:lnSpc>
                <a:spcPct val="115000"/>
              </a:lnSpc>
              <a:spcBef>
                <a:spcPts val="0"/>
              </a:spcBef>
              <a:spcAft>
                <a:spcPts val="0"/>
              </a:spcAft>
              <a:buSzPts val="1400"/>
              <a:buFont typeface="Mada"/>
              <a:buChar char="○"/>
            </a:pPr>
            <a:r>
              <a:rPr lang="en-GB">
                <a:latin typeface="Mada"/>
                <a:ea typeface="Mada"/>
                <a:cs typeface="Mada"/>
                <a:sym typeface="Mada"/>
              </a:rPr>
              <a:t>List the uses of health indicators</a:t>
            </a:r>
            <a:endParaRPr>
              <a:latin typeface="Mada"/>
              <a:ea typeface="Mada"/>
              <a:cs typeface="Mada"/>
              <a:sym typeface="Mada"/>
            </a:endParaRPr>
          </a:p>
          <a:p>
            <a:pPr indent="-317500" lvl="1" marL="914400" rtl="0" algn="l">
              <a:lnSpc>
                <a:spcPct val="115000"/>
              </a:lnSpc>
              <a:spcBef>
                <a:spcPts val="0"/>
              </a:spcBef>
              <a:spcAft>
                <a:spcPts val="0"/>
              </a:spcAft>
              <a:buSzPts val="1400"/>
              <a:buFont typeface="Mada"/>
              <a:buChar char="○"/>
            </a:pPr>
            <a:r>
              <a:rPr lang="en-GB">
                <a:latin typeface="Mada"/>
                <a:ea typeface="Mada"/>
                <a:cs typeface="Mada"/>
                <a:sym typeface="Mada"/>
              </a:rPr>
              <a:t>State with examples the types of health indicators</a:t>
            </a:r>
            <a:endParaRPr>
              <a:latin typeface="Mada"/>
              <a:ea typeface="Mada"/>
              <a:cs typeface="Mada"/>
              <a:sym typeface="Mada"/>
            </a:endParaRPr>
          </a:p>
        </p:txBody>
      </p:sp>
      <p:sp>
        <p:nvSpPr>
          <p:cNvPr id="114" name="Google Shape;114;p25"/>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115" name="Google Shape;115;p25"/>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5"/>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6">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pic>
        <p:nvPicPr>
          <p:cNvPr id="117" name="Google Shape;117;p25"/>
          <p:cNvPicPr preferRelativeResize="0"/>
          <p:nvPr/>
        </p:nvPicPr>
        <p:blipFill>
          <a:blip r:embed="rId7">
            <a:alphaModFix/>
          </a:blip>
          <a:stretch>
            <a:fillRect/>
          </a:stretch>
        </p:blipFill>
        <p:spPr>
          <a:xfrm>
            <a:off x="400050" y="76800"/>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4"/>
          <p:cNvSpPr txBox="1"/>
          <p:nvPr>
            <p:ph type="title"/>
          </p:nvPr>
        </p:nvSpPr>
        <p:spPr>
          <a:xfrm>
            <a:off x="122200" y="291125"/>
            <a:ext cx="7834800" cy="72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rgbClr val="134F5C"/>
                </a:solidFill>
              </a:rPr>
              <a:t>Health Indicators – Mortality: Specific Mortality Rates</a:t>
            </a:r>
            <a:endParaRPr>
              <a:solidFill>
                <a:srgbClr val="134F5C"/>
              </a:solidFill>
            </a:endParaRPr>
          </a:p>
        </p:txBody>
      </p:sp>
      <p:sp>
        <p:nvSpPr>
          <p:cNvPr id="367" name="Google Shape;367;p34"/>
          <p:cNvSpPr/>
          <p:nvPr/>
        </p:nvSpPr>
        <p:spPr>
          <a:xfrm>
            <a:off x="361950" y="1028374"/>
            <a:ext cx="4114804" cy="498283"/>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D0E0E3"/>
          </a:solidFill>
          <a:ln>
            <a:noFill/>
          </a:ln>
        </p:spPr>
        <p:txBody>
          <a:bodyPr anchorCtr="0" anchor="ctr" bIns="91425" lIns="731500" spcFirstLastPara="1" rIns="274300" wrap="square" tIns="91425">
            <a:noAutofit/>
          </a:bodyPr>
          <a:lstStyle/>
          <a:p>
            <a:pPr indent="0" lvl="0" marL="0" rtl="0" algn="ctr">
              <a:spcBef>
                <a:spcPts val="0"/>
              </a:spcBef>
              <a:spcAft>
                <a:spcPts val="0"/>
              </a:spcAft>
              <a:buClr>
                <a:schemeClr val="dk1"/>
              </a:buClr>
              <a:buSzPts val="1100"/>
              <a:buFont typeface="Arial"/>
              <a:buNone/>
            </a:pPr>
            <a:r>
              <a:rPr lang="en-GB" sz="1700">
                <a:latin typeface="Nunito"/>
                <a:ea typeface="Nunito"/>
                <a:cs typeface="Nunito"/>
                <a:sym typeface="Nunito"/>
              </a:rPr>
              <a:t>Specific Mortality Rates (SMR)</a:t>
            </a:r>
            <a:endParaRPr sz="1700">
              <a:latin typeface="Nunito"/>
              <a:ea typeface="Nunito"/>
              <a:cs typeface="Nunito"/>
              <a:sym typeface="Nunito"/>
            </a:endParaRPr>
          </a:p>
        </p:txBody>
      </p:sp>
      <p:sp>
        <p:nvSpPr>
          <p:cNvPr id="368" name="Google Shape;368;p34"/>
          <p:cNvSpPr/>
          <p:nvPr/>
        </p:nvSpPr>
        <p:spPr>
          <a:xfrm>
            <a:off x="172975" y="881324"/>
            <a:ext cx="328597" cy="255555"/>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4"/>
          <p:cNvSpPr/>
          <p:nvPr/>
        </p:nvSpPr>
        <p:spPr>
          <a:xfrm>
            <a:off x="501585" y="1136846"/>
            <a:ext cx="328597" cy="255555"/>
          </a:xfrm>
          <a:custGeom>
            <a:rect b="b" l="l" r="r" t="t"/>
            <a:pathLst>
              <a:path extrusionOk="0" h="18777" w="18777">
                <a:moveTo>
                  <a:pt x="1" y="0"/>
                </a:moveTo>
                <a:lnTo>
                  <a:pt x="1" y="18777"/>
                </a:lnTo>
                <a:cubicBezTo>
                  <a:pt x="10371" y="18777"/>
                  <a:pt x="18777" y="10371"/>
                  <a:pt x="18777"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4"/>
          <p:cNvSpPr/>
          <p:nvPr/>
        </p:nvSpPr>
        <p:spPr>
          <a:xfrm>
            <a:off x="219232" y="917293"/>
            <a:ext cx="564672" cy="439154"/>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4"/>
          <p:cNvSpPr/>
          <p:nvPr/>
        </p:nvSpPr>
        <p:spPr>
          <a:xfrm>
            <a:off x="294874" y="976111"/>
            <a:ext cx="413402" cy="321509"/>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2</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aphicFrame>
        <p:nvGraphicFramePr>
          <p:cNvPr id="372" name="Google Shape;372;p34"/>
          <p:cNvGraphicFramePr/>
          <p:nvPr/>
        </p:nvGraphicFramePr>
        <p:xfrm>
          <a:off x="308913" y="3135975"/>
          <a:ext cx="3000000" cy="3000000"/>
        </p:xfrm>
        <a:graphic>
          <a:graphicData uri="http://schemas.openxmlformats.org/drawingml/2006/table">
            <a:tbl>
              <a:tblPr>
                <a:noFill/>
                <a:tableStyleId>{56C267AF-AF7E-4C43-9088-C14960BA4BBC}</a:tableStyleId>
              </a:tblPr>
              <a:tblGrid>
                <a:gridCol w="1297800"/>
                <a:gridCol w="5730350"/>
              </a:tblGrid>
              <a:tr h="589625">
                <a:tc>
                  <a:txBody>
                    <a:bodyPr/>
                    <a:lstStyle/>
                    <a:p>
                      <a:pPr indent="0" lvl="0" marL="0" rtl="0" algn="ctr">
                        <a:spcBef>
                          <a:spcPts val="0"/>
                        </a:spcBef>
                        <a:spcAft>
                          <a:spcPts val="0"/>
                        </a:spcAft>
                        <a:buNone/>
                      </a:pPr>
                      <a:r>
                        <a:rPr b="1" lang="en-GB" sz="1200">
                          <a:latin typeface="Mada"/>
                          <a:ea typeface="Mada"/>
                          <a:cs typeface="Mada"/>
                          <a:sym typeface="Mada"/>
                        </a:rPr>
                        <a:t>Definition</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Number of deaths from/in SPECIFIC (CAUSE, GROUP, SOCIAL DETERMINANT) occurring in ESTIMATED MID-YEAR POPULATION during a ONE YEAR in a GIVEN PLACE.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58700">
                <a:tc>
                  <a:txBody>
                    <a:bodyPr/>
                    <a:lstStyle/>
                    <a:p>
                      <a:pPr indent="0" lvl="0" marL="0" rtl="0" algn="ctr">
                        <a:spcBef>
                          <a:spcPts val="0"/>
                        </a:spcBef>
                        <a:spcAft>
                          <a:spcPts val="0"/>
                        </a:spcAft>
                        <a:buNone/>
                      </a:pPr>
                      <a:r>
                        <a:rPr b="1" lang="en-GB" sz="900">
                          <a:latin typeface="Mada"/>
                          <a:ea typeface="Mada"/>
                          <a:cs typeface="Mada"/>
                          <a:sym typeface="Mada"/>
                        </a:rPr>
                        <a:t>Tool of Measurement</a:t>
                      </a:r>
                      <a:endParaRPr b="1" sz="9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Rate</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397075">
                <a:tc>
                  <a:txBody>
                    <a:bodyPr/>
                    <a:lstStyle/>
                    <a:p>
                      <a:pPr indent="0" lvl="0" marL="0" rtl="0" algn="ctr">
                        <a:spcBef>
                          <a:spcPts val="0"/>
                        </a:spcBef>
                        <a:spcAft>
                          <a:spcPts val="0"/>
                        </a:spcAft>
                        <a:buNone/>
                      </a:pPr>
                      <a:r>
                        <a:rPr b="1" lang="en-GB" sz="1200">
                          <a:latin typeface="Mada"/>
                          <a:ea typeface="Mada"/>
                          <a:cs typeface="Mada"/>
                          <a:sym typeface="Mada"/>
                        </a:rPr>
                        <a:t>Numerator</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Number of deaths from specific (cause, group, social determinant)  during the year</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397075">
                <a:tc>
                  <a:txBody>
                    <a:bodyPr/>
                    <a:lstStyle/>
                    <a:p>
                      <a:pPr indent="0" lvl="0" marL="0" rtl="0" algn="ctr">
                        <a:spcBef>
                          <a:spcPts val="0"/>
                        </a:spcBef>
                        <a:spcAft>
                          <a:spcPts val="0"/>
                        </a:spcAft>
                        <a:buNone/>
                      </a:pPr>
                      <a:r>
                        <a:rPr b="1" lang="en-GB" sz="1200">
                          <a:latin typeface="Mada"/>
                          <a:ea typeface="Mada"/>
                          <a:cs typeface="Mada"/>
                          <a:sym typeface="Mada"/>
                        </a:rPr>
                        <a:t>Denominator </a:t>
                      </a:r>
                      <a:r>
                        <a:rPr b="1" baseline="30000" lang="en-GB" sz="1200">
                          <a:latin typeface="Mada"/>
                          <a:ea typeface="Mada"/>
                          <a:cs typeface="Mada"/>
                          <a:sym typeface="Mada"/>
                        </a:rPr>
                        <a:t>1</a:t>
                      </a:r>
                      <a:endParaRPr b="1" baseline="30000"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Cause-specific: mid-year population / group, social determinant: mid-year population  of specific group, social determinant</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40650">
                <a:tc>
                  <a:txBody>
                    <a:bodyPr/>
                    <a:lstStyle/>
                    <a:p>
                      <a:pPr indent="0" lvl="0" marL="0" rtl="0" algn="ctr">
                        <a:spcBef>
                          <a:spcPts val="0"/>
                        </a:spcBef>
                        <a:spcAft>
                          <a:spcPts val="0"/>
                        </a:spcAft>
                        <a:buNone/>
                      </a:pPr>
                      <a:r>
                        <a:rPr b="1" lang="en-GB" sz="1200">
                          <a:latin typeface="Mada"/>
                          <a:ea typeface="Mada"/>
                          <a:cs typeface="Mada"/>
                          <a:sym typeface="Mada"/>
                        </a:rPr>
                        <a:t>10n</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per 1000 or per 100,000</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29800">
                <a:tc>
                  <a:txBody>
                    <a:bodyPr/>
                    <a:lstStyle/>
                    <a:p>
                      <a:pPr indent="0" lvl="0" marL="0" rtl="0" algn="ctr">
                        <a:spcBef>
                          <a:spcPts val="0"/>
                        </a:spcBef>
                        <a:spcAft>
                          <a:spcPts val="0"/>
                        </a:spcAft>
                        <a:buNone/>
                      </a:pPr>
                      <a:r>
                        <a:rPr b="1" lang="en-GB" sz="1200">
                          <a:latin typeface="Mada"/>
                          <a:ea typeface="Mada"/>
                          <a:cs typeface="Mada"/>
                          <a:sym typeface="Mada"/>
                        </a:rPr>
                        <a:t>Time frame</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One year</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397075">
                <a:tc>
                  <a:txBody>
                    <a:bodyPr/>
                    <a:lstStyle/>
                    <a:p>
                      <a:pPr indent="0" lvl="0" marL="0" rtl="0" algn="ctr">
                        <a:spcBef>
                          <a:spcPts val="0"/>
                        </a:spcBef>
                        <a:spcAft>
                          <a:spcPts val="0"/>
                        </a:spcAft>
                        <a:buNone/>
                      </a:pPr>
                      <a:r>
                        <a:rPr b="1" lang="en-GB" sz="1200">
                          <a:latin typeface="Mada"/>
                          <a:ea typeface="Mada"/>
                          <a:cs typeface="Mada"/>
                          <a:sym typeface="Mada"/>
                        </a:rPr>
                        <a:t>Uses</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Identify at risk groups for preventive action,</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They allow comparison between different causes within the same population</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335600">
                <a:tc>
                  <a:txBody>
                    <a:bodyPr/>
                    <a:lstStyle/>
                    <a:p>
                      <a:pPr indent="0" lvl="0" marL="0" rtl="0" algn="ctr">
                        <a:spcBef>
                          <a:spcPts val="0"/>
                        </a:spcBef>
                        <a:spcAft>
                          <a:spcPts val="0"/>
                        </a:spcAft>
                        <a:buNone/>
                      </a:pPr>
                      <a:r>
                        <a:rPr b="1" lang="en-GB" sz="1200">
                          <a:latin typeface="Mada"/>
                          <a:ea typeface="Mada"/>
                          <a:cs typeface="Mada"/>
                          <a:sym typeface="Mada"/>
                        </a:rPr>
                        <a:t>Formula</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373" name="Google Shape;373;p34"/>
          <p:cNvSpPr/>
          <p:nvPr/>
        </p:nvSpPr>
        <p:spPr>
          <a:xfrm>
            <a:off x="2965575" y="1826463"/>
            <a:ext cx="2030400" cy="270000"/>
          </a:xfrm>
          <a:prstGeom prst="roundRect">
            <a:avLst>
              <a:gd fmla="val 16667" name="adj"/>
            </a:avLst>
          </a:prstGeom>
          <a:solidFill>
            <a:srgbClr val="134F5C"/>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lang="en-GB" sz="1300">
                <a:solidFill>
                  <a:srgbClr val="FFFFFF"/>
                </a:solidFill>
                <a:latin typeface="Nunito"/>
                <a:ea typeface="Nunito"/>
                <a:cs typeface="Nunito"/>
                <a:sym typeface="Nunito"/>
              </a:rPr>
              <a:t>Different</a:t>
            </a:r>
            <a:r>
              <a:rPr lang="en-GB" sz="1300">
                <a:solidFill>
                  <a:srgbClr val="FFFFFF"/>
                </a:solidFill>
                <a:latin typeface="Nunito"/>
                <a:ea typeface="Nunito"/>
                <a:cs typeface="Nunito"/>
                <a:sym typeface="Nunito"/>
              </a:rPr>
              <a:t> type of SMR</a:t>
            </a:r>
            <a:endParaRPr sz="1300">
              <a:solidFill>
                <a:srgbClr val="FFFFFF"/>
              </a:solidFill>
              <a:latin typeface="Nunito"/>
              <a:ea typeface="Nunito"/>
              <a:cs typeface="Nunito"/>
              <a:sym typeface="Nunito"/>
            </a:endParaRPr>
          </a:p>
        </p:txBody>
      </p:sp>
      <p:sp>
        <p:nvSpPr>
          <p:cNvPr id="374" name="Google Shape;374;p34"/>
          <p:cNvSpPr/>
          <p:nvPr/>
        </p:nvSpPr>
        <p:spPr>
          <a:xfrm>
            <a:off x="610000" y="1809681"/>
            <a:ext cx="1950900" cy="3036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None/>
            </a:pPr>
            <a:r>
              <a:rPr lang="en-GB" sz="1000">
                <a:latin typeface="Nunito"/>
                <a:ea typeface="Nunito"/>
                <a:cs typeface="Nunito"/>
                <a:sym typeface="Nunito"/>
              </a:rPr>
              <a:t>Group-specific mortality rate</a:t>
            </a:r>
            <a:endParaRPr sz="1000">
              <a:latin typeface="Nunito"/>
              <a:ea typeface="Nunito"/>
              <a:cs typeface="Nunito"/>
              <a:sym typeface="Nunito"/>
            </a:endParaRPr>
          </a:p>
        </p:txBody>
      </p:sp>
      <p:cxnSp>
        <p:nvCxnSpPr>
          <p:cNvPr id="375" name="Google Shape;375;p34"/>
          <p:cNvCxnSpPr>
            <a:stCxn id="373" idx="1"/>
            <a:endCxn id="374" idx="3"/>
          </p:cNvCxnSpPr>
          <p:nvPr/>
        </p:nvCxnSpPr>
        <p:spPr>
          <a:xfrm flipH="1">
            <a:off x="2560875" y="1961463"/>
            <a:ext cx="404700" cy="600"/>
          </a:xfrm>
          <a:prstGeom prst="bentConnector3">
            <a:avLst>
              <a:gd fmla="val 49997" name="adj1"/>
            </a:avLst>
          </a:prstGeom>
          <a:noFill/>
          <a:ln cap="flat" cmpd="sng" w="9525">
            <a:solidFill>
              <a:srgbClr val="595959"/>
            </a:solidFill>
            <a:prstDash val="solid"/>
            <a:round/>
            <a:headEnd len="med" w="med" type="none"/>
            <a:tailEnd len="med" w="med" type="none"/>
          </a:ln>
        </p:spPr>
      </p:cxnSp>
      <p:sp>
        <p:nvSpPr>
          <p:cNvPr id="376" name="Google Shape;376;p34"/>
          <p:cNvSpPr/>
          <p:nvPr/>
        </p:nvSpPr>
        <p:spPr>
          <a:xfrm>
            <a:off x="112675" y="2292881"/>
            <a:ext cx="1134300" cy="2223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Mada"/>
                <a:ea typeface="Mada"/>
                <a:cs typeface="Mada"/>
                <a:sym typeface="Mada"/>
              </a:rPr>
              <a:t>Age-specific</a:t>
            </a:r>
            <a:endParaRPr sz="1000">
              <a:latin typeface="Mada"/>
              <a:ea typeface="Mada"/>
              <a:cs typeface="Mada"/>
              <a:sym typeface="Mada"/>
            </a:endParaRPr>
          </a:p>
        </p:txBody>
      </p:sp>
      <p:sp>
        <p:nvSpPr>
          <p:cNvPr id="377" name="Google Shape;377;p34"/>
          <p:cNvSpPr/>
          <p:nvPr/>
        </p:nvSpPr>
        <p:spPr>
          <a:xfrm>
            <a:off x="575750" y="2694764"/>
            <a:ext cx="1379700" cy="2223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Mada"/>
                <a:ea typeface="Mada"/>
                <a:cs typeface="Mada"/>
                <a:sym typeface="Mada"/>
              </a:rPr>
              <a:t>Gender-specific</a:t>
            </a:r>
            <a:endParaRPr sz="1000">
              <a:latin typeface="Mada"/>
              <a:ea typeface="Mada"/>
              <a:cs typeface="Mada"/>
              <a:sym typeface="Mada"/>
            </a:endParaRPr>
          </a:p>
        </p:txBody>
      </p:sp>
      <p:sp>
        <p:nvSpPr>
          <p:cNvPr id="378" name="Google Shape;378;p34"/>
          <p:cNvSpPr/>
          <p:nvPr/>
        </p:nvSpPr>
        <p:spPr>
          <a:xfrm>
            <a:off x="1526288" y="2378103"/>
            <a:ext cx="1199700" cy="2223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Mada"/>
                <a:ea typeface="Mada"/>
                <a:cs typeface="Mada"/>
                <a:sym typeface="Mada"/>
              </a:rPr>
              <a:t>Race-specific</a:t>
            </a:r>
            <a:endParaRPr sz="1000">
              <a:latin typeface="Mada"/>
              <a:ea typeface="Mada"/>
              <a:cs typeface="Mada"/>
              <a:sym typeface="Mada"/>
            </a:endParaRPr>
          </a:p>
        </p:txBody>
      </p:sp>
      <p:cxnSp>
        <p:nvCxnSpPr>
          <p:cNvPr id="379" name="Google Shape;379;p34"/>
          <p:cNvCxnSpPr>
            <a:stCxn id="374" idx="2"/>
            <a:endCxn id="376" idx="3"/>
          </p:cNvCxnSpPr>
          <p:nvPr/>
        </p:nvCxnSpPr>
        <p:spPr>
          <a:xfrm rot="5400000">
            <a:off x="1042750" y="1750281"/>
            <a:ext cx="179700" cy="905700"/>
          </a:xfrm>
          <a:prstGeom prst="curvedConnector3">
            <a:avLst>
              <a:gd fmla="val 49972" name="adj1"/>
            </a:avLst>
          </a:prstGeom>
          <a:noFill/>
          <a:ln cap="flat" cmpd="sng" w="9525">
            <a:solidFill>
              <a:schemeClr val="dk2"/>
            </a:solidFill>
            <a:prstDash val="solid"/>
            <a:round/>
            <a:headEnd len="med" w="med" type="none"/>
            <a:tailEnd len="med" w="med" type="none"/>
          </a:ln>
        </p:spPr>
      </p:cxnSp>
      <p:cxnSp>
        <p:nvCxnSpPr>
          <p:cNvPr id="380" name="Google Shape;380;p34"/>
          <p:cNvCxnSpPr>
            <a:stCxn id="374" idx="2"/>
            <a:endCxn id="377" idx="3"/>
          </p:cNvCxnSpPr>
          <p:nvPr/>
        </p:nvCxnSpPr>
        <p:spPr>
          <a:xfrm rot="5400000">
            <a:off x="1134850" y="2244081"/>
            <a:ext cx="581400" cy="319800"/>
          </a:xfrm>
          <a:prstGeom prst="curvedConnector3">
            <a:avLst>
              <a:gd fmla="val 50007" name="adj1"/>
            </a:avLst>
          </a:prstGeom>
          <a:noFill/>
          <a:ln cap="flat" cmpd="sng" w="9525">
            <a:solidFill>
              <a:schemeClr val="dk2"/>
            </a:solidFill>
            <a:prstDash val="solid"/>
            <a:round/>
            <a:headEnd len="med" w="med" type="none"/>
            <a:tailEnd len="med" w="med" type="none"/>
          </a:ln>
        </p:spPr>
      </p:cxnSp>
      <p:cxnSp>
        <p:nvCxnSpPr>
          <p:cNvPr id="381" name="Google Shape;381;p34"/>
          <p:cNvCxnSpPr>
            <a:stCxn id="374" idx="2"/>
            <a:endCxn id="378" idx="3"/>
          </p:cNvCxnSpPr>
          <p:nvPr/>
        </p:nvCxnSpPr>
        <p:spPr>
          <a:xfrm flipH="1" rot="-5400000">
            <a:off x="1723300" y="1975431"/>
            <a:ext cx="264900" cy="540600"/>
          </a:xfrm>
          <a:prstGeom prst="curvedConnector3">
            <a:avLst>
              <a:gd fmla="val 49985" name="adj1"/>
            </a:avLst>
          </a:prstGeom>
          <a:noFill/>
          <a:ln cap="flat" cmpd="sng" w="9525">
            <a:solidFill>
              <a:schemeClr val="dk2"/>
            </a:solidFill>
            <a:prstDash val="solid"/>
            <a:round/>
            <a:headEnd len="med" w="med" type="none"/>
            <a:tailEnd len="med" w="med" type="none"/>
          </a:ln>
        </p:spPr>
      </p:cxnSp>
      <p:sp>
        <p:nvSpPr>
          <p:cNvPr id="382" name="Google Shape;382;p34"/>
          <p:cNvSpPr/>
          <p:nvPr/>
        </p:nvSpPr>
        <p:spPr>
          <a:xfrm>
            <a:off x="3347400" y="2719162"/>
            <a:ext cx="1256100" cy="2223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Mada"/>
                <a:ea typeface="Mada"/>
                <a:cs typeface="Mada"/>
                <a:sym typeface="Mada"/>
              </a:rPr>
              <a:t>Disease-specific</a:t>
            </a:r>
            <a:endParaRPr sz="1000">
              <a:latin typeface="Mada"/>
              <a:ea typeface="Mada"/>
              <a:cs typeface="Mada"/>
              <a:sym typeface="Mada"/>
            </a:endParaRPr>
          </a:p>
        </p:txBody>
      </p:sp>
      <p:sp>
        <p:nvSpPr>
          <p:cNvPr id="383" name="Google Shape;383;p34"/>
          <p:cNvSpPr/>
          <p:nvPr/>
        </p:nvSpPr>
        <p:spPr>
          <a:xfrm>
            <a:off x="5278575" y="1809671"/>
            <a:ext cx="2310900" cy="3036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None/>
            </a:pPr>
            <a:r>
              <a:rPr lang="en-GB" sz="1000">
                <a:latin typeface="Nunito"/>
                <a:ea typeface="Nunito"/>
                <a:cs typeface="Nunito"/>
                <a:sym typeface="Nunito"/>
              </a:rPr>
              <a:t>Social determinant-specific mortality rate</a:t>
            </a:r>
            <a:endParaRPr sz="1000">
              <a:latin typeface="Nunito"/>
              <a:ea typeface="Nunito"/>
              <a:cs typeface="Nunito"/>
              <a:sym typeface="Nunito"/>
            </a:endParaRPr>
          </a:p>
        </p:txBody>
      </p:sp>
      <p:sp>
        <p:nvSpPr>
          <p:cNvPr id="384" name="Google Shape;384;p34"/>
          <p:cNvSpPr/>
          <p:nvPr/>
        </p:nvSpPr>
        <p:spPr>
          <a:xfrm>
            <a:off x="5105575" y="2422287"/>
            <a:ext cx="866700" cy="2223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Mada"/>
                <a:ea typeface="Mada"/>
                <a:cs typeface="Mada"/>
                <a:sym typeface="Mada"/>
              </a:rPr>
              <a:t>Income</a:t>
            </a:r>
            <a:endParaRPr sz="1000">
              <a:latin typeface="Mada"/>
              <a:ea typeface="Mada"/>
              <a:cs typeface="Mada"/>
              <a:sym typeface="Mada"/>
            </a:endParaRPr>
          </a:p>
        </p:txBody>
      </p:sp>
      <p:sp>
        <p:nvSpPr>
          <p:cNvPr id="385" name="Google Shape;385;p34"/>
          <p:cNvSpPr/>
          <p:nvPr/>
        </p:nvSpPr>
        <p:spPr>
          <a:xfrm>
            <a:off x="5995450" y="2624478"/>
            <a:ext cx="866700" cy="2223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Mada"/>
                <a:ea typeface="Mada"/>
                <a:cs typeface="Mada"/>
                <a:sym typeface="Mada"/>
              </a:rPr>
              <a:t>Housing</a:t>
            </a:r>
            <a:endParaRPr sz="1000">
              <a:latin typeface="Mada"/>
              <a:ea typeface="Mada"/>
              <a:cs typeface="Mada"/>
              <a:sym typeface="Mada"/>
            </a:endParaRPr>
          </a:p>
        </p:txBody>
      </p:sp>
      <p:sp>
        <p:nvSpPr>
          <p:cNvPr id="386" name="Google Shape;386;p34"/>
          <p:cNvSpPr/>
          <p:nvPr/>
        </p:nvSpPr>
        <p:spPr>
          <a:xfrm>
            <a:off x="6657100" y="2335203"/>
            <a:ext cx="866700" cy="2223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Mada"/>
                <a:ea typeface="Mada"/>
                <a:cs typeface="Mada"/>
                <a:sym typeface="Mada"/>
              </a:rPr>
              <a:t>Education</a:t>
            </a:r>
            <a:endParaRPr sz="1000">
              <a:latin typeface="Mada"/>
              <a:ea typeface="Mada"/>
              <a:cs typeface="Mada"/>
              <a:sym typeface="Mada"/>
            </a:endParaRPr>
          </a:p>
        </p:txBody>
      </p:sp>
      <p:cxnSp>
        <p:nvCxnSpPr>
          <p:cNvPr id="387" name="Google Shape;387;p34"/>
          <p:cNvCxnSpPr>
            <a:stCxn id="383" idx="2"/>
            <a:endCxn id="384" idx="3"/>
          </p:cNvCxnSpPr>
          <p:nvPr/>
        </p:nvCxnSpPr>
        <p:spPr>
          <a:xfrm rot="5400000">
            <a:off x="5831925" y="1820171"/>
            <a:ext cx="309000" cy="895200"/>
          </a:xfrm>
          <a:prstGeom prst="curvedConnector3">
            <a:avLst>
              <a:gd fmla="val 50003" name="adj1"/>
            </a:avLst>
          </a:prstGeom>
          <a:noFill/>
          <a:ln cap="flat" cmpd="sng" w="9525">
            <a:solidFill>
              <a:schemeClr val="dk2"/>
            </a:solidFill>
            <a:prstDash val="solid"/>
            <a:round/>
            <a:headEnd len="med" w="med" type="none"/>
            <a:tailEnd len="med" w="med" type="none"/>
          </a:ln>
        </p:spPr>
      </p:cxnSp>
      <p:cxnSp>
        <p:nvCxnSpPr>
          <p:cNvPr id="388" name="Google Shape;388;p34"/>
          <p:cNvCxnSpPr>
            <a:stCxn id="383" idx="2"/>
            <a:endCxn id="385" idx="3"/>
          </p:cNvCxnSpPr>
          <p:nvPr/>
        </p:nvCxnSpPr>
        <p:spPr>
          <a:xfrm rot="5400000">
            <a:off x="6175875" y="2366321"/>
            <a:ext cx="511200" cy="5100"/>
          </a:xfrm>
          <a:prstGeom prst="curvedConnector3">
            <a:avLst>
              <a:gd fmla="val 50001" name="adj1"/>
            </a:avLst>
          </a:prstGeom>
          <a:noFill/>
          <a:ln cap="flat" cmpd="sng" w="9525">
            <a:solidFill>
              <a:schemeClr val="dk2"/>
            </a:solidFill>
            <a:prstDash val="solid"/>
            <a:round/>
            <a:headEnd len="med" w="med" type="none"/>
            <a:tailEnd len="med" w="med" type="none"/>
          </a:ln>
        </p:spPr>
      </p:cxnSp>
      <p:cxnSp>
        <p:nvCxnSpPr>
          <p:cNvPr id="389" name="Google Shape;389;p34"/>
          <p:cNvCxnSpPr>
            <a:stCxn id="383" idx="2"/>
            <a:endCxn id="386" idx="3"/>
          </p:cNvCxnSpPr>
          <p:nvPr/>
        </p:nvCxnSpPr>
        <p:spPr>
          <a:xfrm flipH="1" rot="-5400000">
            <a:off x="6651225" y="1896071"/>
            <a:ext cx="222000" cy="656400"/>
          </a:xfrm>
          <a:prstGeom prst="curvedConnector3">
            <a:avLst>
              <a:gd fmla="val 49985" name="adj1"/>
            </a:avLst>
          </a:prstGeom>
          <a:noFill/>
          <a:ln cap="flat" cmpd="sng" w="9525">
            <a:solidFill>
              <a:schemeClr val="dk2"/>
            </a:solidFill>
            <a:prstDash val="solid"/>
            <a:round/>
            <a:headEnd len="med" w="med" type="none"/>
            <a:tailEnd len="med" w="med" type="none"/>
          </a:ln>
        </p:spPr>
      </p:cxnSp>
      <p:cxnSp>
        <p:nvCxnSpPr>
          <p:cNvPr id="390" name="Google Shape;390;p34"/>
          <p:cNvCxnSpPr>
            <a:stCxn id="373" idx="3"/>
            <a:endCxn id="383" idx="1"/>
          </p:cNvCxnSpPr>
          <p:nvPr/>
        </p:nvCxnSpPr>
        <p:spPr>
          <a:xfrm>
            <a:off x="4995975" y="1961463"/>
            <a:ext cx="282600" cy="600"/>
          </a:xfrm>
          <a:prstGeom prst="bentConnector3">
            <a:avLst>
              <a:gd fmla="val 50000" name="adj1"/>
            </a:avLst>
          </a:prstGeom>
          <a:noFill/>
          <a:ln cap="flat" cmpd="sng" w="9525">
            <a:solidFill>
              <a:srgbClr val="595959"/>
            </a:solidFill>
            <a:prstDash val="solid"/>
            <a:round/>
            <a:headEnd len="med" w="med" type="none"/>
            <a:tailEnd len="med" w="med" type="none"/>
          </a:ln>
        </p:spPr>
      </p:cxnSp>
      <p:sp>
        <p:nvSpPr>
          <p:cNvPr id="391" name="Google Shape;391;p34"/>
          <p:cNvSpPr txBox="1"/>
          <p:nvPr/>
        </p:nvSpPr>
        <p:spPr>
          <a:xfrm>
            <a:off x="1752275" y="7750975"/>
            <a:ext cx="5771700" cy="7113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Mada"/>
              <a:buChar char="●"/>
            </a:pPr>
            <a:r>
              <a:rPr lang="en-GB" sz="1000">
                <a:latin typeface="Mada"/>
                <a:ea typeface="Mada"/>
                <a:cs typeface="Mada"/>
                <a:sym typeface="Mada"/>
              </a:rPr>
              <a:t>In 2001, a total of 15,555 deaths from Road Traffic Injuries occurred among males and 4,753 deaths occurred among females. The estimated 2001 midyear populations for males and females were 139,813,000 and 144,984,000, respectively. </a:t>
            </a:r>
            <a:r>
              <a:rPr b="1" lang="en-GB" sz="1000">
                <a:latin typeface="Mada"/>
                <a:ea typeface="Mada"/>
                <a:cs typeface="Mada"/>
                <a:sym typeface="Mada"/>
              </a:rPr>
              <a:t>Calculate Gender-specific mortality rates?</a:t>
            </a:r>
            <a:endParaRPr b="1" sz="1000">
              <a:latin typeface="Mada"/>
              <a:ea typeface="Mada"/>
              <a:cs typeface="Mada"/>
              <a:sym typeface="Mada"/>
            </a:endParaRPr>
          </a:p>
        </p:txBody>
      </p:sp>
      <p:sp>
        <p:nvSpPr>
          <p:cNvPr id="392" name="Google Shape;392;p34"/>
          <p:cNvSpPr/>
          <p:nvPr/>
        </p:nvSpPr>
        <p:spPr>
          <a:xfrm>
            <a:off x="336713" y="7835613"/>
            <a:ext cx="1520820" cy="463999"/>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b="1" lang="en-GB" sz="1500">
                <a:latin typeface="Nunito"/>
                <a:ea typeface="Nunito"/>
                <a:cs typeface="Nunito"/>
                <a:sym typeface="Nunito"/>
              </a:rPr>
              <a:t>Example</a:t>
            </a:r>
            <a:endParaRPr b="1" sz="1500">
              <a:latin typeface="Nunito"/>
              <a:ea typeface="Nunito"/>
              <a:cs typeface="Nunito"/>
              <a:sym typeface="Nunito"/>
            </a:endParaRPr>
          </a:p>
        </p:txBody>
      </p:sp>
      <p:sp>
        <p:nvSpPr>
          <p:cNvPr id="393" name="Google Shape;393;p34"/>
          <p:cNvSpPr/>
          <p:nvPr/>
        </p:nvSpPr>
        <p:spPr>
          <a:xfrm>
            <a:off x="66775" y="7835313"/>
            <a:ext cx="269919" cy="270013"/>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4"/>
          <p:cNvSpPr/>
          <p:nvPr/>
        </p:nvSpPr>
        <p:spPr>
          <a:xfrm>
            <a:off x="336708" y="8067602"/>
            <a:ext cx="269919" cy="270013"/>
          </a:xfrm>
          <a:custGeom>
            <a:rect b="b" l="l" r="r" t="t"/>
            <a:pathLst>
              <a:path extrusionOk="0" h="18777" w="18777">
                <a:moveTo>
                  <a:pt x="1" y="0"/>
                </a:moveTo>
                <a:lnTo>
                  <a:pt x="1" y="18777"/>
                </a:lnTo>
                <a:cubicBezTo>
                  <a:pt x="10371" y="18777"/>
                  <a:pt x="18777" y="10371"/>
                  <a:pt x="18777"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5" name="Google Shape;395;p34"/>
          <p:cNvPicPr preferRelativeResize="0"/>
          <p:nvPr/>
        </p:nvPicPr>
        <p:blipFill>
          <a:blip r:embed="rId3">
            <a:alphaModFix/>
          </a:blip>
          <a:stretch>
            <a:fillRect/>
          </a:stretch>
        </p:blipFill>
        <p:spPr>
          <a:xfrm>
            <a:off x="100427" y="7740827"/>
            <a:ext cx="473700" cy="498300"/>
          </a:xfrm>
          <a:prstGeom prst="ellipse">
            <a:avLst/>
          </a:prstGeom>
          <a:noFill/>
          <a:ln>
            <a:noFill/>
          </a:ln>
        </p:spPr>
      </p:pic>
      <p:sp>
        <p:nvSpPr>
          <p:cNvPr id="396" name="Google Shape;396;p34"/>
          <p:cNvSpPr/>
          <p:nvPr/>
        </p:nvSpPr>
        <p:spPr>
          <a:xfrm>
            <a:off x="122200" y="8469100"/>
            <a:ext cx="7401600" cy="9705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397" name="Google Shape;397;p34"/>
          <p:cNvSpPr txBox="1"/>
          <p:nvPr/>
        </p:nvSpPr>
        <p:spPr>
          <a:xfrm>
            <a:off x="2905543" y="8469088"/>
            <a:ext cx="7068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Mada"/>
                <a:ea typeface="Mada"/>
                <a:cs typeface="Mada"/>
                <a:sym typeface="Mada"/>
              </a:rPr>
              <a:t>Male</a:t>
            </a:r>
            <a:r>
              <a:rPr lang="en-GB" sz="1000">
                <a:latin typeface="Mada"/>
                <a:ea typeface="Mada"/>
                <a:cs typeface="Mada"/>
                <a:sym typeface="Mada"/>
              </a:rPr>
              <a:t>= </a:t>
            </a:r>
            <a:endParaRPr sz="1000">
              <a:latin typeface="Mada"/>
              <a:ea typeface="Mada"/>
              <a:cs typeface="Mada"/>
              <a:sym typeface="Mada"/>
            </a:endParaRPr>
          </a:p>
        </p:txBody>
      </p:sp>
      <p:sp>
        <p:nvSpPr>
          <p:cNvPr id="398" name="Google Shape;398;p34"/>
          <p:cNvSpPr txBox="1"/>
          <p:nvPr/>
        </p:nvSpPr>
        <p:spPr>
          <a:xfrm>
            <a:off x="3448575" y="8392050"/>
            <a:ext cx="1199700" cy="5196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sz="1000">
                <a:latin typeface="Mada"/>
                <a:ea typeface="Mada"/>
                <a:cs typeface="Mada"/>
                <a:sym typeface="Mada"/>
              </a:rPr>
              <a:t>15,555</a:t>
            </a:r>
            <a:endParaRPr sz="1000">
              <a:latin typeface="Mada"/>
              <a:ea typeface="Mada"/>
              <a:cs typeface="Mada"/>
              <a:sym typeface="Mada"/>
            </a:endParaRPr>
          </a:p>
          <a:p>
            <a:pPr indent="0" lvl="0" marL="0" rtl="0" algn="ctr">
              <a:lnSpc>
                <a:spcPct val="150000"/>
              </a:lnSpc>
              <a:spcBef>
                <a:spcPts val="0"/>
              </a:spcBef>
              <a:spcAft>
                <a:spcPts val="0"/>
              </a:spcAft>
              <a:buNone/>
            </a:pPr>
            <a:r>
              <a:rPr lang="en-GB" sz="1000">
                <a:latin typeface="Mada"/>
                <a:ea typeface="Mada"/>
                <a:cs typeface="Mada"/>
                <a:sym typeface="Mada"/>
              </a:rPr>
              <a:t>139,813,000 </a:t>
            </a:r>
            <a:endParaRPr sz="1000">
              <a:latin typeface="Mada"/>
              <a:ea typeface="Mada"/>
              <a:cs typeface="Mada"/>
              <a:sym typeface="Mada"/>
            </a:endParaRPr>
          </a:p>
        </p:txBody>
      </p:sp>
      <p:cxnSp>
        <p:nvCxnSpPr>
          <p:cNvPr id="399" name="Google Shape;399;p34"/>
          <p:cNvCxnSpPr>
            <a:stCxn id="398" idx="1"/>
            <a:endCxn id="398" idx="3"/>
          </p:cNvCxnSpPr>
          <p:nvPr/>
        </p:nvCxnSpPr>
        <p:spPr>
          <a:xfrm>
            <a:off x="3448575" y="8651850"/>
            <a:ext cx="1199700" cy="0"/>
          </a:xfrm>
          <a:prstGeom prst="straightConnector1">
            <a:avLst/>
          </a:prstGeom>
          <a:noFill/>
          <a:ln cap="flat" cmpd="sng" w="19050">
            <a:solidFill>
              <a:srgbClr val="134F5C"/>
            </a:solidFill>
            <a:prstDash val="solid"/>
            <a:round/>
            <a:headEnd len="med" w="med" type="oval"/>
            <a:tailEnd len="med" w="med" type="oval"/>
          </a:ln>
        </p:spPr>
      </p:cxnSp>
      <p:sp>
        <p:nvSpPr>
          <p:cNvPr id="400" name="Google Shape;400;p34"/>
          <p:cNvSpPr txBox="1"/>
          <p:nvPr/>
        </p:nvSpPr>
        <p:spPr>
          <a:xfrm>
            <a:off x="4755525" y="8524050"/>
            <a:ext cx="763500" cy="2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Mada"/>
                <a:ea typeface="Mada"/>
                <a:cs typeface="Mada"/>
                <a:sym typeface="Mada"/>
              </a:rPr>
              <a:t>X 100,000   </a:t>
            </a:r>
            <a:endParaRPr sz="1000">
              <a:latin typeface="Mada"/>
              <a:ea typeface="Mada"/>
              <a:cs typeface="Mada"/>
              <a:sym typeface="Mada"/>
            </a:endParaRPr>
          </a:p>
        </p:txBody>
      </p:sp>
      <p:pic>
        <p:nvPicPr>
          <p:cNvPr id="401" name="Google Shape;401;p34"/>
          <p:cNvPicPr preferRelativeResize="0"/>
          <p:nvPr/>
        </p:nvPicPr>
        <p:blipFill>
          <a:blip r:embed="rId4">
            <a:alphaModFix/>
          </a:blip>
          <a:stretch>
            <a:fillRect/>
          </a:stretch>
        </p:blipFill>
        <p:spPr>
          <a:xfrm>
            <a:off x="1691925" y="6414050"/>
            <a:ext cx="5561899" cy="1071650"/>
          </a:xfrm>
          <a:prstGeom prst="rect">
            <a:avLst/>
          </a:prstGeom>
          <a:noFill/>
          <a:ln>
            <a:noFill/>
          </a:ln>
        </p:spPr>
      </p:pic>
      <p:sp>
        <p:nvSpPr>
          <p:cNvPr id="402" name="Google Shape;402;p34"/>
          <p:cNvSpPr txBox="1"/>
          <p:nvPr/>
        </p:nvSpPr>
        <p:spPr>
          <a:xfrm>
            <a:off x="196775" y="8683675"/>
            <a:ext cx="1879800" cy="5814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sz="1000">
                <a:latin typeface="Mada"/>
                <a:ea typeface="Mada"/>
                <a:cs typeface="Mada"/>
                <a:sym typeface="Mada"/>
              </a:rPr>
              <a:t>RTI deaths among Male\female</a:t>
            </a:r>
            <a:endParaRPr sz="1000">
              <a:latin typeface="Mada"/>
              <a:ea typeface="Mada"/>
              <a:cs typeface="Mada"/>
              <a:sym typeface="Mada"/>
            </a:endParaRPr>
          </a:p>
          <a:p>
            <a:pPr indent="0" lvl="0" marL="0" rtl="0" algn="ctr">
              <a:lnSpc>
                <a:spcPct val="150000"/>
              </a:lnSpc>
              <a:spcBef>
                <a:spcPts val="0"/>
              </a:spcBef>
              <a:spcAft>
                <a:spcPts val="0"/>
              </a:spcAft>
              <a:buNone/>
            </a:pPr>
            <a:r>
              <a:rPr lang="en-GB" sz="1000">
                <a:latin typeface="Mada"/>
                <a:ea typeface="Mada"/>
                <a:cs typeface="Mada"/>
                <a:sym typeface="Mada"/>
              </a:rPr>
              <a:t>Male\female population</a:t>
            </a:r>
            <a:endParaRPr sz="1000">
              <a:latin typeface="Mada"/>
              <a:ea typeface="Mada"/>
              <a:cs typeface="Mada"/>
              <a:sym typeface="Mada"/>
            </a:endParaRPr>
          </a:p>
        </p:txBody>
      </p:sp>
      <p:cxnSp>
        <p:nvCxnSpPr>
          <p:cNvPr id="403" name="Google Shape;403;p34"/>
          <p:cNvCxnSpPr>
            <a:stCxn id="402" idx="1"/>
            <a:endCxn id="402" idx="3"/>
          </p:cNvCxnSpPr>
          <p:nvPr/>
        </p:nvCxnSpPr>
        <p:spPr>
          <a:xfrm>
            <a:off x="196775" y="8974375"/>
            <a:ext cx="1879800" cy="0"/>
          </a:xfrm>
          <a:prstGeom prst="straightConnector1">
            <a:avLst/>
          </a:prstGeom>
          <a:noFill/>
          <a:ln cap="flat" cmpd="sng" w="19050">
            <a:solidFill>
              <a:srgbClr val="134F5C"/>
            </a:solidFill>
            <a:prstDash val="solid"/>
            <a:round/>
            <a:headEnd len="med" w="med" type="oval"/>
            <a:tailEnd len="med" w="med" type="oval"/>
          </a:ln>
        </p:spPr>
      </p:cxnSp>
      <p:sp>
        <p:nvSpPr>
          <p:cNvPr id="404" name="Google Shape;404;p34"/>
          <p:cNvSpPr txBox="1"/>
          <p:nvPr/>
        </p:nvSpPr>
        <p:spPr>
          <a:xfrm>
            <a:off x="2076575" y="8839600"/>
            <a:ext cx="817800" cy="3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Mada"/>
                <a:ea typeface="Mada"/>
                <a:cs typeface="Mada"/>
                <a:sym typeface="Mada"/>
              </a:rPr>
              <a:t>X 100,000</a:t>
            </a:r>
            <a:endParaRPr sz="1000">
              <a:latin typeface="Mada"/>
              <a:ea typeface="Mada"/>
              <a:cs typeface="Mada"/>
              <a:sym typeface="Mada"/>
            </a:endParaRPr>
          </a:p>
        </p:txBody>
      </p:sp>
      <p:sp>
        <p:nvSpPr>
          <p:cNvPr id="405" name="Google Shape;405;p34"/>
          <p:cNvSpPr txBox="1"/>
          <p:nvPr/>
        </p:nvSpPr>
        <p:spPr>
          <a:xfrm>
            <a:off x="2894375" y="8987938"/>
            <a:ext cx="905700" cy="30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Mada"/>
                <a:ea typeface="Mada"/>
                <a:cs typeface="Mada"/>
                <a:sym typeface="Mada"/>
              </a:rPr>
              <a:t>Fem</a:t>
            </a:r>
            <a:r>
              <a:rPr lang="en-GB" sz="1000">
                <a:latin typeface="Mada"/>
                <a:ea typeface="Mada"/>
                <a:cs typeface="Mada"/>
                <a:sym typeface="Mada"/>
              </a:rPr>
              <a:t>ale= </a:t>
            </a:r>
            <a:endParaRPr sz="1000">
              <a:latin typeface="Mada"/>
              <a:ea typeface="Mada"/>
              <a:cs typeface="Mada"/>
              <a:sym typeface="Mada"/>
            </a:endParaRPr>
          </a:p>
        </p:txBody>
      </p:sp>
      <p:sp>
        <p:nvSpPr>
          <p:cNvPr id="406" name="Google Shape;406;p34"/>
          <p:cNvSpPr txBox="1"/>
          <p:nvPr/>
        </p:nvSpPr>
        <p:spPr>
          <a:xfrm>
            <a:off x="5458575" y="8530600"/>
            <a:ext cx="1950900" cy="2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Mada"/>
                <a:ea typeface="Mada"/>
                <a:cs typeface="Mada"/>
                <a:sym typeface="Mada"/>
              </a:rPr>
              <a:t> =  </a:t>
            </a:r>
            <a:r>
              <a:rPr b="1" lang="en-GB" sz="1000">
                <a:solidFill>
                  <a:schemeClr val="dk1"/>
                </a:solidFill>
                <a:latin typeface="Mada"/>
                <a:ea typeface="Mada"/>
                <a:cs typeface="Mada"/>
                <a:sym typeface="Mada"/>
              </a:rPr>
              <a:t>11.1 RTI deaths  per 100,000 population among males</a:t>
            </a:r>
            <a:endParaRPr b="1" sz="1000">
              <a:solidFill>
                <a:schemeClr val="dk1"/>
              </a:solidFill>
              <a:latin typeface="Mada"/>
              <a:ea typeface="Mada"/>
              <a:cs typeface="Mada"/>
              <a:sym typeface="Mada"/>
            </a:endParaRPr>
          </a:p>
        </p:txBody>
      </p:sp>
      <p:sp>
        <p:nvSpPr>
          <p:cNvPr id="407" name="Google Shape;407;p34"/>
          <p:cNvSpPr txBox="1"/>
          <p:nvPr/>
        </p:nvSpPr>
        <p:spPr>
          <a:xfrm>
            <a:off x="4775525" y="8990788"/>
            <a:ext cx="763500" cy="2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Mada"/>
                <a:ea typeface="Mada"/>
                <a:cs typeface="Mada"/>
                <a:sym typeface="Mada"/>
              </a:rPr>
              <a:t>X 100,000   </a:t>
            </a:r>
            <a:endParaRPr sz="1000">
              <a:latin typeface="Mada"/>
              <a:ea typeface="Mada"/>
              <a:cs typeface="Mada"/>
              <a:sym typeface="Mada"/>
            </a:endParaRPr>
          </a:p>
        </p:txBody>
      </p:sp>
      <p:sp>
        <p:nvSpPr>
          <p:cNvPr id="408" name="Google Shape;408;p34"/>
          <p:cNvSpPr txBox="1"/>
          <p:nvPr/>
        </p:nvSpPr>
        <p:spPr>
          <a:xfrm>
            <a:off x="5458575" y="9004738"/>
            <a:ext cx="1950900" cy="2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1"/>
                </a:solidFill>
                <a:latin typeface="Mada"/>
                <a:ea typeface="Mada"/>
                <a:cs typeface="Mada"/>
                <a:sym typeface="Mada"/>
              </a:rPr>
              <a:t> = </a:t>
            </a:r>
            <a:r>
              <a:rPr b="1" lang="en-GB" sz="1000">
                <a:solidFill>
                  <a:schemeClr val="dk1"/>
                </a:solidFill>
                <a:latin typeface="Mada"/>
                <a:ea typeface="Mada"/>
                <a:cs typeface="Mada"/>
                <a:sym typeface="Mada"/>
              </a:rPr>
              <a:t>3.3 RTI deaths  per 100,000 population among females</a:t>
            </a:r>
            <a:endParaRPr b="1" sz="1000">
              <a:solidFill>
                <a:schemeClr val="dk1"/>
              </a:solidFill>
              <a:latin typeface="Mada"/>
              <a:ea typeface="Mada"/>
              <a:cs typeface="Mada"/>
              <a:sym typeface="Mada"/>
            </a:endParaRPr>
          </a:p>
        </p:txBody>
      </p:sp>
      <p:sp>
        <p:nvSpPr>
          <p:cNvPr id="409" name="Google Shape;409;p34"/>
          <p:cNvSpPr txBox="1"/>
          <p:nvPr/>
        </p:nvSpPr>
        <p:spPr>
          <a:xfrm>
            <a:off x="3555825" y="8879938"/>
            <a:ext cx="1199700" cy="5196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sz="1000">
                <a:latin typeface="Mada"/>
                <a:ea typeface="Mada"/>
                <a:cs typeface="Mada"/>
                <a:sym typeface="Mada"/>
              </a:rPr>
              <a:t>4,753</a:t>
            </a:r>
            <a:endParaRPr sz="1000">
              <a:latin typeface="Mada"/>
              <a:ea typeface="Mada"/>
              <a:cs typeface="Mada"/>
              <a:sym typeface="Mada"/>
            </a:endParaRPr>
          </a:p>
          <a:p>
            <a:pPr indent="0" lvl="0" marL="0" rtl="0" algn="ctr">
              <a:lnSpc>
                <a:spcPct val="150000"/>
              </a:lnSpc>
              <a:spcBef>
                <a:spcPts val="0"/>
              </a:spcBef>
              <a:spcAft>
                <a:spcPts val="0"/>
              </a:spcAft>
              <a:buNone/>
            </a:pPr>
            <a:r>
              <a:rPr lang="en-GB" sz="1000">
                <a:latin typeface="Mada"/>
                <a:ea typeface="Mada"/>
                <a:cs typeface="Mada"/>
                <a:sym typeface="Mada"/>
              </a:rPr>
              <a:t>144,984,000</a:t>
            </a:r>
            <a:endParaRPr sz="1000">
              <a:latin typeface="Mada"/>
              <a:ea typeface="Mada"/>
              <a:cs typeface="Mada"/>
              <a:sym typeface="Mada"/>
            </a:endParaRPr>
          </a:p>
        </p:txBody>
      </p:sp>
      <p:cxnSp>
        <p:nvCxnSpPr>
          <p:cNvPr id="410" name="Google Shape;410;p34"/>
          <p:cNvCxnSpPr>
            <a:stCxn id="409" idx="1"/>
            <a:endCxn id="409" idx="3"/>
          </p:cNvCxnSpPr>
          <p:nvPr/>
        </p:nvCxnSpPr>
        <p:spPr>
          <a:xfrm>
            <a:off x="3555825" y="9139738"/>
            <a:ext cx="1199700" cy="0"/>
          </a:xfrm>
          <a:prstGeom prst="straightConnector1">
            <a:avLst/>
          </a:prstGeom>
          <a:noFill/>
          <a:ln cap="flat" cmpd="sng" w="19050">
            <a:solidFill>
              <a:srgbClr val="134F5C"/>
            </a:solidFill>
            <a:prstDash val="solid"/>
            <a:round/>
            <a:headEnd len="med" w="med" type="oval"/>
            <a:tailEnd len="med" w="med" type="oval"/>
          </a:ln>
        </p:spPr>
      </p:cxnSp>
      <p:sp>
        <p:nvSpPr>
          <p:cNvPr id="411" name="Google Shape;411;p34"/>
          <p:cNvSpPr txBox="1"/>
          <p:nvPr/>
        </p:nvSpPr>
        <p:spPr>
          <a:xfrm>
            <a:off x="183950" y="9761500"/>
            <a:ext cx="7221600" cy="6663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Example: when we measure the number of cancer deaths (Cause-specific) in Saudi Arabia the denominator should be the mid year of </a:t>
            </a:r>
            <a:r>
              <a:rPr b="1" lang="en-GB" sz="1000">
                <a:solidFill>
                  <a:srgbClr val="6AA84F"/>
                </a:solidFill>
                <a:latin typeface="Mada"/>
                <a:ea typeface="Mada"/>
                <a:cs typeface="Mada"/>
                <a:sym typeface="Mada"/>
              </a:rPr>
              <a:t>whole </a:t>
            </a:r>
            <a:r>
              <a:rPr lang="en-GB" sz="1000">
                <a:solidFill>
                  <a:srgbClr val="6AA84F"/>
                </a:solidFill>
                <a:latin typeface="Mada"/>
                <a:ea typeface="Mada"/>
                <a:cs typeface="Mada"/>
                <a:sym typeface="Mada"/>
              </a:rPr>
              <a:t>population, while when we measure the number cancer deaths in female  (Group-specific) in saudi arabia the denominator should be the mid year of population of female </a:t>
            </a:r>
            <a:r>
              <a:rPr b="1" lang="en-GB" sz="1000">
                <a:solidFill>
                  <a:srgbClr val="6AA84F"/>
                </a:solidFill>
                <a:latin typeface="Mada"/>
                <a:ea typeface="Mada"/>
                <a:cs typeface="Mada"/>
                <a:sym typeface="Mada"/>
              </a:rPr>
              <a:t>ONLY</a:t>
            </a:r>
            <a:endParaRPr b="1" sz="1000">
              <a:solidFill>
                <a:srgbClr val="6AA84F"/>
              </a:solidFill>
              <a:latin typeface="Mada"/>
              <a:ea typeface="Mada"/>
              <a:cs typeface="Mada"/>
              <a:sym typeface="Mada"/>
            </a:endParaRPr>
          </a:p>
        </p:txBody>
      </p:sp>
      <p:cxnSp>
        <p:nvCxnSpPr>
          <p:cNvPr id="412" name="Google Shape;412;p34"/>
          <p:cNvCxnSpPr/>
          <p:nvPr/>
        </p:nvCxnSpPr>
        <p:spPr>
          <a:xfrm>
            <a:off x="4007338" y="2096475"/>
            <a:ext cx="4800" cy="169800"/>
          </a:xfrm>
          <a:prstGeom prst="straightConnector1">
            <a:avLst/>
          </a:prstGeom>
          <a:noFill/>
          <a:ln cap="flat" cmpd="sng" w="9525">
            <a:solidFill>
              <a:schemeClr val="dk2"/>
            </a:solidFill>
            <a:prstDash val="solid"/>
            <a:round/>
            <a:headEnd len="med" w="med" type="none"/>
            <a:tailEnd len="med" w="med" type="none"/>
          </a:ln>
        </p:spPr>
      </p:cxnSp>
      <p:cxnSp>
        <p:nvCxnSpPr>
          <p:cNvPr id="413" name="Google Shape;413;p34"/>
          <p:cNvCxnSpPr/>
          <p:nvPr/>
        </p:nvCxnSpPr>
        <p:spPr>
          <a:xfrm>
            <a:off x="4007338" y="2553675"/>
            <a:ext cx="4800" cy="169800"/>
          </a:xfrm>
          <a:prstGeom prst="straightConnector1">
            <a:avLst/>
          </a:prstGeom>
          <a:noFill/>
          <a:ln cap="flat" cmpd="sng" w="9525">
            <a:solidFill>
              <a:schemeClr val="dk2"/>
            </a:solidFill>
            <a:prstDash val="solid"/>
            <a:round/>
            <a:headEnd len="med" w="med" type="none"/>
            <a:tailEnd len="med" w="med" type="none"/>
          </a:ln>
        </p:spPr>
      </p:cxnSp>
      <p:sp>
        <p:nvSpPr>
          <p:cNvPr id="414" name="Google Shape;414;p34"/>
          <p:cNvSpPr/>
          <p:nvPr/>
        </p:nvSpPr>
        <p:spPr>
          <a:xfrm>
            <a:off x="3005325" y="2257225"/>
            <a:ext cx="2030400" cy="3036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None/>
            </a:pPr>
            <a:r>
              <a:rPr lang="en-GB" sz="1000">
                <a:latin typeface="Nunito"/>
                <a:ea typeface="Nunito"/>
                <a:cs typeface="Nunito"/>
                <a:sym typeface="Nunito"/>
              </a:rPr>
              <a:t>Cause-specific mortality rate</a:t>
            </a:r>
            <a:endParaRPr baseline="30000" sz="1000">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5"/>
          <p:cNvSpPr txBox="1"/>
          <p:nvPr>
            <p:ph type="title"/>
          </p:nvPr>
        </p:nvSpPr>
        <p:spPr>
          <a:xfrm>
            <a:off x="78700" y="412275"/>
            <a:ext cx="7356000" cy="61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34F5C"/>
                </a:solidFill>
              </a:rPr>
              <a:t>Health Indicators – Mortality: Proportionate Mortality</a:t>
            </a:r>
            <a:endParaRPr>
              <a:solidFill>
                <a:srgbClr val="134F5C"/>
              </a:solidFill>
            </a:endParaRPr>
          </a:p>
        </p:txBody>
      </p:sp>
      <p:graphicFrame>
        <p:nvGraphicFramePr>
          <p:cNvPr id="420" name="Google Shape;420;p35"/>
          <p:cNvGraphicFramePr/>
          <p:nvPr/>
        </p:nvGraphicFramePr>
        <p:xfrm>
          <a:off x="439538" y="2022175"/>
          <a:ext cx="3000000" cy="3000000"/>
        </p:xfrm>
        <a:graphic>
          <a:graphicData uri="http://schemas.openxmlformats.org/drawingml/2006/table">
            <a:tbl>
              <a:tblPr>
                <a:noFill/>
                <a:tableStyleId>{56C267AF-AF7E-4C43-9088-C14960BA4BBC}</a:tableStyleId>
              </a:tblPr>
              <a:tblGrid>
                <a:gridCol w="1627025"/>
                <a:gridCol w="5083425"/>
              </a:tblGrid>
              <a:tr h="213150">
                <a:tc>
                  <a:txBody>
                    <a:bodyPr/>
                    <a:lstStyle/>
                    <a:p>
                      <a:pPr indent="0" lvl="0" marL="0" rtl="0" algn="ctr">
                        <a:spcBef>
                          <a:spcPts val="0"/>
                        </a:spcBef>
                        <a:spcAft>
                          <a:spcPts val="0"/>
                        </a:spcAft>
                        <a:buNone/>
                      </a:pPr>
                      <a:r>
                        <a:rPr b="1" lang="en-GB" sz="1200">
                          <a:latin typeface="Mada"/>
                          <a:ea typeface="Mada"/>
                          <a:cs typeface="Mada"/>
                          <a:sym typeface="Mada"/>
                        </a:rPr>
                        <a:t>Definition</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Number of deaths due to a particular cause (or in a specific age group) per 100 total deaths</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36800">
                <a:tc>
                  <a:txBody>
                    <a:bodyPr/>
                    <a:lstStyle/>
                    <a:p>
                      <a:pPr indent="0" lvl="0" marL="0" rtl="0" algn="ctr">
                        <a:spcBef>
                          <a:spcPts val="0"/>
                        </a:spcBef>
                        <a:spcAft>
                          <a:spcPts val="0"/>
                        </a:spcAft>
                        <a:buNone/>
                      </a:pPr>
                      <a:r>
                        <a:rPr b="1" lang="en-GB" sz="1200">
                          <a:latin typeface="Mada"/>
                          <a:ea typeface="Mada"/>
                          <a:cs typeface="Mada"/>
                          <a:sym typeface="Mada"/>
                        </a:rPr>
                        <a:t>Tool of Measurement</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Proportion</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62250">
                <a:tc>
                  <a:txBody>
                    <a:bodyPr/>
                    <a:lstStyle/>
                    <a:p>
                      <a:pPr indent="0" lvl="0" marL="0" rtl="0" algn="ctr">
                        <a:spcBef>
                          <a:spcPts val="0"/>
                        </a:spcBef>
                        <a:spcAft>
                          <a:spcPts val="0"/>
                        </a:spcAft>
                        <a:buNone/>
                      </a:pPr>
                      <a:r>
                        <a:rPr b="1" lang="en-GB" sz="1200">
                          <a:latin typeface="Mada"/>
                          <a:ea typeface="Mada"/>
                          <a:cs typeface="Mada"/>
                          <a:sym typeface="Mada"/>
                        </a:rPr>
                        <a:t>Numerator</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solidFill>
                            <a:srgbClr val="FF0000"/>
                          </a:solidFill>
                          <a:latin typeface="Mada"/>
                          <a:ea typeface="Mada"/>
                          <a:cs typeface="Mada"/>
                          <a:sym typeface="Mada"/>
                        </a:rPr>
                        <a:t>Number of deaths</a:t>
                      </a:r>
                      <a:r>
                        <a:rPr lang="en-GB" sz="1200">
                          <a:latin typeface="Mada"/>
                          <a:ea typeface="Mada"/>
                          <a:cs typeface="Mada"/>
                          <a:sym typeface="Mada"/>
                        </a:rPr>
                        <a:t> from SPECIFIC CAUSE OR AGE GROUP during the YEAR</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71800">
                <a:tc>
                  <a:txBody>
                    <a:bodyPr/>
                    <a:lstStyle/>
                    <a:p>
                      <a:pPr indent="0" lvl="0" marL="0" rtl="0" algn="ctr">
                        <a:spcBef>
                          <a:spcPts val="0"/>
                        </a:spcBef>
                        <a:spcAft>
                          <a:spcPts val="0"/>
                        </a:spcAft>
                        <a:buNone/>
                      </a:pPr>
                      <a:r>
                        <a:rPr b="1" lang="en-GB" sz="1200">
                          <a:latin typeface="Mada"/>
                          <a:ea typeface="Mada"/>
                          <a:cs typeface="Mada"/>
                          <a:sym typeface="Mada"/>
                        </a:rPr>
                        <a:t>Denominator</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solidFill>
                            <a:srgbClr val="FF0000"/>
                          </a:solidFill>
                          <a:latin typeface="Mada"/>
                          <a:ea typeface="Mada"/>
                          <a:cs typeface="Mada"/>
                          <a:sym typeface="Mada"/>
                        </a:rPr>
                        <a:t>TOTAL deaths</a:t>
                      </a:r>
                      <a:r>
                        <a:rPr lang="en-GB" sz="1200">
                          <a:latin typeface="Mada"/>
                          <a:ea typeface="Mada"/>
                          <a:cs typeface="Mada"/>
                          <a:sym typeface="Mada"/>
                        </a:rPr>
                        <a:t> from ALL CAUSES (not the POPULATION in which the deaths occurred)</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27250">
                <a:tc>
                  <a:txBody>
                    <a:bodyPr/>
                    <a:lstStyle/>
                    <a:p>
                      <a:pPr indent="0" lvl="0" marL="0" rtl="0" algn="ctr">
                        <a:spcBef>
                          <a:spcPts val="0"/>
                        </a:spcBef>
                        <a:spcAft>
                          <a:spcPts val="0"/>
                        </a:spcAft>
                        <a:buNone/>
                      </a:pPr>
                      <a:r>
                        <a:rPr b="1" lang="en-GB" sz="1200">
                          <a:latin typeface="Mada"/>
                          <a:ea typeface="Mada"/>
                          <a:cs typeface="Mada"/>
                          <a:sym typeface="Mada"/>
                        </a:rPr>
                        <a:t>10n</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per 100 (percentage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21525">
                <a:tc>
                  <a:txBody>
                    <a:bodyPr/>
                    <a:lstStyle/>
                    <a:p>
                      <a:pPr indent="0" lvl="0" marL="0" rtl="0" algn="ctr">
                        <a:spcBef>
                          <a:spcPts val="0"/>
                        </a:spcBef>
                        <a:spcAft>
                          <a:spcPts val="0"/>
                        </a:spcAft>
                        <a:buNone/>
                      </a:pPr>
                      <a:r>
                        <a:rPr b="1" lang="en-GB" sz="1200">
                          <a:latin typeface="Mada"/>
                          <a:ea typeface="Mada"/>
                          <a:cs typeface="Mada"/>
                          <a:sym typeface="Mada"/>
                        </a:rPr>
                        <a:t>Time frame</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One year</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09975">
                <a:tc>
                  <a:txBody>
                    <a:bodyPr/>
                    <a:lstStyle/>
                    <a:p>
                      <a:pPr indent="0" lvl="0" marL="0" rtl="0" algn="ctr">
                        <a:spcBef>
                          <a:spcPts val="0"/>
                        </a:spcBef>
                        <a:spcAft>
                          <a:spcPts val="0"/>
                        </a:spcAft>
                        <a:buNone/>
                      </a:pPr>
                      <a:r>
                        <a:rPr b="1" lang="en-GB" sz="1200">
                          <a:latin typeface="Mada"/>
                          <a:ea typeface="Mada"/>
                          <a:cs typeface="Mada"/>
                          <a:sym typeface="Mada"/>
                        </a:rPr>
                        <a:t>Uses</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Used in broad disease groups (e.g. communicable, non-communicable, injuries)</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Specific diseases of public health importance (e.g Cancer)</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016950">
                <a:tc>
                  <a:txBody>
                    <a:bodyPr/>
                    <a:lstStyle/>
                    <a:p>
                      <a:pPr indent="0" lvl="0" marL="0" rtl="0" algn="ctr">
                        <a:spcBef>
                          <a:spcPts val="0"/>
                        </a:spcBef>
                        <a:spcAft>
                          <a:spcPts val="0"/>
                        </a:spcAft>
                        <a:buNone/>
                      </a:pPr>
                      <a:r>
                        <a:rPr b="1" lang="en-GB" sz="1200">
                          <a:latin typeface="Mada"/>
                          <a:ea typeface="Mada"/>
                          <a:cs typeface="Mada"/>
                          <a:sym typeface="Mada"/>
                        </a:rPr>
                        <a:t>Formula</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421" name="Google Shape;421;p35"/>
          <p:cNvSpPr/>
          <p:nvPr/>
        </p:nvSpPr>
        <p:spPr>
          <a:xfrm>
            <a:off x="514350" y="1231624"/>
            <a:ext cx="4114804" cy="533212"/>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D0E0E3"/>
          </a:solidFill>
          <a:ln>
            <a:noFill/>
          </a:ln>
        </p:spPr>
        <p:txBody>
          <a:bodyPr anchorCtr="0" anchor="ctr" bIns="91425" lIns="731500" spcFirstLastPara="1" rIns="274300" wrap="square" tIns="91425">
            <a:noAutofit/>
          </a:bodyPr>
          <a:lstStyle/>
          <a:p>
            <a:pPr indent="0" lvl="0" marL="0" rtl="0" algn="ctr">
              <a:spcBef>
                <a:spcPts val="0"/>
              </a:spcBef>
              <a:spcAft>
                <a:spcPts val="0"/>
              </a:spcAft>
              <a:buClr>
                <a:schemeClr val="dk1"/>
              </a:buClr>
              <a:buSzPts val="1100"/>
              <a:buFont typeface="Arial"/>
              <a:buNone/>
            </a:pPr>
            <a:r>
              <a:rPr lang="en-GB" sz="1700">
                <a:latin typeface="Nunito"/>
                <a:ea typeface="Nunito"/>
                <a:cs typeface="Nunito"/>
                <a:sym typeface="Nunito"/>
              </a:rPr>
              <a:t>Proportionate Mortality</a:t>
            </a:r>
            <a:endParaRPr sz="1700">
              <a:latin typeface="Nunito"/>
              <a:ea typeface="Nunito"/>
              <a:cs typeface="Nunito"/>
              <a:sym typeface="Nunito"/>
            </a:endParaRPr>
          </a:p>
        </p:txBody>
      </p:sp>
      <p:sp>
        <p:nvSpPr>
          <p:cNvPr id="422" name="Google Shape;422;p35"/>
          <p:cNvSpPr/>
          <p:nvPr/>
        </p:nvSpPr>
        <p:spPr>
          <a:xfrm>
            <a:off x="325375" y="1195649"/>
            <a:ext cx="328598" cy="255555"/>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5"/>
          <p:cNvSpPr/>
          <p:nvPr/>
        </p:nvSpPr>
        <p:spPr>
          <a:xfrm>
            <a:off x="653985" y="1451171"/>
            <a:ext cx="328597" cy="255555"/>
          </a:xfrm>
          <a:custGeom>
            <a:rect b="b" l="l" r="r" t="t"/>
            <a:pathLst>
              <a:path extrusionOk="0" h="18777" w="18777">
                <a:moveTo>
                  <a:pt x="1" y="0"/>
                </a:moveTo>
                <a:lnTo>
                  <a:pt x="1" y="18777"/>
                </a:lnTo>
                <a:cubicBezTo>
                  <a:pt x="10371" y="18777"/>
                  <a:pt x="18777" y="10371"/>
                  <a:pt x="18777"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5"/>
          <p:cNvSpPr/>
          <p:nvPr/>
        </p:nvSpPr>
        <p:spPr>
          <a:xfrm>
            <a:off x="371632" y="1231618"/>
            <a:ext cx="564672" cy="439154"/>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5"/>
          <p:cNvSpPr/>
          <p:nvPr/>
        </p:nvSpPr>
        <p:spPr>
          <a:xfrm>
            <a:off x="447274" y="1290436"/>
            <a:ext cx="413402" cy="321509"/>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3</a:t>
            </a:r>
            <a:endParaRPr sz="2500">
              <a:solidFill>
                <a:srgbClr val="FFFFFF"/>
              </a:solidFill>
              <a:latin typeface="Fira Sans Extra Condensed Medium"/>
              <a:ea typeface="Fira Sans Extra Condensed Medium"/>
              <a:cs typeface="Fira Sans Extra Condensed Medium"/>
              <a:sym typeface="Fira Sans Extra Condensed Medium"/>
            </a:endParaRPr>
          </a:p>
        </p:txBody>
      </p:sp>
      <p:pic>
        <p:nvPicPr>
          <p:cNvPr id="426" name="Google Shape;426;p35"/>
          <p:cNvPicPr preferRelativeResize="0"/>
          <p:nvPr/>
        </p:nvPicPr>
        <p:blipFill rotWithShape="1">
          <a:blip r:embed="rId3">
            <a:alphaModFix/>
          </a:blip>
          <a:srcRect b="0" l="9535" r="0" t="0"/>
          <a:stretch/>
        </p:blipFill>
        <p:spPr>
          <a:xfrm>
            <a:off x="2716750" y="5503550"/>
            <a:ext cx="3448051" cy="805775"/>
          </a:xfrm>
          <a:prstGeom prst="rect">
            <a:avLst/>
          </a:prstGeom>
          <a:noFill/>
          <a:ln>
            <a:noFill/>
          </a:ln>
        </p:spPr>
      </p:pic>
      <p:sp>
        <p:nvSpPr>
          <p:cNvPr id="427" name="Google Shape;427;p35"/>
          <p:cNvSpPr txBox="1"/>
          <p:nvPr/>
        </p:nvSpPr>
        <p:spPr>
          <a:xfrm>
            <a:off x="1915938" y="6490938"/>
            <a:ext cx="5557500" cy="711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latin typeface="Mada"/>
                <a:ea typeface="Mada"/>
                <a:cs typeface="Mada"/>
                <a:sym typeface="Mada"/>
              </a:rPr>
              <a:t>In 2003, a total of 128,294 deaths occurred among 24-44 years old. 16,283 deaths were due to heart disease and 7,367 were due to cancer</a:t>
            </a:r>
            <a:r>
              <a:rPr lang="en-GB" sz="1200">
                <a:latin typeface="Mada"/>
                <a:ea typeface="Mada"/>
                <a:cs typeface="Mada"/>
                <a:sym typeface="Mada"/>
              </a:rPr>
              <a:t>. </a:t>
            </a:r>
            <a:r>
              <a:rPr b="1" lang="en-GB" sz="1200">
                <a:latin typeface="Mada"/>
                <a:ea typeface="Mada"/>
                <a:cs typeface="Mada"/>
                <a:sym typeface="Mada"/>
              </a:rPr>
              <a:t>Calculate </a:t>
            </a:r>
            <a:r>
              <a:rPr lang="en-GB" sz="1200">
                <a:latin typeface="Mada"/>
                <a:ea typeface="Mada"/>
                <a:cs typeface="Mada"/>
                <a:sym typeface="Mada"/>
              </a:rPr>
              <a:t>Proportionate mortality for heart disease and cancer among 25–44 years.</a:t>
            </a:r>
            <a:endParaRPr sz="1200">
              <a:latin typeface="Mada"/>
              <a:ea typeface="Mada"/>
              <a:cs typeface="Mada"/>
              <a:sym typeface="Mada"/>
            </a:endParaRPr>
          </a:p>
        </p:txBody>
      </p:sp>
      <p:sp>
        <p:nvSpPr>
          <p:cNvPr id="428" name="Google Shape;428;p35"/>
          <p:cNvSpPr/>
          <p:nvPr/>
        </p:nvSpPr>
        <p:spPr>
          <a:xfrm>
            <a:off x="385938" y="6598000"/>
            <a:ext cx="1520820" cy="463999"/>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b="1" lang="en-GB" sz="1500">
                <a:latin typeface="Nunito"/>
                <a:ea typeface="Nunito"/>
                <a:cs typeface="Nunito"/>
                <a:sym typeface="Nunito"/>
              </a:rPr>
              <a:t>Example</a:t>
            </a:r>
            <a:endParaRPr b="1" sz="1500">
              <a:latin typeface="Nunito"/>
              <a:ea typeface="Nunito"/>
              <a:cs typeface="Nunito"/>
              <a:sym typeface="Nunito"/>
            </a:endParaRPr>
          </a:p>
        </p:txBody>
      </p:sp>
      <p:sp>
        <p:nvSpPr>
          <p:cNvPr id="429" name="Google Shape;429;p35"/>
          <p:cNvSpPr/>
          <p:nvPr/>
        </p:nvSpPr>
        <p:spPr>
          <a:xfrm>
            <a:off x="116062" y="6560000"/>
            <a:ext cx="269919" cy="270013"/>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5"/>
          <p:cNvSpPr/>
          <p:nvPr/>
        </p:nvSpPr>
        <p:spPr>
          <a:xfrm>
            <a:off x="385933" y="6829990"/>
            <a:ext cx="269919" cy="270013"/>
          </a:xfrm>
          <a:custGeom>
            <a:rect b="b" l="l" r="r" t="t"/>
            <a:pathLst>
              <a:path extrusionOk="0" h="18777" w="18777">
                <a:moveTo>
                  <a:pt x="1" y="0"/>
                </a:moveTo>
                <a:lnTo>
                  <a:pt x="1" y="18777"/>
                </a:lnTo>
                <a:cubicBezTo>
                  <a:pt x="10371" y="18777"/>
                  <a:pt x="18777" y="10371"/>
                  <a:pt x="18777"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1" name="Google Shape;431;p35"/>
          <p:cNvPicPr preferRelativeResize="0"/>
          <p:nvPr/>
        </p:nvPicPr>
        <p:blipFill>
          <a:blip r:embed="rId4">
            <a:alphaModFix/>
          </a:blip>
          <a:stretch>
            <a:fillRect/>
          </a:stretch>
        </p:blipFill>
        <p:spPr>
          <a:xfrm>
            <a:off x="171413" y="6602750"/>
            <a:ext cx="432000" cy="454500"/>
          </a:xfrm>
          <a:prstGeom prst="ellipse">
            <a:avLst/>
          </a:prstGeom>
          <a:noFill/>
          <a:ln>
            <a:noFill/>
          </a:ln>
        </p:spPr>
      </p:pic>
      <p:sp>
        <p:nvSpPr>
          <p:cNvPr id="432" name="Google Shape;432;p35"/>
          <p:cNvSpPr/>
          <p:nvPr/>
        </p:nvSpPr>
        <p:spPr>
          <a:xfrm>
            <a:off x="530050" y="7312575"/>
            <a:ext cx="6453300" cy="21921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33" name="Google Shape;433;p35"/>
          <p:cNvSpPr txBox="1"/>
          <p:nvPr/>
        </p:nvSpPr>
        <p:spPr>
          <a:xfrm>
            <a:off x="984425" y="7586100"/>
            <a:ext cx="19272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Proportionate mortality</a:t>
            </a:r>
            <a:r>
              <a:rPr lang="en-GB" sz="1200">
                <a:latin typeface="Mada"/>
                <a:ea typeface="Mada"/>
                <a:cs typeface="Mada"/>
                <a:sym typeface="Mada"/>
              </a:rPr>
              <a:t> = </a:t>
            </a:r>
            <a:endParaRPr sz="1200">
              <a:latin typeface="Mada"/>
              <a:ea typeface="Mada"/>
              <a:cs typeface="Mada"/>
              <a:sym typeface="Mada"/>
            </a:endParaRPr>
          </a:p>
        </p:txBody>
      </p:sp>
      <p:sp>
        <p:nvSpPr>
          <p:cNvPr id="434" name="Google Shape;434;p35"/>
          <p:cNvSpPr txBox="1"/>
          <p:nvPr/>
        </p:nvSpPr>
        <p:spPr>
          <a:xfrm>
            <a:off x="3032200" y="7428175"/>
            <a:ext cx="2096700" cy="612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sz="1200">
                <a:latin typeface="Mada"/>
                <a:ea typeface="Mada"/>
                <a:cs typeface="Mada"/>
                <a:sym typeface="Mada"/>
              </a:rPr>
              <a:t>deaths from </a:t>
            </a:r>
            <a:r>
              <a:rPr lang="en-GB" sz="1200">
                <a:latin typeface="Mada"/>
                <a:ea typeface="Mada"/>
                <a:cs typeface="Mada"/>
                <a:sym typeface="Mada"/>
              </a:rPr>
              <a:t>Specific</a:t>
            </a:r>
            <a:r>
              <a:rPr lang="en-GB" sz="1200">
                <a:latin typeface="Mada"/>
                <a:ea typeface="Mada"/>
                <a:cs typeface="Mada"/>
                <a:sym typeface="Mada"/>
              </a:rPr>
              <a:t> disease</a:t>
            </a:r>
            <a:endParaRPr sz="1200">
              <a:latin typeface="Mada"/>
              <a:ea typeface="Mada"/>
              <a:cs typeface="Mada"/>
              <a:sym typeface="Mada"/>
            </a:endParaRPr>
          </a:p>
          <a:p>
            <a:pPr indent="0" lvl="0" marL="0" rtl="0" algn="ctr">
              <a:lnSpc>
                <a:spcPct val="150000"/>
              </a:lnSpc>
              <a:spcBef>
                <a:spcPts val="0"/>
              </a:spcBef>
              <a:spcAft>
                <a:spcPts val="0"/>
              </a:spcAft>
              <a:buNone/>
            </a:pPr>
            <a:r>
              <a:rPr lang="en-GB" sz="1200">
                <a:latin typeface="Mada"/>
                <a:ea typeface="Mada"/>
                <a:cs typeface="Mada"/>
                <a:sym typeface="Mada"/>
              </a:rPr>
              <a:t> deaths from all causes</a:t>
            </a:r>
            <a:endParaRPr sz="1200">
              <a:latin typeface="Mada"/>
              <a:ea typeface="Mada"/>
              <a:cs typeface="Mada"/>
              <a:sym typeface="Mada"/>
            </a:endParaRPr>
          </a:p>
          <a:p>
            <a:pPr indent="0" lvl="0" marL="0" rtl="0" algn="ctr">
              <a:lnSpc>
                <a:spcPct val="150000"/>
              </a:lnSpc>
              <a:spcBef>
                <a:spcPts val="0"/>
              </a:spcBef>
              <a:spcAft>
                <a:spcPts val="0"/>
              </a:spcAft>
              <a:buNone/>
            </a:pPr>
            <a:r>
              <a:t/>
            </a:r>
            <a:endParaRPr sz="1200">
              <a:latin typeface="Mada"/>
              <a:ea typeface="Mada"/>
              <a:cs typeface="Mada"/>
              <a:sym typeface="Mada"/>
            </a:endParaRPr>
          </a:p>
        </p:txBody>
      </p:sp>
      <p:cxnSp>
        <p:nvCxnSpPr>
          <p:cNvPr id="435" name="Google Shape;435;p35"/>
          <p:cNvCxnSpPr>
            <a:stCxn id="434" idx="1"/>
            <a:endCxn id="434" idx="3"/>
          </p:cNvCxnSpPr>
          <p:nvPr/>
        </p:nvCxnSpPr>
        <p:spPr>
          <a:xfrm>
            <a:off x="3032200" y="7734325"/>
            <a:ext cx="2096700" cy="0"/>
          </a:xfrm>
          <a:prstGeom prst="straightConnector1">
            <a:avLst/>
          </a:prstGeom>
          <a:noFill/>
          <a:ln cap="flat" cmpd="sng" w="19050">
            <a:solidFill>
              <a:srgbClr val="134F5C"/>
            </a:solidFill>
            <a:prstDash val="solid"/>
            <a:round/>
            <a:headEnd len="med" w="med" type="oval"/>
            <a:tailEnd len="med" w="med" type="oval"/>
          </a:ln>
        </p:spPr>
      </p:cxnSp>
      <p:sp>
        <p:nvSpPr>
          <p:cNvPr id="436" name="Google Shape;436;p35"/>
          <p:cNvSpPr txBox="1"/>
          <p:nvPr/>
        </p:nvSpPr>
        <p:spPr>
          <a:xfrm>
            <a:off x="3032188" y="8000725"/>
            <a:ext cx="1724100" cy="711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sz="1200">
                <a:latin typeface="Mada"/>
                <a:ea typeface="Mada"/>
                <a:cs typeface="Mada"/>
                <a:sym typeface="Mada"/>
              </a:rPr>
              <a:t>16,283 </a:t>
            </a:r>
            <a:endParaRPr sz="1200">
              <a:latin typeface="Mada"/>
              <a:ea typeface="Mada"/>
              <a:cs typeface="Mada"/>
              <a:sym typeface="Mada"/>
            </a:endParaRPr>
          </a:p>
          <a:p>
            <a:pPr indent="0" lvl="0" marL="0" rtl="0" algn="ctr">
              <a:lnSpc>
                <a:spcPct val="150000"/>
              </a:lnSpc>
              <a:spcBef>
                <a:spcPts val="0"/>
              </a:spcBef>
              <a:spcAft>
                <a:spcPts val="0"/>
              </a:spcAft>
              <a:buNone/>
            </a:pPr>
            <a:r>
              <a:rPr lang="en-GB" sz="1200">
                <a:latin typeface="Mada"/>
                <a:ea typeface="Mada"/>
                <a:cs typeface="Mada"/>
                <a:sym typeface="Mada"/>
              </a:rPr>
              <a:t>128,294</a:t>
            </a:r>
            <a:endParaRPr sz="1200">
              <a:latin typeface="Mada"/>
              <a:ea typeface="Mada"/>
              <a:cs typeface="Mada"/>
              <a:sym typeface="Mada"/>
            </a:endParaRPr>
          </a:p>
        </p:txBody>
      </p:sp>
      <p:cxnSp>
        <p:nvCxnSpPr>
          <p:cNvPr id="437" name="Google Shape;437;p35"/>
          <p:cNvCxnSpPr/>
          <p:nvPr/>
        </p:nvCxnSpPr>
        <p:spPr>
          <a:xfrm>
            <a:off x="3032188" y="8356375"/>
            <a:ext cx="1724100" cy="0"/>
          </a:xfrm>
          <a:prstGeom prst="straightConnector1">
            <a:avLst/>
          </a:prstGeom>
          <a:noFill/>
          <a:ln cap="flat" cmpd="sng" w="19050">
            <a:solidFill>
              <a:srgbClr val="134F5C"/>
            </a:solidFill>
            <a:prstDash val="solid"/>
            <a:round/>
            <a:headEnd len="med" w="med" type="oval"/>
            <a:tailEnd len="med" w="med" type="oval"/>
          </a:ln>
        </p:spPr>
      </p:cxnSp>
      <p:sp>
        <p:nvSpPr>
          <p:cNvPr id="438" name="Google Shape;438;p35"/>
          <p:cNvSpPr txBox="1"/>
          <p:nvPr/>
        </p:nvSpPr>
        <p:spPr>
          <a:xfrm>
            <a:off x="5128888" y="7586088"/>
            <a:ext cx="10467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X 100</a:t>
            </a:r>
            <a:endParaRPr sz="1200">
              <a:latin typeface="Mada"/>
              <a:ea typeface="Mada"/>
              <a:cs typeface="Mada"/>
              <a:sym typeface="Mada"/>
            </a:endParaRPr>
          </a:p>
        </p:txBody>
      </p:sp>
      <p:sp>
        <p:nvSpPr>
          <p:cNvPr id="439" name="Google Shape;439;p35"/>
          <p:cNvSpPr txBox="1"/>
          <p:nvPr/>
        </p:nvSpPr>
        <p:spPr>
          <a:xfrm>
            <a:off x="4756288" y="8129125"/>
            <a:ext cx="14085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X 100    =  </a:t>
            </a:r>
            <a:r>
              <a:rPr lang="en-GB" sz="1200">
                <a:latin typeface="Mada"/>
                <a:ea typeface="Mada"/>
                <a:cs typeface="Mada"/>
                <a:sym typeface="Mada"/>
              </a:rPr>
              <a:t>12.6%</a:t>
            </a:r>
            <a:endParaRPr sz="1200">
              <a:latin typeface="Mada"/>
              <a:ea typeface="Mada"/>
              <a:cs typeface="Mada"/>
              <a:sym typeface="Mada"/>
            </a:endParaRPr>
          </a:p>
        </p:txBody>
      </p:sp>
      <p:sp>
        <p:nvSpPr>
          <p:cNvPr id="440" name="Google Shape;440;p35"/>
          <p:cNvSpPr txBox="1"/>
          <p:nvPr/>
        </p:nvSpPr>
        <p:spPr>
          <a:xfrm>
            <a:off x="934975" y="8023613"/>
            <a:ext cx="21591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Proportionate mortality for heart disease, 25–44 years  = </a:t>
            </a:r>
            <a:endParaRPr sz="1200">
              <a:latin typeface="Mada"/>
              <a:ea typeface="Mada"/>
              <a:cs typeface="Mada"/>
              <a:sym typeface="Mada"/>
            </a:endParaRPr>
          </a:p>
        </p:txBody>
      </p:sp>
      <p:sp>
        <p:nvSpPr>
          <p:cNvPr id="441" name="Google Shape;441;p35"/>
          <p:cNvSpPr txBox="1"/>
          <p:nvPr/>
        </p:nvSpPr>
        <p:spPr>
          <a:xfrm>
            <a:off x="3006675" y="8615000"/>
            <a:ext cx="1724100" cy="711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sz="1200">
                <a:latin typeface="Mada"/>
                <a:ea typeface="Mada"/>
                <a:cs typeface="Mada"/>
                <a:sym typeface="Mada"/>
              </a:rPr>
              <a:t>7,367 </a:t>
            </a:r>
            <a:endParaRPr sz="1200">
              <a:latin typeface="Mada"/>
              <a:ea typeface="Mada"/>
              <a:cs typeface="Mada"/>
              <a:sym typeface="Mada"/>
            </a:endParaRPr>
          </a:p>
          <a:p>
            <a:pPr indent="0" lvl="0" marL="0" rtl="0" algn="ctr">
              <a:lnSpc>
                <a:spcPct val="150000"/>
              </a:lnSpc>
              <a:spcBef>
                <a:spcPts val="0"/>
              </a:spcBef>
              <a:spcAft>
                <a:spcPts val="0"/>
              </a:spcAft>
              <a:buNone/>
            </a:pPr>
            <a:r>
              <a:rPr lang="en-GB" sz="1200">
                <a:latin typeface="Mada"/>
                <a:ea typeface="Mada"/>
                <a:cs typeface="Mada"/>
                <a:sym typeface="Mada"/>
              </a:rPr>
              <a:t>128,294</a:t>
            </a:r>
            <a:endParaRPr sz="1200">
              <a:latin typeface="Mada"/>
              <a:ea typeface="Mada"/>
              <a:cs typeface="Mada"/>
              <a:sym typeface="Mada"/>
            </a:endParaRPr>
          </a:p>
        </p:txBody>
      </p:sp>
      <p:cxnSp>
        <p:nvCxnSpPr>
          <p:cNvPr id="442" name="Google Shape;442;p35"/>
          <p:cNvCxnSpPr/>
          <p:nvPr/>
        </p:nvCxnSpPr>
        <p:spPr>
          <a:xfrm>
            <a:off x="3032188" y="8970650"/>
            <a:ext cx="1724100" cy="0"/>
          </a:xfrm>
          <a:prstGeom prst="straightConnector1">
            <a:avLst/>
          </a:prstGeom>
          <a:noFill/>
          <a:ln cap="flat" cmpd="sng" w="19050">
            <a:solidFill>
              <a:srgbClr val="134F5C"/>
            </a:solidFill>
            <a:prstDash val="solid"/>
            <a:round/>
            <a:headEnd len="med" w="med" type="oval"/>
            <a:tailEnd len="med" w="med" type="oval"/>
          </a:ln>
        </p:spPr>
      </p:cxnSp>
      <p:sp>
        <p:nvSpPr>
          <p:cNvPr id="443" name="Google Shape;443;p35"/>
          <p:cNvSpPr txBox="1"/>
          <p:nvPr/>
        </p:nvSpPr>
        <p:spPr>
          <a:xfrm>
            <a:off x="4787813" y="8743400"/>
            <a:ext cx="14085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X 100    = </a:t>
            </a:r>
            <a:r>
              <a:rPr lang="en-GB" sz="1200">
                <a:latin typeface="Mada"/>
                <a:ea typeface="Mada"/>
                <a:cs typeface="Mada"/>
                <a:sym typeface="Mada"/>
              </a:rPr>
              <a:t> 5.7%</a:t>
            </a:r>
            <a:endParaRPr sz="1200">
              <a:latin typeface="Mada"/>
              <a:ea typeface="Mada"/>
              <a:cs typeface="Mada"/>
              <a:sym typeface="Mada"/>
            </a:endParaRPr>
          </a:p>
        </p:txBody>
      </p:sp>
      <p:sp>
        <p:nvSpPr>
          <p:cNvPr id="444" name="Google Shape;444;p35"/>
          <p:cNvSpPr txBox="1"/>
          <p:nvPr/>
        </p:nvSpPr>
        <p:spPr>
          <a:xfrm>
            <a:off x="1079425" y="8640900"/>
            <a:ext cx="18702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Proportionate mortality for cancer, 25–44 years =</a:t>
            </a:r>
            <a:endParaRPr sz="1200">
              <a:latin typeface="Mada"/>
              <a:ea typeface="Mada"/>
              <a:cs typeface="Mada"/>
              <a:sym typeface="Mad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6"/>
          <p:cNvSpPr txBox="1"/>
          <p:nvPr>
            <p:ph type="title"/>
          </p:nvPr>
        </p:nvSpPr>
        <p:spPr>
          <a:xfrm>
            <a:off x="409000" y="373300"/>
            <a:ext cx="6665700" cy="61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34F5C"/>
                </a:solidFill>
              </a:rPr>
              <a:t>Health Indicators – Mortality: </a:t>
            </a:r>
            <a:r>
              <a:rPr lang="en-GB">
                <a:solidFill>
                  <a:srgbClr val="134F5C"/>
                </a:solidFill>
              </a:rPr>
              <a:t>Case Fatality Rate</a:t>
            </a:r>
            <a:endParaRPr>
              <a:solidFill>
                <a:srgbClr val="134F5C"/>
              </a:solidFill>
            </a:endParaRPr>
          </a:p>
        </p:txBody>
      </p:sp>
      <p:graphicFrame>
        <p:nvGraphicFramePr>
          <p:cNvPr id="450" name="Google Shape;450;p36"/>
          <p:cNvGraphicFramePr/>
          <p:nvPr/>
        </p:nvGraphicFramePr>
        <p:xfrm>
          <a:off x="439525" y="1993125"/>
          <a:ext cx="3000000" cy="3000000"/>
        </p:xfrm>
        <a:graphic>
          <a:graphicData uri="http://schemas.openxmlformats.org/drawingml/2006/table">
            <a:tbl>
              <a:tblPr>
                <a:noFill/>
                <a:tableStyleId>{56C267AF-AF7E-4C43-9088-C14960BA4BBC}</a:tableStyleId>
              </a:tblPr>
              <a:tblGrid>
                <a:gridCol w="1627025"/>
                <a:gridCol w="5083425"/>
              </a:tblGrid>
              <a:tr h="213150">
                <a:tc>
                  <a:txBody>
                    <a:bodyPr/>
                    <a:lstStyle/>
                    <a:p>
                      <a:pPr indent="0" lvl="0" marL="0" rtl="0" algn="ctr">
                        <a:spcBef>
                          <a:spcPts val="0"/>
                        </a:spcBef>
                        <a:spcAft>
                          <a:spcPts val="0"/>
                        </a:spcAft>
                        <a:buNone/>
                      </a:pPr>
                      <a:r>
                        <a:rPr b="1" lang="en-GB" sz="1200">
                          <a:latin typeface="Mada"/>
                          <a:ea typeface="Mada"/>
                          <a:cs typeface="Mada"/>
                          <a:sym typeface="Mada"/>
                        </a:rPr>
                        <a:t>Definition</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Number of deaths due to a PARTICULAR CAUSE (DISEASE) per 100 TOTAL CASES</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36800">
                <a:tc>
                  <a:txBody>
                    <a:bodyPr/>
                    <a:lstStyle/>
                    <a:p>
                      <a:pPr indent="0" lvl="0" marL="0" rtl="0" algn="ctr">
                        <a:spcBef>
                          <a:spcPts val="0"/>
                        </a:spcBef>
                        <a:spcAft>
                          <a:spcPts val="0"/>
                        </a:spcAft>
                        <a:buNone/>
                      </a:pPr>
                      <a:r>
                        <a:rPr b="1" lang="en-GB" sz="1200">
                          <a:latin typeface="Mada"/>
                          <a:ea typeface="Mada"/>
                          <a:cs typeface="Mada"/>
                          <a:sym typeface="Mada"/>
                        </a:rPr>
                        <a:t>Tool of Measurement</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Proportion (although it is called rate!, called also: Deaths to Cases Ratio)</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62250">
                <a:tc>
                  <a:txBody>
                    <a:bodyPr/>
                    <a:lstStyle/>
                    <a:p>
                      <a:pPr indent="0" lvl="0" marL="0" rtl="0" algn="ctr">
                        <a:spcBef>
                          <a:spcPts val="0"/>
                        </a:spcBef>
                        <a:spcAft>
                          <a:spcPts val="0"/>
                        </a:spcAft>
                        <a:buNone/>
                      </a:pPr>
                      <a:r>
                        <a:rPr b="1" lang="en-GB" sz="1200">
                          <a:latin typeface="Mada"/>
                          <a:ea typeface="Mada"/>
                          <a:cs typeface="Mada"/>
                          <a:sym typeface="Mada"/>
                        </a:rPr>
                        <a:t>Numerator</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Number of deaths due to a PARTICULAR CAUSE (DISEASE)</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71800">
                <a:tc>
                  <a:txBody>
                    <a:bodyPr/>
                    <a:lstStyle/>
                    <a:p>
                      <a:pPr indent="0" lvl="0" marL="0" rtl="0" algn="ctr">
                        <a:spcBef>
                          <a:spcPts val="0"/>
                        </a:spcBef>
                        <a:spcAft>
                          <a:spcPts val="0"/>
                        </a:spcAft>
                        <a:buNone/>
                      </a:pPr>
                      <a:r>
                        <a:rPr b="1" lang="en-GB" sz="1200">
                          <a:latin typeface="Mada"/>
                          <a:ea typeface="Mada"/>
                          <a:cs typeface="Mada"/>
                          <a:sym typeface="Mada"/>
                        </a:rPr>
                        <a:t>Denominator</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TOTAL number of number of CASES (not the POPULATION in which the cases occurred)</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27250">
                <a:tc>
                  <a:txBody>
                    <a:bodyPr/>
                    <a:lstStyle/>
                    <a:p>
                      <a:pPr indent="0" lvl="0" marL="0" rtl="0" algn="ctr">
                        <a:spcBef>
                          <a:spcPts val="0"/>
                        </a:spcBef>
                        <a:spcAft>
                          <a:spcPts val="0"/>
                        </a:spcAft>
                        <a:buNone/>
                      </a:pPr>
                      <a:r>
                        <a:rPr b="1" lang="en-GB" sz="1200">
                          <a:latin typeface="Mada"/>
                          <a:ea typeface="Mada"/>
                          <a:cs typeface="Mada"/>
                          <a:sym typeface="Mada"/>
                        </a:rPr>
                        <a:t>10n</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per 100 (percentage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21525">
                <a:tc>
                  <a:txBody>
                    <a:bodyPr/>
                    <a:lstStyle/>
                    <a:p>
                      <a:pPr indent="0" lvl="0" marL="0" rtl="0" algn="ctr">
                        <a:spcBef>
                          <a:spcPts val="0"/>
                        </a:spcBef>
                        <a:spcAft>
                          <a:spcPts val="0"/>
                        </a:spcAft>
                        <a:buNone/>
                      </a:pPr>
                      <a:r>
                        <a:rPr b="1" lang="en-GB" sz="1200">
                          <a:latin typeface="Mada"/>
                          <a:ea typeface="Mada"/>
                          <a:cs typeface="Mada"/>
                          <a:sym typeface="Mada"/>
                        </a:rPr>
                        <a:t>Time frame</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Not specified</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09975">
                <a:tc>
                  <a:txBody>
                    <a:bodyPr/>
                    <a:lstStyle/>
                    <a:p>
                      <a:pPr indent="0" lvl="0" marL="0" rtl="0" algn="ctr">
                        <a:spcBef>
                          <a:spcPts val="0"/>
                        </a:spcBef>
                        <a:spcAft>
                          <a:spcPts val="0"/>
                        </a:spcAft>
                        <a:buNone/>
                      </a:pPr>
                      <a:r>
                        <a:rPr b="1" lang="en-GB" sz="1200">
                          <a:latin typeface="Mada"/>
                          <a:ea typeface="Mada"/>
                          <a:cs typeface="Mada"/>
                          <a:sym typeface="Mada"/>
                        </a:rPr>
                        <a:t>Uses</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Reflects the</a:t>
                      </a:r>
                      <a:r>
                        <a:rPr lang="en-GB" sz="1200">
                          <a:solidFill>
                            <a:srgbClr val="FF0000"/>
                          </a:solidFill>
                          <a:latin typeface="Mada"/>
                          <a:ea typeface="Mada"/>
                          <a:cs typeface="Mada"/>
                          <a:sym typeface="Mada"/>
                        </a:rPr>
                        <a:t> killing power of a disease.</a:t>
                      </a:r>
                      <a:endParaRPr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Used mainly in acute infectious diseases.</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610425">
                <a:tc>
                  <a:txBody>
                    <a:bodyPr/>
                    <a:lstStyle/>
                    <a:p>
                      <a:pPr indent="0" lvl="0" marL="0" rtl="0" algn="ctr">
                        <a:spcBef>
                          <a:spcPts val="0"/>
                        </a:spcBef>
                        <a:spcAft>
                          <a:spcPts val="0"/>
                        </a:spcAft>
                        <a:buNone/>
                      </a:pPr>
                      <a:r>
                        <a:rPr b="1" lang="en-GB" sz="1200">
                          <a:latin typeface="Mada"/>
                          <a:ea typeface="Mada"/>
                          <a:cs typeface="Mada"/>
                          <a:sym typeface="Mada"/>
                        </a:rPr>
                        <a:t>Formula</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451" name="Google Shape;451;p36"/>
          <p:cNvSpPr/>
          <p:nvPr/>
        </p:nvSpPr>
        <p:spPr>
          <a:xfrm>
            <a:off x="514350" y="1231626"/>
            <a:ext cx="4114804" cy="533212"/>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D0E0E3"/>
          </a:solidFill>
          <a:ln>
            <a:noFill/>
          </a:ln>
        </p:spPr>
        <p:txBody>
          <a:bodyPr anchorCtr="0" anchor="ctr" bIns="91425" lIns="731500" spcFirstLastPara="1" rIns="274300" wrap="square" tIns="91425">
            <a:noAutofit/>
          </a:bodyPr>
          <a:lstStyle/>
          <a:p>
            <a:pPr indent="0" lvl="0" marL="0" rtl="0" algn="ctr">
              <a:spcBef>
                <a:spcPts val="0"/>
              </a:spcBef>
              <a:spcAft>
                <a:spcPts val="0"/>
              </a:spcAft>
              <a:buClr>
                <a:schemeClr val="dk1"/>
              </a:buClr>
              <a:buSzPts val="1100"/>
              <a:buFont typeface="Arial"/>
              <a:buNone/>
            </a:pPr>
            <a:r>
              <a:rPr lang="en-GB" sz="1700">
                <a:latin typeface="Nunito"/>
                <a:ea typeface="Nunito"/>
                <a:cs typeface="Nunito"/>
                <a:sym typeface="Nunito"/>
              </a:rPr>
              <a:t>Case Fatality Rate </a:t>
            </a:r>
            <a:endParaRPr sz="1700">
              <a:latin typeface="Nunito"/>
              <a:ea typeface="Nunito"/>
              <a:cs typeface="Nunito"/>
              <a:sym typeface="Nunito"/>
            </a:endParaRPr>
          </a:p>
        </p:txBody>
      </p:sp>
      <p:sp>
        <p:nvSpPr>
          <p:cNvPr id="452" name="Google Shape;452;p36"/>
          <p:cNvSpPr/>
          <p:nvPr/>
        </p:nvSpPr>
        <p:spPr>
          <a:xfrm>
            <a:off x="325375" y="1195649"/>
            <a:ext cx="328598" cy="255555"/>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6"/>
          <p:cNvSpPr/>
          <p:nvPr/>
        </p:nvSpPr>
        <p:spPr>
          <a:xfrm>
            <a:off x="653985" y="1451171"/>
            <a:ext cx="328597" cy="255555"/>
          </a:xfrm>
          <a:custGeom>
            <a:rect b="b" l="l" r="r" t="t"/>
            <a:pathLst>
              <a:path extrusionOk="0" h="18777" w="18777">
                <a:moveTo>
                  <a:pt x="1" y="0"/>
                </a:moveTo>
                <a:lnTo>
                  <a:pt x="1" y="18777"/>
                </a:lnTo>
                <a:cubicBezTo>
                  <a:pt x="10371" y="18777"/>
                  <a:pt x="18777" y="10371"/>
                  <a:pt x="18777"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6"/>
          <p:cNvSpPr/>
          <p:nvPr/>
        </p:nvSpPr>
        <p:spPr>
          <a:xfrm>
            <a:off x="371632" y="1231618"/>
            <a:ext cx="564672" cy="439154"/>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6"/>
          <p:cNvSpPr/>
          <p:nvPr/>
        </p:nvSpPr>
        <p:spPr>
          <a:xfrm>
            <a:off x="447274" y="1290436"/>
            <a:ext cx="413402" cy="321509"/>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4</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456" name="Google Shape;456;p36"/>
          <p:cNvSpPr txBox="1"/>
          <p:nvPr/>
        </p:nvSpPr>
        <p:spPr>
          <a:xfrm>
            <a:off x="1915938" y="6871938"/>
            <a:ext cx="5557500" cy="711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latin typeface="Mada"/>
                <a:ea typeface="Mada"/>
                <a:cs typeface="Mada"/>
                <a:sym typeface="Mada"/>
              </a:rPr>
              <a:t>In an epidemic of hepatitis A traced to green onions from a restaurant, 555 cases were identified. Three of the cases died as a result of their infections.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latin typeface="Mada"/>
                <a:ea typeface="Mada"/>
                <a:cs typeface="Mada"/>
                <a:sym typeface="Mada"/>
              </a:rPr>
              <a:t>Calculate the case-fatality rate</a:t>
            </a:r>
            <a:endParaRPr b="1" sz="1200">
              <a:latin typeface="Mada"/>
              <a:ea typeface="Mada"/>
              <a:cs typeface="Mada"/>
              <a:sym typeface="Mada"/>
            </a:endParaRPr>
          </a:p>
        </p:txBody>
      </p:sp>
      <p:sp>
        <p:nvSpPr>
          <p:cNvPr id="457" name="Google Shape;457;p36"/>
          <p:cNvSpPr/>
          <p:nvPr/>
        </p:nvSpPr>
        <p:spPr>
          <a:xfrm>
            <a:off x="385938" y="6979000"/>
            <a:ext cx="1520820" cy="463999"/>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b="1" lang="en-GB" sz="1500">
                <a:latin typeface="Nunito"/>
                <a:ea typeface="Nunito"/>
                <a:cs typeface="Nunito"/>
                <a:sym typeface="Nunito"/>
              </a:rPr>
              <a:t>Example</a:t>
            </a:r>
            <a:endParaRPr b="1" sz="1500">
              <a:latin typeface="Nunito"/>
              <a:ea typeface="Nunito"/>
              <a:cs typeface="Nunito"/>
              <a:sym typeface="Nunito"/>
            </a:endParaRPr>
          </a:p>
        </p:txBody>
      </p:sp>
      <p:sp>
        <p:nvSpPr>
          <p:cNvPr id="458" name="Google Shape;458;p36"/>
          <p:cNvSpPr/>
          <p:nvPr/>
        </p:nvSpPr>
        <p:spPr>
          <a:xfrm>
            <a:off x="116062" y="6941000"/>
            <a:ext cx="269919" cy="270013"/>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6"/>
          <p:cNvSpPr/>
          <p:nvPr/>
        </p:nvSpPr>
        <p:spPr>
          <a:xfrm>
            <a:off x="385933" y="7210990"/>
            <a:ext cx="269919" cy="270013"/>
          </a:xfrm>
          <a:custGeom>
            <a:rect b="b" l="l" r="r" t="t"/>
            <a:pathLst>
              <a:path extrusionOk="0" h="18777" w="18777">
                <a:moveTo>
                  <a:pt x="1" y="0"/>
                </a:moveTo>
                <a:lnTo>
                  <a:pt x="1" y="18777"/>
                </a:lnTo>
                <a:cubicBezTo>
                  <a:pt x="10371" y="18777"/>
                  <a:pt x="18777" y="10371"/>
                  <a:pt x="18777"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0" name="Google Shape;460;p36"/>
          <p:cNvPicPr preferRelativeResize="0"/>
          <p:nvPr/>
        </p:nvPicPr>
        <p:blipFill>
          <a:blip r:embed="rId3">
            <a:alphaModFix/>
          </a:blip>
          <a:stretch>
            <a:fillRect/>
          </a:stretch>
        </p:blipFill>
        <p:spPr>
          <a:xfrm>
            <a:off x="171413" y="6983750"/>
            <a:ext cx="432000" cy="454500"/>
          </a:xfrm>
          <a:prstGeom prst="ellipse">
            <a:avLst/>
          </a:prstGeom>
          <a:noFill/>
          <a:ln>
            <a:noFill/>
          </a:ln>
        </p:spPr>
      </p:pic>
      <p:sp>
        <p:nvSpPr>
          <p:cNvPr id="461" name="Google Shape;461;p36"/>
          <p:cNvSpPr/>
          <p:nvPr/>
        </p:nvSpPr>
        <p:spPr>
          <a:xfrm>
            <a:off x="701500" y="7788825"/>
            <a:ext cx="6453300" cy="15936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62" name="Google Shape;462;p36"/>
          <p:cNvSpPr txBox="1"/>
          <p:nvPr/>
        </p:nvSpPr>
        <p:spPr>
          <a:xfrm>
            <a:off x="1060625" y="8043300"/>
            <a:ext cx="19272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Case Fatality Rate</a:t>
            </a:r>
            <a:r>
              <a:rPr lang="en-GB" sz="1200">
                <a:latin typeface="Mada"/>
                <a:ea typeface="Mada"/>
                <a:cs typeface="Mada"/>
                <a:sym typeface="Mada"/>
              </a:rPr>
              <a:t> = </a:t>
            </a:r>
            <a:endParaRPr sz="1200">
              <a:latin typeface="Mada"/>
              <a:ea typeface="Mada"/>
              <a:cs typeface="Mada"/>
              <a:sym typeface="Mada"/>
            </a:endParaRPr>
          </a:p>
        </p:txBody>
      </p:sp>
      <p:sp>
        <p:nvSpPr>
          <p:cNvPr id="463" name="Google Shape;463;p36"/>
          <p:cNvSpPr txBox="1"/>
          <p:nvPr/>
        </p:nvSpPr>
        <p:spPr>
          <a:xfrm>
            <a:off x="2879800" y="7885375"/>
            <a:ext cx="3228000" cy="612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sz="1200">
                <a:latin typeface="Mada"/>
                <a:ea typeface="Mada"/>
                <a:cs typeface="Mada"/>
                <a:sym typeface="Mada"/>
              </a:rPr>
              <a:t>Total number of death of</a:t>
            </a:r>
            <a:r>
              <a:rPr lang="en-GB" sz="1200">
                <a:latin typeface="Mada"/>
                <a:ea typeface="Mada"/>
                <a:cs typeface="Mada"/>
                <a:sym typeface="Mada"/>
              </a:rPr>
              <a:t> Specific disease</a:t>
            </a:r>
            <a:endParaRPr sz="1200">
              <a:latin typeface="Mada"/>
              <a:ea typeface="Mada"/>
              <a:cs typeface="Mada"/>
              <a:sym typeface="Mada"/>
            </a:endParaRPr>
          </a:p>
          <a:p>
            <a:pPr indent="0" lvl="0" marL="0" rtl="0" algn="ctr">
              <a:lnSpc>
                <a:spcPct val="150000"/>
              </a:lnSpc>
              <a:spcBef>
                <a:spcPts val="0"/>
              </a:spcBef>
              <a:spcAft>
                <a:spcPts val="0"/>
              </a:spcAft>
              <a:buNone/>
            </a:pPr>
            <a:r>
              <a:rPr lang="en-GB" sz="1200">
                <a:latin typeface="Mada"/>
                <a:ea typeface="Mada"/>
                <a:cs typeface="Mada"/>
                <a:sym typeface="Mada"/>
              </a:rPr>
              <a:t>Total number of Cases of Specific disease</a:t>
            </a:r>
            <a:endParaRPr sz="1200">
              <a:latin typeface="Mada"/>
              <a:ea typeface="Mada"/>
              <a:cs typeface="Mada"/>
              <a:sym typeface="Mada"/>
            </a:endParaRPr>
          </a:p>
          <a:p>
            <a:pPr indent="0" lvl="0" marL="0" rtl="0" algn="ctr">
              <a:lnSpc>
                <a:spcPct val="150000"/>
              </a:lnSpc>
              <a:spcBef>
                <a:spcPts val="0"/>
              </a:spcBef>
              <a:spcAft>
                <a:spcPts val="0"/>
              </a:spcAft>
              <a:buNone/>
            </a:pPr>
            <a:r>
              <a:t/>
            </a:r>
            <a:endParaRPr sz="1200">
              <a:latin typeface="Mada"/>
              <a:ea typeface="Mada"/>
              <a:cs typeface="Mada"/>
              <a:sym typeface="Mada"/>
            </a:endParaRPr>
          </a:p>
        </p:txBody>
      </p:sp>
      <p:cxnSp>
        <p:nvCxnSpPr>
          <p:cNvPr id="464" name="Google Shape;464;p36"/>
          <p:cNvCxnSpPr>
            <a:stCxn id="463" idx="1"/>
            <a:endCxn id="463" idx="3"/>
          </p:cNvCxnSpPr>
          <p:nvPr/>
        </p:nvCxnSpPr>
        <p:spPr>
          <a:xfrm>
            <a:off x="2879800" y="8191525"/>
            <a:ext cx="3228000" cy="0"/>
          </a:xfrm>
          <a:prstGeom prst="straightConnector1">
            <a:avLst/>
          </a:prstGeom>
          <a:noFill/>
          <a:ln cap="flat" cmpd="sng" w="19050">
            <a:solidFill>
              <a:srgbClr val="134F5C"/>
            </a:solidFill>
            <a:prstDash val="solid"/>
            <a:round/>
            <a:headEnd len="med" w="med" type="oval"/>
            <a:tailEnd len="med" w="med" type="oval"/>
          </a:ln>
        </p:spPr>
      </p:cxnSp>
      <p:sp>
        <p:nvSpPr>
          <p:cNvPr id="465" name="Google Shape;465;p36"/>
          <p:cNvSpPr txBox="1"/>
          <p:nvPr/>
        </p:nvSpPr>
        <p:spPr>
          <a:xfrm>
            <a:off x="2879788" y="8457925"/>
            <a:ext cx="1724100" cy="711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sz="1200">
                <a:latin typeface="Mada"/>
                <a:ea typeface="Mada"/>
                <a:cs typeface="Mada"/>
                <a:sym typeface="Mada"/>
              </a:rPr>
              <a:t>3</a:t>
            </a:r>
            <a:endParaRPr sz="1200">
              <a:latin typeface="Mada"/>
              <a:ea typeface="Mada"/>
              <a:cs typeface="Mada"/>
              <a:sym typeface="Mada"/>
            </a:endParaRPr>
          </a:p>
          <a:p>
            <a:pPr indent="0" lvl="0" marL="0" rtl="0" algn="ctr">
              <a:lnSpc>
                <a:spcPct val="150000"/>
              </a:lnSpc>
              <a:spcBef>
                <a:spcPts val="0"/>
              </a:spcBef>
              <a:spcAft>
                <a:spcPts val="0"/>
              </a:spcAft>
              <a:buNone/>
            </a:pPr>
            <a:r>
              <a:rPr lang="en-GB" sz="1200">
                <a:latin typeface="Mada"/>
                <a:ea typeface="Mada"/>
                <a:cs typeface="Mada"/>
                <a:sym typeface="Mada"/>
              </a:rPr>
              <a:t>555</a:t>
            </a:r>
            <a:endParaRPr sz="1200">
              <a:latin typeface="Mada"/>
              <a:ea typeface="Mada"/>
              <a:cs typeface="Mada"/>
              <a:sym typeface="Mada"/>
            </a:endParaRPr>
          </a:p>
        </p:txBody>
      </p:sp>
      <p:cxnSp>
        <p:nvCxnSpPr>
          <p:cNvPr id="466" name="Google Shape;466;p36"/>
          <p:cNvCxnSpPr/>
          <p:nvPr/>
        </p:nvCxnSpPr>
        <p:spPr>
          <a:xfrm>
            <a:off x="2879788" y="8813575"/>
            <a:ext cx="1724100" cy="0"/>
          </a:xfrm>
          <a:prstGeom prst="straightConnector1">
            <a:avLst/>
          </a:prstGeom>
          <a:noFill/>
          <a:ln cap="flat" cmpd="sng" w="19050">
            <a:solidFill>
              <a:srgbClr val="134F5C"/>
            </a:solidFill>
            <a:prstDash val="solid"/>
            <a:round/>
            <a:headEnd len="med" w="med" type="oval"/>
            <a:tailEnd len="med" w="med" type="oval"/>
          </a:ln>
        </p:spPr>
      </p:cxnSp>
      <p:sp>
        <p:nvSpPr>
          <p:cNvPr id="467" name="Google Shape;467;p36"/>
          <p:cNvSpPr txBox="1"/>
          <p:nvPr/>
        </p:nvSpPr>
        <p:spPr>
          <a:xfrm>
            <a:off x="6164938" y="8043288"/>
            <a:ext cx="10467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X 100</a:t>
            </a:r>
            <a:endParaRPr sz="1200">
              <a:latin typeface="Mada"/>
              <a:ea typeface="Mada"/>
              <a:cs typeface="Mada"/>
              <a:sym typeface="Mada"/>
            </a:endParaRPr>
          </a:p>
        </p:txBody>
      </p:sp>
      <p:sp>
        <p:nvSpPr>
          <p:cNvPr id="468" name="Google Shape;468;p36"/>
          <p:cNvSpPr txBox="1"/>
          <p:nvPr/>
        </p:nvSpPr>
        <p:spPr>
          <a:xfrm>
            <a:off x="4603888" y="8586325"/>
            <a:ext cx="14085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X 100    = </a:t>
            </a:r>
            <a:r>
              <a:rPr lang="en-GB" sz="1200">
                <a:latin typeface="Mada"/>
                <a:ea typeface="Mada"/>
                <a:cs typeface="Mada"/>
                <a:sym typeface="Mada"/>
              </a:rPr>
              <a:t>0.5%</a:t>
            </a:r>
            <a:endParaRPr sz="1200">
              <a:latin typeface="Mada"/>
              <a:ea typeface="Mada"/>
              <a:cs typeface="Mada"/>
              <a:sym typeface="Mada"/>
            </a:endParaRPr>
          </a:p>
        </p:txBody>
      </p:sp>
      <p:pic>
        <p:nvPicPr>
          <p:cNvPr id="469" name="Google Shape;469;p36"/>
          <p:cNvPicPr preferRelativeResize="0"/>
          <p:nvPr/>
        </p:nvPicPr>
        <p:blipFill>
          <a:blip r:embed="rId4">
            <a:alphaModFix/>
          </a:blip>
          <a:stretch>
            <a:fillRect/>
          </a:stretch>
        </p:blipFill>
        <p:spPr>
          <a:xfrm>
            <a:off x="2173725" y="5239653"/>
            <a:ext cx="4864491" cy="1191300"/>
          </a:xfrm>
          <a:prstGeom prst="rect">
            <a:avLst/>
          </a:prstGeom>
          <a:noFill/>
          <a:ln>
            <a:noFill/>
          </a:ln>
        </p:spPr>
      </p:pic>
      <p:sp>
        <p:nvSpPr>
          <p:cNvPr id="470" name="Google Shape;470;p36"/>
          <p:cNvSpPr txBox="1"/>
          <p:nvPr/>
        </p:nvSpPr>
        <p:spPr>
          <a:xfrm>
            <a:off x="1060625" y="8586325"/>
            <a:ext cx="19272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Case Fatality Rate = </a:t>
            </a:r>
            <a:endParaRPr sz="1200">
              <a:latin typeface="Mada"/>
              <a:ea typeface="Mada"/>
              <a:cs typeface="Mada"/>
              <a:sym typeface="Mad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7"/>
          <p:cNvSpPr/>
          <p:nvPr/>
        </p:nvSpPr>
        <p:spPr>
          <a:xfrm>
            <a:off x="259400" y="1419225"/>
            <a:ext cx="7246200" cy="81081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476" name="Google Shape;476;p37"/>
          <p:cNvSpPr/>
          <p:nvPr/>
        </p:nvSpPr>
        <p:spPr>
          <a:xfrm>
            <a:off x="771275" y="1199225"/>
            <a:ext cx="1209924" cy="38577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
        <p:nvSpPr>
          <p:cNvPr id="477" name="Google Shape;477;p37"/>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478" name="Google Shape;478;p37"/>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479" name="Google Shape;479;p37"/>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480" name="Google Shape;480;p37"/>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481" name="Google Shape;481;p37"/>
          <p:cNvGraphicFramePr/>
          <p:nvPr/>
        </p:nvGraphicFramePr>
        <p:xfrm>
          <a:off x="2068288" y="9686763"/>
          <a:ext cx="3000000" cy="3000000"/>
        </p:xfrm>
        <a:graphic>
          <a:graphicData uri="http://schemas.openxmlformats.org/drawingml/2006/table">
            <a:tbl>
              <a:tblPr>
                <a:noFill/>
                <a:tableStyleId>{34A40513-EC01-4834-8E84-950F4AD2D7C7}</a:tableStyleId>
              </a:tblPr>
              <a:tblGrid>
                <a:gridCol w="805075"/>
                <a:gridCol w="805075"/>
                <a:gridCol w="805075"/>
                <a:gridCol w="805075"/>
                <a:gridCol w="80507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482" name="Google Shape;482;p37"/>
          <p:cNvSpPr txBox="1"/>
          <p:nvPr/>
        </p:nvSpPr>
        <p:spPr>
          <a:xfrm>
            <a:off x="433925" y="1669000"/>
            <a:ext cx="6962700" cy="76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212529"/>
                </a:solidFill>
                <a:highlight>
                  <a:srgbClr val="FFFFFF"/>
                </a:highlight>
                <a:latin typeface="Mada"/>
                <a:ea typeface="Mada"/>
                <a:cs typeface="Mada"/>
                <a:sym typeface="Mada"/>
              </a:rPr>
              <a:t>1. </a:t>
            </a:r>
            <a:r>
              <a:rPr lang="en-GB" sz="1200">
                <a:solidFill>
                  <a:srgbClr val="212529"/>
                </a:solidFill>
                <a:highlight>
                  <a:srgbClr val="FFFFFF"/>
                </a:highlight>
                <a:latin typeface="Mada"/>
                <a:ea typeface="Mada"/>
                <a:cs typeface="Mada"/>
                <a:sym typeface="Mada"/>
              </a:rPr>
              <a:t>In a population of 500,000 people, 18,000 have been diagnosed with diabetes. What is diabetes prevalence rate per 100,000 people?</a:t>
            </a:r>
            <a:endParaRPr sz="1200">
              <a:solidFill>
                <a:srgbClr val="212529"/>
              </a:solidFill>
              <a:highlight>
                <a:srgbClr val="FFFFFF"/>
              </a:highlight>
              <a:latin typeface="Mada"/>
              <a:ea typeface="Mada"/>
              <a:cs typeface="Mada"/>
              <a:sym typeface="Mada"/>
            </a:endParaRPr>
          </a:p>
          <a:p>
            <a:pPr indent="0" lvl="0" marL="0" rtl="0" algn="l">
              <a:spcBef>
                <a:spcPts val="0"/>
              </a:spcBef>
              <a:spcAft>
                <a:spcPts val="0"/>
              </a:spcAft>
              <a:buNone/>
            </a:pPr>
            <a:r>
              <a:t/>
            </a:r>
            <a:endParaRPr b="1" sz="1200">
              <a:solidFill>
                <a:srgbClr val="212529"/>
              </a:solidFill>
              <a:highlight>
                <a:srgbClr val="FFFFFF"/>
              </a:highlight>
              <a:latin typeface="Nunito"/>
              <a:ea typeface="Nunito"/>
              <a:cs typeface="Nunito"/>
              <a:sym typeface="Nunito"/>
            </a:endParaRPr>
          </a:p>
          <a:p>
            <a:pPr indent="0" lvl="0" marL="0" rtl="0" algn="ctr">
              <a:lnSpc>
                <a:spcPct val="200000"/>
              </a:lnSpc>
              <a:spcBef>
                <a:spcPts val="0"/>
              </a:spcBef>
              <a:spcAft>
                <a:spcPts val="0"/>
              </a:spcAft>
              <a:buClr>
                <a:schemeClr val="dk1"/>
              </a:buClr>
              <a:buSzPts val="1100"/>
              <a:buFont typeface="Arial"/>
              <a:buNone/>
            </a:pPr>
            <a:r>
              <a:rPr lang="en-GB" sz="1200">
                <a:solidFill>
                  <a:srgbClr val="76A5AF"/>
                </a:solidFill>
                <a:highlight>
                  <a:srgbClr val="FFFFFF"/>
                </a:highlight>
                <a:latin typeface="Mada"/>
                <a:ea typeface="Mada"/>
                <a:cs typeface="Mada"/>
                <a:sym typeface="Mada"/>
              </a:rPr>
              <a:t>A. </a:t>
            </a:r>
            <a:r>
              <a:rPr lang="en-GB" sz="1200">
                <a:solidFill>
                  <a:srgbClr val="76A5AF"/>
                </a:solidFill>
                <a:highlight>
                  <a:srgbClr val="FFFFFF"/>
                </a:highlight>
                <a:latin typeface="Mada"/>
                <a:ea typeface="Mada"/>
                <a:cs typeface="Mada"/>
                <a:sym typeface="Mada"/>
              </a:rPr>
              <a:t>0.036                      B. 0.18                           C. 18,000                            D. 3,600</a:t>
            </a:r>
            <a:endParaRPr sz="1200">
              <a:solidFill>
                <a:srgbClr val="76A5AF"/>
              </a:solidFill>
              <a:highlight>
                <a:srgbClr val="FFFFFF"/>
              </a:highlight>
              <a:latin typeface="Mada"/>
              <a:ea typeface="Mada"/>
              <a:cs typeface="Mada"/>
              <a:sym typeface="Mada"/>
            </a:endParaRPr>
          </a:p>
          <a:p>
            <a:pPr indent="0" lvl="0" marL="0" rtl="0" algn="l">
              <a:spcBef>
                <a:spcPts val="0"/>
              </a:spcBef>
              <a:spcAft>
                <a:spcPts val="0"/>
              </a:spcAft>
              <a:buNone/>
            </a:pPr>
            <a:r>
              <a:rPr lang="en-GB" sz="1200">
                <a:solidFill>
                  <a:schemeClr val="dk1"/>
                </a:solidFill>
                <a:highlight>
                  <a:srgbClr val="FFFFFF"/>
                </a:highlight>
                <a:latin typeface="Mada"/>
                <a:ea typeface="Mada"/>
                <a:cs typeface="Mada"/>
                <a:sym typeface="Mada"/>
              </a:rPr>
              <a:t>2. In a state that did not require varicella vaccination, a boarding school experienced a prolonged outbreak of varicella among its students that began in September and continued through December. To calculate the probability or risk of illness (incidence) among the students, which denominator would you use?</a:t>
            </a:r>
            <a:endParaRPr sz="1200">
              <a:solidFill>
                <a:schemeClr val="dk1"/>
              </a:solidFill>
              <a:highlight>
                <a:srgbClr val="FFFFFF"/>
              </a:highlight>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b="1" sz="1200">
              <a:solidFill>
                <a:schemeClr val="dk1"/>
              </a:solidFill>
              <a:highlight>
                <a:srgbClr val="FFFFFF"/>
              </a:highlight>
              <a:latin typeface="Nunito"/>
              <a:ea typeface="Nunito"/>
              <a:cs typeface="Nunito"/>
              <a:sym typeface="Nunito"/>
            </a:endParaRPr>
          </a:p>
          <a:p>
            <a:pPr indent="-304800" lvl="0" marL="457200" rtl="0" algn="l">
              <a:lnSpc>
                <a:spcPct val="115000"/>
              </a:lnSpc>
              <a:spcBef>
                <a:spcPts val="30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Number of susceptible students at the ending of the period (i.e., June)</a:t>
            </a:r>
            <a:endParaRPr sz="1200">
              <a:solidFill>
                <a:srgbClr val="76A5AF"/>
              </a:solidFill>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Number of susceptible students at the midpoint of the period (late October/early November)</a:t>
            </a:r>
            <a:endParaRPr sz="1200">
              <a:solidFill>
                <a:srgbClr val="76A5AF"/>
              </a:solidFill>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Number of susceptible students at the beginning of the period (i.e., September)</a:t>
            </a:r>
            <a:endParaRPr sz="1200">
              <a:solidFill>
                <a:srgbClr val="76A5AF"/>
              </a:solidFill>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Average number of susceptible students during outbreak</a:t>
            </a:r>
            <a:endParaRPr sz="1200">
              <a:solidFill>
                <a:srgbClr val="76A5AF"/>
              </a:solidFill>
              <a:highlight>
                <a:srgbClr val="FFFFFF"/>
              </a:highlight>
              <a:latin typeface="Mada"/>
              <a:ea typeface="Mada"/>
              <a:cs typeface="Mada"/>
              <a:sym typeface="Mada"/>
            </a:endParaRPr>
          </a:p>
          <a:p>
            <a:pPr indent="0" lvl="0" marL="0" rtl="0" algn="l">
              <a:lnSpc>
                <a:spcPct val="115000"/>
              </a:lnSpc>
              <a:spcBef>
                <a:spcPts val="300"/>
              </a:spcBef>
              <a:spcAft>
                <a:spcPts val="0"/>
              </a:spcAft>
              <a:buNone/>
            </a:pPr>
            <a:r>
              <a:t/>
            </a:r>
            <a:endParaRPr sz="1200">
              <a:solidFill>
                <a:srgbClr val="45818E"/>
              </a:solidFill>
              <a:highlight>
                <a:srgbClr val="FFFFFF"/>
              </a:highlight>
              <a:latin typeface="Nunito"/>
              <a:ea typeface="Nunito"/>
              <a:cs typeface="Nunito"/>
              <a:sym typeface="Nunito"/>
            </a:endParaRPr>
          </a:p>
          <a:p>
            <a:pPr indent="0" lvl="0" marL="0" rtl="0" algn="l">
              <a:spcBef>
                <a:spcPts val="0"/>
              </a:spcBef>
              <a:spcAft>
                <a:spcPts val="0"/>
              </a:spcAft>
              <a:buNone/>
            </a:pPr>
            <a:r>
              <a:rPr lang="en-GB" sz="1200">
                <a:latin typeface="Mada"/>
                <a:ea typeface="Mada"/>
                <a:cs typeface="Mada"/>
                <a:sym typeface="Mada"/>
              </a:rPr>
              <a:t>Using the following diagram ,Assume that the horizontal lines in the diagram represent duration of illness in 8 different people, out of a community of 700.</a:t>
            </a:r>
            <a:endParaRPr sz="1200">
              <a:latin typeface="Mada"/>
              <a:ea typeface="Mada"/>
              <a:cs typeface="Mada"/>
              <a:sym typeface="Mada"/>
            </a:endParaRPr>
          </a:p>
          <a:p>
            <a:pPr indent="0" lvl="0" marL="0" rtl="0" algn="l">
              <a:spcBef>
                <a:spcPts val="0"/>
              </a:spcBef>
              <a:spcAft>
                <a:spcPts val="0"/>
              </a:spcAft>
              <a:buNone/>
            </a:pPr>
            <a:r>
              <a:t/>
            </a:r>
            <a:endParaRPr b="1" sz="1200">
              <a:latin typeface="Nunito"/>
              <a:ea typeface="Nunito"/>
              <a:cs typeface="Nunito"/>
              <a:sym typeface="Nunito"/>
            </a:endParaRPr>
          </a:p>
          <a:p>
            <a:pPr indent="0" lvl="0" marL="0" rtl="0" algn="l">
              <a:spcBef>
                <a:spcPts val="0"/>
              </a:spcBef>
              <a:spcAft>
                <a:spcPts val="0"/>
              </a:spcAft>
              <a:buNone/>
            </a:pPr>
            <a:r>
              <a:rPr lang="en-GB" sz="1200">
                <a:latin typeface="Mada"/>
                <a:ea typeface="Mada"/>
                <a:cs typeface="Mada"/>
                <a:sym typeface="Mada"/>
              </a:rPr>
              <a:t>3. What is the prevalence of disease </a:t>
            </a:r>
            <a:r>
              <a:rPr lang="en-GB" sz="1200">
                <a:latin typeface="Mada"/>
                <a:ea typeface="Mada"/>
                <a:cs typeface="Mada"/>
                <a:sym typeface="Mada"/>
              </a:rPr>
              <a:t>during </a:t>
            </a:r>
            <a:r>
              <a:rPr lang="en-GB" sz="1200">
                <a:latin typeface="Mada"/>
                <a:ea typeface="Mada"/>
                <a:cs typeface="Mada"/>
                <a:sym typeface="Mada"/>
              </a:rPr>
              <a:t>July?</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3 ⁄ 700</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4 ⁄ 700</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5 ⁄ 700</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8 ⁄ 700</a:t>
            </a:r>
            <a:endParaRPr sz="1200">
              <a:solidFill>
                <a:srgbClr val="76A5AF"/>
              </a:solidFill>
              <a:latin typeface="Mada"/>
              <a:ea typeface="Mada"/>
              <a:cs typeface="Mada"/>
              <a:sym typeface="Mada"/>
            </a:endParaRPr>
          </a:p>
          <a:p>
            <a:pPr indent="0" lvl="0" marL="457200" rtl="0" algn="l">
              <a:spcBef>
                <a:spcPts val="0"/>
              </a:spcBef>
              <a:spcAft>
                <a:spcPts val="0"/>
              </a:spcAft>
              <a:buNone/>
            </a:pPr>
            <a:r>
              <a:t/>
            </a:r>
            <a:endParaRPr sz="1200">
              <a:solidFill>
                <a:srgbClr val="45818E"/>
              </a:solidFill>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4. What is the incidence of disease during July?</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3 ⁄ 700</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4 ⁄ 700</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5 ⁄ 700</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8 ⁄ 700</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5. </a:t>
            </a:r>
            <a:r>
              <a:rPr lang="en-GB" sz="1200">
                <a:solidFill>
                  <a:schemeClr val="dk1"/>
                </a:solidFill>
                <a:latin typeface="Mada"/>
                <a:ea typeface="Mada"/>
                <a:cs typeface="Mada"/>
                <a:sym typeface="Mada"/>
              </a:rPr>
              <a:t>In 2020, a total of 10,000 deaths occurred among males from cancer and 7,859 deaths occurred among females. The estimated 2020 midyear populations for males and females were 140,812, and 149,000, respectively. Calculate Cause-specific mortality rates using a multiplier of 1000</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61.6 cancer deaths  per 1000 population </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616.2 cancer deaths  per 1000 population</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Males: 71, Female: 52 (cancer deaths  per 1000 population)</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Males: 710, Female: 520 (cancer deaths  per 1000 population)</a:t>
            </a:r>
            <a:endParaRPr sz="1200">
              <a:solidFill>
                <a:srgbClr val="76A5AF"/>
              </a:solidFill>
              <a:latin typeface="Mada"/>
              <a:ea typeface="Mada"/>
              <a:cs typeface="Mada"/>
              <a:sym typeface="Mada"/>
            </a:endParaRPr>
          </a:p>
        </p:txBody>
      </p:sp>
      <p:pic>
        <p:nvPicPr>
          <p:cNvPr id="483" name="Google Shape;483;p37"/>
          <p:cNvPicPr preferRelativeResize="0"/>
          <p:nvPr/>
        </p:nvPicPr>
        <p:blipFill>
          <a:blip r:embed="rId3">
            <a:alphaModFix/>
          </a:blip>
          <a:stretch>
            <a:fillRect/>
          </a:stretch>
        </p:blipFill>
        <p:spPr>
          <a:xfrm>
            <a:off x="4150275" y="5114625"/>
            <a:ext cx="2963575" cy="1910739"/>
          </a:xfrm>
          <a:prstGeom prst="rect">
            <a:avLst/>
          </a:prstGeom>
          <a:noFill/>
          <a:ln cap="flat" cmpd="sng" w="28575">
            <a:solidFill>
              <a:srgbClr val="D0E0E3"/>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8"/>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8"/>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8"/>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1" name="Google Shape;491;p38"/>
          <p:cNvPicPr preferRelativeResize="0"/>
          <p:nvPr/>
        </p:nvPicPr>
        <p:blipFill>
          <a:blip r:embed="rId3">
            <a:alphaModFix/>
          </a:blip>
          <a:stretch>
            <a:fillRect/>
          </a:stretch>
        </p:blipFill>
        <p:spPr>
          <a:xfrm>
            <a:off x="5086326" y="947100"/>
            <a:ext cx="1838375" cy="1838325"/>
          </a:xfrm>
          <a:prstGeom prst="rect">
            <a:avLst/>
          </a:prstGeom>
          <a:noFill/>
          <a:ln>
            <a:noFill/>
          </a:ln>
        </p:spPr>
      </p:pic>
      <p:sp>
        <p:nvSpPr>
          <p:cNvPr id="492" name="Google Shape;492;p38"/>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a:t>
            </a:r>
            <a:r>
              <a:rPr lang="en-GB" sz="3600">
                <a:solidFill>
                  <a:srgbClr val="76A5AF"/>
                </a:solidFill>
                <a:latin typeface="Nunito"/>
                <a:ea typeface="Nunito"/>
                <a:cs typeface="Nunito"/>
                <a:sym typeface="Nunito"/>
              </a:rPr>
              <a:t>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493" name="Google Shape;493;p38"/>
          <p:cNvSpPr/>
          <p:nvPr/>
        </p:nvSpPr>
        <p:spPr>
          <a:xfrm>
            <a:off x="173675" y="5705475"/>
            <a:ext cx="7246200" cy="44385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494" name="Google Shape;494;p38"/>
          <p:cNvSpPr txBox="1"/>
          <p:nvPr/>
        </p:nvSpPr>
        <p:spPr>
          <a:xfrm>
            <a:off x="-28700" y="3962400"/>
            <a:ext cx="75894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  |  </a:t>
            </a:r>
            <a:r>
              <a:rPr lang="en-GB" sz="2200">
                <a:solidFill>
                  <a:srgbClr val="76A5AF"/>
                </a:solidFill>
                <a:highlight>
                  <a:srgbClr val="FFFFFF"/>
                </a:highlight>
                <a:latin typeface="Nunito"/>
                <a:ea typeface="Nunito"/>
                <a:cs typeface="Nunito"/>
                <a:sym typeface="Nunito"/>
              </a:rPr>
              <a:t>Mohammed AlHuqbani </a:t>
            </a:r>
            <a:r>
              <a:rPr lang="en-GB"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495" name="Google Shape;495;p38"/>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sp>
        <p:nvSpPr>
          <p:cNvPr id="496" name="Google Shape;496;p38"/>
          <p:cNvSpPr txBox="1"/>
          <p:nvPr/>
        </p:nvSpPr>
        <p:spPr>
          <a:xfrm>
            <a:off x="457300" y="5951318"/>
            <a:ext cx="2409900" cy="35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Leen AlMazroa</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May Babaeer</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Muneera AlKhaorayef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Rema AlMutawa</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Sara AlAbdulkareem</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Sedra Elsirawani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Wejdan Alnufaie </a:t>
            </a:r>
            <a:endParaRPr>
              <a:latin typeface="Mada"/>
              <a:ea typeface="Mada"/>
              <a:cs typeface="Mada"/>
              <a:sym typeface="Mada"/>
            </a:endParaRPr>
          </a:p>
        </p:txBody>
      </p:sp>
      <p:sp>
        <p:nvSpPr>
          <p:cNvPr id="497" name="Google Shape;497;p38"/>
          <p:cNvSpPr txBox="1"/>
          <p:nvPr/>
        </p:nvSpPr>
        <p:spPr>
          <a:xfrm>
            <a:off x="2867200" y="658092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Bassam Alkhuwaiter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Faisal Alqifari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Hameed M. Humaid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Khalid Alkhani</a:t>
            </a:r>
            <a:endParaRPr>
              <a:latin typeface="Mada"/>
              <a:ea typeface="Mada"/>
              <a:cs typeface="Mada"/>
              <a:sym typeface="Mada"/>
            </a:endParaRPr>
          </a:p>
        </p:txBody>
      </p:sp>
      <p:sp>
        <p:nvSpPr>
          <p:cNvPr id="498" name="Google Shape;498;p38"/>
          <p:cNvSpPr txBox="1"/>
          <p:nvPr/>
        </p:nvSpPr>
        <p:spPr>
          <a:xfrm>
            <a:off x="5086325" y="6580925"/>
            <a:ext cx="23334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Meshari Alzeer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Mohannad Makkawi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Nayef Alsaber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Aldosari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Alghadir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Zyad Aldosari</a:t>
            </a:r>
            <a:endParaRPr>
              <a:latin typeface="Mada"/>
              <a:ea typeface="Mada"/>
              <a:cs typeface="Mada"/>
              <a:sym typeface="Mada"/>
            </a:endParaRPr>
          </a:p>
        </p:txBody>
      </p:sp>
      <p:pic>
        <p:nvPicPr>
          <p:cNvPr id="499" name="Google Shape;499;p38"/>
          <p:cNvPicPr preferRelativeResize="0"/>
          <p:nvPr/>
        </p:nvPicPr>
        <p:blipFill>
          <a:blip r:embed="rId4">
            <a:alphaModFix/>
          </a:blip>
          <a:stretch>
            <a:fillRect/>
          </a:stretch>
        </p:blipFill>
        <p:spPr>
          <a:xfrm>
            <a:off x="3014354" y="7287984"/>
            <a:ext cx="270097" cy="270066"/>
          </a:xfrm>
          <a:prstGeom prst="rect">
            <a:avLst/>
          </a:prstGeom>
          <a:noFill/>
          <a:ln>
            <a:noFill/>
          </a:ln>
        </p:spPr>
      </p:pic>
      <p:pic>
        <p:nvPicPr>
          <p:cNvPr id="500" name="Google Shape;500;p38"/>
          <p:cNvPicPr preferRelativeResize="0"/>
          <p:nvPr/>
        </p:nvPicPr>
        <p:blipFill>
          <a:blip r:embed="rId5">
            <a:alphaModFix/>
          </a:blip>
          <a:stretch>
            <a:fillRect/>
          </a:stretch>
        </p:blipFill>
        <p:spPr>
          <a:xfrm>
            <a:off x="2985775" y="6960750"/>
            <a:ext cx="327250" cy="3272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6"/>
          <p:cNvSpPr txBox="1"/>
          <p:nvPr>
            <p:ph type="title"/>
          </p:nvPr>
        </p:nvSpPr>
        <p:spPr>
          <a:xfrm>
            <a:off x="129375" y="427525"/>
            <a:ext cx="7330800" cy="53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134F5C"/>
                </a:solidFill>
              </a:rPr>
              <a:t>Health Indicators: Definitions and Uses </a:t>
            </a:r>
            <a:endParaRPr>
              <a:solidFill>
                <a:srgbClr val="134F5C"/>
              </a:solidFill>
            </a:endParaRPr>
          </a:p>
        </p:txBody>
      </p:sp>
      <p:sp>
        <p:nvSpPr>
          <p:cNvPr id="123" name="Google Shape;123;p26"/>
          <p:cNvSpPr/>
          <p:nvPr/>
        </p:nvSpPr>
        <p:spPr>
          <a:xfrm>
            <a:off x="237225" y="1375675"/>
            <a:ext cx="6783900" cy="10884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An indicator is an indication of a given situation and a measurable variable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B</a:t>
            </a:r>
            <a:r>
              <a:rPr lang="en-GB" sz="1200">
                <a:latin typeface="Mada"/>
                <a:ea typeface="Mada"/>
                <a:cs typeface="Mada"/>
                <a:sym typeface="Mada"/>
              </a:rPr>
              <a:t>asically it acts like a red flag that draws your attention to something that is going on.</a:t>
            </a:r>
            <a:endParaRPr sz="1200">
              <a:latin typeface="Mada"/>
              <a:ea typeface="Mada"/>
              <a:cs typeface="Mada"/>
              <a:sym typeface="Mada"/>
            </a:endParaRPr>
          </a:p>
        </p:txBody>
      </p:sp>
      <p:sp>
        <p:nvSpPr>
          <p:cNvPr id="124" name="Google Shape;124;p26"/>
          <p:cNvSpPr/>
          <p:nvPr/>
        </p:nvSpPr>
        <p:spPr>
          <a:xfrm>
            <a:off x="550526" y="1242325"/>
            <a:ext cx="2641500" cy="3078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What is an indicator</a:t>
            </a:r>
            <a:endParaRPr>
              <a:solidFill>
                <a:srgbClr val="FFFFFF"/>
              </a:solidFill>
              <a:latin typeface="Nunito"/>
              <a:ea typeface="Nunito"/>
              <a:cs typeface="Nunito"/>
              <a:sym typeface="Nunito"/>
            </a:endParaRPr>
          </a:p>
        </p:txBody>
      </p:sp>
      <p:sp>
        <p:nvSpPr>
          <p:cNvPr id="125" name="Google Shape;125;p26"/>
          <p:cNvSpPr/>
          <p:nvPr/>
        </p:nvSpPr>
        <p:spPr>
          <a:xfrm>
            <a:off x="237225" y="2984125"/>
            <a:ext cx="6783900" cy="15018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Variables that </a:t>
            </a:r>
            <a:r>
              <a:rPr b="1" lang="en-GB" sz="1200">
                <a:solidFill>
                  <a:srgbClr val="FF0000"/>
                </a:solidFill>
                <a:latin typeface="Mada"/>
                <a:ea typeface="Mada"/>
                <a:cs typeface="Mada"/>
                <a:sym typeface="Mada"/>
              </a:rPr>
              <a:t>measure </a:t>
            </a:r>
            <a:r>
              <a:rPr b="1" lang="en-GB" sz="1200">
                <a:solidFill>
                  <a:srgbClr val="FF0000"/>
                </a:solidFill>
                <a:latin typeface="Mada"/>
                <a:ea typeface="Mada"/>
                <a:cs typeface="Mada"/>
                <a:sym typeface="Mada"/>
              </a:rPr>
              <a:t>indirectly</a:t>
            </a:r>
            <a:r>
              <a:rPr baseline="30000" lang="en-GB" sz="1200">
                <a:solidFill>
                  <a:schemeClr val="dk1"/>
                </a:solidFill>
                <a:latin typeface="Mada"/>
                <a:ea typeface="Mada"/>
                <a:cs typeface="Mada"/>
                <a:sym typeface="Mada"/>
              </a:rPr>
              <a:t>1</a:t>
            </a:r>
            <a:r>
              <a:rPr b="1" lang="en-GB" sz="1200">
                <a:solidFill>
                  <a:srgbClr val="FF0000"/>
                </a:solidFill>
                <a:latin typeface="Mada"/>
                <a:ea typeface="Mada"/>
                <a:cs typeface="Mada"/>
                <a:sym typeface="Mada"/>
              </a:rPr>
              <a:t> </a:t>
            </a:r>
            <a:r>
              <a:rPr lang="en-GB" sz="1200">
                <a:latin typeface="Mada"/>
                <a:ea typeface="Mada"/>
                <a:cs typeface="Mada"/>
                <a:sym typeface="Mada"/>
              </a:rPr>
              <a:t>a health status which can not be measured directly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They are an indication of a given situation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They are used to </a:t>
            </a:r>
            <a:r>
              <a:rPr b="1" lang="en-GB" sz="1200">
                <a:latin typeface="Mada"/>
                <a:ea typeface="Mada"/>
                <a:cs typeface="Mada"/>
                <a:sym typeface="Mada"/>
              </a:rPr>
              <a:t>compare</a:t>
            </a:r>
            <a:r>
              <a:rPr lang="en-GB" sz="1200">
                <a:latin typeface="Mada"/>
                <a:ea typeface="Mada"/>
                <a:cs typeface="Mada"/>
                <a:sym typeface="Mada"/>
              </a:rPr>
              <a:t> between areas or population groups at a certain time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They are used to </a:t>
            </a:r>
            <a:r>
              <a:rPr b="1" lang="en-GB" sz="1200">
                <a:latin typeface="Mada"/>
                <a:ea typeface="Mada"/>
                <a:cs typeface="Mada"/>
                <a:sym typeface="Mada"/>
              </a:rPr>
              <a:t>measure changes</a:t>
            </a:r>
            <a:r>
              <a:rPr lang="en-GB" sz="1200">
                <a:latin typeface="Mada"/>
                <a:ea typeface="Mada"/>
                <a:cs typeface="Mada"/>
                <a:sym typeface="Mada"/>
              </a:rPr>
              <a:t> over a period of time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Health indicators </a:t>
            </a:r>
            <a:r>
              <a:rPr b="1" lang="en-GB" sz="1200" u="sng">
                <a:solidFill>
                  <a:srgbClr val="FF0000"/>
                </a:solidFill>
                <a:latin typeface="Mada"/>
                <a:ea typeface="Mada"/>
                <a:cs typeface="Mada"/>
                <a:sym typeface="Mada"/>
              </a:rPr>
              <a:t>quantify</a:t>
            </a:r>
            <a:r>
              <a:rPr b="1" lang="en-GB" sz="1200" u="sng">
                <a:solidFill>
                  <a:srgbClr val="FF0000"/>
                </a:solidFill>
                <a:latin typeface="Mada"/>
                <a:ea typeface="Mada"/>
                <a:cs typeface="Mada"/>
                <a:sym typeface="Mada"/>
              </a:rPr>
              <a:t> </a:t>
            </a:r>
            <a:r>
              <a:rPr lang="en-GB" sz="1200">
                <a:latin typeface="Mada"/>
                <a:ea typeface="Mada"/>
                <a:cs typeface="Mada"/>
                <a:sym typeface="Mada"/>
              </a:rPr>
              <a:t>the health of the population</a:t>
            </a:r>
            <a:endParaRPr sz="1200">
              <a:latin typeface="Mada"/>
              <a:ea typeface="Mada"/>
              <a:cs typeface="Mada"/>
              <a:sym typeface="Mada"/>
            </a:endParaRPr>
          </a:p>
        </p:txBody>
      </p:sp>
      <p:sp>
        <p:nvSpPr>
          <p:cNvPr id="126" name="Google Shape;126;p26"/>
          <p:cNvSpPr/>
          <p:nvPr/>
        </p:nvSpPr>
        <p:spPr>
          <a:xfrm>
            <a:off x="550514" y="2850775"/>
            <a:ext cx="2641500" cy="3078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Health Indicators: Definition</a:t>
            </a:r>
            <a:endParaRPr>
              <a:solidFill>
                <a:srgbClr val="FFFFFF"/>
              </a:solidFill>
              <a:latin typeface="Nunito"/>
              <a:ea typeface="Nunito"/>
              <a:cs typeface="Nunito"/>
              <a:sym typeface="Nunito"/>
            </a:endParaRPr>
          </a:p>
        </p:txBody>
      </p:sp>
      <p:sp>
        <p:nvSpPr>
          <p:cNvPr id="127" name="Google Shape;127;p26"/>
          <p:cNvSpPr/>
          <p:nvPr/>
        </p:nvSpPr>
        <p:spPr>
          <a:xfrm rot="5400000">
            <a:off x="252775" y="5508599"/>
            <a:ext cx="810600" cy="672300"/>
          </a:xfrm>
          <a:prstGeom prst="chevron">
            <a:avLst>
              <a:gd fmla="val 49133"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128" name="Google Shape;128;p26"/>
          <p:cNvSpPr txBox="1"/>
          <p:nvPr/>
        </p:nvSpPr>
        <p:spPr>
          <a:xfrm>
            <a:off x="459028" y="5683925"/>
            <a:ext cx="4098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GB">
                <a:solidFill>
                  <a:srgbClr val="FFFFFF"/>
                </a:solidFill>
                <a:latin typeface="Exo"/>
                <a:ea typeface="Exo"/>
                <a:cs typeface="Exo"/>
                <a:sym typeface="Exo"/>
              </a:rPr>
              <a:t>1</a:t>
            </a:r>
            <a:endParaRPr b="1">
              <a:solidFill>
                <a:srgbClr val="FFFFFF"/>
              </a:solidFill>
              <a:latin typeface="Exo"/>
              <a:ea typeface="Exo"/>
              <a:cs typeface="Exo"/>
              <a:sym typeface="Exo"/>
            </a:endParaRPr>
          </a:p>
        </p:txBody>
      </p:sp>
      <p:sp>
        <p:nvSpPr>
          <p:cNvPr id="129" name="Google Shape;129;p26"/>
          <p:cNvSpPr/>
          <p:nvPr/>
        </p:nvSpPr>
        <p:spPr>
          <a:xfrm>
            <a:off x="990204" y="5446950"/>
            <a:ext cx="5844300" cy="479400"/>
          </a:xfrm>
          <a:prstGeom prst="rect">
            <a:avLst/>
          </a:prstGeom>
          <a:noFill/>
          <a:ln cap="flat" cmpd="sng" w="9525">
            <a:solidFill>
              <a:srgbClr val="A2C4C9"/>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Measure health status in a community</a:t>
            </a:r>
            <a:endParaRPr sz="1200">
              <a:latin typeface="Mada"/>
              <a:ea typeface="Mada"/>
              <a:cs typeface="Mada"/>
              <a:sym typeface="Mada"/>
            </a:endParaRPr>
          </a:p>
        </p:txBody>
      </p:sp>
      <p:sp>
        <p:nvSpPr>
          <p:cNvPr id="130" name="Google Shape;130;p26"/>
          <p:cNvSpPr/>
          <p:nvPr/>
        </p:nvSpPr>
        <p:spPr>
          <a:xfrm rot="5400000">
            <a:off x="252775" y="6270599"/>
            <a:ext cx="810600" cy="672300"/>
          </a:xfrm>
          <a:prstGeom prst="chevron">
            <a:avLst>
              <a:gd fmla="val 49133"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131" name="Google Shape;131;p26"/>
          <p:cNvSpPr txBox="1"/>
          <p:nvPr/>
        </p:nvSpPr>
        <p:spPr>
          <a:xfrm>
            <a:off x="381017" y="6445916"/>
            <a:ext cx="573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GB">
                <a:solidFill>
                  <a:srgbClr val="FFFFFF"/>
                </a:solidFill>
                <a:latin typeface="Exo"/>
                <a:ea typeface="Exo"/>
                <a:cs typeface="Exo"/>
                <a:sym typeface="Exo"/>
              </a:rPr>
              <a:t>2</a:t>
            </a:r>
            <a:endParaRPr b="1">
              <a:solidFill>
                <a:srgbClr val="FFFFFF"/>
              </a:solidFill>
              <a:latin typeface="Exo"/>
              <a:ea typeface="Exo"/>
              <a:cs typeface="Exo"/>
              <a:sym typeface="Exo"/>
            </a:endParaRPr>
          </a:p>
        </p:txBody>
      </p:sp>
      <p:sp>
        <p:nvSpPr>
          <p:cNvPr id="132" name="Google Shape;132;p26"/>
          <p:cNvSpPr/>
          <p:nvPr/>
        </p:nvSpPr>
        <p:spPr>
          <a:xfrm>
            <a:off x="990204" y="6208950"/>
            <a:ext cx="5844300" cy="479400"/>
          </a:xfrm>
          <a:prstGeom prst="rect">
            <a:avLst/>
          </a:prstGeom>
          <a:noFill/>
          <a:ln cap="flat" cmpd="sng" w="9525">
            <a:solidFill>
              <a:srgbClr val="A2C4C9"/>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C</a:t>
            </a:r>
            <a:r>
              <a:rPr lang="en-GB" sz="1200">
                <a:solidFill>
                  <a:schemeClr val="dk1"/>
                </a:solidFill>
                <a:latin typeface="Mada"/>
                <a:ea typeface="Mada"/>
                <a:cs typeface="Mada"/>
                <a:sym typeface="Mada"/>
              </a:rPr>
              <a:t>ompare health status between countries over time</a:t>
            </a:r>
            <a:endParaRPr sz="1200">
              <a:latin typeface="Mada"/>
              <a:ea typeface="Mada"/>
              <a:cs typeface="Mada"/>
              <a:sym typeface="Mada"/>
            </a:endParaRPr>
          </a:p>
        </p:txBody>
      </p:sp>
      <p:sp>
        <p:nvSpPr>
          <p:cNvPr id="133" name="Google Shape;133;p26"/>
          <p:cNvSpPr/>
          <p:nvPr/>
        </p:nvSpPr>
        <p:spPr>
          <a:xfrm rot="5400000">
            <a:off x="252775" y="7032599"/>
            <a:ext cx="810600" cy="672300"/>
          </a:xfrm>
          <a:prstGeom prst="chevron">
            <a:avLst>
              <a:gd fmla="val 49133"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134" name="Google Shape;134;p26"/>
          <p:cNvSpPr txBox="1"/>
          <p:nvPr/>
        </p:nvSpPr>
        <p:spPr>
          <a:xfrm>
            <a:off x="381017" y="7207916"/>
            <a:ext cx="573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GB">
                <a:solidFill>
                  <a:srgbClr val="FFFFFF"/>
                </a:solidFill>
                <a:latin typeface="Exo"/>
                <a:ea typeface="Exo"/>
                <a:cs typeface="Exo"/>
                <a:sym typeface="Exo"/>
              </a:rPr>
              <a:t>3</a:t>
            </a:r>
            <a:endParaRPr b="1">
              <a:solidFill>
                <a:srgbClr val="FFFFFF"/>
              </a:solidFill>
              <a:latin typeface="Exo"/>
              <a:ea typeface="Exo"/>
              <a:cs typeface="Exo"/>
              <a:sym typeface="Exo"/>
            </a:endParaRPr>
          </a:p>
        </p:txBody>
      </p:sp>
      <p:sp>
        <p:nvSpPr>
          <p:cNvPr id="135" name="Google Shape;135;p26"/>
          <p:cNvSpPr/>
          <p:nvPr/>
        </p:nvSpPr>
        <p:spPr>
          <a:xfrm>
            <a:off x="990204" y="6970950"/>
            <a:ext cx="5844300" cy="479400"/>
          </a:xfrm>
          <a:prstGeom prst="rect">
            <a:avLst/>
          </a:prstGeom>
          <a:noFill/>
          <a:ln cap="flat" cmpd="sng" w="9525">
            <a:solidFill>
              <a:srgbClr val="A2C4C9"/>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Assessment of health care needs</a:t>
            </a:r>
            <a:endParaRPr sz="1200">
              <a:latin typeface="Mada"/>
              <a:ea typeface="Mada"/>
              <a:cs typeface="Mada"/>
              <a:sym typeface="Mada"/>
            </a:endParaRPr>
          </a:p>
        </p:txBody>
      </p:sp>
      <p:sp>
        <p:nvSpPr>
          <p:cNvPr id="136" name="Google Shape;136;p26"/>
          <p:cNvSpPr/>
          <p:nvPr/>
        </p:nvSpPr>
        <p:spPr>
          <a:xfrm rot="5400000">
            <a:off x="252775" y="7794599"/>
            <a:ext cx="810600" cy="672300"/>
          </a:xfrm>
          <a:prstGeom prst="chevron">
            <a:avLst>
              <a:gd fmla="val 49133"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137" name="Google Shape;137;p26"/>
          <p:cNvSpPr txBox="1"/>
          <p:nvPr/>
        </p:nvSpPr>
        <p:spPr>
          <a:xfrm>
            <a:off x="381017" y="7969916"/>
            <a:ext cx="573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GB">
                <a:solidFill>
                  <a:srgbClr val="FFFFFF"/>
                </a:solidFill>
                <a:latin typeface="Exo"/>
                <a:ea typeface="Exo"/>
                <a:cs typeface="Exo"/>
                <a:sym typeface="Exo"/>
              </a:rPr>
              <a:t>4</a:t>
            </a:r>
            <a:endParaRPr b="1">
              <a:solidFill>
                <a:srgbClr val="FFFFFF"/>
              </a:solidFill>
              <a:latin typeface="Exo"/>
              <a:ea typeface="Exo"/>
              <a:cs typeface="Exo"/>
              <a:sym typeface="Exo"/>
            </a:endParaRPr>
          </a:p>
        </p:txBody>
      </p:sp>
      <p:sp>
        <p:nvSpPr>
          <p:cNvPr id="138" name="Google Shape;138;p26"/>
          <p:cNvSpPr/>
          <p:nvPr/>
        </p:nvSpPr>
        <p:spPr>
          <a:xfrm>
            <a:off x="990204" y="7732950"/>
            <a:ext cx="5844300" cy="479400"/>
          </a:xfrm>
          <a:prstGeom prst="rect">
            <a:avLst/>
          </a:prstGeom>
          <a:noFill/>
          <a:ln cap="flat" cmpd="sng" w="9525">
            <a:solidFill>
              <a:srgbClr val="A2C4C9"/>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Allocation of resources according to needs</a:t>
            </a:r>
            <a:endParaRPr>
              <a:latin typeface="Exo"/>
              <a:ea typeface="Exo"/>
              <a:cs typeface="Exo"/>
              <a:sym typeface="Exo"/>
            </a:endParaRPr>
          </a:p>
        </p:txBody>
      </p:sp>
      <p:sp>
        <p:nvSpPr>
          <p:cNvPr id="139" name="Google Shape;139;p26"/>
          <p:cNvSpPr/>
          <p:nvPr/>
        </p:nvSpPr>
        <p:spPr>
          <a:xfrm rot="5400000">
            <a:off x="252775" y="8556599"/>
            <a:ext cx="810600" cy="672300"/>
          </a:xfrm>
          <a:prstGeom prst="chevron">
            <a:avLst>
              <a:gd fmla="val 49133"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140" name="Google Shape;140;p26"/>
          <p:cNvSpPr txBox="1"/>
          <p:nvPr/>
        </p:nvSpPr>
        <p:spPr>
          <a:xfrm>
            <a:off x="381017" y="8731916"/>
            <a:ext cx="573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GB">
                <a:solidFill>
                  <a:srgbClr val="FFFFFF"/>
                </a:solidFill>
                <a:latin typeface="Exo"/>
                <a:ea typeface="Exo"/>
                <a:cs typeface="Exo"/>
                <a:sym typeface="Exo"/>
              </a:rPr>
              <a:t>5</a:t>
            </a:r>
            <a:endParaRPr b="1">
              <a:solidFill>
                <a:srgbClr val="FFFFFF"/>
              </a:solidFill>
              <a:latin typeface="Exo"/>
              <a:ea typeface="Exo"/>
              <a:cs typeface="Exo"/>
              <a:sym typeface="Exo"/>
            </a:endParaRPr>
          </a:p>
        </p:txBody>
      </p:sp>
      <p:sp>
        <p:nvSpPr>
          <p:cNvPr id="141" name="Google Shape;141;p26"/>
          <p:cNvSpPr/>
          <p:nvPr/>
        </p:nvSpPr>
        <p:spPr>
          <a:xfrm>
            <a:off x="990204" y="8494950"/>
            <a:ext cx="5844300" cy="479400"/>
          </a:xfrm>
          <a:prstGeom prst="rect">
            <a:avLst/>
          </a:prstGeom>
          <a:noFill/>
          <a:ln cap="flat" cmpd="sng" w="9525">
            <a:solidFill>
              <a:srgbClr val="A2C4C9"/>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Monitoring and evaluation of health services.</a:t>
            </a:r>
            <a:endParaRPr sz="1200">
              <a:latin typeface="Mada"/>
              <a:ea typeface="Mada"/>
              <a:cs typeface="Mada"/>
              <a:sym typeface="Mada"/>
            </a:endParaRPr>
          </a:p>
        </p:txBody>
      </p:sp>
      <p:sp>
        <p:nvSpPr>
          <p:cNvPr id="142" name="Google Shape;142;p26"/>
          <p:cNvSpPr/>
          <p:nvPr/>
        </p:nvSpPr>
        <p:spPr>
          <a:xfrm>
            <a:off x="550514" y="4872538"/>
            <a:ext cx="2641500" cy="3078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Health Indicators: Uses</a:t>
            </a:r>
            <a:endParaRPr>
              <a:solidFill>
                <a:srgbClr val="FFFFFF"/>
              </a:solidFill>
              <a:latin typeface="Nunito"/>
              <a:ea typeface="Nunito"/>
              <a:cs typeface="Nunito"/>
              <a:sym typeface="Nunito"/>
            </a:endParaRPr>
          </a:p>
        </p:txBody>
      </p:sp>
      <p:sp>
        <p:nvSpPr>
          <p:cNvPr id="143" name="Google Shape;143;p26"/>
          <p:cNvSpPr txBox="1"/>
          <p:nvPr/>
        </p:nvSpPr>
        <p:spPr>
          <a:xfrm>
            <a:off x="35275" y="9741450"/>
            <a:ext cx="7371000" cy="6783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It cannot be measured directly because health is a spectrum and it’s a relative concept</a:t>
            </a:r>
            <a:endParaRPr sz="1000">
              <a:solidFill>
                <a:srgbClr val="6AA84F"/>
              </a:solidFill>
              <a:latin typeface="Mada"/>
              <a:ea typeface="Mada"/>
              <a:cs typeface="Mada"/>
              <a:sym typeface="Mada"/>
            </a:endParaRPr>
          </a:p>
          <a:p>
            <a:pPr indent="0" lvl="0" marL="457200" rtl="0" algn="l">
              <a:spcBef>
                <a:spcPts val="0"/>
              </a:spcBef>
              <a:spcAft>
                <a:spcPts val="0"/>
              </a:spcAft>
              <a:buNone/>
            </a:pPr>
            <a:r>
              <a:t/>
            </a:r>
            <a:endParaRPr sz="1000">
              <a:solidFill>
                <a:srgbClr val="6AA84F"/>
              </a:solidFill>
              <a:latin typeface="Mada"/>
              <a:ea typeface="Mada"/>
              <a:cs typeface="Mada"/>
              <a:sym typeface="Mada"/>
            </a:endParaRPr>
          </a:p>
        </p:txBody>
      </p:sp>
      <p:pic>
        <p:nvPicPr>
          <p:cNvPr id="144" name="Google Shape;144;p26">
            <a:hlinkClick r:id="rId3"/>
          </p:cNvPr>
          <p:cNvPicPr preferRelativeResize="0"/>
          <p:nvPr/>
        </p:nvPicPr>
        <p:blipFill>
          <a:blip r:embed="rId4">
            <a:alphaModFix/>
          </a:blip>
          <a:stretch>
            <a:fillRect/>
          </a:stretch>
        </p:blipFill>
        <p:spPr>
          <a:xfrm>
            <a:off x="6588750" y="285163"/>
            <a:ext cx="817527" cy="8175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655075" y="356800"/>
            <a:ext cx="6131400" cy="64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rgbClr val="134F5C"/>
                </a:solidFill>
              </a:rPr>
              <a:t>Health Indicators: Characteristics and Types</a:t>
            </a:r>
            <a:endParaRPr>
              <a:solidFill>
                <a:srgbClr val="134F5C"/>
              </a:solidFill>
            </a:endParaRPr>
          </a:p>
          <a:p>
            <a:pPr indent="0" lvl="0" marL="0" rtl="0" algn="l">
              <a:spcBef>
                <a:spcPts val="0"/>
              </a:spcBef>
              <a:spcAft>
                <a:spcPts val="0"/>
              </a:spcAft>
              <a:buNone/>
            </a:pPr>
            <a:r>
              <a:t/>
            </a:r>
            <a:endParaRPr b="1"/>
          </a:p>
        </p:txBody>
      </p:sp>
      <p:sp>
        <p:nvSpPr>
          <p:cNvPr id="150" name="Google Shape;150;p27"/>
          <p:cNvSpPr/>
          <p:nvPr/>
        </p:nvSpPr>
        <p:spPr>
          <a:xfrm>
            <a:off x="3032513" y="1937350"/>
            <a:ext cx="1695600" cy="838200"/>
          </a:xfrm>
          <a:prstGeom prst="roundRect">
            <a:avLst>
              <a:gd fmla="val 24569"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Nunito"/>
                <a:ea typeface="Nunito"/>
                <a:cs typeface="Nunito"/>
                <a:sym typeface="Nunito"/>
              </a:rPr>
              <a:t>Characteristics of an IDEAL Indicator</a:t>
            </a:r>
            <a:endParaRPr b="1">
              <a:solidFill>
                <a:srgbClr val="FFFFFF"/>
              </a:solidFill>
              <a:latin typeface="Nunito"/>
              <a:ea typeface="Nunito"/>
              <a:cs typeface="Nunito"/>
              <a:sym typeface="Nunito"/>
            </a:endParaRPr>
          </a:p>
        </p:txBody>
      </p:sp>
      <p:sp>
        <p:nvSpPr>
          <p:cNvPr id="151" name="Google Shape;151;p27"/>
          <p:cNvSpPr/>
          <p:nvPr/>
        </p:nvSpPr>
        <p:spPr>
          <a:xfrm>
            <a:off x="5296400" y="1347400"/>
            <a:ext cx="2191800" cy="644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GB" sz="1200">
                <a:latin typeface="Mada"/>
                <a:ea typeface="Mada"/>
                <a:cs typeface="Mada"/>
                <a:sym typeface="Mada"/>
              </a:rPr>
              <a:t>reflects changes only in that situation</a:t>
            </a:r>
            <a:endParaRPr sz="1200">
              <a:latin typeface="Mada"/>
              <a:ea typeface="Mada"/>
              <a:cs typeface="Mada"/>
              <a:sym typeface="Mada"/>
            </a:endParaRPr>
          </a:p>
        </p:txBody>
      </p:sp>
      <p:sp>
        <p:nvSpPr>
          <p:cNvPr id="152" name="Google Shape;152;p27"/>
          <p:cNvSpPr/>
          <p:nvPr/>
        </p:nvSpPr>
        <p:spPr>
          <a:xfrm>
            <a:off x="5296550" y="2490400"/>
            <a:ext cx="2191800" cy="644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en-GB" sz="1200">
                <a:latin typeface="Mada"/>
                <a:ea typeface="Mada"/>
                <a:cs typeface="Mada"/>
                <a:sym typeface="Mada"/>
              </a:rPr>
              <a:t>relevant to the community needs &amp; problems.</a:t>
            </a:r>
            <a:endParaRPr sz="1200">
              <a:latin typeface="Mada"/>
              <a:ea typeface="Mada"/>
              <a:cs typeface="Mada"/>
              <a:sym typeface="Mada"/>
            </a:endParaRPr>
          </a:p>
        </p:txBody>
      </p:sp>
      <p:sp>
        <p:nvSpPr>
          <p:cNvPr id="153" name="Google Shape;153;p27"/>
          <p:cNvSpPr/>
          <p:nvPr/>
        </p:nvSpPr>
        <p:spPr>
          <a:xfrm>
            <a:off x="90350" y="1347400"/>
            <a:ext cx="2261100" cy="644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en-GB" sz="1200">
                <a:latin typeface="Mada"/>
                <a:ea typeface="Mada"/>
                <a:cs typeface="Mada"/>
                <a:sym typeface="Mada"/>
              </a:rPr>
              <a:t>measures what it i</a:t>
            </a:r>
            <a:r>
              <a:rPr lang="en-GB" sz="1200">
                <a:latin typeface="Mada"/>
                <a:ea typeface="Mada"/>
                <a:cs typeface="Mada"/>
                <a:sym typeface="Mada"/>
              </a:rPr>
              <a:t>s </a:t>
            </a:r>
            <a:r>
              <a:rPr lang="en-GB" sz="1200">
                <a:latin typeface="Mada"/>
                <a:ea typeface="Mada"/>
                <a:cs typeface="Mada"/>
                <a:sym typeface="Mada"/>
              </a:rPr>
              <a:t>supposed to measure.</a:t>
            </a:r>
            <a:endParaRPr sz="1200">
              <a:latin typeface="Mada"/>
              <a:ea typeface="Mada"/>
              <a:cs typeface="Mada"/>
              <a:sym typeface="Mada"/>
            </a:endParaRPr>
          </a:p>
        </p:txBody>
      </p:sp>
      <p:sp>
        <p:nvSpPr>
          <p:cNvPr id="154" name="Google Shape;154;p27"/>
          <p:cNvSpPr/>
          <p:nvPr/>
        </p:nvSpPr>
        <p:spPr>
          <a:xfrm>
            <a:off x="90500" y="2464375"/>
            <a:ext cx="2261100" cy="644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en-GB" sz="1200">
                <a:latin typeface="Mada"/>
                <a:ea typeface="Mada"/>
                <a:cs typeface="Mada"/>
                <a:sym typeface="Mada"/>
              </a:rPr>
              <a:t>provides same information under different observations &amp;</a:t>
            </a:r>
            <a:endParaRPr sz="12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200">
                <a:latin typeface="Mada"/>
                <a:ea typeface="Mada"/>
                <a:cs typeface="Mada"/>
                <a:sym typeface="Mada"/>
              </a:rPr>
              <a:t>Conditions</a:t>
            </a:r>
            <a:r>
              <a:rPr lang="en-GB" sz="1200">
                <a:solidFill>
                  <a:srgbClr val="999999"/>
                </a:solidFill>
                <a:latin typeface="Mada"/>
                <a:ea typeface="Mada"/>
                <a:cs typeface="Mada"/>
                <a:sym typeface="Mada"/>
              </a:rPr>
              <a:t> </a:t>
            </a:r>
            <a:r>
              <a:rPr lang="en-GB" sz="1200">
                <a:solidFill>
                  <a:srgbClr val="6AA84F"/>
                </a:solidFill>
                <a:latin typeface="Mada"/>
                <a:ea typeface="Mada"/>
                <a:cs typeface="Mada"/>
                <a:sym typeface="Mada"/>
              </a:rPr>
              <a:t>(consistent)</a:t>
            </a:r>
            <a:endParaRPr sz="1200">
              <a:solidFill>
                <a:srgbClr val="6AA84F"/>
              </a:solidFill>
              <a:latin typeface="Mada"/>
              <a:ea typeface="Mada"/>
              <a:cs typeface="Mada"/>
              <a:sym typeface="Mada"/>
            </a:endParaRPr>
          </a:p>
        </p:txBody>
      </p:sp>
      <p:cxnSp>
        <p:nvCxnSpPr>
          <p:cNvPr id="155" name="Google Shape;155;p27"/>
          <p:cNvCxnSpPr>
            <a:stCxn id="150" idx="3"/>
            <a:endCxn id="151" idx="1"/>
          </p:cNvCxnSpPr>
          <p:nvPr/>
        </p:nvCxnSpPr>
        <p:spPr>
          <a:xfrm flipH="1" rot="10800000">
            <a:off x="4728113" y="1669750"/>
            <a:ext cx="568200" cy="686700"/>
          </a:xfrm>
          <a:prstGeom prst="curvedConnector3">
            <a:avLst>
              <a:gd fmla="val 50008" name="adj1"/>
            </a:avLst>
          </a:prstGeom>
          <a:noFill/>
          <a:ln cap="flat" cmpd="sng" w="9525">
            <a:solidFill>
              <a:srgbClr val="595959"/>
            </a:solidFill>
            <a:prstDash val="solid"/>
            <a:round/>
            <a:headEnd len="med" w="med" type="none"/>
            <a:tailEnd len="med" w="med" type="none"/>
          </a:ln>
        </p:spPr>
      </p:cxnSp>
      <p:cxnSp>
        <p:nvCxnSpPr>
          <p:cNvPr id="156" name="Google Shape;156;p27"/>
          <p:cNvCxnSpPr>
            <a:stCxn id="150" idx="3"/>
            <a:endCxn id="152" idx="1"/>
          </p:cNvCxnSpPr>
          <p:nvPr/>
        </p:nvCxnSpPr>
        <p:spPr>
          <a:xfrm>
            <a:off x="4728113" y="2356450"/>
            <a:ext cx="568500" cy="456300"/>
          </a:xfrm>
          <a:prstGeom prst="curvedConnector3">
            <a:avLst>
              <a:gd fmla="val 49994" name="adj1"/>
            </a:avLst>
          </a:prstGeom>
          <a:noFill/>
          <a:ln cap="flat" cmpd="sng" w="9525">
            <a:solidFill>
              <a:srgbClr val="595959"/>
            </a:solidFill>
            <a:prstDash val="solid"/>
            <a:round/>
            <a:headEnd len="med" w="med" type="none"/>
            <a:tailEnd len="med" w="med" type="none"/>
          </a:ln>
        </p:spPr>
      </p:cxnSp>
      <p:cxnSp>
        <p:nvCxnSpPr>
          <p:cNvPr id="157" name="Google Shape;157;p27"/>
          <p:cNvCxnSpPr>
            <a:stCxn id="150" idx="1"/>
            <a:endCxn id="153" idx="3"/>
          </p:cNvCxnSpPr>
          <p:nvPr/>
        </p:nvCxnSpPr>
        <p:spPr>
          <a:xfrm rot="10800000">
            <a:off x="2351513" y="1669750"/>
            <a:ext cx="681000" cy="686700"/>
          </a:xfrm>
          <a:prstGeom prst="curvedConnector3">
            <a:avLst>
              <a:gd fmla="val 50005" name="adj1"/>
            </a:avLst>
          </a:prstGeom>
          <a:noFill/>
          <a:ln cap="flat" cmpd="sng" w="9525">
            <a:solidFill>
              <a:srgbClr val="595959"/>
            </a:solidFill>
            <a:prstDash val="solid"/>
            <a:round/>
            <a:headEnd len="med" w="med" type="none"/>
            <a:tailEnd len="med" w="med" type="none"/>
          </a:ln>
        </p:spPr>
      </p:cxnSp>
      <p:cxnSp>
        <p:nvCxnSpPr>
          <p:cNvPr id="158" name="Google Shape;158;p27"/>
          <p:cNvCxnSpPr>
            <a:stCxn id="150" idx="1"/>
            <a:endCxn id="154" idx="3"/>
          </p:cNvCxnSpPr>
          <p:nvPr/>
        </p:nvCxnSpPr>
        <p:spPr>
          <a:xfrm flipH="1">
            <a:off x="2351513" y="2356450"/>
            <a:ext cx="681000" cy="430200"/>
          </a:xfrm>
          <a:prstGeom prst="curvedConnector3">
            <a:avLst>
              <a:gd fmla="val 49994" name="adj1"/>
            </a:avLst>
          </a:prstGeom>
          <a:noFill/>
          <a:ln cap="flat" cmpd="sng" w="9525">
            <a:solidFill>
              <a:srgbClr val="595959"/>
            </a:solidFill>
            <a:prstDash val="solid"/>
            <a:round/>
            <a:headEnd len="med" w="med" type="none"/>
            <a:tailEnd len="med" w="med" type="none"/>
          </a:ln>
        </p:spPr>
      </p:cxnSp>
      <p:sp>
        <p:nvSpPr>
          <p:cNvPr id="159" name="Google Shape;159;p27"/>
          <p:cNvSpPr/>
          <p:nvPr/>
        </p:nvSpPr>
        <p:spPr>
          <a:xfrm>
            <a:off x="5409050" y="3557800"/>
            <a:ext cx="2079300" cy="644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en-GB" sz="1200">
                <a:latin typeface="Mada"/>
                <a:ea typeface="Mada"/>
                <a:cs typeface="Mada"/>
                <a:sym typeface="Mada"/>
              </a:rPr>
              <a:t>the ability to obtain data when needed</a:t>
            </a:r>
            <a:endParaRPr sz="1200">
              <a:latin typeface="Mada"/>
              <a:ea typeface="Mada"/>
              <a:cs typeface="Mada"/>
              <a:sym typeface="Mada"/>
            </a:endParaRPr>
          </a:p>
        </p:txBody>
      </p:sp>
      <p:cxnSp>
        <p:nvCxnSpPr>
          <p:cNvPr id="160" name="Google Shape;160;p27"/>
          <p:cNvCxnSpPr>
            <a:stCxn id="150" idx="3"/>
            <a:endCxn id="159" idx="1"/>
          </p:cNvCxnSpPr>
          <p:nvPr/>
        </p:nvCxnSpPr>
        <p:spPr>
          <a:xfrm>
            <a:off x="4728113" y="2356450"/>
            <a:ext cx="681000" cy="1523700"/>
          </a:xfrm>
          <a:prstGeom prst="curvedConnector3">
            <a:avLst>
              <a:gd fmla="val 49995" name="adj1"/>
            </a:avLst>
          </a:prstGeom>
          <a:noFill/>
          <a:ln cap="flat" cmpd="sng" w="9525">
            <a:solidFill>
              <a:srgbClr val="595959"/>
            </a:solidFill>
            <a:prstDash val="solid"/>
            <a:round/>
            <a:headEnd len="med" w="med" type="none"/>
            <a:tailEnd len="med" w="med" type="none"/>
          </a:ln>
        </p:spPr>
      </p:cxnSp>
      <p:sp>
        <p:nvSpPr>
          <p:cNvPr id="161" name="Google Shape;161;p27"/>
          <p:cNvSpPr/>
          <p:nvPr/>
        </p:nvSpPr>
        <p:spPr>
          <a:xfrm>
            <a:off x="90499" y="3581350"/>
            <a:ext cx="2328900" cy="644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en-GB" sz="1200">
                <a:latin typeface="Mada"/>
                <a:ea typeface="Mada"/>
                <a:cs typeface="Mada"/>
                <a:sym typeface="Mada"/>
              </a:rPr>
              <a:t>sensitive to changes in the situation </a:t>
            </a:r>
            <a:endParaRPr sz="1200">
              <a:latin typeface="Mada"/>
              <a:ea typeface="Mada"/>
              <a:cs typeface="Mada"/>
              <a:sym typeface="Mada"/>
            </a:endParaRPr>
          </a:p>
        </p:txBody>
      </p:sp>
      <p:cxnSp>
        <p:nvCxnSpPr>
          <p:cNvPr id="162" name="Google Shape;162;p27"/>
          <p:cNvCxnSpPr>
            <a:stCxn id="150" idx="1"/>
            <a:endCxn id="161" idx="3"/>
          </p:cNvCxnSpPr>
          <p:nvPr/>
        </p:nvCxnSpPr>
        <p:spPr>
          <a:xfrm flipH="1">
            <a:off x="2419313" y="2356450"/>
            <a:ext cx="613200" cy="1547100"/>
          </a:xfrm>
          <a:prstGeom prst="curvedConnector3">
            <a:avLst>
              <a:gd fmla="val 49993" name="adj1"/>
            </a:avLst>
          </a:prstGeom>
          <a:noFill/>
          <a:ln cap="flat" cmpd="sng" w="9525">
            <a:solidFill>
              <a:srgbClr val="595959"/>
            </a:solidFill>
            <a:prstDash val="solid"/>
            <a:round/>
            <a:headEnd len="med" w="med" type="none"/>
            <a:tailEnd len="med" w="med" type="none"/>
          </a:ln>
        </p:spPr>
      </p:cxnSp>
      <p:sp>
        <p:nvSpPr>
          <p:cNvPr id="163" name="Google Shape;163;p27"/>
          <p:cNvSpPr/>
          <p:nvPr/>
        </p:nvSpPr>
        <p:spPr>
          <a:xfrm>
            <a:off x="453324" y="1039600"/>
            <a:ext cx="1472700" cy="3078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Valid</a:t>
            </a:r>
            <a:endParaRPr>
              <a:solidFill>
                <a:srgbClr val="FFFFFF"/>
              </a:solidFill>
              <a:latin typeface="Nunito"/>
              <a:ea typeface="Nunito"/>
              <a:cs typeface="Nunito"/>
              <a:sym typeface="Nunito"/>
            </a:endParaRPr>
          </a:p>
        </p:txBody>
      </p:sp>
      <p:sp>
        <p:nvSpPr>
          <p:cNvPr id="164" name="Google Shape;164;p27"/>
          <p:cNvSpPr/>
          <p:nvPr/>
        </p:nvSpPr>
        <p:spPr>
          <a:xfrm>
            <a:off x="5611099" y="1039600"/>
            <a:ext cx="1472700" cy="3078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Specific</a:t>
            </a:r>
            <a:endParaRPr>
              <a:solidFill>
                <a:srgbClr val="FFFFFF"/>
              </a:solidFill>
              <a:latin typeface="Nunito"/>
              <a:ea typeface="Nunito"/>
              <a:cs typeface="Nunito"/>
              <a:sym typeface="Nunito"/>
            </a:endParaRPr>
          </a:p>
        </p:txBody>
      </p:sp>
      <p:sp>
        <p:nvSpPr>
          <p:cNvPr id="165" name="Google Shape;165;p27"/>
          <p:cNvSpPr/>
          <p:nvPr/>
        </p:nvSpPr>
        <p:spPr>
          <a:xfrm>
            <a:off x="429499" y="2156575"/>
            <a:ext cx="1472700" cy="3078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Reliable</a:t>
            </a:r>
            <a:endParaRPr>
              <a:solidFill>
                <a:srgbClr val="FFFFFF"/>
              </a:solidFill>
              <a:latin typeface="Nunito"/>
              <a:ea typeface="Nunito"/>
              <a:cs typeface="Nunito"/>
              <a:sym typeface="Nunito"/>
            </a:endParaRPr>
          </a:p>
        </p:txBody>
      </p:sp>
      <p:sp>
        <p:nvSpPr>
          <p:cNvPr id="166" name="Google Shape;166;p27"/>
          <p:cNvSpPr/>
          <p:nvPr/>
        </p:nvSpPr>
        <p:spPr>
          <a:xfrm>
            <a:off x="484699" y="3303975"/>
            <a:ext cx="1472700" cy="3078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Sensitive</a:t>
            </a:r>
            <a:endParaRPr>
              <a:solidFill>
                <a:srgbClr val="FFFFFF"/>
              </a:solidFill>
              <a:latin typeface="Nunito"/>
              <a:ea typeface="Nunito"/>
              <a:cs typeface="Nunito"/>
              <a:sym typeface="Nunito"/>
            </a:endParaRPr>
          </a:p>
        </p:txBody>
      </p:sp>
      <p:sp>
        <p:nvSpPr>
          <p:cNvPr id="167" name="Google Shape;167;p27"/>
          <p:cNvSpPr/>
          <p:nvPr/>
        </p:nvSpPr>
        <p:spPr>
          <a:xfrm>
            <a:off x="5611099" y="2202550"/>
            <a:ext cx="1472700" cy="3078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Relevant</a:t>
            </a:r>
            <a:endParaRPr>
              <a:solidFill>
                <a:srgbClr val="FFFFFF"/>
              </a:solidFill>
              <a:latin typeface="Nunito"/>
              <a:ea typeface="Nunito"/>
              <a:cs typeface="Nunito"/>
              <a:sym typeface="Nunito"/>
            </a:endParaRPr>
          </a:p>
        </p:txBody>
      </p:sp>
      <p:sp>
        <p:nvSpPr>
          <p:cNvPr id="168" name="Google Shape;168;p27"/>
          <p:cNvSpPr/>
          <p:nvPr/>
        </p:nvSpPr>
        <p:spPr>
          <a:xfrm>
            <a:off x="5712349" y="3242975"/>
            <a:ext cx="1472700" cy="3078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Feasible</a:t>
            </a:r>
            <a:endParaRPr>
              <a:solidFill>
                <a:srgbClr val="FFFFFF"/>
              </a:solidFill>
              <a:latin typeface="Nunito"/>
              <a:ea typeface="Nunito"/>
              <a:cs typeface="Nunito"/>
              <a:sym typeface="Nunito"/>
            </a:endParaRPr>
          </a:p>
        </p:txBody>
      </p:sp>
      <p:sp>
        <p:nvSpPr>
          <p:cNvPr id="169" name="Google Shape;169;p27"/>
          <p:cNvSpPr/>
          <p:nvPr/>
        </p:nvSpPr>
        <p:spPr>
          <a:xfrm>
            <a:off x="986200" y="4595450"/>
            <a:ext cx="5772300" cy="478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GB" sz="2400">
                <a:solidFill>
                  <a:srgbClr val="FFFFFF"/>
                </a:solidFill>
                <a:latin typeface="Nunito"/>
                <a:ea typeface="Nunito"/>
                <a:cs typeface="Nunito"/>
                <a:sym typeface="Nunito"/>
              </a:rPr>
              <a:t>Major types of Health Indicators</a:t>
            </a:r>
            <a:endParaRPr b="1" sz="2400">
              <a:solidFill>
                <a:srgbClr val="FFFFFF"/>
              </a:solidFill>
              <a:latin typeface="Nunito"/>
              <a:ea typeface="Nunito"/>
              <a:cs typeface="Nunito"/>
              <a:sym typeface="Nunito"/>
            </a:endParaRPr>
          </a:p>
        </p:txBody>
      </p:sp>
      <p:sp>
        <p:nvSpPr>
          <p:cNvPr id="170" name="Google Shape;170;p27"/>
          <p:cNvSpPr/>
          <p:nvPr/>
        </p:nvSpPr>
        <p:spPr>
          <a:xfrm>
            <a:off x="35275" y="6162025"/>
            <a:ext cx="898200" cy="5685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Incidence</a:t>
            </a:r>
            <a:endParaRPr sz="1200">
              <a:latin typeface="Mada"/>
              <a:ea typeface="Mada"/>
              <a:cs typeface="Mada"/>
              <a:sym typeface="Mada"/>
            </a:endParaRPr>
          </a:p>
        </p:txBody>
      </p:sp>
      <p:sp>
        <p:nvSpPr>
          <p:cNvPr id="171" name="Google Shape;171;p27"/>
          <p:cNvSpPr/>
          <p:nvPr/>
        </p:nvSpPr>
        <p:spPr>
          <a:xfrm>
            <a:off x="97100" y="5500775"/>
            <a:ext cx="2191800" cy="5010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ctr">
              <a:spcBef>
                <a:spcPts val="0"/>
              </a:spcBef>
              <a:spcAft>
                <a:spcPts val="0"/>
              </a:spcAft>
              <a:buNone/>
            </a:pPr>
            <a:r>
              <a:rPr b="1" lang="en-GB" sz="1600">
                <a:latin typeface="Nunito"/>
                <a:ea typeface="Nunito"/>
                <a:cs typeface="Nunito"/>
                <a:sym typeface="Nunito"/>
              </a:rPr>
              <a:t>Morbidity </a:t>
            </a:r>
            <a:r>
              <a:rPr b="1" lang="en-GB" sz="1000">
                <a:solidFill>
                  <a:srgbClr val="6AA84F"/>
                </a:solidFill>
                <a:latin typeface="Nunito"/>
                <a:ea typeface="Nunito"/>
                <a:cs typeface="Nunito"/>
                <a:sym typeface="Nunito"/>
              </a:rPr>
              <a:t>عبئ المرض </a:t>
            </a:r>
            <a:r>
              <a:rPr b="1" lang="en-GB" sz="1600">
                <a:latin typeface="Nunito"/>
                <a:ea typeface="Nunito"/>
                <a:cs typeface="Nunito"/>
                <a:sym typeface="Nunito"/>
              </a:rPr>
              <a:t> </a:t>
            </a:r>
            <a:r>
              <a:rPr b="1" baseline="30000" lang="en-GB" sz="1600">
                <a:latin typeface="Nunito"/>
                <a:ea typeface="Nunito"/>
                <a:cs typeface="Nunito"/>
                <a:sym typeface="Nunito"/>
              </a:rPr>
              <a:t>2</a:t>
            </a:r>
            <a:endParaRPr b="1" baseline="30000" sz="1600">
              <a:latin typeface="Nunito"/>
              <a:ea typeface="Nunito"/>
              <a:cs typeface="Nunito"/>
              <a:sym typeface="Nunito"/>
            </a:endParaRPr>
          </a:p>
        </p:txBody>
      </p:sp>
      <p:sp>
        <p:nvSpPr>
          <p:cNvPr id="172" name="Google Shape;172;p27"/>
          <p:cNvSpPr/>
          <p:nvPr/>
        </p:nvSpPr>
        <p:spPr>
          <a:xfrm>
            <a:off x="2351450" y="5500775"/>
            <a:ext cx="5136900" cy="5010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Nunito"/>
                <a:ea typeface="Nunito"/>
                <a:cs typeface="Nunito"/>
                <a:sym typeface="Nunito"/>
              </a:rPr>
              <a:t>Mortality</a:t>
            </a:r>
            <a:r>
              <a:rPr b="1" lang="en-GB" sz="1600">
                <a:latin typeface="Nunito"/>
                <a:ea typeface="Nunito"/>
                <a:cs typeface="Nunito"/>
                <a:sym typeface="Nunito"/>
              </a:rPr>
              <a:t> </a:t>
            </a:r>
            <a:r>
              <a:rPr b="1" lang="en-GB" sz="1000">
                <a:solidFill>
                  <a:srgbClr val="6AA84F"/>
                </a:solidFill>
                <a:latin typeface="Nunito"/>
                <a:ea typeface="Nunito"/>
                <a:cs typeface="Nunito"/>
                <a:sym typeface="Nunito"/>
              </a:rPr>
              <a:t>الوفيات </a:t>
            </a:r>
            <a:r>
              <a:rPr b="1" lang="en-GB" sz="1600">
                <a:latin typeface="Nunito"/>
                <a:ea typeface="Nunito"/>
                <a:cs typeface="Nunito"/>
                <a:sym typeface="Nunito"/>
              </a:rPr>
              <a:t>  </a:t>
            </a:r>
            <a:endParaRPr b="1" sz="1600">
              <a:latin typeface="Nunito"/>
              <a:ea typeface="Nunito"/>
              <a:cs typeface="Nunito"/>
              <a:sym typeface="Nunito"/>
            </a:endParaRPr>
          </a:p>
        </p:txBody>
      </p:sp>
      <p:sp>
        <p:nvSpPr>
          <p:cNvPr id="173" name="Google Shape;173;p27"/>
          <p:cNvSpPr/>
          <p:nvPr/>
        </p:nvSpPr>
        <p:spPr>
          <a:xfrm>
            <a:off x="2318175" y="6106475"/>
            <a:ext cx="766500" cy="644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Crude death rate</a:t>
            </a:r>
            <a:endParaRPr b="1" sz="1200">
              <a:latin typeface="Mada"/>
              <a:ea typeface="Mada"/>
              <a:cs typeface="Mada"/>
              <a:sym typeface="Mada"/>
            </a:endParaRPr>
          </a:p>
        </p:txBody>
      </p:sp>
      <p:cxnSp>
        <p:nvCxnSpPr>
          <p:cNvPr id="174" name="Google Shape;174;p27"/>
          <p:cNvCxnSpPr>
            <a:stCxn id="169" idx="2"/>
            <a:endCxn id="172" idx="0"/>
          </p:cNvCxnSpPr>
          <p:nvPr/>
        </p:nvCxnSpPr>
        <p:spPr>
          <a:xfrm flipH="1" rot="-5400000">
            <a:off x="4182550" y="4763450"/>
            <a:ext cx="427200" cy="1047600"/>
          </a:xfrm>
          <a:prstGeom prst="curvedConnector3">
            <a:avLst>
              <a:gd fmla="val 49991" name="adj1"/>
            </a:avLst>
          </a:prstGeom>
          <a:noFill/>
          <a:ln cap="flat" cmpd="sng" w="9525">
            <a:solidFill>
              <a:srgbClr val="666666"/>
            </a:solidFill>
            <a:prstDash val="solid"/>
            <a:round/>
            <a:headEnd len="med" w="med" type="none"/>
            <a:tailEnd len="med" w="med" type="none"/>
          </a:ln>
        </p:spPr>
      </p:cxnSp>
      <p:cxnSp>
        <p:nvCxnSpPr>
          <p:cNvPr id="175" name="Google Shape;175;p27"/>
          <p:cNvCxnSpPr>
            <a:stCxn id="169" idx="2"/>
            <a:endCxn id="171" idx="0"/>
          </p:cNvCxnSpPr>
          <p:nvPr/>
        </p:nvCxnSpPr>
        <p:spPr>
          <a:xfrm rot="5400000">
            <a:off x="2319100" y="3947600"/>
            <a:ext cx="427200" cy="2679300"/>
          </a:xfrm>
          <a:prstGeom prst="curvedConnector3">
            <a:avLst>
              <a:gd fmla="val 49991" name="adj1"/>
            </a:avLst>
          </a:prstGeom>
          <a:noFill/>
          <a:ln cap="flat" cmpd="sng" w="9525">
            <a:solidFill>
              <a:srgbClr val="666666"/>
            </a:solidFill>
            <a:prstDash val="solid"/>
            <a:round/>
            <a:headEnd len="med" w="med" type="none"/>
            <a:tailEnd len="med" w="med" type="none"/>
          </a:ln>
        </p:spPr>
      </p:cxnSp>
      <p:sp>
        <p:nvSpPr>
          <p:cNvPr id="176" name="Google Shape;176;p27"/>
          <p:cNvSpPr/>
          <p:nvPr/>
        </p:nvSpPr>
        <p:spPr>
          <a:xfrm>
            <a:off x="1028950" y="6162025"/>
            <a:ext cx="1166400" cy="5685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Prevalence</a:t>
            </a:r>
            <a:endParaRPr b="1" sz="1200">
              <a:latin typeface="Mada"/>
              <a:ea typeface="Mada"/>
              <a:cs typeface="Mada"/>
              <a:sym typeface="Mada"/>
            </a:endParaRPr>
          </a:p>
        </p:txBody>
      </p:sp>
      <p:sp>
        <p:nvSpPr>
          <p:cNvPr id="177" name="Google Shape;177;p27"/>
          <p:cNvSpPr/>
          <p:nvPr/>
        </p:nvSpPr>
        <p:spPr>
          <a:xfrm>
            <a:off x="331725" y="7190188"/>
            <a:ext cx="1047600" cy="4347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Point Prevalence</a:t>
            </a:r>
            <a:endParaRPr b="1" sz="1200">
              <a:latin typeface="Mada"/>
              <a:ea typeface="Mada"/>
              <a:cs typeface="Mada"/>
              <a:sym typeface="Mada"/>
            </a:endParaRPr>
          </a:p>
        </p:txBody>
      </p:sp>
      <p:sp>
        <p:nvSpPr>
          <p:cNvPr id="178" name="Google Shape;178;p27"/>
          <p:cNvSpPr/>
          <p:nvPr/>
        </p:nvSpPr>
        <p:spPr>
          <a:xfrm>
            <a:off x="1612150" y="7190200"/>
            <a:ext cx="995700" cy="4347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Period Prevalence</a:t>
            </a:r>
            <a:endParaRPr b="1" sz="1200">
              <a:latin typeface="Mada"/>
              <a:ea typeface="Mada"/>
              <a:cs typeface="Mada"/>
              <a:sym typeface="Mada"/>
            </a:endParaRPr>
          </a:p>
        </p:txBody>
      </p:sp>
      <p:sp>
        <p:nvSpPr>
          <p:cNvPr id="179" name="Google Shape;179;p27"/>
          <p:cNvSpPr/>
          <p:nvPr/>
        </p:nvSpPr>
        <p:spPr>
          <a:xfrm>
            <a:off x="3164750" y="6106475"/>
            <a:ext cx="898200" cy="644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Specific mortality rates</a:t>
            </a:r>
            <a:endParaRPr b="1" sz="1200">
              <a:latin typeface="Mada"/>
              <a:ea typeface="Mada"/>
              <a:cs typeface="Mada"/>
              <a:sym typeface="Mada"/>
            </a:endParaRPr>
          </a:p>
        </p:txBody>
      </p:sp>
      <p:sp>
        <p:nvSpPr>
          <p:cNvPr id="180" name="Google Shape;180;p27"/>
          <p:cNvSpPr/>
          <p:nvPr/>
        </p:nvSpPr>
        <p:spPr>
          <a:xfrm>
            <a:off x="2840686" y="7190188"/>
            <a:ext cx="1184100" cy="4347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Group Specific</a:t>
            </a:r>
            <a:endParaRPr b="1" sz="1200">
              <a:latin typeface="Mada"/>
              <a:ea typeface="Mada"/>
              <a:cs typeface="Mada"/>
              <a:sym typeface="Mada"/>
            </a:endParaRPr>
          </a:p>
        </p:txBody>
      </p:sp>
      <p:sp>
        <p:nvSpPr>
          <p:cNvPr id="181" name="Google Shape;181;p27"/>
          <p:cNvSpPr/>
          <p:nvPr/>
        </p:nvSpPr>
        <p:spPr>
          <a:xfrm>
            <a:off x="4117346" y="7190188"/>
            <a:ext cx="1184100" cy="4347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Cause Specific</a:t>
            </a:r>
            <a:endParaRPr b="1" sz="1200">
              <a:latin typeface="Mada"/>
              <a:ea typeface="Mada"/>
              <a:cs typeface="Mada"/>
              <a:sym typeface="Mada"/>
            </a:endParaRPr>
          </a:p>
        </p:txBody>
      </p:sp>
      <p:sp>
        <p:nvSpPr>
          <p:cNvPr id="182" name="Google Shape;182;p27"/>
          <p:cNvSpPr/>
          <p:nvPr/>
        </p:nvSpPr>
        <p:spPr>
          <a:xfrm>
            <a:off x="5394025" y="7183449"/>
            <a:ext cx="1957500" cy="4482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Social </a:t>
            </a:r>
            <a:r>
              <a:rPr lang="en-GB" sz="1200">
                <a:latin typeface="Mada"/>
                <a:ea typeface="Mada"/>
                <a:cs typeface="Mada"/>
                <a:sym typeface="Mada"/>
              </a:rPr>
              <a:t>Determinants Specific</a:t>
            </a:r>
            <a:endParaRPr sz="1200">
              <a:latin typeface="Mada"/>
              <a:ea typeface="Mada"/>
              <a:cs typeface="Mada"/>
              <a:sym typeface="Mada"/>
            </a:endParaRPr>
          </a:p>
        </p:txBody>
      </p:sp>
      <p:sp>
        <p:nvSpPr>
          <p:cNvPr id="183" name="Google Shape;183;p27"/>
          <p:cNvSpPr/>
          <p:nvPr/>
        </p:nvSpPr>
        <p:spPr>
          <a:xfrm>
            <a:off x="4143025" y="6069975"/>
            <a:ext cx="1289400" cy="6783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Maternal &amp; Child mortality (ratios, rates)</a:t>
            </a:r>
            <a:r>
              <a:rPr baseline="30000" lang="en-GB" sz="1200">
                <a:latin typeface="Mada"/>
                <a:ea typeface="Mada"/>
                <a:cs typeface="Mada"/>
                <a:sym typeface="Mada"/>
              </a:rPr>
              <a:t>3</a:t>
            </a:r>
            <a:endParaRPr b="1" baseline="30000" sz="1200">
              <a:latin typeface="Mada"/>
              <a:ea typeface="Mada"/>
              <a:cs typeface="Mada"/>
              <a:sym typeface="Mada"/>
            </a:endParaRPr>
          </a:p>
        </p:txBody>
      </p:sp>
      <p:sp>
        <p:nvSpPr>
          <p:cNvPr id="184" name="Google Shape;184;p27"/>
          <p:cNvSpPr/>
          <p:nvPr/>
        </p:nvSpPr>
        <p:spPr>
          <a:xfrm>
            <a:off x="5462600" y="6069975"/>
            <a:ext cx="1245000" cy="6810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latin typeface="Mada"/>
                <a:ea typeface="Mada"/>
                <a:cs typeface="Mada"/>
                <a:sym typeface="Mada"/>
              </a:rPr>
              <a:t>Proportionate</a:t>
            </a:r>
            <a:endParaRPr sz="1200">
              <a:latin typeface="Mada"/>
              <a:ea typeface="Mada"/>
              <a:cs typeface="Mada"/>
              <a:sym typeface="Mada"/>
            </a:endParaRPr>
          </a:p>
          <a:p>
            <a:pPr indent="0" lvl="0" marL="0" rtl="0" algn="ctr">
              <a:spcBef>
                <a:spcPts val="0"/>
              </a:spcBef>
              <a:spcAft>
                <a:spcPts val="0"/>
              </a:spcAft>
              <a:buNone/>
            </a:pPr>
            <a:r>
              <a:rPr lang="en-GB" sz="1200">
                <a:latin typeface="Mada"/>
                <a:ea typeface="Mada"/>
                <a:cs typeface="Mada"/>
                <a:sym typeface="Mada"/>
              </a:rPr>
              <a:t>mortality</a:t>
            </a:r>
            <a:r>
              <a:rPr baseline="30000" lang="en-GB" sz="1200">
                <a:solidFill>
                  <a:schemeClr val="dk1"/>
                </a:solidFill>
                <a:latin typeface="Mada"/>
                <a:ea typeface="Mada"/>
                <a:cs typeface="Mada"/>
                <a:sym typeface="Mada"/>
              </a:rPr>
              <a:t>4</a:t>
            </a:r>
            <a:endParaRPr sz="1200">
              <a:latin typeface="Mada"/>
              <a:ea typeface="Mada"/>
              <a:cs typeface="Mada"/>
              <a:sym typeface="Mada"/>
            </a:endParaRPr>
          </a:p>
        </p:txBody>
      </p:sp>
      <p:sp>
        <p:nvSpPr>
          <p:cNvPr id="185" name="Google Shape;185;p27"/>
          <p:cNvSpPr/>
          <p:nvPr/>
        </p:nvSpPr>
        <p:spPr>
          <a:xfrm>
            <a:off x="6737775" y="6040025"/>
            <a:ext cx="851700" cy="6810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Case Fatality Rate</a:t>
            </a:r>
            <a:endParaRPr sz="1200">
              <a:latin typeface="Mada"/>
              <a:ea typeface="Mada"/>
              <a:cs typeface="Mada"/>
              <a:sym typeface="Mada"/>
            </a:endParaRPr>
          </a:p>
        </p:txBody>
      </p:sp>
      <p:pic>
        <p:nvPicPr>
          <p:cNvPr id="186" name="Google Shape;186;p27"/>
          <p:cNvPicPr preferRelativeResize="0"/>
          <p:nvPr/>
        </p:nvPicPr>
        <p:blipFill>
          <a:blip r:embed="rId3">
            <a:alphaModFix/>
          </a:blip>
          <a:stretch>
            <a:fillRect/>
          </a:stretch>
        </p:blipFill>
        <p:spPr>
          <a:xfrm>
            <a:off x="3967699" y="5562398"/>
            <a:ext cx="339000" cy="339000"/>
          </a:xfrm>
          <a:prstGeom prst="rect">
            <a:avLst/>
          </a:prstGeom>
          <a:noFill/>
          <a:ln>
            <a:noFill/>
          </a:ln>
          <a:effectLst>
            <a:outerShdw blurRad="57150" rotWithShape="0" algn="bl" dir="5400000" dist="19050">
              <a:srgbClr val="000000">
                <a:alpha val="50000"/>
              </a:srgbClr>
            </a:outerShdw>
          </a:effectLst>
        </p:spPr>
      </p:pic>
      <p:pic>
        <p:nvPicPr>
          <p:cNvPr id="187" name="Google Shape;187;p27"/>
          <p:cNvPicPr preferRelativeResize="0"/>
          <p:nvPr/>
        </p:nvPicPr>
        <p:blipFill>
          <a:blip r:embed="rId4">
            <a:alphaModFix/>
          </a:blip>
          <a:stretch>
            <a:fillRect/>
          </a:stretch>
        </p:blipFill>
        <p:spPr>
          <a:xfrm>
            <a:off x="97100" y="5562125"/>
            <a:ext cx="378300" cy="378300"/>
          </a:xfrm>
          <a:prstGeom prst="rect">
            <a:avLst/>
          </a:prstGeom>
          <a:noFill/>
          <a:ln>
            <a:noFill/>
          </a:ln>
          <a:effectLst>
            <a:outerShdw blurRad="57150" rotWithShape="0" algn="bl" dir="5400000" dist="19050">
              <a:srgbClr val="000000">
                <a:alpha val="50000"/>
              </a:srgbClr>
            </a:outerShdw>
          </a:effectLst>
        </p:spPr>
      </p:pic>
      <p:sp>
        <p:nvSpPr>
          <p:cNvPr id="188" name="Google Shape;188;p27"/>
          <p:cNvSpPr/>
          <p:nvPr/>
        </p:nvSpPr>
        <p:spPr>
          <a:xfrm>
            <a:off x="70825" y="7783725"/>
            <a:ext cx="1245000" cy="1860300"/>
          </a:xfrm>
          <a:prstGeom prst="roundRect">
            <a:avLst>
              <a:gd fmla="val 16667" name="adj"/>
            </a:avLst>
          </a:prstGeom>
          <a:solidFill>
            <a:srgbClr val="134F5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GB">
                <a:solidFill>
                  <a:srgbClr val="FFFFFF"/>
                </a:solidFill>
                <a:latin typeface="Nunito"/>
                <a:ea typeface="Nunito"/>
                <a:cs typeface="Nunito"/>
                <a:sym typeface="Nunito"/>
              </a:rPr>
              <a:t>Other</a:t>
            </a:r>
            <a:r>
              <a:rPr b="1" lang="en-GB">
                <a:solidFill>
                  <a:srgbClr val="FFFFFF"/>
                </a:solidFill>
                <a:latin typeface="Nunito"/>
                <a:ea typeface="Nunito"/>
                <a:cs typeface="Nunito"/>
                <a:sym typeface="Nunito"/>
              </a:rPr>
              <a:t> types of Health Indicators</a:t>
            </a:r>
            <a:endParaRPr b="1">
              <a:solidFill>
                <a:srgbClr val="FFFFFF"/>
              </a:solidFill>
              <a:latin typeface="Nunito"/>
              <a:ea typeface="Nunito"/>
              <a:cs typeface="Nunito"/>
              <a:sym typeface="Nunito"/>
            </a:endParaRPr>
          </a:p>
        </p:txBody>
      </p:sp>
      <p:sp>
        <p:nvSpPr>
          <p:cNvPr id="189" name="Google Shape;189;p27"/>
          <p:cNvSpPr/>
          <p:nvPr/>
        </p:nvSpPr>
        <p:spPr>
          <a:xfrm>
            <a:off x="1409450" y="7747300"/>
            <a:ext cx="6078900" cy="18603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292100" lvl="0" marL="457200" rtl="0" algn="l">
              <a:lnSpc>
                <a:spcPct val="100000"/>
              </a:lnSpc>
              <a:spcBef>
                <a:spcPts val="0"/>
              </a:spcBef>
              <a:spcAft>
                <a:spcPts val="0"/>
              </a:spcAft>
              <a:buSzPts val="1000"/>
              <a:buFont typeface="Mada"/>
              <a:buChar char="●"/>
            </a:pPr>
            <a:r>
              <a:rPr lang="en-GB" sz="1200">
                <a:latin typeface="Mada"/>
                <a:ea typeface="Mada"/>
                <a:cs typeface="Mada"/>
                <a:sym typeface="Mada"/>
              </a:rPr>
              <a:t>Disability indicators </a:t>
            </a:r>
            <a:r>
              <a:rPr lang="en-GB" sz="900">
                <a:solidFill>
                  <a:srgbClr val="999999"/>
                </a:solidFill>
                <a:latin typeface="Mada"/>
                <a:ea typeface="Mada"/>
                <a:cs typeface="Mada"/>
                <a:sym typeface="Mada"/>
              </a:rPr>
              <a:t>((QALYs (Quality-Adjusted Life Year) ,DALYs (Disability-Adjusted Life Year)).</a:t>
            </a:r>
            <a:endParaRPr sz="1300">
              <a:solidFill>
                <a:srgbClr val="999999"/>
              </a:solidFill>
              <a:latin typeface="Mada"/>
              <a:ea typeface="Mada"/>
              <a:cs typeface="Mada"/>
              <a:sym typeface="Mada"/>
            </a:endParaRPr>
          </a:p>
          <a:p>
            <a:pPr indent="-292100" lvl="0" marL="457200" rtl="0" algn="l">
              <a:lnSpc>
                <a:spcPct val="100000"/>
              </a:lnSpc>
              <a:spcBef>
                <a:spcPts val="0"/>
              </a:spcBef>
              <a:spcAft>
                <a:spcPts val="0"/>
              </a:spcAft>
              <a:buSzPts val="1000"/>
              <a:buFont typeface="Mada"/>
              <a:buChar char="●"/>
            </a:pPr>
            <a:r>
              <a:rPr lang="en-GB" sz="1200">
                <a:latin typeface="Mada"/>
                <a:ea typeface="Mada"/>
                <a:cs typeface="Mada"/>
                <a:sym typeface="Mada"/>
              </a:rPr>
              <a:t>Nutritional status indicators </a:t>
            </a:r>
            <a:r>
              <a:rPr lang="en-GB" sz="900">
                <a:solidFill>
                  <a:srgbClr val="999999"/>
                </a:solidFill>
                <a:latin typeface="Mada"/>
                <a:ea typeface="Mada"/>
                <a:cs typeface="Mada"/>
                <a:sym typeface="Mada"/>
              </a:rPr>
              <a:t>(anthropometric measurements,…)</a:t>
            </a:r>
            <a:endParaRPr sz="900">
              <a:solidFill>
                <a:srgbClr val="999999"/>
              </a:solidFill>
              <a:latin typeface="Mada"/>
              <a:ea typeface="Mada"/>
              <a:cs typeface="Mada"/>
              <a:sym typeface="Mada"/>
            </a:endParaRPr>
          </a:p>
          <a:p>
            <a:pPr indent="-292100" lvl="0" marL="457200" rtl="0" algn="l">
              <a:lnSpc>
                <a:spcPct val="100000"/>
              </a:lnSpc>
              <a:spcBef>
                <a:spcPts val="0"/>
              </a:spcBef>
              <a:spcAft>
                <a:spcPts val="0"/>
              </a:spcAft>
              <a:buSzPts val="1000"/>
              <a:buFont typeface="Mada"/>
              <a:buChar char="●"/>
            </a:pPr>
            <a:r>
              <a:rPr lang="en-GB" sz="1200">
                <a:latin typeface="Mada"/>
                <a:ea typeface="Mada"/>
                <a:cs typeface="Mada"/>
                <a:sym typeface="Mada"/>
              </a:rPr>
              <a:t>Health care delivery indicators </a:t>
            </a:r>
            <a:r>
              <a:rPr lang="en-GB" sz="900">
                <a:solidFill>
                  <a:srgbClr val="999999"/>
                </a:solidFill>
                <a:latin typeface="Mada"/>
                <a:ea typeface="Mada"/>
                <a:cs typeface="Mada"/>
                <a:sym typeface="Mada"/>
              </a:rPr>
              <a:t>(doctor-population ratio, population-bed ratio,……)</a:t>
            </a:r>
            <a:endParaRPr sz="900">
              <a:solidFill>
                <a:srgbClr val="999999"/>
              </a:solidFill>
              <a:latin typeface="Mada"/>
              <a:ea typeface="Mada"/>
              <a:cs typeface="Mada"/>
              <a:sym typeface="Mada"/>
            </a:endParaRPr>
          </a:p>
          <a:p>
            <a:pPr indent="-292100" lvl="0" marL="457200" rtl="0" algn="l">
              <a:lnSpc>
                <a:spcPct val="100000"/>
              </a:lnSpc>
              <a:spcBef>
                <a:spcPts val="0"/>
              </a:spcBef>
              <a:spcAft>
                <a:spcPts val="0"/>
              </a:spcAft>
              <a:buSzPts val="1000"/>
              <a:buFont typeface="Mada"/>
              <a:buChar char="●"/>
            </a:pPr>
            <a:r>
              <a:rPr lang="en-GB" sz="1200">
                <a:latin typeface="Mada"/>
                <a:ea typeface="Mada"/>
                <a:cs typeface="Mada"/>
                <a:sym typeface="Mada"/>
              </a:rPr>
              <a:t>Utilization rates </a:t>
            </a:r>
            <a:r>
              <a:rPr lang="en-GB" sz="900">
                <a:solidFill>
                  <a:srgbClr val="999999"/>
                </a:solidFill>
                <a:latin typeface="Mada"/>
                <a:ea typeface="Mada"/>
                <a:cs typeface="Mada"/>
                <a:sym typeface="Mada"/>
              </a:rPr>
              <a:t>(bed turnover ratio, vaccine coverage ratio,…)</a:t>
            </a:r>
            <a:endParaRPr sz="900">
              <a:solidFill>
                <a:srgbClr val="999999"/>
              </a:solidFill>
              <a:latin typeface="Mada"/>
              <a:ea typeface="Mada"/>
              <a:cs typeface="Mada"/>
              <a:sym typeface="Mada"/>
            </a:endParaRPr>
          </a:p>
          <a:p>
            <a:pPr indent="-292100" lvl="0" marL="457200" rtl="0" algn="l">
              <a:lnSpc>
                <a:spcPct val="100000"/>
              </a:lnSpc>
              <a:spcBef>
                <a:spcPts val="0"/>
              </a:spcBef>
              <a:spcAft>
                <a:spcPts val="0"/>
              </a:spcAft>
              <a:buSzPts val="1000"/>
              <a:buFont typeface="Mada"/>
              <a:buChar char="●"/>
            </a:pPr>
            <a:r>
              <a:rPr lang="en-GB" sz="1200">
                <a:latin typeface="Mada"/>
                <a:ea typeface="Mada"/>
                <a:cs typeface="Mada"/>
                <a:sym typeface="Mada"/>
              </a:rPr>
              <a:t>Social and mental health indicators </a:t>
            </a:r>
            <a:r>
              <a:rPr lang="en-GB" sz="900">
                <a:solidFill>
                  <a:srgbClr val="999999"/>
                </a:solidFill>
                <a:latin typeface="Mada"/>
                <a:ea typeface="Mada"/>
                <a:cs typeface="Mada"/>
                <a:sym typeface="Mada"/>
              </a:rPr>
              <a:t>(tobacco use, substance Abuse,....)</a:t>
            </a:r>
            <a:endParaRPr sz="900">
              <a:solidFill>
                <a:srgbClr val="999999"/>
              </a:solidFill>
              <a:latin typeface="Mada"/>
              <a:ea typeface="Mada"/>
              <a:cs typeface="Mada"/>
              <a:sym typeface="Mada"/>
            </a:endParaRPr>
          </a:p>
          <a:p>
            <a:pPr indent="-292100" lvl="0" marL="457200" rtl="0" algn="l">
              <a:lnSpc>
                <a:spcPct val="100000"/>
              </a:lnSpc>
              <a:spcBef>
                <a:spcPts val="0"/>
              </a:spcBef>
              <a:spcAft>
                <a:spcPts val="0"/>
              </a:spcAft>
              <a:buSzPts val="1000"/>
              <a:buFont typeface="Mada"/>
              <a:buChar char="●"/>
            </a:pPr>
            <a:r>
              <a:rPr lang="en-GB" sz="1200">
                <a:latin typeface="Mada"/>
                <a:ea typeface="Mada"/>
                <a:cs typeface="Mada"/>
                <a:sym typeface="Mada"/>
              </a:rPr>
              <a:t>Environmental indicators </a:t>
            </a:r>
            <a:r>
              <a:rPr lang="en-GB" sz="900">
                <a:solidFill>
                  <a:srgbClr val="999999"/>
                </a:solidFill>
                <a:latin typeface="Mada"/>
                <a:ea typeface="Mada"/>
                <a:cs typeface="Mada"/>
                <a:sym typeface="Mada"/>
              </a:rPr>
              <a:t>(Environmental Quality)</a:t>
            </a:r>
            <a:endParaRPr sz="900">
              <a:solidFill>
                <a:srgbClr val="999999"/>
              </a:solidFill>
              <a:latin typeface="Mada"/>
              <a:ea typeface="Mada"/>
              <a:cs typeface="Mada"/>
              <a:sym typeface="Mada"/>
            </a:endParaRPr>
          </a:p>
          <a:p>
            <a:pPr indent="-292100" lvl="0" marL="457200" rtl="0" algn="l">
              <a:lnSpc>
                <a:spcPct val="100000"/>
              </a:lnSpc>
              <a:spcBef>
                <a:spcPts val="0"/>
              </a:spcBef>
              <a:spcAft>
                <a:spcPts val="0"/>
              </a:spcAft>
              <a:buSzPts val="1000"/>
              <a:buFont typeface="Mada"/>
              <a:buChar char="●"/>
            </a:pPr>
            <a:r>
              <a:rPr lang="en-GB" sz="1200">
                <a:latin typeface="Mada"/>
                <a:ea typeface="Mada"/>
                <a:cs typeface="Mada"/>
                <a:sym typeface="Mada"/>
              </a:rPr>
              <a:t>Socioeconomic indicators </a:t>
            </a:r>
            <a:r>
              <a:rPr lang="en-GB" sz="900">
                <a:solidFill>
                  <a:srgbClr val="999999"/>
                </a:solidFill>
                <a:latin typeface="Mada"/>
                <a:ea typeface="Mada"/>
                <a:cs typeface="Mada"/>
                <a:sym typeface="Mada"/>
              </a:rPr>
              <a:t>(rate of population increase, dependency ratio, </a:t>
            </a:r>
            <a:r>
              <a:rPr lang="en-GB" sz="900">
                <a:solidFill>
                  <a:srgbClr val="999999"/>
                </a:solidFill>
                <a:latin typeface="Mada"/>
                <a:ea typeface="Mada"/>
                <a:cs typeface="Mada"/>
                <a:sym typeface="Mada"/>
              </a:rPr>
              <a:t>literacy rate,</a:t>
            </a:r>
            <a:r>
              <a:rPr lang="en-GB" sz="900">
                <a:solidFill>
                  <a:srgbClr val="999999"/>
                </a:solidFill>
                <a:latin typeface="Mada"/>
                <a:ea typeface="Mada"/>
                <a:cs typeface="Mada"/>
                <a:sym typeface="Mada"/>
              </a:rPr>
              <a:t>….)</a:t>
            </a:r>
            <a:endParaRPr sz="900">
              <a:solidFill>
                <a:srgbClr val="999999"/>
              </a:solidFill>
              <a:latin typeface="Mada"/>
              <a:ea typeface="Mada"/>
              <a:cs typeface="Mada"/>
              <a:sym typeface="Mada"/>
            </a:endParaRPr>
          </a:p>
          <a:p>
            <a:pPr indent="-292100" lvl="0" marL="457200" rtl="0" algn="l">
              <a:lnSpc>
                <a:spcPct val="100000"/>
              </a:lnSpc>
              <a:spcBef>
                <a:spcPts val="0"/>
              </a:spcBef>
              <a:spcAft>
                <a:spcPts val="0"/>
              </a:spcAft>
              <a:buSzPts val="1000"/>
              <a:buFont typeface="Mada"/>
              <a:buChar char="●"/>
            </a:pPr>
            <a:r>
              <a:rPr lang="en-GB" sz="1200">
                <a:latin typeface="Mada"/>
                <a:ea typeface="Mada"/>
                <a:cs typeface="Mada"/>
                <a:sym typeface="Mada"/>
              </a:rPr>
              <a:t>Health policy indicators </a:t>
            </a:r>
            <a:r>
              <a:rPr lang="en-GB" sz="900">
                <a:solidFill>
                  <a:srgbClr val="999999"/>
                </a:solidFill>
                <a:latin typeface="Mada"/>
                <a:ea typeface="Mada"/>
                <a:cs typeface="Mada"/>
                <a:sym typeface="Mada"/>
              </a:rPr>
              <a:t>(GNP spent on healthcare,…)</a:t>
            </a:r>
            <a:endParaRPr sz="900">
              <a:solidFill>
                <a:srgbClr val="999999"/>
              </a:solidFill>
              <a:latin typeface="Mada"/>
              <a:ea typeface="Mada"/>
              <a:cs typeface="Mada"/>
              <a:sym typeface="Mada"/>
            </a:endParaRPr>
          </a:p>
          <a:p>
            <a:pPr indent="-292100" lvl="0" marL="457200" rtl="0" algn="l">
              <a:lnSpc>
                <a:spcPct val="100000"/>
              </a:lnSpc>
              <a:spcBef>
                <a:spcPts val="0"/>
              </a:spcBef>
              <a:spcAft>
                <a:spcPts val="0"/>
              </a:spcAft>
              <a:buSzPts val="1000"/>
              <a:buFont typeface="Mada"/>
              <a:buChar char="●"/>
            </a:pPr>
            <a:r>
              <a:rPr lang="en-GB" sz="1200">
                <a:latin typeface="Mada"/>
                <a:ea typeface="Mada"/>
                <a:cs typeface="Mada"/>
                <a:sym typeface="Mada"/>
              </a:rPr>
              <a:t>Indicators of quality of life</a:t>
            </a:r>
            <a:endParaRPr sz="1200">
              <a:latin typeface="Mada"/>
              <a:ea typeface="Mada"/>
              <a:cs typeface="Mada"/>
              <a:sym typeface="Mada"/>
            </a:endParaRPr>
          </a:p>
        </p:txBody>
      </p:sp>
      <p:cxnSp>
        <p:nvCxnSpPr>
          <p:cNvPr id="190" name="Google Shape;190;p27"/>
          <p:cNvCxnSpPr>
            <a:stCxn id="150" idx="2"/>
            <a:endCxn id="191" idx="0"/>
          </p:cNvCxnSpPr>
          <p:nvPr/>
        </p:nvCxnSpPr>
        <p:spPr>
          <a:xfrm>
            <a:off x="3880313" y="2775550"/>
            <a:ext cx="0" cy="438600"/>
          </a:xfrm>
          <a:prstGeom prst="straightConnector1">
            <a:avLst/>
          </a:prstGeom>
          <a:noFill/>
          <a:ln cap="flat" cmpd="sng" w="9525">
            <a:solidFill>
              <a:schemeClr val="dk2"/>
            </a:solidFill>
            <a:prstDash val="solid"/>
            <a:round/>
            <a:headEnd len="med" w="med" type="none"/>
            <a:tailEnd len="med" w="med" type="none"/>
          </a:ln>
        </p:spPr>
      </p:cxnSp>
      <p:sp>
        <p:nvSpPr>
          <p:cNvPr id="191" name="Google Shape;191;p27"/>
          <p:cNvSpPr/>
          <p:nvPr/>
        </p:nvSpPr>
        <p:spPr>
          <a:xfrm>
            <a:off x="2840675" y="3214200"/>
            <a:ext cx="2079300" cy="644400"/>
          </a:xfrm>
          <a:prstGeom prst="roundRect">
            <a:avLst>
              <a:gd fmla="val 24569"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FFFFFF"/>
                </a:solidFill>
                <a:latin typeface="Mada"/>
                <a:ea typeface="Mada"/>
                <a:cs typeface="Mada"/>
                <a:sym typeface="Mada"/>
              </a:rPr>
              <a:t>Ideal indicators are </a:t>
            </a:r>
            <a:r>
              <a:rPr b="1" lang="en-GB" sz="1200">
                <a:solidFill>
                  <a:srgbClr val="FF0000"/>
                </a:solidFill>
                <a:latin typeface="Mada"/>
                <a:ea typeface="Mada"/>
                <a:cs typeface="Mada"/>
                <a:sym typeface="Mada"/>
              </a:rPr>
              <a:t>RARE </a:t>
            </a:r>
            <a:r>
              <a:rPr lang="en-GB" sz="1200">
                <a:solidFill>
                  <a:srgbClr val="FFFFFF"/>
                </a:solidFill>
                <a:latin typeface="Mada"/>
                <a:ea typeface="Mada"/>
                <a:cs typeface="Mada"/>
                <a:sym typeface="Mada"/>
              </a:rPr>
              <a:t>because</a:t>
            </a:r>
            <a:r>
              <a:rPr lang="en-GB" sz="1200">
                <a:solidFill>
                  <a:srgbClr val="FFFFFF"/>
                </a:solidFill>
                <a:latin typeface="Mada"/>
                <a:ea typeface="Mada"/>
                <a:cs typeface="Mada"/>
                <a:sym typeface="Mada"/>
              </a:rPr>
              <a:t> health is </a:t>
            </a:r>
            <a:r>
              <a:rPr lang="en-GB" sz="1200" u="sng">
                <a:solidFill>
                  <a:srgbClr val="FFFFFF"/>
                </a:solidFill>
                <a:latin typeface="Mada"/>
                <a:ea typeface="Mada"/>
                <a:cs typeface="Mada"/>
                <a:sym typeface="Mada"/>
              </a:rPr>
              <a:t>Multidimensional </a:t>
            </a:r>
            <a:r>
              <a:rPr b="1" baseline="30000" lang="en-GB" sz="1200">
                <a:solidFill>
                  <a:srgbClr val="FFFFFF"/>
                </a:solidFill>
                <a:latin typeface="Mada"/>
                <a:ea typeface="Mada"/>
                <a:cs typeface="Mada"/>
                <a:sym typeface="Mada"/>
              </a:rPr>
              <a:t>1</a:t>
            </a:r>
            <a:endParaRPr sz="800" u="sng">
              <a:solidFill>
                <a:srgbClr val="FFFFFF"/>
              </a:solidFill>
              <a:latin typeface="Mada"/>
              <a:ea typeface="Mada"/>
              <a:cs typeface="Mada"/>
              <a:sym typeface="Mada"/>
            </a:endParaRPr>
          </a:p>
        </p:txBody>
      </p:sp>
      <p:cxnSp>
        <p:nvCxnSpPr>
          <p:cNvPr id="192" name="Google Shape;192;p27"/>
          <p:cNvCxnSpPr>
            <a:stCxn id="179" idx="2"/>
            <a:endCxn id="180" idx="0"/>
          </p:cNvCxnSpPr>
          <p:nvPr/>
        </p:nvCxnSpPr>
        <p:spPr>
          <a:xfrm rot="5400000">
            <a:off x="3303650" y="6879875"/>
            <a:ext cx="439200" cy="181200"/>
          </a:xfrm>
          <a:prstGeom prst="curvedConnector3">
            <a:avLst>
              <a:gd fmla="val 50013" name="adj1"/>
            </a:avLst>
          </a:prstGeom>
          <a:noFill/>
          <a:ln cap="flat" cmpd="sng" w="9525">
            <a:solidFill>
              <a:srgbClr val="666666"/>
            </a:solidFill>
            <a:prstDash val="solid"/>
            <a:round/>
            <a:headEnd len="med" w="med" type="none"/>
            <a:tailEnd len="med" w="med" type="none"/>
          </a:ln>
        </p:spPr>
      </p:cxnSp>
      <p:cxnSp>
        <p:nvCxnSpPr>
          <p:cNvPr id="193" name="Google Shape;193;p27"/>
          <p:cNvCxnSpPr>
            <a:stCxn id="179" idx="2"/>
            <a:endCxn id="181" idx="0"/>
          </p:cNvCxnSpPr>
          <p:nvPr/>
        </p:nvCxnSpPr>
        <p:spPr>
          <a:xfrm flipH="1" rot="-5400000">
            <a:off x="3942050" y="6422675"/>
            <a:ext cx="439200" cy="1095600"/>
          </a:xfrm>
          <a:prstGeom prst="curvedConnector3">
            <a:avLst>
              <a:gd fmla="val 50013" name="adj1"/>
            </a:avLst>
          </a:prstGeom>
          <a:noFill/>
          <a:ln cap="flat" cmpd="sng" w="9525">
            <a:solidFill>
              <a:srgbClr val="666666"/>
            </a:solidFill>
            <a:prstDash val="solid"/>
            <a:round/>
            <a:headEnd len="med" w="med" type="none"/>
            <a:tailEnd len="med" w="med" type="none"/>
          </a:ln>
        </p:spPr>
      </p:cxnSp>
      <p:cxnSp>
        <p:nvCxnSpPr>
          <p:cNvPr id="194" name="Google Shape;194;p27"/>
          <p:cNvCxnSpPr>
            <a:stCxn id="179" idx="2"/>
            <a:endCxn id="182" idx="0"/>
          </p:cNvCxnSpPr>
          <p:nvPr/>
        </p:nvCxnSpPr>
        <p:spPr>
          <a:xfrm flipH="1" rot="-5400000">
            <a:off x="4776950" y="5587775"/>
            <a:ext cx="432600" cy="2758800"/>
          </a:xfrm>
          <a:prstGeom prst="curvedConnector3">
            <a:avLst>
              <a:gd fmla="val 49997" name="adj1"/>
            </a:avLst>
          </a:prstGeom>
          <a:noFill/>
          <a:ln cap="flat" cmpd="sng" w="9525">
            <a:solidFill>
              <a:srgbClr val="666666"/>
            </a:solidFill>
            <a:prstDash val="solid"/>
            <a:round/>
            <a:headEnd len="med" w="med" type="none"/>
            <a:tailEnd len="med" w="med" type="none"/>
          </a:ln>
        </p:spPr>
      </p:cxnSp>
      <p:cxnSp>
        <p:nvCxnSpPr>
          <p:cNvPr id="195" name="Google Shape;195;p27"/>
          <p:cNvCxnSpPr>
            <a:stCxn id="176" idx="2"/>
            <a:endCxn id="178" idx="0"/>
          </p:cNvCxnSpPr>
          <p:nvPr/>
        </p:nvCxnSpPr>
        <p:spPr>
          <a:xfrm flipH="1" rot="-5400000">
            <a:off x="1631350" y="6711325"/>
            <a:ext cx="459600" cy="498000"/>
          </a:xfrm>
          <a:prstGeom prst="curvedConnector3">
            <a:avLst>
              <a:gd fmla="val 50008" name="adj1"/>
            </a:avLst>
          </a:prstGeom>
          <a:noFill/>
          <a:ln cap="flat" cmpd="sng" w="9525">
            <a:solidFill>
              <a:srgbClr val="666666"/>
            </a:solidFill>
            <a:prstDash val="solid"/>
            <a:round/>
            <a:headEnd len="med" w="med" type="none"/>
            <a:tailEnd len="med" w="med" type="none"/>
          </a:ln>
        </p:spPr>
      </p:cxnSp>
      <p:cxnSp>
        <p:nvCxnSpPr>
          <p:cNvPr id="196" name="Google Shape;196;p27"/>
          <p:cNvCxnSpPr>
            <a:stCxn id="176" idx="2"/>
            <a:endCxn id="177" idx="0"/>
          </p:cNvCxnSpPr>
          <p:nvPr/>
        </p:nvCxnSpPr>
        <p:spPr>
          <a:xfrm rot="5400000">
            <a:off x="1004050" y="6582025"/>
            <a:ext cx="459600" cy="756600"/>
          </a:xfrm>
          <a:prstGeom prst="curvedConnector3">
            <a:avLst>
              <a:gd fmla="val 50007" name="adj1"/>
            </a:avLst>
          </a:prstGeom>
          <a:noFill/>
          <a:ln cap="flat" cmpd="sng" w="9525">
            <a:solidFill>
              <a:srgbClr val="666666"/>
            </a:solidFill>
            <a:prstDash val="solid"/>
            <a:round/>
            <a:headEnd len="med" w="med" type="none"/>
            <a:tailEnd len="med" w="med" type="none"/>
          </a:ln>
        </p:spPr>
      </p:cxnSp>
      <p:sp>
        <p:nvSpPr>
          <p:cNvPr id="197" name="Google Shape;197;p27"/>
          <p:cNvSpPr txBox="1"/>
          <p:nvPr/>
        </p:nvSpPr>
        <p:spPr>
          <a:xfrm>
            <a:off x="35275" y="9741450"/>
            <a:ext cx="7371000" cy="6783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There is no indicator of choice when choosing between health indicators</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Measure the burden</a:t>
            </a:r>
            <a:r>
              <a:rPr lang="en-GB" sz="1000">
                <a:solidFill>
                  <a:srgbClr val="6AA84F"/>
                </a:solidFill>
                <a:latin typeface="Mada"/>
                <a:ea typeface="Mada"/>
                <a:cs typeface="Mada"/>
                <a:sym typeface="Mada"/>
              </a:rPr>
              <a:t> of disease not the </a:t>
            </a:r>
            <a:r>
              <a:rPr lang="en-GB" sz="1000">
                <a:solidFill>
                  <a:srgbClr val="6AA84F"/>
                </a:solidFill>
                <a:latin typeface="Mada"/>
                <a:ea typeface="Mada"/>
                <a:cs typeface="Mada"/>
                <a:sym typeface="Mada"/>
              </a:rPr>
              <a:t>disability</a:t>
            </a:r>
            <a:r>
              <a:rPr lang="en-GB" sz="1000">
                <a:solidFill>
                  <a:srgbClr val="6AA84F"/>
                </a:solidFill>
                <a:latin typeface="Mada"/>
                <a:ea typeface="Mada"/>
                <a:cs typeface="Mada"/>
                <a:sym typeface="Mada"/>
              </a:rPr>
              <a:t> </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Infant mortality rate is </a:t>
            </a:r>
            <a:r>
              <a:rPr lang="en-GB" sz="1000">
                <a:solidFill>
                  <a:srgbClr val="6AA84F"/>
                </a:solidFill>
                <a:latin typeface="Mada"/>
                <a:ea typeface="Mada"/>
                <a:cs typeface="Mada"/>
                <a:sym typeface="Mada"/>
              </a:rPr>
              <a:t>very</a:t>
            </a:r>
            <a:r>
              <a:rPr lang="en-GB" sz="1000">
                <a:solidFill>
                  <a:srgbClr val="6AA84F"/>
                </a:solidFill>
                <a:latin typeface="Mada"/>
                <a:ea typeface="Mada"/>
                <a:cs typeface="Mada"/>
                <a:sym typeface="Mada"/>
              </a:rPr>
              <a:t> important health </a:t>
            </a:r>
            <a:r>
              <a:rPr lang="en-GB" sz="1000">
                <a:solidFill>
                  <a:srgbClr val="6AA84F"/>
                </a:solidFill>
                <a:latin typeface="Mada"/>
                <a:ea typeface="Mada"/>
                <a:cs typeface="Mada"/>
                <a:sym typeface="Mada"/>
              </a:rPr>
              <a:t>indicator</a:t>
            </a:r>
            <a:r>
              <a:rPr lang="en-GB" sz="1000">
                <a:solidFill>
                  <a:srgbClr val="6AA84F"/>
                </a:solidFill>
                <a:latin typeface="Mada"/>
                <a:ea typeface="Mada"/>
                <a:cs typeface="Mada"/>
                <a:sym typeface="Mada"/>
              </a:rPr>
              <a:t> for </a:t>
            </a:r>
            <a:r>
              <a:rPr b="1" lang="en-GB" sz="1000">
                <a:solidFill>
                  <a:srgbClr val="6AA84F"/>
                </a:solidFill>
                <a:latin typeface="Mada"/>
                <a:ea typeface="Mada"/>
                <a:cs typeface="Mada"/>
                <a:sym typeface="Mada"/>
              </a:rPr>
              <a:t>development</a:t>
            </a:r>
            <a:r>
              <a:rPr b="1" lang="en-GB" sz="1000">
                <a:solidFill>
                  <a:srgbClr val="6AA84F"/>
                </a:solidFill>
                <a:latin typeface="Mada"/>
                <a:ea typeface="Mada"/>
                <a:cs typeface="Mada"/>
                <a:sym typeface="Mada"/>
              </a:rPr>
              <a:t> and the health system </a:t>
            </a:r>
            <a:r>
              <a:rPr b="1" lang="en-GB" sz="1000">
                <a:solidFill>
                  <a:srgbClr val="6AA84F"/>
                </a:solidFill>
                <a:latin typeface="Mada"/>
                <a:ea typeface="Mada"/>
                <a:cs typeface="Mada"/>
                <a:sym typeface="Mada"/>
              </a:rPr>
              <a:t>performance</a:t>
            </a:r>
            <a:endParaRPr b="1"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Usually divided into broad groups (communicable diseases, non-communicable diseases, injuries and others</a:t>
            </a:r>
            <a:endParaRPr sz="10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txBox="1"/>
          <p:nvPr>
            <p:ph type="title"/>
          </p:nvPr>
        </p:nvSpPr>
        <p:spPr>
          <a:xfrm>
            <a:off x="136975" y="354675"/>
            <a:ext cx="7167600" cy="58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34F5C"/>
                </a:solidFill>
              </a:rPr>
              <a:t>Health Indicators Concepts: Tools of Measurements</a:t>
            </a:r>
            <a:endParaRPr>
              <a:solidFill>
                <a:srgbClr val="134F5C"/>
              </a:solidFill>
            </a:endParaRPr>
          </a:p>
        </p:txBody>
      </p:sp>
      <p:sp>
        <p:nvSpPr>
          <p:cNvPr id="203" name="Google Shape;203;p28"/>
          <p:cNvSpPr txBox="1"/>
          <p:nvPr/>
        </p:nvSpPr>
        <p:spPr>
          <a:xfrm>
            <a:off x="162909" y="972371"/>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5400" u="none" cap="none" strike="noStrike">
                <a:solidFill>
                  <a:srgbClr val="134F5C"/>
                </a:solidFill>
                <a:latin typeface="Georgia"/>
                <a:ea typeface="Georgia"/>
                <a:cs typeface="Georgia"/>
                <a:sym typeface="Georgia"/>
              </a:rPr>
              <a:t>1</a:t>
            </a:r>
            <a:endParaRPr b="1" sz="5400">
              <a:solidFill>
                <a:srgbClr val="134F5C"/>
              </a:solidFill>
              <a:latin typeface="Georgia"/>
              <a:ea typeface="Georgia"/>
              <a:cs typeface="Georgia"/>
              <a:sym typeface="Georgia"/>
            </a:endParaRPr>
          </a:p>
        </p:txBody>
      </p:sp>
      <p:sp>
        <p:nvSpPr>
          <p:cNvPr id="204" name="Google Shape;204;p28"/>
          <p:cNvSpPr/>
          <p:nvPr/>
        </p:nvSpPr>
        <p:spPr>
          <a:xfrm>
            <a:off x="685810" y="1193341"/>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205" name="Google Shape;205;p28"/>
          <p:cNvSpPr txBox="1"/>
          <p:nvPr/>
        </p:nvSpPr>
        <p:spPr>
          <a:xfrm>
            <a:off x="739800" y="1333900"/>
            <a:ext cx="2456400" cy="258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Font typeface="Arial"/>
              <a:buNone/>
            </a:pPr>
            <a:r>
              <a:rPr b="1" lang="en-GB" sz="1600">
                <a:latin typeface="Nunito"/>
                <a:ea typeface="Nunito"/>
                <a:cs typeface="Nunito"/>
                <a:sym typeface="Nunito"/>
              </a:rPr>
              <a:t>Tools of Measurements</a:t>
            </a:r>
            <a:endParaRPr b="1" i="0" sz="1600" u="none" cap="none" strike="noStrike">
              <a:latin typeface="Nunito"/>
              <a:ea typeface="Nunito"/>
              <a:cs typeface="Nunito"/>
              <a:sym typeface="Nunito"/>
            </a:endParaRPr>
          </a:p>
        </p:txBody>
      </p:sp>
      <p:sp>
        <p:nvSpPr>
          <p:cNvPr id="206" name="Google Shape;206;p28"/>
          <p:cNvSpPr txBox="1"/>
          <p:nvPr/>
        </p:nvSpPr>
        <p:spPr>
          <a:xfrm>
            <a:off x="878325" y="1592800"/>
            <a:ext cx="6661500" cy="5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Indicators are measurements of disease magnitude, Which is expressed in terms of: </a:t>
            </a:r>
            <a:r>
              <a:rPr b="1" lang="en-GB" sz="1200">
                <a:latin typeface="Mada"/>
                <a:ea typeface="Mada"/>
                <a:cs typeface="Mada"/>
                <a:sym typeface="Mada"/>
              </a:rPr>
              <a:t>Ratio, Proportion and Rate</a:t>
            </a:r>
            <a:r>
              <a:rPr lang="en-GB" sz="1200">
                <a:latin typeface="Mada"/>
                <a:ea typeface="Mada"/>
                <a:cs typeface="Mada"/>
                <a:sym typeface="Mada"/>
              </a:rPr>
              <a:t>. Clear understanding of these term  is a </a:t>
            </a:r>
            <a:r>
              <a:rPr b="1" lang="en-GB" sz="1200" u="sng">
                <a:latin typeface="Mada"/>
                <a:ea typeface="Mada"/>
                <a:cs typeface="Mada"/>
                <a:sym typeface="Mada"/>
              </a:rPr>
              <a:t>MUST </a:t>
            </a:r>
            <a:r>
              <a:rPr lang="en-GB" sz="1200">
                <a:latin typeface="Mada"/>
                <a:ea typeface="Mada"/>
                <a:cs typeface="Mada"/>
                <a:sym typeface="Mada"/>
              </a:rPr>
              <a:t>for interpretation of indicators.</a:t>
            </a:r>
            <a:endParaRPr sz="1200">
              <a:latin typeface="Mada"/>
              <a:ea typeface="Mada"/>
              <a:cs typeface="Mada"/>
              <a:sym typeface="Mada"/>
            </a:endParaRPr>
          </a:p>
        </p:txBody>
      </p:sp>
      <p:graphicFrame>
        <p:nvGraphicFramePr>
          <p:cNvPr id="207" name="Google Shape;207;p28"/>
          <p:cNvGraphicFramePr/>
          <p:nvPr/>
        </p:nvGraphicFramePr>
        <p:xfrm>
          <a:off x="210925" y="2399525"/>
          <a:ext cx="3000000" cy="3000000"/>
        </p:xfrm>
        <a:graphic>
          <a:graphicData uri="http://schemas.openxmlformats.org/drawingml/2006/table">
            <a:tbl>
              <a:tblPr>
                <a:noFill/>
                <a:tableStyleId>{56C267AF-AF7E-4C43-9088-C14960BA4BBC}</a:tableStyleId>
              </a:tblPr>
              <a:tblGrid>
                <a:gridCol w="1328850"/>
                <a:gridCol w="1940125"/>
                <a:gridCol w="1806025"/>
                <a:gridCol w="2092700"/>
              </a:tblGrid>
              <a:tr h="200025">
                <a:tc>
                  <a:txBody>
                    <a:bodyPr/>
                    <a:lstStyle/>
                    <a:p>
                      <a:pPr indent="0" lvl="0" marL="0" rtl="0" algn="ctr">
                        <a:spcBef>
                          <a:spcPts val="0"/>
                        </a:spcBef>
                        <a:spcAft>
                          <a:spcPts val="0"/>
                        </a:spcAft>
                        <a:buNone/>
                      </a:pPr>
                      <a:r>
                        <a:rPr b="1" lang="en-GB" sz="1300">
                          <a:solidFill>
                            <a:srgbClr val="FFFFFF"/>
                          </a:solidFill>
                          <a:latin typeface="Nunito"/>
                          <a:ea typeface="Nunito"/>
                          <a:cs typeface="Nunito"/>
                          <a:sym typeface="Nunito"/>
                        </a:rPr>
                        <a:t>Tool of Measurement</a:t>
                      </a:r>
                      <a:endParaRPr b="1" sz="1300">
                        <a:solidFill>
                          <a:srgbClr val="FFFFFF"/>
                        </a:solidFill>
                        <a:latin typeface="Nunito"/>
                        <a:ea typeface="Nunito"/>
                        <a:cs typeface="Nunito"/>
                        <a:sym typeface="Nunito"/>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76A5AF"/>
                    </a:solidFill>
                  </a:tcPr>
                </a:tc>
                <a:tc>
                  <a:txBody>
                    <a:bodyPr/>
                    <a:lstStyle/>
                    <a:p>
                      <a:pPr indent="0" lvl="0" marL="0" rtl="0" algn="ctr">
                        <a:spcBef>
                          <a:spcPts val="0"/>
                        </a:spcBef>
                        <a:spcAft>
                          <a:spcPts val="0"/>
                        </a:spcAft>
                        <a:buNone/>
                      </a:pPr>
                      <a:r>
                        <a:rPr b="1" lang="en-GB">
                          <a:latin typeface="Mada"/>
                          <a:ea typeface="Mada"/>
                          <a:cs typeface="Mada"/>
                          <a:sym typeface="Mada"/>
                        </a:rPr>
                        <a:t>Ratio (simple ratio)</a:t>
                      </a:r>
                      <a:endParaRPr b="1">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a:latin typeface="Mada"/>
                          <a:ea typeface="Mada"/>
                          <a:cs typeface="Mada"/>
                          <a:sym typeface="Mada"/>
                        </a:rPr>
                        <a:t>Proportion</a:t>
                      </a:r>
                      <a:endParaRPr b="1">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a:latin typeface="Mada"/>
                          <a:ea typeface="Mada"/>
                          <a:cs typeface="Mada"/>
                          <a:sym typeface="Mada"/>
                        </a:rPr>
                        <a:t>Rate</a:t>
                      </a:r>
                      <a:r>
                        <a:rPr baseline="30000" lang="en-GB">
                          <a:solidFill>
                            <a:schemeClr val="dk1"/>
                          </a:solidFill>
                          <a:latin typeface="Mada"/>
                          <a:ea typeface="Mada"/>
                          <a:cs typeface="Mada"/>
                          <a:sym typeface="Mada"/>
                        </a:rPr>
                        <a:t>1</a:t>
                      </a:r>
                      <a:endParaRPr b="1" sz="16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52425">
                <a:tc>
                  <a:txBody>
                    <a:bodyPr/>
                    <a:lstStyle/>
                    <a:p>
                      <a:pPr indent="0" lvl="0" marL="0" rtl="0" algn="ctr">
                        <a:spcBef>
                          <a:spcPts val="0"/>
                        </a:spcBef>
                        <a:spcAft>
                          <a:spcPts val="0"/>
                        </a:spcAft>
                        <a:buNone/>
                      </a:pPr>
                      <a:r>
                        <a:rPr b="1" lang="en-GB" sz="1300">
                          <a:solidFill>
                            <a:srgbClr val="FFFFFF"/>
                          </a:solidFill>
                          <a:latin typeface="Nunito"/>
                          <a:ea typeface="Nunito"/>
                          <a:cs typeface="Nunito"/>
                          <a:sym typeface="Nunito"/>
                        </a:rPr>
                        <a:t>Definition</a:t>
                      </a:r>
                      <a:endParaRPr b="1" sz="1300">
                        <a:solidFill>
                          <a:srgbClr val="FFFFFF"/>
                        </a:solidFill>
                        <a:latin typeface="Nunito"/>
                        <a:ea typeface="Nunito"/>
                        <a:cs typeface="Nunito"/>
                        <a:sym typeface="Nunito"/>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76A5AF"/>
                    </a:solidFill>
                  </a:tcPr>
                </a:tc>
                <a:tc>
                  <a:txBody>
                    <a:bodyPr/>
                    <a:lstStyle/>
                    <a:p>
                      <a:pPr indent="0" lvl="0" marL="0" rtl="0" algn="l">
                        <a:spcBef>
                          <a:spcPts val="0"/>
                        </a:spcBef>
                        <a:spcAft>
                          <a:spcPts val="0"/>
                        </a:spcAft>
                        <a:buNone/>
                      </a:pPr>
                      <a:r>
                        <a:rPr lang="en-GB" sz="1200">
                          <a:latin typeface="Mada"/>
                          <a:ea typeface="Mada"/>
                          <a:cs typeface="Mada"/>
                          <a:sym typeface="Mada"/>
                        </a:rPr>
                        <a:t>the relationship in size of one measure/variable to another</a:t>
                      </a:r>
                      <a:endParaRPr sz="12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b="1" lang="en-GB" sz="1200">
                          <a:latin typeface="Mada"/>
                          <a:ea typeface="Mada"/>
                          <a:cs typeface="Mada"/>
                          <a:sym typeface="Mada"/>
                        </a:rPr>
                        <a:t>A specific type of ratio</a:t>
                      </a:r>
                      <a:r>
                        <a:rPr lang="en-GB" sz="1200">
                          <a:latin typeface="Mada"/>
                          <a:ea typeface="Mada"/>
                          <a:cs typeface="Mada"/>
                          <a:sym typeface="Mada"/>
                        </a:rPr>
                        <a:t> that relates a part to a whole</a:t>
                      </a:r>
                      <a:endParaRPr sz="12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b="1" lang="en-GB" sz="1200">
                          <a:latin typeface="Mada"/>
                          <a:ea typeface="Mada"/>
                          <a:cs typeface="Mada"/>
                          <a:sym typeface="Mada"/>
                        </a:rPr>
                        <a:t>A special type of proportion</a:t>
                      </a:r>
                      <a:r>
                        <a:rPr lang="en-GB" sz="1200">
                          <a:latin typeface="Mada"/>
                          <a:ea typeface="Mada"/>
                          <a:cs typeface="Mada"/>
                          <a:sym typeface="Mada"/>
                        </a:rPr>
                        <a:t> that measures the occurrence of an event in a population during a given time.</a:t>
                      </a:r>
                      <a:endParaRPr sz="12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04775">
                <a:tc>
                  <a:txBody>
                    <a:bodyPr/>
                    <a:lstStyle/>
                    <a:p>
                      <a:pPr indent="0" lvl="0" marL="0" rtl="0" algn="ctr">
                        <a:spcBef>
                          <a:spcPts val="0"/>
                        </a:spcBef>
                        <a:spcAft>
                          <a:spcPts val="0"/>
                        </a:spcAft>
                        <a:buNone/>
                      </a:pPr>
                      <a:r>
                        <a:rPr b="1" lang="en-GB" sz="1300">
                          <a:solidFill>
                            <a:srgbClr val="FFFFFF"/>
                          </a:solidFill>
                          <a:latin typeface="Nunito"/>
                          <a:ea typeface="Nunito"/>
                          <a:cs typeface="Nunito"/>
                          <a:sym typeface="Nunito"/>
                        </a:rPr>
                        <a:t>Use</a:t>
                      </a:r>
                      <a:endParaRPr b="1" sz="1300">
                        <a:solidFill>
                          <a:srgbClr val="FFFFFF"/>
                        </a:solidFill>
                        <a:latin typeface="Nunito"/>
                        <a:ea typeface="Nunito"/>
                        <a:cs typeface="Nunito"/>
                        <a:sym typeface="Nunito"/>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76A5AF"/>
                    </a:solidFill>
                  </a:tcPr>
                </a:tc>
                <a:tc>
                  <a:txBody>
                    <a:bodyPr/>
                    <a:lstStyle/>
                    <a:p>
                      <a:pPr indent="0" lvl="0" marL="0" rtl="0" algn="l">
                        <a:spcBef>
                          <a:spcPts val="0"/>
                        </a:spcBef>
                        <a:spcAft>
                          <a:spcPts val="0"/>
                        </a:spcAft>
                        <a:buNone/>
                      </a:pPr>
                      <a:r>
                        <a:rPr lang="en-GB" sz="1200">
                          <a:latin typeface="Mada"/>
                          <a:ea typeface="Mada"/>
                          <a:cs typeface="Mada"/>
                          <a:sym typeface="Mada"/>
                        </a:rPr>
                        <a:t>size of two different variables or quantities</a:t>
                      </a:r>
                      <a:endParaRPr sz="12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magnitude of the part of a whole</a:t>
                      </a:r>
                      <a:endParaRPr sz="12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to allow comparisons</a:t>
                      </a:r>
                      <a:endParaRPr sz="12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895350">
                <a:tc>
                  <a:txBody>
                    <a:bodyPr/>
                    <a:lstStyle/>
                    <a:p>
                      <a:pPr indent="0" lvl="0" marL="0" rtl="0" algn="ctr">
                        <a:spcBef>
                          <a:spcPts val="0"/>
                        </a:spcBef>
                        <a:spcAft>
                          <a:spcPts val="0"/>
                        </a:spcAft>
                        <a:buNone/>
                      </a:pPr>
                      <a:r>
                        <a:rPr b="1" lang="en-GB" sz="1300">
                          <a:solidFill>
                            <a:srgbClr val="FFFFFF"/>
                          </a:solidFill>
                          <a:latin typeface="Nunito"/>
                          <a:ea typeface="Nunito"/>
                          <a:cs typeface="Nunito"/>
                          <a:sym typeface="Nunito"/>
                        </a:rPr>
                        <a:t>Differentiating element</a:t>
                      </a:r>
                      <a:endParaRPr b="1" sz="1300">
                        <a:solidFill>
                          <a:srgbClr val="FFFFFF"/>
                        </a:solidFill>
                        <a:latin typeface="Nunito"/>
                        <a:ea typeface="Nunito"/>
                        <a:cs typeface="Nunito"/>
                        <a:sym typeface="Nunito"/>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76A5AF"/>
                    </a:solidFill>
                  </a:tcPr>
                </a:tc>
                <a:tc>
                  <a:txBody>
                    <a:bodyPr/>
                    <a:lstStyle/>
                    <a:p>
                      <a:pPr indent="0" lvl="0" marL="0" rtl="0" algn="l">
                        <a:spcBef>
                          <a:spcPts val="0"/>
                        </a:spcBef>
                        <a:spcAft>
                          <a:spcPts val="0"/>
                        </a:spcAft>
                        <a:buNone/>
                      </a:pPr>
                      <a:r>
                        <a:rPr lang="en-GB" sz="1200">
                          <a:latin typeface="Mada"/>
                          <a:ea typeface="Mada"/>
                          <a:cs typeface="Mada"/>
                          <a:sym typeface="Mada"/>
                        </a:rPr>
                        <a:t>The numerator is </a:t>
                      </a:r>
                      <a:r>
                        <a:rPr b="1" lang="en-GB" sz="1200">
                          <a:solidFill>
                            <a:srgbClr val="FF0000"/>
                          </a:solidFill>
                          <a:latin typeface="Mada"/>
                          <a:ea typeface="Mada"/>
                          <a:cs typeface="Mada"/>
                          <a:sym typeface="Mada"/>
                        </a:rPr>
                        <a:t>NOT </a:t>
                      </a:r>
                      <a:r>
                        <a:rPr lang="en-GB" sz="1200">
                          <a:latin typeface="Mada"/>
                          <a:ea typeface="Mada"/>
                          <a:cs typeface="Mada"/>
                          <a:sym typeface="Mada"/>
                        </a:rPr>
                        <a:t>a component of the denominator.</a:t>
                      </a:r>
                      <a:endParaRPr sz="12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The numerator is </a:t>
                      </a:r>
                      <a:r>
                        <a:rPr b="1" lang="en-GB" sz="1200">
                          <a:solidFill>
                            <a:srgbClr val="FF0000"/>
                          </a:solidFill>
                          <a:latin typeface="Mada"/>
                          <a:ea typeface="Mada"/>
                          <a:cs typeface="Mada"/>
                          <a:sym typeface="Mada"/>
                        </a:rPr>
                        <a:t>ALWAYS </a:t>
                      </a:r>
                      <a:r>
                        <a:rPr lang="en-GB" sz="1200">
                          <a:latin typeface="Mada"/>
                          <a:ea typeface="Mada"/>
                          <a:cs typeface="Mada"/>
                          <a:sym typeface="Mada"/>
                        </a:rPr>
                        <a:t>a component of / INCLUDED in the denominator.</a:t>
                      </a:r>
                      <a:endParaRPr sz="12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There must be a time dimension and a multiplier (per 1000, per 100,000) </a:t>
                      </a:r>
                      <a:endParaRPr sz="12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208" name="Google Shape;208;p28"/>
          <p:cNvSpPr/>
          <p:nvPr/>
        </p:nvSpPr>
        <p:spPr>
          <a:xfrm>
            <a:off x="546100" y="5610475"/>
            <a:ext cx="1520820" cy="463999"/>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b="1" lang="en-GB" sz="1500">
                <a:latin typeface="Nunito"/>
                <a:ea typeface="Nunito"/>
                <a:cs typeface="Nunito"/>
                <a:sym typeface="Nunito"/>
              </a:rPr>
              <a:t>Example</a:t>
            </a:r>
            <a:endParaRPr b="1" sz="1500">
              <a:latin typeface="Nunito"/>
              <a:ea typeface="Nunito"/>
              <a:cs typeface="Nunito"/>
              <a:sym typeface="Nunito"/>
            </a:endParaRPr>
          </a:p>
        </p:txBody>
      </p:sp>
      <p:sp>
        <p:nvSpPr>
          <p:cNvPr id="209" name="Google Shape;209;p28"/>
          <p:cNvSpPr/>
          <p:nvPr/>
        </p:nvSpPr>
        <p:spPr>
          <a:xfrm>
            <a:off x="276225" y="5572475"/>
            <a:ext cx="269919" cy="270013"/>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8"/>
          <p:cNvSpPr/>
          <p:nvPr/>
        </p:nvSpPr>
        <p:spPr>
          <a:xfrm>
            <a:off x="546096" y="5842465"/>
            <a:ext cx="269919" cy="270013"/>
          </a:xfrm>
          <a:custGeom>
            <a:rect b="b" l="l" r="r" t="t"/>
            <a:pathLst>
              <a:path extrusionOk="0" h="18777" w="18777">
                <a:moveTo>
                  <a:pt x="1" y="0"/>
                </a:moveTo>
                <a:lnTo>
                  <a:pt x="1" y="18777"/>
                </a:lnTo>
                <a:cubicBezTo>
                  <a:pt x="10371" y="18777"/>
                  <a:pt x="18777" y="10371"/>
                  <a:pt x="18777"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1" name="Google Shape;211;p28"/>
          <p:cNvPicPr preferRelativeResize="0"/>
          <p:nvPr/>
        </p:nvPicPr>
        <p:blipFill>
          <a:blip r:embed="rId3">
            <a:alphaModFix/>
          </a:blip>
          <a:stretch>
            <a:fillRect/>
          </a:stretch>
        </p:blipFill>
        <p:spPr>
          <a:xfrm>
            <a:off x="331575" y="5615225"/>
            <a:ext cx="432000" cy="454500"/>
          </a:xfrm>
          <a:prstGeom prst="ellipse">
            <a:avLst/>
          </a:prstGeom>
          <a:noFill/>
          <a:ln>
            <a:noFill/>
          </a:ln>
        </p:spPr>
      </p:pic>
      <p:sp>
        <p:nvSpPr>
          <p:cNvPr id="212" name="Google Shape;212;p28"/>
          <p:cNvSpPr txBox="1"/>
          <p:nvPr/>
        </p:nvSpPr>
        <p:spPr>
          <a:xfrm>
            <a:off x="2135225" y="5572475"/>
            <a:ext cx="5243400" cy="741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We had 400 deaths from Road Traffic Injuries (RTI) in Riyadh in 2010, </a:t>
            </a:r>
            <a:r>
              <a:rPr lang="en-GB" sz="1200">
                <a:solidFill>
                  <a:schemeClr val="dk1"/>
                </a:solidFill>
                <a:latin typeface="Mada"/>
                <a:ea typeface="Mada"/>
                <a:cs typeface="Mada"/>
                <a:sym typeface="Mada"/>
              </a:rPr>
              <a:t>Out of the 400 death, 300 were males and 100 were female.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 2010, the population of Riyadh was 1,000,000.</a:t>
            </a:r>
            <a:endParaRPr sz="1200">
              <a:solidFill>
                <a:schemeClr val="dk1"/>
              </a:solidFill>
              <a:latin typeface="Mada"/>
              <a:ea typeface="Mada"/>
              <a:cs typeface="Mada"/>
              <a:sym typeface="Mada"/>
            </a:endParaRPr>
          </a:p>
        </p:txBody>
      </p:sp>
      <p:sp>
        <p:nvSpPr>
          <p:cNvPr id="213" name="Google Shape;213;p28"/>
          <p:cNvSpPr/>
          <p:nvPr/>
        </p:nvSpPr>
        <p:spPr>
          <a:xfrm>
            <a:off x="210925" y="6779525"/>
            <a:ext cx="2261100" cy="14460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en-GB" sz="1200">
                <a:latin typeface="Mada"/>
                <a:ea typeface="Mada"/>
                <a:cs typeface="Mada"/>
                <a:sym typeface="Mada"/>
              </a:rPr>
              <a:t>The male to female ratio is 300/100 or 300:100 or 3:1</a:t>
            </a:r>
            <a:endParaRPr sz="12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200">
                <a:latin typeface="Mada"/>
                <a:ea typeface="Mada"/>
                <a:cs typeface="Mada"/>
                <a:sym typeface="Mada"/>
              </a:rPr>
              <a:t> i.e. there are 3 male deaths for every female death</a:t>
            </a:r>
            <a:endParaRPr sz="1200">
              <a:latin typeface="Mada"/>
              <a:ea typeface="Mada"/>
              <a:cs typeface="Mada"/>
              <a:sym typeface="Mada"/>
            </a:endParaRPr>
          </a:p>
        </p:txBody>
      </p:sp>
      <p:sp>
        <p:nvSpPr>
          <p:cNvPr id="214" name="Google Shape;214;p28"/>
          <p:cNvSpPr/>
          <p:nvPr/>
        </p:nvSpPr>
        <p:spPr>
          <a:xfrm>
            <a:off x="573899" y="6471725"/>
            <a:ext cx="1472700" cy="3078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Ratio</a:t>
            </a:r>
            <a:endParaRPr>
              <a:solidFill>
                <a:srgbClr val="FFFFFF"/>
              </a:solidFill>
              <a:latin typeface="Nunito"/>
              <a:ea typeface="Nunito"/>
              <a:cs typeface="Nunito"/>
              <a:sym typeface="Nunito"/>
            </a:endParaRPr>
          </a:p>
        </p:txBody>
      </p:sp>
      <p:sp>
        <p:nvSpPr>
          <p:cNvPr id="215" name="Google Shape;215;p28"/>
          <p:cNvSpPr/>
          <p:nvPr/>
        </p:nvSpPr>
        <p:spPr>
          <a:xfrm>
            <a:off x="2733500" y="6779525"/>
            <a:ext cx="2261100" cy="14460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en-GB" sz="1200">
                <a:latin typeface="Mada"/>
                <a:ea typeface="Mada"/>
                <a:cs typeface="Mada"/>
                <a:sym typeface="Mada"/>
              </a:rPr>
              <a:t>Out of the 400 deaths, 300 were males. i.e the proportion of males who died from RTI is (300/400 X100) = 75%.</a:t>
            </a:r>
            <a:endParaRPr sz="1200">
              <a:latin typeface="Mada"/>
              <a:ea typeface="Mada"/>
              <a:cs typeface="Mada"/>
              <a:sym typeface="Mada"/>
            </a:endParaRPr>
          </a:p>
        </p:txBody>
      </p:sp>
      <p:sp>
        <p:nvSpPr>
          <p:cNvPr id="216" name="Google Shape;216;p28"/>
          <p:cNvSpPr/>
          <p:nvPr/>
        </p:nvSpPr>
        <p:spPr>
          <a:xfrm>
            <a:off x="3096487" y="6471725"/>
            <a:ext cx="1472700" cy="3078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Proportion</a:t>
            </a:r>
            <a:endParaRPr>
              <a:solidFill>
                <a:srgbClr val="FFFFFF"/>
              </a:solidFill>
              <a:latin typeface="Nunito"/>
              <a:ea typeface="Nunito"/>
              <a:cs typeface="Nunito"/>
              <a:sym typeface="Nunito"/>
            </a:endParaRPr>
          </a:p>
        </p:txBody>
      </p:sp>
      <p:sp>
        <p:nvSpPr>
          <p:cNvPr id="217" name="Google Shape;217;p28"/>
          <p:cNvSpPr/>
          <p:nvPr/>
        </p:nvSpPr>
        <p:spPr>
          <a:xfrm>
            <a:off x="5256075" y="6828500"/>
            <a:ext cx="2261100" cy="13962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en-GB" sz="1200">
                <a:latin typeface="Mada"/>
                <a:ea typeface="Mada"/>
                <a:cs typeface="Mada"/>
                <a:sym typeface="Mada"/>
              </a:rPr>
              <a:t>The mortality rate from RTI in 2010 is (400/1,000,000 X 100,000)= 40 deaths per 100,000 population in 2010.  </a:t>
            </a:r>
            <a:endParaRPr sz="1200">
              <a:latin typeface="Mada"/>
              <a:ea typeface="Mada"/>
              <a:cs typeface="Mada"/>
              <a:sym typeface="Mada"/>
            </a:endParaRPr>
          </a:p>
        </p:txBody>
      </p:sp>
      <p:sp>
        <p:nvSpPr>
          <p:cNvPr id="218" name="Google Shape;218;p28"/>
          <p:cNvSpPr/>
          <p:nvPr/>
        </p:nvSpPr>
        <p:spPr>
          <a:xfrm>
            <a:off x="5619049" y="6520700"/>
            <a:ext cx="1472700" cy="3078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Rate</a:t>
            </a:r>
            <a:endParaRPr>
              <a:solidFill>
                <a:srgbClr val="FFFFFF"/>
              </a:solidFill>
              <a:latin typeface="Nunito"/>
              <a:ea typeface="Nunito"/>
              <a:cs typeface="Nunito"/>
              <a:sym typeface="Nunito"/>
            </a:endParaRPr>
          </a:p>
        </p:txBody>
      </p:sp>
      <p:pic>
        <p:nvPicPr>
          <p:cNvPr id="219" name="Google Shape;219;p28"/>
          <p:cNvPicPr preferRelativeResize="0"/>
          <p:nvPr/>
        </p:nvPicPr>
        <p:blipFill>
          <a:blip r:embed="rId4">
            <a:alphaModFix/>
          </a:blip>
          <a:stretch>
            <a:fillRect/>
          </a:stretch>
        </p:blipFill>
        <p:spPr>
          <a:xfrm>
            <a:off x="590725" y="8637125"/>
            <a:ext cx="670525" cy="670525"/>
          </a:xfrm>
          <a:prstGeom prst="rect">
            <a:avLst/>
          </a:prstGeom>
          <a:noFill/>
          <a:ln>
            <a:noFill/>
          </a:ln>
        </p:spPr>
      </p:pic>
      <p:pic>
        <p:nvPicPr>
          <p:cNvPr id="220" name="Google Shape;220;p28"/>
          <p:cNvPicPr preferRelativeResize="0"/>
          <p:nvPr/>
        </p:nvPicPr>
        <p:blipFill>
          <a:blip r:embed="rId5">
            <a:alphaModFix/>
          </a:blip>
          <a:stretch>
            <a:fillRect/>
          </a:stretch>
        </p:blipFill>
        <p:spPr>
          <a:xfrm>
            <a:off x="1595225" y="8702375"/>
            <a:ext cx="540000" cy="540000"/>
          </a:xfrm>
          <a:prstGeom prst="rect">
            <a:avLst/>
          </a:prstGeom>
          <a:noFill/>
          <a:ln>
            <a:noFill/>
          </a:ln>
        </p:spPr>
      </p:pic>
      <p:sp>
        <p:nvSpPr>
          <p:cNvPr id="221" name="Google Shape;221;p28"/>
          <p:cNvSpPr txBox="1"/>
          <p:nvPr/>
        </p:nvSpPr>
        <p:spPr>
          <a:xfrm>
            <a:off x="2646200" y="8738250"/>
            <a:ext cx="833700" cy="36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134F5C"/>
                </a:solidFill>
                <a:latin typeface="Nunito"/>
                <a:ea typeface="Nunito"/>
                <a:cs typeface="Nunito"/>
                <a:sym typeface="Nunito"/>
              </a:rPr>
              <a:t>7</a:t>
            </a:r>
            <a:r>
              <a:rPr b="1" lang="en-GB">
                <a:solidFill>
                  <a:srgbClr val="134F5C"/>
                </a:solidFill>
                <a:latin typeface="Nunito"/>
                <a:ea typeface="Nunito"/>
                <a:cs typeface="Nunito"/>
                <a:sym typeface="Nunito"/>
              </a:rPr>
              <a:t>5%</a:t>
            </a:r>
            <a:endParaRPr b="1">
              <a:solidFill>
                <a:srgbClr val="134F5C"/>
              </a:solidFill>
              <a:latin typeface="Nunito"/>
              <a:ea typeface="Nunito"/>
              <a:cs typeface="Nunito"/>
              <a:sym typeface="Nunito"/>
            </a:endParaRPr>
          </a:p>
          <a:p>
            <a:pPr indent="0" lvl="0" marL="0" rtl="0" algn="ctr">
              <a:spcBef>
                <a:spcPts val="0"/>
              </a:spcBef>
              <a:spcAft>
                <a:spcPts val="0"/>
              </a:spcAft>
              <a:buNone/>
            </a:pPr>
            <a:r>
              <a:rPr b="1" lang="en-GB">
                <a:solidFill>
                  <a:srgbClr val="134F5C"/>
                </a:solidFill>
                <a:latin typeface="Nunito"/>
                <a:ea typeface="Nunito"/>
                <a:cs typeface="Nunito"/>
                <a:sym typeface="Nunito"/>
              </a:rPr>
              <a:t>Men</a:t>
            </a:r>
            <a:endParaRPr b="1">
              <a:solidFill>
                <a:srgbClr val="134F5C"/>
              </a:solidFill>
              <a:latin typeface="Nunito"/>
              <a:ea typeface="Nunito"/>
              <a:cs typeface="Nunito"/>
              <a:sym typeface="Nunito"/>
            </a:endParaRPr>
          </a:p>
        </p:txBody>
      </p:sp>
      <p:grpSp>
        <p:nvGrpSpPr>
          <p:cNvPr id="222" name="Google Shape;222;p28"/>
          <p:cNvGrpSpPr/>
          <p:nvPr/>
        </p:nvGrpSpPr>
        <p:grpSpPr>
          <a:xfrm>
            <a:off x="3505223" y="8549742"/>
            <a:ext cx="731475" cy="741507"/>
            <a:chOff x="4025925" y="603193"/>
            <a:chExt cx="906300" cy="933300"/>
          </a:xfrm>
        </p:grpSpPr>
        <p:sp>
          <p:nvSpPr>
            <p:cNvPr id="223" name="Google Shape;223;p28"/>
            <p:cNvSpPr/>
            <p:nvPr/>
          </p:nvSpPr>
          <p:spPr>
            <a:xfrm>
              <a:off x="4049800" y="640400"/>
              <a:ext cx="858900" cy="858900"/>
            </a:xfrm>
            <a:prstGeom prst="donut">
              <a:avLst>
                <a:gd fmla="val 11306"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8"/>
            <p:cNvSpPr/>
            <p:nvPr/>
          </p:nvSpPr>
          <p:spPr>
            <a:xfrm rot="-5648421">
              <a:off x="4042786" y="647018"/>
              <a:ext cx="872577" cy="845650"/>
            </a:xfrm>
            <a:prstGeom prst="blockArc">
              <a:avLst>
                <a:gd fmla="val 9066559" name="adj1"/>
                <a:gd fmla="val 2234630" name="adj2"/>
                <a:gd fmla="val 11472" name="adj3"/>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 name="Google Shape;225;p28"/>
          <p:cNvSpPr txBox="1"/>
          <p:nvPr/>
        </p:nvSpPr>
        <p:spPr>
          <a:xfrm>
            <a:off x="4262021" y="8738254"/>
            <a:ext cx="833700" cy="36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A2C4C9"/>
                </a:solidFill>
                <a:latin typeface="Nunito"/>
                <a:ea typeface="Nunito"/>
                <a:cs typeface="Nunito"/>
                <a:sym typeface="Nunito"/>
              </a:rPr>
              <a:t>2</a:t>
            </a:r>
            <a:r>
              <a:rPr b="1" lang="en-GB">
                <a:solidFill>
                  <a:srgbClr val="A2C4C9"/>
                </a:solidFill>
                <a:latin typeface="Nunito"/>
                <a:ea typeface="Nunito"/>
                <a:cs typeface="Nunito"/>
                <a:sym typeface="Nunito"/>
              </a:rPr>
              <a:t>5%</a:t>
            </a:r>
            <a:endParaRPr b="1">
              <a:solidFill>
                <a:srgbClr val="A2C4C9"/>
              </a:solidFill>
              <a:latin typeface="Nunito"/>
              <a:ea typeface="Nunito"/>
              <a:cs typeface="Nunito"/>
              <a:sym typeface="Nunito"/>
            </a:endParaRPr>
          </a:p>
          <a:p>
            <a:pPr indent="0" lvl="0" marL="0" rtl="0" algn="ctr">
              <a:spcBef>
                <a:spcPts val="0"/>
              </a:spcBef>
              <a:spcAft>
                <a:spcPts val="0"/>
              </a:spcAft>
              <a:buNone/>
            </a:pPr>
            <a:r>
              <a:rPr b="1" lang="en-GB">
                <a:solidFill>
                  <a:srgbClr val="A2C4C9"/>
                </a:solidFill>
                <a:latin typeface="Nunito"/>
                <a:ea typeface="Nunito"/>
                <a:cs typeface="Nunito"/>
                <a:sym typeface="Nunito"/>
              </a:rPr>
              <a:t>Women </a:t>
            </a:r>
            <a:endParaRPr b="1">
              <a:solidFill>
                <a:srgbClr val="A2C4C9"/>
              </a:solidFill>
              <a:latin typeface="Nunito"/>
              <a:ea typeface="Nunito"/>
              <a:cs typeface="Nunito"/>
              <a:sym typeface="Nunito"/>
            </a:endParaRPr>
          </a:p>
        </p:txBody>
      </p:sp>
      <p:sp>
        <p:nvSpPr>
          <p:cNvPr id="226" name="Google Shape;226;p28"/>
          <p:cNvSpPr txBox="1"/>
          <p:nvPr/>
        </p:nvSpPr>
        <p:spPr>
          <a:xfrm>
            <a:off x="5523975" y="8628000"/>
            <a:ext cx="1725300" cy="5850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GB" sz="1200">
                <a:latin typeface="Nunito"/>
                <a:ea typeface="Nunito"/>
                <a:cs typeface="Nunito"/>
                <a:sym typeface="Nunito"/>
              </a:rPr>
              <a:t>40 deaths </a:t>
            </a:r>
            <a:endParaRPr b="1" sz="1200">
              <a:latin typeface="Nunito"/>
              <a:ea typeface="Nunito"/>
              <a:cs typeface="Nunito"/>
              <a:sym typeface="Nunito"/>
            </a:endParaRPr>
          </a:p>
          <a:p>
            <a:pPr indent="0" lvl="0" marL="0" rtl="0" algn="ctr">
              <a:lnSpc>
                <a:spcPct val="150000"/>
              </a:lnSpc>
              <a:spcBef>
                <a:spcPts val="0"/>
              </a:spcBef>
              <a:spcAft>
                <a:spcPts val="0"/>
              </a:spcAft>
              <a:buNone/>
            </a:pPr>
            <a:r>
              <a:rPr b="1" lang="en-GB" sz="1200">
                <a:latin typeface="Nunito"/>
                <a:ea typeface="Nunito"/>
                <a:cs typeface="Nunito"/>
                <a:sym typeface="Nunito"/>
              </a:rPr>
              <a:t>100,000 population</a:t>
            </a:r>
            <a:endParaRPr b="1">
              <a:latin typeface="Nunito"/>
              <a:ea typeface="Nunito"/>
              <a:cs typeface="Nunito"/>
              <a:sym typeface="Nunito"/>
            </a:endParaRPr>
          </a:p>
        </p:txBody>
      </p:sp>
      <p:cxnSp>
        <p:nvCxnSpPr>
          <p:cNvPr id="227" name="Google Shape;227;p28"/>
          <p:cNvCxnSpPr>
            <a:stCxn id="226" idx="1"/>
          </p:cNvCxnSpPr>
          <p:nvPr/>
        </p:nvCxnSpPr>
        <p:spPr>
          <a:xfrm>
            <a:off x="5523975" y="8920500"/>
            <a:ext cx="1725300" cy="0"/>
          </a:xfrm>
          <a:prstGeom prst="straightConnector1">
            <a:avLst/>
          </a:prstGeom>
          <a:noFill/>
          <a:ln cap="flat" cmpd="sng" w="19050">
            <a:solidFill>
              <a:srgbClr val="134F5C"/>
            </a:solidFill>
            <a:prstDash val="solid"/>
            <a:round/>
            <a:headEnd len="med" w="med" type="oval"/>
            <a:tailEnd len="med" w="med" type="oval"/>
          </a:ln>
        </p:spPr>
      </p:cxnSp>
      <p:sp>
        <p:nvSpPr>
          <p:cNvPr id="228" name="Google Shape;228;p28"/>
          <p:cNvSpPr txBox="1"/>
          <p:nvPr/>
        </p:nvSpPr>
        <p:spPr>
          <a:xfrm>
            <a:off x="35275" y="9741450"/>
            <a:ext cx="7371000" cy="6783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A rate allows you to compare between different populations easily</a:t>
            </a:r>
            <a:endParaRPr sz="1000">
              <a:solidFill>
                <a:srgbClr val="6AA84F"/>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9"/>
          <p:cNvSpPr txBox="1"/>
          <p:nvPr/>
        </p:nvSpPr>
        <p:spPr>
          <a:xfrm>
            <a:off x="76309" y="1251221"/>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D0E0E3"/>
                </a:solidFill>
                <a:latin typeface="Georgia"/>
                <a:ea typeface="Georgia"/>
                <a:cs typeface="Georgia"/>
                <a:sym typeface="Georgia"/>
              </a:rPr>
              <a:t>2</a:t>
            </a:r>
            <a:endParaRPr b="1" sz="5400">
              <a:solidFill>
                <a:srgbClr val="D0E0E3"/>
              </a:solidFill>
              <a:latin typeface="Georgia"/>
              <a:ea typeface="Georgia"/>
              <a:cs typeface="Georgia"/>
              <a:sym typeface="Georgia"/>
            </a:endParaRPr>
          </a:p>
        </p:txBody>
      </p:sp>
      <p:sp>
        <p:nvSpPr>
          <p:cNvPr id="234" name="Google Shape;234;p29"/>
          <p:cNvSpPr/>
          <p:nvPr/>
        </p:nvSpPr>
        <p:spPr>
          <a:xfrm>
            <a:off x="599210" y="1472190"/>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235" name="Google Shape;235;p29"/>
          <p:cNvSpPr txBox="1"/>
          <p:nvPr/>
        </p:nvSpPr>
        <p:spPr>
          <a:xfrm>
            <a:off x="162034" y="4919434"/>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45818E"/>
                </a:solidFill>
                <a:latin typeface="Georgia"/>
                <a:ea typeface="Georgia"/>
                <a:cs typeface="Georgia"/>
                <a:sym typeface="Georgia"/>
              </a:rPr>
              <a:t>3</a:t>
            </a:r>
            <a:endParaRPr b="1" sz="5400">
              <a:solidFill>
                <a:srgbClr val="45818E"/>
              </a:solidFill>
              <a:latin typeface="Georgia"/>
              <a:ea typeface="Georgia"/>
              <a:cs typeface="Georgia"/>
              <a:sym typeface="Georgia"/>
            </a:endParaRPr>
          </a:p>
        </p:txBody>
      </p:sp>
      <p:sp>
        <p:nvSpPr>
          <p:cNvPr id="236" name="Google Shape;236;p29"/>
          <p:cNvSpPr/>
          <p:nvPr/>
        </p:nvSpPr>
        <p:spPr>
          <a:xfrm>
            <a:off x="684935" y="5238139"/>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237" name="Google Shape;237;p29"/>
          <p:cNvSpPr txBox="1"/>
          <p:nvPr/>
        </p:nvSpPr>
        <p:spPr>
          <a:xfrm>
            <a:off x="744100" y="1612750"/>
            <a:ext cx="3061500" cy="258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600">
                <a:latin typeface="Nunito"/>
                <a:ea typeface="Nunito"/>
                <a:cs typeface="Nunito"/>
                <a:sym typeface="Nunito"/>
              </a:rPr>
              <a:t>Numerator and Denominator</a:t>
            </a:r>
            <a:endParaRPr b="1" i="0" sz="1600" u="none" cap="none" strike="noStrike">
              <a:latin typeface="Nunito"/>
              <a:ea typeface="Nunito"/>
              <a:cs typeface="Nunito"/>
              <a:sym typeface="Nunito"/>
            </a:endParaRPr>
          </a:p>
        </p:txBody>
      </p:sp>
      <p:sp>
        <p:nvSpPr>
          <p:cNvPr id="238" name="Google Shape;238;p29"/>
          <p:cNvSpPr txBox="1"/>
          <p:nvPr/>
        </p:nvSpPr>
        <p:spPr>
          <a:xfrm>
            <a:off x="738925" y="5378700"/>
            <a:ext cx="4766700" cy="258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SzPts val="1100"/>
              <a:buNone/>
            </a:pPr>
            <a:r>
              <a:rPr b="1" lang="en-GB" sz="1600">
                <a:latin typeface="Nunito"/>
                <a:ea typeface="Nunito"/>
                <a:cs typeface="Nunito"/>
                <a:sym typeface="Nunito"/>
              </a:rPr>
              <a:t> Multipliers (10</a:t>
            </a:r>
            <a:r>
              <a:rPr b="1" baseline="30000" lang="en-GB" sz="1600">
                <a:latin typeface="Nunito"/>
                <a:ea typeface="Nunito"/>
                <a:cs typeface="Nunito"/>
                <a:sym typeface="Nunito"/>
              </a:rPr>
              <a:t>n</a:t>
            </a:r>
            <a:r>
              <a:rPr b="1" lang="en-GB" sz="1600">
                <a:latin typeface="Nunito"/>
                <a:ea typeface="Nunito"/>
                <a:cs typeface="Nunito"/>
                <a:sym typeface="Nunito"/>
              </a:rPr>
              <a:t> / per 100, 1000, 100,000)</a:t>
            </a:r>
            <a:endParaRPr b="1" sz="1600">
              <a:latin typeface="Nunito"/>
              <a:ea typeface="Nunito"/>
              <a:cs typeface="Nunito"/>
              <a:sym typeface="Nunito"/>
            </a:endParaRPr>
          </a:p>
        </p:txBody>
      </p:sp>
      <p:sp>
        <p:nvSpPr>
          <p:cNvPr id="239" name="Google Shape;239;p29"/>
          <p:cNvSpPr txBox="1"/>
          <p:nvPr>
            <p:ph type="title"/>
          </p:nvPr>
        </p:nvSpPr>
        <p:spPr>
          <a:xfrm>
            <a:off x="76300" y="472500"/>
            <a:ext cx="7589400" cy="92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134F5C"/>
                </a:solidFill>
              </a:rPr>
              <a:t>Health Indicators Concepts:</a:t>
            </a:r>
            <a:endParaRPr>
              <a:solidFill>
                <a:srgbClr val="134F5C"/>
              </a:solidFill>
            </a:endParaRPr>
          </a:p>
          <a:p>
            <a:pPr indent="0" lvl="0" marL="0" rtl="0" algn="ctr">
              <a:spcBef>
                <a:spcPts val="0"/>
              </a:spcBef>
              <a:spcAft>
                <a:spcPts val="0"/>
              </a:spcAft>
              <a:buNone/>
            </a:pPr>
            <a:r>
              <a:rPr lang="en-GB">
                <a:solidFill>
                  <a:srgbClr val="134F5C"/>
                </a:solidFill>
              </a:rPr>
              <a:t>Numerator and Denominator and Multipliers</a:t>
            </a:r>
            <a:endParaRPr>
              <a:solidFill>
                <a:srgbClr val="134F5C"/>
              </a:solidFill>
            </a:endParaRPr>
          </a:p>
        </p:txBody>
      </p:sp>
      <p:cxnSp>
        <p:nvCxnSpPr>
          <p:cNvPr id="240" name="Google Shape;240;p29"/>
          <p:cNvCxnSpPr/>
          <p:nvPr/>
        </p:nvCxnSpPr>
        <p:spPr>
          <a:xfrm flipH="1" rot="10800000">
            <a:off x="162025" y="2654175"/>
            <a:ext cx="7056900" cy="6900"/>
          </a:xfrm>
          <a:prstGeom prst="straightConnector1">
            <a:avLst/>
          </a:prstGeom>
          <a:noFill/>
          <a:ln cap="flat" cmpd="sng" w="28575">
            <a:solidFill>
              <a:srgbClr val="CCCCCC"/>
            </a:solidFill>
            <a:prstDash val="solid"/>
            <a:round/>
            <a:headEnd len="med" w="med" type="oval"/>
            <a:tailEnd len="med" w="med" type="oval"/>
          </a:ln>
        </p:spPr>
      </p:cxnSp>
      <p:sp>
        <p:nvSpPr>
          <p:cNvPr id="241" name="Google Shape;241;p29"/>
          <p:cNvSpPr/>
          <p:nvPr/>
        </p:nvSpPr>
        <p:spPr>
          <a:xfrm>
            <a:off x="3315109" y="2198225"/>
            <a:ext cx="685500" cy="708600"/>
          </a:xfrm>
          <a:prstGeom prst="ellipse">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Nunito"/>
                <a:ea typeface="Nunito"/>
                <a:cs typeface="Nunito"/>
                <a:sym typeface="Nunito"/>
              </a:rPr>
              <a:t>VS</a:t>
            </a:r>
            <a:endParaRPr b="1" sz="1700">
              <a:solidFill>
                <a:srgbClr val="FFFFFF"/>
              </a:solidFill>
              <a:latin typeface="Nunito"/>
              <a:ea typeface="Nunito"/>
              <a:cs typeface="Nunito"/>
              <a:sym typeface="Nunito"/>
            </a:endParaRPr>
          </a:p>
        </p:txBody>
      </p:sp>
      <p:sp>
        <p:nvSpPr>
          <p:cNvPr id="242" name="Google Shape;242;p29"/>
          <p:cNvSpPr txBox="1"/>
          <p:nvPr/>
        </p:nvSpPr>
        <p:spPr>
          <a:xfrm>
            <a:off x="816013" y="2157653"/>
            <a:ext cx="19035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sz="1600">
                <a:latin typeface="Mada"/>
                <a:ea typeface="Mada"/>
                <a:cs typeface="Mada"/>
                <a:sym typeface="Mada"/>
              </a:rPr>
              <a:t>Numerator </a:t>
            </a:r>
            <a:endParaRPr b="1" sz="1600">
              <a:latin typeface="Mada"/>
              <a:ea typeface="Mada"/>
              <a:cs typeface="Mada"/>
              <a:sym typeface="Mada"/>
            </a:endParaRPr>
          </a:p>
        </p:txBody>
      </p:sp>
      <p:sp>
        <p:nvSpPr>
          <p:cNvPr id="243" name="Google Shape;243;p29"/>
          <p:cNvSpPr txBox="1"/>
          <p:nvPr/>
        </p:nvSpPr>
        <p:spPr>
          <a:xfrm>
            <a:off x="4791838" y="2203878"/>
            <a:ext cx="19035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latin typeface="Mada"/>
                <a:ea typeface="Mada"/>
                <a:cs typeface="Mada"/>
                <a:sym typeface="Mada"/>
              </a:rPr>
              <a:t>Denominator</a:t>
            </a:r>
            <a:endParaRPr b="1" sz="1600">
              <a:latin typeface="Mada"/>
              <a:ea typeface="Mada"/>
              <a:cs typeface="Mada"/>
              <a:sym typeface="Mada"/>
            </a:endParaRPr>
          </a:p>
        </p:txBody>
      </p:sp>
      <p:sp>
        <p:nvSpPr>
          <p:cNvPr id="244" name="Google Shape;244;p29"/>
          <p:cNvSpPr txBox="1"/>
          <p:nvPr/>
        </p:nvSpPr>
        <p:spPr>
          <a:xfrm>
            <a:off x="76300" y="2814875"/>
            <a:ext cx="3352800" cy="1752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Number of times an event (e.g. death, sickness, births, etc) has occurred in a population during a specified time period.</a:t>
            </a:r>
            <a:endParaRPr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it is </a:t>
            </a:r>
            <a:r>
              <a:rPr b="1" lang="en-GB" sz="1200">
                <a:latin typeface="Mada"/>
                <a:ea typeface="Mada"/>
                <a:cs typeface="Mada"/>
                <a:sym typeface="Mada"/>
              </a:rPr>
              <a:t>ALWAYS </a:t>
            </a:r>
            <a:r>
              <a:rPr lang="en-GB" sz="1200">
                <a:latin typeface="Mada"/>
                <a:ea typeface="Mada"/>
                <a:cs typeface="Mada"/>
                <a:sym typeface="Mada"/>
              </a:rPr>
              <a:t>a included in the denominator of </a:t>
            </a:r>
            <a:r>
              <a:rPr lang="en-GB" sz="1200">
                <a:solidFill>
                  <a:srgbClr val="FF0000"/>
                </a:solidFill>
                <a:latin typeface="Mada"/>
                <a:ea typeface="Mada"/>
                <a:cs typeface="Mada"/>
                <a:sym typeface="Mada"/>
              </a:rPr>
              <a:t>proportions and rates</a:t>
            </a:r>
            <a:r>
              <a:rPr lang="en-GB"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Numerators are  </a:t>
            </a:r>
            <a:r>
              <a:rPr b="1" lang="en-GB" sz="1200">
                <a:latin typeface="Mada"/>
                <a:ea typeface="Mada"/>
                <a:cs typeface="Mada"/>
                <a:sym typeface="Mada"/>
              </a:rPr>
              <a:t>NOT </a:t>
            </a:r>
            <a:r>
              <a:rPr lang="en-GB" sz="1200">
                <a:latin typeface="Mada"/>
                <a:ea typeface="Mada"/>
                <a:cs typeface="Mada"/>
                <a:sym typeface="Mada"/>
              </a:rPr>
              <a:t>a component of the denominator in </a:t>
            </a:r>
            <a:r>
              <a:rPr lang="en-GB" sz="1200">
                <a:solidFill>
                  <a:srgbClr val="FF0000"/>
                </a:solidFill>
                <a:latin typeface="Mada"/>
                <a:ea typeface="Mada"/>
                <a:cs typeface="Mada"/>
                <a:sym typeface="Mada"/>
              </a:rPr>
              <a:t>ratios</a:t>
            </a:r>
            <a:r>
              <a:rPr lang="en-GB" sz="1200">
                <a:latin typeface="Mada"/>
                <a:ea typeface="Mada"/>
                <a:cs typeface="Mada"/>
                <a:sym typeface="Mada"/>
              </a:rPr>
              <a:t>. </a:t>
            </a:r>
            <a:endParaRPr sz="1200">
              <a:latin typeface="Mada"/>
              <a:ea typeface="Mada"/>
              <a:cs typeface="Mada"/>
              <a:sym typeface="Mada"/>
            </a:endParaRPr>
          </a:p>
        </p:txBody>
      </p:sp>
      <p:sp>
        <p:nvSpPr>
          <p:cNvPr id="245" name="Google Shape;245;p29"/>
          <p:cNvSpPr txBox="1"/>
          <p:nvPr/>
        </p:nvSpPr>
        <p:spPr>
          <a:xfrm>
            <a:off x="3743425" y="2801075"/>
            <a:ext cx="3796500" cy="2326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Denominators are especially important for </a:t>
            </a:r>
            <a:r>
              <a:rPr b="1" lang="en-GB" sz="1200">
                <a:solidFill>
                  <a:srgbClr val="FF0000"/>
                </a:solidFill>
                <a:latin typeface="Mada"/>
                <a:ea typeface="Mada"/>
                <a:cs typeface="Mada"/>
                <a:sym typeface="Mada"/>
              </a:rPr>
              <a:t>RATES</a:t>
            </a:r>
            <a:r>
              <a:rPr lang="en-GB" sz="1200">
                <a:latin typeface="Mada"/>
                <a:ea typeface="Mada"/>
                <a:cs typeface="Mada"/>
                <a:sym typeface="Mada"/>
              </a:rPr>
              <a:t>.</a:t>
            </a:r>
            <a:endParaRPr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It might be related to:</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 The population such as mid-year population in a given year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OR total events where it’s more relevant than than total population. </a:t>
            </a:r>
            <a:endParaRPr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For example, case fatality rate from car injuries, it’s more meaningful to have the denominator of ‘number of vehicles’. Why?</a:t>
            </a:r>
            <a:r>
              <a:rPr baseline="30000" lang="en-GB" sz="1200">
                <a:solidFill>
                  <a:schemeClr val="dk1"/>
                </a:solidFill>
                <a:latin typeface="Mada"/>
                <a:ea typeface="Mada"/>
                <a:cs typeface="Mada"/>
                <a:sym typeface="Mada"/>
              </a:rPr>
              <a:t>1</a:t>
            </a:r>
            <a:endParaRPr sz="1000">
              <a:latin typeface="Mada"/>
              <a:ea typeface="Mada"/>
              <a:cs typeface="Mada"/>
              <a:sym typeface="Mada"/>
            </a:endParaRPr>
          </a:p>
        </p:txBody>
      </p:sp>
      <p:sp>
        <p:nvSpPr>
          <p:cNvPr id="246" name="Google Shape;246;p29"/>
          <p:cNvSpPr txBox="1"/>
          <p:nvPr/>
        </p:nvSpPr>
        <p:spPr>
          <a:xfrm>
            <a:off x="594025" y="5876250"/>
            <a:ext cx="6801000" cy="1903500"/>
          </a:xfrm>
          <a:prstGeom prst="rect">
            <a:avLst/>
          </a:prstGeom>
          <a:solidFill>
            <a:srgbClr val="FFFFFF"/>
          </a:solid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Majority of formulae include a multiplier of 100 and most often a multiplier of 1000, 10,000 or even 100,000.</a:t>
            </a:r>
            <a:endParaRPr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 multiplier is used to:</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GB" sz="1200">
                <a:latin typeface="Mada"/>
                <a:ea typeface="Mada"/>
                <a:cs typeface="Mada"/>
                <a:sym typeface="Mada"/>
              </a:rPr>
              <a:t>Indicate how often something occurred per 1000 population or per 100,000 population</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GB" sz="1200">
                <a:latin typeface="Mada"/>
                <a:ea typeface="Mada"/>
                <a:cs typeface="Mada"/>
                <a:sym typeface="Mada"/>
              </a:rPr>
              <a:t>Decrease the use of minute decimal fractions. e.g a mortality rate of 0.000071</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GB" sz="1200">
                <a:latin typeface="Mada"/>
                <a:ea typeface="Mada"/>
                <a:cs typeface="Mada"/>
                <a:sym typeface="Mada"/>
              </a:rPr>
              <a:t>Increase data comprehension (how well we understand the presented data)</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GB" sz="1200">
                <a:latin typeface="Mada"/>
                <a:ea typeface="Mada"/>
                <a:cs typeface="Mada"/>
                <a:sym typeface="Mada"/>
              </a:rPr>
              <a:t>In certain rates, rather than specifying a multiplier such as 1000 or 100,000, </a:t>
            </a:r>
            <a:r>
              <a:rPr b="1" lang="en-GB" sz="1200">
                <a:solidFill>
                  <a:srgbClr val="FF0000"/>
                </a:solidFill>
                <a:latin typeface="Mada"/>
                <a:ea typeface="Mada"/>
                <a:cs typeface="Mada"/>
                <a:sym typeface="Mada"/>
              </a:rPr>
              <a:t>you can use 10</a:t>
            </a:r>
            <a:r>
              <a:rPr b="1" baseline="30000" lang="en-GB" sz="1200">
                <a:solidFill>
                  <a:srgbClr val="FF0000"/>
                </a:solidFill>
                <a:latin typeface="Mada"/>
                <a:ea typeface="Mada"/>
                <a:cs typeface="Mada"/>
                <a:sym typeface="Mada"/>
              </a:rPr>
              <a:t>n</a:t>
            </a:r>
            <a:r>
              <a:rPr lang="en-GB" sz="1200">
                <a:solidFill>
                  <a:srgbClr val="FF0000"/>
                </a:solidFill>
                <a:latin typeface="Mada"/>
                <a:ea typeface="Mada"/>
                <a:cs typeface="Mada"/>
                <a:sym typeface="Mada"/>
              </a:rPr>
              <a:t> </a:t>
            </a:r>
            <a:r>
              <a:rPr lang="en-GB" sz="1200">
                <a:latin typeface="Mada"/>
                <a:ea typeface="Mada"/>
                <a:cs typeface="Mada"/>
                <a:sym typeface="Mada"/>
              </a:rPr>
              <a:t>so the most appropriate multiplier can be selected to facilitate the data interpretation. </a:t>
            </a:r>
            <a:endParaRPr sz="1200">
              <a:latin typeface="Mada"/>
              <a:ea typeface="Mada"/>
              <a:cs typeface="Mada"/>
              <a:sym typeface="Mada"/>
            </a:endParaRPr>
          </a:p>
        </p:txBody>
      </p:sp>
      <p:sp>
        <p:nvSpPr>
          <p:cNvPr id="247" name="Google Shape;247;p29"/>
          <p:cNvSpPr/>
          <p:nvPr/>
        </p:nvSpPr>
        <p:spPr>
          <a:xfrm>
            <a:off x="546100" y="7972675"/>
            <a:ext cx="1520820" cy="463999"/>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b="1" lang="en-GB" sz="1500">
                <a:latin typeface="Nunito"/>
                <a:ea typeface="Nunito"/>
                <a:cs typeface="Nunito"/>
                <a:sym typeface="Nunito"/>
              </a:rPr>
              <a:t>Example</a:t>
            </a:r>
            <a:endParaRPr b="1" sz="1500">
              <a:latin typeface="Nunito"/>
              <a:ea typeface="Nunito"/>
              <a:cs typeface="Nunito"/>
              <a:sym typeface="Nunito"/>
            </a:endParaRPr>
          </a:p>
        </p:txBody>
      </p:sp>
      <p:sp>
        <p:nvSpPr>
          <p:cNvPr id="248" name="Google Shape;248;p29"/>
          <p:cNvSpPr/>
          <p:nvPr/>
        </p:nvSpPr>
        <p:spPr>
          <a:xfrm>
            <a:off x="276225" y="7934675"/>
            <a:ext cx="269919" cy="270013"/>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9"/>
          <p:cNvSpPr/>
          <p:nvPr/>
        </p:nvSpPr>
        <p:spPr>
          <a:xfrm>
            <a:off x="546096" y="8204665"/>
            <a:ext cx="269919" cy="270013"/>
          </a:xfrm>
          <a:custGeom>
            <a:rect b="b" l="l" r="r" t="t"/>
            <a:pathLst>
              <a:path extrusionOk="0" h="18777" w="18777">
                <a:moveTo>
                  <a:pt x="1" y="0"/>
                </a:moveTo>
                <a:lnTo>
                  <a:pt x="1" y="18777"/>
                </a:lnTo>
                <a:cubicBezTo>
                  <a:pt x="10371" y="18777"/>
                  <a:pt x="18777" y="10371"/>
                  <a:pt x="18777"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0" name="Google Shape;250;p29"/>
          <p:cNvPicPr preferRelativeResize="0"/>
          <p:nvPr/>
        </p:nvPicPr>
        <p:blipFill>
          <a:blip r:embed="rId3">
            <a:alphaModFix/>
          </a:blip>
          <a:stretch>
            <a:fillRect/>
          </a:stretch>
        </p:blipFill>
        <p:spPr>
          <a:xfrm>
            <a:off x="331575" y="7977425"/>
            <a:ext cx="432000" cy="454500"/>
          </a:xfrm>
          <a:prstGeom prst="ellipse">
            <a:avLst/>
          </a:prstGeom>
          <a:noFill/>
          <a:ln>
            <a:noFill/>
          </a:ln>
        </p:spPr>
      </p:pic>
      <p:sp>
        <p:nvSpPr>
          <p:cNvPr id="251" name="Google Shape;251;p29"/>
          <p:cNvSpPr txBox="1"/>
          <p:nvPr/>
        </p:nvSpPr>
        <p:spPr>
          <a:xfrm>
            <a:off x="2066925" y="7934675"/>
            <a:ext cx="5243400" cy="54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latin typeface="Mada"/>
                <a:ea typeface="Mada"/>
                <a:cs typeface="Mada"/>
                <a:sym typeface="Mada"/>
              </a:rPr>
              <a:t>A rate with a numerator of 190,000 and a denominator of 23,000,000 results in a value of 0.00826. </a:t>
            </a:r>
            <a:endParaRPr sz="1200">
              <a:latin typeface="Mada"/>
              <a:ea typeface="Mada"/>
              <a:cs typeface="Mada"/>
              <a:sym typeface="Mada"/>
            </a:endParaRPr>
          </a:p>
        </p:txBody>
      </p:sp>
      <p:cxnSp>
        <p:nvCxnSpPr>
          <p:cNvPr id="252" name="Google Shape;252;p29"/>
          <p:cNvCxnSpPr>
            <a:endCxn id="241" idx="4"/>
          </p:cNvCxnSpPr>
          <p:nvPr/>
        </p:nvCxnSpPr>
        <p:spPr>
          <a:xfrm rot="10800000">
            <a:off x="3657859" y="2906825"/>
            <a:ext cx="8700" cy="2220900"/>
          </a:xfrm>
          <a:prstGeom prst="straightConnector1">
            <a:avLst/>
          </a:prstGeom>
          <a:noFill/>
          <a:ln cap="flat" cmpd="sng" w="28575">
            <a:solidFill>
              <a:srgbClr val="CCCCCC"/>
            </a:solidFill>
            <a:prstDash val="solid"/>
            <a:round/>
            <a:headEnd len="med" w="med" type="oval"/>
            <a:tailEnd len="med" w="med" type="none"/>
          </a:ln>
        </p:spPr>
      </p:cxnSp>
      <p:sp>
        <p:nvSpPr>
          <p:cNvPr id="253" name="Google Shape;253;p29"/>
          <p:cNvSpPr/>
          <p:nvPr/>
        </p:nvSpPr>
        <p:spPr>
          <a:xfrm>
            <a:off x="331575" y="8668300"/>
            <a:ext cx="3352800" cy="7905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None/>
            </a:pPr>
            <a:r>
              <a:rPr b="1" lang="en-GB" sz="1200">
                <a:solidFill>
                  <a:schemeClr val="dk1"/>
                </a:solidFill>
                <a:latin typeface="Mada"/>
                <a:ea typeface="Mada"/>
                <a:cs typeface="Mada"/>
                <a:sym typeface="Mada"/>
              </a:rPr>
              <a:t>Using a multiplier of 1000:</a:t>
            </a:r>
            <a:endParaRPr b="1" sz="1200">
              <a:solidFill>
                <a:schemeClr val="dk1"/>
              </a:solidFill>
              <a:latin typeface="Mada"/>
              <a:ea typeface="Mada"/>
              <a:cs typeface="Mada"/>
              <a:sym typeface="Mada"/>
            </a:endParaRPr>
          </a:p>
          <a:p>
            <a:pPr indent="0" lvl="0" marL="0" rtl="0" algn="ctr">
              <a:spcBef>
                <a:spcPts val="0"/>
              </a:spcBef>
              <a:spcAft>
                <a:spcPts val="0"/>
              </a:spcAft>
              <a:buNone/>
            </a:pP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rgbClr val="999999"/>
                </a:solidFill>
                <a:latin typeface="Mada"/>
                <a:ea typeface="Mada"/>
                <a:cs typeface="Mada"/>
                <a:sym typeface="Mada"/>
              </a:rPr>
              <a:t>=1000 x  0.00826 = 8.3</a:t>
            </a:r>
            <a:endParaRPr sz="1200">
              <a:solidFill>
                <a:srgbClr val="999999"/>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So 8.3 per 1000 population</a:t>
            </a:r>
            <a:endParaRPr sz="1200">
              <a:latin typeface="Mada"/>
              <a:ea typeface="Mada"/>
              <a:cs typeface="Mada"/>
              <a:sym typeface="Mada"/>
            </a:endParaRPr>
          </a:p>
        </p:txBody>
      </p:sp>
      <p:sp>
        <p:nvSpPr>
          <p:cNvPr id="254" name="Google Shape;254;p29"/>
          <p:cNvSpPr/>
          <p:nvPr/>
        </p:nvSpPr>
        <p:spPr>
          <a:xfrm>
            <a:off x="3965275" y="8668300"/>
            <a:ext cx="3352800" cy="7905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None/>
            </a:pPr>
            <a:r>
              <a:rPr b="1" lang="en-GB" sz="1200">
                <a:solidFill>
                  <a:schemeClr val="dk1"/>
                </a:solidFill>
                <a:latin typeface="Mada"/>
                <a:ea typeface="Mada"/>
                <a:cs typeface="Mada"/>
                <a:sym typeface="Mada"/>
              </a:rPr>
              <a:t>Using a multiplier of 10,000:</a:t>
            </a:r>
            <a:endParaRPr b="1" sz="1200">
              <a:solidFill>
                <a:schemeClr val="dk1"/>
              </a:solidFill>
              <a:latin typeface="Mada"/>
              <a:ea typeface="Mada"/>
              <a:cs typeface="Mada"/>
              <a:sym typeface="Mada"/>
            </a:endParaRPr>
          </a:p>
          <a:p>
            <a:pPr indent="0" lvl="0" marL="0" rtl="0" algn="ctr">
              <a:spcBef>
                <a:spcPts val="0"/>
              </a:spcBef>
              <a:spcAft>
                <a:spcPts val="0"/>
              </a:spcAft>
              <a:buNone/>
            </a:pPr>
            <a:r>
              <a:rPr b="1" lang="en-GB" sz="1200">
                <a:solidFill>
                  <a:schemeClr val="dk1"/>
                </a:solidFill>
                <a:latin typeface="Mada"/>
                <a:ea typeface="Mada"/>
                <a:cs typeface="Mada"/>
                <a:sym typeface="Mada"/>
              </a:rPr>
              <a:t> </a:t>
            </a:r>
            <a:endParaRPr b="1"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rgbClr val="999999"/>
                </a:solidFill>
                <a:latin typeface="Mada"/>
                <a:ea typeface="Mada"/>
                <a:cs typeface="Mada"/>
                <a:sym typeface="Mada"/>
              </a:rPr>
              <a:t>= 10,000 x  0.00826 = 82.6</a:t>
            </a:r>
            <a:endParaRPr sz="1200">
              <a:solidFill>
                <a:srgbClr val="999999"/>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So 82.6 per 10,000 population</a:t>
            </a:r>
            <a:endParaRPr sz="1200">
              <a:latin typeface="Mada"/>
              <a:ea typeface="Mada"/>
              <a:cs typeface="Mada"/>
              <a:sym typeface="Mada"/>
            </a:endParaRPr>
          </a:p>
        </p:txBody>
      </p:sp>
      <p:sp>
        <p:nvSpPr>
          <p:cNvPr id="255" name="Google Shape;255;p29"/>
          <p:cNvSpPr txBox="1"/>
          <p:nvPr/>
        </p:nvSpPr>
        <p:spPr>
          <a:xfrm>
            <a:off x="35275" y="9741450"/>
            <a:ext cx="7371000" cy="6783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Taking number of vehicles as the total population will be a more useful denominator than the total population, because many of the  target population may not be using vehicles. </a:t>
            </a:r>
            <a:endParaRPr sz="1000">
              <a:solidFill>
                <a:srgbClr val="6AA84F"/>
              </a:solidFill>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0"/>
          <p:cNvSpPr/>
          <p:nvPr/>
        </p:nvSpPr>
        <p:spPr>
          <a:xfrm>
            <a:off x="247775" y="1236950"/>
            <a:ext cx="1819152" cy="505494"/>
          </a:xfrm>
          <a:prstGeom prst="flowChartTerminator">
            <a:avLst/>
          </a:prstGeom>
          <a:solidFill>
            <a:srgbClr val="134F5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30200" lvl="0" marL="457200" rtl="0" algn="l">
              <a:spcBef>
                <a:spcPts val="0"/>
              </a:spcBef>
              <a:spcAft>
                <a:spcPts val="0"/>
              </a:spcAft>
              <a:buClr>
                <a:srgbClr val="FFFFFF"/>
              </a:buClr>
              <a:buSzPts val="1600"/>
              <a:buFont typeface="Nunito"/>
              <a:buChar char="●"/>
            </a:pPr>
            <a:r>
              <a:rPr lang="en-GB" sz="1600">
                <a:solidFill>
                  <a:srgbClr val="FFFFFF"/>
                </a:solidFill>
                <a:latin typeface="Nunito"/>
                <a:ea typeface="Nunito"/>
                <a:cs typeface="Nunito"/>
                <a:sym typeface="Nunito"/>
              </a:rPr>
              <a:t>Incidence</a:t>
            </a:r>
            <a:endParaRPr sz="1600">
              <a:solidFill>
                <a:srgbClr val="FFFFFF"/>
              </a:solidFill>
              <a:latin typeface="Nunito"/>
              <a:ea typeface="Nunito"/>
              <a:cs typeface="Nunito"/>
              <a:sym typeface="Nunito"/>
            </a:endParaRPr>
          </a:p>
        </p:txBody>
      </p:sp>
      <p:sp>
        <p:nvSpPr>
          <p:cNvPr id="261" name="Google Shape;261;p30"/>
          <p:cNvSpPr txBox="1"/>
          <p:nvPr>
            <p:ph type="title"/>
          </p:nvPr>
        </p:nvSpPr>
        <p:spPr>
          <a:xfrm>
            <a:off x="172975" y="468451"/>
            <a:ext cx="7072200" cy="63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134F5C"/>
                </a:solidFill>
              </a:rPr>
              <a:t>Health Indicators: Morbidity Indicators:</a:t>
            </a:r>
            <a:endParaRPr>
              <a:solidFill>
                <a:srgbClr val="134F5C"/>
              </a:solidFill>
            </a:endParaRPr>
          </a:p>
        </p:txBody>
      </p:sp>
      <p:sp>
        <p:nvSpPr>
          <p:cNvPr id="262" name="Google Shape;262;p30"/>
          <p:cNvSpPr/>
          <p:nvPr/>
        </p:nvSpPr>
        <p:spPr>
          <a:xfrm>
            <a:off x="311222" y="1302659"/>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134F5C"/>
                </a:solidFill>
                <a:latin typeface="Changa"/>
                <a:ea typeface="Changa"/>
                <a:cs typeface="Changa"/>
                <a:sym typeface="Changa"/>
              </a:rPr>
              <a:t>1</a:t>
            </a:r>
            <a:endParaRPr b="1" i="0" sz="1200" u="none" cap="none" strike="noStrike">
              <a:solidFill>
                <a:srgbClr val="134F5C"/>
              </a:solidFill>
              <a:latin typeface="Changa"/>
              <a:ea typeface="Changa"/>
              <a:cs typeface="Changa"/>
              <a:sym typeface="Changa"/>
            </a:endParaRPr>
          </a:p>
        </p:txBody>
      </p:sp>
      <p:graphicFrame>
        <p:nvGraphicFramePr>
          <p:cNvPr id="263" name="Google Shape;263;p30"/>
          <p:cNvGraphicFramePr/>
          <p:nvPr/>
        </p:nvGraphicFramePr>
        <p:xfrm>
          <a:off x="418188" y="1871800"/>
          <a:ext cx="3000000" cy="3000000"/>
        </p:xfrm>
        <a:graphic>
          <a:graphicData uri="http://schemas.openxmlformats.org/drawingml/2006/table">
            <a:tbl>
              <a:tblPr>
                <a:noFill/>
                <a:tableStyleId>{56C267AF-AF7E-4C43-9088-C14960BA4BBC}</a:tableStyleId>
              </a:tblPr>
              <a:tblGrid>
                <a:gridCol w="1771650"/>
                <a:gridCol w="4810125"/>
              </a:tblGrid>
              <a:tr h="239575">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Definition</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l">
                        <a:spcBef>
                          <a:spcPts val="0"/>
                        </a:spcBef>
                        <a:spcAft>
                          <a:spcPts val="0"/>
                        </a:spcAft>
                        <a:buNone/>
                      </a:pPr>
                      <a:r>
                        <a:rPr lang="en-GB" sz="1200">
                          <a:latin typeface="Mada"/>
                          <a:ea typeface="Mada"/>
                          <a:cs typeface="Mada"/>
                          <a:sym typeface="Mada"/>
                        </a:rPr>
                        <a:t>Number of NEW cases occurring in a DEFINED POPULATION during a SPECIFIED PERIOD OF TIME.</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6000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Tool of Measurement</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l">
                        <a:spcBef>
                          <a:spcPts val="0"/>
                        </a:spcBef>
                        <a:spcAft>
                          <a:spcPts val="0"/>
                        </a:spcAft>
                        <a:buNone/>
                      </a:pPr>
                      <a:r>
                        <a:rPr lang="en-GB" sz="1200">
                          <a:latin typeface="Mada"/>
                          <a:ea typeface="Mada"/>
                          <a:cs typeface="Mada"/>
                          <a:sym typeface="Mada"/>
                        </a:rPr>
                        <a:t>Rate</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6000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Numerator</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l">
                        <a:spcBef>
                          <a:spcPts val="0"/>
                        </a:spcBef>
                        <a:spcAft>
                          <a:spcPts val="0"/>
                        </a:spcAft>
                        <a:buNone/>
                      </a:pPr>
                      <a:r>
                        <a:rPr lang="en-GB" sz="1200">
                          <a:latin typeface="Mada"/>
                          <a:ea typeface="Mada"/>
                          <a:cs typeface="Mada"/>
                          <a:sym typeface="Mada"/>
                        </a:rPr>
                        <a:t>Number of </a:t>
                      </a:r>
                      <a:r>
                        <a:rPr b="1" lang="en-GB" sz="1200">
                          <a:solidFill>
                            <a:srgbClr val="FF0000"/>
                          </a:solidFill>
                          <a:latin typeface="Mada"/>
                          <a:ea typeface="Mada"/>
                          <a:cs typeface="Mada"/>
                          <a:sym typeface="Mada"/>
                        </a:rPr>
                        <a:t>NEW cases </a:t>
                      </a:r>
                      <a:r>
                        <a:rPr lang="en-GB" sz="1200">
                          <a:latin typeface="Mada"/>
                          <a:ea typeface="Mada"/>
                          <a:cs typeface="Mada"/>
                          <a:sym typeface="Mada"/>
                        </a:rPr>
                        <a:t>of specific disease during a given time period</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6000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Denominator</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l">
                        <a:spcBef>
                          <a:spcPts val="0"/>
                        </a:spcBef>
                        <a:spcAft>
                          <a:spcPts val="0"/>
                        </a:spcAft>
                        <a:buNone/>
                      </a:pPr>
                      <a:r>
                        <a:rPr b="1" lang="en-GB" sz="1200">
                          <a:solidFill>
                            <a:srgbClr val="FF0000"/>
                          </a:solidFill>
                          <a:latin typeface="Mada"/>
                          <a:ea typeface="Mada"/>
                          <a:cs typeface="Mada"/>
                          <a:sym typeface="Mada"/>
                        </a:rPr>
                        <a:t>Population at risk</a:t>
                      </a:r>
                      <a:r>
                        <a:rPr lang="en-GB" sz="1200">
                          <a:solidFill>
                            <a:srgbClr val="FF0000"/>
                          </a:solidFill>
                          <a:latin typeface="Mada"/>
                          <a:ea typeface="Mada"/>
                          <a:cs typeface="Mada"/>
                          <a:sym typeface="Mada"/>
                        </a:rPr>
                        <a:t> </a:t>
                      </a:r>
                      <a:r>
                        <a:rPr lang="en-GB" sz="1200">
                          <a:latin typeface="Mada"/>
                          <a:ea typeface="Mada"/>
                          <a:cs typeface="Mada"/>
                          <a:sym typeface="Mada"/>
                        </a:rPr>
                        <a:t>during that given time period </a:t>
                      </a:r>
                      <a:r>
                        <a:rPr lang="en-GB" sz="1000">
                          <a:solidFill>
                            <a:srgbClr val="999999"/>
                          </a:solidFill>
                          <a:latin typeface="Mada"/>
                          <a:ea typeface="Mada"/>
                          <a:cs typeface="Mada"/>
                          <a:sym typeface="Mada"/>
                        </a:rPr>
                        <a:t>at the start of the period</a:t>
                      </a:r>
                      <a:endParaRPr sz="1000">
                        <a:solidFill>
                          <a:srgbClr val="999999"/>
                        </a:solidFill>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6000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10n</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l">
                        <a:spcBef>
                          <a:spcPts val="0"/>
                        </a:spcBef>
                        <a:spcAft>
                          <a:spcPts val="0"/>
                        </a:spcAft>
                        <a:buNone/>
                      </a:pPr>
                      <a:r>
                        <a:rPr lang="en-GB" sz="1200">
                          <a:latin typeface="Mada"/>
                          <a:ea typeface="Mada"/>
                          <a:cs typeface="Mada"/>
                          <a:sym typeface="Mada"/>
                        </a:rPr>
                        <a:t>per 1000</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6000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Time frame</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l">
                        <a:spcBef>
                          <a:spcPts val="0"/>
                        </a:spcBef>
                        <a:spcAft>
                          <a:spcPts val="0"/>
                        </a:spcAft>
                        <a:buNone/>
                      </a:pPr>
                      <a:r>
                        <a:rPr lang="en-GB" sz="1200">
                          <a:latin typeface="Mada"/>
                          <a:ea typeface="Mada"/>
                          <a:cs typeface="Mada"/>
                          <a:sym typeface="Mada"/>
                        </a:rPr>
                        <a:t>per year (usually a year unless otherwise specified)</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4750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Uses</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T</a:t>
                      </a:r>
                      <a:r>
                        <a:rPr lang="en-GB" sz="1200">
                          <a:latin typeface="Mada"/>
                          <a:ea typeface="Mada"/>
                          <a:cs typeface="Mada"/>
                          <a:sym typeface="Mada"/>
                        </a:rPr>
                        <a:t>aking action (outbreak)</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Control disease (outbreak)</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Research for etiology and pathogenesis</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Efficacy of therapeutic and preventive measures</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252725">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Formula</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264" name="Google Shape;264;p30"/>
          <p:cNvSpPr/>
          <p:nvPr/>
        </p:nvSpPr>
        <p:spPr>
          <a:xfrm>
            <a:off x="547600" y="6820450"/>
            <a:ext cx="1520820" cy="463999"/>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b="1" lang="en-GB" sz="1500">
                <a:latin typeface="Nunito"/>
                <a:ea typeface="Nunito"/>
                <a:cs typeface="Nunito"/>
                <a:sym typeface="Nunito"/>
              </a:rPr>
              <a:t>Example</a:t>
            </a:r>
            <a:endParaRPr b="1" sz="1500">
              <a:latin typeface="Nunito"/>
              <a:ea typeface="Nunito"/>
              <a:cs typeface="Nunito"/>
              <a:sym typeface="Nunito"/>
            </a:endParaRPr>
          </a:p>
        </p:txBody>
      </p:sp>
      <p:sp>
        <p:nvSpPr>
          <p:cNvPr id="265" name="Google Shape;265;p30"/>
          <p:cNvSpPr/>
          <p:nvPr/>
        </p:nvSpPr>
        <p:spPr>
          <a:xfrm>
            <a:off x="277725" y="6782450"/>
            <a:ext cx="269919" cy="270013"/>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0"/>
          <p:cNvSpPr/>
          <p:nvPr/>
        </p:nvSpPr>
        <p:spPr>
          <a:xfrm>
            <a:off x="547596" y="7052440"/>
            <a:ext cx="269919" cy="270013"/>
          </a:xfrm>
          <a:custGeom>
            <a:rect b="b" l="l" r="r" t="t"/>
            <a:pathLst>
              <a:path extrusionOk="0" h="18777" w="18777">
                <a:moveTo>
                  <a:pt x="1" y="0"/>
                </a:moveTo>
                <a:lnTo>
                  <a:pt x="1" y="18777"/>
                </a:lnTo>
                <a:cubicBezTo>
                  <a:pt x="10371" y="18777"/>
                  <a:pt x="18777" y="10371"/>
                  <a:pt x="18777"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7" name="Google Shape;267;p30"/>
          <p:cNvPicPr preferRelativeResize="0"/>
          <p:nvPr/>
        </p:nvPicPr>
        <p:blipFill>
          <a:blip r:embed="rId3">
            <a:alphaModFix/>
          </a:blip>
          <a:stretch>
            <a:fillRect/>
          </a:stretch>
        </p:blipFill>
        <p:spPr>
          <a:xfrm>
            <a:off x="333075" y="6825200"/>
            <a:ext cx="432000" cy="454500"/>
          </a:xfrm>
          <a:prstGeom prst="ellipse">
            <a:avLst/>
          </a:prstGeom>
          <a:noFill/>
          <a:ln>
            <a:noFill/>
          </a:ln>
        </p:spPr>
      </p:pic>
      <p:sp>
        <p:nvSpPr>
          <p:cNvPr id="268" name="Google Shape;268;p30"/>
          <p:cNvSpPr txBox="1"/>
          <p:nvPr/>
        </p:nvSpPr>
        <p:spPr>
          <a:xfrm>
            <a:off x="2068425" y="6782450"/>
            <a:ext cx="5243400" cy="711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latin typeface="Mada"/>
                <a:ea typeface="Mada"/>
                <a:cs typeface="Mada"/>
                <a:sym typeface="Mada"/>
              </a:rPr>
              <a:t>In 2010, the number of new cases of influenza in Riyadh region was 5000. The midyear population of Riyadh region during the same year was 3 million. </a:t>
            </a:r>
            <a:endParaRPr sz="1200">
              <a:latin typeface="Mada"/>
              <a:ea typeface="Mada"/>
              <a:cs typeface="Mada"/>
              <a:sym typeface="Mada"/>
            </a:endParaRPr>
          </a:p>
        </p:txBody>
      </p:sp>
      <p:pic>
        <p:nvPicPr>
          <p:cNvPr id="269" name="Google Shape;269;p30"/>
          <p:cNvPicPr preferRelativeResize="0"/>
          <p:nvPr/>
        </p:nvPicPr>
        <p:blipFill rotWithShape="1">
          <a:blip r:embed="rId4">
            <a:alphaModFix/>
          </a:blip>
          <a:srcRect b="0" l="0" r="11047" t="0"/>
          <a:stretch/>
        </p:blipFill>
        <p:spPr>
          <a:xfrm>
            <a:off x="2338775" y="5344575"/>
            <a:ext cx="4493201" cy="880750"/>
          </a:xfrm>
          <a:prstGeom prst="rect">
            <a:avLst/>
          </a:prstGeom>
          <a:noFill/>
          <a:ln>
            <a:noFill/>
          </a:ln>
        </p:spPr>
      </p:pic>
      <p:sp>
        <p:nvSpPr>
          <p:cNvPr id="270" name="Google Shape;270;p30"/>
          <p:cNvSpPr/>
          <p:nvPr/>
        </p:nvSpPr>
        <p:spPr>
          <a:xfrm>
            <a:off x="745550" y="7585875"/>
            <a:ext cx="6098400" cy="19227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71" name="Google Shape;271;p30"/>
          <p:cNvSpPr txBox="1"/>
          <p:nvPr/>
        </p:nvSpPr>
        <p:spPr>
          <a:xfrm>
            <a:off x="1214050" y="7747425"/>
            <a:ext cx="10467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Incidence = </a:t>
            </a:r>
            <a:endParaRPr sz="1200">
              <a:latin typeface="Mada"/>
              <a:ea typeface="Mada"/>
              <a:cs typeface="Mada"/>
              <a:sym typeface="Mada"/>
            </a:endParaRPr>
          </a:p>
        </p:txBody>
      </p:sp>
      <p:sp>
        <p:nvSpPr>
          <p:cNvPr id="272" name="Google Shape;272;p30"/>
          <p:cNvSpPr txBox="1"/>
          <p:nvPr/>
        </p:nvSpPr>
        <p:spPr>
          <a:xfrm>
            <a:off x="2260750" y="7619025"/>
            <a:ext cx="1724100" cy="711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sz="1200">
                <a:latin typeface="Mada"/>
                <a:ea typeface="Mada"/>
                <a:cs typeface="Mada"/>
                <a:sym typeface="Mada"/>
              </a:rPr>
              <a:t>Number of New cases</a:t>
            </a:r>
            <a:endParaRPr sz="1200">
              <a:latin typeface="Mada"/>
              <a:ea typeface="Mada"/>
              <a:cs typeface="Mada"/>
              <a:sym typeface="Mada"/>
            </a:endParaRPr>
          </a:p>
          <a:p>
            <a:pPr indent="0" lvl="0" marL="0" rtl="0" algn="ctr">
              <a:lnSpc>
                <a:spcPct val="150000"/>
              </a:lnSpc>
              <a:spcBef>
                <a:spcPts val="0"/>
              </a:spcBef>
              <a:spcAft>
                <a:spcPts val="0"/>
              </a:spcAft>
              <a:buNone/>
            </a:pPr>
            <a:r>
              <a:rPr lang="en-GB" sz="1200">
                <a:latin typeface="Mada"/>
                <a:ea typeface="Mada"/>
                <a:cs typeface="Mada"/>
                <a:sym typeface="Mada"/>
              </a:rPr>
              <a:t>Population at </a:t>
            </a:r>
            <a:r>
              <a:rPr b="1" lang="en-GB" sz="1200">
                <a:solidFill>
                  <a:srgbClr val="FF0000"/>
                </a:solidFill>
                <a:latin typeface="Mada"/>
                <a:ea typeface="Mada"/>
                <a:cs typeface="Mada"/>
                <a:sym typeface="Mada"/>
              </a:rPr>
              <a:t>risk </a:t>
            </a:r>
            <a:r>
              <a:rPr baseline="30000" lang="en-GB" sz="1200">
                <a:solidFill>
                  <a:schemeClr val="dk1"/>
                </a:solidFill>
                <a:latin typeface="Mada"/>
                <a:ea typeface="Mada"/>
                <a:cs typeface="Mada"/>
                <a:sym typeface="Mada"/>
              </a:rPr>
              <a:t>1</a:t>
            </a:r>
            <a:endParaRPr b="1" sz="1200">
              <a:solidFill>
                <a:srgbClr val="FF0000"/>
              </a:solidFill>
              <a:latin typeface="Mada"/>
              <a:ea typeface="Mada"/>
              <a:cs typeface="Mada"/>
              <a:sym typeface="Mada"/>
            </a:endParaRPr>
          </a:p>
        </p:txBody>
      </p:sp>
      <p:cxnSp>
        <p:nvCxnSpPr>
          <p:cNvPr id="273" name="Google Shape;273;p30"/>
          <p:cNvCxnSpPr>
            <a:stCxn id="272" idx="1"/>
            <a:endCxn id="272" idx="3"/>
          </p:cNvCxnSpPr>
          <p:nvPr/>
        </p:nvCxnSpPr>
        <p:spPr>
          <a:xfrm>
            <a:off x="2260750" y="7974675"/>
            <a:ext cx="1724100" cy="0"/>
          </a:xfrm>
          <a:prstGeom prst="straightConnector1">
            <a:avLst/>
          </a:prstGeom>
          <a:noFill/>
          <a:ln cap="flat" cmpd="sng" w="19050">
            <a:solidFill>
              <a:srgbClr val="134F5C"/>
            </a:solidFill>
            <a:prstDash val="solid"/>
            <a:round/>
            <a:headEnd len="med" w="med" type="oval"/>
            <a:tailEnd len="med" w="med" type="oval"/>
          </a:ln>
        </p:spPr>
      </p:cxnSp>
      <p:sp>
        <p:nvSpPr>
          <p:cNvPr id="274" name="Google Shape;274;p30"/>
          <p:cNvSpPr txBox="1"/>
          <p:nvPr/>
        </p:nvSpPr>
        <p:spPr>
          <a:xfrm>
            <a:off x="1214050" y="8376075"/>
            <a:ext cx="10467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Incidence = </a:t>
            </a:r>
            <a:endParaRPr sz="1200">
              <a:latin typeface="Mada"/>
              <a:ea typeface="Mada"/>
              <a:cs typeface="Mada"/>
              <a:sym typeface="Mada"/>
            </a:endParaRPr>
          </a:p>
        </p:txBody>
      </p:sp>
      <p:sp>
        <p:nvSpPr>
          <p:cNvPr id="275" name="Google Shape;275;p30"/>
          <p:cNvSpPr txBox="1"/>
          <p:nvPr/>
        </p:nvSpPr>
        <p:spPr>
          <a:xfrm>
            <a:off x="2260750" y="8247675"/>
            <a:ext cx="1724100" cy="711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sz="1200">
                <a:latin typeface="Mada"/>
                <a:ea typeface="Mada"/>
                <a:cs typeface="Mada"/>
                <a:sym typeface="Mada"/>
              </a:rPr>
              <a:t>5000</a:t>
            </a:r>
            <a:endParaRPr sz="1200">
              <a:latin typeface="Mada"/>
              <a:ea typeface="Mada"/>
              <a:cs typeface="Mada"/>
              <a:sym typeface="Mada"/>
            </a:endParaRPr>
          </a:p>
          <a:p>
            <a:pPr indent="0" lvl="0" marL="0" rtl="0" algn="ctr">
              <a:lnSpc>
                <a:spcPct val="150000"/>
              </a:lnSpc>
              <a:spcBef>
                <a:spcPts val="0"/>
              </a:spcBef>
              <a:spcAft>
                <a:spcPts val="0"/>
              </a:spcAft>
              <a:buNone/>
            </a:pPr>
            <a:r>
              <a:rPr lang="en-GB" sz="1200">
                <a:latin typeface="Mada"/>
                <a:ea typeface="Mada"/>
                <a:cs typeface="Mada"/>
                <a:sym typeface="Mada"/>
              </a:rPr>
              <a:t>3,000,000</a:t>
            </a:r>
            <a:endParaRPr sz="1200">
              <a:latin typeface="Mada"/>
              <a:ea typeface="Mada"/>
              <a:cs typeface="Mada"/>
              <a:sym typeface="Mada"/>
            </a:endParaRPr>
          </a:p>
        </p:txBody>
      </p:sp>
      <p:cxnSp>
        <p:nvCxnSpPr>
          <p:cNvPr id="276" name="Google Shape;276;p30"/>
          <p:cNvCxnSpPr>
            <a:stCxn id="275" idx="1"/>
            <a:endCxn id="275" idx="3"/>
          </p:cNvCxnSpPr>
          <p:nvPr/>
        </p:nvCxnSpPr>
        <p:spPr>
          <a:xfrm>
            <a:off x="2260750" y="8603325"/>
            <a:ext cx="1724100" cy="0"/>
          </a:xfrm>
          <a:prstGeom prst="straightConnector1">
            <a:avLst/>
          </a:prstGeom>
          <a:noFill/>
          <a:ln cap="flat" cmpd="sng" w="19050">
            <a:solidFill>
              <a:srgbClr val="134F5C"/>
            </a:solidFill>
            <a:prstDash val="solid"/>
            <a:round/>
            <a:headEnd len="med" w="med" type="oval"/>
            <a:tailEnd len="med" w="med" type="oval"/>
          </a:ln>
        </p:spPr>
      </p:cxnSp>
      <p:sp>
        <p:nvSpPr>
          <p:cNvPr id="277" name="Google Shape;277;p30"/>
          <p:cNvSpPr txBox="1"/>
          <p:nvPr/>
        </p:nvSpPr>
        <p:spPr>
          <a:xfrm>
            <a:off x="4062025" y="7757175"/>
            <a:ext cx="10467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X 1000</a:t>
            </a:r>
            <a:endParaRPr sz="1200">
              <a:latin typeface="Mada"/>
              <a:ea typeface="Mada"/>
              <a:cs typeface="Mada"/>
              <a:sym typeface="Mada"/>
            </a:endParaRPr>
          </a:p>
        </p:txBody>
      </p:sp>
      <p:sp>
        <p:nvSpPr>
          <p:cNvPr id="278" name="Google Shape;278;p30"/>
          <p:cNvSpPr txBox="1"/>
          <p:nvPr/>
        </p:nvSpPr>
        <p:spPr>
          <a:xfrm>
            <a:off x="4062025" y="8423925"/>
            <a:ext cx="14085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X 1000    =  1.67</a:t>
            </a:r>
            <a:endParaRPr sz="1200">
              <a:latin typeface="Mada"/>
              <a:ea typeface="Mada"/>
              <a:cs typeface="Mada"/>
              <a:sym typeface="Mada"/>
            </a:endParaRPr>
          </a:p>
        </p:txBody>
      </p:sp>
      <p:sp>
        <p:nvSpPr>
          <p:cNvPr id="279" name="Google Shape;279;p30"/>
          <p:cNvSpPr txBox="1"/>
          <p:nvPr/>
        </p:nvSpPr>
        <p:spPr>
          <a:xfrm>
            <a:off x="1214050" y="8876325"/>
            <a:ext cx="5590200" cy="50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Incidence = 1.67 </a:t>
            </a:r>
            <a:r>
              <a:rPr b="1" lang="en-GB" sz="1200">
                <a:latin typeface="Mada"/>
                <a:ea typeface="Mada"/>
                <a:cs typeface="Mada"/>
                <a:sym typeface="Mada"/>
              </a:rPr>
              <a:t>per </a:t>
            </a:r>
            <a:r>
              <a:rPr lang="en-GB" sz="1200">
                <a:latin typeface="Mada"/>
                <a:ea typeface="Mada"/>
                <a:cs typeface="Mada"/>
                <a:sym typeface="Mada"/>
              </a:rPr>
              <a:t>1000 </a:t>
            </a:r>
            <a:r>
              <a:rPr b="1" lang="en-GB" sz="1200">
                <a:latin typeface="Mada"/>
                <a:ea typeface="Mada"/>
                <a:cs typeface="Mada"/>
                <a:sym typeface="Mada"/>
              </a:rPr>
              <a:t>per </a:t>
            </a:r>
            <a:r>
              <a:rPr lang="en-GB" sz="1200">
                <a:latin typeface="Mada"/>
                <a:ea typeface="Mada"/>
                <a:cs typeface="Mada"/>
                <a:sym typeface="Mada"/>
              </a:rPr>
              <a:t>year </a:t>
            </a:r>
            <a:r>
              <a:rPr lang="en-GB" sz="1200">
                <a:solidFill>
                  <a:srgbClr val="999999"/>
                </a:solidFill>
                <a:latin typeface="Mada"/>
                <a:ea typeface="Mada"/>
                <a:cs typeface="Mada"/>
                <a:sym typeface="Mada"/>
              </a:rPr>
              <a:t>(or there are 1.67 new cases of </a:t>
            </a:r>
            <a:r>
              <a:rPr lang="en-GB" sz="1200">
                <a:solidFill>
                  <a:srgbClr val="999999"/>
                </a:solidFill>
                <a:latin typeface="Mada"/>
                <a:ea typeface="Mada"/>
                <a:cs typeface="Mada"/>
                <a:sym typeface="Mada"/>
              </a:rPr>
              <a:t>influenza for each 1000 of  population in Riyadh 2010 )</a:t>
            </a:r>
            <a:r>
              <a:rPr lang="en-GB" sz="1200">
                <a:solidFill>
                  <a:srgbClr val="999999"/>
                </a:solidFill>
                <a:latin typeface="Mada"/>
                <a:ea typeface="Mada"/>
                <a:cs typeface="Mada"/>
                <a:sym typeface="Mada"/>
              </a:rPr>
              <a:t>   </a:t>
            </a:r>
            <a:endParaRPr sz="1200">
              <a:solidFill>
                <a:srgbClr val="999999"/>
              </a:solidFill>
              <a:latin typeface="Mada"/>
              <a:ea typeface="Mada"/>
              <a:cs typeface="Mada"/>
              <a:sym typeface="Mada"/>
            </a:endParaRPr>
          </a:p>
        </p:txBody>
      </p:sp>
      <p:sp>
        <p:nvSpPr>
          <p:cNvPr id="280" name="Google Shape;280;p30"/>
          <p:cNvSpPr txBox="1"/>
          <p:nvPr/>
        </p:nvSpPr>
        <p:spPr>
          <a:xfrm>
            <a:off x="35275" y="9741450"/>
            <a:ext cx="7371000" cy="6783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Part of the population who are free of the disease but are susceptible (have risk factors) of getting the disease.</a:t>
            </a:r>
            <a:endParaRPr sz="1000">
              <a:solidFill>
                <a:srgbClr val="6AA84F"/>
              </a:solidFill>
              <a:latin typeface="Mada"/>
              <a:ea typeface="Mada"/>
              <a:cs typeface="Mada"/>
              <a:sym typeface="Mada"/>
            </a:endParaRPr>
          </a:p>
          <a:p>
            <a:pPr indent="0" lvl="0" marL="457200" rtl="0" algn="l">
              <a:spcBef>
                <a:spcPts val="0"/>
              </a:spcBef>
              <a:spcAft>
                <a:spcPts val="0"/>
              </a:spcAft>
              <a:buNone/>
            </a:pPr>
            <a:r>
              <a:t/>
            </a:r>
            <a:endParaRPr sz="1000">
              <a:solidFill>
                <a:srgbClr val="6AA84F"/>
              </a:solidFill>
              <a:latin typeface="Mada"/>
              <a:ea typeface="Mada"/>
              <a:cs typeface="Mada"/>
              <a:sym typeface="Mada"/>
            </a:endParaRPr>
          </a:p>
        </p:txBody>
      </p:sp>
      <p:pic>
        <p:nvPicPr>
          <p:cNvPr id="281" name="Google Shape;281;p30">
            <a:hlinkClick r:id="rId5"/>
          </p:cNvPr>
          <p:cNvPicPr preferRelativeResize="0"/>
          <p:nvPr/>
        </p:nvPicPr>
        <p:blipFill>
          <a:blip r:embed="rId6">
            <a:alphaModFix/>
          </a:blip>
          <a:stretch>
            <a:fillRect/>
          </a:stretch>
        </p:blipFill>
        <p:spPr>
          <a:xfrm>
            <a:off x="6163800" y="1010925"/>
            <a:ext cx="817527" cy="8175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1"/>
          <p:cNvSpPr/>
          <p:nvPr/>
        </p:nvSpPr>
        <p:spPr>
          <a:xfrm>
            <a:off x="247775" y="1160750"/>
            <a:ext cx="1819152" cy="505494"/>
          </a:xfrm>
          <a:prstGeom prst="flowChartTerminator">
            <a:avLst/>
          </a:prstGeom>
          <a:solidFill>
            <a:srgbClr val="134F5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30200" lvl="0" marL="457200" rtl="0" algn="l">
              <a:spcBef>
                <a:spcPts val="0"/>
              </a:spcBef>
              <a:spcAft>
                <a:spcPts val="0"/>
              </a:spcAft>
              <a:buClr>
                <a:srgbClr val="FFFFFF"/>
              </a:buClr>
              <a:buSzPts val="1600"/>
              <a:buFont typeface="Nunito"/>
              <a:buChar char="●"/>
            </a:pPr>
            <a:r>
              <a:rPr lang="en-GB" sz="1600">
                <a:solidFill>
                  <a:srgbClr val="FFFFFF"/>
                </a:solidFill>
                <a:latin typeface="Nunito"/>
                <a:ea typeface="Nunito"/>
                <a:cs typeface="Nunito"/>
                <a:sym typeface="Nunito"/>
              </a:rPr>
              <a:t>Prevalence</a:t>
            </a:r>
            <a:endParaRPr sz="1600">
              <a:solidFill>
                <a:srgbClr val="FFFFFF"/>
              </a:solidFill>
              <a:latin typeface="Nunito"/>
              <a:ea typeface="Nunito"/>
              <a:cs typeface="Nunito"/>
              <a:sym typeface="Nunito"/>
            </a:endParaRPr>
          </a:p>
        </p:txBody>
      </p:sp>
      <p:sp>
        <p:nvSpPr>
          <p:cNvPr id="287" name="Google Shape;287;p31"/>
          <p:cNvSpPr txBox="1"/>
          <p:nvPr>
            <p:ph type="title"/>
          </p:nvPr>
        </p:nvSpPr>
        <p:spPr>
          <a:xfrm>
            <a:off x="172975" y="468451"/>
            <a:ext cx="7072200" cy="63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134F5C"/>
                </a:solidFill>
              </a:rPr>
              <a:t>Health Indicators: Morbidity Indicators:</a:t>
            </a:r>
            <a:endParaRPr>
              <a:solidFill>
                <a:srgbClr val="134F5C"/>
              </a:solidFill>
            </a:endParaRPr>
          </a:p>
        </p:txBody>
      </p:sp>
      <p:sp>
        <p:nvSpPr>
          <p:cNvPr id="288" name="Google Shape;288;p31"/>
          <p:cNvSpPr/>
          <p:nvPr/>
        </p:nvSpPr>
        <p:spPr>
          <a:xfrm>
            <a:off x="311222" y="1226459"/>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134F5C"/>
                </a:solidFill>
                <a:latin typeface="Changa"/>
                <a:ea typeface="Changa"/>
                <a:cs typeface="Changa"/>
                <a:sym typeface="Changa"/>
              </a:rPr>
              <a:t>2</a:t>
            </a:r>
            <a:endParaRPr b="1" i="0" sz="1200" u="none" cap="none" strike="noStrike">
              <a:solidFill>
                <a:srgbClr val="134F5C"/>
              </a:solidFill>
              <a:latin typeface="Changa"/>
              <a:ea typeface="Changa"/>
              <a:cs typeface="Changa"/>
              <a:sym typeface="Changa"/>
            </a:endParaRPr>
          </a:p>
        </p:txBody>
      </p:sp>
      <p:sp>
        <p:nvSpPr>
          <p:cNvPr id="289" name="Google Shape;289;p31"/>
          <p:cNvSpPr txBox="1"/>
          <p:nvPr/>
        </p:nvSpPr>
        <p:spPr>
          <a:xfrm>
            <a:off x="1916025" y="7408963"/>
            <a:ext cx="5557500" cy="711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latin typeface="Mada"/>
                <a:ea typeface="Mada"/>
                <a:cs typeface="Mada"/>
                <a:sym typeface="Mada"/>
              </a:rPr>
              <a:t>In a survey of 1,150 medical students in Riyadh in 2018, a total of 468 reported symptoms of seasonal allergies during the the first week of September. Calculate the prevalence of seasonal allergies in this group.</a:t>
            </a:r>
            <a:endParaRPr sz="1200">
              <a:latin typeface="Mada"/>
              <a:ea typeface="Mada"/>
              <a:cs typeface="Mada"/>
              <a:sym typeface="Mada"/>
            </a:endParaRPr>
          </a:p>
        </p:txBody>
      </p:sp>
      <p:sp>
        <p:nvSpPr>
          <p:cNvPr id="290" name="Google Shape;290;p31"/>
          <p:cNvSpPr txBox="1"/>
          <p:nvPr/>
        </p:nvSpPr>
        <p:spPr>
          <a:xfrm>
            <a:off x="2143125" y="1160750"/>
            <a:ext cx="5286600" cy="6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Disease Prevalence refers to </a:t>
            </a:r>
            <a:r>
              <a:rPr lang="en-GB" sz="1200">
                <a:solidFill>
                  <a:srgbClr val="FF0000"/>
                </a:solidFill>
                <a:latin typeface="Mada"/>
                <a:ea typeface="Mada"/>
                <a:cs typeface="Mada"/>
                <a:sym typeface="Mada"/>
              </a:rPr>
              <a:t>all cases</a:t>
            </a:r>
            <a:r>
              <a:rPr lang="en-GB" sz="1200">
                <a:latin typeface="Mada"/>
                <a:ea typeface="Mada"/>
                <a:cs typeface="Mada"/>
                <a:sym typeface="Mada"/>
              </a:rPr>
              <a:t> </a:t>
            </a:r>
            <a:r>
              <a:rPr b="1" lang="en-GB" sz="1200">
                <a:latin typeface="Mada"/>
                <a:ea typeface="Mada"/>
                <a:cs typeface="Mada"/>
                <a:sym typeface="Mada"/>
              </a:rPr>
              <a:t>(NEW &amp; OLD)</a:t>
            </a:r>
            <a:r>
              <a:rPr lang="en-GB" sz="1200">
                <a:latin typeface="Mada"/>
                <a:ea typeface="Mada"/>
                <a:cs typeface="Mada"/>
                <a:sym typeface="Mada"/>
              </a:rPr>
              <a:t> existing at a given </a:t>
            </a:r>
            <a:r>
              <a:rPr b="1" lang="en-GB" sz="1200">
                <a:latin typeface="Mada"/>
                <a:ea typeface="Mada"/>
                <a:cs typeface="Mada"/>
                <a:sym typeface="Mada"/>
              </a:rPr>
              <a:t>POINT </a:t>
            </a:r>
            <a:r>
              <a:rPr lang="en-GB" sz="1200">
                <a:latin typeface="Mada"/>
                <a:ea typeface="Mada"/>
                <a:cs typeface="Mada"/>
                <a:sym typeface="Mada"/>
              </a:rPr>
              <a:t>in time </a:t>
            </a:r>
            <a:r>
              <a:rPr lang="en-GB" sz="1200" u="sng">
                <a:latin typeface="Mada"/>
                <a:ea typeface="Mada"/>
                <a:cs typeface="Mada"/>
                <a:sym typeface="Mada"/>
              </a:rPr>
              <a:t>OR </a:t>
            </a:r>
            <a:r>
              <a:rPr lang="en-GB" sz="1200">
                <a:latin typeface="Mada"/>
                <a:ea typeface="Mada"/>
                <a:cs typeface="Mada"/>
                <a:sym typeface="Mada"/>
              </a:rPr>
              <a:t>over a </a:t>
            </a:r>
            <a:r>
              <a:rPr b="1" lang="en-GB" sz="1200">
                <a:latin typeface="Mada"/>
                <a:ea typeface="Mada"/>
                <a:cs typeface="Mada"/>
                <a:sym typeface="Mada"/>
              </a:rPr>
              <a:t>PERIOD </a:t>
            </a:r>
            <a:r>
              <a:rPr lang="en-GB" sz="1200">
                <a:latin typeface="Mada"/>
                <a:ea typeface="Mada"/>
                <a:cs typeface="Mada"/>
                <a:sym typeface="Mada"/>
              </a:rPr>
              <a:t>of time in a given </a:t>
            </a:r>
            <a:r>
              <a:rPr b="1" lang="en-GB" sz="1200">
                <a:latin typeface="Mada"/>
                <a:ea typeface="Mada"/>
                <a:cs typeface="Mada"/>
                <a:sym typeface="Mada"/>
              </a:rPr>
              <a:t>POPULATION</a:t>
            </a:r>
            <a:r>
              <a:rPr lang="en-GB" sz="1200">
                <a:latin typeface="Mada"/>
                <a:ea typeface="Mada"/>
                <a:cs typeface="Mada"/>
                <a:sym typeface="Mada"/>
              </a:rPr>
              <a:t>. </a:t>
            </a:r>
            <a:endParaRPr sz="1200">
              <a:latin typeface="Mada"/>
              <a:ea typeface="Mada"/>
              <a:cs typeface="Mada"/>
              <a:sym typeface="Mada"/>
            </a:endParaRPr>
          </a:p>
        </p:txBody>
      </p:sp>
      <p:graphicFrame>
        <p:nvGraphicFramePr>
          <p:cNvPr id="291" name="Google Shape;291;p31"/>
          <p:cNvGraphicFramePr/>
          <p:nvPr/>
        </p:nvGraphicFramePr>
        <p:xfrm>
          <a:off x="116150" y="1799763"/>
          <a:ext cx="3000000" cy="3000000"/>
        </p:xfrm>
        <a:graphic>
          <a:graphicData uri="http://schemas.openxmlformats.org/drawingml/2006/table">
            <a:tbl>
              <a:tblPr>
                <a:noFill/>
                <a:tableStyleId>{56C267AF-AF7E-4C43-9088-C14960BA4BBC}</a:tableStyleId>
              </a:tblPr>
              <a:tblGrid>
                <a:gridCol w="1131325"/>
                <a:gridCol w="3008375"/>
                <a:gridCol w="3217550"/>
              </a:tblGrid>
              <a:tr h="25660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Type </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latin typeface="Mada"/>
                          <a:ea typeface="Mada"/>
                          <a:cs typeface="Mada"/>
                          <a:sym typeface="Mada"/>
                        </a:rPr>
                        <a:t>Point-Prevalence</a:t>
                      </a:r>
                      <a:endParaRPr b="1"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b="1" lang="en-GB" sz="1200">
                          <a:latin typeface="Mada"/>
                          <a:ea typeface="Mada"/>
                          <a:cs typeface="Mada"/>
                          <a:sym typeface="Mada"/>
                        </a:rPr>
                        <a:t>Period-Prevalence (less common)</a:t>
                      </a:r>
                      <a:endParaRPr b="1"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32830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Definition</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l">
                        <a:spcBef>
                          <a:spcPts val="0"/>
                        </a:spcBef>
                        <a:spcAft>
                          <a:spcPts val="0"/>
                        </a:spcAft>
                        <a:buNone/>
                      </a:pPr>
                      <a:r>
                        <a:rPr lang="en-GB" sz="1200">
                          <a:latin typeface="Mada"/>
                          <a:ea typeface="Mada"/>
                          <a:cs typeface="Mada"/>
                          <a:sym typeface="Mada"/>
                        </a:rPr>
                        <a:t>Number of all current cases NEW &amp; OLD occurring in a DEFINED POPULATION at </a:t>
                      </a:r>
                      <a:r>
                        <a:rPr b="1" lang="en-GB" sz="1200">
                          <a:latin typeface="Mada"/>
                          <a:ea typeface="Mada"/>
                          <a:cs typeface="Mada"/>
                          <a:sym typeface="Mada"/>
                        </a:rPr>
                        <a:t>ONE POINT </a:t>
                      </a:r>
                      <a:r>
                        <a:rPr lang="en-GB" sz="1200">
                          <a:latin typeface="Mada"/>
                          <a:ea typeface="Mada"/>
                          <a:cs typeface="Mada"/>
                          <a:sym typeface="Mada"/>
                        </a:rPr>
                        <a:t>OF TIME (a day, days, or few weeks)</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Number of all current cases NEW &amp; OLD occurring in a DEFINED POPULATION at a </a:t>
                      </a:r>
                      <a:r>
                        <a:rPr b="1" lang="en-GB" sz="1200">
                          <a:latin typeface="Mada"/>
                          <a:ea typeface="Mada"/>
                          <a:cs typeface="Mada"/>
                          <a:sym typeface="Mada"/>
                        </a:rPr>
                        <a:t>DEFINED PERIOD of TIME</a:t>
                      </a:r>
                      <a:r>
                        <a:rPr lang="en-GB" sz="1200">
                          <a:latin typeface="Mada"/>
                          <a:ea typeface="Mada"/>
                          <a:cs typeface="Mada"/>
                          <a:sym typeface="Mada"/>
                        </a:rPr>
                        <a:t> (over months or annual)</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0540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Tool of Measurement</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gridSpan="2">
                  <a:txBody>
                    <a:bodyPr/>
                    <a:lstStyle/>
                    <a:p>
                      <a:pPr indent="0" lvl="0" marL="0" rtl="0" algn="l">
                        <a:spcBef>
                          <a:spcPts val="0"/>
                        </a:spcBef>
                        <a:spcAft>
                          <a:spcPts val="0"/>
                        </a:spcAft>
                        <a:buNone/>
                      </a:pPr>
                      <a:r>
                        <a:rPr b="1" lang="en-GB" sz="1200">
                          <a:latin typeface="Mada"/>
                          <a:ea typeface="Mada"/>
                          <a:cs typeface="Mada"/>
                          <a:sym typeface="Mada"/>
                        </a:rPr>
                        <a:t>Proportion </a:t>
                      </a:r>
                      <a:r>
                        <a:rPr lang="en-GB" sz="1200">
                          <a:latin typeface="Mada"/>
                          <a:ea typeface="Mada"/>
                          <a:cs typeface="Mada"/>
                          <a:sym typeface="Mada"/>
                        </a:rPr>
                        <a:t>(BE CAREFUL! It is a proportion even when it is called rate)</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hMerge="1"/>
              </a:tr>
              <a:tr h="19725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Numerator</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l">
                        <a:spcBef>
                          <a:spcPts val="0"/>
                        </a:spcBef>
                        <a:spcAft>
                          <a:spcPts val="0"/>
                        </a:spcAft>
                        <a:buNone/>
                      </a:pPr>
                      <a:r>
                        <a:rPr lang="en-GB" sz="1200">
                          <a:latin typeface="Mada"/>
                          <a:ea typeface="Mada"/>
                          <a:cs typeface="Mada"/>
                          <a:sym typeface="Mada"/>
                        </a:rPr>
                        <a:t>Number of all current cases NEW &amp; OLD at a given POINT of TIME</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Number of all current cases NEW &amp; OLD at a a DEFINED PERIOD of TIME</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9725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Denominator</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l">
                        <a:spcBef>
                          <a:spcPts val="0"/>
                        </a:spcBef>
                        <a:spcAft>
                          <a:spcPts val="0"/>
                        </a:spcAft>
                        <a:buNone/>
                      </a:pPr>
                      <a:r>
                        <a:rPr lang="en-GB" sz="1200">
                          <a:latin typeface="Mada"/>
                          <a:ea typeface="Mada"/>
                          <a:cs typeface="Mada"/>
                          <a:sym typeface="Mada"/>
                        </a:rPr>
                        <a:t>Estimated population at the same given POINT of TIME</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Estimated population at the same a DEFINED PERIOD of TIME</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31725">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10n</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gridSpan="2">
                  <a:txBody>
                    <a:bodyPr/>
                    <a:lstStyle/>
                    <a:p>
                      <a:pPr indent="0" lvl="0" marL="0" rtl="0" algn="l">
                        <a:spcBef>
                          <a:spcPts val="0"/>
                        </a:spcBef>
                        <a:spcAft>
                          <a:spcPts val="0"/>
                        </a:spcAft>
                        <a:buNone/>
                      </a:pPr>
                      <a:r>
                        <a:rPr lang="en-GB" sz="1200">
                          <a:latin typeface="Mada"/>
                          <a:ea typeface="Mada"/>
                          <a:cs typeface="Mada"/>
                          <a:sym typeface="Mada"/>
                        </a:rPr>
                        <a:t>per 100 (always expressed as percentage)</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hMerge="1"/>
              </a:tr>
              <a:tr h="131725">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Time frame</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gridSpan="2">
                  <a:txBody>
                    <a:bodyPr/>
                    <a:lstStyle/>
                    <a:p>
                      <a:pPr indent="0" lvl="0" marL="0" rtl="0" algn="l">
                        <a:spcBef>
                          <a:spcPts val="0"/>
                        </a:spcBef>
                        <a:spcAft>
                          <a:spcPts val="0"/>
                        </a:spcAft>
                        <a:buNone/>
                      </a:pPr>
                      <a:r>
                        <a:rPr lang="en-GB" sz="1200">
                          <a:latin typeface="Mada"/>
                          <a:ea typeface="Mada"/>
                          <a:cs typeface="Mada"/>
                          <a:sym typeface="Mada"/>
                        </a:rPr>
                        <a:t>Given point of time</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hMerge="1"/>
              </a:tr>
              <a:tr h="32830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Uses</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l">
                        <a:spcBef>
                          <a:spcPts val="0"/>
                        </a:spcBef>
                        <a:spcAft>
                          <a:spcPts val="0"/>
                        </a:spcAft>
                        <a:buNone/>
                      </a:pPr>
                      <a:r>
                        <a:rPr lang="en-GB" sz="1200">
                          <a:latin typeface="Mada"/>
                          <a:ea typeface="Mada"/>
                          <a:cs typeface="Mada"/>
                          <a:sym typeface="Mada"/>
                        </a:rPr>
                        <a:t>1) Estimate the magnitude of health, disease and high risk populations,</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2) Administrative and planning e.g. hospital beds</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Estimate the magnitude of health, disease and high risk populations</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94675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Formula</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pic>
        <p:nvPicPr>
          <p:cNvPr id="292" name="Google Shape;292;p31"/>
          <p:cNvPicPr preferRelativeResize="0"/>
          <p:nvPr/>
        </p:nvPicPr>
        <p:blipFill rotWithShape="1">
          <a:blip r:embed="rId3">
            <a:alphaModFix/>
          </a:blip>
          <a:srcRect b="0" l="13217" r="0" t="0"/>
          <a:stretch/>
        </p:blipFill>
        <p:spPr>
          <a:xfrm>
            <a:off x="1438400" y="6471425"/>
            <a:ext cx="2693625" cy="774375"/>
          </a:xfrm>
          <a:prstGeom prst="rect">
            <a:avLst/>
          </a:prstGeom>
          <a:noFill/>
          <a:ln>
            <a:noFill/>
          </a:ln>
        </p:spPr>
      </p:pic>
      <p:pic>
        <p:nvPicPr>
          <p:cNvPr id="293" name="Google Shape;293;p31"/>
          <p:cNvPicPr preferRelativeResize="0"/>
          <p:nvPr/>
        </p:nvPicPr>
        <p:blipFill rotWithShape="1">
          <a:blip r:embed="rId4">
            <a:alphaModFix/>
          </a:blip>
          <a:srcRect b="0" l="13770" r="4262" t="0"/>
          <a:stretch/>
        </p:blipFill>
        <p:spPr>
          <a:xfrm>
            <a:off x="4471150" y="6502963"/>
            <a:ext cx="2822581" cy="711300"/>
          </a:xfrm>
          <a:prstGeom prst="rect">
            <a:avLst/>
          </a:prstGeom>
          <a:noFill/>
          <a:ln>
            <a:noFill/>
          </a:ln>
        </p:spPr>
      </p:pic>
      <p:sp>
        <p:nvSpPr>
          <p:cNvPr id="294" name="Google Shape;294;p31"/>
          <p:cNvSpPr/>
          <p:nvPr/>
        </p:nvSpPr>
        <p:spPr>
          <a:xfrm>
            <a:off x="386025" y="7516025"/>
            <a:ext cx="1520820" cy="463999"/>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b="1" lang="en-GB" sz="1500">
                <a:latin typeface="Nunito"/>
                <a:ea typeface="Nunito"/>
                <a:cs typeface="Nunito"/>
                <a:sym typeface="Nunito"/>
              </a:rPr>
              <a:t>Example</a:t>
            </a:r>
            <a:endParaRPr b="1" sz="1500">
              <a:latin typeface="Nunito"/>
              <a:ea typeface="Nunito"/>
              <a:cs typeface="Nunito"/>
              <a:sym typeface="Nunito"/>
            </a:endParaRPr>
          </a:p>
        </p:txBody>
      </p:sp>
      <p:sp>
        <p:nvSpPr>
          <p:cNvPr id="295" name="Google Shape;295;p31"/>
          <p:cNvSpPr/>
          <p:nvPr/>
        </p:nvSpPr>
        <p:spPr>
          <a:xfrm>
            <a:off x="116150" y="7478025"/>
            <a:ext cx="269919" cy="270013"/>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1"/>
          <p:cNvSpPr/>
          <p:nvPr/>
        </p:nvSpPr>
        <p:spPr>
          <a:xfrm>
            <a:off x="386021" y="7748015"/>
            <a:ext cx="269919" cy="270013"/>
          </a:xfrm>
          <a:custGeom>
            <a:rect b="b" l="l" r="r" t="t"/>
            <a:pathLst>
              <a:path extrusionOk="0" h="18777" w="18777">
                <a:moveTo>
                  <a:pt x="1" y="0"/>
                </a:moveTo>
                <a:lnTo>
                  <a:pt x="1" y="18777"/>
                </a:lnTo>
                <a:cubicBezTo>
                  <a:pt x="10371" y="18777"/>
                  <a:pt x="18777" y="10371"/>
                  <a:pt x="18777"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7" name="Google Shape;297;p31"/>
          <p:cNvPicPr preferRelativeResize="0"/>
          <p:nvPr/>
        </p:nvPicPr>
        <p:blipFill>
          <a:blip r:embed="rId5">
            <a:alphaModFix/>
          </a:blip>
          <a:stretch>
            <a:fillRect/>
          </a:stretch>
        </p:blipFill>
        <p:spPr>
          <a:xfrm>
            <a:off x="171500" y="7520775"/>
            <a:ext cx="432000" cy="454500"/>
          </a:xfrm>
          <a:prstGeom prst="ellipse">
            <a:avLst/>
          </a:prstGeom>
          <a:noFill/>
          <a:ln>
            <a:noFill/>
          </a:ln>
        </p:spPr>
      </p:pic>
      <p:sp>
        <p:nvSpPr>
          <p:cNvPr id="298" name="Google Shape;298;p31"/>
          <p:cNvSpPr/>
          <p:nvPr/>
        </p:nvSpPr>
        <p:spPr>
          <a:xfrm>
            <a:off x="907475" y="8313050"/>
            <a:ext cx="6098400" cy="1292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99" name="Google Shape;299;p31"/>
          <p:cNvSpPr txBox="1"/>
          <p:nvPr/>
        </p:nvSpPr>
        <p:spPr>
          <a:xfrm>
            <a:off x="955100" y="8504113"/>
            <a:ext cx="15756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Period Prevalence </a:t>
            </a:r>
            <a:r>
              <a:rPr lang="en-GB" sz="1200">
                <a:latin typeface="Mada"/>
                <a:ea typeface="Mada"/>
                <a:cs typeface="Mada"/>
                <a:sym typeface="Mada"/>
              </a:rPr>
              <a:t>= </a:t>
            </a:r>
            <a:endParaRPr sz="1200">
              <a:latin typeface="Mada"/>
              <a:ea typeface="Mada"/>
              <a:cs typeface="Mada"/>
              <a:sym typeface="Mada"/>
            </a:endParaRPr>
          </a:p>
        </p:txBody>
      </p:sp>
      <p:sp>
        <p:nvSpPr>
          <p:cNvPr id="300" name="Google Shape;300;p31"/>
          <p:cNvSpPr txBox="1"/>
          <p:nvPr/>
        </p:nvSpPr>
        <p:spPr>
          <a:xfrm>
            <a:off x="2422675" y="8346200"/>
            <a:ext cx="2096700" cy="711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sz="1200">
                <a:latin typeface="Mada"/>
                <a:ea typeface="Mada"/>
                <a:cs typeface="Mada"/>
                <a:sym typeface="Mada"/>
              </a:rPr>
              <a:t>Number of </a:t>
            </a:r>
            <a:r>
              <a:rPr lang="en-GB" sz="1200">
                <a:latin typeface="Mada"/>
                <a:ea typeface="Mada"/>
                <a:cs typeface="Mada"/>
                <a:sym typeface="Mada"/>
              </a:rPr>
              <a:t>existing</a:t>
            </a:r>
            <a:r>
              <a:rPr lang="en-GB" sz="1200">
                <a:latin typeface="Mada"/>
                <a:ea typeface="Mada"/>
                <a:cs typeface="Mada"/>
                <a:sym typeface="Mada"/>
              </a:rPr>
              <a:t> cases</a:t>
            </a:r>
            <a:endParaRPr sz="1200">
              <a:latin typeface="Mada"/>
              <a:ea typeface="Mada"/>
              <a:cs typeface="Mada"/>
              <a:sym typeface="Mada"/>
            </a:endParaRPr>
          </a:p>
          <a:p>
            <a:pPr indent="0" lvl="0" marL="0" rtl="0" algn="ctr">
              <a:lnSpc>
                <a:spcPct val="150000"/>
              </a:lnSpc>
              <a:spcBef>
                <a:spcPts val="0"/>
              </a:spcBef>
              <a:spcAft>
                <a:spcPts val="0"/>
              </a:spcAft>
              <a:buNone/>
            </a:pPr>
            <a:r>
              <a:rPr lang="en-GB" sz="1200">
                <a:latin typeface="Mada"/>
                <a:ea typeface="Mada"/>
                <a:cs typeface="Mada"/>
                <a:sym typeface="Mada"/>
              </a:rPr>
              <a:t>Mid- </a:t>
            </a:r>
            <a:r>
              <a:rPr lang="en-GB" sz="1200">
                <a:latin typeface="Mada"/>
                <a:ea typeface="Mada"/>
                <a:cs typeface="Mada"/>
                <a:sym typeface="Mada"/>
              </a:rPr>
              <a:t>interval</a:t>
            </a:r>
            <a:r>
              <a:rPr lang="en-GB" sz="1200">
                <a:latin typeface="Mada"/>
                <a:ea typeface="Mada"/>
                <a:cs typeface="Mada"/>
                <a:sym typeface="Mada"/>
              </a:rPr>
              <a:t> Population </a:t>
            </a:r>
            <a:endParaRPr sz="1200">
              <a:latin typeface="Mada"/>
              <a:ea typeface="Mada"/>
              <a:cs typeface="Mada"/>
              <a:sym typeface="Mada"/>
            </a:endParaRPr>
          </a:p>
        </p:txBody>
      </p:sp>
      <p:cxnSp>
        <p:nvCxnSpPr>
          <p:cNvPr id="301" name="Google Shape;301;p31"/>
          <p:cNvCxnSpPr>
            <a:stCxn id="300" idx="1"/>
            <a:endCxn id="300" idx="3"/>
          </p:cNvCxnSpPr>
          <p:nvPr/>
        </p:nvCxnSpPr>
        <p:spPr>
          <a:xfrm>
            <a:off x="2422675" y="8701850"/>
            <a:ext cx="2096700" cy="0"/>
          </a:xfrm>
          <a:prstGeom prst="straightConnector1">
            <a:avLst/>
          </a:prstGeom>
          <a:noFill/>
          <a:ln cap="flat" cmpd="sng" w="19050">
            <a:solidFill>
              <a:srgbClr val="134F5C"/>
            </a:solidFill>
            <a:prstDash val="solid"/>
            <a:round/>
            <a:headEnd len="med" w="med" type="oval"/>
            <a:tailEnd len="med" w="med" type="oval"/>
          </a:ln>
        </p:spPr>
      </p:cxnSp>
      <p:sp>
        <p:nvSpPr>
          <p:cNvPr id="302" name="Google Shape;302;p31"/>
          <p:cNvSpPr txBox="1"/>
          <p:nvPr/>
        </p:nvSpPr>
        <p:spPr>
          <a:xfrm>
            <a:off x="2422675" y="8918750"/>
            <a:ext cx="1724100" cy="711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sz="1200">
                <a:latin typeface="Mada"/>
                <a:ea typeface="Mada"/>
                <a:cs typeface="Mada"/>
                <a:sym typeface="Mada"/>
              </a:rPr>
              <a:t>468</a:t>
            </a:r>
            <a:endParaRPr sz="1200">
              <a:latin typeface="Mada"/>
              <a:ea typeface="Mada"/>
              <a:cs typeface="Mada"/>
              <a:sym typeface="Mada"/>
            </a:endParaRPr>
          </a:p>
          <a:p>
            <a:pPr indent="0" lvl="0" marL="0" rtl="0" algn="ctr">
              <a:lnSpc>
                <a:spcPct val="150000"/>
              </a:lnSpc>
              <a:spcBef>
                <a:spcPts val="0"/>
              </a:spcBef>
              <a:spcAft>
                <a:spcPts val="0"/>
              </a:spcAft>
              <a:buNone/>
            </a:pPr>
            <a:r>
              <a:rPr lang="en-GB" sz="1200">
                <a:latin typeface="Mada"/>
                <a:ea typeface="Mada"/>
                <a:cs typeface="Mada"/>
                <a:sym typeface="Mada"/>
              </a:rPr>
              <a:t>1150</a:t>
            </a:r>
            <a:endParaRPr sz="1200">
              <a:latin typeface="Mada"/>
              <a:ea typeface="Mada"/>
              <a:cs typeface="Mada"/>
              <a:sym typeface="Mada"/>
            </a:endParaRPr>
          </a:p>
        </p:txBody>
      </p:sp>
      <p:cxnSp>
        <p:nvCxnSpPr>
          <p:cNvPr id="303" name="Google Shape;303;p31"/>
          <p:cNvCxnSpPr>
            <a:stCxn id="302" idx="1"/>
            <a:endCxn id="302" idx="3"/>
          </p:cNvCxnSpPr>
          <p:nvPr/>
        </p:nvCxnSpPr>
        <p:spPr>
          <a:xfrm>
            <a:off x="2422675" y="9274400"/>
            <a:ext cx="1724100" cy="0"/>
          </a:xfrm>
          <a:prstGeom prst="straightConnector1">
            <a:avLst/>
          </a:prstGeom>
          <a:noFill/>
          <a:ln cap="flat" cmpd="sng" w="19050">
            <a:solidFill>
              <a:srgbClr val="134F5C"/>
            </a:solidFill>
            <a:prstDash val="solid"/>
            <a:round/>
            <a:headEnd len="med" w="med" type="oval"/>
            <a:tailEnd len="med" w="med" type="oval"/>
          </a:ln>
        </p:spPr>
      </p:cxnSp>
      <p:sp>
        <p:nvSpPr>
          <p:cNvPr id="304" name="Google Shape;304;p31"/>
          <p:cNvSpPr txBox="1"/>
          <p:nvPr/>
        </p:nvSpPr>
        <p:spPr>
          <a:xfrm>
            <a:off x="4519225" y="8504125"/>
            <a:ext cx="10467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X 100</a:t>
            </a:r>
            <a:endParaRPr sz="1200">
              <a:latin typeface="Mada"/>
              <a:ea typeface="Mada"/>
              <a:cs typeface="Mada"/>
              <a:sym typeface="Mada"/>
            </a:endParaRPr>
          </a:p>
        </p:txBody>
      </p:sp>
      <p:sp>
        <p:nvSpPr>
          <p:cNvPr id="305" name="Google Shape;305;p31"/>
          <p:cNvSpPr txBox="1"/>
          <p:nvPr/>
        </p:nvSpPr>
        <p:spPr>
          <a:xfrm>
            <a:off x="4223950" y="9151100"/>
            <a:ext cx="14085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X 100    =  </a:t>
            </a:r>
            <a:r>
              <a:rPr lang="en-GB" sz="1200">
                <a:latin typeface="Mada"/>
                <a:ea typeface="Mada"/>
                <a:cs typeface="Mada"/>
                <a:sym typeface="Mada"/>
              </a:rPr>
              <a:t>40.7 %</a:t>
            </a:r>
            <a:endParaRPr sz="1200">
              <a:latin typeface="Mada"/>
              <a:ea typeface="Mada"/>
              <a:cs typeface="Mada"/>
              <a:sym typeface="Mada"/>
            </a:endParaRPr>
          </a:p>
        </p:txBody>
      </p:sp>
      <p:sp>
        <p:nvSpPr>
          <p:cNvPr id="306" name="Google Shape;306;p31"/>
          <p:cNvSpPr txBox="1"/>
          <p:nvPr/>
        </p:nvSpPr>
        <p:spPr>
          <a:xfrm>
            <a:off x="955100" y="9047150"/>
            <a:ext cx="15756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Period Prevalence = </a:t>
            </a:r>
            <a:endParaRPr sz="1200">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2"/>
          <p:cNvSpPr/>
          <p:nvPr/>
        </p:nvSpPr>
        <p:spPr>
          <a:xfrm rot="5400000">
            <a:off x="1946925" y="-861425"/>
            <a:ext cx="450000" cy="3883800"/>
          </a:xfrm>
          <a:prstGeom prst="roundRect">
            <a:avLst>
              <a:gd fmla="val 50000" name="adj"/>
            </a:avLst>
          </a:prstGeom>
          <a:solidFill>
            <a:srgbClr val="134F5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pic>
        <p:nvPicPr>
          <p:cNvPr id="312" name="Google Shape;312;p32"/>
          <p:cNvPicPr preferRelativeResize="0"/>
          <p:nvPr/>
        </p:nvPicPr>
        <p:blipFill>
          <a:blip r:embed="rId3">
            <a:alphaModFix/>
          </a:blip>
          <a:stretch>
            <a:fillRect/>
          </a:stretch>
        </p:blipFill>
        <p:spPr>
          <a:xfrm>
            <a:off x="1869688" y="6350200"/>
            <a:ext cx="4241273" cy="1937015"/>
          </a:xfrm>
          <a:prstGeom prst="rect">
            <a:avLst/>
          </a:prstGeom>
          <a:noFill/>
          <a:ln>
            <a:noFill/>
          </a:ln>
        </p:spPr>
      </p:pic>
      <p:sp>
        <p:nvSpPr>
          <p:cNvPr id="313" name="Google Shape;313;p32"/>
          <p:cNvSpPr txBox="1"/>
          <p:nvPr>
            <p:ph type="title"/>
          </p:nvPr>
        </p:nvSpPr>
        <p:spPr>
          <a:xfrm>
            <a:off x="230125" y="297001"/>
            <a:ext cx="7072200" cy="63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134F5C"/>
                </a:solidFill>
              </a:rPr>
              <a:t>Health Indicators: Epidemiologist Bathtub</a:t>
            </a:r>
            <a:endParaRPr>
              <a:solidFill>
                <a:srgbClr val="134F5C"/>
              </a:solidFill>
            </a:endParaRPr>
          </a:p>
        </p:txBody>
      </p:sp>
      <p:pic>
        <p:nvPicPr>
          <p:cNvPr id="314" name="Google Shape;314;p32"/>
          <p:cNvPicPr preferRelativeResize="0"/>
          <p:nvPr/>
        </p:nvPicPr>
        <p:blipFill>
          <a:blip r:embed="rId4">
            <a:alphaModFix/>
          </a:blip>
          <a:stretch>
            <a:fillRect/>
          </a:stretch>
        </p:blipFill>
        <p:spPr>
          <a:xfrm>
            <a:off x="6306963" y="8199089"/>
            <a:ext cx="1124286" cy="302686"/>
          </a:xfrm>
          <a:prstGeom prst="rect">
            <a:avLst/>
          </a:prstGeom>
          <a:noFill/>
          <a:ln>
            <a:noFill/>
          </a:ln>
        </p:spPr>
      </p:pic>
      <p:sp>
        <p:nvSpPr>
          <p:cNvPr id="315" name="Google Shape;315;p32"/>
          <p:cNvSpPr/>
          <p:nvPr/>
        </p:nvSpPr>
        <p:spPr>
          <a:xfrm>
            <a:off x="785750" y="5789838"/>
            <a:ext cx="1520820" cy="463999"/>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b="1" lang="en-GB" sz="1500">
                <a:latin typeface="Nunito"/>
                <a:ea typeface="Nunito"/>
                <a:cs typeface="Nunito"/>
                <a:sym typeface="Nunito"/>
              </a:rPr>
              <a:t>Exercise</a:t>
            </a:r>
            <a:endParaRPr b="1" sz="1500">
              <a:latin typeface="Nunito"/>
              <a:ea typeface="Nunito"/>
              <a:cs typeface="Nunito"/>
              <a:sym typeface="Nunito"/>
            </a:endParaRPr>
          </a:p>
        </p:txBody>
      </p:sp>
      <p:sp>
        <p:nvSpPr>
          <p:cNvPr id="316" name="Google Shape;316;p32"/>
          <p:cNvSpPr/>
          <p:nvPr/>
        </p:nvSpPr>
        <p:spPr>
          <a:xfrm>
            <a:off x="515825" y="5751813"/>
            <a:ext cx="269919" cy="270013"/>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2"/>
          <p:cNvSpPr/>
          <p:nvPr/>
        </p:nvSpPr>
        <p:spPr>
          <a:xfrm>
            <a:off x="785746" y="6021827"/>
            <a:ext cx="269919" cy="270013"/>
          </a:xfrm>
          <a:custGeom>
            <a:rect b="b" l="l" r="r" t="t"/>
            <a:pathLst>
              <a:path extrusionOk="0" h="18777" w="18777">
                <a:moveTo>
                  <a:pt x="1" y="0"/>
                </a:moveTo>
                <a:lnTo>
                  <a:pt x="1" y="18777"/>
                </a:lnTo>
                <a:cubicBezTo>
                  <a:pt x="10371" y="18777"/>
                  <a:pt x="18777" y="10371"/>
                  <a:pt x="18777"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8" name="Google Shape;318;p32"/>
          <p:cNvPicPr preferRelativeResize="0"/>
          <p:nvPr/>
        </p:nvPicPr>
        <p:blipFill>
          <a:blip r:embed="rId5">
            <a:alphaModFix/>
          </a:blip>
          <a:stretch>
            <a:fillRect/>
          </a:stretch>
        </p:blipFill>
        <p:spPr>
          <a:xfrm>
            <a:off x="571225" y="5794588"/>
            <a:ext cx="432000" cy="454500"/>
          </a:xfrm>
          <a:prstGeom prst="ellipse">
            <a:avLst/>
          </a:prstGeom>
          <a:noFill/>
          <a:ln>
            <a:noFill/>
          </a:ln>
        </p:spPr>
      </p:pic>
      <p:sp>
        <p:nvSpPr>
          <p:cNvPr id="319" name="Google Shape;319;p32"/>
          <p:cNvSpPr txBox="1"/>
          <p:nvPr/>
        </p:nvSpPr>
        <p:spPr>
          <a:xfrm>
            <a:off x="1925200" y="5760100"/>
            <a:ext cx="4776900" cy="590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1200">
                <a:latin typeface="Mada"/>
                <a:ea typeface="Mada"/>
                <a:cs typeface="Mada"/>
                <a:sym typeface="Mada"/>
              </a:rPr>
              <a:t>What cases will be included in the Incidence, Point Prevalence and Period Prevalence during the below period of time?</a:t>
            </a:r>
            <a:endParaRPr sz="1200">
              <a:latin typeface="Mada"/>
              <a:ea typeface="Mada"/>
              <a:cs typeface="Mada"/>
              <a:sym typeface="Mada"/>
            </a:endParaRPr>
          </a:p>
        </p:txBody>
      </p:sp>
      <p:sp>
        <p:nvSpPr>
          <p:cNvPr id="320" name="Google Shape;320;p32"/>
          <p:cNvSpPr/>
          <p:nvPr/>
        </p:nvSpPr>
        <p:spPr>
          <a:xfrm>
            <a:off x="1212775" y="8593875"/>
            <a:ext cx="6098400" cy="9918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304800" lvl="0" marL="457200" rtl="0" algn="l">
              <a:lnSpc>
                <a:spcPct val="115000"/>
              </a:lnSpc>
              <a:spcBef>
                <a:spcPts val="0"/>
              </a:spcBef>
              <a:spcAft>
                <a:spcPts val="0"/>
              </a:spcAft>
              <a:buClr>
                <a:schemeClr val="dk1"/>
              </a:buClr>
              <a:buSzPts val="1200"/>
              <a:buFont typeface="Mada"/>
              <a:buChar char="●"/>
            </a:pPr>
            <a:r>
              <a:rPr b="1" lang="en-GB" sz="1200" u="sng">
                <a:solidFill>
                  <a:schemeClr val="dk1"/>
                </a:solidFill>
                <a:latin typeface="Mada"/>
                <a:ea typeface="Mada"/>
                <a:cs typeface="Mada"/>
                <a:sym typeface="Mada"/>
              </a:rPr>
              <a:t>Incidence</a:t>
            </a:r>
            <a:r>
              <a:rPr lang="en-GB" sz="1200">
                <a:solidFill>
                  <a:schemeClr val="dk1"/>
                </a:solidFill>
                <a:latin typeface="Mada"/>
                <a:ea typeface="Mada"/>
                <a:cs typeface="Mada"/>
                <a:sym typeface="Mada"/>
              </a:rPr>
              <a:t>: 3, 4, 5, 8</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en-GB" sz="1200" u="sng">
                <a:solidFill>
                  <a:schemeClr val="dk1"/>
                </a:solidFill>
                <a:latin typeface="Mada"/>
                <a:ea typeface="Mada"/>
                <a:cs typeface="Mada"/>
                <a:sym typeface="Mada"/>
              </a:rPr>
              <a:t>Point prevalence (Jan 1):</a:t>
            </a:r>
            <a:r>
              <a:rPr lang="en-GB" sz="1200">
                <a:solidFill>
                  <a:schemeClr val="dk1"/>
                </a:solidFill>
                <a:latin typeface="Mada"/>
                <a:ea typeface="Mada"/>
                <a:cs typeface="Mada"/>
                <a:sym typeface="Mada"/>
              </a:rPr>
              <a:t> Cases : 1, 2, 7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en-GB" sz="1200" u="sng">
                <a:solidFill>
                  <a:schemeClr val="dk1"/>
                </a:solidFill>
                <a:latin typeface="Mada"/>
                <a:ea typeface="Mada"/>
                <a:cs typeface="Mada"/>
                <a:sym typeface="Mada"/>
              </a:rPr>
              <a:t>Point prevalence (Dec 31):</a:t>
            </a:r>
            <a:r>
              <a:rPr lang="en-GB" sz="1200">
                <a:solidFill>
                  <a:schemeClr val="dk1"/>
                </a:solidFill>
                <a:latin typeface="Mada"/>
                <a:ea typeface="Mada"/>
                <a:cs typeface="Mada"/>
                <a:sym typeface="Mada"/>
              </a:rPr>
              <a:t> Cases : 1, 3, 5, 8</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en-GB" sz="1200" u="sng">
                <a:solidFill>
                  <a:schemeClr val="dk1"/>
                </a:solidFill>
                <a:latin typeface="Mada"/>
                <a:ea typeface="Mada"/>
                <a:cs typeface="Mada"/>
                <a:sym typeface="Mada"/>
              </a:rPr>
              <a:t>Period prevalence: </a:t>
            </a:r>
            <a:r>
              <a:rPr lang="en-GB" sz="1200">
                <a:solidFill>
                  <a:schemeClr val="dk1"/>
                </a:solidFill>
                <a:latin typeface="Mada"/>
                <a:ea typeface="Mada"/>
                <a:cs typeface="Mada"/>
                <a:sym typeface="Mada"/>
              </a:rPr>
              <a:t>1, 2, 3, 4, 5, 7, 8</a:t>
            </a:r>
            <a:endParaRPr sz="1200">
              <a:latin typeface="Mada"/>
              <a:ea typeface="Mada"/>
              <a:cs typeface="Mada"/>
              <a:sym typeface="Mada"/>
            </a:endParaRPr>
          </a:p>
        </p:txBody>
      </p:sp>
      <p:sp>
        <p:nvSpPr>
          <p:cNvPr id="321" name="Google Shape;321;p32"/>
          <p:cNvSpPr txBox="1"/>
          <p:nvPr/>
        </p:nvSpPr>
        <p:spPr>
          <a:xfrm>
            <a:off x="642925" y="3181725"/>
            <a:ext cx="6542400" cy="17589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a:t>
            </a:r>
            <a:r>
              <a:rPr b="1" lang="en-GB" sz="1200">
                <a:solidFill>
                  <a:schemeClr val="dk1"/>
                </a:solidFill>
                <a:latin typeface="Mada"/>
                <a:ea typeface="Mada"/>
                <a:cs typeface="Mada"/>
                <a:sym typeface="Mada"/>
              </a:rPr>
              <a:t>more\less</a:t>
            </a:r>
            <a:r>
              <a:rPr lang="en-GB" sz="1200">
                <a:solidFill>
                  <a:schemeClr val="dk1"/>
                </a:solidFill>
                <a:latin typeface="Mada"/>
                <a:ea typeface="Mada"/>
                <a:cs typeface="Mada"/>
                <a:sym typeface="Mada"/>
              </a:rPr>
              <a:t> water that is in the tub the </a:t>
            </a:r>
            <a:r>
              <a:rPr b="1" lang="en-GB" sz="1200">
                <a:solidFill>
                  <a:schemeClr val="dk1"/>
                </a:solidFill>
                <a:latin typeface="Mada"/>
                <a:ea typeface="Mada"/>
                <a:cs typeface="Mada"/>
                <a:sym typeface="Mada"/>
              </a:rPr>
              <a:t>more \less</a:t>
            </a:r>
            <a:r>
              <a:rPr lang="en-GB" sz="1200">
                <a:solidFill>
                  <a:schemeClr val="dk1"/>
                </a:solidFill>
                <a:latin typeface="Mada"/>
                <a:ea typeface="Mada"/>
                <a:cs typeface="Mada"/>
                <a:sym typeface="Mada"/>
              </a:rPr>
              <a:t>  disease prevalence is there.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prevalence represents burden of disease = how many people have the disease</a:t>
            </a:r>
            <a:endParaRPr sz="1200">
              <a:solidFill>
                <a:schemeClr val="dk1"/>
              </a:solidFill>
              <a:latin typeface="Mada"/>
              <a:ea typeface="Mada"/>
              <a:cs typeface="Mada"/>
              <a:sym typeface="Mada"/>
            </a:endParaRPr>
          </a:p>
          <a:p>
            <a:pPr indent="0" lvl="0" marL="457200" rtl="0" algn="l">
              <a:lnSpc>
                <a:spcPct val="115000"/>
              </a:lnSpc>
              <a:spcBef>
                <a:spcPts val="0"/>
              </a:spcBef>
              <a:spcAft>
                <a:spcPts val="0"/>
              </a:spcAft>
              <a:buNone/>
            </a:pPr>
            <a:r>
              <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b="1" lang="en-GB" sz="1200">
                <a:solidFill>
                  <a:schemeClr val="dk1"/>
                </a:solidFill>
                <a:latin typeface="Mada"/>
                <a:ea typeface="Mada"/>
                <a:cs typeface="Mada"/>
                <a:sym typeface="Mada"/>
              </a:rPr>
              <a:t>So, how can we decrease this burden?</a:t>
            </a:r>
            <a:endParaRPr b="1"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So we can get rid of the water </a:t>
            </a:r>
            <a:r>
              <a:rPr b="1" lang="en-GB" sz="1200">
                <a:latin typeface="Mada"/>
                <a:ea typeface="Mada"/>
                <a:cs typeface="Mada"/>
                <a:sym typeface="Mada"/>
              </a:rPr>
              <a:t>(prevalence)</a:t>
            </a:r>
            <a:r>
              <a:rPr lang="en-GB" sz="1200">
                <a:solidFill>
                  <a:schemeClr val="dk1"/>
                </a:solidFill>
                <a:latin typeface="Mada"/>
                <a:ea typeface="Mada"/>
                <a:cs typeface="Mada"/>
                <a:sym typeface="Mada"/>
              </a:rPr>
              <a:t> from the tub </a:t>
            </a:r>
            <a:r>
              <a:rPr b="1" lang="en-GB" sz="1200">
                <a:solidFill>
                  <a:schemeClr val="dk1"/>
                </a:solidFill>
                <a:latin typeface="Mada"/>
                <a:ea typeface="Mada"/>
                <a:cs typeface="Mada"/>
                <a:sym typeface="Mada"/>
              </a:rPr>
              <a:t>(Community)</a:t>
            </a:r>
            <a:r>
              <a:rPr lang="en-GB" sz="1200">
                <a:solidFill>
                  <a:schemeClr val="dk1"/>
                </a:solidFill>
                <a:latin typeface="Mada"/>
                <a:ea typeface="Mada"/>
                <a:cs typeface="Mada"/>
                <a:sym typeface="Mada"/>
              </a:rPr>
              <a:t>  by draining it so we can lower the prevalence!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To drain the tub </a:t>
            </a:r>
            <a:r>
              <a:rPr b="1" lang="en-GB" sz="1200">
                <a:solidFill>
                  <a:schemeClr val="dk1"/>
                </a:solidFill>
                <a:latin typeface="Mada"/>
                <a:ea typeface="Mada"/>
                <a:cs typeface="Mada"/>
                <a:sym typeface="Mada"/>
              </a:rPr>
              <a:t>(lower the prevalence)</a:t>
            </a:r>
            <a:r>
              <a:rPr lang="en-GB" sz="1200">
                <a:solidFill>
                  <a:schemeClr val="dk1"/>
                </a:solidFill>
                <a:latin typeface="Mada"/>
                <a:ea typeface="Mada"/>
                <a:cs typeface="Mada"/>
                <a:sym typeface="Mada"/>
              </a:rPr>
              <a:t> we have to get rid of people who have the disease: by two way , they can be </a:t>
            </a:r>
            <a:r>
              <a:rPr b="1" lang="en-GB" sz="1200">
                <a:solidFill>
                  <a:schemeClr val="dk1"/>
                </a:solidFill>
                <a:latin typeface="Mada"/>
                <a:ea typeface="Mada"/>
                <a:cs typeface="Mada"/>
                <a:sym typeface="Mada"/>
              </a:rPr>
              <a:t>CURED </a:t>
            </a:r>
            <a:r>
              <a:rPr lang="en-GB" sz="1200">
                <a:solidFill>
                  <a:schemeClr val="dk1"/>
                </a:solidFill>
                <a:latin typeface="Mada"/>
                <a:ea typeface="Mada"/>
                <a:cs typeface="Mada"/>
                <a:sym typeface="Mada"/>
              </a:rPr>
              <a:t>or  </a:t>
            </a:r>
            <a:r>
              <a:rPr b="1" lang="en-GB" sz="1200">
                <a:solidFill>
                  <a:schemeClr val="dk1"/>
                </a:solidFill>
                <a:latin typeface="Mada"/>
                <a:ea typeface="Mada"/>
                <a:cs typeface="Mada"/>
                <a:sym typeface="Mada"/>
              </a:rPr>
              <a:t>DIE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How can we get water </a:t>
            </a:r>
            <a:r>
              <a:rPr b="1" lang="en-GB" sz="1200">
                <a:solidFill>
                  <a:schemeClr val="dk1"/>
                </a:solidFill>
                <a:latin typeface="Mada"/>
                <a:ea typeface="Mada"/>
                <a:cs typeface="Mada"/>
                <a:sym typeface="Mada"/>
              </a:rPr>
              <a:t>(Incidence) </a:t>
            </a:r>
            <a:r>
              <a:rPr lang="en-GB" sz="1200">
                <a:solidFill>
                  <a:schemeClr val="dk1"/>
                </a:solidFill>
                <a:latin typeface="Mada"/>
                <a:ea typeface="Mada"/>
                <a:cs typeface="Mada"/>
                <a:sym typeface="Mada"/>
              </a:rPr>
              <a:t> in the tub? Obviously through the faucet</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Open the faucet all the way = HIGH INCIDENCE , Almost closed = LOW INCIDENCE</a:t>
            </a:r>
            <a:endParaRPr sz="1200">
              <a:solidFill>
                <a:schemeClr val="dk1"/>
              </a:solidFill>
              <a:latin typeface="Mada"/>
              <a:ea typeface="Mada"/>
              <a:cs typeface="Mada"/>
              <a:sym typeface="Mada"/>
            </a:endParaRPr>
          </a:p>
        </p:txBody>
      </p:sp>
      <p:sp>
        <p:nvSpPr>
          <p:cNvPr id="322" name="Google Shape;322;p32"/>
          <p:cNvSpPr/>
          <p:nvPr/>
        </p:nvSpPr>
        <p:spPr>
          <a:xfrm>
            <a:off x="217938" y="911700"/>
            <a:ext cx="3907980" cy="337554"/>
          </a:xfrm>
          <a:prstGeom prst="flowChartTerminator">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Nunito"/>
                <a:ea typeface="Nunito"/>
                <a:cs typeface="Nunito"/>
                <a:sym typeface="Nunito"/>
              </a:rPr>
              <a:t>The Epidemiologist Bathtub!</a:t>
            </a:r>
            <a:endParaRPr b="1" sz="1700">
              <a:solidFill>
                <a:srgbClr val="FFFFFF"/>
              </a:solidFill>
              <a:latin typeface="Nunito"/>
              <a:ea typeface="Nunito"/>
              <a:cs typeface="Nunito"/>
              <a:sym typeface="Nunito"/>
            </a:endParaRPr>
          </a:p>
        </p:txBody>
      </p:sp>
      <p:pic>
        <p:nvPicPr>
          <p:cNvPr id="323" name="Google Shape;323;p32"/>
          <p:cNvPicPr preferRelativeResize="0"/>
          <p:nvPr/>
        </p:nvPicPr>
        <p:blipFill>
          <a:blip r:embed="rId6">
            <a:alphaModFix/>
          </a:blip>
          <a:stretch>
            <a:fillRect/>
          </a:stretch>
        </p:blipFill>
        <p:spPr>
          <a:xfrm>
            <a:off x="2839489" y="1429875"/>
            <a:ext cx="2504371" cy="1296700"/>
          </a:xfrm>
          <a:prstGeom prst="rect">
            <a:avLst/>
          </a:prstGeom>
          <a:noFill/>
          <a:ln>
            <a:noFill/>
          </a:ln>
        </p:spPr>
      </p:pic>
      <p:sp>
        <p:nvSpPr>
          <p:cNvPr id="324" name="Google Shape;324;p32"/>
          <p:cNvSpPr/>
          <p:nvPr/>
        </p:nvSpPr>
        <p:spPr>
          <a:xfrm>
            <a:off x="989000" y="1530163"/>
            <a:ext cx="1720200" cy="464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The bathtub represents </a:t>
            </a:r>
            <a:r>
              <a:rPr b="1" lang="en-GB" sz="1200">
                <a:latin typeface="Mada"/>
                <a:ea typeface="Mada"/>
                <a:cs typeface="Mada"/>
                <a:sym typeface="Mada"/>
              </a:rPr>
              <a:t>community</a:t>
            </a:r>
            <a:r>
              <a:rPr lang="en-GB" sz="1200">
                <a:latin typeface="Mada"/>
                <a:ea typeface="Mada"/>
                <a:cs typeface="Mada"/>
                <a:sym typeface="Mada"/>
              </a:rPr>
              <a:t>.</a:t>
            </a:r>
            <a:endParaRPr sz="1200">
              <a:latin typeface="Mada"/>
              <a:ea typeface="Mada"/>
              <a:cs typeface="Mada"/>
              <a:sym typeface="Mada"/>
            </a:endParaRPr>
          </a:p>
        </p:txBody>
      </p:sp>
      <p:sp>
        <p:nvSpPr>
          <p:cNvPr id="325" name="Google Shape;325;p32"/>
          <p:cNvSpPr/>
          <p:nvPr/>
        </p:nvSpPr>
        <p:spPr>
          <a:xfrm>
            <a:off x="455125" y="2176750"/>
            <a:ext cx="2048700" cy="590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Water in the tub represents </a:t>
            </a:r>
            <a:r>
              <a:rPr b="1" lang="en-GB" sz="1200">
                <a:latin typeface="Mada"/>
                <a:ea typeface="Mada"/>
                <a:cs typeface="Mada"/>
                <a:sym typeface="Mada"/>
              </a:rPr>
              <a:t>prevalence </a:t>
            </a:r>
            <a:r>
              <a:rPr lang="en-GB" sz="1200">
                <a:latin typeface="Mada"/>
                <a:ea typeface="Mada"/>
                <a:cs typeface="Mada"/>
                <a:sym typeface="Mada"/>
              </a:rPr>
              <a:t>of disease</a:t>
            </a:r>
            <a:endParaRPr sz="1200">
              <a:latin typeface="Mada"/>
              <a:ea typeface="Mada"/>
              <a:cs typeface="Mada"/>
              <a:sym typeface="Mada"/>
            </a:endParaRPr>
          </a:p>
        </p:txBody>
      </p:sp>
      <p:sp>
        <p:nvSpPr>
          <p:cNvPr id="326" name="Google Shape;326;p32"/>
          <p:cNvSpPr/>
          <p:nvPr/>
        </p:nvSpPr>
        <p:spPr>
          <a:xfrm>
            <a:off x="5761050" y="1788850"/>
            <a:ext cx="1720200" cy="464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 Water from the faucet represent </a:t>
            </a:r>
            <a:r>
              <a:rPr b="1" lang="en-GB" sz="1200">
                <a:latin typeface="Mada"/>
                <a:ea typeface="Mada"/>
                <a:cs typeface="Mada"/>
                <a:sym typeface="Mada"/>
              </a:rPr>
              <a:t>Incidence</a:t>
            </a:r>
            <a:endParaRPr b="1" sz="1200">
              <a:latin typeface="Mada"/>
              <a:ea typeface="Mada"/>
              <a:cs typeface="Mada"/>
              <a:sym typeface="Mada"/>
            </a:endParaRPr>
          </a:p>
        </p:txBody>
      </p:sp>
      <p:cxnSp>
        <p:nvCxnSpPr>
          <p:cNvPr id="327" name="Google Shape;327;p32"/>
          <p:cNvCxnSpPr>
            <a:stCxn id="324" idx="3"/>
          </p:cNvCxnSpPr>
          <p:nvPr/>
        </p:nvCxnSpPr>
        <p:spPr>
          <a:xfrm>
            <a:off x="2709200" y="1762213"/>
            <a:ext cx="746700" cy="114300"/>
          </a:xfrm>
          <a:prstGeom prst="straightConnector1">
            <a:avLst/>
          </a:prstGeom>
          <a:noFill/>
          <a:ln cap="flat" cmpd="sng" w="9525">
            <a:solidFill>
              <a:srgbClr val="134F5C"/>
            </a:solidFill>
            <a:prstDash val="solid"/>
            <a:round/>
            <a:headEnd len="med" w="med" type="none"/>
            <a:tailEnd len="med" w="med" type="stealth"/>
          </a:ln>
        </p:spPr>
      </p:cxnSp>
      <p:cxnSp>
        <p:nvCxnSpPr>
          <p:cNvPr id="328" name="Google Shape;328;p32"/>
          <p:cNvCxnSpPr>
            <a:stCxn id="325" idx="3"/>
          </p:cNvCxnSpPr>
          <p:nvPr/>
        </p:nvCxnSpPr>
        <p:spPr>
          <a:xfrm flipH="1" rot="10800000">
            <a:off x="2503825" y="2219200"/>
            <a:ext cx="1071300" cy="252600"/>
          </a:xfrm>
          <a:prstGeom prst="straightConnector1">
            <a:avLst/>
          </a:prstGeom>
          <a:noFill/>
          <a:ln cap="flat" cmpd="sng" w="9525">
            <a:solidFill>
              <a:srgbClr val="134F5C"/>
            </a:solidFill>
            <a:prstDash val="solid"/>
            <a:round/>
            <a:headEnd len="med" w="med" type="none"/>
            <a:tailEnd len="med" w="med" type="stealth"/>
          </a:ln>
        </p:spPr>
      </p:cxnSp>
      <p:cxnSp>
        <p:nvCxnSpPr>
          <p:cNvPr id="329" name="Google Shape;329;p32"/>
          <p:cNvCxnSpPr>
            <a:stCxn id="326" idx="1"/>
          </p:cNvCxnSpPr>
          <p:nvPr/>
        </p:nvCxnSpPr>
        <p:spPr>
          <a:xfrm rot="10800000">
            <a:off x="5103750" y="1705000"/>
            <a:ext cx="657300" cy="315900"/>
          </a:xfrm>
          <a:prstGeom prst="straightConnector1">
            <a:avLst/>
          </a:prstGeom>
          <a:noFill/>
          <a:ln cap="flat" cmpd="sng" w="9525">
            <a:solidFill>
              <a:srgbClr val="134F5C"/>
            </a:solidFill>
            <a:prstDash val="solid"/>
            <a:round/>
            <a:headEnd len="med" w="med" type="none"/>
            <a:tailEnd len="med" w="med" type="stealth"/>
          </a:ln>
        </p:spPr>
      </p:cxnSp>
      <p:sp>
        <p:nvSpPr>
          <p:cNvPr id="330" name="Google Shape;330;p32"/>
          <p:cNvSpPr/>
          <p:nvPr/>
        </p:nvSpPr>
        <p:spPr>
          <a:xfrm>
            <a:off x="5103750" y="2544825"/>
            <a:ext cx="2361600" cy="6369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0000"/>
                </a:solidFill>
                <a:latin typeface="Mada"/>
                <a:ea typeface="Mada"/>
                <a:cs typeface="Mada"/>
                <a:sym typeface="Mada"/>
              </a:rPr>
              <a:t>Prevalence</a:t>
            </a:r>
            <a:r>
              <a:rPr b="1" lang="en-GB" sz="1200">
                <a:solidFill>
                  <a:srgbClr val="FF0000"/>
                </a:solidFill>
                <a:latin typeface="Mada"/>
                <a:ea typeface="Mada"/>
                <a:cs typeface="Mada"/>
                <a:sym typeface="Mada"/>
              </a:rPr>
              <a:t> = </a:t>
            </a:r>
            <a:endParaRPr b="1" sz="1200">
              <a:solidFill>
                <a:srgbClr val="FF0000"/>
              </a:solidFill>
              <a:latin typeface="Mada"/>
              <a:ea typeface="Mada"/>
              <a:cs typeface="Mada"/>
              <a:sym typeface="Mada"/>
            </a:endParaRPr>
          </a:p>
          <a:p>
            <a:pPr indent="0" lvl="0" marL="0" rtl="0" algn="ctr">
              <a:spcBef>
                <a:spcPts val="0"/>
              </a:spcBef>
              <a:spcAft>
                <a:spcPts val="0"/>
              </a:spcAft>
              <a:buNone/>
            </a:pPr>
            <a:r>
              <a:rPr b="1" lang="en-GB" sz="1200">
                <a:latin typeface="Mada"/>
                <a:ea typeface="Mada"/>
                <a:cs typeface="Mada"/>
                <a:sym typeface="Mada"/>
              </a:rPr>
              <a:t>Incidence x Duration of Disease</a:t>
            </a:r>
            <a:endParaRPr b="1" sz="1200">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3"/>
          <p:cNvSpPr txBox="1"/>
          <p:nvPr>
            <p:ph type="title"/>
          </p:nvPr>
        </p:nvSpPr>
        <p:spPr>
          <a:xfrm>
            <a:off x="344425" y="339976"/>
            <a:ext cx="7072200" cy="61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rgbClr val="134F5C"/>
                </a:solidFill>
              </a:rPr>
              <a:t>Health Indicators – Mortality: Crude Death Rate </a:t>
            </a:r>
            <a:endParaRPr>
              <a:solidFill>
                <a:srgbClr val="134F5C"/>
              </a:solidFill>
            </a:endParaRPr>
          </a:p>
        </p:txBody>
      </p:sp>
      <p:graphicFrame>
        <p:nvGraphicFramePr>
          <p:cNvPr id="336" name="Google Shape;336;p33"/>
          <p:cNvGraphicFramePr/>
          <p:nvPr/>
        </p:nvGraphicFramePr>
        <p:xfrm>
          <a:off x="326813" y="1792300"/>
          <a:ext cx="3000000" cy="3000000"/>
        </p:xfrm>
        <a:graphic>
          <a:graphicData uri="http://schemas.openxmlformats.org/drawingml/2006/table">
            <a:tbl>
              <a:tblPr>
                <a:noFill/>
                <a:tableStyleId>{56C267AF-AF7E-4C43-9088-C14960BA4BBC}</a:tableStyleId>
              </a:tblPr>
              <a:tblGrid>
                <a:gridCol w="1642100"/>
                <a:gridCol w="4896700"/>
              </a:tblGrid>
              <a:tr h="267575">
                <a:tc>
                  <a:txBody>
                    <a:bodyPr/>
                    <a:lstStyle/>
                    <a:p>
                      <a:pPr indent="0" lvl="0" marL="0" rtl="0" algn="ctr">
                        <a:spcBef>
                          <a:spcPts val="0"/>
                        </a:spcBef>
                        <a:spcAft>
                          <a:spcPts val="0"/>
                        </a:spcAft>
                        <a:buNone/>
                      </a:pPr>
                      <a:r>
                        <a:rPr b="1" lang="en-GB" sz="1200">
                          <a:latin typeface="Mada"/>
                          <a:ea typeface="Mada"/>
                          <a:cs typeface="Mada"/>
                          <a:sym typeface="Mada"/>
                        </a:rPr>
                        <a:t>Definition</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Number of deaths from ALL CAUSES occurring in ESTIMATED MID-YEAR POPULATION during ONE YEAR in a GIVEN PLACE.</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82900">
                <a:tc>
                  <a:txBody>
                    <a:bodyPr/>
                    <a:lstStyle/>
                    <a:p>
                      <a:pPr indent="0" lvl="0" marL="0" rtl="0" algn="ctr">
                        <a:spcBef>
                          <a:spcPts val="0"/>
                        </a:spcBef>
                        <a:spcAft>
                          <a:spcPts val="0"/>
                        </a:spcAft>
                        <a:buNone/>
                      </a:pPr>
                      <a:r>
                        <a:rPr b="1" lang="en-GB" sz="1200">
                          <a:latin typeface="Mada"/>
                          <a:ea typeface="Mada"/>
                          <a:cs typeface="Mada"/>
                          <a:sym typeface="Mada"/>
                        </a:rPr>
                        <a:t>Tool of Measurement</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Rate</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72750">
                <a:tc>
                  <a:txBody>
                    <a:bodyPr/>
                    <a:lstStyle/>
                    <a:p>
                      <a:pPr indent="0" lvl="0" marL="0" rtl="0" algn="ctr">
                        <a:spcBef>
                          <a:spcPts val="0"/>
                        </a:spcBef>
                        <a:spcAft>
                          <a:spcPts val="0"/>
                        </a:spcAft>
                        <a:buNone/>
                      </a:pPr>
                      <a:r>
                        <a:rPr b="1" lang="en-GB" sz="1200">
                          <a:latin typeface="Mada"/>
                          <a:ea typeface="Mada"/>
                          <a:cs typeface="Mada"/>
                          <a:sym typeface="Mada"/>
                        </a:rPr>
                        <a:t>Numerator</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Number of deaths from ALL CAUSES during the YEAR</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82900">
                <a:tc>
                  <a:txBody>
                    <a:bodyPr/>
                    <a:lstStyle/>
                    <a:p>
                      <a:pPr indent="0" lvl="0" marL="0" rtl="0" algn="ctr">
                        <a:spcBef>
                          <a:spcPts val="0"/>
                        </a:spcBef>
                        <a:spcAft>
                          <a:spcPts val="0"/>
                        </a:spcAft>
                        <a:buNone/>
                      </a:pPr>
                      <a:r>
                        <a:rPr b="1" lang="en-GB" sz="1200">
                          <a:latin typeface="Mada"/>
                          <a:ea typeface="Mada"/>
                          <a:cs typeface="Mada"/>
                          <a:sym typeface="Mada"/>
                        </a:rPr>
                        <a:t>Denominator</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Mid-year population</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35475">
                <a:tc>
                  <a:txBody>
                    <a:bodyPr/>
                    <a:lstStyle/>
                    <a:p>
                      <a:pPr indent="0" lvl="0" marL="0" rtl="0" algn="ctr">
                        <a:spcBef>
                          <a:spcPts val="0"/>
                        </a:spcBef>
                        <a:spcAft>
                          <a:spcPts val="0"/>
                        </a:spcAft>
                        <a:buNone/>
                      </a:pPr>
                      <a:r>
                        <a:rPr b="1" lang="en-GB" sz="1200">
                          <a:latin typeface="Mada"/>
                          <a:ea typeface="Mada"/>
                          <a:cs typeface="Mada"/>
                          <a:sym typeface="Mada"/>
                        </a:rPr>
                        <a:t>10n</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per 1000</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29375">
                <a:tc>
                  <a:txBody>
                    <a:bodyPr/>
                    <a:lstStyle/>
                    <a:p>
                      <a:pPr indent="0" lvl="0" marL="0" rtl="0" algn="ctr">
                        <a:spcBef>
                          <a:spcPts val="0"/>
                        </a:spcBef>
                        <a:spcAft>
                          <a:spcPts val="0"/>
                        </a:spcAft>
                        <a:buNone/>
                      </a:pPr>
                      <a:r>
                        <a:rPr b="1" lang="en-GB" sz="1200">
                          <a:latin typeface="Mada"/>
                          <a:ea typeface="Mada"/>
                          <a:cs typeface="Mada"/>
                          <a:sym typeface="Mada"/>
                        </a:rPr>
                        <a:t>Time frame</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One year</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29375">
                <a:tc>
                  <a:txBody>
                    <a:bodyPr/>
                    <a:lstStyle/>
                    <a:p>
                      <a:pPr indent="0" lvl="0" marL="0" rtl="0" algn="ctr">
                        <a:spcBef>
                          <a:spcPts val="0"/>
                        </a:spcBef>
                        <a:spcAft>
                          <a:spcPts val="0"/>
                        </a:spcAft>
                        <a:buNone/>
                      </a:pPr>
                      <a:r>
                        <a:rPr b="1" lang="en-GB" sz="1200">
                          <a:latin typeface="Mada"/>
                          <a:ea typeface="Mada"/>
                          <a:cs typeface="Mada"/>
                          <a:sym typeface="Mada"/>
                        </a:rPr>
                        <a:t>Uses</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Gives an impression of mortality in a single figure!</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669350">
                <a:tc>
                  <a:txBody>
                    <a:bodyPr/>
                    <a:lstStyle/>
                    <a:p>
                      <a:pPr indent="0" lvl="0" marL="0" rtl="0" algn="ctr">
                        <a:spcBef>
                          <a:spcPts val="0"/>
                        </a:spcBef>
                        <a:spcAft>
                          <a:spcPts val="0"/>
                        </a:spcAft>
                        <a:buNone/>
                      </a:pPr>
                      <a:r>
                        <a:rPr b="1" lang="en-GB" sz="1200">
                          <a:latin typeface="Mada"/>
                          <a:ea typeface="Mada"/>
                          <a:cs typeface="Mada"/>
                          <a:sym typeface="Mada"/>
                        </a:rPr>
                        <a:t>Formula</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337" name="Google Shape;337;p33"/>
          <p:cNvSpPr/>
          <p:nvPr/>
        </p:nvSpPr>
        <p:spPr>
          <a:xfrm>
            <a:off x="662100" y="1155425"/>
            <a:ext cx="3605174" cy="511109"/>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D0E0E3"/>
          </a:solidFill>
          <a:ln>
            <a:noFill/>
          </a:ln>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lang="en-GB" sz="1800">
                <a:latin typeface="Nunito"/>
                <a:ea typeface="Nunito"/>
                <a:cs typeface="Nunito"/>
                <a:sym typeface="Nunito"/>
              </a:rPr>
              <a:t>Crude Death Rate (CDR)</a:t>
            </a:r>
            <a:endParaRPr sz="1800">
              <a:latin typeface="Nunito"/>
              <a:ea typeface="Nunito"/>
              <a:cs typeface="Nunito"/>
              <a:sym typeface="Nunito"/>
            </a:endParaRPr>
          </a:p>
        </p:txBody>
      </p:sp>
      <p:sp>
        <p:nvSpPr>
          <p:cNvPr id="338" name="Google Shape;338;p33"/>
          <p:cNvSpPr/>
          <p:nvPr/>
        </p:nvSpPr>
        <p:spPr>
          <a:xfrm>
            <a:off x="381125" y="1119449"/>
            <a:ext cx="328598" cy="255555"/>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3"/>
          <p:cNvSpPr/>
          <p:nvPr/>
        </p:nvSpPr>
        <p:spPr>
          <a:xfrm>
            <a:off x="709735" y="1374971"/>
            <a:ext cx="328597" cy="255555"/>
          </a:xfrm>
          <a:custGeom>
            <a:rect b="b" l="l" r="r" t="t"/>
            <a:pathLst>
              <a:path extrusionOk="0" h="18777" w="18777">
                <a:moveTo>
                  <a:pt x="1" y="0"/>
                </a:moveTo>
                <a:lnTo>
                  <a:pt x="1" y="18777"/>
                </a:lnTo>
                <a:cubicBezTo>
                  <a:pt x="10371" y="18777"/>
                  <a:pt x="18777" y="10371"/>
                  <a:pt x="18777"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3"/>
          <p:cNvSpPr/>
          <p:nvPr/>
        </p:nvSpPr>
        <p:spPr>
          <a:xfrm>
            <a:off x="427382" y="1155418"/>
            <a:ext cx="564672" cy="439154"/>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3"/>
          <p:cNvSpPr/>
          <p:nvPr/>
        </p:nvSpPr>
        <p:spPr>
          <a:xfrm>
            <a:off x="503024" y="1214236"/>
            <a:ext cx="413402" cy="321509"/>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1</a:t>
            </a:r>
            <a:endParaRPr sz="2500">
              <a:solidFill>
                <a:srgbClr val="FFFFFF"/>
              </a:solidFill>
              <a:latin typeface="Fira Sans Extra Condensed Medium"/>
              <a:ea typeface="Fira Sans Extra Condensed Medium"/>
              <a:cs typeface="Fira Sans Extra Condensed Medium"/>
              <a:sym typeface="Fira Sans Extra Condensed Medium"/>
            </a:endParaRPr>
          </a:p>
        </p:txBody>
      </p:sp>
      <p:pic>
        <p:nvPicPr>
          <p:cNvPr id="342" name="Google Shape;342;p33"/>
          <p:cNvPicPr preferRelativeResize="0"/>
          <p:nvPr/>
        </p:nvPicPr>
        <p:blipFill rotWithShape="1">
          <a:blip r:embed="rId3">
            <a:alphaModFix/>
          </a:blip>
          <a:srcRect b="0" l="15167" r="0" t="0"/>
          <a:stretch/>
        </p:blipFill>
        <p:spPr>
          <a:xfrm>
            <a:off x="2855794" y="4569401"/>
            <a:ext cx="3591709" cy="574800"/>
          </a:xfrm>
          <a:prstGeom prst="rect">
            <a:avLst/>
          </a:prstGeom>
          <a:noFill/>
          <a:ln>
            <a:noFill/>
          </a:ln>
        </p:spPr>
      </p:pic>
      <p:sp>
        <p:nvSpPr>
          <p:cNvPr id="343" name="Google Shape;343;p33"/>
          <p:cNvSpPr txBox="1"/>
          <p:nvPr/>
        </p:nvSpPr>
        <p:spPr>
          <a:xfrm>
            <a:off x="344425" y="5332725"/>
            <a:ext cx="7072200" cy="574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A Major </a:t>
            </a:r>
            <a:r>
              <a:rPr b="1" lang="en-GB" sz="1200">
                <a:solidFill>
                  <a:srgbClr val="FF0000"/>
                </a:solidFill>
                <a:latin typeface="Mada"/>
                <a:ea typeface="Mada"/>
                <a:cs typeface="Mada"/>
                <a:sym typeface="Mada"/>
              </a:rPr>
              <a:t>Disadvantage </a:t>
            </a:r>
            <a:r>
              <a:rPr lang="en-GB" sz="1200">
                <a:latin typeface="Mada"/>
                <a:ea typeface="Mada"/>
                <a:cs typeface="Mada"/>
                <a:sym typeface="Mada"/>
              </a:rPr>
              <a:t>of CDR is </a:t>
            </a:r>
            <a:r>
              <a:rPr b="1" lang="en-GB" sz="1200">
                <a:latin typeface="Mada"/>
                <a:ea typeface="Mada"/>
                <a:cs typeface="Mada"/>
                <a:sym typeface="Mada"/>
              </a:rPr>
              <a:t>Lack of comparability </a:t>
            </a:r>
            <a:r>
              <a:rPr b="1" baseline="30000" lang="en-GB" sz="1200">
                <a:latin typeface="Mada"/>
                <a:ea typeface="Mada"/>
                <a:cs typeface="Mada"/>
                <a:sym typeface="Mada"/>
              </a:rPr>
              <a:t>1</a:t>
            </a:r>
            <a:r>
              <a:rPr b="1" lang="en-GB" sz="1200">
                <a:latin typeface="Mada"/>
                <a:ea typeface="Mada"/>
                <a:cs typeface="Mada"/>
                <a:sym typeface="Mada"/>
              </a:rPr>
              <a:t> for communities with populations that differ by age, gender, race, etc.  HOW? </a:t>
            </a:r>
            <a:endParaRPr b="1" sz="1200">
              <a:latin typeface="Mada"/>
              <a:ea typeface="Mada"/>
              <a:cs typeface="Mada"/>
              <a:sym typeface="Mada"/>
            </a:endParaRPr>
          </a:p>
        </p:txBody>
      </p:sp>
      <p:sp>
        <p:nvSpPr>
          <p:cNvPr id="344" name="Google Shape;344;p33"/>
          <p:cNvSpPr/>
          <p:nvPr/>
        </p:nvSpPr>
        <p:spPr>
          <a:xfrm>
            <a:off x="268225" y="5993325"/>
            <a:ext cx="1601100" cy="1181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Here population B appears to be healthier than A</a:t>
            </a:r>
            <a:endParaRPr sz="1200">
              <a:latin typeface="Mada"/>
              <a:ea typeface="Mada"/>
              <a:cs typeface="Mada"/>
              <a:sym typeface="Mada"/>
            </a:endParaRPr>
          </a:p>
        </p:txBody>
      </p:sp>
      <p:sp>
        <p:nvSpPr>
          <p:cNvPr id="345" name="Google Shape;345;p33"/>
          <p:cNvSpPr/>
          <p:nvPr/>
        </p:nvSpPr>
        <p:spPr>
          <a:xfrm>
            <a:off x="2465225" y="5993325"/>
            <a:ext cx="5010000" cy="1181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But when we check the composition by age (age specific mortality rates)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B has </a:t>
            </a:r>
            <a:r>
              <a:rPr b="1" lang="en-GB" sz="1200">
                <a:latin typeface="Mada"/>
                <a:ea typeface="Mada"/>
                <a:cs typeface="Mada"/>
                <a:sym typeface="Mada"/>
              </a:rPr>
              <a:t>higher </a:t>
            </a:r>
            <a:r>
              <a:rPr lang="en-GB" sz="1200">
                <a:latin typeface="Mada"/>
                <a:ea typeface="Mada"/>
                <a:cs typeface="Mada"/>
                <a:sym typeface="Mada"/>
              </a:rPr>
              <a:t>mortality rates in all age groups. Why?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B</a:t>
            </a:r>
            <a:r>
              <a:rPr lang="en-GB" sz="1200">
                <a:latin typeface="Mada"/>
                <a:ea typeface="Mada"/>
                <a:cs typeface="Mada"/>
                <a:sym typeface="Mada"/>
              </a:rPr>
              <a:t>ecause</a:t>
            </a:r>
            <a:r>
              <a:rPr lang="en-GB" sz="1200">
                <a:latin typeface="Mada"/>
                <a:ea typeface="Mada"/>
                <a:cs typeface="Mada"/>
                <a:sym typeface="Mada"/>
              </a:rPr>
              <a:t> the higher CDR  in population A is due to more OLDER population in comparison to B with relatively younger population. </a:t>
            </a:r>
            <a:endParaRPr sz="1200">
              <a:latin typeface="Mada"/>
              <a:ea typeface="Mada"/>
              <a:cs typeface="Mada"/>
              <a:sym typeface="Mada"/>
            </a:endParaRPr>
          </a:p>
        </p:txBody>
      </p:sp>
      <p:pic>
        <p:nvPicPr>
          <p:cNvPr id="346" name="Google Shape;346;p33"/>
          <p:cNvPicPr preferRelativeResize="0"/>
          <p:nvPr/>
        </p:nvPicPr>
        <p:blipFill rotWithShape="1">
          <a:blip r:embed="rId4">
            <a:alphaModFix/>
          </a:blip>
          <a:srcRect b="0" l="0" r="72515" t="0"/>
          <a:stretch/>
        </p:blipFill>
        <p:spPr>
          <a:xfrm>
            <a:off x="741627" y="7346250"/>
            <a:ext cx="750548" cy="711300"/>
          </a:xfrm>
          <a:prstGeom prst="rect">
            <a:avLst/>
          </a:prstGeom>
          <a:noFill/>
          <a:ln>
            <a:noFill/>
          </a:ln>
        </p:spPr>
      </p:pic>
      <p:pic>
        <p:nvPicPr>
          <p:cNvPr id="347" name="Google Shape;347;p33"/>
          <p:cNvPicPr preferRelativeResize="0"/>
          <p:nvPr/>
        </p:nvPicPr>
        <p:blipFill>
          <a:blip r:embed="rId5">
            <a:alphaModFix/>
          </a:blip>
          <a:stretch>
            <a:fillRect/>
          </a:stretch>
        </p:blipFill>
        <p:spPr>
          <a:xfrm>
            <a:off x="3588018" y="7276763"/>
            <a:ext cx="3036457" cy="790913"/>
          </a:xfrm>
          <a:prstGeom prst="rect">
            <a:avLst/>
          </a:prstGeom>
          <a:noFill/>
          <a:ln>
            <a:noFill/>
          </a:ln>
        </p:spPr>
      </p:pic>
      <p:sp>
        <p:nvSpPr>
          <p:cNvPr id="348" name="Google Shape;348;p33"/>
          <p:cNvSpPr/>
          <p:nvPr/>
        </p:nvSpPr>
        <p:spPr>
          <a:xfrm>
            <a:off x="1960575" y="6456225"/>
            <a:ext cx="413400" cy="255600"/>
          </a:xfrm>
          <a:prstGeom prst="rightArrow">
            <a:avLst>
              <a:gd fmla="val 50000" name="adj1"/>
              <a:gd fmla="val 50000" name="adj2"/>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3"/>
          <p:cNvSpPr txBox="1"/>
          <p:nvPr/>
        </p:nvSpPr>
        <p:spPr>
          <a:xfrm>
            <a:off x="1926038" y="8305338"/>
            <a:ext cx="5557500" cy="711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latin typeface="Mada"/>
                <a:ea typeface="Mada"/>
                <a:cs typeface="Mada"/>
                <a:sym typeface="Mada"/>
              </a:rPr>
              <a:t>In Saudi Arabia in 2017, a total of 119,157 deaths occurred. The estimated population was 33,099,147. Calculate crude death for Saudi Arabia in 2017</a:t>
            </a:r>
            <a:endParaRPr sz="1200">
              <a:latin typeface="Mada"/>
              <a:ea typeface="Mada"/>
              <a:cs typeface="Mada"/>
              <a:sym typeface="Mada"/>
            </a:endParaRPr>
          </a:p>
        </p:txBody>
      </p:sp>
      <p:sp>
        <p:nvSpPr>
          <p:cNvPr id="350" name="Google Shape;350;p33"/>
          <p:cNvSpPr/>
          <p:nvPr/>
        </p:nvSpPr>
        <p:spPr>
          <a:xfrm>
            <a:off x="491438" y="8330988"/>
            <a:ext cx="1520820" cy="463999"/>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b="1" lang="en-GB" sz="1500">
                <a:latin typeface="Nunito"/>
                <a:ea typeface="Nunito"/>
                <a:cs typeface="Nunito"/>
                <a:sym typeface="Nunito"/>
              </a:rPr>
              <a:t>Example</a:t>
            </a:r>
            <a:endParaRPr b="1" sz="1500">
              <a:latin typeface="Nunito"/>
              <a:ea typeface="Nunito"/>
              <a:cs typeface="Nunito"/>
              <a:sym typeface="Nunito"/>
            </a:endParaRPr>
          </a:p>
        </p:txBody>
      </p:sp>
      <p:sp>
        <p:nvSpPr>
          <p:cNvPr id="351" name="Google Shape;351;p33"/>
          <p:cNvSpPr/>
          <p:nvPr/>
        </p:nvSpPr>
        <p:spPr>
          <a:xfrm>
            <a:off x="221562" y="8292988"/>
            <a:ext cx="269919" cy="270013"/>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3"/>
          <p:cNvSpPr/>
          <p:nvPr/>
        </p:nvSpPr>
        <p:spPr>
          <a:xfrm>
            <a:off x="491433" y="8562977"/>
            <a:ext cx="269919" cy="270013"/>
          </a:xfrm>
          <a:custGeom>
            <a:rect b="b" l="l" r="r" t="t"/>
            <a:pathLst>
              <a:path extrusionOk="0" h="18777" w="18777">
                <a:moveTo>
                  <a:pt x="1" y="0"/>
                </a:moveTo>
                <a:lnTo>
                  <a:pt x="1" y="18777"/>
                </a:lnTo>
                <a:cubicBezTo>
                  <a:pt x="10371" y="18777"/>
                  <a:pt x="18777" y="10371"/>
                  <a:pt x="18777"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3" name="Google Shape;353;p33"/>
          <p:cNvPicPr preferRelativeResize="0"/>
          <p:nvPr/>
        </p:nvPicPr>
        <p:blipFill>
          <a:blip r:embed="rId6">
            <a:alphaModFix/>
          </a:blip>
          <a:stretch>
            <a:fillRect/>
          </a:stretch>
        </p:blipFill>
        <p:spPr>
          <a:xfrm>
            <a:off x="276913" y="8335738"/>
            <a:ext cx="432000" cy="454500"/>
          </a:xfrm>
          <a:prstGeom prst="ellipse">
            <a:avLst/>
          </a:prstGeom>
          <a:noFill/>
          <a:ln>
            <a:noFill/>
          </a:ln>
        </p:spPr>
      </p:pic>
      <p:sp>
        <p:nvSpPr>
          <p:cNvPr id="354" name="Google Shape;354;p33"/>
          <p:cNvSpPr/>
          <p:nvPr/>
        </p:nvSpPr>
        <p:spPr>
          <a:xfrm>
            <a:off x="809725" y="8959975"/>
            <a:ext cx="6665700" cy="671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355" name="Google Shape;355;p33"/>
          <p:cNvSpPr txBox="1"/>
          <p:nvPr/>
        </p:nvSpPr>
        <p:spPr>
          <a:xfrm>
            <a:off x="878693" y="9068413"/>
            <a:ext cx="7068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CDR</a:t>
            </a:r>
            <a:r>
              <a:rPr lang="en-GB" sz="1200">
                <a:latin typeface="Mada"/>
                <a:ea typeface="Mada"/>
                <a:cs typeface="Mada"/>
                <a:sym typeface="Mada"/>
              </a:rPr>
              <a:t> = </a:t>
            </a:r>
            <a:endParaRPr sz="1200">
              <a:latin typeface="Mada"/>
              <a:ea typeface="Mada"/>
              <a:cs typeface="Mada"/>
              <a:sym typeface="Mada"/>
            </a:endParaRPr>
          </a:p>
        </p:txBody>
      </p:sp>
      <p:sp>
        <p:nvSpPr>
          <p:cNvPr id="356" name="Google Shape;356;p33"/>
          <p:cNvSpPr txBox="1"/>
          <p:nvPr/>
        </p:nvSpPr>
        <p:spPr>
          <a:xfrm>
            <a:off x="3592913" y="8898663"/>
            <a:ext cx="1724100" cy="711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sz="1200">
                <a:latin typeface="Mada"/>
                <a:ea typeface="Mada"/>
                <a:cs typeface="Mada"/>
                <a:sym typeface="Mada"/>
              </a:rPr>
              <a:t>119,157 </a:t>
            </a:r>
            <a:endParaRPr sz="1200">
              <a:latin typeface="Mada"/>
              <a:ea typeface="Mada"/>
              <a:cs typeface="Mada"/>
              <a:sym typeface="Mada"/>
            </a:endParaRPr>
          </a:p>
          <a:p>
            <a:pPr indent="0" lvl="0" marL="0" rtl="0" algn="ctr">
              <a:lnSpc>
                <a:spcPct val="150000"/>
              </a:lnSpc>
              <a:spcBef>
                <a:spcPts val="0"/>
              </a:spcBef>
              <a:spcAft>
                <a:spcPts val="0"/>
              </a:spcAft>
              <a:buNone/>
            </a:pPr>
            <a:r>
              <a:rPr lang="en-GB" sz="1200">
                <a:latin typeface="Mada"/>
                <a:ea typeface="Mada"/>
                <a:cs typeface="Mada"/>
                <a:sym typeface="Mada"/>
              </a:rPr>
              <a:t>33,099,147</a:t>
            </a:r>
            <a:endParaRPr sz="1200">
              <a:latin typeface="Mada"/>
              <a:ea typeface="Mada"/>
              <a:cs typeface="Mada"/>
              <a:sym typeface="Mada"/>
            </a:endParaRPr>
          </a:p>
        </p:txBody>
      </p:sp>
      <p:cxnSp>
        <p:nvCxnSpPr>
          <p:cNvPr id="357" name="Google Shape;357;p33"/>
          <p:cNvCxnSpPr>
            <a:stCxn id="356" idx="1"/>
            <a:endCxn id="356" idx="3"/>
          </p:cNvCxnSpPr>
          <p:nvPr/>
        </p:nvCxnSpPr>
        <p:spPr>
          <a:xfrm>
            <a:off x="3592913" y="9254313"/>
            <a:ext cx="1724100" cy="0"/>
          </a:xfrm>
          <a:prstGeom prst="straightConnector1">
            <a:avLst/>
          </a:prstGeom>
          <a:noFill/>
          <a:ln cap="flat" cmpd="sng" w="19050">
            <a:solidFill>
              <a:srgbClr val="134F5C"/>
            </a:solidFill>
            <a:prstDash val="solid"/>
            <a:round/>
            <a:headEnd len="med" w="med" type="oval"/>
            <a:tailEnd len="med" w="med" type="oval"/>
          </a:ln>
        </p:spPr>
      </p:cxnSp>
      <p:sp>
        <p:nvSpPr>
          <p:cNvPr id="358" name="Google Shape;358;p33"/>
          <p:cNvSpPr txBox="1"/>
          <p:nvPr/>
        </p:nvSpPr>
        <p:spPr>
          <a:xfrm>
            <a:off x="5317027" y="9068425"/>
            <a:ext cx="22422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X 1000    =  </a:t>
            </a:r>
            <a:r>
              <a:rPr lang="en-GB" sz="1200">
                <a:latin typeface="Mada"/>
                <a:ea typeface="Mada"/>
                <a:cs typeface="Mada"/>
                <a:sym typeface="Mada"/>
              </a:rPr>
              <a:t>3.6 per 1000 people </a:t>
            </a:r>
            <a:endParaRPr sz="1200">
              <a:latin typeface="Mada"/>
              <a:ea typeface="Mada"/>
              <a:cs typeface="Mada"/>
              <a:sym typeface="Mada"/>
            </a:endParaRPr>
          </a:p>
        </p:txBody>
      </p:sp>
      <p:pic>
        <p:nvPicPr>
          <p:cNvPr id="359" name="Google Shape;359;p33"/>
          <p:cNvPicPr preferRelativeResize="0"/>
          <p:nvPr/>
        </p:nvPicPr>
        <p:blipFill rotWithShape="1">
          <a:blip r:embed="rId3">
            <a:alphaModFix/>
          </a:blip>
          <a:srcRect b="0" l="15164" r="8324" t="0"/>
          <a:stretch/>
        </p:blipFill>
        <p:spPr>
          <a:xfrm>
            <a:off x="1421425" y="9068422"/>
            <a:ext cx="2095300" cy="371778"/>
          </a:xfrm>
          <a:prstGeom prst="rect">
            <a:avLst/>
          </a:prstGeom>
          <a:noFill/>
          <a:ln>
            <a:noFill/>
          </a:ln>
        </p:spPr>
      </p:pic>
      <p:sp>
        <p:nvSpPr>
          <p:cNvPr id="360" name="Google Shape;360;p33"/>
          <p:cNvSpPr txBox="1"/>
          <p:nvPr/>
        </p:nvSpPr>
        <p:spPr>
          <a:xfrm>
            <a:off x="81500" y="9788525"/>
            <a:ext cx="7335000" cy="7113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6AA84F"/>
              </a:buClr>
              <a:buSzPts val="1100"/>
              <a:buFont typeface="Mada"/>
              <a:buAutoNum type="arabicPeriod"/>
            </a:pPr>
            <a:r>
              <a:rPr lang="en-GB" sz="1100">
                <a:solidFill>
                  <a:srgbClr val="6AA84F"/>
                </a:solidFill>
                <a:latin typeface="Mada"/>
                <a:ea typeface="Mada"/>
                <a:cs typeface="Mada"/>
                <a:sym typeface="Mada"/>
              </a:rPr>
              <a:t>So it </a:t>
            </a:r>
            <a:r>
              <a:rPr lang="en-GB" sz="1100">
                <a:solidFill>
                  <a:srgbClr val="FF0000"/>
                </a:solidFill>
                <a:latin typeface="Mada"/>
                <a:ea typeface="Mada"/>
                <a:cs typeface="Mada"/>
                <a:sym typeface="Mada"/>
              </a:rPr>
              <a:t>can’t</a:t>
            </a:r>
            <a:r>
              <a:rPr lang="en-GB" sz="1100">
                <a:solidFill>
                  <a:srgbClr val="FF0000"/>
                </a:solidFill>
                <a:latin typeface="Mada"/>
                <a:ea typeface="Mada"/>
                <a:cs typeface="Mada"/>
                <a:sym typeface="Mada"/>
              </a:rPr>
              <a:t> </a:t>
            </a:r>
            <a:r>
              <a:rPr lang="en-GB" sz="1100">
                <a:solidFill>
                  <a:srgbClr val="6AA84F"/>
                </a:solidFill>
                <a:latin typeface="Mada"/>
                <a:ea typeface="Mada"/>
                <a:cs typeface="Mada"/>
                <a:sym typeface="Mada"/>
              </a:rPr>
              <a:t>be u</a:t>
            </a:r>
            <a:r>
              <a:rPr lang="en-GB" sz="1100">
                <a:solidFill>
                  <a:srgbClr val="6AA84F"/>
                </a:solidFill>
                <a:latin typeface="Mada"/>
                <a:ea typeface="Mada"/>
                <a:cs typeface="Mada"/>
                <a:sym typeface="Mada"/>
              </a:rPr>
              <a:t>sed to</a:t>
            </a:r>
            <a:r>
              <a:rPr lang="en-GB" sz="1100">
                <a:solidFill>
                  <a:srgbClr val="6AA84F"/>
                </a:solidFill>
                <a:latin typeface="Mada"/>
                <a:ea typeface="Mada"/>
                <a:cs typeface="Mada"/>
                <a:sym typeface="Mada"/>
              </a:rPr>
              <a:t> </a:t>
            </a:r>
            <a:r>
              <a:rPr lang="en-GB" sz="1100">
                <a:solidFill>
                  <a:srgbClr val="6AA84F"/>
                </a:solidFill>
                <a:latin typeface="Mada"/>
                <a:ea typeface="Mada"/>
                <a:cs typeface="Mada"/>
                <a:sym typeface="Mada"/>
              </a:rPr>
              <a:t>compare</a:t>
            </a:r>
            <a:r>
              <a:rPr lang="en-GB" sz="1100">
                <a:solidFill>
                  <a:srgbClr val="6AA84F"/>
                </a:solidFill>
                <a:latin typeface="Mada"/>
                <a:ea typeface="Mada"/>
                <a:cs typeface="Mada"/>
                <a:sym typeface="Mada"/>
              </a:rPr>
              <a:t> between two regions, we can use it only as an </a:t>
            </a:r>
            <a:r>
              <a:rPr lang="en-GB" sz="1100">
                <a:solidFill>
                  <a:srgbClr val="6AA84F"/>
                </a:solidFill>
                <a:latin typeface="Mada"/>
                <a:ea typeface="Mada"/>
                <a:cs typeface="Mada"/>
                <a:sym typeface="Mada"/>
              </a:rPr>
              <a:t>indicator</a:t>
            </a:r>
            <a:r>
              <a:rPr lang="en-GB" sz="1100">
                <a:solidFill>
                  <a:srgbClr val="6AA84F"/>
                </a:solidFill>
                <a:latin typeface="Mada"/>
                <a:ea typeface="Mada"/>
                <a:cs typeface="Mada"/>
                <a:sym typeface="Mada"/>
              </a:rPr>
              <a:t> for </a:t>
            </a:r>
            <a:r>
              <a:rPr lang="en-GB" sz="1100">
                <a:solidFill>
                  <a:srgbClr val="6AA84F"/>
                </a:solidFill>
                <a:latin typeface="Mada"/>
                <a:ea typeface="Mada"/>
                <a:cs typeface="Mada"/>
                <a:sym typeface="Mada"/>
              </a:rPr>
              <a:t>mortality</a:t>
            </a:r>
            <a:r>
              <a:rPr lang="en-GB" sz="1100">
                <a:solidFill>
                  <a:srgbClr val="6AA84F"/>
                </a:solidFill>
                <a:latin typeface="Mada"/>
                <a:ea typeface="Mada"/>
                <a:cs typeface="Mada"/>
                <a:sym typeface="Mada"/>
              </a:rPr>
              <a:t> status in a single region </a:t>
            </a:r>
            <a:endParaRPr sz="1100">
              <a:solidFill>
                <a:srgbClr val="6AA84F"/>
              </a:solidFill>
              <a:latin typeface="Mada"/>
              <a:ea typeface="Mada"/>
              <a:cs typeface="Mada"/>
              <a:sym typeface="Mada"/>
            </a:endParaRPr>
          </a:p>
        </p:txBody>
      </p:sp>
      <p:pic>
        <p:nvPicPr>
          <p:cNvPr id="361" name="Google Shape;361;p33">
            <a:hlinkClick r:id="rId7"/>
          </p:cNvPr>
          <p:cNvPicPr preferRelativeResize="0"/>
          <p:nvPr/>
        </p:nvPicPr>
        <p:blipFill>
          <a:blip r:embed="rId8">
            <a:alphaModFix/>
          </a:blip>
          <a:stretch>
            <a:fillRect/>
          </a:stretch>
        </p:blipFill>
        <p:spPr>
          <a:xfrm>
            <a:off x="6163800" y="1010925"/>
            <a:ext cx="817527" cy="8175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