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6"/>
    <p:sldMasterId id="214748367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Lst>
  <p:sldSz cy="10698475" cx="7589525"/>
  <p:notesSz cx="6858000" cy="9144000"/>
  <p:embeddedFontLst>
    <p:embeddedFont>
      <p:font typeface="Nunito"/>
      <p:regular r:id="rId20"/>
      <p:bold r:id="rId21"/>
      <p:italic r:id="rId22"/>
      <p:boldItalic r:id="rId23"/>
    </p:embeddedFont>
    <p:embeddedFont>
      <p:font typeface="Mada"/>
      <p:regular r:id="rId24"/>
      <p:bold r:id="rId25"/>
    </p:embeddedFont>
    <p:embeddedFont>
      <p:font typeface="Bree Serif"/>
      <p:regular r:id="rId26"/>
    </p:embeddedFont>
    <p:embeddedFont>
      <p:font typeface="Ex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Academic Lead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591C88-7554-4A90-B93B-844794606ACB}">
  <a:tblStyle styleId="{92591C88-7554-4A90-B93B-844794606AC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22" Type="http://schemas.openxmlformats.org/officeDocument/2006/relationships/font" Target="fonts/Nunito-italic.fntdata"/><Relationship Id="rId21" Type="http://schemas.openxmlformats.org/officeDocument/2006/relationships/font" Target="fonts/Nunito-bold.fntdata"/><Relationship Id="rId24" Type="http://schemas.openxmlformats.org/officeDocument/2006/relationships/font" Target="fonts/Mada-regular.fntdata"/><Relationship Id="rId23" Type="http://schemas.openxmlformats.org/officeDocument/2006/relationships/font" Target="fonts/Nuni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BreeSerif-regular.fntdata"/><Relationship Id="rId25" Type="http://schemas.openxmlformats.org/officeDocument/2006/relationships/font" Target="fonts/Mada-bold.fntdata"/><Relationship Id="rId28" Type="http://schemas.openxmlformats.org/officeDocument/2006/relationships/font" Target="fonts/Exo-bold.fntdata"/><Relationship Id="rId27" Type="http://schemas.openxmlformats.org/officeDocument/2006/relationships/font" Target="fonts/Exo-regular.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Exo-italic.fntdata"/><Relationship Id="rId7" Type="http://schemas.openxmlformats.org/officeDocument/2006/relationships/slideMaster" Target="slideMasters/slideMaster2.xml"/><Relationship Id="rId8" Type="http://schemas.openxmlformats.org/officeDocument/2006/relationships/notesMaster" Target="notesMasters/notesMaster1.xml"/><Relationship Id="rId30" Type="http://schemas.openxmlformats.org/officeDocument/2006/relationships/font" Target="fonts/Exo-boldItalic.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0-01T20:55:25.548">
    <p:pos x="3554" y="2763"/>
    <p:text>i'd like if you add this please</p:text>
  </p:cm>
  <p:cm authorId="0" idx="2" dt="2020-10-01T20:56:58.201">
    <p:pos x="1680" y="1494"/>
    <p:text>شكرًا لكم جميعًا على الشغل المرتب والواضح, المحتوى والنوتس كانت ملمّه وشامله.
 . really, thank you for your hard work 
3&gt;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a30caf3d5_0_10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a30caf3d5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821cf662ea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821cf662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8a30caf3d5_0_28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8a30caf3d5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a30caf3d5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a30caf3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48b59802f46ff94_2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48b59802f46ff94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06d7f221de69155_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06d7f221de69155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06d7f221de69155_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06d7f221de69155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c15cdbd567c39f8_2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c15cdbd567c39f8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78b866c5182dd5ec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78b866c5182dd5e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40a5c66c4aa793e_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40a5c66c4aa793e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9ce5a6735b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9ce5a673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0" name="Google Shape;90;p2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0" name="Google Shape;20;p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5" name="Google Shape;55;p13"/>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6.png"/><Relationship Id="rId9"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21.png"/><Relationship Id="rId7" Type="http://schemas.openxmlformats.org/officeDocument/2006/relationships/hyperlink" Target="https://docs.google.com/presentation/d/1TKjgKmuF8-7aGjiAgt-2f6dUWPkTI7rnH1d3RF0xuIw/edit" TargetMode="External"/><Relationship Id="rId8" Type="http://schemas.openxmlformats.org/officeDocument/2006/relationships/hyperlink" Target="https://drive.google.com/file/d/1EVpDeH97k-QhETc36pAt109g-lDfzfNN/view?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31.png"/><Relationship Id="rId5" Type="http://schemas.openxmlformats.org/officeDocument/2006/relationships/image" Target="../media/image33.png"/><Relationship Id="rId6" Type="http://schemas.openxmlformats.org/officeDocument/2006/relationships/image" Target="../media/image34.jpg"/><Relationship Id="rId7"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7.jpg"/><Relationship Id="rId5"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2.jpg"/><Relationship Id="rId5" Type="http://schemas.openxmlformats.org/officeDocument/2006/relationships/image" Target="../media/image9.jpg"/><Relationship Id="rId6" Type="http://schemas.openxmlformats.org/officeDocument/2006/relationships/image" Target="../media/image3.jpg"/><Relationship Id="rId7" Type="http://schemas.openxmlformats.org/officeDocument/2006/relationships/image" Target="../media/image5.jp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24.png"/><Relationship Id="rId5" Type="http://schemas.openxmlformats.org/officeDocument/2006/relationships/image" Target="../media/image19.png"/><Relationship Id="rId6"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18.jpg"/><Relationship Id="rId11" Type="http://schemas.openxmlformats.org/officeDocument/2006/relationships/image" Target="../media/image27.jpg"/><Relationship Id="rId10" Type="http://schemas.openxmlformats.org/officeDocument/2006/relationships/image" Target="../media/image26.jpg"/><Relationship Id="rId12" Type="http://schemas.openxmlformats.org/officeDocument/2006/relationships/image" Target="../media/image35.jpg"/><Relationship Id="rId9" Type="http://schemas.openxmlformats.org/officeDocument/2006/relationships/image" Target="../media/image25.jpg"/><Relationship Id="rId5" Type="http://schemas.openxmlformats.org/officeDocument/2006/relationships/image" Target="../media/image30.jpg"/><Relationship Id="rId6" Type="http://schemas.openxmlformats.org/officeDocument/2006/relationships/image" Target="../media/image23.jpg"/><Relationship Id="rId7" Type="http://schemas.openxmlformats.org/officeDocument/2006/relationships/image" Target="../media/image28.jpg"/><Relationship Id="rId8" Type="http://schemas.openxmlformats.org/officeDocument/2006/relationships/image" Target="../media/image3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9.jp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5"/>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25"/>
          <p:cNvPicPr preferRelativeResize="0"/>
          <p:nvPr/>
        </p:nvPicPr>
        <p:blipFill>
          <a:blip r:embed="rId4">
            <a:alphaModFix/>
          </a:blip>
          <a:stretch>
            <a:fillRect/>
          </a:stretch>
        </p:blipFill>
        <p:spPr>
          <a:xfrm>
            <a:off x="3212375" y="188051"/>
            <a:ext cx="1114216" cy="730500"/>
          </a:xfrm>
          <a:prstGeom prst="rect">
            <a:avLst/>
          </a:prstGeom>
          <a:noFill/>
          <a:ln>
            <a:noFill/>
          </a:ln>
        </p:spPr>
      </p:pic>
      <p:sp>
        <p:nvSpPr>
          <p:cNvPr id="103" name="Google Shape;103;p25"/>
          <p:cNvSpPr/>
          <p:nvPr/>
        </p:nvSpPr>
        <p:spPr>
          <a:xfrm>
            <a:off x="1762150" y="22727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5"/>
          <p:cNvSpPr/>
          <p:nvPr/>
        </p:nvSpPr>
        <p:spPr>
          <a:xfrm>
            <a:off x="326071" y="17870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5"/>
          <p:cNvSpPr/>
          <p:nvPr/>
        </p:nvSpPr>
        <p:spPr>
          <a:xfrm>
            <a:off x="180775" y="18095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25"/>
          <p:cNvPicPr preferRelativeResize="0"/>
          <p:nvPr/>
        </p:nvPicPr>
        <p:blipFill>
          <a:blip r:embed="rId5">
            <a:alphaModFix/>
          </a:blip>
          <a:stretch>
            <a:fillRect/>
          </a:stretch>
        </p:blipFill>
        <p:spPr>
          <a:xfrm>
            <a:off x="6109400" y="89850"/>
            <a:ext cx="929599" cy="929577"/>
          </a:xfrm>
          <a:prstGeom prst="rect">
            <a:avLst/>
          </a:prstGeom>
          <a:noFill/>
          <a:ln>
            <a:noFill/>
          </a:ln>
        </p:spPr>
      </p:pic>
      <p:pic>
        <p:nvPicPr>
          <p:cNvPr id="107" name="Google Shape;107;p25"/>
          <p:cNvPicPr preferRelativeResize="0"/>
          <p:nvPr/>
        </p:nvPicPr>
        <p:blipFill>
          <a:blip r:embed="rId6">
            <a:alphaModFix/>
          </a:blip>
          <a:stretch>
            <a:fillRect/>
          </a:stretch>
        </p:blipFill>
        <p:spPr>
          <a:xfrm>
            <a:off x="549525" y="1981201"/>
            <a:ext cx="2137475" cy="2137475"/>
          </a:xfrm>
          <a:prstGeom prst="rect">
            <a:avLst/>
          </a:prstGeom>
          <a:noFill/>
          <a:ln>
            <a:noFill/>
          </a:ln>
        </p:spPr>
      </p:pic>
      <p:sp>
        <p:nvSpPr>
          <p:cNvPr id="108" name="Google Shape;108;p25"/>
          <p:cNvSpPr txBox="1"/>
          <p:nvPr/>
        </p:nvSpPr>
        <p:spPr>
          <a:xfrm>
            <a:off x="2667100" y="2371725"/>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200">
                <a:solidFill>
                  <a:srgbClr val="134F5C"/>
                </a:solidFill>
                <a:latin typeface="Nunito"/>
                <a:ea typeface="Nunito"/>
                <a:cs typeface="Nunito"/>
                <a:sym typeface="Nunito"/>
              </a:rPr>
              <a:t>Global Demography</a:t>
            </a:r>
            <a:endParaRPr sz="3200">
              <a:solidFill>
                <a:srgbClr val="134F5C"/>
              </a:solidFill>
              <a:latin typeface="Nunito"/>
              <a:ea typeface="Nunito"/>
              <a:cs typeface="Nunito"/>
              <a:sym typeface="Nunito"/>
            </a:endParaRPr>
          </a:p>
          <a:p>
            <a:pPr indent="0" lvl="0" marL="0" rtl="0" algn="ctr">
              <a:spcBef>
                <a:spcPts val="0"/>
              </a:spcBef>
              <a:spcAft>
                <a:spcPts val="0"/>
              </a:spcAft>
              <a:buNone/>
            </a:pPr>
            <a:r>
              <a:rPr lang="en-GB" sz="3200">
                <a:solidFill>
                  <a:srgbClr val="134F5C"/>
                </a:solidFill>
                <a:latin typeface="Nunito"/>
                <a:ea typeface="Nunito"/>
                <a:cs typeface="Nunito"/>
                <a:sym typeface="Nunito"/>
              </a:rPr>
              <a:t>Concept &amp; </a:t>
            </a:r>
            <a:endParaRPr sz="3200">
              <a:solidFill>
                <a:srgbClr val="134F5C"/>
              </a:solidFill>
              <a:latin typeface="Nunito"/>
              <a:ea typeface="Nunito"/>
              <a:cs typeface="Nunito"/>
              <a:sym typeface="Nunito"/>
            </a:endParaRPr>
          </a:p>
          <a:p>
            <a:pPr indent="0" lvl="0" marL="0" rtl="0" algn="ctr">
              <a:spcBef>
                <a:spcPts val="0"/>
              </a:spcBef>
              <a:spcAft>
                <a:spcPts val="0"/>
              </a:spcAft>
              <a:buNone/>
            </a:pPr>
            <a:r>
              <a:rPr lang="en-GB" sz="3200">
                <a:solidFill>
                  <a:srgbClr val="134F5C"/>
                </a:solidFill>
                <a:latin typeface="Nunito"/>
                <a:ea typeface="Nunito"/>
                <a:cs typeface="Nunito"/>
                <a:sym typeface="Nunito"/>
              </a:rPr>
              <a:t>Population Pyramids</a:t>
            </a:r>
            <a:endParaRPr sz="3200">
              <a:solidFill>
                <a:srgbClr val="134F5C"/>
              </a:solidFill>
              <a:latin typeface="Nunito"/>
              <a:ea typeface="Nunito"/>
              <a:cs typeface="Nunito"/>
              <a:sym typeface="Nunito"/>
            </a:endParaRPr>
          </a:p>
        </p:txBody>
      </p:sp>
      <p:sp>
        <p:nvSpPr>
          <p:cNvPr id="109" name="Google Shape;109;p25"/>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lang="en-GB" sz="1200">
                <a:solidFill>
                  <a:srgbClr val="6D9EEB"/>
                </a:solidFill>
                <a:latin typeface="Mada"/>
                <a:ea typeface="Mada"/>
                <a:cs typeface="Mada"/>
                <a:sym typeface="Mada"/>
              </a:rPr>
              <a:t>Males slides</a:t>
            </a:r>
            <a:endParaRPr sz="1200">
              <a:solidFill>
                <a:srgbClr val="6D9EEB"/>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110" name="Google Shape;110;p25"/>
          <p:cNvSpPr txBox="1"/>
          <p:nvPr/>
        </p:nvSpPr>
        <p:spPr>
          <a:xfrm>
            <a:off x="17621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Golden notes</a:t>
            </a:r>
            <a:endParaRPr sz="1200">
              <a:solidFill>
                <a:srgbClr val="BF900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111" name="Google Shape;111;p25"/>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112" name="Google Shape;112;p25"/>
          <p:cNvSpPr txBox="1"/>
          <p:nvPr/>
        </p:nvSpPr>
        <p:spPr>
          <a:xfrm>
            <a:off x="323850" y="9372600"/>
            <a:ext cx="17145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Color Index</a:t>
            </a:r>
            <a:endParaRPr sz="1800">
              <a:solidFill>
                <a:srgbClr val="76A5AF"/>
              </a:solidFill>
              <a:latin typeface="Nunito"/>
              <a:ea typeface="Nunito"/>
              <a:cs typeface="Nunito"/>
              <a:sym typeface="Nunito"/>
            </a:endParaRPr>
          </a:p>
        </p:txBody>
      </p:sp>
      <p:sp>
        <p:nvSpPr>
          <p:cNvPr id="113" name="Google Shape;113;p25"/>
          <p:cNvSpPr/>
          <p:nvPr/>
        </p:nvSpPr>
        <p:spPr>
          <a:xfrm>
            <a:off x="323850" y="5430675"/>
            <a:ext cx="6789000" cy="31557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b"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Key Concepts on Demography and Population Dynamics</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Describe the concept of demographic equation</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Describe and understand the theory of demographic transition</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Define, compute and interpret the rates of population increase and population doubling time</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Describe major sources of population data</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Describe features of population pyramid and compare the pyramids of developed and developing countries</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Describe the effect of population momentum on growth of population</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Explain the phenomenon of migration and its effect on population size</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Apply demographic concepts in health system</a:t>
            </a:r>
            <a:endParaRPr>
              <a:latin typeface="Mada"/>
              <a:ea typeface="Mada"/>
              <a:cs typeface="Mada"/>
              <a:sym typeface="Mada"/>
            </a:endParaRPr>
          </a:p>
        </p:txBody>
      </p:sp>
      <p:sp>
        <p:nvSpPr>
          <p:cNvPr id="114" name="Google Shape;114;p25"/>
          <p:cNvSpPr/>
          <p:nvPr/>
        </p:nvSpPr>
        <p:spPr>
          <a:xfrm>
            <a:off x="914150" y="50362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115" name="Google Shape;115;p25"/>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5"/>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7">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sp>
        <p:nvSpPr>
          <p:cNvPr id="117" name="Google Shape;117;p25"/>
          <p:cNvSpPr txBox="1"/>
          <p:nvPr/>
        </p:nvSpPr>
        <p:spPr>
          <a:xfrm>
            <a:off x="879588" y="8753138"/>
            <a:ext cx="5779800" cy="452700"/>
          </a:xfrm>
          <a:prstGeom prst="rect">
            <a:avLst/>
          </a:prstGeom>
          <a:noFill/>
          <a:ln cap="flat" cmpd="sng" w="9525">
            <a:solidFill>
              <a:srgbClr val="99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CC0000"/>
                </a:solidFill>
              </a:rPr>
              <a:t>We </a:t>
            </a:r>
            <a:r>
              <a:rPr lang="en-GB">
                <a:solidFill>
                  <a:srgbClr val="CC0000"/>
                </a:solidFill>
              </a:rPr>
              <a:t>advise</a:t>
            </a:r>
            <a:r>
              <a:rPr lang="en-GB">
                <a:solidFill>
                  <a:srgbClr val="CC0000"/>
                </a:solidFill>
              </a:rPr>
              <a:t> you to study “Health </a:t>
            </a:r>
            <a:r>
              <a:rPr lang="en-GB">
                <a:solidFill>
                  <a:srgbClr val="CC0000"/>
                </a:solidFill>
              </a:rPr>
              <a:t>Indicators” before studying this lecture </a:t>
            </a:r>
            <a:endParaRPr>
              <a:solidFill>
                <a:srgbClr val="CC0000"/>
              </a:solidFill>
            </a:endParaRPr>
          </a:p>
        </p:txBody>
      </p:sp>
      <p:sp>
        <p:nvSpPr>
          <p:cNvPr id="118" name="Google Shape;118;p25"/>
          <p:cNvSpPr txBox="1"/>
          <p:nvPr/>
        </p:nvSpPr>
        <p:spPr>
          <a:xfrm>
            <a:off x="5642850" y="4387275"/>
            <a:ext cx="2015100" cy="45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u="sng">
                <a:solidFill>
                  <a:schemeClr val="hlink"/>
                </a:solidFill>
                <a:latin typeface="Mada"/>
                <a:ea typeface="Mada"/>
                <a:cs typeface="Mada"/>
                <a:sym typeface="Mada"/>
                <a:hlinkClick r:id="rId8"/>
              </a:rPr>
              <a:t>Handbook from the </a:t>
            </a:r>
            <a:r>
              <a:rPr b="1" lang="en-GB" u="sng">
                <a:solidFill>
                  <a:schemeClr val="accent5"/>
                </a:solidFill>
                <a:latin typeface="Mada"/>
                <a:ea typeface="Mada"/>
                <a:cs typeface="Mada"/>
                <a:sym typeface="Mada"/>
              </a:rPr>
              <a:t>Doctor</a:t>
            </a:r>
            <a:r>
              <a:rPr b="1" lang="en-GB">
                <a:latin typeface="Mada"/>
                <a:ea typeface="Mada"/>
                <a:cs typeface="Mada"/>
                <a:sym typeface="Mada"/>
              </a:rPr>
              <a:t> </a:t>
            </a:r>
            <a:endParaRPr b="1">
              <a:latin typeface="Mada"/>
              <a:ea typeface="Mada"/>
              <a:cs typeface="Mada"/>
              <a:sym typeface="Mada"/>
            </a:endParaRPr>
          </a:p>
        </p:txBody>
      </p:sp>
      <p:pic>
        <p:nvPicPr>
          <p:cNvPr id="119" name="Google Shape;119;p25"/>
          <p:cNvPicPr preferRelativeResize="0"/>
          <p:nvPr/>
        </p:nvPicPr>
        <p:blipFill>
          <a:blip r:embed="rId9">
            <a:alphaModFix/>
          </a:blip>
          <a:stretch>
            <a:fillRect/>
          </a:stretch>
        </p:blipFill>
        <p:spPr>
          <a:xfrm>
            <a:off x="400050" y="76800"/>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34"/>
          <p:cNvSpPr/>
          <p:nvPr/>
        </p:nvSpPr>
        <p:spPr>
          <a:xfrm>
            <a:off x="171686" y="1939413"/>
            <a:ext cx="7246200" cy="65508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1-Population doubling time is</a:t>
            </a:r>
            <a:endParaRPr sz="1200">
              <a:solidFill>
                <a:schemeClr val="dk1"/>
              </a:solidFill>
              <a:latin typeface="Mada"/>
              <a:ea typeface="Mada"/>
              <a:cs typeface="Mada"/>
              <a:sym typeface="Mada"/>
            </a:endParaRPr>
          </a:p>
          <a:p>
            <a:pPr indent="0" lvl="0" marL="0" rtl="0" algn="ctr">
              <a:spcBef>
                <a:spcPts val="0"/>
              </a:spcBef>
              <a:spcAft>
                <a:spcPts val="0"/>
              </a:spcAft>
              <a:buNone/>
            </a:pPr>
            <a:r>
              <a:rPr lang="en-GB" sz="1200">
                <a:solidFill>
                  <a:srgbClr val="76A5AF"/>
                </a:solidFill>
                <a:latin typeface="Mada"/>
                <a:ea typeface="Mada"/>
                <a:cs typeface="Mada"/>
                <a:sym typeface="Mada"/>
              </a:rPr>
              <a:t>A- Growth rate(GR %)/ 70  B- 70/GR %  C- 60/GR%  D- GR%/60</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2- Three of the followings factors contribute to Population dynamics except:</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A- Birth. B- Death. C-Migration. D- Morbidity.</a:t>
            </a:r>
            <a:endParaRPr sz="1200">
              <a:solidFill>
                <a:srgbClr val="76A5AF"/>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3- For every 1,000 babies born in Burundi in 2008, an estimated 120 of them will have died before</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reaching their first birthday. The rate of 120 deaths per 1,000 births is known as the</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A- total fertility rate. B- crude death rate. C- life expectancy. D- infant mortality rate.</a:t>
            </a:r>
            <a:endParaRPr sz="1200">
              <a:solidFill>
                <a:srgbClr val="76A5AF"/>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4- A country has 7 per 1000 deaths and 7 per 1000 births, at which stage of the demographic transition is it?</a:t>
            </a:r>
            <a:endParaRPr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ctr">
              <a:spcBef>
                <a:spcPts val="0"/>
              </a:spcBef>
              <a:spcAft>
                <a:spcPts val="0"/>
              </a:spcAft>
              <a:buNone/>
            </a:pPr>
            <a:r>
              <a:rPr lang="en-GB" sz="1200">
                <a:solidFill>
                  <a:srgbClr val="76A5AF"/>
                </a:solidFill>
                <a:latin typeface="Mada"/>
                <a:ea typeface="Mada"/>
                <a:cs typeface="Mada"/>
                <a:sym typeface="Mada"/>
              </a:rPr>
              <a:t>A- Stage 2 B- Stage 3  C- Stage 4  D- Stage 5</a:t>
            </a:r>
            <a:endParaRPr sz="1200">
              <a:solidFill>
                <a:srgbClr val="76A5AF"/>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5- In what stage in the demographic transition theory do death rates fall Rapidly while birth rates remain high leading to rapid population growth?</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ctr">
              <a:spcBef>
                <a:spcPts val="0"/>
              </a:spcBef>
              <a:spcAft>
                <a:spcPts val="0"/>
              </a:spcAft>
              <a:buNone/>
            </a:pPr>
            <a:r>
              <a:rPr lang="en-GB" sz="1200">
                <a:solidFill>
                  <a:srgbClr val="76A5AF"/>
                </a:solidFill>
                <a:latin typeface="Mada"/>
                <a:ea typeface="Mada"/>
                <a:cs typeface="Mada"/>
                <a:sym typeface="Mada"/>
              </a:rPr>
              <a:t>A-Stage 1. B- Stage 2. C- Stage 3. D- Stage 4.</a:t>
            </a:r>
            <a:endParaRPr sz="1200">
              <a:solidFill>
                <a:srgbClr val="76A5AF"/>
              </a:solidFill>
              <a:latin typeface="Mada"/>
              <a:ea typeface="Mada"/>
              <a:cs typeface="Mada"/>
              <a:sym typeface="Mada"/>
            </a:endParaRPr>
          </a:p>
          <a:p>
            <a:pPr indent="0" lvl="0" marL="0" rtl="0" algn="ctr">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6- Number of deaths in a given population in a specific period of time over the mid-year population of that same time period is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A-Crude death rate. B- life expectancy. C- fertility. D- Crude birth rate.</a:t>
            </a:r>
            <a:endParaRPr sz="1200">
              <a:solidFill>
                <a:srgbClr val="76A5AF"/>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7- What is the most commonly used and reliable measure of fertility ?</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A-Total fertility rate. B- General fertility rate. C- Crude birth rate.</a:t>
            </a:r>
            <a:endParaRPr sz="1200">
              <a:solidFill>
                <a:srgbClr val="76A5AF"/>
              </a:solidFill>
              <a:latin typeface="Mada"/>
              <a:ea typeface="Mada"/>
              <a:cs typeface="Mada"/>
              <a:sym typeface="Mada"/>
            </a:endParaRPr>
          </a:p>
        </p:txBody>
      </p:sp>
      <p:sp>
        <p:nvSpPr>
          <p:cNvPr id="528" name="Google Shape;528;p34"/>
          <p:cNvSpPr/>
          <p:nvPr/>
        </p:nvSpPr>
        <p:spPr>
          <a:xfrm>
            <a:off x="685550" y="1808825"/>
            <a:ext cx="1209924" cy="385776"/>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
        <p:nvSpPr>
          <p:cNvPr id="529" name="Google Shape;529;p34"/>
          <p:cNvSpPr/>
          <p:nvPr/>
        </p:nvSpPr>
        <p:spPr>
          <a:xfrm flipH="1" rot="10800000">
            <a:off x="0" y="9829800"/>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530" name="Google Shape;530;p34"/>
          <p:cNvSpPr txBox="1"/>
          <p:nvPr/>
        </p:nvSpPr>
        <p:spPr>
          <a:xfrm>
            <a:off x="152400" y="976297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531" name="Google Shape;531;p34"/>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532" name="Google Shape;532;p34"/>
          <p:cNvSpPr txBox="1"/>
          <p:nvPr/>
        </p:nvSpPr>
        <p:spPr>
          <a:xfrm>
            <a:off x="4341943" y="256875"/>
            <a:ext cx="28203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Quiz</a:t>
            </a:r>
            <a:endParaRPr sz="6000">
              <a:solidFill>
                <a:srgbClr val="134F5C"/>
              </a:solidFill>
              <a:latin typeface="Nunito"/>
              <a:ea typeface="Nunito"/>
              <a:cs typeface="Nunito"/>
              <a:sym typeface="Nunito"/>
            </a:endParaRPr>
          </a:p>
        </p:txBody>
      </p:sp>
      <p:graphicFrame>
        <p:nvGraphicFramePr>
          <p:cNvPr id="533" name="Google Shape;533;p34"/>
          <p:cNvGraphicFramePr/>
          <p:nvPr/>
        </p:nvGraphicFramePr>
        <p:xfrm>
          <a:off x="2068288" y="9686763"/>
          <a:ext cx="3000000" cy="3000000"/>
        </p:xfrm>
        <a:graphic>
          <a:graphicData uri="http://schemas.openxmlformats.org/drawingml/2006/table">
            <a:tbl>
              <a:tblPr>
                <a:noFill/>
                <a:tableStyleId>{92591C88-7554-4A90-B93B-844794606ACB}</a:tableStyleId>
              </a:tblPr>
              <a:tblGrid>
                <a:gridCol w="690075"/>
                <a:gridCol w="690075"/>
                <a:gridCol w="690075"/>
                <a:gridCol w="690075"/>
                <a:gridCol w="690075"/>
                <a:gridCol w="690075"/>
                <a:gridCol w="690075"/>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Q5</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Q6</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Q7</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35"/>
          <p:cNvSpPr/>
          <p:nvPr/>
        </p:nvSpPr>
        <p:spPr>
          <a:xfrm flipH="1">
            <a:off x="295075" y="10535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5"/>
          <p:cNvSpPr/>
          <p:nvPr/>
        </p:nvSpPr>
        <p:spPr>
          <a:xfrm flipH="1">
            <a:off x="4593589" y="5678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5"/>
          <p:cNvSpPr/>
          <p:nvPr/>
        </p:nvSpPr>
        <p:spPr>
          <a:xfrm flipH="1">
            <a:off x="4609908" y="5903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1" name="Google Shape;541;p35"/>
          <p:cNvPicPr preferRelativeResize="0"/>
          <p:nvPr/>
        </p:nvPicPr>
        <p:blipFill>
          <a:blip r:embed="rId3">
            <a:alphaModFix/>
          </a:blip>
          <a:stretch>
            <a:fillRect/>
          </a:stretch>
        </p:blipFill>
        <p:spPr>
          <a:xfrm>
            <a:off x="5086326" y="947100"/>
            <a:ext cx="1838375" cy="1838325"/>
          </a:xfrm>
          <a:prstGeom prst="rect">
            <a:avLst/>
          </a:prstGeom>
          <a:noFill/>
          <a:ln>
            <a:noFill/>
          </a:ln>
        </p:spPr>
      </p:pic>
      <p:sp>
        <p:nvSpPr>
          <p:cNvPr id="542" name="Google Shape;542;p35"/>
          <p:cNvSpPr txBox="1"/>
          <p:nvPr/>
        </p:nvSpPr>
        <p:spPr>
          <a:xfrm>
            <a:off x="457300" y="1167763"/>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76A5AF"/>
                </a:solidFill>
                <a:latin typeface="Nunito"/>
                <a:ea typeface="Nunito"/>
                <a:cs typeface="Nunito"/>
                <a:sym typeface="Nunito"/>
              </a:rPr>
              <a:t>Thank You and</a:t>
            </a:r>
            <a:endParaRPr sz="3600">
              <a:solidFill>
                <a:srgbClr val="76A5AF"/>
              </a:solidFill>
              <a:latin typeface="Nunito"/>
              <a:ea typeface="Nunito"/>
              <a:cs typeface="Nunito"/>
              <a:sym typeface="Nunito"/>
            </a:endParaRPr>
          </a:p>
          <a:p>
            <a:pPr indent="0" lvl="0" marL="0" rtl="0" algn="ctr">
              <a:spcBef>
                <a:spcPts val="0"/>
              </a:spcBef>
              <a:spcAft>
                <a:spcPts val="0"/>
              </a:spcAft>
              <a:buNone/>
            </a:pPr>
            <a:r>
              <a:rPr lang="en-GB" sz="3600">
                <a:solidFill>
                  <a:srgbClr val="76A5AF"/>
                </a:solidFill>
                <a:latin typeface="Nunito"/>
                <a:ea typeface="Nunito"/>
                <a:cs typeface="Nunito"/>
                <a:sym typeface="Nunito"/>
              </a:rPr>
              <a:t>Good Luck</a:t>
            </a:r>
            <a:endParaRPr sz="3600">
              <a:solidFill>
                <a:srgbClr val="76A5AF"/>
              </a:solidFill>
              <a:latin typeface="Nunito"/>
              <a:ea typeface="Nunito"/>
              <a:cs typeface="Nunito"/>
              <a:sym typeface="Nunito"/>
            </a:endParaRPr>
          </a:p>
        </p:txBody>
      </p:sp>
      <p:sp>
        <p:nvSpPr>
          <p:cNvPr id="543" name="Google Shape;543;p35"/>
          <p:cNvSpPr/>
          <p:nvPr/>
        </p:nvSpPr>
        <p:spPr>
          <a:xfrm>
            <a:off x="173675" y="5705475"/>
            <a:ext cx="7246200" cy="4438500"/>
          </a:xfrm>
          <a:prstGeom prst="round2SameRect">
            <a:avLst>
              <a:gd fmla="val 0" name="adj1"/>
              <a:gd fmla="val 4028" name="adj2"/>
            </a:avLst>
          </a:prstGeom>
          <a:solidFill>
            <a:srgbClr val="EEF5F7">
              <a:alpha val="51959"/>
            </a:srgbClr>
          </a:solid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544" name="Google Shape;544;p35"/>
          <p:cNvSpPr txBox="1"/>
          <p:nvPr/>
        </p:nvSpPr>
        <p:spPr>
          <a:xfrm>
            <a:off x="-130825" y="3976200"/>
            <a:ext cx="7855200" cy="13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Leaders:</a:t>
            </a:r>
            <a:endParaRPr sz="1100">
              <a:solidFill>
                <a:srgbClr val="134F5C"/>
              </a:solidFill>
              <a:latin typeface="Nunito"/>
              <a:ea typeface="Nunito"/>
              <a:cs typeface="Nunito"/>
              <a:sym typeface="Nunito"/>
            </a:endParaRPr>
          </a:p>
          <a:p>
            <a:pPr indent="0" lvl="0" marL="0" rtl="0" algn="l">
              <a:spcBef>
                <a:spcPts val="0"/>
              </a:spcBef>
              <a:spcAft>
                <a:spcPts val="0"/>
              </a:spcAft>
              <a:buNone/>
            </a:pPr>
            <a:r>
              <a:t/>
            </a:r>
            <a:endParaRPr sz="1100">
              <a:solidFill>
                <a:srgbClr val="134F5C"/>
              </a:solidFill>
              <a:latin typeface="Nunito"/>
              <a:ea typeface="Nunito"/>
              <a:cs typeface="Nunito"/>
              <a:sym typeface="Nunito"/>
            </a:endParaRPr>
          </a:p>
          <a:p>
            <a:pPr indent="0" lvl="0" marL="0" rtl="0" algn="ctr">
              <a:spcBef>
                <a:spcPts val="0"/>
              </a:spcBef>
              <a:spcAft>
                <a:spcPts val="0"/>
              </a:spcAft>
              <a:buNone/>
            </a:pPr>
            <a:r>
              <a:rPr lang="en-GB" sz="2200">
                <a:solidFill>
                  <a:srgbClr val="76A5AF"/>
                </a:solidFill>
                <a:latin typeface="Nunito"/>
                <a:ea typeface="Nunito"/>
                <a:cs typeface="Nunito"/>
                <a:sym typeface="Nunito"/>
              </a:rPr>
              <a:t>Lama AlAssiri</a:t>
            </a:r>
            <a:r>
              <a:rPr lang="en-GB" sz="2200">
                <a:solidFill>
                  <a:srgbClr val="76A5AF"/>
                </a:solidFill>
                <a:latin typeface="Nunito"/>
                <a:ea typeface="Nunito"/>
                <a:cs typeface="Nunito"/>
                <a:sym typeface="Nunito"/>
              </a:rPr>
              <a:t>  |  </a:t>
            </a:r>
            <a:r>
              <a:rPr lang="en-GB" sz="2200">
                <a:solidFill>
                  <a:srgbClr val="76A5AF"/>
                </a:solidFill>
                <a:highlight>
                  <a:srgbClr val="FFFFFF"/>
                </a:highlight>
                <a:latin typeface="Nunito"/>
                <a:ea typeface="Nunito"/>
                <a:cs typeface="Nunito"/>
                <a:sym typeface="Nunito"/>
              </a:rPr>
              <a:t>Mohammed AlHuqbani</a:t>
            </a:r>
            <a:r>
              <a:rPr lang="en-GB" sz="2200">
                <a:solidFill>
                  <a:srgbClr val="76A5AF"/>
                </a:solidFill>
                <a:latin typeface="Nunito"/>
                <a:ea typeface="Nunito"/>
                <a:cs typeface="Nunito"/>
                <a:sym typeface="Nunito"/>
              </a:rPr>
              <a:t>  |  Ibrahim AlDakhil</a:t>
            </a:r>
            <a:endParaRPr sz="2200">
              <a:solidFill>
                <a:srgbClr val="76A5AF"/>
              </a:solidFill>
              <a:latin typeface="Nunito"/>
              <a:ea typeface="Nunito"/>
              <a:cs typeface="Nunito"/>
              <a:sym typeface="Nunito"/>
            </a:endParaRPr>
          </a:p>
        </p:txBody>
      </p:sp>
      <p:sp>
        <p:nvSpPr>
          <p:cNvPr id="545" name="Google Shape;545;p35"/>
          <p:cNvSpPr txBox="1"/>
          <p:nvPr/>
        </p:nvSpPr>
        <p:spPr>
          <a:xfrm>
            <a:off x="1637313" y="5781675"/>
            <a:ext cx="4162500" cy="6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Members:</a:t>
            </a:r>
            <a:endParaRPr sz="2400">
              <a:solidFill>
                <a:srgbClr val="76A5AF"/>
              </a:solidFill>
              <a:latin typeface="Nunito"/>
              <a:ea typeface="Nunito"/>
              <a:cs typeface="Nunito"/>
              <a:sym typeface="Nunito"/>
            </a:endParaRPr>
          </a:p>
        </p:txBody>
      </p:sp>
      <p:sp>
        <p:nvSpPr>
          <p:cNvPr id="546" name="Google Shape;546;p35"/>
          <p:cNvSpPr txBox="1"/>
          <p:nvPr/>
        </p:nvSpPr>
        <p:spPr>
          <a:xfrm>
            <a:off x="457300" y="6543675"/>
            <a:ext cx="24099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Lama AlZamil</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Leen AlMazroa</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May Babaeer</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Muneera AlKhorayef</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Norah AlMazrou</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Nouf Alhussaini</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Rema AlMutawa</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Sara AlAbdulkareem</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Sedra Elsirawani</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Wejdan Alnufaie</a:t>
            </a:r>
            <a:endParaRPr>
              <a:latin typeface="Mada"/>
              <a:ea typeface="Mada"/>
              <a:cs typeface="Mada"/>
              <a:sym typeface="Mada"/>
            </a:endParaRPr>
          </a:p>
        </p:txBody>
      </p:sp>
      <p:sp>
        <p:nvSpPr>
          <p:cNvPr id="547" name="Google Shape;547;p35"/>
          <p:cNvSpPr txBox="1"/>
          <p:nvPr/>
        </p:nvSpPr>
        <p:spPr>
          <a:xfrm>
            <a:off x="2876550" y="6543675"/>
            <a:ext cx="24099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Abdulrahman Alhawas</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Abdulrahman Shadid</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Abdullah Aldawood</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Abdullah Shadid</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Alwaleed Alsaleh</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Bader Alshehri</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Bassam Alkhuwaiter</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Faisal Alqifari</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Hameed M. Humaid</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Khalid Alkhani</a:t>
            </a:r>
            <a:endParaRPr>
              <a:latin typeface="Mada"/>
              <a:ea typeface="Mada"/>
              <a:cs typeface="Mada"/>
              <a:sym typeface="Mada"/>
            </a:endParaRPr>
          </a:p>
        </p:txBody>
      </p:sp>
      <p:sp>
        <p:nvSpPr>
          <p:cNvPr id="548" name="Google Shape;548;p35"/>
          <p:cNvSpPr txBox="1"/>
          <p:nvPr/>
        </p:nvSpPr>
        <p:spPr>
          <a:xfrm>
            <a:off x="5086350" y="6543675"/>
            <a:ext cx="23334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Meshari Alzeer</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Mohannad Makkawi</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Nayef Alsaber</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Omar Aldosari</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Omar Alghadir</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Zyad Aldosari</a:t>
            </a:r>
            <a:endParaRPr>
              <a:latin typeface="Mada"/>
              <a:ea typeface="Mada"/>
              <a:cs typeface="Mada"/>
              <a:sym typeface="Mada"/>
            </a:endParaRPr>
          </a:p>
        </p:txBody>
      </p:sp>
      <p:pic>
        <p:nvPicPr>
          <p:cNvPr id="549" name="Google Shape;549;p35"/>
          <p:cNvPicPr preferRelativeResize="0"/>
          <p:nvPr/>
        </p:nvPicPr>
        <p:blipFill>
          <a:blip r:embed="rId4">
            <a:alphaModFix/>
          </a:blip>
          <a:stretch>
            <a:fillRect/>
          </a:stretch>
        </p:blipFill>
        <p:spPr>
          <a:xfrm>
            <a:off x="569450" y="7600173"/>
            <a:ext cx="327250" cy="327226"/>
          </a:xfrm>
          <a:prstGeom prst="rect">
            <a:avLst/>
          </a:prstGeom>
          <a:noFill/>
          <a:ln>
            <a:noFill/>
          </a:ln>
        </p:spPr>
      </p:pic>
      <p:pic>
        <p:nvPicPr>
          <p:cNvPr id="550" name="Google Shape;550;p35"/>
          <p:cNvPicPr preferRelativeResize="0"/>
          <p:nvPr/>
        </p:nvPicPr>
        <p:blipFill>
          <a:blip r:embed="rId5">
            <a:alphaModFix/>
          </a:blip>
          <a:stretch>
            <a:fillRect/>
          </a:stretch>
        </p:blipFill>
        <p:spPr>
          <a:xfrm>
            <a:off x="598028" y="6914026"/>
            <a:ext cx="270097" cy="270066"/>
          </a:xfrm>
          <a:prstGeom prst="rect">
            <a:avLst/>
          </a:prstGeom>
          <a:noFill/>
          <a:ln>
            <a:noFill/>
          </a:ln>
        </p:spPr>
      </p:pic>
      <p:pic>
        <p:nvPicPr>
          <p:cNvPr id="551" name="Google Shape;551;p35"/>
          <p:cNvPicPr preferRelativeResize="0"/>
          <p:nvPr/>
        </p:nvPicPr>
        <p:blipFill>
          <a:blip r:embed="rId6">
            <a:alphaModFix/>
          </a:blip>
          <a:stretch>
            <a:fillRect/>
          </a:stretch>
        </p:blipFill>
        <p:spPr>
          <a:xfrm>
            <a:off x="575945" y="7981383"/>
            <a:ext cx="327250" cy="327250"/>
          </a:xfrm>
          <a:prstGeom prst="rect">
            <a:avLst/>
          </a:prstGeom>
          <a:noFill/>
          <a:ln>
            <a:noFill/>
          </a:ln>
        </p:spPr>
      </p:pic>
      <p:pic>
        <p:nvPicPr>
          <p:cNvPr id="552" name="Google Shape;552;p35"/>
          <p:cNvPicPr preferRelativeResize="0"/>
          <p:nvPr/>
        </p:nvPicPr>
        <p:blipFill>
          <a:blip r:embed="rId7">
            <a:alphaModFix/>
          </a:blip>
          <a:stretch>
            <a:fillRect/>
          </a:stretch>
        </p:blipFill>
        <p:spPr>
          <a:xfrm>
            <a:off x="569450" y="7251875"/>
            <a:ext cx="327250" cy="327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6"/>
          <p:cNvPicPr preferRelativeResize="0"/>
          <p:nvPr/>
        </p:nvPicPr>
        <p:blipFill>
          <a:blip r:embed="rId3">
            <a:alphaModFix/>
          </a:blip>
          <a:stretch>
            <a:fillRect/>
          </a:stretch>
        </p:blipFill>
        <p:spPr>
          <a:xfrm>
            <a:off x="2713874" y="302100"/>
            <a:ext cx="562500" cy="572704"/>
          </a:xfrm>
          <a:prstGeom prst="rect">
            <a:avLst/>
          </a:prstGeom>
          <a:noFill/>
          <a:ln>
            <a:noFill/>
          </a:ln>
        </p:spPr>
      </p:pic>
      <p:sp>
        <p:nvSpPr>
          <p:cNvPr id="125" name="Google Shape;125;p26"/>
          <p:cNvSpPr/>
          <p:nvPr/>
        </p:nvSpPr>
        <p:spPr>
          <a:xfrm>
            <a:off x="0" y="1801776"/>
            <a:ext cx="2338500" cy="576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126" name="Google Shape;126;p26"/>
          <p:cNvSpPr txBox="1"/>
          <p:nvPr/>
        </p:nvSpPr>
        <p:spPr>
          <a:xfrm>
            <a:off x="-123825" y="1935575"/>
            <a:ext cx="4463400" cy="9801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It is the study of the size, territorial distribution, and composition of population, changes therein, and the components of such changes, which may be identified as natality, mortality, territorial movement (migration), and social mobility (change of status).</a:t>
            </a:r>
            <a:endParaRPr sz="1200">
              <a:latin typeface="Mada"/>
              <a:ea typeface="Mada"/>
              <a:cs typeface="Mada"/>
              <a:sym typeface="Mada"/>
            </a:endParaRPr>
          </a:p>
          <a:p>
            <a:pPr indent="0" lvl="0" marL="0" rtl="0" algn="l">
              <a:lnSpc>
                <a:spcPct val="115000"/>
              </a:lnSpc>
              <a:spcBef>
                <a:spcPts val="16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0"/>
              </a:spcAft>
              <a:buClr>
                <a:schemeClr val="dk1"/>
              </a:buClr>
              <a:buSzPts val="1100"/>
              <a:buFont typeface="Arial"/>
              <a:buNone/>
            </a:pPr>
            <a:r>
              <a:t/>
            </a:r>
            <a:endParaRPr sz="1200">
              <a:latin typeface="Mada"/>
              <a:ea typeface="Mada"/>
              <a:cs typeface="Mada"/>
              <a:sym typeface="Mada"/>
            </a:endParaRPr>
          </a:p>
          <a:p>
            <a:pPr indent="0" lvl="0" marL="0" rtl="0" algn="l">
              <a:lnSpc>
                <a:spcPct val="115000"/>
              </a:lnSpc>
              <a:spcBef>
                <a:spcPts val="16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0"/>
              </a:spcAft>
              <a:buNone/>
            </a:pPr>
            <a:r>
              <a:t/>
            </a:r>
            <a:endParaRPr sz="1200">
              <a:latin typeface="Mada"/>
              <a:ea typeface="Mada"/>
              <a:cs typeface="Mada"/>
              <a:sym typeface="Mada"/>
            </a:endParaRPr>
          </a:p>
          <a:p>
            <a:pPr indent="0" lvl="0" marL="0" rtl="0" algn="l">
              <a:spcBef>
                <a:spcPts val="1600"/>
              </a:spcBef>
              <a:spcAft>
                <a:spcPts val="0"/>
              </a:spcAft>
              <a:buNone/>
            </a:pPr>
            <a:r>
              <a:t/>
            </a:r>
            <a:endParaRPr sz="1800">
              <a:solidFill>
                <a:srgbClr val="76A5AF"/>
              </a:solidFill>
              <a:latin typeface="Nunito"/>
              <a:ea typeface="Nunito"/>
              <a:cs typeface="Nunito"/>
              <a:sym typeface="Nunito"/>
            </a:endParaRPr>
          </a:p>
          <a:p>
            <a:pPr indent="0" lvl="0" marL="0" rtl="0" algn="l">
              <a:spcBef>
                <a:spcPts val="0"/>
              </a:spcBef>
              <a:spcAft>
                <a:spcPts val="0"/>
              </a:spcAft>
              <a:buNone/>
            </a:pPr>
            <a:r>
              <a:t/>
            </a:r>
            <a:endParaRPr sz="1800">
              <a:solidFill>
                <a:srgbClr val="76A5AF"/>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t/>
            </a:r>
            <a:endParaRPr sz="1200">
              <a:latin typeface="Mada"/>
              <a:ea typeface="Mada"/>
              <a:cs typeface="Mada"/>
              <a:sym typeface="Mada"/>
            </a:endParaRPr>
          </a:p>
          <a:p>
            <a:pPr indent="0" lvl="0" marL="0" rtl="0" algn="l">
              <a:lnSpc>
                <a:spcPct val="115000"/>
              </a:lnSpc>
              <a:spcBef>
                <a:spcPts val="1600"/>
              </a:spcBef>
              <a:spcAft>
                <a:spcPts val="0"/>
              </a:spcAft>
              <a:buClr>
                <a:schemeClr val="dk1"/>
              </a:buClr>
              <a:buSzPts val="1100"/>
              <a:buFont typeface="Arial"/>
              <a:buNone/>
            </a:pPr>
            <a:r>
              <a:t/>
            </a:r>
            <a:endParaRPr sz="1200">
              <a:latin typeface="Mada"/>
              <a:ea typeface="Mada"/>
              <a:cs typeface="Mada"/>
              <a:sym typeface="Mada"/>
            </a:endParaRPr>
          </a:p>
          <a:p>
            <a:pPr indent="0" lvl="0" marL="0" rtl="0" algn="l">
              <a:lnSpc>
                <a:spcPct val="115000"/>
              </a:lnSpc>
              <a:spcBef>
                <a:spcPts val="1600"/>
              </a:spcBef>
              <a:spcAft>
                <a:spcPts val="1600"/>
              </a:spcAft>
              <a:buClr>
                <a:schemeClr val="dk1"/>
              </a:buClr>
              <a:buSzPts val="1100"/>
              <a:buFont typeface="Arial"/>
              <a:buNone/>
            </a:pPr>
            <a:r>
              <a:t/>
            </a:r>
            <a:endParaRPr sz="1200">
              <a:latin typeface="Mada"/>
              <a:ea typeface="Mada"/>
              <a:cs typeface="Mada"/>
              <a:sym typeface="Mada"/>
            </a:endParaRPr>
          </a:p>
        </p:txBody>
      </p:sp>
      <p:sp>
        <p:nvSpPr>
          <p:cNvPr id="127" name="Google Shape;127;p26"/>
          <p:cNvSpPr txBox="1"/>
          <p:nvPr/>
        </p:nvSpPr>
        <p:spPr>
          <a:xfrm>
            <a:off x="21613" y="3075974"/>
            <a:ext cx="38256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Components of Population Growth</a:t>
            </a:r>
            <a:r>
              <a:rPr b="1" baseline="30000" lang="en-GB">
                <a:solidFill>
                  <a:srgbClr val="6AA84F"/>
                </a:solidFill>
                <a:latin typeface="Mada"/>
                <a:ea typeface="Mada"/>
                <a:cs typeface="Mada"/>
                <a:sym typeface="Mada"/>
              </a:rPr>
              <a:t>2</a:t>
            </a:r>
            <a:endParaRPr>
              <a:solidFill>
                <a:srgbClr val="76A5AF"/>
              </a:solidFill>
              <a:latin typeface="Nunito"/>
              <a:ea typeface="Nunito"/>
              <a:cs typeface="Nunito"/>
              <a:sym typeface="Nunito"/>
            </a:endParaRPr>
          </a:p>
          <a:p>
            <a:pPr indent="0" lvl="0" marL="0" rtl="0" algn="l">
              <a:spcBef>
                <a:spcPts val="0"/>
              </a:spcBef>
              <a:spcAft>
                <a:spcPts val="0"/>
              </a:spcAft>
              <a:buNone/>
            </a:pPr>
            <a:r>
              <a:t/>
            </a:r>
            <a:endParaRPr sz="1800">
              <a:solidFill>
                <a:srgbClr val="76A5AF"/>
              </a:solidFill>
              <a:latin typeface="Nunito"/>
              <a:ea typeface="Nunito"/>
              <a:cs typeface="Nunito"/>
              <a:sym typeface="Nunito"/>
            </a:endParaRPr>
          </a:p>
        </p:txBody>
      </p:sp>
      <p:sp>
        <p:nvSpPr>
          <p:cNvPr id="128" name="Google Shape;128;p26"/>
          <p:cNvSpPr txBox="1"/>
          <p:nvPr/>
        </p:nvSpPr>
        <p:spPr>
          <a:xfrm>
            <a:off x="21625" y="1411738"/>
            <a:ext cx="2447400" cy="43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rgbClr val="76A5AF"/>
                </a:solidFill>
                <a:latin typeface="Nunito"/>
                <a:ea typeface="Nunito"/>
                <a:cs typeface="Nunito"/>
                <a:sym typeface="Nunito"/>
              </a:rPr>
              <a:t>What is demography?</a:t>
            </a:r>
            <a:endParaRPr sz="1800">
              <a:solidFill>
                <a:srgbClr val="76A5AF"/>
              </a:solidFill>
              <a:latin typeface="Nunito"/>
              <a:ea typeface="Nunito"/>
              <a:cs typeface="Nunito"/>
              <a:sym typeface="Nunito"/>
            </a:endParaRPr>
          </a:p>
        </p:txBody>
      </p:sp>
      <p:sp>
        <p:nvSpPr>
          <p:cNvPr id="129" name="Google Shape;129;p26"/>
          <p:cNvSpPr txBox="1"/>
          <p:nvPr/>
        </p:nvSpPr>
        <p:spPr>
          <a:xfrm>
            <a:off x="14225" y="9686575"/>
            <a:ext cx="7589400" cy="101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Mada"/>
                <a:ea typeface="Mada"/>
                <a:cs typeface="Mada"/>
                <a:sym typeface="Mada"/>
              </a:rPr>
              <a:t>1: At year 1800 the world reached 1 billion people, today there are 7.5 billion people. What were the reasons for this population explosion? Increase life expectancy (reduced mortality rate), increase quality of life, public health improvement.</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2:  Also called Balancing equation</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3: 70/growth rate= the number of years estimated for a population to double. </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Char char="●"/>
            </a:pPr>
            <a:r>
              <a:rPr lang="en-GB" sz="900">
                <a:solidFill>
                  <a:srgbClr val="6AA84F"/>
                </a:solidFill>
                <a:latin typeface="Mada"/>
                <a:ea typeface="Mada"/>
                <a:cs typeface="Mada"/>
                <a:sym typeface="Mada"/>
              </a:rPr>
              <a:t>For ex.: The growth rate in KSA is around 1.2-1.5, the doubling time is 60-70 years.</a:t>
            </a:r>
            <a:endParaRPr sz="900">
              <a:solidFill>
                <a:srgbClr val="6AA84F"/>
              </a:solidFill>
              <a:latin typeface="Mada"/>
              <a:ea typeface="Mada"/>
              <a:cs typeface="Mada"/>
              <a:sym typeface="Mada"/>
            </a:endParaRPr>
          </a:p>
        </p:txBody>
      </p:sp>
      <p:sp>
        <p:nvSpPr>
          <p:cNvPr id="130" name="Google Shape;130;p26"/>
          <p:cNvSpPr/>
          <p:nvPr/>
        </p:nvSpPr>
        <p:spPr>
          <a:xfrm>
            <a:off x="2713875" y="861300"/>
            <a:ext cx="2447400" cy="98400"/>
          </a:xfrm>
          <a:prstGeom prst="rect">
            <a:avLst/>
          </a:prstGeom>
          <a:solidFill>
            <a:srgbClr val="134F5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131" name="Google Shape;131;p26"/>
          <p:cNvSpPr txBox="1"/>
          <p:nvPr/>
        </p:nvSpPr>
        <p:spPr>
          <a:xfrm>
            <a:off x="3217225" y="312800"/>
            <a:ext cx="2028300" cy="46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2400">
                <a:solidFill>
                  <a:srgbClr val="134F5C"/>
                </a:solidFill>
                <a:latin typeface="Nunito"/>
                <a:ea typeface="Nunito"/>
                <a:cs typeface="Nunito"/>
                <a:sym typeface="Nunito"/>
              </a:rPr>
              <a:t>Demography</a:t>
            </a:r>
            <a:endParaRPr>
              <a:latin typeface="Nunito"/>
              <a:ea typeface="Nunito"/>
              <a:cs typeface="Nunito"/>
              <a:sym typeface="Nunito"/>
            </a:endParaRPr>
          </a:p>
        </p:txBody>
      </p:sp>
      <p:sp>
        <p:nvSpPr>
          <p:cNvPr id="132" name="Google Shape;132;p26"/>
          <p:cNvSpPr/>
          <p:nvPr/>
        </p:nvSpPr>
        <p:spPr>
          <a:xfrm>
            <a:off x="67946" y="3483963"/>
            <a:ext cx="3644700" cy="576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pic>
        <p:nvPicPr>
          <p:cNvPr id="133" name="Google Shape;133;p26"/>
          <p:cNvPicPr preferRelativeResize="0"/>
          <p:nvPr/>
        </p:nvPicPr>
        <p:blipFill>
          <a:blip r:embed="rId4">
            <a:alphaModFix/>
          </a:blip>
          <a:stretch>
            <a:fillRect/>
          </a:stretch>
        </p:blipFill>
        <p:spPr>
          <a:xfrm>
            <a:off x="4508125" y="1668000"/>
            <a:ext cx="2922600" cy="1579874"/>
          </a:xfrm>
          <a:prstGeom prst="rect">
            <a:avLst/>
          </a:prstGeom>
          <a:noFill/>
          <a:ln>
            <a:noFill/>
          </a:ln>
        </p:spPr>
      </p:pic>
      <p:sp>
        <p:nvSpPr>
          <p:cNvPr id="134" name="Google Shape;134;p26"/>
          <p:cNvSpPr txBox="1"/>
          <p:nvPr/>
        </p:nvSpPr>
        <p:spPr>
          <a:xfrm>
            <a:off x="4636375" y="1312225"/>
            <a:ext cx="2666100" cy="33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latin typeface="Mada"/>
                <a:ea typeface="Mada"/>
                <a:cs typeface="Mada"/>
                <a:sym typeface="Mada"/>
              </a:rPr>
              <a:t>World population growth through history </a:t>
            </a:r>
            <a:r>
              <a:rPr b="1" baseline="30000" lang="en-GB" sz="1500">
                <a:solidFill>
                  <a:srgbClr val="6AA84F"/>
                </a:solidFill>
                <a:latin typeface="Mada"/>
                <a:ea typeface="Mada"/>
                <a:cs typeface="Mada"/>
                <a:sym typeface="Mada"/>
              </a:rPr>
              <a:t>1</a:t>
            </a:r>
            <a:endParaRPr b="1" baseline="30000" sz="1500">
              <a:solidFill>
                <a:srgbClr val="6AA84F"/>
              </a:solidFill>
              <a:latin typeface="Mada"/>
              <a:ea typeface="Mada"/>
              <a:cs typeface="Mada"/>
              <a:sym typeface="Mada"/>
            </a:endParaRPr>
          </a:p>
          <a:p>
            <a:pPr indent="0" lvl="0" marL="0" rtl="0" algn="ctr">
              <a:spcBef>
                <a:spcPts val="0"/>
              </a:spcBef>
              <a:spcAft>
                <a:spcPts val="0"/>
              </a:spcAft>
              <a:buNone/>
            </a:pPr>
            <a:r>
              <a:t/>
            </a:r>
            <a:endParaRPr b="1" sz="1000">
              <a:latin typeface="Mada"/>
              <a:ea typeface="Mada"/>
              <a:cs typeface="Mada"/>
              <a:sym typeface="Mada"/>
            </a:endParaRPr>
          </a:p>
        </p:txBody>
      </p:sp>
      <p:pic>
        <p:nvPicPr>
          <p:cNvPr id="135" name="Google Shape;135;p26"/>
          <p:cNvPicPr preferRelativeResize="0"/>
          <p:nvPr/>
        </p:nvPicPr>
        <p:blipFill rotWithShape="1">
          <a:blip r:embed="rId5">
            <a:alphaModFix/>
          </a:blip>
          <a:srcRect b="61616" l="6483" r="7753" t="9353"/>
          <a:stretch/>
        </p:blipFill>
        <p:spPr>
          <a:xfrm>
            <a:off x="1445471" y="3725000"/>
            <a:ext cx="4779601" cy="465600"/>
          </a:xfrm>
          <a:prstGeom prst="rect">
            <a:avLst/>
          </a:prstGeom>
          <a:noFill/>
          <a:ln>
            <a:noFill/>
          </a:ln>
        </p:spPr>
      </p:pic>
      <p:sp>
        <p:nvSpPr>
          <p:cNvPr id="136" name="Google Shape;136;p26"/>
          <p:cNvSpPr txBox="1"/>
          <p:nvPr/>
        </p:nvSpPr>
        <p:spPr>
          <a:xfrm>
            <a:off x="5127300" y="4289463"/>
            <a:ext cx="820500" cy="465600"/>
          </a:xfrm>
          <a:prstGeom prst="rect">
            <a:avLst/>
          </a:pr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Mada"/>
                <a:ea typeface="Mada"/>
                <a:cs typeface="Mada"/>
                <a:sym typeface="Mada"/>
              </a:rPr>
              <a:t>Net migration (immigration - emigration)</a:t>
            </a:r>
            <a:endParaRPr sz="800">
              <a:latin typeface="Mada"/>
              <a:ea typeface="Mada"/>
              <a:cs typeface="Mada"/>
              <a:sym typeface="Mada"/>
            </a:endParaRPr>
          </a:p>
        </p:txBody>
      </p:sp>
      <p:sp>
        <p:nvSpPr>
          <p:cNvPr id="137" name="Google Shape;137;p26"/>
          <p:cNvSpPr txBox="1"/>
          <p:nvPr/>
        </p:nvSpPr>
        <p:spPr>
          <a:xfrm>
            <a:off x="3497265" y="4299550"/>
            <a:ext cx="820500" cy="465600"/>
          </a:xfrm>
          <a:prstGeom prst="rect">
            <a:avLst/>
          </a:pr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Natural increase (births - deaths) </a:t>
            </a:r>
            <a:endParaRPr sz="800">
              <a:latin typeface="Mada"/>
              <a:ea typeface="Mada"/>
              <a:cs typeface="Mada"/>
              <a:sym typeface="Mada"/>
            </a:endParaRPr>
          </a:p>
        </p:txBody>
      </p:sp>
      <p:sp>
        <p:nvSpPr>
          <p:cNvPr id="138" name="Google Shape;138;p26"/>
          <p:cNvSpPr txBox="1"/>
          <p:nvPr/>
        </p:nvSpPr>
        <p:spPr>
          <a:xfrm>
            <a:off x="2174455" y="4296750"/>
            <a:ext cx="820500" cy="465600"/>
          </a:xfrm>
          <a:prstGeom prst="rect">
            <a:avLst/>
          </a:pr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900">
                <a:solidFill>
                  <a:schemeClr val="dk1"/>
                </a:solidFill>
                <a:latin typeface="Mada"/>
                <a:ea typeface="Mada"/>
                <a:cs typeface="Mada"/>
                <a:sym typeface="Mada"/>
              </a:rPr>
              <a:t>Population at current time</a:t>
            </a:r>
            <a:endParaRPr sz="900">
              <a:latin typeface="Mada"/>
              <a:ea typeface="Mada"/>
              <a:cs typeface="Mada"/>
              <a:sym typeface="Mada"/>
            </a:endParaRPr>
          </a:p>
        </p:txBody>
      </p:sp>
      <p:sp>
        <p:nvSpPr>
          <p:cNvPr id="139" name="Google Shape;139;p26"/>
          <p:cNvSpPr txBox="1"/>
          <p:nvPr/>
        </p:nvSpPr>
        <p:spPr>
          <a:xfrm>
            <a:off x="1033575" y="4296757"/>
            <a:ext cx="820500" cy="465600"/>
          </a:xfrm>
          <a:prstGeom prst="rect">
            <a:avLst/>
          </a:pr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solidFill>
                  <a:schemeClr val="dk1"/>
                </a:solidFill>
                <a:latin typeface="Mada"/>
                <a:ea typeface="Mada"/>
                <a:cs typeface="Mada"/>
                <a:sym typeface="Mada"/>
              </a:rPr>
              <a:t>Population at time</a:t>
            </a:r>
            <a:endParaRPr sz="800">
              <a:latin typeface="Mada"/>
              <a:ea typeface="Mada"/>
              <a:cs typeface="Mada"/>
              <a:sym typeface="Mada"/>
            </a:endParaRPr>
          </a:p>
        </p:txBody>
      </p:sp>
      <p:sp>
        <p:nvSpPr>
          <p:cNvPr id="140" name="Google Shape;140;p26"/>
          <p:cNvSpPr txBox="1"/>
          <p:nvPr/>
        </p:nvSpPr>
        <p:spPr>
          <a:xfrm>
            <a:off x="3243363" y="5859250"/>
            <a:ext cx="771900" cy="45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rPr b="1" lang="en-GB" sz="1200">
                <a:latin typeface="Mada"/>
                <a:ea typeface="Mada"/>
                <a:cs typeface="Mada"/>
                <a:sym typeface="Mada"/>
              </a:rPr>
              <a:t>an</a:t>
            </a:r>
            <a:r>
              <a:rPr b="1" lang="en-GB" sz="1200">
                <a:latin typeface="Mada"/>
                <a:ea typeface="Mada"/>
                <a:cs typeface="Mada"/>
                <a:sym typeface="Mada"/>
              </a:rPr>
              <a:t>d</a:t>
            </a:r>
            <a:r>
              <a:rPr b="1" lang="en-GB" sz="1200">
                <a:latin typeface="Mada"/>
                <a:ea typeface="Mada"/>
                <a:cs typeface="Mada"/>
                <a:sym typeface="Mada"/>
              </a:rPr>
              <a:t>/or </a:t>
            </a:r>
            <a:endParaRPr b="1"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41" name="Google Shape;141;p26"/>
          <p:cNvSpPr/>
          <p:nvPr/>
        </p:nvSpPr>
        <p:spPr>
          <a:xfrm>
            <a:off x="4118674" y="5657836"/>
            <a:ext cx="2429190" cy="809676"/>
          </a:xfrm>
          <a:prstGeom prst="flowChartTerminator">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Net migration is positive: </a:t>
            </a:r>
            <a:r>
              <a:rPr lang="en-GB" sz="1200">
                <a:solidFill>
                  <a:schemeClr val="dk1"/>
                </a:solidFill>
                <a:latin typeface="Mada"/>
                <a:ea typeface="Mada"/>
                <a:cs typeface="Mada"/>
                <a:sym typeface="Mada"/>
              </a:rPr>
              <a:t>Immigration &gt; Emigration ⇒ Immigration increases or Emigration declines</a:t>
            </a:r>
            <a:endParaRPr sz="1200">
              <a:latin typeface="Mada"/>
              <a:ea typeface="Mada"/>
              <a:cs typeface="Mada"/>
              <a:sym typeface="Mada"/>
            </a:endParaRPr>
          </a:p>
        </p:txBody>
      </p:sp>
      <p:grpSp>
        <p:nvGrpSpPr>
          <p:cNvPr id="142" name="Google Shape;142;p26"/>
          <p:cNvGrpSpPr/>
          <p:nvPr/>
        </p:nvGrpSpPr>
        <p:grpSpPr>
          <a:xfrm>
            <a:off x="6061375" y="5582860"/>
            <a:ext cx="631448" cy="1073465"/>
            <a:chOff x="3262250" y="1712947"/>
            <a:chExt cx="631448" cy="1073465"/>
          </a:xfrm>
        </p:grpSpPr>
        <p:sp>
          <p:nvSpPr>
            <p:cNvPr id="143" name="Google Shape;143;p26"/>
            <p:cNvSpPr/>
            <p:nvPr/>
          </p:nvSpPr>
          <p:spPr>
            <a:xfrm rot="-5400000">
              <a:off x="3146823" y="1962184"/>
              <a:ext cx="996112" cy="497639"/>
            </a:xfrm>
            <a:custGeom>
              <a:rect b="b" l="l" r="r" t="t"/>
              <a:pathLst>
                <a:path extrusionOk="0" fill="none" h="22017" w="44066">
                  <a:moveTo>
                    <a:pt x="44066" y="1"/>
                  </a:moveTo>
                  <a:cubicBezTo>
                    <a:pt x="44066" y="12176"/>
                    <a:pt x="34192" y="22016"/>
                    <a:pt x="22017" y="22016"/>
                  </a:cubicBezTo>
                  <a:cubicBezTo>
                    <a:pt x="9875" y="22016"/>
                    <a:pt x="1" y="12176"/>
                    <a:pt x="1" y="1"/>
                  </a:cubicBezTo>
                </a:path>
              </a:pathLst>
            </a:custGeom>
            <a:solidFill>
              <a:srgbClr val="134F5C"/>
            </a:solidFill>
            <a:ln cap="rnd" cmpd="sng" w="28575">
              <a:solidFill>
                <a:srgbClr val="134F5C"/>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6"/>
            <p:cNvSpPr/>
            <p:nvPr/>
          </p:nvSpPr>
          <p:spPr>
            <a:xfrm rot="-5400000">
              <a:off x="3251750" y="2642113"/>
              <a:ext cx="154800" cy="133800"/>
            </a:xfrm>
            <a:prstGeom prst="triangle">
              <a:avLst>
                <a:gd fmla="val 50000" name="adj"/>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 name="Google Shape;145;p26"/>
          <p:cNvSpPr/>
          <p:nvPr/>
        </p:nvSpPr>
        <p:spPr>
          <a:xfrm>
            <a:off x="565849" y="5657836"/>
            <a:ext cx="2429190" cy="809676"/>
          </a:xfrm>
          <a:prstGeom prst="flowChartTerminator">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Mada"/>
                <a:ea typeface="Mada"/>
                <a:cs typeface="Mada"/>
                <a:sym typeface="Mada"/>
              </a:rPr>
              <a:t>Natural increase is positive: </a:t>
            </a:r>
            <a:r>
              <a:rPr lang="en-GB" sz="1200">
                <a:solidFill>
                  <a:schemeClr val="dk1"/>
                </a:solidFill>
                <a:latin typeface="Mada"/>
                <a:ea typeface="Mada"/>
                <a:cs typeface="Mada"/>
                <a:sym typeface="Mada"/>
              </a:rPr>
              <a:t>Births &gt; Deaths ⇒ Birth increases or Death declines</a:t>
            </a:r>
            <a:endParaRPr sz="1200">
              <a:latin typeface="Mada"/>
              <a:ea typeface="Mada"/>
              <a:cs typeface="Mada"/>
              <a:sym typeface="Mada"/>
            </a:endParaRPr>
          </a:p>
        </p:txBody>
      </p:sp>
      <p:grpSp>
        <p:nvGrpSpPr>
          <p:cNvPr id="146" name="Google Shape;146;p26"/>
          <p:cNvGrpSpPr/>
          <p:nvPr/>
        </p:nvGrpSpPr>
        <p:grpSpPr>
          <a:xfrm>
            <a:off x="2508550" y="5582860"/>
            <a:ext cx="631448" cy="1073465"/>
            <a:chOff x="3262250" y="1712947"/>
            <a:chExt cx="631448" cy="1073465"/>
          </a:xfrm>
        </p:grpSpPr>
        <p:sp>
          <p:nvSpPr>
            <p:cNvPr id="147" name="Google Shape;147;p26"/>
            <p:cNvSpPr/>
            <p:nvPr/>
          </p:nvSpPr>
          <p:spPr>
            <a:xfrm rot="-5400000">
              <a:off x="3146823" y="1962184"/>
              <a:ext cx="996112" cy="497639"/>
            </a:xfrm>
            <a:custGeom>
              <a:rect b="b" l="l" r="r" t="t"/>
              <a:pathLst>
                <a:path extrusionOk="0" fill="none" h="22017" w="44066">
                  <a:moveTo>
                    <a:pt x="44066" y="1"/>
                  </a:moveTo>
                  <a:cubicBezTo>
                    <a:pt x="44066" y="12176"/>
                    <a:pt x="34192" y="22016"/>
                    <a:pt x="22017" y="22016"/>
                  </a:cubicBezTo>
                  <a:cubicBezTo>
                    <a:pt x="9875" y="22016"/>
                    <a:pt x="1" y="12176"/>
                    <a:pt x="1" y="1"/>
                  </a:cubicBezTo>
                </a:path>
              </a:pathLst>
            </a:custGeom>
            <a:solidFill>
              <a:srgbClr val="134F5C"/>
            </a:solidFill>
            <a:ln cap="rnd" cmpd="sng" w="28575">
              <a:solidFill>
                <a:srgbClr val="134F5C"/>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6"/>
            <p:cNvSpPr/>
            <p:nvPr/>
          </p:nvSpPr>
          <p:spPr>
            <a:xfrm rot="-5400000">
              <a:off x="3251750" y="2642113"/>
              <a:ext cx="154800" cy="133800"/>
            </a:xfrm>
            <a:prstGeom prst="triangle">
              <a:avLst>
                <a:gd fmla="val 50000" name="adj"/>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26"/>
          <p:cNvSpPr txBox="1"/>
          <p:nvPr/>
        </p:nvSpPr>
        <p:spPr>
          <a:xfrm>
            <a:off x="50" y="4995925"/>
            <a:ext cx="7589400" cy="4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600">
                <a:solidFill>
                  <a:srgbClr val="76A5AF"/>
                </a:solidFill>
                <a:latin typeface="Mada"/>
                <a:ea typeface="Mada"/>
                <a:cs typeface="Mada"/>
                <a:sym typeface="Mada"/>
              </a:rPr>
              <a:t>Population growth happens when:</a:t>
            </a:r>
            <a:endParaRPr sz="1600">
              <a:solidFill>
                <a:srgbClr val="76A5AF"/>
              </a:solidFill>
              <a:latin typeface="Nunito"/>
              <a:ea typeface="Nunito"/>
              <a:cs typeface="Nunito"/>
              <a:sym typeface="Nunito"/>
            </a:endParaRPr>
          </a:p>
          <a:p>
            <a:pPr indent="0" lvl="0" marL="0" rtl="0" algn="ctr">
              <a:spcBef>
                <a:spcPts val="0"/>
              </a:spcBef>
              <a:spcAft>
                <a:spcPts val="0"/>
              </a:spcAft>
              <a:buNone/>
            </a:pPr>
            <a:r>
              <a:t/>
            </a:r>
            <a:endParaRPr sz="1600">
              <a:solidFill>
                <a:srgbClr val="76A5AF"/>
              </a:solidFill>
              <a:latin typeface="Nunito"/>
              <a:ea typeface="Nunito"/>
              <a:cs typeface="Nunito"/>
              <a:sym typeface="Nunito"/>
            </a:endParaRPr>
          </a:p>
        </p:txBody>
      </p:sp>
      <p:sp>
        <p:nvSpPr>
          <p:cNvPr id="150" name="Google Shape;150;p26"/>
          <p:cNvSpPr txBox="1"/>
          <p:nvPr/>
        </p:nvSpPr>
        <p:spPr>
          <a:xfrm>
            <a:off x="-52158" y="6993892"/>
            <a:ext cx="3108300" cy="43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GB" sz="1800">
                <a:solidFill>
                  <a:srgbClr val="CC0000"/>
                </a:solidFill>
                <a:latin typeface="Nunito"/>
                <a:ea typeface="Nunito"/>
                <a:cs typeface="Nunito"/>
                <a:sym typeface="Nunito"/>
              </a:rPr>
              <a:t>Law of 70</a:t>
            </a:r>
            <a:endParaRPr b="1" sz="1800">
              <a:solidFill>
                <a:srgbClr val="CC0000"/>
              </a:solidFill>
              <a:latin typeface="Nunito"/>
              <a:ea typeface="Nunito"/>
              <a:cs typeface="Nunito"/>
              <a:sym typeface="Nunito"/>
            </a:endParaRPr>
          </a:p>
        </p:txBody>
      </p:sp>
      <p:sp>
        <p:nvSpPr>
          <p:cNvPr id="151" name="Google Shape;151;p26"/>
          <p:cNvSpPr txBox="1"/>
          <p:nvPr/>
        </p:nvSpPr>
        <p:spPr>
          <a:xfrm>
            <a:off x="63" y="7400520"/>
            <a:ext cx="7589400" cy="1521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If a population is growing at a constant rate of 1% per year, it can be expected to double approximately every 70 years.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if the rate of growth is 2%, then the expected doubling time is 70/2 or 35 years.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 unprecedented population growth of modern times heightens interest in the notion of doubling time. Calculation of population doubling time is facilitated by the Law of 70</a:t>
            </a:r>
            <a:r>
              <a:rPr lang="en-GB" sz="1200">
                <a:latin typeface="Mada"/>
                <a:ea typeface="Mada"/>
                <a:cs typeface="Mada"/>
                <a:sym typeface="Mada"/>
              </a:rPr>
              <a:t> </a:t>
            </a:r>
            <a:r>
              <a:rPr b="1" baseline="30000" lang="en-GB" sz="1200">
                <a:solidFill>
                  <a:srgbClr val="6AA84F"/>
                </a:solidFill>
                <a:latin typeface="Mada"/>
                <a:ea typeface="Mada"/>
                <a:cs typeface="Mada"/>
                <a:sym typeface="Mada"/>
              </a:rPr>
              <a:t>3</a:t>
            </a:r>
            <a:r>
              <a:rPr lang="en-GB" sz="1200">
                <a:latin typeface="Mada"/>
                <a:ea typeface="Mada"/>
                <a:cs typeface="Mada"/>
                <a:sym typeface="Mada"/>
              </a:rPr>
              <a:t>.</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52" name="Google Shape;152;p26"/>
          <p:cNvSpPr/>
          <p:nvPr/>
        </p:nvSpPr>
        <p:spPr>
          <a:xfrm>
            <a:off x="0" y="7342925"/>
            <a:ext cx="1142100" cy="576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nvSpPr>
        <p:spPr>
          <a:xfrm>
            <a:off x="-4" y="384701"/>
            <a:ext cx="3108300" cy="43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800">
                <a:solidFill>
                  <a:srgbClr val="BF9000"/>
                </a:solidFill>
                <a:latin typeface="Nunito"/>
                <a:ea typeface="Nunito"/>
                <a:cs typeface="Nunito"/>
                <a:sym typeface="Nunito"/>
              </a:rPr>
              <a:t>Demographic Transition</a:t>
            </a:r>
            <a:r>
              <a:rPr lang="en-GB" sz="1800">
                <a:solidFill>
                  <a:srgbClr val="76A5AF"/>
                </a:solidFill>
                <a:latin typeface="Nunito"/>
                <a:ea typeface="Nunito"/>
                <a:cs typeface="Nunito"/>
                <a:sym typeface="Nunito"/>
              </a:rPr>
              <a:t> </a:t>
            </a:r>
            <a:r>
              <a:rPr baseline="30000" lang="en-GB" sz="1800">
                <a:solidFill>
                  <a:srgbClr val="6AA84F"/>
                </a:solidFill>
                <a:latin typeface="Nunito"/>
                <a:ea typeface="Nunito"/>
                <a:cs typeface="Nunito"/>
                <a:sym typeface="Nunito"/>
              </a:rPr>
              <a:t>1,2</a:t>
            </a:r>
            <a:endParaRPr baseline="30000" sz="1800">
              <a:solidFill>
                <a:srgbClr val="6AA84F"/>
              </a:solidFill>
              <a:latin typeface="Nunito"/>
              <a:ea typeface="Nunito"/>
              <a:cs typeface="Nunito"/>
              <a:sym typeface="Nunito"/>
            </a:endParaRPr>
          </a:p>
          <a:p>
            <a:pPr indent="0" lvl="0" marL="0" rtl="0" algn="l">
              <a:lnSpc>
                <a:spcPct val="115000"/>
              </a:lnSpc>
              <a:spcBef>
                <a:spcPts val="1600"/>
              </a:spcBef>
              <a:spcAft>
                <a:spcPts val="1600"/>
              </a:spcAft>
              <a:buClr>
                <a:schemeClr val="dk1"/>
              </a:buClr>
              <a:buSzPts val="1100"/>
              <a:buFont typeface="Arial"/>
              <a:buNone/>
            </a:pPr>
            <a:r>
              <a:t/>
            </a:r>
            <a:endParaRPr sz="1800">
              <a:solidFill>
                <a:srgbClr val="76A5AF"/>
              </a:solidFill>
              <a:latin typeface="Nunito"/>
              <a:ea typeface="Nunito"/>
              <a:cs typeface="Nunito"/>
              <a:sym typeface="Nunito"/>
            </a:endParaRPr>
          </a:p>
        </p:txBody>
      </p:sp>
      <p:sp>
        <p:nvSpPr>
          <p:cNvPr id="158" name="Google Shape;158;p27"/>
          <p:cNvSpPr/>
          <p:nvPr/>
        </p:nvSpPr>
        <p:spPr>
          <a:xfrm>
            <a:off x="0" y="758200"/>
            <a:ext cx="2552100" cy="576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159" name="Google Shape;159;p27"/>
          <p:cNvSpPr txBox="1"/>
          <p:nvPr/>
        </p:nvSpPr>
        <p:spPr>
          <a:xfrm>
            <a:off x="-95250" y="815800"/>
            <a:ext cx="7684800" cy="767100"/>
          </a:xfrm>
          <a:prstGeom prst="rect">
            <a:avLst/>
          </a:prstGeom>
          <a:noFill/>
          <a:ln>
            <a:noFill/>
          </a:ln>
        </p:spPr>
        <p:txBody>
          <a:bodyPr anchorCtr="0" anchor="t" bIns="91425" lIns="91425" spcFirstLastPara="1" rIns="91425" wrap="square" tIns="91425">
            <a:noAutofit/>
          </a:bodyPr>
          <a:lstStyle/>
          <a:p>
            <a:pPr indent="-301625" lvl="0" marL="457200" rtl="0" algn="l">
              <a:spcBef>
                <a:spcPts val="0"/>
              </a:spcBef>
              <a:spcAft>
                <a:spcPts val="0"/>
              </a:spcAft>
              <a:buSzPts val="1150"/>
              <a:buFont typeface="Mada"/>
              <a:buChar char="➔"/>
            </a:pPr>
            <a:r>
              <a:rPr lang="en-GB" sz="1150">
                <a:latin typeface="Mada"/>
                <a:ea typeface="Mada"/>
                <a:cs typeface="Mada"/>
                <a:sym typeface="Mada"/>
              </a:rPr>
              <a:t>It is the Movement of death and birth rates in a society, from a situation where both are high (in the pre-transition stage) to one where both are low (in the post-transition stage). </a:t>
            </a:r>
            <a:endParaRPr sz="1150">
              <a:latin typeface="Mada"/>
              <a:ea typeface="Mada"/>
              <a:cs typeface="Mada"/>
              <a:sym typeface="Mada"/>
            </a:endParaRPr>
          </a:p>
          <a:p>
            <a:pPr indent="0" lvl="0" marL="457200" rtl="0" algn="l">
              <a:spcBef>
                <a:spcPts val="0"/>
              </a:spcBef>
              <a:spcAft>
                <a:spcPts val="0"/>
              </a:spcAft>
              <a:buNone/>
            </a:pPr>
            <a:r>
              <a:rPr lang="en-GB" sz="1150">
                <a:latin typeface="Mada"/>
                <a:ea typeface="Mada"/>
                <a:cs typeface="Mada"/>
                <a:sym typeface="Mada"/>
              </a:rPr>
              <a:t>Transition is the interval between these two stages during which the population increases oftentimes rapidly, as births exceed deaths.</a:t>
            </a:r>
            <a:endParaRPr sz="115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pic>
        <p:nvPicPr>
          <p:cNvPr id="160" name="Google Shape;160;p27"/>
          <p:cNvPicPr preferRelativeResize="0"/>
          <p:nvPr/>
        </p:nvPicPr>
        <p:blipFill>
          <a:blip r:embed="rId3">
            <a:alphaModFix/>
          </a:blip>
          <a:stretch>
            <a:fillRect/>
          </a:stretch>
        </p:blipFill>
        <p:spPr>
          <a:xfrm>
            <a:off x="38" y="1659103"/>
            <a:ext cx="7284722" cy="3132616"/>
          </a:xfrm>
          <a:prstGeom prst="rect">
            <a:avLst/>
          </a:prstGeom>
          <a:noFill/>
          <a:ln>
            <a:noFill/>
          </a:ln>
        </p:spPr>
      </p:pic>
      <p:sp>
        <p:nvSpPr>
          <p:cNvPr id="161" name="Google Shape;161;p27"/>
          <p:cNvSpPr/>
          <p:nvPr/>
        </p:nvSpPr>
        <p:spPr>
          <a:xfrm>
            <a:off x="5939357" y="4431256"/>
            <a:ext cx="1408800" cy="331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7"/>
          <p:cNvSpPr/>
          <p:nvPr/>
        </p:nvSpPr>
        <p:spPr>
          <a:xfrm>
            <a:off x="6055450" y="4431250"/>
            <a:ext cx="1408800" cy="460500"/>
          </a:xfrm>
          <a:prstGeom prst="upArrowCallout">
            <a:avLst>
              <a:gd fmla="val 25000" name="adj1"/>
              <a:gd fmla="val 25000" name="adj2"/>
              <a:gd fmla="val 25000" name="adj3"/>
              <a:gd fmla="val 64977" name="adj4"/>
            </a:avLst>
          </a:prstGeom>
          <a:solidFill>
            <a:srgbClr val="FFFFFF"/>
          </a:solidFill>
          <a:ln cap="flat" cmpd="sng" w="952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600"/>
          </a:p>
          <a:p>
            <a:pPr indent="0" lvl="0" marL="0" rtl="0" algn="ctr">
              <a:spcBef>
                <a:spcPts val="0"/>
              </a:spcBef>
              <a:spcAft>
                <a:spcPts val="0"/>
              </a:spcAft>
              <a:buNone/>
            </a:pPr>
            <a:r>
              <a:rPr b="1" lang="en-GB" sz="500">
                <a:latin typeface="Mada"/>
                <a:ea typeface="Mada"/>
                <a:cs typeface="Mada"/>
                <a:sym typeface="Mada"/>
              </a:rPr>
              <a:t>Evidence suggests rising fertility at very high development levels  - however no country fully reached level yet</a:t>
            </a:r>
            <a:endParaRPr b="1" sz="500">
              <a:latin typeface="Mada"/>
              <a:ea typeface="Mada"/>
              <a:cs typeface="Mada"/>
              <a:sym typeface="Mada"/>
            </a:endParaRPr>
          </a:p>
          <a:p>
            <a:pPr indent="0" lvl="0" marL="0" rtl="0" algn="ctr">
              <a:spcBef>
                <a:spcPts val="0"/>
              </a:spcBef>
              <a:spcAft>
                <a:spcPts val="0"/>
              </a:spcAft>
              <a:buNone/>
            </a:pPr>
            <a:r>
              <a:t/>
            </a:r>
            <a:endParaRPr sz="600"/>
          </a:p>
        </p:txBody>
      </p:sp>
      <p:sp>
        <p:nvSpPr>
          <p:cNvPr id="163" name="Google Shape;163;p27"/>
          <p:cNvSpPr txBox="1"/>
          <p:nvPr/>
        </p:nvSpPr>
        <p:spPr>
          <a:xfrm>
            <a:off x="-1" y="5291369"/>
            <a:ext cx="3108300" cy="43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GB" sz="1800">
                <a:solidFill>
                  <a:srgbClr val="76A5AF"/>
                </a:solidFill>
                <a:latin typeface="Nunito"/>
                <a:ea typeface="Nunito"/>
                <a:cs typeface="Nunito"/>
                <a:sym typeface="Nunito"/>
              </a:rPr>
              <a:t>Population Dynamics</a:t>
            </a:r>
            <a:endParaRPr sz="1800">
              <a:solidFill>
                <a:srgbClr val="76A5AF"/>
              </a:solidFill>
              <a:latin typeface="Nunito"/>
              <a:ea typeface="Nunito"/>
              <a:cs typeface="Nunito"/>
              <a:sym typeface="Nunito"/>
            </a:endParaRPr>
          </a:p>
        </p:txBody>
      </p:sp>
      <p:sp>
        <p:nvSpPr>
          <p:cNvPr id="164" name="Google Shape;164;p27"/>
          <p:cNvSpPr txBox="1"/>
          <p:nvPr/>
        </p:nvSpPr>
        <p:spPr>
          <a:xfrm>
            <a:off x="55" y="5698010"/>
            <a:ext cx="7589400" cy="431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It studies the size and age composition of populations and the biological and environmental processes driving them.</a:t>
            </a:r>
            <a:endParaRPr sz="1200">
              <a:latin typeface="Mada"/>
              <a:ea typeface="Mada"/>
              <a:cs typeface="Mada"/>
              <a:sym typeface="Mada"/>
            </a:endParaRPr>
          </a:p>
        </p:txBody>
      </p:sp>
      <p:sp>
        <p:nvSpPr>
          <p:cNvPr id="165" name="Google Shape;165;p27"/>
          <p:cNvSpPr txBox="1"/>
          <p:nvPr/>
        </p:nvSpPr>
        <p:spPr>
          <a:xfrm>
            <a:off x="-7375" y="6184525"/>
            <a:ext cx="3794700" cy="4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latin typeface="Mada"/>
                <a:ea typeface="Mada"/>
                <a:cs typeface="Mada"/>
                <a:sym typeface="Mada"/>
              </a:rPr>
              <a:t>Three factors contribute to population dynamics</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66" name="Google Shape;166;p27"/>
          <p:cNvSpPr/>
          <p:nvPr/>
        </p:nvSpPr>
        <p:spPr>
          <a:xfrm rot="10800000">
            <a:off x="1428920" y="6617965"/>
            <a:ext cx="936861" cy="936861"/>
          </a:xfrm>
          <a:custGeom>
            <a:rect b="b" l="l" r="r" t="t"/>
            <a:pathLst>
              <a:path extrusionOk="0" h="50281" w="50281">
                <a:moveTo>
                  <a:pt x="25146" y="4430"/>
                </a:moveTo>
                <a:cubicBezTo>
                  <a:pt x="36552" y="4430"/>
                  <a:pt x="45851" y="13717"/>
                  <a:pt x="45851" y="25135"/>
                </a:cubicBezTo>
                <a:cubicBezTo>
                  <a:pt x="45851" y="36553"/>
                  <a:pt x="36552" y="45840"/>
                  <a:pt x="25146" y="45840"/>
                </a:cubicBezTo>
                <a:cubicBezTo>
                  <a:pt x="13728" y="45840"/>
                  <a:pt x="4441" y="36553"/>
                  <a:pt x="4441" y="25135"/>
                </a:cubicBezTo>
                <a:cubicBezTo>
                  <a:pt x="4441" y="13717"/>
                  <a:pt x="13728" y="4430"/>
                  <a:pt x="25146" y="4430"/>
                </a:cubicBezTo>
                <a:close/>
                <a:moveTo>
                  <a:pt x="25146" y="1"/>
                </a:moveTo>
                <a:cubicBezTo>
                  <a:pt x="11263" y="1"/>
                  <a:pt x="0" y="11252"/>
                  <a:pt x="0" y="25135"/>
                </a:cubicBezTo>
                <a:cubicBezTo>
                  <a:pt x="0" y="39017"/>
                  <a:pt x="11263" y="50281"/>
                  <a:pt x="25146" y="50281"/>
                </a:cubicBezTo>
                <a:cubicBezTo>
                  <a:pt x="39029" y="50281"/>
                  <a:pt x="50280" y="39017"/>
                  <a:pt x="50280" y="25135"/>
                </a:cubicBezTo>
                <a:cubicBezTo>
                  <a:pt x="50280" y="11252"/>
                  <a:pt x="39029" y="1"/>
                  <a:pt x="25146"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7"/>
          <p:cNvSpPr/>
          <p:nvPr/>
        </p:nvSpPr>
        <p:spPr>
          <a:xfrm rot="10800000">
            <a:off x="1428927" y="7078504"/>
            <a:ext cx="936861" cy="476321"/>
          </a:xfrm>
          <a:custGeom>
            <a:rect b="b" l="l" r="r" t="t"/>
            <a:pathLst>
              <a:path extrusionOk="0" h="25564" w="50281">
                <a:moveTo>
                  <a:pt x="25146" y="1"/>
                </a:moveTo>
                <a:cubicBezTo>
                  <a:pt x="11263" y="1"/>
                  <a:pt x="0" y="11252"/>
                  <a:pt x="0" y="25135"/>
                </a:cubicBezTo>
                <a:cubicBezTo>
                  <a:pt x="0" y="25278"/>
                  <a:pt x="12" y="25420"/>
                  <a:pt x="12" y="25563"/>
                </a:cubicBezTo>
                <a:lnTo>
                  <a:pt x="4453" y="25563"/>
                </a:lnTo>
                <a:cubicBezTo>
                  <a:pt x="4441" y="25420"/>
                  <a:pt x="4441" y="25278"/>
                  <a:pt x="4441" y="25135"/>
                </a:cubicBezTo>
                <a:cubicBezTo>
                  <a:pt x="4441" y="13717"/>
                  <a:pt x="13728" y="4430"/>
                  <a:pt x="25146" y="4430"/>
                </a:cubicBezTo>
                <a:cubicBezTo>
                  <a:pt x="36552" y="4430"/>
                  <a:pt x="45851" y="13717"/>
                  <a:pt x="45851" y="25135"/>
                </a:cubicBezTo>
                <a:cubicBezTo>
                  <a:pt x="45851" y="25278"/>
                  <a:pt x="45839" y="25420"/>
                  <a:pt x="45839" y="25563"/>
                </a:cubicBezTo>
                <a:lnTo>
                  <a:pt x="50268" y="25563"/>
                </a:lnTo>
                <a:cubicBezTo>
                  <a:pt x="50268" y="25420"/>
                  <a:pt x="50280" y="25278"/>
                  <a:pt x="50280" y="25135"/>
                </a:cubicBezTo>
                <a:cubicBezTo>
                  <a:pt x="50280" y="11252"/>
                  <a:pt x="39029" y="1"/>
                  <a:pt x="25146"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7"/>
          <p:cNvSpPr/>
          <p:nvPr/>
        </p:nvSpPr>
        <p:spPr>
          <a:xfrm rot="10800000">
            <a:off x="2518198" y="7869356"/>
            <a:ext cx="936861" cy="936861"/>
          </a:xfrm>
          <a:custGeom>
            <a:rect b="b" l="l" r="r" t="t"/>
            <a:pathLst>
              <a:path extrusionOk="0" h="50281" w="50281">
                <a:moveTo>
                  <a:pt x="25134" y="4430"/>
                </a:moveTo>
                <a:cubicBezTo>
                  <a:pt x="36552" y="4430"/>
                  <a:pt x="45839" y="13717"/>
                  <a:pt x="45839" y="25135"/>
                </a:cubicBezTo>
                <a:cubicBezTo>
                  <a:pt x="45839" y="36553"/>
                  <a:pt x="36552" y="45840"/>
                  <a:pt x="25134" y="45840"/>
                </a:cubicBezTo>
                <a:cubicBezTo>
                  <a:pt x="13716" y="45840"/>
                  <a:pt x="4429" y="36553"/>
                  <a:pt x="4429" y="25135"/>
                </a:cubicBezTo>
                <a:cubicBezTo>
                  <a:pt x="4429" y="13717"/>
                  <a:pt x="13716" y="4430"/>
                  <a:pt x="25134" y="4430"/>
                </a:cubicBezTo>
                <a:close/>
                <a:moveTo>
                  <a:pt x="25134" y="1"/>
                </a:moveTo>
                <a:cubicBezTo>
                  <a:pt x="11251" y="1"/>
                  <a:pt x="0" y="11252"/>
                  <a:pt x="0" y="25135"/>
                </a:cubicBezTo>
                <a:cubicBezTo>
                  <a:pt x="0" y="39017"/>
                  <a:pt x="11251" y="50281"/>
                  <a:pt x="25134" y="50281"/>
                </a:cubicBezTo>
                <a:cubicBezTo>
                  <a:pt x="39017" y="50281"/>
                  <a:pt x="50280" y="39017"/>
                  <a:pt x="50280" y="25135"/>
                </a:cubicBezTo>
                <a:cubicBezTo>
                  <a:pt x="50280" y="11252"/>
                  <a:pt x="39017" y="1"/>
                  <a:pt x="25134"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7"/>
          <p:cNvSpPr/>
          <p:nvPr/>
        </p:nvSpPr>
        <p:spPr>
          <a:xfrm rot="10800000">
            <a:off x="2518413" y="7869344"/>
            <a:ext cx="936432" cy="460558"/>
          </a:xfrm>
          <a:custGeom>
            <a:rect b="b" l="l" r="r" t="t"/>
            <a:pathLst>
              <a:path extrusionOk="0" h="24718" w="50258">
                <a:moveTo>
                  <a:pt x="1" y="0"/>
                </a:moveTo>
                <a:cubicBezTo>
                  <a:pt x="227" y="13681"/>
                  <a:pt x="11383" y="24718"/>
                  <a:pt x="25123" y="24718"/>
                </a:cubicBezTo>
                <a:cubicBezTo>
                  <a:pt x="38875" y="24718"/>
                  <a:pt x="50031" y="13681"/>
                  <a:pt x="50257" y="0"/>
                </a:cubicBezTo>
                <a:lnTo>
                  <a:pt x="45816" y="0"/>
                </a:lnTo>
                <a:cubicBezTo>
                  <a:pt x="45590" y="11216"/>
                  <a:pt x="36398" y="20277"/>
                  <a:pt x="25123" y="20277"/>
                </a:cubicBezTo>
                <a:cubicBezTo>
                  <a:pt x="13848" y="20277"/>
                  <a:pt x="4656" y="11216"/>
                  <a:pt x="4430"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txBox="1"/>
          <p:nvPr/>
        </p:nvSpPr>
        <p:spPr>
          <a:xfrm>
            <a:off x="2620950" y="8208350"/>
            <a:ext cx="781800" cy="25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Mortality </a:t>
            </a:r>
            <a:endParaRPr sz="1200">
              <a:latin typeface="Mada"/>
              <a:ea typeface="Mada"/>
              <a:cs typeface="Mada"/>
              <a:sym typeface="Mada"/>
            </a:endParaRPr>
          </a:p>
        </p:txBody>
      </p:sp>
      <p:sp>
        <p:nvSpPr>
          <p:cNvPr id="171" name="Google Shape;171;p27"/>
          <p:cNvSpPr txBox="1"/>
          <p:nvPr/>
        </p:nvSpPr>
        <p:spPr>
          <a:xfrm>
            <a:off x="1546923" y="6859778"/>
            <a:ext cx="686100" cy="4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Fertility </a:t>
            </a:r>
            <a:endParaRPr sz="1200">
              <a:latin typeface="Mada"/>
              <a:ea typeface="Mada"/>
              <a:cs typeface="Mada"/>
              <a:sym typeface="Mada"/>
            </a:endParaRPr>
          </a:p>
        </p:txBody>
      </p:sp>
      <p:cxnSp>
        <p:nvCxnSpPr>
          <p:cNvPr id="172" name="Google Shape;172;p27"/>
          <p:cNvCxnSpPr/>
          <p:nvPr/>
        </p:nvCxnSpPr>
        <p:spPr>
          <a:xfrm flipH="1" rot="10800000">
            <a:off x="1506455" y="8460568"/>
            <a:ext cx="781800" cy="3600"/>
          </a:xfrm>
          <a:prstGeom prst="straightConnector1">
            <a:avLst/>
          </a:prstGeom>
          <a:noFill/>
          <a:ln cap="flat" cmpd="sng" w="19050">
            <a:solidFill>
              <a:srgbClr val="45818E"/>
            </a:solidFill>
            <a:prstDash val="solid"/>
            <a:round/>
            <a:headEnd len="med" w="med" type="stealth"/>
            <a:tailEnd len="med" w="med" type="stealth"/>
          </a:ln>
        </p:spPr>
      </p:cxnSp>
      <p:sp>
        <p:nvSpPr>
          <p:cNvPr id="173" name="Google Shape;173;p27"/>
          <p:cNvSpPr/>
          <p:nvPr/>
        </p:nvSpPr>
        <p:spPr>
          <a:xfrm rot="10800000">
            <a:off x="339656" y="7855809"/>
            <a:ext cx="936861" cy="936861"/>
          </a:xfrm>
          <a:custGeom>
            <a:rect b="b" l="l" r="r" t="t"/>
            <a:pathLst>
              <a:path extrusionOk="0" h="50281" w="50281">
                <a:moveTo>
                  <a:pt x="25146" y="4430"/>
                </a:moveTo>
                <a:cubicBezTo>
                  <a:pt x="36565" y="4430"/>
                  <a:pt x="45851" y="13717"/>
                  <a:pt x="45851" y="25135"/>
                </a:cubicBezTo>
                <a:cubicBezTo>
                  <a:pt x="45851" y="36553"/>
                  <a:pt x="36565" y="45840"/>
                  <a:pt x="25146" y="45840"/>
                </a:cubicBezTo>
                <a:cubicBezTo>
                  <a:pt x="13728" y="45840"/>
                  <a:pt x="4442" y="36553"/>
                  <a:pt x="4442" y="25135"/>
                </a:cubicBezTo>
                <a:cubicBezTo>
                  <a:pt x="4442" y="13717"/>
                  <a:pt x="13728" y="4430"/>
                  <a:pt x="25146" y="4430"/>
                </a:cubicBezTo>
                <a:close/>
                <a:moveTo>
                  <a:pt x="25146" y="1"/>
                </a:moveTo>
                <a:cubicBezTo>
                  <a:pt x="11264" y="1"/>
                  <a:pt x="0" y="11252"/>
                  <a:pt x="0" y="25135"/>
                </a:cubicBezTo>
                <a:cubicBezTo>
                  <a:pt x="0" y="39017"/>
                  <a:pt x="11264" y="50281"/>
                  <a:pt x="25146" y="50281"/>
                </a:cubicBezTo>
                <a:cubicBezTo>
                  <a:pt x="39029" y="50281"/>
                  <a:pt x="50281" y="39017"/>
                  <a:pt x="50281" y="25135"/>
                </a:cubicBezTo>
                <a:cubicBezTo>
                  <a:pt x="50281" y="11252"/>
                  <a:pt x="39029" y="1"/>
                  <a:pt x="25146"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7"/>
          <p:cNvSpPr/>
          <p:nvPr/>
        </p:nvSpPr>
        <p:spPr>
          <a:xfrm rot="10800000">
            <a:off x="339665" y="8321390"/>
            <a:ext cx="936861" cy="476321"/>
          </a:xfrm>
          <a:custGeom>
            <a:rect b="b" l="l" r="r" t="t"/>
            <a:pathLst>
              <a:path extrusionOk="0" h="25564" w="50281">
                <a:moveTo>
                  <a:pt x="25146" y="1"/>
                </a:moveTo>
                <a:cubicBezTo>
                  <a:pt x="11264" y="1"/>
                  <a:pt x="0" y="11252"/>
                  <a:pt x="0" y="25135"/>
                </a:cubicBezTo>
                <a:cubicBezTo>
                  <a:pt x="0" y="25278"/>
                  <a:pt x="12" y="25420"/>
                  <a:pt x="12" y="25563"/>
                </a:cubicBezTo>
                <a:lnTo>
                  <a:pt x="4453" y="25563"/>
                </a:lnTo>
                <a:cubicBezTo>
                  <a:pt x="4453" y="25420"/>
                  <a:pt x="4442" y="25278"/>
                  <a:pt x="4442" y="25135"/>
                </a:cubicBezTo>
                <a:cubicBezTo>
                  <a:pt x="4442" y="13717"/>
                  <a:pt x="13728" y="4430"/>
                  <a:pt x="25146" y="4430"/>
                </a:cubicBezTo>
                <a:cubicBezTo>
                  <a:pt x="36565" y="4430"/>
                  <a:pt x="45851" y="13717"/>
                  <a:pt x="45851" y="25135"/>
                </a:cubicBezTo>
                <a:cubicBezTo>
                  <a:pt x="45851" y="25278"/>
                  <a:pt x="45840" y="25420"/>
                  <a:pt x="45840" y="25563"/>
                </a:cubicBezTo>
                <a:lnTo>
                  <a:pt x="50269" y="25563"/>
                </a:lnTo>
                <a:cubicBezTo>
                  <a:pt x="50281" y="25420"/>
                  <a:pt x="50281" y="25278"/>
                  <a:pt x="50281" y="25135"/>
                </a:cubicBezTo>
                <a:cubicBezTo>
                  <a:pt x="50281" y="11252"/>
                  <a:pt x="39029" y="1"/>
                  <a:pt x="25146" y="1"/>
                </a:cubicBez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7"/>
          <p:cNvSpPr txBox="1"/>
          <p:nvPr/>
        </p:nvSpPr>
        <p:spPr>
          <a:xfrm>
            <a:off x="386473" y="8122225"/>
            <a:ext cx="846900" cy="4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Migration</a:t>
            </a:r>
            <a:endParaRPr sz="1200">
              <a:latin typeface="Mada"/>
              <a:ea typeface="Mada"/>
              <a:cs typeface="Mada"/>
              <a:sym typeface="Mada"/>
            </a:endParaRPr>
          </a:p>
        </p:txBody>
      </p:sp>
      <p:cxnSp>
        <p:nvCxnSpPr>
          <p:cNvPr id="176" name="Google Shape;176;p27"/>
          <p:cNvCxnSpPr/>
          <p:nvPr/>
        </p:nvCxnSpPr>
        <p:spPr>
          <a:xfrm flipH="1" rot="10800000">
            <a:off x="1050417" y="7508699"/>
            <a:ext cx="279900" cy="347100"/>
          </a:xfrm>
          <a:prstGeom prst="straightConnector1">
            <a:avLst/>
          </a:prstGeom>
          <a:noFill/>
          <a:ln cap="flat" cmpd="sng" w="19050">
            <a:solidFill>
              <a:srgbClr val="45818E"/>
            </a:solidFill>
            <a:prstDash val="solid"/>
            <a:round/>
            <a:headEnd len="med" w="med" type="stealth"/>
            <a:tailEnd len="med" w="med" type="stealth"/>
          </a:ln>
        </p:spPr>
      </p:cxnSp>
      <p:cxnSp>
        <p:nvCxnSpPr>
          <p:cNvPr id="177" name="Google Shape;177;p27"/>
          <p:cNvCxnSpPr/>
          <p:nvPr/>
        </p:nvCxnSpPr>
        <p:spPr>
          <a:xfrm rot="10800000">
            <a:off x="2408101" y="7518456"/>
            <a:ext cx="296400" cy="327600"/>
          </a:xfrm>
          <a:prstGeom prst="straightConnector1">
            <a:avLst/>
          </a:prstGeom>
          <a:noFill/>
          <a:ln cap="flat" cmpd="sng" w="19050">
            <a:solidFill>
              <a:srgbClr val="45818E"/>
            </a:solidFill>
            <a:prstDash val="solid"/>
            <a:round/>
            <a:headEnd len="med" w="med" type="stealth"/>
            <a:tailEnd len="med" w="med" type="stealth"/>
          </a:ln>
        </p:spPr>
      </p:cxnSp>
      <p:sp>
        <p:nvSpPr>
          <p:cNvPr id="178" name="Google Shape;178;p27"/>
          <p:cNvSpPr txBox="1"/>
          <p:nvPr/>
        </p:nvSpPr>
        <p:spPr>
          <a:xfrm>
            <a:off x="28575" y="6639725"/>
            <a:ext cx="1476300" cy="71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Fertility is the number of babies women have</a:t>
            </a:r>
            <a:endParaRPr sz="1200">
              <a:latin typeface="Mada"/>
              <a:ea typeface="Mada"/>
              <a:cs typeface="Mada"/>
              <a:sym typeface="Mada"/>
            </a:endParaRPr>
          </a:p>
        </p:txBody>
      </p:sp>
      <p:sp>
        <p:nvSpPr>
          <p:cNvPr id="179" name="Google Shape;179;p27"/>
          <p:cNvSpPr txBox="1"/>
          <p:nvPr/>
        </p:nvSpPr>
        <p:spPr>
          <a:xfrm>
            <a:off x="76199" y="8787475"/>
            <a:ext cx="1890000" cy="76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Migration looks at the number of people who are moving in/out of countries</a:t>
            </a:r>
            <a:endParaRPr sz="1200">
              <a:latin typeface="Mada"/>
              <a:ea typeface="Mada"/>
              <a:cs typeface="Mada"/>
              <a:sym typeface="Mada"/>
            </a:endParaRPr>
          </a:p>
        </p:txBody>
      </p:sp>
      <p:sp>
        <p:nvSpPr>
          <p:cNvPr id="180" name="Google Shape;180;p27"/>
          <p:cNvSpPr txBox="1"/>
          <p:nvPr/>
        </p:nvSpPr>
        <p:spPr>
          <a:xfrm>
            <a:off x="2091750" y="8896375"/>
            <a:ext cx="1524900" cy="54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Mortality is the rate of deaths in a given period</a:t>
            </a:r>
            <a:endParaRPr sz="1200">
              <a:latin typeface="Mada"/>
              <a:ea typeface="Mada"/>
              <a:cs typeface="Mada"/>
              <a:sym typeface="Mada"/>
            </a:endParaRPr>
          </a:p>
        </p:txBody>
      </p:sp>
      <p:cxnSp>
        <p:nvCxnSpPr>
          <p:cNvPr id="181" name="Google Shape;181;p27"/>
          <p:cNvCxnSpPr/>
          <p:nvPr/>
        </p:nvCxnSpPr>
        <p:spPr>
          <a:xfrm rot="10800000">
            <a:off x="3754600" y="6429463"/>
            <a:ext cx="6000" cy="3149100"/>
          </a:xfrm>
          <a:prstGeom prst="straightConnector1">
            <a:avLst/>
          </a:prstGeom>
          <a:noFill/>
          <a:ln cap="flat" cmpd="sng" w="19050">
            <a:solidFill>
              <a:schemeClr val="dk2"/>
            </a:solidFill>
            <a:prstDash val="dot"/>
            <a:round/>
            <a:headEnd len="med" w="med" type="none"/>
            <a:tailEnd len="med" w="med" type="none"/>
          </a:ln>
        </p:spPr>
      </p:cxnSp>
      <p:sp>
        <p:nvSpPr>
          <p:cNvPr id="182" name="Google Shape;182;p27"/>
          <p:cNvSpPr txBox="1"/>
          <p:nvPr/>
        </p:nvSpPr>
        <p:spPr>
          <a:xfrm>
            <a:off x="3802225" y="6213913"/>
            <a:ext cx="3794700" cy="4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latin typeface="Mada"/>
                <a:ea typeface="Mada"/>
                <a:cs typeface="Mada"/>
                <a:sym typeface="Mada"/>
              </a:rPr>
              <a:t>Population Drivers</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pic>
        <p:nvPicPr>
          <p:cNvPr id="183" name="Google Shape;183;p27"/>
          <p:cNvPicPr preferRelativeResize="0"/>
          <p:nvPr/>
        </p:nvPicPr>
        <p:blipFill>
          <a:blip r:embed="rId4">
            <a:alphaModFix/>
          </a:blip>
          <a:stretch>
            <a:fillRect/>
          </a:stretch>
        </p:blipFill>
        <p:spPr>
          <a:xfrm>
            <a:off x="4073397" y="7947475"/>
            <a:ext cx="352226" cy="503402"/>
          </a:xfrm>
          <a:prstGeom prst="rect">
            <a:avLst/>
          </a:prstGeom>
          <a:noFill/>
          <a:ln>
            <a:noFill/>
          </a:ln>
        </p:spPr>
      </p:pic>
      <p:pic>
        <p:nvPicPr>
          <p:cNvPr id="184" name="Google Shape;184;p27"/>
          <p:cNvPicPr preferRelativeResize="0"/>
          <p:nvPr/>
        </p:nvPicPr>
        <p:blipFill>
          <a:blip r:embed="rId5">
            <a:alphaModFix/>
          </a:blip>
          <a:stretch>
            <a:fillRect/>
          </a:stretch>
        </p:blipFill>
        <p:spPr>
          <a:xfrm>
            <a:off x="4600198" y="8010037"/>
            <a:ext cx="427525" cy="378274"/>
          </a:xfrm>
          <a:prstGeom prst="rect">
            <a:avLst/>
          </a:prstGeom>
          <a:noFill/>
          <a:ln>
            <a:noFill/>
          </a:ln>
        </p:spPr>
      </p:pic>
      <p:pic>
        <p:nvPicPr>
          <p:cNvPr id="185" name="Google Shape;185;p27"/>
          <p:cNvPicPr preferRelativeResize="0"/>
          <p:nvPr/>
        </p:nvPicPr>
        <p:blipFill>
          <a:blip r:embed="rId6">
            <a:alphaModFix/>
          </a:blip>
          <a:stretch>
            <a:fillRect/>
          </a:stretch>
        </p:blipFill>
        <p:spPr>
          <a:xfrm>
            <a:off x="6315296" y="7990827"/>
            <a:ext cx="427525" cy="397635"/>
          </a:xfrm>
          <a:prstGeom prst="rect">
            <a:avLst/>
          </a:prstGeom>
          <a:noFill/>
          <a:ln>
            <a:noFill/>
          </a:ln>
        </p:spPr>
      </p:pic>
      <p:pic>
        <p:nvPicPr>
          <p:cNvPr id="186" name="Google Shape;186;p27"/>
          <p:cNvPicPr preferRelativeResize="0"/>
          <p:nvPr/>
        </p:nvPicPr>
        <p:blipFill>
          <a:blip r:embed="rId7">
            <a:alphaModFix/>
          </a:blip>
          <a:stretch>
            <a:fillRect/>
          </a:stretch>
        </p:blipFill>
        <p:spPr>
          <a:xfrm>
            <a:off x="6937737" y="7970513"/>
            <a:ext cx="427526" cy="438261"/>
          </a:xfrm>
          <a:prstGeom prst="rect">
            <a:avLst/>
          </a:prstGeom>
          <a:noFill/>
          <a:ln>
            <a:noFill/>
          </a:ln>
        </p:spPr>
      </p:pic>
      <p:pic>
        <p:nvPicPr>
          <p:cNvPr id="187" name="Google Shape;187;p27"/>
          <p:cNvPicPr preferRelativeResize="0"/>
          <p:nvPr/>
        </p:nvPicPr>
        <p:blipFill rotWithShape="1">
          <a:blip r:embed="rId8">
            <a:alphaModFix/>
          </a:blip>
          <a:srcRect b="33523" l="29421" r="35359" t="28643"/>
          <a:stretch/>
        </p:blipFill>
        <p:spPr>
          <a:xfrm>
            <a:off x="4903900" y="6463225"/>
            <a:ext cx="1408773" cy="1253725"/>
          </a:xfrm>
          <a:prstGeom prst="rect">
            <a:avLst/>
          </a:prstGeom>
          <a:noFill/>
          <a:ln>
            <a:noFill/>
          </a:ln>
        </p:spPr>
      </p:pic>
      <p:sp>
        <p:nvSpPr>
          <p:cNvPr id="188" name="Google Shape;188;p27"/>
          <p:cNvSpPr/>
          <p:nvPr/>
        </p:nvSpPr>
        <p:spPr>
          <a:xfrm>
            <a:off x="0" y="5653525"/>
            <a:ext cx="2288400" cy="576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189" name="Google Shape;189;p27"/>
          <p:cNvSpPr txBox="1"/>
          <p:nvPr/>
        </p:nvSpPr>
        <p:spPr>
          <a:xfrm>
            <a:off x="3511825" y="7717975"/>
            <a:ext cx="2094600" cy="19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t>Birth rates &amp; Immigration</a:t>
            </a:r>
            <a:endParaRPr sz="1000"/>
          </a:p>
        </p:txBody>
      </p:sp>
      <p:cxnSp>
        <p:nvCxnSpPr>
          <p:cNvPr id="190" name="Google Shape;190;p27"/>
          <p:cNvCxnSpPr/>
          <p:nvPr/>
        </p:nvCxnSpPr>
        <p:spPr>
          <a:xfrm>
            <a:off x="3841827" y="7675418"/>
            <a:ext cx="1396800" cy="0"/>
          </a:xfrm>
          <a:prstGeom prst="straightConnector1">
            <a:avLst/>
          </a:prstGeom>
          <a:noFill/>
          <a:ln cap="flat" cmpd="sng" w="9525">
            <a:solidFill>
              <a:srgbClr val="595959"/>
            </a:solidFill>
            <a:prstDash val="solid"/>
            <a:round/>
            <a:headEnd len="med" w="med" type="none"/>
            <a:tailEnd len="med" w="med" type="none"/>
          </a:ln>
        </p:spPr>
      </p:cxnSp>
      <p:cxnSp>
        <p:nvCxnSpPr>
          <p:cNvPr id="191" name="Google Shape;191;p27"/>
          <p:cNvCxnSpPr/>
          <p:nvPr/>
        </p:nvCxnSpPr>
        <p:spPr>
          <a:xfrm>
            <a:off x="3853950" y="8476384"/>
            <a:ext cx="1404000" cy="0"/>
          </a:xfrm>
          <a:prstGeom prst="straightConnector1">
            <a:avLst/>
          </a:prstGeom>
          <a:noFill/>
          <a:ln cap="flat" cmpd="sng" w="9525">
            <a:solidFill>
              <a:srgbClr val="595959"/>
            </a:solidFill>
            <a:prstDash val="solid"/>
            <a:round/>
            <a:headEnd len="med" w="med" type="none"/>
            <a:tailEnd len="med" w="med" type="none"/>
          </a:ln>
        </p:spPr>
      </p:cxnSp>
      <p:sp>
        <p:nvSpPr>
          <p:cNvPr id="192" name="Google Shape;192;p27"/>
          <p:cNvSpPr txBox="1"/>
          <p:nvPr/>
        </p:nvSpPr>
        <p:spPr>
          <a:xfrm>
            <a:off x="5915023" y="7670350"/>
            <a:ext cx="1829400" cy="19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t>Death rates &amp; Emigration</a:t>
            </a:r>
            <a:endParaRPr sz="1000"/>
          </a:p>
        </p:txBody>
      </p:sp>
      <p:cxnSp>
        <p:nvCxnSpPr>
          <p:cNvPr id="193" name="Google Shape;193;p27"/>
          <p:cNvCxnSpPr/>
          <p:nvPr/>
        </p:nvCxnSpPr>
        <p:spPr>
          <a:xfrm>
            <a:off x="6153150" y="7676350"/>
            <a:ext cx="1377000" cy="0"/>
          </a:xfrm>
          <a:prstGeom prst="straightConnector1">
            <a:avLst/>
          </a:prstGeom>
          <a:noFill/>
          <a:ln cap="flat" cmpd="sng" w="9525">
            <a:solidFill>
              <a:srgbClr val="595959"/>
            </a:solidFill>
            <a:prstDash val="solid"/>
            <a:round/>
            <a:headEnd len="med" w="med" type="none"/>
            <a:tailEnd len="med" w="med" type="none"/>
          </a:ln>
        </p:spPr>
      </p:cxnSp>
      <p:cxnSp>
        <p:nvCxnSpPr>
          <p:cNvPr id="194" name="Google Shape;194;p27"/>
          <p:cNvCxnSpPr/>
          <p:nvPr/>
        </p:nvCxnSpPr>
        <p:spPr>
          <a:xfrm>
            <a:off x="6172200" y="8474100"/>
            <a:ext cx="1357800" cy="0"/>
          </a:xfrm>
          <a:prstGeom prst="straightConnector1">
            <a:avLst/>
          </a:prstGeom>
          <a:noFill/>
          <a:ln cap="flat" cmpd="sng" w="9525">
            <a:solidFill>
              <a:srgbClr val="595959"/>
            </a:solidFill>
            <a:prstDash val="solid"/>
            <a:round/>
            <a:headEnd len="med" w="med" type="none"/>
            <a:tailEnd len="med" w="med" type="none"/>
          </a:ln>
        </p:spPr>
      </p:cxnSp>
      <p:sp>
        <p:nvSpPr>
          <p:cNvPr id="195" name="Google Shape;195;p27"/>
          <p:cNvSpPr/>
          <p:nvPr/>
        </p:nvSpPr>
        <p:spPr>
          <a:xfrm>
            <a:off x="4356088" y="7030000"/>
            <a:ext cx="547800" cy="549300"/>
          </a:xfrm>
          <a:prstGeom prst="bentArrow">
            <a:avLst>
              <a:gd fmla="val 14006" name="adj1"/>
              <a:gd fmla="val 15974" name="adj2"/>
              <a:gd fmla="val 25000" name="adj3"/>
              <a:gd fmla="val 43750" name="adj4"/>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p:nvPr/>
        </p:nvSpPr>
        <p:spPr>
          <a:xfrm rot="5400000">
            <a:off x="6224380" y="7065088"/>
            <a:ext cx="547800" cy="549300"/>
          </a:xfrm>
          <a:prstGeom prst="bentArrow">
            <a:avLst>
              <a:gd fmla="val 14006" name="adj1"/>
              <a:gd fmla="val 15974" name="adj2"/>
              <a:gd fmla="val 25000" name="adj3"/>
              <a:gd fmla="val 43750" name="adj4"/>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7"/>
          <p:cNvSpPr txBox="1"/>
          <p:nvPr/>
        </p:nvSpPr>
        <p:spPr>
          <a:xfrm>
            <a:off x="1197325" y="7421975"/>
            <a:ext cx="1408800" cy="115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rgbClr val="76A5AF"/>
                </a:solidFill>
                <a:latin typeface="Mada"/>
                <a:ea typeface="Mada"/>
                <a:cs typeface="Mada"/>
                <a:sym typeface="Mada"/>
              </a:rPr>
              <a:t>Total population growth and population composition</a:t>
            </a:r>
            <a:endParaRPr sz="1100">
              <a:solidFill>
                <a:srgbClr val="76A5AF"/>
              </a:solidFill>
              <a:latin typeface="Mada"/>
              <a:ea typeface="Mada"/>
              <a:cs typeface="Mada"/>
              <a:sym typeface="Mada"/>
            </a:endParaRPr>
          </a:p>
        </p:txBody>
      </p:sp>
      <p:sp>
        <p:nvSpPr>
          <p:cNvPr id="198" name="Google Shape;198;p27"/>
          <p:cNvSpPr/>
          <p:nvPr/>
        </p:nvSpPr>
        <p:spPr>
          <a:xfrm>
            <a:off x="3686175" y="8659775"/>
            <a:ext cx="3843900" cy="936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highlight>
                  <a:srgbClr val="D0E0E3"/>
                </a:highlight>
                <a:latin typeface="Mada"/>
                <a:ea typeface="Mada"/>
                <a:cs typeface="Mada"/>
                <a:sym typeface="Mada"/>
              </a:rPr>
              <a:t>Key questions</a:t>
            </a:r>
            <a:endParaRPr b="1" sz="1200">
              <a:highlight>
                <a:srgbClr val="D0E0E3"/>
              </a:highlight>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What is the link between population growth and healthcare system utilization ? </a:t>
            </a:r>
            <a:r>
              <a:rPr baseline="30000" lang="en-GB">
                <a:solidFill>
                  <a:srgbClr val="6AA84F"/>
                </a:solidFill>
                <a:latin typeface="Mada"/>
                <a:ea typeface="Mada"/>
                <a:cs typeface="Mada"/>
                <a:sym typeface="Mada"/>
              </a:rPr>
              <a:t>3</a:t>
            </a:r>
            <a:endParaRPr baseline="30000">
              <a:solidFill>
                <a:srgbClr val="6AA84F"/>
              </a:solidFill>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Is population growth in the Saudi context a real problem and why?</a:t>
            </a:r>
            <a:endParaRPr sz="1200">
              <a:latin typeface="Mada"/>
              <a:ea typeface="Mada"/>
              <a:cs typeface="Mada"/>
              <a:sym typeface="Mada"/>
            </a:endParaRPr>
          </a:p>
        </p:txBody>
      </p:sp>
      <p:sp>
        <p:nvSpPr>
          <p:cNvPr id="199" name="Google Shape;199;p27"/>
          <p:cNvSpPr txBox="1"/>
          <p:nvPr/>
        </p:nvSpPr>
        <p:spPr>
          <a:xfrm>
            <a:off x="14225" y="9610375"/>
            <a:ext cx="7589400" cy="108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Mada"/>
                <a:ea typeface="Mada"/>
                <a:cs typeface="Mada"/>
                <a:sym typeface="Mada"/>
              </a:rPr>
              <a:t>1: </a:t>
            </a:r>
            <a:r>
              <a:rPr b="1" lang="en-GB" sz="900">
                <a:solidFill>
                  <a:srgbClr val="6AA84F"/>
                </a:solidFill>
                <a:latin typeface="Mada"/>
                <a:ea typeface="Mada"/>
                <a:cs typeface="Mada"/>
                <a:sym typeface="Mada"/>
              </a:rPr>
              <a:t>Stage 1:</a:t>
            </a:r>
            <a:r>
              <a:rPr lang="en-GB" sz="900">
                <a:solidFill>
                  <a:srgbClr val="6AA84F"/>
                </a:solidFill>
                <a:latin typeface="Mada"/>
                <a:ea typeface="Mada"/>
                <a:cs typeface="Mada"/>
                <a:sym typeface="Mada"/>
              </a:rPr>
              <a:t> The majority of the population is﹤15 years old (↑birth rates) and very low population of </a:t>
            </a:r>
            <a:r>
              <a:rPr lang="en-GB" sz="900">
                <a:solidFill>
                  <a:srgbClr val="6AA84F"/>
                </a:solidFill>
                <a:latin typeface="Mada"/>
                <a:ea typeface="Mada"/>
                <a:cs typeface="Mada"/>
                <a:sym typeface="Mada"/>
              </a:rPr>
              <a:t>﹥6</a:t>
            </a:r>
            <a:r>
              <a:rPr lang="en-GB" sz="900">
                <a:solidFill>
                  <a:srgbClr val="6AA84F"/>
                </a:solidFill>
                <a:latin typeface="Mada"/>
                <a:ea typeface="Mada"/>
                <a:cs typeface="Mada"/>
                <a:sym typeface="Mada"/>
              </a:rPr>
              <a:t>5 years old (↑death rates). These are countries in Africa, that aren’t managing infectious diseases (Malaria, HIV, etc..).</a:t>
            </a:r>
            <a:endParaRPr sz="900">
              <a:solidFill>
                <a:srgbClr val="6AA84F"/>
              </a:solidFill>
              <a:latin typeface="Mada"/>
              <a:ea typeface="Mada"/>
              <a:cs typeface="Mada"/>
              <a:sym typeface="Mada"/>
            </a:endParaRPr>
          </a:p>
          <a:p>
            <a:pPr indent="0" lvl="0" marL="0" rtl="0" algn="l">
              <a:spcBef>
                <a:spcPts val="0"/>
              </a:spcBef>
              <a:spcAft>
                <a:spcPts val="0"/>
              </a:spcAft>
              <a:buNone/>
            </a:pPr>
            <a:r>
              <a:rPr b="1" lang="en-GB" sz="900">
                <a:solidFill>
                  <a:srgbClr val="6AA84F"/>
                </a:solidFill>
                <a:latin typeface="Mada"/>
                <a:ea typeface="Mada"/>
                <a:cs typeface="Mada"/>
                <a:sym typeface="Mada"/>
              </a:rPr>
              <a:t>Stage 2:</a:t>
            </a:r>
            <a:r>
              <a:rPr lang="en-GB" sz="900">
                <a:solidFill>
                  <a:srgbClr val="6AA84F"/>
                </a:solidFill>
                <a:latin typeface="Mada"/>
                <a:ea typeface="Mada"/>
                <a:cs typeface="Mada"/>
                <a:sym typeface="Mada"/>
              </a:rPr>
              <a:t> </a:t>
            </a:r>
            <a:r>
              <a:rPr lang="en-GB" sz="900">
                <a:solidFill>
                  <a:srgbClr val="6AA84F"/>
                </a:solidFill>
                <a:latin typeface="Mada"/>
                <a:ea typeface="Mada"/>
                <a:cs typeface="Mada"/>
                <a:sym typeface="Mada"/>
              </a:rPr>
              <a:t>↑birth rates and the majority of the population are between 15-64 (↑working age population). </a:t>
            </a:r>
            <a:r>
              <a:rPr lang="en-GB" sz="900">
                <a:solidFill>
                  <a:srgbClr val="6AA84F"/>
                </a:solidFill>
                <a:latin typeface="Mada"/>
                <a:ea typeface="Mada"/>
                <a:cs typeface="Mada"/>
                <a:sym typeface="Mada"/>
              </a:rPr>
              <a:t>There’s improvement in the healthcare system and the quality of life</a:t>
            </a:r>
            <a:r>
              <a:rPr lang="en-GB" sz="900">
                <a:solidFill>
                  <a:srgbClr val="6AA84F"/>
                </a:solidFill>
                <a:latin typeface="Mada"/>
                <a:ea typeface="Mada"/>
                <a:cs typeface="Mada"/>
                <a:sym typeface="Mada"/>
              </a:rPr>
              <a:t> which lead to decreased death rate but birth rate is very high.</a:t>
            </a:r>
            <a:endParaRPr sz="900">
              <a:solidFill>
                <a:srgbClr val="6AA84F"/>
              </a:solidFill>
              <a:latin typeface="Mada"/>
              <a:ea typeface="Mada"/>
              <a:cs typeface="Mada"/>
              <a:sym typeface="Mada"/>
            </a:endParaRPr>
          </a:p>
          <a:p>
            <a:pPr indent="0" lvl="0" marL="0" rtl="0" algn="l">
              <a:spcBef>
                <a:spcPts val="0"/>
              </a:spcBef>
              <a:spcAft>
                <a:spcPts val="0"/>
              </a:spcAft>
              <a:buNone/>
            </a:pPr>
            <a:r>
              <a:rPr b="1" lang="en-GB" sz="900">
                <a:solidFill>
                  <a:srgbClr val="6AA84F"/>
                </a:solidFill>
                <a:latin typeface="Mada"/>
                <a:ea typeface="Mada"/>
                <a:cs typeface="Mada"/>
                <a:sym typeface="Mada"/>
              </a:rPr>
              <a:t>Stage 3:</a:t>
            </a:r>
            <a:r>
              <a:rPr lang="en-GB" sz="900">
                <a:solidFill>
                  <a:srgbClr val="6AA84F"/>
                </a:solidFill>
                <a:latin typeface="Mada"/>
                <a:ea typeface="Mada"/>
                <a:cs typeface="Mada"/>
                <a:sym typeface="Mada"/>
              </a:rPr>
              <a:t> When birth rate starts to decreased  fall, the working age population (15-64) starts to have less dependence.</a:t>
            </a:r>
            <a:endParaRPr sz="900">
              <a:solidFill>
                <a:srgbClr val="6AA84F"/>
              </a:solidFill>
              <a:latin typeface="Mada"/>
              <a:ea typeface="Mada"/>
              <a:cs typeface="Mada"/>
              <a:sym typeface="Mada"/>
            </a:endParaRPr>
          </a:p>
          <a:p>
            <a:pPr indent="0" lvl="0" marL="0" rtl="0" algn="l">
              <a:spcBef>
                <a:spcPts val="0"/>
              </a:spcBef>
              <a:spcAft>
                <a:spcPts val="0"/>
              </a:spcAft>
              <a:buNone/>
            </a:pPr>
            <a:r>
              <a:rPr b="1" lang="en-GB" sz="900">
                <a:solidFill>
                  <a:srgbClr val="6AA84F"/>
                </a:solidFill>
                <a:latin typeface="Mada"/>
                <a:ea typeface="Mada"/>
                <a:cs typeface="Mada"/>
                <a:sym typeface="Mada"/>
              </a:rPr>
              <a:t>Stage 4:</a:t>
            </a:r>
            <a:r>
              <a:rPr lang="en-GB" sz="900">
                <a:solidFill>
                  <a:srgbClr val="6AA84F"/>
                </a:solidFill>
                <a:latin typeface="Mada"/>
                <a:ea typeface="Mada"/>
                <a:cs typeface="Mada"/>
                <a:sym typeface="Mada"/>
              </a:rPr>
              <a:t> Birth rate starts matching the death rate (as if it’s replacing it. This is a very aging population.)</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3: Increase demand of healthcare services.</a:t>
            </a:r>
            <a:endParaRPr sz="900">
              <a:solidFill>
                <a:srgbClr val="6AA84F"/>
              </a:solidFill>
              <a:latin typeface="Mada"/>
              <a:ea typeface="Mada"/>
              <a:cs typeface="Mada"/>
              <a:sym typeface="Mada"/>
            </a:endParaRPr>
          </a:p>
        </p:txBody>
      </p:sp>
      <p:sp>
        <p:nvSpPr>
          <p:cNvPr id="200" name="Google Shape;200;p27"/>
          <p:cNvSpPr txBox="1"/>
          <p:nvPr/>
        </p:nvSpPr>
        <p:spPr>
          <a:xfrm>
            <a:off x="14225" y="4831175"/>
            <a:ext cx="7684800" cy="54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Mada"/>
                <a:ea typeface="Mada"/>
                <a:cs typeface="Mada"/>
                <a:sym typeface="Mada"/>
              </a:rPr>
              <a:t>2: Each stage has its own policy:</a:t>
            </a:r>
            <a:endParaRPr sz="9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en-GB" sz="900">
                <a:solidFill>
                  <a:srgbClr val="6AA84F"/>
                </a:solidFill>
                <a:latin typeface="Mada"/>
                <a:ea typeface="Mada"/>
                <a:cs typeface="Mada"/>
                <a:sym typeface="Mada"/>
              </a:rPr>
              <a:t>Stage 1:</a:t>
            </a:r>
            <a:r>
              <a:rPr lang="en-GB" sz="900">
                <a:solidFill>
                  <a:srgbClr val="6AA84F"/>
                </a:solidFill>
                <a:latin typeface="Mada"/>
                <a:ea typeface="Mada"/>
                <a:cs typeface="Mada"/>
                <a:sym typeface="Mada"/>
              </a:rPr>
              <a:t> To fight malaria, reduce death rates and birth rates. </a:t>
            </a:r>
            <a:endParaRPr sz="9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en-GB" sz="900">
                <a:solidFill>
                  <a:srgbClr val="6AA84F"/>
                </a:solidFill>
                <a:latin typeface="Mada"/>
                <a:ea typeface="Mada"/>
                <a:cs typeface="Mada"/>
                <a:sym typeface="Mada"/>
              </a:rPr>
              <a:t>Egypt:</a:t>
            </a:r>
            <a:r>
              <a:rPr lang="en-GB" sz="900">
                <a:solidFill>
                  <a:srgbClr val="6AA84F"/>
                </a:solidFill>
                <a:latin typeface="Mada"/>
                <a:ea typeface="Mada"/>
                <a:cs typeface="Mada"/>
                <a:sym typeface="Mada"/>
              </a:rPr>
              <a:t> How is Egypt going to provide/afford good education and jobs for the people coming in? It’s a question of contraceptive policies and family planning </a:t>
            </a:r>
            <a:r>
              <a:rPr lang="en-GB" sz="900">
                <a:solidFill>
                  <a:srgbClr val="6AA84F"/>
                </a:solidFill>
                <a:latin typeface="Mada"/>
                <a:ea typeface="Mada"/>
                <a:cs typeface="Mada"/>
                <a:sym typeface="Mada"/>
              </a:rPr>
              <a:t>services</a:t>
            </a:r>
            <a:r>
              <a:rPr lang="en-GB" sz="900">
                <a:solidFill>
                  <a:srgbClr val="6AA84F"/>
                </a:solidFill>
                <a:latin typeface="Mada"/>
                <a:ea typeface="Mada"/>
                <a:cs typeface="Mada"/>
                <a:sym typeface="Mada"/>
              </a:rPr>
              <a:t> within the healthcare system.</a:t>
            </a:r>
            <a:endParaRPr sz="900">
              <a:solidFill>
                <a:srgbClr val="6AA84F"/>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p:nvPr/>
        </p:nvSpPr>
        <p:spPr>
          <a:xfrm>
            <a:off x="2571075" y="852476"/>
            <a:ext cx="2447400" cy="98400"/>
          </a:xfrm>
          <a:prstGeom prst="rect">
            <a:avLst/>
          </a:prstGeom>
          <a:solidFill>
            <a:srgbClr val="134F5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206" name="Google Shape;206;p28"/>
          <p:cNvSpPr txBox="1"/>
          <p:nvPr/>
        </p:nvSpPr>
        <p:spPr>
          <a:xfrm>
            <a:off x="3074437" y="303976"/>
            <a:ext cx="1901100" cy="46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Fertility</a:t>
            </a:r>
            <a:endParaRPr>
              <a:latin typeface="Nunito"/>
              <a:ea typeface="Nunito"/>
              <a:cs typeface="Nunito"/>
              <a:sym typeface="Nunito"/>
            </a:endParaRPr>
          </a:p>
        </p:txBody>
      </p:sp>
      <p:sp>
        <p:nvSpPr>
          <p:cNvPr id="207" name="Google Shape;207;p28"/>
          <p:cNvSpPr txBox="1"/>
          <p:nvPr/>
        </p:nvSpPr>
        <p:spPr>
          <a:xfrm>
            <a:off x="-76115" y="976629"/>
            <a:ext cx="7589400" cy="383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solidFill>
                  <a:schemeClr val="dk1"/>
                </a:solidFill>
                <a:latin typeface="Mada"/>
                <a:ea typeface="Mada"/>
                <a:cs typeface="Mada"/>
                <a:sym typeface="Mada"/>
              </a:rPr>
              <a:t> It is </a:t>
            </a:r>
            <a:r>
              <a:rPr lang="en-GB" sz="1200">
                <a:latin typeface="Mada"/>
                <a:ea typeface="Mada"/>
                <a:cs typeface="Mada"/>
                <a:sym typeface="Mada"/>
              </a:rPr>
              <a:t>the child-bearing capacity of the population represented by women between the ages of 15 and 49 years.</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pic>
        <p:nvPicPr>
          <p:cNvPr id="208" name="Google Shape;208;p28"/>
          <p:cNvPicPr preferRelativeResize="0"/>
          <p:nvPr/>
        </p:nvPicPr>
        <p:blipFill rotWithShape="1">
          <a:blip r:embed="rId3">
            <a:alphaModFix/>
          </a:blip>
          <a:srcRect b="30445" l="33201" r="33792" t="24570"/>
          <a:stretch/>
        </p:blipFill>
        <p:spPr>
          <a:xfrm>
            <a:off x="2571086" y="223050"/>
            <a:ext cx="613898" cy="627448"/>
          </a:xfrm>
          <a:prstGeom prst="rect">
            <a:avLst/>
          </a:prstGeom>
          <a:noFill/>
          <a:ln>
            <a:noFill/>
          </a:ln>
        </p:spPr>
      </p:pic>
      <p:sp>
        <p:nvSpPr>
          <p:cNvPr id="209" name="Google Shape;209;p28"/>
          <p:cNvSpPr/>
          <p:nvPr/>
        </p:nvSpPr>
        <p:spPr>
          <a:xfrm>
            <a:off x="456163" y="2525650"/>
            <a:ext cx="7072200" cy="9237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Mada"/>
              <a:ea typeface="Mada"/>
              <a:cs typeface="Mada"/>
              <a:sym typeface="Mada"/>
            </a:endParaRPr>
          </a:p>
          <a:p>
            <a:pPr indent="0" lvl="0" marL="0" rtl="0" algn="l">
              <a:spcBef>
                <a:spcPts val="0"/>
              </a:spcBef>
              <a:spcAft>
                <a:spcPts val="0"/>
              </a:spcAft>
              <a:buNone/>
            </a:pPr>
            <a:r>
              <a:t/>
            </a:r>
            <a:endParaRPr sz="1100"/>
          </a:p>
        </p:txBody>
      </p:sp>
      <p:sp>
        <p:nvSpPr>
          <p:cNvPr id="210" name="Google Shape;210;p28"/>
          <p:cNvSpPr txBox="1"/>
          <p:nvPr/>
        </p:nvSpPr>
        <p:spPr>
          <a:xfrm>
            <a:off x="-15062" y="2746714"/>
            <a:ext cx="391200" cy="481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3500">
                <a:solidFill>
                  <a:srgbClr val="134F5C"/>
                </a:solidFill>
                <a:latin typeface="Nunito"/>
                <a:ea typeface="Nunito"/>
                <a:cs typeface="Nunito"/>
                <a:sym typeface="Nunito"/>
              </a:rPr>
              <a:t>1</a:t>
            </a:r>
            <a:endParaRPr b="1" sz="3500">
              <a:solidFill>
                <a:srgbClr val="134F5C"/>
              </a:solidFill>
              <a:latin typeface="Nunito"/>
              <a:ea typeface="Nunito"/>
              <a:cs typeface="Nunito"/>
              <a:sym typeface="Nunito"/>
            </a:endParaRPr>
          </a:p>
        </p:txBody>
      </p:sp>
      <p:grpSp>
        <p:nvGrpSpPr>
          <p:cNvPr id="211" name="Google Shape;211;p28"/>
          <p:cNvGrpSpPr/>
          <p:nvPr/>
        </p:nvGrpSpPr>
        <p:grpSpPr>
          <a:xfrm>
            <a:off x="379906" y="2525639"/>
            <a:ext cx="511256" cy="923575"/>
            <a:chOff x="1085125" y="209550"/>
            <a:chExt cx="566175" cy="923575"/>
          </a:xfrm>
        </p:grpSpPr>
        <p:sp>
          <p:nvSpPr>
            <p:cNvPr id="212" name="Google Shape;212;p2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4" name="Google Shape;214;p28"/>
          <p:cNvSpPr/>
          <p:nvPr/>
        </p:nvSpPr>
        <p:spPr>
          <a:xfrm>
            <a:off x="456187" y="3637002"/>
            <a:ext cx="7072200" cy="8097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Mada"/>
              <a:ea typeface="Mada"/>
              <a:cs typeface="Mada"/>
              <a:sym typeface="Mada"/>
            </a:endParaRPr>
          </a:p>
          <a:p>
            <a:pPr indent="0" lvl="0" marL="0" rtl="0" algn="l">
              <a:spcBef>
                <a:spcPts val="0"/>
              </a:spcBef>
              <a:spcAft>
                <a:spcPts val="0"/>
              </a:spcAft>
              <a:buNone/>
            </a:pPr>
            <a:r>
              <a:t/>
            </a:r>
            <a:endParaRPr sz="10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215" name="Google Shape;215;p28"/>
          <p:cNvSpPr txBox="1"/>
          <p:nvPr/>
        </p:nvSpPr>
        <p:spPr>
          <a:xfrm>
            <a:off x="-15062" y="3787052"/>
            <a:ext cx="391200" cy="481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3500">
                <a:solidFill>
                  <a:srgbClr val="76A5AF"/>
                </a:solidFill>
                <a:latin typeface="Nunito"/>
                <a:ea typeface="Nunito"/>
                <a:cs typeface="Nunito"/>
                <a:sym typeface="Nunito"/>
              </a:rPr>
              <a:t>2</a:t>
            </a:r>
            <a:endParaRPr b="1" sz="3500">
              <a:solidFill>
                <a:srgbClr val="76A5AF"/>
              </a:solidFill>
              <a:latin typeface="Nunito"/>
              <a:ea typeface="Nunito"/>
              <a:cs typeface="Nunito"/>
              <a:sym typeface="Nunito"/>
            </a:endParaRPr>
          </a:p>
        </p:txBody>
      </p:sp>
      <p:grpSp>
        <p:nvGrpSpPr>
          <p:cNvPr id="216" name="Google Shape;216;p28"/>
          <p:cNvGrpSpPr/>
          <p:nvPr/>
        </p:nvGrpSpPr>
        <p:grpSpPr>
          <a:xfrm>
            <a:off x="379906" y="3565977"/>
            <a:ext cx="511256" cy="923575"/>
            <a:chOff x="1085125" y="209550"/>
            <a:chExt cx="566175" cy="923575"/>
          </a:xfrm>
        </p:grpSpPr>
        <p:sp>
          <p:nvSpPr>
            <p:cNvPr id="217" name="Google Shape;217;p2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 name="Google Shape;219;p28"/>
          <p:cNvSpPr/>
          <p:nvPr/>
        </p:nvSpPr>
        <p:spPr>
          <a:xfrm>
            <a:off x="428125" y="4634827"/>
            <a:ext cx="7128300" cy="9237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latin typeface="Mada"/>
              <a:ea typeface="Mada"/>
              <a:cs typeface="Mada"/>
              <a:sym typeface="Mada"/>
            </a:endParaRPr>
          </a:p>
          <a:p>
            <a:pPr indent="0" lvl="0" marL="0" rtl="0" algn="l">
              <a:spcBef>
                <a:spcPts val="0"/>
              </a:spcBef>
              <a:spcAft>
                <a:spcPts val="0"/>
              </a:spcAft>
              <a:buNone/>
            </a:pPr>
            <a:r>
              <a:t/>
            </a:r>
            <a:endParaRPr b="1" sz="1200">
              <a:latin typeface="Mada"/>
              <a:ea typeface="Mada"/>
              <a:cs typeface="Mada"/>
              <a:sym typeface="Mada"/>
            </a:endParaRPr>
          </a:p>
          <a:p>
            <a:pPr indent="0" lvl="0" marL="0" rtl="0" algn="l">
              <a:spcBef>
                <a:spcPts val="0"/>
              </a:spcBef>
              <a:spcAft>
                <a:spcPts val="0"/>
              </a:spcAft>
              <a:buNone/>
            </a:pPr>
            <a:r>
              <a:rPr b="1" lang="en-GB" sz="1200">
                <a:solidFill>
                  <a:srgbClr val="CC0000"/>
                </a:solidFill>
                <a:latin typeface="Mada"/>
                <a:ea typeface="Mada"/>
                <a:cs typeface="Mada"/>
                <a:sym typeface="Mada"/>
              </a:rPr>
              <a:t>Total Fertility Rate (TFR): </a:t>
            </a:r>
            <a:endParaRPr b="1" sz="1200">
              <a:solidFill>
                <a:srgbClr val="CC0000"/>
              </a:solidFill>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average number of children a woman would bear during her reproductive lifetime (15-49 years), assuming her childbearing conforms to her age-specific fertility rate every year of her childbearing years. </a:t>
            </a:r>
            <a:r>
              <a:rPr b="1" lang="en-GB" sz="1200">
                <a:solidFill>
                  <a:srgbClr val="CC0000"/>
                </a:solidFill>
                <a:latin typeface="Mada"/>
                <a:ea typeface="Mada"/>
                <a:cs typeface="Mada"/>
                <a:sym typeface="Mada"/>
              </a:rPr>
              <a:t>Internationally used measure of fertility</a:t>
            </a:r>
            <a:r>
              <a:rPr b="1" lang="en-GB" sz="1200">
                <a:solidFill>
                  <a:srgbClr val="CC0000"/>
                </a:solidFill>
                <a:latin typeface="Mada"/>
                <a:ea typeface="Mada"/>
                <a:cs typeface="Mada"/>
                <a:sym typeface="Mada"/>
              </a:rPr>
              <a:t>. </a:t>
            </a:r>
            <a:r>
              <a:rPr lang="en-GB" sz="1200">
                <a:solidFill>
                  <a:srgbClr val="6AA84F"/>
                </a:solidFill>
                <a:latin typeface="Mada"/>
                <a:ea typeface="Mada"/>
                <a:cs typeface="Mada"/>
                <a:sym typeface="Mada"/>
              </a:rPr>
              <a:t>What is the best measure for comparison? TFR</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200">
              <a:solidFill>
                <a:srgbClr val="6AA84F"/>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220" name="Google Shape;220;p28"/>
          <p:cNvSpPr txBox="1"/>
          <p:nvPr/>
        </p:nvSpPr>
        <p:spPr>
          <a:xfrm>
            <a:off x="-43100" y="4798939"/>
            <a:ext cx="391200" cy="481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3500">
                <a:solidFill>
                  <a:srgbClr val="A2C4C9"/>
                </a:solidFill>
                <a:latin typeface="Nunito"/>
                <a:ea typeface="Nunito"/>
                <a:cs typeface="Nunito"/>
                <a:sym typeface="Nunito"/>
              </a:rPr>
              <a:t>3</a:t>
            </a:r>
            <a:endParaRPr b="1" sz="3500">
              <a:solidFill>
                <a:srgbClr val="A2C4C9"/>
              </a:solidFill>
              <a:latin typeface="Nunito"/>
              <a:ea typeface="Nunito"/>
              <a:cs typeface="Nunito"/>
              <a:sym typeface="Nunito"/>
            </a:endParaRPr>
          </a:p>
        </p:txBody>
      </p:sp>
      <p:grpSp>
        <p:nvGrpSpPr>
          <p:cNvPr id="221" name="Google Shape;221;p28"/>
          <p:cNvGrpSpPr/>
          <p:nvPr/>
        </p:nvGrpSpPr>
        <p:grpSpPr>
          <a:xfrm>
            <a:off x="322423" y="4573080"/>
            <a:ext cx="568723" cy="1058048"/>
            <a:chOff x="1085125" y="209550"/>
            <a:chExt cx="566175" cy="923575"/>
          </a:xfrm>
        </p:grpSpPr>
        <p:sp>
          <p:nvSpPr>
            <p:cNvPr id="222" name="Google Shape;222;p2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 name="Google Shape;224;p28"/>
          <p:cNvSpPr txBox="1"/>
          <p:nvPr/>
        </p:nvSpPr>
        <p:spPr>
          <a:xfrm>
            <a:off x="2104059" y="2999686"/>
            <a:ext cx="1074900" cy="2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N of live births</a:t>
            </a:r>
            <a:endParaRPr sz="11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225" name="Google Shape;225;p28"/>
          <p:cNvSpPr txBox="1"/>
          <p:nvPr/>
        </p:nvSpPr>
        <p:spPr>
          <a:xfrm>
            <a:off x="1413400" y="3183475"/>
            <a:ext cx="2712000" cy="34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Mid - year female population aged 15-49</a:t>
            </a:r>
            <a:endParaRPr sz="1200">
              <a:latin typeface="Mada"/>
              <a:ea typeface="Mada"/>
              <a:cs typeface="Mada"/>
              <a:sym typeface="Mada"/>
            </a:endParaRPr>
          </a:p>
        </p:txBody>
      </p:sp>
      <p:sp>
        <p:nvSpPr>
          <p:cNvPr id="226" name="Google Shape;226;p28"/>
          <p:cNvSpPr txBox="1"/>
          <p:nvPr/>
        </p:nvSpPr>
        <p:spPr>
          <a:xfrm>
            <a:off x="1144654" y="3086916"/>
            <a:ext cx="9594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GFR = </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sp>
        <p:nvSpPr>
          <p:cNvPr id="227" name="Google Shape;227;p28"/>
          <p:cNvSpPr txBox="1"/>
          <p:nvPr/>
        </p:nvSpPr>
        <p:spPr>
          <a:xfrm>
            <a:off x="1210875" y="3097400"/>
            <a:ext cx="3205200" cy="344400"/>
          </a:xfrm>
          <a:prstGeom prst="rect">
            <a:avLst/>
          </a:prstGeom>
          <a:noFill/>
          <a:ln cap="flat" cmpd="sng" w="19050">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28" name="Google Shape;228;p28"/>
          <p:cNvSpPr txBox="1"/>
          <p:nvPr/>
        </p:nvSpPr>
        <p:spPr>
          <a:xfrm>
            <a:off x="3892104" y="3096388"/>
            <a:ext cx="6138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X 1000</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sp>
        <p:nvSpPr>
          <p:cNvPr id="229" name="Google Shape;229;p28"/>
          <p:cNvSpPr txBox="1"/>
          <p:nvPr/>
        </p:nvSpPr>
        <p:spPr>
          <a:xfrm>
            <a:off x="5335998" y="2983300"/>
            <a:ext cx="5961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90254</a:t>
            </a:r>
            <a:endParaRPr sz="11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230" name="Google Shape;230;p28"/>
          <p:cNvSpPr txBox="1"/>
          <p:nvPr/>
        </p:nvSpPr>
        <p:spPr>
          <a:xfrm>
            <a:off x="5243278" y="3240750"/>
            <a:ext cx="781500" cy="34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2374912</a:t>
            </a:r>
            <a:endParaRPr sz="11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231" name="Google Shape;231;p28"/>
          <p:cNvSpPr txBox="1"/>
          <p:nvPr/>
        </p:nvSpPr>
        <p:spPr>
          <a:xfrm>
            <a:off x="4897198" y="3051225"/>
            <a:ext cx="6138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GFR </a:t>
            </a:r>
            <a:r>
              <a:rPr lang="en-GB" sz="1100">
                <a:solidFill>
                  <a:schemeClr val="dk1"/>
                </a:solidFill>
                <a:latin typeface="Mada"/>
                <a:ea typeface="Mada"/>
                <a:cs typeface="Mada"/>
                <a:sym typeface="Mada"/>
              </a:rPr>
              <a:t>= </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sp>
        <p:nvSpPr>
          <p:cNvPr id="232" name="Google Shape;232;p28"/>
          <p:cNvSpPr txBox="1"/>
          <p:nvPr/>
        </p:nvSpPr>
        <p:spPr>
          <a:xfrm>
            <a:off x="5812064" y="3051225"/>
            <a:ext cx="8535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X 1000 = 38</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cxnSp>
        <p:nvCxnSpPr>
          <p:cNvPr id="233" name="Google Shape;233;p28"/>
          <p:cNvCxnSpPr/>
          <p:nvPr/>
        </p:nvCxnSpPr>
        <p:spPr>
          <a:xfrm flipH="1" rot="10800000">
            <a:off x="5393304" y="3252366"/>
            <a:ext cx="481500" cy="3000"/>
          </a:xfrm>
          <a:prstGeom prst="straightConnector1">
            <a:avLst/>
          </a:prstGeom>
          <a:noFill/>
          <a:ln cap="flat" cmpd="sng" w="9525">
            <a:solidFill>
              <a:schemeClr val="dk2"/>
            </a:solidFill>
            <a:prstDash val="solid"/>
            <a:round/>
            <a:headEnd len="med" w="med" type="none"/>
            <a:tailEnd len="med" w="med" type="none"/>
          </a:ln>
        </p:spPr>
      </p:cxnSp>
      <p:sp>
        <p:nvSpPr>
          <p:cNvPr id="234" name="Google Shape;234;p28"/>
          <p:cNvSpPr txBox="1"/>
          <p:nvPr/>
        </p:nvSpPr>
        <p:spPr>
          <a:xfrm>
            <a:off x="4974568" y="3096388"/>
            <a:ext cx="1624500" cy="344400"/>
          </a:xfrm>
          <a:prstGeom prst="rect">
            <a:avLst/>
          </a:prstGeom>
          <a:noFill/>
          <a:ln cap="flat" cmpd="sng" w="19050">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35" name="Google Shape;235;p28"/>
          <p:cNvSpPr txBox="1"/>
          <p:nvPr/>
        </p:nvSpPr>
        <p:spPr>
          <a:xfrm>
            <a:off x="1580700" y="4105150"/>
            <a:ext cx="4272300" cy="344400"/>
          </a:xfrm>
          <a:prstGeom prst="rect">
            <a:avLst/>
          </a:prstGeom>
          <a:noFill/>
          <a:ln cap="flat" cmpd="sng" w="19050">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36" name="Google Shape;236;p28"/>
          <p:cNvSpPr txBox="1"/>
          <p:nvPr/>
        </p:nvSpPr>
        <p:spPr>
          <a:xfrm>
            <a:off x="2720288" y="4011563"/>
            <a:ext cx="2999100" cy="2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N of live births of mothers aged 20 - 24</a:t>
            </a:r>
            <a:endParaRPr sz="11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237" name="Google Shape;237;p28"/>
          <p:cNvSpPr txBox="1"/>
          <p:nvPr/>
        </p:nvSpPr>
        <p:spPr>
          <a:xfrm>
            <a:off x="2630888" y="4207963"/>
            <a:ext cx="2712000" cy="29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Mid - year female population aged 20 - 24</a:t>
            </a:r>
            <a:endParaRPr sz="1200">
              <a:latin typeface="Mada"/>
              <a:ea typeface="Mada"/>
              <a:cs typeface="Mada"/>
              <a:sym typeface="Mada"/>
            </a:endParaRPr>
          </a:p>
        </p:txBody>
      </p:sp>
      <p:sp>
        <p:nvSpPr>
          <p:cNvPr id="238" name="Google Shape;238;p28"/>
          <p:cNvSpPr txBox="1"/>
          <p:nvPr/>
        </p:nvSpPr>
        <p:spPr>
          <a:xfrm>
            <a:off x="1592363" y="4107763"/>
            <a:ext cx="12204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Age - specific FR</a:t>
            </a:r>
            <a:r>
              <a:rPr lang="en-GB" sz="1100">
                <a:solidFill>
                  <a:schemeClr val="dk1"/>
                </a:solidFill>
                <a:latin typeface="Mada"/>
                <a:ea typeface="Mada"/>
                <a:cs typeface="Mada"/>
                <a:sym typeface="Mada"/>
              </a:rPr>
              <a:t>= </a:t>
            </a:r>
            <a:endParaRPr sz="1100">
              <a:latin typeface="Mada"/>
              <a:ea typeface="Mada"/>
              <a:cs typeface="Mada"/>
              <a:sym typeface="Mada"/>
            </a:endParaRPr>
          </a:p>
        </p:txBody>
      </p:sp>
      <p:sp>
        <p:nvSpPr>
          <p:cNvPr id="239" name="Google Shape;239;p28"/>
          <p:cNvSpPr txBox="1"/>
          <p:nvPr/>
        </p:nvSpPr>
        <p:spPr>
          <a:xfrm>
            <a:off x="5224909" y="4087170"/>
            <a:ext cx="6138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X 1000</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cxnSp>
        <p:nvCxnSpPr>
          <p:cNvPr id="240" name="Google Shape;240;p28"/>
          <p:cNvCxnSpPr/>
          <p:nvPr/>
        </p:nvCxnSpPr>
        <p:spPr>
          <a:xfrm flipH="1" rot="10800000">
            <a:off x="2796497" y="4282191"/>
            <a:ext cx="2380800" cy="11100"/>
          </a:xfrm>
          <a:prstGeom prst="straightConnector1">
            <a:avLst/>
          </a:prstGeom>
          <a:noFill/>
          <a:ln cap="flat" cmpd="sng" w="9525">
            <a:solidFill>
              <a:schemeClr val="dk2"/>
            </a:solidFill>
            <a:prstDash val="solid"/>
            <a:round/>
            <a:headEnd len="med" w="med" type="none"/>
            <a:tailEnd len="med" w="med" type="none"/>
          </a:ln>
        </p:spPr>
      </p:cxnSp>
      <p:sp>
        <p:nvSpPr>
          <p:cNvPr id="241" name="Google Shape;241;p28"/>
          <p:cNvSpPr/>
          <p:nvPr/>
        </p:nvSpPr>
        <p:spPr>
          <a:xfrm>
            <a:off x="5928525" y="1876926"/>
            <a:ext cx="1519800" cy="481200"/>
          </a:xfrm>
          <a:prstGeom prst="rect">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latin typeface="Mada"/>
                <a:ea typeface="Mada"/>
                <a:cs typeface="Mada"/>
                <a:sym typeface="Mada"/>
              </a:rPr>
              <a:t>total </a:t>
            </a:r>
            <a:r>
              <a:rPr b="1" lang="en-GB" sz="1200">
                <a:latin typeface="Mada"/>
                <a:ea typeface="Mada"/>
                <a:cs typeface="Mada"/>
                <a:sym typeface="Mada"/>
              </a:rPr>
              <a:t>fertility rate</a:t>
            </a:r>
            <a:endParaRPr b="1" sz="1200">
              <a:latin typeface="Mada"/>
              <a:ea typeface="Mada"/>
              <a:cs typeface="Mada"/>
              <a:sym typeface="Mada"/>
            </a:endParaRPr>
          </a:p>
        </p:txBody>
      </p:sp>
      <p:sp>
        <p:nvSpPr>
          <p:cNvPr id="242" name="Google Shape;242;p28"/>
          <p:cNvSpPr/>
          <p:nvPr/>
        </p:nvSpPr>
        <p:spPr>
          <a:xfrm>
            <a:off x="5629350" y="1876850"/>
            <a:ext cx="593475" cy="481200"/>
          </a:xfrm>
          <a:prstGeom prst="flowChartMerge">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Mada"/>
                <a:ea typeface="Mada"/>
                <a:cs typeface="Mada"/>
                <a:sym typeface="Mada"/>
              </a:rPr>
              <a:t>3</a:t>
            </a:r>
            <a:endParaRPr b="1" sz="1800">
              <a:solidFill>
                <a:srgbClr val="FFFFFF"/>
              </a:solidFill>
              <a:latin typeface="Mada"/>
              <a:ea typeface="Mada"/>
              <a:cs typeface="Mada"/>
              <a:sym typeface="Mada"/>
            </a:endParaRPr>
          </a:p>
        </p:txBody>
      </p:sp>
      <p:sp>
        <p:nvSpPr>
          <p:cNvPr id="243" name="Google Shape;243;p28"/>
          <p:cNvSpPr/>
          <p:nvPr/>
        </p:nvSpPr>
        <p:spPr>
          <a:xfrm>
            <a:off x="3191250" y="1876975"/>
            <a:ext cx="1784400" cy="481200"/>
          </a:xfrm>
          <a:prstGeom prst="rect">
            <a:avLst/>
          </a:prstGeom>
          <a:solidFill>
            <a:srgbClr val="EEEEEE"/>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b="1" lang="en-GB" sz="1200">
                <a:latin typeface="Mada"/>
                <a:ea typeface="Mada"/>
                <a:cs typeface="Mada"/>
                <a:sym typeface="Mada"/>
              </a:rPr>
              <a:t>   Age-specific fertility rate</a:t>
            </a:r>
            <a:endParaRPr b="1" sz="1200">
              <a:latin typeface="Mada"/>
              <a:ea typeface="Mada"/>
              <a:cs typeface="Mada"/>
              <a:sym typeface="Mada"/>
            </a:endParaRPr>
          </a:p>
        </p:txBody>
      </p:sp>
      <p:sp>
        <p:nvSpPr>
          <p:cNvPr id="244" name="Google Shape;244;p28"/>
          <p:cNvSpPr/>
          <p:nvPr/>
        </p:nvSpPr>
        <p:spPr>
          <a:xfrm>
            <a:off x="2904450" y="1876875"/>
            <a:ext cx="562475" cy="481200"/>
          </a:xfrm>
          <a:prstGeom prst="flowChartMerge">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Mada"/>
                <a:ea typeface="Mada"/>
                <a:cs typeface="Mada"/>
                <a:sym typeface="Mada"/>
              </a:rPr>
              <a:t>2</a:t>
            </a:r>
            <a:endParaRPr b="1" sz="1800">
              <a:solidFill>
                <a:srgbClr val="FFFFFF"/>
              </a:solidFill>
              <a:latin typeface="Mada"/>
              <a:ea typeface="Mada"/>
              <a:cs typeface="Mada"/>
              <a:sym typeface="Mada"/>
            </a:endParaRPr>
          </a:p>
        </p:txBody>
      </p:sp>
      <p:sp>
        <p:nvSpPr>
          <p:cNvPr id="245" name="Google Shape;245;p28"/>
          <p:cNvSpPr/>
          <p:nvPr/>
        </p:nvSpPr>
        <p:spPr>
          <a:xfrm>
            <a:off x="448625" y="1883775"/>
            <a:ext cx="1735200" cy="434100"/>
          </a:xfrm>
          <a:prstGeom prst="rect">
            <a:avLst/>
          </a:prstGeom>
          <a:solidFill>
            <a:srgbClr val="EEEEEE"/>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b="1" lang="en-GB" sz="1200">
                <a:latin typeface="Mada"/>
                <a:ea typeface="Mada"/>
                <a:cs typeface="Mada"/>
                <a:sym typeface="Mada"/>
              </a:rPr>
              <a:t>  </a:t>
            </a:r>
            <a:r>
              <a:rPr b="1" lang="en-GB" sz="1200">
                <a:latin typeface="Mada"/>
                <a:ea typeface="Mada"/>
                <a:cs typeface="Mada"/>
                <a:sym typeface="Mada"/>
              </a:rPr>
              <a:t>General fertility rate</a:t>
            </a:r>
            <a:endParaRPr b="1" sz="1200">
              <a:latin typeface="Mada"/>
              <a:ea typeface="Mada"/>
              <a:cs typeface="Mada"/>
              <a:sym typeface="Mada"/>
            </a:endParaRPr>
          </a:p>
        </p:txBody>
      </p:sp>
      <p:sp>
        <p:nvSpPr>
          <p:cNvPr id="246" name="Google Shape;246;p28"/>
          <p:cNvSpPr/>
          <p:nvPr/>
        </p:nvSpPr>
        <p:spPr>
          <a:xfrm>
            <a:off x="141205" y="1883650"/>
            <a:ext cx="600821" cy="434406"/>
          </a:xfrm>
          <a:prstGeom prst="flowChartMerge">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Mada"/>
                <a:ea typeface="Mada"/>
                <a:cs typeface="Mada"/>
                <a:sym typeface="Mada"/>
              </a:rPr>
              <a:t>1</a:t>
            </a:r>
            <a:endParaRPr b="1" sz="1800">
              <a:solidFill>
                <a:srgbClr val="FFFFFF"/>
              </a:solidFill>
              <a:latin typeface="Mada"/>
              <a:ea typeface="Mada"/>
              <a:cs typeface="Mada"/>
              <a:sym typeface="Mada"/>
            </a:endParaRPr>
          </a:p>
        </p:txBody>
      </p:sp>
      <p:pic>
        <p:nvPicPr>
          <p:cNvPr id="247" name="Google Shape;247;p28"/>
          <p:cNvPicPr preferRelativeResize="0"/>
          <p:nvPr/>
        </p:nvPicPr>
        <p:blipFill rotWithShape="1">
          <a:blip r:embed="rId4">
            <a:alphaModFix/>
          </a:blip>
          <a:srcRect b="22508" l="4370" r="6072" t="40373"/>
          <a:stretch/>
        </p:blipFill>
        <p:spPr>
          <a:xfrm>
            <a:off x="75" y="5606225"/>
            <a:ext cx="4458373" cy="1085038"/>
          </a:xfrm>
          <a:prstGeom prst="rect">
            <a:avLst/>
          </a:prstGeom>
          <a:noFill/>
          <a:ln>
            <a:noFill/>
          </a:ln>
        </p:spPr>
      </p:pic>
      <p:pic>
        <p:nvPicPr>
          <p:cNvPr id="248" name="Google Shape;248;p28"/>
          <p:cNvPicPr preferRelativeResize="0"/>
          <p:nvPr/>
        </p:nvPicPr>
        <p:blipFill rotWithShape="1">
          <a:blip r:embed="rId5">
            <a:alphaModFix/>
          </a:blip>
          <a:srcRect b="26824" l="5590" r="44135" t="30752"/>
          <a:stretch/>
        </p:blipFill>
        <p:spPr>
          <a:xfrm>
            <a:off x="61150" y="7089000"/>
            <a:ext cx="3134802" cy="1440826"/>
          </a:xfrm>
          <a:prstGeom prst="rect">
            <a:avLst/>
          </a:prstGeom>
          <a:noFill/>
          <a:ln>
            <a:noFill/>
          </a:ln>
        </p:spPr>
      </p:pic>
      <p:pic>
        <p:nvPicPr>
          <p:cNvPr id="249" name="Google Shape;249;p28"/>
          <p:cNvPicPr preferRelativeResize="0"/>
          <p:nvPr/>
        </p:nvPicPr>
        <p:blipFill rotWithShape="1">
          <a:blip r:embed="rId6">
            <a:alphaModFix/>
          </a:blip>
          <a:srcRect b="21084" l="5588" r="38642" t="30755"/>
          <a:stretch/>
        </p:blipFill>
        <p:spPr>
          <a:xfrm>
            <a:off x="4335363" y="7089000"/>
            <a:ext cx="3134802" cy="1440826"/>
          </a:xfrm>
          <a:prstGeom prst="rect">
            <a:avLst/>
          </a:prstGeom>
          <a:noFill/>
          <a:ln>
            <a:noFill/>
          </a:ln>
        </p:spPr>
      </p:pic>
      <p:sp>
        <p:nvSpPr>
          <p:cNvPr id="250" name="Google Shape;250;p28"/>
          <p:cNvSpPr txBox="1"/>
          <p:nvPr/>
        </p:nvSpPr>
        <p:spPr>
          <a:xfrm>
            <a:off x="8509877" y="5581325"/>
            <a:ext cx="2875800" cy="7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8"/>
          <p:cNvSpPr txBox="1"/>
          <p:nvPr/>
        </p:nvSpPr>
        <p:spPr>
          <a:xfrm>
            <a:off x="4557775" y="5640799"/>
            <a:ext cx="2970600" cy="855000"/>
          </a:xfrm>
          <a:prstGeom prst="rect">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rgbClr val="CC0000"/>
                </a:solidFill>
                <a:latin typeface="Mada"/>
                <a:ea typeface="Mada"/>
                <a:cs typeface="Mada"/>
                <a:sym typeface="Mada"/>
              </a:rPr>
              <a:t>TFR </a:t>
            </a:r>
            <a:r>
              <a:rPr b="1" lang="en-GB" sz="1200">
                <a:solidFill>
                  <a:srgbClr val="CC0000"/>
                </a:solidFill>
                <a:latin typeface="Mada"/>
                <a:ea typeface="Mada"/>
                <a:cs typeface="Mada"/>
                <a:sym typeface="Mada"/>
              </a:rPr>
              <a:t>&gt;</a:t>
            </a:r>
            <a:r>
              <a:rPr lang="en-GB" sz="1200">
                <a:solidFill>
                  <a:srgbClr val="CC0000"/>
                </a:solidFill>
                <a:latin typeface="Mada"/>
                <a:ea typeface="Mada"/>
                <a:cs typeface="Mada"/>
                <a:sym typeface="Mada"/>
              </a:rPr>
              <a:t> 2 means growing population</a:t>
            </a:r>
            <a:endParaRPr sz="1200">
              <a:solidFill>
                <a:srgbClr val="CC0000"/>
              </a:solidFill>
              <a:latin typeface="Mada"/>
              <a:ea typeface="Mada"/>
              <a:cs typeface="Mada"/>
              <a:sym typeface="Mada"/>
            </a:endParaRPr>
          </a:p>
          <a:p>
            <a:pPr indent="0" lvl="0" marL="0" rtl="0" algn="l">
              <a:spcBef>
                <a:spcPts val="0"/>
              </a:spcBef>
              <a:spcAft>
                <a:spcPts val="0"/>
              </a:spcAft>
              <a:buNone/>
            </a:pPr>
            <a:r>
              <a:rPr lang="en-GB" sz="1200">
                <a:solidFill>
                  <a:srgbClr val="CC0000"/>
                </a:solidFill>
                <a:latin typeface="Mada"/>
                <a:ea typeface="Mada"/>
                <a:cs typeface="Mada"/>
                <a:sym typeface="Mada"/>
              </a:rPr>
              <a:t>TFR </a:t>
            </a:r>
            <a:r>
              <a:rPr b="1" lang="en-GB" sz="1200">
                <a:solidFill>
                  <a:srgbClr val="CC0000"/>
                </a:solidFill>
                <a:latin typeface="Mada"/>
                <a:ea typeface="Mada"/>
                <a:cs typeface="Mada"/>
                <a:sym typeface="Mada"/>
              </a:rPr>
              <a:t>&lt;</a:t>
            </a:r>
            <a:r>
              <a:rPr lang="en-GB" sz="1200">
                <a:solidFill>
                  <a:srgbClr val="CC0000"/>
                </a:solidFill>
                <a:latin typeface="Mada"/>
                <a:ea typeface="Mada"/>
                <a:cs typeface="Mada"/>
                <a:sym typeface="Mada"/>
              </a:rPr>
              <a:t> 2 means decreasing number of the population</a:t>
            </a:r>
            <a:endParaRPr sz="1200">
              <a:solidFill>
                <a:srgbClr val="CC0000"/>
              </a:solidFill>
              <a:latin typeface="Mada"/>
              <a:ea typeface="Mada"/>
              <a:cs typeface="Mada"/>
              <a:sym typeface="Mada"/>
            </a:endParaRPr>
          </a:p>
          <a:p>
            <a:pPr indent="0" lvl="0" marL="0" rtl="0" algn="l">
              <a:spcBef>
                <a:spcPts val="0"/>
              </a:spcBef>
              <a:spcAft>
                <a:spcPts val="0"/>
              </a:spcAft>
              <a:buNone/>
            </a:pPr>
            <a:r>
              <a:rPr lang="en-GB" sz="1200">
                <a:solidFill>
                  <a:srgbClr val="6AA84F"/>
                </a:solidFill>
                <a:latin typeface="Mada"/>
                <a:ea typeface="Mada"/>
                <a:cs typeface="Mada"/>
                <a:sym typeface="Mada"/>
              </a:rPr>
              <a:t>TFR = 2 or 2.1→ replacement fertility </a:t>
            </a:r>
            <a:r>
              <a:rPr baseline="30000" lang="en-GB" sz="1200">
                <a:solidFill>
                  <a:srgbClr val="6AA84F"/>
                </a:solidFill>
                <a:latin typeface="Mada"/>
                <a:ea typeface="Mada"/>
                <a:cs typeface="Mada"/>
                <a:sym typeface="Mada"/>
              </a:rPr>
              <a:t>3</a:t>
            </a:r>
            <a:endParaRPr baseline="30000" sz="1200">
              <a:solidFill>
                <a:srgbClr val="6AA84F"/>
              </a:solidFill>
              <a:latin typeface="Mada"/>
              <a:ea typeface="Mada"/>
              <a:cs typeface="Mada"/>
              <a:sym typeface="Mada"/>
            </a:endParaRPr>
          </a:p>
        </p:txBody>
      </p:sp>
      <p:sp>
        <p:nvSpPr>
          <p:cNvPr id="252" name="Google Shape;252;p28"/>
          <p:cNvSpPr txBox="1"/>
          <p:nvPr/>
        </p:nvSpPr>
        <p:spPr>
          <a:xfrm>
            <a:off x="33125" y="8637474"/>
            <a:ext cx="3631500" cy="976800"/>
          </a:xfrm>
          <a:prstGeom prst="rect">
            <a:avLst/>
          </a:prstGeom>
          <a:no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Mada"/>
                <a:ea typeface="Mada"/>
                <a:cs typeface="Mada"/>
                <a:sym typeface="Mada"/>
              </a:rPr>
              <a:t>• </a:t>
            </a:r>
            <a:r>
              <a:rPr lang="en-GB" sz="900">
                <a:latin typeface="Mada"/>
                <a:ea typeface="Mada"/>
                <a:cs typeface="Mada"/>
                <a:sym typeface="Mada"/>
              </a:rPr>
              <a:t>Fertility replacement rate for total population is about 2.1; thus current fertility rate is slightly above replacement.</a:t>
            </a:r>
            <a:endParaRPr sz="900">
              <a:latin typeface="Mada"/>
              <a:ea typeface="Mada"/>
              <a:cs typeface="Mada"/>
              <a:sym typeface="Mada"/>
            </a:endParaRPr>
          </a:p>
          <a:p>
            <a:pPr indent="0" lvl="0" marL="0" rtl="0" algn="ctr">
              <a:spcBef>
                <a:spcPts val="0"/>
              </a:spcBef>
              <a:spcAft>
                <a:spcPts val="0"/>
              </a:spcAft>
              <a:buNone/>
            </a:pPr>
            <a:r>
              <a:rPr lang="en-GB" sz="900">
                <a:latin typeface="Mada"/>
                <a:ea typeface="Mada"/>
                <a:cs typeface="Mada"/>
                <a:sym typeface="Mada"/>
              </a:rPr>
              <a:t>• Replacement fertility rate results in zero population growth in the long run; in short term, demographic inertia may result in continued growth.</a:t>
            </a:r>
            <a:endParaRPr sz="900">
              <a:latin typeface="Mada"/>
              <a:ea typeface="Mada"/>
              <a:cs typeface="Mada"/>
              <a:sym typeface="Mada"/>
            </a:endParaRPr>
          </a:p>
          <a:p>
            <a:pPr indent="0" lvl="0" marL="0" rtl="0" algn="ctr">
              <a:spcBef>
                <a:spcPts val="0"/>
              </a:spcBef>
              <a:spcAft>
                <a:spcPts val="0"/>
              </a:spcAft>
              <a:buNone/>
            </a:pPr>
            <a:r>
              <a:rPr lang="en-GB" sz="900">
                <a:latin typeface="Mada"/>
                <a:ea typeface="Mada"/>
                <a:cs typeface="Mada"/>
                <a:sym typeface="Mada"/>
              </a:rPr>
              <a:t>• If fertility is kept constant at levels by 2050 there will be an increase in population size of more than 6 million.</a:t>
            </a:r>
            <a:endParaRPr sz="1000">
              <a:latin typeface="Mada"/>
              <a:ea typeface="Mada"/>
              <a:cs typeface="Mada"/>
              <a:sym typeface="Mada"/>
            </a:endParaRPr>
          </a:p>
        </p:txBody>
      </p:sp>
      <p:sp>
        <p:nvSpPr>
          <p:cNvPr id="253" name="Google Shape;253;p28"/>
          <p:cNvSpPr txBox="1"/>
          <p:nvPr/>
        </p:nvSpPr>
        <p:spPr>
          <a:xfrm>
            <a:off x="3924925" y="8637475"/>
            <a:ext cx="3631500" cy="976800"/>
          </a:xfrm>
          <a:prstGeom prst="rect">
            <a:avLst/>
          </a:prstGeom>
          <a:no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latin typeface="Mada"/>
                <a:ea typeface="Mada"/>
                <a:cs typeface="Mada"/>
                <a:sym typeface="Mada"/>
              </a:rPr>
              <a:t>• Very few countries have registered such a steep decline of fertility in such a short time, and the trend is likely to continue.</a:t>
            </a:r>
            <a:endParaRPr sz="900">
              <a:latin typeface="Mada"/>
              <a:ea typeface="Mada"/>
              <a:cs typeface="Mada"/>
              <a:sym typeface="Mada"/>
            </a:endParaRPr>
          </a:p>
          <a:p>
            <a:pPr indent="0" lvl="0" marL="0" rtl="0" algn="ctr">
              <a:spcBef>
                <a:spcPts val="0"/>
              </a:spcBef>
              <a:spcAft>
                <a:spcPts val="0"/>
              </a:spcAft>
              <a:buNone/>
            </a:pPr>
            <a:r>
              <a:rPr lang="en-GB" sz="900">
                <a:latin typeface="Mada"/>
                <a:ea typeface="Mada"/>
                <a:cs typeface="Mada"/>
                <a:sym typeface="Mada"/>
              </a:rPr>
              <a:t>• Fertility projected to decrease to the point of replacement level (2.1 children per women) by 2030, in only 12 years.</a:t>
            </a:r>
            <a:endParaRPr sz="900">
              <a:latin typeface="Mada"/>
              <a:ea typeface="Mada"/>
              <a:cs typeface="Mada"/>
              <a:sym typeface="Mada"/>
            </a:endParaRPr>
          </a:p>
          <a:p>
            <a:pPr indent="0" lvl="0" marL="0" rtl="0" algn="ctr">
              <a:spcBef>
                <a:spcPts val="0"/>
              </a:spcBef>
              <a:spcAft>
                <a:spcPts val="0"/>
              </a:spcAft>
              <a:buNone/>
            </a:pPr>
            <a:r>
              <a:rPr lang="en-GB" sz="900">
                <a:latin typeface="Mada"/>
                <a:ea typeface="Mada"/>
                <a:cs typeface="Mada"/>
                <a:sym typeface="Mada"/>
              </a:rPr>
              <a:t>• Fertility higher among Saudis than among non-Saudis. Since the non Saudis may not stay in the country in the long run, the demographic dividend in the KSA is less advanced than shown previously.</a:t>
            </a:r>
            <a:endParaRPr sz="1000">
              <a:latin typeface="Mada"/>
              <a:ea typeface="Mada"/>
              <a:cs typeface="Mada"/>
              <a:sym typeface="Mada"/>
            </a:endParaRPr>
          </a:p>
        </p:txBody>
      </p:sp>
      <p:sp>
        <p:nvSpPr>
          <p:cNvPr id="254" name="Google Shape;254;p28"/>
          <p:cNvSpPr txBox="1"/>
          <p:nvPr/>
        </p:nvSpPr>
        <p:spPr>
          <a:xfrm>
            <a:off x="241449" y="6851150"/>
            <a:ext cx="2766300" cy="28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Total fertility rate, 1950-2015 </a:t>
            </a:r>
            <a:r>
              <a:rPr b="1" baseline="30000" lang="en-GB" sz="1100">
                <a:solidFill>
                  <a:srgbClr val="6AA84F"/>
                </a:solidFill>
              </a:rPr>
              <a:t>4</a:t>
            </a:r>
            <a:endParaRPr b="1" baseline="30000" sz="1100">
              <a:solidFill>
                <a:srgbClr val="6AA84F"/>
              </a:solidFill>
            </a:endParaRPr>
          </a:p>
          <a:p>
            <a:pPr indent="0" lvl="0" marL="0" rtl="0" algn="ctr">
              <a:spcBef>
                <a:spcPts val="0"/>
              </a:spcBef>
              <a:spcAft>
                <a:spcPts val="0"/>
              </a:spcAft>
              <a:buNone/>
            </a:pPr>
            <a:r>
              <a:t/>
            </a:r>
            <a:endParaRPr b="1" sz="1100"/>
          </a:p>
        </p:txBody>
      </p:sp>
      <p:sp>
        <p:nvSpPr>
          <p:cNvPr id="255" name="Google Shape;255;p28"/>
          <p:cNvSpPr txBox="1"/>
          <p:nvPr/>
        </p:nvSpPr>
        <p:spPr>
          <a:xfrm>
            <a:off x="4564375" y="6816300"/>
            <a:ext cx="2970600" cy="43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Total Fertility rate by country, 2010-15 </a:t>
            </a:r>
            <a:r>
              <a:rPr b="1" baseline="30000" lang="en-GB" sz="1100">
                <a:solidFill>
                  <a:srgbClr val="6AA84F"/>
                </a:solidFill>
              </a:rPr>
              <a:t>5</a:t>
            </a:r>
            <a:endParaRPr b="1" baseline="30000" sz="1100">
              <a:solidFill>
                <a:srgbClr val="6AA84F"/>
              </a:solidFill>
            </a:endParaRPr>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256" name="Google Shape;256;p28"/>
          <p:cNvSpPr txBox="1"/>
          <p:nvPr/>
        </p:nvSpPr>
        <p:spPr>
          <a:xfrm>
            <a:off x="-76975" y="1267621"/>
            <a:ext cx="2875800" cy="2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Indicators for fertility</a:t>
            </a:r>
            <a:endParaRPr sz="1800">
              <a:solidFill>
                <a:srgbClr val="76A5AF"/>
              </a:solidFill>
              <a:latin typeface="Nunito"/>
              <a:ea typeface="Nunito"/>
              <a:cs typeface="Nunito"/>
              <a:sym typeface="Nunito"/>
            </a:endParaRPr>
          </a:p>
        </p:txBody>
      </p:sp>
      <p:cxnSp>
        <p:nvCxnSpPr>
          <p:cNvPr id="257" name="Google Shape;257;p28"/>
          <p:cNvCxnSpPr/>
          <p:nvPr/>
        </p:nvCxnSpPr>
        <p:spPr>
          <a:xfrm>
            <a:off x="1587696" y="3265063"/>
            <a:ext cx="2350800" cy="6600"/>
          </a:xfrm>
          <a:prstGeom prst="straightConnector1">
            <a:avLst/>
          </a:prstGeom>
          <a:noFill/>
          <a:ln cap="flat" cmpd="sng" w="9525">
            <a:solidFill>
              <a:schemeClr val="dk2"/>
            </a:solidFill>
            <a:prstDash val="solid"/>
            <a:round/>
            <a:headEnd len="med" w="med" type="none"/>
            <a:tailEnd len="med" w="med" type="none"/>
          </a:ln>
        </p:spPr>
      </p:cxnSp>
      <p:sp>
        <p:nvSpPr>
          <p:cNvPr id="258" name="Google Shape;258;p28"/>
          <p:cNvSpPr/>
          <p:nvPr/>
        </p:nvSpPr>
        <p:spPr>
          <a:xfrm>
            <a:off x="0" y="1624975"/>
            <a:ext cx="2127000" cy="576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cxnSp>
        <p:nvCxnSpPr>
          <p:cNvPr id="259" name="Google Shape;259;p28"/>
          <p:cNvCxnSpPr/>
          <p:nvPr/>
        </p:nvCxnSpPr>
        <p:spPr>
          <a:xfrm>
            <a:off x="4563400" y="3257200"/>
            <a:ext cx="276300" cy="0"/>
          </a:xfrm>
          <a:prstGeom prst="straightConnector1">
            <a:avLst/>
          </a:prstGeom>
          <a:noFill/>
          <a:ln cap="flat" cmpd="sng" w="9525">
            <a:solidFill>
              <a:schemeClr val="dk2"/>
            </a:solidFill>
            <a:prstDash val="solid"/>
            <a:round/>
            <a:headEnd len="med" w="med" type="none"/>
            <a:tailEnd len="med" w="med" type="triangle"/>
          </a:ln>
        </p:spPr>
      </p:cxnSp>
      <p:sp>
        <p:nvSpPr>
          <p:cNvPr id="260" name="Google Shape;260;p28"/>
          <p:cNvSpPr txBox="1"/>
          <p:nvPr/>
        </p:nvSpPr>
        <p:spPr>
          <a:xfrm>
            <a:off x="838200" y="2428875"/>
            <a:ext cx="6943800" cy="8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General Fertility Rate (GFR)</a:t>
            </a:r>
            <a:r>
              <a:rPr b="1" baseline="30000" lang="en-GB" sz="1200">
                <a:solidFill>
                  <a:srgbClr val="6AA84F"/>
                </a:solidFill>
                <a:latin typeface="Mada"/>
                <a:ea typeface="Mada"/>
                <a:cs typeface="Mada"/>
                <a:sym typeface="Mada"/>
              </a:rPr>
              <a:t>1</a:t>
            </a:r>
            <a:r>
              <a:rPr b="1" lang="en-GB"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Number of live births per 1000 women between the ages of 15 and 49 year </a:t>
            </a:r>
            <a:r>
              <a:rPr b="1" baseline="30000" lang="en-GB" sz="1200">
                <a:solidFill>
                  <a:srgbClr val="6AA84F"/>
                </a:solidFill>
                <a:latin typeface="Mada"/>
                <a:ea typeface="Mada"/>
                <a:cs typeface="Mada"/>
                <a:sym typeface="Mada"/>
              </a:rPr>
              <a:t>2</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en-GB" sz="1100">
                <a:solidFill>
                  <a:schemeClr val="dk1"/>
                </a:solidFill>
                <a:latin typeface="Mada"/>
                <a:ea typeface="Mada"/>
                <a:cs typeface="Mada"/>
                <a:sym typeface="Mada"/>
              </a:rPr>
              <a:t>Example:</a:t>
            </a:r>
            <a:r>
              <a:rPr b="1" lang="en-GB" sz="1200">
                <a:solidFill>
                  <a:schemeClr val="dk1"/>
                </a:solidFill>
                <a:latin typeface="Mada"/>
                <a:ea typeface="Mada"/>
                <a:cs typeface="Mada"/>
                <a:sym typeface="Mada"/>
              </a:rPr>
              <a:t> - </a:t>
            </a:r>
            <a:r>
              <a:rPr lang="en-GB" sz="1200">
                <a:solidFill>
                  <a:schemeClr val="dk1"/>
                </a:solidFill>
                <a:latin typeface="Mada"/>
                <a:ea typeface="Mada"/>
                <a:cs typeface="Mada"/>
                <a:sym typeface="Mada"/>
              </a:rPr>
              <a:t>Number of live births in 2019= 90,254.  - Mid-year female population aged 15-49 = 2,374,912</a:t>
            </a:r>
            <a:endParaRPr/>
          </a:p>
        </p:txBody>
      </p:sp>
      <p:sp>
        <p:nvSpPr>
          <p:cNvPr id="261" name="Google Shape;261;p28"/>
          <p:cNvSpPr txBox="1"/>
          <p:nvPr/>
        </p:nvSpPr>
        <p:spPr>
          <a:xfrm>
            <a:off x="828675" y="3533775"/>
            <a:ext cx="6684600" cy="4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Age-speciﬁc Fertility Rate: </a:t>
            </a:r>
            <a:endParaRPr b="1"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number of births to women of a particular age (a year or age group). E.g. females in the age group 20-24 y.</a:t>
            </a:r>
            <a:endParaRPr sz="1200">
              <a:latin typeface="Mada"/>
              <a:ea typeface="Mada"/>
              <a:cs typeface="Mada"/>
              <a:sym typeface="Mada"/>
            </a:endParaRPr>
          </a:p>
        </p:txBody>
      </p:sp>
      <p:sp>
        <p:nvSpPr>
          <p:cNvPr id="262" name="Google Shape;262;p28"/>
          <p:cNvSpPr txBox="1"/>
          <p:nvPr/>
        </p:nvSpPr>
        <p:spPr>
          <a:xfrm>
            <a:off x="14225" y="9686575"/>
            <a:ext cx="7589400" cy="101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Mada"/>
                <a:ea typeface="Mada"/>
                <a:cs typeface="Mada"/>
                <a:sym typeface="Mada"/>
              </a:rPr>
              <a:t>1: Not used as an accurate measure of fertility.</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2:</a:t>
            </a:r>
            <a:r>
              <a:rPr lang="en-GB" sz="900">
                <a:solidFill>
                  <a:srgbClr val="6AA84F"/>
                </a:solidFill>
                <a:latin typeface="Mada"/>
                <a:ea typeface="Mada"/>
                <a:cs typeface="Mada"/>
                <a:sym typeface="Mada"/>
              </a:rPr>
              <a:t>It’s the reproductive life span of a woman.</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3:</a:t>
            </a:r>
            <a:r>
              <a:rPr lang="en-GB" sz="900">
                <a:solidFill>
                  <a:srgbClr val="6AA84F"/>
                </a:solidFill>
                <a:latin typeface="Mada"/>
                <a:ea typeface="Mada"/>
                <a:cs typeface="Mada"/>
                <a:sym typeface="Mada"/>
              </a:rPr>
              <a:t>Replacement fertility: when a generation replaces itself (in </a:t>
            </a:r>
            <a:r>
              <a:rPr lang="en-GB" sz="900">
                <a:solidFill>
                  <a:srgbClr val="6AA84F"/>
                </a:solidFill>
                <a:latin typeface="Mada"/>
                <a:ea typeface="Mada"/>
                <a:cs typeface="Mada"/>
                <a:sym typeface="Mada"/>
              </a:rPr>
              <a:t>other words</a:t>
            </a:r>
            <a:r>
              <a:rPr lang="en-GB" sz="900">
                <a:solidFill>
                  <a:srgbClr val="6AA84F"/>
                </a:solidFill>
                <a:latin typeface="Mada"/>
                <a:ea typeface="Mada"/>
                <a:cs typeface="Mada"/>
                <a:sym typeface="Mada"/>
              </a:rPr>
              <a:t>: for every born child, that child replaces death).</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4:</a:t>
            </a:r>
            <a:r>
              <a:rPr lang="en-GB" sz="900">
                <a:solidFill>
                  <a:srgbClr val="6AA84F"/>
                </a:solidFill>
                <a:latin typeface="Mada"/>
                <a:ea typeface="Mada"/>
                <a:cs typeface="Mada"/>
                <a:sym typeface="Mada"/>
              </a:rPr>
              <a:t>Why did fertility rates and birth rates decrease from 7 to 2.5-3? Due to cost, availability of contraceptives, woman lifestyle (having a job), family planning and awareness.</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5: Saudi Arabia is still growing. UAE is 1.8, due to the large number of expatriates.</a:t>
            </a:r>
            <a:endParaRPr sz="900">
              <a:solidFill>
                <a:srgbClr val="6AA84F"/>
              </a:solidFill>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9"/>
          <p:cNvSpPr txBox="1"/>
          <p:nvPr/>
        </p:nvSpPr>
        <p:spPr>
          <a:xfrm>
            <a:off x="643963" y="4849650"/>
            <a:ext cx="1833300" cy="64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Mada"/>
                <a:ea typeface="Mada"/>
                <a:cs typeface="Mada"/>
                <a:sym typeface="Mada"/>
              </a:rPr>
              <a:t>Age and sex related</a:t>
            </a:r>
            <a:r>
              <a:rPr lang="en-GB" sz="1200">
                <a:solidFill>
                  <a:schemeClr val="dk1"/>
                </a:solidFill>
                <a:latin typeface="Mada"/>
                <a:ea typeface="Mada"/>
                <a:cs typeface="Mada"/>
                <a:sym typeface="Mada"/>
              </a:rPr>
              <a:t> (special rates: infant mortality and fetal losses)</a:t>
            </a:r>
            <a:endParaRPr sz="1200">
              <a:latin typeface="Mada"/>
              <a:ea typeface="Mada"/>
              <a:cs typeface="Mada"/>
              <a:sym typeface="Mada"/>
            </a:endParaRPr>
          </a:p>
        </p:txBody>
      </p:sp>
      <p:pic>
        <p:nvPicPr>
          <p:cNvPr id="268" name="Google Shape;268;p29"/>
          <p:cNvPicPr preferRelativeResize="0"/>
          <p:nvPr/>
        </p:nvPicPr>
        <p:blipFill rotWithShape="1">
          <a:blip r:embed="rId3">
            <a:alphaModFix/>
          </a:blip>
          <a:srcRect b="23780" l="36421" r="36027" t="32090"/>
          <a:stretch/>
        </p:blipFill>
        <p:spPr>
          <a:xfrm>
            <a:off x="2548025" y="1995420"/>
            <a:ext cx="613801" cy="737357"/>
          </a:xfrm>
          <a:prstGeom prst="rect">
            <a:avLst/>
          </a:prstGeom>
          <a:noFill/>
          <a:ln>
            <a:noFill/>
          </a:ln>
        </p:spPr>
      </p:pic>
      <p:sp>
        <p:nvSpPr>
          <p:cNvPr id="269" name="Google Shape;269;p29"/>
          <p:cNvSpPr/>
          <p:nvPr/>
        </p:nvSpPr>
        <p:spPr>
          <a:xfrm>
            <a:off x="2571075" y="852476"/>
            <a:ext cx="2447400" cy="98400"/>
          </a:xfrm>
          <a:prstGeom prst="rect">
            <a:avLst/>
          </a:prstGeom>
          <a:solidFill>
            <a:srgbClr val="134F5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270" name="Google Shape;270;p29"/>
          <p:cNvSpPr txBox="1"/>
          <p:nvPr/>
        </p:nvSpPr>
        <p:spPr>
          <a:xfrm>
            <a:off x="3074437" y="303976"/>
            <a:ext cx="1901100" cy="46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Fertility</a:t>
            </a:r>
            <a:endParaRPr>
              <a:latin typeface="Nunito"/>
              <a:ea typeface="Nunito"/>
              <a:cs typeface="Nunito"/>
              <a:sym typeface="Nunito"/>
            </a:endParaRPr>
          </a:p>
        </p:txBody>
      </p:sp>
      <p:sp>
        <p:nvSpPr>
          <p:cNvPr id="271" name="Google Shape;271;p29"/>
          <p:cNvSpPr txBox="1"/>
          <p:nvPr/>
        </p:nvSpPr>
        <p:spPr>
          <a:xfrm>
            <a:off x="75" y="943675"/>
            <a:ext cx="7589400" cy="53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Crude birth rate</a:t>
            </a:r>
            <a:r>
              <a:rPr b="1" baseline="30000" lang="en-GB" sz="1200">
                <a:solidFill>
                  <a:srgbClr val="6AA84F"/>
                </a:solidFill>
                <a:latin typeface="Mada"/>
                <a:ea typeface="Mada"/>
                <a:cs typeface="Mada"/>
                <a:sym typeface="Mada"/>
              </a:rPr>
              <a:t>1,2</a:t>
            </a:r>
            <a:r>
              <a:rPr b="1" lang="en-GB" sz="1200">
                <a:solidFill>
                  <a:schemeClr val="dk1"/>
                </a:solidFill>
                <a:latin typeface="Mada"/>
                <a:ea typeface="Mada"/>
                <a:cs typeface="Mada"/>
                <a:sym typeface="Mada"/>
              </a:rPr>
              <a:t>: </a:t>
            </a:r>
            <a:r>
              <a:rPr lang="en-GB" sz="1200">
                <a:solidFill>
                  <a:schemeClr val="dk1"/>
                </a:solidFill>
                <a:latin typeface="Mada"/>
                <a:ea typeface="Mada"/>
                <a:cs typeface="Mada"/>
                <a:sym typeface="Mada"/>
              </a:rPr>
              <a:t>the number of live births in a year per 1000 of the population.</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en-GB" sz="1100">
                <a:solidFill>
                  <a:schemeClr val="dk1"/>
                </a:solidFill>
                <a:latin typeface="Mada"/>
                <a:ea typeface="Mada"/>
                <a:cs typeface="Mada"/>
                <a:sym typeface="Mada"/>
              </a:rPr>
              <a:t>Example: </a:t>
            </a:r>
            <a:r>
              <a:rPr lang="en-GB" sz="1200">
                <a:solidFill>
                  <a:schemeClr val="dk1"/>
                </a:solidFill>
                <a:latin typeface="Mada"/>
                <a:ea typeface="Mada"/>
                <a:cs typeface="Mada"/>
                <a:sym typeface="Mada"/>
              </a:rPr>
              <a:t>• </a:t>
            </a:r>
            <a:r>
              <a:rPr lang="en-GB" sz="1100">
                <a:solidFill>
                  <a:schemeClr val="dk1"/>
                </a:solidFill>
                <a:latin typeface="Mada"/>
                <a:ea typeface="Mada"/>
                <a:cs typeface="Mada"/>
                <a:sym typeface="Mada"/>
              </a:rPr>
              <a:t>Number of live births in country A = 85000 </a:t>
            </a:r>
            <a:r>
              <a:rPr lang="en-GB" sz="1200">
                <a:solidFill>
                  <a:schemeClr val="dk1"/>
                </a:solidFill>
                <a:latin typeface="Mada"/>
                <a:ea typeface="Mada"/>
                <a:cs typeface="Mada"/>
                <a:sym typeface="Mada"/>
              </a:rPr>
              <a:t>• </a:t>
            </a:r>
            <a:r>
              <a:rPr lang="en-GB" sz="1100">
                <a:solidFill>
                  <a:schemeClr val="dk1"/>
                </a:solidFill>
                <a:latin typeface="Mada"/>
                <a:ea typeface="Mada"/>
                <a:cs typeface="Mada"/>
                <a:sym typeface="Mada"/>
              </a:rPr>
              <a:t>Mid-year population = 10,000,000</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pic>
        <p:nvPicPr>
          <p:cNvPr id="272" name="Google Shape;272;p29"/>
          <p:cNvPicPr preferRelativeResize="0"/>
          <p:nvPr/>
        </p:nvPicPr>
        <p:blipFill rotWithShape="1">
          <a:blip r:embed="rId4">
            <a:alphaModFix/>
          </a:blip>
          <a:srcRect b="30445" l="33201" r="33792" t="24570"/>
          <a:stretch/>
        </p:blipFill>
        <p:spPr>
          <a:xfrm>
            <a:off x="2571086" y="223050"/>
            <a:ext cx="613898" cy="627448"/>
          </a:xfrm>
          <a:prstGeom prst="rect">
            <a:avLst/>
          </a:prstGeom>
          <a:noFill/>
          <a:ln>
            <a:noFill/>
          </a:ln>
        </p:spPr>
      </p:pic>
      <p:sp>
        <p:nvSpPr>
          <p:cNvPr id="273" name="Google Shape;273;p29"/>
          <p:cNvSpPr txBox="1"/>
          <p:nvPr/>
        </p:nvSpPr>
        <p:spPr>
          <a:xfrm>
            <a:off x="916675" y="1459344"/>
            <a:ext cx="10308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N of live births </a:t>
            </a:r>
            <a:endParaRPr sz="11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274" name="Google Shape;274;p29"/>
          <p:cNvSpPr txBox="1"/>
          <p:nvPr/>
        </p:nvSpPr>
        <p:spPr>
          <a:xfrm>
            <a:off x="611114" y="1706015"/>
            <a:ext cx="1641900" cy="29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Mid - year </a:t>
            </a:r>
            <a:r>
              <a:rPr lang="en-GB" sz="1100">
                <a:solidFill>
                  <a:schemeClr val="dk1"/>
                </a:solidFill>
                <a:latin typeface="Mada"/>
                <a:ea typeface="Mada"/>
                <a:cs typeface="Mada"/>
                <a:sym typeface="Mada"/>
              </a:rPr>
              <a:t>population </a:t>
            </a:r>
            <a:endParaRPr sz="11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275" name="Google Shape;275;p29"/>
          <p:cNvSpPr txBox="1"/>
          <p:nvPr/>
        </p:nvSpPr>
        <p:spPr>
          <a:xfrm>
            <a:off x="26328" y="1520567"/>
            <a:ext cx="12204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Birth Rate </a:t>
            </a:r>
            <a:r>
              <a:rPr lang="en-GB" sz="1100">
                <a:solidFill>
                  <a:schemeClr val="dk1"/>
                </a:solidFill>
                <a:latin typeface="Mada"/>
                <a:ea typeface="Mada"/>
                <a:cs typeface="Mada"/>
                <a:sym typeface="Mada"/>
              </a:rPr>
              <a:t>= </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sp>
        <p:nvSpPr>
          <p:cNvPr id="276" name="Google Shape;276;p29"/>
          <p:cNvSpPr txBox="1"/>
          <p:nvPr/>
        </p:nvSpPr>
        <p:spPr>
          <a:xfrm>
            <a:off x="2020875" y="1520574"/>
            <a:ext cx="6138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X 1000</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cxnSp>
        <p:nvCxnSpPr>
          <p:cNvPr id="277" name="Google Shape;277;p29"/>
          <p:cNvCxnSpPr/>
          <p:nvPr/>
        </p:nvCxnSpPr>
        <p:spPr>
          <a:xfrm flipH="1" rot="10800000">
            <a:off x="804671" y="1705120"/>
            <a:ext cx="1216200" cy="900"/>
          </a:xfrm>
          <a:prstGeom prst="straightConnector1">
            <a:avLst/>
          </a:prstGeom>
          <a:noFill/>
          <a:ln cap="flat" cmpd="sng" w="9525">
            <a:solidFill>
              <a:schemeClr val="dk2"/>
            </a:solidFill>
            <a:prstDash val="solid"/>
            <a:round/>
            <a:headEnd len="med" w="med" type="none"/>
            <a:tailEnd len="med" w="med" type="none"/>
          </a:ln>
        </p:spPr>
      </p:cxnSp>
      <p:cxnSp>
        <p:nvCxnSpPr>
          <p:cNvPr id="278" name="Google Shape;278;p29"/>
          <p:cNvCxnSpPr/>
          <p:nvPr/>
        </p:nvCxnSpPr>
        <p:spPr>
          <a:xfrm flipH="1" rot="10800000">
            <a:off x="2708086" y="1694901"/>
            <a:ext cx="433200" cy="6000"/>
          </a:xfrm>
          <a:prstGeom prst="straightConnector1">
            <a:avLst/>
          </a:prstGeom>
          <a:noFill/>
          <a:ln cap="flat" cmpd="sng" w="9525">
            <a:solidFill>
              <a:schemeClr val="accent5"/>
            </a:solidFill>
            <a:prstDash val="solid"/>
            <a:round/>
            <a:headEnd len="med" w="med" type="none"/>
            <a:tailEnd len="med" w="med" type="stealth"/>
          </a:ln>
        </p:spPr>
      </p:cxnSp>
      <p:sp>
        <p:nvSpPr>
          <p:cNvPr id="279" name="Google Shape;279;p29"/>
          <p:cNvSpPr txBox="1"/>
          <p:nvPr/>
        </p:nvSpPr>
        <p:spPr>
          <a:xfrm>
            <a:off x="2708075" y="2110975"/>
            <a:ext cx="48552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9"/>
          <p:cNvSpPr txBox="1"/>
          <p:nvPr/>
        </p:nvSpPr>
        <p:spPr>
          <a:xfrm>
            <a:off x="4333148" y="1402413"/>
            <a:ext cx="6654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85000</a:t>
            </a:r>
            <a:endParaRPr sz="11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281" name="Google Shape;281;p29"/>
          <p:cNvSpPr txBox="1"/>
          <p:nvPr/>
        </p:nvSpPr>
        <p:spPr>
          <a:xfrm>
            <a:off x="4274022" y="1709638"/>
            <a:ext cx="838800" cy="29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10000000</a:t>
            </a:r>
            <a:endParaRPr sz="11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282" name="Google Shape;282;p29"/>
          <p:cNvSpPr txBox="1"/>
          <p:nvPr/>
        </p:nvSpPr>
        <p:spPr>
          <a:xfrm>
            <a:off x="3214686" y="1492175"/>
            <a:ext cx="12681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Crude </a:t>
            </a:r>
            <a:r>
              <a:rPr lang="en-GB" sz="1100">
                <a:solidFill>
                  <a:schemeClr val="dk1"/>
                </a:solidFill>
                <a:latin typeface="Mada"/>
                <a:ea typeface="Mada"/>
                <a:cs typeface="Mada"/>
                <a:sym typeface="Mada"/>
              </a:rPr>
              <a:t>Birth Rate = </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sp>
        <p:nvSpPr>
          <p:cNvPr id="283" name="Google Shape;283;p29"/>
          <p:cNvSpPr txBox="1"/>
          <p:nvPr/>
        </p:nvSpPr>
        <p:spPr>
          <a:xfrm>
            <a:off x="4956250" y="1492175"/>
            <a:ext cx="25431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chemeClr val="dk1"/>
                </a:solidFill>
                <a:latin typeface="Mada"/>
                <a:ea typeface="Mada"/>
                <a:cs typeface="Mada"/>
                <a:sym typeface="Mada"/>
              </a:rPr>
              <a:t>X 1000 = </a:t>
            </a:r>
            <a:r>
              <a:rPr b="1" lang="en-GB" sz="1000">
                <a:solidFill>
                  <a:schemeClr val="dk1"/>
                </a:solidFill>
                <a:latin typeface="Mada"/>
                <a:ea typeface="Mada"/>
                <a:cs typeface="Mada"/>
                <a:sym typeface="Mada"/>
              </a:rPr>
              <a:t>8.5</a:t>
            </a:r>
            <a:r>
              <a:rPr lang="en-GB" sz="1000">
                <a:solidFill>
                  <a:schemeClr val="dk1"/>
                </a:solidFill>
                <a:latin typeface="Mada"/>
                <a:ea typeface="Mada"/>
                <a:cs typeface="Mada"/>
                <a:sym typeface="Mada"/>
              </a:rPr>
              <a:t> live births per 1000 population</a:t>
            </a:r>
            <a:endParaRPr sz="1000">
              <a:solidFill>
                <a:schemeClr val="dk1"/>
              </a:solidFill>
              <a:latin typeface="Mada"/>
              <a:ea typeface="Mada"/>
              <a:cs typeface="Mada"/>
              <a:sym typeface="Mada"/>
            </a:endParaRPr>
          </a:p>
          <a:p>
            <a:pPr indent="0" lvl="0" marL="0" rtl="0" algn="l">
              <a:spcBef>
                <a:spcPts val="0"/>
              </a:spcBef>
              <a:spcAft>
                <a:spcPts val="0"/>
              </a:spcAft>
              <a:buNone/>
            </a:pPr>
            <a:r>
              <a:t/>
            </a:r>
            <a:endParaRPr sz="1000">
              <a:solidFill>
                <a:schemeClr val="dk1"/>
              </a:solidFill>
              <a:latin typeface="Mada"/>
              <a:ea typeface="Mada"/>
              <a:cs typeface="Mada"/>
              <a:sym typeface="Mada"/>
            </a:endParaRPr>
          </a:p>
          <a:p>
            <a:pPr indent="0" lvl="0" marL="0" rtl="0" algn="l">
              <a:spcBef>
                <a:spcPts val="0"/>
              </a:spcBef>
              <a:spcAft>
                <a:spcPts val="0"/>
              </a:spcAft>
              <a:buNone/>
            </a:pPr>
            <a:r>
              <a:t/>
            </a:r>
            <a:endParaRPr sz="1000">
              <a:latin typeface="Mada"/>
              <a:ea typeface="Mada"/>
              <a:cs typeface="Mada"/>
              <a:sym typeface="Mada"/>
            </a:endParaRPr>
          </a:p>
        </p:txBody>
      </p:sp>
      <p:cxnSp>
        <p:nvCxnSpPr>
          <p:cNvPr id="284" name="Google Shape;284;p29"/>
          <p:cNvCxnSpPr/>
          <p:nvPr/>
        </p:nvCxnSpPr>
        <p:spPr>
          <a:xfrm flipH="1" rot="10800000">
            <a:off x="4388328" y="1666121"/>
            <a:ext cx="614400" cy="2100"/>
          </a:xfrm>
          <a:prstGeom prst="straightConnector1">
            <a:avLst/>
          </a:prstGeom>
          <a:noFill/>
          <a:ln cap="flat" cmpd="sng" w="9525">
            <a:solidFill>
              <a:schemeClr val="dk2"/>
            </a:solidFill>
            <a:prstDash val="solid"/>
            <a:round/>
            <a:headEnd len="med" w="med" type="none"/>
            <a:tailEnd len="med" w="med" type="none"/>
          </a:ln>
        </p:spPr>
      </p:cxnSp>
      <p:sp>
        <p:nvSpPr>
          <p:cNvPr id="285" name="Google Shape;285;p29"/>
          <p:cNvSpPr txBox="1"/>
          <p:nvPr/>
        </p:nvSpPr>
        <p:spPr>
          <a:xfrm>
            <a:off x="3273324" y="1520575"/>
            <a:ext cx="4090500" cy="344400"/>
          </a:xfrm>
          <a:prstGeom prst="rect">
            <a:avLst/>
          </a:prstGeom>
          <a:noFill/>
          <a:ln cap="flat" cmpd="sng" w="19050">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86" name="Google Shape;286;p29"/>
          <p:cNvSpPr/>
          <p:nvPr/>
        </p:nvSpPr>
        <p:spPr>
          <a:xfrm>
            <a:off x="2534780" y="2709115"/>
            <a:ext cx="2447400" cy="98400"/>
          </a:xfrm>
          <a:prstGeom prst="rect">
            <a:avLst/>
          </a:prstGeom>
          <a:solidFill>
            <a:srgbClr val="134F5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287" name="Google Shape;287;p29"/>
          <p:cNvSpPr txBox="1"/>
          <p:nvPr/>
        </p:nvSpPr>
        <p:spPr>
          <a:xfrm>
            <a:off x="2939655" y="2178677"/>
            <a:ext cx="2016600" cy="46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Mortality </a:t>
            </a:r>
            <a:endParaRPr sz="2400">
              <a:latin typeface="Nunito"/>
              <a:ea typeface="Nunito"/>
              <a:cs typeface="Nunito"/>
              <a:sym typeface="Nunito"/>
            </a:endParaRPr>
          </a:p>
        </p:txBody>
      </p:sp>
      <p:sp>
        <p:nvSpPr>
          <p:cNvPr id="288" name="Google Shape;288;p29"/>
          <p:cNvSpPr txBox="1"/>
          <p:nvPr/>
        </p:nvSpPr>
        <p:spPr>
          <a:xfrm>
            <a:off x="75" y="2890419"/>
            <a:ext cx="75894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 </a:t>
            </a:r>
            <a:r>
              <a:rPr lang="en-GB" sz="1200">
                <a:solidFill>
                  <a:schemeClr val="dk1"/>
                </a:solidFill>
                <a:latin typeface="Mada"/>
                <a:ea typeface="Mada"/>
                <a:cs typeface="Mada"/>
                <a:sym typeface="Mada"/>
              </a:rPr>
              <a:t>Mortality is a relationship of death cases to the whole population. </a:t>
            </a:r>
            <a:r>
              <a:rPr b="1" lang="en-GB" sz="1200">
                <a:solidFill>
                  <a:schemeClr val="dk1"/>
                </a:solidFill>
                <a:latin typeface="Mada"/>
                <a:ea typeface="Mada"/>
                <a:cs typeface="Mada"/>
                <a:sym typeface="Mada"/>
              </a:rPr>
              <a:t>Two basic types of mortality:</a:t>
            </a:r>
            <a:endParaRPr b="1" sz="1200">
              <a:latin typeface="Mada"/>
              <a:ea typeface="Mada"/>
              <a:cs typeface="Mada"/>
              <a:sym typeface="Mada"/>
            </a:endParaRPr>
          </a:p>
        </p:txBody>
      </p:sp>
      <p:grpSp>
        <p:nvGrpSpPr>
          <p:cNvPr id="289" name="Google Shape;289;p29"/>
          <p:cNvGrpSpPr/>
          <p:nvPr/>
        </p:nvGrpSpPr>
        <p:grpSpPr>
          <a:xfrm>
            <a:off x="468724" y="5905913"/>
            <a:ext cx="388285" cy="708082"/>
            <a:chOff x="4136752" y="1733232"/>
            <a:chExt cx="723738" cy="1422708"/>
          </a:xfrm>
        </p:grpSpPr>
        <p:sp>
          <p:nvSpPr>
            <p:cNvPr id="290" name="Google Shape;290;p29"/>
            <p:cNvSpPr/>
            <p:nvPr/>
          </p:nvSpPr>
          <p:spPr>
            <a:xfrm>
              <a:off x="4149190" y="1733232"/>
              <a:ext cx="711300" cy="1422600"/>
            </a:xfrm>
            <a:prstGeom prst="chevron">
              <a:avLst>
                <a:gd fmla="val 52989" name="adj"/>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91" name="Google Shape;291;p29"/>
            <p:cNvSpPr/>
            <p:nvPr/>
          </p:nvSpPr>
          <p:spPr>
            <a:xfrm rot="10800000">
              <a:off x="4136752" y="2819640"/>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92" name="Google Shape;292;p29"/>
            <p:cNvSpPr/>
            <p:nvPr/>
          </p:nvSpPr>
          <p:spPr>
            <a:xfrm rot="10800000">
              <a:off x="4136752" y="1733274"/>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293" name="Google Shape;293;p29"/>
          <p:cNvSpPr txBox="1"/>
          <p:nvPr/>
        </p:nvSpPr>
        <p:spPr>
          <a:xfrm>
            <a:off x="26328" y="5951401"/>
            <a:ext cx="683400" cy="61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134F5C"/>
                </a:solidFill>
                <a:latin typeface="Exo"/>
                <a:ea typeface="Exo"/>
                <a:cs typeface="Exo"/>
                <a:sym typeface="Exo"/>
              </a:rPr>
              <a:t>1</a:t>
            </a:r>
            <a:endParaRPr b="1" i="0" sz="3100" cap="none" strike="noStrike">
              <a:solidFill>
                <a:srgbClr val="134F5C"/>
              </a:solidFill>
              <a:latin typeface="Exo"/>
              <a:ea typeface="Exo"/>
              <a:cs typeface="Exo"/>
              <a:sym typeface="Exo"/>
            </a:endParaRPr>
          </a:p>
        </p:txBody>
      </p:sp>
      <p:cxnSp>
        <p:nvCxnSpPr>
          <p:cNvPr id="294" name="Google Shape;294;p29"/>
          <p:cNvCxnSpPr/>
          <p:nvPr/>
        </p:nvCxnSpPr>
        <p:spPr>
          <a:xfrm>
            <a:off x="892127" y="5830375"/>
            <a:ext cx="6249300" cy="3900"/>
          </a:xfrm>
          <a:prstGeom prst="straightConnector1">
            <a:avLst/>
          </a:prstGeom>
          <a:noFill/>
          <a:ln cap="flat" cmpd="sng" w="19050">
            <a:solidFill>
              <a:srgbClr val="134F5C"/>
            </a:solidFill>
            <a:prstDash val="solid"/>
            <a:miter lim="800000"/>
            <a:headEnd len="med" w="med" type="oval"/>
            <a:tailEnd len="med" w="med" type="oval"/>
          </a:ln>
        </p:spPr>
      </p:cxnSp>
      <p:cxnSp>
        <p:nvCxnSpPr>
          <p:cNvPr id="295" name="Google Shape;295;p29"/>
          <p:cNvCxnSpPr/>
          <p:nvPr/>
        </p:nvCxnSpPr>
        <p:spPr>
          <a:xfrm flipH="1" rot="10800000">
            <a:off x="902558" y="6846864"/>
            <a:ext cx="6238800" cy="16200"/>
          </a:xfrm>
          <a:prstGeom prst="straightConnector1">
            <a:avLst/>
          </a:prstGeom>
          <a:noFill/>
          <a:ln cap="flat" cmpd="sng" w="19050">
            <a:solidFill>
              <a:srgbClr val="134F5C"/>
            </a:solidFill>
            <a:prstDash val="solid"/>
            <a:miter lim="800000"/>
            <a:headEnd len="med" w="med" type="oval"/>
            <a:tailEnd len="med" w="med" type="oval"/>
          </a:ln>
        </p:spPr>
      </p:cxnSp>
      <p:sp>
        <p:nvSpPr>
          <p:cNvPr id="296" name="Google Shape;296;p29"/>
          <p:cNvSpPr txBox="1"/>
          <p:nvPr/>
        </p:nvSpPr>
        <p:spPr>
          <a:xfrm>
            <a:off x="943013" y="5753200"/>
            <a:ext cx="6130200" cy="10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Crude death rate (or mortality rate) </a:t>
            </a:r>
            <a:r>
              <a:rPr lang="en-GB" sz="1200">
                <a:latin typeface="Mada"/>
                <a:ea typeface="Mada"/>
                <a:cs typeface="Mada"/>
                <a:sym typeface="Mada"/>
              </a:rPr>
              <a:t>is the number of death cases in a year per 1000 of the population.</a:t>
            </a:r>
            <a:endParaRPr sz="1200">
              <a:latin typeface="Mada"/>
              <a:ea typeface="Mada"/>
              <a:cs typeface="Mada"/>
              <a:sym typeface="Mada"/>
            </a:endParaRPr>
          </a:p>
          <a:p>
            <a:pPr indent="0" lvl="0" marL="0" rtl="0" algn="l">
              <a:spcBef>
                <a:spcPts val="0"/>
              </a:spcBef>
              <a:spcAft>
                <a:spcPts val="0"/>
              </a:spcAft>
              <a:buNone/>
            </a:pPr>
            <a:r>
              <a:rPr b="1" lang="en-GB" sz="1200">
                <a:latin typeface="Mada"/>
                <a:ea typeface="Mada"/>
                <a:cs typeface="Mada"/>
                <a:sym typeface="Mada"/>
              </a:rPr>
              <a:t>Example: </a:t>
            </a:r>
            <a:r>
              <a:rPr lang="en-GB" sz="1200">
                <a:solidFill>
                  <a:schemeClr val="dk1"/>
                </a:solidFill>
                <a:latin typeface="Mada"/>
                <a:ea typeface="Mada"/>
                <a:cs typeface="Mada"/>
                <a:sym typeface="Mada"/>
              </a:rPr>
              <a:t>• number of death cases = 135000 • the mid-year population = 10000000.</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sp>
        <p:nvSpPr>
          <p:cNvPr id="297" name="Google Shape;297;p29"/>
          <p:cNvSpPr txBox="1"/>
          <p:nvPr/>
        </p:nvSpPr>
        <p:spPr>
          <a:xfrm>
            <a:off x="2789263" y="6352330"/>
            <a:ext cx="12681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N of death cases</a:t>
            </a:r>
            <a:endParaRPr sz="11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298" name="Google Shape;298;p29"/>
          <p:cNvSpPr txBox="1"/>
          <p:nvPr/>
        </p:nvSpPr>
        <p:spPr>
          <a:xfrm>
            <a:off x="2602363" y="6698149"/>
            <a:ext cx="1641900" cy="20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Mid - year population </a:t>
            </a:r>
            <a:endParaRPr sz="11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299" name="Google Shape;299;p29"/>
          <p:cNvSpPr txBox="1"/>
          <p:nvPr/>
        </p:nvSpPr>
        <p:spPr>
          <a:xfrm>
            <a:off x="1016837" y="6446131"/>
            <a:ext cx="1833300" cy="2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Crude mortality rate (CMR) = </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sp>
        <p:nvSpPr>
          <p:cNvPr id="300" name="Google Shape;300;p29"/>
          <p:cNvSpPr txBox="1"/>
          <p:nvPr/>
        </p:nvSpPr>
        <p:spPr>
          <a:xfrm>
            <a:off x="4031422" y="6462702"/>
            <a:ext cx="6138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X 1000</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sp>
        <p:nvSpPr>
          <p:cNvPr id="301" name="Google Shape;301;p29"/>
          <p:cNvSpPr txBox="1"/>
          <p:nvPr/>
        </p:nvSpPr>
        <p:spPr>
          <a:xfrm>
            <a:off x="87365" y="1528931"/>
            <a:ext cx="2447400" cy="344400"/>
          </a:xfrm>
          <a:prstGeom prst="rect">
            <a:avLst/>
          </a:prstGeom>
          <a:noFill/>
          <a:ln cap="flat" cmpd="sng" w="19050">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302" name="Google Shape;302;p29"/>
          <p:cNvSpPr txBox="1"/>
          <p:nvPr/>
        </p:nvSpPr>
        <p:spPr>
          <a:xfrm>
            <a:off x="1051825" y="6432452"/>
            <a:ext cx="3480000" cy="374700"/>
          </a:xfrm>
          <a:prstGeom prst="rect">
            <a:avLst/>
          </a:prstGeom>
          <a:noFill/>
          <a:ln cap="flat" cmpd="sng" w="19050">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cxnSp>
        <p:nvCxnSpPr>
          <p:cNvPr id="303" name="Google Shape;303;p29"/>
          <p:cNvCxnSpPr/>
          <p:nvPr/>
        </p:nvCxnSpPr>
        <p:spPr>
          <a:xfrm flipH="1" rot="10800000">
            <a:off x="4629949" y="6640601"/>
            <a:ext cx="340500" cy="600"/>
          </a:xfrm>
          <a:prstGeom prst="straightConnector1">
            <a:avLst/>
          </a:prstGeom>
          <a:noFill/>
          <a:ln cap="flat" cmpd="sng" w="9525">
            <a:solidFill>
              <a:schemeClr val="accent5"/>
            </a:solidFill>
            <a:prstDash val="solid"/>
            <a:round/>
            <a:headEnd len="med" w="med" type="none"/>
            <a:tailEnd len="med" w="med" type="stealth"/>
          </a:ln>
        </p:spPr>
      </p:cxnSp>
      <p:sp>
        <p:nvSpPr>
          <p:cNvPr id="304" name="Google Shape;304;p29"/>
          <p:cNvSpPr txBox="1"/>
          <p:nvPr/>
        </p:nvSpPr>
        <p:spPr>
          <a:xfrm>
            <a:off x="5449238" y="6353900"/>
            <a:ext cx="735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135000</a:t>
            </a:r>
            <a:endParaRPr sz="11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305" name="Google Shape;305;p29"/>
          <p:cNvSpPr txBox="1"/>
          <p:nvPr/>
        </p:nvSpPr>
        <p:spPr>
          <a:xfrm>
            <a:off x="5335691" y="6633150"/>
            <a:ext cx="963000" cy="20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10000000</a:t>
            </a:r>
            <a:endParaRPr sz="1200">
              <a:latin typeface="Mada"/>
              <a:ea typeface="Mada"/>
              <a:cs typeface="Mada"/>
              <a:sym typeface="Mada"/>
            </a:endParaRPr>
          </a:p>
        </p:txBody>
      </p:sp>
      <p:sp>
        <p:nvSpPr>
          <p:cNvPr id="306" name="Google Shape;306;p29"/>
          <p:cNvSpPr txBox="1"/>
          <p:nvPr/>
        </p:nvSpPr>
        <p:spPr>
          <a:xfrm>
            <a:off x="4982587" y="6442400"/>
            <a:ext cx="543600" cy="2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CMR = </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sp>
        <p:nvSpPr>
          <p:cNvPr id="307" name="Google Shape;307;p29"/>
          <p:cNvSpPr txBox="1"/>
          <p:nvPr/>
        </p:nvSpPr>
        <p:spPr>
          <a:xfrm>
            <a:off x="6048981" y="6452125"/>
            <a:ext cx="9630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X 1000 = 13.5</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cxnSp>
        <p:nvCxnSpPr>
          <p:cNvPr id="308" name="Google Shape;308;p29"/>
          <p:cNvCxnSpPr/>
          <p:nvPr/>
        </p:nvCxnSpPr>
        <p:spPr>
          <a:xfrm flipH="1" rot="10800000">
            <a:off x="5491273" y="6621631"/>
            <a:ext cx="627000" cy="5400"/>
          </a:xfrm>
          <a:prstGeom prst="straightConnector1">
            <a:avLst/>
          </a:prstGeom>
          <a:noFill/>
          <a:ln cap="flat" cmpd="sng" w="9525">
            <a:solidFill>
              <a:schemeClr val="dk2"/>
            </a:solidFill>
            <a:prstDash val="solid"/>
            <a:round/>
            <a:headEnd len="med" w="med" type="none"/>
            <a:tailEnd len="med" w="med" type="none"/>
          </a:ln>
        </p:spPr>
      </p:cxnSp>
      <p:sp>
        <p:nvSpPr>
          <p:cNvPr id="309" name="Google Shape;309;p29"/>
          <p:cNvSpPr txBox="1"/>
          <p:nvPr/>
        </p:nvSpPr>
        <p:spPr>
          <a:xfrm>
            <a:off x="5014210" y="6452125"/>
            <a:ext cx="1901100" cy="344400"/>
          </a:xfrm>
          <a:prstGeom prst="rect">
            <a:avLst/>
          </a:prstGeom>
          <a:noFill/>
          <a:ln cap="flat" cmpd="sng" w="19050">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310" name="Google Shape;310;p29"/>
          <p:cNvSpPr/>
          <p:nvPr/>
        </p:nvSpPr>
        <p:spPr>
          <a:xfrm>
            <a:off x="2543875" y="4053379"/>
            <a:ext cx="2451384" cy="610686"/>
          </a:xfrm>
          <a:prstGeom prst="flowChartTerminator">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500"/>
              <a:buFont typeface="Arial"/>
              <a:buNone/>
            </a:pPr>
            <a:r>
              <a:rPr b="1" lang="en-GB">
                <a:solidFill>
                  <a:srgbClr val="76A5AF"/>
                </a:solidFill>
                <a:latin typeface="Nunito"/>
                <a:ea typeface="Nunito"/>
                <a:cs typeface="Nunito"/>
                <a:sym typeface="Nunito"/>
              </a:rPr>
              <a:t>Specific</a:t>
            </a:r>
            <a:r>
              <a:rPr lang="en-GB">
                <a:solidFill>
                  <a:srgbClr val="76A5AF"/>
                </a:solidFill>
                <a:latin typeface="Nunito"/>
                <a:ea typeface="Nunito"/>
                <a:cs typeface="Nunito"/>
                <a:sym typeface="Nunito"/>
              </a:rPr>
              <a:t> mortality rates:</a:t>
            </a:r>
            <a:endParaRPr sz="1200">
              <a:latin typeface="Mada"/>
              <a:ea typeface="Mada"/>
              <a:cs typeface="Mada"/>
              <a:sym typeface="Mada"/>
            </a:endParaRPr>
          </a:p>
        </p:txBody>
      </p:sp>
      <p:grpSp>
        <p:nvGrpSpPr>
          <p:cNvPr id="311" name="Google Shape;311;p29"/>
          <p:cNvGrpSpPr/>
          <p:nvPr/>
        </p:nvGrpSpPr>
        <p:grpSpPr>
          <a:xfrm>
            <a:off x="4475499" y="4000285"/>
            <a:ext cx="637194" cy="809715"/>
            <a:chOff x="3262250" y="1712947"/>
            <a:chExt cx="631448" cy="1073465"/>
          </a:xfrm>
        </p:grpSpPr>
        <p:sp>
          <p:nvSpPr>
            <p:cNvPr id="312" name="Google Shape;312;p29"/>
            <p:cNvSpPr/>
            <p:nvPr/>
          </p:nvSpPr>
          <p:spPr>
            <a:xfrm rot="-5400000">
              <a:off x="3146823" y="1962184"/>
              <a:ext cx="996112" cy="497639"/>
            </a:xfrm>
            <a:custGeom>
              <a:rect b="b" l="l" r="r" t="t"/>
              <a:pathLst>
                <a:path extrusionOk="0" fill="none" h="22017" w="44066">
                  <a:moveTo>
                    <a:pt x="44066" y="1"/>
                  </a:moveTo>
                  <a:cubicBezTo>
                    <a:pt x="44066" y="12176"/>
                    <a:pt x="34192" y="22016"/>
                    <a:pt x="22017" y="22016"/>
                  </a:cubicBezTo>
                  <a:cubicBezTo>
                    <a:pt x="9875" y="22016"/>
                    <a:pt x="1" y="12176"/>
                    <a:pt x="1" y="1"/>
                  </a:cubicBezTo>
                </a:path>
              </a:pathLst>
            </a:custGeom>
            <a:solidFill>
              <a:srgbClr val="134F5C"/>
            </a:solidFill>
            <a:ln cap="rnd" cmpd="sng" w="28575">
              <a:solidFill>
                <a:srgbClr val="134F5C"/>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9"/>
            <p:cNvSpPr/>
            <p:nvPr/>
          </p:nvSpPr>
          <p:spPr>
            <a:xfrm rot="-5400000">
              <a:off x="3251750" y="2642113"/>
              <a:ext cx="154800" cy="133800"/>
            </a:xfrm>
            <a:prstGeom prst="triangle">
              <a:avLst>
                <a:gd fmla="val 50000" name="adj"/>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4" name="Google Shape;314;p29"/>
          <p:cNvSpPr/>
          <p:nvPr/>
        </p:nvSpPr>
        <p:spPr>
          <a:xfrm>
            <a:off x="2543875" y="3273950"/>
            <a:ext cx="2451384" cy="610686"/>
          </a:xfrm>
          <a:prstGeom prst="flowChartTerminator">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76A5AF"/>
                </a:solidFill>
                <a:latin typeface="Nunito"/>
                <a:ea typeface="Nunito"/>
                <a:cs typeface="Nunito"/>
                <a:sym typeface="Nunito"/>
              </a:rPr>
              <a:t>General (crude)</a:t>
            </a:r>
            <a:r>
              <a:rPr lang="en-GB">
                <a:solidFill>
                  <a:srgbClr val="76A5AF"/>
                </a:solidFill>
                <a:latin typeface="Nunito"/>
                <a:ea typeface="Nunito"/>
                <a:cs typeface="Nunito"/>
                <a:sym typeface="Nunito"/>
              </a:rPr>
              <a:t> mortality rate or death rate</a:t>
            </a:r>
            <a:endParaRPr sz="1200">
              <a:latin typeface="Mada"/>
              <a:ea typeface="Mada"/>
              <a:cs typeface="Mada"/>
              <a:sym typeface="Mada"/>
            </a:endParaRPr>
          </a:p>
        </p:txBody>
      </p:sp>
      <p:grpSp>
        <p:nvGrpSpPr>
          <p:cNvPr id="315" name="Google Shape;315;p29"/>
          <p:cNvGrpSpPr/>
          <p:nvPr/>
        </p:nvGrpSpPr>
        <p:grpSpPr>
          <a:xfrm>
            <a:off x="215270" y="4895577"/>
            <a:ext cx="428695" cy="644011"/>
            <a:chOff x="219906" y="1124884"/>
            <a:chExt cx="502455" cy="736349"/>
          </a:xfrm>
        </p:grpSpPr>
        <p:grpSp>
          <p:nvGrpSpPr>
            <p:cNvPr id="316" name="Google Shape;316;p29"/>
            <p:cNvGrpSpPr/>
            <p:nvPr/>
          </p:nvGrpSpPr>
          <p:grpSpPr>
            <a:xfrm>
              <a:off x="219906" y="1124884"/>
              <a:ext cx="502455" cy="736349"/>
              <a:chOff x="4041649" y="1707654"/>
              <a:chExt cx="1060704" cy="1429526"/>
            </a:xfrm>
          </p:grpSpPr>
          <p:sp>
            <p:nvSpPr>
              <p:cNvPr id="317" name="Google Shape;317;p2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18" name="Google Shape;318;p2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19" name="Google Shape;319;p29"/>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solidFill>
                    <a:srgbClr val="666666"/>
                  </a:solidFill>
                  <a:latin typeface="Trebuchet MS"/>
                  <a:ea typeface="Trebuchet MS"/>
                  <a:cs typeface="Trebuchet MS"/>
                  <a:sym typeface="Trebuchet MS"/>
                </a:rPr>
                <a:t>1</a:t>
              </a:r>
              <a:endParaRPr b="1" sz="1700">
                <a:solidFill>
                  <a:srgbClr val="666666"/>
                </a:solidFill>
                <a:latin typeface="Trebuchet MS"/>
                <a:ea typeface="Trebuchet MS"/>
                <a:cs typeface="Trebuchet MS"/>
                <a:sym typeface="Trebuchet MS"/>
              </a:endParaRPr>
            </a:p>
          </p:txBody>
        </p:sp>
      </p:grpSp>
      <p:grpSp>
        <p:nvGrpSpPr>
          <p:cNvPr id="320" name="Google Shape;320;p29"/>
          <p:cNvGrpSpPr/>
          <p:nvPr/>
        </p:nvGrpSpPr>
        <p:grpSpPr>
          <a:xfrm>
            <a:off x="2727079" y="4887524"/>
            <a:ext cx="428695" cy="644011"/>
            <a:chOff x="219906" y="1124884"/>
            <a:chExt cx="502455" cy="736349"/>
          </a:xfrm>
        </p:grpSpPr>
        <p:grpSp>
          <p:nvGrpSpPr>
            <p:cNvPr id="321" name="Google Shape;321;p29"/>
            <p:cNvGrpSpPr/>
            <p:nvPr/>
          </p:nvGrpSpPr>
          <p:grpSpPr>
            <a:xfrm>
              <a:off x="219906" y="1124884"/>
              <a:ext cx="502455" cy="736349"/>
              <a:chOff x="4041649" y="1707654"/>
              <a:chExt cx="1060704" cy="1429526"/>
            </a:xfrm>
          </p:grpSpPr>
          <p:sp>
            <p:nvSpPr>
              <p:cNvPr id="322" name="Google Shape;322;p2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23" name="Google Shape;323;p2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24" name="Google Shape;324;p29"/>
            <p:cNvSpPr txBox="1"/>
            <p:nvPr/>
          </p:nvSpPr>
          <p:spPr>
            <a:xfrm>
              <a:off x="279218" y="1152220"/>
              <a:ext cx="2886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2</a:t>
              </a:r>
              <a:endParaRPr b="1" sz="1700">
                <a:solidFill>
                  <a:srgbClr val="666666"/>
                </a:solidFill>
                <a:latin typeface="Trebuchet MS"/>
                <a:ea typeface="Trebuchet MS"/>
                <a:cs typeface="Trebuchet MS"/>
                <a:sym typeface="Trebuchet MS"/>
              </a:endParaRPr>
            </a:p>
          </p:txBody>
        </p:sp>
      </p:grpSp>
      <p:grpSp>
        <p:nvGrpSpPr>
          <p:cNvPr id="325" name="Google Shape;325;p29"/>
          <p:cNvGrpSpPr/>
          <p:nvPr/>
        </p:nvGrpSpPr>
        <p:grpSpPr>
          <a:xfrm>
            <a:off x="5098591" y="4887473"/>
            <a:ext cx="428695" cy="644011"/>
            <a:chOff x="219906" y="1124884"/>
            <a:chExt cx="502455" cy="736349"/>
          </a:xfrm>
        </p:grpSpPr>
        <p:grpSp>
          <p:nvGrpSpPr>
            <p:cNvPr id="326" name="Google Shape;326;p29"/>
            <p:cNvGrpSpPr/>
            <p:nvPr/>
          </p:nvGrpSpPr>
          <p:grpSpPr>
            <a:xfrm>
              <a:off x="219906" y="1124884"/>
              <a:ext cx="502455" cy="736349"/>
              <a:chOff x="4041649" y="1707654"/>
              <a:chExt cx="1060704" cy="1429526"/>
            </a:xfrm>
          </p:grpSpPr>
          <p:sp>
            <p:nvSpPr>
              <p:cNvPr id="327" name="Google Shape;327;p2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28" name="Google Shape;328;p2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29" name="Google Shape;329;p29"/>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3</a:t>
              </a:r>
              <a:endParaRPr b="1" sz="1700">
                <a:solidFill>
                  <a:srgbClr val="666666"/>
                </a:solidFill>
                <a:latin typeface="Trebuchet MS"/>
                <a:ea typeface="Trebuchet MS"/>
                <a:cs typeface="Trebuchet MS"/>
                <a:sym typeface="Trebuchet MS"/>
              </a:endParaRPr>
            </a:p>
          </p:txBody>
        </p:sp>
      </p:grpSp>
      <p:sp>
        <p:nvSpPr>
          <p:cNvPr id="330" name="Google Shape;330;p29"/>
          <p:cNvSpPr txBox="1"/>
          <p:nvPr/>
        </p:nvSpPr>
        <p:spPr>
          <a:xfrm>
            <a:off x="3155775" y="4887475"/>
            <a:ext cx="1833300" cy="64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Mada"/>
                <a:ea typeface="Mada"/>
                <a:cs typeface="Mada"/>
                <a:sym typeface="Mada"/>
              </a:rPr>
              <a:t>Cause related</a:t>
            </a:r>
            <a:r>
              <a:rPr lang="en-GB" sz="1200">
                <a:solidFill>
                  <a:schemeClr val="dk1"/>
                </a:solidFill>
                <a:latin typeface="Mada"/>
                <a:ea typeface="Mada"/>
                <a:cs typeface="Mada"/>
                <a:sym typeface="Mada"/>
              </a:rPr>
              <a:t> (diseases, injuries, suicide, homicide)</a:t>
            </a:r>
            <a:endParaRPr sz="1200">
              <a:latin typeface="Mada"/>
              <a:ea typeface="Mada"/>
              <a:cs typeface="Mada"/>
              <a:sym typeface="Mada"/>
            </a:endParaRPr>
          </a:p>
        </p:txBody>
      </p:sp>
      <p:sp>
        <p:nvSpPr>
          <p:cNvPr id="331" name="Google Shape;331;p29"/>
          <p:cNvSpPr txBox="1"/>
          <p:nvPr/>
        </p:nvSpPr>
        <p:spPr>
          <a:xfrm>
            <a:off x="5540975" y="4887475"/>
            <a:ext cx="1833300" cy="64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Mada"/>
                <a:ea typeface="Mada"/>
                <a:cs typeface="Mada"/>
                <a:sym typeface="Mada"/>
              </a:rPr>
              <a:t>Life expectancy </a:t>
            </a:r>
            <a:r>
              <a:rPr lang="en-GB" sz="1200">
                <a:solidFill>
                  <a:schemeClr val="dk1"/>
                </a:solidFill>
                <a:latin typeface="Mada"/>
                <a:ea typeface="Mada"/>
                <a:cs typeface="Mada"/>
                <a:sym typeface="Mada"/>
              </a:rPr>
              <a:t>(sex and age related)</a:t>
            </a:r>
            <a:endParaRPr sz="1200">
              <a:latin typeface="Mada"/>
              <a:ea typeface="Mada"/>
              <a:cs typeface="Mada"/>
              <a:sym typeface="Mada"/>
            </a:endParaRPr>
          </a:p>
        </p:txBody>
      </p:sp>
      <p:grpSp>
        <p:nvGrpSpPr>
          <p:cNvPr id="332" name="Google Shape;332;p29"/>
          <p:cNvGrpSpPr/>
          <p:nvPr/>
        </p:nvGrpSpPr>
        <p:grpSpPr>
          <a:xfrm>
            <a:off x="527828" y="7208578"/>
            <a:ext cx="388285" cy="708082"/>
            <a:chOff x="4136752" y="1733232"/>
            <a:chExt cx="723738" cy="1422708"/>
          </a:xfrm>
        </p:grpSpPr>
        <p:sp>
          <p:nvSpPr>
            <p:cNvPr id="333" name="Google Shape;333;p29"/>
            <p:cNvSpPr/>
            <p:nvPr/>
          </p:nvSpPr>
          <p:spPr>
            <a:xfrm>
              <a:off x="4149190" y="1733232"/>
              <a:ext cx="711300" cy="1422600"/>
            </a:xfrm>
            <a:prstGeom prst="chevron">
              <a:avLst>
                <a:gd fmla="val 52989" name="adj"/>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34" name="Google Shape;334;p29"/>
            <p:cNvSpPr/>
            <p:nvPr/>
          </p:nvSpPr>
          <p:spPr>
            <a:xfrm rot="10800000">
              <a:off x="4136752" y="2819640"/>
              <a:ext cx="288000" cy="336300"/>
            </a:xfrm>
            <a:prstGeom prst="rect">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35" name="Google Shape;335;p29"/>
            <p:cNvSpPr/>
            <p:nvPr/>
          </p:nvSpPr>
          <p:spPr>
            <a:xfrm rot="10800000">
              <a:off x="4136752" y="1733274"/>
              <a:ext cx="288000" cy="336300"/>
            </a:xfrm>
            <a:prstGeom prst="rect">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336" name="Google Shape;336;p29"/>
          <p:cNvSpPr txBox="1"/>
          <p:nvPr/>
        </p:nvSpPr>
        <p:spPr>
          <a:xfrm>
            <a:off x="26336" y="7254054"/>
            <a:ext cx="683400" cy="61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76A5AF"/>
                </a:solidFill>
                <a:latin typeface="Exo"/>
                <a:ea typeface="Exo"/>
                <a:cs typeface="Exo"/>
                <a:sym typeface="Exo"/>
              </a:rPr>
              <a:t>2</a:t>
            </a:r>
            <a:endParaRPr b="1" i="0" sz="3100" u="none" cap="none" strike="noStrike">
              <a:solidFill>
                <a:srgbClr val="76A5AF"/>
              </a:solidFill>
              <a:latin typeface="Exo"/>
              <a:ea typeface="Exo"/>
              <a:cs typeface="Exo"/>
              <a:sym typeface="Exo"/>
            </a:endParaRPr>
          </a:p>
        </p:txBody>
      </p:sp>
      <p:cxnSp>
        <p:nvCxnSpPr>
          <p:cNvPr id="337" name="Google Shape;337;p29"/>
          <p:cNvCxnSpPr/>
          <p:nvPr/>
        </p:nvCxnSpPr>
        <p:spPr>
          <a:xfrm>
            <a:off x="888414" y="7131666"/>
            <a:ext cx="6349800" cy="4800"/>
          </a:xfrm>
          <a:prstGeom prst="straightConnector1">
            <a:avLst/>
          </a:prstGeom>
          <a:noFill/>
          <a:ln cap="flat" cmpd="sng" w="19050">
            <a:solidFill>
              <a:srgbClr val="76A5AF"/>
            </a:solidFill>
            <a:prstDash val="solid"/>
            <a:miter lim="800000"/>
            <a:headEnd len="med" w="med" type="oval"/>
            <a:tailEnd len="med" w="med" type="oval"/>
          </a:ln>
        </p:spPr>
      </p:cxnSp>
      <p:cxnSp>
        <p:nvCxnSpPr>
          <p:cNvPr id="338" name="Google Shape;338;p29"/>
          <p:cNvCxnSpPr/>
          <p:nvPr/>
        </p:nvCxnSpPr>
        <p:spPr>
          <a:xfrm flipH="1" rot="10800000">
            <a:off x="926085" y="8135354"/>
            <a:ext cx="6285600" cy="12900"/>
          </a:xfrm>
          <a:prstGeom prst="straightConnector1">
            <a:avLst/>
          </a:prstGeom>
          <a:noFill/>
          <a:ln cap="flat" cmpd="sng" w="19050">
            <a:solidFill>
              <a:srgbClr val="76A5AF"/>
            </a:solidFill>
            <a:prstDash val="solid"/>
            <a:miter lim="800000"/>
            <a:headEnd len="med" w="med" type="oval"/>
            <a:tailEnd len="med" w="med" type="oval"/>
          </a:ln>
        </p:spPr>
      </p:cxnSp>
      <p:sp>
        <p:nvSpPr>
          <p:cNvPr id="339" name="Google Shape;339;p29"/>
          <p:cNvSpPr txBox="1"/>
          <p:nvPr/>
        </p:nvSpPr>
        <p:spPr>
          <a:xfrm>
            <a:off x="926088" y="7058525"/>
            <a:ext cx="6285600" cy="10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Age and sex related mortality rate</a:t>
            </a:r>
            <a:r>
              <a:rPr lang="en-GB" sz="1200">
                <a:latin typeface="Mada"/>
                <a:ea typeface="Mada"/>
                <a:cs typeface="Mada"/>
                <a:sym typeface="Mada"/>
              </a:rPr>
              <a:t>: CMRs can be computed for both genders and age groups. The age group under 1 year is separately treated (the infant mortality).</a:t>
            </a:r>
            <a:endParaRPr sz="1200">
              <a:latin typeface="Mada"/>
              <a:ea typeface="Mada"/>
              <a:cs typeface="Mada"/>
              <a:sym typeface="Mada"/>
            </a:endParaRPr>
          </a:p>
          <a:p>
            <a:pPr indent="0" lvl="0" marL="0" rtl="0" algn="l">
              <a:spcBef>
                <a:spcPts val="0"/>
              </a:spcBef>
              <a:spcAft>
                <a:spcPts val="0"/>
              </a:spcAft>
              <a:buNone/>
            </a:pPr>
            <a:r>
              <a:rPr b="1" lang="en-GB" sz="1200">
                <a:latin typeface="Mada"/>
                <a:ea typeface="Mada"/>
                <a:cs typeface="Mada"/>
                <a:sym typeface="Mada"/>
              </a:rPr>
              <a:t>Example: </a:t>
            </a:r>
            <a:r>
              <a:rPr lang="en-GB" sz="1200">
                <a:latin typeface="Mada"/>
                <a:ea typeface="Mada"/>
                <a:cs typeface="Mada"/>
                <a:sym typeface="Mada"/>
              </a:rPr>
              <a:t>General population between 40-49 years:</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340" name="Google Shape;340;p29"/>
          <p:cNvSpPr txBox="1"/>
          <p:nvPr/>
        </p:nvSpPr>
        <p:spPr>
          <a:xfrm>
            <a:off x="3218350" y="7648133"/>
            <a:ext cx="20166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N of death cases of the cohort</a:t>
            </a:r>
            <a:endParaRPr sz="11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341" name="Google Shape;341;p29"/>
          <p:cNvSpPr txBox="1"/>
          <p:nvPr/>
        </p:nvSpPr>
        <p:spPr>
          <a:xfrm>
            <a:off x="3031450" y="7993933"/>
            <a:ext cx="2292600" cy="20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Mid - year population of the cohort</a:t>
            </a:r>
            <a:endParaRPr sz="11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342" name="Google Shape;342;p29"/>
          <p:cNvSpPr txBox="1"/>
          <p:nvPr/>
        </p:nvSpPr>
        <p:spPr>
          <a:xfrm>
            <a:off x="2369254" y="7753908"/>
            <a:ext cx="963000" cy="2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CMR</a:t>
            </a:r>
            <a:r>
              <a:rPr lang="en-GB" sz="600">
                <a:solidFill>
                  <a:schemeClr val="dk1"/>
                </a:solidFill>
                <a:latin typeface="Mada"/>
                <a:ea typeface="Mada"/>
                <a:cs typeface="Mada"/>
                <a:sym typeface="Mada"/>
              </a:rPr>
              <a:t> 40-49 years </a:t>
            </a:r>
            <a:r>
              <a:rPr lang="en-GB" sz="1100">
                <a:solidFill>
                  <a:schemeClr val="dk1"/>
                </a:solidFill>
                <a:latin typeface="Mada"/>
                <a:ea typeface="Mada"/>
                <a:cs typeface="Mada"/>
                <a:sym typeface="Mada"/>
              </a:rPr>
              <a:t>= </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sp>
        <p:nvSpPr>
          <p:cNvPr id="343" name="Google Shape;343;p29"/>
          <p:cNvSpPr txBox="1"/>
          <p:nvPr/>
        </p:nvSpPr>
        <p:spPr>
          <a:xfrm>
            <a:off x="5143587" y="7731247"/>
            <a:ext cx="6138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X 1000</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cxnSp>
        <p:nvCxnSpPr>
          <p:cNvPr id="344" name="Google Shape;344;p29"/>
          <p:cNvCxnSpPr/>
          <p:nvPr/>
        </p:nvCxnSpPr>
        <p:spPr>
          <a:xfrm>
            <a:off x="3244311" y="7923642"/>
            <a:ext cx="1842000" cy="1500"/>
          </a:xfrm>
          <a:prstGeom prst="straightConnector1">
            <a:avLst/>
          </a:prstGeom>
          <a:noFill/>
          <a:ln cap="flat" cmpd="sng" w="9525">
            <a:solidFill>
              <a:schemeClr val="dk2"/>
            </a:solidFill>
            <a:prstDash val="solid"/>
            <a:round/>
            <a:headEnd len="med" w="med" type="none"/>
            <a:tailEnd len="med" w="med" type="none"/>
          </a:ln>
        </p:spPr>
      </p:cxnSp>
      <p:sp>
        <p:nvSpPr>
          <p:cNvPr id="345" name="Google Shape;345;p29"/>
          <p:cNvSpPr txBox="1"/>
          <p:nvPr/>
        </p:nvSpPr>
        <p:spPr>
          <a:xfrm>
            <a:off x="2439638" y="7752200"/>
            <a:ext cx="3212700" cy="344400"/>
          </a:xfrm>
          <a:prstGeom prst="rect">
            <a:avLst/>
          </a:prstGeom>
          <a:noFill/>
          <a:ln cap="flat" cmpd="sng" w="19050">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grpSp>
        <p:nvGrpSpPr>
          <p:cNvPr id="346" name="Google Shape;346;p29"/>
          <p:cNvGrpSpPr/>
          <p:nvPr/>
        </p:nvGrpSpPr>
        <p:grpSpPr>
          <a:xfrm>
            <a:off x="527837" y="8532563"/>
            <a:ext cx="388285" cy="708082"/>
            <a:chOff x="4136752" y="1733232"/>
            <a:chExt cx="723738" cy="1422708"/>
          </a:xfrm>
        </p:grpSpPr>
        <p:sp>
          <p:nvSpPr>
            <p:cNvPr id="347" name="Google Shape;347;p29"/>
            <p:cNvSpPr/>
            <p:nvPr/>
          </p:nvSpPr>
          <p:spPr>
            <a:xfrm>
              <a:off x="4149190" y="1733232"/>
              <a:ext cx="711300" cy="1422600"/>
            </a:xfrm>
            <a:prstGeom prst="chevron">
              <a:avLst>
                <a:gd fmla="val 52989" name="adj"/>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48" name="Google Shape;348;p29"/>
            <p:cNvSpPr/>
            <p:nvPr/>
          </p:nvSpPr>
          <p:spPr>
            <a:xfrm rot="10800000">
              <a:off x="4136752" y="2819640"/>
              <a:ext cx="288000" cy="336300"/>
            </a:xfrm>
            <a:prstGeom prst="rect">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49" name="Google Shape;349;p29"/>
            <p:cNvSpPr/>
            <p:nvPr/>
          </p:nvSpPr>
          <p:spPr>
            <a:xfrm rot="10800000">
              <a:off x="4136752" y="1733274"/>
              <a:ext cx="288000" cy="336300"/>
            </a:xfrm>
            <a:prstGeom prst="rect">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350" name="Google Shape;350;p29"/>
          <p:cNvSpPr txBox="1"/>
          <p:nvPr/>
        </p:nvSpPr>
        <p:spPr>
          <a:xfrm>
            <a:off x="26328" y="8578051"/>
            <a:ext cx="683400" cy="61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D0E0E3"/>
                </a:solidFill>
                <a:latin typeface="Exo"/>
                <a:ea typeface="Exo"/>
                <a:cs typeface="Exo"/>
                <a:sym typeface="Exo"/>
              </a:rPr>
              <a:t>3</a:t>
            </a:r>
            <a:endParaRPr b="1" i="0" sz="3100" u="none" cap="none" strike="noStrike">
              <a:solidFill>
                <a:srgbClr val="D0E0E3"/>
              </a:solidFill>
              <a:latin typeface="Exo"/>
              <a:ea typeface="Exo"/>
              <a:cs typeface="Exo"/>
              <a:sym typeface="Exo"/>
            </a:endParaRPr>
          </a:p>
        </p:txBody>
      </p:sp>
      <p:cxnSp>
        <p:nvCxnSpPr>
          <p:cNvPr id="351" name="Google Shape;351;p29"/>
          <p:cNvCxnSpPr/>
          <p:nvPr/>
        </p:nvCxnSpPr>
        <p:spPr>
          <a:xfrm>
            <a:off x="926664" y="8459789"/>
            <a:ext cx="6280500" cy="0"/>
          </a:xfrm>
          <a:prstGeom prst="straightConnector1">
            <a:avLst/>
          </a:prstGeom>
          <a:noFill/>
          <a:ln cap="flat" cmpd="sng" w="19050">
            <a:solidFill>
              <a:srgbClr val="D0E0E3"/>
            </a:solidFill>
            <a:prstDash val="solid"/>
            <a:miter lim="800000"/>
            <a:headEnd len="med" w="med" type="oval"/>
            <a:tailEnd len="med" w="med" type="oval"/>
          </a:ln>
        </p:spPr>
      </p:cxnSp>
      <p:cxnSp>
        <p:nvCxnSpPr>
          <p:cNvPr id="352" name="Google Shape;352;p29"/>
          <p:cNvCxnSpPr/>
          <p:nvPr/>
        </p:nvCxnSpPr>
        <p:spPr>
          <a:xfrm flipH="1" rot="10800000">
            <a:off x="962967" y="9471466"/>
            <a:ext cx="6205500" cy="2400"/>
          </a:xfrm>
          <a:prstGeom prst="straightConnector1">
            <a:avLst/>
          </a:prstGeom>
          <a:noFill/>
          <a:ln cap="flat" cmpd="sng" w="19050">
            <a:solidFill>
              <a:srgbClr val="D0E0E3"/>
            </a:solidFill>
            <a:prstDash val="solid"/>
            <a:miter lim="800000"/>
            <a:headEnd len="med" w="med" type="oval"/>
            <a:tailEnd len="med" w="med" type="oval"/>
          </a:ln>
        </p:spPr>
      </p:cxnSp>
      <p:sp>
        <p:nvSpPr>
          <p:cNvPr id="353" name="Google Shape;353;p29"/>
          <p:cNvSpPr txBox="1"/>
          <p:nvPr/>
        </p:nvSpPr>
        <p:spPr>
          <a:xfrm>
            <a:off x="962963" y="8459800"/>
            <a:ext cx="6280500" cy="10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Infant mortality rate</a:t>
            </a:r>
            <a:r>
              <a:rPr b="1" baseline="30000" lang="en-GB" sz="1200">
                <a:solidFill>
                  <a:srgbClr val="6AA84F"/>
                </a:solidFill>
                <a:latin typeface="Mada"/>
                <a:ea typeface="Mada"/>
                <a:cs typeface="Mada"/>
                <a:sym typeface="Mada"/>
              </a:rPr>
              <a:t>3</a:t>
            </a:r>
            <a:r>
              <a:rPr b="1" lang="en-GB" sz="1200">
                <a:latin typeface="Mada"/>
                <a:ea typeface="Mada"/>
                <a:cs typeface="Mada"/>
                <a:sym typeface="Mada"/>
              </a:rPr>
              <a:t>:</a:t>
            </a:r>
            <a:r>
              <a:rPr lang="en-GB" sz="1200">
                <a:latin typeface="Mada"/>
                <a:ea typeface="Mada"/>
                <a:cs typeface="Mada"/>
                <a:sym typeface="Mada"/>
              </a:rPr>
              <a:t> is the number of deaths of infants under one year (365 days) old in a given year per 1,000 live births occurred in the same year.</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354" name="Google Shape;354;p29"/>
          <p:cNvSpPr txBox="1"/>
          <p:nvPr/>
        </p:nvSpPr>
        <p:spPr>
          <a:xfrm>
            <a:off x="3328388" y="8866600"/>
            <a:ext cx="22926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N of infants died in the first 365 days </a:t>
            </a:r>
            <a:endParaRPr sz="11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355" name="Google Shape;355;p29"/>
          <p:cNvSpPr txBox="1"/>
          <p:nvPr/>
        </p:nvSpPr>
        <p:spPr>
          <a:xfrm>
            <a:off x="3328385" y="9210925"/>
            <a:ext cx="2292600" cy="20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N of infants born in a given year </a:t>
            </a:r>
            <a:endParaRPr sz="11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356" name="Google Shape;356;p29"/>
          <p:cNvSpPr txBox="1"/>
          <p:nvPr/>
        </p:nvSpPr>
        <p:spPr>
          <a:xfrm>
            <a:off x="1970035" y="8972375"/>
            <a:ext cx="1478400" cy="2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Infant mortality rate = </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sp>
        <p:nvSpPr>
          <p:cNvPr id="357" name="Google Shape;357;p29"/>
          <p:cNvSpPr txBox="1"/>
          <p:nvPr/>
        </p:nvSpPr>
        <p:spPr>
          <a:xfrm>
            <a:off x="5508139" y="8949714"/>
            <a:ext cx="6138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X 1000</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cxnSp>
        <p:nvCxnSpPr>
          <p:cNvPr id="358" name="Google Shape;358;p29"/>
          <p:cNvCxnSpPr/>
          <p:nvPr/>
        </p:nvCxnSpPr>
        <p:spPr>
          <a:xfrm>
            <a:off x="3354345" y="9142109"/>
            <a:ext cx="2224800" cy="6300"/>
          </a:xfrm>
          <a:prstGeom prst="straightConnector1">
            <a:avLst/>
          </a:prstGeom>
          <a:noFill/>
          <a:ln cap="flat" cmpd="sng" w="9525">
            <a:solidFill>
              <a:schemeClr val="dk2"/>
            </a:solidFill>
            <a:prstDash val="solid"/>
            <a:round/>
            <a:headEnd len="med" w="med" type="none"/>
            <a:tailEnd len="med" w="med" type="none"/>
          </a:ln>
        </p:spPr>
      </p:cxnSp>
      <p:sp>
        <p:nvSpPr>
          <p:cNvPr id="359" name="Google Shape;359;p29"/>
          <p:cNvSpPr txBox="1"/>
          <p:nvPr/>
        </p:nvSpPr>
        <p:spPr>
          <a:xfrm>
            <a:off x="2027588" y="8972375"/>
            <a:ext cx="4010100" cy="344400"/>
          </a:xfrm>
          <a:prstGeom prst="rect">
            <a:avLst/>
          </a:prstGeom>
          <a:noFill/>
          <a:ln cap="flat" cmpd="sng" w="19050">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cxnSp>
        <p:nvCxnSpPr>
          <p:cNvPr id="360" name="Google Shape;360;p29"/>
          <p:cNvCxnSpPr/>
          <p:nvPr/>
        </p:nvCxnSpPr>
        <p:spPr>
          <a:xfrm flipH="1" rot="10800000">
            <a:off x="2815223" y="6629846"/>
            <a:ext cx="1216200" cy="900"/>
          </a:xfrm>
          <a:prstGeom prst="straightConnector1">
            <a:avLst/>
          </a:prstGeom>
          <a:noFill/>
          <a:ln cap="flat" cmpd="sng" w="9525">
            <a:solidFill>
              <a:schemeClr val="dk2"/>
            </a:solidFill>
            <a:prstDash val="solid"/>
            <a:round/>
            <a:headEnd len="med" w="med" type="none"/>
            <a:tailEnd len="med" w="med" type="none"/>
          </a:ln>
        </p:spPr>
      </p:cxnSp>
      <p:sp>
        <p:nvSpPr>
          <p:cNvPr id="361" name="Google Shape;361;p29"/>
          <p:cNvSpPr txBox="1"/>
          <p:nvPr/>
        </p:nvSpPr>
        <p:spPr>
          <a:xfrm>
            <a:off x="14225" y="9686575"/>
            <a:ext cx="7589400" cy="101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Mada"/>
                <a:ea typeface="Mada"/>
                <a:cs typeface="Mada"/>
                <a:sym typeface="Mada"/>
              </a:rPr>
              <a:t>1: </a:t>
            </a:r>
            <a:r>
              <a:rPr lang="en-GB" sz="900">
                <a:solidFill>
                  <a:srgbClr val="6AA84F"/>
                </a:solidFill>
                <a:latin typeface="Mada"/>
                <a:ea typeface="Mada"/>
                <a:cs typeface="Mada"/>
                <a:sym typeface="Mada"/>
              </a:rPr>
              <a:t>Not used as an accurate measure of fertility.</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2: </a:t>
            </a:r>
            <a:r>
              <a:rPr lang="en-GB" sz="900">
                <a:solidFill>
                  <a:srgbClr val="CC0000"/>
                </a:solidFill>
                <a:latin typeface="Mada"/>
                <a:ea typeface="Mada"/>
                <a:cs typeface="Mada"/>
                <a:sym typeface="Mada"/>
              </a:rPr>
              <a:t>Crude birth rate isn’t used to compare between countries.</a:t>
            </a:r>
            <a:r>
              <a:rPr lang="en-GB" sz="900">
                <a:solidFill>
                  <a:srgbClr val="6AA84F"/>
                </a:solidFill>
                <a:latin typeface="Mada"/>
                <a:ea typeface="Mada"/>
                <a:cs typeface="Mada"/>
                <a:sym typeface="Mada"/>
              </a:rPr>
              <a:t> Because some populations have large numbers of elderly (↑deaths,↓births) such as Japan, compared to a population that has large numbers of younger people.</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3: Infant mortality rate is considered a good indicator of the health status of a population.</a:t>
            </a:r>
            <a:endParaRPr sz="900">
              <a:solidFill>
                <a:srgbClr val="6AA84F"/>
              </a:solidFill>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grpSp>
        <p:nvGrpSpPr>
          <p:cNvPr id="366" name="Google Shape;366;p30"/>
          <p:cNvGrpSpPr/>
          <p:nvPr/>
        </p:nvGrpSpPr>
        <p:grpSpPr>
          <a:xfrm>
            <a:off x="442399" y="694635"/>
            <a:ext cx="388285" cy="708082"/>
            <a:chOff x="4136752" y="1733232"/>
            <a:chExt cx="723738" cy="1422708"/>
          </a:xfrm>
        </p:grpSpPr>
        <p:sp>
          <p:nvSpPr>
            <p:cNvPr id="367" name="Google Shape;367;p30"/>
            <p:cNvSpPr/>
            <p:nvPr/>
          </p:nvSpPr>
          <p:spPr>
            <a:xfrm>
              <a:off x="4149190" y="1733232"/>
              <a:ext cx="711300" cy="1422600"/>
            </a:xfrm>
            <a:prstGeom prst="chevron">
              <a:avLst>
                <a:gd fmla="val 52989" name="adj"/>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68" name="Google Shape;368;p30"/>
            <p:cNvSpPr/>
            <p:nvPr/>
          </p:nvSpPr>
          <p:spPr>
            <a:xfrm rot="10800000">
              <a:off x="4136752" y="2819640"/>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69" name="Google Shape;369;p30"/>
            <p:cNvSpPr/>
            <p:nvPr/>
          </p:nvSpPr>
          <p:spPr>
            <a:xfrm rot="10800000">
              <a:off x="4136752" y="1733274"/>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cxnSp>
        <p:nvCxnSpPr>
          <p:cNvPr id="370" name="Google Shape;370;p30"/>
          <p:cNvCxnSpPr/>
          <p:nvPr/>
        </p:nvCxnSpPr>
        <p:spPr>
          <a:xfrm>
            <a:off x="938707" y="344133"/>
            <a:ext cx="6204000" cy="3000"/>
          </a:xfrm>
          <a:prstGeom prst="straightConnector1">
            <a:avLst/>
          </a:prstGeom>
          <a:noFill/>
          <a:ln cap="flat" cmpd="sng" w="19050">
            <a:solidFill>
              <a:srgbClr val="134F5C"/>
            </a:solidFill>
            <a:prstDash val="solid"/>
            <a:miter lim="800000"/>
            <a:headEnd len="med" w="med" type="oval"/>
            <a:tailEnd len="med" w="med" type="oval"/>
          </a:ln>
        </p:spPr>
      </p:cxnSp>
      <p:sp>
        <p:nvSpPr>
          <p:cNvPr id="371" name="Google Shape;371;p30"/>
          <p:cNvSpPr txBox="1"/>
          <p:nvPr/>
        </p:nvSpPr>
        <p:spPr>
          <a:xfrm>
            <a:off x="916688" y="347128"/>
            <a:ext cx="6205500" cy="140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Maternal mortality</a:t>
            </a:r>
            <a:r>
              <a:rPr baseline="30000" lang="en-GB" sz="1100">
                <a:solidFill>
                  <a:srgbClr val="6AA84F"/>
                </a:solidFill>
                <a:latin typeface="Nunito"/>
                <a:ea typeface="Nunito"/>
                <a:cs typeface="Nunito"/>
                <a:sym typeface="Nunito"/>
              </a:rPr>
              <a:t>1</a:t>
            </a:r>
            <a:r>
              <a:rPr b="1" lang="en-GB" sz="1200">
                <a:solidFill>
                  <a:schemeClr val="dk1"/>
                </a:solidFill>
                <a:latin typeface="Mada"/>
                <a:ea typeface="Mada"/>
                <a:cs typeface="Mada"/>
                <a:sym typeface="Mada"/>
              </a:rPr>
              <a:t> :</a:t>
            </a:r>
            <a:endParaRPr b="1"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 Special case of sex-related mortality.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 Represents death cases of women who die during pregnancy and childbirth inclusive of the first 42 days after the delivery (WHO definition).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 The number per year is relatively small (developed countries), thus maternal mortality rate is computed per 100,000 live births.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 ~ 11/100,000 in the developed countries.</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cxnSp>
        <p:nvCxnSpPr>
          <p:cNvPr id="372" name="Google Shape;372;p30"/>
          <p:cNvCxnSpPr/>
          <p:nvPr/>
        </p:nvCxnSpPr>
        <p:spPr>
          <a:xfrm>
            <a:off x="939968" y="2027028"/>
            <a:ext cx="6205200" cy="10500"/>
          </a:xfrm>
          <a:prstGeom prst="straightConnector1">
            <a:avLst/>
          </a:prstGeom>
          <a:noFill/>
          <a:ln cap="flat" cmpd="sng" w="19050">
            <a:solidFill>
              <a:srgbClr val="134F5C"/>
            </a:solidFill>
            <a:prstDash val="solid"/>
            <a:miter lim="800000"/>
            <a:headEnd len="med" w="med" type="oval"/>
            <a:tailEnd len="med" w="med" type="oval"/>
          </a:ln>
        </p:spPr>
      </p:cxnSp>
      <p:sp>
        <p:nvSpPr>
          <p:cNvPr id="373" name="Google Shape;373;p30"/>
          <p:cNvSpPr txBox="1"/>
          <p:nvPr/>
        </p:nvSpPr>
        <p:spPr>
          <a:xfrm>
            <a:off x="3269567" y="1542122"/>
            <a:ext cx="22926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N of maternal deaths</a:t>
            </a:r>
            <a:endParaRPr sz="11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374" name="Google Shape;374;p30"/>
          <p:cNvSpPr txBox="1"/>
          <p:nvPr/>
        </p:nvSpPr>
        <p:spPr>
          <a:xfrm>
            <a:off x="3269564" y="1886447"/>
            <a:ext cx="2292600" cy="20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N of infants born in a given year </a:t>
            </a:r>
            <a:endParaRPr sz="11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375" name="Google Shape;375;p30"/>
          <p:cNvSpPr txBox="1"/>
          <p:nvPr/>
        </p:nvSpPr>
        <p:spPr>
          <a:xfrm>
            <a:off x="1724517" y="1647885"/>
            <a:ext cx="1641900" cy="2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Maternal mortality rate = </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sp>
        <p:nvSpPr>
          <p:cNvPr id="376" name="Google Shape;376;p30"/>
          <p:cNvSpPr txBox="1"/>
          <p:nvPr/>
        </p:nvSpPr>
        <p:spPr>
          <a:xfrm>
            <a:off x="5449317" y="1625235"/>
            <a:ext cx="8388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X 100000</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cxnSp>
        <p:nvCxnSpPr>
          <p:cNvPr id="377" name="Google Shape;377;p30"/>
          <p:cNvCxnSpPr/>
          <p:nvPr/>
        </p:nvCxnSpPr>
        <p:spPr>
          <a:xfrm>
            <a:off x="3295525" y="1817631"/>
            <a:ext cx="2224800" cy="6300"/>
          </a:xfrm>
          <a:prstGeom prst="straightConnector1">
            <a:avLst/>
          </a:prstGeom>
          <a:noFill/>
          <a:ln cap="flat" cmpd="sng" w="9525">
            <a:solidFill>
              <a:schemeClr val="dk2"/>
            </a:solidFill>
            <a:prstDash val="solid"/>
            <a:round/>
            <a:headEnd len="med" w="med" type="none"/>
            <a:tailEnd len="med" w="med" type="none"/>
          </a:ln>
        </p:spPr>
      </p:cxnSp>
      <p:sp>
        <p:nvSpPr>
          <p:cNvPr id="378" name="Google Shape;378;p30"/>
          <p:cNvSpPr txBox="1"/>
          <p:nvPr/>
        </p:nvSpPr>
        <p:spPr>
          <a:xfrm>
            <a:off x="1789738" y="1635002"/>
            <a:ext cx="4305900" cy="344400"/>
          </a:xfrm>
          <a:prstGeom prst="rect">
            <a:avLst/>
          </a:prstGeom>
          <a:noFill/>
          <a:ln cap="flat" cmpd="sng" w="19050">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379" name="Google Shape;379;p30"/>
          <p:cNvSpPr txBox="1"/>
          <p:nvPr/>
        </p:nvSpPr>
        <p:spPr>
          <a:xfrm>
            <a:off x="3" y="740123"/>
            <a:ext cx="683400" cy="61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134F5C"/>
                </a:solidFill>
                <a:latin typeface="Exo"/>
                <a:ea typeface="Exo"/>
                <a:cs typeface="Exo"/>
                <a:sym typeface="Exo"/>
              </a:rPr>
              <a:t>4</a:t>
            </a:r>
            <a:endParaRPr b="1" i="0" sz="3100" cap="none" strike="noStrike">
              <a:solidFill>
                <a:srgbClr val="134F5C"/>
              </a:solidFill>
              <a:latin typeface="Exo"/>
              <a:ea typeface="Exo"/>
              <a:cs typeface="Exo"/>
              <a:sym typeface="Exo"/>
            </a:endParaRPr>
          </a:p>
        </p:txBody>
      </p:sp>
      <p:cxnSp>
        <p:nvCxnSpPr>
          <p:cNvPr id="380" name="Google Shape;380;p30"/>
          <p:cNvCxnSpPr/>
          <p:nvPr/>
        </p:nvCxnSpPr>
        <p:spPr>
          <a:xfrm>
            <a:off x="931731" y="2310455"/>
            <a:ext cx="6215400" cy="8700"/>
          </a:xfrm>
          <a:prstGeom prst="straightConnector1">
            <a:avLst/>
          </a:prstGeom>
          <a:noFill/>
          <a:ln cap="flat" cmpd="sng" w="19050">
            <a:solidFill>
              <a:srgbClr val="76A5AF"/>
            </a:solidFill>
            <a:prstDash val="solid"/>
            <a:miter lim="800000"/>
            <a:headEnd len="med" w="med" type="oval"/>
            <a:tailEnd len="med" w="med" type="oval"/>
          </a:ln>
        </p:spPr>
      </p:cxnSp>
      <p:cxnSp>
        <p:nvCxnSpPr>
          <p:cNvPr id="381" name="Google Shape;381;p30"/>
          <p:cNvCxnSpPr/>
          <p:nvPr/>
        </p:nvCxnSpPr>
        <p:spPr>
          <a:xfrm flipH="1" rot="10800000">
            <a:off x="933628" y="3214396"/>
            <a:ext cx="6206700" cy="13800"/>
          </a:xfrm>
          <a:prstGeom prst="straightConnector1">
            <a:avLst/>
          </a:prstGeom>
          <a:noFill/>
          <a:ln cap="flat" cmpd="sng" w="19050">
            <a:solidFill>
              <a:srgbClr val="76A5AF"/>
            </a:solidFill>
            <a:prstDash val="solid"/>
            <a:miter lim="800000"/>
            <a:headEnd len="med" w="med" type="oval"/>
            <a:tailEnd len="med" w="med" type="oval"/>
          </a:ln>
        </p:spPr>
      </p:cxnSp>
      <p:sp>
        <p:nvSpPr>
          <p:cNvPr id="382" name="Google Shape;382;p30"/>
          <p:cNvSpPr txBox="1"/>
          <p:nvPr/>
        </p:nvSpPr>
        <p:spPr>
          <a:xfrm>
            <a:off x="899763" y="2310377"/>
            <a:ext cx="6349800" cy="70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Life expectancy: </a:t>
            </a:r>
            <a:r>
              <a:rPr lang="en-GB" sz="1200">
                <a:latin typeface="Mada"/>
                <a:ea typeface="Mada"/>
                <a:cs typeface="Mada"/>
                <a:sym typeface="Mada"/>
              </a:rPr>
              <a:t>the average number of years an individual of a given age is expected to live if current age-specific mortality rates continue to apply. Every cohort had different experiences in its earlier life that might have influenced its mortality rate in a given year.</a:t>
            </a:r>
            <a:endParaRPr sz="1200">
              <a:latin typeface="Mada"/>
              <a:ea typeface="Mada"/>
              <a:cs typeface="Mada"/>
              <a:sym typeface="Mada"/>
            </a:endParaRPr>
          </a:p>
          <a:p>
            <a:pPr indent="0" lvl="0" marL="0" rtl="0" algn="l">
              <a:spcBef>
                <a:spcPts val="0"/>
              </a:spcBef>
              <a:spcAft>
                <a:spcPts val="0"/>
              </a:spcAft>
              <a:buNone/>
            </a:pPr>
            <a:r>
              <a:t/>
            </a:r>
            <a:endParaRPr b="1"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grpSp>
        <p:nvGrpSpPr>
          <p:cNvPr id="383" name="Google Shape;383;p30"/>
          <p:cNvGrpSpPr/>
          <p:nvPr/>
        </p:nvGrpSpPr>
        <p:grpSpPr>
          <a:xfrm>
            <a:off x="501503" y="2443350"/>
            <a:ext cx="388285" cy="708082"/>
            <a:chOff x="4136752" y="1733232"/>
            <a:chExt cx="723738" cy="1422708"/>
          </a:xfrm>
        </p:grpSpPr>
        <p:sp>
          <p:nvSpPr>
            <p:cNvPr id="384" name="Google Shape;384;p30"/>
            <p:cNvSpPr/>
            <p:nvPr/>
          </p:nvSpPr>
          <p:spPr>
            <a:xfrm>
              <a:off x="4149190" y="1733232"/>
              <a:ext cx="711300" cy="1422600"/>
            </a:xfrm>
            <a:prstGeom prst="chevron">
              <a:avLst>
                <a:gd fmla="val 52989" name="adj"/>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85" name="Google Shape;385;p30"/>
            <p:cNvSpPr/>
            <p:nvPr/>
          </p:nvSpPr>
          <p:spPr>
            <a:xfrm rot="10800000">
              <a:off x="4136752" y="2819640"/>
              <a:ext cx="288000" cy="336300"/>
            </a:xfrm>
            <a:prstGeom prst="rect">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86" name="Google Shape;386;p30"/>
            <p:cNvSpPr/>
            <p:nvPr/>
          </p:nvSpPr>
          <p:spPr>
            <a:xfrm rot="10800000">
              <a:off x="4136752" y="1733274"/>
              <a:ext cx="288000" cy="336300"/>
            </a:xfrm>
            <a:prstGeom prst="rect">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387" name="Google Shape;387;p30"/>
          <p:cNvSpPr txBox="1"/>
          <p:nvPr/>
        </p:nvSpPr>
        <p:spPr>
          <a:xfrm>
            <a:off x="11" y="2488826"/>
            <a:ext cx="683400" cy="61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76A5AF"/>
                </a:solidFill>
                <a:latin typeface="Exo"/>
                <a:ea typeface="Exo"/>
                <a:cs typeface="Exo"/>
                <a:sym typeface="Exo"/>
              </a:rPr>
              <a:t>5</a:t>
            </a:r>
            <a:endParaRPr b="1" i="0" sz="3100" u="none" cap="none" strike="noStrike">
              <a:solidFill>
                <a:srgbClr val="76A5AF"/>
              </a:solidFill>
              <a:latin typeface="Exo"/>
              <a:ea typeface="Exo"/>
              <a:cs typeface="Exo"/>
              <a:sym typeface="Exo"/>
            </a:endParaRPr>
          </a:p>
        </p:txBody>
      </p:sp>
      <p:grpSp>
        <p:nvGrpSpPr>
          <p:cNvPr id="388" name="Google Shape;388;p30"/>
          <p:cNvGrpSpPr/>
          <p:nvPr/>
        </p:nvGrpSpPr>
        <p:grpSpPr>
          <a:xfrm>
            <a:off x="501512" y="3629740"/>
            <a:ext cx="388285" cy="708082"/>
            <a:chOff x="4136752" y="1733232"/>
            <a:chExt cx="723738" cy="1422708"/>
          </a:xfrm>
        </p:grpSpPr>
        <p:sp>
          <p:nvSpPr>
            <p:cNvPr id="389" name="Google Shape;389;p30"/>
            <p:cNvSpPr/>
            <p:nvPr/>
          </p:nvSpPr>
          <p:spPr>
            <a:xfrm>
              <a:off x="4149190" y="1733232"/>
              <a:ext cx="711300" cy="1422600"/>
            </a:xfrm>
            <a:prstGeom prst="chevron">
              <a:avLst>
                <a:gd fmla="val 52989" name="adj"/>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90" name="Google Shape;390;p30"/>
            <p:cNvSpPr/>
            <p:nvPr/>
          </p:nvSpPr>
          <p:spPr>
            <a:xfrm rot="10800000">
              <a:off x="4136752" y="2819640"/>
              <a:ext cx="288000" cy="336300"/>
            </a:xfrm>
            <a:prstGeom prst="rect">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91" name="Google Shape;391;p30"/>
            <p:cNvSpPr/>
            <p:nvPr/>
          </p:nvSpPr>
          <p:spPr>
            <a:xfrm rot="10800000">
              <a:off x="4136752" y="1733274"/>
              <a:ext cx="288000" cy="336300"/>
            </a:xfrm>
            <a:prstGeom prst="rect">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392" name="Google Shape;392;p30"/>
          <p:cNvSpPr txBox="1"/>
          <p:nvPr/>
        </p:nvSpPr>
        <p:spPr>
          <a:xfrm>
            <a:off x="3" y="3675228"/>
            <a:ext cx="683400" cy="61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D0E0E3"/>
                </a:solidFill>
                <a:latin typeface="Exo"/>
                <a:ea typeface="Exo"/>
                <a:cs typeface="Exo"/>
                <a:sym typeface="Exo"/>
              </a:rPr>
              <a:t>6</a:t>
            </a:r>
            <a:endParaRPr b="1" i="0" sz="3100" u="none" cap="none" strike="noStrike">
              <a:solidFill>
                <a:srgbClr val="D0E0E3"/>
              </a:solidFill>
              <a:latin typeface="Exo"/>
              <a:ea typeface="Exo"/>
              <a:cs typeface="Exo"/>
              <a:sym typeface="Exo"/>
            </a:endParaRPr>
          </a:p>
        </p:txBody>
      </p:sp>
      <p:cxnSp>
        <p:nvCxnSpPr>
          <p:cNvPr id="393" name="Google Shape;393;p30"/>
          <p:cNvCxnSpPr/>
          <p:nvPr/>
        </p:nvCxnSpPr>
        <p:spPr>
          <a:xfrm>
            <a:off x="934414" y="3493440"/>
            <a:ext cx="6280500" cy="0"/>
          </a:xfrm>
          <a:prstGeom prst="straightConnector1">
            <a:avLst/>
          </a:prstGeom>
          <a:noFill/>
          <a:ln cap="flat" cmpd="sng" w="19050">
            <a:solidFill>
              <a:srgbClr val="D0E0E3"/>
            </a:solidFill>
            <a:prstDash val="solid"/>
            <a:miter lim="800000"/>
            <a:headEnd len="med" w="med" type="oval"/>
            <a:tailEnd len="med" w="med" type="oval"/>
          </a:ln>
        </p:spPr>
      </p:cxnSp>
      <p:cxnSp>
        <p:nvCxnSpPr>
          <p:cNvPr id="394" name="Google Shape;394;p30"/>
          <p:cNvCxnSpPr/>
          <p:nvPr/>
        </p:nvCxnSpPr>
        <p:spPr>
          <a:xfrm flipH="1" rot="10800000">
            <a:off x="974142" y="4405068"/>
            <a:ext cx="6205500" cy="2400"/>
          </a:xfrm>
          <a:prstGeom prst="straightConnector1">
            <a:avLst/>
          </a:prstGeom>
          <a:noFill/>
          <a:ln cap="flat" cmpd="sng" w="19050">
            <a:solidFill>
              <a:srgbClr val="D0E0E3"/>
            </a:solidFill>
            <a:prstDash val="solid"/>
            <a:miter lim="800000"/>
            <a:headEnd len="med" w="med" type="oval"/>
            <a:tailEnd len="med" w="med" type="oval"/>
          </a:ln>
        </p:spPr>
      </p:cxnSp>
      <p:sp>
        <p:nvSpPr>
          <p:cNvPr id="395" name="Google Shape;395;p30"/>
          <p:cNvSpPr txBox="1"/>
          <p:nvPr/>
        </p:nvSpPr>
        <p:spPr>
          <a:xfrm>
            <a:off x="936638" y="3595252"/>
            <a:ext cx="6280500" cy="70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Life expectancy at birth: </a:t>
            </a:r>
            <a:r>
              <a:rPr lang="en-GB" sz="1200">
                <a:latin typeface="Mada"/>
                <a:ea typeface="Mada"/>
                <a:cs typeface="Mada"/>
                <a:sym typeface="Mada"/>
              </a:rPr>
              <a:t>Average number of years a newborn is expected to live if current</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mortality structure persists throughout its life.</a:t>
            </a:r>
            <a:endParaRPr sz="1200">
              <a:latin typeface="Mada"/>
              <a:ea typeface="Mada"/>
              <a:cs typeface="Mada"/>
              <a:sym typeface="Mada"/>
            </a:endParaRPr>
          </a:p>
          <a:p>
            <a:pPr indent="0" lvl="0" marL="0" rtl="0" algn="l">
              <a:spcBef>
                <a:spcPts val="0"/>
              </a:spcBef>
              <a:spcAft>
                <a:spcPts val="0"/>
              </a:spcAft>
              <a:buNone/>
            </a:pPr>
            <a:r>
              <a:t/>
            </a:r>
            <a:endParaRPr b="1" sz="1200">
              <a:latin typeface="Mada"/>
              <a:ea typeface="Mada"/>
              <a:cs typeface="Mada"/>
              <a:sym typeface="Mada"/>
            </a:endParaRPr>
          </a:p>
        </p:txBody>
      </p:sp>
      <p:graphicFrame>
        <p:nvGraphicFramePr>
          <p:cNvPr id="396" name="Google Shape;396;p30"/>
          <p:cNvGraphicFramePr/>
          <p:nvPr/>
        </p:nvGraphicFramePr>
        <p:xfrm>
          <a:off x="-6" y="4983421"/>
          <a:ext cx="3000000" cy="3000000"/>
        </p:xfrm>
        <a:graphic>
          <a:graphicData uri="http://schemas.openxmlformats.org/drawingml/2006/table">
            <a:tbl>
              <a:tblPr>
                <a:noFill/>
                <a:tableStyleId>{92591C88-7554-4A90-B93B-844794606ACB}</a:tableStyleId>
              </a:tblPr>
              <a:tblGrid>
                <a:gridCol w="1581925"/>
                <a:gridCol w="664475"/>
                <a:gridCol w="626250"/>
                <a:gridCol w="666100"/>
                <a:gridCol w="654275"/>
              </a:tblGrid>
              <a:tr h="314175">
                <a:tc rowSpan="2">
                  <a:txBody>
                    <a:bodyPr/>
                    <a:lstStyle/>
                    <a:p>
                      <a:pPr indent="0" lvl="0" marL="0" rtl="0" algn="ctr">
                        <a:spcBef>
                          <a:spcPts val="0"/>
                        </a:spcBef>
                        <a:spcAft>
                          <a:spcPts val="0"/>
                        </a:spcAft>
                        <a:buNone/>
                      </a:pPr>
                      <a:r>
                        <a:rPr lang="en-GB" sz="1200">
                          <a:latin typeface="Mada"/>
                          <a:ea typeface="Mada"/>
                          <a:cs typeface="Mada"/>
                          <a:sym typeface="Mada"/>
                        </a:rPr>
                        <a:t>Index </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EFEFEF"/>
                    </a:solidFill>
                  </a:tcPr>
                </a:tc>
                <a:tc gridSpan="2">
                  <a:txBody>
                    <a:bodyPr/>
                    <a:lstStyle/>
                    <a:p>
                      <a:pPr indent="0" lvl="0" marL="0" rtl="0" algn="ctr">
                        <a:spcBef>
                          <a:spcPts val="0"/>
                        </a:spcBef>
                        <a:spcAft>
                          <a:spcPts val="0"/>
                        </a:spcAft>
                        <a:buNone/>
                      </a:pPr>
                      <a:r>
                        <a:rPr lang="en-GB" sz="1200">
                          <a:latin typeface="Mada"/>
                          <a:ea typeface="Mada"/>
                          <a:cs typeface="Mada"/>
                          <a:sym typeface="Mada"/>
                        </a:rPr>
                        <a:t>Male</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EFEFEF"/>
                    </a:solidFill>
                  </a:tcPr>
                </a:tc>
                <a:tc hMerge="1"/>
                <a:tc gridSpan="2">
                  <a:txBody>
                    <a:bodyPr/>
                    <a:lstStyle/>
                    <a:p>
                      <a:pPr indent="0" lvl="0" marL="0" rtl="0" algn="ctr">
                        <a:spcBef>
                          <a:spcPts val="0"/>
                        </a:spcBef>
                        <a:spcAft>
                          <a:spcPts val="0"/>
                        </a:spcAft>
                        <a:buNone/>
                      </a:pPr>
                      <a:r>
                        <a:rPr lang="en-GB" sz="1200">
                          <a:latin typeface="Mada"/>
                          <a:ea typeface="Mada"/>
                          <a:cs typeface="Mada"/>
                          <a:sym typeface="Mada"/>
                        </a:rPr>
                        <a:t>Female</a:t>
                      </a:r>
                      <a:endParaRPr sz="1200">
                        <a:latin typeface="Mada"/>
                        <a:ea typeface="Mada"/>
                        <a:cs typeface="Mada"/>
                        <a:sym typeface="Mada"/>
                      </a:endParaRPr>
                    </a:p>
                  </a:txBody>
                  <a:tcPr marT="91425" marB="91425" marR="91425" marL="91425" anchor="b">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EFEFEF"/>
                    </a:solidFill>
                  </a:tcPr>
                </a:tc>
                <a:tc hMerge="1"/>
              </a:tr>
              <a:tr h="365725">
                <a:tc vMerge="1"/>
                <a:tc>
                  <a:txBody>
                    <a:bodyPr/>
                    <a:lstStyle/>
                    <a:p>
                      <a:pPr indent="0" lvl="0" marL="0" rtl="0" algn="ctr">
                        <a:spcBef>
                          <a:spcPts val="0"/>
                        </a:spcBef>
                        <a:spcAft>
                          <a:spcPts val="0"/>
                        </a:spcAft>
                        <a:buNone/>
                      </a:pPr>
                      <a:r>
                        <a:rPr lang="en-GB" sz="1200">
                          <a:latin typeface="Mada"/>
                          <a:ea typeface="Mada"/>
                          <a:cs typeface="Mada"/>
                          <a:sym typeface="Mada"/>
                        </a:rPr>
                        <a:t>1990</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GB" sz="1200">
                          <a:latin typeface="Mada"/>
                          <a:ea typeface="Mada"/>
                          <a:cs typeface="Mada"/>
                          <a:sym typeface="Mada"/>
                        </a:rPr>
                        <a:t>2015</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GB" sz="1200">
                          <a:latin typeface="Mada"/>
                          <a:ea typeface="Mada"/>
                          <a:cs typeface="Mada"/>
                          <a:sym typeface="Mada"/>
                        </a:rPr>
                        <a:t>1990</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GB" sz="1200">
                          <a:latin typeface="Mada"/>
                          <a:ea typeface="Mada"/>
                          <a:cs typeface="Mada"/>
                          <a:sym typeface="Mada"/>
                        </a:rPr>
                        <a:t>2015</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EFEFEF"/>
                    </a:solidFill>
                  </a:tcPr>
                </a:tc>
              </a:tr>
              <a:tr h="468600">
                <a:tc>
                  <a:txBody>
                    <a:bodyPr/>
                    <a:lstStyle/>
                    <a:p>
                      <a:pPr indent="0" lvl="0" marL="0" rtl="0" algn="ctr">
                        <a:spcBef>
                          <a:spcPts val="0"/>
                        </a:spcBef>
                        <a:spcAft>
                          <a:spcPts val="0"/>
                        </a:spcAft>
                        <a:buNone/>
                      </a:pPr>
                      <a:r>
                        <a:rPr lang="en-GB" sz="1200">
                          <a:latin typeface="Mada"/>
                          <a:ea typeface="Mada"/>
                          <a:cs typeface="Mada"/>
                          <a:sym typeface="Mada"/>
                        </a:rPr>
                        <a:t>Life expectancy at birth </a:t>
                      </a:r>
                      <a:r>
                        <a:rPr lang="en-GB" sz="700">
                          <a:latin typeface="Mada"/>
                          <a:ea typeface="Mada"/>
                          <a:cs typeface="Mada"/>
                          <a:sym typeface="Mada"/>
                        </a:rPr>
                        <a:t>(years)</a:t>
                      </a:r>
                      <a:endParaRPr sz="7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GB" sz="1200"/>
                        <a:t>72.3</a:t>
                      </a:r>
                      <a:endParaRPr sz="1200"/>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200">
                          <a:latin typeface="Mada"/>
                          <a:ea typeface="Mada"/>
                          <a:cs typeface="Mada"/>
                          <a:sym typeface="Mada"/>
                        </a:rPr>
                        <a:t>77.4</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200"/>
                        <a:t>75.9</a:t>
                      </a:r>
                      <a:endParaRPr sz="1200"/>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200">
                          <a:latin typeface="Mada"/>
                          <a:ea typeface="Mada"/>
                          <a:cs typeface="Mada"/>
                          <a:sym typeface="Mada"/>
                        </a:rPr>
                        <a:t>81.3</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lt1"/>
                    </a:solidFill>
                  </a:tcPr>
                </a:tc>
              </a:tr>
              <a:tr h="468600">
                <a:tc>
                  <a:txBody>
                    <a:bodyPr/>
                    <a:lstStyle/>
                    <a:p>
                      <a:pPr indent="0" lvl="0" marL="0" rtl="0" algn="ctr">
                        <a:spcBef>
                          <a:spcPts val="0"/>
                        </a:spcBef>
                        <a:spcAft>
                          <a:spcPts val="0"/>
                        </a:spcAft>
                        <a:buNone/>
                      </a:pPr>
                      <a:r>
                        <a:rPr lang="en-GB" sz="1200">
                          <a:latin typeface="Mada"/>
                          <a:ea typeface="Mada"/>
                          <a:cs typeface="Mada"/>
                          <a:sym typeface="Mada"/>
                        </a:rPr>
                        <a:t>Maternal mortality ratio </a:t>
                      </a:r>
                      <a:r>
                        <a:rPr lang="en-GB" sz="700">
                          <a:latin typeface="Mada"/>
                          <a:ea typeface="Mada"/>
                          <a:cs typeface="Mada"/>
                          <a:sym typeface="Mada"/>
                        </a:rPr>
                        <a:t>(per 100000 live births)</a:t>
                      </a:r>
                      <a:endParaRPr sz="7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GB"/>
                        <a:t>-</a:t>
                      </a:r>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200">
                          <a:latin typeface="Mada"/>
                          <a:ea typeface="Mada"/>
                          <a:cs typeface="Mada"/>
                          <a:sym typeface="Mada"/>
                        </a:rPr>
                        <a:t>-</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200"/>
                        <a:t>21.4</a:t>
                      </a:r>
                      <a:endParaRPr sz="1200"/>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200">
                          <a:latin typeface="Mada"/>
                          <a:ea typeface="Mada"/>
                          <a:cs typeface="Mada"/>
                          <a:sym typeface="Mada"/>
                        </a:rPr>
                        <a:t>14.2</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lt1"/>
                    </a:solidFill>
                  </a:tcPr>
                </a:tc>
              </a:tr>
              <a:tr h="468600">
                <a:tc>
                  <a:txBody>
                    <a:bodyPr/>
                    <a:lstStyle/>
                    <a:p>
                      <a:pPr indent="0" lvl="0" marL="0" rtl="0" algn="ctr">
                        <a:spcBef>
                          <a:spcPts val="0"/>
                        </a:spcBef>
                        <a:spcAft>
                          <a:spcPts val="0"/>
                        </a:spcAft>
                        <a:buNone/>
                      </a:pPr>
                      <a:r>
                        <a:rPr lang="en-GB" sz="1200">
                          <a:latin typeface="Mada"/>
                          <a:ea typeface="Mada"/>
                          <a:cs typeface="Mada"/>
                          <a:sym typeface="Mada"/>
                        </a:rPr>
                        <a:t>Infant mortality rate </a:t>
                      </a:r>
                      <a:r>
                        <a:rPr lang="en-GB" sz="700">
                          <a:latin typeface="Mada"/>
                          <a:ea typeface="Mada"/>
                          <a:cs typeface="Mada"/>
                          <a:sym typeface="Mada"/>
                        </a:rPr>
                        <a:t>(per 100000 live births) </a:t>
                      </a:r>
                      <a:endParaRPr sz="7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GB" sz="1200"/>
                        <a:t>39.3</a:t>
                      </a:r>
                      <a:endParaRPr sz="1200"/>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200">
                          <a:latin typeface="Mada"/>
                          <a:ea typeface="Mada"/>
                          <a:cs typeface="Mada"/>
                          <a:sym typeface="Mada"/>
                        </a:rPr>
                        <a:t>9.9</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200"/>
                        <a:t>35.4</a:t>
                      </a:r>
                      <a:endParaRPr sz="1200"/>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200">
                          <a:latin typeface="Mada"/>
                          <a:ea typeface="Mada"/>
                          <a:cs typeface="Mada"/>
                          <a:sym typeface="Mada"/>
                        </a:rPr>
                        <a:t>8.8</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lt1"/>
                    </a:solidFill>
                  </a:tcPr>
                </a:tc>
              </a:tr>
            </a:tbl>
          </a:graphicData>
        </a:graphic>
      </p:graphicFrame>
      <p:sp>
        <p:nvSpPr>
          <p:cNvPr id="397" name="Google Shape;397;p30"/>
          <p:cNvSpPr txBox="1"/>
          <p:nvPr/>
        </p:nvSpPr>
        <p:spPr>
          <a:xfrm>
            <a:off x="-70616" y="4670300"/>
            <a:ext cx="3928800" cy="2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Example: Life Expectancy in Saudi Arabia </a:t>
            </a:r>
            <a:r>
              <a:rPr b="1" baseline="30000" lang="en-GB" sz="1200">
                <a:solidFill>
                  <a:srgbClr val="6AA84F"/>
                </a:solidFill>
                <a:latin typeface="Mada"/>
                <a:ea typeface="Mada"/>
                <a:cs typeface="Mada"/>
                <a:sym typeface="Mada"/>
              </a:rPr>
              <a:t>2</a:t>
            </a:r>
            <a:endParaRPr b="1" sz="1200">
              <a:latin typeface="Mada"/>
              <a:ea typeface="Mada"/>
              <a:cs typeface="Mada"/>
              <a:sym typeface="Mada"/>
            </a:endParaRPr>
          </a:p>
        </p:txBody>
      </p:sp>
      <p:sp>
        <p:nvSpPr>
          <p:cNvPr id="398" name="Google Shape;398;p30"/>
          <p:cNvSpPr txBox="1"/>
          <p:nvPr/>
        </p:nvSpPr>
        <p:spPr>
          <a:xfrm>
            <a:off x="4285650" y="4670300"/>
            <a:ext cx="3396600" cy="4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Example: Life Expectancy in Saudi Arabia</a:t>
            </a:r>
            <a:endParaRPr b="1" sz="1200">
              <a:latin typeface="Mada"/>
              <a:ea typeface="Mada"/>
              <a:cs typeface="Mada"/>
              <a:sym typeface="Mada"/>
            </a:endParaRPr>
          </a:p>
          <a:p>
            <a:pPr indent="0" lvl="0" marL="0" rtl="0" algn="l">
              <a:spcBef>
                <a:spcPts val="0"/>
              </a:spcBef>
              <a:spcAft>
                <a:spcPts val="0"/>
              </a:spcAft>
              <a:buNone/>
            </a:pPr>
            <a:r>
              <a:rPr lang="en-GB" sz="1100">
                <a:latin typeface="Mada"/>
                <a:ea typeface="Mada"/>
                <a:cs typeface="Mada"/>
                <a:sym typeface="Mada"/>
              </a:rPr>
              <a:t>Saudi Arabia vs. the world and MENA region, 1975-2015</a:t>
            </a:r>
            <a:endParaRPr sz="11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pic>
        <p:nvPicPr>
          <p:cNvPr id="399" name="Google Shape;399;p30"/>
          <p:cNvPicPr preferRelativeResize="0"/>
          <p:nvPr/>
        </p:nvPicPr>
        <p:blipFill>
          <a:blip r:embed="rId3">
            <a:alphaModFix/>
          </a:blip>
          <a:stretch>
            <a:fillRect/>
          </a:stretch>
        </p:blipFill>
        <p:spPr>
          <a:xfrm>
            <a:off x="4378375" y="5101325"/>
            <a:ext cx="3211149" cy="2222924"/>
          </a:xfrm>
          <a:prstGeom prst="rect">
            <a:avLst/>
          </a:prstGeom>
          <a:noFill/>
          <a:ln>
            <a:noFill/>
          </a:ln>
        </p:spPr>
      </p:pic>
      <p:sp>
        <p:nvSpPr>
          <p:cNvPr id="400" name="Google Shape;400;p30"/>
          <p:cNvSpPr txBox="1"/>
          <p:nvPr/>
        </p:nvSpPr>
        <p:spPr>
          <a:xfrm>
            <a:off x="-32327" y="7511662"/>
            <a:ext cx="3638100" cy="43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GB" sz="1800">
                <a:solidFill>
                  <a:srgbClr val="76A5AF"/>
                </a:solidFill>
                <a:latin typeface="Nunito"/>
                <a:ea typeface="Nunito"/>
                <a:cs typeface="Nunito"/>
                <a:sym typeface="Nunito"/>
              </a:rPr>
              <a:t>Sources of demographic data:</a:t>
            </a:r>
            <a:endParaRPr sz="1800">
              <a:solidFill>
                <a:srgbClr val="76A5AF"/>
              </a:solidFill>
              <a:latin typeface="Nunito"/>
              <a:ea typeface="Nunito"/>
              <a:cs typeface="Nunito"/>
              <a:sym typeface="Nunito"/>
            </a:endParaRPr>
          </a:p>
        </p:txBody>
      </p:sp>
      <p:sp>
        <p:nvSpPr>
          <p:cNvPr id="401" name="Google Shape;401;p30"/>
          <p:cNvSpPr txBox="1"/>
          <p:nvPr/>
        </p:nvSpPr>
        <p:spPr>
          <a:xfrm>
            <a:off x="204375" y="7965950"/>
            <a:ext cx="7151400" cy="16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 Population Census (Usually executed every 10 years)</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 Household surveys (Demographic Health Survey; Every 5 years)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 Calculations and Projections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 Registration of births and deaths (civil registration)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 Location of residence registry (National Address Registry)</a:t>
            </a:r>
            <a:r>
              <a:rPr baseline="30000" lang="en-GB" sz="1200">
                <a:solidFill>
                  <a:srgbClr val="6AA84F"/>
                </a:solidFill>
                <a:latin typeface="Mada"/>
                <a:ea typeface="Mada"/>
                <a:cs typeface="Mada"/>
                <a:sym typeface="Mada"/>
              </a:rPr>
              <a:t>3</a:t>
            </a:r>
            <a:endParaRPr baseline="30000" sz="1200">
              <a:solidFill>
                <a:srgbClr val="6AA84F"/>
              </a:solidFill>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 Causes of death – death certificate (ICD)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 Marriage and Divorce Registries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 Contraception practices and prevalence</a:t>
            </a:r>
            <a:r>
              <a:rPr baseline="30000" lang="en-GB" sz="1200">
                <a:solidFill>
                  <a:srgbClr val="6AA84F"/>
                </a:solidFill>
                <a:latin typeface="Mada"/>
                <a:ea typeface="Mada"/>
                <a:cs typeface="Mada"/>
                <a:sym typeface="Mada"/>
              </a:rPr>
              <a:t>4</a:t>
            </a:r>
            <a:endParaRPr baseline="30000" sz="1200">
              <a:solidFill>
                <a:srgbClr val="6AA84F"/>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402" name="Google Shape;402;p30"/>
          <p:cNvSpPr/>
          <p:nvPr/>
        </p:nvSpPr>
        <p:spPr>
          <a:xfrm>
            <a:off x="-32326" y="7916787"/>
            <a:ext cx="3219300" cy="576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403" name="Google Shape;403;p30"/>
          <p:cNvSpPr txBox="1"/>
          <p:nvPr/>
        </p:nvSpPr>
        <p:spPr>
          <a:xfrm>
            <a:off x="14225" y="9686575"/>
            <a:ext cx="7589400" cy="101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Mada"/>
                <a:ea typeface="Mada"/>
                <a:cs typeface="Mada"/>
                <a:sym typeface="Mada"/>
              </a:rPr>
              <a:t>1: Its usually due to the lack of spacing between pregnancies</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CC0000"/>
                </a:solidFill>
                <a:latin typeface="Mada"/>
                <a:ea typeface="Mada"/>
                <a:cs typeface="Mada"/>
                <a:sym typeface="Mada"/>
              </a:rPr>
              <a:t>1: What should the ideal maternal mortality rate be? Zero.</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2: We’re expecting larger numbers of aging population (&gt;65) some will be having diseases (HTN, diabetes, etc..). Rather than waiting for the disease to develop in the elders, we should intervene and prevent them. The key factor is to have a younger healthy population.</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3: To understand how many people are living in the same household, and what’s their relationship to one another (siblings?, children?,etc..).</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4: Do you they use contraception? Do they have access to contraception?</a:t>
            </a:r>
            <a:endParaRPr sz="900">
              <a:solidFill>
                <a:srgbClr val="6AA84F"/>
              </a:solidFill>
              <a:latin typeface="Mada"/>
              <a:ea typeface="Mada"/>
              <a:cs typeface="Mada"/>
              <a:sym typeface="Mada"/>
            </a:endParaRPr>
          </a:p>
          <a:p>
            <a:pPr indent="0" lvl="0" marL="0" rtl="0" algn="l">
              <a:spcBef>
                <a:spcPts val="0"/>
              </a:spcBef>
              <a:spcAft>
                <a:spcPts val="0"/>
              </a:spcAft>
              <a:buNone/>
            </a:pPr>
            <a:r>
              <a:t/>
            </a:r>
            <a:endParaRPr sz="900">
              <a:solidFill>
                <a:srgbClr val="CC0000"/>
              </a:solidFill>
              <a:latin typeface="Mada"/>
              <a:ea typeface="Mada"/>
              <a:cs typeface="Mada"/>
              <a:sym typeface="Mad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31"/>
          <p:cNvPicPr preferRelativeResize="0"/>
          <p:nvPr/>
        </p:nvPicPr>
        <p:blipFill>
          <a:blip r:embed="rId3">
            <a:alphaModFix/>
          </a:blip>
          <a:stretch>
            <a:fillRect/>
          </a:stretch>
        </p:blipFill>
        <p:spPr>
          <a:xfrm>
            <a:off x="76200" y="2989201"/>
            <a:ext cx="3219376" cy="1168176"/>
          </a:xfrm>
          <a:prstGeom prst="rect">
            <a:avLst/>
          </a:prstGeom>
          <a:noFill/>
          <a:ln>
            <a:noFill/>
          </a:ln>
        </p:spPr>
      </p:pic>
      <p:pic>
        <p:nvPicPr>
          <p:cNvPr id="409" name="Google Shape;409;p31"/>
          <p:cNvPicPr preferRelativeResize="0"/>
          <p:nvPr/>
        </p:nvPicPr>
        <p:blipFill>
          <a:blip r:embed="rId4">
            <a:alphaModFix/>
          </a:blip>
          <a:stretch>
            <a:fillRect/>
          </a:stretch>
        </p:blipFill>
        <p:spPr>
          <a:xfrm>
            <a:off x="3494200" y="2659575"/>
            <a:ext cx="4007049" cy="1497801"/>
          </a:xfrm>
          <a:prstGeom prst="rect">
            <a:avLst/>
          </a:prstGeom>
          <a:noFill/>
          <a:ln>
            <a:noFill/>
          </a:ln>
        </p:spPr>
      </p:pic>
      <p:sp>
        <p:nvSpPr>
          <p:cNvPr id="410" name="Google Shape;410;p31"/>
          <p:cNvSpPr/>
          <p:nvPr/>
        </p:nvSpPr>
        <p:spPr>
          <a:xfrm>
            <a:off x="-7" y="2619909"/>
            <a:ext cx="2143200" cy="576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411" name="Google Shape;411;p31"/>
          <p:cNvSpPr txBox="1"/>
          <p:nvPr/>
        </p:nvSpPr>
        <p:spPr>
          <a:xfrm>
            <a:off x="182475" y="324023"/>
            <a:ext cx="7224600" cy="201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They are p</a:t>
            </a:r>
            <a:r>
              <a:rPr b="1" lang="en-GB" sz="1200">
                <a:solidFill>
                  <a:schemeClr val="dk1"/>
                </a:solidFill>
                <a:latin typeface="Mada"/>
                <a:ea typeface="Mada"/>
                <a:cs typeface="Mada"/>
                <a:sym typeface="Mada"/>
              </a:rPr>
              <a:t>resented as: </a:t>
            </a:r>
            <a:endParaRPr b="1"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 sex distribution (females and males) and sex ratio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 population by main age-groups (0-14, 15-39, 40-59, 60-X) and mean age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 female population by main age-groups (0-14, 15-39, 40-59, 60-X) and mean age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 male population by main age-groups (0-14, 15-39, 40-59, 60-X) and mean age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 age structure of population by life-years or five-year age-groups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 age structure of female population by life-years or five-year age-groups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 age structure of male population by life-years or five-year age-groups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 age composition, dependency ratio, ageing index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 Distribution by nationality, socioeconomic status,  education level etc..</a:t>
            </a:r>
            <a:endParaRPr sz="1200">
              <a:solidFill>
                <a:schemeClr val="dk1"/>
              </a:solidFill>
              <a:latin typeface="Mada"/>
              <a:ea typeface="Mada"/>
              <a:cs typeface="Mada"/>
              <a:sym typeface="Mada"/>
            </a:endParaRPr>
          </a:p>
        </p:txBody>
      </p:sp>
      <p:sp>
        <p:nvSpPr>
          <p:cNvPr id="412" name="Google Shape;412;p31"/>
          <p:cNvSpPr txBox="1"/>
          <p:nvPr/>
        </p:nvSpPr>
        <p:spPr>
          <a:xfrm>
            <a:off x="-236925" y="2337975"/>
            <a:ext cx="2616000" cy="321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76A5AF"/>
                </a:solidFill>
                <a:latin typeface="Nunito"/>
                <a:ea typeface="Nunito"/>
                <a:cs typeface="Nunito"/>
                <a:sym typeface="Nunito"/>
              </a:rPr>
              <a:t>Population Pyramids</a:t>
            </a:r>
            <a:endParaRPr sz="1800">
              <a:latin typeface="Nunito"/>
              <a:ea typeface="Nunito"/>
              <a:cs typeface="Nunito"/>
              <a:sym typeface="Nunito"/>
            </a:endParaRPr>
          </a:p>
        </p:txBody>
      </p:sp>
      <p:cxnSp>
        <p:nvCxnSpPr>
          <p:cNvPr id="413" name="Google Shape;413;p31"/>
          <p:cNvCxnSpPr>
            <a:stCxn id="414" idx="6"/>
            <a:endCxn id="415" idx="2"/>
          </p:cNvCxnSpPr>
          <p:nvPr/>
        </p:nvCxnSpPr>
        <p:spPr>
          <a:xfrm rot="10800000">
            <a:off x="2510627" y="5809878"/>
            <a:ext cx="7200" cy="224700"/>
          </a:xfrm>
          <a:prstGeom prst="straightConnector1">
            <a:avLst/>
          </a:prstGeom>
          <a:noFill/>
          <a:ln cap="flat" cmpd="sng" w="9525">
            <a:solidFill>
              <a:srgbClr val="B7B7B7"/>
            </a:solidFill>
            <a:prstDash val="solid"/>
            <a:round/>
            <a:headEnd len="med" w="med" type="none"/>
            <a:tailEnd len="med" w="med" type="none"/>
          </a:ln>
        </p:spPr>
      </p:cxnSp>
      <p:sp>
        <p:nvSpPr>
          <p:cNvPr id="415" name="Google Shape;415;p31"/>
          <p:cNvSpPr/>
          <p:nvPr/>
        </p:nvSpPr>
        <p:spPr>
          <a:xfrm rot="-5400000">
            <a:off x="2241300" y="5271120"/>
            <a:ext cx="538800" cy="5388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cxnSp>
        <p:nvCxnSpPr>
          <p:cNvPr id="416" name="Google Shape;416;p31"/>
          <p:cNvCxnSpPr>
            <a:stCxn id="417" idx="6"/>
            <a:endCxn id="418" idx="2"/>
          </p:cNvCxnSpPr>
          <p:nvPr/>
        </p:nvCxnSpPr>
        <p:spPr>
          <a:xfrm rot="10800000">
            <a:off x="2514389" y="7347191"/>
            <a:ext cx="4500" cy="232200"/>
          </a:xfrm>
          <a:prstGeom prst="straightConnector1">
            <a:avLst/>
          </a:prstGeom>
          <a:noFill/>
          <a:ln cap="flat" cmpd="sng" w="9525">
            <a:solidFill>
              <a:srgbClr val="B7B7B7"/>
            </a:solidFill>
            <a:prstDash val="solid"/>
            <a:round/>
            <a:headEnd len="med" w="med" type="none"/>
            <a:tailEnd len="med" w="med" type="none"/>
          </a:ln>
        </p:spPr>
      </p:cxnSp>
      <p:cxnSp>
        <p:nvCxnSpPr>
          <p:cNvPr id="419" name="Google Shape;419;p31"/>
          <p:cNvCxnSpPr>
            <a:stCxn id="414" idx="2"/>
            <a:endCxn id="418" idx="6"/>
          </p:cNvCxnSpPr>
          <p:nvPr/>
        </p:nvCxnSpPr>
        <p:spPr>
          <a:xfrm flipH="1">
            <a:off x="2514527" y="6573378"/>
            <a:ext cx="3300" cy="235200"/>
          </a:xfrm>
          <a:prstGeom prst="straightConnector1">
            <a:avLst/>
          </a:prstGeom>
          <a:noFill/>
          <a:ln cap="flat" cmpd="sng" w="9525">
            <a:solidFill>
              <a:srgbClr val="B7B7B7"/>
            </a:solidFill>
            <a:prstDash val="solid"/>
            <a:round/>
            <a:headEnd len="med" w="med" type="none"/>
            <a:tailEnd len="med" w="med" type="none"/>
          </a:ln>
        </p:spPr>
      </p:cxnSp>
      <p:sp>
        <p:nvSpPr>
          <p:cNvPr id="418" name="Google Shape;418;p31"/>
          <p:cNvSpPr/>
          <p:nvPr/>
        </p:nvSpPr>
        <p:spPr>
          <a:xfrm rot="-5400000">
            <a:off x="2245124" y="6808432"/>
            <a:ext cx="538800" cy="538800"/>
          </a:xfrm>
          <a:prstGeom prst="ellipse">
            <a:avLst/>
          </a:prstGeom>
          <a:noFill/>
          <a:ln cap="flat" cmpd="sng" w="762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14" name="Google Shape;414;p31"/>
          <p:cNvSpPr/>
          <p:nvPr/>
        </p:nvSpPr>
        <p:spPr>
          <a:xfrm rot="-5400000">
            <a:off x="2248427" y="6034578"/>
            <a:ext cx="538800" cy="538800"/>
          </a:xfrm>
          <a:prstGeom prst="ellipse">
            <a:avLst/>
          </a:prstGeom>
          <a:noFill/>
          <a:ln cap="flat" cmpd="sng" w="762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20" name="Google Shape;420;p31"/>
          <p:cNvSpPr txBox="1"/>
          <p:nvPr/>
        </p:nvSpPr>
        <p:spPr>
          <a:xfrm>
            <a:off x="2195079" y="6943668"/>
            <a:ext cx="645600" cy="26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latin typeface="Mada"/>
                <a:ea typeface="Mada"/>
                <a:cs typeface="Mada"/>
                <a:sym typeface="Mada"/>
              </a:rPr>
              <a:t>Health</a:t>
            </a:r>
            <a:endParaRPr sz="800">
              <a:latin typeface="Mada"/>
              <a:ea typeface="Mada"/>
              <a:cs typeface="Mada"/>
              <a:sym typeface="Mada"/>
            </a:endParaRPr>
          </a:p>
        </p:txBody>
      </p:sp>
      <p:sp>
        <p:nvSpPr>
          <p:cNvPr id="421" name="Google Shape;421;p31"/>
          <p:cNvSpPr txBox="1"/>
          <p:nvPr/>
        </p:nvSpPr>
        <p:spPr>
          <a:xfrm>
            <a:off x="2179394" y="6169339"/>
            <a:ext cx="676800" cy="26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latin typeface="Mada"/>
                <a:ea typeface="Mada"/>
                <a:cs typeface="Mada"/>
                <a:sym typeface="Mada"/>
              </a:rPr>
              <a:t>Labor</a:t>
            </a:r>
            <a:endParaRPr sz="800">
              <a:latin typeface="Mada"/>
              <a:ea typeface="Mada"/>
              <a:cs typeface="Mada"/>
              <a:sym typeface="Mada"/>
            </a:endParaRPr>
          </a:p>
        </p:txBody>
      </p:sp>
      <p:sp>
        <p:nvSpPr>
          <p:cNvPr id="422" name="Google Shape;422;p31"/>
          <p:cNvSpPr txBox="1"/>
          <p:nvPr/>
        </p:nvSpPr>
        <p:spPr>
          <a:xfrm>
            <a:off x="2191236" y="5487196"/>
            <a:ext cx="624600" cy="18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Mada"/>
                <a:ea typeface="Mada"/>
                <a:cs typeface="Mada"/>
                <a:sym typeface="Mada"/>
              </a:rPr>
              <a:t>Education </a:t>
            </a:r>
            <a:endParaRPr sz="800">
              <a:latin typeface="Mada"/>
              <a:ea typeface="Mada"/>
              <a:cs typeface="Mada"/>
              <a:sym typeface="Mada"/>
            </a:endParaRPr>
          </a:p>
        </p:txBody>
      </p:sp>
      <p:sp>
        <p:nvSpPr>
          <p:cNvPr id="423" name="Google Shape;423;p31"/>
          <p:cNvSpPr/>
          <p:nvPr/>
        </p:nvSpPr>
        <p:spPr>
          <a:xfrm rot="-5400000">
            <a:off x="2248221" y="8350313"/>
            <a:ext cx="538800" cy="538800"/>
          </a:xfrm>
          <a:prstGeom prst="ellipse">
            <a:avLst/>
          </a:prstGeom>
          <a:noFill/>
          <a:ln cap="flat" cmpd="sng" w="762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17" name="Google Shape;417;p31"/>
          <p:cNvSpPr/>
          <p:nvPr/>
        </p:nvSpPr>
        <p:spPr>
          <a:xfrm rot="-5400000">
            <a:off x="2249489" y="7579391"/>
            <a:ext cx="538800" cy="538800"/>
          </a:xfrm>
          <a:prstGeom prst="ellipse">
            <a:avLst/>
          </a:prstGeom>
          <a:noFill/>
          <a:ln cap="flat" cmpd="sng" w="7620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24" name="Google Shape;424;p31"/>
          <p:cNvSpPr txBox="1"/>
          <p:nvPr/>
        </p:nvSpPr>
        <p:spPr>
          <a:xfrm>
            <a:off x="2196141" y="8485501"/>
            <a:ext cx="645600" cy="26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Mada"/>
                <a:ea typeface="Mada"/>
                <a:cs typeface="Mada"/>
                <a:sym typeface="Mada"/>
              </a:rPr>
              <a:t>Social norms &amp; attitudes</a:t>
            </a:r>
            <a:endParaRPr sz="800">
              <a:latin typeface="Mada"/>
              <a:ea typeface="Mada"/>
              <a:cs typeface="Mada"/>
              <a:sym typeface="Mada"/>
            </a:endParaRPr>
          </a:p>
        </p:txBody>
      </p:sp>
      <p:sp>
        <p:nvSpPr>
          <p:cNvPr id="425" name="Google Shape;425;p31"/>
          <p:cNvSpPr txBox="1"/>
          <p:nvPr/>
        </p:nvSpPr>
        <p:spPr>
          <a:xfrm>
            <a:off x="2154050" y="7685173"/>
            <a:ext cx="729900" cy="32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Mada"/>
                <a:ea typeface="Mada"/>
                <a:cs typeface="Mada"/>
                <a:sym typeface="Mada"/>
              </a:rPr>
              <a:t>Gov’t &amp; social services </a:t>
            </a:r>
            <a:endParaRPr sz="800">
              <a:latin typeface="Mada"/>
              <a:ea typeface="Mada"/>
              <a:cs typeface="Mada"/>
              <a:sym typeface="Mada"/>
            </a:endParaRPr>
          </a:p>
        </p:txBody>
      </p:sp>
      <p:cxnSp>
        <p:nvCxnSpPr>
          <p:cNvPr id="426" name="Google Shape;426;p31"/>
          <p:cNvCxnSpPr/>
          <p:nvPr/>
        </p:nvCxnSpPr>
        <p:spPr>
          <a:xfrm flipH="1">
            <a:off x="2518562" y="8153331"/>
            <a:ext cx="900" cy="187800"/>
          </a:xfrm>
          <a:prstGeom prst="straightConnector1">
            <a:avLst/>
          </a:prstGeom>
          <a:noFill/>
          <a:ln cap="flat" cmpd="sng" w="9525">
            <a:solidFill>
              <a:srgbClr val="B7B7B7"/>
            </a:solidFill>
            <a:prstDash val="solid"/>
            <a:round/>
            <a:headEnd len="med" w="med" type="none"/>
            <a:tailEnd len="med" w="med" type="none"/>
          </a:ln>
        </p:spPr>
      </p:cxnSp>
      <p:cxnSp>
        <p:nvCxnSpPr>
          <p:cNvPr id="427" name="Google Shape;427;p31"/>
          <p:cNvCxnSpPr>
            <a:stCxn id="428" idx="2"/>
            <a:endCxn id="429" idx="6"/>
          </p:cNvCxnSpPr>
          <p:nvPr/>
        </p:nvCxnSpPr>
        <p:spPr>
          <a:xfrm flipH="1">
            <a:off x="5182137" y="6547410"/>
            <a:ext cx="8700" cy="241500"/>
          </a:xfrm>
          <a:prstGeom prst="straightConnector1">
            <a:avLst/>
          </a:prstGeom>
          <a:noFill/>
          <a:ln cap="flat" cmpd="sng" w="9525">
            <a:solidFill>
              <a:srgbClr val="B7B7B7"/>
            </a:solidFill>
            <a:prstDash val="solid"/>
            <a:round/>
            <a:headEnd len="med" w="med" type="none"/>
            <a:tailEnd len="med" w="med" type="none"/>
          </a:ln>
        </p:spPr>
      </p:cxnSp>
      <p:cxnSp>
        <p:nvCxnSpPr>
          <p:cNvPr id="430" name="Google Shape;430;p31"/>
          <p:cNvCxnSpPr>
            <a:stCxn id="431" idx="2"/>
            <a:endCxn id="428" idx="6"/>
          </p:cNvCxnSpPr>
          <p:nvPr/>
        </p:nvCxnSpPr>
        <p:spPr>
          <a:xfrm>
            <a:off x="5185830" y="5806564"/>
            <a:ext cx="5100" cy="201900"/>
          </a:xfrm>
          <a:prstGeom prst="straightConnector1">
            <a:avLst/>
          </a:prstGeom>
          <a:noFill/>
          <a:ln cap="flat" cmpd="sng" w="9525">
            <a:solidFill>
              <a:srgbClr val="B7B7B7"/>
            </a:solidFill>
            <a:prstDash val="solid"/>
            <a:round/>
            <a:headEnd len="med" w="med" type="none"/>
            <a:tailEnd len="med" w="med" type="none"/>
          </a:ln>
        </p:spPr>
      </p:cxnSp>
      <p:cxnSp>
        <p:nvCxnSpPr>
          <p:cNvPr id="432" name="Google Shape;432;p31"/>
          <p:cNvCxnSpPr/>
          <p:nvPr/>
        </p:nvCxnSpPr>
        <p:spPr>
          <a:xfrm flipH="1">
            <a:off x="5207460" y="7362735"/>
            <a:ext cx="900" cy="187800"/>
          </a:xfrm>
          <a:prstGeom prst="straightConnector1">
            <a:avLst/>
          </a:prstGeom>
          <a:noFill/>
          <a:ln cap="flat" cmpd="sng" w="9525">
            <a:solidFill>
              <a:srgbClr val="B7B7B7"/>
            </a:solidFill>
            <a:prstDash val="solid"/>
            <a:round/>
            <a:headEnd len="med" w="med" type="none"/>
            <a:tailEnd len="med" w="med" type="none"/>
          </a:ln>
        </p:spPr>
      </p:cxnSp>
      <p:sp>
        <p:nvSpPr>
          <p:cNvPr id="433" name="Google Shape;433;p31"/>
          <p:cNvSpPr txBox="1"/>
          <p:nvPr/>
        </p:nvSpPr>
        <p:spPr>
          <a:xfrm>
            <a:off x="4867459" y="8500893"/>
            <a:ext cx="645600" cy="26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Mada"/>
                <a:ea typeface="Mada"/>
                <a:cs typeface="Mada"/>
                <a:sym typeface="Mada"/>
              </a:rPr>
              <a:t>Happiness </a:t>
            </a:r>
            <a:endParaRPr sz="800">
              <a:latin typeface="Mada"/>
              <a:ea typeface="Mada"/>
              <a:cs typeface="Mada"/>
              <a:sym typeface="Mada"/>
            </a:endParaRPr>
          </a:p>
          <a:p>
            <a:pPr indent="0" lvl="0" marL="0" rtl="0" algn="ctr">
              <a:spcBef>
                <a:spcPts val="0"/>
              </a:spcBef>
              <a:spcAft>
                <a:spcPts val="0"/>
              </a:spcAft>
              <a:buNone/>
            </a:pPr>
            <a:r>
              <a:rPr lang="en-GB" sz="800">
                <a:latin typeface="Mada"/>
                <a:ea typeface="Mada"/>
                <a:cs typeface="Mada"/>
                <a:sym typeface="Mada"/>
              </a:rPr>
              <a:t>index </a:t>
            </a:r>
            <a:endParaRPr sz="800">
              <a:latin typeface="Mada"/>
              <a:ea typeface="Mada"/>
              <a:cs typeface="Mada"/>
              <a:sym typeface="Mada"/>
            </a:endParaRPr>
          </a:p>
        </p:txBody>
      </p:sp>
      <p:sp>
        <p:nvSpPr>
          <p:cNvPr id="434" name="Google Shape;434;p31"/>
          <p:cNvSpPr/>
          <p:nvPr/>
        </p:nvSpPr>
        <p:spPr>
          <a:xfrm rot="-5400000">
            <a:off x="4934648" y="9176493"/>
            <a:ext cx="539700" cy="538800"/>
          </a:xfrm>
          <a:prstGeom prst="ellipse">
            <a:avLst/>
          </a:prstGeom>
          <a:noFill/>
          <a:ln cap="flat" cmpd="sng" w="762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35" name="Google Shape;435;p31"/>
          <p:cNvSpPr txBox="1"/>
          <p:nvPr/>
        </p:nvSpPr>
        <p:spPr>
          <a:xfrm>
            <a:off x="4867459" y="9297524"/>
            <a:ext cx="645600" cy="26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Social progress Index</a:t>
            </a:r>
            <a:endParaRPr sz="800">
              <a:latin typeface="Mada"/>
              <a:ea typeface="Mada"/>
              <a:cs typeface="Mada"/>
              <a:sym typeface="Mada"/>
            </a:endParaRPr>
          </a:p>
        </p:txBody>
      </p:sp>
      <p:cxnSp>
        <p:nvCxnSpPr>
          <p:cNvPr id="436" name="Google Shape;436;p31"/>
          <p:cNvCxnSpPr>
            <a:stCxn id="434" idx="6"/>
            <a:endCxn id="437" idx="2"/>
          </p:cNvCxnSpPr>
          <p:nvPr/>
        </p:nvCxnSpPr>
        <p:spPr>
          <a:xfrm rot="10800000">
            <a:off x="5186798" y="8904543"/>
            <a:ext cx="17700" cy="271500"/>
          </a:xfrm>
          <a:prstGeom prst="straightConnector1">
            <a:avLst/>
          </a:prstGeom>
          <a:noFill/>
          <a:ln cap="flat" cmpd="sng" w="9525">
            <a:solidFill>
              <a:srgbClr val="B7B7B7"/>
            </a:solidFill>
            <a:prstDash val="solid"/>
            <a:round/>
            <a:headEnd len="med" w="med" type="none"/>
            <a:tailEnd len="med" w="med" type="none"/>
          </a:ln>
        </p:spPr>
      </p:cxnSp>
      <p:sp>
        <p:nvSpPr>
          <p:cNvPr id="438" name="Google Shape;438;p31"/>
          <p:cNvSpPr txBox="1"/>
          <p:nvPr/>
        </p:nvSpPr>
        <p:spPr>
          <a:xfrm>
            <a:off x="2859696" y="5256204"/>
            <a:ext cx="1669500" cy="5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Mada"/>
                <a:ea typeface="Mada"/>
                <a:cs typeface="Mada"/>
                <a:sym typeface="Mada"/>
              </a:rPr>
              <a:t>How can countries improve the access to and quality of its education systems to improve educational outcomes?</a:t>
            </a:r>
            <a:endParaRPr sz="800">
              <a:latin typeface="Mada"/>
              <a:ea typeface="Mada"/>
              <a:cs typeface="Mada"/>
              <a:sym typeface="Mada"/>
            </a:endParaRPr>
          </a:p>
        </p:txBody>
      </p:sp>
      <p:sp>
        <p:nvSpPr>
          <p:cNvPr id="439" name="Google Shape;439;p31"/>
          <p:cNvSpPr txBox="1"/>
          <p:nvPr/>
        </p:nvSpPr>
        <p:spPr>
          <a:xfrm>
            <a:off x="2823545" y="6008673"/>
            <a:ext cx="1669500" cy="5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Mada"/>
                <a:ea typeface="Mada"/>
                <a:cs typeface="Mada"/>
                <a:sym typeface="Mada"/>
              </a:rPr>
              <a:t>How can countries increase employment levels, enhance labor skillsets and ensure adequate labor supply-demand balance?</a:t>
            </a:r>
            <a:endParaRPr sz="800">
              <a:latin typeface="Mada"/>
              <a:ea typeface="Mada"/>
              <a:cs typeface="Mada"/>
              <a:sym typeface="Mada"/>
            </a:endParaRPr>
          </a:p>
        </p:txBody>
      </p:sp>
      <p:sp>
        <p:nvSpPr>
          <p:cNvPr id="440" name="Google Shape;440;p31"/>
          <p:cNvSpPr txBox="1"/>
          <p:nvPr/>
        </p:nvSpPr>
        <p:spPr>
          <a:xfrm>
            <a:off x="2858064" y="6683880"/>
            <a:ext cx="1669500" cy="78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Mada"/>
                <a:ea typeface="Mada"/>
                <a:cs typeface="Mada"/>
                <a:sym typeface="Mada"/>
              </a:rPr>
              <a:t>How can countries improve the access to and quality Mortality</a:t>
            </a:r>
            <a:endParaRPr sz="800">
              <a:latin typeface="Mada"/>
              <a:ea typeface="Mada"/>
              <a:cs typeface="Mada"/>
              <a:sym typeface="Mada"/>
            </a:endParaRPr>
          </a:p>
          <a:p>
            <a:pPr indent="0" lvl="0" marL="0" rtl="0" algn="l">
              <a:spcBef>
                <a:spcPts val="0"/>
              </a:spcBef>
              <a:spcAft>
                <a:spcPts val="0"/>
              </a:spcAft>
              <a:buNone/>
            </a:pPr>
            <a:r>
              <a:rPr lang="en-GB" sz="800">
                <a:latin typeface="Mada"/>
                <a:ea typeface="Mada"/>
                <a:cs typeface="Mada"/>
                <a:sym typeface="Mada"/>
              </a:rPr>
              <a:t>Growth &amp; of its healthcare systems to assure high-quality Composition</a:t>
            </a:r>
            <a:endParaRPr sz="800">
              <a:latin typeface="Mada"/>
              <a:ea typeface="Mada"/>
              <a:cs typeface="Mada"/>
              <a:sym typeface="Mada"/>
            </a:endParaRPr>
          </a:p>
          <a:p>
            <a:pPr indent="0" lvl="0" marL="0" rtl="0" algn="l">
              <a:spcBef>
                <a:spcPts val="0"/>
              </a:spcBef>
              <a:spcAft>
                <a:spcPts val="0"/>
              </a:spcAft>
              <a:buNone/>
            </a:pPr>
            <a:r>
              <a:rPr lang="en-GB" sz="800">
                <a:latin typeface="Mada"/>
                <a:ea typeface="Mada"/>
                <a:cs typeface="Mada"/>
                <a:sym typeface="Mada"/>
              </a:rPr>
              <a:t>health care access and outcomes for all Saudis in the future?</a:t>
            </a:r>
            <a:endParaRPr sz="800">
              <a:latin typeface="Mada"/>
              <a:ea typeface="Mada"/>
              <a:cs typeface="Mada"/>
              <a:sym typeface="Mada"/>
            </a:endParaRPr>
          </a:p>
        </p:txBody>
      </p:sp>
      <p:sp>
        <p:nvSpPr>
          <p:cNvPr id="441" name="Google Shape;441;p31"/>
          <p:cNvSpPr txBox="1"/>
          <p:nvPr/>
        </p:nvSpPr>
        <p:spPr>
          <a:xfrm>
            <a:off x="2859135" y="7505428"/>
            <a:ext cx="1669500" cy="74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Mada"/>
                <a:ea typeface="Mada"/>
                <a:cs typeface="Mada"/>
                <a:sym typeface="Mada"/>
              </a:rPr>
              <a:t>How can countries improve the access to and quality of its gov’t and social services for its citizens, including infrastructure, security, social protection, etc.?</a:t>
            </a:r>
            <a:endParaRPr sz="800">
              <a:latin typeface="Mada"/>
              <a:ea typeface="Mada"/>
              <a:cs typeface="Mada"/>
              <a:sym typeface="Mada"/>
            </a:endParaRPr>
          </a:p>
        </p:txBody>
      </p:sp>
      <p:sp>
        <p:nvSpPr>
          <p:cNvPr id="442" name="Google Shape;442;p31"/>
          <p:cNvSpPr txBox="1"/>
          <p:nvPr/>
        </p:nvSpPr>
        <p:spPr>
          <a:xfrm>
            <a:off x="2859135" y="8374203"/>
            <a:ext cx="1669500" cy="5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Mada"/>
                <a:ea typeface="Mada"/>
                <a:cs typeface="Mada"/>
                <a:sym typeface="Mada"/>
              </a:rPr>
              <a:t>How can countries preserve and promote a sense of community and identity in light of its expanding population? </a:t>
            </a:r>
            <a:endParaRPr sz="800">
              <a:latin typeface="Mada"/>
              <a:ea typeface="Mada"/>
              <a:cs typeface="Mada"/>
              <a:sym typeface="Mada"/>
            </a:endParaRPr>
          </a:p>
        </p:txBody>
      </p:sp>
      <p:sp>
        <p:nvSpPr>
          <p:cNvPr id="429" name="Google Shape;429;p31"/>
          <p:cNvSpPr/>
          <p:nvPr/>
        </p:nvSpPr>
        <p:spPr>
          <a:xfrm rot="-5400000">
            <a:off x="4912691" y="6788814"/>
            <a:ext cx="538800" cy="538800"/>
          </a:xfrm>
          <a:prstGeom prst="ellipse">
            <a:avLst/>
          </a:prstGeom>
          <a:noFill/>
          <a:ln cap="flat" cmpd="sng" w="762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28" name="Google Shape;428;p31"/>
          <p:cNvSpPr/>
          <p:nvPr/>
        </p:nvSpPr>
        <p:spPr>
          <a:xfrm rot="-5400000">
            <a:off x="4921437" y="6008610"/>
            <a:ext cx="538800" cy="538800"/>
          </a:xfrm>
          <a:prstGeom prst="ellipse">
            <a:avLst/>
          </a:prstGeom>
          <a:noFill/>
          <a:ln cap="flat" cmpd="sng" w="762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43" name="Google Shape;443;p31"/>
          <p:cNvSpPr txBox="1"/>
          <p:nvPr/>
        </p:nvSpPr>
        <p:spPr>
          <a:xfrm>
            <a:off x="5005060" y="6964430"/>
            <a:ext cx="354300" cy="18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Mada"/>
                <a:ea typeface="Mada"/>
                <a:cs typeface="Mada"/>
                <a:sym typeface="Mada"/>
              </a:rPr>
              <a:t>HDI</a:t>
            </a:r>
            <a:endParaRPr sz="800">
              <a:latin typeface="Mada"/>
              <a:ea typeface="Mada"/>
              <a:cs typeface="Mada"/>
              <a:sym typeface="Mada"/>
            </a:endParaRPr>
          </a:p>
        </p:txBody>
      </p:sp>
      <p:sp>
        <p:nvSpPr>
          <p:cNvPr id="444" name="Google Shape;444;p31"/>
          <p:cNvSpPr txBox="1"/>
          <p:nvPr/>
        </p:nvSpPr>
        <p:spPr>
          <a:xfrm>
            <a:off x="4912686" y="6212877"/>
            <a:ext cx="538800" cy="13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Mada"/>
                <a:ea typeface="Mada"/>
                <a:cs typeface="Mada"/>
                <a:sym typeface="Mada"/>
              </a:rPr>
              <a:t>Poverty</a:t>
            </a:r>
            <a:endParaRPr sz="800">
              <a:latin typeface="Mada"/>
              <a:ea typeface="Mada"/>
              <a:cs typeface="Mada"/>
              <a:sym typeface="Mada"/>
            </a:endParaRPr>
          </a:p>
        </p:txBody>
      </p:sp>
      <p:sp>
        <p:nvSpPr>
          <p:cNvPr id="437" name="Google Shape;437;p31"/>
          <p:cNvSpPr/>
          <p:nvPr/>
        </p:nvSpPr>
        <p:spPr>
          <a:xfrm rot="-5400000">
            <a:off x="4917505" y="8365657"/>
            <a:ext cx="538800" cy="538800"/>
          </a:xfrm>
          <a:prstGeom prst="ellipse">
            <a:avLst/>
          </a:prstGeom>
          <a:noFill/>
          <a:ln cap="flat" cmpd="sng" w="762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45" name="Google Shape;445;p31"/>
          <p:cNvSpPr/>
          <p:nvPr/>
        </p:nvSpPr>
        <p:spPr>
          <a:xfrm rot="-5400000">
            <a:off x="4920807" y="7569021"/>
            <a:ext cx="538800" cy="538800"/>
          </a:xfrm>
          <a:prstGeom prst="ellipse">
            <a:avLst/>
          </a:prstGeom>
          <a:noFill/>
          <a:ln cap="flat" cmpd="sng" w="762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46" name="Google Shape;446;p31"/>
          <p:cNvSpPr txBox="1"/>
          <p:nvPr/>
        </p:nvSpPr>
        <p:spPr>
          <a:xfrm>
            <a:off x="4798572" y="7699708"/>
            <a:ext cx="781200" cy="32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Mada"/>
                <a:ea typeface="Mada"/>
                <a:cs typeface="Mada"/>
                <a:sym typeface="Mada"/>
              </a:rPr>
              <a:t>Inequality (GINI)</a:t>
            </a:r>
            <a:endParaRPr sz="800">
              <a:latin typeface="Mada"/>
              <a:ea typeface="Mada"/>
              <a:cs typeface="Mada"/>
              <a:sym typeface="Mada"/>
            </a:endParaRPr>
          </a:p>
        </p:txBody>
      </p:sp>
      <p:cxnSp>
        <p:nvCxnSpPr>
          <p:cNvPr id="447" name="Google Shape;447;p31"/>
          <p:cNvCxnSpPr/>
          <p:nvPr/>
        </p:nvCxnSpPr>
        <p:spPr>
          <a:xfrm flipH="1">
            <a:off x="5189880" y="8142961"/>
            <a:ext cx="900" cy="187800"/>
          </a:xfrm>
          <a:prstGeom prst="straightConnector1">
            <a:avLst/>
          </a:prstGeom>
          <a:noFill/>
          <a:ln cap="flat" cmpd="sng" w="9525">
            <a:solidFill>
              <a:srgbClr val="B7B7B7"/>
            </a:solidFill>
            <a:prstDash val="solid"/>
            <a:round/>
            <a:headEnd len="med" w="med" type="none"/>
            <a:tailEnd len="med" w="med" type="none"/>
          </a:ln>
        </p:spPr>
      </p:cxnSp>
      <p:sp>
        <p:nvSpPr>
          <p:cNvPr id="448" name="Google Shape;448;p31"/>
          <p:cNvSpPr txBox="1"/>
          <p:nvPr/>
        </p:nvSpPr>
        <p:spPr>
          <a:xfrm>
            <a:off x="5530450" y="5190050"/>
            <a:ext cx="1897800" cy="78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990000"/>
                </a:solidFill>
                <a:latin typeface="Mada"/>
                <a:ea typeface="Mada"/>
                <a:cs typeface="Mada"/>
                <a:sym typeface="Mada"/>
              </a:rPr>
              <a:t>• Expected years of school </a:t>
            </a:r>
            <a:endParaRPr sz="800">
              <a:solidFill>
                <a:srgbClr val="990000"/>
              </a:solidFill>
              <a:latin typeface="Mada"/>
              <a:ea typeface="Mada"/>
              <a:cs typeface="Mada"/>
              <a:sym typeface="Mada"/>
            </a:endParaRPr>
          </a:p>
          <a:p>
            <a:pPr indent="0" lvl="0" marL="0" rtl="0" algn="l">
              <a:spcBef>
                <a:spcPts val="0"/>
              </a:spcBef>
              <a:spcAft>
                <a:spcPts val="0"/>
              </a:spcAft>
              <a:buNone/>
            </a:pPr>
            <a:r>
              <a:rPr lang="en-GB" sz="800">
                <a:solidFill>
                  <a:srgbClr val="990000"/>
                </a:solidFill>
                <a:latin typeface="Mada"/>
                <a:ea typeface="Mada"/>
                <a:cs typeface="Mada"/>
                <a:sym typeface="Mada"/>
              </a:rPr>
              <a:t>• Harmonized test scores </a:t>
            </a:r>
            <a:endParaRPr sz="800">
              <a:solidFill>
                <a:srgbClr val="990000"/>
              </a:solidFill>
              <a:latin typeface="Mada"/>
              <a:ea typeface="Mada"/>
              <a:cs typeface="Mada"/>
              <a:sym typeface="Mada"/>
            </a:endParaRPr>
          </a:p>
          <a:p>
            <a:pPr indent="0" lvl="0" marL="0" rtl="0" algn="l">
              <a:spcBef>
                <a:spcPts val="0"/>
              </a:spcBef>
              <a:spcAft>
                <a:spcPts val="0"/>
              </a:spcAft>
              <a:buNone/>
            </a:pPr>
            <a:r>
              <a:rPr lang="en-GB" sz="800">
                <a:solidFill>
                  <a:srgbClr val="93C47D"/>
                </a:solidFill>
                <a:latin typeface="Mada"/>
                <a:ea typeface="Mada"/>
                <a:cs typeface="Mada"/>
                <a:sym typeface="Mada"/>
              </a:rPr>
              <a:t>• Probability to survive to age 5 </a:t>
            </a:r>
            <a:endParaRPr sz="800">
              <a:solidFill>
                <a:srgbClr val="93C47D"/>
              </a:solidFill>
              <a:latin typeface="Mada"/>
              <a:ea typeface="Mada"/>
              <a:cs typeface="Mada"/>
              <a:sym typeface="Mada"/>
            </a:endParaRPr>
          </a:p>
          <a:p>
            <a:pPr indent="0" lvl="0" marL="0" rtl="0" algn="l">
              <a:spcBef>
                <a:spcPts val="0"/>
              </a:spcBef>
              <a:spcAft>
                <a:spcPts val="0"/>
              </a:spcAft>
              <a:buNone/>
            </a:pPr>
            <a:r>
              <a:rPr lang="en-GB" sz="800">
                <a:solidFill>
                  <a:srgbClr val="93C47D"/>
                </a:solidFill>
                <a:latin typeface="Mada"/>
                <a:ea typeface="Mada"/>
                <a:cs typeface="Mada"/>
                <a:sym typeface="Mada"/>
              </a:rPr>
              <a:t>• Survival rate (age 15- 60) </a:t>
            </a:r>
            <a:endParaRPr sz="800">
              <a:solidFill>
                <a:srgbClr val="93C47D"/>
              </a:solidFill>
              <a:latin typeface="Mada"/>
              <a:ea typeface="Mada"/>
              <a:cs typeface="Mada"/>
              <a:sym typeface="Mada"/>
            </a:endParaRPr>
          </a:p>
          <a:p>
            <a:pPr indent="0" lvl="0" marL="0" rtl="0" algn="l">
              <a:spcBef>
                <a:spcPts val="0"/>
              </a:spcBef>
              <a:spcAft>
                <a:spcPts val="0"/>
              </a:spcAft>
              <a:buNone/>
            </a:pPr>
            <a:r>
              <a:rPr lang="en-GB" sz="800">
                <a:solidFill>
                  <a:srgbClr val="93C47D"/>
                </a:solidFill>
                <a:latin typeface="Mada"/>
                <a:ea typeface="Mada"/>
                <a:cs typeface="Mada"/>
                <a:sym typeface="Mada"/>
              </a:rPr>
              <a:t>• Fraction of children under 5 not stunted</a:t>
            </a:r>
            <a:endParaRPr sz="800">
              <a:solidFill>
                <a:srgbClr val="93C47D"/>
              </a:solidFill>
              <a:latin typeface="Mada"/>
              <a:ea typeface="Mada"/>
              <a:cs typeface="Mada"/>
              <a:sym typeface="Mada"/>
            </a:endParaRPr>
          </a:p>
        </p:txBody>
      </p:sp>
      <p:sp>
        <p:nvSpPr>
          <p:cNvPr id="449" name="Google Shape;449;p31"/>
          <p:cNvSpPr txBox="1"/>
          <p:nvPr/>
        </p:nvSpPr>
        <p:spPr>
          <a:xfrm>
            <a:off x="5527358" y="5997869"/>
            <a:ext cx="1669500" cy="5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F1C232"/>
                </a:solidFill>
                <a:latin typeface="Mada"/>
                <a:ea typeface="Mada"/>
                <a:cs typeface="Mada"/>
                <a:sym typeface="Mada"/>
              </a:rPr>
              <a:t>• Household income levels </a:t>
            </a:r>
            <a:endParaRPr sz="800">
              <a:solidFill>
                <a:srgbClr val="F1C232"/>
              </a:solidFill>
              <a:latin typeface="Mada"/>
              <a:ea typeface="Mada"/>
              <a:cs typeface="Mada"/>
              <a:sym typeface="Mada"/>
            </a:endParaRPr>
          </a:p>
          <a:p>
            <a:pPr indent="0" lvl="0" marL="0" rtl="0" algn="l">
              <a:spcBef>
                <a:spcPts val="0"/>
              </a:spcBef>
              <a:spcAft>
                <a:spcPts val="0"/>
              </a:spcAft>
              <a:buNone/>
            </a:pPr>
            <a:r>
              <a:rPr lang="en-GB" sz="800">
                <a:solidFill>
                  <a:srgbClr val="F1C232"/>
                </a:solidFill>
                <a:latin typeface="Mada"/>
                <a:ea typeface="Mada"/>
                <a:cs typeface="Mada"/>
                <a:sym typeface="Mada"/>
              </a:rPr>
              <a:t>• Household consumption levels</a:t>
            </a:r>
            <a:endParaRPr sz="800">
              <a:solidFill>
                <a:srgbClr val="F1C232"/>
              </a:solidFill>
              <a:latin typeface="Mada"/>
              <a:ea typeface="Mada"/>
              <a:cs typeface="Mada"/>
              <a:sym typeface="Mada"/>
            </a:endParaRPr>
          </a:p>
        </p:txBody>
      </p:sp>
      <p:sp>
        <p:nvSpPr>
          <p:cNvPr id="450" name="Google Shape;450;p31"/>
          <p:cNvSpPr txBox="1"/>
          <p:nvPr/>
        </p:nvSpPr>
        <p:spPr>
          <a:xfrm>
            <a:off x="5529380" y="6768230"/>
            <a:ext cx="1669500" cy="5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990000"/>
                </a:solidFill>
                <a:latin typeface="Mada"/>
                <a:ea typeface="Mada"/>
                <a:cs typeface="Mada"/>
                <a:sym typeface="Mada"/>
              </a:rPr>
              <a:t>• Mean years of schooling </a:t>
            </a:r>
            <a:endParaRPr sz="800">
              <a:solidFill>
                <a:srgbClr val="990000"/>
              </a:solidFill>
              <a:latin typeface="Mada"/>
              <a:ea typeface="Mada"/>
              <a:cs typeface="Mada"/>
              <a:sym typeface="Mada"/>
            </a:endParaRPr>
          </a:p>
          <a:p>
            <a:pPr indent="0" lvl="0" marL="0" rtl="0" algn="l">
              <a:spcBef>
                <a:spcPts val="0"/>
              </a:spcBef>
              <a:spcAft>
                <a:spcPts val="0"/>
              </a:spcAft>
              <a:buNone/>
            </a:pPr>
            <a:r>
              <a:rPr lang="en-GB" sz="800">
                <a:solidFill>
                  <a:srgbClr val="990000"/>
                </a:solidFill>
                <a:latin typeface="Mada"/>
                <a:ea typeface="Mada"/>
                <a:cs typeface="Mada"/>
                <a:sym typeface="Mada"/>
              </a:rPr>
              <a:t>• Expected years of schooling </a:t>
            </a:r>
            <a:endParaRPr sz="800">
              <a:solidFill>
                <a:srgbClr val="990000"/>
              </a:solidFill>
              <a:latin typeface="Mada"/>
              <a:ea typeface="Mada"/>
              <a:cs typeface="Mada"/>
              <a:sym typeface="Mada"/>
            </a:endParaRPr>
          </a:p>
          <a:p>
            <a:pPr indent="0" lvl="0" marL="0" rtl="0" algn="l">
              <a:spcBef>
                <a:spcPts val="0"/>
              </a:spcBef>
              <a:spcAft>
                <a:spcPts val="0"/>
              </a:spcAft>
              <a:buNone/>
            </a:pPr>
            <a:r>
              <a:rPr lang="en-GB" sz="800">
                <a:solidFill>
                  <a:srgbClr val="F1C232"/>
                </a:solidFill>
                <a:latin typeface="Mada"/>
                <a:ea typeface="Mada"/>
                <a:cs typeface="Mada"/>
                <a:sym typeface="Mada"/>
              </a:rPr>
              <a:t>• Gross national income per capita </a:t>
            </a:r>
            <a:endParaRPr sz="800">
              <a:solidFill>
                <a:srgbClr val="F1C232"/>
              </a:solidFill>
              <a:latin typeface="Mada"/>
              <a:ea typeface="Mada"/>
              <a:cs typeface="Mada"/>
              <a:sym typeface="Mada"/>
            </a:endParaRPr>
          </a:p>
          <a:p>
            <a:pPr indent="0" lvl="0" marL="0" rtl="0" algn="l">
              <a:spcBef>
                <a:spcPts val="0"/>
              </a:spcBef>
              <a:spcAft>
                <a:spcPts val="0"/>
              </a:spcAft>
              <a:buNone/>
            </a:pPr>
            <a:r>
              <a:rPr lang="en-GB" sz="800">
                <a:solidFill>
                  <a:srgbClr val="93C47D"/>
                </a:solidFill>
                <a:latin typeface="Mada"/>
                <a:ea typeface="Mada"/>
                <a:cs typeface="Mada"/>
                <a:sym typeface="Mada"/>
              </a:rPr>
              <a:t>• Life expectancy at birth</a:t>
            </a:r>
            <a:endParaRPr sz="800">
              <a:solidFill>
                <a:srgbClr val="93C47D"/>
              </a:solidFill>
              <a:latin typeface="Mada"/>
              <a:ea typeface="Mada"/>
              <a:cs typeface="Mada"/>
              <a:sym typeface="Mada"/>
            </a:endParaRPr>
          </a:p>
        </p:txBody>
      </p:sp>
      <p:sp>
        <p:nvSpPr>
          <p:cNvPr id="451" name="Google Shape;451;p31"/>
          <p:cNvSpPr txBox="1"/>
          <p:nvPr/>
        </p:nvSpPr>
        <p:spPr>
          <a:xfrm>
            <a:off x="5530462" y="7538591"/>
            <a:ext cx="1418700" cy="5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F1C232"/>
                </a:solidFill>
                <a:latin typeface="Mada"/>
                <a:ea typeface="Mada"/>
                <a:cs typeface="Mada"/>
                <a:sym typeface="Mada"/>
              </a:rPr>
              <a:t>• Household income levels</a:t>
            </a:r>
            <a:endParaRPr sz="800">
              <a:solidFill>
                <a:srgbClr val="F1C232"/>
              </a:solidFill>
              <a:latin typeface="Mada"/>
              <a:ea typeface="Mada"/>
              <a:cs typeface="Mada"/>
              <a:sym typeface="Mada"/>
            </a:endParaRPr>
          </a:p>
          <a:p>
            <a:pPr indent="0" lvl="0" marL="0" rtl="0" algn="l">
              <a:spcBef>
                <a:spcPts val="0"/>
              </a:spcBef>
              <a:spcAft>
                <a:spcPts val="0"/>
              </a:spcAft>
              <a:buNone/>
            </a:pPr>
            <a:r>
              <a:t/>
            </a:r>
            <a:endParaRPr sz="800">
              <a:latin typeface="Mada"/>
              <a:ea typeface="Mada"/>
              <a:cs typeface="Mada"/>
              <a:sym typeface="Mada"/>
            </a:endParaRPr>
          </a:p>
        </p:txBody>
      </p:sp>
      <p:sp>
        <p:nvSpPr>
          <p:cNvPr id="452" name="Google Shape;452;p31"/>
          <p:cNvSpPr txBox="1"/>
          <p:nvPr/>
        </p:nvSpPr>
        <p:spPr>
          <a:xfrm>
            <a:off x="5451670" y="8350517"/>
            <a:ext cx="1418700" cy="5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1"/>
                </a:solidFill>
                <a:latin typeface="Mada"/>
                <a:ea typeface="Mada"/>
                <a:cs typeface="Mada"/>
                <a:sym typeface="Mada"/>
              </a:rPr>
              <a:t>• GDP/capita </a:t>
            </a:r>
            <a:endParaRPr sz="800">
              <a:solidFill>
                <a:schemeClr val="dk1"/>
              </a:solidFill>
              <a:latin typeface="Mada"/>
              <a:ea typeface="Mada"/>
              <a:cs typeface="Mada"/>
              <a:sym typeface="Mada"/>
            </a:endParaRPr>
          </a:p>
          <a:p>
            <a:pPr indent="0" lvl="0" marL="0" rtl="0" algn="l">
              <a:spcBef>
                <a:spcPts val="0"/>
              </a:spcBef>
              <a:spcAft>
                <a:spcPts val="0"/>
              </a:spcAft>
              <a:buNone/>
            </a:pPr>
            <a:r>
              <a:rPr lang="en-GB" sz="800">
                <a:solidFill>
                  <a:srgbClr val="F1C232"/>
                </a:solidFill>
                <a:latin typeface="Mada"/>
                <a:ea typeface="Mada"/>
                <a:cs typeface="Mada"/>
                <a:sym typeface="Mada"/>
              </a:rPr>
              <a:t>• Household income levels </a:t>
            </a:r>
            <a:endParaRPr sz="800">
              <a:solidFill>
                <a:srgbClr val="F1C232"/>
              </a:solidFill>
              <a:latin typeface="Mada"/>
              <a:ea typeface="Mada"/>
              <a:cs typeface="Mada"/>
              <a:sym typeface="Mada"/>
            </a:endParaRPr>
          </a:p>
          <a:p>
            <a:pPr indent="0" lvl="0" marL="0" rtl="0" algn="l">
              <a:spcBef>
                <a:spcPts val="0"/>
              </a:spcBef>
              <a:spcAft>
                <a:spcPts val="0"/>
              </a:spcAft>
              <a:buNone/>
            </a:pPr>
            <a:r>
              <a:rPr lang="en-GB" sz="800">
                <a:solidFill>
                  <a:srgbClr val="93C47D"/>
                </a:solidFill>
                <a:latin typeface="Mada"/>
                <a:ea typeface="Mada"/>
                <a:cs typeface="Mada"/>
                <a:sym typeface="Mada"/>
              </a:rPr>
              <a:t>• Life expectancy </a:t>
            </a:r>
            <a:endParaRPr sz="800">
              <a:solidFill>
                <a:srgbClr val="93C47D"/>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800">
                <a:solidFill>
                  <a:srgbClr val="3C78D8"/>
                </a:solidFill>
                <a:latin typeface="Mada"/>
                <a:ea typeface="Mada"/>
                <a:cs typeface="Mada"/>
                <a:sym typeface="Mada"/>
              </a:rPr>
              <a:t>• Democratic quality</a:t>
            </a:r>
            <a:endParaRPr sz="800">
              <a:solidFill>
                <a:srgbClr val="3C78D8"/>
              </a:solidFill>
              <a:latin typeface="Mada"/>
              <a:ea typeface="Mada"/>
              <a:cs typeface="Mada"/>
              <a:sym typeface="Mada"/>
            </a:endParaRPr>
          </a:p>
        </p:txBody>
      </p:sp>
      <p:sp>
        <p:nvSpPr>
          <p:cNvPr id="453" name="Google Shape;453;p31"/>
          <p:cNvSpPr txBox="1"/>
          <p:nvPr/>
        </p:nvSpPr>
        <p:spPr>
          <a:xfrm>
            <a:off x="5523826" y="9138177"/>
            <a:ext cx="1253700" cy="5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990000"/>
                </a:solidFill>
                <a:latin typeface="Mada"/>
                <a:ea typeface="Mada"/>
                <a:cs typeface="Mada"/>
                <a:sym typeface="Mada"/>
              </a:rPr>
              <a:t>• School enrolment rates </a:t>
            </a:r>
            <a:endParaRPr sz="800">
              <a:solidFill>
                <a:srgbClr val="990000"/>
              </a:solidFill>
              <a:latin typeface="Mada"/>
              <a:ea typeface="Mada"/>
              <a:cs typeface="Mada"/>
              <a:sym typeface="Mada"/>
            </a:endParaRPr>
          </a:p>
          <a:p>
            <a:pPr indent="0" lvl="0" marL="0" rtl="0" algn="l">
              <a:spcBef>
                <a:spcPts val="0"/>
              </a:spcBef>
              <a:spcAft>
                <a:spcPts val="0"/>
              </a:spcAft>
              <a:buNone/>
            </a:pPr>
            <a:r>
              <a:rPr lang="en-GB" sz="800">
                <a:solidFill>
                  <a:srgbClr val="93C47D"/>
                </a:solidFill>
                <a:latin typeface="Mada"/>
                <a:ea typeface="Mada"/>
                <a:cs typeface="Mada"/>
                <a:sym typeface="Mada"/>
              </a:rPr>
              <a:t>• Undernourishment</a:t>
            </a:r>
            <a:r>
              <a:rPr lang="en-GB" sz="800">
                <a:latin typeface="Mada"/>
                <a:ea typeface="Mada"/>
                <a:cs typeface="Mada"/>
                <a:sym typeface="Mada"/>
              </a:rPr>
              <a:t> </a:t>
            </a:r>
            <a:endParaRPr sz="800">
              <a:latin typeface="Mada"/>
              <a:ea typeface="Mada"/>
              <a:cs typeface="Mada"/>
              <a:sym typeface="Mada"/>
            </a:endParaRPr>
          </a:p>
          <a:p>
            <a:pPr indent="0" lvl="0" marL="0" rtl="0" algn="l">
              <a:spcBef>
                <a:spcPts val="0"/>
              </a:spcBef>
              <a:spcAft>
                <a:spcPts val="0"/>
              </a:spcAft>
              <a:buNone/>
            </a:pPr>
            <a:r>
              <a:rPr lang="en-GB" sz="800">
                <a:solidFill>
                  <a:srgbClr val="3C78D8"/>
                </a:solidFill>
                <a:latin typeface="Mada"/>
                <a:ea typeface="Mada"/>
                <a:cs typeface="Mada"/>
                <a:sym typeface="Mada"/>
              </a:rPr>
              <a:t>• Access to utilities</a:t>
            </a:r>
            <a:endParaRPr sz="800">
              <a:solidFill>
                <a:srgbClr val="3C78D8"/>
              </a:solidFill>
              <a:latin typeface="Mada"/>
              <a:ea typeface="Mada"/>
              <a:cs typeface="Mada"/>
              <a:sym typeface="Mada"/>
            </a:endParaRPr>
          </a:p>
        </p:txBody>
      </p:sp>
      <p:sp>
        <p:nvSpPr>
          <p:cNvPr id="454" name="Google Shape;454;p31"/>
          <p:cNvSpPr txBox="1"/>
          <p:nvPr/>
        </p:nvSpPr>
        <p:spPr>
          <a:xfrm>
            <a:off x="6648817" y="9234313"/>
            <a:ext cx="814800" cy="39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700">
                <a:solidFill>
                  <a:srgbClr val="666666"/>
                </a:solidFill>
                <a:latin typeface="Mada"/>
                <a:ea typeface="Mada"/>
                <a:cs typeface="Mada"/>
                <a:sym typeface="Mada"/>
              </a:rPr>
              <a:t>• Inclusiveness</a:t>
            </a:r>
            <a:endParaRPr sz="700">
              <a:solidFill>
                <a:srgbClr val="666666"/>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700">
                <a:solidFill>
                  <a:srgbClr val="666666"/>
                </a:solidFill>
                <a:latin typeface="Mada"/>
                <a:ea typeface="Mada"/>
                <a:cs typeface="Mada"/>
                <a:sym typeface="Mada"/>
              </a:rPr>
              <a:t>• Gender parity</a:t>
            </a:r>
            <a:endParaRPr sz="700">
              <a:solidFill>
                <a:srgbClr val="666666"/>
              </a:solidFill>
              <a:latin typeface="Mada"/>
              <a:ea typeface="Mada"/>
              <a:cs typeface="Mada"/>
              <a:sym typeface="Mada"/>
            </a:endParaRPr>
          </a:p>
        </p:txBody>
      </p:sp>
      <p:sp>
        <p:nvSpPr>
          <p:cNvPr id="455" name="Google Shape;455;p31"/>
          <p:cNvSpPr txBox="1"/>
          <p:nvPr/>
        </p:nvSpPr>
        <p:spPr>
          <a:xfrm>
            <a:off x="6648825" y="8410818"/>
            <a:ext cx="1112100" cy="44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700">
                <a:solidFill>
                  <a:srgbClr val="666666"/>
                </a:solidFill>
                <a:latin typeface="Mada"/>
                <a:ea typeface="Mada"/>
                <a:cs typeface="Mada"/>
                <a:sym typeface="Mada"/>
              </a:rPr>
              <a:t>• Generosity </a:t>
            </a:r>
            <a:endParaRPr sz="700">
              <a:solidFill>
                <a:srgbClr val="666666"/>
              </a:solidFill>
              <a:latin typeface="Mada"/>
              <a:ea typeface="Mada"/>
              <a:cs typeface="Mada"/>
              <a:sym typeface="Mada"/>
            </a:endParaRPr>
          </a:p>
          <a:p>
            <a:pPr indent="0" lvl="0" marL="0" rtl="0" algn="l">
              <a:spcBef>
                <a:spcPts val="0"/>
              </a:spcBef>
              <a:spcAft>
                <a:spcPts val="0"/>
              </a:spcAft>
              <a:buNone/>
            </a:pPr>
            <a:r>
              <a:rPr lang="en-GB" sz="700">
                <a:solidFill>
                  <a:srgbClr val="666666"/>
                </a:solidFill>
                <a:latin typeface="Mada"/>
                <a:ea typeface="Mada"/>
                <a:cs typeface="Mada"/>
                <a:sym typeface="Mada"/>
              </a:rPr>
              <a:t>• Social support </a:t>
            </a:r>
            <a:endParaRPr sz="700">
              <a:solidFill>
                <a:srgbClr val="666666"/>
              </a:solidFill>
              <a:latin typeface="Mada"/>
              <a:ea typeface="Mada"/>
              <a:cs typeface="Mada"/>
              <a:sym typeface="Mada"/>
            </a:endParaRPr>
          </a:p>
          <a:p>
            <a:pPr indent="0" lvl="0" marL="0" rtl="0" algn="l">
              <a:spcBef>
                <a:spcPts val="0"/>
              </a:spcBef>
              <a:spcAft>
                <a:spcPts val="0"/>
              </a:spcAft>
              <a:buNone/>
            </a:pPr>
            <a:r>
              <a:rPr lang="en-GB" sz="700">
                <a:solidFill>
                  <a:srgbClr val="666666"/>
                </a:solidFill>
                <a:latin typeface="Mada"/>
                <a:ea typeface="Mada"/>
                <a:cs typeface="Mada"/>
                <a:sym typeface="Mada"/>
              </a:rPr>
              <a:t>• Freedom to make </a:t>
            </a:r>
            <a:endParaRPr sz="700">
              <a:solidFill>
                <a:srgbClr val="666666"/>
              </a:solidFill>
              <a:latin typeface="Mada"/>
              <a:ea typeface="Mada"/>
              <a:cs typeface="Mada"/>
              <a:sym typeface="Mada"/>
            </a:endParaRPr>
          </a:p>
          <a:p>
            <a:pPr indent="0" lvl="0" marL="0" rtl="0" algn="l">
              <a:spcBef>
                <a:spcPts val="0"/>
              </a:spcBef>
              <a:spcAft>
                <a:spcPts val="0"/>
              </a:spcAft>
              <a:buNone/>
            </a:pPr>
            <a:r>
              <a:rPr lang="en-GB" sz="700">
                <a:solidFill>
                  <a:srgbClr val="666666"/>
                </a:solidFill>
                <a:latin typeface="Mada"/>
                <a:ea typeface="Mada"/>
                <a:cs typeface="Mada"/>
                <a:sym typeface="Mada"/>
              </a:rPr>
              <a:t>life choices </a:t>
            </a:r>
            <a:endParaRPr sz="700">
              <a:latin typeface="Mada"/>
              <a:ea typeface="Mada"/>
              <a:cs typeface="Mada"/>
              <a:sym typeface="Mada"/>
            </a:endParaRPr>
          </a:p>
        </p:txBody>
      </p:sp>
      <p:sp>
        <p:nvSpPr>
          <p:cNvPr id="456" name="Google Shape;456;p31"/>
          <p:cNvSpPr txBox="1"/>
          <p:nvPr/>
        </p:nvSpPr>
        <p:spPr>
          <a:xfrm>
            <a:off x="-4835" y="4324110"/>
            <a:ext cx="7395300" cy="4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Population studies consider three key elements: population dynamics, policy areas and outcome indicators</a:t>
            </a:r>
            <a:endParaRPr sz="1200">
              <a:solidFill>
                <a:schemeClr val="dk1"/>
              </a:solidFill>
              <a:latin typeface="Mada"/>
              <a:ea typeface="Mada"/>
              <a:cs typeface="Mada"/>
              <a:sym typeface="Mada"/>
            </a:endParaRPr>
          </a:p>
          <a:p>
            <a:pPr indent="0" lvl="0" marL="0" rtl="0" algn="l">
              <a:spcBef>
                <a:spcPts val="0"/>
              </a:spcBef>
              <a:spcAft>
                <a:spcPts val="0"/>
              </a:spcAft>
              <a:buNone/>
            </a:pPr>
            <a:r>
              <a:rPr b="1" lang="en-GB" sz="1200">
                <a:solidFill>
                  <a:schemeClr val="dk1"/>
                </a:solidFill>
                <a:latin typeface="Mada"/>
                <a:ea typeface="Mada"/>
                <a:cs typeface="Mada"/>
                <a:sym typeface="Mada"/>
              </a:rPr>
              <a:t>Framework for analyzing population dynamics</a:t>
            </a:r>
            <a:endParaRPr b="1"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sp>
        <p:nvSpPr>
          <p:cNvPr id="457" name="Google Shape;457;p31"/>
          <p:cNvSpPr txBox="1"/>
          <p:nvPr/>
        </p:nvSpPr>
        <p:spPr>
          <a:xfrm>
            <a:off x="-314065" y="4807785"/>
            <a:ext cx="2541000" cy="37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dk1"/>
                </a:solidFill>
                <a:latin typeface="Mada"/>
                <a:ea typeface="Mada"/>
                <a:cs typeface="Mada"/>
                <a:sym typeface="Mada"/>
              </a:rPr>
              <a:t>1. population dynamics</a:t>
            </a:r>
            <a:endParaRPr b="1" sz="1100">
              <a:solidFill>
                <a:schemeClr val="dk1"/>
              </a:solidFill>
              <a:latin typeface="Mada"/>
              <a:ea typeface="Mada"/>
              <a:cs typeface="Mada"/>
              <a:sym typeface="Mada"/>
            </a:endParaRPr>
          </a:p>
        </p:txBody>
      </p:sp>
      <p:sp>
        <p:nvSpPr>
          <p:cNvPr id="458" name="Google Shape;458;p31"/>
          <p:cNvSpPr txBox="1"/>
          <p:nvPr/>
        </p:nvSpPr>
        <p:spPr>
          <a:xfrm>
            <a:off x="1820326" y="4820319"/>
            <a:ext cx="2936700" cy="47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dk1"/>
                </a:solidFill>
                <a:latin typeface="Mada"/>
                <a:ea typeface="Mada"/>
                <a:cs typeface="Mada"/>
                <a:sym typeface="Mada"/>
              </a:rPr>
              <a:t>2. population development policy areas</a:t>
            </a:r>
            <a:endParaRPr b="1" sz="1100">
              <a:solidFill>
                <a:schemeClr val="dk1"/>
              </a:solidFill>
              <a:latin typeface="Mada"/>
              <a:ea typeface="Mada"/>
              <a:cs typeface="Mada"/>
              <a:sym typeface="Mada"/>
            </a:endParaRPr>
          </a:p>
          <a:p>
            <a:pPr indent="0" lvl="0" marL="0" rtl="0" algn="ctr">
              <a:spcBef>
                <a:spcPts val="0"/>
              </a:spcBef>
              <a:spcAft>
                <a:spcPts val="0"/>
              </a:spcAft>
              <a:buNone/>
            </a:pPr>
            <a:r>
              <a:rPr b="1" lang="en-GB" sz="800">
                <a:solidFill>
                  <a:schemeClr val="dk1"/>
                </a:solidFill>
                <a:latin typeface="Mada"/>
                <a:ea typeface="Mada"/>
                <a:cs typeface="Mada"/>
                <a:sym typeface="Mada"/>
              </a:rPr>
              <a:t>Policy Area.      Key questions for governments</a:t>
            </a:r>
            <a:endParaRPr b="1" sz="800">
              <a:solidFill>
                <a:schemeClr val="dk1"/>
              </a:solidFill>
              <a:latin typeface="Mada"/>
              <a:ea typeface="Mada"/>
              <a:cs typeface="Mada"/>
              <a:sym typeface="Mada"/>
            </a:endParaRPr>
          </a:p>
          <a:p>
            <a:pPr indent="0" lvl="0" marL="0" rtl="0" algn="ctr">
              <a:spcBef>
                <a:spcPts val="0"/>
              </a:spcBef>
              <a:spcAft>
                <a:spcPts val="0"/>
              </a:spcAft>
              <a:buNone/>
            </a:pPr>
            <a:r>
              <a:t/>
            </a:r>
            <a:endParaRPr b="1" sz="1200">
              <a:solidFill>
                <a:schemeClr val="dk1"/>
              </a:solidFill>
              <a:latin typeface="Mada"/>
              <a:ea typeface="Mada"/>
              <a:cs typeface="Mada"/>
              <a:sym typeface="Mada"/>
            </a:endParaRPr>
          </a:p>
        </p:txBody>
      </p:sp>
      <p:sp>
        <p:nvSpPr>
          <p:cNvPr id="459" name="Google Shape;459;p31"/>
          <p:cNvSpPr txBox="1"/>
          <p:nvPr/>
        </p:nvSpPr>
        <p:spPr>
          <a:xfrm>
            <a:off x="4529199" y="4806621"/>
            <a:ext cx="3049200" cy="35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dk1"/>
                </a:solidFill>
                <a:latin typeface="Mada"/>
                <a:ea typeface="Mada"/>
                <a:cs typeface="Mada"/>
                <a:sym typeface="Mada"/>
              </a:rPr>
              <a:t>3. Selected population outcome indicators</a:t>
            </a:r>
            <a:endParaRPr b="1" sz="1100">
              <a:solidFill>
                <a:schemeClr val="dk1"/>
              </a:solidFill>
              <a:latin typeface="Mada"/>
              <a:ea typeface="Mada"/>
              <a:cs typeface="Mada"/>
              <a:sym typeface="Mada"/>
            </a:endParaRPr>
          </a:p>
          <a:p>
            <a:pPr indent="0" lvl="0" marL="0" rtl="0" algn="l">
              <a:spcBef>
                <a:spcPts val="0"/>
              </a:spcBef>
              <a:spcAft>
                <a:spcPts val="0"/>
              </a:spcAft>
              <a:buNone/>
            </a:pPr>
            <a:r>
              <a:rPr b="1" lang="en-GB" sz="800">
                <a:solidFill>
                  <a:schemeClr val="dk1"/>
                </a:solidFill>
                <a:latin typeface="Mada"/>
                <a:ea typeface="Mada"/>
                <a:cs typeface="Mada"/>
                <a:sym typeface="Mada"/>
              </a:rPr>
              <a:t>         Aggregate Indicator.      Sample sub-indicators</a:t>
            </a:r>
            <a:endParaRPr b="1" sz="800">
              <a:solidFill>
                <a:schemeClr val="dk1"/>
              </a:solidFill>
              <a:latin typeface="Mada"/>
              <a:ea typeface="Mada"/>
              <a:cs typeface="Mada"/>
              <a:sym typeface="Mada"/>
            </a:endParaRPr>
          </a:p>
          <a:p>
            <a:pPr indent="0" lvl="0" marL="0" rtl="0" algn="ctr">
              <a:spcBef>
                <a:spcPts val="0"/>
              </a:spcBef>
              <a:spcAft>
                <a:spcPts val="0"/>
              </a:spcAft>
              <a:buNone/>
            </a:pPr>
            <a:r>
              <a:t/>
            </a:r>
            <a:endParaRPr b="1" sz="1100">
              <a:solidFill>
                <a:schemeClr val="dk1"/>
              </a:solidFill>
              <a:latin typeface="Mada"/>
              <a:ea typeface="Mada"/>
              <a:cs typeface="Mada"/>
              <a:sym typeface="Mada"/>
            </a:endParaRPr>
          </a:p>
          <a:p>
            <a:pPr indent="0" lvl="0" marL="0" rtl="0" algn="ctr">
              <a:spcBef>
                <a:spcPts val="0"/>
              </a:spcBef>
              <a:spcAft>
                <a:spcPts val="0"/>
              </a:spcAft>
              <a:buNone/>
            </a:pPr>
            <a:r>
              <a:t/>
            </a:r>
            <a:endParaRPr b="1" sz="1100">
              <a:solidFill>
                <a:schemeClr val="dk1"/>
              </a:solidFill>
              <a:latin typeface="Mada"/>
              <a:ea typeface="Mada"/>
              <a:cs typeface="Mada"/>
              <a:sym typeface="Mada"/>
            </a:endParaRPr>
          </a:p>
        </p:txBody>
      </p:sp>
      <p:sp>
        <p:nvSpPr>
          <p:cNvPr id="460" name="Google Shape;460;p31"/>
          <p:cNvSpPr/>
          <p:nvPr/>
        </p:nvSpPr>
        <p:spPr>
          <a:xfrm rot="-5400000">
            <a:off x="1026962" y="5896095"/>
            <a:ext cx="698100" cy="678300"/>
          </a:xfrm>
          <a:prstGeom prst="ellipse">
            <a:avLst/>
          </a:prstGeom>
          <a:noFill/>
          <a:ln cap="flat" cmpd="sng" w="762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61" name="Google Shape;461;p31"/>
          <p:cNvSpPr/>
          <p:nvPr/>
        </p:nvSpPr>
        <p:spPr>
          <a:xfrm rot="-5400000">
            <a:off x="246409" y="6773506"/>
            <a:ext cx="538800" cy="538800"/>
          </a:xfrm>
          <a:prstGeom prst="ellipse">
            <a:avLst/>
          </a:prstGeom>
          <a:noFill/>
          <a:ln cap="flat" cmpd="sng" w="762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62" name="Google Shape;462;p31"/>
          <p:cNvSpPr/>
          <p:nvPr/>
        </p:nvSpPr>
        <p:spPr>
          <a:xfrm rot="-5400000">
            <a:off x="246301" y="5988461"/>
            <a:ext cx="538800" cy="538800"/>
          </a:xfrm>
          <a:prstGeom prst="ellipse">
            <a:avLst/>
          </a:prstGeom>
          <a:noFill/>
          <a:ln cap="flat" cmpd="sng" w="762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63" name="Google Shape;463;p31"/>
          <p:cNvSpPr/>
          <p:nvPr/>
        </p:nvSpPr>
        <p:spPr>
          <a:xfrm rot="-5400000">
            <a:off x="246311" y="5187930"/>
            <a:ext cx="538800" cy="538800"/>
          </a:xfrm>
          <a:prstGeom prst="ellipse">
            <a:avLst/>
          </a:prstGeom>
          <a:noFill/>
          <a:ln cap="flat" cmpd="sng" w="762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64" name="Google Shape;464;p31"/>
          <p:cNvSpPr txBox="1"/>
          <p:nvPr/>
        </p:nvSpPr>
        <p:spPr>
          <a:xfrm>
            <a:off x="196363" y="6908743"/>
            <a:ext cx="645600" cy="26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latin typeface="Mada"/>
                <a:ea typeface="Mada"/>
                <a:cs typeface="Mada"/>
                <a:sym typeface="Mada"/>
              </a:rPr>
              <a:t>Migration</a:t>
            </a:r>
            <a:endParaRPr sz="800">
              <a:latin typeface="Mada"/>
              <a:ea typeface="Mada"/>
              <a:cs typeface="Mada"/>
              <a:sym typeface="Mada"/>
            </a:endParaRPr>
          </a:p>
        </p:txBody>
      </p:sp>
      <p:sp>
        <p:nvSpPr>
          <p:cNvPr id="465" name="Google Shape;465;p31"/>
          <p:cNvSpPr txBox="1"/>
          <p:nvPr/>
        </p:nvSpPr>
        <p:spPr>
          <a:xfrm>
            <a:off x="177268" y="6123221"/>
            <a:ext cx="676800" cy="26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latin typeface="Mada"/>
                <a:ea typeface="Mada"/>
                <a:cs typeface="Mada"/>
                <a:sym typeface="Mada"/>
              </a:rPr>
              <a:t>Mortality </a:t>
            </a:r>
            <a:endParaRPr sz="800">
              <a:latin typeface="Mada"/>
              <a:ea typeface="Mada"/>
              <a:cs typeface="Mada"/>
              <a:sym typeface="Mada"/>
            </a:endParaRPr>
          </a:p>
        </p:txBody>
      </p:sp>
      <p:sp>
        <p:nvSpPr>
          <p:cNvPr id="466" name="Google Shape;466;p31"/>
          <p:cNvSpPr txBox="1"/>
          <p:nvPr/>
        </p:nvSpPr>
        <p:spPr>
          <a:xfrm>
            <a:off x="249721" y="5323180"/>
            <a:ext cx="538800" cy="26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latin typeface="Mada"/>
                <a:ea typeface="Mada"/>
                <a:cs typeface="Mada"/>
                <a:sym typeface="Mada"/>
              </a:rPr>
              <a:t>Fertility </a:t>
            </a:r>
            <a:endParaRPr sz="800">
              <a:latin typeface="Mada"/>
              <a:ea typeface="Mada"/>
              <a:cs typeface="Mada"/>
              <a:sym typeface="Mada"/>
            </a:endParaRPr>
          </a:p>
        </p:txBody>
      </p:sp>
      <p:sp>
        <p:nvSpPr>
          <p:cNvPr id="467" name="Google Shape;467;p31"/>
          <p:cNvSpPr txBox="1"/>
          <p:nvPr/>
        </p:nvSpPr>
        <p:spPr>
          <a:xfrm>
            <a:off x="1004071" y="6054440"/>
            <a:ext cx="781200" cy="37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Mada"/>
                <a:ea typeface="Mada"/>
                <a:cs typeface="Mada"/>
                <a:sym typeface="Mada"/>
              </a:rPr>
              <a:t>Population growth &amp; composition</a:t>
            </a:r>
            <a:endParaRPr sz="800">
              <a:latin typeface="Mada"/>
              <a:ea typeface="Mada"/>
              <a:cs typeface="Mada"/>
              <a:sym typeface="Mada"/>
            </a:endParaRPr>
          </a:p>
        </p:txBody>
      </p:sp>
      <p:cxnSp>
        <p:nvCxnSpPr>
          <p:cNvPr id="468" name="Google Shape;468;p31"/>
          <p:cNvCxnSpPr/>
          <p:nvPr/>
        </p:nvCxnSpPr>
        <p:spPr>
          <a:xfrm flipH="1">
            <a:off x="515165" y="5763813"/>
            <a:ext cx="900" cy="187800"/>
          </a:xfrm>
          <a:prstGeom prst="straightConnector1">
            <a:avLst/>
          </a:prstGeom>
          <a:noFill/>
          <a:ln cap="flat" cmpd="sng" w="9525">
            <a:solidFill>
              <a:srgbClr val="B7B7B7"/>
            </a:solidFill>
            <a:prstDash val="solid"/>
            <a:round/>
            <a:headEnd len="med" w="med" type="none"/>
            <a:tailEnd len="med" w="med" type="none"/>
          </a:ln>
        </p:spPr>
      </p:cxnSp>
      <p:cxnSp>
        <p:nvCxnSpPr>
          <p:cNvPr id="469" name="Google Shape;469;p31"/>
          <p:cNvCxnSpPr/>
          <p:nvPr/>
        </p:nvCxnSpPr>
        <p:spPr>
          <a:xfrm flipH="1">
            <a:off x="518782" y="6556611"/>
            <a:ext cx="900" cy="187800"/>
          </a:xfrm>
          <a:prstGeom prst="straightConnector1">
            <a:avLst/>
          </a:prstGeom>
          <a:noFill/>
          <a:ln cap="flat" cmpd="sng" w="9525">
            <a:solidFill>
              <a:srgbClr val="B7B7B7"/>
            </a:solidFill>
            <a:prstDash val="solid"/>
            <a:round/>
            <a:headEnd len="med" w="med" type="none"/>
            <a:tailEnd len="med" w="med" type="none"/>
          </a:ln>
        </p:spPr>
      </p:cxnSp>
      <p:cxnSp>
        <p:nvCxnSpPr>
          <p:cNvPr id="470" name="Google Shape;470;p31"/>
          <p:cNvCxnSpPr/>
          <p:nvPr/>
        </p:nvCxnSpPr>
        <p:spPr>
          <a:xfrm flipH="1">
            <a:off x="817867" y="6256228"/>
            <a:ext cx="277500" cy="2700"/>
          </a:xfrm>
          <a:prstGeom prst="straightConnector1">
            <a:avLst/>
          </a:prstGeom>
          <a:noFill/>
          <a:ln cap="flat" cmpd="sng" w="9525">
            <a:solidFill>
              <a:srgbClr val="B7B7B7"/>
            </a:solidFill>
            <a:prstDash val="solid"/>
            <a:round/>
            <a:headEnd len="med" w="med" type="none"/>
            <a:tailEnd len="med" w="med" type="none"/>
          </a:ln>
        </p:spPr>
      </p:cxnSp>
      <p:sp>
        <p:nvSpPr>
          <p:cNvPr id="431" name="Google Shape;431;p31"/>
          <p:cNvSpPr/>
          <p:nvPr/>
        </p:nvSpPr>
        <p:spPr>
          <a:xfrm rot="-5400000">
            <a:off x="4916430" y="5267764"/>
            <a:ext cx="538800" cy="538800"/>
          </a:xfrm>
          <a:prstGeom prst="ellipse">
            <a:avLst/>
          </a:prstGeom>
          <a:noFill/>
          <a:ln cap="flat" cmpd="sng" w="762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71" name="Google Shape;471;p31"/>
          <p:cNvSpPr txBox="1"/>
          <p:nvPr/>
        </p:nvSpPr>
        <p:spPr>
          <a:xfrm>
            <a:off x="112346" y="5117817"/>
            <a:ext cx="1897800" cy="2567400"/>
          </a:xfrm>
          <a:prstGeom prst="rect">
            <a:avLst/>
          </a:prstGeom>
          <a:noFill/>
          <a:ln cap="flat" cmpd="sng" w="19050">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72" name="Google Shape;472;p31"/>
          <p:cNvSpPr txBox="1"/>
          <p:nvPr/>
        </p:nvSpPr>
        <p:spPr>
          <a:xfrm>
            <a:off x="2104331" y="6718359"/>
            <a:ext cx="2368800" cy="742200"/>
          </a:xfrm>
          <a:prstGeom prst="rect">
            <a:avLst/>
          </a:prstGeom>
          <a:noFill/>
          <a:ln cap="flat" cmpd="sng" w="19050">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cxnSp>
        <p:nvCxnSpPr>
          <p:cNvPr id="473" name="Google Shape;473;p31"/>
          <p:cNvCxnSpPr>
            <a:endCxn id="420" idx="1"/>
          </p:cNvCxnSpPr>
          <p:nvPr/>
        </p:nvCxnSpPr>
        <p:spPr>
          <a:xfrm>
            <a:off x="1754979" y="6376518"/>
            <a:ext cx="440100" cy="701400"/>
          </a:xfrm>
          <a:prstGeom prst="straightConnector1">
            <a:avLst/>
          </a:prstGeom>
          <a:noFill/>
          <a:ln cap="flat" cmpd="sng" w="9525">
            <a:solidFill>
              <a:schemeClr val="dk2"/>
            </a:solidFill>
            <a:prstDash val="solid"/>
            <a:round/>
            <a:headEnd len="med" w="med" type="none"/>
            <a:tailEnd len="med" w="med" type="stealth"/>
          </a:ln>
        </p:spPr>
      </p:cxnSp>
      <p:sp>
        <p:nvSpPr>
          <p:cNvPr id="474" name="Google Shape;474;p31"/>
          <p:cNvSpPr txBox="1"/>
          <p:nvPr/>
        </p:nvSpPr>
        <p:spPr>
          <a:xfrm>
            <a:off x="4995803" y="5443371"/>
            <a:ext cx="389100" cy="18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Mada"/>
                <a:ea typeface="Mada"/>
                <a:cs typeface="Mada"/>
                <a:sym typeface="Mada"/>
              </a:rPr>
              <a:t>HCI</a:t>
            </a:r>
            <a:endParaRPr sz="800">
              <a:latin typeface="Mada"/>
              <a:ea typeface="Mada"/>
              <a:cs typeface="Mada"/>
              <a:sym typeface="Mada"/>
            </a:endParaRPr>
          </a:p>
        </p:txBody>
      </p:sp>
      <p:sp>
        <p:nvSpPr>
          <p:cNvPr id="475" name="Google Shape;475;p31"/>
          <p:cNvSpPr txBox="1"/>
          <p:nvPr/>
        </p:nvSpPr>
        <p:spPr>
          <a:xfrm>
            <a:off x="14225" y="9686575"/>
            <a:ext cx="7589400" cy="101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Mada"/>
                <a:ea typeface="Mada"/>
                <a:cs typeface="Mada"/>
                <a:sym typeface="Mada"/>
              </a:rPr>
              <a:t>1: </a:t>
            </a:r>
            <a:r>
              <a:rPr b="1" lang="en-GB" sz="900">
                <a:solidFill>
                  <a:srgbClr val="6AA84F"/>
                </a:solidFill>
                <a:latin typeface="Mada"/>
                <a:ea typeface="Mada"/>
                <a:cs typeface="Mada"/>
                <a:sym typeface="Mada"/>
              </a:rPr>
              <a:t>Ghana</a:t>
            </a:r>
            <a:r>
              <a:rPr lang="en-GB" sz="900">
                <a:solidFill>
                  <a:srgbClr val="6AA84F"/>
                </a:solidFill>
                <a:latin typeface="Mada"/>
                <a:ea typeface="Mada"/>
                <a:cs typeface="Mada"/>
                <a:sym typeface="Mada"/>
              </a:rPr>
              <a:t>→ ↑birth rate, ↑death rate.</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In </a:t>
            </a:r>
            <a:r>
              <a:rPr b="1" lang="en-GB" sz="900">
                <a:solidFill>
                  <a:srgbClr val="6AA84F"/>
                </a:solidFill>
                <a:latin typeface="Mada"/>
                <a:ea typeface="Mada"/>
                <a:cs typeface="Mada"/>
                <a:sym typeface="Mada"/>
              </a:rPr>
              <a:t>KSA</a:t>
            </a:r>
            <a:r>
              <a:rPr lang="en-GB" sz="900">
                <a:solidFill>
                  <a:srgbClr val="6AA84F"/>
                </a:solidFill>
                <a:latin typeface="Mada"/>
                <a:ea typeface="Mada"/>
                <a:cs typeface="Mada"/>
                <a:sym typeface="Mada"/>
              </a:rPr>
              <a:t> Total population (2017)→ notice how the independent population (15-64) increased to 72%, this is due to the large number of single working men (non Saudi). </a:t>
            </a:r>
            <a:endParaRPr sz="900">
              <a:solidFill>
                <a:srgbClr val="6AA84F"/>
              </a:solidFill>
              <a:latin typeface="Mada"/>
              <a:ea typeface="Mada"/>
              <a:cs typeface="Mada"/>
              <a:sym typeface="Mada"/>
            </a:endParaRPr>
          </a:p>
          <a:p>
            <a:pPr indent="0" lvl="0" marL="0" rtl="0" algn="l">
              <a:spcBef>
                <a:spcPts val="0"/>
              </a:spcBef>
              <a:spcAft>
                <a:spcPts val="0"/>
              </a:spcAft>
              <a:buNone/>
            </a:pPr>
            <a:r>
              <a:rPr b="1" lang="en-GB" sz="900">
                <a:solidFill>
                  <a:srgbClr val="6AA84F"/>
                </a:solidFill>
                <a:latin typeface="Mada"/>
                <a:ea typeface="Mada"/>
                <a:cs typeface="Mada"/>
                <a:sym typeface="Mada"/>
              </a:rPr>
              <a:t>France</a:t>
            </a:r>
            <a:r>
              <a:rPr lang="en-GB" sz="900">
                <a:solidFill>
                  <a:srgbClr val="6AA84F"/>
                </a:solidFill>
                <a:latin typeface="Mada"/>
                <a:ea typeface="Mada"/>
                <a:cs typeface="Mada"/>
                <a:sym typeface="Mada"/>
              </a:rPr>
              <a:t>→ stationary pyramid.</a:t>
            </a:r>
            <a:endParaRPr b="1" sz="900">
              <a:solidFill>
                <a:srgbClr val="6AA84F"/>
              </a:solidFill>
              <a:latin typeface="Mada"/>
              <a:ea typeface="Mada"/>
              <a:cs typeface="Mada"/>
              <a:sym typeface="Mada"/>
            </a:endParaRPr>
          </a:p>
        </p:txBody>
      </p:sp>
      <p:sp>
        <p:nvSpPr>
          <p:cNvPr id="476" name="Google Shape;476;p31"/>
          <p:cNvSpPr txBox="1"/>
          <p:nvPr/>
        </p:nvSpPr>
        <p:spPr>
          <a:xfrm>
            <a:off x="5069150" y="2487900"/>
            <a:ext cx="277500" cy="3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6AA84F"/>
                </a:solidFill>
                <a:latin typeface="Mada"/>
                <a:ea typeface="Mada"/>
                <a:cs typeface="Mada"/>
                <a:sym typeface="Mada"/>
              </a:rPr>
              <a:t>1</a:t>
            </a:r>
            <a:endParaRPr b="1" sz="1000">
              <a:solidFill>
                <a:srgbClr val="6AA84F"/>
              </a:solidFill>
              <a:latin typeface="Mada"/>
              <a:ea typeface="Mada"/>
              <a:cs typeface="Mada"/>
              <a:sym typeface="Mad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2"/>
          <p:cNvSpPr txBox="1"/>
          <p:nvPr/>
        </p:nvSpPr>
        <p:spPr>
          <a:xfrm>
            <a:off x="4307975" y="6446045"/>
            <a:ext cx="3330000" cy="12072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82" name="Google Shape;482;p32"/>
          <p:cNvSpPr txBox="1"/>
          <p:nvPr/>
        </p:nvSpPr>
        <p:spPr>
          <a:xfrm>
            <a:off x="-8850" y="6449589"/>
            <a:ext cx="3330000" cy="12072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83" name="Google Shape;483;p32"/>
          <p:cNvSpPr txBox="1"/>
          <p:nvPr/>
        </p:nvSpPr>
        <p:spPr>
          <a:xfrm>
            <a:off x="4307975" y="5098375"/>
            <a:ext cx="3330000" cy="12072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84" name="Google Shape;484;p32"/>
          <p:cNvSpPr txBox="1"/>
          <p:nvPr/>
        </p:nvSpPr>
        <p:spPr>
          <a:xfrm>
            <a:off x="-8850" y="5098385"/>
            <a:ext cx="3330000" cy="12072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p:txBody>
      </p:sp>
      <p:pic>
        <p:nvPicPr>
          <p:cNvPr id="485" name="Google Shape;485;p32"/>
          <p:cNvPicPr preferRelativeResize="0"/>
          <p:nvPr/>
        </p:nvPicPr>
        <p:blipFill>
          <a:blip r:embed="rId3">
            <a:alphaModFix/>
          </a:blip>
          <a:stretch>
            <a:fillRect/>
          </a:stretch>
        </p:blipFill>
        <p:spPr>
          <a:xfrm>
            <a:off x="3853801" y="840210"/>
            <a:ext cx="2752794" cy="1011900"/>
          </a:xfrm>
          <a:prstGeom prst="rect">
            <a:avLst/>
          </a:prstGeom>
          <a:noFill/>
          <a:ln>
            <a:noFill/>
          </a:ln>
        </p:spPr>
      </p:pic>
      <p:pic>
        <p:nvPicPr>
          <p:cNvPr id="486" name="Google Shape;486;p32"/>
          <p:cNvPicPr preferRelativeResize="0"/>
          <p:nvPr/>
        </p:nvPicPr>
        <p:blipFill rotWithShape="1">
          <a:blip r:embed="rId4">
            <a:alphaModFix/>
          </a:blip>
          <a:srcRect b="0" l="0" r="0" t="1477"/>
          <a:stretch/>
        </p:blipFill>
        <p:spPr>
          <a:xfrm>
            <a:off x="357775" y="742850"/>
            <a:ext cx="3070650" cy="1751658"/>
          </a:xfrm>
          <a:prstGeom prst="rect">
            <a:avLst/>
          </a:prstGeom>
          <a:noFill/>
          <a:ln>
            <a:noFill/>
          </a:ln>
        </p:spPr>
      </p:pic>
      <p:sp>
        <p:nvSpPr>
          <p:cNvPr id="487" name="Google Shape;487;p32"/>
          <p:cNvSpPr txBox="1"/>
          <p:nvPr/>
        </p:nvSpPr>
        <p:spPr>
          <a:xfrm>
            <a:off x="3799725" y="320325"/>
            <a:ext cx="3753600" cy="49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Mada"/>
                <a:ea typeface="Mada"/>
                <a:cs typeface="Mada"/>
                <a:sym typeface="Mada"/>
              </a:rPr>
              <a:t>The Opportunity: Potential Impact of Demographic Change on Poverty Reduction in Sub-Saharan Africa</a:t>
            </a:r>
            <a:endParaRPr b="1" sz="1200">
              <a:solidFill>
                <a:schemeClr val="dk1"/>
              </a:solidFill>
              <a:latin typeface="Mada"/>
              <a:ea typeface="Mada"/>
              <a:cs typeface="Mada"/>
              <a:sym typeface="Mada"/>
            </a:endParaRPr>
          </a:p>
          <a:p>
            <a:pPr indent="0" lvl="0" marL="0" rtl="0" algn="ctr">
              <a:spcBef>
                <a:spcPts val="0"/>
              </a:spcBef>
              <a:spcAft>
                <a:spcPts val="0"/>
              </a:spcAft>
              <a:buNone/>
            </a:pPr>
            <a:r>
              <a:t/>
            </a:r>
            <a:endParaRPr b="1" sz="1200">
              <a:solidFill>
                <a:schemeClr val="dk1"/>
              </a:solidFill>
              <a:latin typeface="Mada"/>
              <a:ea typeface="Mada"/>
              <a:cs typeface="Mada"/>
              <a:sym typeface="Mada"/>
            </a:endParaRPr>
          </a:p>
        </p:txBody>
      </p:sp>
      <p:sp>
        <p:nvSpPr>
          <p:cNvPr id="488" name="Google Shape;488;p32"/>
          <p:cNvSpPr txBox="1"/>
          <p:nvPr/>
        </p:nvSpPr>
        <p:spPr>
          <a:xfrm>
            <a:off x="174475" y="303250"/>
            <a:ext cx="3330000" cy="49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Mada"/>
                <a:ea typeface="Mada"/>
                <a:cs typeface="Mada"/>
                <a:sym typeface="Mada"/>
              </a:rPr>
              <a:t>Fertility Is Increasingly Unequal Across Socioeconomic Groups</a:t>
            </a:r>
            <a:endParaRPr b="1" sz="1200">
              <a:solidFill>
                <a:schemeClr val="dk1"/>
              </a:solidFill>
              <a:latin typeface="Mada"/>
              <a:ea typeface="Mada"/>
              <a:cs typeface="Mada"/>
              <a:sym typeface="Mada"/>
            </a:endParaRPr>
          </a:p>
          <a:p>
            <a:pPr indent="0" lvl="0" marL="0" rtl="0" algn="ctr">
              <a:spcBef>
                <a:spcPts val="0"/>
              </a:spcBef>
              <a:spcAft>
                <a:spcPts val="0"/>
              </a:spcAft>
              <a:buNone/>
            </a:pPr>
            <a:r>
              <a:t/>
            </a:r>
            <a:endParaRPr b="1" sz="1200">
              <a:solidFill>
                <a:schemeClr val="dk1"/>
              </a:solidFill>
              <a:latin typeface="Mada"/>
              <a:ea typeface="Mada"/>
              <a:cs typeface="Mada"/>
              <a:sym typeface="Mada"/>
            </a:endParaRPr>
          </a:p>
        </p:txBody>
      </p:sp>
      <p:sp>
        <p:nvSpPr>
          <p:cNvPr id="489" name="Google Shape;489;p32"/>
          <p:cNvSpPr txBox="1"/>
          <p:nvPr/>
        </p:nvSpPr>
        <p:spPr>
          <a:xfrm>
            <a:off x="3711225" y="2033275"/>
            <a:ext cx="3931500" cy="73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Additional benefits with reduced infant and maternal mortality, reduced malnutrition and improved early childhood development, and higher education for girls</a:t>
            </a:r>
            <a:endParaRPr sz="1200">
              <a:solidFill>
                <a:schemeClr val="dk1"/>
              </a:solidFill>
              <a:latin typeface="Mada"/>
              <a:ea typeface="Mada"/>
              <a:cs typeface="Mada"/>
              <a:sym typeface="Mada"/>
            </a:endParaRPr>
          </a:p>
        </p:txBody>
      </p:sp>
      <p:sp>
        <p:nvSpPr>
          <p:cNvPr id="490" name="Google Shape;490;p32"/>
          <p:cNvSpPr/>
          <p:nvPr/>
        </p:nvSpPr>
        <p:spPr>
          <a:xfrm>
            <a:off x="6606597" y="847680"/>
            <a:ext cx="1013700" cy="869700"/>
          </a:xfrm>
          <a:prstGeom prst="downArrow">
            <a:avLst>
              <a:gd fmla="val 46560" name="adj1"/>
              <a:gd fmla="val 26326" name="adj2"/>
            </a:avLst>
          </a:prstGeom>
          <a:solidFill>
            <a:srgbClr val="FFFFFF"/>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600"/>
              <a:t>100-150</a:t>
            </a:r>
            <a:r>
              <a:rPr lang="en-GB" sz="700"/>
              <a:t> million fewer poor people by</a:t>
            </a:r>
            <a:r>
              <a:rPr lang="en-GB" sz="800"/>
              <a:t> </a:t>
            </a:r>
            <a:r>
              <a:rPr lang="en-GB" sz="700"/>
              <a:t>2050</a:t>
            </a:r>
            <a:endParaRPr sz="700"/>
          </a:p>
        </p:txBody>
      </p:sp>
      <p:cxnSp>
        <p:nvCxnSpPr>
          <p:cNvPr id="491" name="Google Shape;491;p32"/>
          <p:cNvCxnSpPr/>
          <p:nvPr/>
        </p:nvCxnSpPr>
        <p:spPr>
          <a:xfrm rot="10800000">
            <a:off x="3799720" y="283831"/>
            <a:ext cx="22500" cy="2568300"/>
          </a:xfrm>
          <a:prstGeom prst="straightConnector1">
            <a:avLst/>
          </a:prstGeom>
          <a:noFill/>
          <a:ln cap="flat" cmpd="sng" w="19050">
            <a:solidFill>
              <a:schemeClr val="dk2"/>
            </a:solidFill>
            <a:prstDash val="dot"/>
            <a:round/>
            <a:headEnd len="med" w="med" type="none"/>
            <a:tailEnd len="med" w="med" type="none"/>
          </a:ln>
        </p:spPr>
      </p:cxnSp>
      <p:cxnSp>
        <p:nvCxnSpPr>
          <p:cNvPr id="492" name="Google Shape;492;p32"/>
          <p:cNvCxnSpPr/>
          <p:nvPr/>
        </p:nvCxnSpPr>
        <p:spPr>
          <a:xfrm flipH="1" rot="10800000">
            <a:off x="-19911" y="2838438"/>
            <a:ext cx="7668900" cy="8100"/>
          </a:xfrm>
          <a:prstGeom prst="straightConnector1">
            <a:avLst/>
          </a:prstGeom>
          <a:noFill/>
          <a:ln cap="flat" cmpd="sng" w="19050">
            <a:solidFill>
              <a:schemeClr val="dk2"/>
            </a:solidFill>
            <a:prstDash val="dot"/>
            <a:round/>
            <a:headEnd len="med" w="med" type="none"/>
            <a:tailEnd len="med" w="med" type="none"/>
          </a:ln>
        </p:spPr>
      </p:cxnSp>
      <p:sp>
        <p:nvSpPr>
          <p:cNvPr id="493" name="Google Shape;493;p32"/>
          <p:cNvSpPr txBox="1"/>
          <p:nvPr/>
        </p:nvSpPr>
        <p:spPr>
          <a:xfrm>
            <a:off x="3920850" y="2093425"/>
            <a:ext cx="3580200" cy="614100"/>
          </a:xfrm>
          <a:prstGeom prst="rect">
            <a:avLst/>
          </a:prstGeom>
          <a:no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Mada"/>
              <a:ea typeface="Mada"/>
              <a:cs typeface="Mada"/>
              <a:sym typeface="Mada"/>
            </a:endParaRPr>
          </a:p>
        </p:txBody>
      </p:sp>
      <p:cxnSp>
        <p:nvCxnSpPr>
          <p:cNvPr id="494" name="Google Shape;494;p32"/>
          <p:cNvCxnSpPr/>
          <p:nvPr/>
        </p:nvCxnSpPr>
        <p:spPr>
          <a:xfrm flipH="1" rot="10800000">
            <a:off x="3811375" y="2869315"/>
            <a:ext cx="5700" cy="1844100"/>
          </a:xfrm>
          <a:prstGeom prst="straightConnector1">
            <a:avLst/>
          </a:prstGeom>
          <a:noFill/>
          <a:ln cap="flat" cmpd="sng" w="19050">
            <a:solidFill>
              <a:schemeClr val="dk2"/>
            </a:solidFill>
            <a:prstDash val="dot"/>
            <a:round/>
            <a:headEnd len="med" w="med" type="none"/>
            <a:tailEnd len="med" w="med" type="none"/>
          </a:ln>
        </p:spPr>
      </p:cxnSp>
      <p:pic>
        <p:nvPicPr>
          <p:cNvPr id="495" name="Google Shape;495;p32"/>
          <p:cNvPicPr preferRelativeResize="0"/>
          <p:nvPr/>
        </p:nvPicPr>
        <p:blipFill>
          <a:blip r:embed="rId5">
            <a:alphaModFix/>
          </a:blip>
          <a:stretch>
            <a:fillRect/>
          </a:stretch>
        </p:blipFill>
        <p:spPr>
          <a:xfrm>
            <a:off x="10900" y="3194565"/>
            <a:ext cx="3753499" cy="1399959"/>
          </a:xfrm>
          <a:prstGeom prst="rect">
            <a:avLst/>
          </a:prstGeom>
          <a:noFill/>
          <a:ln>
            <a:noFill/>
          </a:ln>
        </p:spPr>
      </p:pic>
      <p:pic>
        <p:nvPicPr>
          <p:cNvPr id="496" name="Google Shape;496;p32"/>
          <p:cNvPicPr preferRelativeResize="0"/>
          <p:nvPr/>
        </p:nvPicPr>
        <p:blipFill>
          <a:blip r:embed="rId6">
            <a:alphaModFix/>
          </a:blip>
          <a:stretch>
            <a:fillRect/>
          </a:stretch>
        </p:blipFill>
        <p:spPr>
          <a:xfrm>
            <a:off x="3853800" y="3328125"/>
            <a:ext cx="3660198" cy="1266399"/>
          </a:xfrm>
          <a:prstGeom prst="rect">
            <a:avLst/>
          </a:prstGeom>
          <a:noFill/>
          <a:ln>
            <a:noFill/>
          </a:ln>
        </p:spPr>
      </p:pic>
      <p:sp>
        <p:nvSpPr>
          <p:cNvPr id="497" name="Google Shape;497;p32"/>
          <p:cNvSpPr txBox="1"/>
          <p:nvPr/>
        </p:nvSpPr>
        <p:spPr>
          <a:xfrm>
            <a:off x="10900" y="2948852"/>
            <a:ext cx="3764400" cy="36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Mada"/>
                <a:ea typeface="Mada"/>
                <a:cs typeface="Mada"/>
                <a:sym typeface="Mada"/>
              </a:rPr>
              <a:t>Few Adults to Sustain </a:t>
            </a:r>
            <a:r>
              <a:rPr b="1" lang="en-GB" sz="1200">
                <a:solidFill>
                  <a:schemeClr val="dk1"/>
                </a:solidFill>
                <a:latin typeface="Mada"/>
                <a:ea typeface="Mada"/>
                <a:cs typeface="Mada"/>
                <a:sym typeface="Mada"/>
              </a:rPr>
              <a:t>Dependents</a:t>
            </a:r>
            <a:r>
              <a:rPr b="1" baseline="30000" lang="en-GB" sz="1200">
                <a:solidFill>
                  <a:srgbClr val="6AA84F"/>
                </a:solidFill>
                <a:latin typeface="Mada"/>
                <a:ea typeface="Mada"/>
                <a:cs typeface="Mada"/>
                <a:sym typeface="Mada"/>
              </a:rPr>
              <a:t>1</a:t>
            </a:r>
            <a:endParaRPr b="1" sz="1200">
              <a:solidFill>
                <a:schemeClr val="dk1"/>
              </a:solidFill>
              <a:latin typeface="Mada"/>
              <a:ea typeface="Mada"/>
              <a:cs typeface="Mada"/>
              <a:sym typeface="Mada"/>
            </a:endParaRPr>
          </a:p>
        </p:txBody>
      </p:sp>
      <p:sp>
        <p:nvSpPr>
          <p:cNvPr id="498" name="Google Shape;498;p32"/>
          <p:cNvSpPr txBox="1"/>
          <p:nvPr/>
        </p:nvSpPr>
        <p:spPr>
          <a:xfrm>
            <a:off x="3853800" y="2898488"/>
            <a:ext cx="3764400" cy="49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Mada"/>
                <a:ea typeface="Mada"/>
                <a:cs typeface="Mada"/>
                <a:sym typeface="Mada"/>
              </a:rPr>
              <a:t>Most Countries in Sub-Saharan Africa Still Have Very High Fertility </a:t>
            </a:r>
            <a:r>
              <a:rPr b="1" baseline="30000" lang="en-GB" sz="1200">
                <a:solidFill>
                  <a:srgbClr val="6AA84F"/>
                </a:solidFill>
                <a:latin typeface="Mada"/>
                <a:ea typeface="Mada"/>
                <a:cs typeface="Mada"/>
                <a:sym typeface="Mada"/>
              </a:rPr>
              <a:t>2</a:t>
            </a:r>
            <a:endParaRPr b="1" baseline="30000" sz="1200">
              <a:solidFill>
                <a:srgbClr val="6AA84F"/>
              </a:solidFill>
              <a:latin typeface="Mada"/>
              <a:ea typeface="Mada"/>
              <a:cs typeface="Mada"/>
              <a:sym typeface="Mada"/>
            </a:endParaRPr>
          </a:p>
        </p:txBody>
      </p:sp>
      <p:pic>
        <p:nvPicPr>
          <p:cNvPr id="499" name="Google Shape;499;p32"/>
          <p:cNvPicPr preferRelativeResize="0"/>
          <p:nvPr/>
        </p:nvPicPr>
        <p:blipFill>
          <a:blip r:embed="rId7">
            <a:alphaModFix/>
          </a:blip>
          <a:stretch>
            <a:fillRect/>
          </a:stretch>
        </p:blipFill>
        <p:spPr>
          <a:xfrm>
            <a:off x="-8850" y="6449589"/>
            <a:ext cx="3329998" cy="1199841"/>
          </a:xfrm>
          <a:prstGeom prst="rect">
            <a:avLst/>
          </a:prstGeom>
          <a:noFill/>
          <a:ln>
            <a:noFill/>
          </a:ln>
        </p:spPr>
      </p:pic>
      <p:pic>
        <p:nvPicPr>
          <p:cNvPr id="500" name="Google Shape;500;p32"/>
          <p:cNvPicPr preferRelativeResize="0"/>
          <p:nvPr/>
        </p:nvPicPr>
        <p:blipFill>
          <a:blip r:embed="rId8">
            <a:alphaModFix/>
          </a:blip>
          <a:stretch>
            <a:fillRect/>
          </a:stretch>
        </p:blipFill>
        <p:spPr>
          <a:xfrm>
            <a:off x="-8850" y="5101920"/>
            <a:ext cx="3330000" cy="1199840"/>
          </a:xfrm>
          <a:prstGeom prst="rect">
            <a:avLst/>
          </a:prstGeom>
          <a:noFill/>
          <a:ln>
            <a:noFill/>
          </a:ln>
        </p:spPr>
      </p:pic>
      <p:pic>
        <p:nvPicPr>
          <p:cNvPr id="501" name="Google Shape;501;p32"/>
          <p:cNvPicPr preferRelativeResize="0"/>
          <p:nvPr/>
        </p:nvPicPr>
        <p:blipFill>
          <a:blip r:embed="rId9">
            <a:alphaModFix/>
          </a:blip>
          <a:stretch>
            <a:fillRect/>
          </a:stretch>
        </p:blipFill>
        <p:spPr>
          <a:xfrm>
            <a:off x="4349000" y="5101910"/>
            <a:ext cx="3247949" cy="1199841"/>
          </a:xfrm>
          <a:prstGeom prst="rect">
            <a:avLst/>
          </a:prstGeom>
          <a:noFill/>
          <a:ln>
            <a:noFill/>
          </a:ln>
        </p:spPr>
      </p:pic>
      <p:pic>
        <p:nvPicPr>
          <p:cNvPr id="502" name="Google Shape;502;p32"/>
          <p:cNvPicPr preferRelativeResize="0"/>
          <p:nvPr/>
        </p:nvPicPr>
        <p:blipFill>
          <a:blip r:embed="rId10">
            <a:alphaModFix/>
          </a:blip>
          <a:stretch>
            <a:fillRect/>
          </a:stretch>
        </p:blipFill>
        <p:spPr>
          <a:xfrm>
            <a:off x="4349000" y="6449580"/>
            <a:ext cx="3247952" cy="1199840"/>
          </a:xfrm>
          <a:prstGeom prst="rect">
            <a:avLst/>
          </a:prstGeom>
          <a:noFill/>
          <a:ln>
            <a:noFill/>
          </a:ln>
        </p:spPr>
      </p:pic>
      <p:cxnSp>
        <p:nvCxnSpPr>
          <p:cNvPr id="503" name="Google Shape;503;p32"/>
          <p:cNvCxnSpPr/>
          <p:nvPr/>
        </p:nvCxnSpPr>
        <p:spPr>
          <a:xfrm flipH="1" rot="10800000">
            <a:off x="3589122" y="5655254"/>
            <a:ext cx="450900" cy="7800"/>
          </a:xfrm>
          <a:prstGeom prst="straightConnector1">
            <a:avLst/>
          </a:prstGeom>
          <a:noFill/>
          <a:ln cap="flat" cmpd="sng" w="9525">
            <a:solidFill>
              <a:schemeClr val="accent5"/>
            </a:solidFill>
            <a:prstDash val="solid"/>
            <a:round/>
            <a:headEnd len="med" w="med" type="none"/>
            <a:tailEnd len="med" w="med" type="stealth"/>
          </a:ln>
        </p:spPr>
      </p:cxnSp>
      <p:cxnSp>
        <p:nvCxnSpPr>
          <p:cNvPr id="504" name="Google Shape;504;p32"/>
          <p:cNvCxnSpPr/>
          <p:nvPr/>
        </p:nvCxnSpPr>
        <p:spPr>
          <a:xfrm rot="10800000">
            <a:off x="3605921" y="7052277"/>
            <a:ext cx="417300" cy="1500"/>
          </a:xfrm>
          <a:prstGeom prst="straightConnector1">
            <a:avLst/>
          </a:prstGeom>
          <a:noFill/>
          <a:ln cap="flat" cmpd="sng" w="9525">
            <a:solidFill>
              <a:schemeClr val="accent5"/>
            </a:solidFill>
            <a:prstDash val="solid"/>
            <a:round/>
            <a:headEnd len="med" w="med" type="none"/>
            <a:tailEnd len="med" w="med" type="stealth"/>
          </a:ln>
        </p:spPr>
      </p:cxnSp>
      <p:cxnSp>
        <p:nvCxnSpPr>
          <p:cNvPr id="505" name="Google Shape;505;p32"/>
          <p:cNvCxnSpPr/>
          <p:nvPr/>
        </p:nvCxnSpPr>
        <p:spPr>
          <a:xfrm flipH="1">
            <a:off x="5857646" y="6311508"/>
            <a:ext cx="3300" cy="124500"/>
          </a:xfrm>
          <a:prstGeom prst="straightConnector1">
            <a:avLst/>
          </a:prstGeom>
          <a:noFill/>
          <a:ln cap="flat" cmpd="sng" w="9525">
            <a:solidFill>
              <a:schemeClr val="accent5"/>
            </a:solidFill>
            <a:prstDash val="solid"/>
            <a:round/>
            <a:headEnd len="med" w="med" type="none"/>
            <a:tailEnd len="med" w="med" type="stealth"/>
          </a:ln>
        </p:spPr>
      </p:cxnSp>
      <p:pic>
        <p:nvPicPr>
          <p:cNvPr id="506" name="Google Shape;506;p32"/>
          <p:cNvPicPr preferRelativeResize="0"/>
          <p:nvPr/>
        </p:nvPicPr>
        <p:blipFill>
          <a:blip r:embed="rId11">
            <a:alphaModFix/>
          </a:blip>
          <a:stretch>
            <a:fillRect/>
          </a:stretch>
        </p:blipFill>
        <p:spPr>
          <a:xfrm>
            <a:off x="0" y="8204825"/>
            <a:ext cx="3764401" cy="1486700"/>
          </a:xfrm>
          <a:prstGeom prst="rect">
            <a:avLst/>
          </a:prstGeom>
          <a:noFill/>
          <a:ln>
            <a:noFill/>
          </a:ln>
        </p:spPr>
      </p:pic>
      <p:pic>
        <p:nvPicPr>
          <p:cNvPr id="507" name="Google Shape;507;p32"/>
          <p:cNvPicPr preferRelativeResize="0"/>
          <p:nvPr/>
        </p:nvPicPr>
        <p:blipFill>
          <a:blip r:embed="rId12">
            <a:alphaModFix/>
          </a:blip>
          <a:stretch>
            <a:fillRect/>
          </a:stretch>
        </p:blipFill>
        <p:spPr>
          <a:xfrm>
            <a:off x="3794775" y="8204825"/>
            <a:ext cx="3764401" cy="1486700"/>
          </a:xfrm>
          <a:prstGeom prst="rect">
            <a:avLst/>
          </a:prstGeom>
          <a:noFill/>
          <a:ln>
            <a:noFill/>
          </a:ln>
        </p:spPr>
      </p:pic>
      <p:sp>
        <p:nvSpPr>
          <p:cNvPr id="508" name="Google Shape;508;p32"/>
          <p:cNvSpPr txBox="1"/>
          <p:nvPr/>
        </p:nvSpPr>
        <p:spPr>
          <a:xfrm>
            <a:off x="0" y="7817893"/>
            <a:ext cx="3764400" cy="49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Mada"/>
                <a:ea typeface="Mada"/>
                <a:cs typeface="Mada"/>
                <a:sym typeface="Mada"/>
              </a:rPr>
              <a:t>Most Countries in Sub-Saharan Africa Still Have Very High Fertility</a:t>
            </a:r>
            <a:endParaRPr b="1" sz="1200">
              <a:solidFill>
                <a:schemeClr val="dk1"/>
              </a:solidFill>
              <a:latin typeface="Mada"/>
              <a:ea typeface="Mada"/>
              <a:cs typeface="Mada"/>
              <a:sym typeface="Mada"/>
            </a:endParaRPr>
          </a:p>
        </p:txBody>
      </p:sp>
      <p:sp>
        <p:nvSpPr>
          <p:cNvPr id="509" name="Google Shape;509;p32"/>
          <p:cNvSpPr txBox="1"/>
          <p:nvPr/>
        </p:nvSpPr>
        <p:spPr>
          <a:xfrm>
            <a:off x="3842900" y="7817893"/>
            <a:ext cx="3764400" cy="49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Mada"/>
                <a:ea typeface="Mada"/>
                <a:cs typeface="Mada"/>
                <a:sym typeface="Mada"/>
              </a:rPr>
              <a:t>Most Countries in Sub-Saharan Africa Still Have Very High Fertility</a:t>
            </a:r>
            <a:endParaRPr b="1" sz="1200">
              <a:solidFill>
                <a:schemeClr val="dk1"/>
              </a:solidFill>
              <a:latin typeface="Mada"/>
              <a:ea typeface="Mada"/>
              <a:cs typeface="Mada"/>
              <a:sym typeface="Mada"/>
            </a:endParaRPr>
          </a:p>
        </p:txBody>
      </p:sp>
      <p:cxnSp>
        <p:nvCxnSpPr>
          <p:cNvPr id="510" name="Google Shape;510;p32"/>
          <p:cNvCxnSpPr/>
          <p:nvPr/>
        </p:nvCxnSpPr>
        <p:spPr>
          <a:xfrm rot="10800000">
            <a:off x="3769622" y="7827621"/>
            <a:ext cx="9000" cy="1863900"/>
          </a:xfrm>
          <a:prstGeom prst="straightConnector1">
            <a:avLst/>
          </a:prstGeom>
          <a:noFill/>
          <a:ln cap="flat" cmpd="sng" w="19050">
            <a:solidFill>
              <a:schemeClr val="dk2"/>
            </a:solidFill>
            <a:prstDash val="dot"/>
            <a:round/>
            <a:headEnd len="med" w="med" type="none"/>
            <a:tailEnd len="med" w="med" type="none"/>
          </a:ln>
        </p:spPr>
      </p:cxnSp>
      <p:cxnSp>
        <p:nvCxnSpPr>
          <p:cNvPr id="511" name="Google Shape;511;p32"/>
          <p:cNvCxnSpPr/>
          <p:nvPr/>
        </p:nvCxnSpPr>
        <p:spPr>
          <a:xfrm flipH="1" rot="10800000">
            <a:off x="-57486" y="7815913"/>
            <a:ext cx="7668900" cy="8100"/>
          </a:xfrm>
          <a:prstGeom prst="straightConnector1">
            <a:avLst/>
          </a:prstGeom>
          <a:noFill/>
          <a:ln cap="flat" cmpd="sng" w="19050">
            <a:solidFill>
              <a:schemeClr val="dk2"/>
            </a:solidFill>
            <a:prstDash val="dot"/>
            <a:round/>
            <a:headEnd len="med" w="med" type="none"/>
            <a:tailEnd len="med" w="med" type="none"/>
          </a:ln>
        </p:spPr>
      </p:cxnSp>
      <p:cxnSp>
        <p:nvCxnSpPr>
          <p:cNvPr id="512" name="Google Shape;512;p32"/>
          <p:cNvCxnSpPr/>
          <p:nvPr/>
        </p:nvCxnSpPr>
        <p:spPr>
          <a:xfrm flipH="1" rot="10800000">
            <a:off x="-19911" y="4708138"/>
            <a:ext cx="7668900" cy="8100"/>
          </a:xfrm>
          <a:prstGeom prst="straightConnector1">
            <a:avLst/>
          </a:prstGeom>
          <a:noFill/>
          <a:ln cap="flat" cmpd="sng" w="19050">
            <a:solidFill>
              <a:schemeClr val="dk2"/>
            </a:solidFill>
            <a:prstDash val="dot"/>
            <a:round/>
            <a:headEnd len="med" w="med" type="none"/>
            <a:tailEnd len="med" w="med" type="none"/>
          </a:ln>
        </p:spPr>
      </p:cxnSp>
      <p:sp>
        <p:nvSpPr>
          <p:cNvPr id="513" name="Google Shape;513;p32"/>
          <p:cNvSpPr txBox="1"/>
          <p:nvPr/>
        </p:nvSpPr>
        <p:spPr>
          <a:xfrm>
            <a:off x="2360664" y="4767762"/>
            <a:ext cx="2832600" cy="36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Mada"/>
                <a:ea typeface="Mada"/>
                <a:cs typeface="Mada"/>
                <a:sym typeface="Mada"/>
              </a:rPr>
              <a:t>Demographic Dividend </a:t>
            </a:r>
            <a:endParaRPr b="1" baseline="30000" sz="1200">
              <a:solidFill>
                <a:srgbClr val="6AA84F"/>
              </a:solidFill>
              <a:latin typeface="Mada"/>
              <a:ea typeface="Mada"/>
              <a:cs typeface="Mada"/>
              <a:sym typeface="Mada"/>
            </a:endParaRPr>
          </a:p>
        </p:txBody>
      </p:sp>
      <p:sp>
        <p:nvSpPr>
          <p:cNvPr id="514" name="Google Shape;514;p32"/>
          <p:cNvSpPr txBox="1"/>
          <p:nvPr/>
        </p:nvSpPr>
        <p:spPr>
          <a:xfrm>
            <a:off x="14225" y="9686575"/>
            <a:ext cx="7589400" cy="101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Mada"/>
                <a:ea typeface="Mada"/>
                <a:cs typeface="Mada"/>
                <a:sym typeface="Mada"/>
              </a:rPr>
              <a:t>1: left pic = Stage 4 , right pic = Stage 1</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2</a:t>
            </a:r>
            <a:r>
              <a:rPr lang="en-GB" sz="900">
                <a:solidFill>
                  <a:srgbClr val="6AA84F"/>
                </a:solidFill>
                <a:latin typeface="Mada"/>
                <a:ea typeface="Mada"/>
                <a:cs typeface="Mada"/>
                <a:sym typeface="Mada"/>
              </a:rPr>
              <a:t>: Pre-dividend→ Stage 1, Early-dividend→ Stage 2, Late-dividend→ Stage 3, Post-dividend→ stage 4.</a:t>
            </a:r>
            <a:endParaRPr sz="900">
              <a:solidFill>
                <a:srgbClr val="6AA84F"/>
              </a:solidFill>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33"/>
          <p:cNvSpPr txBox="1"/>
          <p:nvPr/>
        </p:nvSpPr>
        <p:spPr>
          <a:xfrm>
            <a:off x="1619250" y="219075"/>
            <a:ext cx="42768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Summary</a:t>
            </a:r>
            <a:endParaRPr sz="2400">
              <a:solidFill>
                <a:srgbClr val="134F5C"/>
              </a:solidFill>
              <a:latin typeface="Nunito"/>
              <a:ea typeface="Nunito"/>
              <a:cs typeface="Nunito"/>
              <a:sym typeface="Nunito"/>
            </a:endParaRPr>
          </a:p>
          <a:p>
            <a:pPr indent="0" lvl="0" marL="0" rtl="0" algn="ctr">
              <a:spcBef>
                <a:spcPts val="0"/>
              </a:spcBef>
              <a:spcAft>
                <a:spcPts val="0"/>
              </a:spcAft>
              <a:buNone/>
            </a:pPr>
            <a:r>
              <a:rPr lang="en-GB" sz="2400">
                <a:solidFill>
                  <a:srgbClr val="134F5C"/>
                </a:solidFill>
                <a:latin typeface="Nunito"/>
                <a:ea typeface="Nunito"/>
                <a:cs typeface="Nunito"/>
                <a:sym typeface="Nunito"/>
              </a:rPr>
              <a:t>From the Doctor</a:t>
            </a:r>
            <a:endParaRPr sz="2400">
              <a:solidFill>
                <a:srgbClr val="134F5C"/>
              </a:solidFill>
              <a:latin typeface="Nunito"/>
              <a:ea typeface="Nunito"/>
              <a:cs typeface="Nunito"/>
              <a:sym typeface="Nunito"/>
            </a:endParaRPr>
          </a:p>
        </p:txBody>
      </p:sp>
      <p:graphicFrame>
        <p:nvGraphicFramePr>
          <p:cNvPr id="520" name="Google Shape;520;p33"/>
          <p:cNvGraphicFramePr/>
          <p:nvPr/>
        </p:nvGraphicFramePr>
        <p:xfrm>
          <a:off x="-37" y="1111721"/>
          <a:ext cx="3000000" cy="3000000"/>
        </p:xfrm>
        <a:graphic>
          <a:graphicData uri="http://schemas.openxmlformats.org/drawingml/2006/table">
            <a:tbl>
              <a:tblPr>
                <a:noFill/>
                <a:tableStyleId>{92591C88-7554-4A90-B93B-844794606ACB}</a:tableStyleId>
              </a:tblPr>
              <a:tblGrid>
                <a:gridCol w="966675"/>
                <a:gridCol w="2327500"/>
                <a:gridCol w="2249750"/>
                <a:gridCol w="2045625"/>
              </a:tblGrid>
              <a:tr h="1006350">
                <a:tc>
                  <a:txBody>
                    <a:bodyPr/>
                    <a:lstStyle/>
                    <a:p>
                      <a:pPr indent="0" lvl="0" marL="0" rtl="0" algn="ctr">
                        <a:spcBef>
                          <a:spcPts val="0"/>
                        </a:spcBef>
                        <a:spcAft>
                          <a:spcPts val="0"/>
                        </a:spcAft>
                        <a:buNone/>
                      </a:pPr>
                      <a:r>
                        <a:t/>
                      </a:r>
                      <a:endParaRPr>
                        <a:latin typeface="Mada"/>
                        <a:ea typeface="Mada"/>
                        <a:cs typeface="Mada"/>
                        <a:sym typeface="Mada"/>
                      </a:endParaRPr>
                    </a:p>
                  </a:txBody>
                  <a:tcPr marT="91425" marB="91425" marR="91425" marL="91425" anchor="ctr">
                    <a:lnL cap="flat" cmpd="sng" w="19050">
                      <a:solidFill>
                        <a:srgbClr val="B7B7B7">
                          <a:alpha val="0"/>
                        </a:srgbClr>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alpha val="0"/>
                        </a:srgbClr>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CC0000"/>
                          </a:solidFill>
                          <a:latin typeface="Mada"/>
                          <a:ea typeface="Mada"/>
                          <a:cs typeface="Mada"/>
                          <a:sym typeface="Mada"/>
                        </a:rPr>
                        <a:t>Total Fertility Rate </a:t>
                      </a:r>
                      <a:endParaRPr b="1">
                        <a:solidFill>
                          <a:srgbClr val="CC0000"/>
                        </a:solidFill>
                        <a:latin typeface="Mada"/>
                        <a:ea typeface="Mada"/>
                        <a:cs typeface="Mada"/>
                        <a:sym typeface="Mada"/>
                      </a:endParaRPr>
                    </a:p>
                    <a:p>
                      <a:pPr indent="0" lvl="0" marL="0" rtl="0" algn="ctr">
                        <a:spcBef>
                          <a:spcPts val="0"/>
                        </a:spcBef>
                        <a:spcAft>
                          <a:spcPts val="0"/>
                        </a:spcAft>
                        <a:buNone/>
                      </a:pPr>
                      <a:r>
                        <a:rPr b="1" lang="en-GB">
                          <a:solidFill>
                            <a:srgbClr val="CC0000"/>
                          </a:solidFill>
                          <a:latin typeface="Mada"/>
                          <a:ea typeface="Mada"/>
                          <a:cs typeface="Mada"/>
                          <a:sym typeface="Mada"/>
                        </a:rPr>
                        <a:t>(TFR)</a:t>
                      </a:r>
                      <a:endParaRPr b="1">
                        <a:solidFill>
                          <a:srgbClr val="CC0000"/>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None/>
                      </a:pPr>
                      <a:r>
                        <a:rPr b="1" lang="en-GB">
                          <a:latin typeface="Mada"/>
                          <a:ea typeface="Mada"/>
                          <a:cs typeface="Mada"/>
                          <a:sym typeface="Mada"/>
                        </a:rPr>
                        <a:t>General Fertility Rate (GFR)</a:t>
                      </a:r>
                      <a:endParaRPr b="1">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b="1" lang="en-GB">
                          <a:latin typeface="Mada"/>
                          <a:ea typeface="Mada"/>
                          <a:cs typeface="Mada"/>
                          <a:sym typeface="Mada"/>
                        </a:rPr>
                        <a:t>Crude Birth Rate </a:t>
                      </a:r>
                      <a:endParaRPr b="1">
                        <a:latin typeface="Mada"/>
                        <a:ea typeface="Mada"/>
                        <a:cs typeface="Mada"/>
                        <a:sym typeface="Mada"/>
                      </a:endParaRPr>
                    </a:p>
                    <a:p>
                      <a:pPr indent="0" lvl="0" marL="0" rtl="0" algn="ctr">
                        <a:spcBef>
                          <a:spcPts val="0"/>
                        </a:spcBef>
                        <a:spcAft>
                          <a:spcPts val="0"/>
                        </a:spcAft>
                        <a:buNone/>
                      </a:pPr>
                      <a:r>
                        <a:rPr b="1" lang="en-GB">
                          <a:latin typeface="Mada"/>
                          <a:ea typeface="Mada"/>
                          <a:cs typeface="Mada"/>
                          <a:sym typeface="Mada"/>
                        </a:rPr>
                        <a:t>(CBR)</a:t>
                      </a:r>
                      <a:endParaRPr b="1">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45818E"/>
                    </a:solidFill>
                  </a:tcPr>
                </a:tc>
              </a:tr>
              <a:tr h="1818475">
                <a:tc>
                  <a:txBody>
                    <a:bodyPr/>
                    <a:lstStyle/>
                    <a:p>
                      <a:pPr indent="0" lvl="0" marL="0" rtl="0" algn="ctr">
                        <a:spcBef>
                          <a:spcPts val="0"/>
                        </a:spcBef>
                        <a:spcAft>
                          <a:spcPts val="0"/>
                        </a:spcAft>
                        <a:buNone/>
                      </a:pPr>
                      <a:r>
                        <a:rPr lang="en-GB" sz="1200">
                          <a:latin typeface="Mada"/>
                          <a:ea typeface="Mada"/>
                          <a:cs typeface="Mada"/>
                          <a:sym typeface="Mada"/>
                        </a:rPr>
                        <a:t>Definition</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1200">
                          <a:latin typeface="Mada"/>
                          <a:ea typeface="Mada"/>
                          <a:cs typeface="Mada"/>
                          <a:sym typeface="Mada"/>
                        </a:rPr>
                        <a:t>Number of children a woman would have if she lived from 15 to 50 and experienced the same age-specific fertility as currently observed</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Mada"/>
                          <a:ea typeface="Mada"/>
                          <a:cs typeface="Mada"/>
                          <a:sym typeface="Mada"/>
                        </a:rPr>
                        <a:t>Mean number of births per woman in fertile age (15-49)</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Mada"/>
                          <a:ea typeface="Mada"/>
                          <a:cs typeface="Mada"/>
                          <a:sym typeface="Mada"/>
                        </a:rPr>
                        <a:t>Mean number of births per person within given period</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2280225">
                <a:tc rowSpan="2">
                  <a:txBody>
                    <a:bodyPr/>
                    <a:lstStyle/>
                    <a:p>
                      <a:pPr indent="0" lvl="0" marL="0" rtl="0" algn="ctr">
                        <a:spcBef>
                          <a:spcPts val="0"/>
                        </a:spcBef>
                        <a:spcAft>
                          <a:spcPts val="0"/>
                        </a:spcAft>
                        <a:buNone/>
                      </a:pPr>
                      <a:r>
                        <a:rPr lang="en-GB" sz="1200">
                          <a:latin typeface="Mada"/>
                          <a:ea typeface="Mada"/>
                          <a:cs typeface="Mada"/>
                          <a:sym typeface="Mada"/>
                        </a:rPr>
                        <a:t>Assessment</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1200">
                          <a:solidFill>
                            <a:srgbClr val="38761D"/>
                          </a:solidFill>
                          <a:latin typeface="Mada"/>
                          <a:ea typeface="Mada"/>
                          <a:cs typeface="Mada"/>
                          <a:sym typeface="Mada"/>
                        </a:rPr>
                        <a:t>✔</a:t>
                      </a:r>
                      <a:r>
                        <a:rPr lang="en-GB" sz="1200">
                          <a:solidFill>
                            <a:schemeClr val="dk1"/>
                          </a:solidFill>
                          <a:latin typeface="Mada"/>
                          <a:ea typeface="Mada"/>
                          <a:cs typeface="Mada"/>
                          <a:sym typeface="Mada"/>
                        </a:rPr>
                        <a:t> Independent of the effect of the age structure as each age group is given equal weighting.</a:t>
                      </a:r>
                      <a:endParaRPr sz="6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6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38761D"/>
                          </a:solidFill>
                          <a:latin typeface="Mada"/>
                          <a:ea typeface="Mada"/>
                          <a:cs typeface="Mada"/>
                          <a:sym typeface="Mada"/>
                        </a:rPr>
                        <a:t>✔</a:t>
                      </a:r>
                      <a:r>
                        <a:rPr lang="en-GB" sz="1200">
                          <a:solidFill>
                            <a:schemeClr val="dk1"/>
                          </a:solidFill>
                          <a:latin typeface="Mada"/>
                          <a:ea typeface="Mada"/>
                          <a:cs typeface="Mada"/>
                          <a:sym typeface="Mada"/>
                        </a:rPr>
                        <a:t> Widely used measure enabling compatibility across the countries.</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gridSpan="2">
                  <a:txBody>
                    <a:bodyPr/>
                    <a:lstStyle/>
                    <a:p>
                      <a:pPr indent="0" lvl="0" marL="0" rtl="0" algn="l">
                        <a:spcBef>
                          <a:spcPts val="0"/>
                        </a:spcBef>
                        <a:spcAft>
                          <a:spcPts val="0"/>
                        </a:spcAft>
                        <a:buNone/>
                      </a:pPr>
                      <a:r>
                        <a:rPr lang="en-GB" sz="1200">
                          <a:solidFill>
                            <a:srgbClr val="38761D"/>
                          </a:solidFill>
                          <a:latin typeface="Mada"/>
                          <a:ea typeface="Mada"/>
                          <a:cs typeface="Mada"/>
                          <a:sym typeface="Mada"/>
                        </a:rPr>
                        <a:t>✔ </a:t>
                      </a:r>
                      <a:r>
                        <a:rPr lang="en-GB" sz="1200">
                          <a:solidFill>
                            <a:schemeClr val="dk1"/>
                          </a:solidFill>
                          <a:latin typeface="Mada"/>
                          <a:ea typeface="Mada"/>
                          <a:cs typeface="Mada"/>
                          <a:sym typeface="Mada"/>
                        </a:rPr>
                        <a:t>Low data requirements making it an often used measure in cases of limited\poor data availability</a:t>
                      </a:r>
                      <a:endParaRPr sz="1200">
                        <a:solidFill>
                          <a:srgbClr val="38761D"/>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hMerge="1"/>
              </a:tr>
              <a:tr h="1818475">
                <a:tc vMerge="1"/>
                <a:tc>
                  <a:txBody>
                    <a:bodyPr/>
                    <a:lstStyle/>
                    <a:p>
                      <a:pPr indent="0" lvl="0" marL="0" rtl="0" algn="l">
                        <a:spcBef>
                          <a:spcPts val="0"/>
                        </a:spcBef>
                        <a:spcAft>
                          <a:spcPts val="0"/>
                        </a:spcAft>
                        <a:buNone/>
                      </a:pPr>
                      <a:r>
                        <a:rPr lang="en-GB" sz="1200">
                          <a:latin typeface="Mada"/>
                          <a:ea typeface="Mada"/>
                          <a:cs typeface="Mada"/>
                          <a:sym typeface="Mada"/>
                        </a:rPr>
                        <a:t> </a:t>
                      </a:r>
                      <a:r>
                        <a:rPr lang="en-GB" sz="1200">
                          <a:solidFill>
                            <a:srgbClr val="980000"/>
                          </a:solidFill>
                          <a:latin typeface="Mada"/>
                          <a:ea typeface="Mada"/>
                          <a:cs typeface="Mada"/>
                          <a:sym typeface="Mada"/>
                        </a:rPr>
                        <a:t>✖</a:t>
                      </a:r>
                      <a:r>
                        <a:rPr lang="en-GB" sz="1200">
                          <a:solidFill>
                            <a:schemeClr val="dk1"/>
                          </a:solidFill>
                          <a:latin typeface="Mada"/>
                          <a:ea typeface="Mada"/>
                          <a:cs typeface="Mada"/>
                          <a:sym typeface="Mada"/>
                        </a:rPr>
                        <a:t> </a:t>
                      </a:r>
                      <a:r>
                        <a:rPr lang="en-GB" sz="1200">
                          <a:latin typeface="Mada"/>
                          <a:ea typeface="Mada"/>
                          <a:cs typeface="Mada"/>
                          <a:sym typeface="Mada"/>
                        </a:rPr>
                        <a:t>More complex data requirements, which is often obtained through survey and thus are affected by survey quality.</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gridSpan="2">
                  <a:txBody>
                    <a:bodyPr/>
                    <a:lstStyle/>
                    <a:p>
                      <a:pPr indent="0" lvl="0" marL="0" rtl="0" algn="l">
                        <a:spcBef>
                          <a:spcPts val="0"/>
                        </a:spcBef>
                        <a:spcAft>
                          <a:spcPts val="0"/>
                        </a:spcAft>
                        <a:buNone/>
                      </a:pPr>
                      <a:r>
                        <a:rPr lang="en-GB" sz="1200">
                          <a:latin typeface="Mada"/>
                          <a:ea typeface="Mada"/>
                          <a:cs typeface="Mada"/>
                          <a:sym typeface="Mada"/>
                        </a:rPr>
                        <a:t> </a:t>
                      </a:r>
                      <a:r>
                        <a:rPr lang="en-GB" sz="1200">
                          <a:solidFill>
                            <a:srgbClr val="980000"/>
                          </a:solidFill>
                          <a:latin typeface="Mada"/>
                          <a:ea typeface="Mada"/>
                          <a:cs typeface="Mada"/>
                          <a:sym typeface="Mada"/>
                        </a:rPr>
                        <a:t>✖ </a:t>
                      </a:r>
                      <a:r>
                        <a:rPr lang="en-GB" sz="1200">
                          <a:latin typeface="Mada"/>
                          <a:ea typeface="Mada"/>
                          <a:cs typeface="Mada"/>
                          <a:sym typeface="Mada"/>
                        </a:rPr>
                        <a:t>Strongly affected by age structure as fertility is concentrated within certain age structures (i.e GFR and CBR may be different across countries, simply due to different age structure) </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hMerge="1"/>
              </a:tr>
              <a:tr h="1675125">
                <a:tc>
                  <a:txBody>
                    <a:bodyPr/>
                    <a:lstStyle/>
                    <a:p>
                      <a:pPr indent="0" lvl="0" marL="0" rtl="0" algn="ctr">
                        <a:spcBef>
                          <a:spcPts val="0"/>
                        </a:spcBef>
                        <a:spcAft>
                          <a:spcPts val="0"/>
                        </a:spcAft>
                        <a:buNone/>
                      </a:pPr>
                      <a:r>
                        <a:rPr lang="en-GB" sz="1200">
                          <a:latin typeface="Mada"/>
                          <a:ea typeface="Mada"/>
                          <a:cs typeface="Mada"/>
                          <a:sym typeface="Mada"/>
                        </a:rPr>
                        <a:t>Uses</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1200">
                          <a:latin typeface="Mada"/>
                          <a:ea typeface="Mada"/>
                          <a:cs typeface="Mada"/>
                          <a:sym typeface="Mada"/>
                        </a:rPr>
                        <a:t>- Assessment</a:t>
                      </a:r>
                      <a:r>
                        <a:rPr lang="en-GB" sz="1200">
                          <a:latin typeface="Mada"/>
                          <a:ea typeface="Mada"/>
                          <a:cs typeface="Mada"/>
                          <a:sym typeface="Mada"/>
                        </a:rPr>
                        <a:t>\Comparison of demographic development.</a:t>
                      </a:r>
                      <a:endParaRPr sz="600">
                        <a:latin typeface="Mada"/>
                        <a:ea typeface="Mada"/>
                        <a:cs typeface="Mada"/>
                        <a:sym typeface="Mada"/>
                      </a:endParaRPr>
                    </a:p>
                    <a:p>
                      <a:pPr indent="0" lvl="0" marL="0" rtl="0" algn="l">
                        <a:spcBef>
                          <a:spcPts val="0"/>
                        </a:spcBef>
                        <a:spcAft>
                          <a:spcPts val="0"/>
                        </a:spcAft>
                        <a:buNone/>
                      </a:pPr>
                      <a:r>
                        <a:t/>
                      </a:r>
                      <a:endParaRPr sz="600">
                        <a:latin typeface="Mada"/>
                        <a:ea typeface="Mada"/>
                        <a:cs typeface="Mada"/>
                        <a:sym typeface="Mada"/>
                      </a:endParaRPr>
                    </a:p>
                    <a:p>
                      <a:pPr indent="0" lvl="0" marL="0" rtl="0" algn="l">
                        <a:spcBef>
                          <a:spcPts val="0"/>
                        </a:spcBef>
                        <a:spcAft>
                          <a:spcPts val="0"/>
                        </a:spcAft>
                        <a:buNone/>
                      </a:pPr>
                      <a:r>
                        <a:rPr b="1" lang="en-GB" sz="1200">
                          <a:solidFill>
                            <a:srgbClr val="CC0000"/>
                          </a:solidFill>
                          <a:latin typeface="Mada"/>
                          <a:ea typeface="Mada"/>
                          <a:cs typeface="Mada"/>
                          <a:sym typeface="Mada"/>
                        </a:rPr>
                        <a:t>- Internationally used measure of fertility</a:t>
                      </a:r>
                      <a:endParaRPr b="1" sz="1200">
                        <a:solidFill>
                          <a:srgbClr val="CC0000"/>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gridSpan="2">
                  <a:txBody>
                    <a:bodyPr/>
                    <a:lstStyle/>
                    <a:p>
                      <a:pPr indent="0" lvl="0" marL="0" rtl="0" algn="l">
                        <a:spcBef>
                          <a:spcPts val="0"/>
                        </a:spcBef>
                        <a:spcAft>
                          <a:spcPts val="0"/>
                        </a:spcAft>
                        <a:buNone/>
                      </a:pPr>
                      <a:r>
                        <a:rPr lang="en-GB" sz="1200">
                          <a:latin typeface="Mada"/>
                          <a:ea typeface="Mada"/>
                          <a:cs typeface="Mada"/>
                          <a:sym typeface="Mada"/>
                        </a:rPr>
                        <a:t>- Population growth\demographic development, if insufficient data for TFR available.</a:t>
                      </a:r>
                      <a:endParaRPr sz="600">
                        <a:latin typeface="Mada"/>
                        <a:ea typeface="Mada"/>
                        <a:cs typeface="Mada"/>
                        <a:sym typeface="Mada"/>
                      </a:endParaRPr>
                    </a:p>
                    <a:p>
                      <a:pPr indent="0" lvl="0" marL="0" rtl="0" algn="l">
                        <a:spcBef>
                          <a:spcPts val="0"/>
                        </a:spcBef>
                        <a:spcAft>
                          <a:spcPts val="0"/>
                        </a:spcAft>
                        <a:buNone/>
                      </a:pPr>
                      <a:r>
                        <a:t/>
                      </a:r>
                      <a:endParaRPr sz="600">
                        <a:latin typeface="Mada"/>
                        <a:ea typeface="Mada"/>
                        <a:cs typeface="Mada"/>
                        <a:sym typeface="Mada"/>
                      </a:endParaRPr>
                    </a:p>
                    <a:p>
                      <a:pPr indent="0" lvl="0" marL="0" rtl="0" algn="l">
                        <a:spcBef>
                          <a:spcPts val="0"/>
                        </a:spcBef>
                        <a:spcAft>
                          <a:spcPts val="0"/>
                        </a:spcAft>
                        <a:buNone/>
                      </a:pPr>
                      <a:r>
                        <a:rPr b="1" lang="en-GB" sz="1200">
                          <a:solidFill>
                            <a:srgbClr val="CC0000"/>
                          </a:solidFill>
                          <a:latin typeface="Mada"/>
                          <a:ea typeface="Mada"/>
                          <a:cs typeface="Mada"/>
                          <a:sym typeface="Mada"/>
                        </a:rPr>
                        <a:t>- Not used as an accurate measure of fertility</a:t>
                      </a:r>
                      <a:endParaRPr b="1" sz="1200">
                        <a:solidFill>
                          <a:srgbClr val="CC0000"/>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hMerge="1"/>
              </a:tr>
            </a:tbl>
          </a:graphicData>
        </a:graphic>
      </p:graphicFrame>
      <p:pic>
        <p:nvPicPr>
          <p:cNvPr id="521" name="Google Shape;521;p33"/>
          <p:cNvPicPr preferRelativeResize="0"/>
          <p:nvPr/>
        </p:nvPicPr>
        <p:blipFill>
          <a:blip r:embed="rId3">
            <a:alphaModFix/>
          </a:blip>
          <a:stretch>
            <a:fillRect/>
          </a:stretch>
        </p:blipFill>
        <p:spPr>
          <a:xfrm>
            <a:off x="5741475" y="3294673"/>
            <a:ext cx="1619501" cy="228425"/>
          </a:xfrm>
          <a:prstGeom prst="rect">
            <a:avLst/>
          </a:prstGeom>
          <a:noFill/>
          <a:ln>
            <a:noFill/>
          </a:ln>
        </p:spPr>
      </p:pic>
      <p:pic>
        <p:nvPicPr>
          <p:cNvPr id="522" name="Google Shape;522;p33"/>
          <p:cNvPicPr preferRelativeResize="0"/>
          <p:nvPr/>
        </p:nvPicPr>
        <p:blipFill rotWithShape="1">
          <a:blip r:embed="rId4">
            <a:alphaModFix/>
          </a:blip>
          <a:srcRect b="8550" l="0" r="0" t="0"/>
          <a:stretch/>
        </p:blipFill>
        <p:spPr>
          <a:xfrm>
            <a:off x="3545424" y="3294671"/>
            <a:ext cx="1670633" cy="184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