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Lst>
  <p:sldSz cy="10698475" cx="7589525"/>
  <p:notesSz cx="6858000" cy="9144000"/>
  <p:embeddedFontLst>
    <p:embeddedFont>
      <p:font typeface="Nunito"/>
      <p:regular r:id="rId20"/>
      <p:bold r:id="rId21"/>
      <p:italic r:id="rId22"/>
      <p:boldItalic r:id="rId23"/>
    </p:embeddedFont>
    <p:embeddedFont>
      <p:font typeface="Mada"/>
      <p:regular r:id="rId24"/>
      <p:bold r:id="rId25"/>
    </p:embeddedFont>
    <p:embeddedFont>
      <p:font typeface="Fira Sans Extra Condensed Medium"/>
      <p:regular r:id="rId26"/>
      <p:bold r:id="rId27"/>
      <p:italic r:id="rId28"/>
      <p:boldItalic r:id="rId29"/>
    </p:embeddedFont>
    <p:embeddedFont>
      <p:font typeface="Changa"/>
      <p:regular r:id="rId30"/>
      <p:bold r:id="rId31"/>
    </p:embeddedFont>
    <p:embeddedFont>
      <p:font typeface="Bree Serif"/>
      <p:regular r:id="rId32"/>
    </p:embeddedFont>
    <p:embeddedFont>
      <p:font typeface="Ex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7">
          <p15:clr>
            <a:srgbClr val="A4A3A4"/>
          </p15:clr>
        </p15:guide>
        <p15:guide id="2" pos="2390">
          <p15:clr>
            <a:srgbClr val="A4A3A4"/>
          </p15:clr>
        </p15:guide>
        <p15:guide id="3" pos="17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AF7A58-5089-481D-8195-0FE4CE286233}">
  <a:tblStyle styleId="{B3AF7A58-5089-481D-8195-0FE4CE28623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C3AAE90-7723-46ED-93A1-C9AECA5057C2}"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7" orient="horz"/>
        <p:guide pos="2390"/>
        <p:guide pos="17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Mada-regular.fntdata"/><Relationship Id="rId23" Type="http://schemas.openxmlformats.org/officeDocument/2006/relationships/font" Target="fonts/Nuni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FiraSansExtraCondensedMedium-regular.fntdata"/><Relationship Id="rId25" Type="http://schemas.openxmlformats.org/officeDocument/2006/relationships/font" Target="fonts/Mada-bold.fntdata"/><Relationship Id="rId28" Type="http://schemas.openxmlformats.org/officeDocument/2006/relationships/font" Target="fonts/FiraSansExtraCondensedMedium-italic.fntdata"/><Relationship Id="rId27" Type="http://schemas.openxmlformats.org/officeDocument/2006/relationships/font" Target="fonts/FiraSansExtraCondensedMedium-bold.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FiraSansExtraCondensedMedium-boldItalic.fntdata"/><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font" Target="fonts/Changa-bold.fntdata"/><Relationship Id="rId30" Type="http://schemas.openxmlformats.org/officeDocument/2006/relationships/font" Target="fonts/Changa-regular.fntdata"/><Relationship Id="rId11" Type="http://schemas.openxmlformats.org/officeDocument/2006/relationships/slide" Target="slides/slide3.xml"/><Relationship Id="rId33" Type="http://schemas.openxmlformats.org/officeDocument/2006/relationships/font" Target="fonts/Exo-regular.fntdata"/><Relationship Id="rId10" Type="http://schemas.openxmlformats.org/officeDocument/2006/relationships/slide" Target="slides/slide2.xml"/><Relationship Id="rId32" Type="http://schemas.openxmlformats.org/officeDocument/2006/relationships/font" Target="fonts/BreeSerif-regular.fntdata"/><Relationship Id="rId13" Type="http://schemas.openxmlformats.org/officeDocument/2006/relationships/slide" Target="slides/slide5.xml"/><Relationship Id="rId35" Type="http://schemas.openxmlformats.org/officeDocument/2006/relationships/font" Target="fonts/Exo-italic.fntdata"/><Relationship Id="rId12" Type="http://schemas.openxmlformats.org/officeDocument/2006/relationships/slide" Target="slides/slide4.xml"/><Relationship Id="rId34" Type="http://schemas.openxmlformats.org/officeDocument/2006/relationships/font" Target="fonts/Exo-bold.fntdata"/><Relationship Id="rId15" Type="http://schemas.openxmlformats.org/officeDocument/2006/relationships/slide" Target="slides/slide7.xml"/><Relationship Id="rId14" Type="http://schemas.openxmlformats.org/officeDocument/2006/relationships/slide" Target="slides/slide6.xml"/><Relationship Id="rId36" Type="http://schemas.openxmlformats.org/officeDocument/2006/relationships/font" Target="fonts/Exo-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0-06T16:25:38.781">
    <p:pos x="1632" y="1494"/>
    <p:text>-Sparkle eyes everywhere- I admire your work thank you very much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a420489de_0_10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a420489de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8af507497c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8af50749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9dfad147f8_0_17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9dfad147f8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dfad147f8_0_3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dfad147f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a420489de_0_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a420489d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c4cd32eac_2_10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c4cd32eac_2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dfad147f8_0_9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9dfad147f8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ca766c478_3_17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ca766c478_3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8ca766c478_3_30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8ca766c478_3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9dfad147f8_0_39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9dfad147f8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9dfad147f8_0_46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9dfad147f8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24.png"/><Relationship Id="rId7" Type="http://schemas.openxmlformats.org/officeDocument/2006/relationships/hyperlink" Target="https://docs.google.com/document/d/1qYZiz4kbhsWR3GajbICZI91fno58q_fy5zkBka0a6oo/edit" TargetMode="Externa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15.png"/><Relationship Id="rId7" Type="http://schemas.openxmlformats.org/officeDocument/2006/relationships/image" Target="../media/image14.png"/><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5"/>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25"/>
          <p:cNvPicPr preferRelativeResize="0"/>
          <p:nvPr/>
        </p:nvPicPr>
        <p:blipFill>
          <a:blip r:embed="rId4">
            <a:alphaModFix/>
          </a:blip>
          <a:stretch>
            <a:fillRect/>
          </a:stretch>
        </p:blipFill>
        <p:spPr>
          <a:xfrm>
            <a:off x="3212375" y="188051"/>
            <a:ext cx="1114216" cy="730500"/>
          </a:xfrm>
          <a:prstGeom prst="rect">
            <a:avLst/>
          </a:prstGeom>
          <a:noFill/>
          <a:ln>
            <a:noFill/>
          </a:ln>
        </p:spPr>
      </p:pic>
      <p:sp>
        <p:nvSpPr>
          <p:cNvPr id="103" name="Google Shape;103;p25"/>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5"/>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5"/>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25"/>
          <p:cNvPicPr preferRelativeResize="0"/>
          <p:nvPr/>
        </p:nvPicPr>
        <p:blipFill>
          <a:blip r:embed="rId5">
            <a:alphaModFix/>
          </a:blip>
          <a:stretch>
            <a:fillRect/>
          </a:stretch>
        </p:blipFill>
        <p:spPr>
          <a:xfrm>
            <a:off x="6109400" y="89850"/>
            <a:ext cx="929599" cy="929577"/>
          </a:xfrm>
          <a:prstGeom prst="rect">
            <a:avLst/>
          </a:prstGeom>
          <a:noFill/>
          <a:ln>
            <a:noFill/>
          </a:ln>
        </p:spPr>
      </p:pic>
      <p:pic>
        <p:nvPicPr>
          <p:cNvPr id="107" name="Google Shape;107;p25"/>
          <p:cNvPicPr preferRelativeResize="0"/>
          <p:nvPr/>
        </p:nvPicPr>
        <p:blipFill>
          <a:blip r:embed="rId6">
            <a:alphaModFix/>
          </a:blip>
          <a:stretch>
            <a:fillRect/>
          </a:stretch>
        </p:blipFill>
        <p:spPr>
          <a:xfrm>
            <a:off x="549525" y="1981201"/>
            <a:ext cx="2137475" cy="2137475"/>
          </a:xfrm>
          <a:prstGeom prst="rect">
            <a:avLst/>
          </a:prstGeom>
          <a:noFill/>
          <a:ln>
            <a:noFill/>
          </a:ln>
        </p:spPr>
      </p:pic>
      <p:sp>
        <p:nvSpPr>
          <p:cNvPr id="108" name="Google Shape;108;p25"/>
          <p:cNvSpPr txBox="1"/>
          <p:nvPr/>
        </p:nvSpPr>
        <p:spPr>
          <a:xfrm>
            <a:off x="2590900" y="23717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800">
                <a:solidFill>
                  <a:srgbClr val="134F5C"/>
                </a:solidFill>
                <a:latin typeface="Nunito"/>
                <a:ea typeface="Nunito"/>
                <a:cs typeface="Nunito"/>
                <a:sym typeface="Nunito"/>
              </a:rPr>
              <a:t>Screening</a:t>
            </a:r>
            <a:endParaRPr sz="4800">
              <a:solidFill>
                <a:srgbClr val="134F5C"/>
              </a:solidFill>
              <a:latin typeface="Nunito"/>
              <a:ea typeface="Nunito"/>
              <a:cs typeface="Nunito"/>
              <a:sym typeface="Nunito"/>
            </a:endParaRPr>
          </a:p>
        </p:txBody>
      </p:sp>
      <p:sp>
        <p:nvSpPr>
          <p:cNvPr id="109" name="Google Shape;109;p25"/>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110" name="Google Shape;110;p25"/>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111" name="Google Shape;111;p25"/>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112" name="Google Shape;112;p25"/>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113" name="Google Shape;113;p25"/>
          <p:cNvSpPr/>
          <p:nvPr/>
        </p:nvSpPr>
        <p:spPr>
          <a:xfrm>
            <a:off x="402275" y="5305425"/>
            <a:ext cx="6789000" cy="3155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t/>
            </a:r>
            <a:endParaRPr>
              <a:solidFill>
                <a:srgbClr val="76A5AF"/>
              </a:solidFill>
              <a:latin typeface="Mada"/>
              <a:ea typeface="Mada"/>
              <a:cs typeface="Mada"/>
              <a:sym typeface="Mada"/>
            </a:endParaRPr>
          </a:p>
          <a:p>
            <a:pPr indent="-317500" lvl="0" marL="457200" rtl="0" algn="l">
              <a:lnSpc>
                <a:spcPct val="115000"/>
              </a:lnSpc>
              <a:spcBef>
                <a:spcPts val="0"/>
              </a:spcBef>
              <a:spcAft>
                <a:spcPts val="0"/>
              </a:spcAft>
              <a:buClr>
                <a:srgbClr val="76A5AF"/>
              </a:buClr>
              <a:buSzPts val="1400"/>
              <a:buFont typeface="Nunito"/>
              <a:buChar char="❏"/>
            </a:pPr>
            <a:r>
              <a:rPr lang="en-GB" sz="1200">
                <a:solidFill>
                  <a:srgbClr val="76A5AF"/>
                </a:solidFill>
                <a:latin typeface="Nunito"/>
                <a:ea typeface="Nunito"/>
                <a:cs typeface="Nunito"/>
                <a:sym typeface="Nunito"/>
              </a:rPr>
              <a:t>Define the term “screening”</a:t>
            </a:r>
            <a:endParaRPr sz="1200">
              <a:solidFill>
                <a:srgbClr val="76A5AF"/>
              </a:solidFill>
              <a:latin typeface="Nunito"/>
              <a:ea typeface="Nunito"/>
              <a:cs typeface="Nunito"/>
              <a:sym typeface="Nunito"/>
            </a:endParaRPr>
          </a:p>
          <a:p>
            <a:pPr indent="-317500" lvl="0" marL="457200" rtl="0" algn="l">
              <a:lnSpc>
                <a:spcPct val="115000"/>
              </a:lnSpc>
              <a:spcBef>
                <a:spcPts val="0"/>
              </a:spcBef>
              <a:spcAft>
                <a:spcPts val="0"/>
              </a:spcAft>
              <a:buClr>
                <a:srgbClr val="76A5AF"/>
              </a:buClr>
              <a:buSzPts val="1400"/>
              <a:buFont typeface="Nunito"/>
              <a:buChar char="❏"/>
            </a:pPr>
            <a:r>
              <a:rPr lang="en-GB" sz="1200">
                <a:solidFill>
                  <a:srgbClr val="76A5AF"/>
                </a:solidFill>
                <a:latin typeface="Nunito"/>
                <a:ea typeface="Nunito"/>
                <a:cs typeface="Nunito"/>
                <a:sym typeface="Nunito"/>
              </a:rPr>
              <a:t>Explain the concept of screening and the lead time</a:t>
            </a:r>
            <a:endParaRPr sz="1200">
              <a:solidFill>
                <a:srgbClr val="76A5AF"/>
              </a:solidFill>
              <a:latin typeface="Nunito"/>
              <a:ea typeface="Nunito"/>
              <a:cs typeface="Nunito"/>
              <a:sym typeface="Nunito"/>
            </a:endParaRPr>
          </a:p>
          <a:p>
            <a:pPr indent="-317500" lvl="0" marL="457200" rtl="0" algn="l">
              <a:lnSpc>
                <a:spcPct val="115000"/>
              </a:lnSpc>
              <a:spcBef>
                <a:spcPts val="0"/>
              </a:spcBef>
              <a:spcAft>
                <a:spcPts val="0"/>
              </a:spcAft>
              <a:buClr>
                <a:srgbClr val="76A5AF"/>
              </a:buClr>
              <a:buSzPts val="1400"/>
              <a:buFont typeface="Nunito"/>
              <a:buChar char="❏"/>
            </a:pPr>
            <a:r>
              <a:rPr lang="en-GB" sz="1200">
                <a:solidFill>
                  <a:srgbClr val="76A5AF"/>
                </a:solidFill>
                <a:latin typeface="Nunito"/>
                <a:ea typeface="Nunito"/>
                <a:cs typeface="Nunito"/>
                <a:sym typeface="Nunito"/>
              </a:rPr>
              <a:t>Explain the difference between “screening”, “case finding”, “periodic examination” and “diagnosis”</a:t>
            </a:r>
            <a:endParaRPr sz="1200">
              <a:solidFill>
                <a:srgbClr val="76A5AF"/>
              </a:solidFill>
              <a:latin typeface="Nunito"/>
              <a:ea typeface="Nunito"/>
              <a:cs typeface="Nunito"/>
              <a:sym typeface="Nunito"/>
            </a:endParaRPr>
          </a:p>
          <a:p>
            <a:pPr indent="-317500" lvl="0" marL="457200" rtl="0" algn="l">
              <a:lnSpc>
                <a:spcPct val="115000"/>
              </a:lnSpc>
              <a:spcBef>
                <a:spcPts val="0"/>
              </a:spcBef>
              <a:spcAft>
                <a:spcPts val="0"/>
              </a:spcAft>
              <a:buClr>
                <a:srgbClr val="76A5AF"/>
              </a:buClr>
              <a:buSzPts val="1400"/>
              <a:buFont typeface="Nunito"/>
              <a:buChar char="❏"/>
            </a:pPr>
            <a:r>
              <a:rPr lang="en-GB" sz="1200">
                <a:solidFill>
                  <a:srgbClr val="76A5AF"/>
                </a:solidFill>
                <a:latin typeface="Nunito"/>
                <a:ea typeface="Nunito"/>
                <a:cs typeface="Nunito"/>
                <a:sym typeface="Nunito"/>
              </a:rPr>
              <a:t>State the uses of screening programs</a:t>
            </a:r>
            <a:endParaRPr sz="1200">
              <a:solidFill>
                <a:srgbClr val="76A5AF"/>
              </a:solidFill>
              <a:latin typeface="Nunito"/>
              <a:ea typeface="Nunito"/>
              <a:cs typeface="Nunito"/>
              <a:sym typeface="Nunito"/>
            </a:endParaRPr>
          </a:p>
          <a:p>
            <a:pPr indent="-317500" lvl="0" marL="457200" rtl="0" algn="l">
              <a:lnSpc>
                <a:spcPct val="115000"/>
              </a:lnSpc>
              <a:spcBef>
                <a:spcPts val="0"/>
              </a:spcBef>
              <a:spcAft>
                <a:spcPts val="0"/>
              </a:spcAft>
              <a:buClr>
                <a:srgbClr val="76A5AF"/>
              </a:buClr>
              <a:buSzPts val="1400"/>
              <a:buFont typeface="Nunito"/>
              <a:buChar char="❏"/>
            </a:pPr>
            <a:r>
              <a:rPr lang="en-GB" sz="1200">
                <a:solidFill>
                  <a:srgbClr val="76A5AF"/>
                </a:solidFill>
                <a:latin typeface="Nunito"/>
                <a:ea typeface="Nunito"/>
                <a:cs typeface="Nunito"/>
                <a:sym typeface="Nunito"/>
              </a:rPr>
              <a:t>State the criteria of health problems amenable for screening</a:t>
            </a:r>
            <a:endParaRPr sz="1200">
              <a:solidFill>
                <a:srgbClr val="76A5AF"/>
              </a:solidFill>
              <a:latin typeface="Nunito"/>
              <a:ea typeface="Nunito"/>
              <a:cs typeface="Nunito"/>
              <a:sym typeface="Nunito"/>
            </a:endParaRPr>
          </a:p>
          <a:p>
            <a:pPr indent="-317500" lvl="0" marL="457200" rtl="0" algn="l">
              <a:lnSpc>
                <a:spcPct val="115000"/>
              </a:lnSpc>
              <a:spcBef>
                <a:spcPts val="0"/>
              </a:spcBef>
              <a:spcAft>
                <a:spcPts val="0"/>
              </a:spcAft>
              <a:buClr>
                <a:srgbClr val="76A5AF"/>
              </a:buClr>
              <a:buSzPts val="1400"/>
              <a:buFont typeface="Nunito"/>
              <a:buChar char="❏"/>
            </a:pPr>
            <a:r>
              <a:rPr lang="en-GB" sz="1200">
                <a:solidFill>
                  <a:srgbClr val="76A5AF"/>
                </a:solidFill>
                <a:latin typeface="Nunito"/>
                <a:ea typeface="Nunito"/>
                <a:cs typeface="Nunito"/>
                <a:sym typeface="Nunito"/>
              </a:rPr>
              <a:t>Outline the differences between screening and diagnostic test</a:t>
            </a:r>
            <a:endParaRPr sz="1200">
              <a:solidFill>
                <a:srgbClr val="76A5AF"/>
              </a:solidFill>
              <a:latin typeface="Nunito"/>
              <a:ea typeface="Nunito"/>
              <a:cs typeface="Nunito"/>
              <a:sym typeface="Nunito"/>
            </a:endParaRPr>
          </a:p>
          <a:p>
            <a:pPr indent="-317500" lvl="0" marL="457200" rtl="0" algn="l">
              <a:lnSpc>
                <a:spcPct val="115000"/>
              </a:lnSpc>
              <a:spcBef>
                <a:spcPts val="0"/>
              </a:spcBef>
              <a:spcAft>
                <a:spcPts val="0"/>
              </a:spcAft>
              <a:buClr>
                <a:srgbClr val="76A5AF"/>
              </a:buClr>
              <a:buSzPts val="1400"/>
              <a:buFont typeface="Nunito"/>
              <a:buChar char="❏"/>
            </a:pPr>
            <a:r>
              <a:rPr lang="en-GB" sz="1200">
                <a:solidFill>
                  <a:srgbClr val="76A5AF"/>
                </a:solidFill>
                <a:latin typeface="Nunito"/>
                <a:ea typeface="Nunito"/>
                <a:cs typeface="Nunito"/>
                <a:sym typeface="Nunito"/>
              </a:rPr>
              <a:t>Distinguish between “mass screening” and “high risk screening”</a:t>
            </a:r>
            <a:endParaRPr sz="1200">
              <a:solidFill>
                <a:srgbClr val="76A5AF"/>
              </a:solidFill>
              <a:latin typeface="Nunito"/>
              <a:ea typeface="Nunito"/>
              <a:cs typeface="Nunito"/>
              <a:sym typeface="Nunito"/>
            </a:endParaRPr>
          </a:p>
          <a:p>
            <a:pPr indent="-317500" lvl="0" marL="457200" rtl="0" algn="l">
              <a:lnSpc>
                <a:spcPct val="115000"/>
              </a:lnSpc>
              <a:spcBef>
                <a:spcPts val="0"/>
              </a:spcBef>
              <a:spcAft>
                <a:spcPts val="0"/>
              </a:spcAft>
              <a:buClr>
                <a:srgbClr val="76A5AF"/>
              </a:buClr>
              <a:buSzPts val="1400"/>
              <a:buFont typeface="Nunito"/>
              <a:buChar char="❏"/>
            </a:pPr>
            <a:r>
              <a:rPr lang="en-GB" sz="1200">
                <a:solidFill>
                  <a:srgbClr val="76A5AF"/>
                </a:solidFill>
                <a:latin typeface="Nunito"/>
                <a:ea typeface="Nunito"/>
                <a:cs typeface="Nunito"/>
                <a:sym typeface="Nunito"/>
              </a:rPr>
              <a:t>State the criteria of an ideal screening test</a:t>
            </a:r>
            <a:endParaRPr sz="1200">
              <a:solidFill>
                <a:srgbClr val="76A5AF"/>
              </a:solidFill>
              <a:latin typeface="Nunito"/>
              <a:ea typeface="Nunito"/>
              <a:cs typeface="Nunito"/>
              <a:sym typeface="Nunito"/>
            </a:endParaRPr>
          </a:p>
          <a:p>
            <a:pPr indent="0" lvl="0" marL="457200" rtl="0" algn="l">
              <a:lnSpc>
                <a:spcPct val="115000"/>
              </a:lnSpc>
              <a:spcBef>
                <a:spcPts val="0"/>
              </a:spcBef>
              <a:spcAft>
                <a:spcPts val="0"/>
              </a:spcAft>
              <a:buNone/>
            </a:pPr>
            <a:r>
              <a:t/>
            </a:r>
            <a:endParaRPr>
              <a:latin typeface="Nunito"/>
              <a:ea typeface="Nunito"/>
              <a:cs typeface="Nunito"/>
              <a:sym typeface="Nunito"/>
            </a:endParaRPr>
          </a:p>
        </p:txBody>
      </p:sp>
      <p:sp>
        <p:nvSpPr>
          <p:cNvPr id="114" name="Google Shape;114;p25"/>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115" name="Google Shape;115;p25"/>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5"/>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7">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pic>
        <p:nvPicPr>
          <p:cNvPr id="117" name="Google Shape;117;p25"/>
          <p:cNvPicPr preferRelativeResize="0"/>
          <p:nvPr/>
        </p:nvPicPr>
        <p:blipFill>
          <a:blip r:embed="rId8">
            <a:alphaModFix/>
          </a:blip>
          <a:stretch>
            <a:fillRect/>
          </a:stretch>
        </p:blipFill>
        <p:spPr>
          <a:xfrm>
            <a:off x="400050" y="76800"/>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4"/>
          <p:cNvSpPr/>
          <p:nvPr/>
        </p:nvSpPr>
        <p:spPr>
          <a:xfrm>
            <a:off x="173675" y="1343025"/>
            <a:ext cx="7246200" cy="80010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396" name="Google Shape;396;p34"/>
          <p:cNvSpPr/>
          <p:nvPr/>
        </p:nvSpPr>
        <p:spPr>
          <a:xfrm>
            <a:off x="685550" y="1123025"/>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397" name="Google Shape;397;p34"/>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398" name="Google Shape;398;p34"/>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399" name="Google Shape;399;p34"/>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400" name="Google Shape;400;p34"/>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401" name="Google Shape;401;p34"/>
          <p:cNvGraphicFramePr/>
          <p:nvPr/>
        </p:nvGraphicFramePr>
        <p:xfrm>
          <a:off x="2068288" y="9686763"/>
          <a:ext cx="3000000" cy="3000000"/>
        </p:xfrm>
        <a:graphic>
          <a:graphicData uri="http://schemas.openxmlformats.org/drawingml/2006/table">
            <a:tbl>
              <a:tblPr>
                <a:noFill/>
                <a:tableStyleId>{B3AF7A58-5089-481D-8195-0FE4CE286233}</a:tableStyleId>
              </a:tblPr>
              <a:tblGrid>
                <a:gridCol w="603825"/>
                <a:gridCol w="603825"/>
                <a:gridCol w="603825"/>
                <a:gridCol w="603825"/>
                <a:gridCol w="603825"/>
                <a:gridCol w="603825"/>
                <a:gridCol w="603825"/>
                <a:gridCol w="60382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Q6</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Q7</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Q8</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402" name="Google Shape;402;p34"/>
          <p:cNvSpPr txBox="1"/>
          <p:nvPr/>
        </p:nvSpPr>
        <p:spPr>
          <a:xfrm>
            <a:off x="380975" y="1554650"/>
            <a:ext cx="7038900" cy="76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212529"/>
                </a:solidFill>
                <a:highlight>
                  <a:srgbClr val="FFFFFF"/>
                </a:highlight>
                <a:latin typeface="Mada"/>
                <a:ea typeface="Mada"/>
                <a:cs typeface="Mada"/>
                <a:sym typeface="Mada"/>
              </a:rPr>
              <a:t>1. Which of the following is the most effective method for prevention of sexual transmission in the Mediterranean region?</a:t>
            </a:r>
            <a:endParaRPr sz="1200">
              <a:solidFill>
                <a:srgbClr val="212529"/>
              </a:solidFill>
              <a:highlight>
                <a:srgbClr val="FFFFFF"/>
              </a:highlight>
              <a:latin typeface="Mada"/>
              <a:ea typeface="Mada"/>
              <a:cs typeface="Mada"/>
              <a:sym typeface="Mada"/>
            </a:endParaRPr>
          </a:p>
          <a:p>
            <a:pPr indent="0" lvl="0" marL="0" rtl="0" algn="l">
              <a:spcBef>
                <a:spcPts val="0"/>
              </a:spcBef>
              <a:spcAft>
                <a:spcPts val="0"/>
              </a:spcAft>
              <a:buNone/>
            </a:pPr>
            <a:r>
              <a:t/>
            </a:r>
            <a:endParaRPr b="1" sz="1200">
              <a:solidFill>
                <a:srgbClr val="212529"/>
              </a:solidFill>
              <a:highlight>
                <a:srgbClr val="FFFFFF"/>
              </a:highlight>
              <a:latin typeface="Nunito"/>
              <a:ea typeface="Nunito"/>
              <a:cs typeface="Nunito"/>
              <a:sym typeface="Nunito"/>
            </a:endParaRPr>
          </a:p>
          <a:p>
            <a:pPr indent="0" lvl="0" marL="0" rtl="0" algn="l">
              <a:lnSpc>
                <a:spcPct val="100000"/>
              </a:lnSpc>
              <a:spcBef>
                <a:spcPts val="0"/>
              </a:spcBef>
              <a:spcAft>
                <a:spcPts val="0"/>
              </a:spcAft>
              <a:buClr>
                <a:srgbClr val="000000"/>
              </a:buClr>
              <a:buSzPts val="1100"/>
              <a:buFont typeface="Arial"/>
              <a:buNone/>
            </a:pPr>
            <a:r>
              <a:rPr lang="en-GB" sz="1200">
                <a:solidFill>
                  <a:srgbClr val="76A5AF"/>
                </a:solidFill>
                <a:highlight>
                  <a:srgbClr val="FFFFFF"/>
                </a:highlight>
                <a:latin typeface="Mada"/>
                <a:ea typeface="Mada"/>
                <a:cs typeface="Mada"/>
                <a:sym typeface="Mada"/>
              </a:rPr>
              <a:t>A. Mutual fidelity and condom use                      	  B. Adherence to religious teachings and education                           C. Screening measures in blood banks                            D. Genetic and premarital counseling and services</a:t>
            </a:r>
            <a:endParaRPr sz="1200">
              <a:solidFill>
                <a:srgbClr val="76A5AF"/>
              </a:solidFill>
              <a:highlight>
                <a:srgbClr val="FFFFFF"/>
              </a:highlight>
              <a:latin typeface="Mada"/>
              <a:ea typeface="Mada"/>
              <a:cs typeface="Mada"/>
              <a:sym typeface="Mada"/>
            </a:endParaRPr>
          </a:p>
          <a:p>
            <a:pPr indent="0" lvl="0" marL="0" rtl="0" algn="l">
              <a:lnSpc>
                <a:spcPct val="100000"/>
              </a:lnSpc>
              <a:spcBef>
                <a:spcPts val="0"/>
              </a:spcBef>
              <a:spcAft>
                <a:spcPts val="0"/>
              </a:spcAft>
              <a:buClr>
                <a:srgbClr val="000000"/>
              </a:buClr>
              <a:buSzPts val="1100"/>
              <a:buFont typeface="Arial"/>
              <a:buNone/>
            </a:pPr>
            <a:r>
              <a:t/>
            </a:r>
            <a:endParaRPr sz="1200">
              <a:solidFill>
                <a:srgbClr val="76A5AF"/>
              </a:solidFill>
              <a:highlight>
                <a:srgbClr val="FFFFFF"/>
              </a:highlight>
              <a:latin typeface="Mada"/>
              <a:ea typeface="Mada"/>
              <a:cs typeface="Mada"/>
              <a:sym typeface="Mada"/>
            </a:endParaRPr>
          </a:p>
          <a:p>
            <a:pPr indent="0" lvl="0" marL="0" rtl="0" algn="l">
              <a:spcBef>
                <a:spcPts val="0"/>
              </a:spcBef>
              <a:spcAft>
                <a:spcPts val="0"/>
              </a:spcAft>
              <a:buNone/>
            </a:pPr>
            <a:r>
              <a:rPr lang="en-GB" sz="1200">
                <a:solidFill>
                  <a:srgbClr val="000000"/>
                </a:solidFill>
                <a:highlight>
                  <a:srgbClr val="FFFFFF"/>
                </a:highlight>
                <a:latin typeface="Mada"/>
                <a:ea typeface="Mada"/>
                <a:cs typeface="Mada"/>
                <a:sym typeface="Mada"/>
              </a:rPr>
              <a:t>2. </a:t>
            </a:r>
            <a:r>
              <a:rPr lang="en-GB" sz="1200">
                <a:highlight>
                  <a:srgbClr val="FFFFFF"/>
                </a:highlight>
                <a:latin typeface="Mada"/>
                <a:ea typeface="Mada"/>
                <a:cs typeface="Mada"/>
                <a:sym typeface="Mada"/>
              </a:rPr>
              <a:t>Which one of the following diseases is suitable for screening programs? </a:t>
            </a:r>
            <a:endParaRPr sz="1200">
              <a:solidFill>
                <a:srgbClr val="000000"/>
              </a:solidFill>
              <a:highlight>
                <a:srgbClr val="FFFFFF"/>
              </a:highlight>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200">
              <a:solidFill>
                <a:srgbClr val="000000"/>
              </a:solidFill>
              <a:highlight>
                <a:srgbClr val="FFFFFF"/>
              </a:highlight>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GB" sz="1200">
                <a:solidFill>
                  <a:srgbClr val="76A5AF"/>
                </a:solidFill>
                <a:highlight>
                  <a:schemeClr val="lt1"/>
                </a:highlight>
                <a:latin typeface="Mada"/>
                <a:ea typeface="Mada"/>
                <a:cs typeface="Mada"/>
                <a:sym typeface="Mada"/>
              </a:rPr>
              <a:t>A. A disease with high mortality               	       	  B. A disease with high prevalence of asymptomatic cases                           C. Diseases with no effective treatment                          D. A disease with rapid development of signs</a:t>
            </a:r>
            <a:endParaRPr sz="1200">
              <a:solidFill>
                <a:srgbClr val="76A5AF"/>
              </a:solidFill>
              <a:highlight>
                <a:srgbClr val="FFFFFF"/>
              </a:highlight>
              <a:latin typeface="Mada"/>
              <a:ea typeface="Mada"/>
              <a:cs typeface="Mada"/>
              <a:sym typeface="Mada"/>
            </a:endParaRPr>
          </a:p>
          <a:p>
            <a:pPr indent="0" lvl="0" marL="0" rtl="0" algn="l">
              <a:spcBef>
                <a:spcPts val="0"/>
              </a:spcBef>
              <a:spcAft>
                <a:spcPts val="0"/>
              </a:spcAft>
              <a:buNone/>
            </a:pPr>
            <a:r>
              <a:t/>
            </a:r>
            <a:endParaRPr b="1" sz="1200">
              <a:latin typeface="Nunito"/>
              <a:ea typeface="Nunito"/>
              <a:cs typeface="Nunito"/>
              <a:sym typeface="Nunito"/>
            </a:endParaRPr>
          </a:p>
          <a:p>
            <a:pPr indent="0" lvl="0" marL="0" rtl="0" algn="l">
              <a:spcBef>
                <a:spcPts val="0"/>
              </a:spcBef>
              <a:spcAft>
                <a:spcPts val="0"/>
              </a:spcAft>
              <a:buNone/>
            </a:pPr>
            <a:r>
              <a:rPr lang="en-GB" sz="1200">
                <a:latin typeface="Mada"/>
                <a:ea typeface="Mada"/>
                <a:cs typeface="Mada"/>
                <a:sym typeface="Mada"/>
              </a:rPr>
              <a:t>300 known diabetics (positive on the glucose tolerance test) and 250 normal volunteers (negative on the glucose tolerance test) are given finger prick tests, the results are:</a:t>
            </a:r>
            <a:endParaRPr sz="1200">
              <a:latin typeface="Mada"/>
              <a:ea typeface="Mada"/>
              <a:cs typeface="Mada"/>
              <a:sym typeface="Mada"/>
            </a:endParaRPr>
          </a:p>
          <a:p>
            <a:pPr indent="0" lvl="0" marL="0" rtl="0" algn="l">
              <a:spcBef>
                <a:spcPts val="0"/>
              </a:spcBef>
              <a:spcAft>
                <a:spcPts val="0"/>
              </a:spcAft>
              <a:buNone/>
            </a:pPr>
            <a:r>
              <a:t/>
            </a:r>
            <a:endParaRPr sz="1200">
              <a:solidFill>
                <a:srgbClr val="45818E"/>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3. What is the sensitivity of the test?</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A. 20%		B. 90%</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C. 94%		D. 98%</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4. What is the specificity of the test?</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A. 90%		B. 92%</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C. 94%		D. 98%</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5. What is the percentage of false-positive?</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A.8%		B. 6%</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76A5AF"/>
                </a:solidFill>
                <a:latin typeface="Mada"/>
                <a:ea typeface="Mada"/>
                <a:cs typeface="Mada"/>
                <a:sym typeface="Mada"/>
              </a:rPr>
              <a:t>C. 8.7%	D. 6.4%</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6</a:t>
            </a:r>
            <a:r>
              <a:rPr lang="en-GB" sz="1200">
                <a:latin typeface="Mada"/>
                <a:ea typeface="Mada"/>
                <a:cs typeface="Mada"/>
                <a:sym typeface="Mada"/>
              </a:rPr>
              <a:t>. PSA screen test for prostate cancer is tested against prostate biopsy, The PSA test was able to detect 22 cases among 45 subjects who were confirmed positive by the biopsy. And 64 subjects were identified as free of prostate cancer by the biopsy, 4 of which were reported by using PSA to be affected with prostate cancer. What is the sensitivity of the PSA test?</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ctr">
              <a:lnSpc>
                <a:spcPct val="115000"/>
              </a:lnSpc>
              <a:spcBef>
                <a:spcPts val="300"/>
              </a:spcBef>
              <a:spcAft>
                <a:spcPts val="0"/>
              </a:spcAft>
              <a:buNone/>
            </a:pPr>
            <a:r>
              <a:rPr lang="en-GB" sz="1200">
                <a:solidFill>
                  <a:srgbClr val="76A5AF"/>
                </a:solidFill>
                <a:highlight>
                  <a:schemeClr val="lt1"/>
                </a:highlight>
                <a:latin typeface="Mada"/>
                <a:ea typeface="Mada"/>
                <a:cs typeface="Mada"/>
                <a:sym typeface="Mada"/>
              </a:rPr>
              <a:t>A.  49%	B. 51%		C. 85%		D. 72%</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7. The capacity of a test or procedure to screen as “negative” in those NOT having a disease is called?</a:t>
            </a:r>
            <a:endParaRPr sz="1200">
              <a:latin typeface="Mada"/>
              <a:ea typeface="Mada"/>
              <a:cs typeface="Mada"/>
              <a:sym typeface="Mada"/>
            </a:endParaRPr>
          </a:p>
          <a:p>
            <a:pPr indent="0" lvl="0" marL="0" rtl="0" algn="ctr">
              <a:lnSpc>
                <a:spcPct val="115000"/>
              </a:lnSpc>
              <a:spcBef>
                <a:spcPts val="300"/>
              </a:spcBef>
              <a:spcAft>
                <a:spcPts val="0"/>
              </a:spcAft>
              <a:buNone/>
            </a:pPr>
            <a:r>
              <a:t/>
            </a:r>
            <a:endParaRPr sz="1200">
              <a:solidFill>
                <a:srgbClr val="76A5AF"/>
              </a:solidFill>
              <a:highlight>
                <a:schemeClr val="lt1"/>
              </a:highlight>
              <a:latin typeface="Mada"/>
              <a:ea typeface="Mada"/>
              <a:cs typeface="Mada"/>
              <a:sym typeface="Mada"/>
            </a:endParaRPr>
          </a:p>
          <a:p>
            <a:pPr indent="0" lvl="0" marL="0" rtl="0" algn="ctr">
              <a:lnSpc>
                <a:spcPct val="115000"/>
              </a:lnSpc>
              <a:spcBef>
                <a:spcPts val="300"/>
              </a:spcBef>
              <a:spcAft>
                <a:spcPts val="0"/>
              </a:spcAft>
              <a:buClr>
                <a:schemeClr val="dk1"/>
              </a:buClr>
              <a:buSzPts val="1100"/>
              <a:buFont typeface="Arial"/>
              <a:buNone/>
            </a:pPr>
            <a:r>
              <a:rPr lang="en-GB" sz="1200">
                <a:solidFill>
                  <a:srgbClr val="76A5AF"/>
                </a:solidFill>
                <a:highlight>
                  <a:schemeClr val="lt1"/>
                </a:highlight>
                <a:latin typeface="Mada"/>
                <a:ea typeface="Mada"/>
                <a:cs typeface="Mada"/>
                <a:sym typeface="Mada"/>
              </a:rPr>
              <a:t>A.  Sensitivity		B. Specificity		C. (+) predictive value		D. (-) predictive value</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8. Screening neonates for potential infections is considered in which of the following uses of screening?</a:t>
            </a:r>
            <a:endParaRPr sz="1200">
              <a:solidFill>
                <a:schemeClr val="dk1"/>
              </a:solidFill>
              <a:latin typeface="Mada"/>
              <a:ea typeface="Mada"/>
              <a:cs typeface="Mada"/>
              <a:sym typeface="Mada"/>
            </a:endParaRPr>
          </a:p>
          <a:p>
            <a:pPr indent="0" lvl="0" marL="0" rtl="0" algn="ctr">
              <a:lnSpc>
                <a:spcPct val="115000"/>
              </a:lnSpc>
              <a:spcBef>
                <a:spcPts val="300"/>
              </a:spcBef>
              <a:spcAft>
                <a:spcPts val="0"/>
              </a:spcAft>
              <a:buClr>
                <a:schemeClr val="dk1"/>
              </a:buClr>
              <a:buSzPts val="1100"/>
              <a:buFont typeface="Arial"/>
              <a:buNone/>
            </a:pPr>
            <a:r>
              <a:t/>
            </a:r>
            <a:endParaRPr sz="1200">
              <a:solidFill>
                <a:srgbClr val="76A5AF"/>
              </a:solidFill>
              <a:highlight>
                <a:schemeClr val="lt1"/>
              </a:highlight>
              <a:latin typeface="Mada"/>
              <a:ea typeface="Mada"/>
              <a:cs typeface="Mada"/>
              <a:sym typeface="Mada"/>
            </a:endParaRPr>
          </a:p>
          <a:p>
            <a:pPr indent="0" lvl="0" marL="0" rtl="0" algn="ctr">
              <a:lnSpc>
                <a:spcPct val="115000"/>
              </a:lnSpc>
              <a:spcBef>
                <a:spcPts val="300"/>
              </a:spcBef>
              <a:spcAft>
                <a:spcPts val="0"/>
              </a:spcAft>
              <a:buClr>
                <a:schemeClr val="dk1"/>
              </a:buClr>
              <a:buSzPts val="1100"/>
              <a:buFont typeface="Arial"/>
              <a:buNone/>
            </a:pPr>
            <a:r>
              <a:rPr lang="en-GB" sz="1200">
                <a:solidFill>
                  <a:srgbClr val="76A5AF"/>
                </a:solidFill>
                <a:highlight>
                  <a:schemeClr val="lt1"/>
                </a:highlight>
                <a:latin typeface="Mada"/>
                <a:ea typeface="Mada"/>
                <a:cs typeface="Mada"/>
                <a:sym typeface="Mada"/>
              </a:rPr>
              <a:t>A.  Control of disease		B. Case detection		C. Case finding	D. Mass screening</a:t>
            </a:r>
            <a:endParaRPr sz="1200">
              <a:solidFill>
                <a:srgbClr val="76A5AF"/>
              </a:solidFill>
              <a:latin typeface="Mada"/>
              <a:ea typeface="Mada"/>
              <a:cs typeface="Mada"/>
              <a:sym typeface="Mada"/>
            </a:endParaRPr>
          </a:p>
        </p:txBody>
      </p:sp>
      <p:graphicFrame>
        <p:nvGraphicFramePr>
          <p:cNvPr id="403" name="Google Shape;403;p34"/>
          <p:cNvGraphicFramePr/>
          <p:nvPr/>
        </p:nvGraphicFramePr>
        <p:xfrm>
          <a:off x="3342788" y="4205163"/>
          <a:ext cx="3000000" cy="3000000"/>
        </p:xfrm>
        <a:graphic>
          <a:graphicData uri="http://schemas.openxmlformats.org/drawingml/2006/table">
            <a:tbl>
              <a:tblPr>
                <a:noFill/>
                <a:tableStyleId>{B3AF7A58-5089-481D-8195-0FE4CE286233}</a:tableStyleId>
              </a:tblPr>
              <a:tblGrid>
                <a:gridCol w="786750"/>
                <a:gridCol w="786750"/>
                <a:gridCol w="786750"/>
                <a:gridCol w="786750"/>
                <a:gridCol w="786750"/>
              </a:tblGrid>
              <a:tr h="336100">
                <a:tc gridSpan="2" rowSpan="2">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Tests</a:t>
                      </a:r>
                      <a:endParaRPr b="1" sz="1200">
                        <a:solidFill>
                          <a:srgbClr val="FFFFFF"/>
                        </a:solidFill>
                        <a:latin typeface="Mada"/>
                        <a:ea typeface="Mada"/>
                        <a:cs typeface="Mada"/>
                        <a:sym typeface="Mada"/>
                      </a:endParaRPr>
                    </a:p>
                  </a:txBody>
                  <a:tcPr marT="91425" marB="91425" marR="91425" marL="91425" anchor="ctr">
                    <a:solidFill>
                      <a:srgbClr val="134F5C"/>
                    </a:solidFill>
                  </a:tcPr>
                </a:tc>
                <a:tc rowSpan="2" hMerge="1"/>
                <a:tc gridSpan="2">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GTT</a:t>
                      </a:r>
                      <a:endParaRPr b="1" sz="1200">
                        <a:solidFill>
                          <a:srgbClr val="FFFFFF"/>
                        </a:solidFill>
                        <a:latin typeface="Mada"/>
                        <a:ea typeface="Mada"/>
                        <a:cs typeface="Mada"/>
                        <a:sym typeface="Mada"/>
                      </a:endParaRPr>
                    </a:p>
                  </a:txBody>
                  <a:tcPr marT="91425" marB="91425" marR="91425" marL="91425" anchor="ctr">
                    <a:solidFill>
                      <a:srgbClr val="76A5AF"/>
                    </a:solidFill>
                  </a:tcPr>
                </a:tc>
                <a:tc hMerge="1"/>
                <a:tc rowSpan="2">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Total</a:t>
                      </a:r>
                      <a:endParaRPr b="1" sz="1200">
                        <a:solidFill>
                          <a:srgbClr val="FFFFFF"/>
                        </a:solidFill>
                        <a:latin typeface="Mada"/>
                        <a:ea typeface="Mada"/>
                        <a:cs typeface="Mada"/>
                        <a:sym typeface="Mada"/>
                      </a:endParaRPr>
                    </a:p>
                  </a:txBody>
                  <a:tcPr marT="91425" marB="91425" marR="91425" marL="91425" anchor="ctr">
                    <a:solidFill>
                      <a:srgbClr val="76A5AF"/>
                    </a:solidFill>
                  </a:tcPr>
                </a:tc>
              </a:tr>
              <a:tr h="336100">
                <a:tc gridSpan="2" vMerge="1"/>
                <a:tc hMerge="1" vMerge="1"/>
                <a:tc>
                  <a:txBody>
                    <a:bodyPr/>
                    <a:lstStyle/>
                    <a:p>
                      <a:pPr indent="0" lvl="0" marL="0" rtl="0" algn="ctr">
                        <a:spcBef>
                          <a:spcPts val="0"/>
                        </a:spcBef>
                        <a:spcAft>
                          <a:spcPts val="0"/>
                        </a:spcAft>
                        <a:buNone/>
                      </a:pPr>
                      <a:r>
                        <a:rPr lang="en-GB" sz="1200">
                          <a:latin typeface="Mada"/>
                          <a:ea typeface="Mada"/>
                          <a:cs typeface="Mada"/>
                          <a:sym typeface="Mada"/>
                        </a:rPr>
                        <a:t>+</a:t>
                      </a:r>
                      <a:endParaRPr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GB" sz="1200">
                          <a:latin typeface="Mada"/>
                          <a:ea typeface="Mada"/>
                          <a:cs typeface="Mada"/>
                          <a:sym typeface="Mada"/>
                        </a:rPr>
                        <a:t>-</a:t>
                      </a:r>
                      <a:endParaRPr sz="1200">
                        <a:latin typeface="Mada"/>
                        <a:ea typeface="Mada"/>
                        <a:cs typeface="Mada"/>
                        <a:sym typeface="Mada"/>
                      </a:endParaRPr>
                    </a:p>
                  </a:txBody>
                  <a:tcPr marT="91425" marB="91425" marR="91425" marL="91425" anchor="ctr">
                    <a:solidFill>
                      <a:srgbClr val="D0E0E3"/>
                    </a:solidFill>
                  </a:tcPr>
                </a:tc>
                <a:tc vMerge="1"/>
              </a:tr>
              <a:tr h="334350">
                <a:tc rowSpan="2">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Finger prick test</a:t>
                      </a:r>
                      <a:endParaRPr b="1" sz="1200">
                        <a:solidFill>
                          <a:srgbClr val="FFFFFF"/>
                        </a:solidFill>
                        <a:latin typeface="Mada"/>
                        <a:ea typeface="Mada"/>
                        <a:cs typeface="Mada"/>
                        <a:sym typeface="Mada"/>
                      </a:endParaRPr>
                    </a:p>
                  </a:txBody>
                  <a:tcPr marT="91425" marB="91425" marR="91425" marL="91425" anchor="ctr">
                    <a:solidFill>
                      <a:srgbClr val="76A5AF"/>
                    </a:solidFill>
                  </a:tcPr>
                </a:tc>
                <a:tc>
                  <a:txBody>
                    <a:bodyPr/>
                    <a:lstStyle/>
                    <a:p>
                      <a:pPr indent="0" lvl="0" marL="0" rtl="0" algn="ctr">
                        <a:spcBef>
                          <a:spcPts val="0"/>
                        </a:spcBef>
                        <a:spcAft>
                          <a:spcPts val="0"/>
                        </a:spcAft>
                        <a:buNone/>
                      </a:pPr>
                      <a:r>
                        <a:rPr lang="en-GB" sz="1200">
                          <a:latin typeface="Mada"/>
                          <a:ea typeface="Mada"/>
                          <a:cs typeface="Mada"/>
                          <a:sym typeface="Mada"/>
                        </a:rPr>
                        <a:t>+</a:t>
                      </a:r>
                      <a:endParaRPr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GB" sz="1200">
                          <a:latin typeface="Mada"/>
                          <a:ea typeface="Mada"/>
                          <a:cs typeface="Mada"/>
                          <a:sym typeface="Mada"/>
                        </a:rPr>
                        <a:t>282</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20</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302</a:t>
                      </a:r>
                      <a:endParaRPr sz="1200">
                        <a:latin typeface="Mada"/>
                        <a:ea typeface="Mada"/>
                        <a:cs typeface="Mada"/>
                        <a:sym typeface="Mada"/>
                      </a:endParaRPr>
                    </a:p>
                  </a:txBody>
                  <a:tcPr marT="91425" marB="91425" marR="91425" marL="91425" anchor="ctr"/>
                </a:tc>
              </a:tr>
              <a:tr h="334350">
                <a:tc vMerge="1"/>
                <a:tc>
                  <a:txBody>
                    <a:bodyPr/>
                    <a:lstStyle/>
                    <a:p>
                      <a:pPr indent="0" lvl="0" marL="0" rtl="0" algn="ctr">
                        <a:spcBef>
                          <a:spcPts val="0"/>
                        </a:spcBef>
                        <a:spcAft>
                          <a:spcPts val="0"/>
                        </a:spcAft>
                        <a:buNone/>
                      </a:pPr>
                      <a:r>
                        <a:rPr lang="en-GB" sz="1200">
                          <a:latin typeface="Mada"/>
                          <a:ea typeface="Mada"/>
                          <a:cs typeface="Mada"/>
                          <a:sym typeface="Mada"/>
                        </a:rPr>
                        <a:t>-</a:t>
                      </a:r>
                      <a:endParaRPr sz="1200">
                        <a:latin typeface="Mada"/>
                        <a:ea typeface="Mada"/>
                        <a:cs typeface="Mada"/>
                        <a:sym typeface="Mada"/>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GB" sz="1200">
                          <a:latin typeface="Mada"/>
                          <a:ea typeface="Mada"/>
                          <a:cs typeface="Mada"/>
                          <a:sym typeface="Mada"/>
                        </a:rPr>
                        <a:t>18</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230</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248</a:t>
                      </a:r>
                      <a:endParaRPr sz="1200">
                        <a:latin typeface="Mada"/>
                        <a:ea typeface="Mada"/>
                        <a:cs typeface="Mada"/>
                        <a:sym typeface="Mada"/>
                      </a:endParaRPr>
                    </a:p>
                  </a:txBody>
                  <a:tcPr marT="91425" marB="91425" marR="91425" marL="91425" anchor="ctr"/>
                </a:tc>
              </a:tr>
              <a:tr h="334350">
                <a:tc gridSpan="2">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Total</a:t>
                      </a:r>
                      <a:endParaRPr b="1" sz="1200">
                        <a:solidFill>
                          <a:srgbClr val="FFFFFF"/>
                        </a:solidFill>
                        <a:latin typeface="Mada"/>
                        <a:ea typeface="Mada"/>
                        <a:cs typeface="Mada"/>
                        <a:sym typeface="Mada"/>
                      </a:endParaRPr>
                    </a:p>
                  </a:txBody>
                  <a:tcPr marT="91425" marB="91425" marR="91425" marL="91425" anchor="ctr">
                    <a:solidFill>
                      <a:srgbClr val="76A5AF"/>
                    </a:solidFill>
                  </a:tcPr>
                </a:tc>
                <a:tc hMerge="1"/>
                <a:tc>
                  <a:txBody>
                    <a:bodyPr/>
                    <a:lstStyle/>
                    <a:p>
                      <a:pPr indent="0" lvl="0" marL="0" rtl="0" algn="ctr">
                        <a:spcBef>
                          <a:spcPts val="0"/>
                        </a:spcBef>
                        <a:spcAft>
                          <a:spcPts val="0"/>
                        </a:spcAft>
                        <a:buNone/>
                      </a:pPr>
                      <a:r>
                        <a:rPr lang="en-GB" sz="1200">
                          <a:latin typeface="Mada"/>
                          <a:ea typeface="Mada"/>
                          <a:cs typeface="Mada"/>
                          <a:sym typeface="Mada"/>
                        </a:rPr>
                        <a:t>300</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250</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550</a:t>
                      </a:r>
                      <a:endParaRPr sz="1200">
                        <a:latin typeface="Mada"/>
                        <a:ea typeface="Mada"/>
                        <a:cs typeface="Mada"/>
                        <a:sym typeface="Mada"/>
                      </a:endParaRPr>
                    </a:p>
                  </a:txBody>
                  <a:tcPr marT="91425" marB="91425" marR="91425" marL="9142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5"/>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5"/>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5"/>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1" name="Google Shape;411;p35"/>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412" name="Google Shape;412;p35"/>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a:t>
            </a:r>
            <a:r>
              <a:rPr lang="en-GB" sz="3600">
                <a:solidFill>
                  <a:srgbClr val="76A5AF"/>
                </a:solidFill>
                <a:latin typeface="Nunito"/>
                <a:ea typeface="Nunito"/>
                <a:cs typeface="Nunito"/>
                <a:sym typeface="Nunito"/>
              </a:rPr>
              <a:t>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413" name="Google Shape;413;p35"/>
          <p:cNvSpPr/>
          <p:nvPr/>
        </p:nvSpPr>
        <p:spPr>
          <a:xfrm>
            <a:off x="173675" y="5705475"/>
            <a:ext cx="7246200" cy="44385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414" name="Google Shape;414;p35"/>
          <p:cNvSpPr txBox="1"/>
          <p:nvPr/>
        </p:nvSpPr>
        <p:spPr>
          <a:xfrm>
            <a:off x="-28700" y="3962400"/>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AlHuqbani </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415" name="Google Shape;415;p35"/>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sp>
        <p:nvSpPr>
          <p:cNvPr id="416" name="Google Shape;416;p35"/>
          <p:cNvSpPr txBox="1"/>
          <p:nvPr/>
        </p:nvSpPr>
        <p:spPr>
          <a:xfrm>
            <a:off x="457300" y="5951318"/>
            <a:ext cx="24099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Leen AlMazroa</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May Babaeer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AlKhaorayef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Sara AlAbdulkareem</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Sedra Elsirawani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Wejdan Alnufaie </a:t>
            </a:r>
            <a:endParaRPr>
              <a:latin typeface="Mada"/>
              <a:ea typeface="Mada"/>
              <a:cs typeface="Mada"/>
              <a:sym typeface="Mada"/>
            </a:endParaRPr>
          </a:p>
        </p:txBody>
      </p:sp>
      <p:sp>
        <p:nvSpPr>
          <p:cNvPr id="417" name="Google Shape;417;p35"/>
          <p:cNvSpPr txBox="1"/>
          <p:nvPr/>
        </p:nvSpPr>
        <p:spPr>
          <a:xfrm>
            <a:off x="2867200" y="658092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Bassam Alkhuwaiter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Faisal Alqifari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Hameed M. Humaid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Khalid Alkhani</a:t>
            </a:r>
            <a:endParaRPr>
              <a:latin typeface="Mada"/>
              <a:ea typeface="Mada"/>
              <a:cs typeface="Mada"/>
              <a:sym typeface="Mada"/>
            </a:endParaRPr>
          </a:p>
        </p:txBody>
      </p:sp>
      <p:sp>
        <p:nvSpPr>
          <p:cNvPr id="418" name="Google Shape;418;p35"/>
          <p:cNvSpPr txBox="1"/>
          <p:nvPr/>
        </p:nvSpPr>
        <p:spPr>
          <a:xfrm>
            <a:off x="5086325" y="6580925"/>
            <a:ext cx="23334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pic>
        <p:nvPicPr>
          <p:cNvPr id="419" name="Google Shape;419;p35"/>
          <p:cNvPicPr preferRelativeResize="0"/>
          <p:nvPr/>
        </p:nvPicPr>
        <p:blipFill>
          <a:blip r:embed="rId4">
            <a:alphaModFix/>
          </a:blip>
          <a:stretch>
            <a:fillRect/>
          </a:stretch>
        </p:blipFill>
        <p:spPr>
          <a:xfrm>
            <a:off x="3014354" y="8970784"/>
            <a:ext cx="270097" cy="270066"/>
          </a:xfrm>
          <a:prstGeom prst="rect">
            <a:avLst/>
          </a:prstGeom>
          <a:noFill/>
          <a:ln>
            <a:noFill/>
          </a:ln>
        </p:spPr>
      </p:pic>
      <p:pic>
        <p:nvPicPr>
          <p:cNvPr id="420" name="Google Shape;420;p35"/>
          <p:cNvPicPr preferRelativeResize="0"/>
          <p:nvPr/>
        </p:nvPicPr>
        <p:blipFill>
          <a:blip r:embed="rId5">
            <a:alphaModFix/>
          </a:blip>
          <a:stretch>
            <a:fillRect/>
          </a:stretch>
        </p:blipFill>
        <p:spPr>
          <a:xfrm>
            <a:off x="2985775" y="8597700"/>
            <a:ext cx="327250" cy="327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6"/>
          <p:cNvSpPr/>
          <p:nvPr/>
        </p:nvSpPr>
        <p:spPr>
          <a:xfrm>
            <a:off x="1188350" y="4348350"/>
            <a:ext cx="6243600" cy="8097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6"/>
          <p:cNvSpPr txBox="1"/>
          <p:nvPr/>
        </p:nvSpPr>
        <p:spPr>
          <a:xfrm>
            <a:off x="157600" y="4194913"/>
            <a:ext cx="1030500" cy="111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a:solidFill>
                  <a:srgbClr val="45818E"/>
                </a:solidFill>
                <a:latin typeface="Nunito"/>
                <a:ea typeface="Nunito"/>
                <a:cs typeface="Nunito"/>
                <a:sym typeface="Nunito"/>
              </a:rPr>
              <a:t>Definition</a:t>
            </a:r>
            <a:endParaRPr b="1">
              <a:solidFill>
                <a:srgbClr val="45818E"/>
              </a:solidFill>
              <a:latin typeface="Nunito"/>
              <a:ea typeface="Nunito"/>
              <a:cs typeface="Nunito"/>
              <a:sym typeface="Nunito"/>
            </a:endParaRPr>
          </a:p>
        </p:txBody>
      </p:sp>
      <p:grpSp>
        <p:nvGrpSpPr>
          <p:cNvPr id="124" name="Google Shape;124;p26"/>
          <p:cNvGrpSpPr/>
          <p:nvPr/>
        </p:nvGrpSpPr>
        <p:grpSpPr>
          <a:xfrm>
            <a:off x="1188350" y="4291413"/>
            <a:ext cx="566175" cy="923575"/>
            <a:chOff x="1085125" y="209550"/>
            <a:chExt cx="566175" cy="923575"/>
          </a:xfrm>
        </p:grpSpPr>
        <p:sp>
          <p:nvSpPr>
            <p:cNvPr id="125" name="Google Shape;125;p26"/>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6"/>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26"/>
          <p:cNvSpPr txBox="1"/>
          <p:nvPr/>
        </p:nvSpPr>
        <p:spPr>
          <a:xfrm>
            <a:off x="1678325" y="4494000"/>
            <a:ext cx="5475600" cy="6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The search for </a:t>
            </a:r>
            <a:r>
              <a:rPr b="1" lang="en-GB" sz="1200">
                <a:latin typeface="Mada"/>
                <a:ea typeface="Mada"/>
                <a:cs typeface="Mada"/>
                <a:sym typeface="Mada"/>
              </a:rPr>
              <a:t>unrecognized </a:t>
            </a:r>
            <a:r>
              <a:rPr lang="en-GB" sz="1200">
                <a:latin typeface="Mada"/>
                <a:ea typeface="Mada"/>
                <a:cs typeface="Mada"/>
                <a:sym typeface="Mada"/>
              </a:rPr>
              <a:t>disease or defect by means of </a:t>
            </a:r>
            <a:r>
              <a:rPr b="1" lang="en-GB" sz="1200">
                <a:latin typeface="Mada"/>
                <a:ea typeface="Mada"/>
                <a:cs typeface="Mada"/>
                <a:sym typeface="Mada"/>
              </a:rPr>
              <a:t>rapidly </a:t>
            </a:r>
            <a:r>
              <a:rPr lang="en-GB" sz="1200">
                <a:latin typeface="Mada"/>
                <a:ea typeface="Mada"/>
                <a:cs typeface="Mada"/>
                <a:sym typeface="Mada"/>
              </a:rPr>
              <a:t>applied tests, examinations or other procedures in </a:t>
            </a:r>
            <a:r>
              <a:rPr b="1" lang="en-GB" sz="1200">
                <a:latin typeface="Mada"/>
                <a:ea typeface="Mada"/>
                <a:cs typeface="Mada"/>
                <a:sym typeface="Mada"/>
              </a:rPr>
              <a:t>apparently </a:t>
            </a:r>
            <a:r>
              <a:rPr b="1" lang="en-GB" sz="1200">
                <a:latin typeface="Mada"/>
                <a:ea typeface="Mada"/>
                <a:cs typeface="Mada"/>
                <a:sym typeface="Mada"/>
              </a:rPr>
              <a:t>healthy </a:t>
            </a:r>
            <a:r>
              <a:rPr lang="en-GB" sz="1200">
                <a:latin typeface="Mada"/>
                <a:ea typeface="Mada"/>
                <a:cs typeface="Mada"/>
                <a:sym typeface="Mada"/>
              </a:rPr>
              <a:t>individuals.</a:t>
            </a:r>
            <a:endParaRPr sz="1200">
              <a:solidFill>
                <a:schemeClr val="dk1"/>
              </a:solidFill>
              <a:highlight>
                <a:srgbClr val="FFFFFF"/>
              </a:highlight>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1200"/>
              </a:spcBef>
              <a:spcAft>
                <a:spcPts val="0"/>
              </a:spcAft>
              <a:buNone/>
            </a:pPr>
            <a:r>
              <a:t/>
            </a:r>
            <a:endParaRPr sz="1200">
              <a:latin typeface="Mada"/>
              <a:ea typeface="Mada"/>
              <a:cs typeface="Mada"/>
              <a:sym typeface="Mada"/>
            </a:endParaRPr>
          </a:p>
        </p:txBody>
      </p:sp>
      <p:sp>
        <p:nvSpPr>
          <p:cNvPr id="128" name="Google Shape;128;p26"/>
          <p:cNvSpPr txBox="1"/>
          <p:nvPr>
            <p:ph type="title"/>
          </p:nvPr>
        </p:nvSpPr>
        <p:spPr>
          <a:xfrm>
            <a:off x="182038" y="431426"/>
            <a:ext cx="6897600" cy="5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Iceberg Phenomenon of Disease</a:t>
            </a:r>
            <a:r>
              <a:rPr baseline="30000" lang="en-GB" sz="2400">
                <a:solidFill>
                  <a:srgbClr val="134F5C"/>
                </a:solidFill>
                <a:latin typeface="Nunito"/>
                <a:ea typeface="Nunito"/>
                <a:cs typeface="Nunito"/>
                <a:sym typeface="Nunito"/>
              </a:rPr>
              <a:t> 1</a:t>
            </a:r>
            <a:endParaRPr sz="2400">
              <a:solidFill>
                <a:srgbClr val="134F5C"/>
              </a:solidFill>
              <a:latin typeface="Nunito"/>
              <a:ea typeface="Nunito"/>
              <a:cs typeface="Nunito"/>
              <a:sym typeface="Nunito"/>
            </a:endParaRPr>
          </a:p>
        </p:txBody>
      </p:sp>
      <p:sp>
        <p:nvSpPr>
          <p:cNvPr id="129" name="Google Shape;129;p26"/>
          <p:cNvSpPr txBox="1"/>
          <p:nvPr>
            <p:ph type="title"/>
          </p:nvPr>
        </p:nvSpPr>
        <p:spPr>
          <a:xfrm>
            <a:off x="345950" y="3732101"/>
            <a:ext cx="6897600" cy="5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Screening </a:t>
            </a:r>
            <a:r>
              <a:rPr baseline="30000" lang="en-GB" sz="2400">
                <a:solidFill>
                  <a:srgbClr val="134F5C"/>
                </a:solidFill>
                <a:latin typeface="Nunito"/>
                <a:ea typeface="Nunito"/>
                <a:cs typeface="Nunito"/>
                <a:sym typeface="Nunito"/>
              </a:rPr>
              <a:t>2</a:t>
            </a:r>
            <a:endParaRPr sz="2400">
              <a:solidFill>
                <a:srgbClr val="134F5C"/>
              </a:solidFill>
              <a:latin typeface="Nunito"/>
              <a:ea typeface="Nunito"/>
              <a:cs typeface="Nunito"/>
              <a:sym typeface="Nunito"/>
            </a:endParaRPr>
          </a:p>
        </p:txBody>
      </p:sp>
      <p:pic>
        <p:nvPicPr>
          <p:cNvPr id="130" name="Google Shape;130;p26"/>
          <p:cNvPicPr preferRelativeResize="0"/>
          <p:nvPr/>
        </p:nvPicPr>
        <p:blipFill>
          <a:blip r:embed="rId3">
            <a:alphaModFix/>
          </a:blip>
          <a:stretch>
            <a:fillRect/>
          </a:stretch>
        </p:blipFill>
        <p:spPr>
          <a:xfrm>
            <a:off x="3617050" y="1075424"/>
            <a:ext cx="3462602" cy="2560475"/>
          </a:xfrm>
          <a:prstGeom prst="rect">
            <a:avLst/>
          </a:prstGeom>
          <a:noFill/>
          <a:ln>
            <a:noFill/>
          </a:ln>
        </p:spPr>
      </p:pic>
      <p:sp>
        <p:nvSpPr>
          <p:cNvPr id="131" name="Google Shape;131;p26"/>
          <p:cNvSpPr txBox="1"/>
          <p:nvPr/>
        </p:nvSpPr>
        <p:spPr>
          <a:xfrm>
            <a:off x="235650" y="1083975"/>
            <a:ext cx="3148200" cy="256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This concept helps in giving us a better idea of the progress of disease to its overt or apparent form.</a:t>
            </a:r>
            <a:endParaRPr sz="1200">
              <a:solidFill>
                <a:srgbClr val="999999"/>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The</a:t>
            </a:r>
            <a:r>
              <a:rPr b="1" lang="en-GB" sz="1200">
                <a:solidFill>
                  <a:srgbClr val="999999"/>
                </a:solidFill>
                <a:latin typeface="Mada"/>
                <a:ea typeface="Mada"/>
                <a:cs typeface="Mada"/>
                <a:sym typeface="Mada"/>
              </a:rPr>
              <a:t> submerged portion</a:t>
            </a:r>
            <a:r>
              <a:rPr lang="en-GB" sz="1200">
                <a:solidFill>
                  <a:srgbClr val="999999"/>
                </a:solidFill>
                <a:latin typeface="Mada"/>
                <a:ea typeface="Mada"/>
                <a:cs typeface="Mada"/>
                <a:sym typeface="Mada"/>
              </a:rPr>
              <a:t> of the iceberg represents the hidden mass of the disease (carriers)</a:t>
            </a:r>
            <a:endParaRPr sz="1200">
              <a:solidFill>
                <a:srgbClr val="999999"/>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The</a:t>
            </a:r>
            <a:r>
              <a:rPr b="1" lang="en-GB" sz="1200">
                <a:solidFill>
                  <a:srgbClr val="999999"/>
                </a:solidFill>
                <a:latin typeface="Mada"/>
                <a:ea typeface="Mada"/>
                <a:cs typeface="Mada"/>
                <a:sym typeface="Mada"/>
              </a:rPr>
              <a:t> floating tip</a:t>
            </a:r>
            <a:r>
              <a:rPr lang="en-GB" sz="1200">
                <a:solidFill>
                  <a:srgbClr val="999999"/>
                </a:solidFill>
                <a:latin typeface="Mada"/>
                <a:ea typeface="Mada"/>
                <a:cs typeface="Mada"/>
                <a:sym typeface="Mada"/>
              </a:rPr>
              <a:t> represents what physicians see in practice (symptomatic cases)</a:t>
            </a:r>
            <a:endParaRPr sz="1200">
              <a:solidFill>
                <a:srgbClr val="999999"/>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This concept is </a:t>
            </a:r>
            <a:r>
              <a:rPr b="1" lang="en-GB" sz="1200">
                <a:solidFill>
                  <a:srgbClr val="FF0000"/>
                </a:solidFill>
                <a:latin typeface="Mada"/>
                <a:ea typeface="Mada"/>
                <a:cs typeface="Mada"/>
                <a:sym typeface="Mada"/>
              </a:rPr>
              <a:t>very challenging</a:t>
            </a:r>
            <a:r>
              <a:rPr lang="en-GB" sz="1200">
                <a:latin typeface="Mada"/>
                <a:ea typeface="Mada"/>
                <a:cs typeface="Mada"/>
                <a:sym typeface="Mada"/>
              </a:rPr>
              <a:t> in </a:t>
            </a:r>
            <a:r>
              <a:rPr lang="en-GB" sz="1200">
                <a:latin typeface="Mada"/>
                <a:ea typeface="Mada"/>
                <a:cs typeface="Mada"/>
                <a:sym typeface="Mada"/>
              </a:rPr>
              <a:t>preventive</a:t>
            </a:r>
            <a:r>
              <a:rPr lang="en-GB" sz="1200">
                <a:latin typeface="Mada"/>
                <a:ea typeface="Mada"/>
                <a:cs typeface="Mada"/>
                <a:sym typeface="Mada"/>
              </a:rPr>
              <a:t> medicine, </a:t>
            </a:r>
            <a:r>
              <a:rPr lang="en-GB" sz="1200">
                <a:solidFill>
                  <a:srgbClr val="6AA84F"/>
                </a:solidFill>
                <a:latin typeface="Mada"/>
                <a:ea typeface="Mada"/>
                <a:cs typeface="Mada"/>
                <a:sym typeface="Mada"/>
              </a:rPr>
              <a:t>because if we can’t detect the disease we can’t prevent it</a:t>
            </a:r>
            <a:endParaRPr sz="1200">
              <a:solidFill>
                <a:srgbClr val="6AA84F"/>
              </a:solidFill>
              <a:latin typeface="Mada"/>
              <a:ea typeface="Mada"/>
              <a:cs typeface="Mada"/>
              <a:sym typeface="Mada"/>
            </a:endParaRPr>
          </a:p>
        </p:txBody>
      </p:sp>
      <p:pic>
        <p:nvPicPr>
          <p:cNvPr id="132" name="Google Shape;132;p26"/>
          <p:cNvPicPr preferRelativeResize="0"/>
          <p:nvPr/>
        </p:nvPicPr>
        <p:blipFill rotWithShape="1">
          <a:blip r:embed="rId4">
            <a:alphaModFix/>
          </a:blip>
          <a:srcRect b="0" l="0" r="0" t="7944"/>
          <a:stretch/>
        </p:blipFill>
        <p:spPr>
          <a:xfrm>
            <a:off x="2312600" y="5226500"/>
            <a:ext cx="4154875" cy="4340950"/>
          </a:xfrm>
          <a:prstGeom prst="rect">
            <a:avLst/>
          </a:prstGeom>
          <a:noFill/>
          <a:ln>
            <a:noFill/>
          </a:ln>
        </p:spPr>
      </p:pic>
      <p:sp>
        <p:nvSpPr>
          <p:cNvPr id="133" name="Google Shape;133;p26"/>
          <p:cNvSpPr txBox="1"/>
          <p:nvPr/>
        </p:nvSpPr>
        <p:spPr>
          <a:xfrm>
            <a:off x="157600" y="5480963"/>
            <a:ext cx="1030500" cy="111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a:solidFill>
                  <a:srgbClr val="45818E"/>
                </a:solidFill>
                <a:latin typeface="Nunito"/>
                <a:ea typeface="Nunito"/>
                <a:cs typeface="Nunito"/>
                <a:sym typeface="Nunito"/>
              </a:rPr>
              <a:t>Examples</a:t>
            </a:r>
            <a:endParaRPr b="1">
              <a:solidFill>
                <a:srgbClr val="45818E"/>
              </a:solidFill>
              <a:latin typeface="Nunito"/>
              <a:ea typeface="Nunito"/>
              <a:cs typeface="Nunito"/>
              <a:sym typeface="Nunito"/>
            </a:endParaRPr>
          </a:p>
        </p:txBody>
      </p:sp>
      <p:grpSp>
        <p:nvGrpSpPr>
          <p:cNvPr id="134" name="Google Shape;134;p26"/>
          <p:cNvGrpSpPr/>
          <p:nvPr/>
        </p:nvGrpSpPr>
        <p:grpSpPr>
          <a:xfrm>
            <a:off x="1212800" y="5577463"/>
            <a:ext cx="566175" cy="923575"/>
            <a:chOff x="1085125" y="209550"/>
            <a:chExt cx="566175" cy="923575"/>
          </a:xfrm>
        </p:grpSpPr>
        <p:sp>
          <p:nvSpPr>
            <p:cNvPr id="135" name="Google Shape;135;p26"/>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6"/>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26"/>
          <p:cNvSpPr txBox="1"/>
          <p:nvPr/>
        </p:nvSpPr>
        <p:spPr>
          <a:xfrm>
            <a:off x="0" y="9647925"/>
            <a:ext cx="7589400" cy="11916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999999"/>
              </a:buClr>
              <a:buSzPts val="1000"/>
              <a:buFont typeface="Mada"/>
              <a:buAutoNum type="arabicPeriod"/>
            </a:pPr>
            <a:r>
              <a:rPr lang="en-GB" sz="1000">
                <a:solidFill>
                  <a:srgbClr val="999999"/>
                </a:solidFill>
                <a:latin typeface="Mada"/>
                <a:ea typeface="Mada"/>
                <a:cs typeface="Mada"/>
                <a:sym typeface="Mada"/>
              </a:rPr>
              <a:t>Epidemiologist and others who study disease find that the pattern of disease in hospitals is quite different from that in a community. That is, a far larger proportion of disease (e.g., diabetes, hypertension) is hidden from view in the community than is evident to physicians or to the general public. The analogy of an iceberg, only the tip of which is seen, is widely used to describe disease in the community.</a:t>
            </a:r>
            <a:endParaRPr sz="1000">
              <a:solidFill>
                <a:srgbClr val="999999"/>
              </a:solidFill>
              <a:latin typeface="Mada"/>
              <a:ea typeface="Mada"/>
              <a:cs typeface="Mada"/>
              <a:sym typeface="Mada"/>
            </a:endParaRPr>
          </a:p>
          <a:p>
            <a:pPr indent="-292100" lvl="0" marL="457200" rtl="0" algn="l">
              <a:spcBef>
                <a:spcPts val="0"/>
              </a:spcBef>
              <a:spcAft>
                <a:spcPts val="0"/>
              </a:spcAft>
              <a:buClr>
                <a:srgbClr val="999999"/>
              </a:buClr>
              <a:buSzPts val="1000"/>
              <a:buFont typeface="Mada"/>
              <a:buAutoNum type="arabicPeriod"/>
            </a:pPr>
            <a:r>
              <a:rPr lang="en-GB" sz="1000">
                <a:solidFill>
                  <a:srgbClr val="999999"/>
                </a:solidFill>
                <a:latin typeface="Mada"/>
                <a:ea typeface="Mada"/>
                <a:cs typeface="Mada"/>
                <a:sym typeface="Mada"/>
              </a:rPr>
              <a:t>They are based primarily on conserving the physician-time for diagnosis and treatment and having technicians to administer simple, inexpensive laboratory tests.</a:t>
            </a:r>
            <a:endParaRPr sz="1000">
              <a:solidFill>
                <a:srgbClr val="999999"/>
              </a:solidFill>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7"/>
          <p:cNvPicPr preferRelativeResize="0"/>
          <p:nvPr/>
        </p:nvPicPr>
        <p:blipFill>
          <a:blip r:embed="rId3">
            <a:alphaModFix/>
          </a:blip>
          <a:stretch>
            <a:fillRect/>
          </a:stretch>
        </p:blipFill>
        <p:spPr>
          <a:xfrm>
            <a:off x="4323250" y="7929825"/>
            <a:ext cx="3183750" cy="1634050"/>
          </a:xfrm>
          <a:prstGeom prst="rect">
            <a:avLst/>
          </a:prstGeom>
          <a:noFill/>
          <a:ln>
            <a:noFill/>
          </a:ln>
        </p:spPr>
      </p:pic>
      <p:pic>
        <p:nvPicPr>
          <p:cNvPr id="143" name="Google Shape;143;p27"/>
          <p:cNvPicPr preferRelativeResize="0"/>
          <p:nvPr/>
        </p:nvPicPr>
        <p:blipFill>
          <a:blip r:embed="rId4">
            <a:alphaModFix/>
          </a:blip>
          <a:stretch>
            <a:fillRect/>
          </a:stretch>
        </p:blipFill>
        <p:spPr>
          <a:xfrm>
            <a:off x="3931937" y="866100"/>
            <a:ext cx="3631224" cy="2028450"/>
          </a:xfrm>
          <a:prstGeom prst="rect">
            <a:avLst/>
          </a:prstGeom>
          <a:noFill/>
          <a:ln>
            <a:noFill/>
          </a:ln>
        </p:spPr>
      </p:pic>
      <p:pic>
        <p:nvPicPr>
          <p:cNvPr id="144" name="Google Shape;144;p27"/>
          <p:cNvPicPr preferRelativeResize="0"/>
          <p:nvPr/>
        </p:nvPicPr>
        <p:blipFill rotWithShape="1">
          <a:blip r:embed="rId5">
            <a:alphaModFix/>
          </a:blip>
          <a:srcRect b="0" l="2908" r="3859" t="0"/>
          <a:stretch/>
        </p:blipFill>
        <p:spPr>
          <a:xfrm>
            <a:off x="0" y="8015624"/>
            <a:ext cx="4323249" cy="1462450"/>
          </a:xfrm>
          <a:prstGeom prst="rect">
            <a:avLst/>
          </a:prstGeom>
          <a:noFill/>
          <a:ln>
            <a:noFill/>
          </a:ln>
        </p:spPr>
      </p:pic>
      <p:sp>
        <p:nvSpPr>
          <p:cNvPr id="145" name="Google Shape;145;p27"/>
          <p:cNvSpPr txBox="1"/>
          <p:nvPr>
            <p:ph type="title"/>
          </p:nvPr>
        </p:nvSpPr>
        <p:spPr>
          <a:xfrm>
            <a:off x="333463" y="318301"/>
            <a:ext cx="6897600" cy="5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Lead Time</a:t>
            </a:r>
            <a:endParaRPr sz="2400">
              <a:solidFill>
                <a:srgbClr val="134F5C"/>
              </a:solidFill>
              <a:latin typeface="Nunito"/>
              <a:ea typeface="Nunito"/>
              <a:cs typeface="Nunito"/>
              <a:sym typeface="Nunito"/>
            </a:endParaRPr>
          </a:p>
        </p:txBody>
      </p:sp>
      <p:sp>
        <p:nvSpPr>
          <p:cNvPr id="146" name="Google Shape;146;p27"/>
          <p:cNvSpPr/>
          <p:nvPr/>
        </p:nvSpPr>
        <p:spPr>
          <a:xfrm>
            <a:off x="465813" y="7112425"/>
            <a:ext cx="839100" cy="698525"/>
          </a:xfrm>
          <a:custGeom>
            <a:rect b="b" l="l" r="r" t="t"/>
            <a:pathLst>
              <a:path extrusionOk="0" h="27941" w="33564">
                <a:moveTo>
                  <a:pt x="6111" y="1"/>
                </a:moveTo>
                <a:cubicBezTo>
                  <a:pt x="3455" y="1"/>
                  <a:pt x="0" y="300"/>
                  <a:pt x="0" y="4593"/>
                </a:cubicBezTo>
                <a:lnTo>
                  <a:pt x="0" y="6200"/>
                </a:lnTo>
                <a:lnTo>
                  <a:pt x="0" y="27941"/>
                </a:lnTo>
                <a:cubicBezTo>
                  <a:pt x="0" y="23649"/>
                  <a:pt x="3455" y="23349"/>
                  <a:pt x="6111" y="23349"/>
                </a:cubicBezTo>
                <a:cubicBezTo>
                  <a:pt x="6542" y="23349"/>
                  <a:pt x="6952" y="23357"/>
                  <a:pt x="7323" y="23357"/>
                </a:cubicBezTo>
                <a:lnTo>
                  <a:pt x="7323" y="23345"/>
                </a:lnTo>
                <a:lnTo>
                  <a:pt x="21896" y="23345"/>
                </a:lnTo>
                <a:cubicBezTo>
                  <a:pt x="28337" y="23345"/>
                  <a:pt x="33564" y="18130"/>
                  <a:pt x="33564" y="11677"/>
                </a:cubicBezTo>
                <a:cubicBezTo>
                  <a:pt x="33564" y="5235"/>
                  <a:pt x="28337" y="9"/>
                  <a:pt x="21896" y="9"/>
                </a:cubicBezTo>
                <a:lnTo>
                  <a:pt x="7323" y="9"/>
                </a:lnTo>
                <a:cubicBezTo>
                  <a:pt x="6952" y="9"/>
                  <a:pt x="6542" y="1"/>
                  <a:pt x="61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47" name="Google Shape;147;p27"/>
          <p:cNvSpPr/>
          <p:nvPr/>
        </p:nvSpPr>
        <p:spPr>
          <a:xfrm>
            <a:off x="465825" y="7223650"/>
            <a:ext cx="3126947" cy="698925"/>
          </a:xfrm>
          <a:custGeom>
            <a:rect b="b" l="l" r="r" t="t"/>
            <a:pathLst>
              <a:path extrusionOk="0" h="27957" w="116265">
                <a:moveTo>
                  <a:pt x="0" y="1"/>
                </a:moveTo>
                <a:lnTo>
                  <a:pt x="0" y="21741"/>
                </a:lnTo>
                <a:lnTo>
                  <a:pt x="0" y="23361"/>
                </a:lnTo>
                <a:cubicBezTo>
                  <a:pt x="0" y="27653"/>
                  <a:pt x="3455" y="27952"/>
                  <a:pt x="6111" y="27952"/>
                </a:cubicBezTo>
                <a:cubicBezTo>
                  <a:pt x="6542" y="27952"/>
                  <a:pt x="6952" y="27945"/>
                  <a:pt x="7323" y="27945"/>
                </a:cubicBezTo>
                <a:lnTo>
                  <a:pt x="7323" y="27956"/>
                </a:lnTo>
                <a:lnTo>
                  <a:pt x="104597" y="27956"/>
                </a:lnTo>
                <a:cubicBezTo>
                  <a:pt x="111038" y="27956"/>
                  <a:pt x="116265" y="22730"/>
                  <a:pt x="116265" y="16276"/>
                </a:cubicBezTo>
                <a:cubicBezTo>
                  <a:pt x="116265" y="9835"/>
                  <a:pt x="111038" y="4608"/>
                  <a:pt x="104597" y="4608"/>
                </a:cubicBezTo>
                <a:lnTo>
                  <a:pt x="7323" y="4608"/>
                </a:lnTo>
                <a:lnTo>
                  <a:pt x="7323" y="4596"/>
                </a:lnTo>
                <a:cubicBezTo>
                  <a:pt x="6961" y="4596"/>
                  <a:pt x="6563" y="4604"/>
                  <a:pt x="6144" y="4604"/>
                </a:cubicBezTo>
                <a:cubicBezTo>
                  <a:pt x="3484" y="4604"/>
                  <a:pt x="0" y="4310"/>
                  <a:pt x="0" y="1"/>
                </a:cubicBezTo>
                <a:close/>
              </a:path>
            </a:pathLst>
          </a:cu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48" name="Google Shape;148;p27"/>
          <p:cNvSpPr/>
          <p:nvPr/>
        </p:nvSpPr>
        <p:spPr>
          <a:xfrm>
            <a:off x="465813" y="7262050"/>
            <a:ext cx="863225" cy="583725"/>
          </a:xfrm>
          <a:custGeom>
            <a:rect b="b" l="l" r="r" t="t"/>
            <a:pathLst>
              <a:path extrusionOk="0" h="23349" w="34529">
                <a:moveTo>
                  <a:pt x="179" y="1"/>
                </a:moveTo>
                <a:cubicBezTo>
                  <a:pt x="60" y="441"/>
                  <a:pt x="0" y="929"/>
                  <a:pt x="0" y="1513"/>
                </a:cubicBezTo>
                <a:lnTo>
                  <a:pt x="0" y="3120"/>
                </a:lnTo>
                <a:lnTo>
                  <a:pt x="0" y="20205"/>
                </a:lnTo>
                <a:lnTo>
                  <a:pt x="0" y="21825"/>
                </a:lnTo>
                <a:cubicBezTo>
                  <a:pt x="0" y="22396"/>
                  <a:pt x="60" y="22908"/>
                  <a:pt x="179" y="23349"/>
                </a:cubicBezTo>
                <a:cubicBezTo>
                  <a:pt x="934" y="20479"/>
                  <a:pt x="3946" y="20258"/>
                  <a:pt x="6319" y="20258"/>
                </a:cubicBezTo>
                <a:cubicBezTo>
                  <a:pt x="6752" y="20258"/>
                  <a:pt x="7164" y="20265"/>
                  <a:pt x="7537" y="20265"/>
                </a:cubicBezTo>
                <a:lnTo>
                  <a:pt x="22527" y="20265"/>
                </a:lnTo>
                <a:cubicBezTo>
                  <a:pt x="29159" y="20265"/>
                  <a:pt x="34528" y="15038"/>
                  <a:pt x="34528" y="8597"/>
                </a:cubicBezTo>
                <a:cubicBezTo>
                  <a:pt x="34528" y="6597"/>
                  <a:pt x="34016" y="4715"/>
                  <a:pt x="33112" y="3072"/>
                </a:cubicBezTo>
                <a:lnTo>
                  <a:pt x="7323" y="3072"/>
                </a:lnTo>
                <a:lnTo>
                  <a:pt x="7323" y="3060"/>
                </a:lnTo>
                <a:cubicBezTo>
                  <a:pt x="6959" y="3060"/>
                  <a:pt x="6557" y="3068"/>
                  <a:pt x="6134" y="3068"/>
                </a:cubicBezTo>
                <a:cubicBezTo>
                  <a:pt x="3834" y="3068"/>
                  <a:pt x="923" y="2847"/>
                  <a:pt x="179" y="1"/>
                </a:cubicBezTo>
                <a:close/>
              </a:path>
            </a:pathLst>
          </a:cu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49" name="Google Shape;149;p27"/>
          <p:cNvSpPr/>
          <p:nvPr/>
        </p:nvSpPr>
        <p:spPr>
          <a:xfrm>
            <a:off x="465813" y="7124350"/>
            <a:ext cx="839100" cy="698800"/>
          </a:xfrm>
          <a:custGeom>
            <a:rect b="b" l="l" r="r" t="t"/>
            <a:pathLst>
              <a:path extrusionOk="0" h="27952" w="33564">
                <a:moveTo>
                  <a:pt x="6144" y="1"/>
                </a:moveTo>
                <a:cubicBezTo>
                  <a:pt x="3484" y="1"/>
                  <a:pt x="0" y="294"/>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61" y="8"/>
                  <a:pt x="6563" y="1"/>
                  <a:pt x="6144"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150" name="Google Shape;150;p27"/>
          <p:cNvSpPr txBox="1"/>
          <p:nvPr/>
        </p:nvSpPr>
        <p:spPr>
          <a:xfrm>
            <a:off x="1290275" y="7429075"/>
            <a:ext cx="2459700" cy="4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34F5C"/>
                </a:solidFill>
                <a:latin typeface="Nunito"/>
                <a:ea typeface="Nunito"/>
                <a:cs typeface="Nunito"/>
                <a:sym typeface="Nunito"/>
              </a:rPr>
              <a:t>Lead Time Bias </a:t>
            </a:r>
            <a:r>
              <a:rPr b="1" baseline="30000" lang="en-GB">
                <a:solidFill>
                  <a:srgbClr val="134F5C"/>
                </a:solidFill>
                <a:latin typeface="Nunito"/>
                <a:ea typeface="Nunito"/>
                <a:cs typeface="Nunito"/>
                <a:sym typeface="Nunito"/>
              </a:rPr>
              <a:t>3</a:t>
            </a:r>
            <a:endParaRPr b="1" baseline="30000">
              <a:solidFill>
                <a:srgbClr val="134F5C"/>
              </a:solidFill>
              <a:highlight>
                <a:srgbClr val="FFFFFF"/>
              </a:highlight>
              <a:latin typeface="Nunito"/>
              <a:ea typeface="Nunito"/>
              <a:cs typeface="Nunito"/>
              <a:sym typeface="Nunito"/>
            </a:endParaRPr>
          </a:p>
          <a:p>
            <a:pPr indent="0" lvl="0" marL="0" rtl="0" algn="ctr">
              <a:spcBef>
                <a:spcPts val="0"/>
              </a:spcBef>
              <a:spcAft>
                <a:spcPts val="0"/>
              </a:spcAft>
              <a:buNone/>
            </a:pPr>
            <a:r>
              <a:t/>
            </a:r>
            <a:endParaRPr sz="1800">
              <a:solidFill>
                <a:srgbClr val="FFFFFF"/>
              </a:solidFill>
              <a:latin typeface="Nunito"/>
              <a:ea typeface="Nunito"/>
              <a:cs typeface="Nunito"/>
              <a:sym typeface="Nunito"/>
            </a:endParaRPr>
          </a:p>
        </p:txBody>
      </p:sp>
      <p:sp>
        <p:nvSpPr>
          <p:cNvPr id="151" name="Google Shape;151;p27"/>
          <p:cNvSpPr txBox="1"/>
          <p:nvPr/>
        </p:nvSpPr>
        <p:spPr>
          <a:xfrm>
            <a:off x="502884" y="4462546"/>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5400" u="none" cap="none" strike="noStrike">
                <a:solidFill>
                  <a:srgbClr val="134F5C"/>
                </a:solidFill>
                <a:latin typeface="Georgia"/>
                <a:ea typeface="Georgia"/>
                <a:cs typeface="Georgia"/>
                <a:sym typeface="Georgia"/>
              </a:rPr>
              <a:t>1</a:t>
            </a:r>
            <a:endParaRPr b="1" sz="5400">
              <a:solidFill>
                <a:srgbClr val="134F5C"/>
              </a:solidFill>
              <a:latin typeface="Georgia"/>
              <a:ea typeface="Georgia"/>
              <a:cs typeface="Georgia"/>
              <a:sym typeface="Georgia"/>
            </a:endParaRPr>
          </a:p>
        </p:txBody>
      </p:sp>
      <p:sp>
        <p:nvSpPr>
          <p:cNvPr id="152" name="Google Shape;152;p27"/>
          <p:cNvSpPr/>
          <p:nvPr/>
        </p:nvSpPr>
        <p:spPr>
          <a:xfrm>
            <a:off x="1025785" y="4683516"/>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53" name="Google Shape;153;p27"/>
          <p:cNvSpPr txBox="1"/>
          <p:nvPr/>
        </p:nvSpPr>
        <p:spPr>
          <a:xfrm>
            <a:off x="502884" y="5291683"/>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D0E0E3"/>
                </a:solidFill>
                <a:latin typeface="Georgia"/>
                <a:ea typeface="Georgia"/>
                <a:cs typeface="Georgia"/>
                <a:sym typeface="Georgia"/>
              </a:rPr>
              <a:t>2</a:t>
            </a:r>
            <a:endParaRPr b="1" sz="5400">
              <a:solidFill>
                <a:srgbClr val="D0E0E3"/>
              </a:solidFill>
              <a:latin typeface="Georgia"/>
              <a:ea typeface="Georgia"/>
              <a:cs typeface="Georgia"/>
              <a:sym typeface="Georgia"/>
            </a:endParaRPr>
          </a:p>
        </p:txBody>
      </p:sp>
      <p:sp>
        <p:nvSpPr>
          <p:cNvPr id="154" name="Google Shape;154;p27"/>
          <p:cNvSpPr/>
          <p:nvPr/>
        </p:nvSpPr>
        <p:spPr>
          <a:xfrm>
            <a:off x="1025785" y="5512653"/>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55" name="Google Shape;155;p27"/>
          <p:cNvSpPr txBox="1"/>
          <p:nvPr/>
        </p:nvSpPr>
        <p:spPr>
          <a:xfrm>
            <a:off x="502884" y="6126034"/>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45818E"/>
                </a:solidFill>
                <a:latin typeface="Georgia"/>
                <a:ea typeface="Georgia"/>
                <a:cs typeface="Georgia"/>
                <a:sym typeface="Georgia"/>
              </a:rPr>
              <a:t>3</a:t>
            </a:r>
            <a:endParaRPr b="1" sz="5400">
              <a:solidFill>
                <a:srgbClr val="45818E"/>
              </a:solidFill>
              <a:latin typeface="Georgia"/>
              <a:ea typeface="Georgia"/>
              <a:cs typeface="Georgia"/>
              <a:sym typeface="Georgia"/>
            </a:endParaRPr>
          </a:p>
        </p:txBody>
      </p:sp>
      <p:sp>
        <p:nvSpPr>
          <p:cNvPr id="156" name="Google Shape;156;p27"/>
          <p:cNvSpPr/>
          <p:nvPr/>
        </p:nvSpPr>
        <p:spPr>
          <a:xfrm>
            <a:off x="1025785" y="6444739"/>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57" name="Google Shape;157;p27"/>
          <p:cNvSpPr txBox="1"/>
          <p:nvPr/>
        </p:nvSpPr>
        <p:spPr>
          <a:xfrm>
            <a:off x="1155675" y="4823850"/>
            <a:ext cx="6006900" cy="488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GB" sz="1200">
                <a:solidFill>
                  <a:schemeClr val="dk1"/>
                </a:solidFill>
                <a:highlight>
                  <a:srgbClr val="FFFFFF"/>
                </a:highlight>
                <a:latin typeface="Mada"/>
                <a:ea typeface="Mada"/>
                <a:cs typeface="Mada"/>
                <a:sym typeface="Mada"/>
              </a:rPr>
              <a:t>Lead time</a:t>
            </a:r>
            <a:r>
              <a:rPr b="1" lang="en-GB" sz="1200">
                <a:solidFill>
                  <a:schemeClr val="dk1"/>
                </a:solidFill>
                <a:latin typeface="Mada"/>
                <a:ea typeface="Mada"/>
                <a:cs typeface="Mada"/>
                <a:sym typeface="Mada"/>
              </a:rPr>
              <a:t> </a:t>
            </a:r>
            <a:r>
              <a:rPr b="1" baseline="30000" lang="en-GB" sz="1200">
                <a:solidFill>
                  <a:schemeClr val="dk1"/>
                </a:solidFill>
                <a:latin typeface="Mada"/>
                <a:ea typeface="Mada"/>
                <a:cs typeface="Mada"/>
                <a:sym typeface="Mada"/>
              </a:rPr>
              <a:t>1</a:t>
            </a:r>
            <a:r>
              <a:rPr lang="en-GB" sz="1200">
                <a:solidFill>
                  <a:schemeClr val="dk1"/>
                </a:solidFill>
                <a:highlight>
                  <a:srgbClr val="FFFFFF"/>
                </a:highlight>
                <a:latin typeface="Mada"/>
                <a:ea typeface="Mada"/>
                <a:cs typeface="Mada"/>
                <a:sym typeface="Mada"/>
              </a:rPr>
              <a:t> is the advantage gained by screening </a:t>
            </a:r>
            <a:r>
              <a:rPr lang="en-GB" sz="1200">
                <a:solidFill>
                  <a:srgbClr val="999999"/>
                </a:solidFill>
                <a:highlight>
                  <a:srgbClr val="FFFFFF"/>
                </a:highlight>
                <a:latin typeface="Mada"/>
                <a:ea typeface="Mada"/>
                <a:cs typeface="Mada"/>
                <a:sym typeface="Mada"/>
              </a:rPr>
              <a:t>presented by alteration in the outcome.</a:t>
            </a:r>
            <a:endParaRPr sz="1200">
              <a:solidFill>
                <a:srgbClr val="999999"/>
              </a:solidFill>
              <a:highlight>
                <a:srgbClr val="FFFFFF"/>
              </a:highlight>
              <a:latin typeface="Mada"/>
              <a:ea typeface="Mada"/>
              <a:cs typeface="Mada"/>
              <a:sym typeface="Mada"/>
            </a:endParaRPr>
          </a:p>
          <a:p>
            <a:pPr indent="0" lvl="0" marL="0" marR="0" rtl="0" algn="l">
              <a:spcBef>
                <a:spcPts val="1200"/>
              </a:spcBef>
              <a:spcAft>
                <a:spcPts val="0"/>
              </a:spcAft>
              <a:buNone/>
            </a:pPr>
            <a:r>
              <a:t/>
            </a:r>
            <a:endParaRPr sz="1200">
              <a:latin typeface="Mada"/>
              <a:ea typeface="Mada"/>
              <a:cs typeface="Mada"/>
              <a:sym typeface="Mada"/>
            </a:endParaRPr>
          </a:p>
        </p:txBody>
      </p:sp>
      <p:sp>
        <p:nvSpPr>
          <p:cNvPr id="158" name="Google Shape;158;p27"/>
          <p:cNvSpPr txBox="1"/>
          <p:nvPr/>
        </p:nvSpPr>
        <p:spPr>
          <a:xfrm>
            <a:off x="1170675" y="5490747"/>
            <a:ext cx="6006900" cy="583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200"/>
              <a:t>I</a:t>
            </a:r>
            <a:r>
              <a:rPr lang="en-GB" sz="1200">
                <a:latin typeface="Mada"/>
                <a:ea typeface="Mada"/>
                <a:cs typeface="Mada"/>
                <a:sym typeface="Mada"/>
              </a:rPr>
              <a:t>t is defined as the period between diagnosis by early detection </a:t>
            </a:r>
            <a:r>
              <a:rPr lang="en-GB" sz="1200">
                <a:solidFill>
                  <a:srgbClr val="999999"/>
                </a:solidFill>
                <a:latin typeface="Mada"/>
                <a:ea typeface="Mada"/>
                <a:cs typeface="Mada"/>
                <a:sym typeface="Mada"/>
              </a:rPr>
              <a:t>(screening)</a:t>
            </a:r>
            <a:r>
              <a:rPr lang="en-GB" sz="1200">
                <a:solidFill>
                  <a:srgbClr val="B7B7B7"/>
                </a:solidFill>
                <a:latin typeface="Mada"/>
                <a:ea typeface="Mada"/>
                <a:cs typeface="Mada"/>
                <a:sym typeface="Mada"/>
              </a:rPr>
              <a:t> </a:t>
            </a:r>
            <a:r>
              <a:rPr lang="en-GB" sz="1200">
                <a:latin typeface="Mada"/>
                <a:ea typeface="Mada"/>
                <a:cs typeface="Mada"/>
                <a:sym typeface="Mada"/>
              </a:rPr>
              <a:t>and diagnosis by other means</a:t>
            </a:r>
            <a:r>
              <a:rPr b="1" lang="en-GB" sz="1200">
                <a:solidFill>
                  <a:schemeClr val="dk1"/>
                </a:solidFill>
                <a:latin typeface="Mada"/>
                <a:ea typeface="Mada"/>
                <a:cs typeface="Mada"/>
                <a:sym typeface="Mada"/>
              </a:rPr>
              <a:t> </a:t>
            </a:r>
            <a:r>
              <a:rPr b="1" baseline="30000" lang="en-GB" sz="1200">
                <a:solidFill>
                  <a:schemeClr val="dk1"/>
                </a:solidFill>
                <a:latin typeface="Mada"/>
                <a:ea typeface="Mada"/>
                <a:cs typeface="Mada"/>
                <a:sym typeface="Mada"/>
              </a:rPr>
              <a:t>2</a:t>
            </a:r>
            <a:r>
              <a:rPr b="1" lang="en-GB" sz="1200">
                <a:solidFill>
                  <a:schemeClr val="dk1"/>
                </a:solidFill>
                <a:latin typeface="Mada"/>
                <a:ea typeface="Mada"/>
                <a:cs typeface="Mada"/>
                <a:sym typeface="Mada"/>
              </a:rPr>
              <a:t>.</a:t>
            </a:r>
            <a:endParaRPr sz="1200">
              <a:latin typeface="Mada"/>
              <a:ea typeface="Mada"/>
              <a:cs typeface="Mada"/>
              <a:sym typeface="Mada"/>
            </a:endParaRPr>
          </a:p>
        </p:txBody>
      </p:sp>
      <p:sp>
        <p:nvSpPr>
          <p:cNvPr id="159" name="Google Shape;159;p27"/>
          <p:cNvSpPr txBox="1"/>
          <p:nvPr/>
        </p:nvSpPr>
        <p:spPr>
          <a:xfrm>
            <a:off x="1170675" y="6422850"/>
            <a:ext cx="6006900" cy="583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The benefit of the program must be seen in terms of its outcome, </a:t>
            </a:r>
            <a:r>
              <a:rPr lang="en-GB" sz="1200">
                <a:solidFill>
                  <a:srgbClr val="999999"/>
                </a:solidFill>
                <a:latin typeface="Mada"/>
                <a:ea typeface="Mada"/>
                <a:cs typeface="Mada"/>
                <a:sym typeface="Mada"/>
              </a:rPr>
              <a:t>so if there’s no benefit in early detection the lead time is considered a bias and doesn’t provide critical info.</a:t>
            </a:r>
            <a:endParaRPr sz="1200">
              <a:solidFill>
                <a:srgbClr val="999999"/>
              </a:solidFill>
              <a:latin typeface="Mada"/>
              <a:ea typeface="Mada"/>
              <a:cs typeface="Mada"/>
              <a:sym typeface="Mada"/>
            </a:endParaRPr>
          </a:p>
        </p:txBody>
      </p:sp>
      <p:sp>
        <p:nvSpPr>
          <p:cNvPr id="160" name="Google Shape;160;p27"/>
          <p:cNvSpPr/>
          <p:nvPr/>
        </p:nvSpPr>
        <p:spPr>
          <a:xfrm>
            <a:off x="465825" y="3159288"/>
            <a:ext cx="2085900" cy="13998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b"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lang="en-GB" sz="1200">
                <a:solidFill>
                  <a:schemeClr val="dk1"/>
                </a:solidFill>
                <a:latin typeface="Mada"/>
                <a:ea typeface="Mada"/>
                <a:cs typeface="Mada"/>
                <a:sym typeface="Mada"/>
              </a:rPr>
              <a:t>is the outcome of the disease.</a:t>
            </a:r>
            <a:endParaRPr sz="1200">
              <a:solidFill>
                <a:schemeClr val="dk1"/>
              </a:solidFill>
              <a:highlight>
                <a:srgbClr val="FFFFFF"/>
              </a:highlight>
              <a:latin typeface="Mada"/>
              <a:ea typeface="Mada"/>
              <a:cs typeface="Mada"/>
              <a:sym typeface="Mada"/>
            </a:endParaRPr>
          </a:p>
          <a:p>
            <a:pPr indent="0" lvl="0" marL="0" rtl="0" algn="l">
              <a:spcBef>
                <a:spcPts val="1200"/>
              </a:spcBef>
              <a:spcAft>
                <a:spcPts val="0"/>
              </a:spcAft>
              <a:buNone/>
            </a:pPr>
            <a:r>
              <a:t/>
            </a:r>
            <a:endParaRPr sz="1200">
              <a:latin typeface="Mada"/>
              <a:ea typeface="Mada"/>
              <a:cs typeface="Mada"/>
              <a:sym typeface="Mada"/>
            </a:endParaRPr>
          </a:p>
        </p:txBody>
      </p:sp>
      <p:sp>
        <p:nvSpPr>
          <p:cNvPr id="161" name="Google Shape;161;p27"/>
          <p:cNvSpPr/>
          <p:nvPr/>
        </p:nvSpPr>
        <p:spPr>
          <a:xfrm>
            <a:off x="779124" y="3025938"/>
            <a:ext cx="1434300" cy="3078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A</a:t>
            </a:r>
            <a:endParaRPr>
              <a:solidFill>
                <a:srgbClr val="FFFFFF"/>
              </a:solidFill>
              <a:latin typeface="Nunito"/>
              <a:ea typeface="Nunito"/>
              <a:cs typeface="Nunito"/>
              <a:sym typeface="Nunito"/>
            </a:endParaRPr>
          </a:p>
        </p:txBody>
      </p:sp>
      <p:sp>
        <p:nvSpPr>
          <p:cNvPr id="162" name="Google Shape;162;p27"/>
          <p:cNvSpPr/>
          <p:nvPr/>
        </p:nvSpPr>
        <p:spPr>
          <a:xfrm>
            <a:off x="2751825" y="3159288"/>
            <a:ext cx="2085900" cy="13998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endParaRPr>
          </a:p>
          <a:p>
            <a:pPr indent="0" lvl="0" marL="0" rtl="0" algn="ctr">
              <a:spcBef>
                <a:spcPts val="0"/>
              </a:spcBef>
              <a:spcAft>
                <a:spcPts val="0"/>
              </a:spcAft>
              <a:buNone/>
            </a:pPr>
            <a:r>
              <a:t/>
            </a:r>
            <a:endParaRPr sz="1200">
              <a:solidFill>
                <a:schemeClr val="dk1"/>
              </a:solidFill>
            </a:endParaRPr>
          </a:p>
          <a:p>
            <a:pPr indent="0" lvl="0" marL="0" rtl="0" algn="ctr">
              <a:lnSpc>
                <a:spcPct val="150000"/>
              </a:lnSpc>
              <a:spcBef>
                <a:spcPts val="0"/>
              </a:spcBef>
              <a:spcAft>
                <a:spcPts val="0"/>
              </a:spcAft>
              <a:buNone/>
            </a:pPr>
            <a:r>
              <a:t/>
            </a:r>
            <a:endParaRPr sz="1200">
              <a:solidFill>
                <a:schemeClr val="dk1"/>
              </a:solidFill>
              <a:latin typeface="Mada"/>
              <a:ea typeface="Mada"/>
              <a:cs typeface="Mada"/>
              <a:sym typeface="Mada"/>
            </a:endParaRPr>
          </a:p>
          <a:p>
            <a:pPr indent="0" lvl="0" marL="0" rtl="0" algn="ctr">
              <a:lnSpc>
                <a:spcPct val="150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Is the outcome to be detected when the disease is detected at the earliest possible moment</a:t>
            </a:r>
            <a:endParaRPr sz="1200">
              <a:solidFill>
                <a:schemeClr val="dk1"/>
              </a:solidFill>
              <a:highlight>
                <a:srgbClr val="FFFFFF"/>
              </a:highlight>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63" name="Google Shape;163;p27"/>
          <p:cNvSpPr/>
          <p:nvPr/>
        </p:nvSpPr>
        <p:spPr>
          <a:xfrm>
            <a:off x="3065124" y="3025938"/>
            <a:ext cx="1434300" cy="307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B</a:t>
            </a:r>
            <a:endParaRPr>
              <a:solidFill>
                <a:srgbClr val="FFFFFF"/>
              </a:solidFill>
              <a:latin typeface="Nunito"/>
              <a:ea typeface="Nunito"/>
              <a:cs typeface="Nunito"/>
              <a:sym typeface="Nunito"/>
            </a:endParaRPr>
          </a:p>
        </p:txBody>
      </p:sp>
      <p:sp>
        <p:nvSpPr>
          <p:cNvPr id="164" name="Google Shape;164;p27"/>
          <p:cNvSpPr/>
          <p:nvPr/>
        </p:nvSpPr>
        <p:spPr>
          <a:xfrm>
            <a:off x="5037825" y="3159288"/>
            <a:ext cx="2085900" cy="13998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is the benefit of the </a:t>
            </a:r>
            <a:r>
              <a:rPr lang="en-GB" sz="1200">
                <a:solidFill>
                  <a:srgbClr val="999999"/>
                </a:solidFill>
                <a:latin typeface="Mada"/>
                <a:ea typeface="Mada"/>
                <a:cs typeface="Mada"/>
                <a:sym typeface="Mada"/>
              </a:rPr>
              <a:t>screening </a:t>
            </a:r>
            <a:r>
              <a:rPr lang="en-GB" sz="1200">
                <a:solidFill>
                  <a:schemeClr val="dk1"/>
                </a:solidFill>
                <a:latin typeface="Mada"/>
                <a:ea typeface="Mada"/>
                <a:cs typeface="Mada"/>
                <a:sym typeface="Mada"/>
              </a:rPr>
              <a:t>program.</a:t>
            </a:r>
            <a:endParaRPr sz="1200">
              <a:latin typeface="Mada"/>
              <a:ea typeface="Mada"/>
              <a:cs typeface="Mada"/>
              <a:sym typeface="Mada"/>
            </a:endParaRPr>
          </a:p>
        </p:txBody>
      </p:sp>
      <p:sp>
        <p:nvSpPr>
          <p:cNvPr id="165" name="Google Shape;165;p27"/>
          <p:cNvSpPr/>
          <p:nvPr/>
        </p:nvSpPr>
        <p:spPr>
          <a:xfrm>
            <a:off x="5351124" y="3025938"/>
            <a:ext cx="1434300" cy="3078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Nunito"/>
                <a:ea typeface="Nunito"/>
                <a:cs typeface="Nunito"/>
                <a:sym typeface="Nunito"/>
              </a:rPr>
              <a:t>B-A</a:t>
            </a:r>
            <a:endParaRPr>
              <a:solidFill>
                <a:srgbClr val="FFFFFF"/>
              </a:solidFill>
              <a:latin typeface="Nunito"/>
              <a:ea typeface="Nunito"/>
              <a:cs typeface="Nunito"/>
              <a:sym typeface="Nunito"/>
            </a:endParaRPr>
          </a:p>
        </p:txBody>
      </p:sp>
      <p:pic>
        <p:nvPicPr>
          <p:cNvPr id="166" name="Google Shape;166;p27"/>
          <p:cNvPicPr preferRelativeResize="0"/>
          <p:nvPr/>
        </p:nvPicPr>
        <p:blipFill>
          <a:blip r:embed="rId6">
            <a:alphaModFix/>
          </a:blip>
          <a:stretch>
            <a:fillRect/>
          </a:stretch>
        </p:blipFill>
        <p:spPr>
          <a:xfrm>
            <a:off x="333471" y="1174722"/>
            <a:ext cx="3631226" cy="1462450"/>
          </a:xfrm>
          <a:prstGeom prst="rect">
            <a:avLst/>
          </a:prstGeom>
          <a:noFill/>
          <a:ln>
            <a:noFill/>
          </a:ln>
        </p:spPr>
      </p:pic>
      <p:sp>
        <p:nvSpPr>
          <p:cNvPr id="167" name="Google Shape;167;p27"/>
          <p:cNvSpPr/>
          <p:nvPr/>
        </p:nvSpPr>
        <p:spPr>
          <a:xfrm>
            <a:off x="3521024" y="1596354"/>
            <a:ext cx="170400" cy="1965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p:nvPr/>
        </p:nvSpPr>
        <p:spPr>
          <a:xfrm>
            <a:off x="3521024" y="1829179"/>
            <a:ext cx="170400" cy="1965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txBox="1"/>
          <p:nvPr/>
        </p:nvSpPr>
        <p:spPr>
          <a:xfrm>
            <a:off x="0" y="9647925"/>
            <a:ext cx="7589400" cy="11916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Think of lead time as the time that could’ve been wasted before an actual diagnosis is made (after the symptoms appeared). Early detection can help treat many diseases and prevent their complications.</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Detection programmes should, therefore, concentrate on those conditions where the time lag between the disease onset and its final critical point is sufficiently long to be suitable for population screening </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Lead time bias is an increase in the perceived survival time (what you see) </a:t>
            </a:r>
            <a:r>
              <a:rPr lang="en-GB" sz="1000">
                <a:solidFill>
                  <a:srgbClr val="6AA84F"/>
                </a:solidFill>
                <a:latin typeface="Mada"/>
                <a:ea typeface="Mada"/>
                <a:cs typeface="Mada"/>
                <a:sym typeface="Mada"/>
              </a:rPr>
              <a:t>without</a:t>
            </a:r>
            <a:r>
              <a:rPr lang="en-GB" sz="1000">
                <a:solidFill>
                  <a:srgbClr val="6AA84F"/>
                </a:solidFill>
                <a:latin typeface="Mada"/>
                <a:ea typeface="Mada"/>
                <a:cs typeface="Mada"/>
                <a:sym typeface="Mada"/>
              </a:rPr>
              <a:t> affecting the outcome. For example, if there’s an untreatable cancer and its survival time was 10 years, even if you diagnose the case early the outcome is the same. </a:t>
            </a:r>
            <a:endParaRPr sz="10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p:nvPr/>
        </p:nvSpPr>
        <p:spPr>
          <a:xfrm>
            <a:off x="1917200" y="2091933"/>
            <a:ext cx="5587800" cy="13296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8"/>
          <p:cNvSpPr txBox="1"/>
          <p:nvPr/>
        </p:nvSpPr>
        <p:spPr>
          <a:xfrm>
            <a:off x="19050" y="2516125"/>
            <a:ext cx="19527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800">
                <a:solidFill>
                  <a:srgbClr val="45818E"/>
                </a:solidFill>
                <a:latin typeface="Nunito"/>
                <a:ea typeface="Nunito"/>
                <a:cs typeface="Nunito"/>
                <a:sym typeface="Nunito"/>
              </a:rPr>
              <a:t>Screening tests </a:t>
            </a:r>
            <a:r>
              <a:rPr b="1" baseline="30000" lang="en-GB" sz="1800">
                <a:solidFill>
                  <a:srgbClr val="45818E"/>
                </a:solidFill>
                <a:latin typeface="Nunito"/>
                <a:ea typeface="Nunito"/>
                <a:cs typeface="Nunito"/>
                <a:sym typeface="Nunito"/>
              </a:rPr>
              <a:t>1</a:t>
            </a:r>
            <a:endParaRPr b="1" baseline="30000" sz="1800">
              <a:solidFill>
                <a:srgbClr val="45818E"/>
              </a:solidFill>
              <a:latin typeface="Nunito"/>
              <a:ea typeface="Nunito"/>
              <a:cs typeface="Nunito"/>
              <a:sym typeface="Nunito"/>
            </a:endParaRPr>
          </a:p>
        </p:txBody>
      </p:sp>
      <p:grpSp>
        <p:nvGrpSpPr>
          <p:cNvPr id="176" name="Google Shape;176;p28"/>
          <p:cNvGrpSpPr/>
          <p:nvPr/>
        </p:nvGrpSpPr>
        <p:grpSpPr>
          <a:xfrm>
            <a:off x="1933425" y="2264463"/>
            <a:ext cx="566175" cy="923575"/>
            <a:chOff x="1085125" y="209550"/>
            <a:chExt cx="566175" cy="923575"/>
          </a:xfrm>
        </p:grpSpPr>
        <p:sp>
          <p:nvSpPr>
            <p:cNvPr id="177" name="Google Shape;177;p2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28"/>
          <p:cNvSpPr txBox="1"/>
          <p:nvPr/>
        </p:nvSpPr>
        <p:spPr>
          <a:xfrm>
            <a:off x="2537050" y="2120700"/>
            <a:ext cx="4572000" cy="12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ada"/>
                <a:ea typeface="Mada"/>
                <a:cs typeface="Mada"/>
                <a:sym typeface="Mada"/>
              </a:rPr>
              <a:t>I</a:t>
            </a:r>
            <a:r>
              <a:rPr lang="en-GB" sz="1200">
                <a:latin typeface="Mada"/>
                <a:ea typeface="Mada"/>
                <a:cs typeface="Mada"/>
                <a:sym typeface="Mada"/>
              </a:rPr>
              <a:t>s testing for infection or disease in populations or in individuals who are </a:t>
            </a:r>
            <a:r>
              <a:rPr b="1" lang="en-GB" sz="1200">
                <a:solidFill>
                  <a:srgbClr val="FF0000"/>
                </a:solidFill>
                <a:latin typeface="Mada"/>
                <a:ea typeface="Mada"/>
                <a:cs typeface="Mada"/>
                <a:sym typeface="Mada"/>
              </a:rPr>
              <a:t>not seeking</a:t>
            </a:r>
            <a:r>
              <a:rPr lang="en-GB" sz="1200">
                <a:latin typeface="Mada"/>
                <a:ea typeface="Mada"/>
                <a:cs typeface="Mada"/>
                <a:sym typeface="Mada"/>
              </a:rPr>
              <a:t> health care.</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highlight>
                <a:srgbClr val="FFFF00"/>
              </a:highlight>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u="sng">
                <a:highlight>
                  <a:srgbClr val="CFE2F3"/>
                </a:highlight>
                <a:latin typeface="Mada"/>
                <a:ea typeface="Mada"/>
                <a:cs typeface="Mada"/>
                <a:sym typeface="Mada"/>
              </a:rPr>
              <a:t>For example:</a:t>
            </a:r>
            <a:r>
              <a:rPr lang="en-GB" sz="1200">
                <a:latin typeface="Mada"/>
                <a:ea typeface="Mada"/>
                <a:cs typeface="Mada"/>
                <a:sym typeface="Mada"/>
              </a:rPr>
              <a:t> serological testing for AIDS virus in blood donors, neonatal screening and premarital screening for syphilis.</a:t>
            </a:r>
            <a:endParaRPr sz="1200">
              <a:latin typeface="Mada"/>
              <a:ea typeface="Mada"/>
              <a:cs typeface="Mada"/>
              <a:sym typeface="Mada"/>
            </a:endParaRPr>
          </a:p>
          <a:p>
            <a:pPr indent="0" lvl="0" marL="0" rtl="0" algn="l">
              <a:spcBef>
                <a:spcPts val="0"/>
              </a:spcBef>
              <a:spcAft>
                <a:spcPts val="0"/>
              </a:spcAft>
              <a:buNone/>
            </a:pPr>
            <a:r>
              <a:t/>
            </a:r>
            <a:endParaRPr/>
          </a:p>
        </p:txBody>
      </p:sp>
      <p:sp>
        <p:nvSpPr>
          <p:cNvPr id="180" name="Google Shape;180;p28"/>
          <p:cNvSpPr txBox="1"/>
          <p:nvPr/>
        </p:nvSpPr>
        <p:spPr>
          <a:xfrm>
            <a:off x="35275" y="4058050"/>
            <a:ext cx="2139600" cy="4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45818E"/>
                </a:solidFill>
                <a:latin typeface="Nunito"/>
                <a:ea typeface="Nunito"/>
                <a:cs typeface="Nunito"/>
                <a:sym typeface="Nunito"/>
              </a:rPr>
              <a:t>Diagnostic tests</a:t>
            </a:r>
            <a:endParaRPr b="1" sz="1800">
              <a:solidFill>
                <a:srgbClr val="45818E"/>
              </a:solidFill>
              <a:highlight>
                <a:srgbClr val="FFFFFF"/>
              </a:highlight>
              <a:latin typeface="Nunito"/>
              <a:ea typeface="Nunito"/>
              <a:cs typeface="Nunito"/>
              <a:sym typeface="Nunito"/>
            </a:endParaRPr>
          </a:p>
          <a:p>
            <a:pPr indent="0" lvl="0" marL="0" rtl="0" algn="r">
              <a:spcBef>
                <a:spcPts val="0"/>
              </a:spcBef>
              <a:spcAft>
                <a:spcPts val="0"/>
              </a:spcAft>
              <a:buNone/>
            </a:pPr>
            <a:r>
              <a:t/>
            </a:r>
            <a:endParaRPr b="1" sz="1800">
              <a:solidFill>
                <a:srgbClr val="A2C4C9"/>
              </a:solidFill>
              <a:latin typeface="Nunito"/>
              <a:ea typeface="Nunito"/>
              <a:cs typeface="Nunito"/>
              <a:sym typeface="Nunito"/>
            </a:endParaRPr>
          </a:p>
        </p:txBody>
      </p:sp>
      <p:grpSp>
        <p:nvGrpSpPr>
          <p:cNvPr id="181" name="Google Shape;181;p28"/>
          <p:cNvGrpSpPr/>
          <p:nvPr/>
        </p:nvGrpSpPr>
        <p:grpSpPr>
          <a:xfrm>
            <a:off x="1913788" y="3757363"/>
            <a:ext cx="566175" cy="923575"/>
            <a:chOff x="1085125" y="209550"/>
            <a:chExt cx="566175" cy="923575"/>
          </a:xfrm>
        </p:grpSpPr>
        <p:sp>
          <p:nvSpPr>
            <p:cNvPr id="182" name="Google Shape;182;p2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 name="Google Shape;184;p28"/>
          <p:cNvSpPr txBox="1"/>
          <p:nvPr/>
        </p:nvSpPr>
        <p:spPr>
          <a:xfrm>
            <a:off x="3380875" y="3857200"/>
            <a:ext cx="45720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text</a:t>
            </a:r>
            <a:endParaRPr sz="1200">
              <a:latin typeface="Mada"/>
              <a:ea typeface="Mada"/>
              <a:cs typeface="Mada"/>
              <a:sym typeface="Mada"/>
            </a:endParaRPr>
          </a:p>
        </p:txBody>
      </p:sp>
      <p:sp>
        <p:nvSpPr>
          <p:cNvPr id="185" name="Google Shape;185;p28"/>
          <p:cNvSpPr/>
          <p:nvPr/>
        </p:nvSpPr>
        <p:spPr>
          <a:xfrm>
            <a:off x="1933300" y="3560408"/>
            <a:ext cx="5587800" cy="13296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
          <p:cNvSpPr txBox="1"/>
          <p:nvPr/>
        </p:nvSpPr>
        <p:spPr>
          <a:xfrm>
            <a:off x="2517400" y="3560400"/>
            <a:ext cx="4572000" cy="13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Use of clinical and/or laboratory procedures to </a:t>
            </a:r>
            <a:r>
              <a:rPr b="1" lang="en-GB" sz="1200">
                <a:solidFill>
                  <a:srgbClr val="FF0000"/>
                </a:solidFill>
                <a:latin typeface="Mada"/>
                <a:ea typeface="Mada"/>
                <a:cs typeface="Mada"/>
                <a:sym typeface="Mada"/>
              </a:rPr>
              <a:t>confirm </a:t>
            </a:r>
            <a:r>
              <a:rPr lang="en-GB" sz="1200">
                <a:latin typeface="Mada"/>
                <a:ea typeface="Mada"/>
                <a:cs typeface="Mada"/>
                <a:sym typeface="Mada"/>
              </a:rPr>
              <a:t>or </a:t>
            </a:r>
            <a:r>
              <a:rPr b="1" lang="en-GB" sz="1200">
                <a:solidFill>
                  <a:srgbClr val="FF0000"/>
                </a:solidFill>
                <a:latin typeface="Mada"/>
                <a:ea typeface="Mada"/>
                <a:cs typeface="Mada"/>
                <a:sym typeface="Mada"/>
              </a:rPr>
              <a:t>refute </a:t>
            </a:r>
            <a:r>
              <a:rPr lang="en-GB" sz="1200">
                <a:latin typeface="Mada"/>
                <a:ea typeface="Mada"/>
                <a:cs typeface="Mada"/>
                <a:sym typeface="Mada"/>
              </a:rPr>
              <a:t>the existence of disease or true abnormality in patients</a:t>
            </a:r>
            <a:r>
              <a:rPr lang="en-GB" sz="1200">
                <a:solidFill>
                  <a:srgbClr val="FF0000"/>
                </a:solidFill>
                <a:latin typeface="Mada"/>
                <a:ea typeface="Mada"/>
                <a:cs typeface="Mada"/>
                <a:sym typeface="Mada"/>
              </a:rPr>
              <a:t> </a:t>
            </a:r>
            <a:r>
              <a:rPr b="1" lang="en-GB" sz="1200">
                <a:solidFill>
                  <a:srgbClr val="FF0000"/>
                </a:solidFill>
                <a:latin typeface="Mada"/>
                <a:ea typeface="Mada"/>
                <a:cs typeface="Mada"/>
                <a:sym typeface="Mada"/>
              </a:rPr>
              <a:t>with signs and symptoms</a:t>
            </a:r>
            <a:r>
              <a:rPr lang="en-GB" sz="1200">
                <a:latin typeface="Mada"/>
                <a:ea typeface="Mada"/>
                <a:cs typeface="Mada"/>
                <a:sym typeface="Mada"/>
              </a:rPr>
              <a:t> presumed to be caused by the disease.</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GB" sz="1200" u="sng">
                <a:highlight>
                  <a:srgbClr val="CFE2F3"/>
                </a:highlight>
                <a:latin typeface="Mada"/>
                <a:ea typeface="Mada"/>
                <a:cs typeface="Mada"/>
                <a:sym typeface="Mada"/>
              </a:rPr>
              <a:t>For example:</a:t>
            </a:r>
            <a:r>
              <a:rPr lang="en-GB" sz="1200">
                <a:latin typeface="Mada"/>
                <a:ea typeface="Mada"/>
                <a:cs typeface="Mada"/>
                <a:sym typeface="Mada"/>
              </a:rPr>
              <a:t> VDRL testing of patients with lesions suggestive of secondary syphilis; endocervical culture for N. gonorrhoeae.</a:t>
            </a:r>
            <a:endParaRPr sz="1200">
              <a:latin typeface="Mada"/>
              <a:ea typeface="Mada"/>
              <a:cs typeface="Mada"/>
              <a:sym typeface="Mada"/>
            </a:endParaRPr>
          </a:p>
          <a:p>
            <a:pPr indent="0" lvl="0" marL="0" rtl="0" algn="l">
              <a:spcBef>
                <a:spcPts val="0"/>
              </a:spcBef>
              <a:spcAft>
                <a:spcPts val="0"/>
              </a:spcAft>
              <a:buNone/>
            </a:pPr>
            <a:r>
              <a:t/>
            </a:r>
            <a:endParaRPr sz="1200"/>
          </a:p>
        </p:txBody>
      </p:sp>
      <p:sp>
        <p:nvSpPr>
          <p:cNvPr id="187" name="Google Shape;187;p28"/>
          <p:cNvSpPr txBox="1"/>
          <p:nvPr>
            <p:ph type="title"/>
          </p:nvPr>
        </p:nvSpPr>
        <p:spPr>
          <a:xfrm>
            <a:off x="333463" y="318301"/>
            <a:ext cx="6897600" cy="5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Concepts Related to Screening</a:t>
            </a:r>
            <a:endParaRPr sz="2400">
              <a:solidFill>
                <a:srgbClr val="134F5C"/>
              </a:solidFill>
              <a:latin typeface="Nunito"/>
              <a:ea typeface="Nunito"/>
              <a:cs typeface="Nunito"/>
              <a:sym typeface="Nunito"/>
            </a:endParaRPr>
          </a:p>
        </p:txBody>
      </p:sp>
      <p:sp>
        <p:nvSpPr>
          <p:cNvPr id="188" name="Google Shape;188;p28"/>
          <p:cNvSpPr/>
          <p:nvPr/>
        </p:nvSpPr>
        <p:spPr>
          <a:xfrm>
            <a:off x="333475" y="866100"/>
            <a:ext cx="6783900" cy="10884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Mada"/>
                <a:ea typeface="Mada"/>
                <a:cs typeface="Mada"/>
                <a:sym typeface="Mada"/>
              </a:rPr>
              <a:t>We need to differentiate between screening and other terms, which are:</a:t>
            </a:r>
            <a:endParaRPr sz="1200">
              <a:solidFill>
                <a:srgbClr val="999999"/>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Case-finding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Diagnosis and diagnostic tests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Periodic examination</a:t>
            </a:r>
            <a:endParaRPr sz="1200">
              <a:latin typeface="Mada"/>
              <a:ea typeface="Mada"/>
              <a:cs typeface="Mada"/>
              <a:sym typeface="Mada"/>
            </a:endParaRPr>
          </a:p>
        </p:txBody>
      </p:sp>
      <p:graphicFrame>
        <p:nvGraphicFramePr>
          <p:cNvPr id="189" name="Google Shape;189;p28"/>
          <p:cNvGraphicFramePr/>
          <p:nvPr/>
        </p:nvGraphicFramePr>
        <p:xfrm>
          <a:off x="317363" y="4960615"/>
          <a:ext cx="3000000" cy="3000000"/>
        </p:xfrm>
        <a:graphic>
          <a:graphicData uri="http://schemas.openxmlformats.org/drawingml/2006/table">
            <a:tbl>
              <a:tblPr>
                <a:noFill/>
                <a:tableStyleId>{B3AF7A58-5089-481D-8195-0FE4CE286233}</a:tableStyleId>
              </a:tblPr>
              <a:tblGrid>
                <a:gridCol w="1329250"/>
                <a:gridCol w="2716750"/>
                <a:gridCol w="2908825"/>
              </a:tblGrid>
              <a:tr h="381000">
                <a:tc gridSpan="3">
                  <a:txBody>
                    <a:bodyPr/>
                    <a:lstStyle/>
                    <a:p>
                      <a:pPr indent="0" lvl="0" marL="0" rtl="0" algn="ctr">
                        <a:spcBef>
                          <a:spcPts val="0"/>
                        </a:spcBef>
                        <a:spcAft>
                          <a:spcPts val="0"/>
                        </a:spcAft>
                        <a:buNone/>
                      </a:pPr>
                      <a:r>
                        <a:rPr b="1" lang="en-GB" sz="1200">
                          <a:solidFill>
                            <a:schemeClr val="lt1"/>
                          </a:solidFill>
                          <a:latin typeface="Mada"/>
                          <a:ea typeface="Mada"/>
                          <a:cs typeface="Mada"/>
                          <a:sym typeface="Mada"/>
                        </a:rPr>
                        <a:t>Screening vs Diagnostic tests </a:t>
                      </a:r>
                      <a:r>
                        <a:rPr b="1" baseline="30000" lang="en-GB" sz="1200">
                          <a:solidFill>
                            <a:schemeClr val="lt1"/>
                          </a:solidFill>
                          <a:latin typeface="Mada"/>
                          <a:ea typeface="Mada"/>
                          <a:cs typeface="Mada"/>
                          <a:sym typeface="Mada"/>
                        </a:rPr>
                        <a:t>2</a:t>
                      </a:r>
                      <a:endParaRPr b="1" baseline="30000" sz="1200">
                        <a:solidFill>
                          <a:schemeClr val="lt1"/>
                        </a:solidFill>
                        <a:latin typeface="Mada"/>
                        <a:ea typeface="Mada"/>
                        <a:cs typeface="Mada"/>
                        <a:sym typeface="Mada"/>
                      </a:endParaRPr>
                    </a:p>
                  </a:txBody>
                  <a:tcPr marT="91425" marB="91425" marR="91425" marL="91425">
                    <a:solidFill>
                      <a:srgbClr val="134F5C"/>
                    </a:solidFill>
                  </a:tcPr>
                </a:tc>
                <a:tc hMerge="1"/>
                <a:tc hMerge="1"/>
              </a:tr>
              <a:tr h="381000">
                <a:tc>
                  <a:txBody>
                    <a:bodyPr/>
                    <a:lstStyle/>
                    <a:p>
                      <a:pPr indent="0" lvl="0" marL="0" rtl="0" algn="ctr">
                        <a:spcBef>
                          <a:spcPts val="0"/>
                        </a:spcBef>
                        <a:spcAft>
                          <a:spcPts val="0"/>
                        </a:spcAft>
                        <a:buNone/>
                      </a:pPr>
                      <a:r>
                        <a:rPr b="1" lang="en-GB" sz="1200">
                          <a:solidFill>
                            <a:schemeClr val="lt1"/>
                          </a:solidFill>
                          <a:latin typeface="Mada"/>
                          <a:ea typeface="Mada"/>
                          <a:cs typeface="Mada"/>
                          <a:sym typeface="Mada"/>
                        </a:rPr>
                        <a:t>Difference</a:t>
                      </a:r>
                      <a:endParaRPr b="1" sz="1200">
                        <a:solidFill>
                          <a:schemeClr val="lt1"/>
                        </a:solidFill>
                        <a:latin typeface="Mada"/>
                        <a:ea typeface="Mada"/>
                        <a:cs typeface="Mada"/>
                        <a:sym typeface="Mada"/>
                      </a:endParaRPr>
                    </a:p>
                  </a:txBody>
                  <a:tcPr marT="91425" marB="91425" marR="91425" marL="91425">
                    <a:solidFill>
                      <a:srgbClr val="45818E"/>
                    </a:solidFill>
                  </a:tcPr>
                </a:tc>
                <a:tc>
                  <a:txBody>
                    <a:bodyPr/>
                    <a:lstStyle/>
                    <a:p>
                      <a:pPr indent="0" lvl="0" marL="0" rtl="0" algn="ctr">
                        <a:spcBef>
                          <a:spcPts val="0"/>
                        </a:spcBef>
                        <a:spcAft>
                          <a:spcPts val="0"/>
                        </a:spcAft>
                        <a:buNone/>
                      </a:pPr>
                      <a:r>
                        <a:rPr b="1" lang="en-GB" sz="1200">
                          <a:solidFill>
                            <a:schemeClr val="lt1"/>
                          </a:solidFill>
                          <a:latin typeface="Mada"/>
                          <a:ea typeface="Mada"/>
                          <a:cs typeface="Mada"/>
                          <a:sym typeface="Mada"/>
                        </a:rPr>
                        <a:t>Screening test</a:t>
                      </a:r>
                      <a:endParaRPr b="1" sz="1200">
                        <a:solidFill>
                          <a:schemeClr val="lt1"/>
                        </a:solidFill>
                        <a:latin typeface="Mada"/>
                        <a:ea typeface="Mada"/>
                        <a:cs typeface="Mada"/>
                        <a:sym typeface="Mada"/>
                      </a:endParaRPr>
                    </a:p>
                  </a:txBody>
                  <a:tcPr marT="91425" marB="91425" marR="91425" marL="91425">
                    <a:solidFill>
                      <a:srgbClr val="45818E"/>
                    </a:solidFill>
                  </a:tcPr>
                </a:tc>
                <a:tc>
                  <a:txBody>
                    <a:bodyPr/>
                    <a:lstStyle/>
                    <a:p>
                      <a:pPr indent="0" lvl="0" marL="0" rtl="0" algn="ctr">
                        <a:spcBef>
                          <a:spcPts val="0"/>
                        </a:spcBef>
                        <a:spcAft>
                          <a:spcPts val="0"/>
                        </a:spcAft>
                        <a:buNone/>
                      </a:pPr>
                      <a:r>
                        <a:rPr b="1" lang="en-GB" sz="1200">
                          <a:solidFill>
                            <a:schemeClr val="lt1"/>
                          </a:solidFill>
                          <a:latin typeface="Mada"/>
                          <a:ea typeface="Mada"/>
                          <a:cs typeface="Mada"/>
                          <a:sym typeface="Mada"/>
                        </a:rPr>
                        <a:t>Diagnostic Test</a:t>
                      </a:r>
                      <a:endParaRPr b="1" sz="1200">
                        <a:solidFill>
                          <a:schemeClr val="lt1"/>
                        </a:solidFill>
                        <a:latin typeface="Mada"/>
                        <a:ea typeface="Mada"/>
                        <a:cs typeface="Mada"/>
                        <a:sym typeface="Mada"/>
                      </a:endParaRPr>
                    </a:p>
                  </a:txBody>
                  <a:tcPr marT="91425" marB="91425" marR="91425" marL="91425">
                    <a:solidFill>
                      <a:srgbClr val="45818E"/>
                    </a:solidFill>
                  </a:tcPr>
                </a:tc>
              </a:tr>
              <a:tr h="381000">
                <a:tc>
                  <a:txBody>
                    <a:bodyPr/>
                    <a:lstStyle/>
                    <a:p>
                      <a:pPr indent="0" lvl="0" marL="0" rtl="0" algn="ctr">
                        <a:spcBef>
                          <a:spcPts val="0"/>
                        </a:spcBef>
                        <a:spcAft>
                          <a:spcPts val="0"/>
                        </a:spcAft>
                        <a:buNone/>
                      </a:pPr>
                      <a:r>
                        <a:rPr b="1" lang="en-GB" sz="1200">
                          <a:latin typeface="Mada"/>
                          <a:ea typeface="Mada"/>
                          <a:cs typeface="Mada"/>
                          <a:sym typeface="Mada"/>
                        </a:rPr>
                        <a:t>Target</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Apparently healthy</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People with indications or sick</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GB" sz="1200">
                          <a:latin typeface="Mada"/>
                          <a:ea typeface="Mada"/>
                          <a:cs typeface="Mada"/>
                          <a:sym typeface="Mada"/>
                        </a:rPr>
                        <a:t>Application</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Applied to groups</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Applied to single patients all diseases are </a:t>
                      </a:r>
                      <a:r>
                        <a:rPr lang="en-GB" sz="1200">
                          <a:latin typeface="Mada"/>
                          <a:ea typeface="Mada"/>
                          <a:cs typeface="Mada"/>
                          <a:sym typeface="Mada"/>
                        </a:rPr>
                        <a:t>considered </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GB" sz="1200">
                          <a:latin typeface="Mada"/>
                          <a:ea typeface="Mada"/>
                          <a:cs typeface="Mada"/>
                          <a:sym typeface="Mada"/>
                        </a:rPr>
                        <a:t>Evidence</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Test results are arbitrary and final</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Diagnosis is not final but modified in light of new evidence, diagnosis is the sum of all evidences</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GB" sz="1200">
                          <a:latin typeface="Mada"/>
                          <a:ea typeface="Mada"/>
                          <a:cs typeface="Mada"/>
                          <a:sym typeface="Mada"/>
                        </a:rPr>
                        <a:t>Criteria</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Based on one criterion/cut-off point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Based on evaluation of sign(e.g </a:t>
                      </a:r>
                      <a:r>
                        <a:rPr lang="en-GB" sz="1200">
                          <a:latin typeface="Mada"/>
                          <a:ea typeface="Mada"/>
                          <a:cs typeface="Mada"/>
                          <a:sym typeface="Mada"/>
                        </a:rPr>
                        <a:t>diabetes)</a:t>
                      </a:r>
                      <a:r>
                        <a:rPr lang="en-GB" sz="1200">
                          <a:latin typeface="Mada"/>
                          <a:ea typeface="Mada"/>
                          <a:cs typeface="Mada"/>
                          <a:sym typeface="Mada"/>
                        </a:rPr>
                        <a:t>, symptoms and </a:t>
                      </a:r>
                      <a:r>
                        <a:rPr lang="en-GB" sz="1200">
                          <a:latin typeface="Mada"/>
                          <a:ea typeface="Mada"/>
                          <a:cs typeface="Mada"/>
                          <a:sym typeface="Mada"/>
                        </a:rPr>
                        <a:t>laboratory </a:t>
                      </a:r>
                      <a:r>
                        <a:rPr lang="en-GB" sz="1200">
                          <a:latin typeface="Mada"/>
                          <a:ea typeface="Mada"/>
                          <a:cs typeface="Mada"/>
                          <a:sym typeface="Mada"/>
                        </a:rPr>
                        <a:t>findings</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GB" sz="1200">
                          <a:latin typeface="Mada"/>
                          <a:ea typeface="Mada"/>
                          <a:cs typeface="Mada"/>
                          <a:sym typeface="Mada"/>
                        </a:rPr>
                        <a:t>Accuracy</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Less </a:t>
                      </a:r>
                      <a:r>
                        <a:rPr lang="en-GB" sz="1200">
                          <a:latin typeface="Mada"/>
                          <a:ea typeface="Mada"/>
                          <a:cs typeface="Mada"/>
                          <a:sym typeface="Mada"/>
                        </a:rPr>
                        <a:t>accurate</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More accurate</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GB" sz="1200">
                          <a:latin typeface="Mada"/>
                          <a:ea typeface="Mada"/>
                          <a:cs typeface="Mada"/>
                          <a:sym typeface="Mada"/>
                        </a:rPr>
                        <a:t>Cost</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Less expensive</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More expensive</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GB" sz="1200">
                          <a:latin typeface="Mada"/>
                          <a:ea typeface="Mada"/>
                          <a:cs typeface="Mada"/>
                          <a:sym typeface="Mada"/>
                        </a:rPr>
                        <a:t>Treatment</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Not a basis for treatment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Basis for a treatment</a:t>
                      </a:r>
                      <a:endParaRPr sz="1200">
                        <a:latin typeface="Mada"/>
                        <a:ea typeface="Mada"/>
                        <a:cs typeface="Mada"/>
                        <a:sym typeface="Mada"/>
                      </a:endParaRPr>
                    </a:p>
                  </a:txBody>
                  <a:tcPr marT="91425" marB="91425" marR="91425" marL="91425" anchor="ctr"/>
                </a:tc>
              </a:tr>
              <a:tr h="381000">
                <a:tc>
                  <a:txBody>
                    <a:bodyPr/>
                    <a:lstStyle/>
                    <a:p>
                      <a:pPr indent="0" lvl="0" marL="0" rtl="0" algn="ctr">
                        <a:spcBef>
                          <a:spcPts val="0"/>
                        </a:spcBef>
                        <a:spcAft>
                          <a:spcPts val="0"/>
                        </a:spcAft>
                        <a:buNone/>
                      </a:pPr>
                      <a:r>
                        <a:rPr b="1" lang="en-GB" sz="1200">
                          <a:latin typeface="Mada"/>
                          <a:ea typeface="Mada"/>
                          <a:cs typeface="Mada"/>
                          <a:sym typeface="Mada"/>
                        </a:rPr>
                        <a:t>Initiative</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From the investigator or care-providing agencies</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From the patient with a complaint</a:t>
                      </a:r>
                      <a:endParaRPr sz="1200">
                        <a:latin typeface="Mada"/>
                        <a:ea typeface="Mada"/>
                        <a:cs typeface="Mada"/>
                        <a:sym typeface="Mada"/>
                      </a:endParaRPr>
                    </a:p>
                  </a:txBody>
                  <a:tcPr marT="91425" marB="91425" marR="91425" marL="91425" anchor="ctr"/>
                </a:tc>
              </a:tr>
            </a:tbl>
          </a:graphicData>
        </a:graphic>
      </p:graphicFrame>
      <p:sp>
        <p:nvSpPr>
          <p:cNvPr id="190" name="Google Shape;190;p28"/>
          <p:cNvSpPr txBox="1"/>
          <p:nvPr/>
        </p:nvSpPr>
        <p:spPr>
          <a:xfrm>
            <a:off x="0" y="9751125"/>
            <a:ext cx="7589400" cy="10884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A screening test is not intended to be a diagnostic test. It is only an initial examination. Those who are found to have positive test results are referred to a physician for further diagnostic work-up and treatment</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However, the criteria in the table are not hard and fast. There are some tests which are used both for screening and diagnosis, e.g., test for anaemia and glucose tolerance test. Screening and diagnosis are not competing, and different criteria apply to each. </a:t>
            </a:r>
            <a:endParaRPr sz="10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nvSpPr>
        <p:spPr>
          <a:xfrm>
            <a:off x="54775" y="1362150"/>
            <a:ext cx="1660200" cy="4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800">
                <a:solidFill>
                  <a:srgbClr val="A2C4C9"/>
                </a:solidFill>
                <a:latin typeface="Nunito"/>
                <a:ea typeface="Nunito"/>
                <a:cs typeface="Nunito"/>
                <a:sym typeface="Nunito"/>
              </a:rPr>
              <a:t>Case finding </a:t>
            </a:r>
            <a:r>
              <a:rPr b="1" baseline="30000" lang="en-GB" sz="1800">
                <a:solidFill>
                  <a:srgbClr val="A2C4C9"/>
                </a:solidFill>
                <a:latin typeface="Nunito"/>
                <a:ea typeface="Nunito"/>
                <a:cs typeface="Nunito"/>
                <a:sym typeface="Nunito"/>
              </a:rPr>
              <a:t>1</a:t>
            </a:r>
            <a:endParaRPr b="1" baseline="30000" sz="1800">
              <a:solidFill>
                <a:srgbClr val="A2C4C9"/>
              </a:solidFill>
              <a:latin typeface="Nunito"/>
              <a:ea typeface="Nunito"/>
              <a:cs typeface="Nunito"/>
              <a:sym typeface="Nunito"/>
            </a:endParaRPr>
          </a:p>
        </p:txBody>
      </p:sp>
      <p:grpSp>
        <p:nvGrpSpPr>
          <p:cNvPr id="196" name="Google Shape;196;p29"/>
          <p:cNvGrpSpPr/>
          <p:nvPr/>
        </p:nvGrpSpPr>
        <p:grpSpPr>
          <a:xfrm>
            <a:off x="1752463" y="1149113"/>
            <a:ext cx="566175" cy="923575"/>
            <a:chOff x="1085125" y="209550"/>
            <a:chExt cx="566175" cy="923575"/>
          </a:xfrm>
        </p:grpSpPr>
        <p:sp>
          <p:nvSpPr>
            <p:cNvPr id="197" name="Google Shape;197;p29"/>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9"/>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 name="Google Shape;199;p29"/>
          <p:cNvSpPr txBox="1"/>
          <p:nvPr/>
        </p:nvSpPr>
        <p:spPr>
          <a:xfrm>
            <a:off x="3219550" y="1248950"/>
            <a:ext cx="45720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text</a:t>
            </a:r>
            <a:endParaRPr sz="1200">
              <a:latin typeface="Mada"/>
              <a:ea typeface="Mada"/>
              <a:cs typeface="Mada"/>
              <a:sym typeface="Mada"/>
            </a:endParaRPr>
          </a:p>
        </p:txBody>
      </p:sp>
      <p:sp>
        <p:nvSpPr>
          <p:cNvPr id="200" name="Google Shape;200;p29"/>
          <p:cNvSpPr/>
          <p:nvPr/>
        </p:nvSpPr>
        <p:spPr>
          <a:xfrm>
            <a:off x="1771975" y="952158"/>
            <a:ext cx="5587800" cy="13296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txBox="1"/>
          <p:nvPr/>
        </p:nvSpPr>
        <p:spPr>
          <a:xfrm>
            <a:off x="2356075" y="875950"/>
            <a:ext cx="4572000" cy="13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The use of clinical and/or laboratory tests to detect disease in individuals </a:t>
            </a:r>
            <a:r>
              <a:rPr b="1" lang="en-GB" sz="1200">
                <a:solidFill>
                  <a:srgbClr val="FF0000"/>
                </a:solidFill>
                <a:latin typeface="Mada"/>
                <a:ea typeface="Mada"/>
                <a:cs typeface="Mada"/>
                <a:sym typeface="Mada"/>
              </a:rPr>
              <a:t>seeking </a:t>
            </a:r>
            <a:r>
              <a:rPr lang="en-GB" sz="1200">
                <a:latin typeface="Mada"/>
                <a:ea typeface="Mada"/>
                <a:cs typeface="Mada"/>
                <a:sym typeface="Mada"/>
              </a:rPr>
              <a:t>health care for </a:t>
            </a:r>
            <a:r>
              <a:rPr b="1" lang="en-GB" sz="1200">
                <a:solidFill>
                  <a:srgbClr val="FF0000"/>
                </a:solidFill>
                <a:latin typeface="Mada"/>
                <a:ea typeface="Mada"/>
                <a:cs typeface="Mada"/>
                <a:sym typeface="Mada"/>
              </a:rPr>
              <a:t>other reasons</a:t>
            </a:r>
            <a:endParaRPr b="1" sz="1200">
              <a:solidFill>
                <a:srgbClr val="FF0000"/>
              </a:solidFill>
              <a:latin typeface="Mada"/>
              <a:ea typeface="Mada"/>
              <a:cs typeface="Mada"/>
              <a:sym typeface="Mada"/>
            </a:endParaRPr>
          </a:p>
          <a:p>
            <a:pPr indent="0" lvl="0" marL="0" rtl="0" algn="l">
              <a:spcBef>
                <a:spcPts val="0"/>
              </a:spcBef>
              <a:spcAft>
                <a:spcPts val="0"/>
              </a:spcAft>
              <a:buNone/>
            </a:pPr>
            <a:r>
              <a:t/>
            </a:r>
            <a:endParaRPr sz="1200">
              <a:highlight>
                <a:srgbClr val="FFFF00"/>
              </a:highlight>
              <a:latin typeface="Mada"/>
              <a:ea typeface="Mada"/>
              <a:cs typeface="Mada"/>
              <a:sym typeface="Mada"/>
            </a:endParaRPr>
          </a:p>
          <a:p>
            <a:pPr indent="0" lvl="0" marL="0" rtl="0" algn="l">
              <a:spcBef>
                <a:spcPts val="0"/>
              </a:spcBef>
              <a:spcAft>
                <a:spcPts val="0"/>
              </a:spcAft>
              <a:buNone/>
            </a:pPr>
            <a:r>
              <a:rPr lang="en-GB" sz="1200" u="sng">
                <a:highlight>
                  <a:srgbClr val="CFE2F3"/>
                </a:highlight>
                <a:latin typeface="Mada"/>
                <a:ea typeface="Mada"/>
                <a:cs typeface="Mada"/>
                <a:sym typeface="Mada"/>
              </a:rPr>
              <a:t>For example:</a:t>
            </a:r>
            <a:r>
              <a:rPr lang="en-GB" sz="1200">
                <a:latin typeface="Mada"/>
                <a:ea typeface="Mada"/>
                <a:cs typeface="Mada"/>
                <a:sym typeface="Mada"/>
              </a:rPr>
              <a:t> the use of VDRL test to detect syphilis in pregnant women. Other diseases include pulmonary tuberculosis in chest symptomatics, hypertension, cervical cancer, breast cancer, diabetes mellitus.</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p>
        </p:txBody>
      </p:sp>
      <p:sp>
        <p:nvSpPr>
          <p:cNvPr id="202" name="Google Shape;202;p29"/>
          <p:cNvSpPr txBox="1"/>
          <p:nvPr/>
        </p:nvSpPr>
        <p:spPr>
          <a:xfrm>
            <a:off x="-130325" y="2825400"/>
            <a:ext cx="1769100" cy="58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A2C4C9"/>
                </a:solidFill>
                <a:latin typeface="Nunito"/>
                <a:ea typeface="Nunito"/>
                <a:cs typeface="Nunito"/>
                <a:sym typeface="Nunito"/>
              </a:rPr>
              <a:t>Periodic Health             Examination</a:t>
            </a:r>
            <a:endParaRPr b="1" sz="1800">
              <a:solidFill>
                <a:srgbClr val="A2C4C9"/>
              </a:solidFill>
              <a:latin typeface="Nunito"/>
              <a:ea typeface="Nunito"/>
              <a:cs typeface="Nunito"/>
              <a:sym typeface="Nunito"/>
            </a:endParaRPr>
          </a:p>
        </p:txBody>
      </p:sp>
      <p:grpSp>
        <p:nvGrpSpPr>
          <p:cNvPr id="203" name="Google Shape;203;p29"/>
          <p:cNvGrpSpPr/>
          <p:nvPr/>
        </p:nvGrpSpPr>
        <p:grpSpPr>
          <a:xfrm>
            <a:off x="1590613" y="2720163"/>
            <a:ext cx="566175" cy="923575"/>
            <a:chOff x="1085125" y="209550"/>
            <a:chExt cx="566175" cy="923575"/>
          </a:xfrm>
        </p:grpSpPr>
        <p:sp>
          <p:nvSpPr>
            <p:cNvPr id="204" name="Google Shape;204;p29"/>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9"/>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29"/>
          <p:cNvSpPr txBox="1"/>
          <p:nvPr/>
        </p:nvSpPr>
        <p:spPr>
          <a:xfrm>
            <a:off x="3057700" y="2820000"/>
            <a:ext cx="45720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text</a:t>
            </a:r>
            <a:endParaRPr sz="1200">
              <a:latin typeface="Mada"/>
              <a:ea typeface="Mada"/>
              <a:cs typeface="Mada"/>
              <a:sym typeface="Mada"/>
            </a:endParaRPr>
          </a:p>
        </p:txBody>
      </p:sp>
      <p:sp>
        <p:nvSpPr>
          <p:cNvPr id="207" name="Google Shape;207;p29"/>
          <p:cNvSpPr/>
          <p:nvPr/>
        </p:nvSpPr>
        <p:spPr>
          <a:xfrm>
            <a:off x="1624375" y="2528708"/>
            <a:ext cx="5587800" cy="1329600"/>
          </a:xfrm>
          <a:prstGeom prst="chevron">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9"/>
          <p:cNvSpPr txBox="1"/>
          <p:nvPr/>
        </p:nvSpPr>
        <p:spPr>
          <a:xfrm>
            <a:off x="2279875" y="2551475"/>
            <a:ext cx="4778700" cy="1329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200">
                <a:latin typeface="Mada"/>
                <a:ea typeface="Mada"/>
                <a:cs typeface="Mada"/>
                <a:sym typeface="Mada"/>
              </a:rPr>
              <a:t>It is a common and important part of office practice. Its purpose is the detection of asymptomatic illness and the prevention of disease before irreversible pathological changes occur </a:t>
            </a:r>
            <a:r>
              <a:rPr lang="en-GB" sz="1200">
                <a:solidFill>
                  <a:srgbClr val="999999"/>
                </a:solidFill>
                <a:latin typeface="Mada"/>
                <a:ea typeface="Mada"/>
                <a:cs typeface="Mada"/>
                <a:sym typeface="Mada"/>
              </a:rPr>
              <a:t>using a number of standard procedures such as counseling, examination, and lab tests..</a:t>
            </a:r>
            <a:endParaRPr sz="1200">
              <a:latin typeface="Mada"/>
              <a:ea typeface="Mada"/>
              <a:cs typeface="Mada"/>
              <a:sym typeface="Mada"/>
            </a:endParaRPr>
          </a:p>
        </p:txBody>
      </p:sp>
      <p:sp>
        <p:nvSpPr>
          <p:cNvPr id="209" name="Google Shape;209;p29"/>
          <p:cNvSpPr txBox="1"/>
          <p:nvPr>
            <p:ph type="title"/>
          </p:nvPr>
        </p:nvSpPr>
        <p:spPr>
          <a:xfrm>
            <a:off x="333463" y="318301"/>
            <a:ext cx="6897600" cy="5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Concepts Related to Screening</a:t>
            </a:r>
            <a:endParaRPr sz="2400">
              <a:solidFill>
                <a:srgbClr val="134F5C"/>
              </a:solidFill>
              <a:latin typeface="Nunito"/>
              <a:ea typeface="Nunito"/>
              <a:cs typeface="Nunito"/>
              <a:sym typeface="Nunito"/>
            </a:endParaRPr>
          </a:p>
        </p:txBody>
      </p:sp>
      <p:sp>
        <p:nvSpPr>
          <p:cNvPr id="210" name="Google Shape;210;p29"/>
          <p:cNvSpPr txBox="1"/>
          <p:nvPr/>
        </p:nvSpPr>
        <p:spPr>
          <a:xfrm>
            <a:off x="35275" y="9686925"/>
            <a:ext cx="7371000" cy="10116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Case finding is a strategy for targeting individuals or groups who are suspected to be at high risk </a:t>
            </a:r>
            <a:endParaRPr sz="1000">
              <a:solidFill>
                <a:srgbClr val="6AA84F"/>
              </a:solidFill>
              <a:latin typeface="Mada"/>
              <a:ea typeface="Mada"/>
              <a:cs typeface="Mada"/>
              <a:sym typeface="Mada"/>
            </a:endParaRPr>
          </a:p>
          <a:p>
            <a:pPr indent="-292100" lvl="0" marL="457200" rtl="0" algn="l">
              <a:spcBef>
                <a:spcPts val="0"/>
              </a:spcBef>
              <a:spcAft>
                <a:spcPts val="0"/>
              </a:spcAft>
              <a:buClr>
                <a:srgbClr val="999999"/>
              </a:buClr>
              <a:buSzPts val="1000"/>
              <a:buFont typeface="Mada"/>
              <a:buAutoNum type="arabicPeriod"/>
            </a:pPr>
            <a:r>
              <a:rPr lang="en-GB" sz="1000">
                <a:solidFill>
                  <a:srgbClr val="999999"/>
                </a:solidFill>
                <a:latin typeface="Mada"/>
                <a:ea typeface="Mada"/>
                <a:cs typeface="Mada"/>
                <a:sym typeface="Mada"/>
              </a:rPr>
              <a:t>This is also known as "prescriptive screening". It is defined as the presumptive identification of unrecognized disease, which does not arise from a patient's request, e.g., neonatal screening. </a:t>
            </a:r>
            <a:endParaRPr sz="1000">
              <a:solidFill>
                <a:srgbClr val="999999"/>
              </a:solidFill>
              <a:latin typeface="Mada"/>
              <a:ea typeface="Mada"/>
              <a:cs typeface="Mada"/>
              <a:sym typeface="Mada"/>
            </a:endParaRPr>
          </a:p>
          <a:p>
            <a:pPr indent="-292100" lvl="0" marL="457200" rtl="0" algn="l">
              <a:spcBef>
                <a:spcPts val="0"/>
              </a:spcBef>
              <a:spcAft>
                <a:spcPts val="0"/>
              </a:spcAft>
              <a:buClr>
                <a:srgbClr val="999999"/>
              </a:buClr>
              <a:buSzPts val="1000"/>
              <a:buFont typeface="Mada"/>
              <a:buAutoNum type="arabicPeriod"/>
            </a:pPr>
            <a:r>
              <a:rPr lang="en-GB" sz="1000">
                <a:solidFill>
                  <a:srgbClr val="999999"/>
                </a:solidFill>
                <a:latin typeface="Mada"/>
                <a:ea typeface="Mada"/>
                <a:cs typeface="Mada"/>
                <a:sym typeface="Mada"/>
              </a:rPr>
              <a:t>This is also known as "prospective screening". People are examined for the benefit of others, e.g., screening of immigrants from infectious diseases such as tuberculosis and syphilis to protect the home population; and screening for streptococcal infection to prevent rheumatic fever. </a:t>
            </a:r>
            <a:endParaRPr sz="1000">
              <a:solidFill>
                <a:srgbClr val="999999"/>
              </a:solidFill>
              <a:latin typeface="Mada"/>
              <a:ea typeface="Mada"/>
              <a:cs typeface="Mada"/>
              <a:sym typeface="Mada"/>
            </a:endParaRPr>
          </a:p>
        </p:txBody>
      </p:sp>
      <p:graphicFrame>
        <p:nvGraphicFramePr>
          <p:cNvPr id="211" name="Google Shape;211;p29"/>
          <p:cNvGraphicFramePr/>
          <p:nvPr/>
        </p:nvGraphicFramePr>
        <p:xfrm>
          <a:off x="317350" y="3987165"/>
          <a:ext cx="3000000" cy="3000000"/>
        </p:xfrm>
        <a:graphic>
          <a:graphicData uri="http://schemas.openxmlformats.org/drawingml/2006/table">
            <a:tbl>
              <a:tblPr>
                <a:noFill/>
                <a:tableStyleId>{B3AF7A58-5089-481D-8195-0FE4CE286233}</a:tableStyleId>
              </a:tblPr>
              <a:tblGrid>
                <a:gridCol w="1329250"/>
                <a:gridCol w="2716750"/>
                <a:gridCol w="2908825"/>
              </a:tblGrid>
              <a:tr h="265925">
                <a:tc gridSpan="3">
                  <a:txBody>
                    <a:bodyPr/>
                    <a:lstStyle/>
                    <a:p>
                      <a:pPr indent="0" lvl="0" marL="0" rtl="0" algn="ctr">
                        <a:spcBef>
                          <a:spcPts val="0"/>
                        </a:spcBef>
                        <a:spcAft>
                          <a:spcPts val="0"/>
                        </a:spcAft>
                        <a:buNone/>
                      </a:pPr>
                      <a:r>
                        <a:rPr b="1" lang="en-GB" sz="1200">
                          <a:solidFill>
                            <a:schemeClr val="lt1"/>
                          </a:solidFill>
                          <a:latin typeface="Mada"/>
                          <a:ea typeface="Mada"/>
                          <a:cs typeface="Mada"/>
                          <a:sym typeface="Mada"/>
                        </a:rPr>
                        <a:t>Screening vs Periodic Health Examination </a:t>
                      </a:r>
                      <a:r>
                        <a:rPr b="1" baseline="30000" lang="en-GB" sz="1200">
                          <a:solidFill>
                            <a:schemeClr val="lt1"/>
                          </a:solidFill>
                          <a:latin typeface="Mada"/>
                          <a:ea typeface="Mada"/>
                          <a:cs typeface="Mada"/>
                          <a:sym typeface="Mada"/>
                        </a:rPr>
                        <a:t>2</a:t>
                      </a:r>
                      <a:endParaRPr b="1" baseline="30000" sz="1200">
                        <a:solidFill>
                          <a:schemeClr val="lt1"/>
                        </a:solidFill>
                        <a:latin typeface="Mada"/>
                        <a:ea typeface="Mada"/>
                        <a:cs typeface="Mada"/>
                        <a:sym typeface="Mada"/>
                      </a:endParaRPr>
                    </a:p>
                  </a:txBody>
                  <a:tcPr marT="91425" marB="91425" marR="91425" marL="91425">
                    <a:solidFill>
                      <a:srgbClr val="134F5C"/>
                    </a:solidFill>
                  </a:tcPr>
                </a:tc>
                <a:tc hMerge="1"/>
                <a:tc hMerge="1"/>
              </a:tr>
              <a:tr h="265925">
                <a:tc>
                  <a:txBody>
                    <a:bodyPr/>
                    <a:lstStyle/>
                    <a:p>
                      <a:pPr indent="0" lvl="0" marL="0" rtl="0" algn="ctr">
                        <a:spcBef>
                          <a:spcPts val="0"/>
                        </a:spcBef>
                        <a:spcAft>
                          <a:spcPts val="0"/>
                        </a:spcAft>
                        <a:buNone/>
                      </a:pPr>
                      <a:r>
                        <a:rPr b="1" lang="en-GB" sz="1200">
                          <a:solidFill>
                            <a:schemeClr val="lt1"/>
                          </a:solidFill>
                          <a:latin typeface="Mada"/>
                          <a:ea typeface="Mada"/>
                          <a:cs typeface="Mada"/>
                          <a:sym typeface="Mada"/>
                        </a:rPr>
                        <a:t>Difference</a:t>
                      </a:r>
                      <a:endParaRPr b="1" sz="1200">
                        <a:solidFill>
                          <a:schemeClr val="lt1"/>
                        </a:solidFill>
                        <a:latin typeface="Mada"/>
                        <a:ea typeface="Mada"/>
                        <a:cs typeface="Mada"/>
                        <a:sym typeface="Mada"/>
                      </a:endParaRPr>
                    </a:p>
                  </a:txBody>
                  <a:tcPr marT="91425" marB="91425" marR="91425" marL="91425">
                    <a:solidFill>
                      <a:srgbClr val="45818E"/>
                    </a:solidFill>
                  </a:tcPr>
                </a:tc>
                <a:tc>
                  <a:txBody>
                    <a:bodyPr/>
                    <a:lstStyle/>
                    <a:p>
                      <a:pPr indent="0" lvl="0" marL="0" rtl="0" algn="ctr">
                        <a:spcBef>
                          <a:spcPts val="0"/>
                        </a:spcBef>
                        <a:spcAft>
                          <a:spcPts val="0"/>
                        </a:spcAft>
                        <a:buNone/>
                      </a:pPr>
                      <a:r>
                        <a:rPr b="1" lang="en-GB" sz="1200">
                          <a:solidFill>
                            <a:schemeClr val="lt1"/>
                          </a:solidFill>
                          <a:latin typeface="Mada"/>
                          <a:ea typeface="Mada"/>
                          <a:cs typeface="Mada"/>
                          <a:sym typeface="Mada"/>
                        </a:rPr>
                        <a:t>Screening </a:t>
                      </a:r>
                      <a:endParaRPr b="1" sz="1200">
                        <a:solidFill>
                          <a:schemeClr val="lt1"/>
                        </a:solidFill>
                        <a:latin typeface="Mada"/>
                        <a:ea typeface="Mada"/>
                        <a:cs typeface="Mada"/>
                        <a:sym typeface="Mada"/>
                      </a:endParaRPr>
                    </a:p>
                  </a:txBody>
                  <a:tcPr marT="91425" marB="91425" marR="91425" marL="91425">
                    <a:solidFill>
                      <a:srgbClr val="45818E"/>
                    </a:solidFill>
                  </a:tcPr>
                </a:tc>
                <a:tc>
                  <a:txBody>
                    <a:bodyPr/>
                    <a:lstStyle/>
                    <a:p>
                      <a:pPr indent="0" lvl="0" marL="0" rtl="0" algn="ctr">
                        <a:spcBef>
                          <a:spcPts val="0"/>
                        </a:spcBef>
                        <a:spcAft>
                          <a:spcPts val="0"/>
                        </a:spcAft>
                        <a:buNone/>
                      </a:pPr>
                      <a:r>
                        <a:rPr b="1" lang="en-GB" sz="1200">
                          <a:solidFill>
                            <a:schemeClr val="lt1"/>
                          </a:solidFill>
                          <a:latin typeface="Mada"/>
                          <a:ea typeface="Mada"/>
                          <a:cs typeface="Mada"/>
                          <a:sym typeface="Mada"/>
                        </a:rPr>
                        <a:t>Periodic Health Examination</a:t>
                      </a:r>
                      <a:endParaRPr b="1" sz="1200">
                        <a:solidFill>
                          <a:schemeClr val="lt1"/>
                        </a:solidFill>
                        <a:latin typeface="Mada"/>
                        <a:ea typeface="Mada"/>
                        <a:cs typeface="Mada"/>
                        <a:sym typeface="Mada"/>
                      </a:endParaRPr>
                    </a:p>
                  </a:txBody>
                  <a:tcPr marT="91425" marB="91425" marR="91425" marL="91425">
                    <a:solidFill>
                      <a:srgbClr val="45818E"/>
                    </a:solidFill>
                  </a:tcPr>
                </a:tc>
              </a:tr>
              <a:tr h="265925">
                <a:tc>
                  <a:txBody>
                    <a:bodyPr/>
                    <a:lstStyle/>
                    <a:p>
                      <a:pPr indent="0" lvl="0" marL="0" rtl="0" algn="ctr">
                        <a:spcBef>
                          <a:spcPts val="0"/>
                        </a:spcBef>
                        <a:spcAft>
                          <a:spcPts val="0"/>
                        </a:spcAft>
                        <a:buNone/>
                      </a:pPr>
                      <a:r>
                        <a:rPr b="1" lang="en-GB" sz="1200">
                          <a:latin typeface="Mada"/>
                          <a:ea typeface="Mada"/>
                          <a:cs typeface="Mada"/>
                          <a:sym typeface="Mada"/>
                        </a:rPr>
                        <a:t>Application</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Wide application</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Individual application</a:t>
                      </a:r>
                      <a:endParaRPr sz="1200">
                        <a:latin typeface="Mada"/>
                        <a:ea typeface="Mada"/>
                        <a:cs typeface="Mada"/>
                        <a:sym typeface="Mada"/>
                      </a:endParaRPr>
                    </a:p>
                  </a:txBody>
                  <a:tcPr marT="91425" marB="91425" marR="91425" marL="91425" anchor="ctr"/>
                </a:tc>
              </a:tr>
              <a:tr h="265925">
                <a:tc>
                  <a:txBody>
                    <a:bodyPr/>
                    <a:lstStyle/>
                    <a:p>
                      <a:pPr indent="0" lvl="0" marL="0" rtl="0" algn="ctr">
                        <a:spcBef>
                          <a:spcPts val="0"/>
                        </a:spcBef>
                        <a:spcAft>
                          <a:spcPts val="0"/>
                        </a:spcAft>
                        <a:buNone/>
                      </a:pPr>
                      <a:r>
                        <a:rPr b="1" lang="en-GB" sz="1200">
                          <a:latin typeface="Mada"/>
                          <a:ea typeface="Mada"/>
                          <a:cs typeface="Mada"/>
                          <a:sym typeface="Mada"/>
                        </a:rPr>
                        <a:t>Cost</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Inexpensive</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Consumes money</a:t>
                      </a:r>
                      <a:endParaRPr sz="1200">
                        <a:latin typeface="Mada"/>
                        <a:ea typeface="Mada"/>
                        <a:cs typeface="Mada"/>
                        <a:sym typeface="Mada"/>
                      </a:endParaRPr>
                    </a:p>
                  </a:txBody>
                  <a:tcPr marT="91425" marB="91425" marR="91425" marL="91425" anchor="ctr"/>
                </a:tc>
              </a:tr>
              <a:tr h="265925">
                <a:tc>
                  <a:txBody>
                    <a:bodyPr/>
                    <a:lstStyle/>
                    <a:p>
                      <a:pPr indent="0" lvl="0" marL="0" rtl="0" algn="ctr">
                        <a:spcBef>
                          <a:spcPts val="0"/>
                        </a:spcBef>
                        <a:spcAft>
                          <a:spcPts val="0"/>
                        </a:spcAft>
                        <a:buNone/>
                      </a:pPr>
                      <a:r>
                        <a:rPr b="1" lang="en-GB" sz="1200">
                          <a:latin typeface="Mada"/>
                          <a:ea typeface="Mada"/>
                          <a:cs typeface="Mada"/>
                          <a:sym typeface="Mada"/>
                        </a:rPr>
                        <a:t>Time</a:t>
                      </a:r>
                      <a:endParaRPr b="1" sz="1200">
                        <a:latin typeface="Mada"/>
                        <a:ea typeface="Mada"/>
                        <a:cs typeface="Mada"/>
                        <a:sym typeface="Mada"/>
                      </a:endParaRPr>
                    </a:p>
                  </a:txBody>
                  <a:tcPr marT="91425" marB="91425" marR="91425" marL="91425" anchor="ctr">
                    <a:solidFill>
                      <a:srgbClr val="A2C4C9"/>
                    </a:solidFill>
                  </a:tcPr>
                </a:tc>
                <a:tc>
                  <a:txBody>
                    <a:bodyPr/>
                    <a:lstStyle/>
                    <a:p>
                      <a:pPr indent="0" lvl="0" marL="0" rtl="0" algn="ctr">
                        <a:spcBef>
                          <a:spcPts val="0"/>
                        </a:spcBef>
                        <a:spcAft>
                          <a:spcPts val="0"/>
                        </a:spcAft>
                        <a:buNone/>
                      </a:pPr>
                      <a:r>
                        <a:rPr lang="en-GB" sz="1200">
                          <a:latin typeface="Mada"/>
                          <a:ea typeface="Mada"/>
                          <a:cs typeface="Mada"/>
                          <a:sym typeface="Mada"/>
                        </a:rPr>
                        <a:t>Requires less time from the physician</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200">
                          <a:latin typeface="Mada"/>
                          <a:ea typeface="Mada"/>
                          <a:cs typeface="Mada"/>
                          <a:sym typeface="Mada"/>
                        </a:rPr>
                        <a:t>Consumes physician time</a:t>
                      </a:r>
                      <a:endParaRPr sz="1200">
                        <a:latin typeface="Mada"/>
                        <a:ea typeface="Mada"/>
                        <a:cs typeface="Mada"/>
                        <a:sym typeface="Mada"/>
                      </a:endParaRPr>
                    </a:p>
                  </a:txBody>
                  <a:tcPr marT="91425" marB="91425" marR="91425" marL="91425" anchor="ctr"/>
                </a:tc>
              </a:tr>
            </a:tbl>
          </a:graphicData>
        </a:graphic>
      </p:graphicFrame>
      <p:sp>
        <p:nvSpPr>
          <p:cNvPr id="212" name="Google Shape;212;p29"/>
          <p:cNvSpPr txBox="1"/>
          <p:nvPr>
            <p:ph type="title"/>
          </p:nvPr>
        </p:nvSpPr>
        <p:spPr>
          <a:xfrm>
            <a:off x="325663" y="5912376"/>
            <a:ext cx="6897600" cy="5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Uses of Screening</a:t>
            </a:r>
            <a:endParaRPr sz="2400">
              <a:solidFill>
                <a:srgbClr val="134F5C"/>
              </a:solidFill>
              <a:latin typeface="Nunito"/>
              <a:ea typeface="Nunito"/>
              <a:cs typeface="Nunito"/>
              <a:sym typeface="Nunito"/>
            </a:endParaRPr>
          </a:p>
        </p:txBody>
      </p:sp>
      <p:grpSp>
        <p:nvGrpSpPr>
          <p:cNvPr id="213" name="Google Shape;213;p29"/>
          <p:cNvGrpSpPr/>
          <p:nvPr/>
        </p:nvGrpSpPr>
        <p:grpSpPr>
          <a:xfrm>
            <a:off x="364800" y="7259850"/>
            <a:ext cx="6897725" cy="611305"/>
            <a:chOff x="1592998" y="2322562"/>
            <a:chExt cx="3729710" cy="642600"/>
          </a:xfrm>
        </p:grpSpPr>
        <p:sp>
          <p:nvSpPr>
            <p:cNvPr id="214" name="Google Shape;214;p29"/>
            <p:cNvSpPr/>
            <p:nvPr/>
          </p:nvSpPr>
          <p:spPr>
            <a:xfrm flipH="1">
              <a:off x="2199408" y="2322562"/>
              <a:ext cx="31233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chemeClr val="dk1"/>
                </a:buClr>
                <a:buSzPts val="1100"/>
                <a:buFont typeface="Arial"/>
                <a:buNone/>
              </a:pPr>
              <a:r>
                <a:rPr b="1" lang="en-GB" sz="1200">
                  <a:latin typeface="Mada"/>
                  <a:ea typeface="Mada"/>
                  <a:cs typeface="Mada"/>
                  <a:sym typeface="Mada"/>
                </a:rPr>
                <a:t>Control of disease </a:t>
              </a:r>
              <a:r>
                <a:rPr b="1" baseline="30000" lang="en-GB" sz="1200">
                  <a:solidFill>
                    <a:schemeClr val="dk1"/>
                  </a:solidFill>
                  <a:latin typeface="Mada"/>
                  <a:ea typeface="Mada"/>
                  <a:cs typeface="Mada"/>
                  <a:sym typeface="Mada"/>
                </a:rPr>
                <a:t>3</a:t>
              </a:r>
              <a:r>
                <a:rPr b="1" lang="en-GB" sz="1200">
                  <a:latin typeface="Mada"/>
                  <a:ea typeface="Mada"/>
                  <a:cs typeface="Mada"/>
                  <a:sym typeface="Mada"/>
                </a:rPr>
                <a:t>:</a:t>
              </a:r>
              <a:r>
                <a:rPr lang="en-GB" sz="1200">
                  <a:latin typeface="Mada"/>
                  <a:ea typeface="Mada"/>
                  <a:cs typeface="Mada"/>
                  <a:sym typeface="Mada"/>
                </a:rPr>
                <a:t> people are screened for the benefit of </a:t>
              </a:r>
              <a:r>
                <a:rPr b="1" lang="en-GB" sz="1200">
                  <a:solidFill>
                    <a:srgbClr val="FF0000"/>
                  </a:solidFill>
                  <a:latin typeface="Mada"/>
                  <a:ea typeface="Mada"/>
                  <a:cs typeface="Mada"/>
                  <a:sym typeface="Mada"/>
                </a:rPr>
                <a:t>others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u="sng">
                  <a:solidFill>
                    <a:schemeClr val="dk1"/>
                  </a:solidFill>
                  <a:highlight>
                    <a:srgbClr val="CFE2F3"/>
                  </a:highlight>
                  <a:latin typeface="Mada"/>
                  <a:ea typeface="Mada"/>
                  <a:cs typeface="Mada"/>
                  <a:sym typeface="Mada"/>
                </a:rPr>
                <a:t>For example:</a:t>
              </a:r>
              <a:r>
                <a:rPr lang="en-GB" sz="1200">
                  <a:solidFill>
                    <a:schemeClr val="dk1"/>
                  </a:solidFill>
                  <a:latin typeface="Mada"/>
                  <a:ea typeface="Mada"/>
                  <a:cs typeface="Mada"/>
                  <a:sym typeface="Mada"/>
                </a:rPr>
                <a:t> </a:t>
              </a:r>
              <a:r>
                <a:rPr lang="en-GB" sz="1200">
                  <a:latin typeface="Mada"/>
                  <a:ea typeface="Mada"/>
                  <a:cs typeface="Mada"/>
                  <a:sym typeface="Mada"/>
                </a:rPr>
                <a:t>TB to protect population</a:t>
              </a:r>
              <a:endParaRPr/>
            </a:p>
          </p:txBody>
        </p:sp>
        <p:sp>
          <p:nvSpPr>
            <p:cNvPr id="215" name="Google Shape;215;p29"/>
            <p:cNvSpPr/>
            <p:nvPr/>
          </p:nvSpPr>
          <p:spPr>
            <a:xfrm>
              <a:off x="1592998" y="2322562"/>
              <a:ext cx="6009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16" name="Google Shape;216;p29"/>
            <p:cNvSpPr/>
            <p:nvPr/>
          </p:nvSpPr>
          <p:spPr>
            <a:xfrm>
              <a:off x="1592998" y="2322562"/>
              <a:ext cx="606300" cy="642600"/>
            </a:xfrm>
            <a:prstGeom prst="rect">
              <a:avLst/>
            </a:prstGeom>
            <a:solidFill>
              <a:srgbClr val="134F5C"/>
            </a:solidFill>
            <a:ln>
              <a:noFill/>
            </a:ln>
          </p:spPr>
          <p:txBody>
            <a:bodyPr anchorCtr="0" anchor="t"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2</a:t>
              </a:r>
              <a:endParaRPr b="1" sz="2400">
                <a:solidFill>
                  <a:srgbClr val="FFFFFF"/>
                </a:solidFill>
                <a:latin typeface="Georgia"/>
                <a:ea typeface="Georgia"/>
                <a:cs typeface="Georgia"/>
                <a:sym typeface="Georgia"/>
              </a:endParaRPr>
            </a:p>
          </p:txBody>
        </p:sp>
      </p:grpSp>
      <p:grpSp>
        <p:nvGrpSpPr>
          <p:cNvPr id="217" name="Google Shape;217;p29"/>
          <p:cNvGrpSpPr/>
          <p:nvPr/>
        </p:nvGrpSpPr>
        <p:grpSpPr>
          <a:xfrm>
            <a:off x="364800" y="8070400"/>
            <a:ext cx="6897725" cy="611305"/>
            <a:chOff x="1592998" y="2322569"/>
            <a:chExt cx="3729710" cy="642600"/>
          </a:xfrm>
        </p:grpSpPr>
        <p:sp>
          <p:nvSpPr>
            <p:cNvPr id="218" name="Google Shape;218;p29"/>
            <p:cNvSpPr/>
            <p:nvPr/>
          </p:nvSpPr>
          <p:spPr>
            <a:xfrm flipH="1">
              <a:off x="2199408" y="2322569"/>
              <a:ext cx="31233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chemeClr val="dk1"/>
                </a:buClr>
                <a:buSzPts val="1100"/>
                <a:buFont typeface="Arial"/>
                <a:buNone/>
              </a:pPr>
              <a:r>
                <a:rPr b="1" lang="en-GB" sz="1200">
                  <a:latin typeface="Mada"/>
                  <a:ea typeface="Mada"/>
                  <a:cs typeface="Mada"/>
                  <a:sym typeface="Mada"/>
                </a:rPr>
                <a:t>Research purposes</a:t>
              </a:r>
              <a:r>
                <a:rPr lang="en-GB" sz="1200">
                  <a:latin typeface="Mada"/>
                  <a:ea typeface="Mada"/>
                  <a:cs typeface="Mada"/>
                  <a:sym typeface="Mada"/>
                </a:rPr>
                <a:t> such as measuring the prevalence and incidence.</a:t>
              </a:r>
              <a:endParaRPr/>
            </a:p>
          </p:txBody>
        </p:sp>
        <p:sp>
          <p:nvSpPr>
            <p:cNvPr id="219" name="Google Shape;219;p29"/>
            <p:cNvSpPr/>
            <p:nvPr/>
          </p:nvSpPr>
          <p:spPr>
            <a:xfrm>
              <a:off x="1592998" y="2322569"/>
              <a:ext cx="5856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20" name="Google Shape;220;p29"/>
            <p:cNvSpPr/>
            <p:nvPr/>
          </p:nvSpPr>
          <p:spPr>
            <a:xfrm>
              <a:off x="1592998" y="2322569"/>
              <a:ext cx="606300" cy="642600"/>
            </a:xfrm>
            <a:prstGeom prst="rect">
              <a:avLst/>
            </a:prstGeom>
            <a:solidFill>
              <a:srgbClr val="76A5AF"/>
            </a:solidFill>
            <a:ln>
              <a:noFill/>
            </a:ln>
          </p:spPr>
          <p:txBody>
            <a:bodyPr anchorCtr="0" anchor="t"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3</a:t>
              </a:r>
              <a:endParaRPr b="1" sz="2400">
                <a:solidFill>
                  <a:srgbClr val="FFFFFF"/>
                </a:solidFill>
                <a:latin typeface="Georgia"/>
                <a:ea typeface="Georgia"/>
                <a:cs typeface="Georgia"/>
                <a:sym typeface="Georgia"/>
              </a:endParaRPr>
            </a:p>
          </p:txBody>
        </p:sp>
      </p:grpSp>
      <p:grpSp>
        <p:nvGrpSpPr>
          <p:cNvPr id="221" name="Google Shape;221;p29"/>
          <p:cNvGrpSpPr/>
          <p:nvPr/>
        </p:nvGrpSpPr>
        <p:grpSpPr>
          <a:xfrm>
            <a:off x="364800" y="6501025"/>
            <a:ext cx="6897724" cy="612162"/>
            <a:chOff x="1592998" y="2321824"/>
            <a:chExt cx="3729709" cy="643500"/>
          </a:xfrm>
        </p:grpSpPr>
        <p:sp>
          <p:nvSpPr>
            <p:cNvPr id="222" name="Google Shape;222;p29"/>
            <p:cNvSpPr/>
            <p:nvPr/>
          </p:nvSpPr>
          <p:spPr>
            <a:xfrm flipH="1">
              <a:off x="2199408" y="2321824"/>
              <a:ext cx="3123300" cy="6435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chemeClr val="dk1"/>
                </a:buClr>
                <a:buSzPts val="1100"/>
                <a:buFont typeface="Arial"/>
                <a:buNone/>
              </a:pPr>
              <a:r>
                <a:rPr b="1" lang="en-GB" sz="1200">
                  <a:latin typeface="Mada"/>
                  <a:ea typeface="Mada"/>
                  <a:cs typeface="Mada"/>
                  <a:sym typeface="Mada"/>
                </a:rPr>
                <a:t>Case detection </a:t>
              </a:r>
              <a:r>
                <a:rPr b="1" baseline="30000" lang="en-GB" sz="1200">
                  <a:latin typeface="Mada"/>
                  <a:ea typeface="Mada"/>
                  <a:cs typeface="Mada"/>
                  <a:sym typeface="Mada"/>
                </a:rPr>
                <a:t>2</a:t>
              </a:r>
              <a:r>
                <a:rPr b="1" lang="en-GB" sz="1200">
                  <a:latin typeface="Mada"/>
                  <a:ea typeface="Mada"/>
                  <a:cs typeface="Mada"/>
                  <a:sym typeface="Mada"/>
                </a:rPr>
                <a:t>:</a:t>
              </a:r>
              <a:r>
                <a:rPr lang="en-GB" sz="1200">
                  <a:latin typeface="Mada"/>
                  <a:ea typeface="Mada"/>
                  <a:cs typeface="Mada"/>
                  <a:sym typeface="Mada"/>
                </a:rPr>
                <a:t> people screened for their</a:t>
              </a:r>
              <a:r>
                <a:rPr b="1" lang="en-GB" sz="1200">
                  <a:solidFill>
                    <a:srgbClr val="FF0000"/>
                  </a:solidFill>
                  <a:latin typeface="Mada"/>
                  <a:ea typeface="Mada"/>
                  <a:cs typeface="Mada"/>
                  <a:sym typeface="Mada"/>
                </a:rPr>
                <a:t> own benefit</a:t>
              </a:r>
              <a:r>
                <a:rPr lang="en-GB" sz="1200">
                  <a:latin typeface="Mada"/>
                  <a:ea typeface="Mada"/>
                  <a:cs typeface="Mada"/>
                  <a:sym typeface="Mada"/>
                </a:rPr>
                <a:t>.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u="sng">
                  <a:solidFill>
                    <a:schemeClr val="dk1"/>
                  </a:solidFill>
                  <a:highlight>
                    <a:srgbClr val="CFE2F3"/>
                  </a:highlight>
                  <a:latin typeface="Mada"/>
                  <a:ea typeface="Mada"/>
                  <a:cs typeface="Mada"/>
                  <a:sym typeface="Mada"/>
                </a:rPr>
                <a:t>For example:</a:t>
              </a:r>
              <a:r>
                <a:rPr lang="en-GB" sz="1200">
                  <a:solidFill>
                    <a:schemeClr val="dk1"/>
                  </a:solidFill>
                  <a:latin typeface="Mada"/>
                  <a:ea typeface="Mada"/>
                  <a:cs typeface="Mada"/>
                  <a:sym typeface="Mada"/>
                </a:rPr>
                <a:t> Screening for </a:t>
              </a:r>
              <a:r>
                <a:rPr lang="en-GB" sz="1200">
                  <a:latin typeface="Mada"/>
                  <a:ea typeface="Mada"/>
                  <a:cs typeface="Mada"/>
                  <a:sym typeface="Mada"/>
                </a:rPr>
                <a:t>breast cancer, PKU, deafness in children</a:t>
              </a:r>
              <a:endParaRPr>
                <a:latin typeface="Mada"/>
                <a:ea typeface="Mada"/>
                <a:cs typeface="Mada"/>
                <a:sym typeface="Mada"/>
              </a:endParaRPr>
            </a:p>
          </p:txBody>
        </p:sp>
        <p:sp>
          <p:nvSpPr>
            <p:cNvPr id="223" name="Google Shape;223;p29"/>
            <p:cNvSpPr/>
            <p:nvPr/>
          </p:nvSpPr>
          <p:spPr>
            <a:xfrm>
              <a:off x="1592998" y="2322560"/>
              <a:ext cx="6063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24" name="Google Shape;224;p29"/>
            <p:cNvSpPr/>
            <p:nvPr/>
          </p:nvSpPr>
          <p:spPr>
            <a:xfrm>
              <a:off x="1592998" y="2322586"/>
              <a:ext cx="606300" cy="642600"/>
            </a:xfrm>
            <a:prstGeom prst="rect">
              <a:avLst/>
            </a:prstGeom>
            <a:solidFill>
              <a:srgbClr val="A2C4C9"/>
            </a:solidFill>
            <a:ln>
              <a:noFill/>
            </a:ln>
          </p:spPr>
          <p:txBody>
            <a:bodyPr anchorCtr="0" anchor="t"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1</a:t>
              </a:r>
              <a:endParaRPr b="1" sz="2400">
                <a:solidFill>
                  <a:srgbClr val="FFFFFF"/>
                </a:solidFill>
                <a:latin typeface="Nunito"/>
                <a:ea typeface="Nunito"/>
                <a:cs typeface="Nunito"/>
                <a:sym typeface="Nunito"/>
              </a:endParaRPr>
            </a:p>
          </p:txBody>
        </p:sp>
      </p:grpSp>
      <p:grpSp>
        <p:nvGrpSpPr>
          <p:cNvPr id="225" name="Google Shape;225;p29"/>
          <p:cNvGrpSpPr/>
          <p:nvPr/>
        </p:nvGrpSpPr>
        <p:grpSpPr>
          <a:xfrm>
            <a:off x="385100" y="8878675"/>
            <a:ext cx="6894575" cy="611305"/>
            <a:chOff x="1593000" y="2322581"/>
            <a:chExt cx="3687333" cy="642600"/>
          </a:xfrm>
        </p:grpSpPr>
        <p:sp>
          <p:nvSpPr>
            <p:cNvPr id="226" name="Google Shape;226;p29"/>
            <p:cNvSpPr/>
            <p:nvPr/>
          </p:nvSpPr>
          <p:spPr>
            <a:xfrm flipH="1">
              <a:off x="2159433" y="2322581"/>
              <a:ext cx="3120900" cy="642600"/>
            </a:xfrm>
            <a:prstGeom prst="rect">
              <a:avLst/>
            </a:prstGeom>
            <a:solidFill>
              <a:srgbClr val="EEEEEE"/>
            </a:solidFill>
            <a:ln>
              <a:noFill/>
            </a:ln>
          </p:spPr>
          <p:txBody>
            <a:bodyPr anchorCtr="0" anchor="ctr" bIns="68500" lIns="68500" spcFirstLastPara="1" rIns="68500" wrap="square" tIns="68500">
              <a:noAutofit/>
            </a:bodyPr>
            <a:lstStyle/>
            <a:p>
              <a:pPr indent="0" lvl="0" marL="0" rtl="0" algn="l">
                <a:spcBef>
                  <a:spcPts val="0"/>
                </a:spcBef>
                <a:spcAft>
                  <a:spcPts val="0"/>
                </a:spcAft>
                <a:buClr>
                  <a:schemeClr val="dk1"/>
                </a:buClr>
                <a:buSzPts val="1100"/>
                <a:buFont typeface="Arial"/>
                <a:buNone/>
              </a:pPr>
              <a:r>
                <a:rPr b="1" lang="en-GB" sz="1200">
                  <a:latin typeface="Mada"/>
                  <a:ea typeface="Mada"/>
                  <a:cs typeface="Mada"/>
                  <a:sym typeface="Mada"/>
                </a:rPr>
                <a:t>Educational opportunity</a:t>
              </a:r>
              <a:r>
                <a:rPr lang="en-GB" sz="1200">
                  <a:latin typeface="Mada"/>
                  <a:ea typeface="Mada"/>
                  <a:cs typeface="Mada"/>
                  <a:sym typeface="Mada"/>
                </a:rPr>
                <a:t>: creating public awareness and educating health professionals.</a:t>
              </a:r>
              <a:endParaRPr>
                <a:latin typeface="Mada"/>
                <a:ea typeface="Mada"/>
                <a:cs typeface="Mada"/>
                <a:sym typeface="Mada"/>
              </a:endParaRPr>
            </a:p>
          </p:txBody>
        </p:sp>
        <p:sp>
          <p:nvSpPr>
            <p:cNvPr id="227" name="Google Shape;227;p29"/>
            <p:cNvSpPr/>
            <p:nvPr/>
          </p:nvSpPr>
          <p:spPr>
            <a:xfrm>
              <a:off x="1593000" y="2322581"/>
              <a:ext cx="5664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p>
          </p:txBody>
        </p:sp>
        <p:sp>
          <p:nvSpPr>
            <p:cNvPr id="228" name="Google Shape;228;p29"/>
            <p:cNvSpPr/>
            <p:nvPr/>
          </p:nvSpPr>
          <p:spPr>
            <a:xfrm>
              <a:off x="1593000" y="2322581"/>
              <a:ext cx="566400" cy="642600"/>
            </a:xfrm>
            <a:prstGeom prst="rect">
              <a:avLst/>
            </a:prstGeom>
            <a:solidFill>
              <a:srgbClr val="CCCCCC"/>
            </a:solidFill>
            <a:ln>
              <a:noFill/>
            </a:ln>
          </p:spPr>
          <p:txBody>
            <a:bodyPr anchorCtr="0" anchor="t" bIns="68500" lIns="68500" spcFirstLastPara="1" rIns="68500" wrap="square" tIns="68500">
              <a:noAutofit/>
            </a:bodyPr>
            <a:lstStyle/>
            <a:p>
              <a:pPr indent="0" lvl="0" marL="0" rtl="0" algn="ctr">
                <a:spcBef>
                  <a:spcPts val="0"/>
                </a:spcBef>
                <a:spcAft>
                  <a:spcPts val="0"/>
                </a:spcAft>
                <a:buNone/>
              </a:pPr>
              <a:r>
                <a:rPr b="1" lang="en-GB" sz="2400">
                  <a:solidFill>
                    <a:srgbClr val="FFFFFF"/>
                  </a:solidFill>
                  <a:latin typeface="Georgia"/>
                  <a:ea typeface="Georgia"/>
                  <a:cs typeface="Georgia"/>
                  <a:sym typeface="Georgia"/>
                </a:rPr>
                <a:t>4</a:t>
              </a:r>
              <a:endParaRPr b="1" sz="2400">
                <a:solidFill>
                  <a:srgbClr val="FFFFFF"/>
                </a:solidFill>
                <a:latin typeface="Georgia"/>
                <a:ea typeface="Georgia"/>
                <a:cs typeface="Georgia"/>
                <a:sym typeface="Georgia"/>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pSp>
        <p:nvGrpSpPr>
          <p:cNvPr id="233" name="Google Shape;233;p30"/>
          <p:cNvGrpSpPr/>
          <p:nvPr/>
        </p:nvGrpSpPr>
        <p:grpSpPr>
          <a:xfrm rot="2700000">
            <a:off x="490468" y="-136660"/>
            <a:ext cx="2546976" cy="2546976"/>
            <a:chOff x="5123977" y="1258050"/>
            <a:chExt cx="2547000" cy="2547000"/>
          </a:xfrm>
        </p:grpSpPr>
        <p:sp>
          <p:nvSpPr>
            <p:cNvPr id="234" name="Google Shape;234;p30"/>
            <p:cNvSpPr/>
            <p:nvPr/>
          </p:nvSpPr>
          <p:spPr>
            <a:xfrm rot="2700000">
              <a:off x="6116614" y="1011412"/>
              <a:ext cx="561726" cy="3040276"/>
            </a:xfrm>
            <a:prstGeom prst="roundRect">
              <a:avLst>
                <a:gd fmla="val 50000" name="adj"/>
              </a:avLst>
            </a:prstGeom>
            <a:solidFill>
              <a:srgbClr val="4581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35" name="Google Shape;235;p30"/>
            <p:cNvSpPr/>
            <p:nvPr/>
          </p:nvSpPr>
          <p:spPr>
            <a:xfrm rot="-2700000">
              <a:off x="5341020" y="3205399"/>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45818E"/>
                  </a:solidFill>
                  <a:latin typeface="Changa"/>
                  <a:ea typeface="Changa"/>
                  <a:cs typeface="Changa"/>
                  <a:sym typeface="Changa"/>
                </a:rPr>
                <a:t>1</a:t>
              </a:r>
              <a:endParaRPr b="1" i="0" sz="1200" u="none" cap="none" strike="noStrike">
                <a:solidFill>
                  <a:srgbClr val="45818E"/>
                </a:solidFill>
                <a:latin typeface="Changa"/>
                <a:ea typeface="Changa"/>
                <a:cs typeface="Changa"/>
                <a:sym typeface="Changa"/>
              </a:endParaRPr>
            </a:p>
          </p:txBody>
        </p:sp>
        <p:sp>
          <p:nvSpPr>
            <p:cNvPr id="236" name="Google Shape;236;p30"/>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lang="en-GB" sz="1800">
                  <a:solidFill>
                    <a:srgbClr val="FFFFFF"/>
                  </a:solidFill>
                  <a:latin typeface="Nunito"/>
                  <a:ea typeface="Nunito"/>
                  <a:cs typeface="Nunito"/>
                  <a:sym typeface="Nunito"/>
                </a:rPr>
                <a:t>Case detection</a:t>
              </a:r>
              <a:endParaRPr i="0" sz="1800" u="none" cap="none" strike="noStrike">
                <a:solidFill>
                  <a:srgbClr val="FFFFFF"/>
                </a:solidFill>
                <a:latin typeface="Nunito"/>
                <a:ea typeface="Nunito"/>
                <a:cs typeface="Nunito"/>
                <a:sym typeface="Nunito"/>
              </a:endParaRPr>
            </a:p>
          </p:txBody>
        </p:sp>
      </p:grpSp>
      <p:sp>
        <p:nvSpPr>
          <p:cNvPr id="237" name="Google Shape;237;p30"/>
          <p:cNvSpPr txBox="1"/>
          <p:nvPr/>
        </p:nvSpPr>
        <p:spPr>
          <a:xfrm>
            <a:off x="215775" y="1412775"/>
            <a:ext cx="7589400" cy="12765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Is the presumption identification of unrecognized disease, which does not arise from a patient request.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For example, in neonatal screening.</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people are screened </a:t>
            </a:r>
            <a:r>
              <a:rPr b="1" lang="en-GB" sz="1200">
                <a:solidFill>
                  <a:srgbClr val="FF0000"/>
                </a:solidFill>
                <a:latin typeface="Mada"/>
                <a:ea typeface="Mada"/>
                <a:cs typeface="Mada"/>
                <a:sym typeface="Mada"/>
              </a:rPr>
              <a:t>primarily for their own benefit</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800">
              <a:solidFill>
                <a:schemeClr val="dk1"/>
              </a:solidFill>
              <a:highlight>
                <a:srgbClr val="FFFFFF"/>
              </a:highlight>
              <a:latin typeface="Mada"/>
              <a:ea typeface="Mada"/>
              <a:cs typeface="Mada"/>
              <a:sym typeface="Mada"/>
            </a:endParaRPr>
          </a:p>
          <a:p>
            <a:pPr indent="0" lvl="0" marL="0" rtl="0" algn="l">
              <a:spcBef>
                <a:spcPts val="0"/>
              </a:spcBef>
              <a:spcAft>
                <a:spcPts val="0"/>
              </a:spcAft>
              <a:buNone/>
            </a:pPr>
            <a:r>
              <a:t/>
            </a:r>
            <a:endParaRPr sz="18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endParaRPr>
          </a:p>
          <a:p>
            <a:pPr indent="0" lvl="0" marL="0" rtl="0" algn="l">
              <a:spcBef>
                <a:spcPts val="0"/>
              </a:spcBef>
              <a:spcAft>
                <a:spcPts val="0"/>
              </a:spcAft>
              <a:buNone/>
            </a:pPr>
            <a:r>
              <a:t/>
            </a:r>
            <a:endParaRPr/>
          </a:p>
        </p:txBody>
      </p:sp>
      <p:grpSp>
        <p:nvGrpSpPr>
          <p:cNvPr id="238" name="Google Shape;238;p30"/>
          <p:cNvGrpSpPr/>
          <p:nvPr/>
        </p:nvGrpSpPr>
        <p:grpSpPr>
          <a:xfrm rot="2700000">
            <a:off x="410175" y="1222401"/>
            <a:ext cx="2546976" cy="2546976"/>
            <a:chOff x="3203958" y="1258050"/>
            <a:chExt cx="2547000" cy="2547000"/>
          </a:xfrm>
        </p:grpSpPr>
        <p:sp>
          <p:nvSpPr>
            <p:cNvPr id="239" name="Google Shape;239;p30"/>
            <p:cNvSpPr/>
            <p:nvPr/>
          </p:nvSpPr>
          <p:spPr>
            <a:xfrm rot="2700000">
              <a:off x="4196595" y="1011412"/>
              <a:ext cx="561726" cy="3040276"/>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7CBE5F"/>
                </a:solidFill>
                <a:latin typeface="Changa"/>
                <a:ea typeface="Changa"/>
                <a:cs typeface="Changa"/>
                <a:sym typeface="Changa"/>
              </a:endParaRPr>
            </a:p>
          </p:txBody>
        </p:sp>
        <p:sp>
          <p:nvSpPr>
            <p:cNvPr id="240" name="Google Shape;240;p30"/>
            <p:cNvSpPr/>
            <p:nvPr/>
          </p:nvSpPr>
          <p:spPr>
            <a:xfrm rot="-2700000">
              <a:off x="3420998" y="3205316"/>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A2C4C9"/>
                  </a:solidFill>
                  <a:latin typeface="Changa"/>
                  <a:ea typeface="Changa"/>
                  <a:cs typeface="Changa"/>
                  <a:sym typeface="Changa"/>
                </a:rPr>
                <a:t>2</a:t>
              </a:r>
              <a:endParaRPr b="1" i="0" sz="1200" u="none" cap="none" strike="noStrike">
                <a:solidFill>
                  <a:srgbClr val="A2C4C9"/>
                </a:solidFill>
                <a:latin typeface="Changa"/>
                <a:ea typeface="Changa"/>
                <a:cs typeface="Changa"/>
                <a:sym typeface="Changa"/>
              </a:endParaRPr>
            </a:p>
          </p:txBody>
        </p:sp>
        <p:sp>
          <p:nvSpPr>
            <p:cNvPr id="241" name="Google Shape;241;p30"/>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lang="en-GB" sz="1800">
                  <a:solidFill>
                    <a:srgbClr val="FFFFFF"/>
                  </a:solidFill>
                  <a:latin typeface="Nunito"/>
                  <a:ea typeface="Nunito"/>
                  <a:cs typeface="Nunito"/>
                  <a:sym typeface="Nunito"/>
                </a:rPr>
                <a:t>Control of disease</a:t>
              </a:r>
              <a:endParaRPr i="0" sz="1800" u="none" cap="none" strike="noStrike">
                <a:solidFill>
                  <a:srgbClr val="FFFFFF"/>
                </a:solidFill>
                <a:latin typeface="Nunito"/>
                <a:ea typeface="Nunito"/>
                <a:cs typeface="Nunito"/>
                <a:sym typeface="Nunito"/>
              </a:endParaRPr>
            </a:p>
          </p:txBody>
        </p:sp>
      </p:grpSp>
      <p:sp>
        <p:nvSpPr>
          <p:cNvPr id="242" name="Google Shape;242;p30"/>
          <p:cNvSpPr txBox="1"/>
          <p:nvPr/>
        </p:nvSpPr>
        <p:spPr>
          <a:xfrm>
            <a:off x="215775" y="2781050"/>
            <a:ext cx="7204200" cy="12765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People are examined for the </a:t>
            </a:r>
            <a:r>
              <a:rPr b="1" lang="en-GB" sz="1200">
                <a:solidFill>
                  <a:srgbClr val="FF0000"/>
                </a:solidFill>
                <a:latin typeface="Mada"/>
                <a:ea typeface="Mada"/>
                <a:cs typeface="Mada"/>
                <a:sym typeface="Mada"/>
              </a:rPr>
              <a:t>benefit of others</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Screening of immigrants from infectious diseases like Ebola, TB and syphilis to protect the home</a:t>
            </a:r>
            <a:br>
              <a:rPr lang="en-GB" sz="1200">
                <a:solidFill>
                  <a:schemeClr val="dk1"/>
                </a:solidFill>
                <a:latin typeface="Mada"/>
                <a:ea typeface="Mada"/>
                <a:cs typeface="Mada"/>
                <a:sym typeface="Mada"/>
              </a:rPr>
            </a:br>
            <a:r>
              <a:rPr lang="en-GB" sz="1200">
                <a:solidFill>
                  <a:schemeClr val="dk1"/>
                </a:solidFill>
                <a:latin typeface="Mada"/>
                <a:ea typeface="Mada"/>
                <a:cs typeface="Mada"/>
                <a:sym typeface="Mada"/>
              </a:rPr>
              <a:t>population.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Another example is the screening for HIV and other STDs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also leads to early diagnosis to permit more effective treatment and reduce the spread of infectious disease and mortality.</a:t>
            </a:r>
            <a:endParaRPr sz="1200">
              <a:solidFill>
                <a:schemeClr val="dk1"/>
              </a:solidFill>
              <a:latin typeface="Mada"/>
              <a:ea typeface="Mada"/>
              <a:cs typeface="Mada"/>
              <a:sym typeface="Mada"/>
            </a:endParaRPr>
          </a:p>
          <a:p>
            <a:pPr indent="0" lvl="0" marL="0" rtl="0" algn="l">
              <a:lnSpc>
                <a:spcPct val="115000"/>
              </a:lnSpc>
              <a:spcBef>
                <a:spcPts val="1200"/>
              </a:spcBef>
              <a:spcAft>
                <a:spcPts val="0"/>
              </a:spcAft>
              <a:buNone/>
            </a:pPr>
            <a:r>
              <a:t/>
            </a:r>
            <a:endParaRPr sz="1200">
              <a:solidFill>
                <a:schemeClr val="dk1"/>
              </a:solidFill>
              <a:highlight>
                <a:srgbClr val="FFFFFF"/>
              </a:highlight>
            </a:endParaRPr>
          </a:p>
          <a:p>
            <a:pPr indent="0" lvl="0" marL="0" rtl="0" algn="l">
              <a:lnSpc>
                <a:spcPct val="115000"/>
              </a:lnSpc>
              <a:spcBef>
                <a:spcPts val="1200"/>
              </a:spcBef>
              <a:spcAft>
                <a:spcPts val="0"/>
              </a:spcAft>
              <a:buNone/>
            </a:pPr>
            <a:r>
              <a:t/>
            </a:r>
            <a:endParaRPr sz="1200">
              <a:solidFill>
                <a:schemeClr val="dk1"/>
              </a:solidFill>
              <a:highlight>
                <a:srgbClr val="FFFFFF"/>
              </a:highlight>
            </a:endParaRPr>
          </a:p>
          <a:p>
            <a:pPr indent="0" lvl="0" marL="0" rtl="0" algn="l">
              <a:spcBef>
                <a:spcPts val="1200"/>
              </a:spcBef>
              <a:spcAft>
                <a:spcPts val="0"/>
              </a:spcAft>
              <a:buNone/>
            </a:pPr>
            <a:r>
              <a:t/>
            </a:r>
            <a:endParaRPr sz="1200"/>
          </a:p>
          <a:p>
            <a:pPr indent="0" lvl="0" marL="0" rtl="0" algn="l">
              <a:spcBef>
                <a:spcPts val="0"/>
              </a:spcBef>
              <a:spcAft>
                <a:spcPts val="0"/>
              </a:spcAft>
              <a:buNone/>
            </a:pPr>
            <a:r>
              <a:t/>
            </a:r>
            <a:endParaRPr sz="1800">
              <a:solidFill>
                <a:schemeClr val="dk1"/>
              </a:solidFill>
              <a:highlight>
                <a:srgbClr val="FFFFFF"/>
              </a:highlight>
              <a:latin typeface="Mada"/>
              <a:ea typeface="Mada"/>
              <a:cs typeface="Mada"/>
              <a:sym typeface="Mada"/>
            </a:endParaRPr>
          </a:p>
          <a:p>
            <a:pPr indent="0" lvl="0" marL="0" rtl="0" algn="l">
              <a:spcBef>
                <a:spcPts val="0"/>
              </a:spcBef>
              <a:spcAft>
                <a:spcPts val="0"/>
              </a:spcAft>
              <a:buNone/>
            </a:pPr>
            <a:r>
              <a:t/>
            </a:r>
            <a:endParaRPr sz="18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endParaRPr>
          </a:p>
          <a:p>
            <a:pPr indent="0" lvl="0" marL="0" rtl="0" algn="l">
              <a:spcBef>
                <a:spcPts val="0"/>
              </a:spcBef>
              <a:spcAft>
                <a:spcPts val="0"/>
              </a:spcAft>
              <a:buNone/>
            </a:pPr>
            <a:r>
              <a:t/>
            </a:r>
            <a:endParaRPr/>
          </a:p>
        </p:txBody>
      </p:sp>
      <p:grpSp>
        <p:nvGrpSpPr>
          <p:cNvPr id="243" name="Google Shape;243;p30"/>
          <p:cNvGrpSpPr/>
          <p:nvPr/>
        </p:nvGrpSpPr>
        <p:grpSpPr>
          <a:xfrm rot="2700000">
            <a:off x="310668" y="3230065"/>
            <a:ext cx="2546976" cy="2546976"/>
            <a:chOff x="5123977" y="1258050"/>
            <a:chExt cx="2547000" cy="2547000"/>
          </a:xfrm>
        </p:grpSpPr>
        <p:sp>
          <p:nvSpPr>
            <p:cNvPr id="244" name="Google Shape;244;p30"/>
            <p:cNvSpPr/>
            <p:nvPr/>
          </p:nvSpPr>
          <p:spPr>
            <a:xfrm rot="2700000">
              <a:off x="6116614" y="1011412"/>
              <a:ext cx="561726" cy="3040276"/>
            </a:xfrm>
            <a:prstGeom prst="roundRect">
              <a:avLst>
                <a:gd fmla="val 50000" name="adj"/>
              </a:avLst>
            </a:prstGeom>
            <a:solidFill>
              <a:srgbClr val="4581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45" name="Google Shape;245;p30"/>
            <p:cNvSpPr/>
            <p:nvPr/>
          </p:nvSpPr>
          <p:spPr>
            <a:xfrm rot="-2700000">
              <a:off x="5341020" y="3205399"/>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45818E"/>
                  </a:solidFill>
                  <a:latin typeface="Changa"/>
                  <a:ea typeface="Changa"/>
                  <a:cs typeface="Changa"/>
                  <a:sym typeface="Changa"/>
                </a:rPr>
                <a:t>3</a:t>
              </a:r>
              <a:endParaRPr b="1" i="0" sz="1200" u="none" cap="none" strike="noStrike">
                <a:solidFill>
                  <a:srgbClr val="45818E"/>
                </a:solidFill>
                <a:latin typeface="Changa"/>
                <a:ea typeface="Changa"/>
                <a:cs typeface="Changa"/>
                <a:sym typeface="Changa"/>
              </a:endParaRPr>
            </a:p>
          </p:txBody>
        </p:sp>
        <p:sp>
          <p:nvSpPr>
            <p:cNvPr id="246" name="Google Shape;246;p30"/>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lang="en-GB" sz="1800">
                  <a:solidFill>
                    <a:srgbClr val="FFFFFF"/>
                  </a:solidFill>
                  <a:latin typeface="Nunito"/>
                  <a:ea typeface="Nunito"/>
                  <a:cs typeface="Nunito"/>
                  <a:sym typeface="Nunito"/>
                </a:rPr>
                <a:t>Research purposes </a:t>
              </a:r>
              <a:endParaRPr i="0" sz="1800" u="none" cap="none" strike="noStrike">
                <a:solidFill>
                  <a:srgbClr val="FFFFFF"/>
                </a:solidFill>
                <a:latin typeface="Nunito"/>
                <a:ea typeface="Nunito"/>
                <a:cs typeface="Nunito"/>
                <a:sym typeface="Nunito"/>
              </a:endParaRPr>
            </a:p>
          </p:txBody>
        </p:sp>
      </p:grpSp>
      <p:sp>
        <p:nvSpPr>
          <p:cNvPr id="247" name="Google Shape;247;p30"/>
          <p:cNvSpPr txBox="1"/>
          <p:nvPr/>
        </p:nvSpPr>
        <p:spPr>
          <a:xfrm>
            <a:off x="215775" y="4767850"/>
            <a:ext cx="7246200" cy="7635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To know the history of many chronic diseases like cancer, HTN etc.</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Screening may aid in obtaining more basic knowledge about the natural history of such diseases.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Initial screening provides a prevalence estimate and subsequent screening provides and incidence</a:t>
            </a:r>
            <a:endParaRPr sz="1200">
              <a:solidFill>
                <a:schemeClr val="dk1"/>
              </a:solidFill>
            </a:endParaRPr>
          </a:p>
          <a:p>
            <a:pPr indent="0" lvl="0" marL="0" rtl="0" algn="l">
              <a:spcBef>
                <a:spcPts val="0"/>
              </a:spcBef>
              <a:spcAft>
                <a:spcPts val="0"/>
              </a:spcAft>
              <a:buNone/>
            </a:pPr>
            <a:r>
              <a:t/>
            </a:r>
            <a:endParaRPr sz="1200"/>
          </a:p>
        </p:txBody>
      </p:sp>
      <p:grpSp>
        <p:nvGrpSpPr>
          <p:cNvPr id="248" name="Google Shape;248;p30"/>
          <p:cNvGrpSpPr/>
          <p:nvPr/>
        </p:nvGrpSpPr>
        <p:grpSpPr>
          <a:xfrm rot="2700000">
            <a:off x="379862" y="4464421"/>
            <a:ext cx="2754011" cy="2762519"/>
            <a:chOff x="3203958" y="1042505"/>
            <a:chExt cx="2754038" cy="2762545"/>
          </a:xfrm>
        </p:grpSpPr>
        <p:sp>
          <p:nvSpPr>
            <p:cNvPr id="249" name="Google Shape;249;p30"/>
            <p:cNvSpPr/>
            <p:nvPr/>
          </p:nvSpPr>
          <p:spPr>
            <a:xfrm rot="2700000">
              <a:off x="4196595" y="1011412"/>
              <a:ext cx="561726" cy="3040276"/>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7CBE5F"/>
                </a:solidFill>
                <a:latin typeface="Changa"/>
                <a:ea typeface="Changa"/>
                <a:cs typeface="Changa"/>
                <a:sym typeface="Changa"/>
              </a:endParaRPr>
            </a:p>
          </p:txBody>
        </p:sp>
        <p:sp>
          <p:nvSpPr>
            <p:cNvPr id="250" name="Google Shape;250;p30"/>
            <p:cNvSpPr/>
            <p:nvPr/>
          </p:nvSpPr>
          <p:spPr>
            <a:xfrm rot="-2700000">
              <a:off x="3420998" y="3205316"/>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A2C4C9"/>
                  </a:solidFill>
                  <a:latin typeface="Changa"/>
                  <a:ea typeface="Changa"/>
                  <a:cs typeface="Changa"/>
                  <a:sym typeface="Changa"/>
                </a:rPr>
                <a:t>4</a:t>
              </a:r>
              <a:endParaRPr b="1" i="0" sz="1200" u="none" cap="none" strike="noStrike">
                <a:solidFill>
                  <a:srgbClr val="A2C4C9"/>
                </a:solidFill>
                <a:latin typeface="Changa"/>
                <a:ea typeface="Changa"/>
                <a:cs typeface="Changa"/>
                <a:sym typeface="Changa"/>
              </a:endParaRPr>
            </a:p>
          </p:txBody>
        </p:sp>
        <p:sp>
          <p:nvSpPr>
            <p:cNvPr id="251" name="Google Shape;251;p30"/>
            <p:cNvSpPr txBox="1"/>
            <p:nvPr/>
          </p:nvSpPr>
          <p:spPr>
            <a:xfrm rot="-2700000">
              <a:off x="3322247" y="1969742"/>
              <a:ext cx="2855297" cy="56172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lang="en-GB" sz="1600">
                  <a:solidFill>
                    <a:srgbClr val="FFFFFF"/>
                  </a:solidFill>
                  <a:latin typeface="Nunito"/>
                  <a:ea typeface="Nunito"/>
                  <a:cs typeface="Nunito"/>
                  <a:sym typeface="Nunito"/>
                </a:rPr>
                <a:t>Educational opportunities</a:t>
              </a:r>
              <a:endParaRPr i="0" sz="1600" u="none" cap="none" strike="noStrike">
                <a:solidFill>
                  <a:srgbClr val="FFFFFF"/>
                </a:solidFill>
                <a:latin typeface="Nunito"/>
                <a:ea typeface="Nunito"/>
                <a:cs typeface="Nunito"/>
                <a:sym typeface="Nunito"/>
              </a:endParaRPr>
            </a:p>
          </p:txBody>
        </p:sp>
      </p:grpSp>
      <p:sp>
        <p:nvSpPr>
          <p:cNvPr id="252" name="Google Shape;252;p30"/>
          <p:cNvSpPr txBox="1"/>
          <p:nvPr/>
        </p:nvSpPr>
        <p:spPr>
          <a:xfrm>
            <a:off x="143025" y="6110950"/>
            <a:ext cx="7391700" cy="6612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1200"/>
              </a:spcBef>
              <a:spcAft>
                <a:spcPts val="0"/>
              </a:spcAft>
              <a:buClr>
                <a:schemeClr val="dk1"/>
              </a:buClr>
              <a:buSzPts val="1200"/>
              <a:buFont typeface="Mada"/>
              <a:buChar char="●"/>
            </a:pPr>
            <a:r>
              <a:rPr lang="en-GB" sz="1200">
                <a:solidFill>
                  <a:schemeClr val="dk1"/>
                </a:solidFill>
                <a:latin typeface="Mada"/>
                <a:ea typeface="Mada"/>
                <a:cs typeface="Mada"/>
                <a:sym typeface="Mada"/>
              </a:rPr>
              <a:t>Acquisition of information of public health relevance.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Providing opportunities for </a:t>
            </a:r>
            <a:r>
              <a:rPr b="1" lang="en-GB" sz="1200">
                <a:solidFill>
                  <a:srgbClr val="FF0000"/>
                </a:solidFill>
                <a:latin typeface="Mada"/>
                <a:ea typeface="Mada"/>
                <a:cs typeface="Mada"/>
                <a:sym typeface="Mada"/>
              </a:rPr>
              <a:t>creating public awareness</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lnSpc>
                <a:spcPct val="115000"/>
              </a:lnSpc>
              <a:spcBef>
                <a:spcPts val="1200"/>
              </a:spcBef>
              <a:spcAft>
                <a:spcPts val="0"/>
              </a:spcAft>
              <a:buNone/>
            </a:pPr>
            <a:r>
              <a:t/>
            </a:r>
            <a:endParaRPr sz="1800">
              <a:solidFill>
                <a:schemeClr val="dk1"/>
              </a:solidFill>
              <a:highlight>
                <a:srgbClr val="FFFFFF"/>
              </a:highlight>
            </a:endParaRPr>
          </a:p>
          <a:p>
            <a:pPr indent="0" lvl="0" marL="0" rtl="0" algn="l">
              <a:spcBef>
                <a:spcPts val="1200"/>
              </a:spcBef>
              <a:spcAft>
                <a:spcPts val="0"/>
              </a:spcAft>
              <a:buNone/>
            </a:pPr>
            <a:r>
              <a:t/>
            </a:r>
            <a:endParaRPr/>
          </a:p>
        </p:txBody>
      </p:sp>
      <p:sp>
        <p:nvSpPr>
          <p:cNvPr id="253" name="Google Shape;253;p30"/>
          <p:cNvSpPr txBox="1"/>
          <p:nvPr>
            <p:ph type="title"/>
          </p:nvPr>
        </p:nvSpPr>
        <p:spPr>
          <a:xfrm>
            <a:off x="333463" y="242101"/>
            <a:ext cx="6897600" cy="5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Uses of Screening</a:t>
            </a:r>
            <a:endParaRPr sz="2400">
              <a:solidFill>
                <a:srgbClr val="134F5C"/>
              </a:solidFill>
              <a:latin typeface="Nunito"/>
              <a:ea typeface="Nunito"/>
              <a:cs typeface="Nunito"/>
              <a:sym typeface="Nunito"/>
            </a:endParaRPr>
          </a:p>
        </p:txBody>
      </p:sp>
      <p:cxnSp>
        <p:nvCxnSpPr>
          <p:cNvPr id="254" name="Google Shape;254;p30"/>
          <p:cNvCxnSpPr/>
          <p:nvPr/>
        </p:nvCxnSpPr>
        <p:spPr>
          <a:xfrm>
            <a:off x="560175" y="7673975"/>
            <a:ext cx="6323700" cy="0"/>
          </a:xfrm>
          <a:prstGeom prst="straightConnector1">
            <a:avLst/>
          </a:prstGeom>
          <a:noFill/>
          <a:ln cap="flat" cmpd="sng" w="28575">
            <a:solidFill>
              <a:srgbClr val="CCCCCC"/>
            </a:solidFill>
            <a:prstDash val="solid"/>
            <a:round/>
            <a:headEnd len="med" w="med" type="oval"/>
            <a:tailEnd len="med" w="med" type="oval"/>
          </a:ln>
        </p:spPr>
      </p:cxnSp>
      <p:sp>
        <p:nvSpPr>
          <p:cNvPr id="255" name="Google Shape;255;p30"/>
          <p:cNvSpPr/>
          <p:nvPr/>
        </p:nvSpPr>
        <p:spPr>
          <a:xfrm>
            <a:off x="3147763" y="7197725"/>
            <a:ext cx="952500" cy="952500"/>
          </a:xfrm>
          <a:prstGeom prst="ellipse">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FFFFFF"/>
                </a:solidFill>
                <a:latin typeface="Nunito"/>
                <a:ea typeface="Nunito"/>
                <a:cs typeface="Nunito"/>
                <a:sym typeface="Nunito"/>
              </a:rPr>
              <a:t>VS</a:t>
            </a:r>
            <a:endParaRPr b="1" sz="2400">
              <a:solidFill>
                <a:srgbClr val="FFFFFF"/>
              </a:solidFill>
              <a:latin typeface="Nunito"/>
              <a:ea typeface="Nunito"/>
              <a:cs typeface="Nunito"/>
              <a:sym typeface="Nunito"/>
            </a:endParaRPr>
          </a:p>
        </p:txBody>
      </p:sp>
      <p:sp>
        <p:nvSpPr>
          <p:cNvPr id="256" name="Google Shape;256;p30"/>
          <p:cNvSpPr txBox="1"/>
          <p:nvPr/>
        </p:nvSpPr>
        <p:spPr>
          <a:xfrm>
            <a:off x="1075788" y="7224953"/>
            <a:ext cx="19035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latin typeface="Nunito"/>
                <a:ea typeface="Nunito"/>
                <a:cs typeface="Nunito"/>
                <a:sym typeface="Nunito"/>
              </a:rPr>
              <a:t>Mass screening</a:t>
            </a:r>
            <a:endParaRPr sz="1800">
              <a:latin typeface="Nunito"/>
              <a:ea typeface="Nunito"/>
              <a:cs typeface="Nunito"/>
              <a:sym typeface="Nunito"/>
            </a:endParaRPr>
          </a:p>
        </p:txBody>
      </p:sp>
      <p:sp>
        <p:nvSpPr>
          <p:cNvPr id="257" name="Google Shape;257;p30"/>
          <p:cNvSpPr txBox="1"/>
          <p:nvPr/>
        </p:nvSpPr>
        <p:spPr>
          <a:xfrm>
            <a:off x="3668075" y="7262125"/>
            <a:ext cx="40542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latin typeface="Nunito"/>
                <a:ea typeface="Nunito"/>
                <a:cs typeface="Nunito"/>
                <a:sym typeface="Nunito"/>
              </a:rPr>
              <a:t>High risk / Selective screening</a:t>
            </a:r>
            <a:endParaRPr sz="1800">
              <a:latin typeface="Nunito"/>
              <a:ea typeface="Nunito"/>
              <a:cs typeface="Nunito"/>
              <a:sym typeface="Nunito"/>
            </a:endParaRPr>
          </a:p>
        </p:txBody>
      </p:sp>
      <p:sp>
        <p:nvSpPr>
          <p:cNvPr id="258" name="Google Shape;258;p30"/>
          <p:cNvSpPr txBox="1"/>
          <p:nvPr/>
        </p:nvSpPr>
        <p:spPr>
          <a:xfrm>
            <a:off x="143025" y="7668700"/>
            <a:ext cx="3128700" cy="2037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SzPts val="1200"/>
              <a:buFont typeface="Mada"/>
              <a:buChar char="●"/>
            </a:pPr>
            <a:r>
              <a:rPr lang="en-GB" sz="1200">
                <a:latin typeface="Mada"/>
                <a:ea typeface="Mada"/>
                <a:cs typeface="Mada"/>
                <a:sym typeface="Mada"/>
              </a:rPr>
              <a:t>Mass screening simply means the screening of a whole population or a sub-group, as for example, all adults.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latin typeface="Mada"/>
                <a:ea typeface="Mada"/>
                <a:cs typeface="Mada"/>
                <a:sym typeface="Mada"/>
              </a:rPr>
              <a:t>It is offered to all, irrespective of the particular risk individual may run of contracting the disease in question </a:t>
            </a:r>
            <a:r>
              <a:rPr lang="en-GB" sz="1200">
                <a:solidFill>
                  <a:srgbClr val="6AA84F"/>
                </a:solidFill>
                <a:latin typeface="Mada"/>
                <a:ea typeface="Mada"/>
                <a:cs typeface="Mada"/>
                <a:sym typeface="Mada"/>
              </a:rPr>
              <a:t>(e.g., Tuberculosis)</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b="1" lang="en-GB" sz="1200">
                <a:solidFill>
                  <a:srgbClr val="FF0000"/>
                </a:solidFill>
                <a:latin typeface="Mada"/>
                <a:ea typeface="Mada"/>
                <a:cs typeface="Mada"/>
                <a:sym typeface="Mada"/>
              </a:rPr>
              <a:t>Not useful for preventive measures </a:t>
            </a:r>
            <a:r>
              <a:rPr b="1" baseline="30000" lang="en-GB" sz="1200">
                <a:solidFill>
                  <a:srgbClr val="FF0000"/>
                </a:solidFill>
                <a:latin typeface="Mada"/>
                <a:ea typeface="Mada"/>
                <a:cs typeface="Mada"/>
                <a:sym typeface="Mada"/>
              </a:rPr>
              <a:t>2</a:t>
            </a:r>
            <a:endParaRPr b="1" baseline="30000" sz="1200">
              <a:solidFill>
                <a:srgbClr val="FF0000"/>
              </a:solidFill>
              <a:latin typeface="Mada"/>
              <a:ea typeface="Mada"/>
              <a:cs typeface="Mada"/>
              <a:sym typeface="Mada"/>
            </a:endParaRPr>
          </a:p>
          <a:p>
            <a:pPr indent="0" lvl="0" marL="0" rtl="0" algn="l">
              <a:lnSpc>
                <a:spcPct val="115000"/>
              </a:lnSpc>
              <a:spcBef>
                <a:spcPts val="1200"/>
              </a:spcBef>
              <a:spcAft>
                <a:spcPts val="1200"/>
              </a:spcAft>
              <a:buNone/>
            </a:pPr>
            <a:r>
              <a:t/>
            </a:r>
            <a:endParaRPr sz="1200"/>
          </a:p>
        </p:txBody>
      </p:sp>
      <p:sp>
        <p:nvSpPr>
          <p:cNvPr id="259" name="Google Shape;259;p30"/>
          <p:cNvSpPr txBox="1"/>
          <p:nvPr/>
        </p:nvSpPr>
        <p:spPr>
          <a:xfrm>
            <a:off x="4181625" y="7668700"/>
            <a:ext cx="3128700" cy="18966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Clr>
                <a:schemeClr val="dk1"/>
              </a:buClr>
              <a:buSzPts val="1200"/>
              <a:buFont typeface="Mada"/>
              <a:buChar char="●"/>
            </a:pPr>
            <a:r>
              <a:rPr lang="en-GB" sz="1200">
                <a:solidFill>
                  <a:schemeClr val="dk1"/>
                </a:solidFill>
                <a:latin typeface="Mada"/>
                <a:ea typeface="Mada"/>
                <a:cs typeface="Mada"/>
                <a:sym typeface="Mada"/>
              </a:rPr>
              <a:t>Screening will be most productive if applied selectively to high-risk groups, the groups defined on the basis of epidemiological research</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u="sng">
                <a:solidFill>
                  <a:schemeClr val="dk1"/>
                </a:solidFill>
                <a:highlight>
                  <a:srgbClr val="CFE2F3"/>
                </a:highlight>
                <a:latin typeface="Mada"/>
                <a:ea typeface="Mada"/>
                <a:cs typeface="Mada"/>
                <a:sym typeface="Mada"/>
              </a:rPr>
              <a:t>For example:</a:t>
            </a:r>
            <a:r>
              <a:rPr lang="en-GB" sz="1200">
                <a:solidFill>
                  <a:schemeClr val="dk1"/>
                </a:solidFill>
                <a:highlight>
                  <a:srgbClr val="FFFFFF"/>
                </a:highlight>
                <a:latin typeface="Mada"/>
                <a:ea typeface="Mada"/>
                <a:cs typeface="Mada"/>
                <a:sym typeface="Mada"/>
              </a:rPr>
              <a:t> </a:t>
            </a:r>
            <a:r>
              <a:rPr lang="en-GB" sz="1200">
                <a:solidFill>
                  <a:schemeClr val="dk1"/>
                </a:solidFill>
                <a:latin typeface="Mada"/>
                <a:ea typeface="Mada"/>
                <a:cs typeface="Mada"/>
                <a:sym typeface="Mada"/>
              </a:rPr>
              <a:t>screening for diabetes, hypertension, breast cancer in patients with positive family history</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b="1" lang="en-GB" sz="1200">
                <a:solidFill>
                  <a:srgbClr val="FF0000"/>
                </a:solidFill>
                <a:latin typeface="Mada"/>
                <a:ea typeface="Mada"/>
                <a:cs typeface="Mada"/>
                <a:sym typeface="Mada"/>
              </a:rPr>
              <a:t>Screening for risk factors.</a:t>
            </a:r>
            <a:endParaRPr b="1" sz="1200">
              <a:solidFill>
                <a:srgbClr val="FF0000"/>
              </a:solidFill>
              <a:latin typeface="Mada"/>
              <a:ea typeface="Mada"/>
              <a:cs typeface="Mada"/>
              <a:sym typeface="Mada"/>
            </a:endParaRPr>
          </a:p>
          <a:p>
            <a:pPr indent="0" lvl="0" marL="0" rtl="0" algn="l">
              <a:lnSpc>
                <a:spcPct val="115000"/>
              </a:lnSpc>
              <a:spcBef>
                <a:spcPts val="1200"/>
              </a:spcBef>
              <a:spcAft>
                <a:spcPts val="0"/>
              </a:spcAft>
              <a:buNone/>
            </a:pPr>
            <a:r>
              <a:t/>
            </a:r>
            <a:endParaRPr sz="1200">
              <a:highlight>
                <a:srgbClr val="FFFFFF"/>
              </a:highlight>
              <a:latin typeface="Mada"/>
              <a:ea typeface="Mada"/>
              <a:cs typeface="Mada"/>
              <a:sym typeface="Mada"/>
            </a:endParaRPr>
          </a:p>
          <a:p>
            <a:pPr indent="0" lvl="0" marL="0" rtl="0" algn="l">
              <a:lnSpc>
                <a:spcPct val="115000"/>
              </a:lnSpc>
              <a:spcBef>
                <a:spcPts val="1200"/>
              </a:spcBef>
              <a:spcAft>
                <a:spcPts val="1200"/>
              </a:spcAft>
              <a:buNone/>
            </a:pPr>
            <a:r>
              <a:t/>
            </a:r>
            <a:endParaRPr sz="1200"/>
          </a:p>
        </p:txBody>
      </p:sp>
      <p:sp>
        <p:nvSpPr>
          <p:cNvPr id="260" name="Google Shape;260;p30"/>
          <p:cNvSpPr txBox="1"/>
          <p:nvPr/>
        </p:nvSpPr>
        <p:spPr>
          <a:xfrm>
            <a:off x="35275" y="9667875"/>
            <a:ext cx="7371000" cy="1030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999999"/>
              </a:buClr>
              <a:buSzPts val="1000"/>
              <a:buFont typeface="Mada"/>
              <a:buAutoNum type="arabicPeriod"/>
            </a:pPr>
            <a:r>
              <a:rPr lang="en-GB" sz="1000">
                <a:solidFill>
                  <a:srgbClr val="999999"/>
                </a:solidFill>
                <a:latin typeface="Mada"/>
                <a:ea typeface="Mada"/>
                <a:cs typeface="Mada"/>
                <a:sym typeface="Mada"/>
              </a:rPr>
              <a:t>There’s a third type of screening called multiphasic screening which is defined as defined as the application of two or more screening tests in combination to a large number of people at one time than to carry out separate screening tests for single diseases. The procedure may also include a health questionnaire, clinical examination and a range of measurements and investigations (e.g., chemical and haematological tests on blood and urine specimens, lung function assessment, audiometry and measurement of visual acuity)</a:t>
            </a:r>
            <a:endParaRPr sz="1000">
              <a:solidFill>
                <a:srgbClr val="999999"/>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Unless it is backed up by suitable treatment that will reduce the duration of illness or alter its final outcome. </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
        <p:nvSpPr>
          <p:cNvPr id="261" name="Google Shape;261;p30"/>
          <p:cNvSpPr txBox="1"/>
          <p:nvPr/>
        </p:nvSpPr>
        <p:spPr>
          <a:xfrm>
            <a:off x="2451325" y="6780925"/>
            <a:ext cx="2345400" cy="48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GB" sz="1800">
                <a:solidFill>
                  <a:srgbClr val="76A5AF"/>
                </a:solidFill>
                <a:latin typeface="Nunito"/>
                <a:ea typeface="Nunito"/>
                <a:cs typeface="Nunito"/>
                <a:sym typeface="Nunito"/>
              </a:rPr>
              <a:t>Types of Screening </a:t>
            </a:r>
            <a:r>
              <a:rPr baseline="30000" lang="en-GB" sz="1800">
                <a:solidFill>
                  <a:srgbClr val="76A5AF"/>
                </a:solidFill>
                <a:latin typeface="Nunito"/>
                <a:ea typeface="Nunito"/>
                <a:cs typeface="Nunito"/>
                <a:sym typeface="Nunito"/>
              </a:rPr>
              <a:t>1</a:t>
            </a:r>
            <a:endParaRPr baseline="30000" sz="1200">
              <a:solidFill>
                <a:schemeClr val="dk1"/>
              </a:solidFill>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1"/>
          <p:cNvSpPr txBox="1"/>
          <p:nvPr>
            <p:ph type="title"/>
          </p:nvPr>
        </p:nvSpPr>
        <p:spPr>
          <a:xfrm>
            <a:off x="375263" y="308776"/>
            <a:ext cx="6897600" cy="5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Criteria for Screening Diseases</a:t>
            </a:r>
            <a:endParaRPr sz="2400">
              <a:solidFill>
                <a:srgbClr val="134F5C"/>
              </a:solidFill>
              <a:latin typeface="Nunito"/>
              <a:ea typeface="Nunito"/>
              <a:cs typeface="Nunito"/>
              <a:sym typeface="Nunito"/>
            </a:endParaRPr>
          </a:p>
        </p:txBody>
      </p:sp>
      <p:sp>
        <p:nvSpPr>
          <p:cNvPr id="267" name="Google Shape;267;p31"/>
          <p:cNvSpPr/>
          <p:nvPr/>
        </p:nvSpPr>
        <p:spPr>
          <a:xfrm>
            <a:off x="2976263" y="2306125"/>
            <a:ext cx="1695600" cy="838200"/>
          </a:xfrm>
          <a:prstGeom prst="roundRect">
            <a:avLst>
              <a:gd fmla="val 24569"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Nunito"/>
                <a:ea typeface="Nunito"/>
                <a:cs typeface="Nunito"/>
                <a:sym typeface="Nunito"/>
              </a:rPr>
              <a:t>Criterias for Screening Diseases</a:t>
            </a:r>
            <a:endParaRPr b="1">
              <a:solidFill>
                <a:srgbClr val="FFFFFF"/>
              </a:solidFill>
              <a:latin typeface="Nunito"/>
              <a:ea typeface="Nunito"/>
              <a:cs typeface="Nunito"/>
              <a:sym typeface="Nunito"/>
            </a:endParaRPr>
          </a:p>
        </p:txBody>
      </p:sp>
      <p:sp>
        <p:nvSpPr>
          <p:cNvPr id="268" name="Google Shape;268;p31"/>
          <p:cNvSpPr/>
          <p:nvPr/>
        </p:nvSpPr>
        <p:spPr>
          <a:xfrm>
            <a:off x="5296550" y="1156900"/>
            <a:ext cx="21918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GB" sz="1200">
                <a:latin typeface="Mada"/>
                <a:ea typeface="Mada"/>
                <a:cs typeface="Mada"/>
                <a:sym typeface="Mada"/>
              </a:rPr>
              <a:t>Has an effective treatment</a:t>
            </a:r>
            <a:endParaRPr sz="1200">
              <a:latin typeface="Mada"/>
              <a:ea typeface="Mada"/>
              <a:cs typeface="Mada"/>
              <a:sym typeface="Mada"/>
            </a:endParaRPr>
          </a:p>
        </p:txBody>
      </p:sp>
      <p:sp>
        <p:nvSpPr>
          <p:cNvPr id="269" name="Google Shape;269;p31"/>
          <p:cNvSpPr/>
          <p:nvPr/>
        </p:nvSpPr>
        <p:spPr>
          <a:xfrm>
            <a:off x="5296550" y="2034250"/>
            <a:ext cx="21918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100"/>
              <a:buFont typeface="Arial"/>
              <a:buNone/>
            </a:pPr>
            <a:r>
              <a:rPr lang="en-GB" sz="1200">
                <a:latin typeface="Mada"/>
                <a:ea typeface="Mada"/>
                <a:cs typeface="Mada"/>
                <a:sym typeface="Mada"/>
              </a:rPr>
              <a:t>There should be an agreed-on policy concerning whom to treat as patients</a:t>
            </a:r>
            <a:endParaRPr sz="1200">
              <a:latin typeface="Mada"/>
              <a:ea typeface="Mada"/>
              <a:cs typeface="Mada"/>
              <a:sym typeface="Mada"/>
            </a:endParaRPr>
          </a:p>
        </p:txBody>
      </p:sp>
      <p:sp>
        <p:nvSpPr>
          <p:cNvPr id="270" name="Google Shape;270;p31"/>
          <p:cNvSpPr/>
          <p:nvPr/>
        </p:nvSpPr>
        <p:spPr>
          <a:xfrm>
            <a:off x="90500" y="1156900"/>
            <a:ext cx="22611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important health problem </a:t>
            </a:r>
            <a:r>
              <a:rPr baseline="30000" lang="en-GB" sz="1200">
                <a:solidFill>
                  <a:schemeClr val="dk1"/>
                </a:solidFill>
                <a:latin typeface="Mada"/>
                <a:ea typeface="Mada"/>
                <a:cs typeface="Mada"/>
                <a:sym typeface="Mada"/>
              </a:rPr>
              <a:t>1</a:t>
            </a:r>
            <a:endParaRPr baseline="30000" sz="1200">
              <a:latin typeface="Mada"/>
              <a:ea typeface="Mada"/>
              <a:cs typeface="Mada"/>
              <a:sym typeface="Mada"/>
            </a:endParaRPr>
          </a:p>
        </p:txBody>
      </p:sp>
      <p:sp>
        <p:nvSpPr>
          <p:cNvPr id="271" name="Google Shape;271;p31"/>
          <p:cNvSpPr/>
          <p:nvPr/>
        </p:nvSpPr>
        <p:spPr>
          <a:xfrm>
            <a:off x="90500" y="2034250"/>
            <a:ext cx="2261100" cy="7080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R</a:t>
            </a:r>
            <a:r>
              <a:rPr lang="en-GB" sz="1200">
                <a:solidFill>
                  <a:schemeClr val="dk1"/>
                </a:solidFill>
                <a:latin typeface="Mada"/>
                <a:ea typeface="Mada"/>
                <a:cs typeface="Mada"/>
                <a:sym typeface="Mada"/>
              </a:rPr>
              <a:t>ecognizable latent </a:t>
            </a:r>
            <a:r>
              <a:rPr baseline="30000" lang="en-GB" sz="1200">
                <a:solidFill>
                  <a:schemeClr val="dk1"/>
                </a:solidFill>
                <a:latin typeface="Mada"/>
                <a:ea typeface="Mada"/>
                <a:cs typeface="Mada"/>
                <a:sym typeface="Mada"/>
              </a:rPr>
              <a:t>2</a:t>
            </a:r>
            <a:r>
              <a:rPr lang="en-GB" sz="1200">
                <a:solidFill>
                  <a:schemeClr val="dk1"/>
                </a:solidFill>
                <a:latin typeface="Mada"/>
                <a:ea typeface="Mada"/>
                <a:cs typeface="Mada"/>
                <a:sym typeface="Mada"/>
              </a:rPr>
              <a:t> or early symptomatic and it’s natural history of the condition should be understood </a:t>
            </a:r>
            <a:r>
              <a:rPr baseline="30000" lang="en-GB" sz="1200">
                <a:solidFill>
                  <a:schemeClr val="dk1"/>
                </a:solidFill>
                <a:latin typeface="Mada"/>
                <a:ea typeface="Mada"/>
                <a:cs typeface="Mada"/>
                <a:sym typeface="Mada"/>
              </a:rPr>
              <a:t>3</a:t>
            </a:r>
            <a:endParaRPr sz="1200">
              <a:latin typeface="Mada"/>
              <a:ea typeface="Mada"/>
              <a:cs typeface="Mada"/>
              <a:sym typeface="Mada"/>
            </a:endParaRPr>
          </a:p>
        </p:txBody>
      </p:sp>
      <p:cxnSp>
        <p:nvCxnSpPr>
          <p:cNvPr id="272" name="Google Shape;272;p31"/>
          <p:cNvCxnSpPr>
            <a:stCxn id="267" idx="3"/>
            <a:endCxn id="268" idx="1"/>
          </p:cNvCxnSpPr>
          <p:nvPr/>
        </p:nvCxnSpPr>
        <p:spPr>
          <a:xfrm flipH="1" rot="10800000">
            <a:off x="4671863" y="1479025"/>
            <a:ext cx="624600" cy="1246200"/>
          </a:xfrm>
          <a:prstGeom prst="curvedConnector3">
            <a:avLst>
              <a:gd fmla="val 50007" name="adj1"/>
            </a:avLst>
          </a:prstGeom>
          <a:noFill/>
          <a:ln cap="flat" cmpd="sng" w="9525">
            <a:solidFill>
              <a:srgbClr val="595959"/>
            </a:solidFill>
            <a:prstDash val="solid"/>
            <a:round/>
            <a:headEnd len="med" w="med" type="none"/>
            <a:tailEnd len="med" w="med" type="none"/>
          </a:ln>
        </p:spPr>
      </p:cxnSp>
      <p:cxnSp>
        <p:nvCxnSpPr>
          <p:cNvPr id="273" name="Google Shape;273;p31"/>
          <p:cNvCxnSpPr>
            <a:stCxn id="267" idx="3"/>
            <a:endCxn id="269" idx="1"/>
          </p:cNvCxnSpPr>
          <p:nvPr/>
        </p:nvCxnSpPr>
        <p:spPr>
          <a:xfrm flipH="1" rot="10800000">
            <a:off x="4671863" y="2356525"/>
            <a:ext cx="624600" cy="368700"/>
          </a:xfrm>
          <a:prstGeom prst="curvedConnector3">
            <a:avLst>
              <a:gd fmla="val 50007" name="adj1"/>
            </a:avLst>
          </a:prstGeom>
          <a:noFill/>
          <a:ln cap="flat" cmpd="sng" w="9525">
            <a:solidFill>
              <a:srgbClr val="595959"/>
            </a:solidFill>
            <a:prstDash val="solid"/>
            <a:round/>
            <a:headEnd len="med" w="med" type="none"/>
            <a:tailEnd len="med" w="med" type="none"/>
          </a:ln>
        </p:spPr>
      </p:cxnSp>
      <p:cxnSp>
        <p:nvCxnSpPr>
          <p:cNvPr id="274" name="Google Shape;274;p31"/>
          <p:cNvCxnSpPr>
            <a:stCxn id="267" idx="1"/>
            <a:endCxn id="270" idx="3"/>
          </p:cNvCxnSpPr>
          <p:nvPr/>
        </p:nvCxnSpPr>
        <p:spPr>
          <a:xfrm rot="10800000">
            <a:off x="2351663" y="1479025"/>
            <a:ext cx="624600" cy="1246200"/>
          </a:xfrm>
          <a:prstGeom prst="curvedConnector3">
            <a:avLst>
              <a:gd fmla="val 50005" name="adj1"/>
            </a:avLst>
          </a:prstGeom>
          <a:noFill/>
          <a:ln cap="flat" cmpd="sng" w="9525">
            <a:solidFill>
              <a:srgbClr val="595959"/>
            </a:solidFill>
            <a:prstDash val="solid"/>
            <a:round/>
            <a:headEnd len="med" w="med" type="none"/>
            <a:tailEnd len="med" w="med" type="none"/>
          </a:ln>
        </p:spPr>
      </p:cxnSp>
      <p:cxnSp>
        <p:nvCxnSpPr>
          <p:cNvPr id="275" name="Google Shape;275;p31"/>
          <p:cNvCxnSpPr>
            <a:stCxn id="267" idx="1"/>
            <a:endCxn id="271" idx="3"/>
          </p:cNvCxnSpPr>
          <p:nvPr/>
        </p:nvCxnSpPr>
        <p:spPr>
          <a:xfrm rot="10800000">
            <a:off x="2351663" y="2388325"/>
            <a:ext cx="624600" cy="336900"/>
          </a:xfrm>
          <a:prstGeom prst="curvedConnector3">
            <a:avLst>
              <a:gd fmla="val 50005" name="adj1"/>
            </a:avLst>
          </a:prstGeom>
          <a:noFill/>
          <a:ln cap="flat" cmpd="sng" w="9525">
            <a:solidFill>
              <a:srgbClr val="595959"/>
            </a:solidFill>
            <a:prstDash val="solid"/>
            <a:round/>
            <a:headEnd len="med" w="med" type="none"/>
            <a:tailEnd len="med" w="med" type="none"/>
          </a:ln>
        </p:spPr>
      </p:cxnSp>
      <p:sp>
        <p:nvSpPr>
          <p:cNvPr id="276" name="Google Shape;276;p31"/>
          <p:cNvSpPr/>
          <p:nvPr/>
        </p:nvSpPr>
        <p:spPr>
          <a:xfrm>
            <a:off x="5296550" y="2835001"/>
            <a:ext cx="2191800" cy="838200"/>
          </a:xfrm>
          <a:prstGeom prst="roundRect">
            <a:avLst>
              <a:gd fmla="val 16667" name="adj"/>
            </a:avLst>
          </a:prstGeom>
          <a:solidFill>
            <a:srgbClr val="FFFFFF"/>
          </a:solidFill>
          <a:ln cap="flat" cmpd="sng" w="19050">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100"/>
              <a:buFont typeface="Arial"/>
              <a:buNone/>
            </a:pPr>
            <a:r>
              <a:t/>
            </a:r>
            <a:endParaRPr sz="1200">
              <a:latin typeface="Mada"/>
              <a:ea typeface="Mada"/>
              <a:cs typeface="Mada"/>
              <a:sym typeface="Mada"/>
            </a:endParaRPr>
          </a:p>
        </p:txBody>
      </p:sp>
      <p:cxnSp>
        <p:nvCxnSpPr>
          <p:cNvPr id="277" name="Google Shape;277;p31"/>
          <p:cNvCxnSpPr>
            <a:stCxn id="267" idx="3"/>
            <a:endCxn id="276" idx="1"/>
          </p:cNvCxnSpPr>
          <p:nvPr/>
        </p:nvCxnSpPr>
        <p:spPr>
          <a:xfrm>
            <a:off x="4671863" y="2725225"/>
            <a:ext cx="624600" cy="528900"/>
          </a:xfrm>
          <a:prstGeom prst="curvedConnector3">
            <a:avLst>
              <a:gd fmla="val 50007" name="adj1"/>
            </a:avLst>
          </a:prstGeom>
          <a:noFill/>
          <a:ln cap="flat" cmpd="sng" w="9525">
            <a:solidFill>
              <a:srgbClr val="595959"/>
            </a:solidFill>
            <a:prstDash val="solid"/>
            <a:round/>
            <a:headEnd len="med" w="med" type="none"/>
            <a:tailEnd len="med" w="med" type="none"/>
          </a:ln>
        </p:spPr>
      </p:cxnSp>
      <p:sp>
        <p:nvSpPr>
          <p:cNvPr id="278" name="Google Shape;278;p31"/>
          <p:cNvSpPr/>
          <p:nvPr/>
        </p:nvSpPr>
        <p:spPr>
          <a:xfrm>
            <a:off x="56599" y="2911600"/>
            <a:ext cx="23289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100"/>
              <a:buFont typeface="Arial"/>
              <a:buNone/>
            </a:pPr>
            <a:r>
              <a:rPr lang="en-GB" sz="1200">
                <a:latin typeface="Mada"/>
                <a:ea typeface="Mada"/>
                <a:cs typeface="Mada"/>
                <a:sym typeface="Mada"/>
              </a:rPr>
              <a:t>There is a </a:t>
            </a:r>
            <a:r>
              <a:rPr lang="en-GB" sz="1200">
                <a:solidFill>
                  <a:schemeClr val="dk1"/>
                </a:solidFill>
                <a:latin typeface="Mada"/>
                <a:ea typeface="Mada"/>
                <a:cs typeface="Mada"/>
                <a:sym typeface="Mada"/>
              </a:rPr>
              <a:t>test that can detect the disease</a:t>
            </a:r>
            <a:endParaRPr sz="1200">
              <a:latin typeface="Mada"/>
              <a:ea typeface="Mada"/>
              <a:cs typeface="Mada"/>
              <a:sym typeface="Mada"/>
            </a:endParaRPr>
          </a:p>
        </p:txBody>
      </p:sp>
      <p:cxnSp>
        <p:nvCxnSpPr>
          <p:cNvPr id="279" name="Google Shape;279;p31"/>
          <p:cNvCxnSpPr>
            <a:stCxn id="267" idx="1"/>
            <a:endCxn id="278" idx="3"/>
          </p:cNvCxnSpPr>
          <p:nvPr/>
        </p:nvCxnSpPr>
        <p:spPr>
          <a:xfrm flipH="1">
            <a:off x="2385563" y="2725225"/>
            <a:ext cx="590700" cy="508500"/>
          </a:xfrm>
          <a:prstGeom prst="curvedConnector3">
            <a:avLst>
              <a:gd fmla="val 50005" name="adj1"/>
            </a:avLst>
          </a:prstGeom>
          <a:noFill/>
          <a:ln cap="flat" cmpd="sng" w="9525">
            <a:solidFill>
              <a:srgbClr val="595959"/>
            </a:solidFill>
            <a:prstDash val="solid"/>
            <a:round/>
            <a:headEnd len="med" w="med" type="none"/>
            <a:tailEnd len="med" w="med" type="none"/>
          </a:ln>
        </p:spPr>
      </p:cxnSp>
      <p:sp>
        <p:nvSpPr>
          <p:cNvPr id="280" name="Google Shape;280;p31"/>
          <p:cNvSpPr/>
          <p:nvPr/>
        </p:nvSpPr>
        <p:spPr>
          <a:xfrm>
            <a:off x="90499" y="3788950"/>
            <a:ext cx="23289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100"/>
              <a:buFont typeface="Arial"/>
              <a:buNone/>
            </a:pPr>
            <a:r>
              <a:rPr lang="en-GB" sz="1200">
                <a:latin typeface="Mada"/>
                <a:ea typeface="Mada"/>
                <a:cs typeface="Mada"/>
                <a:sym typeface="Mada"/>
              </a:rPr>
              <a:t>Facilities should be available to confirm the diagnosis</a:t>
            </a:r>
            <a:endParaRPr sz="1200">
              <a:latin typeface="Mada"/>
              <a:ea typeface="Mada"/>
              <a:cs typeface="Mada"/>
              <a:sym typeface="Mada"/>
            </a:endParaRPr>
          </a:p>
        </p:txBody>
      </p:sp>
      <p:cxnSp>
        <p:nvCxnSpPr>
          <p:cNvPr id="281" name="Google Shape;281;p31"/>
          <p:cNvCxnSpPr>
            <a:stCxn id="267" idx="1"/>
            <a:endCxn id="280" idx="3"/>
          </p:cNvCxnSpPr>
          <p:nvPr/>
        </p:nvCxnSpPr>
        <p:spPr>
          <a:xfrm flipH="1">
            <a:off x="2419463" y="2725225"/>
            <a:ext cx="556800" cy="1386000"/>
          </a:xfrm>
          <a:prstGeom prst="curvedConnector3">
            <a:avLst>
              <a:gd fmla="val 50006" name="adj1"/>
            </a:avLst>
          </a:prstGeom>
          <a:noFill/>
          <a:ln cap="flat" cmpd="sng" w="9525">
            <a:solidFill>
              <a:srgbClr val="595959"/>
            </a:solidFill>
            <a:prstDash val="solid"/>
            <a:round/>
            <a:headEnd len="med" w="med" type="none"/>
            <a:tailEnd len="med" w="med" type="none"/>
          </a:ln>
        </p:spPr>
      </p:cxnSp>
      <p:sp>
        <p:nvSpPr>
          <p:cNvPr id="282" name="Google Shape;282;p31"/>
          <p:cNvSpPr/>
          <p:nvPr/>
        </p:nvSpPr>
        <p:spPr>
          <a:xfrm>
            <a:off x="5296550" y="3788950"/>
            <a:ext cx="2191800" cy="6444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100"/>
              <a:buFont typeface="Arial"/>
              <a:buNone/>
            </a:pPr>
            <a:r>
              <a:rPr lang="en-GB" sz="1200">
                <a:latin typeface="Mada"/>
                <a:ea typeface="Mada"/>
                <a:cs typeface="Mada"/>
                <a:sym typeface="Mada"/>
              </a:rPr>
              <a:t>Expected benefits </a:t>
            </a:r>
            <a:r>
              <a:rPr baseline="30000" lang="en-GB" sz="1200">
                <a:solidFill>
                  <a:schemeClr val="dk1"/>
                </a:solidFill>
                <a:latin typeface="Mada"/>
                <a:ea typeface="Mada"/>
                <a:cs typeface="Mada"/>
                <a:sym typeface="Mada"/>
              </a:rPr>
              <a:t>4</a:t>
            </a:r>
            <a:r>
              <a:rPr lang="en-GB" sz="1200">
                <a:latin typeface="Mada"/>
                <a:ea typeface="Mada"/>
                <a:cs typeface="Mada"/>
                <a:sym typeface="Mada"/>
              </a:rPr>
              <a:t> of early detection exceeding risks and costs </a:t>
            </a:r>
            <a:endParaRPr sz="1200">
              <a:latin typeface="Mada"/>
              <a:ea typeface="Mada"/>
              <a:cs typeface="Mada"/>
              <a:sym typeface="Mada"/>
            </a:endParaRPr>
          </a:p>
        </p:txBody>
      </p:sp>
      <p:cxnSp>
        <p:nvCxnSpPr>
          <p:cNvPr id="283" name="Google Shape;283;p31"/>
          <p:cNvCxnSpPr>
            <a:stCxn id="267" idx="3"/>
            <a:endCxn id="282" idx="1"/>
          </p:cNvCxnSpPr>
          <p:nvPr/>
        </p:nvCxnSpPr>
        <p:spPr>
          <a:xfrm>
            <a:off x="4671863" y="2725225"/>
            <a:ext cx="624600" cy="1386000"/>
          </a:xfrm>
          <a:prstGeom prst="curvedConnector3">
            <a:avLst>
              <a:gd fmla="val 50007" name="adj1"/>
            </a:avLst>
          </a:prstGeom>
          <a:noFill/>
          <a:ln cap="flat" cmpd="sng" w="9525">
            <a:solidFill>
              <a:srgbClr val="595959"/>
            </a:solidFill>
            <a:prstDash val="solid"/>
            <a:round/>
            <a:headEnd len="med" w="med" type="none"/>
            <a:tailEnd len="med" w="med" type="none"/>
          </a:ln>
        </p:spPr>
      </p:cxnSp>
      <p:sp>
        <p:nvSpPr>
          <p:cNvPr id="284" name="Google Shape;284;p31"/>
          <p:cNvSpPr txBox="1"/>
          <p:nvPr/>
        </p:nvSpPr>
        <p:spPr>
          <a:xfrm>
            <a:off x="35275" y="9665250"/>
            <a:ext cx="7453200" cy="9570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In other words, the prevalence should be high. If the disease wasn’t an important health issue the costs will exceed the benefits making the screening program not cost effective. </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We can’t screen for rapidly fatal diseases or diseases with short preclinical stage because there’ll be no time between screening and diagnosing and this will make the screening program not efficient</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So that we can know at what stage the process ceases to be reversible</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For example the number of lives saved</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
        <p:nvSpPr>
          <p:cNvPr id="285" name="Google Shape;285;p31"/>
          <p:cNvSpPr txBox="1"/>
          <p:nvPr>
            <p:ph type="title"/>
          </p:nvPr>
        </p:nvSpPr>
        <p:spPr>
          <a:xfrm>
            <a:off x="333463" y="4814101"/>
            <a:ext cx="6897600" cy="5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Criteria for Screening Tests</a:t>
            </a:r>
            <a:endParaRPr sz="2400">
              <a:solidFill>
                <a:srgbClr val="134F5C"/>
              </a:solidFill>
              <a:latin typeface="Nunito"/>
              <a:ea typeface="Nunito"/>
              <a:cs typeface="Nunito"/>
              <a:sym typeface="Nunito"/>
            </a:endParaRPr>
          </a:p>
        </p:txBody>
      </p:sp>
      <p:grpSp>
        <p:nvGrpSpPr>
          <p:cNvPr id="286" name="Google Shape;286;p31"/>
          <p:cNvGrpSpPr/>
          <p:nvPr/>
        </p:nvGrpSpPr>
        <p:grpSpPr>
          <a:xfrm>
            <a:off x="477674" y="5649788"/>
            <a:ext cx="388285" cy="708082"/>
            <a:chOff x="4136752" y="1733232"/>
            <a:chExt cx="723738" cy="1422708"/>
          </a:xfrm>
        </p:grpSpPr>
        <p:sp>
          <p:nvSpPr>
            <p:cNvPr id="287" name="Google Shape;287;p31"/>
            <p:cNvSpPr/>
            <p:nvPr/>
          </p:nvSpPr>
          <p:spPr>
            <a:xfrm>
              <a:off x="4149190" y="1733232"/>
              <a:ext cx="711300" cy="1422600"/>
            </a:xfrm>
            <a:prstGeom prst="chevron">
              <a:avLst>
                <a:gd fmla="val 52989" name="adj"/>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88" name="Google Shape;288;p31"/>
            <p:cNvSpPr/>
            <p:nvPr/>
          </p:nvSpPr>
          <p:spPr>
            <a:xfrm rot="10800000">
              <a:off x="4136752" y="2819640"/>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89" name="Google Shape;289;p31"/>
            <p:cNvSpPr/>
            <p:nvPr/>
          </p:nvSpPr>
          <p:spPr>
            <a:xfrm rot="10800000">
              <a:off x="4136752" y="1733274"/>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290" name="Google Shape;290;p31"/>
          <p:cNvSpPr txBox="1"/>
          <p:nvPr/>
        </p:nvSpPr>
        <p:spPr>
          <a:xfrm>
            <a:off x="35278" y="5695276"/>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134F5C"/>
                </a:solidFill>
                <a:latin typeface="Exo"/>
                <a:ea typeface="Exo"/>
                <a:cs typeface="Exo"/>
                <a:sym typeface="Exo"/>
              </a:rPr>
              <a:t>1</a:t>
            </a:r>
            <a:endParaRPr b="1" i="0" sz="3100" cap="none" strike="noStrike">
              <a:solidFill>
                <a:srgbClr val="134F5C"/>
              </a:solidFill>
              <a:latin typeface="Exo"/>
              <a:ea typeface="Exo"/>
              <a:cs typeface="Exo"/>
              <a:sym typeface="Exo"/>
            </a:endParaRPr>
          </a:p>
        </p:txBody>
      </p:sp>
      <p:cxnSp>
        <p:nvCxnSpPr>
          <p:cNvPr id="291" name="Google Shape;291;p31"/>
          <p:cNvCxnSpPr/>
          <p:nvPr/>
        </p:nvCxnSpPr>
        <p:spPr>
          <a:xfrm flipH="1" rot="10800000">
            <a:off x="911508" y="6590739"/>
            <a:ext cx="6238800" cy="16200"/>
          </a:xfrm>
          <a:prstGeom prst="straightConnector1">
            <a:avLst/>
          </a:prstGeom>
          <a:noFill/>
          <a:ln cap="flat" cmpd="sng" w="19050">
            <a:solidFill>
              <a:srgbClr val="134F5C"/>
            </a:solidFill>
            <a:prstDash val="solid"/>
            <a:miter lim="800000"/>
            <a:headEnd len="med" w="med" type="oval"/>
            <a:tailEnd len="med" w="med" type="oval"/>
          </a:ln>
        </p:spPr>
      </p:cxnSp>
      <p:sp>
        <p:nvSpPr>
          <p:cNvPr id="292" name="Google Shape;292;p31"/>
          <p:cNvSpPr txBox="1"/>
          <p:nvPr/>
        </p:nvSpPr>
        <p:spPr>
          <a:xfrm>
            <a:off x="951975" y="5497075"/>
            <a:ext cx="6130200" cy="10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Acceptability:</a:t>
            </a:r>
            <a:endParaRPr b="1" sz="1200">
              <a:latin typeface="Mada"/>
              <a:ea typeface="Mada"/>
              <a:cs typeface="Mada"/>
              <a:sym typeface="Mada"/>
            </a:endParaRPr>
          </a:p>
          <a:p>
            <a:pPr indent="0" lvl="0" marL="0" rtl="0" algn="l">
              <a:spcBef>
                <a:spcPts val="0"/>
              </a:spcBef>
              <a:spcAft>
                <a:spcPts val="0"/>
              </a:spcAft>
              <a:buNone/>
            </a:pPr>
            <a:r>
              <a:t/>
            </a:r>
            <a:endParaRPr b="1" sz="5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A screening test should be acceptable to people at whom it is aimed.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Painful </a:t>
            </a:r>
            <a:r>
              <a:rPr lang="en-GB" sz="1200">
                <a:solidFill>
                  <a:srgbClr val="999999"/>
                </a:solidFill>
                <a:latin typeface="Mada"/>
                <a:ea typeface="Mada"/>
                <a:cs typeface="Mada"/>
                <a:sym typeface="Mada"/>
              </a:rPr>
              <a:t>(bone marrow biopsy)</a:t>
            </a:r>
            <a:r>
              <a:rPr lang="en-GB" sz="1200">
                <a:latin typeface="Mada"/>
                <a:ea typeface="Mada"/>
                <a:cs typeface="Mada"/>
                <a:sym typeface="Mada"/>
              </a:rPr>
              <a:t>, discomforting or embarrassing </a:t>
            </a:r>
            <a:r>
              <a:rPr lang="en-GB" sz="1200">
                <a:solidFill>
                  <a:srgbClr val="999999"/>
                </a:solidFill>
                <a:latin typeface="Mada"/>
                <a:ea typeface="Mada"/>
                <a:cs typeface="Mada"/>
                <a:sym typeface="Mada"/>
              </a:rPr>
              <a:t>(rectal/vaginal exam)</a:t>
            </a:r>
            <a:r>
              <a:rPr lang="en-GB" sz="1200">
                <a:latin typeface="Mada"/>
                <a:ea typeface="Mada"/>
                <a:cs typeface="Mada"/>
                <a:sym typeface="Mada"/>
              </a:rPr>
              <a:t> tests are not acceptable to the population in mass campaigns</a:t>
            </a:r>
            <a:endParaRPr sz="1200">
              <a:latin typeface="Mada"/>
              <a:ea typeface="Mada"/>
              <a:cs typeface="Mada"/>
              <a:sym typeface="Mada"/>
            </a:endParaRPr>
          </a:p>
          <a:p>
            <a:pPr indent="0" lvl="0" marL="0" rtl="0" algn="l">
              <a:spcBef>
                <a:spcPts val="0"/>
              </a:spcBef>
              <a:spcAft>
                <a:spcPts val="0"/>
              </a:spcAft>
              <a:buNone/>
            </a:pPr>
            <a:r>
              <a:t/>
            </a:r>
            <a:endParaRPr sz="1200">
              <a:solidFill>
                <a:srgbClr val="000000"/>
              </a:solidFill>
              <a:latin typeface="Mada"/>
              <a:ea typeface="Mada"/>
              <a:cs typeface="Mada"/>
              <a:sym typeface="Mada"/>
            </a:endParaRPr>
          </a:p>
        </p:txBody>
      </p:sp>
      <p:grpSp>
        <p:nvGrpSpPr>
          <p:cNvPr id="293" name="Google Shape;293;p31"/>
          <p:cNvGrpSpPr/>
          <p:nvPr/>
        </p:nvGrpSpPr>
        <p:grpSpPr>
          <a:xfrm>
            <a:off x="536778" y="6952453"/>
            <a:ext cx="388285" cy="708082"/>
            <a:chOff x="4136752" y="1733232"/>
            <a:chExt cx="723738" cy="1422708"/>
          </a:xfrm>
        </p:grpSpPr>
        <p:sp>
          <p:nvSpPr>
            <p:cNvPr id="294" name="Google Shape;294;p31"/>
            <p:cNvSpPr/>
            <p:nvPr/>
          </p:nvSpPr>
          <p:spPr>
            <a:xfrm>
              <a:off x="4149190" y="1733232"/>
              <a:ext cx="711300" cy="1422600"/>
            </a:xfrm>
            <a:prstGeom prst="chevron">
              <a:avLst>
                <a:gd fmla="val 52989"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95" name="Google Shape;295;p31"/>
            <p:cNvSpPr/>
            <p:nvPr/>
          </p:nvSpPr>
          <p:spPr>
            <a:xfrm rot="10800000">
              <a:off x="4136752" y="2819640"/>
              <a:ext cx="288000" cy="336300"/>
            </a:xfrm>
            <a:prstGeom prst="rect">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96" name="Google Shape;296;p31"/>
            <p:cNvSpPr/>
            <p:nvPr/>
          </p:nvSpPr>
          <p:spPr>
            <a:xfrm rot="10800000">
              <a:off x="4136752" y="1733274"/>
              <a:ext cx="288000" cy="336300"/>
            </a:xfrm>
            <a:prstGeom prst="rect">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297" name="Google Shape;297;p31"/>
          <p:cNvSpPr txBox="1"/>
          <p:nvPr/>
        </p:nvSpPr>
        <p:spPr>
          <a:xfrm>
            <a:off x="35286" y="6997929"/>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76A5AF"/>
                </a:solidFill>
                <a:latin typeface="Exo"/>
                <a:ea typeface="Exo"/>
                <a:cs typeface="Exo"/>
                <a:sym typeface="Exo"/>
              </a:rPr>
              <a:t>2</a:t>
            </a:r>
            <a:endParaRPr b="1" i="0" sz="3100" u="none" cap="none" strike="noStrike">
              <a:solidFill>
                <a:srgbClr val="76A5AF"/>
              </a:solidFill>
              <a:latin typeface="Exo"/>
              <a:ea typeface="Exo"/>
              <a:cs typeface="Exo"/>
              <a:sym typeface="Exo"/>
            </a:endParaRPr>
          </a:p>
        </p:txBody>
      </p:sp>
      <p:cxnSp>
        <p:nvCxnSpPr>
          <p:cNvPr id="298" name="Google Shape;298;p31"/>
          <p:cNvCxnSpPr/>
          <p:nvPr/>
        </p:nvCxnSpPr>
        <p:spPr>
          <a:xfrm>
            <a:off x="897364" y="6875541"/>
            <a:ext cx="6349800" cy="4800"/>
          </a:xfrm>
          <a:prstGeom prst="straightConnector1">
            <a:avLst/>
          </a:prstGeom>
          <a:noFill/>
          <a:ln cap="flat" cmpd="sng" w="19050">
            <a:solidFill>
              <a:srgbClr val="76A5AF"/>
            </a:solidFill>
            <a:prstDash val="solid"/>
            <a:miter lim="800000"/>
            <a:headEnd len="med" w="med" type="oval"/>
            <a:tailEnd len="med" w="med" type="oval"/>
          </a:ln>
        </p:spPr>
      </p:cxnSp>
      <p:cxnSp>
        <p:nvCxnSpPr>
          <p:cNvPr id="299" name="Google Shape;299;p31"/>
          <p:cNvCxnSpPr/>
          <p:nvPr/>
        </p:nvCxnSpPr>
        <p:spPr>
          <a:xfrm flipH="1" rot="10800000">
            <a:off x="935035" y="7879229"/>
            <a:ext cx="6285600" cy="12900"/>
          </a:xfrm>
          <a:prstGeom prst="straightConnector1">
            <a:avLst/>
          </a:prstGeom>
          <a:noFill/>
          <a:ln cap="flat" cmpd="sng" w="19050">
            <a:solidFill>
              <a:srgbClr val="76A5AF"/>
            </a:solidFill>
            <a:prstDash val="solid"/>
            <a:miter lim="800000"/>
            <a:headEnd len="med" w="med" type="oval"/>
            <a:tailEnd len="med" w="med" type="oval"/>
          </a:ln>
        </p:spPr>
      </p:cxnSp>
      <p:grpSp>
        <p:nvGrpSpPr>
          <p:cNvPr id="300" name="Google Shape;300;p31"/>
          <p:cNvGrpSpPr/>
          <p:nvPr/>
        </p:nvGrpSpPr>
        <p:grpSpPr>
          <a:xfrm>
            <a:off x="536787" y="8276438"/>
            <a:ext cx="388285" cy="708082"/>
            <a:chOff x="4136752" y="1733232"/>
            <a:chExt cx="723738" cy="1422708"/>
          </a:xfrm>
        </p:grpSpPr>
        <p:sp>
          <p:nvSpPr>
            <p:cNvPr id="301" name="Google Shape;301;p31"/>
            <p:cNvSpPr/>
            <p:nvPr/>
          </p:nvSpPr>
          <p:spPr>
            <a:xfrm>
              <a:off x="4149190" y="1733232"/>
              <a:ext cx="711300" cy="1422600"/>
            </a:xfrm>
            <a:prstGeom prst="chevron">
              <a:avLst>
                <a:gd fmla="val 52989" name="adj"/>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02" name="Google Shape;302;p31"/>
            <p:cNvSpPr/>
            <p:nvPr/>
          </p:nvSpPr>
          <p:spPr>
            <a:xfrm rot="10800000">
              <a:off x="4136752" y="2819640"/>
              <a:ext cx="288000" cy="336300"/>
            </a:xfrm>
            <a:prstGeom prst="rect">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03" name="Google Shape;303;p31"/>
            <p:cNvSpPr/>
            <p:nvPr/>
          </p:nvSpPr>
          <p:spPr>
            <a:xfrm rot="10800000">
              <a:off x="4136752" y="1733274"/>
              <a:ext cx="288000" cy="336300"/>
            </a:xfrm>
            <a:prstGeom prst="rect">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304" name="Google Shape;304;p31"/>
          <p:cNvSpPr txBox="1"/>
          <p:nvPr/>
        </p:nvSpPr>
        <p:spPr>
          <a:xfrm>
            <a:off x="35278" y="8321926"/>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D0E0E3"/>
                </a:solidFill>
                <a:latin typeface="Exo"/>
                <a:ea typeface="Exo"/>
                <a:cs typeface="Exo"/>
                <a:sym typeface="Exo"/>
              </a:rPr>
              <a:t>3</a:t>
            </a:r>
            <a:endParaRPr b="1" i="0" sz="3100" u="none" cap="none" strike="noStrike">
              <a:solidFill>
                <a:srgbClr val="D0E0E3"/>
              </a:solidFill>
              <a:latin typeface="Exo"/>
              <a:ea typeface="Exo"/>
              <a:cs typeface="Exo"/>
              <a:sym typeface="Exo"/>
            </a:endParaRPr>
          </a:p>
        </p:txBody>
      </p:sp>
      <p:cxnSp>
        <p:nvCxnSpPr>
          <p:cNvPr id="305" name="Google Shape;305;p31"/>
          <p:cNvCxnSpPr/>
          <p:nvPr/>
        </p:nvCxnSpPr>
        <p:spPr>
          <a:xfrm>
            <a:off x="935614" y="8203664"/>
            <a:ext cx="6280500" cy="0"/>
          </a:xfrm>
          <a:prstGeom prst="straightConnector1">
            <a:avLst/>
          </a:prstGeom>
          <a:noFill/>
          <a:ln cap="flat" cmpd="sng" w="19050">
            <a:solidFill>
              <a:srgbClr val="D0E0E3"/>
            </a:solidFill>
            <a:prstDash val="solid"/>
            <a:miter lim="800000"/>
            <a:headEnd len="med" w="med" type="oval"/>
            <a:tailEnd len="med" w="med" type="oval"/>
          </a:ln>
        </p:spPr>
      </p:cxnSp>
      <p:cxnSp>
        <p:nvCxnSpPr>
          <p:cNvPr id="306" name="Google Shape;306;p31"/>
          <p:cNvCxnSpPr/>
          <p:nvPr/>
        </p:nvCxnSpPr>
        <p:spPr>
          <a:xfrm flipH="1" rot="10800000">
            <a:off x="971917" y="9215341"/>
            <a:ext cx="6205500" cy="2400"/>
          </a:xfrm>
          <a:prstGeom prst="straightConnector1">
            <a:avLst/>
          </a:prstGeom>
          <a:noFill/>
          <a:ln cap="flat" cmpd="sng" w="19050">
            <a:solidFill>
              <a:srgbClr val="D0E0E3"/>
            </a:solidFill>
            <a:prstDash val="solid"/>
            <a:miter lim="800000"/>
            <a:headEnd len="med" w="med" type="oval"/>
            <a:tailEnd len="med" w="med" type="oval"/>
          </a:ln>
        </p:spPr>
      </p:cxnSp>
      <p:cxnSp>
        <p:nvCxnSpPr>
          <p:cNvPr id="307" name="Google Shape;307;p31"/>
          <p:cNvCxnSpPr/>
          <p:nvPr/>
        </p:nvCxnSpPr>
        <p:spPr>
          <a:xfrm flipH="1" rot="10800000">
            <a:off x="911508" y="5523939"/>
            <a:ext cx="6238800" cy="16200"/>
          </a:xfrm>
          <a:prstGeom prst="straightConnector1">
            <a:avLst/>
          </a:prstGeom>
          <a:noFill/>
          <a:ln cap="flat" cmpd="sng" w="19050">
            <a:solidFill>
              <a:srgbClr val="134F5C"/>
            </a:solidFill>
            <a:prstDash val="solid"/>
            <a:miter lim="800000"/>
            <a:headEnd len="med" w="med" type="oval"/>
            <a:tailEnd len="med" w="med" type="oval"/>
          </a:ln>
        </p:spPr>
      </p:cxnSp>
      <p:sp>
        <p:nvSpPr>
          <p:cNvPr id="308" name="Google Shape;308;p31"/>
          <p:cNvSpPr txBox="1"/>
          <p:nvPr/>
        </p:nvSpPr>
        <p:spPr>
          <a:xfrm>
            <a:off x="951975" y="6868675"/>
            <a:ext cx="6130200" cy="10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Repeatability</a:t>
            </a:r>
            <a:r>
              <a:rPr b="1" lang="en-GB" sz="1200">
                <a:latin typeface="Mada"/>
                <a:ea typeface="Mada"/>
                <a:cs typeface="Mada"/>
                <a:sym typeface="Mada"/>
              </a:rPr>
              <a:t>:</a:t>
            </a:r>
            <a:endParaRPr b="1" sz="1200">
              <a:latin typeface="Mada"/>
              <a:ea typeface="Mada"/>
              <a:cs typeface="Mada"/>
              <a:sym typeface="Mada"/>
            </a:endParaRPr>
          </a:p>
          <a:p>
            <a:pPr indent="0" lvl="0" marL="0" rtl="0" algn="l">
              <a:spcBef>
                <a:spcPts val="0"/>
              </a:spcBef>
              <a:spcAft>
                <a:spcPts val="0"/>
              </a:spcAft>
              <a:buNone/>
            </a:pPr>
            <a:r>
              <a:t/>
            </a:r>
            <a:endParaRPr b="1" sz="5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A screening test must give consistent results when repeated more the once on the same individual under the same conditions</a:t>
            </a:r>
            <a:endParaRPr sz="1200">
              <a:latin typeface="Mada"/>
              <a:ea typeface="Mada"/>
              <a:cs typeface="Mada"/>
              <a:sym typeface="Mada"/>
            </a:endParaRPr>
          </a:p>
          <a:p>
            <a:pPr indent="0" lvl="0" marL="0" rtl="0" algn="l">
              <a:spcBef>
                <a:spcPts val="0"/>
              </a:spcBef>
              <a:spcAft>
                <a:spcPts val="0"/>
              </a:spcAft>
              <a:buNone/>
            </a:pPr>
            <a:r>
              <a:t/>
            </a:r>
            <a:endParaRPr sz="1200">
              <a:solidFill>
                <a:srgbClr val="000000"/>
              </a:solidFill>
              <a:latin typeface="Mada"/>
              <a:ea typeface="Mada"/>
              <a:cs typeface="Mada"/>
              <a:sym typeface="Mada"/>
            </a:endParaRPr>
          </a:p>
        </p:txBody>
      </p:sp>
      <p:sp>
        <p:nvSpPr>
          <p:cNvPr id="309" name="Google Shape;309;p31"/>
          <p:cNvSpPr txBox="1"/>
          <p:nvPr/>
        </p:nvSpPr>
        <p:spPr>
          <a:xfrm>
            <a:off x="951975" y="8207400"/>
            <a:ext cx="6130200" cy="10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Validity</a:t>
            </a:r>
            <a:r>
              <a:rPr b="1" lang="en-GB" sz="1200">
                <a:latin typeface="Mada"/>
                <a:ea typeface="Mada"/>
                <a:cs typeface="Mada"/>
                <a:sym typeface="Mada"/>
              </a:rPr>
              <a:t>:</a:t>
            </a:r>
            <a:endParaRPr b="1" sz="1200">
              <a:latin typeface="Mada"/>
              <a:ea typeface="Mada"/>
              <a:cs typeface="Mada"/>
              <a:sym typeface="Mada"/>
            </a:endParaRPr>
          </a:p>
          <a:p>
            <a:pPr indent="0" lvl="0" marL="0" rtl="0" algn="l">
              <a:spcBef>
                <a:spcPts val="0"/>
              </a:spcBef>
              <a:spcAft>
                <a:spcPts val="0"/>
              </a:spcAft>
              <a:buNone/>
            </a:pPr>
            <a:r>
              <a:t/>
            </a:r>
            <a:endParaRPr b="1" sz="5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Refers to what extent the test accurately measures which it claims to measure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u="sng">
                <a:solidFill>
                  <a:schemeClr val="dk1"/>
                </a:solidFill>
                <a:highlight>
                  <a:srgbClr val="CFE2F3"/>
                </a:highlight>
                <a:latin typeface="Mada"/>
                <a:ea typeface="Mada"/>
                <a:cs typeface="Mada"/>
                <a:sym typeface="Mada"/>
              </a:rPr>
              <a:t>For example:</a:t>
            </a:r>
            <a:r>
              <a:rPr lang="en-GB" sz="1200">
                <a:latin typeface="Mada"/>
                <a:ea typeface="Mada"/>
                <a:cs typeface="Mada"/>
                <a:sym typeface="Mada"/>
              </a:rPr>
              <a:t> Glycosuria vs Glucose tolerance test (GTT) to diagnose diabetes </a:t>
            </a:r>
            <a:r>
              <a:rPr lang="en-GB" sz="1200">
                <a:solidFill>
                  <a:srgbClr val="999999"/>
                </a:solidFill>
                <a:latin typeface="Mada"/>
                <a:ea typeface="Mada"/>
                <a:cs typeface="Mada"/>
                <a:sym typeface="Mada"/>
              </a:rPr>
              <a:t>(glycosuria is a useful screening test however GTT is more valid)</a:t>
            </a:r>
            <a:endParaRPr sz="1200">
              <a:solidFill>
                <a:srgbClr val="999999"/>
              </a:solidFill>
              <a:latin typeface="Mada"/>
              <a:ea typeface="Mada"/>
              <a:cs typeface="Mada"/>
              <a:sym typeface="Mada"/>
            </a:endParaRPr>
          </a:p>
          <a:p>
            <a:pPr indent="0" lvl="0" marL="0" rtl="0" algn="l">
              <a:spcBef>
                <a:spcPts val="0"/>
              </a:spcBef>
              <a:spcAft>
                <a:spcPts val="0"/>
              </a:spcAft>
              <a:buNone/>
            </a:pPr>
            <a:r>
              <a:t/>
            </a:r>
            <a:endParaRPr sz="1200">
              <a:solidFill>
                <a:srgbClr val="000000"/>
              </a:solidFill>
              <a:latin typeface="Mada"/>
              <a:ea typeface="Mada"/>
              <a:cs typeface="Mada"/>
              <a:sym typeface="Mada"/>
            </a:endParaRPr>
          </a:p>
        </p:txBody>
      </p:sp>
      <p:sp>
        <p:nvSpPr>
          <p:cNvPr id="310" name="Google Shape;310;p31"/>
          <p:cNvSpPr txBox="1"/>
          <p:nvPr/>
        </p:nvSpPr>
        <p:spPr>
          <a:xfrm>
            <a:off x="5228000" y="2822825"/>
            <a:ext cx="2328900" cy="70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Good Evidence (i.e. t</a:t>
            </a:r>
            <a:r>
              <a:rPr lang="en-GB" sz="1200">
                <a:solidFill>
                  <a:schemeClr val="dk1"/>
                </a:solidFill>
                <a:latin typeface="Mada"/>
                <a:ea typeface="Mada"/>
                <a:cs typeface="Mada"/>
                <a:sym typeface="Mada"/>
              </a:rPr>
              <a:t>he number of lives saved</a:t>
            </a:r>
            <a:r>
              <a:rPr lang="en-GB" sz="1200">
                <a:solidFill>
                  <a:schemeClr val="dk1"/>
                </a:solidFill>
                <a:latin typeface="Mada"/>
                <a:ea typeface="Mada"/>
                <a:cs typeface="Mada"/>
                <a:sym typeface="Mada"/>
              </a:rPr>
              <a:t>) that early detection and treatment reduces morbidity and mortality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2"/>
          <p:cNvSpPr txBox="1"/>
          <p:nvPr>
            <p:ph type="title"/>
          </p:nvPr>
        </p:nvSpPr>
        <p:spPr>
          <a:xfrm>
            <a:off x="333463" y="318301"/>
            <a:ext cx="6897600" cy="5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Components of Validity</a:t>
            </a:r>
            <a:endParaRPr sz="2400">
              <a:solidFill>
                <a:srgbClr val="134F5C"/>
              </a:solidFill>
              <a:latin typeface="Nunito"/>
              <a:ea typeface="Nunito"/>
              <a:cs typeface="Nunito"/>
              <a:sym typeface="Nunito"/>
            </a:endParaRPr>
          </a:p>
        </p:txBody>
      </p:sp>
      <p:sp>
        <p:nvSpPr>
          <p:cNvPr id="316" name="Google Shape;316;p32"/>
          <p:cNvSpPr/>
          <p:nvPr/>
        </p:nvSpPr>
        <p:spPr>
          <a:xfrm>
            <a:off x="1771625" y="383400"/>
            <a:ext cx="374100" cy="374100"/>
          </a:xfrm>
          <a:prstGeom prst="star5">
            <a:avLst>
              <a:gd fmla="val 19098" name="adj"/>
              <a:gd fmla="val 105146" name="hf"/>
              <a:gd fmla="val 110557" name="vf"/>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7" name="Google Shape;317;p32"/>
          <p:cNvPicPr preferRelativeResize="0"/>
          <p:nvPr/>
        </p:nvPicPr>
        <p:blipFill>
          <a:blip r:embed="rId3">
            <a:alphaModFix/>
          </a:blip>
          <a:stretch>
            <a:fillRect/>
          </a:stretch>
        </p:blipFill>
        <p:spPr>
          <a:xfrm>
            <a:off x="3461600" y="975534"/>
            <a:ext cx="4051724" cy="1659215"/>
          </a:xfrm>
          <a:prstGeom prst="rect">
            <a:avLst/>
          </a:prstGeom>
          <a:noFill/>
          <a:ln>
            <a:noFill/>
          </a:ln>
        </p:spPr>
      </p:pic>
      <p:grpSp>
        <p:nvGrpSpPr>
          <p:cNvPr id="318" name="Google Shape;318;p32"/>
          <p:cNvGrpSpPr/>
          <p:nvPr/>
        </p:nvGrpSpPr>
        <p:grpSpPr>
          <a:xfrm>
            <a:off x="299519" y="891127"/>
            <a:ext cx="428695" cy="644011"/>
            <a:chOff x="219906" y="1124884"/>
            <a:chExt cx="502455" cy="736349"/>
          </a:xfrm>
        </p:grpSpPr>
        <p:grpSp>
          <p:nvGrpSpPr>
            <p:cNvPr id="319" name="Google Shape;319;p32"/>
            <p:cNvGrpSpPr/>
            <p:nvPr/>
          </p:nvGrpSpPr>
          <p:grpSpPr>
            <a:xfrm>
              <a:off x="219906" y="1124884"/>
              <a:ext cx="502455" cy="736349"/>
              <a:chOff x="4041649" y="1707654"/>
              <a:chExt cx="1060704" cy="1429526"/>
            </a:xfrm>
          </p:grpSpPr>
          <p:sp>
            <p:nvSpPr>
              <p:cNvPr id="320" name="Google Shape;320;p3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21" name="Google Shape;321;p3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22" name="Google Shape;322;p32"/>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FF0000"/>
                  </a:solidFill>
                  <a:latin typeface="Trebuchet MS"/>
                  <a:ea typeface="Trebuchet MS"/>
                  <a:cs typeface="Trebuchet MS"/>
                  <a:sym typeface="Trebuchet MS"/>
                </a:rPr>
                <a:t>1</a:t>
              </a:r>
              <a:endParaRPr b="1" sz="1700">
                <a:solidFill>
                  <a:srgbClr val="FF0000"/>
                </a:solidFill>
                <a:latin typeface="Trebuchet MS"/>
                <a:ea typeface="Trebuchet MS"/>
                <a:cs typeface="Trebuchet MS"/>
                <a:sym typeface="Trebuchet MS"/>
              </a:endParaRPr>
            </a:p>
          </p:txBody>
        </p:sp>
      </p:grpSp>
      <p:grpSp>
        <p:nvGrpSpPr>
          <p:cNvPr id="323" name="Google Shape;323;p32"/>
          <p:cNvGrpSpPr/>
          <p:nvPr/>
        </p:nvGrpSpPr>
        <p:grpSpPr>
          <a:xfrm>
            <a:off x="1918667" y="875499"/>
            <a:ext cx="428695" cy="644011"/>
            <a:chOff x="219906" y="1124884"/>
            <a:chExt cx="502455" cy="736349"/>
          </a:xfrm>
        </p:grpSpPr>
        <p:grpSp>
          <p:nvGrpSpPr>
            <p:cNvPr id="324" name="Google Shape;324;p32"/>
            <p:cNvGrpSpPr/>
            <p:nvPr/>
          </p:nvGrpSpPr>
          <p:grpSpPr>
            <a:xfrm>
              <a:off x="219906" y="1124884"/>
              <a:ext cx="502455" cy="736349"/>
              <a:chOff x="4041649" y="1707654"/>
              <a:chExt cx="1060704" cy="1429526"/>
            </a:xfrm>
          </p:grpSpPr>
          <p:sp>
            <p:nvSpPr>
              <p:cNvPr id="325" name="Google Shape;325;p3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26" name="Google Shape;326;p3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27" name="Google Shape;327;p32"/>
            <p:cNvSpPr txBox="1"/>
            <p:nvPr/>
          </p:nvSpPr>
          <p:spPr>
            <a:xfrm>
              <a:off x="279218" y="1152220"/>
              <a:ext cx="2886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FF0000"/>
                  </a:solidFill>
                  <a:latin typeface="Trebuchet MS"/>
                  <a:ea typeface="Trebuchet MS"/>
                  <a:cs typeface="Trebuchet MS"/>
                  <a:sym typeface="Trebuchet MS"/>
                </a:rPr>
                <a:t>2</a:t>
              </a:r>
              <a:endParaRPr b="1" sz="1700">
                <a:solidFill>
                  <a:srgbClr val="FF0000"/>
                </a:solidFill>
                <a:latin typeface="Trebuchet MS"/>
                <a:ea typeface="Trebuchet MS"/>
                <a:cs typeface="Trebuchet MS"/>
                <a:sym typeface="Trebuchet MS"/>
              </a:endParaRPr>
            </a:p>
          </p:txBody>
        </p:sp>
      </p:grpSp>
      <p:sp>
        <p:nvSpPr>
          <p:cNvPr id="328" name="Google Shape;328;p32"/>
          <p:cNvSpPr txBox="1"/>
          <p:nvPr/>
        </p:nvSpPr>
        <p:spPr>
          <a:xfrm>
            <a:off x="728225" y="999100"/>
            <a:ext cx="1119600" cy="30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Sensitivity</a:t>
            </a:r>
            <a:endParaRPr sz="1200">
              <a:latin typeface="Mada"/>
              <a:ea typeface="Mada"/>
              <a:cs typeface="Mada"/>
              <a:sym typeface="Mada"/>
            </a:endParaRPr>
          </a:p>
        </p:txBody>
      </p:sp>
      <p:grpSp>
        <p:nvGrpSpPr>
          <p:cNvPr id="329" name="Google Shape;329;p32"/>
          <p:cNvGrpSpPr/>
          <p:nvPr/>
        </p:nvGrpSpPr>
        <p:grpSpPr>
          <a:xfrm>
            <a:off x="299519" y="1653127"/>
            <a:ext cx="428695" cy="644011"/>
            <a:chOff x="219906" y="1124884"/>
            <a:chExt cx="502455" cy="736349"/>
          </a:xfrm>
        </p:grpSpPr>
        <p:grpSp>
          <p:nvGrpSpPr>
            <p:cNvPr id="330" name="Google Shape;330;p32"/>
            <p:cNvGrpSpPr/>
            <p:nvPr/>
          </p:nvGrpSpPr>
          <p:grpSpPr>
            <a:xfrm>
              <a:off x="219906" y="1124884"/>
              <a:ext cx="502455" cy="736349"/>
              <a:chOff x="4041649" y="1707654"/>
              <a:chExt cx="1060704" cy="1429526"/>
            </a:xfrm>
          </p:grpSpPr>
          <p:sp>
            <p:nvSpPr>
              <p:cNvPr id="331" name="Google Shape;331;p3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32" name="Google Shape;332;p3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33" name="Google Shape;333;p32"/>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3</a:t>
              </a:r>
              <a:endParaRPr b="1" sz="1700">
                <a:solidFill>
                  <a:srgbClr val="666666"/>
                </a:solidFill>
                <a:latin typeface="Trebuchet MS"/>
                <a:ea typeface="Trebuchet MS"/>
                <a:cs typeface="Trebuchet MS"/>
                <a:sym typeface="Trebuchet MS"/>
              </a:endParaRPr>
            </a:p>
          </p:txBody>
        </p:sp>
      </p:grpSp>
      <p:grpSp>
        <p:nvGrpSpPr>
          <p:cNvPr id="334" name="Google Shape;334;p32"/>
          <p:cNvGrpSpPr/>
          <p:nvPr/>
        </p:nvGrpSpPr>
        <p:grpSpPr>
          <a:xfrm>
            <a:off x="1918667" y="1637499"/>
            <a:ext cx="428695" cy="644011"/>
            <a:chOff x="219906" y="1124884"/>
            <a:chExt cx="502455" cy="736349"/>
          </a:xfrm>
        </p:grpSpPr>
        <p:grpSp>
          <p:nvGrpSpPr>
            <p:cNvPr id="335" name="Google Shape;335;p32"/>
            <p:cNvGrpSpPr/>
            <p:nvPr/>
          </p:nvGrpSpPr>
          <p:grpSpPr>
            <a:xfrm>
              <a:off x="219906" y="1124884"/>
              <a:ext cx="502455" cy="736349"/>
              <a:chOff x="4041649" y="1707654"/>
              <a:chExt cx="1060704" cy="1429526"/>
            </a:xfrm>
          </p:grpSpPr>
          <p:sp>
            <p:nvSpPr>
              <p:cNvPr id="336" name="Google Shape;336;p3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37" name="Google Shape;337;p3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38" name="Google Shape;338;p32"/>
            <p:cNvSpPr txBox="1"/>
            <p:nvPr/>
          </p:nvSpPr>
          <p:spPr>
            <a:xfrm>
              <a:off x="279218" y="1152220"/>
              <a:ext cx="2886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4</a:t>
              </a:r>
              <a:endParaRPr b="1" sz="1700">
                <a:solidFill>
                  <a:srgbClr val="666666"/>
                </a:solidFill>
                <a:latin typeface="Trebuchet MS"/>
                <a:ea typeface="Trebuchet MS"/>
                <a:cs typeface="Trebuchet MS"/>
                <a:sym typeface="Trebuchet MS"/>
              </a:endParaRPr>
            </a:p>
          </p:txBody>
        </p:sp>
      </p:grpSp>
      <p:sp>
        <p:nvSpPr>
          <p:cNvPr id="339" name="Google Shape;339;p32"/>
          <p:cNvSpPr txBox="1"/>
          <p:nvPr/>
        </p:nvSpPr>
        <p:spPr>
          <a:xfrm>
            <a:off x="728225" y="1605400"/>
            <a:ext cx="11196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Predictive</a:t>
            </a:r>
            <a:r>
              <a:rPr lang="en-GB" sz="1200">
                <a:latin typeface="Mada"/>
                <a:ea typeface="Mada"/>
                <a:cs typeface="Mada"/>
                <a:sym typeface="Mada"/>
              </a:rPr>
              <a:t> value of a positive test</a:t>
            </a:r>
            <a:endParaRPr sz="1200">
              <a:latin typeface="Mada"/>
              <a:ea typeface="Mada"/>
              <a:cs typeface="Mada"/>
              <a:sym typeface="Mada"/>
            </a:endParaRPr>
          </a:p>
        </p:txBody>
      </p:sp>
      <p:sp>
        <p:nvSpPr>
          <p:cNvPr id="340" name="Google Shape;340;p32"/>
          <p:cNvSpPr txBox="1"/>
          <p:nvPr/>
        </p:nvSpPr>
        <p:spPr>
          <a:xfrm>
            <a:off x="2301125" y="1593400"/>
            <a:ext cx="1119600" cy="4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Predictive value of a negative test</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grpSp>
        <p:nvGrpSpPr>
          <p:cNvPr id="341" name="Google Shape;341;p32"/>
          <p:cNvGrpSpPr/>
          <p:nvPr/>
        </p:nvGrpSpPr>
        <p:grpSpPr>
          <a:xfrm>
            <a:off x="299519" y="2415127"/>
            <a:ext cx="428695" cy="644011"/>
            <a:chOff x="219906" y="1124884"/>
            <a:chExt cx="502455" cy="736349"/>
          </a:xfrm>
        </p:grpSpPr>
        <p:grpSp>
          <p:nvGrpSpPr>
            <p:cNvPr id="342" name="Google Shape;342;p32"/>
            <p:cNvGrpSpPr/>
            <p:nvPr/>
          </p:nvGrpSpPr>
          <p:grpSpPr>
            <a:xfrm>
              <a:off x="219906" y="1124884"/>
              <a:ext cx="502455" cy="736349"/>
              <a:chOff x="4041649" y="1707654"/>
              <a:chExt cx="1060704" cy="1429526"/>
            </a:xfrm>
          </p:grpSpPr>
          <p:sp>
            <p:nvSpPr>
              <p:cNvPr id="343" name="Google Shape;343;p3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44" name="Google Shape;344;p3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45" name="Google Shape;345;p32"/>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5</a:t>
              </a:r>
              <a:endParaRPr b="1" sz="1700">
                <a:solidFill>
                  <a:srgbClr val="666666"/>
                </a:solidFill>
                <a:latin typeface="Trebuchet MS"/>
                <a:ea typeface="Trebuchet MS"/>
                <a:cs typeface="Trebuchet MS"/>
                <a:sym typeface="Trebuchet MS"/>
              </a:endParaRPr>
            </a:p>
          </p:txBody>
        </p:sp>
      </p:grpSp>
      <p:grpSp>
        <p:nvGrpSpPr>
          <p:cNvPr id="346" name="Google Shape;346;p32"/>
          <p:cNvGrpSpPr/>
          <p:nvPr/>
        </p:nvGrpSpPr>
        <p:grpSpPr>
          <a:xfrm>
            <a:off x="1918667" y="2399499"/>
            <a:ext cx="428695" cy="644011"/>
            <a:chOff x="219906" y="1124884"/>
            <a:chExt cx="502455" cy="736349"/>
          </a:xfrm>
        </p:grpSpPr>
        <p:grpSp>
          <p:nvGrpSpPr>
            <p:cNvPr id="347" name="Google Shape;347;p32"/>
            <p:cNvGrpSpPr/>
            <p:nvPr/>
          </p:nvGrpSpPr>
          <p:grpSpPr>
            <a:xfrm>
              <a:off x="219906" y="1124884"/>
              <a:ext cx="502455" cy="736349"/>
              <a:chOff x="4041649" y="1707654"/>
              <a:chExt cx="1060704" cy="1429526"/>
            </a:xfrm>
          </p:grpSpPr>
          <p:sp>
            <p:nvSpPr>
              <p:cNvPr id="348" name="Google Shape;348;p3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49" name="Google Shape;349;p3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50" name="Google Shape;350;p32"/>
            <p:cNvSpPr txBox="1"/>
            <p:nvPr/>
          </p:nvSpPr>
          <p:spPr>
            <a:xfrm>
              <a:off x="279218" y="1152220"/>
              <a:ext cx="2886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6</a:t>
              </a:r>
              <a:endParaRPr b="1" sz="1700">
                <a:solidFill>
                  <a:srgbClr val="666666"/>
                </a:solidFill>
                <a:latin typeface="Trebuchet MS"/>
                <a:ea typeface="Trebuchet MS"/>
                <a:cs typeface="Trebuchet MS"/>
                <a:sym typeface="Trebuchet MS"/>
              </a:endParaRPr>
            </a:p>
          </p:txBody>
        </p:sp>
      </p:grpSp>
      <p:sp>
        <p:nvSpPr>
          <p:cNvPr id="351" name="Google Shape;351;p32"/>
          <p:cNvSpPr txBox="1"/>
          <p:nvPr/>
        </p:nvSpPr>
        <p:spPr>
          <a:xfrm>
            <a:off x="728225" y="2367400"/>
            <a:ext cx="11196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Percentage of false-negative</a:t>
            </a:r>
            <a:endParaRPr sz="1200">
              <a:latin typeface="Mada"/>
              <a:ea typeface="Mada"/>
              <a:cs typeface="Mada"/>
              <a:sym typeface="Mada"/>
            </a:endParaRPr>
          </a:p>
        </p:txBody>
      </p:sp>
      <p:sp>
        <p:nvSpPr>
          <p:cNvPr id="352" name="Google Shape;352;p32"/>
          <p:cNvSpPr txBox="1"/>
          <p:nvPr/>
        </p:nvSpPr>
        <p:spPr>
          <a:xfrm>
            <a:off x="2301125" y="2355400"/>
            <a:ext cx="1119600" cy="4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Percentage of False-positive</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353" name="Google Shape;353;p32"/>
          <p:cNvSpPr txBox="1"/>
          <p:nvPr/>
        </p:nvSpPr>
        <p:spPr>
          <a:xfrm>
            <a:off x="2328425" y="999100"/>
            <a:ext cx="1119600" cy="30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Specificity</a:t>
            </a:r>
            <a:endParaRPr sz="1200">
              <a:latin typeface="Mada"/>
              <a:ea typeface="Mada"/>
              <a:cs typeface="Mada"/>
              <a:sym typeface="Mada"/>
            </a:endParaRPr>
          </a:p>
        </p:txBody>
      </p:sp>
      <p:graphicFrame>
        <p:nvGraphicFramePr>
          <p:cNvPr id="354" name="Google Shape;354;p32"/>
          <p:cNvGraphicFramePr/>
          <p:nvPr/>
        </p:nvGraphicFramePr>
        <p:xfrm>
          <a:off x="103650" y="3753088"/>
          <a:ext cx="3000000" cy="3000000"/>
        </p:xfrm>
        <a:graphic>
          <a:graphicData uri="http://schemas.openxmlformats.org/drawingml/2006/table">
            <a:tbl>
              <a:tblPr>
                <a:noFill/>
                <a:tableStyleId>{6C3AAE90-7723-46ED-93A1-C9AECA5057C2}</a:tableStyleId>
              </a:tblPr>
              <a:tblGrid>
                <a:gridCol w="1131325"/>
                <a:gridCol w="3075050"/>
                <a:gridCol w="3150875"/>
              </a:tblGrid>
              <a:tr h="256600">
                <a:tc>
                  <a:txBody>
                    <a:bodyPr/>
                    <a:lstStyle/>
                    <a:p>
                      <a:pPr indent="0" lvl="0" marL="0" rtl="0" algn="ctr">
                        <a:spcBef>
                          <a:spcPts val="0"/>
                        </a:spcBef>
                        <a:spcAft>
                          <a:spcPts val="0"/>
                        </a:spcAft>
                        <a:buNone/>
                      </a:pPr>
                      <a:r>
                        <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latin typeface="Mada"/>
                          <a:ea typeface="Mada"/>
                          <a:cs typeface="Mada"/>
                          <a:sym typeface="Mada"/>
                        </a:rPr>
                        <a:t>Sensitivity</a:t>
                      </a:r>
                      <a:endParaRPr b="1"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b="1" lang="en-GB" sz="1200">
                          <a:latin typeface="Mada"/>
                          <a:ea typeface="Mada"/>
                          <a:cs typeface="Mada"/>
                          <a:sym typeface="Mada"/>
                        </a:rPr>
                        <a:t>Specificity</a:t>
                      </a:r>
                      <a:endParaRPr b="1"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3283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Definition</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rPr lang="en-GB" sz="1200">
                          <a:latin typeface="Mada"/>
                          <a:ea typeface="Mada"/>
                          <a:cs typeface="Mada"/>
                          <a:sym typeface="Mada"/>
                        </a:rPr>
                        <a:t>The ability of the test to identify correctly all those who have the disease, that is true positive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Percentage of true positives</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The ability of a test to identify correctly those who do not have the disease, that is true negatives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Percentage of true negative</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9725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Example</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rPr lang="en-GB" sz="1200">
                          <a:latin typeface="Mada"/>
                          <a:ea typeface="Mada"/>
                          <a:cs typeface="Mada"/>
                          <a:sym typeface="Mada"/>
                        </a:rPr>
                        <a:t>90% sensitivity means that 90% of diseased people screened by the test will give a “true-positive” result and the remaining 10% a “false negative results”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Mada"/>
                          <a:ea typeface="Mada"/>
                          <a:cs typeface="Mada"/>
                          <a:sym typeface="Mada"/>
                        </a:rPr>
                        <a:t>90% </a:t>
                      </a:r>
                      <a:r>
                        <a:rPr lang="en-GB" sz="1200">
                          <a:latin typeface="Mada"/>
                          <a:ea typeface="Mada"/>
                          <a:cs typeface="Mada"/>
                          <a:sym typeface="Mada"/>
                        </a:rPr>
                        <a:t>specificity</a:t>
                      </a:r>
                      <a:r>
                        <a:rPr lang="en-GB" sz="1200">
                          <a:latin typeface="Mada"/>
                          <a:ea typeface="Mada"/>
                          <a:cs typeface="Mada"/>
                          <a:sym typeface="Mada"/>
                        </a:rPr>
                        <a:t> means 90% of non-diseased people will give “true-negative” result, 10% of non diseased people screened by the test will be wrongly classified as “diseased” when they are not</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946750">
                <a:tc rowSpan="2">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Formula</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gridSpan="2">
                  <a:txBody>
                    <a:bodyPr/>
                    <a:lstStyle/>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hMerge="1"/>
              </a:tr>
              <a:tr h="375250">
                <a:tc vMerge="1"/>
                <a:tc>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355" name="Google Shape;355;p32"/>
          <p:cNvSpPr/>
          <p:nvPr/>
        </p:nvSpPr>
        <p:spPr>
          <a:xfrm>
            <a:off x="99525" y="3148625"/>
            <a:ext cx="3586626" cy="505494"/>
          </a:xfrm>
          <a:prstGeom prst="flowChartTerminator">
            <a:avLst/>
          </a:prstGeom>
          <a:solidFill>
            <a:srgbClr val="134F5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30200" lvl="0" marL="457200" rtl="0" algn="l">
              <a:spcBef>
                <a:spcPts val="0"/>
              </a:spcBef>
              <a:spcAft>
                <a:spcPts val="0"/>
              </a:spcAft>
              <a:buClr>
                <a:srgbClr val="FFFFFF"/>
              </a:buClr>
              <a:buSzPts val="1600"/>
              <a:buFont typeface="Nunito"/>
              <a:buChar char="●"/>
            </a:pPr>
            <a:r>
              <a:rPr lang="en-GB" sz="1600">
                <a:solidFill>
                  <a:srgbClr val="FFFFFF"/>
                </a:solidFill>
                <a:latin typeface="Nunito"/>
                <a:ea typeface="Nunito"/>
                <a:cs typeface="Nunito"/>
                <a:sym typeface="Nunito"/>
              </a:rPr>
              <a:t>Sensitivity and </a:t>
            </a:r>
            <a:r>
              <a:rPr lang="en-GB" sz="1600">
                <a:solidFill>
                  <a:srgbClr val="FFFFFF"/>
                </a:solidFill>
                <a:latin typeface="Nunito"/>
                <a:ea typeface="Nunito"/>
                <a:cs typeface="Nunito"/>
                <a:sym typeface="Nunito"/>
              </a:rPr>
              <a:t>Specificity</a:t>
            </a:r>
            <a:endParaRPr sz="1600">
              <a:solidFill>
                <a:srgbClr val="FFFFFF"/>
              </a:solidFill>
              <a:latin typeface="Nunito"/>
              <a:ea typeface="Nunito"/>
              <a:cs typeface="Nunito"/>
              <a:sym typeface="Nunito"/>
            </a:endParaRPr>
          </a:p>
        </p:txBody>
      </p:sp>
      <p:sp>
        <p:nvSpPr>
          <p:cNvPr id="356" name="Google Shape;356;p32"/>
          <p:cNvSpPr/>
          <p:nvPr/>
        </p:nvSpPr>
        <p:spPr>
          <a:xfrm>
            <a:off x="248697" y="3214322"/>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134F5C"/>
                </a:solidFill>
                <a:latin typeface="Changa"/>
                <a:ea typeface="Changa"/>
                <a:cs typeface="Changa"/>
                <a:sym typeface="Changa"/>
              </a:rPr>
              <a:t>1</a:t>
            </a:r>
            <a:endParaRPr b="1" i="0" sz="1200" u="none" cap="none" strike="noStrike">
              <a:solidFill>
                <a:srgbClr val="134F5C"/>
              </a:solidFill>
              <a:latin typeface="Changa"/>
              <a:ea typeface="Changa"/>
              <a:cs typeface="Changa"/>
              <a:sym typeface="Changa"/>
            </a:endParaRPr>
          </a:p>
        </p:txBody>
      </p:sp>
      <p:pic>
        <p:nvPicPr>
          <p:cNvPr id="357" name="Google Shape;357;p32"/>
          <p:cNvPicPr preferRelativeResize="0"/>
          <p:nvPr/>
        </p:nvPicPr>
        <p:blipFill>
          <a:blip r:embed="rId4">
            <a:alphaModFix/>
          </a:blip>
          <a:stretch>
            <a:fillRect/>
          </a:stretch>
        </p:blipFill>
        <p:spPr>
          <a:xfrm>
            <a:off x="1390775" y="7420925"/>
            <a:ext cx="2703850" cy="266577"/>
          </a:xfrm>
          <a:prstGeom prst="rect">
            <a:avLst/>
          </a:prstGeom>
          <a:noFill/>
          <a:ln>
            <a:noFill/>
          </a:ln>
        </p:spPr>
      </p:pic>
      <p:pic>
        <p:nvPicPr>
          <p:cNvPr id="358" name="Google Shape;358;p32"/>
          <p:cNvPicPr preferRelativeResize="0"/>
          <p:nvPr/>
        </p:nvPicPr>
        <p:blipFill>
          <a:blip r:embed="rId5">
            <a:alphaModFix/>
          </a:blip>
          <a:stretch>
            <a:fillRect/>
          </a:stretch>
        </p:blipFill>
        <p:spPr>
          <a:xfrm>
            <a:off x="4479825" y="7423821"/>
            <a:ext cx="2703850" cy="260779"/>
          </a:xfrm>
          <a:prstGeom prst="rect">
            <a:avLst/>
          </a:prstGeom>
          <a:noFill/>
          <a:ln>
            <a:noFill/>
          </a:ln>
        </p:spPr>
      </p:pic>
      <p:pic>
        <p:nvPicPr>
          <p:cNvPr id="359" name="Google Shape;359;p32"/>
          <p:cNvPicPr preferRelativeResize="0"/>
          <p:nvPr/>
        </p:nvPicPr>
        <p:blipFill rotWithShape="1">
          <a:blip r:embed="rId3">
            <a:alphaModFix/>
          </a:blip>
          <a:srcRect b="0" l="0" r="0" t="29323"/>
          <a:stretch/>
        </p:blipFill>
        <p:spPr>
          <a:xfrm>
            <a:off x="2329763" y="6133150"/>
            <a:ext cx="4051724" cy="1172650"/>
          </a:xfrm>
          <a:prstGeom prst="rect">
            <a:avLst/>
          </a:prstGeom>
          <a:noFill/>
          <a:ln>
            <a:noFill/>
          </a:ln>
        </p:spPr>
      </p:pic>
      <p:sp>
        <p:nvSpPr>
          <p:cNvPr id="360" name="Google Shape;360;p32"/>
          <p:cNvSpPr/>
          <p:nvPr/>
        </p:nvSpPr>
        <p:spPr>
          <a:xfrm>
            <a:off x="369400" y="7839875"/>
            <a:ext cx="1520820" cy="463999"/>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500">
                <a:latin typeface="Nunito"/>
                <a:ea typeface="Nunito"/>
                <a:cs typeface="Nunito"/>
                <a:sym typeface="Nunito"/>
              </a:rPr>
              <a:t>Example</a:t>
            </a:r>
            <a:endParaRPr b="1" sz="1500">
              <a:latin typeface="Nunito"/>
              <a:ea typeface="Nunito"/>
              <a:cs typeface="Nunito"/>
              <a:sym typeface="Nunito"/>
            </a:endParaRPr>
          </a:p>
        </p:txBody>
      </p:sp>
      <p:sp>
        <p:nvSpPr>
          <p:cNvPr id="361" name="Google Shape;361;p32"/>
          <p:cNvSpPr/>
          <p:nvPr/>
        </p:nvSpPr>
        <p:spPr>
          <a:xfrm>
            <a:off x="99525" y="7801875"/>
            <a:ext cx="269919" cy="270013"/>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2"/>
          <p:cNvSpPr/>
          <p:nvPr/>
        </p:nvSpPr>
        <p:spPr>
          <a:xfrm>
            <a:off x="369396" y="8071865"/>
            <a:ext cx="269919" cy="270013"/>
          </a:xfrm>
          <a:custGeom>
            <a:rect b="b" l="l" r="r" t="t"/>
            <a:pathLst>
              <a:path extrusionOk="0" h="18777" w="18777">
                <a:moveTo>
                  <a:pt x="1" y="0"/>
                </a:moveTo>
                <a:lnTo>
                  <a:pt x="1" y="18777"/>
                </a:lnTo>
                <a:cubicBezTo>
                  <a:pt x="10371" y="18777"/>
                  <a:pt x="18777" y="10371"/>
                  <a:pt x="18777"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3" name="Google Shape;363;p32"/>
          <p:cNvPicPr preferRelativeResize="0"/>
          <p:nvPr/>
        </p:nvPicPr>
        <p:blipFill>
          <a:blip r:embed="rId6">
            <a:alphaModFix/>
          </a:blip>
          <a:stretch>
            <a:fillRect/>
          </a:stretch>
        </p:blipFill>
        <p:spPr>
          <a:xfrm>
            <a:off x="154875" y="7844625"/>
            <a:ext cx="432000" cy="454500"/>
          </a:xfrm>
          <a:prstGeom prst="ellipse">
            <a:avLst/>
          </a:prstGeom>
          <a:noFill/>
          <a:ln>
            <a:noFill/>
          </a:ln>
        </p:spPr>
      </p:pic>
      <p:pic>
        <p:nvPicPr>
          <p:cNvPr id="364" name="Google Shape;364;p32"/>
          <p:cNvPicPr preferRelativeResize="0"/>
          <p:nvPr/>
        </p:nvPicPr>
        <p:blipFill>
          <a:blip r:embed="rId7">
            <a:alphaModFix/>
          </a:blip>
          <a:stretch>
            <a:fillRect/>
          </a:stretch>
        </p:blipFill>
        <p:spPr>
          <a:xfrm>
            <a:off x="1" y="8462700"/>
            <a:ext cx="3719475" cy="1447800"/>
          </a:xfrm>
          <a:prstGeom prst="rect">
            <a:avLst/>
          </a:prstGeom>
          <a:noFill/>
          <a:ln>
            <a:noFill/>
          </a:ln>
        </p:spPr>
      </p:pic>
      <p:pic>
        <p:nvPicPr>
          <p:cNvPr id="365" name="Google Shape;365;p32"/>
          <p:cNvPicPr preferRelativeResize="0"/>
          <p:nvPr/>
        </p:nvPicPr>
        <p:blipFill>
          <a:blip r:embed="rId8">
            <a:alphaModFix/>
          </a:blip>
          <a:stretch>
            <a:fillRect/>
          </a:stretch>
        </p:blipFill>
        <p:spPr>
          <a:xfrm>
            <a:off x="3686150" y="8376325"/>
            <a:ext cx="3903375" cy="1659225"/>
          </a:xfrm>
          <a:prstGeom prst="rect">
            <a:avLst/>
          </a:prstGeom>
          <a:noFill/>
          <a:ln>
            <a:noFill/>
          </a:ln>
        </p:spPr>
      </p:pic>
      <p:sp>
        <p:nvSpPr>
          <p:cNvPr id="366" name="Google Shape;366;p32"/>
          <p:cNvSpPr/>
          <p:nvPr/>
        </p:nvSpPr>
        <p:spPr>
          <a:xfrm>
            <a:off x="3181350" y="6362700"/>
            <a:ext cx="1095300" cy="8763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2"/>
          <p:cNvSpPr/>
          <p:nvPr/>
        </p:nvSpPr>
        <p:spPr>
          <a:xfrm>
            <a:off x="4324350" y="6362700"/>
            <a:ext cx="1095300" cy="8763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graphicFrame>
        <p:nvGraphicFramePr>
          <p:cNvPr id="372" name="Google Shape;372;p33"/>
          <p:cNvGraphicFramePr/>
          <p:nvPr/>
        </p:nvGraphicFramePr>
        <p:xfrm>
          <a:off x="103650" y="1009888"/>
          <a:ext cx="3000000" cy="3000000"/>
        </p:xfrm>
        <a:graphic>
          <a:graphicData uri="http://schemas.openxmlformats.org/drawingml/2006/table">
            <a:tbl>
              <a:tblPr>
                <a:noFill/>
                <a:tableStyleId>{6C3AAE90-7723-46ED-93A1-C9AECA5057C2}</a:tableStyleId>
              </a:tblPr>
              <a:tblGrid>
                <a:gridCol w="1131325"/>
                <a:gridCol w="3075050"/>
                <a:gridCol w="3150875"/>
              </a:tblGrid>
              <a:tr h="2566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Definition</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gridSpan="2">
                  <a:txBody>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Reflects the diagnostic power of a test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Depends upon the sensitivity, specificity and disease prevalence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It is the probability that a patient with a positive test result has in fact the disease in question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more prevalent is a disease in a given population, the more accurate will be the </a:t>
                      </a:r>
                      <a:r>
                        <a:rPr lang="en-GB" sz="1200">
                          <a:latin typeface="Mada"/>
                          <a:ea typeface="Mada"/>
                          <a:cs typeface="Mada"/>
                          <a:sym typeface="Mada"/>
                        </a:rPr>
                        <a:t>predictive</a:t>
                      </a:r>
                      <a:r>
                        <a:rPr lang="en-GB" sz="1200">
                          <a:latin typeface="Mada"/>
                          <a:ea typeface="Mada"/>
                          <a:cs typeface="Mada"/>
                          <a:sym typeface="Mada"/>
                        </a:rPr>
                        <a:t> value of a positive screening test</a:t>
                      </a:r>
                      <a:endParaRPr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hMerge="1"/>
              </a:tr>
              <a:tr h="19725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Predictive Value</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latin typeface="Mada"/>
                          <a:ea typeface="Mada"/>
                          <a:cs typeface="Mada"/>
                          <a:sym typeface="Mada"/>
                        </a:rPr>
                        <a:t>Predictive Value of a Positive Test</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chemeClr val="dk1"/>
                          </a:solidFill>
                          <a:latin typeface="Mada"/>
                          <a:ea typeface="Mada"/>
                          <a:cs typeface="Mada"/>
                          <a:sym typeface="Mada"/>
                        </a:rPr>
                        <a:t>Predictive Value of a Negative Test</a:t>
                      </a:r>
                      <a:endParaRPr b="1"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946750">
                <a:tc rowSpan="2">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Formula</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gridSpan="2">
                  <a:txBody>
                    <a:bodyPr/>
                    <a:lstStyle/>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hMerge="1"/>
              </a:tr>
              <a:tr h="375250">
                <a:tc vMerge="1"/>
                <a:tc>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373" name="Google Shape;373;p33"/>
          <p:cNvSpPr/>
          <p:nvPr/>
        </p:nvSpPr>
        <p:spPr>
          <a:xfrm>
            <a:off x="99525" y="405425"/>
            <a:ext cx="2824632" cy="505494"/>
          </a:xfrm>
          <a:prstGeom prst="flowChartTerminator">
            <a:avLst/>
          </a:prstGeom>
          <a:solidFill>
            <a:srgbClr val="134F5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30200" lvl="0" marL="457200" rtl="0" algn="l">
              <a:spcBef>
                <a:spcPts val="0"/>
              </a:spcBef>
              <a:spcAft>
                <a:spcPts val="0"/>
              </a:spcAft>
              <a:buClr>
                <a:srgbClr val="FFFFFF"/>
              </a:buClr>
              <a:buSzPts val="1600"/>
              <a:buFont typeface="Nunito"/>
              <a:buChar char="●"/>
            </a:pPr>
            <a:r>
              <a:rPr lang="en-GB" sz="1600">
                <a:solidFill>
                  <a:srgbClr val="FFFFFF"/>
                </a:solidFill>
                <a:latin typeface="Nunito"/>
                <a:ea typeface="Nunito"/>
                <a:cs typeface="Nunito"/>
                <a:sym typeface="Nunito"/>
              </a:rPr>
              <a:t> </a:t>
            </a:r>
            <a:r>
              <a:rPr lang="en-GB" sz="1600">
                <a:solidFill>
                  <a:srgbClr val="FFFFFF"/>
                </a:solidFill>
                <a:latin typeface="Nunito"/>
                <a:ea typeface="Nunito"/>
                <a:cs typeface="Nunito"/>
                <a:sym typeface="Nunito"/>
              </a:rPr>
              <a:t>Predictive</a:t>
            </a:r>
            <a:r>
              <a:rPr lang="en-GB" sz="1600">
                <a:solidFill>
                  <a:srgbClr val="FFFFFF"/>
                </a:solidFill>
                <a:latin typeface="Nunito"/>
                <a:ea typeface="Nunito"/>
                <a:cs typeface="Nunito"/>
                <a:sym typeface="Nunito"/>
              </a:rPr>
              <a:t> Accuracy</a:t>
            </a:r>
            <a:endParaRPr sz="1600">
              <a:solidFill>
                <a:srgbClr val="FFFFFF"/>
              </a:solidFill>
              <a:latin typeface="Nunito"/>
              <a:ea typeface="Nunito"/>
              <a:cs typeface="Nunito"/>
              <a:sym typeface="Nunito"/>
            </a:endParaRPr>
          </a:p>
        </p:txBody>
      </p:sp>
      <p:sp>
        <p:nvSpPr>
          <p:cNvPr id="374" name="Google Shape;374;p33"/>
          <p:cNvSpPr/>
          <p:nvPr/>
        </p:nvSpPr>
        <p:spPr>
          <a:xfrm>
            <a:off x="248697" y="471122"/>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134F5C"/>
                </a:solidFill>
                <a:latin typeface="Changa"/>
                <a:ea typeface="Changa"/>
                <a:cs typeface="Changa"/>
                <a:sym typeface="Changa"/>
              </a:rPr>
              <a:t>2</a:t>
            </a:r>
            <a:endParaRPr b="1" i="0" sz="1200" u="none" cap="none" strike="noStrike">
              <a:solidFill>
                <a:srgbClr val="134F5C"/>
              </a:solidFill>
              <a:latin typeface="Changa"/>
              <a:ea typeface="Changa"/>
              <a:cs typeface="Changa"/>
              <a:sym typeface="Changa"/>
            </a:endParaRPr>
          </a:p>
        </p:txBody>
      </p:sp>
      <p:pic>
        <p:nvPicPr>
          <p:cNvPr id="375" name="Google Shape;375;p33"/>
          <p:cNvPicPr preferRelativeResize="0"/>
          <p:nvPr/>
        </p:nvPicPr>
        <p:blipFill rotWithShape="1">
          <a:blip r:embed="rId3">
            <a:alphaModFix/>
          </a:blip>
          <a:srcRect b="0" l="0" r="0" t="29323"/>
          <a:stretch/>
        </p:blipFill>
        <p:spPr>
          <a:xfrm>
            <a:off x="2234513" y="2871025"/>
            <a:ext cx="4051724" cy="1172650"/>
          </a:xfrm>
          <a:prstGeom prst="rect">
            <a:avLst/>
          </a:prstGeom>
          <a:noFill/>
          <a:ln>
            <a:noFill/>
          </a:ln>
        </p:spPr>
      </p:pic>
      <p:sp>
        <p:nvSpPr>
          <p:cNvPr id="376" name="Google Shape;376;p33"/>
          <p:cNvSpPr/>
          <p:nvPr/>
        </p:nvSpPr>
        <p:spPr>
          <a:xfrm>
            <a:off x="369400" y="4639475"/>
            <a:ext cx="1520820" cy="463999"/>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b="1" lang="en-GB" sz="1500">
                <a:latin typeface="Nunito"/>
                <a:ea typeface="Nunito"/>
                <a:cs typeface="Nunito"/>
                <a:sym typeface="Nunito"/>
              </a:rPr>
              <a:t>Example</a:t>
            </a:r>
            <a:endParaRPr b="1" sz="1500">
              <a:latin typeface="Nunito"/>
              <a:ea typeface="Nunito"/>
              <a:cs typeface="Nunito"/>
              <a:sym typeface="Nunito"/>
            </a:endParaRPr>
          </a:p>
        </p:txBody>
      </p:sp>
      <p:sp>
        <p:nvSpPr>
          <p:cNvPr id="377" name="Google Shape;377;p33"/>
          <p:cNvSpPr/>
          <p:nvPr/>
        </p:nvSpPr>
        <p:spPr>
          <a:xfrm>
            <a:off x="99525" y="4601475"/>
            <a:ext cx="269919" cy="270013"/>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3"/>
          <p:cNvSpPr/>
          <p:nvPr/>
        </p:nvSpPr>
        <p:spPr>
          <a:xfrm>
            <a:off x="369396" y="4871465"/>
            <a:ext cx="269919" cy="270013"/>
          </a:xfrm>
          <a:custGeom>
            <a:rect b="b" l="l" r="r" t="t"/>
            <a:pathLst>
              <a:path extrusionOk="0" h="18777" w="18777">
                <a:moveTo>
                  <a:pt x="1" y="0"/>
                </a:moveTo>
                <a:lnTo>
                  <a:pt x="1" y="18777"/>
                </a:lnTo>
                <a:cubicBezTo>
                  <a:pt x="10371" y="18777"/>
                  <a:pt x="18777" y="10371"/>
                  <a:pt x="18777" y="0"/>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9" name="Google Shape;379;p33"/>
          <p:cNvPicPr preferRelativeResize="0"/>
          <p:nvPr/>
        </p:nvPicPr>
        <p:blipFill>
          <a:blip r:embed="rId4">
            <a:alphaModFix/>
          </a:blip>
          <a:stretch>
            <a:fillRect/>
          </a:stretch>
        </p:blipFill>
        <p:spPr>
          <a:xfrm>
            <a:off x="154875" y="4644225"/>
            <a:ext cx="432000" cy="454500"/>
          </a:xfrm>
          <a:prstGeom prst="ellipse">
            <a:avLst/>
          </a:prstGeom>
          <a:noFill/>
          <a:ln>
            <a:noFill/>
          </a:ln>
        </p:spPr>
      </p:pic>
      <p:pic>
        <p:nvPicPr>
          <p:cNvPr id="380" name="Google Shape;380;p33"/>
          <p:cNvPicPr preferRelativeResize="0"/>
          <p:nvPr/>
        </p:nvPicPr>
        <p:blipFill>
          <a:blip r:embed="rId5">
            <a:alphaModFix/>
          </a:blip>
          <a:stretch>
            <a:fillRect/>
          </a:stretch>
        </p:blipFill>
        <p:spPr>
          <a:xfrm>
            <a:off x="152400" y="5141478"/>
            <a:ext cx="7284725" cy="2557706"/>
          </a:xfrm>
          <a:prstGeom prst="rect">
            <a:avLst/>
          </a:prstGeom>
          <a:noFill/>
          <a:ln>
            <a:noFill/>
          </a:ln>
        </p:spPr>
      </p:pic>
      <p:pic>
        <p:nvPicPr>
          <p:cNvPr id="381" name="Google Shape;381;p33"/>
          <p:cNvPicPr preferRelativeResize="0"/>
          <p:nvPr/>
        </p:nvPicPr>
        <p:blipFill>
          <a:blip r:embed="rId6">
            <a:alphaModFix/>
          </a:blip>
          <a:stretch>
            <a:fillRect/>
          </a:stretch>
        </p:blipFill>
        <p:spPr>
          <a:xfrm>
            <a:off x="1295400" y="4157475"/>
            <a:ext cx="2971800" cy="192200"/>
          </a:xfrm>
          <a:prstGeom prst="rect">
            <a:avLst/>
          </a:prstGeom>
          <a:noFill/>
          <a:ln>
            <a:noFill/>
          </a:ln>
        </p:spPr>
      </p:pic>
      <p:pic>
        <p:nvPicPr>
          <p:cNvPr id="382" name="Google Shape;382;p33"/>
          <p:cNvPicPr preferRelativeResize="0"/>
          <p:nvPr/>
        </p:nvPicPr>
        <p:blipFill>
          <a:blip r:embed="rId7">
            <a:alphaModFix/>
          </a:blip>
          <a:stretch>
            <a:fillRect/>
          </a:stretch>
        </p:blipFill>
        <p:spPr>
          <a:xfrm>
            <a:off x="4386225" y="4157475"/>
            <a:ext cx="2971800" cy="231100"/>
          </a:xfrm>
          <a:prstGeom prst="rect">
            <a:avLst/>
          </a:prstGeom>
          <a:noFill/>
          <a:ln>
            <a:noFill/>
          </a:ln>
        </p:spPr>
      </p:pic>
      <p:graphicFrame>
        <p:nvGraphicFramePr>
          <p:cNvPr id="383" name="Google Shape;383;p33"/>
          <p:cNvGraphicFramePr/>
          <p:nvPr/>
        </p:nvGraphicFramePr>
        <p:xfrm>
          <a:off x="118213" y="8248888"/>
          <a:ext cx="3000000" cy="3000000"/>
        </p:xfrm>
        <a:graphic>
          <a:graphicData uri="http://schemas.openxmlformats.org/drawingml/2006/table">
            <a:tbl>
              <a:tblPr>
                <a:noFill/>
                <a:tableStyleId>{6C3AAE90-7723-46ED-93A1-C9AECA5057C2}</a:tableStyleId>
              </a:tblPr>
              <a:tblGrid>
                <a:gridCol w="1131325"/>
                <a:gridCol w="3075050"/>
                <a:gridCol w="3150875"/>
              </a:tblGrid>
              <a:tr h="25660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Definition</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gridSpan="2">
                  <a:txBody>
                    <a:bodyPr/>
                    <a:lstStyle/>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Opposite to sensitivity and specificity and is more important to clinicians</a:t>
                      </a:r>
                      <a:endParaRPr sz="1200">
                        <a:solidFill>
                          <a:srgbClr val="6AA84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hMerge="1"/>
              </a:tr>
              <a:tr h="19725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Percentage</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ctr">
                        <a:spcBef>
                          <a:spcPts val="0"/>
                        </a:spcBef>
                        <a:spcAft>
                          <a:spcPts val="0"/>
                        </a:spcAft>
                        <a:buNone/>
                      </a:pPr>
                      <a:r>
                        <a:rPr b="1" lang="en-GB" sz="1200">
                          <a:latin typeface="Mada"/>
                          <a:ea typeface="Mada"/>
                          <a:cs typeface="Mada"/>
                          <a:sym typeface="Mada"/>
                        </a:rPr>
                        <a:t>Percentage of False-Negative</a:t>
                      </a:r>
                      <a:r>
                        <a:rPr b="1" baseline="30000" lang="en-GB" sz="1200">
                          <a:latin typeface="Mada"/>
                          <a:ea typeface="Mada"/>
                          <a:cs typeface="Mada"/>
                          <a:sym typeface="Mada"/>
                        </a:rPr>
                        <a:t> 1</a:t>
                      </a:r>
                      <a:endParaRPr b="1" baseline="30000" sz="1200">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chemeClr val="dk1"/>
                          </a:solidFill>
                          <a:latin typeface="Mada"/>
                          <a:ea typeface="Mada"/>
                          <a:cs typeface="Mada"/>
                          <a:sym typeface="Mada"/>
                        </a:rPr>
                        <a:t>Percentage of False-Positive</a:t>
                      </a:r>
                      <a:r>
                        <a:rPr b="1" baseline="30000" lang="en-GB" sz="1200">
                          <a:solidFill>
                            <a:schemeClr val="dk1"/>
                          </a:solidFill>
                          <a:latin typeface="Mada"/>
                          <a:ea typeface="Mada"/>
                          <a:cs typeface="Mada"/>
                          <a:sym typeface="Mada"/>
                        </a:rPr>
                        <a:t> 2</a:t>
                      </a:r>
                      <a:endParaRPr b="1" sz="1200">
                        <a:solidFill>
                          <a:schemeClr val="dk1"/>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375250">
                <a:tc>
                  <a:txBody>
                    <a:bodyPr/>
                    <a:lstStyle/>
                    <a:p>
                      <a:pPr indent="0" lvl="0" marL="0" rtl="0" algn="ctr">
                        <a:spcBef>
                          <a:spcPts val="0"/>
                        </a:spcBef>
                        <a:spcAft>
                          <a:spcPts val="0"/>
                        </a:spcAft>
                        <a:buNone/>
                      </a:pPr>
                      <a:r>
                        <a:rPr b="1" lang="en-GB" sz="1200">
                          <a:solidFill>
                            <a:srgbClr val="FFFFFF"/>
                          </a:solidFill>
                          <a:latin typeface="Mada"/>
                          <a:ea typeface="Mada"/>
                          <a:cs typeface="Mada"/>
                          <a:sym typeface="Mada"/>
                        </a:rPr>
                        <a:t>Formula</a:t>
                      </a:r>
                      <a:endParaRPr b="1" sz="1200">
                        <a:solidFill>
                          <a:srgbClr val="FFFFFF"/>
                        </a:solidFill>
                        <a:latin typeface="Mada"/>
                        <a:ea typeface="Mada"/>
                        <a:cs typeface="Mada"/>
                        <a:sym typeface="Mad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134F5C"/>
                    </a:solidFill>
                  </a:tcPr>
                </a:tc>
                <a:tc>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
        <p:nvSpPr>
          <p:cNvPr id="384" name="Google Shape;384;p33"/>
          <p:cNvSpPr/>
          <p:nvPr/>
        </p:nvSpPr>
        <p:spPr>
          <a:xfrm>
            <a:off x="114088" y="7644425"/>
            <a:ext cx="3234222" cy="505494"/>
          </a:xfrm>
          <a:prstGeom prst="flowChartTerminator">
            <a:avLst/>
          </a:prstGeom>
          <a:solidFill>
            <a:srgbClr val="134F5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330200" lvl="0" marL="457200" rtl="0" algn="l">
              <a:spcBef>
                <a:spcPts val="0"/>
              </a:spcBef>
              <a:spcAft>
                <a:spcPts val="0"/>
              </a:spcAft>
              <a:buClr>
                <a:srgbClr val="FFFFFF"/>
              </a:buClr>
              <a:buSzPts val="1600"/>
              <a:buFont typeface="Nunito"/>
              <a:buChar char="●"/>
            </a:pPr>
            <a:r>
              <a:rPr lang="en-GB" sz="1600">
                <a:solidFill>
                  <a:srgbClr val="FFFFFF"/>
                </a:solidFill>
                <a:latin typeface="Nunito"/>
                <a:ea typeface="Nunito"/>
                <a:cs typeface="Nunito"/>
                <a:sym typeface="Nunito"/>
              </a:rPr>
              <a:t>Percentage of False +/- </a:t>
            </a:r>
            <a:endParaRPr baseline="30000" sz="1600">
              <a:solidFill>
                <a:srgbClr val="FFFFFF"/>
              </a:solidFill>
              <a:latin typeface="Nunito"/>
              <a:ea typeface="Nunito"/>
              <a:cs typeface="Nunito"/>
              <a:sym typeface="Nunito"/>
            </a:endParaRPr>
          </a:p>
        </p:txBody>
      </p:sp>
      <p:sp>
        <p:nvSpPr>
          <p:cNvPr id="385" name="Google Shape;385;p33"/>
          <p:cNvSpPr/>
          <p:nvPr/>
        </p:nvSpPr>
        <p:spPr>
          <a:xfrm>
            <a:off x="263259" y="7710122"/>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200">
                <a:solidFill>
                  <a:srgbClr val="134F5C"/>
                </a:solidFill>
                <a:latin typeface="Changa"/>
                <a:ea typeface="Changa"/>
                <a:cs typeface="Changa"/>
                <a:sym typeface="Changa"/>
              </a:rPr>
              <a:t>3</a:t>
            </a:r>
            <a:endParaRPr b="1" i="0" sz="1200" u="none" cap="none" strike="noStrike">
              <a:solidFill>
                <a:srgbClr val="134F5C"/>
              </a:solidFill>
              <a:latin typeface="Changa"/>
              <a:ea typeface="Changa"/>
              <a:cs typeface="Changa"/>
              <a:sym typeface="Changa"/>
            </a:endParaRPr>
          </a:p>
        </p:txBody>
      </p:sp>
      <p:pic>
        <p:nvPicPr>
          <p:cNvPr id="386" name="Google Shape;386;p33"/>
          <p:cNvPicPr preferRelativeResize="0"/>
          <p:nvPr/>
        </p:nvPicPr>
        <p:blipFill>
          <a:blip r:embed="rId8">
            <a:alphaModFix/>
          </a:blip>
          <a:stretch>
            <a:fillRect/>
          </a:stretch>
        </p:blipFill>
        <p:spPr>
          <a:xfrm>
            <a:off x="1276588" y="9072375"/>
            <a:ext cx="2971800" cy="192200"/>
          </a:xfrm>
          <a:prstGeom prst="rect">
            <a:avLst/>
          </a:prstGeom>
          <a:noFill/>
          <a:ln>
            <a:noFill/>
          </a:ln>
        </p:spPr>
      </p:pic>
      <p:pic>
        <p:nvPicPr>
          <p:cNvPr id="387" name="Google Shape;387;p33"/>
          <p:cNvPicPr preferRelativeResize="0"/>
          <p:nvPr/>
        </p:nvPicPr>
        <p:blipFill>
          <a:blip r:embed="rId9">
            <a:alphaModFix/>
          </a:blip>
          <a:stretch>
            <a:fillRect/>
          </a:stretch>
        </p:blipFill>
        <p:spPr>
          <a:xfrm>
            <a:off x="4381738" y="9072376"/>
            <a:ext cx="2838450" cy="192200"/>
          </a:xfrm>
          <a:prstGeom prst="rect">
            <a:avLst/>
          </a:prstGeom>
          <a:noFill/>
          <a:ln>
            <a:noFill/>
          </a:ln>
        </p:spPr>
      </p:pic>
      <p:sp>
        <p:nvSpPr>
          <p:cNvPr id="388" name="Google Shape;388;p33"/>
          <p:cNvSpPr/>
          <p:nvPr/>
        </p:nvSpPr>
        <p:spPr>
          <a:xfrm>
            <a:off x="3076575" y="3352800"/>
            <a:ext cx="3114600" cy="1923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3"/>
          <p:cNvSpPr/>
          <p:nvPr/>
        </p:nvSpPr>
        <p:spPr>
          <a:xfrm>
            <a:off x="3076575" y="3545100"/>
            <a:ext cx="3114600" cy="1923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3"/>
          <p:cNvSpPr txBox="1"/>
          <p:nvPr/>
        </p:nvSpPr>
        <p:spPr>
          <a:xfrm>
            <a:off x="35275" y="9665250"/>
            <a:ext cx="7453200" cy="9570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999999"/>
              </a:buClr>
              <a:buSzPts val="1000"/>
              <a:buFont typeface="Mada"/>
              <a:buAutoNum type="arabicPeriod"/>
            </a:pPr>
            <a:r>
              <a:rPr lang="en-GB" sz="1000">
                <a:solidFill>
                  <a:srgbClr val="999999"/>
                </a:solidFill>
                <a:latin typeface="Mada"/>
                <a:ea typeface="Mada"/>
                <a:cs typeface="Mada"/>
                <a:sym typeface="Mada"/>
              </a:rPr>
              <a:t>False-negatives: The term "false-negative" means that patients who actually have the disease are told that they do not have the disease. It amounts to giving them a "false reassurance". The patient with a "false-negative" test result might ignore the·. development of signs and symptoms and may postpone the treatment. </a:t>
            </a:r>
            <a:endParaRPr sz="1000">
              <a:solidFill>
                <a:srgbClr val="999999"/>
              </a:solidFill>
              <a:latin typeface="Mada"/>
              <a:ea typeface="Mada"/>
              <a:cs typeface="Mada"/>
              <a:sym typeface="Mada"/>
            </a:endParaRPr>
          </a:p>
          <a:p>
            <a:pPr indent="-292100" lvl="0" marL="457200" rtl="0" algn="l">
              <a:spcBef>
                <a:spcPts val="0"/>
              </a:spcBef>
              <a:spcAft>
                <a:spcPts val="0"/>
              </a:spcAft>
              <a:buClr>
                <a:srgbClr val="999999"/>
              </a:buClr>
              <a:buSzPts val="1000"/>
              <a:buFont typeface="Mada"/>
              <a:buAutoNum type="arabicPeriod"/>
            </a:pPr>
            <a:r>
              <a:rPr lang="en-GB" sz="1000">
                <a:solidFill>
                  <a:srgbClr val="999999"/>
                </a:solidFill>
                <a:latin typeface="Mada"/>
                <a:ea typeface="Mada"/>
                <a:cs typeface="Mada"/>
                <a:sym typeface="Mada"/>
              </a:rPr>
              <a:t>False-positives: The term "false-positive" means that patients who do not have the disease are told that they have the disease. In this case, normal healthy people may be subjected to further diagnostic tests, at some inconvenience, discomfort, anxiety and expense - until their freedom from disease is established. </a:t>
            </a:r>
            <a:endParaRPr sz="1000">
              <a:solidFill>
                <a:srgbClr val="999999"/>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